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6" r:id="rId2"/>
    <p:sldId id="458" r:id="rId3"/>
    <p:sldId id="333" r:id="rId4"/>
    <p:sldId id="425" r:id="rId5"/>
    <p:sldId id="426" r:id="rId6"/>
    <p:sldId id="459" r:id="rId7"/>
    <p:sldId id="407" r:id="rId8"/>
    <p:sldId id="442" r:id="rId9"/>
    <p:sldId id="454" r:id="rId10"/>
    <p:sldId id="353" r:id="rId11"/>
    <p:sldId id="412" r:id="rId12"/>
    <p:sldId id="359" r:id="rId13"/>
    <p:sldId id="356" r:id="rId14"/>
    <p:sldId id="357" r:id="rId15"/>
    <p:sldId id="358" r:id="rId16"/>
    <p:sldId id="402" r:id="rId17"/>
    <p:sldId id="411" r:id="rId18"/>
    <p:sldId id="451" r:id="rId19"/>
    <p:sldId id="400" r:id="rId20"/>
    <p:sldId id="406" r:id="rId21"/>
    <p:sldId id="401" r:id="rId22"/>
    <p:sldId id="397" r:id="rId23"/>
    <p:sldId id="404" r:id="rId24"/>
    <p:sldId id="414" r:id="rId25"/>
    <p:sldId id="405" r:id="rId26"/>
    <p:sldId id="399" r:id="rId27"/>
    <p:sldId id="455" r:id="rId28"/>
    <p:sldId id="398" r:id="rId29"/>
    <p:sldId id="416" r:id="rId30"/>
  </p:sldIdLst>
  <p:sldSz cx="9144000" cy="6858000" type="screen4x3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FF00FF"/>
    <a:srgbClr val="CC00CC"/>
    <a:srgbClr val="66CCFF"/>
    <a:srgbClr val="0099FF"/>
    <a:srgbClr val="3333FF"/>
    <a:srgbClr val="009900"/>
    <a:srgbClr val="00CC99"/>
    <a:srgbClr val="25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890" autoAdjust="0"/>
    <p:restoredTop sz="94679" autoAdjust="0"/>
  </p:normalViewPr>
  <p:slideViewPr>
    <p:cSldViewPr>
      <p:cViewPr varScale="1">
        <p:scale>
          <a:sx n="175" d="100"/>
          <a:sy n="175" d="100"/>
        </p:scale>
        <p:origin x="14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2" tIns="66412" rIns="132822" bIns="66412" numCol="1" anchor="t" anchorCtr="0" compatLnSpc="1">
            <a:prstTxWarp prst="textNoShape">
              <a:avLst/>
            </a:prstTxWarp>
          </a:bodyPr>
          <a:lstStyle>
            <a:lvl1pPr defTabSz="1327150">
              <a:defRPr sz="1700"/>
            </a:lvl1pPr>
          </a:lstStyle>
          <a:p>
            <a:endParaRPr lang="en-US" altLang="en-US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688" y="0"/>
            <a:ext cx="4303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2" tIns="66412" rIns="132822" bIns="66412" numCol="1" anchor="t" anchorCtr="0" compatLnSpc="1">
            <a:prstTxWarp prst="textNoShape">
              <a:avLst/>
            </a:prstTxWarp>
          </a:bodyPr>
          <a:lstStyle>
            <a:lvl1pPr algn="r" defTabSz="1327150">
              <a:defRPr sz="1700"/>
            </a:lvl1pPr>
          </a:lstStyle>
          <a:p>
            <a:endParaRPr lang="en-US" altLang="en-US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44563"/>
            <a:ext cx="43037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2" tIns="66412" rIns="132822" bIns="66412" numCol="1" anchor="b" anchorCtr="0" compatLnSpc="1">
            <a:prstTxWarp prst="textNoShape">
              <a:avLst/>
            </a:prstTxWarp>
          </a:bodyPr>
          <a:lstStyle>
            <a:lvl1pPr defTabSz="1327150">
              <a:defRPr sz="1700"/>
            </a:lvl1pPr>
          </a:lstStyle>
          <a:p>
            <a:endParaRPr lang="en-US" altLang="en-US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688" y="13644563"/>
            <a:ext cx="4303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822" tIns="66412" rIns="132822" bIns="66412" numCol="1" anchor="b" anchorCtr="0" compatLnSpc="1">
            <a:prstTxWarp prst="textNoShape">
              <a:avLst/>
            </a:prstTxWarp>
          </a:bodyPr>
          <a:lstStyle>
            <a:lvl1pPr algn="r" defTabSz="1327150">
              <a:defRPr sz="1700"/>
            </a:lvl1pPr>
          </a:lstStyle>
          <a:p>
            <a:fld id="{1412997C-112A-48C1-B6E4-01B55EFEA4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2973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0385D-E7F1-40B5-9086-0F9520A13034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7913"/>
            <a:ext cx="7181850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823075"/>
            <a:ext cx="7943850" cy="646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13642975"/>
            <a:ext cx="43037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2373-DE4B-4883-9027-2A2C336F8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2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2BC8-3377-4AD1-97EE-CD650F8C03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71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E1547-C49D-41D6-9302-5DB4D7C9CD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7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B47F3-D0F0-4E52-AF38-6F5061E7D0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93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8D36D-DA87-413E-B9A1-C24FC4E6B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367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57C5B-0907-4032-9628-DD9E93FA4F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2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62494-5527-4694-9C48-ABAD1F9883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7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F3B81-8360-4A8D-AD9A-7D5EDCE14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69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29D4C-CC4B-4DD9-B5C5-BD3CA94AF1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02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89E5C-DC3C-45B9-9825-58152CD8EE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88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46E84-B1B3-4719-A8B7-FAE213816D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182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BA0D5-A2ED-40A5-99EF-92A682A0F2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501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BD9129-A43D-4D67-B837-7BE474EDA37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3" y="2780928"/>
            <a:ext cx="8592643" cy="40034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133" y="116632"/>
            <a:ext cx="8676456" cy="23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rgbClr val="0066FF"/>
                </a:solidFill>
              </a:rPr>
              <a:t>Suggestions</a:t>
            </a:r>
            <a:r>
              <a:rPr lang="nb-NO" b="1" dirty="0" smtClean="0">
                <a:solidFill>
                  <a:srgbClr val="0066FF"/>
                </a:solidFill>
              </a:rPr>
              <a:t>, </a:t>
            </a:r>
            <a:r>
              <a:rPr lang="nb-NO" b="1" dirty="0" err="1" smtClean="0">
                <a:solidFill>
                  <a:srgbClr val="0066FF"/>
                </a:solidFill>
              </a:rPr>
              <a:t>information</a:t>
            </a:r>
            <a:endParaRPr lang="nb-NO" b="1" dirty="0" smtClean="0">
              <a:solidFill>
                <a:srgbClr val="0066FF"/>
              </a:solidFill>
            </a:endParaRPr>
          </a:p>
          <a:p>
            <a:pPr>
              <a:lnSpc>
                <a:spcPts val="2500"/>
              </a:lnSpc>
            </a:pPr>
            <a:r>
              <a:rPr lang="nb-NO" dirty="0" smtClean="0"/>
              <a:t> - </a:t>
            </a:r>
            <a:r>
              <a:rPr lang="nb-NO" sz="1400" dirty="0" err="1" smtClean="0"/>
              <a:t>Identify</a:t>
            </a:r>
            <a:r>
              <a:rPr lang="nb-NO" sz="1400" dirty="0" smtClean="0"/>
              <a:t> </a:t>
            </a:r>
            <a:r>
              <a:rPr lang="nb-NO" sz="1400" dirty="0" err="1" smtClean="0"/>
              <a:t>yourself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proper </a:t>
            </a:r>
            <a:r>
              <a:rPr lang="nb-NO" sz="1400" dirty="0" err="1" smtClean="0"/>
              <a:t>name</a:t>
            </a:r>
            <a:r>
              <a:rPr lang="nb-NO" sz="1400" dirty="0" smtClean="0"/>
              <a:t> in </a:t>
            </a:r>
            <a:r>
              <a:rPr lang="nb-NO" sz="1400" dirty="0" err="1" smtClean="0"/>
              <a:t>your</a:t>
            </a:r>
            <a:r>
              <a:rPr lang="nb-NO" sz="1400" dirty="0" smtClean="0"/>
              <a:t> Zoom-</a:t>
            </a:r>
            <a:r>
              <a:rPr lang="nb-NO" sz="1400" dirty="0" err="1" smtClean="0"/>
              <a:t>window</a:t>
            </a:r>
            <a:endParaRPr lang="nb-NO" sz="1400" dirty="0" smtClean="0"/>
          </a:p>
          <a:p>
            <a:pPr>
              <a:lnSpc>
                <a:spcPts val="2500"/>
              </a:lnSpc>
            </a:pPr>
            <a:r>
              <a:rPr lang="nb-NO" sz="1400" dirty="0"/>
              <a:t> </a:t>
            </a:r>
            <a:r>
              <a:rPr lang="nb-NO" sz="1400" dirty="0" smtClean="0"/>
              <a:t>- </a:t>
            </a:r>
            <a:r>
              <a:rPr lang="nb-NO" sz="1400" dirty="0" err="1" smtClean="0"/>
              <a:t>You</a:t>
            </a:r>
            <a:r>
              <a:rPr lang="nb-NO" sz="1400" dirty="0" smtClean="0"/>
              <a:t> </a:t>
            </a:r>
            <a:r>
              <a:rPr lang="nb-NO" sz="1400" dirty="0" err="1" smtClean="0"/>
              <a:t>are</a:t>
            </a:r>
            <a:r>
              <a:rPr lang="nb-NO" sz="1400" dirty="0" smtClean="0"/>
              <a:t> </a:t>
            </a:r>
            <a:r>
              <a:rPr lang="nb-NO" sz="1400" dirty="0" err="1" smtClean="0"/>
              <a:t>welcome</a:t>
            </a:r>
            <a:r>
              <a:rPr lang="nb-NO" sz="1400" dirty="0" smtClean="0"/>
              <a:t> to (</a:t>
            </a:r>
            <a:r>
              <a:rPr lang="nb-NO" sz="1400" dirty="0" err="1" smtClean="0"/>
              <a:t>even</a:t>
            </a:r>
            <a:r>
              <a:rPr lang="nb-NO" sz="1400" dirty="0" smtClean="0"/>
              <a:t> </a:t>
            </a:r>
            <a:r>
              <a:rPr lang="nb-NO" sz="1400" dirty="0" err="1" smtClean="0"/>
              <a:t>encouraged</a:t>
            </a:r>
            <a:r>
              <a:rPr lang="nb-NO" sz="1400" dirty="0" smtClean="0"/>
              <a:t> to) show </a:t>
            </a:r>
            <a:r>
              <a:rPr lang="nb-NO" sz="1400" dirty="0" err="1" smtClean="0"/>
              <a:t>your</a:t>
            </a:r>
            <a:r>
              <a:rPr lang="nb-NO" sz="1400" dirty="0" smtClean="0"/>
              <a:t> </a:t>
            </a:r>
            <a:r>
              <a:rPr lang="nb-NO" sz="1400" dirty="0" err="1" smtClean="0"/>
              <a:t>picture</a:t>
            </a:r>
            <a:r>
              <a:rPr lang="nb-NO" sz="1400" dirty="0" smtClean="0"/>
              <a:t>/video, </a:t>
            </a:r>
            <a:r>
              <a:rPr lang="nb-NO" sz="1400" dirty="0" err="1" smtClean="0"/>
              <a:t>esp</a:t>
            </a:r>
            <a:r>
              <a:rPr lang="nb-NO" sz="1400" dirty="0" smtClean="0"/>
              <a:t>. during </a:t>
            </a:r>
            <a:r>
              <a:rPr lang="nb-NO" sz="1400" dirty="0" err="1" smtClean="0"/>
              <a:t>question-discussion</a:t>
            </a:r>
            <a:r>
              <a:rPr lang="nb-NO" sz="1400" dirty="0" smtClean="0"/>
              <a:t> </a:t>
            </a:r>
            <a:r>
              <a:rPr lang="nb-NO" sz="1400" dirty="0" err="1" smtClean="0"/>
              <a:t>periods</a:t>
            </a:r>
            <a:endParaRPr lang="nb-NO" sz="1400" dirty="0"/>
          </a:p>
          <a:p>
            <a:pPr>
              <a:lnSpc>
                <a:spcPts val="2500"/>
              </a:lnSpc>
            </a:pPr>
            <a:r>
              <a:rPr lang="nb-NO" sz="1400" dirty="0" smtClean="0"/>
              <a:t> - I </a:t>
            </a:r>
            <a:r>
              <a:rPr lang="nb-NO" sz="1400" dirty="0" err="1" smtClean="0"/>
              <a:t>encourage</a:t>
            </a:r>
            <a:r>
              <a:rPr lang="nb-NO" sz="1400" dirty="0" smtClean="0"/>
              <a:t> </a:t>
            </a:r>
            <a:r>
              <a:rPr lang="nb-NO" sz="1400" dirty="0" err="1" smtClean="0"/>
              <a:t>you</a:t>
            </a:r>
            <a:r>
              <a:rPr lang="nb-NO" sz="1400" dirty="0" smtClean="0"/>
              <a:t> to </a:t>
            </a:r>
            <a:r>
              <a:rPr lang="nb-NO" sz="1400" dirty="0" err="1" smtClean="0"/>
              <a:t>unmute</a:t>
            </a:r>
            <a:r>
              <a:rPr lang="nb-NO" sz="1400" dirty="0" smtClean="0"/>
              <a:t> </a:t>
            </a:r>
            <a:r>
              <a:rPr lang="nb-NO" sz="1400" dirty="0" err="1" smtClean="0"/>
              <a:t>yourself</a:t>
            </a:r>
            <a:r>
              <a:rPr lang="nb-NO" sz="1400" dirty="0" smtClean="0"/>
              <a:t> and break in </a:t>
            </a:r>
            <a:r>
              <a:rPr lang="nb-NO" sz="1400" dirty="0" err="1" smtClean="0"/>
              <a:t>with</a:t>
            </a:r>
            <a:r>
              <a:rPr lang="nb-NO" sz="1400" dirty="0" smtClean="0"/>
              <a:t> questions or </a:t>
            </a:r>
            <a:r>
              <a:rPr lang="nb-NO" sz="1400" dirty="0" err="1" smtClean="0"/>
              <a:t>comments</a:t>
            </a:r>
            <a:r>
              <a:rPr lang="nb-NO" sz="1400" dirty="0" smtClean="0"/>
              <a:t> during my </a:t>
            </a:r>
            <a:r>
              <a:rPr lang="nb-NO" sz="1400" dirty="0" err="1" smtClean="0"/>
              <a:t>presentations</a:t>
            </a:r>
            <a:r>
              <a:rPr lang="nb-NO" sz="1400" dirty="0" smtClean="0"/>
              <a:t>.</a:t>
            </a:r>
          </a:p>
          <a:p>
            <a:pPr>
              <a:lnSpc>
                <a:spcPts val="1500"/>
              </a:lnSpc>
            </a:pPr>
            <a:r>
              <a:rPr lang="nb-NO" sz="1400" dirty="0"/>
              <a:t> </a:t>
            </a:r>
            <a:r>
              <a:rPr lang="nb-NO" sz="1400" dirty="0" smtClean="0"/>
              <a:t>     If I </a:t>
            </a:r>
            <a:r>
              <a:rPr lang="nb-NO" sz="1400" dirty="0" err="1" smtClean="0"/>
              <a:t>think</a:t>
            </a:r>
            <a:r>
              <a:rPr lang="nb-NO" sz="1400" dirty="0" smtClean="0"/>
              <a:t> </a:t>
            </a:r>
            <a:r>
              <a:rPr lang="nb-NO" sz="1400" dirty="0" err="1" smtClean="0"/>
              <a:t>there</a:t>
            </a:r>
            <a:r>
              <a:rPr lang="nb-NO" sz="1400" dirty="0" smtClean="0"/>
              <a:t> </a:t>
            </a:r>
            <a:r>
              <a:rPr lang="nb-NO" sz="1400" dirty="0" err="1" smtClean="0"/>
              <a:t>are</a:t>
            </a:r>
            <a:r>
              <a:rPr lang="nb-NO" sz="1400" dirty="0" smtClean="0"/>
              <a:t> </a:t>
            </a:r>
            <a:r>
              <a:rPr lang="nb-NO" sz="1400" dirty="0" err="1" smtClean="0"/>
              <a:t>too</a:t>
            </a:r>
            <a:r>
              <a:rPr lang="nb-NO" sz="1400" dirty="0" smtClean="0"/>
              <a:t> </a:t>
            </a:r>
            <a:r>
              <a:rPr lang="nb-NO" sz="1400" dirty="0" err="1" smtClean="0"/>
              <a:t>many</a:t>
            </a:r>
            <a:r>
              <a:rPr lang="nb-NO" sz="1400" dirty="0" smtClean="0"/>
              <a:t> </a:t>
            </a:r>
            <a:r>
              <a:rPr lang="nb-NO" sz="1400" dirty="0" err="1" smtClean="0"/>
              <a:t>interruptions</a:t>
            </a:r>
            <a:r>
              <a:rPr lang="nb-NO" sz="1400" dirty="0" smtClean="0"/>
              <a:t>, I </a:t>
            </a:r>
            <a:r>
              <a:rPr lang="nb-NO" sz="1400" dirty="0" err="1" smtClean="0"/>
              <a:t>will</a:t>
            </a:r>
            <a:r>
              <a:rPr lang="nb-NO" sz="1400" dirty="0" smtClean="0"/>
              <a:t> </a:t>
            </a:r>
            <a:r>
              <a:rPr lang="nb-NO" sz="1400" dirty="0" err="1" smtClean="0"/>
              <a:t>suggest</a:t>
            </a:r>
            <a:r>
              <a:rPr lang="nb-NO" sz="1400" dirty="0" smtClean="0"/>
              <a:t> </a:t>
            </a:r>
            <a:r>
              <a:rPr lang="nb-NO" sz="1400" dirty="0" err="1" smtClean="0"/>
              <a:t>we</a:t>
            </a:r>
            <a:r>
              <a:rPr lang="nb-NO" sz="1400" dirty="0" smtClean="0"/>
              <a:t> </a:t>
            </a:r>
            <a:r>
              <a:rPr lang="nb-NO" sz="1400" dirty="0" err="1" smtClean="0"/>
              <a:t>defer</a:t>
            </a:r>
            <a:r>
              <a:rPr lang="nb-NO" sz="1400" dirty="0" smtClean="0"/>
              <a:t> questions to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next</a:t>
            </a:r>
            <a:r>
              <a:rPr lang="nb-NO" sz="1400" dirty="0" smtClean="0"/>
              <a:t> break</a:t>
            </a:r>
          </a:p>
          <a:p>
            <a:pPr>
              <a:lnSpc>
                <a:spcPts val="2500"/>
              </a:lnSpc>
            </a:pPr>
            <a:r>
              <a:rPr lang="nb-NO" sz="1400" dirty="0"/>
              <a:t> </a:t>
            </a:r>
            <a:r>
              <a:rPr lang="nb-NO" sz="1400" dirty="0" smtClean="0"/>
              <a:t>- Four-</a:t>
            </a:r>
            <a:r>
              <a:rPr lang="nb-NO" sz="1400" dirty="0" err="1" smtClean="0"/>
              <a:t>hour</a:t>
            </a:r>
            <a:r>
              <a:rPr lang="nb-NO" sz="1400" dirty="0" smtClean="0"/>
              <a:t> sessions: </a:t>
            </a:r>
            <a:r>
              <a:rPr lang="nb-NO" sz="1400" dirty="0" err="1" smtClean="0"/>
              <a:t>about</a:t>
            </a:r>
            <a:r>
              <a:rPr lang="nb-NO" sz="1400" dirty="0" smtClean="0"/>
              <a:t> 2 breaks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about</a:t>
            </a:r>
            <a:r>
              <a:rPr lang="nb-NO" sz="1400" dirty="0" smtClean="0"/>
              <a:t> 10 min </a:t>
            </a:r>
            <a:r>
              <a:rPr lang="nb-NO" sz="1400" dirty="0" err="1" smtClean="0"/>
              <a:t>each</a:t>
            </a:r>
            <a:r>
              <a:rPr lang="nb-NO" sz="1400" dirty="0" smtClean="0"/>
              <a:t>?</a:t>
            </a:r>
          </a:p>
          <a:p>
            <a:pPr>
              <a:lnSpc>
                <a:spcPts val="2500"/>
              </a:lnSpc>
            </a:pPr>
            <a:r>
              <a:rPr lang="nb-NO" sz="1400" dirty="0"/>
              <a:t> </a:t>
            </a:r>
            <a:r>
              <a:rPr lang="nb-NO" sz="1400" dirty="0" smtClean="0"/>
              <a:t>- Ming Geng, Univ. </a:t>
            </a:r>
            <a:r>
              <a:rPr lang="nb-NO" sz="1400" dirty="0" err="1" smtClean="0"/>
              <a:t>of</a:t>
            </a:r>
            <a:r>
              <a:rPr lang="nb-NO" sz="1400" dirty="0" smtClean="0"/>
              <a:t> Oslo (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next-doo</a:t>
            </a:r>
            <a:r>
              <a:rPr lang="nb-NO" sz="1400" dirty="0" err="1"/>
              <a:t>r</a:t>
            </a:r>
            <a:r>
              <a:rPr lang="nb-NO" sz="1400" dirty="0" smtClean="0"/>
              <a:t> </a:t>
            </a:r>
            <a:r>
              <a:rPr lang="nb-NO" sz="1400" dirty="0" err="1" smtClean="0"/>
              <a:t>office</a:t>
            </a:r>
            <a:r>
              <a:rPr lang="nb-NO" sz="1400" dirty="0" smtClean="0"/>
              <a:t> to </a:t>
            </a:r>
            <a:r>
              <a:rPr lang="nb-NO" sz="1400" dirty="0" err="1" smtClean="0"/>
              <a:t>me</a:t>
            </a:r>
            <a:r>
              <a:rPr lang="nb-NO" sz="1400" dirty="0" smtClean="0"/>
              <a:t>) and Justin Leung, Univ. </a:t>
            </a:r>
            <a:r>
              <a:rPr lang="nb-NO" sz="1400" dirty="0" err="1" smtClean="0"/>
              <a:t>of</a:t>
            </a:r>
            <a:r>
              <a:rPr lang="nb-NO" sz="1400" dirty="0" smtClean="0"/>
              <a:t> Oxford </a:t>
            </a:r>
            <a:r>
              <a:rPr lang="nb-NO" sz="1400" dirty="0" err="1" smtClean="0"/>
              <a:t>will</a:t>
            </a:r>
            <a:r>
              <a:rPr lang="nb-NO" sz="1400" dirty="0" smtClean="0"/>
              <a:t> </a:t>
            </a:r>
            <a:r>
              <a:rPr lang="nb-NO" sz="1400" dirty="0" err="1" smtClean="0"/>
              <a:t>record</a:t>
            </a:r>
            <a:r>
              <a:rPr lang="nb-NO" sz="1400" dirty="0" smtClean="0"/>
              <a:t> most </a:t>
            </a:r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endParaRPr lang="nb-NO" sz="1400" dirty="0"/>
          </a:p>
          <a:p>
            <a:pPr>
              <a:lnSpc>
                <a:spcPts val="1700"/>
              </a:lnSpc>
            </a:pPr>
            <a:r>
              <a:rPr lang="nb-NO" sz="1400" dirty="0" smtClean="0"/>
              <a:t>       </a:t>
            </a:r>
            <a:r>
              <a:rPr lang="nb-NO" sz="1400" dirty="0" err="1" smtClean="0"/>
              <a:t>March</a:t>
            </a:r>
            <a:r>
              <a:rPr lang="nb-NO" sz="1400" dirty="0" smtClean="0"/>
              <a:t> and May sessions, </a:t>
            </a:r>
            <a:r>
              <a:rPr lang="nb-NO" sz="1400" dirty="0" err="1" smtClean="0"/>
              <a:t>respectively</a:t>
            </a:r>
            <a:r>
              <a:rPr lang="nb-NO" sz="1400" dirty="0" smtClean="0"/>
              <a:t> and make </a:t>
            </a:r>
            <a:r>
              <a:rPr lang="nb-NO" sz="1400" dirty="0" err="1" smtClean="0"/>
              <a:t>them</a:t>
            </a:r>
            <a:r>
              <a:rPr lang="nb-NO" sz="1400" dirty="0" smtClean="0"/>
              <a:t> </a:t>
            </a:r>
            <a:r>
              <a:rPr lang="nb-NO" sz="1400" dirty="0" err="1" smtClean="0"/>
              <a:t>available</a:t>
            </a:r>
            <a:r>
              <a:rPr lang="nb-NO" sz="1400" dirty="0" smtClean="0"/>
              <a:t> to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participant</a:t>
            </a:r>
            <a:r>
              <a:rPr lang="nb-NO" sz="1400" dirty="0" smtClean="0"/>
              <a:t> </a:t>
            </a:r>
            <a:r>
              <a:rPr lang="nb-NO" sz="1400" dirty="0" err="1" smtClean="0"/>
              <a:t>group</a:t>
            </a:r>
            <a:r>
              <a:rPr lang="nb-NO" sz="1400" dirty="0" smtClean="0"/>
              <a:t>   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069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712" y="42285"/>
            <a:ext cx="2743251" cy="400110"/>
          </a:xfrm>
          <a:prstGeom prst="rect">
            <a:avLst/>
          </a:prstGeom>
          <a:solidFill>
            <a:srgbClr val="F1FF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dirty="0">
                <a:solidFill>
                  <a:srgbClr val="0000FF"/>
                </a:solidFill>
                <a:latin typeface="+mn-lt"/>
              </a:rPr>
              <a:t>Differentiated meteorites</a:t>
            </a:r>
            <a:endParaRPr lang="nb-NO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0051" name="Picture 3" descr="Mo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3573463"/>
            <a:ext cx="2471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Ma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25788"/>
            <a:ext cx="374491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Met-Shergott-DarAlGaniLib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19551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e-metTroiliteNo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8082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LunarAnorthBreccDAG-Lib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24175"/>
            <a:ext cx="19796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956550" y="4508500"/>
            <a:ext cx="851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>
                <a:latin typeface="+mn-lt"/>
              </a:rPr>
              <a:t>Lunar</a:t>
            </a:r>
          </a:p>
          <a:p>
            <a:pPr eaLnBrk="1" hangingPunct="1"/>
            <a:r>
              <a:rPr lang="nb-NO" altLang="en-US" sz="1800">
                <a:latin typeface="+mn-lt"/>
              </a:rPr>
              <a:t>breccia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0" y="5084763"/>
            <a:ext cx="1193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>
                <a:latin typeface="+mn-lt"/>
              </a:rPr>
              <a:t>Shergottite</a:t>
            </a:r>
          </a:p>
          <a:p>
            <a:pPr eaLnBrk="1" hangingPunct="1"/>
            <a:r>
              <a:rPr lang="nb-NO" altLang="en-US" sz="1800">
                <a:latin typeface="+mn-lt"/>
              </a:rPr>
              <a:t>(basalt)</a:t>
            </a:r>
          </a:p>
        </p:txBody>
      </p:sp>
      <p:pic>
        <p:nvPicPr>
          <p:cNvPr id="130061" name="Picture 13" descr="Met-Diogen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223043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1187450" y="2276475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 dirty="0">
                <a:latin typeface="+mn-lt"/>
              </a:rPr>
              <a:t>Fe-meteorite</a:t>
            </a: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6516688" y="1628775"/>
            <a:ext cx="1822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>
                <a:latin typeface="+mn-lt"/>
              </a:rPr>
              <a:t>Diogenite – Vesta</a:t>
            </a:r>
          </a:p>
          <a:p>
            <a:pPr eaLnBrk="1" hangingPunct="1"/>
            <a:r>
              <a:rPr lang="nb-NO" altLang="en-US" sz="1800">
                <a:latin typeface="+mn-lt"/>
              </a:rPr>
              <a:t>(HED-group)</a:t>
            </a:r>
          </a:p>
        </p:txBody>
      </p:sp>
      <p:pic>
        <p:nvPicPr>
          <p:cNvPr id="130066" name="Picture 18" descr="Ves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13668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8" name="Picture 20" descr="Vesta-Elev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0" grpId="0"/>
      <p:bldP spid="1300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5496" y="116632"/>
            <a:ext cx="4257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 dirty="0">
                <a:solidFill>
                  <a:srgbClr val="0000FF"/>
                </a:solidFill>
              </a:rPr>
              <a:t>Compositional spectroscopy</a:t>
            </a:r>
            <a:endParaRPr lang="nb-NO" altLang="en-US" sz="2800" dirty="0">
              <a:solidFill>
                <a:srgbClr val="FF33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4537000" cy="180357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 dirty="0">
                <a:solidFill>
                  <a:srgbClr val="009900"/>
                </a:solidFill>
              </a:rPr>
              <a:t>Solar photosphere</a:t>
            </a:r>
          </a:p>
          <a:p>
            <a:pPr eaLnBrk="1" hangingPunct="1"/>
            <a:r>
              <a:rPr lang="nb-NO" altLang="en-US" sz="2000" dirty="0" smtClean="0">
                <a:solidFill>
                  <a:srgbClr val="009900"/>
                </a:solidFill>
              </a:rPr>
              <a:t>emmision spectrum (atomic absorption)</a:t>
            </a:r>
            <a:endParaRPr lang="nb-NO" altLang="en-US" sz="2000" dirty="0">
              <a:solidFill>
                <a:srgbClr val="009900"/>
              </a:solidFill>
            </a:endParaRPr>
          </a:p>
          <a:p>
            <a:pPr eaLnBrk="1" hangingPunct="1"/>
            <a:endParaRPr lang="nb-NO" altLang="en-US" sz="2400" dirty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nb-NO" altLang="en-US" sz="2400" dirty="0">
              <a:solidFill>
                <a:srgbClr val="009900"/>
              </a:solidFill>
            </a:endParaRPr>
          </a:p>
          <a:p>
            <a:pPr eaLnBrk="1" hangingPunct="1"/>
            <a:r>
              <a:rPr lang="nb-NO" altLang="en-US" sz="2000" dirty="0">
                <a:solidFill>
                  <a:srgbClr val="FF3300"/>
                </a:solidFill>
              </a:rPr>
              <a:t>ultimate elemental SS-composition</a:t>
            </a:r>
            <a:r>
              <a:rPr lang="nb-NO" altLang="en-US" sz="2400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25604" name="Picture 4" descr="Sun-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10" y="551741"/>
            <a:ext cx="25209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555776" y="1736780"/>
            <a:ext cx="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82963"/>
            <a:ext cx="650716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et-Allen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51482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en-US" sz="2000">
                <a:solidFill>
                  <a:srgbClr val="0000FF"/>
                </a:solidFill>
              </a:rPr>
              <a:t>evaporation and condensation of dust  </a:t>
            </a:r>
            <a:r>
              <a:rPr lang="nb-NO" altLang="en-US" sz="2000" b="1">
                <a:solidFill>
                  <a:srgbClr val="FF0000"/>
                </a:solidFill>
                <a:sym typeface="Symbol" pitchFamily="18" charset="2"/>
              </a:rPr>
              <a:t> CAI</a:t>
            </a:r>
            <a:endParaRPr lang="nb-NO" altLang="en-US" sz="2000" b="1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nb-NO" altLang="en-US" sz="2000">
                <a:solidFill>
                  <a:srgbClr val="0000FF"/>
                </a:solidFill>
              </a:rPr>
              <a:t>flash melting and solidification  </a:t>
            </a:r>
            <a:r>
              <a:rPr lang="nb-NO" altLang="en-US" sz="2000" b="1">
                <a:solidFill>
                  <a:srgbClr val="FF0000"/>
                </a:solidFill>
                <a:sym typeface="Symbol" pitchFamily="18" charset="2"/>
              </a:rPr>
              <a:t> chondrules</a:t>
            </a:r>
            <a:endParaRPr lang="nb-NO" altLang="en-US" sz="20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950" y="117475"/>
            <a:ext cx="4735513" cy="466725"/>
          </a:xfrm>
          <a:prstGeom prst="rect">
            <a:avLst/>
          </a:prstGeom>
          <a:solidFill>
            <a:srgbClr val="F7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>
                <a:solidFill>
                  <a:srgbClr val="0000FF"/>
                </a:solidFill>
              </a:rPr>
              <a:t>Refractory inclusions and chondrules</a:t>
            </a:r>
            <a:endParaRPr lang="nb-NO" altLang="en-US">
              <a:solidFill>
                <a:srgbClr val="FF0000"/>
              </a:solidFill>
            </a:endParaRP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5364163" y="620713"/>
            <a:ext cx="2160587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 flipV="1">
            <a:off x="5219700" y="549275"/>
            <a:ext cx="129698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799" name="Picture 14" descr="chond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84538"/>
            <a:ext cx="2266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5" descr="Met-Chondruleol-o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25939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6" descr="Met-Chondrule-ol-Semark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24479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1692275" y="2924175"/>
            <a:ext cx="307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b="1"/>
              <a:t>Microscope images of chondrules</a:t>
            </a:r>
          </a:p>
        </p:txBody>
      </p:sp>
      <p:pic>
        <p:nvPicPr>
          <p:cNvPr id="136194" name="Picture 2" descr="Solar-fla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0"/>
            <a:ext cx="4572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 descr="Solarflar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4572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0" y="2470150"/>
            <a:ext cx="5734050" cy="406400"/>
          </a:xfrm>
          <a:prstGeom prst="rect">
            <a:avLst/>
          </a:prstGeom>
          <a:solidFill>
            <a:srgbClr val="F7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>
                <a:solidFill>
                  <a:srgbClr val="0000FF"/>
                </a:solidFill>
              </a:rPr>
              <a:t>Strong magnetic fields from early Sun (T-Tauri phase)</a:t>
            </a:r>
            <a:endParaRPr lang="nb-NO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rionNebul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-98425"/>
            <a:ext cx="78914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b-NO" altLang="en-US" sz="4000">
                <a:solidFill>
                  <a:srgbClr val="CCECFF"/>
                </a:solidFill>
              </a:rPr>
              <a:t>Quick review of star-planet formation</a:t>
            </a:r>
          </a:p>
          <a:p>
            <a:pPr eaLnBrk="1" hangingPunct="1"/>
            <a:r>
              <a:rPr lang="nb-NO" altLang="en-US" sz="2800">
                <a:solidFill>
                  <a:srgbClr val="FFFF00"/>
                </a:solidFill>
              </a:rPr>
              <a:t>Molecular gas clouds, Orion nebula</a:t>
            </a:r>
          </a:p>
          <a:p>
            <a:pPr eaLnBrk="1" hangingPunct="1"/>
            <a:r>
              <a:rPr lang="nb-NO" altLang="en-US" sz="2800" b="1">
                <a:solidFill>
                  <a:srgbClr val="FFFF66"/>
                </a:solidFill>
              </a:rPr>
              <a:t>Star nursery</a:t>
            </a:r>
            <a:endParaRPr lang="nb-NO" altLang="en-US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5337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89363"/>
            <a:ext cx="31384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66950" y="0"/>
            <a:ext cx="5473402" cy="144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b-NO" altLang="en-US" sz="1700" dirty="0" err="1">
                <a:solidFill>
                  <a:srgbClr val="0000FF"/>
                </a:solidFill>
              </a:rPr>
              <a:t>Shock</a:t>
            </a:r>
            <a:r>
              <a:rPr lang="nb-NO" altLang="en-US" sz="1700" dirty="0">
                <a:solidFill>
                  <a:srgbClr val="0000FF"/>
                </a:solidFill>
              </a:rPr>
              <a:t> </a:t>
            </a:r>
            <a:r>
              <a:rPr lang="nb-NO" altLang="en-US" sz="1700" dirty="0" err="1">
                <a:solidFill>
                  <a:srgbClr val="0000FF"/>
                </a:solidFill>
              </a:rPr>
              <a:t>wave</a:t>
            </a:r>
            <a:r>
              <a:rPr lang="nb-NO" altLang="en-US" sz="1700" dirty="0">
                <a:solidFill>
                  <a:srgbClr val="0000FF"/>
                </a:solidFill>
              </a:rPr>
              <a:t> from supernova</a:t>
            </a:r>
          </a:p>
          <a:p>
            <a:pPr eaLnBrk="1" hangingPunct="1">
              <a:lnSpc>
                <a:spcPct val="110000"/>
              </a:lnSpc>
            </a:pPr>
            <a:r>
              <a:rPr lang="nb-NO" altLang="en-US" sz="1700" dirty="0">
                <a:solidFill>
                  <a:srgbClr val="0000FF"/>
                </a:solidFill>
                <a:sym typeface="Symbol" pitchFamily="18" charset="2"/>
              </a:rPr>
              <a:t>      </a:t>
            </a:r>
            <a:r>
              <a:rPr lang="nb-NO" altLang="en-US" sz="1700" dirty="0" err="1">
                <a:solidFill>
                  <a:srgbClr val="0000FF"/>
                </a:solidFill>
              </a:rPr>
              <a:t>molecular</a:t>
            </a:r>
            <a:r>
              <a:rPr lang="nb-NO" altLang="en-US" sz="1700" dirty="0">
                <a:solidFill>
                  <a:srgbClr val="0000FF"/>
                </a:solidFill>
              </a:rPr>
              <a:t> </a:t>
            </a:r>
            <a:r>
              <a:rPr lang="nb-NO" altLang="en-US" sz="1700" dirty="0" err="1">
                <a:solidFill>
                  <a:srgbClr val="0000FF"/>
                </a:solidFill>
              </a:rPr>
              <a:t>cloud</a:t>
            </a:r>
            <a:r>
              <a:rPr lang="nb-NO" altLang="en-US" sz="1700" dirty="0">
                <a:solidFill>
                  <a:srgbClr val="0000FF"/>
                </a:solidFill>
              </a:rPr>
              <a:t> </a:t>
            </a:r>
            <a:r>
              <a:rPr lang="nb-NO" altLang="en-US" sz="1700" b="1" dirty="0" err="1">
                <a:solidFill>
                  <a:srgbClr val="0000FF"/>
                </a:solidFill>
              </a:rPr>
              <a:t>contraction</a:t>
            </a:r>
            <a:endParaRPr lang="nb-NO" altLang="en-US" sz="17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nb-NO" altLang="en-US" sz="1400" dirty="0">
                <a:solidFill>
                  <a:srgbClr val="0000FF"/>
                </a:solidFill>
              </a:rPr>
              <a:t>                            </a:t>
            </a:r>
            <a:r>
              <a:rPr lang="nb-NO" altLang="en-US" sz="1400" dirty="0"/>
              <a:t>(</a:t>
            </a:r>
            <a:r>
              <a:rPr lang="nb-NO" altLang="en-US" sz="1400" dirty="0" err="1"/>
              <a:t>our</a:t>
            </a:r>
            <a:r>
              <a:rPr lang="nb-NO" altLang="en-US" sz="1400" dirty="0"/>
              <a:t> solar </a:t>
            </a:r>
            <a:r>
              <a:rPr lang="nb-NO" altLang="en-US" sz="1400" dirty="0" err="1"/>
              <a:t>nebula</a:t>
            </a:r>
            <a:r>
              <a:rPr lang="nb-NO" altLang="en-US" sz="1400" dirty="0"/>
              <a:t> </a:t>
            </a:r>
            <a:r>
              <a:rPr lang="nb-NO" altLang="en-US" sz="1400" dirty="0" err="1"/>
              <a:t>was</a:t>
            </a:r>
            <a:r>
              <a:rPr lang="nb-NO" altLang="en-US" sz="1400" dirty="0"/>
              <a:t> </a:t>
            </a:r>
            <a:r>
              <a:rPr lang="nb-NO" altLang="en-US" sz="1400" dirty="0" err="1"/>
              <a:t>affected</a:t>
            </a:r>
            <a:r>
              <a:rPr lang="nb-NO" altLang="en-US" sz="1400" dirty="0"/>
              <a:t> by </a:t>
            </a:r>
            <a:r>
              <a:rPr lang="nb-NO" altLang="en-US" sz="1400" dirty="0" err="1" smtClean="0"/>
              <a:t>several</a:t>
            </a:r>
            <a:r>
              <a:rPr lang="nb-NO" altLang="en-US" sz="1400" dirty="0" smtClean="0"/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nb-NO" altLang="en-US" sz="1400" dirty="0"/>
              <a:t> </a:t>
            </a:r>
            <a:r>
              <a:rPr lang="nb-NO" altLang="en-US" sz="1400" dirty="0" smtClean="0"/>
              <a:t>                             </a:t>
            </a:r>
            <a:r>
              <a:rPr lang="nb-NO" altLang="en-US" sz="1400" dirty="0" err="1" smtClean="0"/>
              <a:t>neutron</a:t>
            </a:r>
            <a:r>
              <a:rPr lang="nb-NO" altLang="en-US" sz="1400" dirty="0" smtClean="0"/>
              <a:t>-star </a:t>
            </a:r>
            <a:r>
              <a:rPr lang="nb-NO" altLang="en-US" sz="1400" dirty="0" err="1" smtClean="0"/>
              <a:t>mergers</a:t>
            </a:r>
            <a:r>
              <a:rPr lang="nb-NO" altLang="en-US" sz="1400" dirty="0" smtClean="0"/>
              <a:t> and </a:t>
            </a:r>
            <a:r>
              <a:rPr lang="nb-NO" altLang="en-US" sz="1400" dirty="0" err="1" smtClean="0"/>
              <a:t>supernovae</a:t>
            </a:r>
            <a:r>
              <a:rPr lang="nb-NO" altLang="en-US" sz="1400" dirty="0" smtClean="0"/>
              <a:t> </a:t>
            </a:r>
            <a:r>
              <a:rPr lang="nb-NO" altLang="en-US" sz="1400" dirty="0"/>
              <a:t>– </a:t>
            </a:r>
          </a:p>
          <a:p>
            <a:pPr eaLnBrk="1" hangingPunct="1">
              <a:lnSpc>
                <a:spcPct val="110000"/>
              </a:lnSpc>
            </a:pPr>
            <a:r>
              <a:rPr lang="nb-NO" altLang="en-US" sz="1400" dirty="0"/>
              <a:t>                                      </a:t>
            </a:r>
            <a:r>
              <a:rPr lang="nb-NO" altLang="en-US" sz="1400" dirty="0" smtClean="0"/>
              <a:t>  </a:t>
            </a:r>
            <a:r>
              <a:rPr lang="nb-NO" altLang="en-US" sz="1400" dirty="0" err="1" smtClean="0"/>
              <a:t>short-lived</a:t>
            </a:r>
            <a:r>
              <a:rPr lang="nb-NO" altLang="en-US" sz="1400" dirty="0" smtClean="0"/>
              <a:t> </a:t>
            </a:r>
            <a:r>
              <a:rPr lang="nb-NO" altLang="en-US" sz="1400" dirty="0" err="1"/>
              <a:t>radioactive</a:t>
            </a:r>
            <a:r>
              <a:rPr lang="nb-NO" altLang="en-US" sz="1400" dirty="0"/>
              <a:t> isotopes)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940425" y="3500438"/>
            <a:ext cx="1871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700">
                <a:solidFill>
                  <a:srgbClr val="0000FF"/>
                </a:solidFill>
              </a:rPr>
              <a:t>equatorial in-flow:</a:t>
            </a:r>
          </a:p>
          <a:p>
            <a:pPr eaLnBrk="1" hangingPunct="1"/>
            <a:r>
              <a:rPr lang="nb-NO" altLang="en-US" sz="1700">
                <a:solidFill>
                  <a:srgbClr val="0000FF"/>
                </a:solidFill>
              </a:rPr>
              <a:t>bipolar outflow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37288"/>
            <a:ext cx="25923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588125" y="5734050"/>
            <a:ext cx="2376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700">
                <a:solidFill>
                  <a:srgbClr val="0000FF"/>
                </a:solidFill>
              </a:rPr>
              <a:t>Planetary accretion from solar nebula</a:t>
            </a:r>
          </a:p>
        </p:txBody>
      </p:sp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2641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924300" y="2203450"/>
            <a:ext cx="3600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700" dirty="0" err="1">
                <a:solidFill>
                  <a:srgbClr val="0000FF"/>
                </a:solidFill>
              </a:rPr>
              <a:t>Increasing</a:t>
            </a:r>
            <a:r>
              <a:rPr lang="nb-NO" altLang="en-US" sz="1700" dirty="0">
                <a:solidFill>
                  <a:srgbClr val="0000FF"/>
                </a:solidFill>
              </a:rPr>
              <a:t> </a:t>
            </a:r>
            <a:r>
              <a:rPr lang="nb-NO" altLang="en-US" sz="1700" b="1" dirty="0" err="1">
                <a:solidFill>
                  <a:srgbClr val="0000FF"/>
                </a:solidFill>
              </a:rPr>
              <a:t>contraction</a:t>
            </a:r>
            <a:r>
              <a:rPr lang="nb-NO" altLang="en-US" sz="1700" dirty="0">
                <a:solidFill>
                  <a:srgbClr val="0000FF"/>
                </a:solidFill>
              </a:rPr>
              <a:t> and </a:t>
            </a:r>
            <a:r>
              <a:rPr lang="nb-NO" altLang="en-US" sz="1700" b="1" dirty="0" err="1">
                <a:solidFill>
                  <a:srgbClr val="0000FF"/>
                </a:solidFill>
              </a:rPr>
              <a:t>rotation</a:t>
            </a:r>
            <a:endParaRPr lang="nb-NO" altLang="en-US" sz="1700" b="1" dirty="0">
              <a:solidFill>
                <a:srgbClr val="0000FF"/>
              </a:solidFill>
            </a:endParaRPr>
          </a:p>
          <a:p>
            <a:pPr eaLnBrk="1" hangingPunct="1"/>
            <a:r>
              <a:rPr lang="nb-NO" altLang="en-US" sz="1700" dirty="0">
                <a:solidFill>
                  <a:srgbClr val="0000FF"/>
                </a:solidFill>
              </a:rPr>
              <a:t>  - </a:t>
            </a:r>
            <a:r>
              <a:rPr lang="nb-NO" altLang="en-US" sz="1700" dirty="0" err="1">
                <a:solidFill>
                  <a:srgbClr val="0000FF"/>
                </a:solidFill>
              </a:rPr>
              <a:t>birth</a:t>
            </a:r>
            <a:r>
              <a:rPr lang="nb-NO" altLang="en-US" sz="1700" dirty="0">
                <a:solidFill>
                  <a:srgbClr val="0000FF"/>
                </a:solidFill>
              </a:rPr>
              <a:t> </a:t>
            </a:r>
            <a:r>
              <a:rPr lang="nb-NO" altLang="en-US" sz="1700" dirty="0" err="1">
                <a:solidFill>
                  <a:srgbClr val="0000FF"/>
                </a:solidFill>
              </a:rPr>
              <a:t>of</a:t>
            </a:r>
            <a:r>
              <a:rPr lang="nb-NO" altLang="en-US" sz="1700" dirty="0">
                <a:solidFill>
                  <a:srgbClr val="0000FF"/>
                </a:solidFill>
              </a:rPr>
              <a:t> 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1" grpId="0"/>
      <p:bldP spid="134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tardisc-DGTau-ar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2776538" cy="406400"/>
          </a:xfrm>
          <a:prstGeom prst="rect">
            <a:avLst/>
          </a:prstGeom>
          <a:solidFill>
            <a:srgbClr val="F7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>
                <a:solidFill>
                  <a:srgbClr val="0000FF"/>
                </a:solidFill>
                <a:latin typeface="Arial" pitchFamily="34" charset="0"/>
              </a:rPr>
              <a:t>Young star with nebula</a:t>
            </a:r>
            <a:endParaRPr lang="nb-NO" altLang="en-US" sz="20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53975"/>
            <a:ext cx="2954337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2300288" y="1144588"/>
            <a:ext cx="1135062" cy="660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3436938" y="1812925"/>
            <a:ext cx="631006" cy="11120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3141663" y="20638"/>
            <a:ext cx="1665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>
                <a:solidFill>
                  <a:srgbClr val="3333FF"/>
                </a:solidFill>
              </a:rPr>
              <a:t>Herzprung-Russel</a:t>
            </a:r>
          </a:p>
          <a:p>
            <a:pPr eaLnBrk="1" hangingPunct="1"/>
            <a:r>
              <a:rPr lang="nb-NO" altLang="en-US">
                <a:solidFill>
                  <a:srgbClr val="3333FF"/>
                </a:solidFill>
              </a:rPr>
              <a:t>diagram</a:t>
            </a:r>
            <a:endParaRPr lang="en-GB" altLang="en-US">
              <a:solidFill>
                <a:srgbClr val="3333FF"/>
              </a:solidFill>
            </a:endParaRPr>
          </a:p>
        </p:txBody>
      </p:sp>
      <p:pic>
        <p:nvPicPr>
          <p:cNvPr id="5122" name="Picture 2" descr="Z:\ASTRA-RGT\Canvas-figures\Solar syst\Star-MainSequ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03" y="2924944"/>
            <a:ext cx="5904504" cy="38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/>
      <p:bldP spid="185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07951" y="76324"/>
            <a:ext cx="261802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 b="1" dirty="0" smtClean="0">
                <a:solidFill>
                  <a:srgbClr val="3333FF"/>
                </a:solidFill>
              </a:rPr>
              <a:t>Nucleosynthesis</a:t>
            </a:r>
            <a:endParaRPr lang="nb-NO" altLang="en-US" sz="2400" dirty="0">
              <a:solidFill>
                <a:srgbClr val="3333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375457"/>
            <a:ext cx="6507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 dirty="0" smtClean="0">
                <a:solidFill>
                  <a:srgbClr val="FF0000"/>
                </a:solidFill>
              </a:rPr>
              <a:t>- Stellar </a:t>
            </a:r>
            <a:r>
              <a:rPr lang="nb-NO" altLang="en-US" sz="2400" dirty="0">
                <a:solidFill>
                  <a:srgbClr val="FF0000"/>
                </a:solidFill>
              </a:rPr>
              <a:t>fusion:</a:t>
            </a:r>
            <a:r>
              <a:rPr lang="nb-NO" altLang="en-US" sz="2800" dirty="0">
                <a:solidFill>
                  <a:srgbClr val="FF0000"/>
                </a:solidFill>
              </a:rPr>
              <a:t>  </a:t>
            </a:r>
            <a:r>
              <a:rPr lang="nb-NO" altLang="en-US" sz="2000" dirty="0">
                <a:solidFill>
                  <a:srgbClr val="008000"/>
                </a:solidFill>
              </a:rPr>
              <a:t>Main sequence stage: </a:t>
            </a:r>
            <a:r>
              <a:rPr lang="nb-NO" altLang="en-US" sz="2000" b="1" dirty="0" smtClean="0">
                <a:solidFill>
                  <a:srgbClr val="008000"/>
                </a:solidFill>
              </a:rPr>
              <a:t>He</a:t>
            </a:r>
            <a:endParaRPr lang="nb-NO" altLang="en-US" sz="2000" b="1" dirty="0">
              <a:solidFill>
                <a:srgbClr val="008000"/>
              </a:solidFill>
            </a:endParaRPr>
          </a:p>
          <a:p>
            <a:pPr lvl="1" eaLnBrk="1" hangingPunct="1"/>
            <a:r>
              <a:rPr lang="nb-NO" altLang="en-US" sz="2000" dirty="0">
                <a:solidFill>
                  <a:srgbClr val="008000"/>
                </a:solidFill>
              </a:rPr>
              <a:t>		    Red giant /supergiant stages: up to </a:t>
            </a:r>
            <a:r>
              <a:rPr lang="nb-NO" altLang="en-US" sz="2000" b="1" dirty="0" smtClean="0">
                <a:solidFill>
                  <a:srgbClr val="008000"/>
                </a:solidFill>
              </a:rPr>
              <a:t>Fe</a:t>
            </a:r>
            <a:r>
              <a:rPr lang="nb-NO" altLang="en-US" sz="1800" dirty="0" smtClean="0">
                <a:solidFill>
                  <a:srgbClr val="009900"/>
                </a:solidFill>
              </a:rPr>
              <a:t>-Zn</a:t>
            </a:r>
            <a:endParaRPr lang="nb-NO" altLang="en-US" sz="1800" dirty="0">
              <a:solidFill>
                <a:srgbClr val="0099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87" y="2213214"/>
            <a:ext cx="7637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 dirty="0" smtClean="0">
                <a:solidFill>
                  <a:srgbClr val="FF0000"/>
                </a:solidFill>
              </a:rPr>
              <a:t>- Explosive </a:t>
            </a:r>
            <a:r>
              <a:rPr lang="nb-NO" altLang="en-US" sz="2400" dirty="0">
                <a:solidFill>
                  <a:srgbClr val="FF0000"/>
                </a:solidFill>
              </a:rPr>
              <a:t>nucleosynthesis:</a:t>
            </a:r>
            <a:r>
              <a:rPr lang="nb-NO" altLang="en-US" sz="2800" dirty="0">
                <a:solidFill>
                  <a:srgbClr val="FF0000"/>
                </a:solidFill>
              </a:rPr>
              <a:t> </a:t>
            </a:r>
            <a:r>
              <a:rPr lang="nb-NO" altLang="en-US" sz="2000" dirty="0">
                <a:solidFill>
                  <a:srgbClr val="008000"/>
                </a:solidFill>
              </a:rPr>
              <a:t>Supernovae: all the heavier </a:t>
            </a:r>
            <a:r>
              <a:rPr lang="nb-NO" altLang="en-US" sz="2000" dirty="0" smtClean="0">
                <a:solidFill>
                  <a:srgbClr val="008000"/>
                </a:solidFill>
              </a:rPr>
              <a:t>elements</a:t>
            </a:r>
            <a:endParaRPr lang="nb-NO" alt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17" y="2745525"/>
            <a:ext cx="304442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 sz="1200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nb-NO" altLang="en-US" sz="2400" dirty="0">
                <a:solidFill>
                  <a:srgbClr val="FF0000"/>
                </a:solidFill>
              </a:rPr>
              <a:t> Cosmic ray spallation</a:t>
            </a:r>
          </a:p>
          <a:p>
            <a:pPr eaLnBrk="1" hangingPunct="1"/>
            <a:r>
              <a:rPr lang="nb-NO" altLang="en-US" dirty="0"/>
              <a:t>   </a:t>
            </a:r>
            <a:r>
              <a:rPr lang="nb-NO" altLang="en-US" sz="1400" dirty="0"/>
              <a:t>cosmic ray fragmentation of C, N, O</a:t>
            </a:r>
          </a:p>
          <a:p>
            <a:pPr eaLnBrk="1" hangingPunct="1"/>
            <a:r>
              <a:rPr lang="nb-NO" altLang="en-US" sz="1400" dirty="0"/>
              <a:t>    in molecular clouds</a:t>
            </a:r>
          </a:p>
          <a:p>
            <a:pPr eaLnBrk="1" hangingPunct="1"/>
            <a:endParaRPr lang="nb-NO" altLang="en-US" sz="400" dirty="0"/>
          </a:p>
          <a:p>
            <a:pPr eaLnBrk="1" hangingPunct="1"/>
            <a:r>
              <a:rPr lang="nb-NO" altLang="en-US" sz="2000" dirty="0"/>
              <a:t>   </a:t>
            </a:r>
            <a:r>
              <a:rPr lang="nb-NO" altLang="en-US" sz="2000" baseline="30000" dirty="0">
                <a:solidFill>
                  <a:srgbClr val="008000"/>
                </a:solidFill>
              </a:rPr>
              <a:t>3</a:t>
            </a:r>
            <a:r>
              <a:rPr lang="nb-NO" altLang="en-US" sz="2000" dirty="0">
                <a:solidFill>
                  <a:srgbClr val="008000"/>
                </a:solidFill>
              </a:rPr>
              <a:t>He, Li, Be,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4635" y="44449"/>
            <a:ext cx="4112023" cy="987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Burbidge EM, Burbidge GR, Fowler WA, Hoyle F, 1957: Synthesis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of the elements in stars. Rev. Modern Phys. 29, 547–650.  "</a:t>
            </a:r>
            <a:r>
              <a:rPr lang="en-GB" sz="1100" b="1" dirty="0" smtClean="0"/>
              <a:t>B</a:t>
            </a:r>
            <a:r>
              <a:rPr lang="nb-NO" sz="1100" b="1" baseline="30000" dirty="0" smtClean="0"/>
              <a:t>2</a:t>
            </a:r>
            <a:r>
              <a:rPr lang="nb-NO" sz="1100" b="1" dirty="0" smtClean="0"/>
              <a:t>FH</a:t>
            </a:r>
            <a:r>
              <a:rPr lang="nb-NO" sz="1100" dirty="0" smtClean="0"/>
              <a:t>"</a:t>
            </a:r>
            <a:endParaRPr lang="en-GB" sz="1100" dirty="0" smtClean="0"/>
          </a:p>
          <a:p>
            <a:pPr>
              <a:lnSpc>
                <a:spcPts val="500"/>
              </a:lnSpc>
            </a:pPr>
            <a:endParaRPr lang="nb-NO" sz="1100" dirty="0" smtClean="0"/>
          </a:p>
          <a:p>
            <a:r>
              <a:rPr lang="nb-NO" sz="1100" dirty="0" smtClean="0">
                <a:solidFill>
                  <a:srgbClr val="FF00FF"/>
                </a:solidFill>
              </a:rPr>
              <a:t>Johnson JA, 2019: </a:t>
            </a:r>
            <a:r>
              <a:rPr lang="en-GB" sz="1100" dirty="0">
                <a:solidFill>
                  <a:srgbClr val="FF00FF"/>
                </a:solidFill>
              </a:rPr>
              <a:t>Populating the periodic </a:t>
            </a:r>
            <a:r>
              <a:rPr lang="en-GB" sz="1100" dirty="0" smtClean="0">
                <a:solidFill>
                  <a:srgbClr val="FF00FF"/>
                </a:solidFill>
              </a:rPr>
              <a:t>table: Nucleosynthesis of</a:t>
            </a:r>
          </a:p>
          <a:p>
            <a:r>
              <a:rPr lang="en-GB" sz="1100" dirty="0">
                <a:solidFill>
                  <a:srgbClr val="FF00FF"/>
                </a:solidFill>
              </a:rPr>
              <a:t> </a:t>
            </a:r>
            <a:r>
              <a:rPr lang="en-GB" sz="1100" dirty="0" smtClean="0">
                <a:solidFill>
                  <a:srgbClr val="FF00FF"/>
                </a:solidFill>
              </a:rPr>
              <a:t>    the elements. Sci. 363, 474</a:t>
            </a:r>
            <a:r>
              <a:rPr lang="en-GB" sz="1100" dirty="0" smtClean="0"/>
              <a:t>.  </a:t>
            </a:r>
            <a:r>
              <a:rPr lang="nb-NO" sz="1000" i="1" dirty="0" smtClean="0"/>
              <a:t>In a special section on the 150th</a:t>
            </a:r>
          </a:p>
          <a:p>
            <a:r>
              <a:rPr lang="nb-NO" sz="1000" i="1" dirty="0"/>
              <a:t> </a:t>
            </a:r>
            <a:r>
              <a:rPr lang="nb-NO" sz="1000" i="1" dirty="0" smtClean="0"/>
              <a:t>     anniversary of the periodic table (Mendeleev 1869, Zeitschr. Chemie)</a:t>
            </a:r>
            <a:endParaRPr lang="en-GB" sz="1000" i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86" y="761104"/>
            <a:ext cx="4693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 dirty="0" smtClean="0">
                <a:solidFill>
                  <a:srgbClr val="FF0000"/>
                </a:solidFill>
              </a:rPr>
              <a:t>- Big </a:t>
            </a:r>
            <a:r>
              <a:rPr lang="nb-NO" altLang="en-US" sz="2400" dirty="0">
                <a:solidFill>
                  <a:srgbClr val="FF0000"/>
                </a:solidFill>
              </a:rPr>
              <a:t>Bang nucleosynthesis:</a:t>
            </a:r>
            <a:r>
              <a:rPr lang="nb-NO" altLang="en-US" sz="2800" dirty="0">
                <a:solidFill>
                  <a:srgbClr val="FF0000"/>
                </a:solidFill>
              </a:rPr>
              <a:t> </a:t>
            </a:r>
            <a:r>
              <a:rPr lang="nb-NO" altLang="en-US" sz="2000" b="1" dirty="0">
                <a:solidFill>
                  <a:srgbClr val="008000"/>
                </a:solidFill>
              </a:rPr>
              <a:t>H, </a:t>
            </a:r>
            <a:r>
              <a:rPr lang="nb-NO" altLang="en-US" sz="2000" b="1" dirty="0" smtClean="0">
                <a:solidFill>
                  <a:srgbClr val="008000"/>
                </a:solidFill>
              </a:rPr>
              <a:t>He</a:t>
            </a:r>
            <a:r>
              <a:rPr lang="nb-NO" altLang="en-US" sz="1800" dirty="0" smtClean="0">
                <a:solidFill>
                  <a:srgbClr val="009900"/>
                </a:solidFill>
              </a:rPr>
              <a:t>, Li</a:t>
            </a:r>
            <a:endParaRPr lang="nb-NO" altLang="en-US" sz="1800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48" y="3047194"/>
            <a:ext cx="5398617" cy="377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0071"/>
            <a:ext cx="9073008" cy="479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496" y="16164"/>
            <a:ext cx="42210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b-NO" altLang="en-US" sz="2200" dirty="0" smtClean="0">
                <a:solidFill>
                  <a:srgbClr val="FF0000"/>
                </a:solidFill>
              </a:rPr>
              <a:t>Big </a:t>
            </a:r>
            <a:r>
              <a:rPr lang="nb-NO" altLang="en-US" sz="2200" dirty="0">
                <a:solidFill>
                  <a:srgbClr val="FF0000"/>
                </a:solidFill>
              </a:rPr>
              <a:t>Bang </a:t>
            </a:r>
            <a:r>
              <a:rPr lang="nb-NO" altLang="en-US" sz="2200" dirty="0" smtClean="0">
                <a:solidFill>
                  <a:srgbClr val="FF0000"/>
                </a:solidFill>
              </a:rPr>
              <a:t>nucleosynthesis:</a:t>
            </a:r>
            <a:r>
              <a:rPr lang="nb-NO" altLang="en-US" sz="2200" dirty="0">
                <a:solidFill>
                  <a:srgbClr val="FF0000"/>
                </a:solidFill>
              </a:rPr>
              <a:t> </a:t>
            </a:r>
            <a:r>
              <a:rPr lang="nb-NO" altLang="en-US" sz="2000" b="1" dirty="0" smtClean="0">
                <a:solidFill>
                  <a:srgbClr val="008000"/>
                </a:solidFill>
              </a:rPr>
              <a:t>H</a:t>
            </a:r>
            <a:r>
              <a:rPr lang="nb-NO" altLang="en-US" sz="2000" b="1" dirty="0">
                <a:solidFill>
                  <a:srgbClr val="008000"/>
                </a:solidFill>
              </a:rPr>
              <a:t>, He</a:t>
            </a:r>
            <a:r>
              <a:rPr lang="nb-NO" altLang="en-US" sz="1800" dirty="0">
                <a:solidFill>
                  <a:srgbClr val="009900"/>
                </a:solidFill>
              </a:rPr>
              <a:t>, </a:t>
            </a:r>
            <a:r>
              <a:rPr lang="nb-NO" altLang="en-US" sz="1800" dirty="0" smtClean="0">
                <a:solidFill>
                  <a:srgbClr val="009900"/>
                </a:solidFill>
              </a:rPr>
              <a:t>Li</a:t>
            </a:r>
          </a:p>
          <a:p>
            <a:pPr eaLnBrk="1" hangingPunct="1">
              <a:lnSpc>
                <a:spcPts val="3000"/>
              </a:lnSpc>
            </a:pPr>
            <a:r>
              <a:rPr lang="nb-NO" altLang="en-US" sz="2200" dirty="0" smtClean="0">
                <a:solidFill>
                  <a:srgbClr val="3399FF"/>
                </a:solidFill>
              </a:rPr>
              <a:t> From energy to mass: </a:t>
            </a:r>
            <a:r>
              <a:rPr lang="nb-NO" altLang="en-US" sz="2200" b="1" dirty="0" smtClean="0">
                <a:solidFill>
                  <a:srgbClr val="3399FF"/>
                </a:solidFill>
              </a:rPr>
              <a:t>E = mc</a:t>
            </a:r>
            <a:r>
              <a:rPr lang="nb-NO" altLang="en-US" sz="2200" b="1" baseline="30000" dirty="0" smtClean="0">
                <a:solidFill>
                  <a:srgbClr val="3399FF"/>
                </a:solidFill>
              </a:rPr>
              <a:t>2</a:t>
            </a:r>
            <a:endParaRPr lang="nb-NO" altLang="en-US" sz="2200" b="1" baseline="30000" dirty="0">
              <a:solidFill>
                <a:srgbClr val="3399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38689" y="139274"/>
            <a:ext cx="4378458" cy="3312367"/>
            <a:chOff x="107504" y="1360618"/>
            <a:chExt cx="5451040" cy="3815275"/>
          </a:xfrm>
        </p:grpSpPr>
        <p:pic>
          <p:nvPicPr>
            <p:cNvPr id="430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412776"/>
              <a:ext cx="5451040" cy="3763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26070" y="2173939"/>
              <a:ext cx="1104014" cy="354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>
                  <a:solidFill>
                    <a:srgbClr val="FF00FF"/>
                  </a:solidFill>
                </a:rPr>
                <a:t>10-30 kK</a:t>
              </a:r>
              <a:endParaRPr lang="en-GB" sz="1400" b="1" dirty="0">
                <a:solidFill>
                  <a:srgbClr val="FF00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20757" y="1360618"/>
              <a:ext cx="868523" cy="354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>
                  <a:solidFill>
                    <a:srgbClr val="FF00FF"/>
                  </a:solidFill>
                </a:rPr>
                <a:t>1-10 K</a:t>
              </a:r>
              <a:endParaRPr lang="en-GB" sz="14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15616" y="4077072"/>
            <a:ext cx="7683707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3300"/>
              </a:lnSpc>
            </a:pPr>
            <a:r>
              <a:rPr lang="nb-NO" sz="2200" b="1" dirty="0" smtClean="0">
                <a:solidFill>
                  <a:srgbClr val="0066FF"/>
                </a:solidFill>
              </a:rPr>
              <a:t>Neutrons</a:t>
            </a:r>
          </a:p>
          <a:p>
            <a:pPr>
              <a:lnSpc>
                <a:spcPts val="33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- required to produce heavier elements</a:t>
            </a:r>
          </a:p>
          <a:p>
            <a:pPr>
              <a:lnSpc>
                <a:spcPts val="33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- free neutrons are radioactive (</a:t>
            </a:r>
            <a:r>
              <a:rPr lang="nb-NO" sz="2000" b="1" dirty="0" smtClean="0">
                <a:solidFill>
                  <a:srgbClr val="0066FF"/>
                </a:solidFill>
              </a:rPr>
              <a:t>n</a:t>
            </a:r>
            <a:r>
              <a:rPr lang="nb-NO" sz="2000" dirty="0" smtClean="0">
                <a:solidFill>
                  <a:srgbClr val="0066FF"/>
                </a:solidFill>
              </a:rPr>
              <a:t> → </a:t>
            </a:r>
            <a:r>
              <a:rPr lang="nb-NO" sz="2000" b="1" dirty="0" smtClean="0">
                <a:solidFill>
                  <a:srgbClr val="0066FF"/>
                </a:solidFill>
              </a:rPr>
              <a:t>p</a:t>
            </a:r>
            <a:r>
              <a:rPr lang="nb-NO" sz="2000" b="1" baseline="30000" dirty="0" smtClean="0">
                <a:solidFill>
                  <a:srgbClr val="0066FF"/>
                </a:solidFill>
              </a:rPr>
              <a:t>+</a:t>
            </a:r>
            <a:r>
              <a:rPr lang="nb-NO" sz="2000" dirty="0" smtClean="0">
                <a:solidFill>
                  <a:srgbClr val="0066FF"/>
                </a:solidFill>
              </a:rPr>
              <a:t> + </a:t>
            </a:r>
            <a:r>
              <a:rPr lang="nb-NO" sz="2000" b="1" dirty="0" smtClean="0">
                <a:solidFill>
                  <a:srgbClr val="0066FF"/>
                </a:solidFill>
              </a:rPr>
              <a:t>e</a:t>
            </a:r>
            <a:r>
              <a:rPr lang="nb-NO" sz="2000" b="1" baseline="30000" dirty="0" smtClean="0">
                <a:solidFill>
                  <a:srgbClr val="0066FF"/>
                </a:solidFill>
                <a:latin typeface="Symbol" panose="05050102010706020507" pitchFamily="18" charset="2"/>
              </a:rPr>
              <a:t>-</a:t>
            </a:r>
            <a:r>
              <a:rPr lang="nb-NO" sz="2000" dirty="0" smtClean="0">
                <a:solidFill>
                  <a:srgbClr val="0066FF"/>
                </a:solidFill>
              </a:rPr>
              <a:t> + anti-neutrino),  T</a:t>
            </a:r>
            <a:r>
              <a:rPr lang="nb-NO" sz="2000" baseline="-25000" dirty="0" smtClean="0">
                <a:solidFill>
                  <a:srgbClr val="0066FF"/>
                </a:solidFill>
              </a:rPr>
              <a:t>h</a:t>
            </a:r>
            <a:r>
              <a:rPr lang="nb-NO" sz="2000" dirty="0" smtClean="0">
                <a:solidFill>
                  <a:srgbClr val="0066FF"/>
                </a:solidFill>
              </a:rPr>
              <a:t> ≈10 min</a:t>
            </a:r>
          </a:p>
          <a:p>
            <a:pPr>
              <a:lnSpc>
                <a:spcPts val="3300"/>
              </a:lnSpc>
            </a:pPr>
            <a:r>
              <a:rPr lang="nb-NO" sz="2000" dirty="0" smtClean="0">
                <a:solidFill>
                  <a:srgbClr val="0066FF"/>
                </a:solidFill>
              </a:rPr>
              <a:t>- therefore: few neutrons around in the immediate BB-aftermath</a:t>
            </a:r>
            <a:endParaRPr lang="en-GB" sz="2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6" y="63796"/>
            <a:ext cx="7507196" cy="67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" y="1017104"/>
            <a:ext cx="35473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875570" y="416077"/>
            <a:ext cx="252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 b="1" dirty="0">
                <a:solidFill>
                  <a:srgbClr val="3333FF"/>
                </a:solidFill>
              </a:rPr>
              <a:t>Stellar </a:t>
            </a:r>
            <a:r>
              <a:rPr lang="nb-NO" altLang="en-US" sz="1800" b="1" dirty="0" err="1">
                <a:solidFill>
                  <a:srgbClr val="3333FF"/>
                </a:solidFill>
              </a:rPr>
              <a:t>lifetime</a:t>
            </a:r>
            <a:r>
              <a:rPr lang="nb-NO" altLang="en-US" sz="1800" dirty="0">
                <a:solidFill>
                  <a:srgbClr val="3333FF"/>
                </a:solidFill>
              </a:rPr>
              <a:t> </a:t>
            </a:r>
          </a:p>
          <a:p>
            <a:pPr eaLnBrk="1" hangingPunct="1"/>
            <a:r>
              <a:rPr lang="nb-NO" altLang="en-US" sz="1800" dirty="0" err="1">
                <a:solidFill>
                  <a:srgbClr val="FF0000"/>
                </a:solidFill>
                <a:cs typeface="Times New Roman" pitchFamily="18" charset="0"/>
              </a:rPr>
              <a:t>prop</a:t>
            </a:r>
            <a:r>
              <a:rPr lang="nb-NO" altLang="en-US" sz="1800" dirty="0">
                <a:solidFill>
                  <a:srgbClr val="FF0000"/>
                </a:solidFill>
                <a:cs typeface="Times New Roman" pitchFamily="18" charset="0"/>
              </a:rPr>
              <a:t>. to </a:t>
            </a:r>
            <a:r>
              <a:rPr lang="nb-NO" altLang="en-US" sz="1800" b="1" dirty="0" err="1">
                <a:solidFill>
                  <a:srgbClr val="FF0000"/>
                </a:solidFill>
                <a:cs typeface="Times New Roman" pitchFamily="18" charset="0"/>
              </a:rPr>
              <a:t>mass</a:t>
            </a:r>
            <a:r>
              <a:rPr lang="nb-NO" altLang="en-US" sz="1800" b="1" dirty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nb-NO" altLang="en-US" sz="1800" b="1" dirty="0" err="1">
                <a:solidFill>
                  <a:srgbClr val="FF0000"/>
                </a:solidFill>
                <a:cs typeface="Times New Roman" pitchFamily="18" charset="0"/>
              </a:rPr>
              <a:t>luminosity</a:t>
            </a:r>
            <a:endParaRPr lang="nb-NO" altLang="en-US" sz="1800" b="1" dirty="0">
              <a:solidFill>
                <a:srgbClr val="FF0000"/>
              </a:solidFill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6228383" y="1474212"/>
            <a:ext cx="2376487" cy="1944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6228383" y="1474212"/>
            <a:ext cx="2376487" cy="194468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 rot="-5400000">
            <a:off x="4834558" y="2148899"/>
            <a:ext cx="174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/>
              <a:t>Rel. luminosity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5963270" y="3227686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5817131" y="131433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10</a:t>
            </a:r>
            <a:r>
              <a:rPr lang="nb-NO" altLang="en-US" baseline="30000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6092121" y="338794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8404381" y="3381834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20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6877670" y="3588614"/>
            <a:ext cx="1169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dirty="0"/>
              <a:t>Rel. </a:t>
            </a:r>
            <a:r>
              <a:rPr lang="nb-NO" altLang="en-US" sz="2000" dirty="0" err="1"/>
              <a:t>mass</a:t>
            </a:r>
            <a:endParaRPr lang="nb-NO" altLang="en-US" sz="2000" dirty="0"/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5767818" y="4197882"/>
            <a:ext cx="3348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 b="1" dirty="0" err="1" smtClean="0">
                <a:solidFill>
                  <a:srgbClr val="3333FF"/>
                </a:solidFill>
              </a:rPr>
              <a:t>Very</a:t>
            </a:r>
            <a:r>
              <a:rPr lang="nb-NO" altLang="en-US" sz="1400" dirty="0" smtClean="0">
                <a:solidFill>
                  <a:srgbClr val="3333FF"/>
                </a:solidFill>
              </a:rPr>
              <a:t> </a:t>
            </a:r>
            <a:r>
              <a:rPr lang="nb-NO" altLang="en-US" sz="1400" dirty="0" err="1">
                <a:solidFill>
                  <a:srgbClr val="3333FF"/>
                </a:solidFill>
              </a:rPr>
              <a:t>large</a:t>
            </a:r>
            <a:r>
              <a:rPr lang="nb-NO" altLang="en-US" sz="1400" dirty="0">
                <a:solidFill>
                  <a:srgbClr val="3333FF"/>
                </a:solidFill>
              </a:rPr>
              <a:t> </a:t>
            </a:r>
            <a:r>
              <a:rPr lang="nb-NO" altLang="en-US" sz="1400" dirty="0" err="1">
                <a:solidFill>
                  <a:srgbClr val="3333FF"/>
                </a:solidFill>
              </a:rPr>
              <a:t>luminocity</a:t>
            </a:r>
            <a:r>
              <a:rPr lang="nb-NO" altLang="en-US" sz="1400" dirty="0">
                <a:solidFill>
                  <a:srgbClr val="3333FF"/>
                </a:solidFill>
              </a:rPr>
              <a:t> range</a:t>
            </a:r>
          </a:p>
          <a:p>
            <a:pPr eaLnBrk="1" hangingPunct="1"/>
            <a:r>
              <a:rPr lang="nb-NO" altLang="en-US" sz="1800" b="1" dirty="0" smtClean="0">
                <a:solidFill>
                  <a:srgbClr val="3333FF"/>
                </a:solidFill>
                <a:sym typeface="Symbol" pitchFamily="18" charset="2"/>
              </a:rPr>
              <a:t> </a:t>
            </a:r>
            <a:r>
              <a:rPr lang="nb-NO" altLang="en-US" sz="1400" dirty="0" smtClean="0"/>
              <a:t> </a:t>
            </a:r>
            <a:r>
              <a:rPr lang="nb-NO" altLang="en-US" sz="1400" dirty="0">
                <a:solidFill>
                  <a:srgbClr val="3333FF"/>
                </a:solidFill>
              </a:rPr>
              <a:t>stellar </a:t>
            </a:r>
            <a:r>
              <a:rPr lang="nb-NO" altLang="en-US" sz="1400" dirty="0" err="1">
                <a:solidFill>
                  <a:srgbClr val="3333FF"/>
                </a:solidFill>
              </a:rPr>
              <a:t>lifetime</a:t>
            </a:r>
            <a:r>
              <a:rPr lang="nb-NO" altLang="en-US" sz="1400" dirty="0">
                <a:solidFill>
                  <a:srgbClr val="3333FF"/>
                </a:solidFill>
              </a:rPr>
              <a:t>: </a:t>
            </a:r>
            <a:r>
              <a:rPr lang="nb-NO" altLang="en-US" sz="1400" b="1" dirty="0" err="1">
                <a:solidFill>
                  <a:srgbClr val="FF0000"/>
                </a:solidFill>
              </a:rPr>
              <a:t>inversely</a:t>
            </a:r>
            <a:r>
              <a:rPr lang="nb-NO" altLang="en-US" sz="1400" b="1" dirty="0">
                <a:solidFill>
                  <a:srgbClr val="FF0000"/>
                </a:solidFill>
              </a:rPr>
              <a:t> </a:t>
            </a:r>
            <a:r>
              <a:rPr lang="nb-NO" altLang="en-US" sz="1400" dirty="0" err="1">
                <a:solidFill>
                  <a:srgbClr val="FF0000"/>
                </a:solidFill>
              </a:rPr>
              <a:t>prop</a:t>
            </a:r>
            <a:r>
              <a:rPr lang="nb-NO" altLang="en-US" sz="1400" dirty="0">
                <a:solidFill>
                  <a:srgbClr val="FF0000"/>
                </a:solidFill>
              </a:rPr>
              <a:t>. to </a:t>
            </a:r>
            <a:r>
              <a:rPr lang="nb-NO" altLang="en-US" sz="1400" dirty="0" err="1">
                <a:solidFill>
                  <a:srgbClr val="FF0000"/>
                </a:solidFill>
              </a:rPr>
              <a:t>mass</a:t>
            </a:r>
            <a:endParaRPr lang="nb-NO" altLang="en-US" sz="1400" dirty="0">
              <a:solidFill>
                <a:srgbClr val="FF0000"/>
              </a:solidFill>
            </a:endParaRP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6526458" y="5270355"/>
            <a:ext cx="2127250" cy="1397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b-NO" altLang="en-US" b="1" dirty="0">
                <a:solidFill>
                  <a:srgbClr val="3333FF"/>
                </a:solidFill>
              </a:rPr>
              <a:t>Lifetime of:</a:t>
            </a:r>
          </a:p>
          <a:p>
            <a:pPr eaLnBrk="1" hangingPunct="1">
              <a:lnSpc>
                <a:spcPct val="110000"/>
              </a:lnSpc>
            </a:pPr>
            <a:r>
              <a:rPr lang="nb-NO" altLang="en-US" sz="1400" b="1" dirty="0">
                <a:solidFill>
                  <a:srgbClr val="FF0000"/>
                </a:solidFill>
              </a:rPr>
              <a:t>Sun:</a:t>
            </a:r>
            <a:r>
              <a:rPr lang="nb-NO" altLang="en-US" sz="1400" dirty="0">
                <a:solidFill>
                  <a:srgbClr val="FF0000"/>
                </a:solidFill>
              </a:rPr>
              <a:t>  </a:t>
            </a:r>
            <a:r>
              <a:rPr lang="nb-NO" altLang="en-US" sz="1400" b="1" dirty="0">
                <a:solidFill>
                  <a:srgbClr val="FF0000"/>
                </a:solidFill>
              </a:rPr>
              <a:t>10 Ga</a:t>
            </a:r>
            <a:endParaRPr lang="nb-NO" altLang="en-US" sz="1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nb-NO" altLang="en-US" sz="1200" dirty="0"/>
              <a:t>(</a:t>
            </a:r>
            <a:r>
              <a:rPr lang="nb-NO" altLang="en-US" sz="1200" b="1" dirty="0"/>
              <a:t>~</a:t>
            </a:r>
            <a:r>
              <a:rPr lang="nb-NO" altLang="en-US" sz="1200" dirty="0"/>
              <a:t> </a:t>
            </a:r>
            <a:r>
              <a:rPr lang="nb-NO" altLang="en-US" sz="1200" dirty="0" err="1"/>
              <a:t>2nd</a:t>
            </a:r>
            <a:r>
              <a:rPr lang="nb-NO" altLang="en-US" sz="1200" dirty="0"/>
              <a:t> </a:t>
            </a:r>
            <a:r>
              <a:rPr lang="nb-NO" altLang="en-US" sz="1200" dirty="0" err="1"/>
              <a:t>generation</a:t>
            </a:r>
            <a:r>
              <a:rPr lang="nb-NO" altLang="en-US" sz="1200" dirty="0"/>
              <a:t> star, </a:t>
            </a:r>
            <a:r>
              <a:rPr lang="nb-NO" altLang="en-US" sz="1200" dirty="0" err="1"/>
              <a:t>average</a:t>
            </a:r>
            <a:r>
              <a:rPr lang="nb-NO" altLang="en-US" sz="1200" dirty="0"/>
              <a:t>)</a:t>
            </a:r>
          </a:p>
          <a:p>
            <a:pPr eaLnBrk="1" hangingPunct="1">
              <a:lnSpc>
                <a:spcPct val="110000"/>
              </a:lnSpc>
            </a:pPr>
            <a:endParaRPr lang="nb-NO" altLang="en-US" sz="800" dirty="0"/>
          </a:p>
          <a:p>
            <a:pPr eaLnBrk="1" hangingPunct="1">
              <a:lnSpc>
                <a:spcPct val="110000"/>
              </a:lnSpc>
            </a:pPr>
            <a:r>
              <a:rPr lang="nb-NO" altLang="en-US" sz="1400" dirty="0">
                <a:solidFill>
                  <a:srgbClr val="FF0000"/>
                </a:solidFill>
              </a:rPr>
              <a:t>10*Sun: 10 </a:t>
            </a:r>
            <a:r>
              <a:rPr lang="nb-NO" altLang="en-US" sz="1400" dirty="0" err="1">
                <a:solidFill>
                  <a:srgbClr val="FF0000"/>
                </a:solidFill>
              </a:rPr>
              <a:t>Ma</a:t>
            </a:r>
            <a:endParaRPr lang="nb-NO" altLang="en-US" sz="1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nb-NO" altLang="en-US" sz="1400" dirty="0">
                <a:solidFill>
                  <a:srgbClr val="FF0000"/>
                </a:solidFill>
              </a:rPr>
              <a:t>20*Sun: 2 </a:t>
            </a:r>
            <a:r>
              <a:rPr lang="nb-NO" altLang="en-US" sz="1400" dirty="0" err="1">
                <a:solidFill>
                  <a:srgbClr val="FF0000"/>
                </a:solidFill>
              </a:rPr>
              <a:t>Ma</a:t>
            </a:r>
            <a:endParaRPr lang="nb-NO" altLang="en-US" sz="1400" dirty="0">
              <a:solidFill>
                <a:srgbClr val="FF0000"/>
              </a:solidFill>
            </a:endParaRPr>
          </a:p>
        </p:txBody>
      </p:sp>
      <p:sp>
        <p:nvSpPr>
          <p:cNvPr id="44046" name="Text Box 20"/>
          <p:cNvSpPr txBox="1">
            <a:spLocks noChangeArrowheads="1"/>
          </p:cNvSpPr>
          <p:nvPr/>
        </p:nvSpPr>
        <p:spPr bwMode="auto">
          <a:xfrm>
            <a:off x="251520" y="29477"/>
            <a:ext cx="371287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 dirty="0" smtClean="0">
                <a:solidFill>
                  <a:srgbClr val="3399FF"/>
                </a:solidFill>
              </a:rPr>
              <a:t>Star evolution</a:t>
            </a:r>
          </a:p>
          <a:p>
            <a:pPr eaLnBrk="1" hangingPunct="1"/>
            <a:r>
              <a:rPr lang="nb-NO" altLang="en-US" sz="2400" dirty="0" smtClean="0"/>
              <a:t>Hertzsprung-Russel diagram</a:t>
            </a:r>
            <a:endParaRPr lang="nb-NO" altLang="en-US" sz="2400" dirty="0"/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5817131" y="1674701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>
                <a:solidFill>
                  <a:srgbClr val="3333FF"/>
                </a:solidFill>
              </a:rPr>
              <a:t>10</a:t>
            </a:r>
            <a:r>
              <a:rPr lang="nb-NO" altLang="en-US" baseline="3000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189464" name="Text Box 24"/>
          <p:cNvSpPr txBox="1">
            <a:spLocks noChangeArrowheads="1"/>
          </p:cNvSpPr>
          <p:nvPr/>
        </p:nvSpPr>
        <p:spPr bwMode="auto">
          <a:xfrm>
            <a:off x="5817131" y="2041029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10</a:t>
            </a:r>
            <a:r>
              <a:rPr lang="nb-NO" altLang="en-US" baseline="30000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5817131" y="245090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10</a:t>
            </a:r>
            <a:r>
              <a:rPr lang="nb-NO" altLang="en-US" baseline="30000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5820396" y="2847811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10</a:t>
            </a:r>
            <a:r>
              <a:rPr lang="nb-NO" altLang="en-US" baseline="30000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6733208" y="338555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189468" name="Text Box 28"/>
          <p:cNvSpPr txBox="1">
            <a:spLocks noChangeArrowheads="1"/>
          </p:cNvSpPr>
          <p:nvPr/>
        </p:nvSpPr>
        <p:spPr bwMode="auto">
          <a:xfrm>
            <a:off x="7447208" y="338555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89469" name="Text Box 29"/>
          <p:cNvSpPr txBox="1">
            <a:spLocks noChangeArrowheads="1"/>
          </p:cNvSpPr>
          <p:nvPr/>
        </p:nvSpPr>
        <p:spPr bwMode="auto">
          <a:xfrm>
            <a:off x="7962307" y="3376697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6226795" y="1832986"/>
            <a:ext cx="1924050" cy="158591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192619" y="3365010"/>
            <a:ext cx="84891" cy="92244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07037" y="1801625"/>
            <a:ext cx="84891" cy="92244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01003" y="338202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FF"/>
                </a:solidFill>
              </a:rPr>
              <a:t>m/l =1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24072" y="1560312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FF"/>
                </a:solidFill>
              </a:rPr>
              <a:t>m/l = 0.001</a:t>
            </a:r>
            <a:endParaRPr lang="en-US" sz="1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" y="976305"/>
            <a:ext cx="6297802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50825" y="212725"/>
            <a:ext cx="496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3200">
                <a:solidFill>
                  <a:srgbClr val="3333FF"/>
                </a:solidFill>
              </a:rPr>
              <a:t>Reprocessing</a:t>
            </a:r>
            <a:r>
              <a:rPr lang="nb-NO" altLang="en-US" sz="2800">
                <a:solidFill>
                  <a:srgbClr val="3333FF"/>
                </a:solidFill>
              </a:rPr>
              <a:t> of stellar material</a:t>
            </a:r>
          </a:p>
        </p:txBody>
      </p:sp>
      <p:sp>
        <p:nvSpPr>
          <p:cNvPr id="2" name="Right Brace 1"/>
          <p:cNvSpPr/>
          <p:nvPr/>
        </p:nvSpPr>
        <p:spPr>
          <a:xfrm>
            <a:off x="6508259" y="2336213"/>
            <a:ext cx="172676" cy="924970"/>
          </a:xfrm>
          <a:prstGeom prst="rightBrac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680935" y="2336213"/>
            <a:ext cx="232627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 smtClean="0">
                <a:solidFill>
                  <a:srgbClr val="CC00CC"/>
                </a:solidFill>
              </a:rPr>
              <a:t>May be involved in later</a:t>
            </a:r>
          </a:p>
          <a:p>
            <a:r>
              <a:rPr lang="nb-NO" sz="1700" dirty="0" smtClean="0">
                <a:solidFill>
                  <a:srgbClr val="CC00CC"/>
                </a:solidFill>
              </a:rPr>
              <a:t> </a:t>
            </a:r>
            <a:r>
              <a:rPr lang="nb-NO" sz="1700" dirty="0" err="1" smtClean="0">
                <a:solidFill>
                  <a:srgbClr val="CC00CC"/>
                </a:solidFill>
              </a:rPr>
              <a:t>mergers</a:t>
            </a:r>
            <a:r>
              <a:rPr lang="nb-NO" sz="1700" dirty="0" smtClean="0">
                <a:solidFill>
                  <a:srgbClr val="CC00CC"/>
                </a:solidFill>
              </a:rPr>
              <a:t> and supernova</a:t>
            </a:r>
          </a:p>
          <a:p>
            <a:r>
              <a:rPr lang="nb-NO" sz="1700" dirty="0" smtClean="0">
                <a:solidFill>
                  <a:srgbClr val="CC00CC"/>
                </a:solidFill>
              </a:rPr>
              <a:t>  </a:t>
            </a:r>
            <a:r>
              <a:rPr lang="nb-NO" sz="1700" dirty="0" err="1" smtClean="0">
                <a:solidFill>
                  <a:srgbClr val="CC00CC"/>
                </a:solidFill>
              </a:rPr>
              <a:t>explosions</a:t>
            </a:r>
            <a:endParaRPr lang="en-GB" sz="1700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4379" y="4725144"/>
            <a:ext cx="368331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b="1" dirty="0" smtClean="0">
                <a:solidFill>
                  <a:srgbClr val="CC00CC"/>
                </a:solidFill>
              </a:rPr>
              <a:t>Several different types of supernovae,</a:t>
            </a:r>
          </a:p>
          <a:p>
            <a:r>
              <a:rPr lang="nb-NO" sz="1700" b="1" dirty="0" smtClean="0">
                <a:solidFill>
                  <a:srgbClr val="CC00CC"/>
                </a:solidFill>
              </a:rPr>
              <a:t>including stellar core collapse</a:t>
            </a:r>
            <a:endParaRPr lang="en-GB" sz="1700" b="1" dirty="0">
              <a:solidFill>
                <a:srgbClr val="CC00CC"/>
              </a:solidFill>
            </a:endParaRPr>
          </a:p>
          <a:p>
            <a:r>
              <a:rPr lang="en-GB" sz="1700" dirty="0" smtClean="0"/>
              <a:t>(e.g. Johnson, 2019, Sci.)</a:t>
            </a:r>
            <a:endParaRPr lang="nb-NO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868737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Solar-fla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779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Solarfla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473450" y="2946400"/>
            <a:ext cx="47561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 b="1">
                <a:solidFill>
                  <a:srgbClr val="3333FF"/>
                </a:solidFill>
              </a:rPr>
              <a:t>Nucleosynthesis by fusion</a:t>
            </a:r>
          </a:p>
          <a:p>
            <a:pPr eaLnBrk="1" hangingPunct="1"/>
            <a:endParaRPr lang="nb-NO" altLang="en-US" sz="1000">
              <a:solidFill>
                <a:srgbClr val="3333FF"/>
              </a:solidFill>
            </a:endParaRPr>
          </a:p>
          <a:p>
            <a:pPr eaLnBrk="1" hangingPunct="1"/>
            <a:r>
              <a:rPr lang="nb-NO" altLang="en-US" sz="2400" b="1" u="sng">
                <a:solidFill>
                  <a:srgbClr val="3333FF"/>
                </a:solidFill>
              </a:rPr>
              <a:t>Fuel</a:t>
            </a:r>
            <a:r>
              <a:rPr lang="nb-NO" altLang="en-US" sz="2400" u="sng"/>
              <a:t>	</a:t>
            </a:r>
            <a:r>
              <a:rPr lang="nb-NO" altLang="en-US" sz="2400" b="1" u="sng">
                <a:solidFill>
                  <a:srgbClr val="FF0000"/>
                </a:solidFill>
              </a:rPr>
              <a:t>Product</a:t>
            </a:r>
            <a:r>
              <a:rPr lang="nb-NO" altLang="en-US" sz="2400" u="sng"/>
              <a:t>       </a:t>
            </a:r>
            <a:r>
              <a:rPr lang="nb-NO" altLang="en-US" sz="2400" b="1" u="sng"/>
              <a:t>T</a:t>
            </a:r>
            <a:r>
              <a:rPr lang="nb-NO" altLang="en-US" sz="2400" u="sng"/>
              <a:t> </a:t>
            </a:r>
            <a:r>
              <a:rPr lang="nb-NO" altLang="en-US" sz="2000" u="sng"/>
              <a:t>(MK)</a:t>
            </a:r>
            <a:r>
              <a:rPr lang="nb-NO" altLang="en-US" sz="2400" u="sng"/>
              <a:t> 	</a:t>
            </a:r>
            <a:r>
              <a:rPr lang="nb-NO" altLang="en-US" sz="2400" b="1" u="sng">
                <a:latin typeface="Symbol" pitchFamily="18" charset="2"/>
              </a:rPr>
              <a:t>r</a:t>
            </a:r>
            <a:r>
              <a:rPr lang="nb-NO" altLang="en-US" sz="2400" u="sng">
                <a:latin typeface="Symbol" pitchFamily="18" charset="2"/>
              </a:rPr>
              <a:t> </a:t>
            </a:r>
            <a:r>
              <a:rPr lang="nb-NO" altLang="en-US" sz="2000" u="sng"/>
              <a:t>(t/m</a:t>
            </a:r>
            <a:r>
              <a:rPr lang="nb-NO" altLang="en-US" sz="2000" u="sng" baseline="30000"/>
              <a:t>3</a:t>
            </a:r>
            <a:r>
              <a:rPr lang="nb-NO" altLang="en-US" sz="2000" u="sng"/>
              <a:t>)</a:t>
            </a: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H</a:t>
            </a:r>
            <a:r>
              <a:rPr lang="nb-NO" altLang="en-US" sz="2400">
                <a:solidFill>
                  <a:srgbClr val="FF0000"/>
                </a:solidFill>
              </a:rPr>
              <a:t>	He	          </a:t>
            </a:r>
            <a:r>
              <a:rPr lang="nb-NO" altLang="en-US" sz="2400">
                <a:solidFill>
                  <a:schemeClr val="tx2"/>
                </a:solidFill>
              </a:rPr>
              <a:t>20 	   10</a:t>
            </a:r>
            <a:endParaRPr lang="nb-NO" altLang="en-US" sz="2400" baseline="30000">
              <a:solidFill>
                <a:schemeClr val="tx2"/>
              </a:solidFill>
            </a:endParaRP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He</a:t>
            </a:r>
            <a:r>
              <a:rPr lang="nb-NO" altLang="en-US" sz="2400">
                <a:solidFill>
                  <a:srgbClr val="FF0000"/>
                </a:solidFill>
              </a:rPr>
              <a:t>	C  N  O          </a:t>
            </a:r>
            <a:r>
              <a:rPr lang="nb-NO" altLang="en-US" sz="2400">
                <a:solidFill>
                  <a:schemeClr val="tx2"/>
                </a:solidFill>
              </a:rPr>
              <a:t>45 	  700</a:t>
            </a: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C</a:t>
            </a:r>
            <a:r>
              <a:rPr lang="nb-NO" altLang="en-US" sz="2400">
                <a:solidFill>
                  <a:srgbClr val="FF0000"/>
                </a:solidFill>
              </a:rPr>
              <a:t>	O to Mg         </a:t>
            </a:r>
            <a:r>
              <a:rPr lang="nb-NO" altLang="en-US" sz="2400">
                <a:solidFill>
                  <a:schemeClr val="tx2"/>
                </a:solidFill>
              </a:rPr>
              <a:t>90 	   10</a:t>
            </a:r>
            <a:r>
              <a:rPr lang="nb-NO" altLang="en-US" sz="2400" baseline="30000">
                <a:solidFill>
                  <a:schemeClr val="tx2"/>
                </a:solidFill>
              </a:rPr>
              <a:t>5</a:t>
            </a: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Ne</a:t>
            </a:r>
            <a:r>
              <a:rPr lang="nb-NO" altLang="en-US" sz="2400">
                <a:solidFill>
                  <a:srgbClr val="FF0000"/>
                </a:solidFill>
              </a:rPr>
              <a:t>	O to Mg       </a:t>
            </a:r>
            <a:r>
              <a:rPr lang="nb-NO" altLang="en-US" sz="2400">
                <a:solidFill>
                  <a:schemeClr val="tx2"/>
                </a:solidFill>
              </a:rPr>
              <a:t>160 	4</a:t>
            </a:r>
            <a:r>
              <a:rPr lang="nb-NO" altLang="en-US" sz="2400" baseline="-2000">
                <a:solidFill>
                  <a:schemeClr val="tx2"/>
                </a:solidFill>
              </a:rPr>
              <a:t>*</a:t>
            </a:r>
            <a:r>
              <a:rPr lang="nb-NO" altLang="en-US" sz="2400">
                <a:solidFill>
                  <a:schemeClr val="tx2"/>
                </a:solidFill>
              </a:rPr>
              <a:t>10</a:t>
            </a:r>
            <a:r>
              <a:rPr lang="nb-NO" altLang="en-US" sz="2400" baseline="30000">
                <a:solidFill>
                  <a:schemeClr val="tx2"/>
                </a:solidFill>
              </a:rPr>
              <a:t>6</a:t>
            </a:r>
            <a:endParaRPr lang="nb-NO" altLang="en-US" sz="2400">
              <a:solidFill>
                <a:schemeClr val="tx2"/>
              </a:solidFill>
            </a:endParaRP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O</a:t>
            </a:r>
            <a:r>
              <a:rPr lang="nb-NO" altLang="en-US" sz="2400">
                <a:solidFill>
                  <a:srgbClr val="FF0000"/>
                </a:solidFill>
              </a:rPr>
              <a:t>	Si </a:t>
            </a:r>
            <a:r>
              <a:rPr lang="nb-NO" altLang="en-US" sz="1800">
                <a:solidFill>
                  <a:srgbClr val="FF0000"/>
                </a:solidFill>
              </a:rPr>
              <a:t>(Mg to S)</a:t>
            </a:r>
            <a:r>
              <a:rPr lang="nb-NO" altLang="en-US" sz="2400">
                <a:solidFill>
                  <a:srgbClr val="FF0000"/>
                </a:solidFill>
              </a:rPr>
              <a:t>     </a:t>
            </a:r>
            <a:r>
              <a:rPr lang="nb-NO" altLang="en-US" sz="2400">
                <a:solidFill>
                  <a:schemeClr val="tx2"/>
                </a:solidFill>
              </a:rPr>
              <a:t>230 	   10</a:t>
            </a:r>
            <a:r>
              <a:rPr lang="nb-NO" altLang="en-US" sz="2400" baseline="30000">
                <a:solidFill>
                  <a:schemeClr val="tx2"/>
                </a:solidFill>
              </a:rPr>
              <a:t>7</a:t>
            </a: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Si</a:t>
            </a:r>
            <a:r>
              <a:rPr lang="nb-NO" altLang="en-US" sz="2400">
                <a:solidFill>
                  <a:srgbClr val="FF0000"/>
                </a:solidFill>
              </a:rPr>
              <a:t>	Fe Ni	         </a:t>
            </a:r>
            <a:r>
              <a:rPr lang="nb-NO" altLang="en-US" sz="2400">
                <a:solidFill>
                  <a:schemeClr val="tx2"/>
                </a:solidFill>
              </a:rPr>
              <a:t>400 	3</a:t>
            </a:r>
            <a:r>
              <a:rPr lang="nb-NO" altLang="en-US" sz="2400" baseline="-2000">
                <a:solidFill>
                  <a:schemeClr val="tx2"/>
                </a:solidFill>
              </a:rPr>
              <a:t>*</a:t>
            </a:r>
            <a:r>
              <a:rPr lang="nb-NO" altLang="en-US" sz="2400">
                <a:solidFill>
                  <a:schemeClr val="tx2"/>
                </a:solidFill>
              </a:rPr>
              <a:t>10</a:t>
            </a:r>
            <a:r>
              <a:rPr lang="nb-NO" altLang="en-US" sz="2400" baseline="30000">
                <a:solidFill>
                  <a:schemeClr val="tx2"/>
                </a:solidFill>
              </a:rPr>
              <a:t>7</a:t>
            </a:r>
            <a:r>
              <a:rPr lang="nb-NO" altLang="en-US" sz="2400">
                <a:solidFill>
                  <a:schemeClr val="tx2"/>
                </a:solidFill>
              </a:rPr>
              <a:t> </a:t>
            </a:r>
            <a:r>
              <a:rPr lang="nb-NO" altLang="en-US" sz="2800"/>
              <a:t>	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0538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92500" y="692150"/>
            <a:ext cx="2273300" cy="5257800"/>
            <a:chOff x="3492500" y="692150"/>
            <a:chExt cx="2273300" cy="5257800"/>
          </a:xfrm>
        </p:grpSpPr>
        <p:pic>
          <p:nvPicPr>
            <p:cNvPr id="19763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692150"/>
              <a:ext cx="2273300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11353" y="5404385"/>
              <a:ext cx="26962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500" dirty="0" smtClean="0"/>
                <a:t>e</a:t>
              </a:r>
              <a:endParaRPr lang="en-GB" sz="1500" dirty="0"/>
            </a:p>
          </p:txBody>
        </p:sp>
      </p:grpSp>
      <p:pic>
        <p:nvPicPr>
          <p:cNvPr id="197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20018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4" y="1052736"/>
            <a:ext cx="21796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2" y="4035979"/>
            <a:ext cx="19065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11"/>
          <p:cNvSpPr txBox="1">
            <a:spLocks noChangeArrowheads="1"/>
          </p:cNvSpPr>
          <p:nvPr/>
        </p:nvSpPr>
        <p:spPr bwMode="auto">
          <a:xfrm>
            <a:off x="139429" y="116632"/>
            <a:ext cx="1462260" cy="4514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nb-NO" altLang="en-US" sz="2800" dirty="0" smtClean="0">
                <a:solidFill>
                  <a:srgbClr val="3333FF"/>
                </a:solidFill>
              </a:rPr>
              <a:t>H-</a:t>
            </a:r>
            <a:r>
              <a:rPr lang="nb-NO" altLang="en-US" sz="2800" dirty="0" err="1" smtClean="0">
                <a:solidFill>
                  <a:srgbClr val="3333FF"/>
                </a:solidFill>
              </a:rPr>
              <a:t>fusion</a:t>
            </a:r>
            <a:endParaRPr lang="nb-NO" altLang="en-US" sz="2800" dirty="0">
              <a:solidFill>
                <a:srgbClr val="3333FF"/>
              </a:solidFill>
            </a:endParaRPr>
          </a:p>
        </p:txBody>
      </p:sp>
      <p:sp>
        <p:nvSpPr>
          <p:cNvPr id="197644" name="Oval 12"/>
          <p:cNvSpPr>
            <a:spLocks noChangeArrowheads="1"/>
          </p:cNvSpPr>
          <p:nvPr/>
        </p:nvSpPr>
        <p:spPr bwMode="auto">
          <a:xfrm>
            <a:off x="4795838" y="1668463"/>
            <a:ext cx="639762" cy="279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b-NO" altLang="en-US">
              <a:solidFill>
                <a:srgbClr val="FF0000"/>
              </a:solidFill>
            </a:endParaRPr>
          </a:p>
        </p:txBody>
      </p:sp>
      <p:sp>
        <p:nvSpPr>
          <p:cNvPr id="197645" name="Oval 13"/>
          <p:cNvSpPr>
            <a:spLocks noChangeArrowheads="1"/>
          </p:cNvSpPr>
          <p:nvPr/>
        </p:nvSpPr>
        <p:spPr bwMode="auto">
          <a:xfrm>
            <a:off x="8208963" y="3633788"/>
            <a:ext cx="639762" cy="2397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nb-NO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nimBg="1"/>
      <p:bldP spid="1976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386490" y="2436744"/>
            <a:ext cx="3660426" cy="9694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 b="1" dirty="0" smtClean="0">
                <a:solidFill>
                  <a:srgbClr val="3333FF"/>
                </a:solidFill>
              </a:rPr>
              <a:t>Sun</a:t>
            </a:r>
            <a:r>
              <a:rPr lang="nb-NO" altLang="en-US" sz="1800" dirty="0" smtClean="0">
                <a:solidFill>
                  <a:srgbClr val="3333FF"/>
                </a:solidFill>
              </a:rPr>
              <a:t>: </a:t>
            </a:r>
            <a:r>
              <a:rPr lang="nb-NO" altLang="en-US" sz="1400" dirty="0" smtClean="0">
                <a:solidFill>
                  <a:srgbClr val="3333FF"/>
                </a:solidFill>
              </a:rPr>
              <a:t>Half-way through its life</a:t>
            </a:r>
            <a:endParaRPr lang="nb-NO" altLang="en-US" sz="1400" dirty="0">
              <a:solidFill>
                <a:srgbClr val="3333FF"/>
              </a:solidFill>
            </a:endParaRPr>
          </a:p>
          <a:p>
            <a:pPr eaLnBrk="1" hangingPunct="1"/>
            <a:r>
              <a:rPr lang="nb-NO" altLang="en-US" sz="1300" dirty="0" smtClean="0">
                <a:solidFill>
                  <a:srgbClr val="FF0000"/>
                </a:solidFill>
              </a:rPr>
              <a:t>Red </a:t>
            </a:r>
            <a:r>
              <a:rPr lang="nb-NO" altLang="en-US" sz="1300" dirty="0">
                <a:solidFill>
                  <a:srgbClr val="FF0000"/>
                </a:solidFill>
              </a:rPr>
              <a:t>giant in about 5 Ga – extending to about 1 AU, </a:t>
            </a:r>
          </a:p>
          <a:p>
            <a:pPr eaLnBrk="1" hangingPunct="1"/>
            <a:r>
              <a:rPr lang="nb-NO" altLang="en-US" sz="1300" dirty="0" smtClean="0">
                <a:solidFill>
                  <a:srgbClr val="FF0000"/>
                </a:solidFill>
              </a:rPr>
              <a:t>lasting </a:t>
            </a:r>
            <a:r>
              <a:rPr lang="nb-NO" altLang="en-US" sz="1300" dirty="0">
                <a:solidFill>
                  <a:srgbClr val="FF0000"/>
                </a:solidFill>
              </a:rPr>
              <a:t>for 1-100 </a:t>
            </a:r>
            <a:r>
              <a:rPr lang="nb-NO" altLang="en-US" sz="1300" dirty="0" err="1" smtClean="0">
                <a:solidFill>
                  <a:srgbClr val="FF0000"/>
                </a:solidFill>
              </a:rPr>
              <a:t>Ma</a:t>
            </a:r>
            <a:r>
              <a:rPr lang="nb-NO" altLang="en-US" sz="1300" dirty="0" smtClean="0">
                <a:solidFill>
                  <a:srgbClr val="FF0000"/>
                </a:solidFill>
              </a:rPr>
              <a:t>, </a:t>
            </a:r>
            <a:r>
              <a:rPr lang="nb-NO" altLang="en-US" sz="1300" dirty="0">
                <a:solidFill>
                  <a:srgbClr val="FF0000"/>
                </a:solidFill>
              </a:rPr>
              <a:t>before </a:t>
            </a:r>
            <a:r>
              <a:rPr lang="nb-NO" altLang="en-US" sz="1300" dirty="0" smtClean="0">
                <a:solidFill>
                  <a:srgbClr val="FF0000"/>
                </a:solidFill>
              </a:rPr>
              <a:t>expulsion of the outer</a:t>
            </a:r>
          </a:p>
          <a:p>
            <a:pPr eaLnBrk="1" hangingPunct="1"/>
            <a:r>
              <a:rPr lang="nb-NO" altLang="en-US" sz="1300" dirty="0" err="1" smtClean="0">
                <a:solidFill>
                  <a:srgbClr val="FF0000"/>
                </a:solidFill>
              </a:rPr>
              <a:t>layers</a:t>
            </a:r>
            <a:r>
              <a:rPr lang="nb-NO" altLang="en-US" sz="1300" dirty="0" smtClean="0">
                <a:solidFill>
                  <a:srgbClr val="FF0000"/>
                </a:solidFill>
              </a:rPr>
              <a:t> and </a:t>
            </a:r>
            <a:r>
              <a:rPr lang="nb-NO" altLang="en-US" sz="1300" dirty="0" err="1" smtClean="0">
                <a:solidFill>
                  <a:srgbClr val="FF0000"/>
                </a:solidFill>
              </a:rPr>
              <a:t>conversion</a:t>
            </a:r>
            <a:r>
              <a:rPr lang="nb-NO" altLang="en-US" sz="1300" dirty="0" smtClean="0">
                <a:solidFill>
                  <a:srgbClr val="FF0000"/>
                </a:solidFill>
              </a:rPr>
              <a:t> to a </a:t>
            </a:r>
            <a:r>
              <a:rPr lang="nb-NO" altLang="en-US" sz="1300" dirty="0" err="1" smtClean="0">
                <a:solidFill>
                  <a:srgbClr val="FF0000"/>
                </a:solidFill>
              </a:rPr>
              <a:t>white</a:t>
            </a:r>
            <a:r>
              <a:rPr lang="nb-NO" altLang="en-US" sz="1300" dirty="0" smtClean="0">
                <a:solidFill>
                  <a:srgbClr val="FF0000"/>
                </a:solidFill>
              </a:rPr>
              <a:t> </a:t>
            </a:r>
            <a:r>
              <a:rPr lang="nb-NO" altLang="en-US" sz="1300" dirty="0" err="1" smtClean="0">
                <a:solidFill>
                  <a:srgbClr val="FF0000"/>
                </a:solidFill>
              </a:rPr>
              <a:t>dwarf</a:t>
            </a:r>
            <a:r>
              <a:rPr lang="nb-NO" altLang="en-US" sz="1300" dirty="0" smtClean="0">
                <a:solidFill>
                  <a:srgbClr val="FF0000"/>
                </a:solidFill>
              </a:rPr>
              <a:t>.</a:t>
            </a:r>
            <a:endParaRPr lang="nb-NO" altLang="en-US" sz="13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797152"/>
            <a:ext cx="5715026" cy="144398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900" dirty="0" smtClean="0">
                <a:solidFill>
                  <a:srgbClr val="3333FF"/>
                </a:solidFill>
              </a:rPr>
              <a:t>Cyclic core fusion ("burning") of C, N, O (CNO) and Si:</a:t>
            </a:r>
          </a:p>
          <a:p>
            <a:pPr>
              <a:lnSpc>
                <a:spcPts val="2500"/>
              </a:lnSpc>
            </a:pPr>
            <a:r>
              <a:rPr lang="nb-NO" sz="1800" dirty="0" smtClean="0"/>
              <a:t>When all the fuel is exhausted, the core contracts</a:t>
            </a:r>
          </a:p>
          <a:p>
            <a:r>
              <a:rPr lang="nb-NO" sz="1800" dirty="0" smtClean="0"/>
              <a:t>  </a:t>
            </a:r>
            <a:r>
              <a:rPr lang="nb-NO" sz="2400" b="1" dirty="0" smtClean="0"/>
              <a:t>→</a:t>
            </a:r>
            <a:r>
              <a:rPr lang="nb-NO" sz="1800" dirty="0" smtClean="0"/>
              <a:t>  increasing p-T</a:t>
            </a:r>
          </a:p>
          <a:p>
            <a:r>
              <a:rPr lang="nb-NO" sz="1800" dirty="0" smtClean="0"/>
              <a:t>  </a:t>
            </a:r>
            <a:r>
              <a:rPr lang="nb-NO" sz="2400" b="1" dirty="0" smtClean="0"/>
              <a:t>→</a:t>
            </a:r>
            <a:r>
              <a:rPr lang="nb-NO" sz="1800" dirty="0" smtClean="0"/>
              <a:t>  ignition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new</a:t>
            </a:r>
            <a:r>
              <a:rPr lang="nb-NO" sz="1800" dirty="0" smtClean="0"/>
              <a:t> </a:t>
            </a:r>
            <a:r>
              <a:rPr lang="nb-NO" sz="1800" dirty="0" err="1" smtClean="0"/>
              <a:t>product</a:t>
            </a:r>
            <a:r>
              <a:rPr lang="nb-NO" sz="1800" dirty="0" smtClean="0"/>
              <a:t>(s)  </a:t>
            </a:r>
            <a:r>
              <a:rPr lang="nb-NO" sz="2400" b="1" dirty="0"/>
              <a:t>→</a:t>
            </a:r>
            <a:r>
              <a:rPr lang="nb-NO" sz="1800" b="1" dirty="0"/>
              <a:t> </a:t>
            </a:r>
            <a:r>
              <a:rPr lang="nb-NO" sz="1800" dirty="0" err="1" smtClean="0"/>
              <a:t>another</a:t>
            </a:r>
            <a:r>
              <a:rPr lang="nb-NO" sz="1800" dirty="0" smtClean="0"/>
              <a:t> </a:t>
            </a:r>
            <a:r>
              <a:rPr lang="nb-NO" sz="1800" dirty="0" err="1" smtClean="0"/>
              <a:t>fusion</a:t>
            </a:r>
            <a:r>
              <a:rPr lang="nb-NO" sz="1800" dirty="0" smtClean="0"/>
              <a:t> cycle</a:t>
            </a:r>
            <a:r>
              <a:rPr lang="nb-NO" dirty="0" smtClean="0"/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16216" y="4797152"/>
            <a:ext cx="2419252" cy="18440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nb-NO" altLang="en-US" dirty="0" smtClean="0">
                <a:solidFill>
                  <a:srgbClr val="3333FF"/>
                </a:solidFill>
              </a:rPr>
              <a:t>Fusion reactions, examples</a:t>
            </a:r>
          </a:p>
          <a:p>
            <a:pPr eaLnBrk="1" hangingPunct="1">
              <a:lnSpc>
                <a:spcPct val="110000"/>
              </a:lnSpc>
            </a:pPr>
            <a:r>
              <a:rPr lang="nb-NO" altLang="en-US" sz="1400" b="1" dirty="0" smtClean="0">
                <a:solidFill>
                  <a:srgbClr val="3333FF"/>
                </a:solidFill>
              </a:rPr>
              <a:t>He-burning</a:t>
            </a:r>
            <a:endParaRPr lang="nb-NO" altLang="en-US" sz="1400" b="1" dirty="0">
              <a:solidFill>
                <a:srgbClr val="3333FF"/>
              </a:solidFill>
            </a:endParaRPr>
          </a:p>
          <a:p>
            <a:pPr eaLnBrk="1" hangingPunct="1">
              <a:lnSpc>
                <a:spcPts val="1500"/>
              </a:lnSpc>
            </a:pPr>
            <a:r>
              <a:rPr lang="nb-NO" altLang="en-US" sz="1400" baseline="30000" dirty="0"/>
              <a:t>4</a:t>
            </a:r>
            <a:r>
              <a:rPr lang="nb-NO" altLang="en-US" sz="1400" dirty="0"/>
              <a:t>He + </a:t>
            </a:r>
            <a:r>
              <a:rPr lang="nb-NO" altLang="en-US" sz="1400" baseline="30000" dirty="0"/>
              <a:t>4</a:t>
            </a:r>
            <a:r>
              <a:rPr lang="nb-NO" altLang="en-US" sz="1400" dirty="0"/>
              <a:t>He → </a:t>
            </a:r>
            <a:r>
              <a:rPr lang="nb-NO" altLang="en-US" sz="1400" b="1" baseline="30000" dirty="0"/>
              <a:t>8</a:t>
            </a:r>
            <a:r>
              <a:rPr lang="nb-NO" altLang="en-US" sz="1400" b="1" dirty="0"/>
              <a:t>Be</a:t>
            </a:r>
            <a:r>
              <a:rPr lang="nb-NO" altLang="en-US" sz="1400" dirty="0"/>
              <a:t> + γ</a:t>
            </a:r>
          </a:p>
          <a:p>
            <a:pPr eaLnBrk="1" hangingPunct="1">
              <a:lnSpc>
                <a:spcPts val="1500"/>
              </a:lnSpc>
            </a:pPr>
            <a:r>
              <a:rPr lang="nb-NO" altLang="en-US" sz="1400" baseline="30000" dirty="0"/>
              <a:t>8</a:t>
            </a:r>
            <a:r>
              <a:rPr lang="nb-NO" altLang="en-US" sz="1400" dirty="0"/>
              <a:t>Be + </a:t>
            </a:r>
            <a:r>
              <a:rPr lang="nb-NO" altLang="en-US" sz="1400" baseline="30000" dirty="0"/>
              <a:t>4</a:t>
            </a:r>
            <a:r>
              <a:rPr lang="nb-NO" altLang="en-US" sz="1400" dirty="0"/>
              <a:t>He → </a:t>
            </a:r>
            <a:r>
              <a:rPr lang="nb-NO" altLang="en-US" sz="1400" b="1" baseline="30000" dirty="0"/>
              <a:t>12</a:t>
            </a:r>
            <a:r>
              <a:rPr lang="nb-NO" altLang="en-US" sz="1400" b="1" dirty="0"/>
              <a:t>C</a:t>
            </a:r>
            <a:r>
              <a:rPr lang="nb-NO" altLang="en-US" sz="1400" dirty="0"/>
              <a:t> + </a:t>
            </a:r>
            <a:r>
              <a:rPr lang="nb-NO" altLang="en-US" sz="1400" dirty="0" smtClean="0"/>
              <a:t>γ</a:t>
            </a:r>
          </a:p>
          <a:p>
            <a:pPr eaLnBrk="1" hangingPunct="1">
              <a:lnSpc>
                <a:spcPts val="2200"/>
              </a:lnSpc>
            </a:pPr>
            <a:r>
              <a:rPr lang="nb-NO" altLang="en-US" sz="1400" b="1" dirty="0">
                <a:solidFill>
                  <a:srgbClr val="3333FF"/>
                </a:solidFill>
              </a:rPr>
              <a:t>C-O-burning</a:t>
            </a:r>
          </a:p>
          <a:p>
            <a:pPr eaLnBrk="1" hangingPunct="1">
              <a:lnSpc>
                <a:spcPts val="1500"/>
              </a:lnSpc>
            </a:pPr>
            <a:r>
              <a:rPr lang="nb-NO" altLang="en-US" sz="1400" baseline="30000" dirty="0"/>
              <a:t>12</a:t>
            </a:r>
            <a:r>
              <a:rPr lang="nb-NO" altLang="en-US" sz="1400" dirty="0"/>
              <a:t>C + </a:t>
            </a:r>
            <a:r>
              <a:rPr lang="nb-NO" altLang="en-US" sz="1400" baseline="30000" dirty="0"/>
              <a:t>12</a:t>
            </a:r>
            <a:r>
              <a:rPr lang="nb-NO" altLang="en-US" sz="1400" dirty="0"/>
              <a:t>C → </a:t>
            </a:r>
            <a:r>
              <a:rPr lang="nb-NO" altLang="en-US" sz="1400" b="1" baseline="30000" dirty="0"/>
              <a:t>20</a:t>
            </a:r>
            <a:r>
              <a:rPr lang="nb-NO" altLang="en-US" sz="1400" b="1" dirty="0"/>
              <a:t>Ne</a:t>
            </a:r>
            <a:r>
              <a:rPr lang="nb-NO" altLang="en-US" sz="1400" dirty="0"/>
              <a:t> + </a:t>
            </a:r>
            <a:r>
              <a:rPr lang="nb-NO" altLang="en-US" sz="1400" baseline="30000" dirty="0"/>
              <a:t>4</a:t>
            </a:r>
            <a:r>
              <a:rPr lang="nb-NO" altLang="en-US" sz="1400" dirty="0"/>
              <a:t>He + γ</a:t>
            </a:r>
          </a:p>
          <a:p>
            <a:pPr eaLnBrk="1" hangingPunct="1">
              <a:lnSpc>
                <a:spcPts val="1500"/>
              </a:lnSpc>
            </a:pPr>
            <a:r>
              <a:rPr lang="nb-NO" altLang="en-US" sz="1400" baseline="30000" dirty="0"/>
              <a:t>16</a:t>
            </a:r>
            <a:r>
              <a:rPr lang="nb-NO" altLang="en-US" sz="1400" dirty="0"/>
              <a:t>O + </a:t>
            </a:r>
            <a:r>
              <a:rPr lang="nb-NO" altLang="en-US" sz="1400" baseline="30000" dirty="0"/>
              <a:t>16</a:t>
            </a:r>
            <a:r>
              <a:rPr lang="nb-NO" altLang="en-US" sz="1400" dirty="0"/>
              <a:t>O → </a:t>
            </a:r>
            <a:r>
              <a:rPr lang="nb-NO" altLang="en-US" sz="1400" b="1" baseline="30000" dirty="0"/>
              <a:t>28</a:t>
            </a:r>
            <a:r>
              <a:rPr lang="nb-NO" altLang="en-US" sz="1400" b="1" dirty="0"/>
              <a:t>Si</a:t>
            </a:r>
            <a:r>
              <a:rPr lang="nb-NO" altLang="en-US" sz="1400" dirty="0"/>
              <a:t> + </a:t>
            </a:r>
            <a:r>
              <a:rPr lang="nb-NO" altLang="en-US" sz="1400" baseline="30000" dirty="0"/>
              <a:t>4</a:t>
            </a:r>
            <a:r>
              <a:rPr lang="nb-NO" altLang="en-US" sz="1400" dirty="0"/>
              <a:t>He + γ</a:t>
            </a:r>
          </a:p>
          <a:p>
            <a:pPr eaLnBrk="1" hangingPunct="1">
              <a:lnSpc>
                <a:spcPts val="1500"/>
              </a:lnSpc>
            </a:pPr>
            <a:r>
              <a:rPr lang="nb-NO" altLang="en-US" sz="1400" baseline="30000" dirty="0"/>
              <a:t>12</a:t>
            </a:r>
            <a:r>
              <a:rPr lang="nb-NO" altLang="en-US" sz="1400" dirty="0"/>
              <a:t>C + </a:t>
            </a:r>
            <a:r>
              <a:rPr lang="nb-NO" altLang="en-US" sz="1400" baseline="30000" dirty="0"/>
              <a:t>16</a:t>
            </a:r>
            <a:r>
              <a:rPr lang="nb-NO" altLang="en-US" sz="1400" dirty="0"/>
              <a:t>O → </a:t>
            </a:r>
            <a:r>
              <a:rPr lang="nb-NO" altLang="en-US" sz="1400" b="1" baseline="30000" dirty="0"/>
              <a:t>24</a:t>
            </a:r>
            <a:r>
              <a:rPr lang="nb-NO" altLang="en-US" sz="1400" b="1" dirty="0"/>
              <a:t>Mg</a:t>
            </a:r>
            <a:r>
              <a:rPr lang="nb-NO" altLang="en-US" sz="1400" dirty="0"/>
              <a:t> + </a:t>
            </a:r>
            <a:r>
              <a:rPr lang="nb-NO" altLang="en-US" sz="1400" baseline="30000" dirty="0"/>
              <a:t>4</a:t>
            </a:r>
            <a:r>
              <a:rPr lang="nb-NO" altLang="en-US" sz="1400" dirty="0"/>
              <a:t>He + </a:t>
            </a:r>
            <a:r>
              <a:rPr lang="nb-NO" altLang="en-US" sz="1400" dirty="0" smtClean="0"/>
              <a:t>γ</a:t>
            </a:r>
            <a:endParaRPr lang="nb-NO" altLang="en-US" sz="1400" dirty="0"/>
          </a:p>
        </p:txBody>
      </p:sp>
      <p:pic>
        <p:nvPicPr>
          <p:cNvPr id="7171" name="Picture 3" descr="Z:\ASTRA-RGT\Canvas-figures\Solar syst\NuclSyn-small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625"/>
            <a:ext cx="5252737" cy="35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112789" y="79633"/>
            <a:ext cx="448821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dirty="0" smtClean="0">
                <a:solidFill>
                  <a:srgbClr val="3333FF"/>
                </a:solidFill>
              </a:rPr>
              <a:t>Evolution of large stars (&gt; 10 m</a:t>
            </a:r>
            <a:r>
              <a:rPr lang="nb-NO" altLang="en-US" sz="2000" baseline="-25000" dirty="0" smtClean="0">
                <a:solidFill>
                  <a:srgbClr val="3333FF"/>
                </a:solidFill>
              </a:rPr>
              <a:t>Sun</a:t>
            </a:r>
            <a:r>
              <a:rPr lang="nb-NO" altLang="en-US" sz="2000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lnSpc>
                <a:spcPts val="2400"/>
              </a:lnSpc>
            </a:pPr>
            <a:r>
              <a:rPr lang="nb-NO" altLang="en-US" dirty="0" smtClean="0"/>
              <a:t> </a:t>
            </a:r>
            <a:r>
              <a:rPr lang="nb-NO" altLang="en-US" b="1" dirty="0" err="1" smtClean="0"/>
              <a:t>Supergiant</a:t>
            </a:r>
            <a:r>
              <a:rPr lang="nb-NO" altLang="en-US" b="1" dirty="0" smtClean="0"/>
              <a:t> </a:t>
            </a:r>
            <a:r>
              <a:rPr lang="nb-NO" altLang="en-US" b="1" dirty="0" err="1"/>
              <a:t>fusion</a:t>
            </a:r>
            <a:r>
              <a:rPr lang="nb-NO" altLang="en-US" b="1" dirty="0"/>
              <a:t> </a:t>
            </a:r>
            <a:r>
              <a:rPr lang="nb-NO" altLang="en-US" b="1" dirty="0" err="1" smtClean="0"/>
              <a:t>shells</a:t>
            </a:r>
            <a:r>
              <a:rPr lang="nb-NO" altLang="en-US" b="1" dirty="0" smtClean="0"/>
              <a:t>,</a:t>
            </a:r>
          </a:p>
          <a:p>
            <a:pPr eaLnBrk="1" hangingPunct="1">
              <a:lnSpc>
                <a:spcPts val="2400"/>
              </a:lnSpc>
            </a:pPr>
            <a:r>
              <a:rPr lang="nb-NO" altLang="en-US" dirty="0" smtClean="0"/>
              <a:t>  </a:t>
            </a:r>
            <a:r>
              <a:rPr lang="nb-NO" altLang="en-US" dirty="0" err="1" smtClean="0"/>
              <a:t>can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ultimately</a:t>
            </a:r>
            <a:r>
              <a:rPr lang="nb-NO" altLang="en-US" dirty="0" smtClean="0"/>
              <a:t> lead to </a:t>
            </a:r>
            <a:r>
              <a:rPr lang="nb-NO" altLang="en-US" b="1" dirty="0" smtClean="0"/>
              <a:t>Fe-core </a:t>
            </a:r>
            <a:r>
              <a:rPr lang="nb-NO" altLang="en-US" b="1" dirty="0" err="1" smtClean="0"/>
              <a:t>collapse</a:t>
            </a:r>
            <a:r>
              <a:rPr lang="nb-NO" altLang="en-US" b="1" dirty="0" smtClean="0"/>
              <a:t> supernova</a:t>
            </a:r>
            <a:endParaRPr lang="nb-NO" altLang="en-US" b="1" dirty="0"/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5724128" y="1455601"/>
            <a:ext cx="3044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dirty="0">
                <a:solidFill>
                  <a:srgbClr val="3333FF"/>
                </a:solidFill>
              </a:rPr>
              <a:t>Fusion conditions: </a:t>
            </a:r>
            <a:r>
              <a:rPr lang="nb-NO" altLang="en-US" sz="2000" dirty="0">
                <a:solidFill>
                  <a:srgbClr val="3333FF"/>
                </a:solidFill>
                <a:latin typeface="Symbol" pitchFamily="18" charset="2"/>
              </a:rPr>
              <a:t>r</a:t>
            </a:r>
            <a:r>
              <a:rPr lang="nb-NO" altLang="en-US" sz="2000" dirty="0">
                <a:solidFill>
                  <a:srgbClr val="3333FF"/>
                </a:solidFill>
              </a:rPr>
              <a:t>-T-time</a:t>
            </a:r>
          </a:p>
        </p:txBody>
      </p:sp>
      <p:pic>
        <p:nvPicPr>
          <p:cNvPr id="2051" name="Picture 3" descr="Z:\ASTRA-RGT\Canvas-figures\Solar syst\NuclSyn-supergi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7911"/>
            <a:ext cx="4564342" cy="45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6199509"/>
            <a:ext cx="2124299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100" dirty="0" smtClean="0"/>
              <a:t>WM White (2006): Geochemistry</a:t>
            </a:r>
          </a:p>
          <a:p>
            <a:pPr>
              <a:lnSpc>
                <a:spcPts val="1100"/>
              </a:lnSpc>
            </a:pPr>
            <a:r>
              <a:rPr lang="nb-NO" sz="1100" dirty="0"/>
              <a:t> </a:t>
            </a:r>
            <a:r>
              <a:rPr lang="nb-NO" sz="1100" dirty="0" smtClean="0"/>
              <a:t>            (early manuscript version)</a:t>
            </a:r>
          </a:p>
          <a:p>
            <a:pPr>
              <a:lnSpc>
                <a:spcPts val="1100"/>
              </a:lnSpc>
            </a:pPr>
            <a:r>
              <a:rPr lang="nb-NO" sz="1100" dirty="0" smtClean="0"/>
              <a:t>J Johnson (2019, Sci.)</a:t>
            </a:r>
            <a:endParaRPr lang="en-GB" sz="1100" dirty="0"/>
          </a:p>
        </p:txBody>
      </p:sp>
      <p:pic>
        <p:nvPicPr>
          <p:cNvPr id="1026" name="Picture 2" descr="Z:\ASTRA-RGT\Canvas-figures\Solar syst\NuclSynth-D-T-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5711"/>
            <a:ext cx="3759400" cy="37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99" name="Rectangle 55"/>
          <p:cNvSpPr>
            <a:spLocks noChangeArrowheads="1"/>
          </p:cNvSpPr>
          <p:nvPr/>
        </p:nvSpPr>
        <p:spPr bwMode="auto">
          <a:xfrm>
            <a:off x="801688" y="5373688"/>
            <a:ext cx="255587" cy="2555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pic>
        <p:nvPicPr>
          <p:cNvPr id="52227" name="Picture 4" descr="ChartNucl-Fa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001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5" descr="ChartNucl-Fa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535363"/>
            <a:ext cx="69723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361950" y="77788"/>
            <a:ext cx="4491038" cy="45037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 flipV="1">
            <a:off x="1586874" y="3604293"/>
            <a:ext cx="2853912" cy="287441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 rot="-2700685">
            <a:off x="3109887" y="4389867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FF0000"/>
                </a:solidFill>
              </a:rPr>
              <a:t>1:1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 rot="-2700685">
            <a:off x="3735388" y="636588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FF0000"/>
                </a:solidFill>
              </a:rPr>
              <a:t>1:1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210956" name="Oval 12"/>
          <p:cNvSpPr>
            <a:spLocks noChangeArrowheads="1"/>
          </p:cNvSpPr>
          <p:nvPr/>
        </p:nvSpPr>
        <p:spPr bwMode="auto">
          <a:xfrm>
            <a:off x="8562975" y="3535363"/>
            <a:ext cx="144463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57" name="Oval 13"/>
          <p:cNvSpPr>
            <a:spLocks noChangeArrowheads="1"/>
          </p:cNvSpPr>
          <p:nvPr/>
        </p:nvSpPr>
        <p:spPr bwMode="auto">
          <a:xfrm>
            <a:off x="8818563" y="3536950"/>
            <a:ext cx="144462" cy="1428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58" name="Oval 14"/>
          <p:cNvSpPr>
            <a:spLocks noChangeArrowheads="1"/>
          </p:cNvSpPr>
          <p:nvPr/>
        </p:nvSpPr>
        <p:spPr bwMode="auto">
          <a:xfrm>
            <a:off x="8483600" y="3695700"/>
            <a:ext cx="144463" cy="142875"/>
          </a:xfrm>
          <a:prstGeom prst="ellips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8461067" y="3367500"/>
            <a:ext cx="409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>
                <a:solidFill>
                  <a:srgbClr val="FF0000"/>
                </a:solidFill>
              </a:rPr>
              <a:t>235</a:t>
            </a:r>
            <a:r>
              <a:rPr lang="nb-NO" altLang="en-US" sz="1000" dirty="0">
                <a:solidFill>
                  <a:srgbClr val="FF0000"/>
                </a:solidFill>
              </a:rPr>
              <a:t>U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8747457" y="3360979"/>
            <a:ext cx="409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>
                <a:solidFill>
                  <a:srgbClr val="FF0000"/>
                </a:solidFill>
              </a:rPr>
              <a:t>238</a:t>
            </a:r>
            <a:r>
              <a:rPr lang="nb-NO" altLang="en-US" sz="1000" dirty="0" err="1">
                <a:solidFill>
                  <a:srgbClr val="FF0000"/>
                </a:solidFill>
              </a:rPr>
              <a:t>U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8135359" y="3350038"/>
            <a:ext cx="458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>
                <a:solidFill>
                  <a:srgbClr val="3333FF"/>
                </a:solidFill>
              </a:rPr>
              <a:t>232</a:t>
            </a:r>
            <a:r>
              <a:rPr lang="nb-NO" altLang="en-US" sz="1000" dirty="0" err="1">
                <a:solidFill>
                  <a:srgbClr val="3333FF"/>
                </a:solidFill>
              </a:rPr>
              <a:t>Th</a:t>
            </a:r>
            <a:endParaRPr lang="en-GB" altLang="en-US" sz="1000" dirty="0">
              <a:solidFill>
                <a:srgbClr val="3333FF"/>
              </a:solidFill>
            </a:endParaRPr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52388" y="73025"/>
            <a:ext cx="2640012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>
                <a:solidFill>
                  <a:srgbClr val="3333FF"/>
                </a:solidFill>
              </a:rPr>
              <a:t>Chart of nuclides</a:t>
            </a:r>
            <a:endParaRPr lang="en-GB" altLang="en-US" sz="2800">
              <a:solidFill>
                <a:srgbClr val="3333FF"/>
              </a:solidFill>
            </a:endParaRPr>
          </a:p>
        </p:txBody>
      </p:sp>
      <p:sp>
        <p:nvSpPr>
          <p:cNvPr id="52240" name="Rectangle 19"/>
          <p:cNvSpPr>
            <a:spLocks noChangeArrowheads="1"/>
          </p:cNvSpPr>
          <p:nvPr/>
        </p:nvSpPr>
        <p:spPr bwMode="auto">
          <a:xfrm>
            <a:off x="2381250" y="2471738"/>
            <a:ext cx="814388" cy="9683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41" name="Line 20"/>
          <p:cNvSpPr>
            <a:spLocks noChangeShapeType="1"/>
          </p:cNvSpPr>
          <p:nvPr/>
        </p:nvSpPr>
        <p:spPr bwMode="auto">
          <a:xfrm flipH="1" flipV="1">
            <a:off x="1885950" y="1946275"/>
            <a:ext cx="390525" cy="4968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Rectangle 24"/>
          <p:cNvSpPr>
            <a:spLocks noChangeArrowheads="1"/>
          </p:cNvSpPr>
          <p:nvPr/>
        </p:nvSpPr>
        <p:spPr bwMode="auto">
          <a:xfrm>
            <a:off x="827088" y="1477963"/>
            <a:ext cx="255587" cy="2555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43" name="Text Box 28"/>
          <p:cNvSpPr txBox="1">
            <a:spLocks noChangeArrowheads="1"/>
          </p:cNvSpPr>
          <p:nvPr/>
        </p:nvSpPr>
        <p:spPr bwMode="auto">
          <a:xfrm>
            <a:off x="754063" y="1482725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54</a:t>
            </a:r>
            <a:r>
              <a:rPr lang="nb-NO" altLang="en-US" sz="1000">
                <a:solidFill>
                  <a:srgbClr val="FFFF00"/>
                </a:solidFill>
              </a:rPr>
              <a:t>Fe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52244" name="Rectangle 34"/>
          <p:cNvSpPr>
            <a:spLocks noChangeArrowheads="1"/>
          </p:cNvSpPr>
          <p:nvPr/>
        </p:nvSpPr>
        <p:spPr bwMode="auto">
          <a:xfrm>
            <a:off x="1346200" y="1471613"/>
            <a:ext cx="255588" cy="2555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45" name="Rectangle 35"/>
          <p:cNvSpPr>
            <a:spLocks noChangeArrowheads="1"/>
          </p:cNvSpPr>
          <p:nvPr/>
        </p:nvSpPr>
        <p:spPr bwMode="auto">
          <a:xfrm>
            <a:off x="1874838" y="1477963"/>
            <a:ext cx="255587" cy="2555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46" name="Rectangle 36"/>
          <p:cNvSpPr>
            <a:spLocks noChangeArrowheads="1"/>
          </p:cNvSpPr>
          <p:nvPr/>
        </p:nvSpPr>
        <p:spPr bwMode="auto">
          <a:xfrm>
            <a:off x="1609725" y="1482725"/>
            <a:ext cx="255588" cy="2555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47" name="Text Box 29"/>
          <p:cNvSpPr txBox="1">
            <a:spLocks noChangeArrowheads="1"/>
          </p:cNvSpPr>
          <p:nvPr/>
        </p:nvSpPr>
        <p:spPr bwMode="auto">
          <a:xfrm>
            <a:off x="1273175" y="1487488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56</a:t>
            </a:r>
            <a:r>
              <a:rPr lang="nb-NO" altLang="en-US" sz="1000">
                <a:solidFill>
                  <a:srgbClr val="FFFF00"/>
                </a:solidFill>
              </a:rPr>
              <a:t>Fe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52248" name="Text Box 30"/>
          <p:cNvSpPr txBox="1">
            <a:spLocks noChangeArrowheads="1"/>
          </p:cNvSpPr>
          <p:nvPr/>
        </p:nvSpPr>
        <p:spPr bwMode="auto">
          <a:xfrm>
            <a:off x="1538288" y="1481138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57</a:t>
            </a:r>
            <a:r>
              <a:rPr lang="nb-NO" altLang="en-US" sz="1000">
                <a:solidFill>
                  <a:srgbClr val="FFFF00"/>
                </a:solidFill>
              </a:rPr>
              <a:t>Fe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52249" name="Text Box 31"/>
          <p:cNvSpPr txBox="1">
            <a:spLocks noChangeArrowheads="1"/>
          </p:cNvSpPr>
          <p:nvPr/>
        </p:nvSpPr>
        <p:spPr bwMode="auto">
          <a:xfrm>
            <a:off x="1804988" y="1477963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58</a:t>
            </a:r>
            <a:r>
              <a:rPr lang="nb-NO" altLang="en-US" sz="1000">
                <a:solidFill>
                  <a:srgbClr val="FFFF00"/>
                </a:solidFill>
              </a:rPr>
              <a:t>Fe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52250" name="Text Box 39"/>
          <p:cNvSpPr txBox="1">
            <a:spLocks noChangeArrowheads="1"/>
          </p:cNvSpPr>
          <p:nvPr/>
        </p:nvSpPr>
        <p:spPr bwMode="auto">
          <a:xfrm>
            <a:off x="82550" y="1679575"/>
            <a:ext cx="785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 b="1"/>
              <a:t>N</a:t>
            </a:r>
            <a:r>
              <a:rPr lang="nb-NO" altLang="en-US" sz="1200"/>
              <a:t>eutrons:</a:t>
            </a:r>
            <a:endParaRPr lang="en-GB" altLang="en-US" sz="1200"/>
          </a:p>
        </p:txBody>
      </p:sp>
      <p:sp>
        <p:nvSpPr>
          <p:cNvPr id="52251" name="Text Box 40"/>
          <p:cNvSpPr txBox="1">
            <a:spLocks noChangeArrowheads="1"/>
          </p:cNvSpPr>
          <p:nvPr/>
        </p:nvSpPr>
        <p:spPr bwMode="auto">
          <a:xfrm>
            <a:off x="785813" y="1673225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28</a:t>
            </a:r>
            <a:endParaRPr lang="en-GB" altLang="en-US" sz="1200"/>
          </a:p>
        </p:txBody>
      </p:sp>
      <p:sp>
        <p:nvSpPr>
          <p:cNvPr id="52252" name="Text Box 41"/>
          <p:cNvSpPr txBox="1">
            <a:spLocks noChangeArrowheads="1"/>
          </p:cNvSpPr>
          <p:nvPr/>
        </p:nvSpPr>
        <p:spPr bwMode="auto">
          <a:xfrm>
            <a:off x="1311275" y="168275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30</a:t>
            </a:r>
            <a:endParaRPr lang="en-GB" altLang="en-US" sz="1200"/>
          </a:p>
        </p:txBody>
      </p:sp>
      <p:sp>
        <p:nvSpPr>
          <p:cNvPr id="52253" name="Text Box 42"/>
          <p:cNvSpPr txBox="1">
            <a:spLocks noChangeArrowheads="1"/>
          </p:cNvSpPr>
          <p:nvPr/>
        </p:nvSpPr>
        <p:spPr bwMode="auto">
          <a:xfrm>
            <a:off x="1579563" y="1684338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31</a:t>
            </a:r>
            <a:endParaRPr lang="en-GB" altLang="en-US" sz="1200"/>
          </a:p>
        </p:txBody>
      </p:sp>
      <p:sp>
        <p:nvSpPr>
          <p:cNvPr id="52254" name="Text Box 43"/>
          <p:cNvSpPr txBox="1">
            <a:spLocks noChangeArrowheads="1"/>
          </p:cNvSpPr>
          <p:nvPr/>
        </p:nvSpPr>
        <p:spPr bwMode="auto">
          <a:xfrm>
            <a:off x="1822450" y="1684338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32</a:t>
            </a:r>
            <a:endParaRPr lang="en-GB" altLang="en-US" sz="1200"/>
          </a:p>
        </p:txBody>
      </p:sp>
      <p:sp>
        <p:nvSpPr>
          <p:cNvPr id="52255" name="Text Box 44"/>
          <p:cNvSpPr txBox="1">
            <a:spLocks noChangeArrowheads="1"/>
          </p:cNvSpPr>
          <p:nvPr/>
        </p:nvSpPr>
        <p:spPr bwMode="auto">
          <a:xfrm>
            <a:off x="39688" y="1133475"/>
            <a:ext cx="255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/>
              <a:t>Fe: 26 protons </a:t>
            </a:r>
            <a:r>
              <a:rPr lang="nb-NO" altLang="en-US" sz="1400"/>
              <a:t>(atomic no.: 26)</a:t>
            </a:r>
            <a:endParaRPr lang="en-GB" altLang="en-US" sz="1400"/>
          </a:p>
        </p:txBody>
      </p:sp>
      <p:sp>
        <p:nvSpPr>
          <p:cNvPr id="210990" name="Text Box 46"/>
          <p:cNvSpPr txBox="1">
            <a:spLocks noChangeArrowheads="1"/>
          </p:cNvSpPr>
          <p:nvPr/>
        </p:nvSpPr>
        <p:spPr bwMode="auto">
          <a:xfrm>
            <a:off x="803275" y="561340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1</a:t>
            </a:r>
            <a:endParaRPr lang="en-GB" altLang="en-US" sz="1200"/>
          </a:p>
        </p:txBody>
      </p:sp>
      <p:sp>
        <p:nvSpPr>
          <p:cNvPr id="210991" name="Rectangle 47"/>
          <p:cNvSpPr>
            <a:spLocks noChangeArrowheads="1"/>
          </p:cNvSpPr>
          <p:nvPr/>
        </p:nvSpPr>
        <p:spPr bwMode="auto">
          <a:xfrm>
            <a:off x="546100" y="5372100"/>
            <a:ext cx="255588" cy="2555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92" name="Rectangle 48"/>
          <p:cNvSpPr>
            <a:spLocks noChangeArrowheads="1"/>
          </p:cNvSpPr>
          <p:nvPr/>
        </p:nvSpPr>
        <p:spPr bwMode="auto">
          <a:xfrm>
            <a:off x="242888" y="4460875"/>
            <a:ext cx="250825" cy="1682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93" name="Rectangle 49"/>
          <p:cNvSpPr>
            <a:spLocks noChangeArrowheads="1"/>
          </p:cNvSpPr>
          <p:nvPr/>
        </p:nvSpPr>
        <p:spPr bwMode="auto">
          <a:xfrm>
            <a:off x="793750" y="5126038"/>
            <a:ext cx="255588" cy="2555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94" name="Rectangle 50"/>
          <p:cNvSpPr>
            <a:spLocks noChangeArrowheads="1"/>
          </p:cNvSpPr>
          <p:nvPr/>
        </p:nvSpPr>
        <p:spPr bwMode="auto">
          <a:xfrm>
            <a:off x="1049338" y="5121275"/>
            <a:ext cx="255587" cy="2555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0996" name="Line 52"/>
          <p:cNvSpPr>
            <a:spLocks noChangeShapeType="1"/>
          </p:cNvSpPr>
          <p:nvPr/>
        </p:nvSpPr>
        <p:spPr bwMode="auto">
          <a:xfrm>
            <a:off x="539750" y="4757738"/>
            <a:ext cx="174625" cy="3111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989" name="Text Box 45"/>
          <p:cNvSpPr txBox="1">
            <a:spLocks noChangeArrowheads="1"/>
          </p:cNvSpPr>
          <p:nvPr/>
        </p:nvSpPr>
        <p:spPr bwMode="auto">
          <a:xfrm>
            <a:off x="746125" y="5132388"/>
            <a:ext cx="377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3</a:t>
            </a:r>
            <a:r>
              <a:rPr lang="nb-NO" altLang="en-US" sz="1000">
                <a:solidFill>
                  <a:srgbClr val="FFFF00"/>
                </a:solidFill>
              </a:rPr>
              <a:t>He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210997" name="Text Box 53"/>
          <p:cNvSpPr txBox="1">
            <a:spLocks noChangeArrowheads="1"/>
          </p:cNvSpPr>
          <p:nvPr/>
        </p:nvSpPr>
        <p:spPr bwMode="auto">
          <a:xfrm>
            <a:off x="763588" y="5372100"/>
            <a:ext cx="320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2</a:t>
            </a:r>
            <a:r>
              <a:rPr lang="nb-NO" altLang="en-US" sz="1000">
                <a:solidFill>
                  <a:srgbClr val="FFFF00"/>
                </a:solidFill>
              </a:rPr>
              <a:t>D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210998" name="Text Box 54"/>
          <p:cNvSpPr txBox="1">
            <a:spLocks noChangeArrowheads="1"/>
          </p:cNvSpPr>
          <p:nvPr/>
        </p:nvSpPr>
        <p:spPr bwMode="auto">
          <a:xfrm>
            <a:off x="993775" y="5129213"/>
            <a:ext cx="377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4</a:t>
            </a:r>
            <a:r>
              <a:rPr lang="nb-NO" altLang="en-US" sz="1000">
                <a:solidFill>
                  <a:srgbClr val="FFFF00"/>
                </a:solidFill>
              </a:rPr>
              <a:t>He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210995" name="Rectangle 51"/>
          <p:cNvSpPr>
            <a:spLocks noChangeArrowheads="1"/>
          </p:cNvSpPr>
          <p:nvPr/>
        </p:nvSpPr>
        <p:spPr bwMode="auto">
          <a:xfrm>
            <a:off x="538163" y="5121275"/>
            <a:ext cx="758825" cy="503238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2266" name="Rectangle 22"/>
          <p:cNvSpPr>
            <a:spLocks noChangeArrowheads="1"/>
          </p:cNvSpPr>
          <p:nvPr/>
        </p:nvSpPr>
        <p:spPr bwMode="auto">
          <a:xfrm>
            <a:off x="323850" y="1484313"/>
            <a:ext cx="2527300" cy="25241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11000" name="Text Box 56"/>
          <p:cNvSpPr txBox="1">
            <a:spLocks noChangeArrowheads="1"/>
          </p:cNvSpPr>
          <p:nvPr/>
        </p:nvSpPr>
        <p:spPr bwMode="auto">
          <a:xfrm>
            <a:off x="546100" y="5613400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0</a:t>
            </a:r>
            <a:endParaRPr lang="en-GB" altLang="en-US" sz="1200"/>
          </a:p>
        </p:txBody>
      </p:sp>
      <p:sp>
        <p:nvSpPr>
          <p:cNvPr id="211001" name="Text Box 57"/>
          <p:cNvSpPr txBox="1">
            <a:spLocks noChangeArrowheads="1"/>
          </p:cNvSpPr>
          <p:nvPr/>
        </p:nvSpPr>
        <p:spPr bwMode="auto">
          <a:xfrm>
            <a:off x="1066800" y="5614988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2</a:t>
            </a:r>
            <a:endParaRPr lang="en-GB" altLang="en-US" sz="1200"/>
          </a:p>
        </p:txBody>
      </p:sp>
      <p:sp>
        <p:nvSpPr>
          <p:cNvPr id="211002" name="Text Box 58"/>
          <p:cNvSpPr txBox="1">
            <a:spLocks noChangeArrowheads="1"/>
          </p:cNvSpPr>
          <p:nvPr/>
        </p:nvSpPr>
        <p:spPr bwMode="auto">
          <a:xfrm>
            <a:off x="503238" y="5373688"/>
            <a:ext cx="320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FFFF00"/>
                </a:solidFill>
              </a:rPr>
              <a:t>1</a:t>
            </a:r>
            <a:r>
              <a:rPr lang="nb-NO" altLang="en-US" sz="1000">
                <a:solidFill>
                  <a:srgbClr val="FFFF00"/>
                </a:solidFill>
              </a:rPr>
              <a:t>H</a:t>
            </a:r>
            <a:endParaRPr lang="en-GB" altLang="en-US" sz="1000">
              <a:solidFill>
                <a:srgbClr val="FFFF00"/>
              </a:solidFill>
            </a:endParaRPr>
          </a:p>
        </p:txBody>
      </p:sp>
      <p:sp>
        <p:nvSpPr>
          <p:cNvPr id="211003" name="Text Box 59"/>
          <p:cNvSpPr txBox="1">
            <a:spLocks noChangeArrowheads="1"/>
          </p:cNvSpPr>
          <p:nvPr/>
        </p:nvSpPr>
        <p:spPr bwMode="auto">
          <a:xfrm>
            <a:off x="1019175" y="5381625"/>
            <a:ext cx="306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>
                <a:solidFill>
                  <a:srgbClr val="3333FF"/>
                </a:solidFill>
              </a:rPr>
              <a:t>3</a:t>
            </a:r>
            <a:r>
              <a:rPr lang="nb-NO" altLang="en-US" sz="1000">
                <a:solidFill>
                  <a:srgbClr val="3333FF"/>
                </a:solidFill>
              </a:rPr>
              <a:t>T</a:t>
            </a:r>
            <a:endParaRPr lang="en-GB" altLang="en-US" sz="1000">
              <a:solidFill>
                <a:srgbClr val="3333FF"/>
              </a:solidFill>
            </a:endParaRPr>
          </a:p>
        </p:txBody>
      </p:sp>
      <p:sp>
        <p:nvSpPr>
          <p:cNvPr id="211004" name="Text Box 60"/>
          <p:cNvSpPr txBox="1">
            <a:spLocks noChangeArrowheads="1"/>
          </p:cNvSpPr>
          <p:nvPr/>
        </p:nvSpPr>
        <p:spPr bwMode="auto">
          <a:xfrm>
            <a:off x="284163" y="5126038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2</a:t>
            </a:r>
            <a:endParaRPr lang="en-GB" altLang="en-US" sz="1200"/>
          </a:p>
        </p:txBody>
      </p:sp>
      <p:sp>
        <p:nvSpPr>
          <p:cNvPr id="211005" name="Text Box 61"/>
          <p:cNvSpPr txBox="1">
            <a:spLocks noChangeArrowheads="1"/>
          </p:cNvSpPr>
          <p:nvPr/>
        </p:nvSpPr>
        <p:spPr bwMode="auto">
          <a:xfrm>
            <a:off x="307975" y="5357813"/>
            <a:ext cx="260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/>
              <a:t>1</a:t>
            </a:r>
            <a:endParaRPr lang="en-GB" altLang="en-US" sz="1200"/>
          </a:p>
        </p:txBody>
      </p:sp>
      <p:sp>
        <p:nvSpPr>
          <p:cNvPr id="211006" name="Line 62"/>
          <p:cNvSpPr>
            <a:spLocks noChangeShapeType="1"/>
          </p:cNvSpPr>
          <p:nvPr/>
        </p:nvSpPr>
        <p:spPr bwMode="auto">
          <a:xfrm flipV="1">
            <a:off x="810553" y="4629150"/>
            <a:ext cx="958884" cy="9913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4468969" y="3598202"/>
            <a:ext cx="644289" cy="1991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5064005" y="3456462"/>
            <a:ext cx="146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 smtClean="0">
                <a:solidFill>
                  <a:srgbClr val="009900"/>
                </a:solidFill>
              </a:rPr>
              <a:t>238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U</a:t>
            </a:r>
            <a:r>
              <a:rPr lang="nb-NO" altLang="en-US" sz="1000" dirty="0" smtClean="0">
                <a:solidFill>
                  <a:srgbClr val="009900"/>
                </a:solidFill>
              </a:rPr>
              <a:t>,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neutron</a:t>
            </a:r>
            <a:r>
              <a:rPr lang="nb-NO" altLang="en-US" sz="1000" dirty="0" smtClean="0">
                <a:solidFill>
                  <a:srgbClr val="009900"/>
                </a:solidFill>
              </a:rPr>
              <a:t>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excess</a:t>
            </a:r>
            <a:r>
              <a:rPr lang="nb-NO" altLang="en-US" sz="1000" dirty="0" smtClean="0">
                <a:solidFill>
                  <a:srgbClr val="009900"/>
                </a:solidFill>
              </a:rPr>
              <a:t>: 52 </a:t>
            </a:r>
            <a:endParaRPr lang="en-GB" altLang="en-US" sz="1000" dirty="0">
              <a:solidFill>
                <a:srgbClr val="009900"/>
              </a:solidFill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V="1">
            <a:off x="4790392" y="77787"/>
            <a:ext cx="438554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3383101" y="6550946"/>
            <a:ext cx="450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 smtClean="0">
                <a:solidFill>
                  <a:srgbClr val="FF0000"/>
                </a:solidFill>
              </a:rPr>
              <a:t>139</a:t>
            </a:r>
            <a:r>
              <a:rPr lang="nb-NO" altLang="en-US" sz="1000" dirty="0" err="1" smtClean="0">
                <a:solidFill>
                  <a:srgbClr val="FF0000"/>
                </a:solidFill>
              </a:rPr>
              <a:t>La</a:t>
            </a:r>
            <a:endParaRPr lang="en-GB" altLang="en-US" sz="1000" dirty="0">
              <a:solidFill>
                <a:srgbClr val="FF0000"/>
              </a:solidFill>
            </a:endParaRPr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auto">
          <a:xfrm>
            <a:off x="3560805" y="6433605"/>
            <a:ext cx="144462" cy="17782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1333068" y="6451323"/>
            <a:ext cx="907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 smtClean="0">
                <a:solidFill>
                  <a:srgbClr val="009900"/>
                </a:solidFill>
              </a:rPr>
              <a:t>139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La</a:t>
            </a:r>
            <a:r>
              <a:rPr lang="nb-NO" altLang="en-US" sz="1000" dirty="0" smtClean="0">
                <a:solidFill>
                  <a:srgbClr val="009900"/>
                </a:solidFill>
              </a:rPr>
              <a:t>,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neutron</a:t>
            </a:r>
            <a:endParaRPr lang="nb-NO" altLang="en-US" sz="1000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nb-NO" altLang="en-US" sz="1000" dirty="0" smtClean="0">
                <a:solidFill>
                  <a:srgbClr val="009900"/>
                </a:solidFill>
              </a:rPr>
              <a:t>   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excess</a:t>
            </a:r>
            <a:r>
              <a:rPr lang="nb-NO" altLang="en-US" sz="1000" dirty="0" smtClean="0">
                <a:solidFill>
                  <a:srgbClr val="009900"/>
                </a:solidFill>
              </a:rPr>
              <a:t>: 25 </a:t>
            </a:r>
            <a:endParaRPr lang="en-GB" altLang="en-US" sz="1000" dirty="0">
              <a:solidFill>
                <a:srgbClr val="009900"/>
              </a:solidFill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3303478" y="-43444"/>
            <a:ext cx="1510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000" baseline="30000" dirty="0" err="1" smtClean="0">
                <a:solidFill>
                  <a:srgbClr val="009900"/>
                </a:solidFill>
              </a:rPr>
              <a:t>137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Ba</a:t>
            </a:r>
            <a:r>
              <a:rPr lang="nb-NO" altLang="en-US" sz="1000" dirty="0" smtClean="0">
                <a:solidFill>
                  <a:srgbClr val="009900"/>
                </a:solidFill>
              </a:rPr>
              <a:t>,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neutron</a:t>
            </a:r>
            <a:r>
              <a:rPr lang="nb-NO" altLang="en-US" sz="1000" dirty="0" smtClean="0">
                <a:solidFill>
                  <a:srgbClr val="009900"/>
                </a:solidFill>
              </a:rPr>
              <a:t> </a:t>
            </a:r>
            <a:r>
              <a:rPr lang="nb-NO" altLang="en-US" sz="1000" dirty="0" err="1" smtClean="0">
                <a:solidFill>
                  <a:srgbClr val="009900"/>
                </a:solidFill>
              </a:rPr>
              <a:t>excess</a:t>
            </a:r>
            <a:r>
              <a:rPr lang="nb-NO" altLang="en-US" sz="1000" dirty="0" smtClean="0">
                <a:solidFill>
                  <a:srgbClr val="009900"/>
                </a:solidFill>
              </a:rPr>
              <a:t>: 25 </a:t>
            </a:r>
            <a:endParaRPr lang="en-GB" altLang="en-US" sz="1000" dirty="0">
              <a:solidFill>
                <a:srgbClr val="009900"/>
              </a:solidFill>
            </a:endParaRP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6877340" y="16402"/>
            <a:ext cx="123832" cy="127114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 rot="-2700685">
            <a:off x="1206178" y="4655921"/>
            <a:ext cx="44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FF0000"/>
                </a:solidFill>
              </a:rPr>
              <a:t>1:1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1593571" y="6488673"/>
            <a:ext cx="536854" cy="996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99" grpId="0" animBg="1"/>
      <p:bldP spid="210956" grpId="0" animBg="1"/>
      <p:bldP spid="210957" grpId="0" animBg="1"/>
      <p:bldP spid="210958" grpId="0" animBg="1"/>
      <p:bldP spid="210959" grpId="0"/>
      <p:bldP spid="210960" grpId="0"/>
      <p:bldP spid="210961" grpId="0"/>
      <p:bldP spid="52240" grpId="0" animBg="1"/>
      <p:bldP spid="52241" grpId="0" animBg="1"/>
      <p:bldP spid="52242" grpId="0" animBg="1"/>
      <p:bldP spid="52243" grpId="0"/>
      <p:bldP spid="52244" grpId="0" animBg="1"/>
      <p:bldP spid="52245" grpId="0" animBg="1"/>
      <p:bldP spid="52246" grpId="0" animBg="1"/>
      <p:bldP spid="52247" grpId="0"/>
      <p:bldP spid="52248" grpId="0"/>
      <p:bldP spid="52249" grpId="0"/>
      <p:bldP spid="52250" grpId="0"/>
      <p:bldP spid="52251" grpId="0"/>
      <p:bldP spid="52252" grpId="0"/>
      <p:bldP spid="52253" grpId="0"/>
      <p:bldP spid="52254" grpId="0"/>
      <p:bldP spid="52255" grpId="0"/>
      <p:bldP spid="210990" grpId="0"/>
      <p:bldP spid="210991" grpId="0" animBg="1"/>
      <p:bldP spid="210992" grpId="0" animBg="1"/>
      <p:bldP spid="210993" grpId="0" animBg="1"/>
      <p:bldP spid="210994" grpId="0" animBg="1"/>
      <p:bldP spid="210996" grpId="0" animBg="1"/>
      <p:bldP spid="210989" grpId="0"/>
      <p:bldP spid="210997" grpId="0"/>
      <p:bldP spid="210998" grpId="0"/>
      <p:bldP spid="210995" grpId="0" animBg="1"/>
      <p:bldP spid="52266" grpId="0" animBg="1"/>
      <p:bldP spid="211000" grpId="0"/>
      <p:bldP spid="211001" grpId="0"/>
      <p:bldP spid="211002" grpId="0"/>
      <p:bldP spid="211003" grpId="0"/>
      <p:bldP spid="211004" grpId="0"/>
      <p:bldP spid="211005" grpId="0"/>
      <p:bldP spid="211006" grpId="0" animBg="1"/>
      <p:bldP spid="59" grpId="0" animBg="1"/>
      <p:bldP spid="60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1895" y="107276"/>
            <a:ext cx="1875754" cy="15529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331640" y="2708920"/>
            <a:ext cx="31021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800" dirty="0" err="1" smtClean="0">
                <a:solidFill>
                  <a:srgbClr val="3333FF"/>
                </a:solidFill>
              </a:rPr>
              <a:t>Simplified</a:t>
            </a:r>
            <a:r>
              <a:rPr lang="nb-NO" altLang="en-US" sz="2800" dirty="0" smtClean="0">
                <a:solidFill>
                  <a:srgbClr val="3333FF"/>
                </a:solidFill>
              </a:rPr>
              <a:t> </a:t>
            </a:r>
            <a:r>
              <a:rPr lang="nb-NO" altLang="en-US" sz="2800" dirty="0" err="1" smtClean="0">
                <a:solidFill>
                  <a:srgbClr val="3333FF"/>
                </a:solidFill>
              </a:rPr>
              <a:t>example</a:t>
            </a:r>
            <a:r>
              <a:rPr lang="nb-NO" altLang="en-US" sz="2800" dirty="0">
                <a:solidFill>
                  <a:srgbClr val="3333FF"/>
                </a:solidFill>
              </a:rPr>
              <a:t>:</a:t>
            </a:r>
            <a:endParaRPr lang="nb-NO" altLang="en-US" sz="2400" dirty="0">
              <a:solidFill>
                <a:srgbClr val="3333FF"/>
              </a:solidFill>
            </a:endParaRP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420160" y="453978"/>
            <a:ext cx="5554726" cy="69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b-NO" altLang="en-US" sz="3600" dirty="0" err="1">
                <a:solidFill>
                  <a:srgbClr val="3333FF"/>
                </a:solidFill>
              </a:rPr>
              <a:t>Neutron</a:t>
            </a:r>
            <a:r>
              <a:rPr lang="nb-NO" altLang="en-US" sz="3600" dirty="0">
                <a:solidFill>
                  <a:srgbClr val="3333FF"/>
                </a:solidFill>
              </a:rPr>
              <a:t> </a:t>
            </a:r>
            <a:r>
              <a:rPr lang="nb-NO" altLang="en-US" sz="3600" dirty="0" err="1">
                <a:solidFill>
                  <a:srgbClr val="3333FF"/>
                </a:solidFill>
              </a:rPr>
              <a:t>capture</a:t>
            </a:r>
            <a:r>
              <a:rPr lang="nb-NO" altLang="en-US" sz="3600" dirty="0">
                <a:solidFill>
                  <a:srgbClr val="3333FF"/>
                </a:solidFill>
              </a:rPr>
              <a:t> and </a:t>
            </a:r>
            <a:r>
              <a:rPr lang="nb-NO" altLang="en-US" sz="3600" dirty="0" smtClean="0">
                <a:solidFill>
                  <a:srgbClr val="3333FF"/>
                </a:solidFill>
                <a:latin typeface="Symbol" pitchFamily="18" charset="2"/>
              </a:rPr>
              <a:t>b</a:t>
            </a:r>
            <a:r>
              <a:rPr lang="nb-NO" altLang="en-US" sz="3600" dirty="0" smtClean="0">
                <a:solidFill>
                  <a:srgbClr val="3333FF"/>
                </a:solidFill>
              </a:rPr>
              <a:t>-</a:t>
            </a:r>
            <a:r>
              <a:rPr lang="nb-NO" altLang="en-US" sz="3600" dirty="0" err="1" smtClean="0">
                <a:solidFill>
                  <a:srgbClr val="3333FF"/>
                </a:solidFill>
              </a:rPr>
              <a:t>decay</a:t>
            </a:r>
            <a:endParaRPr lang="nb-NO" altLang="en-US" sz="3600" dirty="0" smtClean="0">
              <a:solidFill>
                <a:srgbClr val="3333FF"/>
              </a:solidFill>
            </a:endParaRPr>
          </a:p>
        </p:txBody>
      </p:sp>
      <p:pic>
        <p:nvPicPr>
          <p:cNvPr id="6146" name="Picture 2" descr="Z:\ASTRA-RGT\Canvas-figures\Solar syst\Neutron-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50967"/>
            <a:ext cx="4608512" cy="24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23"/>
          <p:cNvSpPr>
            <a:spLocks noChangeShapeType="1"/>
          </p:cNvSpPr>
          <p:nvPr/>
        </p:nvSpPr>
        <p:spPr bwMode="auto">
          <a:xfrm>
            <a:off x="6727144" y="1240811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6766831" y="1263036"/>
            <a:ext cx="151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/>
              <a:t>N </a:t>
            </a:r>
            <a:r>
              <a:rPr lang="nb-NO" altLang="en-US" sz="1200"/>
              <a:t>(neutrons)</a:t>
            </a: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H="1" flipV="1">
            <a:off x="7054169" y="326411"/>
            <a:ext cx="6477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V="1">
            <a:off x="6622369" y="254974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6622369" y="1334474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 rot="-5400000">
            <a:off x="5999275" y="59073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/>
              <a:t>Z </a:t>
            </a:r>
            <a:r>
              <a:rPr lang="nb-NO" altLang="en-US" sz="1200" dirty="0"/>
              <a:t>(protons)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622369" y="92648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0000"/>
                </a:solidFill>
              </a:rPr>
              <a:t>neutron capt.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 rot="2913903">
            <a:off x="6991462" y="462143"/>
            <a:ext cx="1150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nb-NO" altLang="en-US" sz="1400">
                <a:solidFill>
                  <a:srgbClr val="FF0000"/>
                </a:solidFill>
              </a:rPr>
              <a:t> (e</a:t>
            </a:r>
            <a:r>
              <a:rPr lang="nb-NO" altLang="en-US" sz="1400" baseline="30000">
                <a:solidFill>
                  <a:srgbClr val="FF0000"/>
                </a:solidFill>
              </a:rPr>
              <a:t>-</a:t>
            </a:r>
            <a:r>
              <a:rPr lang="nb-NO" altLang="en-US" sz="1400">
                <a:solidFill>
                  <a:srgbClr val="FF0000"/>
                </a:solidFill>
              </a:rPr>
              <a:t>) decay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25891" y="1803417"/>
            <a:ext cx="1982513" cy="45140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nb-NO" altLang="en-US" sz="1400" b="1" dirty="0" smtClean="0">
                <a:solidFill>
                  <a:srgbClr val="0066FF"/>
                </a:solidFill>
                <a:latin typeface="Symbol" panose="05050102010706020507" pitchFamily="18" charset="2"/>
              </a:rPr>
              <a:t>b</a:t>
            </a:r>
            <a:r>
              <a:rPr lang="nb-NO" altLang="en-US" sz="1400" b="1" dirty="0" smtClean="0">
                <a:solidFill>
                  <a:srgbClr val="0066FF"/>
                </a:solidFill>
              </a:rPr>
              <a:t>-</a:t>
            </a:r>
            <a:r>
              <a:rPr lang="nb-NO" altLang="en-US" sz="1400" b="1" dirty="0" err="1" smtClean="0">
                <a:solidFill>
                  <a:srgbClr val="0066FF"/>
                </a:solidFill>
              </a:rPr>
              <a:t>decay</a:t>
            </a:r>
            <a:r>
              <a:rPr lang="nb-NO" altLang="en-US" sz="1400" b="1" dirty="0" smtClean="0">
                <a:solidFill>
                  <a:srgbClr val="0066FF"/>
                </a:solidFill>
              </a:rPr>
              <a:t>:</a:t>
            </a:r>
            <a:endParaRPr lang="nb-NO" altLang="en-US" sz="1400" dirty="0">
              <a:solidFill>
                <a:srgbClr val="0066FF"/>
              </a:solidFill>
            </a:endParaRPr>
          </a:p>
          <a:p>
            <a:pPr eaLnBrk="1" hangingPunct="1">
              <a:lnSpc>
                <a:spcPts val="1400"/>
              </a:lnSpc>
            </a:pPr>
            <a:r>
              <a:rPr lang="nb-NO" altLang="en-US" sz="1200" dirty="0" err="1" smtClean="0"/>
              <a:t>converts</a:t>
            </a:r>
            <a:r>
              <a:rPr lang="nb-NO" altLang="en-US" sz="1200" dirty="0" smtClean="0"/>
              <a:t> </a:t>
            </a:r>
            <a:r>
              <a:rPr lang="nb-NO" altLang="en-US" sz="1200" dirty="0" err="1" smtClean="0"/>
              <a:t>neutrons</a:t>
            </a:r>
            <a:r>
              <a:rPr lang="nb-NO" altLang="en-US" sz="1200" dirty="0" smtClean="0"/>
              <a:t> to 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41" name="Picture 13" descr="ChNucl-Wood-r-s-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98438"/>
            <a:ext cx="5441950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36385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en-US" sz="2400" b="1">
                <a:solidFill>
                  <a:srgbClr val="3333FF"/>
                </a:solidFill>
              </a:rPr>
              <a:t>Neutron capture processes</a:t>
            </a:r>
            <a:endParaRPr lang="nb-NO" altLang="en-US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6877050" y="5167313"/>
            <a:ext cx="212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Highly unstable</a:t>
            </a:r>
          </a:p>
          <a:p>
            <a:pPr eaLnBrk="1" hangingPunct="1"/>
            <a:r>
              <a:rPr lang="nb-NO" altLang="en-US" sz="2400">
                <a:solidFill>
                  <a:srgbClr val="3333FF"/>
                </a:solidFill>
              </a:rPr>
              <a:t>nuclides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6156325" y="2616200"/>
            <a:ext cx="235743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nb-NO" altLang="en-US" sz="2400">
                <a:solidFill>
                  <a:srgbClr val="3333FF"/>
                </a:solidFill>
              </a:rPr>
              <a:t>Unstable nuclides</a:t>
            </a:r>
          </a:p>
          <a:p>
            <a:pPr eaLnBrk="1" hangingPunct="1">
              <a:lnSpc>
                <a:spcPct val="135000"/>
              </a:lnSpc>
            </a:pPr>
            <a:r>
              <a:rPr lang="nb-NO" altLang="en-US" sz="2000">
                <a:solidFill>
                  <a:srgbClr val="3333FF"/>
                </a:solidFill>
              </a:rPr>
              <a:t>T</a:t>
            </a:r>
            <a:r>
              <a:rPr lang="nb-NO" altLang="en-US" sz="2000" baseline="-25000">
                <a:solidFill>
                  <a:srgbClr val="3333FF"/>
                </a:solidFill>
              </a:rPr>
              <a:t>h</a:t>
            </a:r>
            <a:r>
              <a:rPr lang="nb-NO" altLang="en-US" sz="2000">
                <a:solidFill>
                  <a:srgbClr val="3333FF"/>
                </a:solidFill>
              </a:rPr>
              <a:t>: hrs to seconds</a:t>
            </a:r>
          </a:p>
        </p:txBody>
      </p:sp>
      <p:sp>
        <p:nvSpPr>
          <p:cNvPr id="201747" name="Oval 19"/>
          <p:cNvSpPr>
            <a:spLocks noChangeArrowheads="1"/>
          </p:cNvSpPr>
          <p:nvPr/>
        </p:nvSpPr>
        <p:spPr bwMode="auto">
          <a:xfrm>
            <a:off x="4211638" y="4221163"/>
            <a:ext cx="431800" cy="3603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01748" name="Oval 20"/>
          <p:cNvSpPr>
            <a:spLocks noChangeArrowheads="1"/>
          </p:cNvSpPr>
          <p:nvPr/>
        </p:nvSpPr>
        <p:spPr bwMode="auto">
          <a:xfrm>
            <a:off x="5180013" y="2759075"/>
            <a:ext cx="431800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01749" name="Oval 21"/>
          <p:cNvSpPr>
            <a:spLocks noChangeArrowheads="1"/>
          </p:cNvSpPr>
          <p:nvPr/>
        </p:nvSpPr>
        <p:spPr bwMode="auto">
          <a:xfrm>
            <a:off x="5180013" y="3255963"/>
            <a:ext cx="431800" cy="3603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01750" name="Oval 22"/>
          <p:cNvSpPr>
            <a:spLocks noChangeArrowheads="1"/>
          </p:cNvSpPr>
          <p:nvPr/>
        </p:nvSpPr>
        <p:spPr bwMode="auto">
          <a:xfrm>
            <a:off x="8043863" y="1343025"/>
            <a:ext cx="431800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53258" name="Line 23"/>
          <p:cNvSpPr>
            <a:spLocks noChangeShapeType="1"/>
          </p:cNvSpPr>
          <p:nvPr/>
        </p:nvSpPr>
        <p:spPr bwMode="auto">
          <a:xfrm>
            <a:off x="503238" y="154940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9" name="Text Box 24"/>
          <p:cNvSpPr txBox="1">
            <a:spLocks noChangeArrowheads="1"/>
          </p:cNvSpPr>
          <p:nvPr/>
        </p:nvSpPr>
        <p:spPr bwMode="auto">
          <a:xfrm>
            <a:off x="542925" y="1571625"/>
            <a:ext cx="151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/>
              <a:t>N </a:t>
            </a:r>
            <a:r>
              <a:rPr lang="nb-NO" altLang="en-US" sz="1200"/>
              <a:t>(neutrons)</a:t>
            </a:r>
          </a:p>
        </p:txBody>
      </p:sp>
      <p:sp>
        <p:nvSpPr>
          <p:cNvPr id="53260" name="Line 25"/>
          <p:cNvSpPr>
            <a:spLocks noChangeShapeType="1"/>
          </p:cNvSpPr>
          <p:nvPr/>
        </p:nvSpPr>
        <p:spPr bwMode="auto">
          <a:xfrm flipH="1" flipV="1">
            <a:off x="830263" y="635000"/>
            <a:ext cx="6477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1" name="Line 26"/>
          <p:cNvSpPr>
            <a:spLocks noChangeShapeType="1"/>
          </p:cNvSpPr>
          <p:nvPr/>
        </p:nvSpPr>
        <p:spPr bwMode="auto">
          <a:xfrm flipV="1">
            <a:off x="398463" y="5635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2" name="Line 27"/>
          <p:cNvSpPr>
            <a:spLocks noChangeShapeType="1"/>
          </p:cNvSpPr>
          <p:nvPr/>
        </p:nvSpPr>
        <p:spPr bwMode="auto">
          <a:xfrm>
            <a:off x="398463" y="1643063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63" name="Text Box 28"/>
          <p:cNvSpPr txBox="1">
            <a:spLocks noChangeArrowheads="1"/>
          </p:cNvSpPr>
          <p:nvPr/>
        </p:nvSpPr>
        <p:spPr bwMode="auto">
          <a:xfrm rot="-5400000">
            <a:off x="-224631" y="899319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dirty="0"/>
              <a:t>Z </a:t>
            </a:r>
            <a:r>
              <a:rPr lang="nb-NO" altLang="en-US" sz="1200" dirty="0"/>
              <a:t>(protons)</a:t>
            </a:r>
          </a:p>
        </p:txBody>
      </p:sp>
      <p:sp>
        <p:nvSpPr>
          <p:cNvPr id="53264" name="Text Box 29"/>
          <p:cNvSpPr txBox="1">
            <a:spLocks noChangeArrowheads="1"/>
          </p:cNvSpPr>
          <p:nvPr/>
        </p:nvSpPr>
        <p:spPr bwMode="auto">
          <a:xfrm>
            <a:off x="398463" y="1235075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0000"/>
                </a:solidFill>
              </a:rPr>
              <a:t>neutron capt.</a:t>
            </a:r>
          </a:p>
        </p:txBody>
      </p:sp>
      <p:sp>
        <p:nvSpPr>
          <p:cNvPr id="53265" name="Text Box 30"/>
          <p:cNvSpPr txBox="1">
            <a:spLocks noChangeArrowheads="1"/>
          </p:cNvSpPr>
          <p:nvPr/>
        </p:nvSpPr>
        <p:spPr bwMode="auto">
          <a:xfrm rot="2913903">
            <a:off x="767556" y="770732"/>
            <a:ext cx="1150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nb-NO" altLang="en-US" sz="1400">
                <a:solidFill>
                  <a:srgbClr val="FF0000"/>
                </a:solidFill>
              </a:rPr>
              <a:t> (e</a:t>
            </a:r>
            <a:r>
              <a:rPr lang="nb-NO" altLang="en-US" sz="1400" baseline="30000">
                <a:solidFill>
                  <a:srgbClr val="FF0000"/>
                </a:solidFill>
              </a:rPr>
              <a:t>-</a:t>
            </a:r>
            <a:r>
              <a:rPr lang="nb-NO" altLang="en-US" sz="1400">
                <a:solidFill>
                  <a:srgbClr val="FF0000"/>
                </a:solidFill>
              </a:rPr>
              <a:t>) decay</a:t>
            </a: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 rot="-1601717">
            <a:off x="1524000" y="3897313"/>
            <a:ext cx="190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4000">
                <a:solidFill>
                  <a:srgbClr val="008000"/>
                </a:solidFill>
              </a:rPr>
              <a:t>s</a:t>
            </a:r>
            <a:r>
              <a:rPr lang="nb-NO" altLang="en-US" sz="3600">
                <a:solidFill>
                  <a:srgbClr val="008000"/>
                </a:solidFill>
              </a:rPr>
              <a:t>-process</a:t>
            </a: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 rot="-759543">
            <a:off x="2195513" y="6003925"/>
            <a:ext cx="187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4000">
                <a:solidFill>
                  <a:srgbClr val="FF0000"/>
                </a:solidFill>
              </a:rPr>
              <a:t>r</a:t>
            </a:r>
            <a:r>
              <a:rPr lang="nb-NO" altLang="en-US" sz="3600">
                <a:solidFill>
                  <a:srgbClr val="FF0000"/>
                </a:solidFill>
              </a:rPr>
              <a:t>-process</a:t>
            </a:r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 flipV="1">
            <a:off x="3324225" y="3536950"/>
            <a:ext cx="719138" cy="36036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 flipV="1">
            <a:off x="3995738" y="6003925"/>
            <a:ext cx="865187" cy="215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>
            <a:off x="0" y="2020888"/>
            <a:ext cx="266605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en-US" sz="2000" dirty="0" err="1">
                <a:solidFill>
                  <a:srgbClr val="008000"/>
                </a:solidFill>
              </a:rPr>
              <a:t>Slow</a:t>
            </a:r>
            <a:r>
              <a:rPr lang="nb-NO" altLang="en-US" sz="2000" dirty="0">
                <a:solidFill>
                  <a:srgbClr val="008000"/>
                </a:solidFill>
              </a:rPr>
              <a:t>: s-</a:t>
            </a:r>
            <a:r>
              <a:rPr lang="nb-NO" altLang="en-US" sz="2000" dirty="0" err="1">
                <a:solidFill>
                  <a:srgbClr val="008000"/>
                </a:solidFill>
              </a:rPr>
              <a:t>process</a:t>
            </a:r>
            <a:r>
              <a:rPr lang="nb-NO" altLang="en-US" sz="2400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75000"/>
              </a:lnSpc>
            </a:pPr>
            <a:r>
              <a:rPr lang="nb-NO" altLang="en-US" sz="2000" dirty="0">
                <a:solidFill>
                  <a:srgbClr val="FF0000"/>
                </a:solidFill>
              </a:rPr>
              <a:t> </a:t>
            </a:r>
            <a:r>
              <a:rPr lang="nb-NO" altLang="en-US" sz="1400" dirty="0" err="1"/>
              <a:t>largely</a:t>
            </a:r>
            <a:r>
              <a:rPr lang="nb-NO" altLang="en-US" sz="1400" dirty="0"/>
              <a:t> red </a:t>
            </a:r>
            <a:r>
              <a:rPr lang="nb-NO" altLang="en-US" sz="1400" dirty="0" err="1"/>
              <a:t>giant</a:t>
            </a:r>
            <a:r>
              <a:rPr lang="nb-NO" altLang="en-US" sz="1400" dirty="0"/>
              <a:t> </a:t>
            </a:r>
            <a:r>
              <a:rPr lang="nb-NO" altLang="en-US" sz="1400" dirty="0" err="1"/>
              <a:t>phase</a:t>
            </a:r>
            <a:endParaRPr lang="nb-NO" altLang="en-US" sz="1400" dirty="0"/>
          </a:p>
          <a:p>
            <a:pPr eaLnBrk="1" hangingPunct="1">
              <a:lnSpc>
                <a:spcPct val="90000"/>
              </a:lnSpc>
            </a:pPr>
            <a:endParaRPr lang="nb-NO" altLang="en-US" sz="1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altLang="en-US" sz="2000" dirty="0">
                <a:solidFill>
                  <a:srgbClr val="FF0000"/>
                </a:solidFill>
              </a:rPr>
              <a:t>Rapid: r-</a:t>
            </a:r>
            <a:r>
              <a:rPr lang="nb-NO" altLang="en-US" sz="2000" dirty="0" err="1">
                <a:solidFill>
                  <a:srgbClr val="FF0000"/>
                </a:solidFill>
              </a:rPr>
              <a:t>process</a:t>
            </a:r>
            <a:endParaRPr lang="nb-NO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nb-NO" altLang="en-US" sz="1400" dirty="0" err="1" smtClean="0"/>
              <a:t>Neutron</a:t>
            </a:r>
            <a:r>
              <a:rPr lang="nb-NO" altLang="en-US" sz="1400" dirty="0" smtClean="0"/>
              <a:t>-star </a:t>
            </a:r>
            <a:r>
              <a:rPr lang="nb-NO" altLang="en-US" sz="1400" dirty="0" err="1" smtClean="0"/>
              <a:t>mergers</a:t>
            </a:r>
            <a:r>
              <a:rPr lang="nb-NO" altLang="en-US" sz="1400" dirty="0" smtClean="0"/>
              <a:t>, </a:t>
            </a:r>
            <a:r>
              <a:rPr lang="nb-NO" altLang="en-US" sz="1400" dirty="0" err="1" smtClean="0"/>
              <a:t>supernovae</a:t>
            </a:r>
            <a:r>
              <a:rPr lang="nb-NO" altLang="en-US" sz="1400" dirty="0" smtClean="0"/>
              <a:t>,</a:t>
            </a:r>
          </a:p>
          <a:p>
            <a:pPr eaLnBrk="1" hangingPunct="1">
              <a:lnSpc>
                <a:spcPts val="1800"/>
              </a:lnSpc>
            </a:pPr>
            <a:r>
              <a:rPr lang="nb-NO" altLang="en-US" sz="1400" dirty="0" smtClean="0"/>
              <a:t>stellar </a:t>
            </a:r>
            <a:r>
              <a:rPr lang="nb-NO" altLang="en-US" sz="1400" dirty="0" err="1"/>
              <a:t>mass</a:t>
            </a:r>
            <a:r>
              <a:rPr lang="nb-NO" altLang="en-US" sz="1400" dirty="0"/>
              <a:t> &gt; 8</a:t>
            </a:r>
            <a:r>
              <a:rPr lang="nb-NO" altLang="en-US" sz="1400" baseline="-4000" dirty="0"/>
              <a:t>*</a:t>
            </a:r>
            <a:r>
              <a:rPr lang="nb-NO" altLang="en-US" sz="1400" dirty="0"/>
              <a:t>solar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2" grpId="0"/>
      <p:bldP spid="201743" grpId="0"/>
      <p:bldP spid="201747" grpId="0" animBg="1"/>
      <p:bldP spid="201748" grpId="0" animBg="1"/>
      <p:bldP spid="201749" grpId="0" animBg="1"/>
      <p:bldP spid="201750" grpId="0" animBg="1"/>
      <p:bldP spid="201759" grpId="0"/>
      <p:bldP spid="201760" grpId="0"/>
      <p:bldP spid="201761" grpId="0" animBg="1"/>
      <p:bldP spid="2017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SS-inn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5496" y="30569"/>
            <a:ext cx="8785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nb-NO" altLang="en-US" sz="2400" dirty="0">
                <a:solidFill>
                  <a:srgbClr val="FFFF00"/>
                </a:solidFill>
              </a:rPr>
              <a:t>Structure and composition of the Solar </a:t>
            </a:r>
            <a:r>
              <a:rPr lang="nb-NO" altLang="en-US" sz="2400" dirty="0" smtClean="0">
                <a:solidFill>
                  <a:srgbClr val="FFFF00"/>
                </a:solidFill>
              </a:rPr>
              <a:t>system,</a:t>
            </a:r>
          </a:p>
          <a:p>
            <a:pPr eaLnBrk="1" hangingPunct="1">
              <a:lnSpc>
                <a:spcPts val="2800"/>
              </a:lnSpc>
            </a:pPr>
            <a:r>
              <a:rPr lang="nb-NO" altLang="en-US" sz="2400" dirty="0" smtClean="0">
                <a:solidFill>
                  <a:srgbClr val="FFFF00"/>
                </a:solidFill>
              </a:rPr>
              <a:t>Star </a:t>
            </a:r>
            <a:r>
              <a:rPr lang="nb-NO" altLang="en-US" sz="2400" dirty="0">
                <a:solidFill>
                  <a:srgbClr val="FFFF00"/>
                </a:solidFill>
              </a:rPr>
              <a:t>evolution and nucleosynthesis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 rot="759359">
            <a:off x="6011863" y="2133600"/>
            <a:ext cx="110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chemeClr val="bg1"/>
                </a:solidFill>
              </a:rPr>
              <a:t>Asteroid belt</a:t>
            </a:r>
          </a:p>
        </p:txBody>
      </p:sp>
      <p:sp>
        <p:nvSpPr>
          <p:cNvPr id="2054" name="Oval 13"/>
          <p:cNvSpPr>
            <a:spLocks noChangeArrowheads="1"/>
          </p:cNvSpPr>
          <p:nvPr/>
        </p:nvSpPr>
        <p:spPr bwMode="auto">
          <a:xfrm>
            <a:off x="684213" y="2924175"/>
            <a:ext cx="73025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en-US"/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250825" y="4210050"/>
            <a:ext cx="930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>
                <a:solidFill>
                  <a:schemeClr val="bg1"/>
                </a:solidFill>
              </a:rPr>
              <a:t>Earth-Moon</a:t>
            </a:r>
          </a:p>
        </p:txBody>
      </p:sp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1619250" y="3068638"/>
            <a:ext cx="573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2057" name="Text Box 18"/>
          <p:cNvSpPr txBox="1">
            <a:spLocks noChangeArrowheads="1"/>
          </p:cNvSpPr>
          <p:nvPr/>
        </p:nvSpPr>
        <p:spPr bwMode="auto">
          <a:xfrm>
            <a:off x="468313" y="2924175"/>
            <a:ext cx="709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200">
                <a:solidFill>
                  <a:schemeClr val="bg1"/>
                </a:solidFill>
              </a:rPr>
              <a:t>Mercury</a:t>
            </a:r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5508625" y="4987925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chemeClr val="bg1"/>
                </a:solidFill>
              </a:rPr>
              <a:t>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lanet-mont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0"/>
            <a:ext cx="50847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957" y="42025"/>
            <a:ext cx="2531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i="1" u="sng" dirty="0">
                <a:solidFill>
                  <a:srgbClr val="FF0000"/>
                </a:solidFill>
              </a:rPr>
              <a:t>Focus this week:</a:t>
            </a:r>
          </a:p>
          <a:p>
            <a:pPr eaLnBrk="1" hangingPunct="1"/>
            <a:r>
              <a:rPr lang="nb-NO" altLang="en-US" sz="2400" b="1" dirty="0">
                <a:solidFill>
                  <a:srgbClr val="FF0000"/>
                </a:solidFill>
              </a:rPr>
              <a:t>Terrestrial</a:t>
            </a:r>
            <a:r>
              <a:rPr lang="nb-NO" altLang="en-US" sz="2400" dirty="0">
                <a:solidFill>
                  <a:srgbClr val="FF0000"/>
                </a:solidFill>
              </a:rPr>
              <a:t> planets</a:t>
            </a:r>
          </a:p>
          <a:p>
            <a:pPr eaLnBrk="1" hangingPunct="1"/>
            <a:r>
              <a:rPr lang="nb-NO" altLang="en-US" sz="2000" b="1" dirty="0">
                <a:solidFill>
                  <a:srgbClr val="FF0000"/>
                </a:solidFill>
              </a:rPr>
              <a:t>   </a:t>
            </a:r>
            <a:r>
              <a:rPr lang="nb-NO" altLang="en-US" sz="2000" dirty="0">
                <a:solidFill>
                  <a:srgbClr val="FF0000"/>
                </a:solidFill>
              </a:rPr>
              <a:t>metal and rock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64766" y="3616395"/>
            <a:ext cx="14141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b="1" dirty="0">
                <a:solidFill>
                  <a:srgbClr val="009900"/>
                </a:solidFill>
              </a:rPr>
              <a:t>Gas giants:</a:t>
            </a:r>
          </a:p>
          <a:p>
            <a:pPr eaLnBrk="1" hangingPunct="1"/>
            <a:r>
              <a:rPr lang="nb-NO" altLang="en-US" sz="2000" dirty="0">
                <a:solidFill>
                  <a:srgbClr val="009900"/>
                </a:solidFill>
              </a:rPr>
              <a:t>     H, He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07042" y="5621338"/>
            <a:ext cx="1314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000" b="1" dirty="0">
                <a:solidFill>
                  <a:srgbClr val="0000FF"/>
                </a:solidFill>
              </a:rPr>
              <a:t>Ice giants:</a:t>
            </a:r>
          </a:p>
          <a:p>
            <a:pPr eaLnBrk="1" hangingPunct="1"/>
            <a:r>
              <a:rPr lang="nb-NO" altLang="en-US" sz="2000" dirty="0">
                <a:solidFill>
                  <a:srgbClr val="0000FF"/>
                </a:solidFill>
              </a:rPr>
              <a:t> ice + gas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88063" y="48418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Moon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937125" y="40481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Earth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65600" y="39688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Venus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21826" y="819348"/>
            <a:ext cx="803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 dirty="0" smtClean="0">
                <a:solidFill>
                  <a:srgbClr val="FFFF00"/>
                </a:solidFill>
              </a:rPr>
              <a:t>Mercury</a:t>
            </a:r>
            <a:endParaRPr lang="en-GB" altLang="en-US" sz="1400" dirty="0">
              <a:solidFill>
                <a:srgbClr val="FFFF00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00788" y="1700213"/>
            <a:ext cx="55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Mars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595563" y="4867275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Neptune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414838" y="381793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Saturn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51450" y="2982913"/>
            <a:ext cx="66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Jupiter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08575" y="6535738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Uranus</a:t>
            </a:r>
            <a:endParaRPr lang="en-GB" altLang="en-US" sz="1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T-GiantS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461"/>
            <a:ext cx="47879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PhT-GalileanSa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717861"/>
            <a:ext cx="4217987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80288" y="1727386"/>
            <a:ext cx="696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Europa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48263" y="3167248"/>
            <a:ext cx="955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Ganymede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92725" y="1798823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Io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380288" y="3254561"/>
            <a:ext cx="738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Callisto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0407" y="102134"/>
            <a:ext cx="9047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2400" dirty="0" smtClean="0">
                <a:solidFill>
                  <a:srgbClr val="3333FF"/>
                </a:solidFill>
              </a:rPr>
              <a:t>Outer-SS planets have </a:t>
            </a:r>
            <a:r>
              <a:rPr lang="nb-NO" altLang="en-US" sz="2400" dirty="0" err="1" smtClean="0">
                <a:solidFill>
                  <a:srgbClr val="3333FF"/>
                </a:solidFill>
              </a:rPr>
              <a:t>also</a:t>
            </a:r>
            <a:r>
              <a:rPr lang="nb-NO" altLang="en-US" sz="2400" dirty="0" smtClean="0">
                <a:solidFill>
                  <a:srgbClr val="3333FF"/>
                </a:solidFill>
              </a:rPr>
              <a:t> </a:t>
            </a:r>
            <a:r>
              <a:rPr lang="nb-NO" altLang="en-US" sz="2400" dirty="0" err="1" smtClean="0">
                <a:solidFill>
                  <a:srgbClr val="3333FF"/>
                </a:solidFill>
              </a:rPr>
              <a:t>cores</a:t>
            </a:r>
            <a:r>
              <a:rPr lang="nb-NO" altLang="en-US" sz="2400" dirty="0" smtClean="0">
                <a:solidFill>
                  <a:srgbClr val="3333FF"/>
                </a:solidFill>
              </a:rPr>
              <a:t> </a:t>
            </a:r>
            <a:r>
              <a:rPr lang="nb-NO" altLang="en-US" sz="2400" dirty="0" err="1" smtClean="0">
                <a:solidFill>
                  <a:srgbClr val="3333FF"/>
                </a:solidFill>
              </a:rPr>
              <a:t>silicate</a:t>
            </a:r>
            <a:r>
              <a:rPr lang="nb-NO" altLang="en-US" sz="2400" dirty="0" smtClean="0">
                <a:solidFill>
                  <a:srgbClr val="3333FF"/>
                </a:solidFill>
              </a:rPr>
              <a:t> and Fe-</a:t>
            </a:r>
            <a:r>
              <a:rPr lang="nb-NO" altLang="en-US" sz="2400" dirty="0" err="1" smtClean="0">
                <a:solidFill>
                  <a:srgbClr val="3333FF"/>
                </a:solidFill>
              </a:rPr>
              <a:t>dominated</a:t>
            </a:r>
            <a:r>
              <a:rPr lang="nb-NO" altLang="en-US" sz="2400" dirty="0" smtClean="0">
                <a:solidFill>
                  <a:srgbClr val="3333FF"/>
                </a:solidFill>
              </a:rPr>
              <a:t> metal </a:t>
            </a:r>
            <a:r>
              <a:rPr lang="nb-NO" altLang="en-US" sz="2400" dirty="0" err="1" smtClean="0">
                <a:solidFill>
                  <a:srgbClr val="3333FF"/>
                </a:solidFill>
              </a:rPr>
              <a:t>alloys</a:t>
            </a:r>
            <a:endParaRPr lang="nb-NO" altLang="en-US" sz="24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nb-NO" altLang="en-US" sz="2400" b="1" dirty="0">
                <a:solidFill>
                  <a:srgbClr val="3333FF"/>
                </a:solidFill>
              </a:rPr>
              <a:t> </a:t>
            </a:r>
            <a:r>
              <a:rPr lang="nb-NO" altLang="en-US" sz="2400" b="1" dirty="0" smtClean="0">
                <a:solidFill>
                  <a:srgbClr val="3333FF"/>
                </a:solidFill>
              </a:rPr>
              <a:t> </a:t>
            </a:r>
            <a:r>
              <a:rPr lang="nb-NO" altLang="en-US" sz="1800" b="1" dirty="0" err="1" smtClean="0"/>
              <a:t>Caveat</a:t>
            </a:r>
            <a:r>
              <a:rPr lang="nb-NO" altLang="en-US" sz="1800" b="1" dirty="0" smtClean="0"/>
              <a:t>:</a:t>
            </a:r>
            <a:r>
              <a:rPr lang="nb-NO" altLang="en-US" sz="1800" dirty="0" smtClean="0"/>
              <a:t>  Jupiters </a:t>
            </a:r>
            <a:r>
              <a:rPr lang="nb-NO" altLang="en-US" sz="1800" dirty="0" err="1" smtClean="0"/>
              <a:t>core</a:t>
            </a:r>
            <a:r>
              <a:rPr lang="nb-NO" altLang="en-US" sz="1800" dirty="0" smtClean="0"/>
              <a:t> is "</a:t>
            </a:r>
            <a:r>
              <a:rPr lang="nb-NO" altLang="en-US" sz="1800" dirty="0" err="1" smtClean="0"/>
              <a:t>fuzzy</a:t>
            </a:r>
            <a:r>
              <a:rPr lang="nb-NO" altLang="en-US" sz="1800" dirty="0" smtClean="0"/>
              <a:t> and </a:t>
            </a:r>
            <a:r>
              <a:rPr lang="nb-NO" altLang="en-US" sz="1800" dirty="0" err="1" smtClean="0"/>
              <a:t>diluted</a:t>
            </a:r>
            <a:r>
              <a:rPr lang="nb-NO" altLang="en-US" sz="1800" dirty="0" smtClean="0"/>
              <a:t>" by hydrogen </a:t>
            </a:r>
          </a:p>
          <a:p>
            <a:pPr eaLnBrk="1" hangingPunct="1"/>
            <a:r>
              <a:rPr lang="nb-NO" altLang="en-US" dirty="0"/>
              <a:t> </a:t>
            </a:r>
            <a:r>
              <a:rPr lang="nb-NO" altLang="en-US" dirty="0" smtClean="0"/>
              <a:t>                     </a:t>
            </a:r>
            <a:r>
              <a:rPr lang="nb-NO" altLang="en-US" sz="1400" dirty="0" smtClean="0"/>
              <a:t>Stevenson, 2020: </a:t>
            </a:r>
            <a:r>
              <a:rPr lang="en-GB" sz="1400" dirty="0"/>
              <a:t>Jupiter’s </a:t>
            </a:r>
            <a:r>
              <a:rPr lang="en-GB" sz="1400" dirty="0" smtClean="0"/>
              <a:t>Interior as revealed by Juno. AREPS 48, 465-489</a:t>
            </a:r>
            <a:endParaRPr lang="en-GB" altLang="en-US" sz="1400" dirty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06775" y="5864411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Neptune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522538" y="303389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Saturn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93850" y="1657536"/>
            <a:ext cx="66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Jupiter</a:t>
            </a:r>
            <a:endParaRPr lang="en-GB" altLang="en-US" sz="1400">
              <a:solidFill>
                <a:srgbClr val="FFFF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628900" y="5130986"/>
            <a:ext cx="69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400">
                <a:solidFill>
                  <a:srgbClr val="FFFF00"/>
                </a:solidFill>
              </a:rPr>
              <a:t>Uranus</a:t>
            </a:r>
            <a:endParaRPr lang="en-GB" altLang="en-US" sz="1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4" y="34681"/>
            <a:ext cx="5014692" cy="6791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1477" y="6093296"/>
            <a:ext cx="103861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 smtClean="0"/>
              <a:t>Stevenson, </a:t>
            </a:r>
          </a:p>
          <a:p>
            <a:r>
              <a:rPr lang="nb-NO" sz="1200" dirty="0" smtClean="0"/>
              <a:t>2020, AREPS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004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404664"/>
            <a:ext cx="6696744" cy="5256584"/>
            <a:chOff x="760413" y="517525"/>
            <a:chExt cx="7621587" cy="5822950"/>
          </a:xfrm>
        </p:grpSpPr>
        <p:pic>
          <p:nvPicPr>
            <p:cNvPr id="4098" name="Picture 2" descr="Z:\ASTRA-RGT\Canvas-figures\Solar syst\SolSyst-Dynamic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13" y="517525"/>
              <a:ext cx="7621587" cy="582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19673" y="2482985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7076" y="2448261"/>
              <a:ext cx="442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 smtClean="0">
                  <a:latin typeface="Arial Narrow" panose="020B0606020202030204" pitchFamily="34" charset="0"/>
                </a:rPr>
                <a:t>Ea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71792" y="5013176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</a:t>
            </a:r>
            <a:r>
              <a:rPr lang="nb-NO" sz="1400" dirty="0" smtClean="0"/>
              <a:t>       </a:t>
            </a:r>
            <a:r>
              <a:rPr lang="nb-NO" sz="1400" dirty="0" err="1" smtClean="0"/>
              <a:t>Distance</a:t>
            </a:r>
            <a:r>
              <a:rPr lang="nb-NO" sz="1400" dirty="0" smtClean="0"/>
              <a:t>  </a:t>
            </a:r>
            <a:r>
              <a:rPr lang="nb-NO" sz="1400" dirty="0" err="1" smtClean="0"/>
              <a:t>Period</a:t>
            </a:r>
            <a:endParaRPr lang="nb-NO" sz="1400" dirty="0" smtClean="0"/>
          </a:p>
          <a:p>
            <a:r>
              <a:rPr lang="nb-NO" sz="1400" u="sng" dirty="0" smtClean="0"/>
              <a:t>            AU         yr    .</a:t>
            </a:r>
          </a:p>
          <a:p>
            <a:r>
              <a:rPr lang="nb-NO" sz="1400" dirty="0" smtClean="0"/>
              <a:t>Me      0.39       0.24</a:t>
            </a:r>
          </a:p>
          <a:p>
            <a:r>
              <a:rPr lang="nb-NO" sz="1400" dirty="0" smtClean="0"/>
              <a:t>Ve        0.72       0.62</a:t>
            </a:r>
          </a:p>
          <a:p>
            <a:r>
              <a:rPr lang="nb-NO" sz="1400" b="1" dirty="0" smtClean="0">
                <a:solidFill>
                  <a:srgbClr val="3399FF"/>
                </a:solidFill>
              </a:rPr>
              <a:t>Ea       1.00       1.00</a:t>
            </a:r>
          </a:p>
          <a:p>
            <a:r>
              <a:rPr lang="nb-NO" sz="1400" dirty="0" err="1" smtClean="0"/>
              <a:t>Ma</a:t>
            </a:r>
            <a:r>
              <a:rPr lang="nb-NO" sz="1400" dirty="0" smtClean="0"/>
              <a:t>       1.52       1.88</a:t>
            </a:r>
          </a:p>
          <a:p>
            <a:r>
              <a:rPr lang="nb-NO" sz="1400" dirty="0" smtClean="0"/>
              <a:t>Ju         5.20       11.9</a:t>
            </a:r>
          </a:p>
          <a:p>
            <a:r>
              <a:rPr lang="nb-NO" sz="1400" u="sng" dirty="0" smtClean="0"/>
              <a:t>Ne        30.1      163.7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8829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Solar system</a:t>
            </a:r>
            <a:r>
              <a:rPr lang="nb-NO" sz="2800"/>
              <a:t>: </a:t>
            </a:r>
            <a:r>
              <a:rPr lang="nb-NO" sz="2400"/>
              <a:t>general zoning from</a:t>
            </a:r>
            <a:r>
              <a:rPr lang="nb-NO" sz="2400">
                <a:solidFill>
                  <a:srgbClr val="3333FF"/>
                </a:solidFill>
              </a:rPr>
              <a:t> </a:t>
            </a:r>
            <a:r>
              <a:rPr lang="nb-NO" sz="2400">
                <a:solidFill>
                  <a:srgbClr val="FF0000"/>
                </a:solidFill>
              </a:rPr>
              <a:t>metal and silicates</a:t>
            </a:r>
            <a:r>
              <a:rPr lang="nb-NO" sz="2400">
                <a:solidFill>
                  <a:srgbClr val="3333FF"/>
                </a:solidFill>
              </a:rPr>
              <a:t> to gas and ice</a:t>
            </a:r>
          </a:p>
        </p:txBody>
      </p:sp>
      <p:pic>
        <p:nvPicPr>
          <p:cNvPr id="3075" name="Picture 3" descr="Planet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303338"/>
            <a:ext cx="914400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15"/>
          <p:cNvSpPr>
            <a:spLocks noChangeShapeType="1"/>
          </p:cNvSpPr>
          <p:nvPr/>
        </p:nvSpPr>
        <p:spPr bwMode="auto">
          <a:xfrm>
            <a:off x="1811338" y="1231900"/>
            <a:ext cx="2032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77" name="Line 16"/>
          <p:cNvSpPr>
            <a:spLocks noChangeShapeType="1"/>
          </p:cNvSpPr>
          <p:nvPr/>
        </p:nvSpPr>
        <p:spPr bwMode="auto">
          <a:xfrm>
            <a:off x="4479925" y="1231900"/>
            <a:ext cx="1668463" cy="1588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78" name="Line 17"/>
          <p:cNvSpPr>
            <a:spLocks noChangeShapeType="1"/>
          </p:cNvSpPr>
          <p:nvPr/>
        </p:nvSpPr>
        <p:spPr bwMode="auto">
          <a:xfrm>
            <a:off x="6934200" y="1231900"/>
            <a:ext cx="796925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1995488" y="630238"/>
            <a:ext cx="172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FF0000"/>
                </a:solidFill>
              </a:rPr>
              <a:t>Terrestrial planets:</a:t>
            </a:r>
          </a:p>
          <a:p>
            <a:r>
              <a:rPr lang="nb-NO">
                <a:solidFill>
                  <a:srgbClr val="FF0000"/>
                </a:solidFill>
              </a:rPr>
              <a:t>   metal and rock</a:t>
            </a:r>
          </a:p>
        </p:txBody>
      </p:sp>
      <p:sp>
        <p:nvSpPr>
          <p:cNvPr id="3080" name="Text Box 19"/>
          <p:cNvSpPr txBox="1">
            <a:spLocks noChangeArrowheads="1"/>
          </p:cNvSpPr>
          <p:nvPr/>
        </p:nvSpPr>
        <p:spPr bwMode="auto">
          <a:xfrm>
            <a:off x="4673600" y="655638"/>
            <a:ext cx="109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9900"/>
                </a:solidFill>
              </a:rPr>
              <a:t>Gas giants:</a:t>
            </a:r>
          </a:p>
          <a:p>
            <a:r>
              <a:rPr lang="nb-NO">
                <a:solidFill>
                  <a:srgbClr val="009900"/>
                </a:solidFill>
              </a:rPr>
              <a:t>     H, He</a:t>
            </a:r>
          </a:p>
        </p:txBody>
      </p: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8012113" y="1231900"/>
            <a:ext cx="1050925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6834188" y="584200"/>
            <a:ext cx="102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FF"/>
                </a:solidFill>
              </a:rPr>
              <a:t>Ice giants:</a:t>
            </a:r>
          </a:p>
          <a:p>
            <a:r>
              <a:rPr lang="nb-NO">
                <a:solidFill>
                  <a:srgbClr val="0000FF"/>
                </a:solidFill>
              </a:rPr>
              <a:t> ice + gas</a:t>
            </a:r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7975600" y="630238"/>
            <a:ext cx="1163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FF"/>
                </a:solidFill>
              </a:rPr>
              <a:t>Kuiper belt:</a:t>
            </a:r>
          </a:p>
          <a:p>
            <a:r>
              <a:rPr lang="nb-NO">
                <a:solidFill>
                  <a:srgbClr val="0000FF"/>
                </a:solidFill>
              </a:rPr>
              <a:t>      ice</a:t>
            </a:r>
          </a:p>
        </p:txBody>
      </p:sp>
      <p:pic>
        <p:nvPicPr>
          <p:cNvPr id="12904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900363"/>
            <a:ext cx="50419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1" name="Oval 27"/>
          <p:cNvSpPr>
            <a:spLocks noChangeArrowheads="1"/>
          </p:cNvSpPr>
          <p:nvPr/>
        </p:nvSpPr>
        <p:spPr bwMode="auto">
          <a:xfrm rot="-274834">
            <a:off x="6319838" y="4273550"/>
            <a:ext cx="809625" cy="393700"/>
          </a:xfrm>
          <a:prstGeom prst="ellips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7129463" y="4292600"/>
            <a:ext cx="177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>
                <a:solidFill>
                  <a:srgbClr val="3333FF"/>
                </a:solidFill>
              </a:rPr>
              <a:t>Compression effect</a:t>
            </a:r>
            <a:endParaRPr lang="en-GB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1" grpId="0" animBg="1"/>
      <p:bldP spid="129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107504" y="412552"/>
            <a:ext cx="3063825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 dirty="0">
                <a:solidFill>
                  <a:srgbClr val="009900"/>
                </a:solidFill>
              </a:rPr>
              <a:t>Primitive solar syst. material</a:t>
            </a:r>
          </a:p>
          <a:p>
            <a:pPr eaLnBrk="1" hangingPunct="1"/>
            <a:r>
              <a:rPr lang="nb-NO" altLang="en-US" dirty="0" smtClean="0">
                <a:solidFill>
                  <a:srgbClr val="FF3300"/>
                </a:solidFill>
              </a:rPr>
              <a:t>I</a:t>
            </a:r>
            <a:r>
              <a:rPr lang="nb-NO" altLang="en-US" sz="1400" dirty="0" smtClean="0">
                <a:solidFill>
                  <a:srgbClr val="FF3300"/>
                </a:solidFill>
              </a:rPr>
              <a:t>nterplanetary </a:t>
            </a:r>
            <a:r>
              <a:rPr lang="nb-NO" altLang="en-US" sz="1400" dirty="0">
                <a:solidFill>
                  <a:srgbClr val="FF3300"/>
                </a:solidFill>
              </a:rPr>
              <a:t>dust </a:t>
            </a:r>
            <a:r>
              <a:rPr lang="nb-NO" altLang="en-US" sz="1400" dirty="0" smtClean="0">
                <a:solidFill>
                  <a:srgbClr val="FF3300"/>
                </a:solidFill>
              </a:rPr>
              <a:t>particles</a:t>
            </a:r>
            <a:endParaRPr lang="nb-NO" altLang="en-US" sz="1400" dirty="0">
              <a:solidFill>
                <a:srgbClr val="FF3300"/>
              </a:solidFill>
            </a:endParaRPr>
          </a:p>
          <a:p>
            <a:pPr eaLnBrk="1" hangingPunct="1"/>
            <a:r>
              <a:rPr lang="nb-NO" altLang="en-US" dirty="0" smtClean="0">
                <a:solidFill>
                  <a:srgbClr val="FF3300"/>
                </a:solidFill>
              </a:rPr>
              <a:t>chondrites,</a:t>
            </a:r>
            <a:r>
              <a:rPr lang="nb-NO" altLang="en-US" sz="1400" dirty="0" smtClean="0">
                <a:solidFill>
                  <a:srgbClr val="FF3300"/>
                </a:solidFill>
              </a:rPr>
              <a:t> esp</a:t>
            </a:r>
            <a:r>
              <a:rPr lang="nb-NO" altLang="en-US" sz="1400" dirty="0">
                <a:solidFill>
                  <a:srgbClr val="FF3300"/>
                </a:solidFill>
              </a:rPr>
              <a:t>. carbonaceous chondr</a:t>
            </a:r>
            <a:r>
              <a:rPr lang="nb-NO" altLang="en-US" sz="1400" dirty="0" smtClean="0">
                <a:solidFill>
                  <a:srgbClr val="FF3300"/>
                </a:solidFill>
              </a:rPr>
              <a:t>.</a:t>
            </a:r>
            <a:endParaRPr lang="nb-NO" altLang="en-US" dirty="0">
              <a:solidFill>
                <a:srgbClr val="FF3300"/>
              </a:solidFill>
            </a:endParaRPr>
          </a:p>
        </p:txBody>
      </p:sp>
      <p:sp>
        <p:nvSpPr>
          <p:cNvPr id="23555" name="Text Box 13"/>
          <p:cNvSpPr txBox="1">
            <a:spLocks noChangeArrowheads="1"/>
          </p:cNvSpPr>
          <p:nvPr/>
        </p:nvSpPr>
        <p:spPr bwMode="auto">
          <a:xfrm>
            <a:off x="7079" y="47570"/>
            <a:ext cx="1343638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200"/>
              </a:lnSpc>
            </a:pPr>
            <a:r>
              <a:rPr lang="nb-NO" altLang="en-US" sz="2200" b="1" dirty="0" smtClean="0">
                <a:solidFill>
                  <a:srgbClr val="0000FF"/>
                </a:solidFill>
              </a:rPr>
              <a:t>Materials</a:t>
            </a:r>
            <a:endParaRPr lang="nb-NO" altLang="en-US" sz="2200" b="1" dirty="0">
              <a:solidFill>
                <a:srgbClr val="0000FF"/>
              </a:solidFill>
            </a:endParaRPr>
          </a:p>
        </p:txBody>
      </p:sp>
      <p:pic>
        <p:nvPicPr>
          <p:cNvPr id="23556" name="Picture 14" descr="Com-HaleBop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26" y="5285"/>
            <a:ext cx="5213635" cy="27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07872" y="1379043"/>
            <a:ext cx="3084163" cy="22057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en-US" sz="1800" dirty="0">
                <a:solidFill>
                  <a:srgbClr val="009900"/>
                </a:solidFill>
              </a:rPr>
              <a:t>Differentiated samples</a:t>
            </a:r>
          </a:p>
          <a:p>
            <a:pPr eaLnBrk="1" hangingPunct="1"/>
            <a:r>
              <a:rPr lang="nb-NO" altLang="en-US" b="1" dirty="0"/>
              <a:t>Meteorites</a:t>
            </a:r>
          </a:p>
          <a:p>
            <a:pPr eaLnBrk="1" hangingPunct="1">
              <a:lnSpc>
                <a:spcPts val="1700"/>
              </a:lnSpc>
            </a:pPr>
            <a:r>
              <a:rPr lang="nb-NO" altLang="en-US" sz="1400" dirty="0">
                <a:solidFill>
                  <a:srgbClr val="FF3300"/>
                </a:solidFill>
              </a:rPr>
              <a:t>Vesta </a:t>
            </a:r>
            <a:r>
              <a:rPr lang="nb-NO" altLang="en-US" sz="1200" dirty="0">
                <a:solidFill>
                  <a:srgbClr val="FF3300"/>
                </a:solidFill>
              </a:rPr>
              <a:t>(HED - howardites, eucrites, diogenites)</a:t>
            </a:r>
          </a:p>
          <a:p>
            <a:pPr eaLnBrk="1" hangingPunct="1">
              <a:lnSpc>
                <a:spcPts val="1700"/>
              </a:lnSpc>
            </a:pPr>
            <a:r>
              <a:rPr lang="nb-NO" altLang="en-US" sz="1400" dirty="0" smtClean="0">
                <a:solidFill>
                  <a:srgbClr val="FF3300"/>
                </a:solidFill>
              </a:rPr>
              <a:t>Achondrites </a:t>
            </a:r>
            <a:r>
              <a:rPr lang="nb-NO" altLang="en-US" sz="1200" dirty="0">
                <a:solidFill>
                  <a:srgbClr val="FF3300"/>
                </a:solidFill>
              </a:rPr>
              <a:t>(Fe-met., angrites, aubrites</a:t>
            </a:r>
            <a:r>
              <a:rPr lang="nb-NO" altLang="en-US" sz="1200" dirty="0" smtClean="0">
                <a:solidFill>
                  <a:srgbClr val="FF3300"/>
                </a:solidFill>
              </a:rPr>
              <a:t>, --)</a:t>
            </a:r>
            <a:endParaRPr lang="nb-NO" altLang="en-US" sz="1200" dirty="0">
              <a:solidFill>
                <a:srgbClr val="FF3300"/>
              </a:solidFill>
            </a:endParaRPr>
          </a:p>
          <a:p>
            <a:pPr eaLnBrk="1" hangingPunct="1">
              <a:lnSpc>
                <a:spcPts val="1700"/>
              </a:lnSpc>
            </a:pPr>
            <a:r>
              <a:rPr lang="nb-NO" altLang="en-US" sz="1400" dirty="0">
                <a:solidFill>
                  <a:srgbClr val="FF3300"/>
                </a:solidFill>
              </a:rPr>
              <a:t>Mars </a:t>
            </a:r>
            <a:r>
              <a:rPr lang="nb-NO" altLang="en-US" sz="1200" dirty="0">
                <a:solidFill>
                  <a:srgbClr val="FF3300"/>
                </a:solidFill>
              </a:rPr>
              <a:t>(SNC-met.)</a:t>
            </a:r>
          </a:p>
          <a:p>
            <a:pPr eaLnBrk="1" hangingPunct="1">
              <a:lnSpc>
                <a:spcPts val="1700"/>
              </a:lnSpc>
            </a:pPr>
            <a:r>
              <a:rPr lang="nb-NO" altLang="en-US" sz="1400" dirty="0">
                <a:solidFill>
                  <a:srgbClr val="FF3300"/>
                </a:solidFill>
              </a:rPr>
              <a:t>Moon (basalt, anorthosite, breccia</a:t>
            </a:r>
            <a:r>
              <a:rPr lang="nb-NO" altLang="en-US" sz="1400" dirty="0" smtClean="0">
                <a:solidFill>
                  <a:srgbClr val="FF3300"/>
                </a:solidFill>
              </a:rPr>
              <a:t>)</a:t>
            </a:r>
            <a:endParaRPr lang="nb-NO" altLang="en-US" sz="1400" dirty="0">
              <a:solidFill>
                <a:srgbClr val="FF3300"/>
              </a:solidFill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</a:pPr>
            <a:r>
              <a:rPr lang="nb-NO" altLang="en-US" b="1" dirty="0"/>
              <a:t>Planetary samples</a:t>
            </a:r>
          </a:p>
          <a:p>
            <a:pPr eaLnBrk="1" hangingPunct="1">
              <a:lnSpc>
                <a:spcPts val="1600"/>
              </a:lnSpc>
            </a:pPr>
            <a:r>
              <a:rPr lang="nb-NO" altLang="en-US" sz="1400" dirty="0">
                <a:solidFill>
                  <a:srgbClr val="FF3300"/>
                </a:solidFill>
              </a:rPr>
              <a:t>Earth</a:t>
            </a:r>
          </a:p>
          <a:p>
            <a:pPr eaLnBrk="1" hangingPunct="1">
              <a:lnSpc>
                <a:spcPts val="1600"/>
              </a:lnSpc>
            </a:pPr>
            <a:r>
              <a:rPr lang="nb-NO" altLang="en-US" sz="1400" dirty="0">
                <a:solidFill>
                  <a:srgbClr val="FF3300"/>
                </a:solidFill>
              </a:rPr>
              <a:t>Moon </a:t>
            </a:r>
            <a:r>
              <a:rPr lang="nb-NO" altLang="en-US" sz="1200" dirty="0">
                <a:solidFill>
                  <a:srgbClr val="FF3300"/>
                </a:solidFill>
              </a:rPr>
              <a:t>(Apollo/Luna missions)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30" y="4083836"/>
            <a:ext cx="3278746" cy="270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68" y="2940800"/>
            <a:ext cx="3449818" cy="38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5253" y="3799021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FF"/>
                </a:solidFill>
              </a:rPr>
              <a:t>Ca-Al-inclusions, CAI</a:t>
            </a:r>
            <a:endParaRPr lang="en-GB" sz="12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351" y="3806928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0099FF"/>
                </a:solidFill>
              </a:rPr>
              <a:t>Chondrules</a:t>
            </a:r>
            <a:endParaRPr lang="en-GB" sz="1200" dirty="0">
              <a:solidFill>
                <a:srgbClr val="0099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8608" y="4022303"/>
            <a:ext cx="126853" cy="829831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93748" y="4038160"/>
            <a:ext cx="195565" cy="422843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2484" y="3987209"/>
            <a:ext cx="957231" cy="101732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63116" y="3583604"/>
            <a:ext cx="233855" cy="318545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98608" y="2905202"/>
            <a:ext cx="190308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Allende, </a:t>
            </a:r>
            <a:r>
              <a:rPr lang="nb-NO" sz="1400" dirty="0" smtClean="0"/>
              <a:t>CV3</a:t>
            </a:r>
          </a:p>
          <a:p>
            <a:r>
              <a:rPr lang="nb-NO" sz="1200" dirty="0" smtClean="0"/>
              <a:t>carbonaceous chondrite</a:t>
            </a:r>
          </a:p>
          <a:p>
            <a:r>
              <a:rPr lang="nb-NO" sz="1100" b="1" dirty="0" err="1" smtClean="0"/>
              <a:t>Extremely</a:t>
            </a:r>
            <a:r>
              <a:rPr lang="nb-NO" sz="1100" b="1" dirty="0" smtClean="0"/>
              <a:t> </a:t>
            </a:r>
            <a:r>
              <a:rPr lang="nb-NO" sz="1100" b="1" dirty="0" err="1" smtClean="0"/>
              <a:t>important</a:t>
            </a:r>
            <a:r>
              <a:rPr lang="nb-NO" sz="1100" b="1" dirty="0" smtClean="0"/>
              <a:t> fall</a:t>
            </a:r>
            <a:r>
              <a:rPr lang="nb-NO" sz="1100" dirty="0" smtClean="0"/>
              <a:t>:</a:t>
            </a:r>
          </a:p>
          <a:p>
            <a:r>
              <a:rPr lang="nb-NO" sz="1000" dirty="0" smtClean="0"/>
              <a:t>Feb. 5, 1969, Chihuahua, Mexico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7533" y="73998"/>
            <a:ext cx="16738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Hale Bopp comet</a:t>
            </a:r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100" dirty="0" smtClean="0">
                <a:solidFill>
                  <a:schemeClr val="bg1"/>
                </a:solidFill>
              </a:rPr>
              <a:t>- discovered July 23, 1995</a:t>
            </a:r>
          </a:p>
          <a:p>
            <a:r>
              <a:rPr lang="nb-NO" sz="1100" dirty="0" smtClean="0">
                <a:solidFill>
                  <a:schemeClr val="bg1"/>
                </a:solidFill>
              </a:rPr>
              <a:t>- perihelion: April 1 1997</a:t>
            </a:r>
          </a:p>
        </p:txBody>
      </p:sp>
      <p:sp>
        <p:nvSpPr>
          <p:cNvPr id="17" name="TextBox 16"/>
          <p:cNvSpPr txBox="1"/>
          <p:nvPr/>
        </p:nvSpPr>
        <p:spPr>
          <a:xfrm rot="20417947">
            <a:off x="6283702" y="1631538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chemeClr val="bg1"/>
                </a:solidFill>
              </a:rPr>
              <a:t>dust tail</a:t>
            </a:r>
          </a:p>
        </p:txBody>
      </p:sp>
      <p:sp>
        <p:nvSpPr>
          <p:cNvPr id="18" name="TextBox 17"/>
          <p:cNvSpPr txBox="1"/>
          <p:nvPr/>
        </p:nvSpPr>
        <p:spPr>
          <a:xfrm rot="19157105">
            <a:off x="6543502" y="444508"/>
            <a:ext cx="795411" cy="23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nb-NO" sz="1100" dirty="0" smtClean="0">
                <a:solidFill>
                  <a:srgbClr val="CCFFFF"/>
                </a:solidFill>
              </a:rPr>
              <a:t>plasma tail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83968" y="2276872"/>
            <a:ext cx="648072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2" grpId="0"/>
      <p:bldP spid="10" grpId="0"/>
      <p:bldP spid="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23590</TotalTime>
  <Words>1216</Words>
  <Application>Microsoft Office PowerPoint</Application>
  <PresentationFormat>On-screen Show (4:3)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NORVOL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Reidar Tronnes</dc:creator>
  <cp:lastModifiedBy>Reidar G Trønnes</cp:lastModifiedBy>
  <cp:revision>258</cp:revision>
  <dcterms:created xsi:type="dcterms:W3CDTF">2004-05-12T10:19:50Z</dcterms:created>
  <dcterms:modified xsi:type="dcterms:W3CDTF">2023-07-16T19:41:53Z</dcterms:modified>
</cp:coreProperties>
</file>