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handoutMasterIdLst>
    <p:handoutMasterId r:id="rId47"/>
  </p:handoutMasterIdLst>
  <p:sldIdLst>
    <p:sldId id="718" r:id="rId2"/>
    <p:sldId id="841" r:id="rId3"/>
    <p:sldId id="858" r:id="rId4"/>
    <p:sldId id="859" r:id="rId5"/>
    <p:sldId id="823" r:id="rId6"/>
    <p:sldId id="837" r:id="rId7"/>
    <p:sldId id="705" r:id="rId8"/>
    <p:sldId id="706" r:id="rId9"/>
    <p:sldId id="707" r:id="rId10"/>
    <p:sldId id="829" r:id="rId11"/>
    <p:sldId id="830" r:id="rId12"/>
    <p:sldId id="831" r:id="rId13"/>
    <p:sldId id="832" r:id="rId14"/>
    <p:sldId id="833" r:id="rId15"/>
    <p:sldId id="834" r:id="rId16"/>
    <p:sldId id="857" r:id="rId17"/>
    <p:sldId id="835" r:id="rId18"/>
    <p:sldId id="836" r:id="rId19"/>
    <p:sldId id="838" r:id="rId20"/>
    <p:sldId id="871" r:id="rId21"/>
    <p:sldId id="842" r:id="rId22"/>
    <p:sldId id="870" r:id="rId23"/>
    <p:sldId id="843" r:id="rId24"/>
    <p:sldId id="844" r:id="rId25"/>
    <p:sldId id="860" r:id="rId26"/>
    <p:sldId id="845" r:id="rId27"/>
    <p:sldId id="865" r:id="rId28"/>
    <p:sldId id="866" r:id="rId29"/>
    <p:sldId id="862" r:id="rId30"/>
    <p:sldId id="867" r:id="rId31"/>
    <p:sldId id="863" r:id="rId32"/>
    <p:sldId id="846" r:id="rId33"/>
    <p:sldId id="852" r:id="rId34"/>
    <p:sldId id="853" r:id="rId35"/>
    <p:sldId id="854" r:id="rId36"/>
    <p:sldId id="855" r:id="rId37"/>
    <p:sldId id="856" r:id="rId38"/>
    <p:sldId id="849" r:id="rId39"/>
    <p:sldId id="850" r:id="rId40"/>
    <p:sldId id="851" r:id="rId41"/>
    <p:sldId id="847" r:id="rId42"/>
    <p:sldId id="869" r:id="rId43"/>
    <p:sldId id="839" r:id="rId44"/>
    <p:sldId id="822" r:id="rId45"/>
  </p:sldIdLst>
  <p:sldSz cx="9144000" cy="6858000" type="screen4x3"/>
  <p:notesSz cx="9931400" cy="67945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  <a:srgbClr val="3333FF"/>
    <a:srgbClr val="EAEAEA"/>
    <a:srgbClr val="F0F0F0"/>
    <a:srgbClr val="E8E8E8"/>
    <a:srgbClr val="CCFFFF"/>
    <a:srgbClr val="FFFF00"/>
    <a:srgbClr val="7F7F7F"/>
    <a:srgbClr val="990099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317" autoAdjust="0"/>
    <p:restoredTop sz="99643" autoAdjust="0"/>
  </p:normalViewPr>
  <p:slideViewPr>
    <p:cSldViewPr>
      <p:cViewPr varScale="1">
        <p:scale>
          <a:sx n="184" d="100"/>
          <a:sy n="184" d="100"/>
        </p:scale>
        <p:origin x="594" y="15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4303760" cy="339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9" rIns="91436" bIns="45719" numCol="1" anchor="t" anchorCtr="0" compatLnSpc="1">
            <a:prstTxWarp prst="textNoShape">
              <a:avLst/>
            </a:prstTxWarp>
          </a:bodyPr>
          <a:lstStyle>
            <a:lvl1pPr defTabSz="913945">
              <a:defRPr sz="1200"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26627" name="Rectangle 1027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27643" y="0"/>
            <a:ext cx="4303758" cy="339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9" rIns="91436" bIns="45719" numCol="1" anchor="t" anchorCtr="0" compatLnSpc="1">
            <a:prstTxWarp prst="textNoShape">
              <a:avLst/>
            </a:prstTxWarp>
          </a:bodyPr>
          <a:lstStyle>
            <a:lvl1pPr algn="r" defTabSz="913945">
              <a:defRPr sz="1200"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26628" name="Rectangle 1028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6454560"/>
            <a:ext cx="4303760" cy="339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9" rIns="91436" bIns="45719" numCol="1" anchor="b" anchorCtr="0" compatLnSpc="1">
            <a:prstTxWarp prst="textNoShape">
              <a:avLst/>
            </a:prstTxWarp>
          </a:bodyPr>
          <a:lstStyle>
            <a:lvl1pPr defTabSz="913945">
              <a:defRPr sz="1200"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26629" name="Rectangle 1029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27643" y="6454560"/>
            <a:ext cx="4303758" cy="339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9" rIns="91436" bIns="45719" numCol="1" anchor="b" anchorCtr="0" compatLnSpc="1">
            <a:prstTxWarp prst="textNoShape">
              <a:avLst/>
            </a:prstTxWarp>
          </a:bodyPr>
          <a:lstStyle>
            <a:lvl1pPr algn="r" defTabSz="913945">
              <a:defRPr sz="1200"/>
            </a:lvl1pPr>
          </a:lstStyle>
          <a:p>
            <a:pPr>
              <a:defRPr/>
            </a:pPr>
            <a:fld id="{78AFD88C-1EC3-4284-B7F3-545971EF654F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406547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3760" cy="339941"/>
          </a:xfrm>
          <a:prstGeom prst="rect">
            <a:avLst/>
          </a:prstGeom>
        </p:spPr>
        <p:txBody>
          <a:bodyPr vert="horz" lIns="90608" tIns="45304" rIns="90608" bIns="45304" rtlCol="0"/>
          <a:lstStyle>
            <a:lvl1pPr algn="l">
              <a:defRPr sz="1200"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25351" y="0"/>
            <a:ext cx="4303760" cy="339941"/>
          </a:xfrm>
          <a:prstGeom prst="rect">
            <a:avLst/>
          </a:prstGeom>
        </p:spPr>
        <p:txBody>
          <a:bodyPr vert="horz" lIns="90608" tIns="45304" rIns="90608" bIns="45304" rtlCol="0"/>
          <a:lstStyle>
            <a:lvl1pPr algn="r">
              <a:defRPr sz="1200"/>
            </a:lvl1pPr>
          </a:lstStyle>
          <a:p>
            <a:pPr>
              <a:defRPr/>
            </a:pPr>
            <a:fld id="{590A3528-C39C-4777-A229-BEDCF581739D}" type="datetimeFigureOut">
              <a:rPr lang="nb-NO"/>
              <a:pPr>
                <a:defRPr/>
              </a:pPr>
              <a:t>10.05.2023</a:t>
            </a:fld>
            <a:endParaRPr lang="nb-N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267075" y="509588"/>
            <a:ext cx="3397250" cy="2547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608" tIns="45304" rIns="90608" bIns="45304" rtlCol="0" anchor="ctr"/>
          <a:lstStyle/>
          <a:p>
            <a:pPr lvl="0"/>
            <a:endParaRPr lang="nb-NO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4057" y="3227820"/>
            <a:ext cx="7943287" cy="3057309"/>
          </a:xfrm>
          <a:prstGeom prst="rect">
            <a:avLst/>
          </a:prstGeom>
        </p:spPr>
        <p:txBody>
          <a:bodyPr vert="horz" lIns="90608" tIns="45304" rIns="90608" bIns="45304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nb-NO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6453481"/>
            <a:ext cx="4303760" cy="339941"/>
          </a:xfrm>
          <a:prstGeom prst="rect">
            <a:avLst/>
          </a:prstGeom>
        </p:spPr>
        <p:txBody>
          <a:bodyPr vert="horz" lIns="90608" tIns="45304" rIns="90608" bIns="45304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25351" y="6453481"/>
            <a:ext cx="4303760" cy="339941"/>
          </a:xfrm>
          <a:prstGeom prst="rect">
            <a:avLst/>
          </a:prstGeom>
        </p:spPr>
        <p:txBody>
          <a:bodyPr vert="horz" lIns="90608" tIns="45304" rIns="90608" bIns="45304" rtlCol="0" anchor="b"/>
          <a:lstStyle>
            <a:lvl1pPr algn="r">
              <a:defRPr sz="1200"/>
            </a:lvl1pPr>
          </a:lstStyle>
          <a:p>
            <a:pPr>
              <a:defRPr/>
            </a:pPr>
            <a:fld id="{BAE18C6F-F28D-463C-A874-07516DE8E654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94214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202DB1F-E8F4-444F-AE71-6956994F65A1}" type="slidenum">
              <a:rPr lang="nb-NO" smtClean="0"/>
              <a:pPr>
                <a:defRPr/>
              </a:pPr>
              <a:t>41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943950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nb-NO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483FC3-3715-4DAD-9DC2-1FD0CA268514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D6AA85-2144-4A99-9D39-BF4F052D475D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D857D6-6220-442B-BBB5-84EBB1A1FE2D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958120-A614-4929-98F7-FE603974C2B9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AB9DE9-D93F-4E7E-8951-4AD8F267C07A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087F5B-3ABE-431E-91D6-6B7CB5DE5DB7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0F8432-0586-438A-9A99-23D759B6AFBB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39A9C2-654D-4BA8-AE55-60ECC32349D6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C0D05C-5EF3-43EF-BE41-8081B0D09E93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DD8825-33DA-4B18-AB07-EE6712F5FCB3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b-NO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874508-94AD-44AC-B441-5912C191BBB5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8EE8FC17-28A5-4706-B681-CD41A5B64997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8" descr="S3196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72288"/>
          </a:xfrm>
          <a:prstGeom prst="rect">
            <a:avLst/>
          </a:prstGeom>
          <a:solidFill>
            <a:srgbClr val="000000">
              <a:alpha val="41176"/>
            </a:srgbClr>
          </a:solidFill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0" y="-2006"/>
            <a:ext cx="9144000" cy="6874293"/>
          </a:xfrm>
          <a:prstGeom prst="rect">
            <a:avLst/>
          </a:prstGeom>
          <a:solidFill>
            <a:srgbClr val="FFFFFF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123" name="Rectangle 6"/>
          <p:cNvSpPr>
            <a:spLocks noChangeArrowheads="1"/>
          </p:cNvSpPr>
          <p:nvPr/>
        </p:nvSpPr>
        <p:spPr bwMode="auto">
          <a:xfrm>
            <a:off x="39976" y="497993"/>
            <a:ext cx="8996519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ts val="3400"/>
              </a:lnSpc>
            </a:pPr>
            <a:r>
              <a:rPr lang="en-GB" sz="2800" b="1" dirty="0">
                <a:solidFill>
                  <a:srgbClr val="3333FF"/>
                </a:solidFill>
              </a:rPr>
              <a:t>Deep Earth melting relations - possible consequences </a:t>
            </a:r>
            <a:r>
              <a:rPr lang="en-GB" sz="2800" b="1" dirty="0" smtClean="0">
                <a:solidFill>
                  <a:srgbClr val="3333FF"/>
                </a:solidFill>
              </a:rPr>
              <a:t>for</a:t>
            </a:r>
          </a:p>
          <a:p>
            <a:pPr>
              <a:lnSpc>
                <a:spcPts val="3400"/>
              </a:lnSpc>
            </a:pPr>
            <a:r>
              <a:rPr lang="en-GB" sz="2800" b="1" dirty="0">
                <a:solidFill>
                  <a:srgbClr val="3333FF"/>
                </a:solidFill>
              </a:rPr>
              <a:t> </a:t>
            </a:r>
            <a:r>
              <a:rPr lang="en-GB" sz="2800" b="1" dirty="0" smtClean="0">
                <a:solidFill>
                  <a:srgbClr val="3333FF"/>
                </a:solidFill>
              </a:rPr>
              <a:t> the structure </a:t>
            </a:r>
            <a:r>
              <a:rPr lang="en-GB" sz="2800" b="1" dirty="0">
                <a:solidFill>
                  <a:srgbClr val="3333FF"/>
                </a:solidFill>
              </a:rPr>
              <a:t>and dynamics of the lowermost </a:t>
            </a:r>
            <a:r>
              <a:rPr lang="en-GB" sz="2800" b="1" dirty="0" smtClean="0">
                <a:solidFill>
                  <a:srgbClr val="3333FF"/>
                </a:solidFill>
              </a:rPr>
              <a:t>mantle</a:t>
            </a:r>
          </a:p>
        </p:txBody>
      </p:sp>
    </p:spTree>
    <p:extLst>
      <p:ext uri="{BB962C8B-B14F-4D97-AF65-F5344CB8AC3E}">
        <p14:creationId xmlns:p14="http://schemas.microsoft.com/office/powerpoint/2010/main" val="3286113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M:\pc\Dokumenter\Adobe-Illustr-figures\Experimental-PhaseRel\Core-phase-rel\Perid-phase-rel-5-35-tectonop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8324" y="55195"/>
            <a:ext cx="5944085" cy="4453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2841" y="1096265"/>
            <a:ext cx="2409634" cy="1195199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1400"/>
              </a:lnSpc>
            </a:pPr>
            <a:r>
              <a:rPr lang="nb-NO" sz="1200" b="1" dirty="0" smtClean="0"/>
              <a:t>ol</a:t>
            </a:r>
            <a:r>
              <a:rPr lang="nb-NO" sz="1200" dirty="0" smtClean="0"/>
              <a:t>: olivine, </a:t>
            </a:r>
            <a:r>
              <a:rPr lang="nb-NO" sz="1200" b="1" dirty="0" smtClean="0"/>
              <a:t>opx</a:t>
            </a:r>
            <a:r>
              <a:rPr lang="nb-NO" sz="1200" dirty="0" smtClean="0"/>
              <a:t>: orthopyroxene,</a:t>
            </a:r>
          </a:p>
          <a:p>
            <a:pPr>
              <a:lnSpc>
                <a:spcPts val="1400"/>
              </a:lnSpc>
            </a:pPr>
            <a:r>
              <a:rPr lang="nb-NO" sz="1200" b="1" dirty="0" smtClean="0"/>
              <a:t>cpx</a:t>
            </a:r>
            <a:r>
              <a:rPr lang="nb-NO" sz="1200" dirty="0" smtClean="0"/>
              <a:t>: clinoyroxene, </a:t>
            </a:r>
            <a:r>
              <a:rPr lang="nb-NO" sz="1200" b="1" dirty="0" smtClean="0"/>
              <a:t>ga</a:t>
            </a:r>
            <a:r>
              <a:rPr lang="nb-NO" sz="1200" dirty="0" smtClean="0"/>
              <a:t>: garnet</a:t>
            </a:r>
          </a:p>
          <a:p>
            <a:pPr>
              <a:lnSpc>
                <a:spcPts val="800"/>
              </a:lnSpc>
            </a:pPr>
            <a:endParaRPr lang="nb-NO" sz="1200" b="1" dirty="0"/>
          </a:p>
          <a:p>
            <a:pPr>
              <a:lnSpc>
                <a:spcPts val="1400"/>
              </a:lnSpc>
            </a:pPr>
            <a:r>
              <a:rPr lang="nb-NO" sz="1200" b="1" dirty="0" smtClean="0"/>
              <a:t>wd</a:t>
            </a:r>
            <a:r>
              <a:rPr lang="nb-NO" sz="1200" dirty="0" smtClean="0"/>
              <a:t>: wadsleyite, </a:t>
            </a:r>
            <a:r>
              <a:rPr lang="nb-NO" sz="1200" b="1" dirty="0" smtClean="0"/>
              <a:t>rw</a:t>
            </a:r>
            <a:r>
              <a:rPr lang="nb-NO" sz="1200" dirty="0" smtClean="0"/>
              <a:t>: ringwoodite</a:t>
            </a:r>
          </a:p>
          <a:p>
            <a:pPr>
              <a:lnSpc>
                <a:spcPts val="800"/>
              </a:lnSpc>
            </a:pPr>
            <a:endParaRPr lang="nb-NO" sz="800" b="1" dirty="0" smtClean="0"/>
          </a:p>
          <a:p>
            <a:pPr>
              <a:lnSpc>
                <a:spcPts val="1400"/>
              </a:lnSpc>
            </a:pPr>
            <a:r>
              <a:rPr lang="nb-NO" sz="1200" b="1" dirty="0" smtClean="0"/>
              <a:t>bm</a:t>
            </a:r>
            <a:r>
              <a:rPr lang="nb-NO" sz="1200" dirty="0" smtClean="0"/>
              <a:t>: bridgmanite, </a:t>
            </a:r>
            <a:r>
              <a:rPr lang="nb-NO" sz="1200" b="1" dirty="0" smtClean="0"/>
              <a:t>fp</a:t>
            </a:r>
            <a:r>
              <a:rPr lang="nb-NO" sz="1200" dirty="0" smtClean="0"/>
              <a:t>: ferropericlase,</a:t>
            </a:r>
          </a:p>
          <a:p>
            <a:pPr>
              <a:lnSpc>
                <a:spcPts val="1400"/>
              </a:lnSpc>
            </a:pPr>
            <a:r>
              <a:rPr lang="nb-NO" sz="1200" b="1" dirty="0" smtClean="0"/>
              <a:t>cpv</a:t>
            </a:r>
            <a:r>
              <a:rPr lang="nb-NO" sz="1200" dirty="0" smtClean="0"/>
              <a:t>: Ca-perovskite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0019" y="73694"/>
            <a:ext cx="2505558" cy="769441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sz="2200" b="1" dirty="0" smtClean="0">
                <a:solidFill>
                  <a:srgbClr val="3333FF"/>
                </a:solidFill>
              </a:rPr>
              <a:t>Peridotite melting</a:t>
            </a:r>
          </a:p>
          <a:p>
            <a:r>
              <a:rPr lang="nb-NO" sz="2200" b="1" dirty="0" smtClean="0">
                <a:solidFill>
                  <a:srgbClr val="3333FF"/>
                </a:solidFill>
              </a:rPr>
              <a:t>relations</a:t>
            </a:r>
            <a:r>
              <a:rPr lang="nb-NO" sz="2200" dirty="0" smtClean="0">
                <a:solidFill>
                  <a:srgbClr val="3333FF"/>
                </a:solidFill>
              </a:rPr>
              <a:t>, 2</a:t>
            </a:r>
            <a:r>
              <a:rPr lang="nb-NO" sz="2200" dirty="0" smtClean="0">
                <a:solidFill>
                  <a:srgbClr val="3333FF"/>
                </a:solidFill>
                <a:latin typeface="Symbol" panose="05050102010706020507" pitchFamily="18" charset="2"/>
              </a:rPr>
              <a:t>-</a:t>
            </a:r>
            <a:r>
              <a:rPr lang="nb-NO" sz="2200" dirty="0" smtClean="0">
                <a:solidFill>
                  <a:srgbClr val="3333FF"/>
                </a:solidFill>
              </a:rPr>
              <a:t>36 GPa</a:t>
            </a:r>
            <a:endParaRPr lang="en-GB" sz="2200" dirty="0">
              <a:solidFill>
                <a:srgbClr val="3333FF"/>
              </a:solidFill>
            </a:endParaRPr>
          </a:p>
        </p:txBody>
      </p:sp>
      <p:pic>
        <p:nvPicPr>
          <p:cNvPr id="5" name="Picture 9" descr="M:\pc\Dokumenter\Adobe-Illustr-figures\Perid-BSE-PhRel-EPSL-etc\BSE-perid-23-EPS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725144"/>
            <a:ext cx="5286886" cy="2132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M:\pc\Dokumenter\Adobe-Illustr-figures\RT-Adobe-exp\Expf02-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2709" y="4797152"/>
            <a:ext cx="2661292" cy="2060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>
            <a:off x="6841246" y="1377767"/>
            <a:ext cx="0" cy="792088"/>
          </a:xfrm>
          <a:prstGeom prst="straightConnector1">
            <a:avLst/>
          </a:prstGeom>
          <a:ln w="19050">
            <a:solidFill>
              <a:srgbClr val="FF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7051788" y="1207749"/>
            <a:ext cx="0" cy="792088"/>
          </a:xfrm>
          <a:prstGeom prst="straightConnector1">
            <a:avLst/>
          </a:prstGeom>
          <a:ln w="19050">
            <a:solidFill>
              <a:srgbClr val="FF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-5286" y="6389108"/>
            <a:ext cx="1103187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nb-NO" sz="1050" dirty="0" smtClean="0"/>
              <a:t>Tønnes </a:t>
            </a:r>
            <a:r>
              <a:rPr lang="nb-NO" sz="1050" dirty="0"/>
              <a:t>&amp; </a:t>
            </a:r>
            <a:r>
              <a:rPr lang="nb-NO" sz="1050" dirty="0" smtClean="0"/>
              <a:t>Frost </a:t>
            </a:r>
          </a:p>
          <a:p>
            <a:r>
              <a:rPr lang="nb-NO" sz="1050" dirty="0" smtClean="0"/>
              <a:t>(2002</a:t>
            </a:r>
            <a:r>
              <a:rPr lang="nb-NO" sz="1050" dirty="0"/>
              <a:t>, </a:t>
            </a:r>
            <a:r>
              <a:rPr lang="nb-NO" sz="1050" dirty="0" err="1" smtClean="0"/>
              <a:t>EPSL</a:t>
            </a:r>
            <a:r>
              <a:rPr lang="nb-NO" sz="105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009457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M:\pc\Dokumenter\Adobe-Illustr-figures\Experimental-PhaseRel\Core-phase-rel\Perid-phase-rel-5-35-tectonop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225" y="55195"/>
            <a:ext cx="5079184" cy="3805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0019" y="73694"/>
            <a:ext cx="2505558" cy="769441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sz="2200" b="1" dirty="0" smtClean="0">
                <a:solidFill>
                  <a:srgbClr val="3333FF"/>
                </a:solidFill>
              </a:rPr>
              <a:t>Peridotite melting</a:t>
            </a:r>
          </a:p>
          <a:p>
            <a:r>
              <a:rPr lang="nb-NO" sz="2200" b="1" dirty="0" smtClean="0">
                <a:solidFill>
                  <a:srgbClr val="3333FF"/>
                </a:solidFill>
              </a:rPr>
              <a:t>relations</a:t>
            </a:r>
            <a:r>
              <a:rPr lang="nb-NO" sz="2200" dirty="0" smtClean="0">
                <a:solidFill>
                  <a:srgbClr val="3333FF"/>
                </a:solidFill>
              </a:rPr>
              <a:t>, 2</a:t>
            </a:r>
            <a:r>
              <a:rPr lang="nb-NO" sz="2200" dirty="0" smtClean="0">
                <a:solidFill>
                  <a:srgbClr val="3333FF"/>
                </a:solidFill>
                <a:latin typeface="Symbol" panose="05050102010706020507" pitchFamily="18" charset="2"/>
              </a:rPr>
              <a:t>-</a:t>
            </a:r>
            <a:r>
              <a:rPr lang="nb-NO" sz="2200" dirty="0" smtClean="0">
                <a:solidFill>
                  <a:srgbClr val="3333FF"/>
                </a:solidFill>
              </a:rPr>
              <a:t>36 GPa</a:t>
            </a:r>
            <a:endParaRPr lang="en-GB" sz="2200" dirty="0">
              <a:solidFill>
                <a:srgbClr val="3333FF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7561327" y="932900"/>
            <a:ext cx="4421" cy="695048"/>
          </a:xfrm>
          <a:prstGeom prst="straightConnector1">
            <a:avLst/>
          </a:prstGeom>
          <a:ln w="19050">
            <a:solidFill>
              <a:srgbClr val="FF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M:\pc\Dokumenter\Adobe-Illustr-figures\Perid-BSE-PhRel-EPSL-etc\BSE-perid-23-25-EPS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0" y="2917756"/>
            <a:ext cx="3765802" cy="2019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M:\pc\Dokumenter\Adobe-Illustr-figures\Perid-BSE-PhRel-EPSL-etc\BSE-perid-24-EPSL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50972"/>
            <a:ext cx="4542033" cy="1818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022" y="5045111"/>
            <a:ext cx="4151087" cy="1811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5019053" y="4768112"/>
            <a:ext cx="225093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nb-NO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33 </a:t>
            </a:r>
            <a:r>
              <a:rPr lang="nb-NO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GPa</a:t>
            </a:r>
            <a:r>
              <a:rPr lang="nb-NO" sz="1200" dirty="0" smtClean="0"/>
              <a:t>,    Ito </a:t>
            </a:r>
            <a:r>
              <a:rPr lang="nb-NO" sz="1200" dirty="0"/>
              <a:t>et al. (2004, </a:t>
            </a:r>
            <a:r>
              <a:rPr lang="nb-NO" sz="1200" dirty="0" err="1"/>
              <a:t>PEPI</a:t>
            </a:r>
            <a:r>
              <a:rPr lang="nb-NO" sz="1200" dirty="0"/>
              <a:t>)</a:t>
            </a:r>
            <a:endParaRPr lang="en-GB" sz="1200" dirty="0"/>
          </a:p>
        </p:txBody>
      </p:sp>
      <p:sp>
        <p:nvSpPr>
          <p:cNvPr id="16" name="Freeform 15"/>
          <p:cNvSpPr/>
          <p:nvPr/>
        </p:nvSpPr>
        <p:spPr>
          <a:xfrm>
            <a:off x="5481114" y="5063557"/>
            <a:ext cx="534001" cy="1786515"/>
          </a:xfrm>
          <a:custGeom>
            <a:avLst/>
            <a:gdLst>
              <a:gd name="connsiteX0" fmla="*/ 0 w 534001"/>
              <a:gd name="connsiteY0" fmla="*/ 1786515 h 1786515"/>
              <a:gd name="connsiteX1" fmla="*/ 47570 w 534001"/>
              <a:gd name="connsiteY1" fmla="*/ 1501096 h 1786515"/>
              <a:gd name="connsiteX2" fmla="*/ 105711 w 534001"/>
              <a:gd name="connsiteY2" fmla="*/ 1331958 h 1786515"/>
              <a:gd name="connsiteX3" fmla="*/ 248421 w 534001"/>
              <a:gd name="connsiteY3" fmla="*/ 1242104 h 1786515"/>
              <a:gd name="connsiteX4" fmla="*/ 385845 w 534001"/>
              <a:gd name="connsiteY4" fmla="*/ 1247389 h 1786515"/>
              <a:gd name="connsiteX5" fmla="*/ 459843 w 534001"/>
              <a:gd name="connsiteY5" fmla="*/ 1236818 h 1786515"/>
              <a:gd name="connsiteX6" fmla="*/ 523270 w 534001"/>
              <a:gd name="connsiteY6" fmla="*/ 1178677 h 1786515"/>
              <a:gd name="connsiteX7" fmla="*/ 523270 w 534001"/>
              <a:gd name="connsiteY7" fmla="*/ 1083537 h 1786515"/>
              <a:gd name="connsiteX8" fmla="*/ 417559 w 534001"/>
              <a:gd name="connsiteY8" fmla="*/ 1004254 h 1786515"/>
              <a:gd name="connsiteX9" fmla="*/ 338275 w 534001"/>
              <a:gd name="connsiteY9" fmla="*/ 893257 h 1786515"/>
              <a:gd name="connsiteX10" fmla="*/ 306562 w 534001"/>
              <a:gd name="connsiteY10" fmla="*/ 745262 h 1786515"/>
              <a:gd name="connsiteX11" fmla="*/ 274849 w 534001"/>
              <a:gd name="connsiteY11" fmla="*/ 523269 h 1786515"/>
              <a:gd name="connsiteX12" fmla="*/ 280134 w 534001"/>
              <a:gd name="connsiteY12" fmla="*/ 237849 h 1786515"/>
              <a:gd name="connsiteX13" fmla="*/ 290705 w 534001"/>
              <a:gd name="connsiteY13" fmla="*/ 0 h 1786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34001" h="1786515">
                <a:moveTo>
                  <a:pt x="0" y="1786515"/>
                </a:moveTo>
                <a:cubicBezTo>
                  <a:pt x="14975" y="1681685"/>
                  <a:pt x="29951" y="1576856"/>
                  <a:pt x="47570" y="1501096"/>
                </a:cubicBezTo>
                <a:cubicBezTo>
                  <a:pt x="65189" y="1425336"/>
                  <a:pt x="72236" y="1375123"/>
                  <a:pt x="105711" y="1331958"/>
                </a:cubicBezTo>
                <a:cubicBezTo>
                  <a:pt x="139186" y="1288793"/>
                  <a:pt x="201732" y="1256199"/>
                  <a:pt x="248421" y="1242104"/>
                </a:cubicBezTo>
                <a:cubicBezTo>
                  <a:pt x="295110" y="1228009"/>
                  <a:pt x="350608" y="1248270"/>
                  <a:pt x="385845" y="1247389"/>
                </a:cubicBezTo>
                <a:cubicBezTo>
                  <a:pt x="421082" y="1246508"/>
                  <a:pt x="436939" y="1248270"/>
                  <a:pt x="459843" y="1236818"/>
                </a:cubicBezTo>
                <a:cubicBezTo>
                  <a:pt x="482747" y="1225366"/>
                  <a:pt x="512699" y="1204224"/>
                  <a:pt x="523270" y="1178677"/>
                </a:cubicBezTo>
                <a:cubicBezTo>
                  <a:pt x="533841" y="1153130"/>
                  <a:pt x="540888" y="1112607"/>
                  <a:pt x="523270" y="1083537"/>
                </a:cubicBezTo>
                <a:cubicBezTo>
                  <a:pt x="505652" y="1054467"/>
                  <a:pt x="448392" y="1035967"/>
                  <a:pt x="417559" y="1004254"/>
                </a:cubicBezTo>
                <a:cubicBezTo>
                  <a:pt x="386727" y="972541"/>
                  <a:pt x="356774" y="936422"/>
                  <a:pt x="338275" y="893257"/>
                </a:cubicBezTo>
                <a:cubicBezTo>
                  <a:pt x="319776" y="850092"/>
                  <a:pt x="317133" y="806927"/>
                  <a:pt x="306562" y="745262"/>
                </a:cubicBezTo>
                <a:cubicBezTo>
                  <a:pt x="295991" y="683597"/>
                  <a:pt x="279254" y="607838"/>
                  <a:pt x="274849" y="523269"/>
                </a:cubicBezTo>
                <a:cubicBezTo>
                  <a:pt x="270444" y="438700"/>
                  <a:pt x="277491" y="325060"/>
                  <a:pt x="280134" y="237849"/>
                </a:cubicBezTo>
                <a:cubicBezTo>
                  <a:pt x="282777" y="150638"/>
                  <a:pt x="286741" y="75319"/>
                  <a:pt x="290705" y="0"/>
                </a:cubicBezTo>
              </a:path>
            </a:pathLst>
          </a:cu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Text Box 6"/>
          <p:cNvSpPr txBox="1">
            <a:spLocks noChangeArrowheads="1"/>
          </p:cNvSpPr>
          <p:nvPr/>
        </p:nvSpPr>
        <p:spPr bwMode="auto">
          <a:xfrm>
            <a:off x="29086" y="2559618"/>
            <a:ext cx="1103187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nb-NO" sz="1050" dirty="0" smtClean="0"/>
              <a:t>Tønnes </a:t>
            </a:r>
            <a:r>
              <a:rPr lang="nb-NO" sz="1050" dirty="0"/>
              <a:t>&amp; </a:t>
            </a:r>
            <a:r>
              <a:rPr lang="nb-NO" sz="1050" dirty="0" smtClean="0"/>
              <a:t>Frost </a:t>
            </a:r>
          </a:p>
          <a:p>
            <a:r>
              <a:rPr lang="nb-NO" sz="1050" dirty="0" smtClean="0"/>
              <a:t>(2002</a:t>
            </a:r>
            <a:r>
              <a:rPr lang="nb-NO" sz="1050" dirty="0"/>
              <a:t>, </a:t>
            </a:r>
            <a:r>
              <a:rPr lang="nb-NO" sz="1050" dirty="0" err="1" smtClean="0"/>
              <a:t>EPSL</a:t>
            </a:r>
            <a:r>
              <a:rPr lang="nb-NO" sz="1050" dirty="0"/>
              <a:t>)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8617556" y="149758"/>
            <a:ext cx="4421" cy="695048"/>
          </a:xfrm>
          <a:prstGeom prst="straightConnector1">
            <a:avLst/>
          </a:prstGeom>
          <a:ln w="19050">
            <a:solidFill>
              <a:srgbClr val="FF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0064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825" y="3527218"/>
            <a:ext cx="4378198" cy="3212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0" name="Picture 2" descr="M:\pc\Dokumenter\Adobe-Illustr-figures\Experimental-PhaseRel\PhaseRel\Petrology-course\Cpv-pc cpv-bm 24 binarie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5424" y="18179"/>
            <a:ext cx="4345925" cy="3504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1" name="Picture 3" descr="M:\pc\Dokumenter\Adobe-Illustr-figures\Experimental-PhaseRel\PhaseRel\Petrology-course\Cpv-pc cpv-bm 24 binaries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8191" y="63427"/>
            <a:ext cx="3819187" cy="2003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3065" y="73998"/>
            <a:ext cx="4049507" cy="461665"/>
          </a:xfrm>
          <a:prstGeom prst="rect">
            <a:avLst/>
          </a:prstGeom>
          <a:solidFill>
            <a:srgbClr val="DDFFFF"/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sz="2400" dirty="0" smtClean="0">
                <a:solidFill>
                  <a:srgbClr val="0066FF"/>
                </a:solidFill>
              </a:rPr>
              <a:t>Lower</a:t>
            </a:r>
            <a:r>
              <a:rPr lang="nb-NO" sz="2400" dirty="0">
                <a:solidFill>
                  <a:srgbClr val="0066FF"/>
                </a:solidFill>
              </a:rPr>
              <a:t> </a:t>
            </a:r>
            <a:r>
              <a:rPr lang="nb-NO" sz="2400" dirty="0" smtClean="0">
                <a:solidFill>
                  <a:srgbClr val="0066FF"/>
                </a:solidFill>
              </a:rPr>
              <a:t>mantle melting relations</a:t>
            </a:r>
            <a:endParaRPr lang="en-GB" sz="2400" dirty="0">
              <a:solidFill>
                <a:srgbClr val="0066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1963" y="665251"/>
            <a:ext cx="331212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000" dirty="0" smtClean="0"/>
              <a:t>Binary joins within the system</a:t>
            </a:r>
          </a:p>
          <a:p>
            <a:r>
              <a:rPr lang="nb-NO" sz="2000" dirty="0" smtClean="0"/>
              <a:t>CaO-MgO-SiO</a:t>
            </a:r>
            <a:r>
              <a:rPr lang="nb-NO" sz="2000" baseline="-25000" dirty="0" smtClean="0"/>
              <a:t>2</a:t>
            </a:r>
            <a:r>
              <a:rPr lang="nb-NO" sz="2000" dirty="0" smtClean="0"/>
              <a:t> (CMS)</a:t>
            </a:r>
          </a:p>
          <a:p>
            <a:endParaRPr lang="nb-NO" sz="2000" dirty="0" smtClean="0"/>
          </a:p>
          <a:p>
            <a:r>
              <a:rPr lang="nb-NO" sz="2000" dirty="0" smtClean="0"/>
              <a:t> </a:t>
            </a:r>
            <a:r>
              <a:rPr lang="nb-NO" sz="2000" dirty="0" smtClean="0">
                <a:solidFill>
                  <a:srgbClr val="0066FF"/>
                </a:solidFill>
              </a:rPr>
              <a:t>1. </a:t>
            </a:r>
            <a:r>
              <a:rPr lang="nb-NO" sz="2000" b="1" dirty="0" smtClean="0">
                <a:solidFill>
                  <a:srgbClr val="0066FF"/>
                </a:solidFill>
              </a:rPr>
              <a:t>MS-join</a:t>
            </a:r>
            <a:r>
              <a:rPr lang="nb-NO" sz="2000" dirty="0" smtClean="0">
                <a:solidFill>
                  <a:srgbClr val="0066FF"/>
                </a:solidFill>
              </a:rPr>
              <a:t>, 1 bar to 136 GPa</a:t>
            </a:r>
            <a:endParaRPr lang="en-GB" sz="2000" dirty="0">
              <a:solidFill>
                <a:srgbClr val="0066FF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709340" y="1576357"/>
            <a:ext cx="218783" cy="4863711"/>
          </a:xfrm>
          <a:prstGeom prst="rect">
            <a:avLst/>
          </a:prstGeom>
          <a:noFill/>
          <a:ln w="6350"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6876600" y="3645024"/>
            <a:ext cx="19335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200"/>
              </a:lnSpc>
            </a:pPr>
            <a:r>
              <a:rPr lang="nb-NO" sz="1100" b="1" dirty="0" smtClean="0">
                <a:solidFill>
                  <a:srgbClr val="0066FF"/>
                </a:solidFill>
              </a:rPr>
              <a:t>Melting of a </a:t>
            </a:r>
            <a:r>
              <a:rPr lang="nb-NO" sz="1100" b="1" dirty="0" smtClean="0">
                <a:solidFill>
                  <a:srgbClr val="00CC00"/>
                </a:solidFill>
              </a:rPr>
              <a:t>peridotite model</a:t>
            </a:r>
            <a:endParaRPr lang="nb-NO" sz="1100" dirty="0" smtClean="0">
              <a:solidFill>
                <a:srgbClr val="00CC00"/>
              </a:solidFill>
            </a:endParaRPr>
          </a:p>
          <a:p>
            <a:pPr>
              <a:lnSpc>
                <a:spcPts val="1200"/>
              </a:lnSpc>
            </a:pPr>
            <a:r>
              <a:rPr lang="nb-NO" sz="1100" dirty="0" smtClean="0">
                <a:solidFill>
                  <a:srgbClr val="0066FF"/>
                </a:solidFill>
              </a:rPr>
              <a:t>Note the important shift of</a:t>
            </a:r>
          </a:p>
          <a:p>
            <a:pPr>
              <a:lnSpc>
                <a:spcPts val="1200"/>
              </a:lnSpc>
            </a:pPr>
            <a:r>
              <a:rPr lang="nb-NO" sz="1100" dirty="0" smtClean="0">
                <a:solidFill>
                  <a:srgbClr val="0066FF"/>
                </a:solidFill>
              </a:rPr>
              <a:t>the invariant composition</a:t>
            </a:r>
          </a:p>
          <a:p>
            <a:pPr>
              <a:lnSpc>
                <a:spcPts val="1200"/>
              </a:lnSpc>
            </a:pPr>
            <a:r>
              <a:rPr lang="nb-NO" sz="1100" dirty="0" smtClean="0">
                <a:solidFill>
                  <a:srgbClr val="0066FF"/>
                </a:solidFill>
              </a:rPr>
              <a:t>from 1 bar to 136 GPa</a:t>
            </a:r>
            <a:endParaRPr lang="en-GB" sz="1100" dirty="0">
              <a:solidFill>
                <a:srgbClr val="0066FF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6518606" y="6551278"/>
            <a:ext cx="735" cy="146842"/>
          </a:xfrm>
          <a:prstGeom prst="straightConnector1">
            <a:avLst/>
          </a:prstGeom>
          <a:ln>
            <a:solidFill>
              <a:srgbClr val="00CC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044896" y="6622771"/>
            <a:ext cx="7697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200"/>
              </a:lnSpc>
            </a:pPr>
            <a:r>
              <a:rPr lang="nb-NO" sz="1100" b="1" dirty="0" smtClean="0">
                <a:solidFill>
                  <a:srgbClr val="00CC00"/>
                </a:solidFill>
              </a:rPr>
              <a:t>peridotite</a:t>
            </a:r>
            <a:endParaRPr lang="en-GB" sz="1100" dirty="0">
              <a:solidFill>
                <a:srgbClr val="0066FF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flipH="1" flipV="1">
            <a:off x="6513017" y="1380628"/>
            <a:ext cx="2300" cy="5056084"/>
          </a:xfrm>
          <a:prstGeom prst="line">
            <a:avLst/>
          </a:prstGeom>
          <a:ln w="6350">
            <a:solidFill>
              <a:srgbClr val="00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9842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0002" y="63949"/>
            <a:ext cx="2113079" cy="15542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800" dirty="0" smtClean="0">
                <a:solidFill>
                  <a:srgbClr val="3333FF"/>
                </a:solidFill>
              </a:rPr>
              <a:t>System </a:t>
            </a:r>
            <a:r>
              <a:rPr lang="nb-NO" sz="1800" dirty="0" err="1" smtClean="0">
                <a:solidFill>
                  <a:srgbClr val="3333FF"/>
                </a:solidFill>
              </a:rPr>
              <a:t>MgO-SiO</a:t>
            </a:r>
            <a:r>
              <a:rPr lang="nb-NO" sz="1800" baseline="-25000" dirty="0" err="1" smtClean="0">
                <a:solidFill>
                  <a:srgbClr val="3333FF"/>
                </a:solidFill>
              </a:rPr>
              <a:t>2</a:t>
            </a:r>
            <a:endParaRPr lang="nb-NO" sz="1800" dirty="0">
              <a:solidFill>
                <a:srgbClr val="3333FF"/>
              </a:solidFill>
            </a:endParaRPr>
          </a:p>
          <a:p>
            <a:r>
              <a:rPr lang="nb-NO" sz="1800" dirty="0" smtClean="0">
                <a:solidFill>
                  <a:srgbClr val="3333FF"/>
                </a:solidFill>
              </a:rPr>
              <a:t>at 16-26 </a:t>
            </a:r>
            <a:r>
              <a:rPr lang="nb-NO" sz="1800" dirty="0" err="1" smtClean="0">
                <a:solidFill>
                  <a:srgbClr val="3333FF"/>
                </a:solidFill>
              </a:rPr>
              <a:t>GPa</a:t>
            </a:r>
            <a:endParaRPr lang="nb-NO" sz="1800" dirty="0" smtClean="0">
              <a:solidFill>
                <a:srgbClr val="3333FF"/>
              </a:solidFill>
            </a:endParaRPr>
          </a:p>
          <a:p>
            <a:endParaRPr lang="nb-NO" sz="1800" dirty="0">
              <a:solidFill>
                <a:srgbClr val="3333FF"/>
              </a:solidFill>
            </a:endParaRPr>
          </a:p>
          <a:p>
            <a:r>
              <a:rPr lang="nb-NO" dirty="0" smtClean="0">
                <a:solidFill>
                  <a:srgbClr val="FF0000"/>
                </a:solidFill>
              </a:rPr>
              <a:t>Multianvil experiments</a:t>
            </a:r>
          </a:p>
          <a:p>
            <a:r>
              <a:rPr lang="nb-NO" sz="1200" dirty="0" smtClean="0"/>
              <a:t>(eutectic moves towards BSE</a:t>
            </a:r>
          </a:p>
          <a:p>
            <a:r>
              <a:rPr lang="nb-NO" sz="1200" dirty="0"/>
              <a:t> </a:t>
            </a:r>
            <a:r>
              <a:rPr lang="nb-NO" sz="1200" dirty="0" smtClean="0"/>
              <a:t>from 16 to 26 GPa)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3384" y="3784048"/>
            <a:ext cx="57486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err="1" smtClean="0">
                <a:solidFill>
                  <a:srgbClr val="FF0000"/>
                </a:solidFill>
              </a:rPr>
              <a:t>Thermodynamic</a:t>
            </a:r>
            <a:r>
              <a:rPr lang="nb-NO" dirty="0" smtClean="0">
                <a:solidFill>
                  <a:srgbClr val="FF0000"/>
                </a:solidFill>
              </a:rPr>
              <a:t> </a:t>
            </a:r>
            <a:r>
              <a:rPr lang="nb-NO" dirty="0" err="1" smtClean="0">
                <a:solidFill>
                  <a:srgbClr val="FF0000"/>
                </a:solidFill>
              </a:rPr>
              <a:t>model</a:t>
            </a:r>
            <a:r>
              <a:rPr lang="nb-NO" dirty="0" smtClean="0">
                <a:solidFill>
                  <a:srgbClr val="FF0000"/>
                </a:solidFill>
              </a:rPr>
              <a:t> </a:t>
            </a:r>
            <a:r>
              <a:rPr lang="nb-NO" sz="1200" dirty="0" smtClean="0"/>
              <a:t>(</a:t>
            </a:r>
            <a:r>
              <a:rPr lang="nb-NO" sz="1200" dirty="0" err="1" smtClean="0"/>
              <a:t>eutectic</a:t>
            </a:r>
            <a:r>
              <a:rPr lang="nb-NO" sz="1200" dirty="0" smtClean="0"/>
              <a:t> comp. more </a:t>
            </a:r>
            <a:r>
              <a:rPr lang="nb-NO" sz="1200" dirty="0" err="1" smtClean="0"/>
              <a:t>magnesian</a:t>
            </a:r>
            <a:r>
              <a:rPr lang="nb-NO" sz="1200" dirty="0" smtClean="0"/>
              <a:t> </a:t>
            </a:r>
            <a:r>
              <a:rPr lang="nb-NO" sz="1200" dirty="0" err="1" smtClean="0"/>
              <a:t>than</a:t>
            </a:r>
            <a:r>
              <a:rPr lang="nb-NO" sz="1200" dirty="0" smtClean="0"/>
              <a:t> BSE </a:t>
            </a:r>
            <a:r>
              <a:rPr lang="nb-NO" sz="1200" dirty="0" err="1" smtClean="0"/>
              <a:t>above</a:t>
            </a:r>
            <a:r>
              <a:rPr lang="nb-NO" sz="1200" dirty="0" smtClean="0"/>
              <a:t> 35 </a:t>
            </a:r>
            <a:r>
              <a:rPr lang="nb-NO" sz="1200" dirty="0" err="1" smtClean="0"/>
              <a:t>GPa</a:t>
            </a:r>
            <a:r>
              <a:rPr lang="nb-NO" sz="1200" dirty="0" smtClean="0"/>
              <a:t>)</a:t>
            </a:r>
            <a:endParaRPr lang="nb-NO" sz="1200" dirty="0"/>
          </a:p>
        </p:txBody>
      </p:sp>
      <p:pic>
        <p:nvPicPr>
          <p:cNvPr id="1031" name="Picture 7" descr="M:\pc\Dokumenter\Adobe-Illustr-figures\Experimental-PhaseRel\PhaseRel\SimpleSyst-Liq-MeltStruct\MS-syst\MS-6-136GPa-2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1680"/>
            <a:ext cx="6598485" cy="3446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M:\pc\Dokumenter\Adobe-Illustr-figures\Experimental-PhaseRel\PhaseRel\SimpleSyst-Liq-MeltStruct\MS-syst\MS-136GPa-ph-diag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6294" y="4045615"/>
            <a:ext cx="2114223" cy="2812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M:\pc\Dokumenter\Adobe-Illustr-figures\Experimental-PhaseRel\PhaseRel\SimpleSyst-Liq-MeltStruct\MS-syst\MS-0-136GPa-predic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2" y="4123629"/>
            <a:ext cx="6036710" cy="270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7743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282" y="52798"/>
            <a:ext cx="3230372" cy="21698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000" b="1" dirty="0" smtClean="0">
                <a:solidFill>
                  <a:srgbClr val="3333FF"/>
                </a:solidFill>
              </a:rPr>
              <a:t>DFT-</a:t>
            </a:r>
            <a:r>
              <a:rPr lang="nb-NO" sz="2000" b="1" dirty="0" err="1" smtClean="0">
                <a:solidFill>
                  <a:srgbClr val="3333FF"/>
                </a:solidFill>
              </a:rPr>
              <a:t>study</a:t>
            </a:r>
            <a:endParaRPr lang="nb-NO" sz="1800" dirty="0">
              <a:solidFill>
                <a:srgbClr val="3333FF"/>
              </a:solidFill>
            </a:endParaRPr>
          </a:p>
          <a:p>
            <a:r>
              <a:rPr lang="nb-NO" sz="1400" dirty="0" smtClean="0"/>
              <a:t>de Koker et al. (2013, EPSL)</a:t>
            </a:r>
          </a:p>
          <a:p>
            <a:endParaRPr lang="nb-NO" dirty="0">
              <a:solidFill>
                <a:srgbClr val="3333FF"/>
              </a:solidFill>
            </a:endParaRPr>
          </a:p>
          <a:p>
            <a:r>
              <a:rPr lang="nb-NO" dirty="0" smtClean="0">
                <a:solidFill>
                  <a:srgbClr val="008000"/>
                </a:solidFill>
              </a:rPr>
              <a:t>The </a:t>
            </a:r>
            <a:r>
              <a:rPr lang="nb-NO" b="1" dirty="0" err="1" smtClean="0">
                <a:solidFill>
                  <a:srgbClr val="008000"/>
                </a:solidFill>
              </a:rPr>
              <a:t>periclase-bridgmanite</a:t>
            </a:r>
            <a:r>
              <a:rPr lang="nb-NO" dirty="0">
                <a:solidFill>
                  <a:srgbClr val="008000"/>
                </a:solidFill>
              </a:rPr>
              <a:t> </a:t>
            </a:r>
            <a:r>
              <a:rPr lang="nb-NO" dirty="0" err="1" smtClean="0">
                <a:solidFill>
                  <a:srgbClr val="008000"/>
                </a:solidFill>
              </a:rPr>
              <a:t>eutectic</a:t>
            </a:r>
            <a:r>
              <a:rPr lang="nb-NO" dirty="0" smtClean="0">
                <a:solidFill>
                  <a:srgbClr val="008000"/>
                </a:solidFill>
              </a:rPr>
              <a:t> </a:t>
            </a:r>
          </a:p>
          <a:p>
            <a:r>
              <a:rPr lang="nb-NO" dirty="0" smtClean="0">
                <a:solidFill>
                  <a:srgbClr val="008000"/>
                </a:solidFill>
              </a:rPr>
              <a:t>is </a:t>
            </a:r>
            <a:r>
              <a:rPr lang="nb-NO" dirty="0" err="1" smtClean="0">
                <a:solidFill>
                  <a:srgbClr val="008000"/>
                </a:solidFill>
              </a:rPr>
              <a:t>very</a:t>
            </a:r>
            <a:r>
              <a:rPr lang="nb-NO" dirty="0" smtClean="0">
                <a:solidFill>
                  <a:srgbClr val="008000"/>
                </a:solidFill>
              </a:rPr>
              <a:t> </a:t>
            </a:r>
            <a:r>
              <a:rPr lang="nb-NO" dirty="0" err="1" smtClean="0">
                <a:solidFill>
                  <a:srgbClr val="008000"/>
                </a:solidFill>
              </a:rPr>
              <a:t>similar</a:t>
            </a:r>
            <a:r>
              <a:rPr lang="nb-NO" dirty="0" smtClean="0">
                <a:solidFill>
                  <a:srgbClr val="008000"/>
                </a:solidFill>
              </a:rPr>
              <a:t> to </a:t>
            </a:r>
            <a:r>
              <a:rPr lang="nb-NO" dirty="0" err="1" smtClean="0">
                <a:solidFill>
                  <a:srgbClr val="008000"/>
                </a:solidFill>
              </a:rPr>
              <a:t>results</a:t>
            </a:r>
            <a:r>
              <a:rPr lang="nb-NO" dirty="0" smtClean="0">
                <a:solidFill>
                  <a:srgbClr val="008000"/>
                </a:solidFill>
              </a:rPr>
              <a:t> from</a:t>
            </a:r>
          </a:p>
          <a:p>
            <a:r>
              <a:rPr lang="nb-NO" dirty="0" smtClean="0">
                <a:solidFill>
                  <a:srgbClr val="008000"/>
                </a:solidFill>
              </a:rPr>
              <a:t>16-26 </a:t>
            </a:r>
            <a:r>
              <a:rPr lang="nb-NO" dirty="0" err="1" smtClean="0">
                <a:solidFill>
                  <a:srgbClr val="008000"/>
                </a:solidFill>
              </a:rPr>
              <a:t>GPa</a:t>
            </a:r>
            <a:r>
              <a:rPr lang="nb-NO" dirty="0" smtClean="0">
                <a:solidFill>
                  <a:srgbClr val="008000"/>
                </a:solidFill>
              </a:rPr>
              <a:t> </a:t>
            </a:r>
            <a:r>
              <a:rPr lang="nb-NO" dirty="0" err="1" smtClean="0">
                <a:solidFill>
                  <a:srgbClr val="008000"/>
                </a:solidFill>
              </a:rPr>
              <a:t>experiments</a:t>
            </a:r>
            <a:r>
              <a:rPr lang="nb-NO" dirty="0" smtClean="0">
                <a:solidFill>
                  <a:srgbClr val="008000"/>
                </a:solidFill>
              </a:rPr>
              <a:t> and</a:t>
            </a:r>
          </a:p>
          <a:p>
            <a:r>
              <a:rPr lang="nb-NO" dirty="0" err="1" smtClean="0">
                <a:solidFill>
                  <a:srgbClr val="008000"/>
                </a:solidFill>
              </a:rPr>
              <a:t>associated</a:t>
            </a:r>
            <a:r>
              <a:rPr lang="nb-NO" dirty="0" smtClean="0">
                <a:solidFill>
                  <a:srgbClr val="008000"/>
                </a:solidFill>
              </a:rPr>
              <a:t> </a:t>
            </a:r>
            <a:r>
              <a:rPr lang="nb-NO" dirty="0" err="1" smtClean="0">
                <a:solidFill>
                  <a:srgbClr val="008000"/>
                </a:solidFill>
              </a:rPr>
              <a:t>thermodynamic</a:t>
            </a:r>
            <a:r>
              <a:rPr lang="nb-NO" dirty="0" smtClean="0">
                <a:solidFill>
                  <a:srgbClr val="008000"/>
                </a:solidFill>
              </a:rPr>
              <a:t> </a:t>
            </a:r>
            <a:r>
              <a:rPr lang="nb-NO" dirty="0" err="1" smtClean="0">
                <a:solidFill>
                  <a:srgbClr val="008000"/>
                </a:solidFill>
              </a:rPr>
              <a:t>model</a:t>
            </a:r>
            <a:endParaRPr lang="nb-NO" dirty="0" smtClean="0">
              <a:solidFill>
                <a:srgbClr val="008000"/>
              </a:solidFill>
            </a:endParaRPr>
          </a:p>
          <a:p>
            <a:pPr>
              <a:lnSpc>
                <a:spcPct val="150000"/>
              </a:lnSpc>
            </a:pPr>
            <a:r>
              <a:rPr lang="nb-NO" sz="1400" dirty="0" smtClean="0"/>
              <a:t>   </a:t>
            </a:r>
            <a:r>
              <a:rPr lang="nb-NO" sz="1400" dirty="0" err="1" smtClean="0"/>
              <a:t>Liebske</a:t>
            </a:r>
            <a:r>
              <a:rPr lang="nb-NO" sz="1400" dirty="0" smtClean="0"/>
              <a:t> and Frost (2012, EPSL) </a:t>
            </a:r>
            <a:endParaRPr lang="nb-NO" sz="1400" dirty="0"/>
          </a:p>
        </p:txBody>
      </p:sp>
      <p:pic>
        <p:nvPicPr>
          <p:cNvPr id="1026" name="Picture 2" descr="M:\pc\Dokumenter\Adobe-Illustr-figures\Experimental-PhaseRel\PhaseRel\SimpleSyst-Liq-MeltStruct\MS-syst\MS-deKoker-24-136GP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60648"/>
            <a:ext cx="5763425" cy="6486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8536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4131" y="163463"/>
            <a:ext cx="2311851" cy="820738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2000"/>
              </a:lnSpc>
            </a:pPr>
            <a:r>
              <a:rPr lang="nb-NO" sz="2000" dirty="0" smtClean="0">
                <a:solidFill>
                  <a:srgbClr val="3333FF"/>
                </a:solidFill>
              </a:rPr>
              <a:t>Laser-heated DAC</a:t>
            </a:r>
            <a:endParaRPr lang="nb-NO" sz="2000" b="1" dirty="0">
              <a:solidFill>
                <a:srgbClr val="3333FF"/>
              </a:solidFill>
            </a:endParaRPr>
          </a:p>
          <a:p>
            <a:pPr>
              <a:lnSpc>
                <a:spcPts val="2000"/>
              </a:lnSpc>
            </a:pPr>
            <a:r>
              <a:rPr lang="nb-NO" sz="1800" dirty="0" smtClean="0">
                <a:solidFill>
                  <a:srgbClr val="3333FF"/>
                </a:solidFill>
              </a:rPr>
              <a:t>experiments, </a:t>
            </a:r>
            <a:r>
              <a:rPr lang="nb-NO" dirty="0" smtClean="0">
                <a:solidFill>
                  <a:srgbClr val="3333FF"/>
                </a:solidFill>
              </a:rPr>
              <a:t>30-70 GPa</a:t>
            </a:r>
          </a:p>
          <a:p>
            <a:r>
              <a:rPr lang="nb-NO" sz="1200" dirty="0" smtClean="0"/>
              <a:t>Ohnishi et al. (2017, PCM)</a:t>
            </a:r>
            <a:r>
              <a:rPr lang="nb-NO" sz="1400" dirty="0" smtClean="0"/>
              <a:t> </a:t>
            </a:r>
            <a:endParaRPr lang="nb-NO" sz="1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7432" y="-5"/>
            <a:ext cx="2128096" cy="4293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9886" y="-4"/>
            <a:ext cx="2051721" cy="4293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4115" y="1124744"/>
            <a:ext cx="3662753" cy="12721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nb-NO" sz="1400" dirty="0" smtClean="0">
                <a:solidFill>
                  <a:srgbClr val="008000"/>
                </a:solidFill>
              </a:rPr>
              <a:t>Confirming that the </a:t>
            </a:r>
            <a:r>
              <a:rPr lang="nb-NO" sz="1400" b="1" dirty="0">
                <a:solidFill>
                  <a:srgbClr val="008000"/>
                </a:solidFill>
              </a:rPr>
              <a:t>pc-bm</a:t>
            </a:r>
            <a:r>
              <a:rPr lang="nb-NO" sz="1400" dirty="0">
                <a:solidFill>
                  <a:srgbClr val="008000"/>
                </a:solidFill>
              </a:rPr>
              <a:t> </a:t>
            </a:r>
            <a:r>
              <a:rPr lang="nb-NO" sz="1400" dirty="0" smtClean="0">
                <a:solidFill>
                  <a:srgbClr val="008000"/>
                </a:solidFill>
              </a:rPr>
              <a:t>eutectic composition becomes more magnesian than a model BSE peridotitic composition</a:t>
            </a:r>
          </a:p>
          <a:p>
            <a:pPr>
              <a:lnSpc>
                <a:spcPts val="600"/>
              </a:lnSpc>
            </a:pPr>
            <a:endParaRPr lang="nb-NO" sz="1400" dirty="0">
              <a:solidFill>
                <a:srgbClr val="008000"/>
              </a:solidFill>
            </a:endParaRPr>
          </a:p>
          <a:p>
            <a:pPr>
              <a:lnSpc>
                <a:spcPts val="1600"/>
              </a:lnSpc>
            </a:pPr>
            <a:r>
              <a:rPr lang="nb-NO" sz="1300" dirty="0" smtClean="0"/>
              <a:t>In accordance with:</a:t>
            </a:r>
          </a:p>
          <a:p>
            <a:pPr>
              <a:lnSpc>
                <a:spcPts val="1600"/>
              </a:lnSpc>
            </a:pPr>
            <a:r>
              <a:rPr lang="nb-NO" sz="1300" dirty="0" smtClean="0"/>
              <a:t>Liebske &amp; </a:t>
            </a:r>
            <a:r>
              <a:rPr lang="nb-NO" sz="1300" dirty="0"/>
              <a:t>Frost </a:t>
            </a:r>
            <a:r>
              <a:rPr lang="nb-NO" sz="1300" dirty="0" smtClean="0"/>
              <a:t>(2012) and de Koker et al. (2013)</a:t>
            </a:r>
            <a:endParaRPr lang="nb-NO" sz="1300" dirty="0"/>
          </a:p>
        </p:txBody>
      </p:sp>
      <p:pic>
        <p:nvPicPr>
          <p:cNvPr id="2052" name="Picture 4" descr="M:\pc\Dokumenter\Adobe-Illustr-figures\Experimental-PhaseRel\PhaseRel\SimpleSyst-Liq-MeltStruct\MS-syst\MS-eutect-evol-LF-dK-Ohnish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4679027"/>
            <a:ext cx="5472608" cy="2151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 rot="16200000">
            <a:off x="2558505" y="1529330"/>
            <a:ext cx="329930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500" dirty="0" smtClean="0">
                <a:solidFill>
                  <a:srgbClr val="9900FF"/>
                </a:solidFill>
              </a:rPr>
              <a:t>35 GPa: Mg-rich: </a:t>
            </a:r>
            <a:r>
              <a:rPr lang="nb-NO" sz="1500" b="1" dirty="0" smtClean="0">
                <a:solidFill>
                  <a:srgbClr val="9900FF"/>
                </a:solidFill>
              </a:rPr>
              <a:t>pc-side</a:t>
            </a:r>
            <a:r>
              <a:rPr lang="nb-NO" sz="1500" dirty="0" smtClean="0">
                <a:solidFill>
                  <a:srgbClr val="9900FF"/>
                </a:solidFill>
              </a:rPr>
              <a:t> of the eutectic</a:t>
            </a:r>
            <a:endParaRPr lang="en-GB" sz="1500" dirty="0">
              <a:solidFill>
                <a:srgbClr val="9900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6200000">
            <a:off x="5173732" y="1578209"/>
            <a:ext cx="342914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500" dirty="0">
                <a:solidFill>
                  <a:srgbClr val="9900FF"/>
                </a:solidFill>
              </a:rPr>
              <a:t>35 GPa: </a:t>
            </a:r>
            <a:r>
              <a:rPr lang="nb-NO" sz="1500" dirty="0" smtClean="0">
                <a:solidFill>
                  <a:srgbClr val="9900FF"/>
                </a:solidFill>
              </a:rPr>
              <a:t>Mg-poor: </a:t>
            </a:r>
            <a:r>
              <a:rPr lang="nb-NO" sz="1500" b="1" dirty="0" smtClean="0">
                <a:solidFill>
                  <a:srgbClr val="9900FF"/>
                </a:solidFill>
              </a:rPr>
              <a:t>bm-side</a:t>
            </a:r>
            <a:r>
              <a:rPr lang="nb-NO" sz="1500" dirty="0" smtClean="0">
                <a:solidFill>
                  <a:srgbClr val="9900FF"/>
                </a:solidFill>
              </a:rPr>
              <a:t> of the eutectic</a:t>
            </a:r>
            <a:endParaRPr lang="en-GB" sz="1500" dirty="0">
              <a:solidFill>
                <a:srgbClr val="99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870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1167" y="116632"/>
            <a:ext cx="3802455" cy="33950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4131" y="163463"/>
            <a:ext cx="2414444" cy="820738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2000"/>
              </a:lnSpc>
            </a:pPr>
            <a:r>
              <a:rPr lang="nb-NO" sz="2000" dirty="0" smtClean="0">
                <a:solidFill>
                  <a:srgbClr val="3333FF"/>
                </a:solidFill>
              </a:rPr>
              <a:t>Laser-heated DAC</a:t>
            </a:r>
            <a:endParaRPr lang="nb-NO" sz="2000" b="1" dirty="0">
              <a:solidFill>
                <a:srgbClr val="3333FF"/>
              </a:solidFill>
            </a:endParaRPr>
          </a:p>
          <a:p>
            <a:pPr>
              <a:lnSpc>
                <a:spcPts val="2000"/>
              </a:lnSpc>
            </a:pPr>
            <a:r>
              <a:rPr lang="nb-NO" sz="1800" dirty="0" smtClean="0">
                <a:solidFill>
                  <a:srgbClr val="3333FF"/>
                </a:solidFill>
              </a:rPr>
              <a:t>experiments, </a:t>
            </a:r>
            <a:r>
              <a:rPr lang="nb-NO" dirty="0" smtClean="0">
                <a:solidFill>
                  <a:srgbClr val="3333FF"/>
                </a:solidFill>
              </a:rPr>
              <a:t>40-140 GPa</a:t>
            </a:r>
          </a:p>
          <a:p>
            <a:r>
              <a:rPr lang="nb-NO" sz="1200" dirty="0" err="1" smtClean="0"/>
              <a:t>Ozawa</a:t>
            </a:r>
            <a:r>
              <a:rPr lang="nb-NO" sz="1200" dirty="0" smtClean="0"/>
              <a:t> et al. (2018, </a:t>
            </a:r>
            <a:r>
              <a:rPr lang="nb-NO" sz="1200" dirty="0" err="1" smtClean="0"/>
              <a:t>GRL</a:t>
            </a:r>
            <a:r>
              <a:rPr lang="nb-NO" sz="1200" dirty="0" smtClean="0"/>
              <a:t>)</a:t>
            </a:r>
            <a:r>
              <a:rPr lang="nb-NO" sz="1400" dirty="0" smtClean="0"/>
              <a:t> </a:t>
            </a:r>
            <a:endParaRPr lang="nb-NO" sz="1400" dirty="0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7561780" y="1982912"/>
            <a:ext cx="256854" cy="611313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 flipV="1">
            <a:off x="6703888" y="1643865"/>
            <a:ext cx="369869" cy="90926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107504" y="3717032"/>
            <a:ext cx="288032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/>
          <p:cNvGrpSpPr/>
          <p:nvPr/>
        </p:nvGrpSpPr>
        <p:grpSpPr>
          <a:xfrm>
            <a:off x="77463" y="3762047"/>
            <a:ext cx="4206505" cy="2885267"/>
            <a:chOff x="35496" y="3713584"/>
            <a:chExt cx="4271976" cy="29526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496" y="3757807"/>
              <a:ext cx="4271976" cy="2908377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>
              <a:off x="81800" y="3713584"/>
              <a:ext cx="351656" cy="2076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4650932" y="3762048"/>
            <a:ext cx="4462690" cy="2862156"/>
            <a:chOff x="4681310" y="3744430"/>
            <a:chExt cx="4462690" cy="286215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81310" y="3817404"/>
              <a:ext cx="4462690" cy="2789182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4717176" y="3744430"/>
              <a:ext cx="351656" cy="2076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50224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3" y="5286"/>
            <a:ext cx="4176464" cy="3221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3" y="3599044"/>
            <a:ext cx="4150115" cy="3254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60950" y="46230"/>
            <a:ext cx="1149674" cy="34721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lnSpc>
                <a:spcPts val="1900"/>
              </a:lnSpc>
            </a:pPr>
            <a:r>
              <a:rPr lang="nb-NO" sz="2400" b="1" dirty="0" smtClean="0">
                <a:solidFill>
                  <a:srgbClr val="FF0000"/>
                </a:solidFill>
              </a:rPr>
              <a:t>74 </a:t>
            </a:r>
            <a:r>
              <a:rPr lang="nb-NO" sz="2400" b="1" dirty="0" err="1" smtClean="0">
                <a:solidFill>
                  <a:srgbClr val="FF0000"/>
                </a:solidFill>
              </a:rPr>
              <a:t>GPa</a:t>
            </a:r>
            <a:endParaRPr lang="en-GB" sz="24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81415" y="3599044"/>
            <a:ext cx="1303562" cy="3472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900"/>
              </a:lnSpc>
            </a:pPr>
            <a:r>
              <a:rPr lang="nb-NO" sz="2400" b="1" dirty="0" smtClean="0">
                <a:solidFill>
                  <a:srgbClr val="FF0000"/>
                </a:solidFill>
              </a:rPr>
              <a:t>132 </a:t>
            </a:r>
            <a:r>
              <a:rPr lang="nb-NO" sz="2400" b="1" dirty="0" err="1" smtClean="0">
                <a:solidFill>
                  <a:srgbClr val="FF0000"/>
                </a:solidFill>
              </a:rPr>
              <a:t>GPa</a:t>
            </a:r>
            <a:endParaRPr lang="en-GB" sz="2400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83968" y="10817"/>
            <a:ext cx="4148893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200"/>
              </a:lnSpc>
            </a:pPr>
            <a:r>
              <a:rPr lang="nb-NO" sz="1800" dirty="0" smtClean="0">
                <a:solidFill>
                  <a:srgbClr val="3333FF"/>
                </a:solidFill>
              </a:rPr>
              <a:t>Melting experiments, </a:t>
            </a:r>
          </a:p>
          <a:p>
            <a:pPr>
              <a:lnSpc>
                <a:spcPts val="2200"/>
              </a:lnSpc>
            </a:pPr>
            <a:r>
              <a:rPr lang="nb-NO" sz="1800" dirty="0" smtClean="0">
                <a:solidFill>
                  <a:srgbClr val="3333FF"/>
                </a:solidFill>
              </a:rPr>
              <a:t>fertile peridotite (pyrolite)</a:t>
            </a:r>
          </a:p>
          <a:p>
            <a:pPr>
              <a:lnSpc>
                <a:spcPts val="2200"/>
              </a:lnSpc>
            </a:pPr>
            <a:r>
              <a:rPr lang="nb-NO" sz="2000" dirty="0" smtClean="0"/>
              <a:t>  50-140 </a:t>
            </a:r>
            <a:r>
              <a:rPr lang="nb-NO" sz="2000" dirty="0" err="1" smtClean="0"/>
              <a:t>GPa</a:t>
            </a:r>
            <a:r>
              <a:rPr lang="nb-NO" sz="2000" dirty="0"/>
              <a:t> </a:t>
            </a:r>
            <a:r>
              <a:rPr lang="nb-NO" sz="2000" dirty="0" smtClean="0"/>
              <a:t>      </a:t>
            </a:r>
            <a:r>
              <a:rPr lang="nb-NO" sz="1400" dirty="0" err="1" smtClean="0"/>
              <a:t>Nomura</a:t>
            </a:r>
            <a:r>
              <a:rPr lang="nb-NO" sz="1400" dirty="0" smtClean="0"/>
              <a:t> et al. (2014, </a:t>
            </a:r>
            <a:r>
              <a:rPr lang="nb-NO" sz="1400" dirty="0" err="1" smtClean="0"/>
              <a:t>Science</a:t>
            </a:r>
            <a:r>
              <a:rPr lang="nb-NO" sz="1400" dirty="0" smtClean="0"/>
              <a:t>)</a:t>
            </a:r>
            <a:endParaRPr lang="en-GB" sz="1400" dirty="0"/>
          </a:p>
        </p:txBody>
      </p:sp>
      <p:sp>
        <p:nvSpPr>
          <p:cNvPr id="4" name="TextBox 3"/>
          <p:cNvSpPr txBox="1"/>
          <p:nvPr/>
        </p:nvSpPr>
        <p:spPr>
          <a:xfrm>
            <a:off x="4591478" y="1268760"/>
            <a:ext cx="3244799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800" b="1" dirty="0" err="1" smtClean="0">
                <a:solidFill>
                  <a:srgbClr val="3333FF"/>
                </a:solidFill>
              </a:rPr>
              <a:t>Very</a:t>
            </a:r>
            <a:r>
              <a:rPr lang="nb-NO" sz="1800" b="1" dirty="0" smtClean="0">
                <a:solidFill>
                  <a:srgbClr val="3333FF"/>
                </a:solidFill>
              </a:rPr>
              <a:t> </a:t>
            </a:r>
            <a:r>
              <a:rPr lang="nb-NO" sz="1800" b="1" dirty="0" err="1" smtClean="0">
                <a:solidFill>
                  <a:srgbClr val="3333FF"/>
                </a:solidFill>
              </a:rPr>
              <a:t>clear</a:t>
            </a:r>
            <a:r>
              <a:rPr lang="nb-NO" sz="1800" b="1" dirty="0" smtClean="0">
                <a:solidFill>
                  <a:srgbClr val="3333FF"/>
                </a:solidFill>
              </a:rPr>
              <a:t> </a:t>
            </a:r>
            <a:r>
              <a:rPr lang="nb-NO" sz="1800" b="1" dirty="0" err="1" smtClean="0">
                <a:solidFill>
                  <a:srgbClr val="3333FF"/>
                </a:solidFill>
              </a:rPr>
              <a:t>results</a:t>
            </a:r>
            <a:endParaRPr lang="nb-NO" sz="1800" b="1" dirty="0" smtClean="0">
              <a:solidFill>
                <a:srgbClr val="3333FF"/>
              </a:solidFill>
            </a:endParaRPr>
          </a:p>
          <a:p>
            <a:r>
              <a:rPr lang="nb-NO" dirty="0" err="1" smtClean="0">
                <a:solidFill>
                  <a:srgbClr val="FF0000"/>
                </a:solidFill>
              </a:rPr>
              <a:t>Liquidus</a:t>
            </a:r>
            <a:r>
              <a:rPr lang="nb-NO" dirty="0" smtClean="0">
                <a:solidFill>
                  <a:srgbClr val="FF0000"/>
                </a:solidFill>
              </a:rPr>
              <a:t> </a:t>
            </a:r>
            <a:r>
              <a:rPr lang="nb-NO" dirty="0" err="1" smtClean="0">
                <a:solidFill>
                  <a:srgbClr val="FF0000"/>
                </a:solidFill>
              </a:rPr>
              <a:t>phase</a:t>
            </a:r>
            <a:r>
              <a:rPr lang="nb-NO" dirty="0" smtClean="0">
                <a:solidFill>
                  <a:srgbClr val="FF0000"/>
                </a:solidFill>
              </a:rPr>
              <a:t> </a:t>
            </a:r>
            <a:r>
              <a:rPr lang="nb-NO" dirty="0" err="1" smtClean="0">
                <a:solidFill>
                  <a:srgbClr val="FF0000"/>
                </a:solidFill>
              </a:rPr>
              <a:t>the</a:t>
            </a:r>
            <a:r>
              <a:rPr lang="nb-NO" dirty="0" smtClean="0">
                <a:solidFill>
                  <a:srgbClr val="FF0000"/>
                </a:solidFill>
              </a:rPr>
              <a:t> in at 40-140 </a:t>
            </a:r>
            <a:r>
              <a:rPr lang="nb-NO" dirty="0" err="1" smtClean="0">
                <a:solidFill>
                  <a:srgbClr val="FF0000"/>
                </a:solidFill>
              </a:rPr>
              <a:t>GPa</a:t>
            </a:r>
            <a:r>
              <a:rPr lang="nb-NO" dirty="0" smtClean="0">
                <a:solidFill>
                  <a:srgbClr val="FF0000"/>
                </a:solidFill>
              </a:rPr>
              <a:t>:</a:t>
            </a:r>
          </a:p>
          <a:p>
            <a:r>
              <a:rPr lang="nb-NO" b="1" dirty="0" smtClean="0">
                <a:solidFill>
                  <a:srgbClr val="FF0000"/>
                </a:solidFill>
              </a:rPr>
              <a:t>  Mg-</a:t>
            </a:r>
            <a:r>
              <a:rPr lang="nb-NO" b="1" dirty="0" err="1" smtClean="0">
                <a:solidFill>
                  <a:srgbClr val="FF0000"/>
                </a:solidFill>
              </a:rPr>
              <a:t>perovskite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91478" y="2335013"/>
            <a:ext cx="37769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dirty="0" smtClean="0"/>
              <a:t>Relative to bulk </a:t>
            </a:r>
            <a:r>
              <a:rPr lang="nb-NO" b="1" dirty="0" err="1" smtClean="0"/>
              <a:t>pyrolite</a:t>
            </a:r>
            <a:r>
              <a:rPr lang="nb-NO" dirty="0" smtClean="0"/>
              <a:t>:</a:t>
            </a:r>
          </a:p>
          <a:p>
            <a:r>
              <a:rPr lang="nb-NO" b="1" dirty="0" smtClean="0">
                <a:solidFill>
                  <a:srgbClr val="FF0000"/>
                </a:solidFill>
              </a:rPr>
              <a:t>Melt</a:t>
            </a:r>
            <a:r>
              <a:rPr lang="nb-NO" dirty="0" smtClean="0">
                <a:solidFill>
                  <a:srgbClr val="FF0000"/>
                </a:solidFill>
              </a:rPr>
              <a:t>: </a:t>
            </a:r>
            <a:r>
              <a:rPr lang="nb-NO" b="1" dirty="0" smtClean="0">
                <a:solidFill>
                  <a:srgbClr val="FF0000"/>
                </a:solidFill>
              </a:rPr>
              <a:t>Fe</a:t>
            </a:r>
            <a:r>
              <a:rPr lang="nb-NO" dirty="0" smtClean="0">
                <a:solidFill>
                  <a:srgbClr val="FF0000"/>
                </a:solidFill>
              </a:rPr>
              <a:t>-Al-Na-</a:t>
            </a:r>
            <a:r>
              <a:rPr lang="nb-NO" dirty="0" err="1" smtClean="0">
                <a:solidFill>
                  <a:srgbClr val="FF0000"/>
                </a:solidFill>
              </a:rPr>
              <a:t>enrichment</a:t>
            </a:r>
            <a:r>
              <a:rPr lang="nb-NO" dirty="0" smtClean="0">
                <a:solidFill>
                  <a:srgbClr val="FF0000"/>
                </a:solidFill>
              </a:rPr>
              <a:t>, </a:t>
            </a:r>
            <a:r>
              <a:rPr lang="nb-NO" b="1" dirty="0" smtClean="0">
                <a:solidFill>
                  <a:srgbClr val="FF0000"/>
                </a:solidFill>
              </a:rPr>
              <a:t>Si-</a:t>
            </a:r>
            <a:r>
              <a:rPr lang="nb-NO" b="1" dirty="0" err="1" smtClean="0">
                <a:solidFill>
                  <a:srgbClr val="FF0000"/>
                </a:solidFill>
              </a:rPr>
              <a:t>depletion</a:t>
            </a:r>
            <a:r>
              <a:rPr lang="nb-NO" dirty="0" smtClean="0">
                <a:solidFill>
                  <a:srgbClr val="FF0000"/>
                </a:solidFill>
              </a:rPr>
              <a:t>  </a:t>
            </a:r>
          </a:p>
          <a:p>
            <a:r>
              <a:rPr lang="nb-NO" b="1" dirty="0" err="1" smtClean="0">
                <a:solidFill>
                  <a:srgbClr val="3333FF"/>
                </a:solidFill>
              </a:rPr>
              <a:t>MgPv</a:t>
            </a:r>
            <a:r>
              <a:rPr lang="nb-NO" dirty="0" smtClean="0">
                <a:solidFill>
                  <a:srgbClr val="3333FF"/>
                </a:solidFill>
              </a:rPr>
              <a:t>: </a:t>
            </a:r>
            <a:r>
              <a:rPr lang="nb-NO" b="1" dirty="0" smtClean="0">
                <a:solidFill>
                  <a:srgbClr val="3333FF"/>
                </a:solidFill>
              </a:rPr>
              <a:t>Si-</a:t>
            </a:r>
            <a:r>
              <a:rPr lang="nb-NO" b="1" dirty="0" err="1" smtClean="0">
                <a:solidFill>
                  <a:srgbClr val="3333FF"/>
                </a:solidFill>
              </a:rPr>
              <a:t>enrichment</a:t>
            </a:r>
            <a:r>
              <a:rPr lang="nb-NO" dirty="0" smtClean="0">
                <a:solidFill>
                  <a:srgbClr val="3333FF"/>
                </a:solidFill>
              </a:rPr>
              <a:t>, </a:t>
            </a:r>
            <a:r>
              <a:rPr lang="nb-NO" dirty="0" err="1" smtClean="0">
                <a:solidFill>
                  <a:srgbClr val="3333FF"/>
                </a:solidFill>
              </a:rPr>
              <a:t>Ca</a:t>
            </a:r>
            <a:r>
              <a:rPr lang="nb-NO" dirty="0" smtClean="0">
                <a:solidFill>
                  <a:srgbClr val="3333FF"/>
                </a:solidFill>
              </a:rPr>
              <a:t>-Fe-Al-</a:t>
            </a:r>
            <a:r>
              <a:rPr lang="nb-NO" dirty="0" err="1" smtClean="0">
                <a:solidFill>
                  <a:srgbClr val="3333FF"/>
                </a:solidFill>
              </a:rPr>
              <a:t>depletion</a:t>
            </a:r>
            <a:endParaRPr lang="en-GB" dirty="0">
              <a:solidFill>
                <a:srgbClr val="3333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801342" y="1384814"/>
            <a:ext cx="1378906" cy="9408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Rectangle 16"/>
          <p:cNvSpPr/>
          <p:nvPr/>
        </p:nvSpPr>
        <p:spPr>
          <a:xfrm>
            <a:off x="2779319" y="5206266"/>
            <a:ext cx="1378906" cy="8289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4356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  <p:bldP spid="9" grpId="0"/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7375" y="91010"/>
            <a:ext cx="5616625" cy="6757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7504" y="107318"/>
            <a:ext cx="3147015" cy="1205458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sz="1800" dirty="0" err="1" smtClean="0">
                <a:solidFill>
                  <a:srgbClr val="3333FF"/>
                </a:solidFill>
              </a:rPr>
              <a:t>Phase</a:t>
            </a:r>
            <a:r>
              <a:rPr lang="nb-NO" sz="1800" dirty="0" smtClean="0">
                <a:solidFill>
                  <a:srgbClr val="3333FF"/>
                </a:solidFill>
              </a:rPr>
              <a:t> </a:t>
            </a:r>
            <a:r>
              <a:rPr lang="nb-NO" sz="1800" dirty="0" err="1" smtClean="0">
                <a:solidFill>
                  <a:srgbClr val="3333FF"/>
                </a:solidFill>
              </a:rPr>
              <a:t>relations</a:t>
            </a:r>
            <a:r>
              <a:rPr lang="nb-NO" sz="1800" dirty="0" smtClean="0">
                <a:solidFill>
                  <a:srgbClr val="3333FF"/>
                </a:solidFill>
              </a:rPr>
              <a:t> at 59 </a:t>
            </a:r>
            <a:r>
              <a:rPr lang="nb-NO" sz="1800" dirty="0" err="1" smtClean="0">
                <a:solidFill>
                  <a:srgbClr val="3333FF"/>
                </a:solidFill>
              </a:rPr>
              <a:t>GPa</a:t>
            </a:r>
            <a:r>
              <a:rPr lang="nb-NO" sz="1800" dirty="0" smtClean="0">
                <a:solidFill>
                  <a:srgbClr val="3333FF"/>
                </a:solidFill>
              </a:rPr>
              <a:t> for an</a:t>
            </a:r>
          </a:p>
          <a:p>
            <a:r>
              <a:rPr lang="nb-NO" sz="1800" b="1" dirty="0" err="1" smtClean="0">
                <a:solidFill>
                  <a:srgbClr val="3333FF"/>
                </a:solidFill>
              </a:rPr>
              <a:t>evolved</a:t>
            </a:r>
            <a:r>
              <a:rPr lang="nb-NO" sz="1800" b="1" dirty="0" smtClean="0">
                <a:solidFill>
                  <a:srgbClr val="3333FF"/>
                </a:solidFill>
              </a:rPr>
              <a:t> </a:t>
            </a:r>
            <a:r>
              <a:rPr lang="nb-NO" sz="1800" dirty="0" smtClean="0">
                <a:solidFill>
                  <a:srgbClr val="3333FF"/>
                </a:solidFill>
              </a:rPr>
              <a:t>magma </a:t>
            </a:r>
            <a:r>
              <a:rPr lang="nb-NO" sz="1800" dirty="0" err="1" smtClean="0">
                <a:solidFill>
                  <a:srgbClr val="3333FF"/>
                </a:solidFill>
              </a:rPr>
              <a:t>ocean</a:t>
            </a:r>
            <a:r>
              <a:rPr lang="nb-NO" sz="1800" dirty="0" smtClean="0">
                <a:solidFill>
                  <a:srgbClr val="3333FF"/>
                </a:solidFill>
              </a:rPr>
              <a:t> comp. </a:t>
            </a:r>
          </a:p>
          <a:p>
            <a:r>
              <a:rPr lang="nb-NO" sz="1800" dirty="0" err="1" smtClean="0">
                <a:solidFill>
                  <a:srgbClr val="3333FF"/>
                </a:solidFill>
              </a:rPr>
              <a:t>after</a:t>
            </a:r>
            <a:r>
              <a:rPr lang="nb-NO" sz="1800" dirty="0" smtClean="0">
                <a:solidFill>
                  <a:srgbClr val="3333FF"/>
                </a:solidFill>
              </a:rPr>
              <a:t> 50% </a:t>
            </a:r>
            <a:r>
              <a:rPr lang="nb-NO" sz="1800" dirty="0" err="1" smtClean="0">
                <a:solidFill>
                  <a:srgbClr val="3333FF"/>
                </a:solidFill>
              </a:rPr>
              <a:t>bm-fract</a:t>
            </a:r>
            <a:r>
              <a:rPr lang="nb-NO" sz="1800" dirty="0" smtClean="0">
                <a:solidFill>
                  <a:srgbClr val="3333FF"/>
                </a:solidFill>
              </a:rPr>
              <a:t>. </a:t>
            </a:r>
          </a:p>
          <a:p>
            <a:pPr>
              <a:lnSpc>
                <a:spcPts val="2200"/>
              </a:lnSpc>
            </a:pPr>
            <a:r>
              <a:rPr lang="nb-NO" sz="1400" dirty="0" smtClean="0"/>
              <a:t>Caracas et al. (2019, </a:t>
            </a:r>
            <a:r>
              <a:rPr lang="nb-NO" sz="1400" dirty="0" err="1" smtClean="0"/>
              <a:t>EPSL</a:t>
            </a:r>
            <a:r>
              <a:rPr lang="nb-NO" sz="1400" dirty="0" smtClean="0"/>
              <a:t>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-665" y="1412776"/>
            <a:ext cx="3563888" cy="769441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r>
              <a:rPr lang="nb-NO" sz="1100" dirty="0" smtClean="0">
                <a:solidFill>
                  <a:srgbClr val="0066FF"/>
                </a:solidFill>
              </a:rPr>
              <a:t>                  </a:t>
            </a:r>
            <a:r>
              <a:rPr lang="nb-NO" sz="1100" b="1" dirty="0" err="1" smtClean="0">
                <a:solidFill>
                  <a:srgbClr val="0066FF"/>
                </a:solidFill>
              </a:rPr>
              <a:t>Wt</a:t>
            </a:r>
            <a:r>
              <a:rPr lang="nb-NO" sz="1100" b="1" dirty="0">
                <a:solidFill>
                  <a:srgbClr val="0066FF"/>
                </a:solidFill>
              </a:rPr>
              <a:t> % </a:t>
            </a:r>
            <a:r>
              <a:rPr lang="nb-NO" sz="1100" b="1" dirty="0" smtClean="0">
                <a:solidFill>
                  <a:srgbClr val="0066FF"/>
                </a:solidFill>
              </a:rPr>
              <a:t>                                               Mol ratio</a:t>
            </a:r>
          </a:p>
          <a:p>
            <a:r>
              <a:rPr lang="nb-NO" sz="1100" dirty="0" smtClean="0">
                <a:solidFill>
                  <a:srgbClr val="0066FF"/>
                </a:solidFill>
              </a:rPr>
              <a:t>                  </a:t>
            </a:r>
            <a:r>
              <a:rPr lang="nb-NO" sz="1100" dirty="0" err="1" smtClean="0">
                <a:solidFill>
                  <a:srgbClr val="0066FF"/>
                </a:solidFill>
              </a:rPr>
              <a:t>SiO</a:t>
            </a:r>
            <a:r>
              <a:rPr lang="nb-NO" sz="1100" baseline="-25000" dirty="0" err="1" smtClean="0">
                <a:solidFill>
                  <a:srgbClr val="0066FF"/>
                </a:solidFill>
              </a:rPr>
              <a:t>2</a:t>
            </a:r>
            <a:r>
              <a:rPr lang="nb-NO" sz="1100" dirty="0" smtClean="0">
                <a:solidFill>
                  <a:srgbClr val="0066FF"/>
                </a:solidFill>
              </a:rPr>
              <a:t>   </a:t>
            </a:r>
            <a:r>
              <a:rPr lang="nb-NO" sz="1100" dirty="0" err="1" smtClean="0">
                <a:solidFill>
                  <a:srgbClr val="0066FF"/>
                </a:solidFill>
              </a:rPr>
              <a:t>AlO</a:t>
            </a:r>
            <a:r>
              <a:rPr lang="nb-NO" sz="1100" baseline="-25000" dirty="0" err="1" smtClean="0">
                <a:solidFill>
                  <a:srgbClr val="0066FF"/>
                </a:solidFill>
              </a:rPr>
              <a:t>1.5</a:t>
            </a:r>
            <a:r>
              <a:rPr lang="nb-NO" sz="1100" dirty="0" smtClean="0">
                <a:solidFill>
                  <a:srgbClr val="0066FF"/>
                </a:solidFill>
              </a:rPr>
              <a:t>  </a:t>
            </a:r>
            <a:r>
              <a:rPr lang="nb-NO" sz="1100" dirty="0" err="1" smtClean="0">
                <a:solidFill>
                  <a:srgbClr val="0066FF"/>
                </a:solidFill>
              </a:rPr>
              <a:t>FeO</a:t>
            </a:r>
            <a:r>
              <a:rPr lang="nb-NO" sz="1100" dirty="0" smtClean="0">
                <a:solidFill>
                  <a:srgbClr val="0066FF"/>
                </a:solidFill>
              </a:rPr>
              <a:t>   </a:t>
            </a:r>
            <a:r>
              <a:rPr lang="nb-NO" sz="1100" dirty="0" err="1" smtClean="0">
                <a:solidFill>
                  <a:srgbClr val="0066FF"/>
                </a:solidFill>
              </a:rPr>
              <a:t>MgO</a:t>
            </a:r>
            <a:r>
              <a:rPr lang="nb-NO" sz="1100" dirty="0" smtClean="0">
                <a:solidFill>
                  <a:srgbClr val="0066FF"/>
                </a:solidFill>
              </a:rPr>
              <a:t>   </a:t>
            </a:r>
            <a:r>
              <a:rPr lang="nb-NO" sz="1100" dirty="0" err="1" smtClean="0">
                <a:solidFill>
                  <a:srgbClr val="0066FF"/>
                </a:solidFill>
              </a:rPr>
              <a:t>CaO</a:t>
            </a:r>
            <a:r>
              <a:rPr lang="nb-NO" sz="1100" dirty="0">
                <a:solidFill>
                  <a:srgbClr val="0066FF"/>
                </a:solidFill>
              </a:rPr>
              <a:t> </a:t>
            </a:r>
            <a:r>
              <a:rPr lang="nb-NO" sz="1100" dirty="0" smtClean="0">
                <a:solidFill>
                  <a:srgbClr val="0066FF"/>
                </a:solidFill>
              </a:rPr>
              <a:t>     Si/(</a:t>
            </a:r>
            <a:r>
              <a:rPr lang="nb-NO" sz="1100" dirty="0" err="1" smtClean="0">
                <a:solidFill>
                  <a:srgbClr val="0066FF"/>
                </a:solidFill>
              </a:rPr>
              <a:t>Fe+Mg</a:t>
            </a:r>
            <a:r>
              <a:rPr lang="nb-NO" sz="1100" dirty="0" smtClean="0">
                <a:solidFill>
                  <a:srgbClr val="0066FF"/>
                </a:solidFill>
              </a:rPr>
              <a:t>)</a:t>
            </a:r>
            <a:endParaRPr lang="nb-NO" sz="1100" dirty="0">
              <a:solidFill>
                <a:srgbClr val="0066FF"/>
              </a:solidFill>
            </a:endParaRPr>
          </a:p>
          <a:p>
            <a:r>
              <a:rPr lang="en-GB" sz="1100" dirty="0" smtClean="0"/>
              <a:t>peridotite   45.0    4.78     8.96   37.7    3.50           0.71</a:t>
            </a:r>
          </a:p>
          <a:p>
            <a:r>
              <a:rPr lang="en-GB" sz="1100" b="1" dirty="0" smtClean="0">
                <a:solidFill>
                  <a:srgbClr val="CC00CC"/>
                </a:solidFill>
              </a:rPr>
              <a:t>evolved</a:t>
            </a:r>
            <a:r>
              <a:rPr lang="en-GB" sz="1100" dirty="0" smtClean="0">
                <a:solidFill>
                  <a:srgbClr val="CC00CC"/>
                </a:solidFill>
              </a:rPr>
              <a:t>      </a:t>
            </a:r>
            <a:r>
              <a:rPr lang="en-GB" sz="1100" b="1" dirty="0" smtClean="0">
                <a:solidFill>
                  <a:srgbClr val="CC00CC"/>
                </a:solidFill>
              </a:rPr>
              <a:t>34.7</a:t>
            </a:r>
            <a:r>
              <a:rPr lang="en-GB" sz="1100" dirty="0" smtClean="0">
                <a:solidFill>
                  <a:srgbClr val="CC00CC"/>
                </a:solidFill>
              </a:rPr>
              <a:t>    4.91    </a:t>
            </a:r>
            <a:r>
              <a:rPr lang="en-GB" sz="1100" b="1" dirty="0" smtClean="0">
                <a:solidFill>
                  <a:srgbClr val="CC00CC"/>
                </a:solidFill>
              </a:rPr>
              <a:t>16.2   38.8    </a:t>
            </a:r>
            <a:r>
              <a:rPr lang="en-GB" sz="1100" dirty="0" smtClean="0">
                <a:solidFill>
                  <a:srgbClr val="CC00CC"/>
                </a:solidFill>
              </a:rPr>
              <a:t>5.40           </a:t>
            </a:r>
            <a:r>
              <a:rPr lang="en-GB" sz="1100" b="1" dirty="0" smtClean="0">
                <a:solidFill>
                  <a:srgbClr val="CC00CC"/>
                </a:solidFill>
              </a:rPr>
              <a:t>0.49</a:t>
            </a:r>
            <a:endParaRPr lang="en-GB" sz="1100" b="1" dirty="0">
              <a:solidFill>
                <a:srgbClr val="CC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036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4510" y="21998"/>
            <a:ext cx="6093994" cy="2817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7046" y="3033334"/>
            <a:ext cx="7702244" cy="374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7504" y="116632"/>
            <a:ext cx="2281394" cy="584775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sz="1800" dirty="0" err="1" smtClean="0">
                <a:solidFill>
                  <a:srgbClr val="3333FF"/>
                </a:solidFill>
              </a:rPr>
              <a:t>Phase</a:t>
            </a:r>
            <a:r>
              <a:rPr lang="nb-NO" sz="1800" dirty="0" smtClean="0">
                <a:solidFill>
                  <a:srgbClr val="3333FF"/>
                </a:solidFill>
              </a:rPr>
              <a:t> </a:t>
            </a:r>
            <a:r>
              <a:rPr lang="nb-NO" sz="1800" dirty="0" err="1" smtClean="0">
                <a:solidFill>
                  <a:srgbClr val="3333FF"/>
                </a:solidFill>
              </a:rPr>
              <a:t>relations</a:t>
            </a:r>
            <a:r>
              <a:rPr lang="nb-NO" sz="1800" dirty="0" smtClean="0">
                <a:solidFill>
                  <a:srgbClr val="3333FF"/>
                </a:solidFill>
              </a:rPr>
              <a:t>, </a:t>
            </a:r>
            <a:r>
              <a:rPr lang="nb-NO" sz="1800" b="1" dirty="0" smtClean="0">
                <a:solidFill>
                  <a:srgbClr val="3333FF"/>
                </a:solidFill>
              </a:rPr>
              <a:t>basalt</a:t>
            </a:r>
          </a:p>
          <a:p>
            <a:r>
              <a:rPr lang="nb-NO" sz="1400" dirty="0" smtClean="0"/>
              <a:t>Pradhan et al. (2015, EPSL)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1413580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M:\pc\Dokumenter\Adobe-Illustr-figures\Experimental-PhaseRel\Core-phase-rel\Perid-phase-rel-5-35-tectonop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07494"/>
            <a:ext cx="7488832" cy="5611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79512" y="173400"/>
            <a:ext cx="6566221" cy="400110"/>
          </a:xfrm>
          <a:prstGeom prst="rect">
            <a:avLst/>
          </a:prstGeom>
          <a:solidFill>
            <a:srgbClr val="E0E0E0"/>
          </a:solidFill>
          <a:ln w="63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sz="2000" dirty="0" smtClean="0">
                <a:solidFill>
                  <a:srgbClr val="3333FF"/>
                </a:solidFill>
              </a:rPr>
              <a:t>Melting </a:t>
            </a:r>
            <a:r>
              <a:rPr lang="nb-NO" sz="2000" dirty="0" err="1" smtClean="0">
                <a:solidFill>
                  <a:srgbClr val="3333FF"/>
                </a:solidFill>
              </a:rPr>
              <a:t>relations</a:t>
            </a:r>
            <a:r>
              <a:rPr lang="nb-NO" sz="2000" dirty="0" smtClean="0">
                <a:solidFill>
                  <a:srgbClr val="3333FF"/>
                </a:solidFill>
              </a:rPr>
              <a:t>, </a:t>
            </a:r>
            <a:r>
              <a:rPr lang="nb-NO" sz="2000" dirty="0" err="1" smtClean="0">
                <a:solidFill>
                  <a:srgbClr val="3333FF"/>
                </a:solidFill>
              </a:rPr>
              <a:t>transition</a:t>
            </a:r>
            <a:r>
              <a:rPr lang="nb-NO" sz="2000" dirty="0" smtClean="0">
                <a:solidFill>
                  <a:srgbClr val="3333FF"/>
                </a:solidFill>
              </a:rPr>
              <a:t> </a:t>
            </a:r>
            <a:r>
              <a:rPr lang="nb-NO" sz="2000" dirty="0" err="1" smtClean="0">
                <a:solidFill>
                  <a:srgbClr val="3333FF"/>
                </a:solidFill>
              </a:rPr>
              <a:t>zone</a:t>
            </a:r>
            <a:r>
              <a:rPr lang="nb-NO" sz="2000" dirty="0" smtClean="0">
                <a:solidFill>
                  <a:srgbClr val="3333FF"/>
                </a:solidFill>
              </a:rPr>
              <a:t> and </a:t>
            </a:r>
            <a:r>
              <a:rPr lang="nb-NO" sz="2000" dirty="0" err="1" smtClean="0">
                <a:solidFill>
                  <a:srgbClr val="3333FF"/>
                </a:solidFill>
              </a:rPr>
              <a:t>uppermost</a:t>
            </a:r>
            <a:r>
              <a:rPr lang="nb-NO" sz="2000" dirty="0" smtClean="0">
                <a:solidFill>
                  <a:srgbClr val="3333FF"/>
                </a:solidFill>
              </a:rPr>
              <a:t> </a:t>
            </a:r>
            <a:r>
              <a:rPr lang="nb-NO" sz="2000" dirty="0" err="1" smtClean="0">
                <a:solidFill>
                  <a:srgbClr val="3333FF"/>
                </a:solidFill>
              </a:rPr>
              <a:t>lower</a:t>
            </a:r>
            <a:r>
              <a:rPr lang="nb-NO" sz="2000" dirty="0" smtClean="0">
                <a:solidFill>
                  <a:srgbClr val="3333FF"/>
                </a:solidFill>
              </a:rPr>
              <a:t> mantle</a:t>
            </a:r>
            <a:endParaRPr lang="nb-NO" sz="2000" dirty="0">
              <a:solidFill>
                <a:srgbClr val="333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5306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931" y="966571"/>
            <a:ext cx="4149867" cy="26642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75569" y="4749585"/>
            <a:ext cx="1943161" cy="6565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200"/>
              </a:lnSpc>
            </a:pPr>
            <a:r>
              <a:rPr lang="nb-NO" sz="1600" dirty="0" err="1" smtClean="0">
                <a:solidFill>
                  <a:srgbClr val="FF0000"/>
                </a:solidFill>
              </a:rPr>
              <a:t>Neutral</a:t>
            </a:r>
            <a:r>
              <a:rPr lang="nb-NO" sz="1600" dirty="0" smtClean="0">
                <a:solidFill>
                  <a:srgbClr val="FF0000"/>
                </a:solidFill>
              </a:rPr>
              <a:t> </a:t>
            </a:r>
            <a:r>
              <a:rPr lang="nb-NO" sz="1600" dirty="0" err="1" smtClean="0">
                <a:solidFill>
                  <a:srgbClr val="FF0000"/>
                </a:solidFill>
              </a:rPr>
              <a:t>buoyancy</a:t>
            </a:r>
            <a:r>
              <a:rPr lang="nb-NO" sz="1600" dirty="0" smtClean="0">
                <a:solidFill>
                  <a:srgbClr val="FF0000"/>
                </a:solidFill>
              </a:rPr>
              <a:t> for</a:t>
            </a:r>
          </a:p>
          <a:p>
            <a:pPr>
              <a:lnSpc>
                <a:spcPts val="2200"/>
              </a:lnSpc>
            </a:pPr>
            <a:r>
              <a:rPr lang="nb-NO" sz="1600" dirty="0" smtClean="0">
                <a:solidFill>
                  <a:srgbClr val="FF0000"/>
                </a:solidFill>
              </a:rPr>
              <a:t>  K</a:t>
            </a:r>
            <a:r>
              <a:rPr lang="nb-NO" sz="1600" baseline="-25000" dirty="0" smtClean="0">
                <a:solidFill>
                  <a:srgbClr val="FF0000"/>
                </a:solidFill>
              </a:rPr>
              <a:t>D</a:t>
            </a:r>
            <a:r>
              <a:rPr lang="nb-NO" sz="1600" dirty="0" smtClean="0">
                <a:solidFill>
                  <a:srgbClr val="FF0000"/>
                </a:solidFill>
              </a:rPr>
              <a:t>=</a:t>
            </a:r>
            <a:r>
              <a:rPr lang="nb-NO" sz="1000" dirty="0" smtClean="0">
                <a:solidFill>
                  <a:srgbClr val="FF0000"/>
                </a:solidFill>
              </a:rPr>
              <a:t> </a:t>
            </a:r>
            <a:r>
              <a:rPr lang="nb-NO" sz="1600" dirty="0" smtClean="0">
                <a:solidFill>
                  <a:srgbClr val="FF0000"/>
                </a:solidFill>
              </a:rPr>
              <a:t>0.1  →73 </a:t>
            </a:r>
            <a:r>
              <a:rPr lang="nb-NO" sz="1600" dirty="0" err="1" smtClean="0">
                <a:solidFill>
                  <a:srgbClr val="FF0000"/>
                </a:solidFill>
              </a:rPr>
              <a:t>GPa</a:t>
            </a:r>
            <a:endParaRPr lang="nb-NO" sz="1600" dirty="0" smtClean="0">
              <a:solidFill>
                <a:srgbClr val="FF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0" y="764704"/>
            <a:ext cx="4602210" cy="3377675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693751" y="2476613"/>
            <a:ext cx="2033986" cy="2230239"/>
            <a:chOff x="3204803" y="4581128"/>
            <a:chExt cx="1969411" cy="2261176"/>
          </a:xfrm>
        </p:grpSpPr>
        <p:pic>
          <p:nvPicPr>
            <p:cNvPr id="8" name="Picture 4" descr="M:\pc\Dokumenter\Adobe-Illustr-figures\Experimental-PhaseRel\Core-phase-rel\Tecto12217-Fig\Fig 14-density-bm-pc-Kd-Fe-Mg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4803" y="4581128"/>
              <a:ext cx="1969411" cy="22611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tangle 8"/>
            <p:cNvSpPr/>
            <p:nvPr/>
          </p:nvSpPr>
          <p:spPr>
            <a:xfrm flipH="1">
              <a:off x="3644598" y="6435527"/>
              <a:ext cx="98528" cy="141248"/>
            </a:xfrm>
            <a:prstGeom prst="rect">
              <a:avLst/>
            </a:prstGeom>
            <a:noFill/>
            <a:ln w="63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b-NO" sz="1600" dirty="0" smtClean="0"/>
                <a:t> </a:t>
              </a:r>
              <a:endParaRPr lang="en-GB" sz="1600" dirty="0"/>
            </a:p>
          </p:txBody>
        </p:sp>
      </p:grpSp>
      <p:cxnSp>
        <p:nvCxnSpPr>
          <p:cNvPr id="13" name="Straight Arrow Connector 12"/>
          <p:cNvCxnSpPr/>
          <p:nvPr/>
        </p:nvCxnSpPr>
        <p:spPr>
          <a:xfrm>
            <a:off x="3246016" y="4487688"/>
            <a:ext cx="5285" cy="332990"/>
          </a:xfrm>
          <a:prstGeom prst="straightConnector1">
            <a:avLst/>
          </a:prstGeom>
          <a:ln w="31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3571" y="3799671"/>
            <a:ext cx="3044188" cy="2991821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5238817" y="454863"/>
            <a:ext cx="3051576" cy="451406"/>
            <a:chOff x="3892775" y="1042789"/>
            <a:chExt cx="3022082" cy="451406"/>
          </a:xfrm>
        </p:grpSpPr>
        <p:sp>
          <p:nvSpPr>
            <p:cNvPr id="28" name="Rectangle 27"/>
            <p:cNvSpPr/>
            <p:nvPr/>
          </p:nvSpPr>
          <p:spPr>
            <a:xfrm>
              <a:off x="3923931" y="1097634"/>
              <a:ext cx="2663175" cy="361950"/>
            </a:xfrm>
            <a:prstGeom prst="rect">
              <a:avLst/>
            </a:prstGeom>
            <a:solidFill>
              <a:srgbClr val="CCECFF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29" name="Group 28"/>
            <p:cNvGrpSpPr/>
            <p:nvPr/>
          </p:nvGrpSpPr>
          <p:grpSpPr>
            <a:xfrm>
              <a:off x="3892775" y="1042789"/>
              <a:ext cx="3022082" cy="451406"/>
              <a:chOff x="3676751" y="1239567"/>
              <a:chExt cx="3022082" cy="451406"/>
            </a:xfrm>
          </p:grpSpPr>
          <p:sp>
            <p:nvSpPr>
              <p:cNvPr id="31" name="TextBox 30"/>
              <p:cNvSpPr txBox="1"/>
              <p:nvPr/>
            </p:nvSpPr>
            <p:spPr>
              <a:xfrm>
                <a:off x="3676751" y="1273492"/>
                <a:ext cx="302208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b-NO" sz="1800" b="1" dirty="0" smtClean="0"/>
                  <a:t>K</a:t>
                </a:r>
                <a:r>
                  <a:rPr lang="nb-NO" sz="1800" b="1" baseline="-25000" dirty="0" smtClean="0"/>
                  <a:t>D</a:t>
                </a:r>
                <a:r>
                  <a:rPr lang="nb-NO" dirty="0" smtClean="0"/>
                  <a:t>        = </a:t>
                </a:r>
                <a:r>
                  <a:rPr lang="nb-NO" sz="1400" dirty="0" smtClean="0"/>
                  <a:t>(Fe/Mg)</a:t>
                </a:r>
                <a:r>
                  <a:rPr lang="nb-NO" sz="1400" baseline="30000" dirty="0" smtClean="0"/>
                  <a:t>bm </a:t>
                </a:r>
                <a:r>
                  <a:rPr lang="nb-NO" sz="1400" b="1" dirty="0" smtClean="0"/>
                  <a:t>/</a:t>
                </a:r>
                <a:r>
                  <a:rPr lang="nb-NO" sz="1400" dirty="0" smtClean="0"/>
                  <a:t> (Fe/Mg)</a:t>
                </a:r>
                <a:r>
                  <a:rPr lang="nb-NO" sz="1400" baseline="30000" dirty="0" smtClean="0"/>
                  <a:t>melt</a:t>
                </a:r>
                <a:endParaRPr lang="en-GB" sz="1400" baseline="30000" dirty="0"/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3881140" y="1239567"/>
                <a:ext cx="616271" cy="4514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ts val="1400"/>
                  </a:lnSpc>
                </a:pPr>
                <a:r>
                  <a:rPr lang="nb-NO" sz="1000" dirty="0" smtClean="0"/>
                  <a:t>bm/melt</a:t>
                </a:r>
              </a:p>
              <a:p>
                <a:pPr>
                  <a:lnSpc>
                    <a:spcPts val="1400"/>
                  </a:lnSpc>
                </a:pPr>
                <a:r>
                  <a:rPr lang="nb-NO" sz="1000" dirty="0" smtClean="0"/>
                  <a:t>   Fe/Mg</a:t>
                </a:r>
              </a:p>
            </p:txBody>
          </p:sp>
        </p:grpSp>
      </p:grpSp>
      <p:cxnSp>
        <p:nvCxnSpPr>
          <p:cNvPr id="33" name="Straight Arrow Connector 32"/>
          <p:cNvCxnSpPr/>
          <p:nvPr/>
        </p:nvCxnSpPr>
        <p:spPr>
          <a:xfrm>
            <a:off x="6733743" y="2384892"/>
            <a:ext cx="4891" cy="928234"/>
          </a:xfrm>
          <a:prstGeom prst="straightConnector1">
            <a:avLst/>
          </a:prstGeom>
          <a:ln w="31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2851097" y="5532579"/>
            <a:ext cx="1592103" cy="8874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200"/>
              </a:lnSpc>
            </a:pPr>
            <a:r>
              <a:rPr lang="nb-NO" dirty="0" smtClean="0">
                <a:solidFill>
                  <a:srgbClr val="FF0000"/>
                </a:solidFill>
              </a:rPr>
              <a:t>  73-80 </a:t>
            </a:r>
            <a:r>
              <a:rPr lang="nb-NO" dirty="0" err="1" smtClean="0">
                <a:solidFill>
                  <a:srgbClr val="FF0000"/>
                </a:solidFill>
              </a:rPr>
              <a:t>GPa</a:t>
            </a:r>
            <a:r>
              <a:rPr lang="nb-NO" dirty="0" smtClean="0">
                <a:solidFill>
                  <a:srgbClr val="FF0000"/>
                </a:solidFill>
              </a:rPr>
              <a:t>, </a:t>
            </a:r>
            <a:endParaRPr lang="nb-NO" sz="1600" dirty="0" smtClean="0">
              <a:solidFill>
                <a:srgbClr val="FF0000"/>
              </a:solidFill>
            </a:endParaRPr>
          </a:p>
          <a:p>
            <a:pPr>
              <a:lnSpc>
                <a:spcPts val="2200"/>
              </a:lnSpc>
            </a:pPr>
            <a:r>
              <a:rPr lang="nb-NO" b="1" dirty="0" smtClean="0">
                <a:solidFill>
                  <a:srgbClr val="FF0000"/>
                </a:solidFill>
              </a:rPr>
              <a:t>~</a:t>
            </a:r>
            <a:r>
              <a:rPr lang="nb-NO" sz="1600" b="1" dirty="0" smtClean="0">
                <a:solidFill>
                  <a:srgbClr val="FF0000"/>
                </a:solidFill>
              </a:rPr>
              <a:t>1800 km </a:t>
            </a:r>
            <a:r>
              <a:rPr lang="nb-NO" sz="1600" b="1" dirty="0" err="1" smtClean="0">
                <a:solidFill>
                  <a:srgbClr val="FF0000"/>
                </a:solidFill>
              </a:rPr>
              <a:t>depth</a:t>
            </a:r>
            <a:endParaRPr lang="nb-NO" b="1" dirty="0">
              <a:solidFill>
                <a:srgbClr val="FF0000"/>
              </a:solidFill>
            </a:endParaRPr>
          </a:p>
          <a:p>
            <a:pPr>
              <a:lnSpc>
                <a:spcPts val="1800"/>
              </a:lnSpc>
            </a:pPr>
            <a:r>
              <a:rPr lang="nb-NO" sz="1600" dirty="0" smtClean="0">
                <a:solidFill>
                  <a:srgbClr val="FF0000"/>
                </a:solidFill>
              </a:rPr>
              <a:t>     (PREM)</a:t>
            </a:r>
            <a:endParaRPr lang="en-GB" sz="1600" dirty="0">
              <a:solidFill>
                <a:srgbClr val="FF000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714693" y="2887109"/>
            <a:ext cx="1358064" cy="3744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200"/>
              </a:lnSpc>
            </a:pPr>
            <a:r>
              <a:rPr lang="nb-NO" dirty="0" smtClean="0">
                <a:solidFill>
                  <a:srgbClr val="FF0000"/>
                </a:solidFill>
              </a:rPr>
              <a:t>0.1↔80 </a:t>
            </a:r>
            <a:r>
              <a:rPr lang="nb-NO" dirty="0" err="1" smtClean="0">
                <a:solidFill>
                  <a:srgbClr val="FF0000"/>
                </a:solidFill>
              </a:rPr>
              <a:t>GPa</a:t>
            </a:r>
            <a:r>
              <a:rPr lang="nb-NO" dirty="0" smtClean="0">
                <a:solidFill>
                  <a:srgbClr val="FF0000"/>
                </a:solidFill>
              </a:rPr>
              <a:t> </a:t>
            </a:r>
            <a:endParaRPr lang="nb-NO" sz="1600" dirty="0" smtClean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7721" y="89150"/>
            <a:ext cx="3332964" cy="630942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2000"/>
              </a:lnSpc>
            </a:pPr>
            <a:r>
              <a:rPr lang="nb-NO" sz="1800" b="1" dirty="0" err="1" smtClean="0">
                <a:solidFill>
                  <a:srgbClr val="0066FF"/>
                </a:solidFill>
              </a:rPr>
              <a:t>Did</a:t>
            </a:r>
            <a:r>
              <a:rPr lang="nb-NO" sz="1800" b="1" dirty="0" smtClean="0">
                <a:solidFill>
                  <a:srgbClr val="0066FF"/>
                </a:solidFill>
              </a:rPr>
              <a:t> Earth have a BMO?</a:t>
            </a:r>
          </a:p>
          <a:p>
            <a:pPr>
              <a:lnSpc>
                <a:spcPts val="2200"/>
              </a:lnSpc>
            </a:pPr>
            <a:r>
              <a:rPr lang="nb-NO" dirty="0" err="1" smtClean="0"/>
              <a:t>Based</a:t>
            </a:r>
            <a:r>
              <a:rPr lang="nb-NO" dirty="0" smtClean="0"/>
              <a:t> </a:t>
            </a:r>
            <a:r>
              <a:rPr lang="nb-NO" dirty="0" err="1" smtClean="0"/>
              <a:t>on</a:t>
            </a:r>
            <a:r>
              <a:rPr lang="nb-NO" dirty="0" smtClean="0"/>
              <a:t> Fe-</a:t>
            </a:r>
            <a:r>
              <a:rPr lang="nb-NO" dirty="0" err="1" smtClean="0"/>
              <a:t>free</a:t>
            </a:r>
            <a:r>
              <a:rPr lang="nb-NO" dirty="0" smtClean="0"/>
              <a:t> system </a:t>
            </a:r>
            <a:r>
              <a:rPr lang="nb-NO" dirty="0" err="1" smtClean="0"/>
              <a:t>relations</a:t>
            </a:r>
            <a:r>
              <a:rPr lang="nb-NO" dirty="0" smtClean="0"/>
              <a:t>: </a:t>
            </a:r>
            <a:r>
              <a:rPr lang="nb-NO" b="1" dirty="0" smtClean="0">
                <a:solidFill>
                  <a:srgbClr val="FF0000"/>
                </a:solidFill>
              </a:rPr>
              <a:t>No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259777" y="88799"/>
            <a:ext cx="3788281" cy="338554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dirty="0" err="1" smtClean="0">
                <a:solidFill>
                  <a:srgbClr val="0066FF"/>
                </a:solidFill>
              </a:rPr>
              <a:t>But</a:t>
            </a:r>
            <a:r>
              <a:rPr lang="nb-NO" dirty="0" smtClean="0">
                <a:solidFill>
                  <a:srgbClr val="0066FF"/>
                </a:solidFill>
              </a:rPr>
              <a:t> </a:t>
            </a:r>
            <a:r>
              <a:rPr lang="nb-NO" dirty="0" err="1" smtClean="0">
                <a:solidFill>
                  <a:srgbClr val="0066FF"/>
                </a:solidFill>
              </a:rPr>
              <a:t>with</a:t>
            </a:r>
            <a:r>
              <a:rPr lang="nb-NO" dirty="0" smtClean="0">
                <a:solidFill>
                  <a:srgbClr val="0066FF"/>
                </a:solidFill>
              </a:rPr>
              <a:t> </a:t>
            </a:r>
            <a:r>
              <a:rPr lang="nb-NO" dirty="0" err="1" smtClean="0">
                <a:solidFill>
                  <a:srgbClr val="0066FF"/>
                </a:solidFill>
              </a:rPr>
              <a:t>the</a:t>
            </a:r>
            <a:r>
              <a:rPr lang="nb-NO" dirty="0" smtClean="0">
                <a:solidFill>
                  <a:srgbClr val="0066FF"/>
                </a:solidFill>
              </a:rPr>
              <a:t> </a:t>
            </a:r>
            <a:r>
              <a:rPr lang="nb-NO" dirty="0" err="1" smtClean="0">
                <a:solidFill>
                  <a:srgbClr val="0066FF"/>
                </a:solidFill>
              </a:rPr>
              <a:t>strong</a:t>
            </a:r>
            <a:r>
              <a:rPr lang="nb-NO" dirty="0" smtClean="0">
                <a:solidFill>
                  <a:srgbClr val="0066FF"/>
                </a:solidFill>
              </a:rPr>
              <a:t> Fe/Mg </a:t>
            </a:r>
            <a:r>
              <a:rPr lang="nb-NO" dirty="0" err="1" smtClean="0">
                <a:solidFill>
                  <a:srgbClr val="0066FF"/>
                </a:solidFill>
              </a:rPr>
              <a:t>partitioning</a:t>
            </a:r>
            <a:r>
              <a:rPr lang="nb-NO" b="1" dirty="0" smtClean="0">
                <a:solidFill>
                  <a:srgbClr val="0066FF"/>
                </a:solidFill>
              </a:rPr>
              <a:t>: </a:t>
            </a:r>
            <a:r>
              <a:rPr lang="nb-NO" b="1" dirty="0" err="1" smtClean="0">
                <a:solidFill>
                  <a:srgbClr val="FF0000"/>
                </a:solidFill>
              </a:rPr>
              <a:t>Yes</a:t>
            </a:r>
            <a:endParaRPr lang="en-GB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3200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5" grpId="0"/>
      <p:bldP spid="38" grpId="0"/>
      <p:bldP spid="2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7504" y="126328"/>
            <a:ext cx="6981398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2400"/>
              </a:lnSpc>
            </a:pPr>
            <a:r>
              <a:rPr lang="nb-NO" sz="1800" dirty="0" smtClean="0">
                <a:solidFill>
                  <a:srgbClr val="0066FF"/>
                </a:solidFill>
              </a:rPr>
              <a:t>High </a:t>
            </a:r>
            <a:r>
              <a:rPr lang="nb-NO" sz="1800" dirty="0" err="1" smtClean="0">
                <a:solidFill>
                  <a:srgbClr val="0066FF"/>
                </a:solidFill>
              </a:rPr>
              <a:t>thermal</a:t>
            </a:r>
            <a:r>
              <a:rPr lang="nb-NO" sz="1800" dirty="0" smtClean="0">
                <a:solidFill>
                  <a:srgbClr val="0066FF"/>
                </a:solidFill>
              </a:rPr>
              <a:t> </a:t>
            </a:r>
            <a:r>
              <a:rPr lang="nb-NO" sz="1800" dirty="0" err="1" smtClean="0">
                <a:solidFill>
                  <a:srgbClr val="0066FF"/>
                </a:solidFill>
              </a:rPr>
              <a:t>stability</a:t>
            </a:r>
            <a:r>
              <a:rPr lang="nb-NO" sz="1800" dirty="0" smtClean="0">
                <a:solidFill>
                  <a:srgbClr val="0066FF"/>
                </a:solidFill>
              </a:rPr>
              <a:t> and residual </a:t>
            </a:r>
            <a:r>
              <a:rPr lang="nb-NO" sz="1800" dirty="0" err="1" smtClean="0">
                <a:solidFill>
                  <a:srgbClr val="0066FF"/>
                </a:solidFill>
              </a:rPr>
              <a:t>character</a:t>
            </a:r>
            <a:r>
              <a:rPr lang="nb-NO" sz="1800" dirty="0" smtClean="0">
                <a:solidFill>
                  <a:srgbClr val="0066FF"/>
                </a:solidFill>
              </a:rPr>
              <a:t> of </a:t>
            </a:r>
            <a:r>
              <a:rPr lang="nb-NO" sz="1800" dirty="0" err="1" smtClean="0">
                <a:solidFill>
                  <a:srgbClr val="0066FF"/>
                </a:solidFill>
              </a:rPr>
              <a:t>Ca-pv</a:t>
            </a:r>
            <a:r>
              <a:rPr lang="nb-NO" sz="1800" dirty="0" smtClean="0">
                <a:solidFill>
                  <a:srgbClr val="0066FF"/>
                </a:solidFill>
              </a:rPr>
              <a:t>: the </a:t>
            </a:r>
            <a:r>
              <a:rPr lang="nb-NO" sz="1800" b="1" dirty="0" smtClean="0">
                <a:solidFill>
                  <a:srgbClr val="0066FF"/>
                </a:solidFill>
              </a:rPr>
              <a:t>melting curve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351710" y="36498"/>
            <a:ext cx="1774845" cy="5924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300"/>
              </a:lnSpc>
            </a:pPr>
            <a:r>
              <a:rPr lang="nb-NO" sz="1100" dirty="0" smtClean="0"/>
              <a:t>Trønnes et al. in prep.</a:t>
            </a:r>
          </a:p>
          <a:p>
            <a:pPr>
              <a:lnSpc>
                <a:spcPts val="1300"/>
              </a:lnSpc>
            </a:pPr>
            <a:r>
              <a:rPr lang="nb-NO" sz="1100" dirty="0" err="1" smtClean="0"/>
              <a:t>Simplified</a:t>
            </a:r>
            <a:r>
              <a:rPr lang="nb-NO" sz="1100" dirty="0" smtClean="0"/>
              <a:t> from:</a:t>
            </a:r>
          </a:p>
          <a:p>
            <a:pPr>
              <a:lnSpc>
                <a:spcPts val="1300"/>
              </a:lnSpc>
            </a:pPr>
            <a:r>
              <a:rPr lang="nb-NO" sz="1100" dirty="0" smtClean="0"/>
              <a:t>Hernandez et al. 2022, GRL</a:t>
            </a:r>
            <a:endParaRPr lang="en-GB" sz="11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052736"/>
            <a:ext cx="7776864" cy="5577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498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486" y="43709"/>
            <a:ext cx="4738069" cy="67722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296586" y="43708"/>
            <a:ext cx="1810111" cy="425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300"/>
              </a:lnSpc>
            </a:pPr>
            <a:r>
              <a:rPr lang="nb-NO" sz="1100" dirty="0" smtClean="0"/>
              <a:t>Hernandez et al. 2022, GRL </a:t>
            </a:r>
          </a:p>
          <a:p>
            <a:pPr>
              <a:lnSpc>
                <a:spcPts val="1300"/>
              </a:lnSpc>
            </a:pPr>
            <a:r>
              <a:rPr lang="nb-NO" sz="1100" dirty="0" smtClean="0"/>
              <a:t>(</a:t>
            </a:r>
            <a:r>
              <a:rPr lang="nb-NO" sz="1100" dirty="0" err="1" smtClean="0"/>
              <a:t>slightly</a:t>
            </a:r>
            <a:r>
              <a:rPr lang="nb-NO" sz="1100" dirty="0" smtClean="0"/>
              <a:t> </a:t>
            </a:r>
            <a:r>
              <a:rPr lang="nb-NO" sz="1100" dirty="0" err="1" smtClean="0"/>
              <a:t>modified</a:t>
            </a:r>
            <a:r>
              <a:rPr lang="nb-NO" sz="1100" dirty="0"/>
              <a:t>)</a:t>
            </a:r>
            <a:endParaRPr lang="en-GB" sz="1100" dirty="0"/>
          </a:p>
        </p:txBody>
      </p:sp>
    </p:spTree>
    <p:extLst>
      <p:ext uri="{BB962C8B-B14F-4D97-AF65-F5344CB8AC3E}">
        <p14:creationId xmlns:p14="http://schemas.microsoft.com/office/powerpoint/2010/main" val="1985340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139117" y="148582"/>
            <a:ext cx="3769683" cy="830997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nb-NO" sz="2400" dirty="0" err="1" smtClean="0">
                <a:solidFill>
                  <a:srgbClr val="3333FF"/>
                </a:solidFill>
              </a:rPr>
              <a:t>Mineralogical</a:t>
            </a:r>
            <a:r>
              <a:rPr lang="nb-NO" sz="2400" dirty="0" smtClean="0">
                <a:solidFill>
                  <a:srgbClr val="3333FF"/>
                </a:solidFill>
              </a:rPr>
              <a:t> </a:t>
            </a:r>
            <a:r>
              <a:rPr lang="nb-NO" sz="2400" dirty="0" err="1" smtClean="0">
                <a:solidFill>
                  <a:srgbClr val="3333FF"/>
                </a:solidFill>
              </a:rPr>
              <a:t>changes</a:t>
            </a:r>
            <a:r>
              <a:rPr lang="nb-NO" sz="2400" dirty="0" smtClean="0">
                <a:solidFill>
                  <a:srgbClr val="3333FF"/>
                </a:solidFill>
              </a:rPr>
              <a:t> from </a:t>
            </a:r>
            <a:r>
              <a:rPr lang="nb-NO" sz="2400" dirty="0" err="1" smtClean="0">
                <a:solidFill>
                  <a:srgbClr val="008000"/>
                </a:solidFill>
              </a:rPr>
              <a:t>depleted</a:t>
            </a:r>
            <a:r>
              <a:rPr lang="nb-NO" sz="2400" dirty="0" smtClean="0">
                <a:solidFill>
                  <a:srgbClr val="008000"/>
                </a:solidFill>
              </a:rPr>
              <a:t> </a:t>
            </a:r>
            <a:r>
              <a:rPr lang="nb-NO" sz="2400" dirty="0" err="1" smtClean="0">
                <a:solidFill>
                  <a:srgbClr val="008000"/>
                </a:solidFill>
              </a:rPr>
              <a:t>peridotite</a:t>
            </a:r>
            <a:r>
              <a:rPr lang="nb-NO" sz="2400" dirty="0" smtClean="0">
                <a:solidFill>
                  <a:srgbClr val="3333FF"/>
                </a:solidFill>
              </a:rPr>
              <a:t> to </a:t>
            </a:r>
            <a:r>
              <a:rPr lang="nb-NO" sz="2400" dirty="0" smtClean="0">
                <a:solidFill>
                  <a:srgbClr val="FF0000"/>
                </a:solidFill>
              </a:rPr>
              <a:t>basalt</a:t>
            </a:r>
            <a:endParaRPr lang="nb-NO" sz="2200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142" y="42063"/>
            <a:ext cx="4498939" cy="678076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89203" y="6165304"/>
            <a:ext cx="2473901" cy="553998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1200"/>
              </a:lnSpc>
            </a:pPr>
            <a:r>
              <a:rPr lang="nb-NO" sz="1000" b="1" dirty="0" err="1" smtClean="0"/>
              <a:t>Based</a:t>
            </a:r>
            <a:r>
              <a:rPr lang="nb-NO" sz="1000" b="1" dirty="0" smtClean="0"/>
              <a:t> </a:t>
            </a:r>
            <a:r>
              <a:rPr lang="nb-NO" sz="1000" b="1" dirty="0" err="1" smtClean="0"/>
              <a:t>on</a:t>
            </a:r>
            <a:r>
              <a:rPr lang="nb-NO" sz="1000" dirty="0" smtClean="0"/>
              <a:t>:  </a:t>
            </a:r>
            <a:r>
              <a:rPr lang="nb-NO" sz="1000" dirty="0" err="1" smtClean="0"/>
              <a:t>Stixrude</a:t>
            </a:r>
            <a:r>
              <a:rPr lang="nb-NO" sz="1000" dirty="0" smtClean="0"/>
              <a:t> &amp; Lithgow-</a:t>
            </a:r>
            <a:r>
              <a:rPr lang="nb-NO" sz="1000" dirty="0" err="1" smtClean="0"/>
              <a:t>Bertelloni</a:t>
            </a:r>
            <a:r>
              <a:rPr lang="nb-NO" sz="1000" dirty="0" smtClean="0"/>
              <a:t> 2012, AREPS;  </a:t>
            </a:r>
            <a:r>
              <a:rPr lang="nb-NO" sz="1000" dirty="0" err="1" smtClean="0"/>
              <a:t>Irifune</a:t>
            </a:r>
            <a:r>
              <a:rPr lang="nb-NO" sz="1000" dirty="0" smtClean="0"/>
              <a:t> &amp; </a:t>
            </a:r>
            <a:r>
              <a:rPr lang="nb-NO" sz="1000" dirty="0" err="1" smtClean="0"/>
              <a:t>Tsuchiya</a:t>
            </a:r>
            <a:r>
              <a:rPr lang="nb-NO" sz="1000" dirty="0" smtClean="0"/>
              <a:t>, 2015, </a:t>
            </a:r>
            <a:r>
              <a:rPr lang="nb-NO" sz="1000" dirty="0" err="1" smtClean="0"/>
              <a:t>Treat</a:t>
            </a:r>
            <a:r>
              <a:rPr lang="nb-NO" sz="1000" dirty="0" smtClean="0"/>
              <a:t>. </a:t>
            </a:r>
            <a:r>
              <a:rPr lang="nb-NO" sz="1000" dirty="0" err="1" smtClean="0"/>
              <a:t>Geophys</a:t>
            </a:r>
            <a:r>
              <a:rPr lang="nb-NO" sz="1000" dirty="0" smtClean="0"/>
              <a:t>.; Trønnes &amp; Mohn, in prep.</a:t>
            </a:r>
          </a:p>
        </p:txBody>
      </p:sp>
    </p:spTree>
    <p:extLst>
      <p:ext uri="{BB962C8B-B14F-4D97-AF65-F5344CB8AC3E}">
        <p14:creationId xmlns:p14="http://schemas.microsoft.com/office/powerpoint/2010/main" val="3439024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499490"/>
            <a:ext cx="4733560" cy="634317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552171" y="67052"/>
            <a:ext cx="15722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200"/>
              </a:lnSpc>
            </a:pPr>
            <a:r>
              <a:rPr lang="nb-NO" sz="1200" dirty="0" smtClean="0"/>
              <a:t>Trønnes et al., in prep.</a:t>
            </a:r>
            <a:endParaRPr lang="en-GB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71308" y="50511"/>
            <a:ext cx="6581208" cy="348813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nb-NO" sz="1800" dirty="0" smtClean="0">
                <a:solidFill>
                  <a:srgbClr val="0066FF"/>
                </a:solidFill>
              </a:rPr>
              <a:t>High </a:t>
            </a:r>
            <a:r>
              <a:rPr lang="nb-NO" sz="1800" dirty="0" err="1" smtClean="0">
                <a:solidFill>
                  <a:srgbClr val="0066FF"/>
                </a:solidFill>
              </a:rPr>
              <a:t>thermal</a:t>
            </a:r>
            <a:r>
              <a:rPr lang="nb-NO" sz="1800" dirty="0" smtClean="0">
                <a:solidFill>
                  <a:srgbClr val="0066FF"/>
                </a:solidFill>
              </a:rPr>
              <a:t> </a:t>
            </a:r>
            <a:r>
              <a:rPr lang="nb-NO" sz="1800" dirty="0" err="1" smtClean="0">
                <a:solidFill>
                  <a:srgbClr val="0066FF"/>
                </a:solidFill>
              </a:rPr>
              <a:t>stability</a:t>
            </a:r>
            <a:r>
              <a:rPr lang="nb-NO" sz="1800" dirty="0" smtClean="0">
                <a:solidFill>
                  <a:srgbClr val="0066FF"/>
                </a:solidFill>
              </a:rPr>
              <a:t> and residual nature of </a:t>
            </a:r>
            <a:r>
              <a:rPr lang="nb-NO" sz="1800" dirty="0" err="1" smtClean="0">
                <a:solidFill>
                  <a:srgbClr val="0066FF"/>
                </a:solidFill>
              </a:rPr>
              <a:t>Ca-pv</a:t>
            </a:r>
            <a:r>
              <a:rPr lang="nb-NO" sz="1800" dirty="0" smtClean="0">
                <a:solidFill>
                  <a:srgbClr val="0066FF"/>
                </a:solidFill>
              </a:rPr>
              <a:t>: </a:t>
            </a:r>
            <a:r>
              <a:rPr lang="nb-NO" sz="1800" b="1" dirty="0" smtClean="0">
                <a:solidFill>
                  <a:srgbClr val="0066FF"/>
                </a:solidFill>
              </a:rPr>
              <a:t>CMS-</a:t>
            </a:r>
            <a:r>
              <a:rPr lang="nb-NO" sz="1800" b="1" dirty="0" err="1" smtClean="0">
                <a:solidFill>
                  <a:srgbClr val="0066FF"/>
                </a:solidFill>
              </a:rPr>
              <a:t>projection</a:t>
            </a:r>
            <a:endParaRPr lang="nb-NO" sz="1800" b="1" dirty="0" smtClean="0">
              <a:solidFill>
                <a:srgbClr val="0066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6407" y="477395"/>
            <a:ext cx="1058303" cy="630942"/>
          </a:xfrm>
          <a:prstGeom prst="rect">
            <a:avLst/>
          </a:prstGeom>
          <a:solidFill>
            <a:srgbClr val="EAEAEA"/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1400"/>
              </a:lnSpc>
            </a:pPr>
            <a:r>
              <a:rPr lang="nb-NO" sz="1300" b="1" dirty="0" smtClean="0"/>
              <a:t>C</a:t>
            </a:r>
            <a:r>
              <a:rPr lang="nb-NO" sz="1200" dirty="0" smtClean="0"/>
              <a:t>:  </a:t>
            </a:r>
            <a:r>
              <a:rPr lang="nb-NO" sz="1200" b="1" dirty="0" err="1" smtClean="0"/>
              <a:t>Ca</a:t>
            </a:r>
            <a:r>
              <a:rPr lang="nb-NO" sz="1200" dirty="0" err="1" smtClean="0"/>
              <a:t>+Na</a:t>
            </a:r>
            <a:endParaRPr lang="nb-NO" sz="1200" dirty="0" smtClean="0"/>
          </a:p>
          <a:p>
            <a:pPr>
              <a:lnSpc>
                <a:spcPts val="1400"/>
              </a:lnSpc>
            </a:pPr>
            <a:r>
              <a:rPr lang="nb-NO" sz="1300" b="1" dirty="0" smtClean="0"/>
              <a:t>S</a:t>
            </a:r>
            <a:r>
              <a:rPr lang="nb-NO" sz="1200"/>
              <a:t>:  </a:t>
            </a:r>
            <a:r>
              <a:rPr lang="nb-NO" sz="1200" b="1" smtClean="0"/>
              <a:t>Si</a:t>
            </a:r>
            <a:r>
              <a:rPr lang="nb-NO" sz="1200" smtClean="0"/>
              <a:t>+0.9Al</a:t>
            </a:r>
            <a:endParaRPr lang="nb-NO" sz="1200" dirty="0" smtClean="0"/>
          </a:p>
          <a:p>
            <a:pPr>
              <a:lnSpc>
                <a:spcPts val="1400"/>
              </a:lnSpc>
            </a:pPr>
            <a:r>
              <a:rPr lang="nb-NO" sz="1300" b="1" dirty="0" smtClean="0"/>
              <a:t>M</a:t>
            </a:r>
            <a:r>
              <a:rPr lang="nb-NO" sz="1200" dirty="0" smtClean="0"/>
              <a:t>:  </a:t>
            </a:r>
            <a:r>
              <a:rPr lang="nb-NO" sz="1200" b="1" dirty="0" smtClean="0"/>
              <a:t>100</a:t>
            </a:r>
            <a:r>
              <a:rPr lang="nb-NO" sz="1200" b="1" dirty="0" smtClean="0">
                <a:latin typeface="Symbol" panose="05050102010706020507" pitchFamily="18" charset="2"/>
              </a:rPr>
              <a:t>-</a:t>
            </a:r>
            <a:r>
              <a:rPr lang="nb-NO" sz="1200" b="1" dirty="0" smtClean="0"/>
              <a:t>C</a:t>
            </a:r>
            <a:r>
              <a:rPr lang="nb-NO" sz="1200" b="1" dirty="0" smtClean="0">
                <a:latin typeface="Symbol" panose="05050102010706020507" pitchFamily="18" charset="2"/>
              </a:rPr>
              <a:t>-</a:t>
            </a:r>
            <a:r>
              <a:rPr lang="nb-NO" sz="1200" b="1" dirty="0" smtClean="0"/>
              <a:t>S</a:t>
            </a:r>
            <a:endParaRPr lang="nb-NO" sz="12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94" y="1484784"/>
            <a:ext cx="2273485" cy="5373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817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499491"/>
            <a:ext cx="4733560" cy="634317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552171" y="67052"/>
            <a:ext cx="15722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200"/>
              </a:lnSpc>
            </a:pPr>
            <a:r>
              <a:rPr lang="nb-NO" sz="1200" dirty="0" smtClean="0"/>
              <a:t>Trønnes et al., in prep.</a:t>
            </a:r>
            <a:endParaRPr lang="en-GB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71308" y="50511"/>
            <a:ext cx="6581208" cy="348813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nb-NO" sz="1800" dirty="0" smtClean="0">
                <a:solidFill>
                  <a:srgbClr val="0066FF"/>
                </a:solidFill>
              </a:rPr>
              <a:t>High </a:t>
            </a:r>
            <a:r>
              <a:rPr lang="nb-NO" sz="1800" dirty="0" err="1" smtClean="0">
                <a:solidFill>
                  <a:srgbClr val="0066FF"/>
                </a:solidFill>
              </a:rPr>
              <a:t>thermal</a:t>
            </a:r>
            <a:r>
              <a:rPr lang="nb-NO" sz="1800" dirty="0" smtClean="0">
                <a:solidFill>
                  <a:srgbClr val="0066FF"/>
                </a:solidFill>
              </a:rPr>
              <a:t> </a:t>
            </a:r>
            <a:r>
              <a:rPr lang="nb-NO" sz="1800" dirty="0" err="1" smtClean="0">
                <a:solidFill>
                  <a:srgbClr val="0066FF"/>
                </a:solidFill>
              </a:rPr>
              <a:t>stability</a:t>
            </a:r>
            <a:r>
              <a:rPr lang="nb-NO" sz="1800" dirty="0" smtClean="0">
                <a:solidFill>
                  <a:srgbClr val="0066FF"/>
                </a:solidFill>
              </a:rPr>
              <a:t> and residual nature of </a:t>
            </a:r>
            <a:r>
              <a:rPr lang="nb-NO" sz="1800" dirty="0" err="1" smtClean="0">
                <a:solidFill>
                  <a:srgbClr val="0066FF"/>
                </a:solidFill>
              </a:rPr>
              <a:t>Ca-pv</a:t>
            </a:r>
            <a:r>
              <a:rPr lang="nb-NO" sz="1800" dirty="0" smtClean="0">
                <a:solidFill>
                  <a:srgbClr val="0066FF"/>
                </a:solidFill>
              </a:rPr>
              <a:t>: </a:t>
            </a:r>
            <a:r>
              <a:rPr lang="nb-NO" sz="1800" b="1" dirty="0" smtClean="0">
                <a:solidFill>
                  <a:srgbClr val="0066FF"/>
                </a:solidFill>
              </a:rPr>
              <a:t>CMS-</a:t>
            </a:r>
            <a:r>
              <a:rPr lang="nb-NO" sz="1800" b="1" dirty="0" err="1" smtClean="0">
                <a:solidFill>
                  <a:srgbClr val="0066FF"/>
                </a:solidFill>
              </a:rPr>
              <a:t>projection</a:t>
            </a:r>
            <a:endParaRPr lang="nb-NO" sz="1800" b="1" dirty="0" smtClean="0">
              <a:solidFill>
                <a:srgbClr val="0066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6407" y="477395"/>
            <a:ext cx="1173719" cy="630942"/>
          </a:xfrm>
          <a:prstGeom prst="rect">
            <a:avLst/>
          </a:prstGeom>
          <a:solidFill>
            <a:srgbClr val="EAEAEA"/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1400"/>
              </a:lnSpc>
            </a:pPr>
            <a:r>
              <a:rPr lang="nb-NO" sz="1300" b="1" dirty="0" smtClean="0"/>
              <a:t>C</a:t>
            </a:r>
            <a:r>
              <a:rPr lang="nb-NO" sz="1200" dirty="0" smtClean="0"/>
              <a:t> = </a:t>
            </a:r>
            <a:r>
              <a:rPr lang="nb-NO" sz="1200" b="1" dirty="0" err="1" smtClean="0"/>
              <a:t>Ca</a:t>
            </a:r>
            <a:r>
              <a:rPr lang="nb-NO" sz="1200" b="1" dirty="0" smtClean="0"/>
              <a:t> </a:t>
            </a:r>
            <a:r>
              <a:rPr lang="nb-NO" sz="1200" dirty="0" smtClean="0"/>
              <a:t>+ Na</a:t>
            </a:r>
          </a:p>
          <a:p>
            <a:pPr>
              <a:lnSpc>
                <a:spcPts val="1400"/>
              </a:lnSpc>
            </a:pPr>
            <a:r>
              <a:rPr lang="nb-NO" sz="1300" b="1" dirty="0" smtClean="0"/>
              <a:t>S</a:t>
            </a:r>
            <a:r>
              <a:rPr lang="nb-NO" sz="1200" dirty="0" smtClean="0"/>
              <a:t> = </a:t>
            </a:r>
            <a:r>
              <a:rPr lang="nb-NO" sz="1200" b="1" dirty="0" smtClean="0"/>
              <a:t>Si </a:t>
            </a:r>
            <a:r>
              <a:rPr lang="nb-NO" sz="1200" dirty="0" smtClean="0"/>
              <a:t>+ 0.9Al</a:t>
            </a:r>
          </a:p>
          <a:p>
            <a:pPr>
              <a:lnSpc>
                <a:spcPts val="1400"/>
              </a:lnSpc>
            </a:pPr>
            <a:r>
              <a:rPr lang="nb-NO" sz="1300" b="1" dirty="0" smtClean="0"/>
              <a:t>M</a:t>
            </a:r>
            <a:r>
              <a:rPr lang="nb-NO" sz="1200" dirty="0" smtClean="0"/>
              <a:t> = </a:t>
            </a:r>
            <a:r>
              <a:rPr lang="nb-NO" sz="1200" b="1" dirty="0" smtClean="0"/>
              <a:t>100-</a:t>
            </a:r>
            <a:r>
              <a:rPr lang="nb-NO" sz="1200" b="1" dirty="0" smtClean="0">
                <a:latin typeface="Symbol" panose="05050102010706020507" pitchFamily="18" charset="2"/>
              </a:rPr>
              <a:t>(</a:t>
            </a:r>
            <a:r>
              <a:rPr lang="nb-NO" sz="1200" b="1" dirty="0" smtClean="0"/>
              <a:t>C+S)</a:t>
            </a:r>
            <a:endParaRPr lang="nb-NO" sz="12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94" y="1484784"/>
            <a:ext cx="2273485" cy="53732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2171" y="764704"/>
            <a:ext cx="1510562" cy="599835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2238" y="5530602"/>
            <a:ext cx="1387398" cy="880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648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723" y="500724"/>
            <a:ext cx="15722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200"/>
              </a:lnSpc>
            </a:pPr>
            <a:r>
              <a:rPr lang="nb-NO" sz="1200" dirty="0" smtClean="0"/>
              <a:t>Trønnes et al., in prep.</a:t>
            </a:r>
            <a:endParaRPr lang="en-GB" sz="1200" dirty="0"/>
          </a:p>
        </p:txBody>
      </p:sp>
      <p:sp>
        <p:nvSpPr>
          <p:cNvPr id="4" name="TextBox 3"/>
          <p:cNvSpPr txBox="1"/>
          <p:nvPr/>
        </p:nvSpPr>
        <p:spPr>
          <a:xfrm>
            <a:off x="102942" y="102940"/>
            <a:ext cx="1925527" cy="361637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2100"/>
              </a:lnSpc>
            </a:pPr>
            <a:r>
              <a:rPr lang="nb-NO" sz="2000" dirty="0" err="1" smtClean="0">
                <a:solidFill>
                  <a:srgbClr val="0066FF"/>
                </a:solidFill>
              </a:rPr>
              <a:t>Density</a:t>
            </a:r>
            <a:r>
              <a:rPr lang="nb-NO" sz="2000" dirty="0" smtClean="0">
                <a:solidFill>
                  <a:srgbClr val="0066FF"/>
                </a:solidFill>
              </a:rPr>
              <a:t> </a:t>
            </a:r>
            <a:r>
              <a:rPr lang="nb-NO" sz="2000" dirty="0" err="1" smtClean="0">
                <a:solidFill>
                  <a:srgbClr val="0066FF"/>
                </a:solidFill>
              </a:rPr>
              <a:t>relations</a:t>
            </a:r>
            <a:endParaRPr lang="nb-NO" sz="2000" dirty="0" smtClean="0">
              <a:solidFill>
                <a:srgbClr val="0066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654" y="19061"/>
            <a:ext cx="6684528" cy="67966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4363" y="367016"/>
            <a:ext cx="1857895" cy="3466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952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5213" y="105549"/>
            <a:ext cx="8324458" cy="387286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2300"/>
              </a:lnSpc>
            </a:pPr>
            <a:r>
              <a:rPr lang="nb-NO" sz="2200" dirty="0" smtClean="0">
                <a:solidFill>
                  <a:srgbClr val="0066FF"/>
                </a:solidFill>
              </a:rPr>
              <a:t>Ultra-</a:t>
            </a:r>
            <a:r>
              <a:rPr lang="nb-NO" sz="2200" dirty="0" err="1" smtClean="0">
                <a:solidFill>
                  <a:srgbClr val="0066FF"/>
                </a:solidFill>
              </a:rPr>
              <a:t>low</a:t>
            </a:r>
            <a:r>
              <a:rPr lang="nb-NO" sz="2200" dirty="0" smtClean="0">
                <a:solidFill>
                  <a:srgbClr val="0066FF"/>
                </a:solidFill>
              </a:rPr>
              <a:t> </a:t>
            </a:r>
            <a:r>
              <a:rPr lang="nb-NO" sz="2200" dirty="0" err="1" smtClean="0">
                <a:solidFill>
                  <a:srgbClr val="0066FF"/>
                </a:solidFill>
              </a:rPr>
              <a:t>velocity</a:t>
            </a:r>
            <a:r>
              <a:rPr lang="nb-NO" sz="2200" dirty="0" smtClean="0">
                <a:solidFill>
                  <a:srgbClr val="0066FF"/>
                </a:solidFill>
              </a:rPr>
              <a:t> </a:t>
            </a:r>
            <a:r>
              <a:rPr lang="nb-NO" sz="2200" dirty="0" err="1" smtClean="0">
                <a:solidFill>
                  <a:srgbClr val="0066FF"/>
                </a:solidFill>
              </a:rPr>
              <a:t>zones</a:t>
            </a:r>
            <a:r>
              <a:rPr lang="nb-NO" sz="2200" dirty="0" smtClean="0">
                <a:solidFill>
                  <a:srgbClr val="0066FF"/>
                </a:solidFill>
              </a:rPr>
              <a:t> (</a:t>
            </a:r>
            <a:r>
              <a:rPr lang="nb-NO" sz="2200" dirty="0" err="1" smtClean="0">
                <a:solidFill>
                  <a:srgbClr val="0066FF"/>
                </a:solidFill>
              </a:rPr>
              <a:t>ULVZs</a:t>
            </a:r>
            <a:r>
              <a:rPr lang="nb-NO" sz="2200" dirty="0" smtClean="0">
                <a:solidFill>
                  <a:srgbClr val="0066FF"/>
                </a:solidFill>
              </a:rPr>
              <a:t>):  </a:t>
            </a:r>
            <a:r>
              <a:rPr lang="nb-NO" sz="2200" b="1" dirty="0" err="1" smtClean="0">
                <a:solidFill>
                  <a:srgbClr val="0066FF"/>
                </a:solidFill>
              </a:rPr>
              <a:t>density</a:t>
            </a:r>
            <a:r>
              <a:rPr lang="nb-NO" sz="2200" b="1" dirty="0" smtClean="0">
                <a:solidFill>
                  <a:srgbClr val="0066FF"/>
                </a:solidFill>
              </a:rPr>
              <a:t> </a:t>
            </a:r>
            <a:r>
              <a:rPr lang="nb-NO" sz="2200" b="1" dirty="0" err="1">
                <a:solidFill>
                  <a:srgbClr val="FF0000"/>
                </a:solidFill>
              </a:rPr>
              <a:t>excess</a:t>
            </a:r>
            <a:r>
              <a:rPr lang="nb-NO" sz="2200" b="1" dirty="0">
                <a:solidFill>
                  <a:srgbClr val="FF0000"/>
                </a:solidFill>
              </a:rPr>
              <a:t> </a:t>
            </a:r>
            <a:r>
              <a:rPr lang="nb-NO" sz="2200" b="1" dirty="0" smtClean="0">
                <a:solidFill>
                  <a:srgbClr val="FF0000"/>
                </a:solidFill>
              </a:rPr>
              <a:t> </a:t>
            </a:r>
            <a:r>
              <a:rPr lang="nb-NO" sz="2200" dirty="0" smtClean="0">
                <a:solidFill>
                  <a:srgbClr val="0066FF"/>
                </a:solidFill>
              </a:rPr>
              <a:t>and  </a:t>
            </a:r>
            <a:r>
              <a:rPr lang="nb-NO" sz="2200" b="1" dirty="0" err="1" smtClean="0">
                <a:solidFill>
                  <a:srgbClr val="0066FF"/>
                </a:solidFill>
              </a:rPr>
              <a:t>velocity</a:t>
            </a:r>
            <a:r>
              <a:rPr lang="nb-NO" sz="2200" b="1" dirty="0" smtClean="0">
                <a:solidFill>
                  <a:srgbClr val="FF0000"/>
                </a:solidFill>
              </a:rPr>
              <a:t> deficit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274" y="695428"/>
            <a:ext cx="2474235" cy="11852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274" y="2599393"/>
            <a:ext cx="2866315" cy="9718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112" y="648599"/>
            <a:ext cx="3646170" cy="96017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15" y="3849454"/>
            <a:ext cx="3658403" cy="112323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408" y="1880714"/>
            <a:ext cx="3411874" cy="117439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570163"/>
            <a:ext cx="3272509" cy="314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825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91" y="936839"/>
            <a:ext cx="8843773" cy="212793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7456" y="3164682"/>
            <a:ext cx="2886715" cy="355631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620360" y="1619678"/>
            <a:ext cx="53412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100" dirty="0" smtClean="0">
                <a:solidFill>
                  <a:srgbClr val="FF0000"/>
                </a:solidFill>
              </a:rPr>
              <a:t>300 K</a:t>
            </a:r>
            <a:endParaRPr lang="en-GB" sz="1100" dirty="0">
              <a:solidFill>
                <a:srgbClr val="FF0000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8553960" y="1763435"/>
            <a:ext cx="144016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456653" y="1647079"/>
            <a:ext cx="60465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100" dirty="0" smtClean="0">
                <a:solidFill>
                  <a:srgbClr val="FF0000"/>
                </a:solidFill>
              </a:rPr>
              <a:t>3000 K</a:t>
            </a:r>
            <a:endParaRPr lang="en-GB" sz="1100" dirty="0">
              <a:solidFill>
                <a:srgbClr val="FF0000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7954720" y="1765367"/>
            <a:ext cx="179514" cy="1855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35213" y="105549"/>
            <a:ext cx="8324458" cy="387286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2300"/>
              </a:lnSpc>
            </a:pPr>
            <a:r>
              <a:rPr lang="nb-NO" sz="2200" dirty="0" smtClean="0">
                <a:solidFill>
                  <a:srgbClr val="0066FF"/>
                </a:solidFill>
              </a:rPr>
              <a:t>Ultra-</a:t>
            </a:r>
            <a:r>
              <a:rPr lang="nb-NO" sz="2200" dirty="0" err="1" smtClean="0">
                <a:solidFill>
                  <a:srgbClr val="0066FF"/>
                </a:solidFill>
              </a:rPr>
              <a:t>low</a:t>
            </a:r>
            <a:r>
              <a:rPr lang="nb-NO" sz="2200" dirty="0" smtClean="0">
                <a:solidFill>
                  <a:srgbClr val="0066FF"/>
                </a:solidFill>
              </a:rPr>
              <a:t> </a:t>
            </a:r>
            <a:r>
              <a:rPr lang="nb-NO" sz="2200" dirty="0" err="1" smtClean="0">
                <a:solidFill>
                  <a:srgbClr val="0066FF"/>
                </a:solidFill>
              </a:rPr>
              <a:t>velocity</a:t>
            </a:r>
            <a:r>
              <a:rPr lang="nb-NO" sz="2200" dirty="0" smtClean="0">
                <a:solidFill>
                  <a:srgbClr val="0066FF"/>
                </a:solidFill>
              </a:rPr>
              <a:t> </a:t>
            </a:r>
            <a:r>
              <a:rPr lang="nb-NO" sz="2200" dirty="0" err="1" smtClean="0">
                <a:solidFill>
                  <a:srgbClr val="0066FF"/>
                </a:solidFill>
              </a:rPr>
              <a:t>zones</a:t>
            </a:r>
            <a:r>
              <a:rPr lang="nb-NO" sz="2200" dirty="0" smtClean="0">
                <a:solidFill>
                  <a:srgbClr val="0066FF"/>
                </a:solidFill>
              </a:rPr>
              <a:t> (</a:t>
            </a:r>
            <a:r>
              <a:rPr lang="nb-NO" sz="2200" dirty="0" err="1" smtClean="0">
                <a:solidFill>
                  <a:srgbClr val="0066FF"/>
                </a:solidFill>
              </a:rPr>
              <a:t>ULVZs</a:t>
            </a:r>
            <a:r>
              <a:rPr lang="nb-NO" sz="2200" dirty="0" smtClean="0">
                <a:solidFill>
                  <a:srgbClr val="0066FF"/>
                </a:solidFill>
              </a:rPr>
              <a:t>):  </a:t>
            </a:r>
            <a:r>
              <a:rPr lang="nb-NO" sz="2200" b="1" dirty="0" err="1" smtClean="0">
                <a:solidFill>
                  <a:srgbClr val="0066FF"/>
                </a:solidFill>
              </a:rPr>
              <a:t>density</a:t>
            </a:r>
            <a:r>
              <a:rPr lang="nb-NO" sz="2200" b="1" dirty="0" smtClean="0">
                <a:solidFill>
                  <a:srgbClr val="0066FF"/>
                </a:solidFill>
              </a:rPr>
              <a:t> </a:t>
            </a:r>
            <a:r>
              <a:rPr lang="nb-NO" sz="2200" b="1" dirty="0" err="1">
                <a:solidFill>
                  <a:srgbClr val="FF0000"/>
                </a:solidFill>
              </a:rPr>
              <a:t>excess</a:t>
            </a:r>
            <a:r>
              <a:rPr lang="nb-NO" sz="2200" b="1" dirty="0">
                <a:solidFill>
                  <a:srgbClr val="FF0000"/>
                </a:solidFill>
              </a:rPr>
              <a:t> </a:t>
            </a:r>
            <a:r>
              <a:rPr lang="nb-NO" sz="2200" b="1" dirty="0" smtClean="0">
                <a:solidFill>
                  <a:srgbClr val="FF0000"/>
                </a:solidFill>
              </a:rPr>
              <a:t> </a:t>
            </a:r>
            <a:r>
              <a:rPr lang="nb-NO" sz="2200" dirty="0" smtClean="0">
                <a:solidFill>
                  <a:srgbClr val="0066FF"/>
                </a:solidFill>
              </a:rPr>
              <a:t>and  </a:t>
            </a:r>
            <a:r>
              <a:rPr lang="nb-NO" sz="2200" b="1" dirty="0" err="1" smtClean="0">
                <a:solidFill>
                  <a:srgbClr val="0066FF"/>
                </a:solidFill>
              </a:rPr>
              <a:t>velocity</a:t>
            </a:r>
            <a:r>
              <a:rPr lang="nb-NO" sz="2200" b="1" dirty="0" smtClean="0">
                <a:solidFill>
                  <a:srgbClr val="FF0000"/>
                </a:solidFill>
              </a:rPr>
              <a:t> deficit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274937" y="907800"/>
            <a:ext cx="23194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/>
              <a:t>From: Chen, 2021, </a:t>
            </a:r>
            <a:r>
              <a:rPr lang="nb-NO" sz="1200" dirty="0" err="1" smtClean="0"/>
              <a:t>Natl</a:t>
            </a:r>
            <a:r>
              <a:rPr lang="nb-NO" sz="1200" dirty="0" smtClean="0"/>
              <a:t>. </a:t>
            </a:r>
            <a:r>
              <a:rPr lang="nb-NO" sz="1200" dirty="0" err="1" smtClean="0"/>
              <a:t>Sci</a:t>
            </a:r>
            <a:r>
              <a:rPr lang="nb-NO" sz="1200" dirty="0" smtClean="0"/>
              <a:t>. Rev. 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1590765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086" y="651133"/>
            <a:ext cx="5522876" cy="293402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7164" y="77500"/>
            <a:ext cx="8183394" cy="387286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2300"/>
              </a:lnSpc>
            </a:pPr>
            <a:r>
              <a:rPr lang="nb-NO" sz="2200" dirty="0" smtClean="0">
                <a:solidFill>
                  <a:srgbClr val="0066FF"/>
                </a:solidFill>
              </a:rPr>
              <a:t>Ultra-</a:t>
            </a:r>
            <a:r>
              <a:rPr lang="nb-NO" sz="2200" dirty="0" err="1" smtClean="0">
                <a:solidFill>
                  <a:srgbClr val="0066FF"/>
                </a:solidFill>
              </a:rPr>
              <a:t>low</a:t>
            </a:r>
            <a:r>
              <a:rPr lang="nb-NO" sz="2200" dirty="0" smtClean="0">
                <a:solidFill>
                  <a:srgbClr val="0066FF"/>
                </a:solidFill>
              </a:rPr>
              <a:t> </a:t>
            </a:r>
            <a:r>
              <a:rPr lang="nb-NO" sz="2200" dirty="0" err="1" smtClean="0">
                <a:solidFill>
                  <a:srgbClr val="0066FF"/>
                </a:solidFill>
              </a:rPr>
              <a:t>velocity</a:t>
            </a:r>
            <a:r>
              <a:rPr lang="nb-NO" sz="2200" dirty="0" smtClean="0">
                <a:solidFill>
                  <a:srgbClr val="0066FF"/>
                </a:solidFill>
              </a:rPr>
              <a:t> </a:t>
            </a:r>
            <a:r>
              <a:rPr lang="nb-NO" sz="2200" dirty="0" err="1" smtClean="0">
                <a:solidFill>
                  <a:srgbClr val="0066FF"/>
                </a:solidFill>
              </a:rPr>
              <a:t>zones</a:t>
            </a:r>
            <a:r>
              <a:rPr lang="nb-NO" sz="2200" dirty="0" smtClean="0">
                <a:solidFill>
                  <a:srgbClr val="0066FF"/>
                </a:solidFill>
              </a:rPr>
              <a:t> (</a:t>
            </a:r>
            <a:r>
              <a:rPr lang="nb-NO" sz="2200" dirty="0" err="1" smtClean="0">
                <a:solidFill>
                  <a:srgbClr val="0066FF"/>
                </a:solidFill>
              </a:rPr>
              <a:t>ULVZs</a:t>
            </a:r>
            <a:r>
              <a:rPr lang="nb-NO" sz="2200" dirty="0" smtClean="0">
                <a:solidFill>
                  <a:srgbClr val="0066FF"/>
                </a:solidFill>
              </a:rPr>
              <a:t>): </a:t>
            </a:r>
            <a:r>
              <a:rPr lang="nb-NO" sz="2200" b="1" dirty="0" err="1" smtClean="0">
                <a:solidFill>
                  <a:srgbClr val="FF0000"/>
                </a:solidFill>
              </a:rPr>
              <a:t>velocity</a:t>
            </a:r>
            <a:r>
              <a:rPr lang="nb-NO" sz="2200" b="1" dirty="0" smtClean="0">
                <a:solidFill>
                  <a:srgbClr val="FF0000"/>
                </a:solidFill>
              </a:rPr>
              <a:t> deficit</a:t>
            </a:r>
            <a:r>
              <a:rPr lang="nb-NO" sz="2200" dirty="0" smtClean="0">
                <a:solidFill>
                  <a:srgbClr val="0066FF"/>
                </a:solidFill>
              </a:rPr>
              <a:t> and </a:t>
            </a:r>
            <a:r>
              <a:rPr lang="nb-NO" sz="2200" b="1" dirty="0" err="1" smtClean="0">
                <a:solidFill>
                  <a:srgbClr val="FF0000"/>
                </a:solidFill>
              </a:rPr>
              <a:t>density</a:t>
            </a:r>
            <a:r>
              <a:rPr lang="nb-NO" sz="2200" b="1" dirty="0" smtClean="0">
                <a:solidFill>
                  <a:srgbClr val="FF0000"/>
                </a:solidFill>
              </a:rPr>
              <a:t> </a:t>
            </a:r>
            <a:r>
              <a:rPr lang="nb-NO" sz="2200" b="1" dirty="0" err="1" smtClean="0">
                <a:solidFill>
                  <a:srgbClr val="FF0000"/>
                </a:solidFill>
              </a:rPr>
              <a:t>excess</a:t>
            </a:r>
            <a:endParaRPr lang="nb-NO" sz="2200" b="1" dirty="0" smtClean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600" y="3889505"/>
            <a:ext cx="5528071" cy="2936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455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36" y="870384"/>
            <a:ext cx="8945236" cy="559697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83" y="1262912"/>
            <a:ext cx="8484868" cy="40746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66" y="2401618"/>
            <a:ext cx="8345343" cy="35940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72" y="4523600"/>
            <a:ext cx="1771535" cy="185894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252" y="1973062"/>
            <a:ext cx="1088339" cy="4502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603" y="4725447"/>
            <a:ext cx="667912" cy="28028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8336" y="98516"/>
            <a:ext cx="3785011" cy="400110"/>
          </a:xfrm>
          <a:prstGeom prst="rect">
            <a:avLst/>
          </a:prstGeom>
          <a:solidFill>
            <a:srgbClr val="E0E0E0"/>
          </a:solidFill>
          <a:ln w="63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sz="2000" dirty="0" smtClean="0">
                <a:solidFill>
                  <a:srgbClr val="3333FF"/>
                </a:solidFill>
              </a:rPr>
              <a:t>Melting </a:t>
            </a:r>
            <a:r>
              <a:rPr lang="nb-NO" sz="2000" dirty="0" err="1" smtClean="0">
                <a:solidFill>
                  <a:srgbClr val="3333FF"/>
                </a:solidFill>
              </a:rPr>
              <a:t>relations</a:t>
            </a:r>
            <a:r>
              <a:rPr lang="nb-NO" sz="2000" dirty="0" smtClean="0">
                <a:solidFill>
                  <a:srgbClr val="3333FF"/>
                </a:solidFill>
              </a:rPr>
              <a:t>, </a:t>
            </a:r>
            <a:r>
              <a:rPr lang="nb-NO" sz="2000" dirty="0" err="1" smtClean="0">
                <a:solidFill>
                  <a:srgbClr val="3333FF"/>
                </a:solidFill>
              </a:rPr>
              <a:t>the</a:t>
            </a:r>
            <a:r>
              <a:rPr lang="nb-NO" sz="2000" dirty="0" smtClean="0">
                <a:solidFill>
                  <a:srgbClr val="3333FF"/>
                </a:solidFill>
              </a:rPr>
              <a:t> </a:t>
            </a:r>
            <a:r>
              <a:rPr lang="nb-NO" sz="2000" dirty="0" err="1" smtClean="0">
                <a:solidFill>
                  <a:srgbClr val="3333FF"/>
                </a:solidFill>
              </a:rPr>
              <a:t>entire</a:t>
            </a:r>
            <a:r>
              <a:rPr lang="nb-NO" sz="2000" dirty="0" smtClean="0">
                <a:solidFill>
                  <a:srgbClr val="3333FF"/>
                </a:solidFill>
              </a:rPr>
              <a:t> mantle</a:t>
            </a:r>
            <a:endParaRPr lang="nb-NO" sz="2000" dirty="0">
              <a:solidFill>
                <a:srgbClr val="333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6949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723" y="500724"/>
            <a:ext cx="15722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200"/>
              </a:lnSpc>
            </a:pPr>
            <a:r>
              <a:rPr lang="nb-NO" sz="1200" dirty="0" smtClean="0"/>
              <a:t>Trønnes et al., in prep.</a:t>
            </a:r>
            <a:endParaRPr lang="en-GB" sz="1200" dirty="0"/>
          </a:p>
        </p:txBody>
      </p:sp>
      <p:sp>
        <p:nvSpPr>
          <p:cNvPr id="4" name="TextBox 3"/>
          <p:cNvSpPr txBox="1"/>
          <p:nvPr/>
        </p:nvSpPr>
        <p:spPr>
          <a:xfrm>
            <a:off x="102942" y="102940"/>
            <a:ext cx="1925527" cy="361637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2100"/>
              </a:lnSpc>
            </a:pPr>
            <a:r>
              <a:rPr lang="nb-NO" sz="2000" dirty="0" err="1" smtClean="0">
                <a:solidFill>
                  <a:srgbClr val="0066FF"/>
                </a:solidFill>
              </a:rPr>
              <a:t>Density</a:t>
            </a:r>
            <a:r>
              <a:rPr lang="nb-NO" sz="2000" dirty="0" smtClean="0">
                <a:solidFill>
                  <a:srgbClr val="0066FF"/>
                </a:solidFill>
              </a:rPr>
              <a:t> </a:t>
            </a:r>
            <a:r>
              <a:rPr lang="nb-NO" sz="2000" dirty="0" err="1" smtClean="0">
                <a:solidFill>
                  <a:srgbClr val="0066FF"/>
                </a:solidFill>
              </a:rPr>
              <a:t>relations</a:t>
            </a:r>
            <a:endParaRPr lang="nb-NO" sz="2000" dirty="0" smtClean="0">
              <a:solidFill>
                <a:srgbClr val="0066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654" y="19061"/>
            <a:ext cx="6684528" cy="67966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4363" y="367016"/>
            <a:ext cx="1857895" cy="3466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110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5787" y="835792"/>
            <a:ext cx="7240049" cy="313836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5365" y="94193"/>
            <a:ext cx="5180329" cy="425758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2600"/>
              </a:lnSpc>
            </a:pPr>
            <a:r>
              <a:rPr lang="nb-NO" sz="2400" dirty="0" smtClean="0">
                <a:solidFill>
                  <a:srgbClr val="0066FF"/>
                </a:solidFill>
              </a:rPr>
              <a:t>ULVZ </a:t>
            </a:r>
            <a:r>
              <a:rPr lang="nb-NO" sz="2400" dirty="0" err="1" smtClean="0">
                <a:solidFill>
                  <a:srgbClr val="0066FF"/>
                </a:solidFill>
              </a:rPr>
              <a:t>density</a:t>
            </a:r>
            <a:r>
              <a:rPr lang="nb-NO" sz="2400" dirty="0" smtClean="0">
                <a:solidFill>
                  <a:srgbClr val="0066FF"/>
                </a:solidFill>
              </a:rPr>
              <a:t> </a:t>
            </a:r>
            <a:r>
              <a:rPr lang="nb-NO" sz="2400" dirty="0" err="1" smtClean="0">
                <a:solidFill>
                  <a:srgbClr val="0066FF"/>
                </a:solidFill>
              </a:rPr>
              <a:t>modelling</a:t>
            </a:r>
            <a:r>
              <a:rPr lang="nb-NO" sz="2400" dirty="0" smtClean="0">
                <a:solidFill>
                  <a:srgbClr val="0066FF"/>
                </a:solidFill>
              </a:rPr>
              <a:t>   </a:t>
            </a:r>
            <a:r>
              <a:rPr lang="nb-NO" sz="2200" dirty="0" smtClean="0">
                <a:solidFill>
                  <a:srgbClr val="0066FF"/>
                </a:solidFill>
              </a:rPr>
              <a:t> </a:t>
            </a:r>
            <a:r>
              <a:rPr lang="nb-NO" sz="1400" dirty="0" smtClean="0"/>
              <a:t>Trønnes et al., in prep.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9841" y="4509120"/>
            <a:ext cx="6496973" cy="22643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9864" y="869451"/>
            <a:ext cx="143981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500" dirty="0" smtClean="0">
                <a:solidFill>
                  <a:srgbClr val="0066FF"/>
                </a:solidFill>
              </a:rPr>
              <a:t>Ambient</a:t>
            </a:r>
            <a:r>
              <a:rPr lang="nb-NO" sz="1400" dirty="0" smtClean="0">
                <a:solidFill>
                  <a:srgbClr val="0066FF"/>
                </a:solidFill>
              </a:rPr>
              <a:t> mantle:</a:t>
            </a:r>
            <a:endParaRPr lang="en-GB" sz="1400" dirty="0">
              <a:solidFill>
                <a:srgbClr val="00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6350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90" y="551644"/>
            <a:ext cx="9028444" cy="624664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2876" y="611663"/>
            <a:ext cx="4775573" cy="581426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7579" y="82074"/>
            <a:ext cx="2156103" cy="374461"/>
          </a:xfrm>
          <a:prstGeom prst="rect">
            <a:avLst/>
          </a:prstGeom>
          <a:solidFill>
            <a:srgbClr val="F0F0F0"/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2200"/>
              </a:lnSpc>
            </a:pPr>
            <a:r>
              <a:rPr lang="nb-NO" sz="2200" b="1" dirty="0" err="1" smtClean="0">
                <a:solidFill>
                  <a:srgbClr val="3333FF"/>
                </a:solidFill>
              </a:rPr>
              <a:t>ULVZ</a:t>
            </a:r>
            <a:r>
              <a:rPr lang="nb-NO" sz="2200" b="1" dirty="0" smtClean="0">
                <a:solidFill>
                  <a:srgbClr val="3333FF"/>
                </a:solidFill>
              </a:rPr>
              <a:t> </a:t>
            </a:r>
            <a:r>
              <a:rPr lang="nb-NO" sz="2200" b="1" dirty="0" err="1" smtClean="0">
                <a:solidFill>
                  <a:srgbClr val="3333FF"/>
                </a:solidFill>
              </a:rPr>
              <a:t>dynamics</a:t>
            </a:r>
            <a:endParaRPr lang="en-US" sz="2200" dirty="0"/>
          </a:p>
        </p:txBody>
      </p:sp>
      <p:sp>
        <p:nvSpPr>
          <p:cNvPr id="10" name="TextBox 9"/>
          <p:cNvSpPr txBox="1"/>
          <p:nvPr/>
        </p:nvSpPr>
        <p:spPr>
          <a:xfrm>
            <a:off x="2353724" y="56425"/>
            <a:ext cx="27398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200"/>
              </a:lnSpc>
            </a:pPr>
            <a:r>
              <a:rPr lang="nb-NO" sz="1100" b="1" dirty="0" err="1" smtClean="0">
                <a:solidFill>
                  <a:srgbClr val="CC3399"/>
                </a:solidFill>
              </a:rPr>
              <a:t>ULVZ</a:t>
            </a:r>
            <a:r>
              <a:rPr lang="nb-NO" sz="1100" b="1" dirty="0" smtClean="0">
                <a:solidFill>
                  <a:srgbClr val="CC3399"/>
                </a:solidFill>
              </a:rPr>
              <a:t>: Ultra-</a:t>
            </a:r>
            <a:r>
              <a:rPr lang="nb-NO" sz="1100" b="1" dirty="0" err="1" smtClean="0">
                <a:solidFill>
                  <a:srgbClr val="CC3399"/>
                </a:solidFill>
              </a:rPr>
              <a:t>low</a:t>
            </a:r>
            <a:r>
              <a:rPr lang="nb-NO" sz="1100" b="1" dirty="0" smtClean="0">
                <a:solidFill>
                  <a:srgbClr val="CC3399"/>
                </a:solidFill>
              </a:rPr>
              <a:t> </a:t>
            </a:r>
            <a:r>
              <a:rPr lang="nb-NO" sz="1100" b="1" dirty="0" err="1" smtClean="0">
                <a:solidFill>
                  <a:srgbClr val="CC3399"/>
                </a:solidFill>
              </a:rPr>
              <a:t>velocity</a:t>
            </a:r>
            <a:r>
              <a:rPr lang="nb-NO" sz="1100" b="1" dirty="0" smtClean="0">
                <a:solidFill>
                  <a:srgbClr val="CC3399"/>
                </a:solidFill>
              </a:rPr>
              <a:t> </a:t>
            </a:r>
            <a:r>
              <a:rPr lang="nb-NO" sz="1100" b="1" dirty="0" err="1" smtClean="0">
                <a:solidFill>
                  <a:srgbClr val="CC3399"/>
                </a:solidFill>
              </a:rPr>
              <a:t>zone</a:t>
            </a:r>
            <a:endParaRPr lang="nb-NO" sz="1100" b="1" dirty="0" smtClean="0">
              <a:solidFill>
                <a:srgbClr val="CC3399"/>
              </a:solidFill>
            </a:endParaRPr>
          </a:p>
          <a:p>
            <a:pPr>
              <a:lnSpc>
                <a:spcPts val="1200"/>
              </a:lnSpc>
            </a:pPr>
            <a:r>
              <a:rPr lang="nb-NO" sz="1100" dirty="0" err="1" smtClean="0">
                <a:solidFill>
                  <a:srgbClr val="003399"/>
                </a:solidFill>
              </a:rPr>
              <a:t>LLSVP</a:t>
            </a:r>
            <a:r>
              <a:rPr lang="nb-NO" sz="1100" dirty="0" smtClean="0">
                <a:solidFill>
                  <a:srgbClr val="003399"/>
                </a:solidFill>
              </a:rPr>
              <a:t>: Large </a:t>
            </a:r>
            <a:r>
              <a:rPr lang="nb-NO" sz="1100" dirty="0" err="1" smtClean="0">
                <a:solidFill>
                  <a:srgbClr val="003399"/>
                </a:solidFill>
              </a:rPr>
              <a:t>low</a:t>
            </a:r>
            <a:r>
              <a:rPr lang="nb-NO" sz="1100" dirty="0" smtClean="0">
                <a:solidFill>
                  <a:srgbClr val="003399"/>
                </a:solidFill>
              </a:rPr>
              <a:t> S-</a:t>
            </a:r>
            <a:r>
              <a:rPr lang="nb-NO" sz="1100" dirty="0" err="1" smtClean="0">
                <a:solidFill>
                  <a:srgbClr val="003399"/>
                </a:solidFill>
              </a:rPr>
              <a:t>wave</a:t>
            </a:r>
            <a:r>
              <a:rPr lang="nb-NO" sz="1100" dirty="0" smtClean="0">
                <a:solidFill>
                  <a:srgbClr val="003399"/>
                </a:solidFill>
              </a:rPr>
              <a:t> </a:t>
            </a:r>
            <a:r>
              <a:rPr lang="nb-NO" sz="1100" dirty="0" err="1" smtClean="0">
                <a:solidFill>
                  <a:srgbClr val="003399"/>
                </a:solidFill>
              </a:rPr>
              <a:t>velocity</a:t>
            </a:r>
            <a:r>
              <a:rPr lang="nb-NO" sz="1100" dirty="0" smtClean="0">
                <a:solidFill>
                  <a:srgbClr val="003399"/>
                </a:solidFill>
              </a:rPr>
              <a:t> </a:t>
            </a:r>
            <a:r>
              <a:rPr lang="nb-NO" sz="1100" dirty="0" err="1" smtClean="0">
                <a:solidFill>
                  <a:srgbClr val="003399"/>
                </a:solidFill>
              </a:rPr>
              <a:t>province</a:t>
            </a:r>
            <a:endParaRPr lang="en-US" sz="1100" dirty="0">
              <a:solidFill>
                <a:srgbClr val="003399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693" y="616043"/>
            <a:ext cx="3839797" cy="4865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770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M:\pc\Dokumenter\Adobe-Illustr-figures\Exp-fig\LowerMantle-Core\LM-melting-T-grad-Sixrude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93" y="1812809"/>
            <a:ext cx="5076056" cy="3902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reeform 3"/>
          <p:cNvSpPr/>
          <p:nvPr/>
        </p:nvSpPr>
        <p:spPr>
          <a:xfrm>
            <a:off x="490855" y="1886123"/>
            <a:ext cx="4136953" cy="644837"/>
          </a:xfrm>
          <a:custGeom>
            <a:avLst/>
            <a:gdLst>
              <a:gd name="connsiteX0" fmla="*/ 0 w 4561428"/>
              <a:gd name="connsiteY0" fmla="*/ 644837 h 644837"/>
              <a:gd name="connsiteX1" fmla="*/ 2336212 w 4561428"/>
              <a:gd name="connsiteY1" fmla="*/ 221993 h 644837"/>
              <a:gd name="connsiteX2" fmla="*/ 4561428 w 4561428"/>
              <a:gd name="connsiteY2" fmla="*/ 0 h 644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561428" h="644837">
                <a:moveTo>
                  <a:pt x="0" y="644837"/>
                </a:moveTo>
                <a:cubicBezTo>
                  <a:pt x="787987" y="487151"/>
                  <a:pt x="1575974" y="329466"/>
                  <a:pt x="2336212" y="221993"/>
                </a:cubicBezTo>
                <a:cubicBezTo>
                  <a:pt x="3096450" y="114520"/>
                  <a:pt x="3828939" y="57260"/>
                  <a:pt x="4561428" y="0"/>
                </a:cubicBezTo>
              </a:path>
            </a:pathLst>
          </a:custGeom>
          <a:noFill/>
          <a:ln>
            <a:solidFill>
              <a:srgbClr val="CC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rgbClr val="3333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 rot="20915993">
            <a:off x="702748" y="1963564"/>
            <a:ext cx="21242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dirty="0" smtClean="0">
                <a:solidFill>
                  <a:srgbClr val="CC00CC"/>
                </a:solidFill>
              </a:rPr>
              <a:t>Magma </a:t>
            </a:r>
            <a:r>
              <a:rPr lang="nb-NO" b="1" dirty="0" err="1" smtClean="0">
                <a:solidFill>
                  <a:srgbClr val="CC00CC"/>
                </a:solidFill>
              </a:rPr>
              <a:t>ocean</a:t>
            </a:r>
            <a:r>
              <a:rPr lang="nb-NO" b="1" dirty="0" smtClean="0">
                <a:solidFill>
                  <a:srgbClr val="CC00CC"/>
                </a:solidFill>
              </a:rPr>
              <a:t> adiabat</a:t>
            </a:r>
            <a:endParaRPr lang="nb-NO" b="1" dirty="0">
              <a:solidFill>
                <a:srgbClr val="CC00CC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093" y="1196752"/>
            <a:ext cx="6006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800" dirty="0" smtClean="0">
                <a:solidFill>
                  <a:srgbClr val="3333FF"/>
                </a:solidFill>
              </a:rPr>
              <a:t>Alternative 1: Magma ocean crystallization starts at the bottom </a:t>
            </a:r>
            <a:endParaRPr lang="nb-NO" sz="1800" dirty="0">
              <a:solidFill>
                <a:srgbClr val="3333FF"/>
              </a:solidFill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490855" y="2221998"/>
            <a:ext cx="4138943" cy="644837"/>
          </a:xfrm>
          <a:custGeom>
            <a:avLst/>
            <a:gdLst>
              <a:gd name="connsiteX0" fmla="*/ 0 w 4561428"/>
              <a:gd name="connsiteY0" fmla="*/ 644837 h 644837"/>
              <a:gd name="connsiteX1" fmla="*/ 2336212 w 4561428"/>
              <a:gd name="connsiteY1" fmla="*/ 221993 h 644837"/>
              <a:gd name="connsiteX2" fmla="*/ 4561428 w 4561428"/>
              <a:gd name="connsiteY2" fmla="*/ 0 h 644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561428" h="644837">
                <a:moveTo>
                  <a:pt x="0" y="644837"/>
                </a:moveTo>
                <a:cubicBezTo>
                  <a:pt x="787987" y="487151"/>
                  <a:pt x="1575974" y="329466"/>
                  <a:pt x="2336212" y="221993"/>
                </a:cubicBezTo>
                <a:cubicBezTo>
                  <a:pt x="3096450" y="114520"/>
                  <a:pt x="3828939" y="57260"/>
                  <a:pt x="4561428" y="0"/>
                </a:cubicBezTo>
              </a:path>
            </a:pathLst>
          </a:custGeom>
          <a:noFill/>
          <a:ln>
            <a:solidFill>
              <a:srgbClr val="CC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rgbClr val="3333FF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1168468" y="2411945"/>
            <a:ext cx="1807" cy="314975"/>
          </a:xfrm>
          <a:prstGeom prst="straightConnector1">
            <a:avLst/>
          </a:prstGeom>
          <a:ln>
            <a:solidFill>
              <a:srgbClr val="CC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2640463" y="2099341"/>
            <a:ext cx="8764" cy="330833"/>
          </a:xfrm>
          <a:prstGeom prst="straightConnector1">
            <a:avLst/>
          </a:prstGeom>
          <a:ln>
            <a:solidFill>
              <a:srgbClr val="CC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 descr="M:\pc\Dokumenter\Adobe-Illustr-figures\EarlyEarth\core-seg-Al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3144" y="2874596"/>
            <a:ext cx="3744415" cy="3744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19223" y="110434"/>
            <a:ext cx="6402715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sz="2000" dirty="0" smtClean="0">
                <a:solidFill>
                  <a:srgbClr val="3333FF"/>
                </a:solidFill>
              </a:rPr>
              <a:t>Earth's initial magma ocean crystallisation - two possibilities</a:t>
            </a:r>
            <a:endParaRPr lang="nb-NO" sz="2000" dirty="0">
              <a:solidFill>
                <a:srgbClr val="333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955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3904" y="631140"/>
            <a:ext cx="6737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800" dirty="0" smtClean="0">
                <a:solidFill>
                  <a:srgbClr val="3333FF"/>
                </a:solidFill>
              </a:rPr>
              <a:t>Alternative 2: Magma </a:t>
            </a:r>
            <a:r>
              <a:rPr lang="nb-NO" sz="1800" dirty="0" err="1" smtClean="0">
                <a:solidFill>
                  <a:srgbClr val="3333FF"/>
                </a:solidFill>
              </a:rPr>
              <a:t>ocean</a:t>
            </a:r>
            <a:r>
              <a:rPr lang="nb-NO" sz="1800" dirty="0" smtClean="0">
                <a:solidFill>
                  <a:srgbClr val="3333FF"/>
                </a:solidFill>
              </a:rPr>
              <a:t> </a:t>
            </a:r>
            <a:r>
              <a:rPr lang="nb-NO" sz="1800" dirty="0" err="1" smtClean="0">
                <a:solidFill>
                  <a:srgbClr val="3333FF"/>
                </a:solidFill>
              </a:rPr>
              <a:t>crystallization</a:t>
            </a:r>
            <a:r>
              <a:rPr lang="nb-NO" sz="1800" dirty="0" smtClean="0">
                <a:solidFill>
                  <a:srgbClr val="3333FF"/>
                </a:solidFill>
              </a:rPr>
              <a:t> starts at </a:t>
            </a:r>
            <a:r>
              <a:rPr lang="nb-NO" sz="1800" dirty="0" err="1" smtClean="0">
                <a:solidFill>
                  <a:srgbClr val="3333FF"/>
                </a:solidFill>
              </a:rPr>
              <a:t>mid</a:t>
            </a:r>
            <a:r>
              <a:rPr lang="nb-NO" sz="1800" dirty="0" smtClean="0">
                <a:solidFill>
                  <a:srgbClr val="3333FF"/>
                </a:solidFill>
              </a:rPr>
              <a:t>-mantle </a:t>
            </a:r>
            <a:r>
              <a:rPr lang="nb-NO" sz="1800" dirty="0" err="1" smtClean="0">
                <a:solidFill>
                  <a:srgbClr val="3333FF"/>
                </a:solidFill>
              </a:rPr>
              <a:t>depths</a:t>
            </a:r>
            <a:endParaRPr lang="nb-NO" sz="1800" dirty="0">
              <a:solidFill>
                <a:srgbClr val="3333FF"/>
              </a:solidFill>
            </a:endParaRPr>
          </a:p>
        </p:txBody>
      </p:sp>
      <p:pic>
        <p:nvPicPr>
          <p:cNvPr id="3075" name="Picture 3" descr="M:\pc\Dokumenter\Adobe-Illustr-figures\Exp-fig\LowerMantle-Core\LM-melting-T-grad-Sixrude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4" y="1628800"/>
            <a:ext cx="4529165" cy="3421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reeform 3"/>
          <p:cNvSpPr/>
          <p:nvPr/>
        </p:nvSpPr>
        <p:spPr>
          <a:xfrm rot="20717287">
            <a:off x="309647" y="2048074"/>
            <a:ext cx="3294117" cy="574017"/>
          </a:xfrm>
          <a:custGeom>
            <a:avLst/>
            <a:gdLst>
              <a:gd name="connsiteX0" fmla="*/ 0 w 4561428"/>
              <a:gd name="connsiteY0" fmla="*/ 644837 h 644837"/>
              <a:gd name="connsiteX1" fmla="*/ 2336212 w 4561428"/>
              <a:gd name="connsiteY1" fmla="*/ 221993 h 644837"/>
              <a:gd name="connsiteX2" fmla="*/ 4561428 w 4561428"/>
              <a:gd name="connsiteY2" fmla="*/ 0 h 644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561428" h="644837">
                <a:moveTo>
                  <a:pt x="0" y="644837"/>
                </a:moveTo>
                <a:cubicBezTo>
                  <a:pt x="787987" y="487151"/>
                  <a:pt x="1575974" y="329466"/>
                  <a:pt x="2336212" y="221993"/>
                </a:cubicBezTo>
                <a:cubicBezTo>
                  <a:pt x="3096450" y="114520"/>
                  <a:pt x="3828939" y="57260"/>
                  <a:pt x="4561428" y="0"/>
                </a:cubicBezTo>
              </a:path>
            </a:pathLst>
          </a:custGeom>
          <a:noFill/>
          <a:ln>
            <a:solidFill>
              <a:srgbClr val="CC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rgbClr val="3333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 rot="20086488">
            <a:off x="716567" y="2078292"/>
            <a:ext cx="18790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b="1" dirty="0" smtClean="0">
                <a:solidFill>
                  <a:srgbClr val="CC00CC"/>
                </a:solidFill>
              </a:rPr>
              <a:t>Magma </a:t>
            </a:r>
            <a:r>
              <a:rPr lang="nb-NO" sz="1400" b="1" dirty="0" err="1" smtClean="0">
                <a:solidFill>
                  <a:srgbClr val="CC00CC"/>
                </a:solidFill>
              </a:rPr>
              <a:t>ocean</a:t>
            </a:r>
            <a:r>
              <a:rPr lang="nb-NO" sz="1400" b="1" dirty="0" smtClean="0">
                <a:solidFill>
                  <a:srgbClr val="CC00CC"/>
                </a:solidFill>
              </a:rPr>
              <a:t> adiabat</a:t>
            </a:r>
            <a:endParaRPr lang="nb-NO" sz="1400" b="1" dirty="0">
              <a:solidFill>
                <a:srgbClr val="CC00CC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2029853" y="2219642"/>
            <a:ext cx="6659" cy="274786"/>
          </a:xfrm>
          <a:prstGeom prst="straightConnector1">
            <a:avLst/>
          </a:prstGeom>
          <a:ln>
            <a:solidFill>
              <a:srgbClr val="CC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1028613" y="2726695"/>
            <a:ext cx="5846" cy="257522"/>
          </a:xfrm>
          <a:prstGeom prst="straightConnector1">
            <a:avLst/>
          </a:prstGeom>
          <a:ln>
            <a:solidFill>
              <a:srgbClr val="CC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reeform 10"/>
          <p:cNvSpPr/>
          <p:nvPr/>
        </p:nvSpPr>
        <p:spPr>
          <a:xfrm rot="20677448">
            <a:off x="279733" y="2208983"/>
            <a:ext cx="3993012" cy="575774"/>
          </a:xfrm>
          <a:custGeom>
            <a:avLst/>
            <a:gdLst>
              <a:gd name="connsiteX0" fmla="*/ 0 w 4561428"/>
              <a:gd name="connsiteY0" fmla="*/ 644837 h 644837"/>
              <a:gd name="connsiteX1" fmla="*/ 2336212 w 4561428"/>
              <a:gd name="connsiteY1" fmla="*/ 221993 h 644837"/>
              <a:gd name="connsiteX2" fmla="*/ 4561428 w 4561428"/>
              <a:gd name="connsiteY2" fmla="*/ 0 h 644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561428" h="644837">
                <a:moveTo>
                  <a:pt x="0" y="644837"/>
                </a:moveTo>
                <a:cubicBezTo>
                  <a:pt x="787987" y="487151"/>
                  <a:pt x="1575974" y="329466"/>
                  <a:pt x="2336212" y="221993"/>
                </a:cubicBezTo>
                <a:cubicBezTo>
                  <a:pt x="3096450" y="114520"/>
                  <a:pt x="3828939" y="57260"/>
                  <a:pt x="4561428" y="0"/>
                </a:cubicBezTo>
              </a:path>
            </a:pathLst>
          </a:custGeom>
          <a:noFill/>
          <a:ln>
            <a:solidFill>
              <a:srgbClr val="CC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rgbClr val="3333FF"/>
              </a:solidFill>
            </a:endParaRPr>
          </a:p>
        </p:txBody>
      </p:sp>
      <p:pic>
        <p:nvPicPr>
          <p:cNvPr id="9" name="Picture 3" descr="M:\pc\Dokumenter\Adobe-Illustr-figures\EarlyEarth\core-segr.new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169" y="2752882"/>
            <a:ext cx="4069372" cy="4069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724128" y="692696"/>
            <a:ext cx="184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b-NO" dirty="0"/>
          </a:p>
        </p:txBody>
      </p:sp>
      <p:sp>
        <p:nvSpPr>
          <p:cNvPr id="7" name="TextBox 6"/>
          <p:cNvSpPr txBox="1"/>
          <p:nvPr/>
        </p:nvSpPr>
        <p:spPr>
          <a:xfrm>
            <a:off x="4860031" y="1434812"/>
            <a:ext cx="423850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500" dirty="0" err="1" smtClean="0"/>
              <a:t>Computational</a:t>
            </a:r>
            <a:r>
              <a:rPr lang="nb-NO" sz="1500" dirty="0" smtClean="0"/>
              <a:t> </a:t>
            </a:r>
            <a:r>
              <a:rPr lang="nb-NO" sz="1500" dirty="0" err="1" smtClean="0"/>
              <a:t>study</a:t>
            </a:r>
            <a:r>
              <a:rPr lang="nb-NO" sz="1500" dirty="0" smtClean="0"/>
              <a:t> by </a:t>
            </a:r>
            <a:r>
              <a:rPr lang="nb-NO" sz="1500" dirty="0" err="1"/>
              <a:t>Stixrude</a:t>
            </a:r>
            <a:r>
              <a:rPr lang="nb-NO" sz="1500" dirty="0"/>
              <a:t> et al. (2009, </a:t>
            </a:r>
            <a:r>
              <a:rPr lang="nb-NO" sz="1500" dirty="0" smtClean="0"/>
              <a:t>EPSL) </a:t>
            </a:r>
          </a:p>
          <a:p>
            <a:r>
              <a:rPr lang="nb-NO" sz="1500" dirty="0" smtClean="0"/>
              <a:t>- </a:t>
            </a:r>
            <a:r>
              <a:rPr lang="nb-NO" sz="1500" b="1" dirty="0" smtClean="0"/>
              <a:t>steeper</a:t>
            </a:r>
            <a:r>
              <a:rPr lang="nb-NO" sz="1500" dirty="0" smtClean="0"/>
              <a:t> adiabat (interms of dT</a:t>
            </a:r>
            <a:endParaRPr lang="nb-NO" sz="1500" dirty="0"/>
          </a:p>
          <a:p>
            <a:r>
              <a:rPr lang="nb-NO" sz="1500" dirty="0" smtClean="0"/>
              <a:t>- </a:t>
            </a:r>
            <a:r>
              <a:rPr lang="nb-NO" sz="1500" dirty="0" err="1"/>
              <a:t>consistent</a:t>
            </a:r>
            <a:r>
              <a:rPr lang="nb-NO" sz="1500" dirty="0"/>
              <a:t> </a:t>
            </a:r>
            <a:r>
              <a:rPr lang="nb-NO" sz="1500" dirty="0" err="1"/>
              <a:t>with</a:t>
            </a:r>
            <a:r>
              <a:rPr lang="nb-NO" sz="1500" dirty="0"/>
              <a:t> </a:t>
            </a:r>
            <a:r>
              <a:rPr lang="nb-NO" sz="1500" dirty="0" err="1"/>
              <a:t>Mosenfelder</a:t>
            </a:r>
            <a:r>
              <a:rPr lang="nb-NO" sz="1500" dirty="0"/>
              <a:t> et al. (2007, JGR</a:t>
            </a:r>
            <a:r>
              <a:rPr lang="nb-NO" sz="1500" dirty="0" smtClean="0"/>
              <a:t>)</a:t>
            </a:r>
            <a:endParaRPr lang="en-GB" sz="1500" dirty="0"/>
          </a:p>
        </p:txBody>
      </p:sp>
    </p:spTree>
    <p:extLst>
      <p:ext uri="{BB962C8B-B14F-4D97-AF65-F5344CB8AC3E}">
        <p14:creationId xmlns:p14="http://schemas.microsoft.com/office/powerpoint/2010/main" val="3353826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4" name="Rectangle 44"/>
          <p:cNvSpPr>
            <a:spLocks noChangeArrowheads="1"/>
          </p:cNvSpPr>
          <p:nvPr/>
        </p:nvSpPr>
        <p:spPr bwMode="auto">
          <a:xfrm>
            <a:off x="6764338" y="3875088"/>
            <a:ext cx="2232025" cy="573087"/>
          </a:xfrm>
          <a:prstGeom prst="rect">
            <a:avLst/>
          </a:prstGeom>
          <a:gradFill rotWithShape="1">
            <a:gsLst>
              <a:gs pos="0">
                <a:srgbClr val="FFCC00"/>
              </a:gs>
              <a:gs pos="100000">
                <a:srgbClr val="FFFF66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47625" y="31750"/>
            <a:ext cx="427355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400">
                <a:solidFill>
                  <a:srgbClr val="0000FF"/>
                </a:solidFill>
              </a:rPr>
              <a:t>Scenario with two magma ocean</a:t>
            </a:r>
          </a:p>
          <a:p>
            <a:r>
              <a:rPr lang="nb-NO" sz="400"/>
              <a:t>      </a:t>
            </a:r>
          </a:p>
          <a:p>
            <a:r>
              <a:rPr lang="nb-NO"/>
              <a:t>  </a:t>
            </a:r>
            <a:r>
              <a:rPr lang="nb-NO" sz="1400"/>
              <a:t>Labrosse et al (2007, Nature)</a:t>
            </a:r>
          </a:p>
          <a:p>
            <a:r>
              <a:rPr lang="nb-NO" sz="1400"/>
              <a:t>  Stixrude et al. (2009, Earth Planet. Sci. Lett.)</a:t>
            </a:r>
            <a:endParaRPr lang="en-GB" sz="1400" dirty="0"/>
          </a:p>
        </p:txBody>
      </p:sp>
      <p:sp>
        <p:nvSpPr>
          <p:cNvPr id="10245" name="Rectangle 5"/>
          <p:cNvSpPr>
            <a:spLocks noChangeArrowheads="1"/>
          </p:cNvSpPr>
          <p:nvPr/>
        </p:nvSpPr>
        <p:spPr bwMode="auto">
          <a:xfrm>
            <a:off x="6770688" y="706438"/>
            <a:ext cx="2232025" cy="465137"/>
          </a:xfrm>
          <a:prstGeom prst="rect">
            <a:avLst/>
          </a:prstGeom>
          <a:solidFill>
            <a:srgbClr val="00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10246" name="Rectangle 6"/>
          <p:cNvSpPr>
            <a:spLocks noChangeArrowheads="1"/>
          </p:cNvSpPr>
          <p:nvPr/>
        </p:nvSpPr>
        <p:spPr bwMode="auto">
          <a:xfrm>
            <a:off x="6770688" y="1120775"/>
            <a:ext cx="2232025" cy="1274763"/>
          </a:xfrm>
          <a:prstGeom prst="rect">
            <a:avLst/>
          </a:prstGeom>
          <a:gradFill rotWithShape="1">
            <a:gsLst>
              <a:gs pos="0">
                <a:srgbClr val="FF9933"/>
              </a:gs>
              <a:gs pos="100000">
                <a:srgbClr val="FFFF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10247" name="Rectangle 7"/>
          <p:cNvSpPr>
            <a:spLocks noChangeArrowheads="1"/>
          </p:cNvSpPr>
          <p:nvPr/>
        </p:nvSpPr>
        <p:spPr bwMode="auto">
          <a:xfrm rot="1204204">
            <a:off x="8248650" y="1144588"/>
            <a:ext cx="142875" cy="69850"/>
          </a:xfrm>
          <a:prstGeom prst="rect">
            <a:avLst/>
          </a:prstGeom>
          <a:solidFill>
            <a:srgbClr val="00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10250" name="AutoShape 10"/>
          <p:cNvSpPr>
            <a:spLocks noChangeArrowheads="1"/>
          </p:cNvSpPr>
          <p:nvPr/>
        </p:nvSpPr>
        <p:spPr bwMode="auto">
          <a:xfrm>
            <a:off x="8826500" y="1146175"/>
            <a:ext cx="160338" cy="69850"/>
          </a:xfrm>
          <a:prstGeom prst="cube">
            <a:avLst>
              <a:gd name="adj" fmla="val 100000"/>
            </a:avLst>
          </a:prstGeom>
          <a:solidFill>
            <a:srgbClr val="00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10251" name="AutoShape 11"/>
          <p:cNvSpPr>
            <a:spLocks noChangeArrowheads="1"/>
          </p:cNvSpPr>
          <p:nvPr/>
        </p:nvSpPr>
        <p:spPr bwMode="auto">
          <a:xfrm rot="1048228">
            <a:off x="8510588" y="1184275"/>
            <a:ext cx="153987" cy="77788"/>
          </a:xfrm>
          <a:prstGeom prst="cube">
            <a:avLst>
              <a:gd name="adj" fmla="val 25000"/>
            </a:avLst>
          </a:prstGeom>
          <a:solidFill>
            <a:srgbClr val="00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10252" name="AutoShape 12"/>
          <p:cNvSpPr>
            <a:spLocks noChangeArrowheads="1"/>
          </p:cNvSpPr>
          <p:nvPr/>
        </p:nvSpPr>
        <p:spPr bwMode="auto">
          <a:xfrm>
            <a:off x="8012113" y="1120775"/>
            <a:ext cx="103187" cy="111125"/>
          </a:xfrm>
          <a:prstGeom prst="cube">
            <a:avLst>
              <a:gd name="adj" fmla="val 25000"/>
            </a:avLst>
          </a:prstGeom>
          <a:solidFill>
            <a:srgbClr val="00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10253" name="Rectangle 13"/>
          <p:cNvSpPr>
            <a:spLocks noChangeArrowheads="1"/>
          </p:cNvSpPr>
          <p:nvPr/>
        </p:nvSpPr>
        <p:spPr bwMode="auto">
          <a:xfrm>
            <a:off x="6770688" y="2393950"/>
            <a:ext cx="2233612" cy="3175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nb-NO"/>
          </a:p>
        </p:txBody>
      </p:sp>
      <p:sp>
        <p:nvSpPr>
          <p:cNvPr id="10255" name="Text Box 15"/>
          <p:cNvSpPr txBox="1">
            <a:spLocks noChangeArrowheads="1"/>
          </p:cNvSpPr>
          <p:nvPr/>
        </p:nvSpPr>
        <p:spPr bwMode="auto">
          <a:xfrm>
            <a:off x="7569200" y="2354263"/>
            <a:ext cx="6127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600" b="1">
                <a:solidFill>
                  <a:srgbClr val="CCFFFF"/>
                </a:solidFill>
              </a:rPr>
              <a:t>Core</a:t>
            </a:r>
            <a:endParaRPr lang="en-GB" sz="1600" b="1" dirty="0">
              <a:solidFill>
                <a:srgbClr val="CCFFFF"/>
              </a:solidFill>
            </a:endParaRPr>
          </a:p>
        </p:txBody>
      </p:sp>
      <p:sp>
        <p:nvSpPr>
          <p:cNvPr id="10256" name="AutoShape 16"/>
          <p:cNvSpPr>
            <a:spLocks noChangeArrowheads="1"/>
          </p:cNvSpPr>
          <p:nvPr/>
        </p:nvSpPr>
        <p:spPr bwMode="auto">
          <a:xfrm>
            <a:off x="7059613" y="1322388"/>
            <a:ext cx="71437" cy="71437"/>
          </a:xfrm>
          <a:prstGeom prst="cube">
            <a:avLst>
              <a:gd name="adj" fmla="val 0"/>
            </a:avLst>
          </a:prstGeom>
          <a:solidFill>
            <a:srgbClr val="00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10258" name="AutoShape 18"/>
          <p:cNvSpPr>
            <a:spLocks noChangeArrowheads="1"/>
          </p:cNvSpPr>
          <p:nvPr/>
        </p:nvSpPr>
        <p:spPr bwMode="auto">
          <a:xfrm rot="-4954115">
            <a:off x="7550150" y="1235075"/>
            <a:ext cx="179388" cy="84138"/>
          </a:xfrm>
          <a:prstGeom prst="cube">
            <a:avLst>
              <a:gd name="adj" fmla="val 100000"/>
            </a:avLst>
          </a:prstGeom>
          <a:solidFill>
            <a:srgbClr val="00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10259" name="AutoShape 19"/>
          <p:cNvSpPr>
            <a:spLocks noChangeArrowheads="1"/>
          </p:cNvSpPr>
          <p:nvPr/>
        </p:nvSpPr>
        <p:spPr bwMode="auto">
          <a:xfrm>
            <a:off x="6788150" y="1120775"/>
            <a:ext cx="144463" cy="71438"/>
          </a:xfrm>
          <a:prstGeom prst="cube">
            <a:avLst>
              <a:gd name="adj" fmla="val 25000"/>
            </a:avLst>
          </a:prstGeom>
          <a:solidFill>
            <a:srgbClr val="00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10260" name="AutoShape 20"/>
          <p:cNvSpPr>
            <a:spLocks noChangeArrowheads="1"/>
          </p:cNvSpPr>
          <p:nvPr/>
        </p:nvSpPr>
        <p:spPr bwMode="auto">
          <a:xfrm>
            <a:off x="6861175" y="1265238"/>
            <a:ext cx="103188" cy="111125"/>
          </a:xfrm>
          <a:prstGeom prst="cube">
            <a:avLst>
              <a:gd name="adj" fmla="val 25000"/>
            </a:avLst>
          </a:prstGeom>
          <a:solidFill>
            <a:srgbClr val="00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10261" name="AutoShape 21"/>
          <p:cNvSpPr>
            <a:spLocks noChangeArrowheads="1"/>
          </p:cNvSpPr>
          <p:nvPr/>
        </p:nvSpPr>
        <p:spPr bwMode="auto">
          <a:xfrm>
            <a:off x="8388350" y="1338263"/>
            <a:ext cx="119063" cy="87312"/>
          </a:xfrm>
          <a:prstGeom prst="cube">
            <a:avLst>
              <a:gd name="adj" fmla="val 25000"/>
            </a:avLst>
          </a:prstGeom>
          <a:solidFill>
            <a:srgbClr val="00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10262" name="AutoShape 22"/>
          <p:cNvSpPr>
            <a:spLocks noChangeArrowheads="1"/>
          </p:cNvSpPr>
          <p:nvPr/>
        </p:nvSpPr>
        <p:spPr bwMode="auto">
          <a:xfrm>
            <a:off x="7716838" y="1108075"/>
            <a:ext cx="142875" cy="71438"/>
          </a:xfrm>
          <a:prstGeom prst="roundRect">
            <a:avLst>
              <a:gd name="adj" fmla="val 16667"/>
            </a:avLst>
          </a:prstGeom>
          <a:solidFill>
            <a:srgbClr val="00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10263" name="AutoShape 23"/>
          <p:cNvSpPr>
            <a:spLocks noChangeArrowheads="1"/>
          </p:cNvSpPr>
          <p:nvPr/>
        </p:nvSpPr>
        <p:spPr bwMode="auto">
          <a:xfrm>
            <a:off x="7229475" y="1489075"/>
            <a:ext cx="73025" cy="71438"/>
          </a:xfrm>
          <a:prstGeom prst="roundRect">
            <a:avLst>
              <a:gd name="adj" fmla="val 16667"/>
            </a:avLst>
          </a:prstGeom>
          <a:solidFill>
            <a:srgbClr val="00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10264" name="AutoShape 24"/>
          <p:cNvSpPr>
            <a:spLocks noChangeArrowheads="1"/>
          </p:cNvSpPr>
          <p:nvPr/>
        </p:nvSpPr>
        <p:spPr bwMode="auto">
          <a:xfrm rot="-800651">
            <a:off x="8088313" y="1322388"/>
            <a:ext cx="150812" cy="85725"/>
          </a:xfrm>
          <a:prstGeom prst="roundRect">
            <a:avLst>
              <a:gd name="adj" fmla="val 16667"/>
            </a:avLst>
          </a:prstGeom>
          <a:solidFill>
            <a:srgbClr val="00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10265" name="Oval 25"/>
          <p:cNvSpPr>
            <a:spLocks noChangeArrowheads="1"/>
          </p:cNvSpPr>
          <p:nvPr/>
        </p:nvSpPr>
        <p:spPr bwMode="auto">
          <a:xfrm>
            <a:off x="8156575" y="1625600"/>
            <a:ext cx="88900" cy="82550"/>
          </a:xfrm>
          <a:prstGeom prst="ellipse">
            <a:avLst/>
          </a:prstGeom>
          <a:solidFill>
            <a:srgbClr val="00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10266" name="AutoShape 26"/>
          <p:cNvSpPr>
            <a:spLocks noChangeArrowheads="1"/>
          </p:cNvSpPr>
          <p:nvPr/>
        </p:nvSpPr>
        <p:spPr bwMode="auto">
          <a:xfrm>
            <a:off x="8659813" y="1120775"/>
            <a:ext cx="144462" cy="71438"/>
          </a:xfrm>
          <a:prstGeom prst="cube">
            <a:avLst>
              <a:gd name="adj" fmla="val 25000"/>
            </a:avLst>
          </a:prstGeom>
          <a:solidFill>
            <a:srgbClr val="00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10267" name="AutoShape 27"/>
          <p:cNvSpPr>
            <a:spLocks noChangeArrowheads="1"/>
          </p:cNvSpPr>
          <p:nvPr/>
        </p:nvSpPr>
        <p:spPr bwMode="auto">
          <a:xfrm>
            <a:off x="6791325" y="1441450"/>
            <a:ext cx="71438" cy="71438"/>
          </a:xfrm>
          <a:prstGeom prst="cube">
            <a:avLst>
              <a:gd name="adj" fmla="val 0"/>
            </a:avLst>
          </a:prstGeom>
          <a:solidFill>
            <a:srgbClr val="00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10268" name="AutoShape 28"/>
          <p:cNvSpPr>
            <a:spLocks noChangeArrowheads="1"/>
          </p:cNvSpPr>
          <p:nvPr/>
        </p:nvSpPr>
        <p:spPr bwMode="auto">
          <a:xfrm>
            <a:off x="7229475" y="1273175"/>
            <a:ext cx="142875" cy="71438"/>
          </a:xfrm>
          <a:prstGeom prst="roundRect">
            <a:avLst>
              <a:gd name="adj" fmla="val 16667"/>
            </a:avLst>
          </a:prstGeom>
          <a:solidFill>
            <a:srgbClr val="00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10269" name="AutoShape 29"/>
          <p:cNvSpPr>
            <a:spLocks noChangeArrowheads="1"/>
          </p:cNvSpPr>
          <p:nvPr/>
        </p:nvSpPr>
        <p:spPr bwMode="auto">
          <a:xfrm>
            <a:off x="7292975" y="1841500"/>
            <a:ext cx="73025" cy="71438"/>
          </a:xfrm>
          <a:prstGeom prst="roundRect">
            <a:avLst>
              <a:gd name="adj" fmla="val 16667"/>
            </a:avLst>
          </a:prstGeom>
          <a:solidFill>
            <a:srgbClr val="00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10270" name="AutoShape 30"/>
          <p:cNvSpPr>
            <a:spLocks noChangeArrowheads="1"/>
          </p:cNvSpPr>
          <p:nvPr/>
        </p:nvSpPr>
        <p:spPr bwMode="auto">
          <a:xfrm rot="712284">
            <a:off x="7042150" y="1122363"/>
            <a:ext cx="125413" cy="101600"/>
          </a:xfrm>
          <a:prstGeom prst="roundRect">
            <a:avLst>
              <a:gd name="adj" fmla="val 16667"/>
            </a:avLst>
          </a:prstGeom>
          <a:solidFill>
            <a:srgbClr val="00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10272" name="AutoShape 32"/>
          <p:cNvSpPr>
            <a:spLocks noChangeArrowheads="1"/>
          </p:cNvSpPr>
          <p:nvPr/>
        </p:nvSpPr>
        <p:spPr bwMode="auto">
          <a:xfrm rot="-8543519" flipH="1" flipV="1">
            <a:off x="7461250" y="1371600"/>
            <a:ext cx="120650" cy="69850"/>
          </a:xfrm>
          <a:prstGeom prst="cube">
            <a:avLst>
              <a:gd name="adj" fmla="val 25000"/>
            </a:avLst>
          </a:prstGeom>
          <a:solidFill>
            <a:srgbClr val="00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nb-NO"/>
          </a:p>
        </p:txBody>
      </p:sp>
      <p:sp>
        <p:nvSpPr>
          <p:cNvPr id="10273" name="AutoShape 33"/>
          <p:cNvSpPr>
            <a:spLocks noChangeArrowheads="1"/>
          </p:cNvSpPr>
          <p:nvPr/>
        </p:nvSpPr>
        <p:spPr bwMode="auto">
          <a:xfrm rot="-8543519" flipH="1" flipV="1">
            <a:off x="7004050" y="1625600"/>
            <a:ext cx="120650" cy="69850"/>
          </a:xfrm>
          <a:prstGeom prst="cube">
            <a:avLst>
              <a:gd name="adj" fmla="val 25000"/>
            </a:avLst>
          </a:prstGeom>
          <a:solidFill>
            <a:srgbClr val="00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nb-NO"/>
          </a:p>
        </p:txBody>
      </p:sp>
      <p:sp>
        <p:nvSpPr>
          <p:cNvPr id="10274" name="AutoShape 34"/>
          <p:cNvSpPr>
            <a:spLocks noChangeArrowheads="1"/>
          </p:cNvSpPr>
          <p:nvPr/>
        </p:nvSpPr>
        <p:spPr bwMode="auto">
          <a:xfrm rot="10005362" flipH="1" flipV="1">
            <a:off x="7366000" y="1108075"/>
            <a:ext cx="157163" cy="73025"/>
          </a:xfrm>
          <a:prstGeom prst="cube">
            <a:avLst>
              <a:gd name="adj" fmla="val 25000"/>
            </a:avLst>
          </a:prstGeom>
          <a:solidFill>
            <a:srgbClr val="00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nb-NO"/>
          </a:p>
        </p:txBody>
      </p:sp>
      <p:sp>
        <p:nvSpPr>
          <p:cNvPr id="10275" name="AutoShape 35"/>
          <p:cNvSpPr>
            <a:spLocks noChangeArrowheads="1"/>
          </p:cNvSpPr>
          <p:nvPr/>
        </p:nvSpPr>
        <p:spPr bwMode="auto">
          <a:xfrm rot="9884155" flipH="1" flipV="1">
            <a:off x="7843838" y="1254125"/>
            <a:ext cx="104775" cy="93663"/>
          </a:xfrm>
          <a:prstGeom prst="cube">
            <a:avLst>
              <a:gd name="adj" fmla="val 25000"/>
            </a:avLst>
          </a:prstGeom>
          <a:solidFill>
            <a:srgbClr val="00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nb-NO"/>
          </a:p>
        </p:txBody>
      </p:sp>
      <p:sp>
        <p:nvSpPr>
          <p:cNvPr id="10276" name="AutoShape 36"/>
          <p:cNvSpPr>
            <a:spLocks noChangeArrowheads="1"/>
          </p:cNvSpPr>
          <p:nvPr/>
        </p:nvSpPr>
        <p:spPr bwMode="auto">
          <a:xfrm>
            <a:off x="8732838" y="1770063"/>
            <a:ext cx="69850" cy="69850"/>
          </a:xfrm>
          <a:prstGeom prst="cube">
            <a:avLst>
              <a:gd name="adj" fmla="val 25000"/>
            </a:avLst>
          </a:prstGeom>
          <a:solidFill>
            <a:srgbClr val="00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10277" name="AutoShape 37"/>
          <p:cNvSpPr>
            <a:spLocks noChangeArrowheads="1"/>
          </p:cNvSpPr>
          <p:nvPr/>
        </p:nvSpPr>
        <p:spPr bwMode="auto">
          <a:xfrm>
            <a:off x="7851775" y="1720850"/>
            <a:ext cx="71438" cy="71438"/>
          </a:xfrm>
          <a:prstGeom prst="cube">
            <a:avLst>
              <a:gd name="adj" fmla="val 25000"/>
            </a:avLst>
          </a:prstGeom>
          <a:solidFill>
            <a:srgbClr val="00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10278" name="Line 38"/>
          <p:cNvSpPr>
            <a:spLocks noChangeShapeType="1"/>
          </p:cNvSpPr>
          <p:nvPr/>
        </p:nvSpPr>
        <p:spPr bwMode="auto">
          <a:xfrm flipV="1">
            <a:off x="7334250" y="1689100"/>
            <a:ext cx="0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nb-NO"/>
          </a:p>
        </p:txBody>
      </p:sp>
      <p:sp>
        <p:nvSpPr>
          <p:cNvPr id="10279" name="Line 39"/>
          <p:cNvSpPr>
            <a:spLocks noChangeShapeType="1"/>
          </p:cNvSpPr>
          <p:nvPr/>
        </p:nvSpPr>
        <p:spPr bwMode="auto">
          <a:xfrm flipV="1">
            <a:off x="7042150" y="1466850"/>
            <a:ext cx="0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nb-NO"/>
          </a:p>
        </p:txBody>
      </p:sp>
      <p:sp>
        <p:nvSpPr>
          <p:cNvPr id="10280" name="Line 40"/>
          <p:cNvSpPr>
            <a:spLocks noChangeShapeType="1"/>
          </p:cNvSpPr>
          <p:nvPr/>
        </p:nvSpPr>
        <p:spPr bwMode="auto">
          <a:xfrm flipV="1">
            <a:off x="8196263" y="1466850"/>
            <a:ext cx="0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nb-NO"/>
          </a:p>
        </p:txBody>
      </p:sp>
      <p:sp>
        <p:nvSpPr>
          <p:cNvPr id="10281" name="Line 41"/>
          <p:cNvSpPr>
            <a:spLocks noChangeShapeType="1"/>
          </p:cNvSpPr>
          <p:nvPr/>
        </p:nvSpPr>
        <p:spPr bwMode="auto">
          <a:xfrm flipV="1">
            <a:off x="7878763" y="1565275"/>
            <a:ext cx="0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nb-NO"/>
          </a:p>
        </p:txBody>
      </p:sp>
      <p:sp>
        <p:nvSpPr>
          <p:cNvPr id="10282" name="Line 42"/>
          <p:cNvSpPr>
            <a:spLocks noChangeShapeType="1"/>
          </p:cNvSpPr>
          <p:nvPr/>
        </p:nvSpPr>
        <p:spPr bwMode="auto">
          <a:xfrm flipV="1">
            <a:off x="8764588" y="1611313"/>
            <a:ext cx="0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nb-NO"/>
          </a:p>
        </p:txBody>
      </p:sp>
      <p:sp>
        <p:nvSpPr>
          <p:cNvPr id="10283" name="Rectangle 43"/>
          <p:cNvSpPr>
            <a:spLocks noChangeArrowheads="1"/>
          </p:cNvSpPr>
          <p:nvPr/>
        </p:nvSpPr>
        <p:spPr bwMode="auto">
          <a:xfrm>
            <a:off x="6764338" y="2832100"/>
            <a:ext cx="2232025" cy="1081088"/>
          </a:xfrm>
          <a:prstGeom prst="rect">
            <a:avLst/>
          </a:prstGeom>
          <a:gradFill rotWithShape="1">
            <a:gsLst>
              <a:gs pos="0">
                <a:srgbClr val="00FF99"/>
              </a:gs>
              <a:gs pos="100000">
                <a:srgbClr val="0080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nb-NO"/>
          </a:p>
        </p:txBody>
      </p:sp>
      <p:sp>
        <p:nvSpPr>
          <p:cNvPr id="10285" name="Rectangle 45"/>
          <p:cNvSpPr>
            <a:spLocks noChangeArrowheads="1"/>
          </p:cNvSpPr>
          <p:nvPr/>
        </p:nvSpPr>
        <p:spPr bwMode="auto">
          <a:xfrm rot="1204204">
            <a:off x="8329613" y="3929063"/>
            <a:ext cx="142875" cy="69850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10286" name="AutoShape 46"/>
          <p:cNvSpPr>
            <a:spLocks noChangeArrowheads="1"/>
          </p:cNvSpPr>
          <p:nvPr/>
        </p:nvSpPr>
        <p:spPr bwMode="auto">
          <a:xfrm>
            <a:off x="8828088" y="3938588"/>
            <a:ext cx="160337" cy="69850"/>
          </a:xfrm>
          <a:prstGeom prst="cube">
            <a:avLst>
              <a:gd name="adj" fmla="val 100000"/>
            </a:avLst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10287" name="AutoShape 47"/>
          <p:cNvSpPr>
            <a:spLocks noChangeArrowheads="1"/>
          </p:cNvSpPr>
          <p:nvPr/>
        </p:nvSpPr>
        <p:spPr bwMode="auto">
          <a:xfrm rot="1048228">
            <a:off x="7885113" y="3910013"/>
            <a:ext cx="153987" cy="77787"/>
          </a:xfrm>
          <a:prstGeom prst="cube">
            <a:avLst>
              <a:gd name="adj" fmla="val 25000"/>
            </a:avLst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10288" name="AutoShape 48"/>
          <p:cNvSpPr>
            <a:spLocks noChangeArrowheads="1"/>
          </p:cNvSpPr>
          <p:nvPr/>
        </p:nvSpPr>
        <p:spPr bwMode="auto">
          <a:xfrm>
            <a:off x="8172450" y="3905250"/>
            <a:ext cx="103188" cy="111125"/>
          </a:xfrm>
          <a:prstGeom prst="cube">
            <a:avLst>
              <a:gd name="adj" fmla="val 25000"/>
            </a:avLst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10289" name="Rectangle 49"/>
          <p:cNvSpPr>
            <a:spLocks noChangeArrowheads="1"/>
          </p:cNvSpPr>
          <p:nvPr/>
        </p:nvSpPr>
        <p:spPr bwMode="auto">
          <a:xfrm>
            <a:off x="6764338" y="4424363"/>
            <a:ext cx="2233612" cy="3175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nb-NO"/>
          </a:p>
        </p:txBody>
      </p:sp>
      <p:sp>
        <p:nvSpPr>
          <p:cNvPr id="10290" name="Text Box 50"/>
          <p:cNvSpPr txBox="1">
            <a:spLocks noChangeArrowheads="1"/>
          </p:cNvSpPr>
          <p:nvPr/>
        </p:nvSpPr>
        <p:spPr bwMode="auto">
          <a:xfrm>
            <a:off x="7562850" y="4384675"/>
            <a:ext cx="6127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600" b="1">
                <a:solidFill>
                  <a:srgbClr val="CCFFFF"/>
                </a:solidFill>
              </a:rPr>
              <a:t>Core</a:t>
            </a:r>
            <a:endParaRPr lang="en-GB" sz="1600" b="1" dirty="0">
              <a:solidFill>
                <a:srgbClr val="CCFFFF"/>
              </a:solidFill>
            </a:endParaRPr>
          </a:p>
        </p:txBody>
      </p:sp>
      <p:sp>
        <p:nvSpPr>
          <p:cNvPr id="10291" name="AutoShape 51"/>
          <p:cNvSpPr>
            <a:spLocks noChangeArrowheads="1"/>
          </p:cNvSpPr>
          <p:nvPr/>
        </p:nvSpPr>
        <p:spPr bwMode="auto">
          <a:xfrm>
            <a:off x="6862763" y="4041775"/>
            <a:ext cx="71437" cy="71438"/>
          </a:xfrm>
          <a:prstGeom prst="cube">
            <a:avLst>
              <a:gd name="adj" fmla="val 0"/>
            </a:avLst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10292" name="AutoShape 52"/>
          <p:cNvSpPr>
            <a:spLocks noChangeArrowheads="1"/>
          </p:cNvSpPr>
          <p:nvPr/>
        </p:nvSpPr>
        <p:spPr bwMode="auto">
          <a:xfrm rot="-4954115">
            <a:off x="8497888" y="3978275"/>
            <a:ext cx="179388" cy="84137"/>
          </a:xfrm>
          <a:prstGeom prst="cube">
            <a:avLst>
              <a:gd name="adj" fmla="val 100000"/>
            </a:avLst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10293" name="AutoShape 53"/>
          <p:cNvSpPr>
            <a:spLocks noChangeArrowheads="1"/>
          </p:cNvSpPr>
          <p:nvPr/>
        </p:nvSpPr>
        <p:spPr bwMode="auto">
          <a:xfrm>
            <a:off x="6789738" y="3913188"/>
            <a:ext cx="144462" cy="71437"/>
          </a:xfrm>
          <a:prstGeom prst="cube">
            <a:avLst>
              <a:gd name="adj" fmla="val 25000"/>
            </a:avLst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10294" name="AutoShape 54"/>
          <p:cNvSpPr>
            <a:spLocks noChangeArrowheads="1"/>
          </p:cNvSpPr>
          <p:nvPr/>
        </p:nvSpPr>
        <p:spPr bwMode="auto">
          <a:xfrm>
            <a:off x="7259638" y="4049713"/>
            <a:ext cx="103187" cy="111125"/>
          </a:xfrm>
          <a:prstGeom prst="cube">
            <a:avLst>
              <a:gd name="adj" fmla="val 25000"/>
            </a:avLst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10295" name="AutoShape 55"/>
          <p:cNvSpPr>
            <a:spLocks noChangeArrowheads="1"/>
          </p:cNvSpPr>
          <p:nvPr/>
        </p:nvSpPr>
        <p:spPr bwMode="auto">
          <a:xfrm>
            <a:off x="8445500" y="4067175"/>
            <a:ext cx="119063" cy="87313"/>
          </a:xfrm>
          <a:prstGeom prst="cube">
            <a:avLst>
              <a:gd name="adj" fmla="val 25000"/>
            </a:avLst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10296" name="AutoShape 56"/>
          <p:cNvSpPr>
            <a:spLocks noChangeArrowheads="1"/>
          </p:cNvSpPr>
          <p:nvPr/>
        </p:nvSpPr>
        <p:spPr bwMode="auto">
          <a:xfrm>
            <a:off x="7645400" y="3932238"/>
            <a:ext cx="142875" cy="71437"/>
          </a:xfrm>
          <a:prstGeom prst="roundRect">
            <a:avLst>
              <a:gd name="adj" fmla="val 16667"/>
            </a:avLst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10297" name="AutoShape 57"/>
          <p:cNvSpPr>
            <a:spLocks noChangeArrowheads="1"/>
          </p:cNvSpPr>
          <p:nvPr/>
        </p:nvSpPr>
        <p:spPr bwMode="auto">
          <a:xfrm>
            <a:off x="7493000" y="3970338"/>
            <a:ext cx="128588" cy="71437"/>
          </a:xfrm>
          <a:prstGeom prst="roundRect">
            <a:avLst>
              <a:gd name="adj" fmla="val 16667"/>
            </a:avLst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10298" name="AutoShape 58"/>
          <p:cNvSpPr>
            <a:spLocks noChangeArrowheads="1"/>
          </p:cNvSpPr>
          <p:nvPr/>
        </p:nvSpPr>
        <p:spPr bwMode="auto">
          <a:xfrm rot="-800651">
            <a:off x="8018463" y="4025900"/>
            <a:ext cx="150812" cy="85725"/>
          </a:xfrm>
          <a:prstGeom prst="roundRect">
            <a:avLst>
              <a:gd name="adj" fmla="val 16667"/>
            </a:avLst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10299" name="Oval 59"/>
          <p:cNvSpPr>
            <a:spLocks noChangeArrowheads="1"/>
          </p:cNvSpPr>
          <p:nvPr/>
        </p:nvSpPr>
        <p:spPr bwMode="auto">
          <a:xfrm>
            <a:off x="6958013" y="4243388"/>
            <a:ext cx="88900" cy="8255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10300" name="AutoShape 60"/>
          <p:cNvSpPr>
            <a:spLocks noChangeArrowheads="1"/>
          </p:cNvSpPr>
          <p:nvPr/>
        </p:nvSpPr>
        <p:spPr bwMode="auto">
          <a:xfrm>
            <a:off x="8661400" y="3913188"/>
            <a:ext cx="144463" cy="71437"/>
          </a:xfrm>
          <a:prstGeom prst="cube">
            <a:avLst>
              <a:gd name="adj" fmla="val 25000"/>
            </a:avLst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10301" name="AutoShape 61"/>
          <p:cNvSpPr>
            <a:spLocks noChangeArrowheads="1"/>
          </p:cNvSpPr>
          <p:nvPr/>
        </p:nvSpPr>
        <p:spPr bwMode="auto">
          <a:xfrm>
            <a:off x="7064375" y="4017963"/>
            <a:ext cx="71438" cy="71437"/>
          </a:xfrm>
          <a:prstGeom prst="cube">
            <a:avLst>
              <a:gd name="adj" fmla="val 0"/>
            </a:avLst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10302" name="AutoShape 62"/>
          <p:cNvSpPr>
            <a:spLocks noChangeArrowheads="1"/>
          </p:cNvSpPr>
          <p:nvPr/>
        </p:nvSpPr>
        <p:spPr bwMode="auto">
          <a:xfrm>
            <a:off x="7175500" y="3937000"/>
            <a:ext cx="142875" cy="71438"/>
          </a:xfrm>
          <a:prstGeom prst="roundRect">
            <a:avLst>
              <a:gd name="adj" fmla="val 16667"/>
            </a:avLst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10303" name="AutoShape 63"/>
          <p:cNvSpPr>
            <a:spLocks noChangeArrowheads="1"/>
          </p:cNvSpPr>
          <p:nvPr/>
        </p:nvSpPr>
        <p:spPr bwMode="auto">
          <a:xfrm>
            <a:off x="7659688" y="4189413"/>
            <a:ext cx="73025" cy="71437"/>
          </a:xfrm>
          <a:prstGeom prst="roundRect">
            <a:avLst>
              <a:gd name="adj" fmla="val 16667"/>
            </a:avLst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10304" name="AutoShape 64"/>
          <p:cNvSpPr>
            <a:spLocks noChangeArrowheads="1"/>
          </p:cNvSpPr>
          <p:nvPr/>
        </p:nvSpPr>
        <p:spPr bwMode="auto">
          <a:xfrm rot="712284">
            <a:off x="7361238" y="3930650"/>
            <a:ext cx="125412" cy="101600"/>
          </a:xfrm>
          <a:prstGeom prst="roundRect">
            <a:avLst>
              <a:gd name="adj" fmla="val 16667"/>
            </a:avLst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10305" name="AutoShape 65"/>
          <p:cNvSpPr>
            <a:spLocks noChangeArrowheads="1"/>
          </p:cNvSpPr>
          <p:nvPr/>
        </p:nvSpPr>
        <p:spPr bwMode="auto">
          <a:xfrm rot="-8543519" flipH="1" flipV="1">
            <a:off x="8281988" y="4019550"/>
            <a:ext cx="120650" cy="69850"/>
          </a:xfrm>
          <a:prstGeom prst="cube">
            <a:avLst>
              <a:gd name="adj" fmla="val 25000"/>
            </a:avLst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nb-NO"/>
          </a:p>
        </p:txBody>
      </p:sp>
      <p:sp>
        <p:nvSpPr>
          <p:cNvPr id="10306" name="AutoShape 66"/>
          <p:cNvSpPr>
            <a:spLocks noChangeArrowheads="1"/>
          </p:cNvSpPr>
          <p:nvPr/>
        </p:nvSpPr>
        <p:spPr bwMode="auto">
          <a:xfrm rot="-8543519" flipH="1" flipV="1">
            <a:off x="8659813" y="4203700"/>
            <a:ext cx="120650" cy="69850"/>
          </a:xfrm>
          <a:prstGeom prst="cube">
            <a:avLst>
              <a:gd name="adj" fmla="val 25000"/>
            </a:avLst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nb-NO"/>
          </a:p>
        </p:txBody>
      </p:sp>
      <p:sp>
        <p:nvSpPr>
          <p:cNvPr id="10307" name="AutoShape 67"/>
          <p:cNvSpPr>
            <a:spLocks noChangeArrowheads="1"/>
          </p:cNvSpPr>
          <p:nvPr/>
        </p:nvSpPr>
        <p:spPr bwMode="auto">
          <a:xfrm rot="10005362" flipH="1" flipV="1">
            <a:off x="6970713" y="3932238"/>
            <a:ext cx="157162" cy="73025"/>
          </a:xfrm>
          <a:prstGeom prst="cube">
            <a:avLst>
              <a:gd name="adj" fmla="val 25000"/>
            </a:avLst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nb-NO"/>
          </a:p>
        </p:txBody>
      </p:sp>
      <p:sp>
        <p:nvSpPr>
          <p:cNvPr id="10308" name="AutoShape 68"/>
          <p:cNvSpPr>
            <a:spLocks noChangeArrowheads="1"/>
          </p:cNvSpPr>
          <p:nvPr/>
        </p:nvSpPr>
        <p:spPr bwMode="auto">
          <a:xfrm rot="9884155" flipH="1" flipV="1">
            <a:off x="7813675" y="4013200"/>
            <a:ext cx="104775" cy="93663"/>
          </a:xfrm>
          <a:prstGeom prst="cube">
            <a:avLst>
              <a:gd name="adj" fmla="val 25000"/>
            </a:avLst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nb-NO"/>
          </a:p>
        </p:txBody>
      </p:sp>
      <p:sp>
        <p:nvSpPr>
          <p:cNvPr id="10309" name="AutoShape 69"/>
          <p:cNvSpPr>
            <a:spLocks noChangeArrowheads="1"/>
          </p:cNvSpPr>
          <p:nvPr/>
        </p:nvSpPr>
        <p:spPr bwMode="auto">
          <a:xfrm>
            <a:off x="8845550" y="4181475"/>
            <a:ext cx="125413" cy="77788"/>
          </a:xfrm>
          <a:prstGeom prst="cube">
            <a:avLst>
              <a:gd name="adj" fmla="val 25000"/>
            </a:avLst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10310" name="AutoShape 70"/>
          <p:cNvSpPr>
            <a:spLocks noChangeArrowheads="1"/>
          </p:cNvSpPr>
          <p:nvPr/>
        </p:nvSpPr>
        <p:spPr bwMode="auto">
          <a:xfrm>
            <a:off x="8194675" y="4259263"/>
            <a:ext cx="71438" cy="71437"/>
          </a:xfrm>
          <a:prstGeom prst="cube">
            <a:avLst>
              <a:gd name="adj" fmla="val 25000"/>
            </a:avLst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10311" name="Line 71"/>
          <p:cNvSpPr>
            <a:spLocks noChangeShapeType="1"/>
          </p:cNvSpPr>
          <p:nvPr/>
        </p:nvSpPr>
        <p:spPr bwMode="auto">
          <a:xfrm flipV="1">
            <a:off x="7700963" y="4037013"/>
            <a:ext cx="0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nb-NO"/>
          </a:p>
        </p:txBody>
      </p:sp>
      <p:sp>
        <p:nvSpPr>
          <p:cNvPr id="10312" name="Line 72"/>
          <p:cNvSpPr>
            <a:spLocks noChangeShapeType="1"/>
          </p:cNvSpPr>
          <p:nvPr/>
        </p:nvSpPr>
        <p:spPr bwMode="auto">
          <a:xfrm flipV="1">
            <a:off x="8697913" y="4044950"/>
            <a:ext cx="0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nb-NO"/>
          </a:p>
        </p:txBody>
      </p:sp>
      <p:sp>
        <p:nvSpPr>
          <p:cNvPr id="10313" name="Line 73"/>
          <p:cNvSpPr>
            <a:spLocks noChangeShapeType="1"/>
          </p:cNvSpPr>
          <p:nvPr/>
        </p:nvSpPr>
        <p:spPr bwMode="auto">
          <a:xfrm flipV="1">
            <a:off x="6997700" y="4084638"/>
            <a:ext cx="0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nb-NO"/>
          </a:p>
        </p:txBody>
      </p:sp>
      <p:sp>
        <p:nvSpPr>
          <p:cNvPr id="10314" name="Line 74"/>
          <p:cNvSpPr>
            <a:spLocks noChangeShapeType="1"/>
          </p:cNvSpPr>
          <p:nvPr/>
        </p:nvSpPr>
        <p:spPr bwMode="auto">
          <a:xfrm flipV="1">
            <a:off x="8221663" y="4103688"/>
            <a:ext cx="1587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nb-NO"/>
          </a:p>
        </p:txBody>
      </p:sp>
      <p:sp>
        <p:nvSpPr>
          <p:cNvPr id="10315" name="Line 75"/>
          <p:cNvSpPr>
            <a:spLocks noChangeShapeType="1"/>
          </p:cNvSpPr>
          <p:nvPr/>
        </p:nvSpPr>
        <p:spPr bwMode="auto">
          <a:xfrm flipV="1">
            <a:off x="8901113" y="4030663"/>
            <a:ext cx="0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nb-NO"/>
          </a:p>
        </p:txBody>
      </p:sp>
      <p:sp>
        <p:nvSpPr>
          <p:cNvPr id="10321" name="Rectangle 81"/>
          <p:cNvSpPr>
            <a:spLocks noChangeArrowheads="1"/>
          </p:cNvSpPr>
          <p:nvPr/>
        </p:nvSpPr>
        <p:spPr bwMode="auto">
          <a:xfrm>
            <a:off x="6765925" y="4868863"/>
            <a:ext cx="2232025" cy="1576387"/>
          </a:xfrm>
          <a:prstGeom prst="rect">
            <a:avLst/>
          </a:prstGeom>
          <a:gradFill rotWithShape="1">
            <a:gsLst>
              <a:gs pos="0">
                <a:srgbClr val="00FF99"/>
              </a:gs>
              <a:gs pos="100000">
                <a:srgbClr val="0066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10322" name="Rectangle 82"/>
          <p:cNvSpPr>
            <a:spLocks noChangeArrowheads="1"/>
          </p:cNvSpPr>
          <p:nvPr/>
        </p:nvSpPr>
        <p:spPr bwMode="auto">
          <a:xfrm>
            <a:off x="6765925" y="6413500"/>
            <a:ext cx="2233613" cy="365125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nb-NO"/>
          </a:p>
        </p:txBody>
      </p:sp>
      <p:sp>
        <p:nvSpPr>
          <p:cNvPr id="10323" name="Text Box 83"/>
          <p:cNvSpPr txBox="1">
            <a:spLocks noChangeArrowheads="1"/>
          </p:cNvSpPr>
          <p:nvPr/>
        </p:nvSpPr>
        <p:spPr bwMode="auto">
          <a:xfrm>
            <a:off x="7564438" y="6421438"/>
            <a:ext cx="6127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600" b="1">
                <a:solidFill>
                  <a:srgbClr val="CCFFFF"/>
                </a:solidFill>
              </a:rPr>
              <a:t>Core</a:t>
            </a:r>
            <a:endParaRPr lang="en-GB" sz="1600" b="1" dirty="0">
              <a:solidFill>
                <a:srgbClr val="CCFFFF"/>
              </a:solidFill>
            </a:endParaRPr>
          </a:p>
        </p:txBody>
      </p:sp>
      <p:sp>
        <p:nvSpPr>
          <p:cNvPr id="10326" name="Text Box 86"/>
          <p:cNvSpPr txBox="1">
            <a:spLocks noChangeArrowheads="1"/>
          </p:cNvSpPr>
          <p:nvPr/>
        </p:nvSpPr>
        <p:spPr bwMode="auto">
          <a:xfrm>
            <a:off x="276225" y="5699125"/>
            <a:ext cx="3503613" cy="900113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ts val="2100"/>
              </a:lnSpc>
            </a:pPr>
            <a:r>
              <a:rPr lang="nb-NO" sz="2000">
                <a:solidFill>
                  <a:srgbClr val="3333FF"/>
                </a:solidFill>
              </a:rPr>
              <a:t>Inner magma ocean:</a:t>
            </a:r>
          </a:p>
          <a:p>
            <a:pPr>
              <a:lnSpc>
                <a:spcPts val="2100"/>
              </a:lnSpc>
            </a:pPr>
            <a:r>
              <a:rPr lang="nb-NO" sz="1600"/>
              <a:t> melt density  &gt;  crystal density (pv, fp)</a:t>
            </a:r>
          </a:p>
          <a:p>
            <a:pPr>
              <a:lnSpc>
                <a:spcPts val="2100"/>
              </a:lnSpc>
            </a:pPr>
            <a:r>
              <a:rPr lang="nb-NO" sz="1600"/>
              <a:t>   (Fe/Mg)</a:t>
            </a:r>
            <a:r>
              <a:rPr lang="nb-NO" sz="1600" baseline="-16000"/>
              <a:t>melt</a:t>
            </a:r>
            <a:r>
              <a:rPr lang="nb-NO" sz="1600"/>
              <a:t>  &gt;  (Fe/Mg)</a:t>
            </a:r>
            <a:r>
              <a:rPr lang="nb-NO" sz="1600" baseline="-16000"/>
              <a:t>crystals</a:t>
            </a:r>
            <a:endParaRPr lang="en-GB" sz="1600" baseline="-16000" dirty="0"/>
          </a:p>
        </p:txBody>
      </p:sp>
      <p:sp>
        <p:nvSpPr>
          <p:cNvPr id="10328" name="Text Box 88"/>
          <p:cNvSpPr txBox="1">
            <a:spLocks noChangeArrowheads="1"/>
          </p:cNvSpPr>
          <p:nvPr/>
        </p:nvSpPr>
        <p:spPr bwMode="auto">
          <a:xfrm>
            <a:off x="5875338" y="676275"/>
            <a:ext cx="9382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000">
                <a:solidFill>
                  <a:srgbClr val="3333FF"/>
                </a:solidFill>
              </a:rPr>
              <a:t>Stage 1</a:t>
            </a:r>
            <a:endParaRPr lang="en-GB" sz="2000" dirty="0">
              <a:solidFill>
                <a:srgbClr val="3333FF"/>
              </a:solidFill>
            </a:endParaRPr>
          </a:p>
        </p:txBody>
      </p:sp>
      <p:sp>
        <p:nvSpPr>
          <p:cNvPr id="10329" name="Text Box 89"/>
          <p:cNvSpPr txBox="1">
            <a:spLocks noChangeArrowheads="1"/>
          </p:cNvSpPr>
          <p:nvPr/>
        </p:nvSpPr>
        <p:spPr bwMode="auto">
          <a:xfrm>
            <a:off x="5845175" y="2814638"/>
            <a:ext cx="9382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000">
                <a:solidFill>
                  <a:srgbClr val="3333FF"/>
                </a:solidFill>
              </a:rPr>
              <a:t>Stage 2</a:t>
            </a:r>
            <a:endParaRPr lang="en-GB" sz="2000" dirty="0">
              <a:solidFill>
                <a:srgbClr val="3333FF"/>
              </a:solidFill>
            </a:endParaRPr>
          </a:p>
        </p:txBody>
      </p:sp>
      <p:sp>
        <p:nvSpPr>
          <p:cNvPr id="10330" name="Text Box 90"/>
          <p:cNvSpPr txBox="1">
            <a:spLocks noChangeArrowheads="1"/>
          </p:cNvSpPr>
          <p:nvPr/>
        </p:nvSpPr>
        <p:spPr bwMode="auto">
          <a:xfrm>
            <a:off x="5859463" y="4879975"/>
            <a:ext cx="9382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000">
                <a:solidFill>
                  <a:srgbClr val="3333FF"/>
                </a:solidFill>
              </a:rPr>
              <a:t>Stage 3</a:t>
            </a:r>
            <a:endParaRPr lang="en-GB" sz="2000" dirty="0">
              <a:solidFill>
                <a:srgbClr val="3333FF"/>
              </a:solidFill>
            </a:endParaRPr>
          </a:p>
        </p:txBody>
      </p:sp>
      <p:sp>
        <p:nvSpPr>
          <p:cNvPr id="10332" name="Text Box 92"/>
          <p:cNvSpPr txBox="1">
            <a:spLocks noChangeArrowheads="1"/>
          </p:cNvSpPr>
          <p:nvPr/>
        </p:nvSpPr>
        <p:spPr bwMode="auto">
          <a:xfrm>
            <a:off x="7393199" y="5884802"/>
            <a:ext cx="1564852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1200"/>
              </a:lnSpc>
            </a:pPr>
            <a:r>
              <a:rPr lang="nb-NO" sz="1400" b="1" dirty="0">
                <a:solidFill>
                  <a:srgbClr val="CCFFFF"/>
                </a:solidFill>
              </a:rPr>
              <a:t>Fe-</a:t>
            </a:r>
            <a:r>
              <a:rPr lang="nb-NO" sz="1400" b="1" dirty="0" err="1">
                <a:solidFill>
                  <a:srgbClr val="CCFFFF"/>
                </a:solidFill>
              </a:rPr>
              <a:t>rich</a:t>
            </a:r>
            <a:r>
              <a:rPr lang="nb-NO" sz="1400" b="1" dirty="0">
                <a:solidFill>
                  <a:srgbClr val="CCFFFF"/>
                </a:solidFill>
              </a:rPr>
              <a:t> </a:t>
            </a:r>
            <a:r>
              <a:rPr lang="nb-NO" sz="1400" b="1" dirty="0" err="1">
                <a:solidFill>
                  <a:srgbClr val="CCFFFF"/>
                </a:solidFill>
              </a:rPr>
              <a:t>cumulates</a:t>
            </a:r>
            <a:endParaRPr lang="nb-NO" sz="1400" b="1" dirty="0">
              <a:solidFill>
                <a:srgbClr val="CCFFFF"/>
              </a:solidFill>
            </a:endParaRPr>
          </a:p>
          <a:p>
            <a:pPr>
              <a:lnSpc>
                <a:spcPts val="1200"/>
              </a:lnSpc>
            </a:pPr>
            <a:r>
              <a:rPr lang="nb-NO" sz="1200" dirty="0" err="1">
                <a:solidFill>
                  <a:srgbClr val="CCFFFF"/>
                </a:solidFill>
              </a:rPr>
              <a:t>starting</a:t>
            </a:r>
            <a:r>
              <a:rPr lang="nb-NO" sz="1200" dirty="0">
                <a:solidFill>
                  <a:srgbClr val="CCFFFF"/>
                </a:solidFill>
              </a:rPr>
              <a:t> </a:t>
            </a:r>
            <a:r>
              <a:rPr lang="nb-NO" sz="1200" dirty="0" err="1">
                <a:solidFill>
                  <a:srgbClr val="CCFFFF"/>
                </a:solidFill>
              </a:rPr>
              <a:t>point</a:t>
            </a:r>
            <a:r>
              <a:rPr lang="nb-NO" sz="1200" dirty="0">
                <a:solidFill>
                  <a:srgbClr val="CCFFFF"/>
                </a:solidFill>
              </a:rPr>
              <a:t> for </a:t>
            </a:r>
          </a:p>
          <a:p>
            <a:pPr>
              <a:lnSpc>
                <a:spcPts val="1200"/>
              </a:lnSpc>
            </a:pPr>
            <a:r>
              <a:rPr lang="nb-NO" sz="1200" dirty="0" err="1">
                <a:solidFill>
                  <a:srgbClr val="CCFFFF"/>
                </a:solidFill>
              </a:rPr>
              <a:t>thermochemical</a:t>
            </a:r>
            <a:r>
              <a:rPr lang="nb-NO" sz="1200" dirty="0">
                <a:solidFill>
                  <a:srgbClr val="CCFFFF"/>
                </a:solidFill>
              </a:rPr>
              <a:t> piles</a:t>
            </a:r>
            <a:endParaRPr lang="en-GB" sz="1200" dirty="0">
              <a:solidFill>
                <a:srgbClr val="CCFFFF"/>
              </a:solidFill>
            </a:endParaRPr>
          </a:p>
        </p:txBody>
      </p:sp>
      <p:sp>
        <p:nvSpPr>
          <p:cNvPr id="10335" name="Text Box 95"/>
          <p:cNvSpPr txBox="1">
            <a:spLocks noChangeArrowheads="1"/>
          </p:cNvSpPr>
          <p:nvPr/>
        </p:nvSpPr>
        <p:spPr bwMode="auto">
          <a:xfrm>
            <a:off x="6948488" y="2828925"/>
            <a:ext cx="1820862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100">
                <a:solidFill>
                  <a:srgbClr val="0066FF"/>
                </a:solidFill>
              </a:rPr>
              <a:t>Cumulates with lower Fe/Mg</a:t>
            </a:r>
            <a:endParaRPr lang="en-GB" sz="1100" dirty="0">
              <a:solidFill>
                <a:srgbClr val="0066FF"/>
              </a:solidFill>
            </a:endParaRPr>
          </a:p>
        </p:txBody>
      </p:sp>
      <p:sp>
        <p:nvSpPr>
          <p:cNvPr id="10336" name="Text Box 96"/>
          <p:cNvSpPr txBox="1">
            <a:spLocks noChangeArrowheads="1"/>
          </p:cNvSpPr>
          <p:nvPr/>
        </p:nvSpPr>
        <p:spPr bwMode="auto">
          <a:xfrm>
            <a:off x="6948488" y="3548063"/>
            <a:ext cx="1858962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100">
                <a:solidFill>
                  <a:srgbClr val="CCFFFF"/>
                </a:solidFill>
              </a:rPr>
              <a:t>Cumulates with higher Fe/Mg</a:t>
            </a:r>
            <a:endParaRPr lang="en-GB" sz="1100" dirty="0">
              <a:solidFill>
                <a:srgbClr val="CCFFFF"/>
              </a:solidFill>
            </a:endParaRPr>
          </a:p>
        </p:txBody>
      </p:sp>
      <p:pic>
        <p:nvPicPr>
          <p:cNvPr id="80" name="Picture 3" descr="M:\pc\Dokumenter\Adobe-Illustr-figures\EarlyEarth\core-segr.new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88" y="1093626"/>
            <a:ext cx="4183224" cy="418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5734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84" grpId="0" animBg="1"/>
      <p:bldP spid="10245" grpId="0" animBg="1"/>
      <p:bldP spid="10246" grpId="0" animBg="1"/>
      <p:bldP spid="10247" grpId="0" animBg="1"/>
      <p:bldP spid="10250" grpId="0" animBg="1"/>
      <p:bldP spid="10251" grpId="0" animBg="1"/>
      <p:bldP spid="10252" grpId="0" animBg="1"/>
      <p:bldP spid="10253" grpId="0" animBg="1"/>
      <p:bldP spid="10255" grpId="0"/>
      <p:bldP spid="10256" grpId="0" animBg="1"/>
      <p:bldP spid="10258" grpId="0" animBg="1"/>
      <p:bldP spid="10259" grpId="0" animBg="1"/>
      <p:bldP spid="10260" grpId="0" animBg="1"/>
      <p:bldP spid="10261" grpId="0" animBg="1"/>
      <p:bldP spid="10262" grpId="0" animBg="1"/>
      <p:bldP spid="10263" grpId="0" animBg="1"/>
      <p:bldP spid="10264" grpId="0" animBg="1"/>
      <p:bldP spid="10265" grpId="0" animBg="1"/>
      <p:bldP spid="10266" grpId="0" animBg="1"/>
      <p:bldP spid="10267" grpId="0" animBg="1"/>
      <p:bldP spid="10268" grpId="0" animBg="1"/>
      <p:bldP spid="10269" grpId="0" animBg="1"/>
      <p:bldP spid="10270" grpId="0" animBg="1"/>
      <p:bldP spid="10272" grpId="0" animBg="1"/>
      <p:bldP spid="10273" grpId="0" animBg="1"/>
      <p:bldP spid="10274" grpId="0" animBg="1"/>
      <p:bldP spid="10275" grpId="0" animBg="1"/>
      <p:bldP spid="10276" grpId="0" animBg="1"/>
      <p:bldP spid="10277" grpId="0" animBg="1"/>
      <p:bldP spid="10278" grpId="0" animBg="1"/>
      <p:bldP spid="10279" grpId="0" animBg="1"/>
      <p:bldP spid="10280" grpId="0" animBg="1"/>
      <p:bldP spid="10281" grpId="0" animBg="1"/>
      <p:bldP spid="10282" grpId="0" animBg="1"/>
      <p:bldP spid="10283" grpId="0" animBg="1"/>
      <p:bldP spid="10285" grpId="0" animBg="1"/>
      <p:bldP spid="10286" grpId="0" animBg="1"/>
      <p:bldP spid="10287" grpId="0" animBg="1"/>
      <p:bldP spid="10288" grpId="0" animBg="1"/>
      <p:bldP spid="10289" grpId="0" animBg="1"/>
      <p:bldP spid="10290" grpId="0"/>
      <p:bldP spid="10291" grpId="0" animBg="1"/>
      <p:bldP spid="10292" grpId="0" animBg="1"/>
      <p:bldP spid="10293" grpId="0" animBg="1"/>
      <p:bldP spid="10294" grpId="0" animBg="1"/>
      <p:bldP spid="10295" grpId="0" animBg="1"/>
      <p:bldP spid="10296" grpId="0" animBg="1"/>
      <p:bldP spid="10297" grpId="0" animBg="1"/>
      <p:bldP spid="10298" grpId="0" animBg="1"/>
      <p:bldP spid="10299" grpId="0" animBg="1"/>
      <p:bldP spid="10300" grpId="0" animBg="1"/>
      <p:bldP spid="10301" grpId="0" animBg="1"/>
      <p:bldP spid="10302" grpId="0" animBg="1"/>
      <p:bldP spid="10303" grpId="0" animBg="1"/>
      <p:bldP spid="10304" grpId="0" animBg="1"/>
      <p:bldP spid="10305" grpId="0" animBg="1"/>
      <p:bldP spid="10306" grpId="0" animBg="1"/>
      <p:bldP spid="10307" grpId="0" animBg="1"/>
      <p:bldP spid="10308" grpId="0" animBg="1"/>
      <p:bldP spid="10309" grpId="0" animBg="1"/>
      <p:bldP spid="10310" grpId="0" animBg="1"/>
      <p:bldP spid="10311" grpId="0" animBg="1"/>
      <p:bldP spid="10312" grpId="0" animBg="1"/>
      <p:bldP spid="10313" grpId="0" animBg="1"/>
      <p:bldP spid="10314" grpId="0" animBg="1"/>
      <p:bldP spid="10315" grpId="0" animBg="1"/>
      <p:bldP spid="10321" grpId="0" animBg="1"/>
      <p:bldP spid="10322" grpId="0" animBg="1"/>
      <p:bldP spid="10323" grpId="0"/>
      <p:bldP spid="10326" grpId="0" animBg="1"/>
      <p:bldP spid="10328" grpId="0"/>
      <p:bldP spid="10329" grpId="0"/>
      <p:bldP spid="10330" grpId="0"/>
      <p:bldP spid="10332" grpId="0"/>
      <p:bldP spid="10335" grpId="0"/>
      <p:bldP spid="1033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TextBox 3"/>
          <p:cNvSpPr txBox="1">
            <a:spLocks noChangeArrowheads="1"/>
          </p:cNvSpPr>
          <p:nvPr/>
        </p:nvSpPr>
        <p:spPr bwMode="auto">
          <a:xfrm>
            <a:off x="42300" y="87205"/>
            <a:ext cx="8210902" cy="187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000" b="1" dirty="0" smtClean="0">
                <a:solidFill>
                  <a:srgbClr val="0000FF"/>
                </a:solidFill>
              </a:rPr>
              <a:t>Deep </a:t>
            </a:r>
            <a:r>
              <a:rPr lang="nb-NO" sz="2000" b="1" dirty="0" err="1" smtClean="0">
                <a:solidFill>
                  <a:srgbClr val="0000FF"/>
                </a:solidFill>
              </a:rPr>
              <a:t>melting</a:t>
            </a:r>
            <a:r>
              <a:rPr lang="nb-NO" sz="2000" b="1" dirty="0" smtClean="0">
                <a:solidFill>
                  <a:srgbClr val="0000FF"/>
                </a:solidFill>
              </a:rPr>
              <a:t> in hot </a:t>
            </a:r>
            <a:r>
              <a:rPr lang="nb-NO" sz="2000" b="1" dirty="0" err="1" smtClean="0">
                <a:solidFill>
                  <a:srgbClr val="0000FF"/>
                </a:solidFill>
              </a:rPr>
              <a:t>Hadean</a:t>
            </a:r>
            <a:r>
              <a:rPr lang="nb-NO" sz="2000" b="1" dirty="0" smtClean="0">
                <a:solidFill>
                  <a:srgbClr val="0000FF"/>
                </a:solidFill>
              </a:rPr>
              <a:t> </a:t>
            </a:r>
            <a:r>
              <a:rPr lang="nb-NO" sz="2000" b="1" dirty="0" err="1" smtClean="0">
                <a:solidFill>
                  <a:srgbClr val="0000FF"/>
                </a:solidFill>
              </a:rPr>
              <a:t>plumes</a:t>
            </a:r>
            <a:r>
              <a:rPr lang="nb-NO" sz="2000" b="1" dirty="0" smtClean="0">
                <a:solidFill>
                  <a:srgbClr val="0000FF"/>
                </a:solidFill>
              </a:rPr>
              <a:t> at &gt;300 km </a:t>
            </a:r>
            <a:r>
              <a:rPr lang="nb-NO" sz="2000" b="1" dirty="0" err="1" smtClean="0">
                <a:solidFill>
                  <a:srgbClr val="0000FF"/>
                </a:solidFill>
              </a:rPr>
              <a:t>depth</a:t>
            </a:r>
            <a:r>
              <a:rPr lang="nb-NO" sz="2000" b="1" dirty="0" smtClean="0">
                <a:solidFill>
                  <a:srgbClr val="0000FF"/>
                </a:solidFill>
              </a:rPr>
              <a:t> </a:t>
            </a:r>
            <a:r>
              <a:rPr lang="nb-NO" dirty="0" smtClean="0"/>
              <a:t>(Lee et  al. 2010, Nature)</a:t>
            </a:r>
          </a:p>
          <a:p>
            <a:pPr>
              <a:lnSpc>
                <a:spcPts val="3200"/>
              </a:lnSpc>
            </a:pPr>
            <a:r>
              <a:rPr lang="nb-NO" sz="1800" dirty="0" smtClean="0">
                <a:solidFill>
                  <a:srgbClr val="0000FF"/>
                </a:solidFill>
              </a:rPr>
              <a:t> - Melt </a:t>
            </a:r>
            <a:r>
              <a:rPr lang="nb-NO" sz="1800" dirty="0" err="1" smtClean="0">
                <a:solidFill>
                  <a:srgbClr val="0000FF"/>
                </a:solidFill>
              </a:rPr>
              <a:t>migration</a:t>
            </a:r>
            <a:r>
              <a:rPr lang="nb-NO" sz="1800" dirty="0" smtClean="0">
                <a:solidFill>
                  <a:srgbClr val="0000FF"/>
                </a:solidFill>
              </a:rPr>
              <a:t> to sill </a:t>
            </a:r>
            <a:r>
              <a:rPr lang="nb-NO" sz="1800" dirty="0" err="1" smtClean="0">
                <a:solidFill>
                  <a:srgbClr val="0000FF"/>
                </a:solidFill>
              </a:rPr>
              <a:t>complexes</a:t>
            </a:r>
            <a:r>
              <a:rPr lang="nb-NO" sz="1800" dirty="0" smtClean="0">
                <a:solidFill>
                  <a:srgbClr val="0000FF"/>
                </a:solidFill>
              </a:rPr>
              <a:t> (</a:t>
            </a:r>
            <a:r>
              <a:rPr lang="nb-NO" sz="1800" dirty="0" err="1" smtClean="0">
                <a:solidFill>
                  <a:srgbClr val="0000FF"/>
                </a:solidFill>
              </a:rPr>
              <a:t>density</a:t>
            </a:r>
            <a:r>
              <a:rPr lang="nb-NO" sz="1800" dirty="0" smtClean="0">
                <a:solidFill>
                  <a:srgbClr val="0000FF"/>
                </a:solidFill>
              </a:rPr>
              <a:t> </a:t>
            </a:r>
            <a:r>
              <a:rPr lang="nb-NO" sz="1800" dirty="0" err="1" smtClean="0">
                <a:solidFill>
                  <a:srgbClr val="0000FF"/>
                </a:solidFill>
              </a:rPr>
              <a:t>trap</a:t>
            </a:r>
            <a:r>
              <a:rPr lang="nb-NO" sz="1800" dirty="0" smtClean="0">
                <a:solidFill>
                  <a:srgbClr val="0000FF"/>
                </a:solidFill>
              </a:rPr>
              <a:t>) at 410 km </a:t>
            </a:r>
            <a:r>
              <a:rPr lang="nb-NO" sz="1800" dirty="0" err="1" smtClean="0">
                <a:solidFill>
                  <a:srgbClr val="0000FF"/>
                </a:solidFill>
              </a:rPr>
              <a:t>depth</a:t>
            </a:r>
            <a:endParaRPr lang="nb-NO" sz="1800" dirty="0">
              <a:solidFill>
                <a:srgbClr val="0000FF"/>
              </a:solidFill>
            </a:endParaRPr>
          </a:p>
          <a:p>
            <a:pPr>
              <a:lnSpc>
                <a:spcPts val="1600"/>
              </a:lnSpc>
            </a:pPr>
            <a:r>
              <a:rPr lang="nb-NO" dirty="0" smtClean="0"/>
              <a:t>     (</a:t>
            </a:r>
            <a:r>
              <a:rPr lang="nb-NO" dirty="0" err="1" smtClean="0"/>
              <a:t>somewhat</a:t>
            </a:r>
            <a:r>
              <a:rPr lang="nb-NO" dirty="0" smtClean="0"/>
              <a:t> </a:t>
            </a:r>
            <a:r>
              <a:rPr lang="nb-NO" dirty="0" err="1" smtClean="0"/>
              <a:t>deeper</a:t>
            </a:r>
            <a:r>
              <a:rPr lang="nb-NO" dirty="0" smtClean="0"/>
              <a:t> in a hotter </a:t>
            </a:r>
            <a:r>
              <a:rPr lang="nb-NO" dirty="0" err="1" smtClean="0"/>
              <a:t>Hadean</a:t>
            </a:r>
            <a:r>
              <a:rPr lang="nb-NO" dirty="0" smtClean="0"/>
              <a:t> mantle)</a:t>
            </a:r>
          </a:p>
          <a:p>
            <a:pPr>
              <a:lnSpc>
                <a:spcPts val="3200"/>
              </a:lnSpc>
            </a:pPr>
            <a:r>
              <a:rPr lang="nb-NO" sz="2000" dirty="0" smtClean="0">
                <a:solidFill>
                  <a:srgbClr val="0000FF"/>
                </a:solidFill>
              </a:rPr>
              <a:t> - </a:t>
            </a:r>
            <a:r>
              <a:rPr lang="nb-NO" sz="2000" dirty="0" err="1" smtClean="0">
                <a:solidFill>
                  <a:srgbClr val="0000FF"/>
                </a:solidFill>
              </a:rPr>
              <a:t>Solidification</a:t>
            </a:r>
            <a:r>
              <a:rPr lang="nb-NO" sz="2000" dirty="0" smtClean="0">
                <a:solidFill>
                  <a:srgbClr val="0000FF"/>
                </a:solidFill>
              </a:rPr>
              <a:t> and </a:t>
            </a:r>
            <a:r>
              <a:rPr lang="nb-NO" sz="2000" dirty="0" err="1" smtClean="0">
                <a:solidFill>
                  <a:srgbClr val="0000FF"/>
                </a:solidFill>
              </a:rPr>
              <a:t>cooling</a:t>
            </a:r>
            <a:r>
              <a:rPr lang="nb-NO" sz="2000" dirty="0" smtClean="0">
                <a:solidFill>
                  <a:srgbClr val="0000FF"/>
                </a:solidFill>
              </a:rPr>
              <a:t> </a:t>
            </a:r>
            <a:r>
              <a:rPr lang="nb-NO" sz="2000" dirty="0" err="1" smtClean="0">
                <a:solidFill>
                  <a:srgbClr val="0000FF"/>
                </a:solidFill>
              </a:rPr>
              <a:t>of</a:t>
            </a:r>
            <a:r>
              <a:rPr lang="nb-NO" sz="2000" dirty="0" smtClean="0">
                <a:solidFill>
                  <a:srgbClr val="0000FF"/>
                </a:solidFill>
              </a:rPr>
              <a:t> sills to </a:t>
            </a:r>
            <a:r>
              <a:rPr lang="nb-NO" sz="2000" dirty="0" err="1" smtClean="0">
                <a:solidFill>
                  <a:srgbClr val="0000FF"/>
                </a:solidFill>
              </a:rPr>
              <a:t>abient</a:t>
            </a:r>
            <a:r>
              <a:rPr lang="nb-NO" sz="2000" dirty="0" smtClean="0">
                <a:solidFill>
                  <a:srgbClr val="0000FF"/>
                </a:solidFill>
              </a:rPr>
              <a:t> T (</a:t>
            </a:r>
            <a:r>
              <a:rPr lang="nb-NO" sz="2000" dirty="0" err="1" smtClean="0">
                <a:solidFill>
                  <a:srgbClr val="0000FF"/>
                </a:solidFill>
              </a:rPr>
              <a:t>thermal</a:t>
            </a:r>
            <a:r>
              <a:rPr lang="nb-NO" sz="2000" dirty="0" smtClean="0">
                <a:solidFill>
                  <a:srgbClr val="0000FF"/>
                </a:solidFill>
              </a:rPr>
              <a:t> </a:t>
            </a:r>
            <a:r>
              <a:rPr lang="nb-NO" sz="2000" dirty="0" err="1" smtClean="0">
                <a:solidFill>
                  <a:srgbClr val="0000FF"/>
                </a:solidFill>
              </a:rPr>
              <a:t>equilibration</a:t>
            </a:r>
            <a:r>
              <a:rPr lang="nb-NO" sz="2000" dirty="0" smtClean="0">
                <a:solidFill>
                  <a:srgbClr val="0000FF"/>
                </a:solidFill>
              </a:rPr>
              <a:t>)</a:t>
            </a:r>
            <a:endParaRPr lang="nb-NO" sz="2000" dirty="0">
              <a:solidFill>
                <a:srgbClr val="0000FF"/>
              </a:solidFill>
            </a:endParaRPr>
          </a:p>
          <a:p>
            <a:pPr>
              <a:lnSpc>
                <a:spcPts val="3200"/>
              </a:lnSpc>
            </a:pPr>
            <a:r>
              <a:rPr lang="nb-NO" sz="2000" dirty="0" smtClean="0">
                <a:solidFill>
                  <a:srgbClr val="0000FF"/>
                </a:solidFill>
              </a:rPr>
              <a:t> - Sinking </a:t>
            </a:r>
            <a:r>
              <a:rPr lang="nb-NO" sz="2000" dirty="0" err="1" smtClean="0">
                <a:solidFill>
                  <a:srgbClr val="0000FF"/>
                </a:solidFill>
              </a:rPr>
              <a:t>of</a:t>
            </a:r>
            <a:r>
              <a:rPr lang="nb-NO" sz="2000" dirty="0" smtClean="0">
                <a:solidFill>
                  <a:srgbClr val="0000FF"/>
                </a:solidFill>
              </a:rPr>
              <a:t> sill material </a:t>
            </a:r>
            <a:r>
              <a:rPr lang="nb-NO" sz="1800" dirty="0" smtClean="0">
                <a:solidFill>
                  <a:srgbClr val="0000FF"/>
                </a:solidFill>
              </a:rPr>
              <a:t>(</a:t>
            </a:r>
            <a:r>
              <a:rPr lang="nb-NO" sz="1800" dirty="0" err="1" smtClean="0">
                <a:solidFill>
                  <a:srgbClr val="0000FF"/>
                </a:solidFill>
              </a:rPr>
              <a:t>high</a:t>
            </a:r>
            <a:r>
              <a:rPr lang="nb-NO" sz="1800" dirty="0" smtClean="0">
                <a:solidFill>
                  <a:srgbClr val="0000FF"/>
                </a:solidFill>
              </a:rPr>
              <a:t> Fe/Mg-ratio) </a:t>
            </a:r>
            <a:r>
              <a:rPr lang="nb-NO" sz="2000" dirty="0" smtClean="0">
                <a:solidFill>
                  <a:srgbClr val="0000FF"/>
                </a:solidFill>
              </a:rPr>
              <a:t>to </a:t>
            </a:r>
            <a:r>
              <a:rPr lang="nb-NO" sz="2000" dirty="0" err="1" smtClean="0">
                <a:solidFill>
                  <a:srgbClr val="0000FF"/>
                </a:solidFill>
              </a:rPr>
              <a:t>the</a:t>
            </a:r>
            <a:r>
              <a:rPr lang="nb-NO" sz="2000" dirty="0" smtClean="0">
                <a:solidFill>
                  <a:srgbClr val="0000FF"/>
                </a:solidFill>
              </a:rPr>
              <a:t> CMB</a:t>
            </a:r>
            <a:endParaRPr lang="nb-NO" sz="2000" dirty="0">
              <a:solidFill>
                <a:srgbClr val="0000FF"/>
              </a:solidFill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971600" y="6093296"/>
            <a:ext cx="279640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200" dirty="0" err="1"/>
              <a:t>Based</a:t>
            </a:r>
            <a:r>
              <a:rPr lang="nb-NO" sz="1200" dirty="0"/>
              <a:t> </a:t>
            </a:r>
            <a:r>
              <a:rPr lang="nb-NO" sz="1200" dirty="0" err="1" smtClean="0"/>
              <a:t>on</a:t>
            </a:r>
            <a:r>
              <a:rPr lang="nb-NO" sz="1200" dirty="0" smtClean="0"/>
              <a:t>: </a:t>
            </a:r>
            <a:r>
              <a:rPr lang="nb-NO" sz="1200" dirty="0" err="1" smtClean="0"/>
              <a:t>Zhang</a:t>
            </a:r>
            <a:r>
              <a:rPr lang="nb-NO" sz="1200" dirty="0" smtClean="0"/>
              <a:t> </a:t>
            </a:r>
            <a:r>
              <a:rPr lang="nb-NO" sz="1200" dirty="0"/>
              <a:t>&amp; </a:t>
            </a:r>
            <a:r>
              <a:rPr lang="nb-NO" sz="1200" dirty="0" err="1"/>
              <a:t>Herzberg</a:t>
            </a:r>
            <a:r>
              <a:rPr lang="nb-NO" sz="1200" dirty="0"/>
              <a:t> (1994, </a:t>
            </a:r>
            <a:r>
              <a:rPr lang="nb-NO" sz="1200" dirty="0" err="1"/>
              <a:t>JGR</a:t>
            </a:r>
            <a:r>
              <a:rPr lang="nb-NO" sz="1200" dirty="0"/>
              <a:t>)</a:t>
            </a:r>
          </a:p>
          <a:p>
            <a:r>
              <a:rPr lang="nb-NO" sz="1200" dirty="0" smtClean="0"/>
              <a:t>                 Tønnes </a:t>
            </a:r>
            <a:r>
              <a:rPr lang="nb-NO" sz="1200" dirty="0"/>
              <a:t>&amp; Frost (2002, </a:t>
            </a:r>
            <a:r>
              <a:rPr lang="nb-NO" sz="1200" dirty="0" err="1"/>
              <a:t>EPSL</a:t>
            </a:r>
            <a:r>
              <a:rPr lang="nb-NO" sz="1200" dirty="0"/>
              <a:t>)</a:t>
            </a:r>
          </a:p>
          <a:p>
            <a:r>
              <a:rPr lang="nb-NO" sz="1200" dirty="0" smtClean="0"/>
              <a:t>                  Ito </a:t>
            </a:r>
            <a:r>
              <a:rPr lang="nb-NO" sz="1200" dirty="0"/>
              <a:t>et al. (2004, </a:t>
            </a:r>
            <a:r>
              <a:rPr lang="nb-NO" sz="1200" dirty="0" err="1"/>
              <a:t>PEPI</a:t>
            </a:r>
            <a:r>
              <a:rPr lang="nb-NO" sz="1200" dirty="0"/>
              <a:t>)</a:t>
            </a:r>
            <a:endParaRPr lang="en-GB" sz="1200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449969"/>
            <a:ext cx="4716016" cy="3643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Straight Arrow Connector 8"/>
          <p:cNvCxnSpPr/>
          <p:nvPr/>
        </p:nvCxnSpPr>
        <p:spPr>
          <a:xfrm flipH="1">
            <a:off x="4668446" y="3091549"/>
            <a:ext cx="2279818" cy="405825"/>
          </a:xfrm>
          <a:prstGeom prst="straightConnector1">
            <a:avLst/>
          </a:prstGeom>
          <a:ln w="38100">
            <a:solidFill>
              <a:srgbClr val="FF6600"/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 rot="20994079">
            <a:off x="4837871" y="3176183"/>
            <a:ext cx="352211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b="1" dirty="0" smtClean="0">
                <a:solidFill>
                  <a:srgbClr val="FF6600"/>
                </a:solidFill>
              </a:rPr>
              <a:t>Hot </a:t>
            </a:r>
            <a:r>
              <a:rPr lang="nb-NO" sz="1400" b="1" dirty="0" err="1" smtClean="0">
                <a:solidFill>
                  <a:srgbClr val="FF6600"/>
                </a:solidFill>
              </a:rPr>
              <a:t>Hadean</a:t>
            </a:r>
            <a:r>
              <a:rPr lang="nb-NO" sz="1400" b="1" dirty="0" smtClean="0">
                <a:solidFill>
                  <a:srgbClr val="FF6600"/>
                </a:solidFill>
              </a:rPr>
              <a:t> </a:t>
            </a:r>
            <a:r>
              <a:rPr lang="nb-NO" sz="1400" b="1" dirty="0" err="1" smtClean="0">
                <a:solidFill>
                  <a:srgbClr val="FF6600"/>
                </a:solidFill>
              </a:rPr>
              <a:t>plumes</a:t>
            </a:r>
            <a:r>
              <a:rPr lang="nb-NO" sz="1400" b="1" dirty="0" smtClean="0">
                <a:solidFill>
                  <a:srgbClr val="FF6600"/>
                </a:solidFill>
              </a:rPr>
              <a:t>:</a:t>
            </a:r>
          </a:p>
          <a:p>
            <a:r>
              <a:rPr lang="nb-NO" sz="1400" dirty="0" err="1" smtClean="0">
                <a:solidFill>
                  <a:srgbClr val="FF6600"/>
                </a:solidFill>
              </a:rPr>
              <a:t>Solidus</a:t>
            </a:r>
            <a:r>
              <a:rPr lang="nb-NO" sz="1400" dirty="0" smtClean="0">
                <a:solidFill>
                  <a:srgbClr val="FF6600"/>
                </a:solidFill>
              </a:rPr>
              <a:t> </a:t>
            </a:r>
            <a:r>
              <a:rPr lang="nb-NO" sz="1400" dirty="0" err="1" smtClean="0">
                <a:solidFill>
                  <a:srgbClr val="FF6600"/>
                </a:solidFill>
              </a:rPr>
              <a:t>crossing</a:t>
            </a:r>
            <a:r>
              <a:rPr lang="nb-NO" sz="1400" dirty="0" smtClean="0">
                <a:solidFill>
                  <a:srgbClr val="FF6600"/>
                </a:solidFill>
              </a:rPr>
              <a:t> at 500-700 km </a:t>
            </a:r>
            <a:r>
              <a:rPr lang="nb-NO" sz="1400" dirty="0" err="1" smtClean="0">
                <a:solidFill>
                  <a:srgbClr val="FF6600"/>
                </a:solidFill>
              </a:rPr>
              <a:t>depth</a:t>
            </a:r>
            <a:r>
              <a:rPr lang="nb-NO" sz="1400" dirty="0" smtClean="0">
                <a:solidFill>
                  <a:srgbClr val="FF6600"/>
                </a:solidFill>
              </a:rPr>
              <a:t> is </a:t>
            </a:r>
            <a:r>
              <a:rPr lang="nb-NO" sz="1400" dirty="0" err="1" smtClean="0">
                <a:solidFill>
                  <a:srgbClr val="FF6600"/>
                </a:solidFill>
              </a:rPr>
              <a:t>likely</a:t>
            </a:r>
            <a:endParaRPr lang="nb-NO" sz="1400" dirty="0" smtClean="0">
              <a:solidFill>
                <a:srgbClr val="FF6600"/>
              </a:solidFill>
            </a:endParaRPr>
          </a:p>
          <a:p>
            <a:r>
              <a:rPr lang="nb-NO" sz="1400" dirty="0" err="1" smtClean="0">
                <a:solidFill>
                  <a:srgbClr val="FF6600"/>
                </a:solidFill>
              </a:rPr>
              <a:t>Locally</a:t>
            </a:r>
            <a:r>
              <a:rPr lang="nb-NO" sz="1400" dirty="0" smtClean="0">
                <a:solidFill>
                  <a:srgbClr val="FF6600"/>
                </a:solidFill>
              </a:rPr>
              <a:t> </a:t>
            </a:r>
            <a:r>
              <a:rPr lang="nb-NO" sz="1400" dirty="0" err="1" smtClean="0">
                <a:solidFill>
                  <a:srgbClr val="FF6600"/>
                </a:solidFill>
              </a:rPr>
              <a:t>depressed</a:t>
            </a:r>
            <a:r>
              <a:rPr lang="nb-NO" sz="1400" dirty="0" smtClean="0">
                <a:solidFill>
                  <a:srgbClr val="FF6600"/>
                </a:solidFill>
              </a:rPr>
              <a:t> </a:t>
            </a:r>
            <a:r>
              <a:rPr lang="nb-NO" sz="1400" dirty="0" err="1" smtClean="0">
                <a:solidFill>
                  <a:srgbClr val="FF6600"/>
                </a:solidFill>
              </a:rPr>
              <a:t>solidus</a:t>
            </a:r>
            <a:r>
              <a:rPr lang="nb-NO" sz="1400" dirty="0" smtClean="0">
                <a:solidFill>
                  <a:srgbClr val="FF6600"/>
                </a:solidFill>
              </a:rPr>
              <a:t> T in </a:t>
            </a:r>
            <a:r>
              <a:rPr lang="nb-NO" sz="1400" dirty="0" err="1" smtClean="0">
                <a:solidFill>
                  <a:srgbClr val="FF6600"/>
                </a:solidFill>
              </a:rPr>
              <a:t>this</a:t>
            </a:r>
            <a:r>
              <a:rPr lang="nb-NO" sz="1400" dirty="0" smtClean="0">
                <a:solidFill>
                  <a:srgbClr val="FF6600"/>
                </a:solidFill>
              </a:rPr>
              <a:t> range</a:t>
            </a:r>
            <a:endParaRPr lang="nb-NO" sz="1400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461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" y="874713"/>
            <a:ext cx="9105900" cy="5888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TextBox 3"/>
          <p:cNvSpPr txBox="1">
            <a:spLocks noChangeArrowheads="1"/>
          </p:cNvSpPr>
          <p:nvPr/>
        </p:nvSpPr>
        <p:spPr bwMode="auto">
          <a:xfrm>
            <a:off x="100013" y="104775"/>
            <a:ext cx="27035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000"/>
              <a:t>Lee et al. (2010, Nature)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511675" y="2143125"/>
            <a:ext cx="2659063" cy="400050"/>
          </a:xfrm>
          <a:prstGeom prst="rect">
            <a:avLst/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000">
                <a:solidFill>
                  <a:srgbClr val="9900CC"/>
                </a:solidFill>
              </a:rPr>
              <a:t>Melt accumulation zone</a:t>
            </a:r>
          </a:p>
        </p:txBody>
      </p:sp>
      <p:sp>
        <p:nvSpPr>
          <p:cNvPr id="6" name="Down Arrow 5"/>
          <p:cNvSpPr/>
          <p:nvPr/>
        </p:nvSpPr>
        <p:spPr>
          <a:xfrm>
            <a:off x="6457950" y="3581400"/>
            <a:ext cx="533400" cy="554038"/>
          </a:xfrm>
          <a:prstGeom prst="downArrow">
            <a:avLst/>
          </a:prstGeom>
          <a:solidFill>
            <a:srgbClr val="00CC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b-NO"/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5284788" y="2692400"/>
            <a:ext cx="1889125" cy="831850"/>
          </a:xfrm>
          <a:prstGeom prst="rect">
            <a:avLst/>
          </a:prstGeom>
          <a:solidFill>
            <a:srgbClr val="00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600"/>
              <a:t>Solidified, thermally</a:t>
            </a:r>
          </a:p>
          <a:p>
            <a:r>
              <a:rPr lang="nb-NO" sz="1600"/>
              <a:t>  equilibrated melt</a:t>
            </a:r>
          </a:p>
          <a:p>
            <a:r>
              <a:rPr lang="nb-NO" sz="1600"/>
              <a:t>  sink to the CMB</a:t>
            </a:r>
          </a:p>
        </p:txBody>
      </p:sp>
      <p:sp>
        <p:nvSpPr>
          <p:cNvPr id="9" name="Down Arrow 8"/>
          <p:cNvSpPr/>
          <p:nvPr/>
        </p:nvSpPr>
        <p:spPr>
          <a:xfrm>
            <a:off x="5526088" y="3578225"/>
            <a:ext cx="533400" cy="554038"/>
          </a:xfrm>
          <a:prstGeom prst="downArrow">
            <a:avLst/>
          </a:prstGeom>
          <a:solidFill>
            <a:srgbClr val="00CC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21748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27" y="44624"/>
            <a:ext cx="4381328" cy="11285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b="1" dirty="0" smtClean="0">
                <a:solidFill>
                  <a:srgbClr val="3333FF"/>
                </a:solidFill>
              </a:rPr>
              <a:t>Earth, Venus and Mars</a:t>
            </a:r>
          </a:p>
          <a:p>
            <a:pPr>
              <a:lnSpc>
                <a:spcPts val="2600"/>
              </a:lnSpc>
            </a:pPr>
            <a:r>
              <a:rPr lang="nb-NO" sz="1800" dirty="0" smtClean="0">
                <a:solidFill>
                  <a:srgbClr val="3333FF"/>
                </a:solidFill>
              </a:rPr>
              <a:t>- Melt-</a:t>
            </a:r>
            <a:r>
              <a:rPr lang="nb-NO" sz="1800" dirty="0" err="1" smtClean="0">
                <a:solidFill>
                  <a:srgbClr val="3333FF"/>
                </a:solidFill>
              </a:rPr>
              <a:t>olivine</a:t>
            </a:r>
            <a:r>
              <a:rPr lang="nb-NO" sz="1800" dirty="0" smtClean="0">
                <a:solidFill>
                  <a:srgbClr val="3333FF"/>
                </a:solidFill>
              </a:rPr>
              <a:t> </a:t>
            </a:r>
            <a:r>
              <a:rPr lang="nb-NO" sz="1800" dirty="0" err="1" smtClean="0">
                <a:solidFill>
                  <a:srgbClr val="3333FF"/>
                </a:solidFill>
              </a:rPr>
              <a:t>density</a:t>
            </a:r>
            <a:r>
              <a:rPr lang="nb-NO" sz="1800" dirty="0" smtClean="0">
                <a:solidFill>
                  <a:srgbClr val="3333FF"/>
                </a:solidFill>
              </a:rPr>
              <a:t> </a:t>
            </a:r>
            <a:r>
              <a:rPr lang="nb-NO" sz="1800" dirty="0" err="1" smtClean="0">
                <a:solidFill>
                  <a:srgbClr val="3333FF"/>
                </a:solidFill>
              </a:rPr>
              <a:t>crossover</a:t>
            </a:r>
            <a:r>
              <a:rPr lang="nb-NO" sz="1800" dirty="0">
                <a:solidFill>
                  <a:srgbClr val="3333FF"/>
                </a:solidFill>
              </a:rPr>
              <a:t> </a:t>
            </a:r>
            <a:r>
              <a:rPr lang="nb-NO" sz="1800" dirty="0" smtClean="0">
                <a:solidFill>
                  <a:srgbClr val="3333FF"/>
                </a:solidFill>
              </a:rPr>
              <a:t>at  ~10 </a:t>
            </a:r>
            <a:r>
              <a:rPr lang="nb-NO" sz="1800" dirty="0" err="1" smtClean="0">
                <a:solidFill>
                  <a:srgbClr val="3333FF"/>
                </a:solidFill>
              </a:rPr>
              <a:t>GPa</a:t>
            </a:r>
            <a:endParaRPr lang="nb-NO" sz="1800" dirty="0">
              <a:solidFill>
                <a:srgbClr val="3333FF"/>
              </a:solidFill>
            </a:endParaRPr>
          </a:p>
          <a:p>
            <a:pPr>
              <a:lnSpc>
                <a:spcPts val="2600"/>
              </a:lnSpc>
            </a:pPr>
            <a:r>
              <a:rPr lang="nb-NO" sz="1800" dirty="0" smtClean="0">
                <a:solidFill>
                  <a:srgbClr val="3333FF"/>
                </a:solidFill>
              </a:rPr>
              <a:t>- Melt </a:t>
            </a:r>
            <a:r>
              <a:rPr lang="nb-NO" sz="1800" dirty="0" err="1" smtClean="0">
                <a:solidFill>
                  <a:srgbClr val="3333FF"/>
                </a:solidFill>
              </a:rPr>
              <a:t>accumulation</a:t>
            </a:r>
            <a:r>
              <a:rPr lang="nb-NO" sz="1800" dirty="0" smtClean="0">
                <a:solidFill>
                  <a:srgbClr val="3333FF"/>
                </a:solidFill>
              </a:rPr>
              <a:t> </a:t>
            </a:r>
            <a:r>
              <a:rPr lang="nb-NO" sz="1800" dirty="0" err="1" smtClean="0">
                <a:solidFill>
                  <a:srgbClr val="3333FF"/>
                </a:solidFill>
              </a:rPr>
              <a:t>zone</a:t>
            </a:r>
            <a:r>
              <a:rPr lang="nb-NO" sz="1800" dirty="0" smtClean="0">
                <a:solidFill>
                  <a:srgbClr val="3333FF"/>
                </a:solidFill>
              </a:rPr>
              <a:t> </a:t>
            </a:r>
            <a:r>
              <a:rPr lang="nb-NO" sz="1800" dirty="0" err="1" smtClean="0">
                <a:solidFill>
                  <a:srgbClr val="3333FF"/>
                </a:solidFill>
              </a:rPr>
              <a:t>centred</a:t>
            </a:r>
            <a:r>
              <a:rPr lang="nb-NO" sz="1800" dirty="0" smtClean="0">
                <a:solidFill>
                  <a:srgbClr val="3333FF"/>
                </a:solidFill>
              </a:rPr>
              <a:t> at ~14 </a:t>
            </a:r>
            <a:r>
              <a:rPr lang="nb-NO" sz="1800" dirty="0" err="1" smtClean="0">
                <a:solidFill>
                  <a:srgbClr val="3333FF"/>
                </a:solidFill>
              </a:rPr>
              <a:t>GPa</a:t>
            </a:r>
            <a:endParaRPr lang="nb-NO" sz="1800" dirty="0" smtClean="0">
              <a:solidFill>
                <a:srgbClr val="3333FF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270" y="1285965"/>
            <a:ext cx="2244384" cy="5494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968459" y="85057"/>
            <a:ext cx="3911648" cy="10669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200"/>
              </a:lnSpc>
            </a:pPr>
            <a:r>
              <a:rPr lang="nb-NO" sz="2400" b="1" dirty="0" err="1" smtClean="0">
                <a:solidFill>
                  <a:srgbClr val="FF0000"/>
                </a:solidFill>
                <a:latin typeface="Symbol" panose="05050102010706020507" pitchFamily="18" charset="2"/>
              </a:rPr>
              <a:t>r</a:t>
            </a:r>
            <a:r>
              <a:rPr lang="nb-NO" sz="2400" b="1" baseline="-25000" dirty="0" err="1" smtClean="0">
                <a:solidFill>
                  <a:srgbClr val="FF0000"/>
                </a:solidFill>
              </a:rPr>
              <a:t>melt</a:t>
            </a:r>
            <a:r>
              <a:rPr lang="nb-NO" sz="2400" b="1" dirty="0" smtClean="0">
                <a:solidFill>
                  <a:srgbClr val="3333FF"/>
                </a:solidFill>
              </a:rPr>
              <a:t> &gt; </a:t>
            </a:r>
            <a:r>
              <a:rPr lang="nb-NO" sz="2400" b="1" dirty="0" err="1" smtClean="0">
                <a:solidFill>
                  <a:srgbClr val="669900"/>
                </a:solidFill>
                <a:latin typeface="Symbol" panose="05050102010706020507" pitchFamily="18" charset="2"/>
              </a:rPr>
              <a:t>r</a:t>
            </a:r>
            <a:r>
              <a:rPr lang="nb-NO" sz="2400" b="1" baseline="-25000" dirty="0" err="1" smtClean="0">
                <a:solidFill>
                  <a:srgbClr val="669900"/>
                </a:solidFill>
              </a:rPr>
              <a:t>olivine</a:t>
            </a:r>
            <a:r>
              <a:rPr lang="nb-NO" sz="2400" b="1" dirty="0" smtClean="0">
                <a:solidFill>
                  <a:srgbClr val="3333FF"/>
                </a:solidFill>
              </a:rPr>
              <a:t> </a:t>
            </a:r>
            <a:r>
              <a:rPr lang="nb-NO" sz="2000" dirty="0" smtClean="0">
                <a:solidFill>
                  <a:srgbClr val="3333FF"/>
                </a:solidFill>
              </a:rPr>
              <a:t>in </a:t>
            </a:r>
            <a:r>
              <a:rPr lang="nb-NO" sz="2000" dirty="0" err="1" smtClean="0">
                <a:solidFill>
                  <a:srgbClr val="3333FF"/>
                </a:solidFill>
              </a:rPr>
              <a:t>the</a:t>
            </a:r>
            <a:r>
              <a:rPr lang="nb-NO" sz="2000" dirty="0" smtClean="0">
                <a:solidFill>
                  <a:srgbClr val="3333FF"/>
                </a:solidFill>
              </a:rPr>
              <a:t> </a:t>
            </a:r>
            <a:r>
              <a:rPr lang="nb-NO" sz="2000" dirty="0" err="1" smtClean="0">
                <a:solidFill>
                  <a:srgbClr val="3333FF"/>
                </a:solidFill>
              </a:rPr>
              <a:t>depth</a:t>
            </a:r>
            <a:r>
              <a:rPr lang="nb-NO" sz="2000" dirty="0" smtClean="0">
                <a:solidFill>
                  <a:srgbClr val="3333FF"/>
                </a:solidFill>
              </a:rPr>
              <a:t> ranges:</a:t>
            </a:r>
          </a:p>
          <a:p>
            <a:pPr>
              <a:lnSpc>
                <a:spcPts val="1800"/>
              </a:lnSpc>
            </a:pPr>
            <a:r>
              <a:rPr lang="nb-NO" sz="1700" dirty="0" smtClean="0">
                <a:solidFill>
                  <a:srgbClr val="3333FF"/>
                </a:solidFill>
                <a:latin typeface="+mj-lt"/>
              </a:rPr>
              <a:t>		300 - 410 km: Earth</a:t>
            </a:r>
          </a:p>
          <a:p>
            <a:pPr>
              <a:lnSpc>
                <a:spcPts val="1800"/>
              </a:lnSpc>
            </a:pPr>
            <a:r>
              <a:rPr lang="nb-NO" sz="1700" dirty="0" smtClean="0">
                <a:solidFill>
                  <a:srgbClr val="3333FF"/>
                </a:solidFill>
                <a:latin typeface="+mj-lt"/>
              </a:rPr>
              <a:t>		320 - 440 km: Venus</a:t>
            </a:r>
          </a:p>
          <a:p>
            <a:pPr>
              <a:lnSpc>
                <a:spcPts val="1800"/>
              </a:lnSpc>
            </a:pPr>
            <a:r>
              <a:rPr lang="nb-NO" sz="1700" dirty="0" smtClean="0">
                <a:solidFill>
                  <a:srgbClr val="3333FF"/>
                </a:solidFill>
                <a:latin typeface="+mj-lt"/>
              </a:rPr>
              <a:t>		800 - 1150 km: Mars</a:t>
            </a:r>
          </a:p>
        </p:txBody>
      </p:sp>
      <p:pic>
        <p:nvPicPr>
          <p:cNvPr id="2050" name="Picture 2" descr="M:\pc\Dokumenter\Adobe-Illustr-figures\Planetology\PlanTerr-Struct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631" y="1113180"/>
            <a:ext cx="4879141" cy="5628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7859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671225" y="1380084"/>
            <a:ext cx="7544894" cy="5141173"/>
            <a:chOff x="1547664" y="313940"/>
            <a:chExt cx="6824814" cy="4637117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7664" y="313940"/>
              <a:ext cx="6824814" cy="4637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2821862" y="3709718"/>
              <a:ext cx="990649" cy="3608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2000" dirty="0" err="1" smtClean="0"/>
                <a:t>Nearside</a:t>
              </a:r>
              <a:endParaRPr lang="nb-NO" sz="2000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285561" y="3723204"/>
              <a:ext cx="848548" cy="3608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2000" dirty="0" err="1" smtClean="0"/>
                <a:t>Farside</a:t>
              </a:r>
              <a:endParaRPr lang="nb-NO" sz="200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293989" y="2996961"/>
              <a:ext cx="108234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200" b="1" dirty="0" smtClean="0">
                  <a:solidFill>
                    <a:srgbClr val="FFFF00"/>
                  </a:solidFill>
                </a:rPr>
                <a:t>S-pole/Aitken</a:t>
              </a:r>
            </a:p>
            <a:p>
              <a:r>
                <a:rPr lang="nb-NO" sz="1200" b="1" dirty="0" err="1" smtClean="0">
                  <a:solidFill>
                    <a:srgbClr val="FFFF00"/>
                  </a:solidFill>
                </a:rPr>
                <a:t>basin</a:t>
              </a:r>
              <a:endParaRPr lang="nb-NO" sz="1200" b="1" dirty="0">
                <a:solidFill>
                  <a:srgbClr val="FFFF00"/>
                </a:solidFill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99797" y="108172"/>
            <a:ext cx="6336704" cy="892552"/>
          </a:xfrm>
          <a:prstGeom prst="rect">
            <a:avLst/>
          </a:prstGeom>
          <a:solidFill>
            <a:srgbClr val="CC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b-NO" sz="2800" b="1" dirty="0" err="1" smtClean="0">
                <a:solidFill>
                  <a:srgbClr val="0000FF"/>
                </a:solidFill>
              </a:rPr>
              <a:t>Primary</a:t>
            </a:r>
            <a:r>
              <a:rPr lang="nb-NO" sz="2800" dirty="0" smtClean="0">
                <a:solidFill>
                  <a:srgbClr val="0000FF"/>
                </a:solidFill>
              </a:rPr>
              <a:t> </a:t>
            </a:r>
            <a:r>
              <a:rPr lang="nb-NO" sz="2800" dirty="0" err="1" smtClean="0">
                <a:solidFill>
                  <a:srgbClr val="0000FF"/>
                </a:solidFill>
              </a:rPr>
              <a:t>planetary</a:t>
            </a:r>
            <a:r>
              <a:rPr lang="nb-NO" sz="2800" dirty="0" smtClean="0">
                <a:solidFill>
                  <a:srgbClr val="0000FF"/>
                </a:solidFill>
              </a:rPr>
              <a:t> </a:t>
            </a:r>
            <a:r>
              <a:rPr lang="nb-NO" sz="2800" dirty="0" err="1" smtClean="0">
                <a:solidFill>
                  <a:srgbClr val="0000FF"/>
                </a:solidFill>
              </a:rPr>
              <a:t>crust</a:t>
            </a:r>
            <a:endParaRPr lang="nb-NO" sz="2800" dirty="0" smtClean="0">
              <a:solidFill>
                <a:srgbClr val="0000FF"/>
              </a:solidFill>
            </a:endParaRPr>
          </a:p>
          <a:p>
            <a:r>
              <a:rPr lang="nb-NO" sz="2000" dirty="0" smtClean="0"/>
              <a:t> </a:t>
            </a:r>
            <a:r>
              <a:rPr lang="nb-NO" sz="2400" dirty="0" smtClean="0"/>
              <a:t>- </a:t>
            </a:r>
            <a:r>
              <a:rPr lang="nb-NO" sz="2400" dirty="0" err="1" smtClean="0"/>
              <a:t>formed</a:t>
            </a:r>
            <a:r>
              <a:rPr lang="nb-NO" sz="2400" dirty="0" smtClean="0"/>
              <a:t> in magma </a:t>
            </a:r>
            <a:r>
              <a:rPr lang="nb-NO" sz="2400" dirty="0" err="1" smtClean="0"/>
              <a:t>oceans</a:t>
            </a:r>
            <a:r>
              <a:rPr lang="nb-NO" sz="2400" dirty="0" smtClean="0"/>
              <a:t> by </a:t>
            </a:r>
            <a:r>
              <a:rPr lang="nb-NO" sz="2400" dirty="0" err="1" smtClean="0"/>
              <a:t>cumulate</a:t>
            </a:r>
            <a:r>
              <a:rPr lang="nb-NO" sz="2400" dirty="0" smtClean="0"/>
              <a:t> </a:t>
            </a:r>
            <a:r>
              <a:rPr lang="nb-NO" sz="2400" dirty="0" err="1" smtClean="0"/>
              <a:t>floatation</a:t>
            </a:r>
            <a:r>
              <a:rPr lang="nb-NO" sz="2400" dirty="0" smtClean="0"/>
              <a:t> </a:t>
            </a:r>
            <a:endParaRPr lang="nb-NO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6446492" y="2920843"/>
            <a:ext cx="13003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b="1" dirty="0" err="1" smtClean="0"/>
              <a:t>Farside</a:t>
            </a:r>
            <a:r>
              <a:rPr lang="nb-NO" sz="1200" b="1" dirty="0" smtClean="0"/>
              <a:t> </a:t>
            </a:r>
            <a:r>
              <a:rPr lang="nb-NO" sz="1200" b="1" dirty="0" err="1" smtClean="0"/>
              <a:t>highland</a:t>
            </a:r>
            <a:endParaRPr lang="nb-NO" sz="1200" b="1" dirty="0"/>
          </a:p>
          <a:p>
            <a:r>
              <a:rPr lang="nb-NO" sz="1200" b="1" dirty="0" err="1" smtClean="0"/>
              <a:t>anorthosites</a:t>
            </a:r>
            <a:r>
              <a:rPr lang="nb-NO" sz="1200" b="1" dirty="0" smtClean="0"/>
              <a:t>:</a:t>
            </a:r>
          </a:p>
          <a:p>
            <a:r>
              <a:rPr lang="nb-NO" sz="1200" b="1" dirty="0" smtClean="0"/>
              <a:t>up </a:t>
            </a:r>
            <a:r>
              <a:rPr lang="nb-NO" sz="1200" b="1" dirty="0" err="1" smtClean="0"/>
              <a:t>tp</a:t>
            </a:r>
            <a:r>
              <a:rPr lang="nb-NO" sz="1200" b="1" dirty="0" smtClean="0"/>
              <a:t> 110 km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002533" y="4088469"/>
            <a:ext cx="13853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b="1" dirty="0" err="1" smtClean="0"/>
              <a:t>Nearside</a:t>
            </a:r>
            <a:r>
              <a:rPr lang="nb-NO" sz="1200" b="1" dirty="0" smtClean="0"/>
              <a:t> </a:t>
            </a:r>
            <a:r>
              <a:rPr lang="nb-NO" sz="1200" b="1" dirty="0" err="1" smtClean="0"/>
              <a:t>highland</a:t>
            </a:r>
            <a:endParaRPr lang="nb-NO" sz="1200" b="1" dirty="0"/>
          </a:p>
          <a:p>
            <a:r>
              <a:rPr lang="nb-NO" sz="1200" b="1" dirty="0" smtClean="0"/>
              <a:t> </a:t>
            </a:r>
            <a:r>
              <a:rPr lang="nb-NO" sz="1200" b="1" dirty="0" err="1" smtClean="0"/>
              <a:t>anorthosites</a:t>
            </a:r>
            <a:r>
              <a:rPr lang="nb-NO" sz="1200" b="1" dirty="0" smtClean="0"/>
              <a:t>:</a:t>
            </a:r>
          </a:p>
          <a:p>
            <a:r>
              <a:rPr lang="nb-NO" sz="1200" b="1" dirty="0"/>
              <a:t> </a:t>
            </a:r>
            <a:r>
              <a:rPr lang="nb-NO" sz="1200" b="1" dirty="0" smtClean="0"/>
              <a:t>  up to 80 km</a:t>
            </a:r>
          </a:p>
        </p:txBody>
      </p:sp>
    </p:spTree>
    <p:extLst>
      <p:ext uri="{BB962C8B-B14F-4D97-AF65-F5344CB8AC3E}">
        <p14:creationId xmlns:p14="http://schemas.microsoft.com/office/powerpoint/2010/main" val="930267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506947"/>
            <a:ext cx="9108504" cy="58214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28" y="1574639"/>
            <a:ext cx="8369851" cy="36385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48" y="2481106"/>
            <a:ext cx="8141991" cy="32891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098" y="3471787"/>
            <a:ext cx="6597221" cy="2773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442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376200" y="1809154"/>
            <a:ext cx="1766766" cy="7463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700"/>
              </a:lnSpc>
            </a:pPr>
            <a:r>
              <a:rPr lang="nb-NO" sz="1400" dirty="0" err="1" smtClean="0">
                <a:solidFill>
                  <a:srgbClr val="0000FF"/>
                </a:solidFill>
              </a:rPr>
              <a:t>Highland</a:t>
            </a:r>
            <a:r>
              <a:rPr lang="nb-NO" sz="1400" dirty="0" smtClean="0">
                <a:solidFill>
                  <a:srgbClr val="0000FF"/>
                </a:solidFill>
              </a:rPr>
              <a:t> </a:t>
            </a:r>
            <a:r>
              <a:rPr lang="nb-NO" sz="1400" dirty="0" err="1" smtClean="0">
                <a:solidFill>
                  <a:srgbClr val="0000FF"/>
                </a:solidFill>
              </a:rPr>
              <a:t>crust</a:t>
            </a:r>
            <a:endParaRPr lang="nb-NO" sz="1400" dirty="0" smtClean="0">
              <a:solidFill>
                <a:srgbClr val="0000FF"/>
              </a:solidFill>
            </a:endParaRPr>
          </a:p>
          <a:p>
            <a:pPr>
              <a:lnSpc>
                <a:spcPts val="1700"/>
              </a:lnSpc>
            </a:pPr>
            <a:r>
              <a:rPr lang="nb-NO" sz="1400" dirty="0" smtClean="0">
                <a:solidFill>
                  <a:srgbClr val="0000FF"/>
                </a:solidFill>
              </a:rPr>
              <a:t>(</a:t>
            </a:r>
            <a:r>
              <a:rPr lang="nb-NO" sz="1400" dirty="0" err="1" smtClean="0">
                <a:solidFill>
                  <a:srgbClr val="0000FF"/>
                </a:solidFill>
              </a:rPr>
              <a:t>anorthosites</a:t>
            </a:r>
            <a:r>
              <a:rPr lang="nb-NO" sz="1400" dirty="0" smtClean="0">
                <a:solidFill>
                  <a:srgbClr val="0000FF"/>
                </a:solidFill>
              </a:rPr>
              <a:t>):</a:t>
            </a:r>
          </a:p>
          <a:p>
            <a:pPr>
              <a:lnSpc>
                <a:spcPts val="1700"/>
              </a:lnSpc>
            </a:pPr>
            <a:r>
              <a:rPr lang="nb-NO" sz="1400" dirty="0" smtClean="0"/>
              <a:t>Still </a:t>
            </a:r>
            <a:r>
              <a:rPr lang="nb-NO" sz="1400" dirty="0" err="1" smtClean="0"/>
              <a:t>largely</a:t>
            </a:r>
            <a:r>
              <a:rPr lang="nb-NO" sz="1400" dirty="0" smtClean="0"/>
              <a:t> </a:t>
            </a:r>
            <a:r>
              <a:rPr lang="nb-NO" sz="1400" dirty="0" err="1" smtClean="0"/>
              <a:t>preserved</a:t>
            </a:r>
            <a:endParaRPr lang="nb-NO" sz="1400" dirty="0"/>
          </a:p>
        </p:txBody>
      </p:sp>
      <p:sp>
        <p:nvSpPr>
          <p:cNvPr id="7" name="Right Brace 6"/>
          <p:cNvSpPr/>
          <p:nvPr/>
        </p:nvSpPr>
        <p:spPr>
          <a:xfrm>
            <a:off x="2262604" y="1648723"/>
            <a:ext cx="166012" cy="966087"/>
          </a:xfrm>
          <a:prstGeom prst="rightBrace">
            <a:avLst/>
          </a:prstGeom>
          <a:noFill/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TextBox 7"/>
          <p:cNvSpPr txBox="1"/>
          <p:nvPr/>
        </p:nvSpPr>
        <p:spPr>
          <a:xfrm>
            <a:off x="6776659" y="2780928"/>
            <a:ext cx="2299027" cy="913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600"/>
              </a:lnSpc>
            </a:pPr>
            <a:r>
              <a:rPr lang="nb-NO" sz="1200" dirty="0" err="1" smtClean="0">
                <a:solidFill>
                  <a:srgbClr val="0000FF"/>
                </a:solidFill>
              </a:rPr>
              <a:t>Subterranean</a:t>
            </a:r>
            <a:r>
              <a:rPr lang="nb-NO" sz="1200" dirty="0" smtClean="0">
                <a:solidFill>
                  <a:srgbClr val="0000FF"/>
                </a:solidFill>
              </a:rPr>
              <a:t> </a:t>
            </a:r>
            <a:r>
              <a:rPr lang="nb-NO" sz="1200" dirty="0" err="1" smtClean="0">
                <a:solidFill>
                  <a:srgbClr val="0000FF"/>
                </a:solidFill>
              </a:rPr>
              <a:t>peridotitic-dunitic</a:t>
            </a:r>
            <a:endParaRPr lang="nb-NO" sz="1200" dirty="0">
              <a:solidFill>
                <a:srgbClr val="0000FF"/>
              </a:solidFill>
            </a:endParaRPr>
          </a:p>
          <a:p>
            <a:pPr>
              <a:lnSpc>
                <a:spcPts val="1600"/>
              </a:lnSpc>
            </a:pPr>
            <a:r>
              <a:rPr lang="nb-NO" sz="1200" dirty="0" smtClean="0">
                <a:solidFill>
                  <a:srgbClr val="0000FF"/>
                </a:solidFill>
              </a:rPr>
              <a:t> "</a:t>
            </a:r>
            <a:r>
              <a:rPr lang="nb-NO" sz="1200" dirty="0" err="1" smtClean="0">
                <a:solidFill>
                  <a:srgbClr val="0000FF"/>
                </a:solidFill>
              </a:rPr>
              <a:t>cumulate</a:t>
            </a:r>
            <a:r>
              <a:rPr lang="nb-NO" sz="1200" dirty="0" smtClean="0">
                <a:solidFill>
                  <a:srgbClr val="0000FF"/>
                </a:solidFill>
              </a:rPr>
              <a:t> </a:t>
            </a:r>
            <a:r>
              <a:rPr lang="nb-NO" sz="1200" dirty="0" err="1" smtClean="0">
                <a:solidFill>
                  <a:srgbClr val="0000FF"/>
                </a:solidFill>
              </a:rPr>
              <a:t>crust</a:t>
            </a:r>
            <a:r>
              <a:rPr lang="nb-NO" sz="1200" dirty="0" smtClean="0">
                <a:solidFill>
                  <a:srgbClr val="0000FF"/>
                </a:solidFill>
              </a:rPr>
              <a:t>":</a:t>
            </a:r>
          </a:p>
          <a:p>
            <a:pPr>
              <a:lnSpc>
                <a:spcPts val="1600"/>
              </a:lnSpc>
            </a:pPr>
            <a:r>
              <a:rPr lang="nb-NO" sz="1100" dirty="0" err="1" smtClean="0"/>
              <a:t>Completely</a:t>
            </a:r>
            <a:r>
              <a:rPr lang="nb-NO" sz="1100" dirty="0" smtClean="0"/>
              <a:t> </a:t>
            </a:r>
            <a:r>
              <a:rPr lang="nb-NO" sz="1100" dirty="0" err="1" smtClean="0"/>
              <a:t>destroyed</a:t>
            </a:r>
            <a:r>
              <a:rPr lang="nb-NO" sz="1100" dirty="0" smtClean="0"/>
              <a:t> by later mantle</a:t>
            </a:r>
            <a:endParaRPr lang="nb-NO" sz="1100" dirty="0"/>
          </a:p>
          <a:p>
            <a:pPr>
              <a:lnSpc>
                <a:spcPts val="1600"/>
              </a:lnSpc>
            </a:pPr>
            <a:r>
              <a:rPr lang="nb-NO" sz="1100" dirty="0" err="1" smtClean="0"/>
              <a:t>convection</a:t>
            </a:r>
            <a:r>
              <a:rPr lang="nb-NO" sz="1100" dirty="0" smtClean="0"/>
              <a:t>, </a:t>
            </a:r>
            <a:r>
              <a:rPr lang="nb-NO" sz="1100" dirty="0" err="1" smtClean="0"/>
              <a:t>especially</a:t>
            </a:r>
            <a:r>
              <a:rPr lang="nb-NO" sz="1100" dirty="0" smtClean="0"/>
              <a:t> in </a:t>
            </a:r>
            <a:r>
              <a:rPr lang="nb-NO" sz="1100" dirty="0" err="1" smtClean="0"/>
              <a:t>the</a:t>
            </a:r>
            <a:r>
              <a:rPr lang="nb-NO" sz="1100" dirty="0" smtClean="0"/>
              <a:t>  Earth</a:t>
            </a:r>
            <a:endParaRPr lang="nb-NO" sz="1100" dirty="0"/>
          </a:p>
        </p:txBody>
      </p:sp>
      <p:sp>
        <p:nvSpPr>
          <p:cNvPr id="9" name="Right Brace 8"/>
          <p:cNvSpPr/>
          <p:nvPr/>
        </p:nvSpPr>
        <p:spPr>
          <a:xfrm>
            <a:off x="6651071" y="2406612"/>
            <a:ext cx="125588" cy="1559528"/>
          </a:xfrm>
          <a:prstGeom prst="rightBrace">
            <a:avLst/>
          </a:prstGeom>
          <a:noFill/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Right Brace 9"/>
          <p:cNvSpPr/>
          <p:nvPr/>
        </p:nvSpPr>
        <p:spPr>
          <a:xfrm>
            <a:off x="6628749" y="1487331"/>
            <a:ext cx="78844" cy="211758"/>
          </a:xfrm>
          <a:prstGeom prst="rightBrace">
            <a:avLst/>
          </a:prstGeom>
          <a:noFill/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TextBox 10"/>
          <p:cNvSpPr txBox="1"/>
          <p:nvPr/>
        </p:nvSpPr>
        <p:spPr>
          <a:xfrm>
            <a:off x="6680851" y="1413677"/>
            <a:ext cx="2334293" cy="6694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500"/>
              </a:lnSpc>
            </a:pPr>
            <a:r>
              <a:rPr lang="nb-NO" sz="1100" dirty="0" err="1" smtClean="0">
                <a:solidFill>
                  <a:srgbClr val="0000FF"/>
                </a:solidFill>
              </a:rPr>
              <a:t>Thin</a:t>
            </a:r>
            <a:r>
              <a:rPr lang="nb-NO" sz="1100" dirty="0" smtClean="0">
                <a:solidFill>
                  <a:srgbClr val="0000FF"/>
                </a:solidFill>
              </a:rPr>
              <a:t> "</a:t>
            </a:r>
            <a:r>
              <a:rPr lang="nb-NO" sz="1100" b="1" dirty="0" err="1" smtClean="0">
                <a:solidFill>
                  <a:srgbClr val="0000FF"/>
                </a:solidFill>
              </a:rPr>
              <a:t>secondary</a:t>
            </a:r>
            <a:r>
              <a:rPr lang="nb-NO" sz="1100" b="1" dirty="0" smtClean="0">
                <a:solidFill>
                  <a:srgbClr val="0000FF"/>
                </a:solidFill>
              </a:rPr>
              <a:t>"</a:t>
            </a:r>
            <a:r>
              <a:rPr lang="nb-NO" sz="1100" dirty="0" smtClean="0">
                <a:solidFill>
                  <a:srgbClr val="0000FF"/>
                </a:solidFill>
              </a:rPr>
              <a:t> </a:t>
            </a:r>
            <a:r>
              <a:rPr lang="nb-NO" sz="1100" dirty="0" err="1" smtClean="0">
                <a:solidFill>
                  <a:srgbClr val="0000FF"/>
                </a:solidFill>
              </a:rPr>
              <a:t>komatiitic</a:t>
            </a:r>
            <a:r>
              <a:rPr lang="nb-NO" sz="1100" dirty="0" smtClean="0">
                <a:solidFill>
                  <a:srgbClr val="0000FF"/>
                </a:solidFill>
              </a:rPr>
              <a:t>(?) </a:t>
            </a:r>
            <a:r>
              <a:rPr lang="nb-NO" sz="1100" dirty="0" err="1" smtClean="0">
                <a:solidFill>
                  <a:srgbClr val="0000FF"/>
                </a:solidFill>
              </a:rPr>
              <a:t>crust</a:t>
            </a:r>
            <a:r>
              <a:rPr lang="nb-NO" sz="1100" dirty="0" smtClean="0">
                <a:solidFill>
                  <a:srgbClr val="0000FF"/>
                </a:solidFill>
              </a:rPr>
              <a:t>:</a:t>
            </a:r>
          </a:p>
          <a:p>
            <a:pPr>
              <a:lnSpc>
                <a:spcPts val="1500"/>
              </a:lnSpc>
            </a:pPr>
            <a:r>
              <a:rPr lang="nb-NO" sz="1100" dirty="0" err="1" smtClean="0"/>
              <a:t>constantly</a:t>
            </a:r>
            <a:r>
              <a:rPr lang="nb-NO" sz="1100" dirty="0" smtClean="0"/>
              <a:t> re-</a:t>
            </a:r>
            <a:r>
              <a:rPr lang="nb-NO" sz="1100" dirty="0" err="1" smtClean="0"/>
              <a:t>formed</a:t>
            </a:r>
            <a:r>
              <a:rPr lang="nb-NO" sz="1100" dirty="0" smtClean="0"/>
              <a:t> and </a:t>
            </a:r>
          </a:p>
          <a:p>
            <a:pPr>
              <a:lnSpc>
                <a:spcPts val="1500"/>
              </a:lnSpc>
            </a:pPr>
            <a:r>
              <a:rPr lang="nb-NO" sz="1100" dirty="0" err="1" smtClean="0"/>
              <a:t>destroyed</a:t>
            </a:r>
            <a:r>
              <a:rPr lang="nb-NO" sz="1100" dirty="0" smtClean="0"/>
              <a:t> during </a:t>
            </a:r>
            <a:r>
              <a:rPr lang="nb-NO" sz="1100" dirty="0" err="1" smtClean="0"/>
              <a:t>the</a:t>
            </a:r>
            <a:r>
              <a:rPr lang="nb-NO" sz="1100" dirty="0" smtClean="0"/>
              <a:t> MO-stage</a:t>
            </a:r>
          </a:p>
        </p:txBody>
      </p:sp>
      <p:pic>
        <p:nvPicPr>
          <p:cNvPr id="15" name="Picture 4" descr="M:\pc\Dokumenter\Adobe-Illustr-figures\Planetology\MagmaOcean-Moon-C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968" y="1637553"/>
            <a:ext cx="2058971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662" y="1558966"/>
            <a:ext cx="2066380" cy="5058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371441" y="116632"/>
            <a:ext cx="54793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800" b="1" dirty="0" err="1" smtClean="0">
                <a:solidFill>
                  <a:srgbClr val="0000FF"/>
                </a:solidFill>
              </a:rPr>
              <a:t>Primary</a:t>
            </a:r>
            <a:r>
              <a:rPr lang="nb-NO" sz="2800" dirty="0" smtClean="0">
                <a:solidFill>
                  <a:srgbClr val="0000FF"/>
                </a:solidFill>
              </a:rPr>
              <a:t> "</a:t>
            </a:r>
            <a:r>
              <a:rPr lang="nb-NO" sz="2800" dirty="0" err="1" smtClean="0">
                <a:solidFill>
                  <a:srgbClr val="0000FF"/>
                </a:solidFill>
              </a:rPr>
              <a:t>crusts</a:t>
            </a:r>
            <a:r>
              <a:rPr lang="nb-NO" sz="2800" dirty="0" smtClean="0">
                <a:solidFill>
                  <a:srgbClr val="0000FF"/>
                </a:solidFill>
              </a:rPr>
              <a:t>", </a:t>
            </a:r>
            <a:r>
              <a:rPr lang="nb-NO" sz="2800" dirty="0" err="1" smtClean="0">
                <a:solidFill>
                  <a:srgbClr val="0000FF"/>
                </a:solidFill>
              </a:rPr>
              <a:t>formed</a:t>
            </a:r>
            <a:r>
              <a:rPr lang="nb-NO" sz="2800" dirty="0" smtClean="0">
                <a:solidFill>
                  <a:srgbClr val="0000FF"/>
                </a:solidFill>
              </a:rPr>
              <a:t> in </a:t>
            </a:r>
            <a:r>
              <a:rPr lang="nb-NO" sz="2800" dirty="0" err="1" smtClean="0">
                <a:solidFill>
                  <a:srgbClr val="0000FF"/>
                </a:solidFill>
              </a:rPr>
              <a:t>the</a:t>
            </a:r>
            <a:r>
              <a:rPr lang="nb-NO" sz="2800" dirty="0" smtClean="0">
                <a:solidFill>
                  <a:srgbClr val="0000FF"/>
                </a:solidFill>
              </a:rPr>
              <a:t> MO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72178" y="1074366"/>
            <a:ext cx="10422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800" dirty="0" smtClean="0"/>
              <a:t>Moon</a:t>
            </a:r>
            <a:endParaRPr lang="nb-NO" sz="2800" dirty="0"/>
          </a:p>
        </p:txBody>
      </p:sp>
      <p:sp>
        <p:nvSpPr>
          <p:cNvPr id="19" name="TextBox 18"/>
          <p:cNvSpPr txBox="1"/>
          <p:nvPr/>
        </p:nvSpPr>
        <p:spPr>
          <a:xfrm>
            <a:off x="4275600" y="936214"/>
            <a:ext cx="29292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800" dirty="0" smtClean="0"/>
              <a:t>Earth, Venus, Mars</a:t>
            </a:r>
            <a:endParaRPr lang="nb-NO" sz="2800" dirty="0"/>
          </a:p>
        </p:txBody>
      </p:sp>
    </p:spTree>
    <p:extLst>
      <p:ext uri="{BB962C8B-B14F-4D97-AF65-F5344CB8AC3E}">
        <p14:creationId xmlns:p14="http://schemas.microsoft.com/office/powerpoint/2010/main" val="2633177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45" y="0"/>
            <a:ext cx="9056176" cy="4637270"/>
          </a:xfrm>
          <a:prstGeom prst="rect">
            <a:avLst/>
          </a:prstGeom>
        </p:spPr>
      </p:pic>
      <p:pic>
        <p:nvPicPr>
          <p:cNvPr id="3" name="Picture 3" descr="M:\pc\Dokumenter\Adobe-Illustr-figures\CMB-plumes-chem-interact\90-deg section BMO-crys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2" y="3402712"/>
            <a:ext cx="8988385" cy="3408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674381" y="6006742"/>
            <a:ext cx="2388795" cy="784830"/>
          </a:xfrm>
          <a:prstGeom prst="rect">
            <a:avLst/>
          </a:prstGeom>
          <a:solidFill>
            <a:srgbClr val="ECECEC"/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1500"/>
              </a:lnSpc>
            </a:pPr>
            <a:r>
              <a:rPr lang="nb-NO" sz="1100" b="1" dirty="0" smtClean="0"/>
              <a:t>Modified</a:t>
            </a:r>
            <a:r>
              <a:rPr lang="nb-NO" sz="1100" dirty="0" smtClean="0"/>
              <a:t>, mainly from:</a:t>
            </a:r>
          </a:p>
          <a:p>
            <a:pPr>
              <a:lnSpc>
                <a:spcPts val="1300"/>
              </a:lnSpc>
            </a:pPr>
            <a:r>
              <a:rPr lang="nb-NO" sz="1100" dirty="0" smtClean="0"/>
              <a:t>Torsvik et al. (2016, Can. J. Earth </a:t>
            </a:r>
            <a:r>
              <a:rPr lang="nb-NO" sz="1100" dirty="0" err="1" smtClean="0"/>
              <a:t>Sci</a:t>
            </a:r>
            <a:r>
              <a:rPr lang="nb-NO" sz="1100" dirty="0" smtClean="0"/>
              <a:t>.)</a:t>
            </a:r>
          </a:p>
          <a:p>
            <a:pPr>
              <a:lnSpc>
                <a:spcPts val="1300"/>
              </a:lnSpc>
            </a:pPr>
            <a:r>
              <a:rPr lang="nb-NO" sz="1100" dirty="0" smtClean="0"/>
              <a:t>Ballmer et al. (2017, Nature </a:t>
            </a:r>
            <a:r>
              <a:rPr lang="nb-NO" sz="1100" dirty="0" err="1" smtClean="0"/>
              <a:t>Geosci</a:t>
            </a:r>
            <a:r>
              <a:rPr lang="nb-NO" sz="1100" dirty="0" smtClean="0"/>
              <a:t>.)</a:t>
            </a:r>
          </a:p>
          <a:p>
            <a:pPr>
              <a:lnSpc>
                <a:spcPts val="1300"/>
              </a:lnSpc>
            </a:pPr>
            <a:r>
              <a:rPr lang="nb-NO" sz="1100" dirty="0" smtClean="0"/>
              <a:t>Trønnes et al. (2014, </a:t>
            </a:r>
            <a:r>
              <a:rPr lang="nb-NO" sz="1100" dirty="0" err="1" smtClean="0"/>
              <a:t>Tectonophys</a:t>
            </a:r>
            <a:r>
              <a:rPr lang="nb-NO" sz="1100" dirty="0" smtClean="0"/>
              <a:t>.) 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5778" y="74991"/>
            <a:ext cx="1255862" cy="938719"/>
          </a:xfrm>
          <a:prstGeom prst="rect">
            <a:avLst/>
          </a:prstGeom>
          <a:solidFill>
            <a:srgbClr val="E8E8E8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</a:pPr>
            <a:r>
              <a:rPr lang="nb-NO" sz="1200" b="1" dirty="0" smtClean="0">
                <a:solidFill>
                  <a:srgbClr val="0066FF"/>
                </a:solidFill>
                <a:latin typeface="+mj-lt"/>
              </a:rPr>
              <a:t>Magma </a:t>
            </a:r>
            <a:r>
              <a:rPr lang="nb-NO" sz="1200" b="1" dirty="0" err="1">
                <a:solidFill>
                  <a:srgbClr val="0066FF"/>
                </a:solidFill>
                <a:latin typeface="+mj-lt"/>
              </a:rPr>
              <a:t>ocean</a:t>
            </a:r>
            <a:r>
              <a:rPr lang="nb-NO" sz="1200" b="1" dirty="0">
                <a:solidFill>
                  <a:srgbClr val="0066FF"/>
                </a:solidFill>
                <a:latin typeface="+mj-lt"/>
              </a:rPr>
              <a:t> </a:t>
            </a:r>
            <a:r>
              <a:rPr lang="nb-NO" sz="1200" b="1" dirty="0" err="1">
                <a:solidFill>
                  <a:srgbClr val="0066FF"/>
                </a:solidFill>
                <a:latin typeface="+mj-lt"/>
              </a:rPr>
              <a:t>crystallisation</a:t>
            </a:r>
            <a:r>
              <a:rPr lang="nb-NO" sz="1200" b="1" dirty="0">
                <a:solidFill>
                  <a:srgbClr val="0066FF"/>
                </a:solidFill>
                <a:latin typeface="+mj-lt"/>
              </a:rPr>
              <a:t> </a:t>
            </a:r>
            <a:endParaRPr lang="nb-NO" sz="1200" b="1" dirty="0" smtClean="0">
              <a:solidFill>
                <a:srgbClr val="0066FF"/>
              </a:solidFill>
              <a:latin typeface="+mj-lt"/>
            </a:endParaRPr>
          </a:p>
          <a:p>
            <a:pPr>
              <a:lnSpc>
                <a:spcPts val="600"/>
              </a:lnSpc>
            </a:pPr>
            <a:endParaRPr lang="nb-NO" sz="1200" b="1" dirty="0">
              <a:solidFill>
                <a:srgbClr val="0066FF"/>
              </a:solidFill>
              <a:latin typeface="+mj-lt"/>
            </a:endParaRPr>
          </a:p>
          <a:p>
            <a:pPr>
              <a:lnSpc>
                <a:spcPts val="1500"/>
              </a:lnSpc>
            </a:pPr>
            <a:r>
              <a:rPr lang="nb-NO" sz="1200" b="1" dirty="0" smtClean="0">
                <a:solidFill>
                  <a:srgbClr val="0066FF"/>
                </a:solidFill>
                <a:latin typeface="+mj-lt"/>
              </a:rPr>
              <a:t>Evolution </a:t>
            </a:r>
            <a:r>
              <a:rPr lang="nb-NO" sz="1200" b="1" dirty="0" err="1">
                <a:solidFill>
                  <a:srgbClr val="0066FF"/>
                </a:solidFill>
                <a:latin typeface="+mj-lt"/>
              </a:rPr>
              <a:t>of</a:t>
            </a:r>
            <a:r>
              <a:rPr lang="nb-NO" sz="1200" b="1" dirty="0">
                <a:solidFill>
                  <a:srgbClr val="0066FF"/>
                </a:solidFill>
                <a:latin typeface="+mj-lt"/>
              </a:rPr>
              <a:t> </a:t>
            </a:r>
            <a:r>
              <a:rPr lang="nb-NO" sz="1200" b="1" dirty="0" err="1" smtClean="0">
                <a:solidFill>
                  <a:srgbClr val="0066FF"/>
                </a:solidFill>
                <a:latin typeface="+mj-lt"/>
              </a:rPr>
              <a:t>viscous</a:t>
            </a:r>
            <a:r>
              <a:rPr lang="nb-NO" sz="1200" b="1" dirty="0" smtClean="0">
                <a:solidFill>
                  <a:srgbClr val="0066FF"/>
                </a:solidFill>
                <a:latin typeface="+mj-lt"/>
              </a:rPr>
              <a:t> BEAMS</a:t>
            </a:r>
            <a:endParaRPr lang="nb-NO" sz="1200" b="1" dirty="0">
              <a:solidFill>
                <a:srgbClr val="0066FF"/>
              </a:solidFill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414936" y="9094"/>
            <a:ext cx="1731334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00"/>
              </a:lnSpc>
            </a:pPr>
            <a:r>
              <a:rPr lang="nb-NO" sz="1200" dirty="0" err="1" smtClean="0"/>
              <a:t>Refractory</a:t>
            </a:r>
            <a:r>
              <a:rPr lang="nb-NO" sz="1200" dirty="0" smtClean="0"/>
              <a:t> &amp; </a:t>
            </a:r>
            <a:r>
              <a:rPr lang="nb-NO" sz="1200" dirty="0" err="1" smtClean="0"/>
              <a:t>viscous</a:t>
            </a:r>
            <a:r>
              <a:rPr lang="nb-NO" sz="1200" dirty="0" smtClean="0"/>
              <a:t> </a:t>
            </a:r>
            <a:r>
              <a:rPr lang="nb-NO" sz="1200" dirty="0" err="1" smtClean="0"/>
              <a:t>ERD</a:t>
            </a:r>
            <a:r>
              <a:rPr lang="nb-NO" sz="1200" dirty="0" smtClean="0"/>
              <a:t> </a:t>
            </a:r>
            <a:r>
              <a:rPr lang="nb-NO" sz="1200" b="1" dirty="0" err="1" smtClean="0"/>
              <a:t>convectively</a:t>
            </a:r>
            <a:r>
              <a:rPr lang="nb-NO" sz="1200" b="1" dirty="0" smtClean="0"/>
              <a:t> </a:t>
            </a:r>
            <a:r>
              <a:rPr lang="nb-NO" sz="1200" b="1" dirty="0" err="1" smtClean="0"/>
              <a:t>aggregated</a:t>
            </a:r>
            <a:r>
              <a:rPr lang="nb-NO" sz="1200" dirty="0" smtClean="0"/>
              <a:t> to BEAMS</a:t>
            </a:r>
          </a:p>
          <a:p>
            <a:pPr>
              <a:lnSpc>
                <a:spcPts val="1300"/>
              </a:lnSpc>
            </a:pPr>
            <a:r>
              <a:rPr lang="nb-NO" sz="1050" dirty="0"/>
              <a:t>  </a:t>
            </a:r>
            <a:r>
              <a:rPr lang="nb-NO" sz="1050" dirty="0" smtClean="0"/>
              <a:t>(e.g. Manga, 1996, </a:t>
            </a:r>
            <a:r>
              <a:rPr lang="nb-NO" sz="1050" dirty="0" err="1" smtClean="0"/>
              <a:t>GRL</a:t>
            </a:r>
            <a:r>
              <a:rPr lang="nb-NO" sz="1050" dirty="0" smtClean="0"/>
              <a:t>) </a:t>
            </a:r>
            <a:endParaRPr lang="en-US" sz="1050" dirty="0"/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7097233" y="723254"/>
            <a:ext cx="584760" cy="1759448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4586607" y="1"/>
            <a:ext cx="4547688" cy="46727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736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7949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:\pc\Dokumenter\Adobe-Illustr-figures\Experimental-PhaseRel\Core-phase-rel\Tecto12217-Fig\Fig 14-density-bm-pc-Kd-Fe-M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3" y="1556792"/>
            <a:ext cx="5921201" cy="456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7504" y="116632"/>
            <a:ext cx="4041491" cy="430887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sz="2200" b="1" dirty="0" smtClean="0">
                <a:solidFill>
                  <a:srgbClr val="3333FF"/>
                </a:solidFill>
              </a:rPr>
              <a:t>Fe/Mg partitioning, </a:t>
            </a:r>
            <a:r>
              <a:rPr lang="nb-NO" sz="2200" dirty="0" smtClean="0">
                <a:solidFill>
                  <a:srgbClr val="3333FF"/>
                </a:solidFill>
              </a:rPr>
              <a:t>20</a:t>
            </a:r>
            <a:r>
              <a:rPr lang="nb-NO" sz="2200" dirty="0" smtClean="0">
                <a:solidFill>
                  <a:srgbClr val="3333FF"/>
                </a:solidFill>
                <a:latin typeface="Symbol" panose="05050102010706020507" pitchFamily="18" charset="2"/>
              </a:rPr>
              <a:t>-</a:t>
            </a:r>
            <a:r>
              <a:rPr lang="nb-NO" sz="2200" dirty="0" smtClean="0">
                <a:solidFill>
                  <a:srgbClr val="3333FF"/>
                </a:solidFill>
              </a:rPr>
              <a:t>180 GPa</a:t>
            </a:r>
            <a:endParaRPr lang="en-GB" sz="2200" dirty="0">
              <a:solidFill>
                <a:srgbClr val="333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658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M:\pc\Dokumenter\Adobe-Illustr-figures\Experimental-PhaseRel\Core-phase-rel\Tecto12217-Fig\Fig 14-density-bm-pc-Kd-Fe-M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2899" y="4102029"/>
            <a:ext cx="2361494" cy="2711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M:\pc\Dokumenter\Adobe-Illustr-figures\Experimental-PhaseRel\Core-phase-rel\Tecto12217-Fig\Fig 14-density-bm-pc-Kd-Fe-M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952" y="476672"/>
            <a:ext cx="4230693" cy="3264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M:\pc\Dokumenter\Adobe-Illustr-figures\Experimental-PhaseRel\Core-phase-rel\Tecto12217-Fig\Fig 14-density-bm-pc-Kd-Fe-M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760"/>
            <a:ext cx="4366020" cy="2964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5279870" y="2474313"/>
            <a:ext cx="1441563" cy="1017032"/>
          </a:xfrm>
          <a:prstGeom prst="rect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/>
        </p:nvSpPr>
        <p:spPr>
          <a:xfrm flipH="1">
            <a:off x="7119255" y="6320973"/>
            <a:ext cx="112817" cy="168892"/>
          </a:xfrm>
          <a:prstGeom prst="rect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smtClean="0"/>
              <a:t> </a:t>
            </a:r>
            <a:endParaRPr lang="en-GB" dirty="0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07504" y="116632"/>
            <a:ext cx="4464496" cy="733534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ts val="2500"/>
              </a:lnSpc>
            </a:pPr>
            <a:r>
              <a:rPr lang="nb-NO" sz="2400" b="1" dirty="0" smtClean="0">
                <a:solidFill>
                  <a:srgbClr val="0000FF"/>
                </a:solidFill>
              </a:rPr>
              <a:t>Why</a:t>
            </a:r>
            <a:r>
              <a:rPr lang="nb-NO" sz="2400" dirty="0" smtClean="0">
                <a:solidFill>
                  <a:srgbClr val="0000FF"/>
                </a:solidFill>
              </a:rPr>
              <a:t> did Earth have a BMO?</a:t>
            </a:r>
          </a:p>
          <a:p>
            <a:pPr>
              <a:lnSpc>
                <a:spcPts val="2500"/>
              </a:lnSpc>
            </a:pPr>
            <a:r>
              <a:rPr lang="nb-NO" sz="1600" dirty="0" smtClean="0"/>
              <a:t>Answer</a:t>
            </a:r>
            <a:r>
              <a:rPr lang="nb-NO" sz="1600" dirty="0"/>
              <a:t>: </a:t>
            </a:r>
            <a:r>
              <a:rPr lang="nb-NO" sz="1600" dirty="0" smtClean="0"/>
              <a:t>peridotite-melt </a:t>
            </a:r>
            <a:r>
              <a:rPr lang="nb-NO" sz="1600" b="1" dirty="0" smtClean="0"/>
              <a:t>neutral</a:t>
            </a:r>
            <a:r>
              <a:rPr lang="nb-NO" sz="1600" dirty="0" smtClean="0"/>
              <a:t> buoyancy at high p </a:t>
            </a:r>
            <a:endParaRPr lang="nb-NO" sz="2400" dirty="0">
              <a:solidFill>
                <a:srgbClr val="0000FF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385193" y="4601562"/>
            <a:ext cx="3752950" cy="1021588"/>
            <a:chOff x="385043" y="4465122"/>
            <a:chExt cx="3752950" cy="1021588"/>
          </a:xfrm>
        </p:grpSpPr>
        <p:grpSp>
          <p:nvGrpSpPr>
            <p:cNvPr id="7" name="Group 6"/>
            <p:cNvGrpSpPr/>
            <p:nvPr/>
          </p:nvGrpSpPr>
          <p:grpSpPr>
            <a:xfrm>
              <a:off x="385043" y="4465122"/>
              <a:ext cx="3752950" cy="1021588"/>
              <a:chOff x="179512" y="1094081"/>
              <a:chExt cx="3752950" cy="1021588"/>
            </a:xfrm>
          </p:grpSpPr>
          <p:sp>
            <p:nvSpPr>
              <p:cNvPr id="4" name="Rectangle 3"/>
              <p:cNvSpPr/>
              <p:nvPr/>
            </p:nvSpPr>
            <p:spPr>
              <a:xfrm>
                <a:off x="190005" y="1094081"/>
                <a:ext cx="3672408" cy="997527"/>
              </a:xfrm>
              <a:prstGeom prst="rect">
                <a:avLst/>
              </a:prstGeom>
              <a:solidFill>
                <a:srgbClr val="CCECFF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" name="TextBox 2"/>
              <p:cNvSpPr txBox="1"/>
              <p:nvPr/>
            </p:nvSpPr>
            <p:spPr>
              <a:xfrm>
                <a:off x="179512" y="1550113"/>
                <a:ext cx="3752950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b-NO" sz="2600" b="1" dirty="0" smtClean="0"/>
                  <a:t>K</a:t>
                </a:r>
                <a:r>
                  <a:rPr lang="nb-NO" sz="2600" b="1" baseline="-25000" dirty="0" smtClean="0"/>
                  <a:t>D</a:t>
                </a:r>
                <a:r>
                  <a:rPr lang="nb-NO" dirty="0" smtClean="0"/>
                  <a:t>         </a:t>
                </a:r>
                <a:r>
                  <a:rPr lang="nb-NO" sz="2000" dirty="0" smtClean="0"/>
                  <a:t>= (Fe/Mg)</a:t>
                </a:r>
                <a:r>
                  <a:rPr lang="nb-NO" sz="2000" baseline="30000" dirty="0" smtClean="0"/>
                  <a:t>bm </a:t>
                </a:r>
                <a:r>
                  <a:rPr lang="nb-NO" sz="2400" b="1" dirty="0" smtClean="0"/>
                  <a:t>/</a:t>
                </a:r>
                <a:r>
                  <a:rPr lang="nb-NO" sz="2000" dirty="0" smtClean="0"/>
                  <a:t> (Fe/Mg)</a:t>
                </a:r>
                <a:r>
                  <a:rPr lang="nb-NO" sz="2000" baseline="30000" dirty="0" smtClean="0"/>
                  <a:t>melt</a:t>
                </a:r>
                <a:endParaRPr lang="en-GB" sz="2000" baseline="30000" dirty="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554229" y="1510375"/>
                <a:ext cx="700833" cy="6052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ts val="2000"/>
                  </a:lnSpc>
                </a:pPr>
                <a:r>
                  <a:rPr lang="nb-NO" sz="1200" dirty="0" smtClean="0"/>
                  <a:t>bm/melt</a:t>
                </a:r>
              </a:p>
              <a:p>
                <a:pPr>
                  <a:lnSpc>
                    <a:spcPts val="2000"/>
                  </a:lnSpc>
                </a:pPr>
                <a:r>
                  <a:rPr lang="nb-NO" sz="1200" dirty="0" smtClean="0"/>
                  <a:t>  Fe/Mg</a:t>
                </a: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401474" y="4475368"/>
              <a:ext cx="273344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dirty="0" smtClean="0"/>
                <a:t>Mg# = 100 Mg </a:t>
              </a:r>
              <a:r>
                <a:rPr lang="nb-NO" sz="2000" b="1" dirty="0" smtClean="0"/>
                <a:t>/</a:t>
              </a:r>
              <a:r>
                <a:rPr lang="nb-NO" sz="2000" dirty="0" smtClean="0"/>
                <a:t> </a:t>
              </a:r>
              <a:r>
                <a:rPr lang="nb-NO" dirty="0" smtClean="0"/>
                <a:t>(Fe + Mg)</a:t>
              </a:r>
              <a:endParaRPr lang="en-GB" baseline="30000" dirty="0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4903013" y="3905378"/>
            <a:ext cx="1854995" cy="6565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200"/>
              </a:lnSpc>
            </a:pPr>
            <a:r>
              <a:rPr lang="nb-NO" sz="2000" b="1" dirty="0" smtClean="0">
                <a:solidFill>
                  <a:srgbClr val="FF0000"/>
                </a:solidFill>
              </a:rPr>
              <a:t>73-80</a:t>
            </a:r>
            <a:r>
              <a:rPr lang="nb-NO" sz="2000" dirty="0" smtClean="0">
                <a:solidFill>
                  <a:srgbClr val="FF0000"/>
                </a:solidFill>
              </a:rPr>
              <a:t> GPa:</a:t>
            </a:r>
          </a:p>
          <a:p>
            <a:pPr>
              <a:lnSpc>
                <a:spcPts val="2200"/>
              </a:lnSpc>
            </a:pPr>
            <a:r>
              <a:rPr lang="nb-NO" sz="2000" b="1" dirty="0" smtClean="0">
                <a:solidFill>
                  <a:srgbClr val="FF0000"/>
                </a:solidFill>
              </a:rPr>
              <a:t>~1800</a:t>
            </a:r>
            <a:r>
              <a:rPr lang="nb-NO" sz="2000" dirty="0" smtClean="0">
                <a:solidFill>
                  <a:srgbClr val="FF0000"/>
                </a:solidFill>
              </a:rPr>
              <a:t> km depth</a:t>
            </a:r>
            <a:endParaRPr lang="en-GB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78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M:\pc\Dokumenter\Adobe-Illustr-figures\Experimental-PhaseRel\Core-phase-rel\Tecto12217-Fig\Tecto12217 Fig 1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570" y="1389644"/>
            <a:ext cx="4492402" cy="4604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M:\pc\Dokumenter\Adobe-Illustr-figures\Experimental-PhaseRel\Core-phase-rel\Tecto12217-Fig\Tecto12217 Fig 1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54" y="1196751"/>
            <a:ext cx="4483989" cy="4472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95369" y="168533"/>
            <a:ext cx="3600400" cy="451406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ts val="2800"/>
              </a:lnSpc>
            </a:pPr>
            <a:r>
              <a:rPr lang="nb-NO" sz="2600" dirty="0" smtClean="0">
                <a:solidFill>
                  <a:srgbClr val="0000FF"/>
                </a:solidFill>
              </a:rPr>
              <a:t>Adiabat-liquidus crossing</a:t>
            </a:r>
          </a:p>
        </p:txBody>
      </p:sp>
    </p:spTree>
    <p:extLst>
      <p:ext uri="{BB962C8B-B14F-4D97-AF65-F5344CB8AC3E}">
        <p14:creationId xmlns:p14="http://schemas.microsoft.com/office/powerpoint/2010/main" val="302603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823" y="2204879"/>
            <a:ext cx="8281529" cy="43853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32988" y="0"/>
            <a:ext cx="15037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dirty="0" err="1" smtClean="0"/>
              <a:t>Solomatova</a:t>
            </a:r>
            <a:r>
              <a:rPr lang="nb-NO" sz="1200" dirty="0" smtClean="0"/>
              <a:t> and</a:t>
            </a:r>
          </a:p>
          <a:p>
            <a:r>
              <a:rPr lang="nb-NO" sz="1200" dirty="0" smtClean="0"/>
              <a:t>Caracas (2019, </a:t>
            </a:r>
            <a:r>
              <a:rPr lang="nb-NO" sz="1200" dirty="0" err="1" smtClean="0"/>
              <a:t>JGR</a:t>
            </a:r>
            <a:r>
              <a:rPr lang="nb-NO" sz="1200" dirty="0" smtClean="0"/>
              <a:t>)</a:t>
            </a:r>
            <a:endParaRPr lang="en-US" sz="1200" dirty="0"/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6409127" cy="913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800"/>
              </a:lnSpc>
            </a:pPr>
            <a:r>
              <a:rPr lang="nb-NO" sz="2600" dirty="0" smtClean="0">
                <a:solidFill>
                  <a:srgbClr val="3333FF"/>
                </a:solidFill>
              </a:rPr>
              <a:t>First </a:t>
            </a:r>
            <a:r>
              <a:rPr lang="nb-NO" sz="2600" dirty="0" err="1" smtClean="0">
                <a:solidFill>
                  <a:srgbClr val="3333FF"/>
                </a:solidFill>
              </a:rPr>
              <a:t>principles</a:t>
            </a:r>
            <a:r>
              <a:rPr lang="nb-NO" sz="2600" dirty="0" smtClean="0">
                <a:solidFill>
                  <a:srgbClr val="3333FF"/>
                </a:solidFill>
              </a:rPr>
              <a:t> </a:t>
            </a:r>
            <a:r>
              <a:rPr lang="nb-NO" sz="2600" dirty="0" err="1" smtClean="0">
                <a:solidFill>
                  <a:srgbClr val="3333FF"/>
                </a:solidFill>
              </a:rPr>
              <a:t>simulation</a:t>
            </a:r>
            <a:r>
              <a:rPr lang="nb-NO" sz="2600" dirty="0" smtClean="0">
                <a:solidFill>
                  <a:srgbClr val="3333FF"/>
                </a:solidFill>
              </a:rPr>
              <a:t> </a:t>
            </a:r>
            <a:r>
              <a:rPr lang="nb-NO" sz="2600" dirty="0" err="1" smtClean="0">
                <a:solidFill>
                  <a:srgbClr val="3333FF"/>
                </a:solidFill>
              </a:rPr>
              <a:t>of</a:t>
            </a:r>
            <a:r>
              <a:rPr lang="nb-NO" sz="2600" dirty="0" smtClean="0">
                <a:solidFill>
                  <a:srgbClr val="3333FF"/>
                </a:solidFill>
              </a:rPr>
              <a:t> a </a:t>
            </a:r>
            <a:r>
              <a:rPr lang="nb-NO" sz="2600" dirty="0" err="1" smtClean="0">
                <a:solidFill>
                  <a:srgbClr val="3333FF"/>
                </a:solidFill>
              </a:rPr>
              <a:t>peridotitic</a:t>
            </a:r>
            <a:r>
              <a:rPr lang="nb-NO" sz="2600" dirty="0" smtClean="0">
                <a:solidFill>
                  <a:srgbClr val="3333FF"/>
                </a:solidFill>
              </a:rPr>
              <a:t> melt</a:t>
            </a:r>
            <a:endParaRPr lang="en-US" sz="2600" dirty="0" smtClean="0"/>
          </a:p>
          <a:p>
            <a:pPr>
              <a:lnSpc>
                <a:spcPts val="1800"/>
              </a:lnSpc>
            </a:pPr>
            <a:r>
              <a:rPr lang="en-US" sz="1400" b="1" dirty="0" smtClean="0"/>
              <a:t>153-atom cell</a:t>
            </a:r>
            <a:r>
              <a:rPr lang="en-US" sz="1400" dirty="0" smtClean="0"/>
              <a:t>: </a:t>
            </a:r>
            <a:r>
              <a:rPr lang="en-US" sz="1400" dirty="0" err="1" smtClean="0"/>
              <a:t>NaCa</a:t>
            </a:r>
            <a:r>
              <a:rPr lang="en-US" sz="1400" baseline="-25000" dirty="0" err="1" smtClean="0"/>
              <a:t>2</a:t>
            </a:r>
            <a:r>
              <a:rPr lang="en-US" sz="1400" dirty="0" err="1" smtClean="0"/>
              <a:t>Fe</a:t>
            </a:r>
            <a:r>
              <a:rPr lang="en-US" sz="1400" baseline="-25000" dirty="0" err="1" smtClean="0"/>
              <a:t>4</a:t>
            </a:r>
            <a:r>
              <a:rPr lang="en-US" sz="1400" dirty="0" err="1" smtClean="0"/>
              <a:t>Mg</a:t>
            </a:r>
            <a:r>
              <a:rPr lang="en-US" sz="1400" baseline="-25000" dirty="0" err="1" smtClean="0"/>
              <a:t>30</a:t>
            </a:r>
            <a:r>
              <a:rPr lang="en-US" sz="1400" dirty="0" err="1" smtClean="0"/>
              <a:t>Al</a:t>
            </a:r>
            <a:r>
              <a:rPr lang="en-US" sz="1400" baseline="-25000" dirty="0" err="1" smtClean="0"/>
              <a:t>3</a:t>
            </a:r>
            <a:r>
              <a:rPr lang="en-US" sz="1400" dirty="0" err="1" smtClean="0"/>
              <a:t>Si</a:t>
            </a:r>
            <a:r>
              <a:rPr lang="en-US" sz="1400" baseline="-25000" dirty="0" err="1" smtClean="0"/>
              <a:t>24</a:t>
            </a:r>
            <a:r>
              <a:rPr lang="en-US" sz="1400" dirty="0" err="1" smtClean="0"/>
              <a:t>O</a:t>
            </a:r>
            <a:r>
              <a:rPr lang="en-US" sz="1400" baseline="-25000" dirty="0" err="1" smtClean="0"/>
              <a:t>89</a:t>
            </a:r>
            <a:r>
              <a:rPr lang="en-US" sz="1400" baseline="-25000" dirty="0" smtClean="0"/>
              <a:t> </a:t>
            </a:r>
          </a:p>
          <a:p>
            <a:pPr>
              <a:lnSpc>
                <a:spcPts val="1800"/>
              </a:lnSpc>
            </a:pPr>
            <a:r>
              <a:rPr lang="nb-NO" sz="1200" b="1" dirty="0" err="1" smtClean="0"/>
              <a:t>wt</a:t>
            </a:r>
            <a:r>
              <a:rPr lang="nb-NO" sz="1200" b="1" dirty="0" smtClean="0"/>
              <a:t>%</a:t>
            </a:r>
            <a:r>
              <a:rPr lang="nb-NO" sz="1200" dirty="0" smtClean="0"/>
              <a:t>: 44.5 </a:t>
            </a:r>
            <a:r>
              <a:rPr lang="nb-NO" sz="1200" dirty="0" err="1" smtClean="0"/>
              <a:t>SiO</a:t>
            </a:r>
            <a:r>
              <a:rPr lang="nb-NO" sz="1200" baseline="-25000" dirty="0" err="1" smtClean="0"/>
              <a:t>2</a:t>
            </a:r>
            <a:r>
              <a:rPr lang="nb-NO" sz="1200" dirty="0" smtClean="0"/>
              <a:t>  4.72 </a:t>
            </a:r>
            <a:r>
              <a:rPr lang="nb-NO" sz="1200" dirty="0" err="1" smtClean="0"/>
              <a:t>Al</a:t>
            </a:r>
            <a:r>
              <a:rPr lang="nb-NO" sz="1200" baseline="-25000" dirty="0" err="1" smtClean="0"/>
              <a:t>2</a:t>
            </a:r>
            <a:r>
              <a:rPr lang="nb-NO" sz="1200" dirty="0" err="1" smtClean="0"/>
              <a:t>O</a:t>
            </a:r>
            <a:r>
              <a:rPr lang="nb-NO" sz="1200" baseline="-25000" dirty="0" err="1" smtClean="0"/>
              <a:t>3</a:t>
            </a:r>
            <a:r>
              <a:rPr lang="nb-NO" sz="1200" dirty="0"/>
              <a:t> </a:t>
            </a:r>
            <a:r>
              <a:rPr lang="nb-NO" sz="1200" dirty="0" smtClean="0"/>
              <a:t> 9.00 </a:t>
            </a:r>
            <a:r>
              <a:rPr lang="nb-NO" sz="1200" dirty="0" err="1" smtClean="0"/>
              <a:t>FeO</a:t>
            </a:r>
            <a:r>
              <a:rPr lang="nb-NO" sz="1200" dirty="0" smtClean="0"/>
              <a:t>  37.3 </a:t>
            </a:r>
            <a:r>
              <a:rPr lang="nb-NO" sz="1200" dirty="0" err="1" smtClean="0"/>
              <a:t>MgO</a:t>
            </a:r>
            <a:r>
              <a:rPr lang="nb-NO" sz="1200" dirty="0" smtClean="0"/>
              <a:t>  3.46 </a:t>
            </a:r>
            <a:r>
              <a:rPr lang="nb-NO" sz="1200" dirty="0" err="1" smtClean="0"/>
              <a:t>CaO</a:t>
            </a:r>
            <a:r>
              <a:rPr lang="nb-NO" sz="1200" dirty="0" smtClean="0"/>
              <a:t>  0.96 </a:t>
            </a:r>
            <a:r>
              <a:rPr lang="nb-NO" sz="1200" dirty="0" err="1" smtClean="0"/>
              <a:t>Na</a:t>
            </a:r>
            <a:r>
              <a:rPr lang="nb-NO" sz="1200" baseline="-25000" dirty="0" err="1" smtClean="0"/>
              <a:t>2</a:t>
            </a:r>
            <a:r>
              <a:rPr lang="nb-NO" sz="1200" dirty="0" err="1" smtClean="0"/>
              <a:t>O</a:t>
            </a:r>
            <a:endParaRPr lang="nb-NO" sz="1200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6612404" y="6484064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800" b="1" dirty="0" smtClean="0"/>
              <a:t>150 </a:t>
            </a:r>
            <a:r>
              <a:rPr lang="nb-NO" sz="1800" b="1" dirty="0" err="1" smtClean="0"/>
              <a:t>GPa</a:t>
            </a:r>
            <a:r>
              <a:rPr lang="nb-NO" sz="1800" b="1" dirty="0" smtClean="0"/>
              <a:t>, 4000 K</a:t>
            </a:r>
            <a:endParaRPr lang="en-US" sz="1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563888" y="6392412"/>
            <a:ext cx="17567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800" b="1" dirty="0" smtClean="0"/>
              <a:t>0 </a:t>
            </a:r>
            <a:r>
              <a:rPr lang="nb-NO" sz="1800" b="1" dirty="0" err="1" smtClean="0"/>
              <a:t>GPa</a:t>
            </a:r>
            <a:r>
              <a:rPr lang="nb-NO" sz="1800" b="1" dirty="0" smtClean="0"/>
              <a:t>, 4000 K</a:t>
            </a:r>
            <a:endParaRPr lang="en-US" sz="1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788024" y="456535"/>
            <a:ext cx="2760856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1200"/>
              </a:lnSpc>
            </a:pPr>
            <a:r>
              <a:rPr lang="nb-NO" sz="1050" dirty="0" err="1" smtClean="0"/>
              <a:t>Pyrolite</a:t>
            </a:r>
            <a:r>
              <a:rPr lang="nb-NO" sz="1050" dirty="0" smtClean="0"/>
              <a:t> </a:t>
            </a:r>
            <a:r>
              <a:rPr lang="nb-NO" sz="1050" dirty="0" err="1"/>
              <a:t>model</a:t>
            </a:r>
            <a:r>
              <a:rPr lang="nb-NO" sz="1050" dirty="0"/>
              <a:t> </a:t>
            </a:r>
            <a:r>
              <a:rPr lang="nb-NO" sz="1050" dirty="0" err="1" smtClean="0"/>
              <a:t>composition</a:t>
            </a:r>
            <a:r>
              <a:rPr lang="nb-NO" sz="1050" dirty="0" smtClean="0"/>
              <a:t> (primitive" mantle):</a:t>
            </a:r>
          </a:p>
          <a:p>
            <a:pPr>
              <a:lnSpc>
                <a:spcPts val="1200"/>
              </a:lnSpc>
            </a:pPr>
            <a:r>
              <a:rPr lang="nb-NO" sz="1050" dirty="0" smtClean="0"/>
              <a:t>    25% basalt + 75% </a:t>
            </a:r>
            <a:r>
              <a:rPr lang="nb-NO" sz="1050" dirty="0" err="1" smtClean="0"/>
              <a:t>depleted</a:t>
            </a:r>
            <a:r>
              <a:rPr lang="nb-NO" sz="1050" dirty="0" smtClean="0"/>
              <a:t> </a:t>
            </a:r>
            <a:r>
              <a:rPr lang="nb-NO" sz="1050" dirty="0" err="1" smtClean="0"/>
              <a:t>harzburgite</a:t>
            </a:r>
            <a:r>
              <a:rPr lang="nb-NO" sz="1050" dirty="0" smtClean="0"/>
              <a:t> </a:t>
            </a:r>
            <a:endParaRPr lang="nb-NO" sz="1050" baseline="-25000" dirty="0"/>
          </a:p>
        </p:txBody>
      </p:sp>
      <p:sp>
        <p:nvSpPr>
          <p:cNvPr id="8" name="TextBox 7"/>
          <p:cNvSpPr txBox="1"/>
          <p:nvPr/>
        </p:nvSpPr>
        <p:spPr>
          <a:xfrm>
            <a:off x="2658527" y="1874074"/>
            <a:ext cx="7200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 err="1" smtClean="0">
                <a:solidFill>
                  <a:srgbClr val="CC00FF"/>
                </a:solidFill>
              </a:rPr>
              <a:t>d</a:t>
            </a:r>
            <a:r>
              <a:rPr lang="nb-NO" sz="1400" baseline="-25000" dirty="0" err="1" smtClean="0">
                <a:solidFill>
                  <a:srgbClr val="CC00FF"/>
                </a:solidFill>
              </a:rPr>
              <a:t>0</a:t>
            </a:r>
            <a:r>
              <a:rPr lang="nb-NO" sz="1400" dirty="0" err="1" smtClean="0">
                <a:solidFill>
                  <a:srgbClr val="CC00FF"/>
                </a:solidFill>
              </a:rPr>
              <a:t>:10</a:t>
            </a:r>
            <a:endParaRPr lang="en-US" sz="1400" dirty="0">
              <a:solidFill>
                <a:srgbClr val="CC00FF"/>
              </a:solidFill>
            </a:endParaRPr>
          </a:p>
        </p:txBody>
      </p:sp>
      <p:sp>
        <p:nvSpPr>
          <p:cNvPr id="9" name="Left Brace 8"/>
          <p:cNvSpPr/>
          <p:nvPr/>
        </p:nvSpPr>
        <p:spPr>
          <a:xfrm>
            <a:off x="953577" y="2331805"/>
            <a:ext cx="144016" cy="3535596"/>
          </a:xfrm>
          <a:prstGeom prst="leftBrace">
            <a:avLst/>
          </a:prstGeom>
          <a:ln w="3175">
            <a:solidFill>
              <a:srgbClr val="CC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Left Brace 9"/>
          <p:cNvSpPr/>
          <p:nvPr/>
        </p:nvSpPr>
        <p:spPr>
          <a:xfrm rot="5400000">
            <a:off x="2889654" y="454984"/>
            <a:ext cx="144016" cy="3515405"/>
          </a:xfrm>
          <a:prstGeom prst="leftBrace">
            <a:avLst/>
          </a:prstGeom>
          <a:ln w="3175">
            <a:solidFill>
              <a:srgbClr val="CC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 rot="16200000">
            <a:off x="5138375" y="4463177"/>
            <a:ext cx="823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 smtClean="0">
                <a:solidFill>
                  <a:srgbClr val="CC00FF"/>
                </a:solidFill>
              </a:rPr>
              <a:t>d: 7.17</a:t>
            </a:r>
            <a:endParaRPr lang="en-US" sz="1400" dirty="0">
              <a:solidFill>
                <a:srgbClr val="CC00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 rot="16200000">
            <a:off x="495322" y="3910887"/>
            <a:ext cx="7200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 err="1" smtClean="0">
                <a:solidFill>
                  <a:srgbClr val="CC00FF"/>
                </a:solidFill>
              </a:rPr>
              <a:t>d</a:t>
            </a:r>
            <a:r>
              <a:rPr lang="nb-NO" sz="1400" baseline="-25000" dirty="0" err="1" smtClean="0">
                <a:solidFill>
                  <a:srgbClr val="CC00FF"/>
                </a:solidFill>
              </a:rPr>
              <a:t>0</a:t>
            </a:r>
            <a:r>
              <a:rPr lang="nb-NO" sz="1400" dirty="0" smtClean="0">
                <a:solidFill>
                  <a:srgbClr val="CC00FF"/>
                </a:solidFill>
              </a:rPr>
              <a:t>: 10</a:t>
            </a:r>
            <a:endParaRPr lang="en-US" sz="1400" dirty="0">
              <a:solidFill>
                <a:srgbClr val="CC00FF"/>
              </a:solidFill>
            </a:endParaRPr>
          </a:p>
        </p:txBody>
      </p:sp>
      <p:sp>
        <p:nvSpPr>
          <p:cNvPr id="13" name="Left Brace 12"/>
          <p:cNvSpPr/>
          <p:nvPr/>
        </p:nvSpPr>
        <p:spPr>
          <a:xfrm>
            <a:off x="5633720" y="3487738"/>
            <a:ext cx="136525" cy="2542222"/>
          </a:xfrm>
          <a:prstGeom prst="leftBrace">
            <a:avLst/>
          </a:prstGeom>
          <a:ln w="3175">
            <a:solidFill>
              <a:srgbClr val="CC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Left Brace 14"/>
          <p:cNvSpPr/>
          <p:nvPr/>
        </p:nvSpPr>
        <p:spPr>
          <a:xfrm rot="5400000">
            <a:off x="7022711" y="2118208"/>
            <a:ext cx="144016" cy="2525758"/>
          </a:xfrm>
          <a:prstGeom prst="leftBrace">
            <a:avLst/>
          </a:prstGeom>
          <a:ln w="3175">
            <a:solidFill>
              <a:srgbClr val="CC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6849210" y="3079940"/>
            <a:ext cx="7529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 smtClean="0">
                <a:solidFill>
                  <a:srgbClr val="CC00FF"/>
                </a:solidFill>
              </a:rPr>
              <a:t>d: 7.17</a:t>
            </a:r>
            <a:endParaRPr lang="en-US" sz="1400" dirty="0">
              <a:solidFill>
                <a:srgbClr val="CC00FF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480311" y="1735779"/>
            <a:ext cx="10257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b="1" dirty="0" err="1" smtClean="0">
                <a:solidFill>
                  <a:srgbClr val="CC00FF"/>
                </a:solidFill>
              </a:rPr>
              <a:t>V</a:t>
            </a:r>
            <a:r>
              <a:rPr lang="nb-NO" sz="1400" b="1" baseline="-25000" dirty="0" err="1" smtClean="0">
                <a:solidFill>
                  <a:srgbClr val="CC00FF"/>
                </a:solidFill>
              </a:rPr>
              <a:t>0</a:t>
            </a:r>
            <a:r>
              <a:rPr lang="nb-NO" sz="1400" dirty="0" smtClean="0">
                <a:solidFill>
                  <a:srgbClr val="CC00FF"/>
                </a:solidFill>
              </a:rPr>
              <a:t>: 1000</a:t>
            </a:r>
          </a:p>
          <a:p>
            <a:r>
              <a:rPr lang="nb-NO" sz="1400" dirty="0" smtClean="0">
                <a:solidFill>
                  <a:srgbClr val="CC00FF"/>
                </a:solidFill>
              </a:rPr>
              <a:t>  </a:t>
            </a:r>
            <a:r>
              <a:rPr lang="nb-NO" sz="1400" b="1" dirty="0" smtClean="0">
                <a:solidFill>
                  <a:srgbClr val="CC00FF"/>
                </a:solidFill>
              </a:rPr>
              <a:t>V</a:t>
            </a:r>
            <a:r>
              <a:rPr lang="nb-NO" sz="1400" dirty="0" smtClean="0">
                <a:solidFill>
                  <a:srgbClr val="CC00FF"/>
                </a:solidFill>
              </a:rPr>
              <a:t>:  369</a:t>
            </a:r>
            <a:endParaRPr lang="en-US" sz="1400" dirty="0">
              <a:solidFill>
                <a:srgbClr val="CC00FF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78050" y="1746135"/>
            <a:ext cx="17160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 smtClean="0">
                <a:solidFill>
                  <a:srgbClr val="CC00FF"/>
                </a:solidFill>
              </a:rPr>
              <a:t>d/</a:t>
            </a:r>
            <a:r>
              <a:rPr lang="nb-NO" sz="1400" dirty="0" err="1" smtClean="0">
                <a:solidFill>
                  <a:srgbClr val="CC00FF"/>
                </a:solidFill>
              </a:rPr>
              <a:t>d</a:t>
            </a:r>
            <a:r>
              <a:rPr lang="nb-NO" sz="1400" baseline="-25000" dirty="0" err="1" smtClean="0">
                <a:solidFill>
                  <a:srgbClr val="CC00FF"/>
                </a:solidFill>
              </a:rPr>
              <a:t>0</a:t>
            </a:r>
            <a:r>
              <a:rPr lang="nb-NO" sz="1400" dirty="0" smtClean="0">
                <a:solidFill>
                  <a:srgbClr val="CC00FF"/>
                </a:solidFill>
              </a:rPr>
              <a:t> = 0.72 (72%) </a:t>
            </a:r>
          </a:p>
          <a:p>
            <a:r>
              <a:rPr lang="nb-NO" sz="1400" b="1" dirty="0" smtClean="0">
                <a:solidFill>
                  <a:srgbClr val="CC00FF"/>
                </a:solidFill>
              </a:rPr>
              <a:t>V/</a:t>
            </a:r>
            <a:r>
              <a:rPr lang="nb-NO" sz="1400" b="1" dirty="0" err="1" smtClean="0">
                <a:solidFill>
                  <a:srgbClr val="CC00FF"/>
                </a:solidFill>
              </a:rPr>
              <a:t>V</a:t>
            </a:r>
            <a:r>
              <a:rPr lang="nb-NO" sz="1400" b="1" baseline="-25000" dirty="0" err="1" smtClean="0">
                <a:solidFill>
                  <a:srgbClr val="CC00FF"/>
                </a:solidFill>
              </a:rPr>
              <a:t>0</a:t>
            </a:r>
            <a:r>
              <a:rPr lang="nb-NO" sz="1400" dirty="0" smtClean="0">
                <a:solidFill>
                  <a:srgbClr val="CC00FF"/>
                </a:solidFill>
              </a:rPr>
              <a:t> = ?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294733" y="1839350"/>
            <a:ext cx="15639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b="1" dirty="0" smtClean="0">
                <a:solidFill>
                  <a:srgbClr val="CC00FF"/>
                </a:solidFill>
              </a:rPr>
              <a:t>V/</a:t>
            </a:r>
            <a:r>
              <a:rPr lang="nb-NO" sz="1400" b="1" dirty="0" err="1" smtClean="0">
                <a:solidFill>
                  <a:srgbClr val="CC00FF"/>
                </a:solidFill>
              </a:rPr>
              <a:t>V</a:t>
            </a:r>
            <a:r>
              <a:rPr lang="nb-NO" sz="1400" b="1" baseline="-25000" dirty="0" err="1" smtClean="0">
                <a:solidFill>
                  <a:srgbClr val="CC00FF"/>
                </a:solidFill>
              </a:rPr>
              <a:t>0</a:t>
            </a:r>
            <a:r>
              <a:rPr lang="nb-NO" sz="1400" dirty="0" smtClean="0">
                <a:solidFill>
                  <a:srgbClr val="CC00FF"/>
                </a:solidFill>
              </a:rPr>
              <a:t> = 0.37 (37%)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3595" y="968489"/>
            <a:ext cx="4570414" cy="810478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nb-NO" sz="1200" dirty="0" smtClean="0"/>
              <a:t>The O-atoms </a:t>
            </a:r>
            <a:r>
              <a:rPr lang="nb-NO" sz="1200" dirty="0" err="1" smtClean="0"/>
              <a:t>are</a:t>
            </a:r>
            <a:r>
              <a:rPr lang="nb-NO" sz="1200" dirty="0" smtClean="0"/>
              <a:t> at </a:t>
            </a:r>
            <a:r>
              <a:rPr lang="nb-NO" sz="1200" dirty="0" err="1" smtClean="0"/>
              <a:t>the</a:t>
            </a:r>
            <a:r>
              <a:rPr lang="nb-NO" sz="1200" dirty="0" smtClean="0"/>
              <a:t> corners </a:t>
            </a:r>
            <a:r>
              <a:rPr lang="nb-NO" sz="1200" dirty="0" err="1" smtClean="0"/>
              <a:t>of</a:t>
            </a:r>
            <a:r>
              <a:rPr lang="nb-NO" sz="1200" dirty="0" smtClean="0"/>
              <a:t> </a:t>
            </a:r>
            <a:r>
              <a:rPr lang="nb-NO" sz="1200" b="1" dirty="0" err="1" smtClean="0">
                <a:solidFill>
                  <a:schemeClr val="bg1">
                    <a:lumMod val="50000"/>
                  </a:schemeClr>
                </a:solidFill>
              </a:rPr>
              <a:t>grey</a:t>
            </a:r>
            <a:r>
              <a:rPr lang="nb-NO" sz="1200" dirty="0" smtClean="0"/>
              <a:t> and </a:t>
            </a:r>
            <a:r>
              <a:rPr lang="nb-NO" sz="1200" b="1" dirty="0" err="1" smtClean="0">
                <a:solidFill>
                  <a:srgbClr val="0066FF"/>
                </a:solidFill>
              </a:rPr>
              <a:t>blue</a:t>
            </a:r>
            <a:r>
              <a:rPr lang="nb-NO" sz="1200" dirty="0" smtClean="0"/>
              <a:t> </a:t>
            </a:r>
            <a:r>
              <a:rPr lang="nb-NO" sz="1200" dirty="0" err="1" smtClean="0"/>
              <a:t>polyhedra</a:t>
            </a:r>
            <a:r>
              <a:rPr lang="nb-NO" sz="1200" dirty="0" smtClean="0"/>
              <a:t>.</a:t>
            </a:r>
          </a:p>
          <a:p>
            <a:pPr>
              <a:lnSpc>
                <a:spcPts val="1400"/>
              </a:lnSpc>
            </a:pPr>
            <a:r>
              <a:rPr lang="nb-NO" sz="1200" dirty="0" err="1" smtClean="0"/>
              <a:t>Which</a:t>
            </a:r>
            <a:r>
              <a:rPr lang="nb-NO" sz="1200" dirty="0" smtClean="0"/>
              <a:t> </a:t>
            </a:r>
            <a:r>
              <a:rPr lang="nb-NO" sz="1200" dirty="0" err="1" smtClean="0"/>
              <a:t>cations</a:t>
            </a:r>
            <a:r>
              <a:rPr lang="nb-NO" sz="1200" dirty="0" smtClean="0"/>
              <a:t> </a:t>
            </a:r>
            <a:r>
              <a:rPr lang="nb-NO" sz="1200" dirty="0" err="1" smtClean="0"/>
              <a:t>are</a:t>
            </a:r>
            <a:r>
              <a:rPr lang="nb-NO" sz="1200" dirty="0" smtClean="0"/>
              <a:t> </a:t>
            </a:r>
            <a:r>
              <a:rPr lang="nb-NO" sz="1200" dirty="0" err="1" smtClean="0"/>
              <a:t>inside</a:t>
            </a:r>
            <a:r>
              <a:rPr lang="nb-NO" sz="1200" dirty="0" smtClean="0"/>
              <a:t>: </a:t>
            </a:r>
            <a:r>
              <a:rPr lang="nb-NO" sz="1200" b="1" dirty="0" err="1" smtClean="0">
                <a:solidFill>
                  <a:schemeClr val="bg1">
                    <a:lumMod val="50000"/>
                  </a:schemeClr>
                </a:solidFill>
              </a:rPr>
              <a:t>grey</a:t>
            </a:r>
            <a:r>
              <a:rPr lang="nb-NO" sz="1200" b="1" dirty="0" smtClean="0">
                <a:solidFill>
                  <a:schemeClr val="bg1">
                    <a:lumMod val="50000"/>
                  </a:schemeClr>
                </a:solidFill>
              </a:rPr>
              <a:t>:    </a:t>
            </a:r>
            <a:r>
              <a:rPr lang="nb-NO" sz="1200" b="1" dirty="0" err="1" smtClean="0">
                <a:solidFill>
                  <a:srgbClr val="0066FF"/>
                </a:solidFill>
              </a:rPr>
              <a:t>blue</a:t>
            </a:r>
            <a:r>
              <a:rPr lang="nb-NO" sz="1200" b="1" dirty="0" smtClean="0">
                <a:solidFill>
                  <a:srgbClr val="0066FF"/>
                </a:solidFill>
              </a:rPr>
              <a:t>:      </a:t>
            </a:r>
            <a:r>
              <a:rPr lang="nb-NO" sz="1200" b="1" dirty="0" smtClean="0"/>
              <a:t>?</a:t>
            </a:r>
            <a:r>
              <a:rPr lang="nb-NO" sz="1200" b="1" dirty="0" smtClean="0">
                <a:solidFill>
                  <a:srgbClr val="0066FF"/>
                </a:solidFill>
              </a:rPr>
              <a:t>       </a:t>
            </a:r>
          </a:p>
          <a:p>
            <a:pPr>
              <a:lnSpc>
                <a:spcPts val="1400"/>
              </a:lnSpc>
            </a:pPr>
            <a:r>
              <a:rPr lang="nb-NO" sz="1200" dirty="0" err="1" smtClean="0"/>
              <a:t>What</a:t>
            </a:r>
            <a:r>
              <a:rPr lang="nb-NO" sz="1200" dirty="0" smtClean="0"/>
              <a:t> is </a:t>
            </a:r>
            <a:r>
              <a:rPr lang="nb-NO" sz="1200" dirty="0" err="1" smtClean="0"/>
              <a:t>the</a:t>
            </a:r>
            <a:r>
              <a:rPr lang="nb-NO" sz="1200" dirty="0" smtClean="0"/>
              <a:t> CN (</a:t>
            </a:r>
            <a:r>
              <a:rPr lang="nb-NO" sz="1200" dirty="0" err="1" smtClean="0"/>
              <a:t>coord</a:t>
            </a:r>
            <a:r>
              <a:rPr lang="nb-NO" sz="1200" dirty="0" smtClean="0"/>
              <a:t>. </a:t>
            </a:r>
            <a:r>
              <a:rPr lang="nb-NO" sz="1200" dirty="0" err="1" smtClean="0"/>
              <a:t>number</a:t>
            </a:r>
            <a:r>
              <a:rPr lang="nb-NO" sz="1200" dirty="0" smtClean="0"/>
              <a:t>) </a:t>
            </a:r>
            <a:r>
              <a:rPr lang="nb-NO" sz="1200" dirty="0" err="1" smtClean="0"/>
              <a:t>of</a:t>
            </a:r>
            <a:r>
              <a:rPr lang="nb-NO" sz="1200" dirty="0" smtClean="0"/>
              <a:t> </a:t>
            </a:r>
            <a:r>
              <a:rPr lang="nb-NO" sz="1200" dirty="0" err="1" smtClean="0"/>
              <a:t>polyhedra</a:t>
            </a:r>
            <a:r>
              <a:rPr lang="nb-NO" sz="1200" dirty="0" smtClean="0"/>
              <a:t> at </a:t>
            </a:r>
            <a:r>
              <a:rPr lang="nb-NO" sz="1200" b="1" dirty="0" smtClean="0"/>
              <a:t>0 </a:t>
            </a:r>
            <a:r>
              <a:rPr lang="nb-NO" sz="1200" b="1" dirty="0" err="1" smtClean="0"/>
              <a:t>GPa</a:t>
            </a:r>
            <a:r>
              <a:rPr lang="nb-NO" sz="1200" b="1" dirty="0" smtClean="0"/>
              <a:t>:  150 </a:t>
            </a:r>
            <a:r>
              <a:rPr lang="nb-NO" sz="1200" b="1" dirty="0" err="1" smtClean="0"/>
              <a:t>GPa</a:t>
            </a:r>
            <a:r>
              <a:rPr lang="nb-NO" sz="1200" b="1" dirty="0" smtClean="0"/>
              <a:t>:   ?</a:t>
            </a:r>
          </a:p>
          <a:p>
            <a:pPr>
              <a:lnSpc>
                <a:spcPts val="1400"/>
              </a:lnSpc>
            </a:pPr>
            <a:r>
              <a:rPr lang="nb-NO" sz="1200" b="1" dirty="0" smtClean="0"/>
              <a:t>0</a:t>
            </a:r>
            <a:r>
              <a:rPr lang="nb-NO" sz="1200" dirty="0" smtClean="0"/>
              <a:t> </a:t>
            </a:r>
            <a:r>
              <a:rPr lang="nb-NO" sz="1200" dirty="0" err="1" smtClean="0"/>
              <a:t>to</a:t>
            </a:r>
            <a:r>
              <a:rPr lang="nb-NO" sz="1200" b="1" dirty="0" err="1" smtClean="0"/>
              <a:t>150</a:t>
            </a:r>
            <a:r>
              <a:rPr lang="nb-NO" sz="1200" b="1" dirty="0" smtClean="0"/>
              <a:t> </a:t>
            </a:r>
            <a:r>
              <a:rPr lang="nb-NO" sz="1200" b="1" dirty="0" err="1" smtClean="0"/>
              <a:t>GPa</a:t>
            </a:r>
            <a:r>
              <a:rPr lang="nb-NO" sz="1200" dirty="0" smtClean="0"/>
              <a:t>: </a:t>
            </a:r>
            <a:r>
              <a:rPr lang="nb-NO" sz="1200" dirty="0" err="1" smtClean="0"/>
              <a:t>Does</a:t>
            </a:r>
            <a:r>
              <a:rPr lang="nb-NO" sz="1200" dirty="0" smtClean="0"/>
              <a:t> </a:t>
            </a:r>
            <a:r>
              <a:rPr lang="nb-NO" sz="1200" dirty="0" err="1" smtClean="0"/>
              <a:t>the</a:t>
            </a:r>
            <a:r>
              <a:rPr lang="nb-NO" sz="1200" dirty="0" smtClean="0"/>
              <a:t> </a:t>
            </a:r>
            <a:r>
              <a:rPr lang="nb-NO" sz="1200" dirty="0" err="1" smtClean="0"/>
              <a:t>degree</a:t>
            </a:r>
            <a:r>
              <a:rPr lang="nb-NO" sz="1200" dirty="0" smtClean="0"/>
              <a:t> </a:t>
            </a:r>
            <a:r>
              <a:rPr lang="nb-NO" sz="1200" dirty="0" err="1" smtClean="0"/>
              <a:t>of</a:t>
            </a:r>
            <a:r>
              <a:rPr lang="nb-NO" sz="1200" dirty="0" smtClean="0"/>
              <a:t> </a:t>
            </a:r>
            <a:r>
              <a:rPr lang="nb-NO" sz="1200" dirty="0" err="1" smtClean="0"/>
              <a:t>polymerization</a:t>
            </a:r>
            <a:r>
              <a:rPr lang="nb-NO" sz="1200" dirty="0" smtClean="0"/>
              <a:t> </a:t>
            </a:r>
            <a:r>
              <a:rPr lang="nb-NO" sz="1200" dirty="0" err="1" smtClean="0"/>
              <a:t>increase</a:t>
            </a:r>
            <a:r>
              <a:rPr lang="nb-NO" sz="1200" dirty="0" smtClean="0"/>
              <a:t> or </a:t>
            </a:r>
            <a:r>
              <a:rPr lang="nb-NO" sz="1200" dirty="0" err="1" smtClean="0"/>
              <a:t>decrease</a:t>
            </a:r>
            <a:r>
              <a:rPr lang="nb-NO" sz="1200" dirty="0" smtClean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51667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 animBg="1"/>
      <p:bldP spid="11" grpId="0"/>
      <p:bldP spid="12" grpId="0"/>
      <p:bldP spid="13" grpId="0" animBg="1"/>
      <p:bldP spid="15" grpId="0" animBg="1"/>
      <p:bldP spid="16" grpId="0"/>
      <p:bldP spid="17" grpId="0"/>
      <p:bldP spid="18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" name="Group 85"/>
          <p:cNvGrpSpPr/>
          <p:nvPr/>
        </p:nvGrpSpPr>
        <p:grpSpPr>
          <a:xfrm>
            <a:off x="101814" y="3829781"/>
            <a:ext cx="3698491" cy="2339530"/>
            <a:chOff x="101814" y="3829781"/>
            <a:chExt cx="3698491" cy="2339530"/>
          </a:xfrm>
        </p:grpSpPr>
        <p:grpSp>
          <p:nvGrpSpPr>
            <p:cNvPr id="11" name="Group 10"/>
            <p:cNvGrpSpPr/>
            <p:nvPr/>
          </p:nvGrpSpPr>
          <p:grpSpPr>
            <a:xfrm>
              <a:off x="339996" y="3938518"/>
              <a:ext cx="3460309" cy="2230793"/>
              <a:chOff x="366807" y="4390668"/>
              <a:chExt cx="3810769" cy="2550342"/>
            </a:xfrm>
          </p:grpSpPr>
          <p:pic>
            <p:nvPicPr>
              <p:cNvPr id="46086" name="Picture 6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9512" y="4390668"/>
                <a:ext cx="3270273" cy="20403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" name="TextBox 3"/>
              <p:cNvSpPr txBox="1"/>
              <p:nvPr/>
            </p:nvSpPr>
            <p:spPr>
              <a:xfrm rot="2043213">
                <a:off x="1302195" y="5048275"/>
                <a:ext cx="867142" cy="3518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b-NO" sz="1400" dirty="0" smtClean="0">
                    <a:solidFill>
                      <a:srgbClr val="CC9900"/>
                    </a:solidFill>
                  </a:rPr>
                  <a:t>6-</a:t>
                </a:r>
                <a:r>
                  <a:rPr lang="nb-NO" sz="1400" dirty="0" err="1" smtClean="0">
                    <a:solidFill>
                      <a:srgbClr val="CC9900"/>
                    </a:solidFill>
                  </a:rPr>
                  <a:t>coord</a:t>
                </a:r>
                <a:r>
                  <a:rPr lang="nb-NO" sz="1400" dirty="0" smtClean="0">
                    <a:solidFill>
                      <a:srgbClr val="CC9900"/>
                    </a:solidFill>
                  </a:rPr>
                  <a:t>.</a:t>
                </a:r>
                <a:endParaRPr lang="en-GB" sz="1400" dirty="0">
                  <a:solidFill>
                    <a:srgbClr val="CC9900"/>
                  </a:solidFill>
                </a:endParaRP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 rot="19871419">
                <a:off x="2457020" y="4864029"/>
                <a:ext cx="867142" cy="3518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b-NO" sz="1400" dirty="0" smtClean="0">
                    <a:solidFill>
                      <a:srgbClr val="333399"/>
                    </a:solidFill>
                  </a:rPr>
                  <a:t>4-</a:t>
                </a:r>
                <a:r>
                  <a:rPr lang="nb-NO" sz="1400" dirty="0" err="1" smtClean="0">
                    <a:solidFill>
                      <a:srgbClr val="333399"/>
                    </a:solidFill>
                  </a:rPr>
                  <a:t>coord</a:t>
                </a:r>
                <a:r>
                  <a:rPr lang="nb-NO" sz="1400" dirty="0" smtClean="0">
                    <a:solidFill>
                      <a:srgbClr val="333399"/>
                    </a:solidFill>
                  </a:rPr>
                  <a:t>.</a:t>
                </a:r>
                <a:endParaRPr lang="en-GB" sz="1400" dirty="0">
                  <a:solidFill>
                    <a:srgbClr val="333399"/>
                  </a:solidFill>
                </a:endParaRPr>
              </a:p>
            </p:txBody>
          </p:sp>
          <p:sp>
            <p:nvSpPr>
              <p:cNvPr id="5" name="TextBox 4"/>
              <p:cNvSpPr txBox="1"/>
              <p:nvPr/>
            </p:nvSpPr>
            <p:spPr>
              <a:xfrm>
                <a:off x="1169203" y="6320483"/>
                <a:ext cx="432865" cy="33427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b-NO" sz="1300" dirty="0" smtClean="0"/>
                  <a:t>0.6</a:t>
                </a:r>
                <a:endParaRPr lang="en-GB" sz="1300" dirty="0"/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2453138" y="6336716"/>
                <a:ext cx="432865" cy="33427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b-NO" sz="1300" dirty="0" smtClean="0"/>
                  <a:t>0.8</a:t>
                </a:r>
                <a:endParaRPr lang="en-GB" sz="1300" dirty="0"/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3090034" y="6338991"/>
                <a:ext cx="432865" cy="33427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b-NO" sz="1300" dirty="0" smtClean="0"/>
                  <a:t>0.9</a:t>
                </a:r>
                <a:endParaRPr lang="en-GB" sz="1300" dirty="0"/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3744711" y="6340901"/>
                <a:ext cx="432865" cy="33427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b-NO" sz="1300" dirty="0" smtClean="0"/>
                  <a:t>1.0</a:t>
                </a:r>
                <a:endParaRPr lang="en-GB" sz="1300" dirty="0"/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2051759" y="6553960"/>
                <a:ext cx="1001309" cy="3870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b-NO" b="1" dirty="0" smtClean="0"/>
                  <a:t>V/</a:t>
                </a:r>
                <a:r>
                  <a:rPr lang="nb-NO" b="1" dirty="0" err="1" smtClean="0"/>
                  <a:t>V</a:t>
                </a:r>
                <a:r>
                  <a:rPr lang="nb-NO" baseline="-25000" dirty="0" err="1" smtClean="0"/>
                  <a:t>2</a:t>
                </a:r>
                <a:r>
                  <a:rPr lang="nb-NO" baseline="-25000" dirty="0" smtClean="0"/>
                  <a:t> </a:t>
                </a:r>
                <a:r>
                  <a:rPr lang="nb-NO" baseline="-25000" dirty="0" err="1" smtClean="0"/>
                  <a:t>GPa</a:t>
                </a:r>
                <a:endParaRPr lang="en-GB" baseline="-25000" dirty="0"/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381063" y="5824105"/>
                <a:ext cx="432865" cy="33427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b-NO" sz="1300" dirty="0" smtClean="0"/>
                  <a:t>0.2</a:t>
                </a:r>
                <a:endParaRPr lang="en-GB" sz="1300" dirty="0"/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366807" y="5050538"/>
                <a:ext cx="432865" cy="33427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b-NO" sz="1300" dirty="0" smtClean="0"/>
                  <a:t>0.6</a:t>
                </a:r>
                <a:endParaRPr lang="en-GB" sz="1300" dirty="0"/>
              </a:p>
            </p:txBody>
          </p:sp>
        </p:grpSp>
        <p:sp>
          <p:nvSpPr>
            <p:cNvPr id="19" name="TextBox 18"/>
            <p:cNvSpPr txBox="1"/>
            <p:nvPr/>
          </p:nvSpPr>
          <p:spPr>
            <a:xfrm rot="16200000">
              <a:off x="-498190" y="4626566"/>
              <a:ext cx="1548822" cy="3488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nb-NO" dirty="0" err="1" smtClean="0"/>
                <a:t>Fraction</a:t>
              </a:r>
              <a:r>
                <a:rPr lang="nb-NO" dirty="0" smtClean="0"/>
                <a:t>, Si-CN</a:t>
              </a:r>
              <a:endParaRPr lang="en-GB" baseline="-25000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29425" y="3829781"/>
              <a:ext cx="393056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300" dirty="0" smtClean="0"/>
                <a:t>1.0</a:t>
              </a:r>
              <a:endParaRPr lang="en-GB" sz="1300" dirty="0"/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117899" y="621515"/>
            <a:ext cx="3604925" cy="3294587"/>
            <a:chOff x="116512" y="624150"/>
            <a:chExt cx="3970033" cy="3766517"/>
          </a:xfrm>
        </p:grpSpPr>
        <p:pic>
          <p:nvPicPr>
            <p:cNvPr id="46085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5263" y="1103026"/>
              <a:ext cx="3334607" cy="32876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498173" y="3793399"/>
              <a:ext cx="302229" cy="3518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400" dirty="0" smtClean="0"/>
                <a:t>4</a:t>
              </a:r>
              <a:endParaRPr lang="en-GB" sz="1400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88584" y="2550361"/>
              <a:ext cx="967769" cy="3342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300" dirty="0" err="1" smtClean="0"/>
                <a:t>perovskite</a:t>
              </a:r>
              <a:endParaRPr lang="en-GB" sz="1300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326927" y="3353050"/>
              <a:ext cx="1086046" cy="5453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500"/>
                </a:lnSpc>
              </a:pPr>
              <a:r>
                <a:rPr lang="nb-NO" sz="1100" dirty="0" err="1" smtClean="0"/>
                <a:t>majorite</a:t>
              </a:r>
              <a:r>
                <a:rPr lang="nb-NO" sz="1100" dirty="0" smtClean="0"/>
                <a:t>:</a:t>
              </a:r>
            </a:p>
            <a:p>
              <a:pPr>
                <a:lnSpc>
                  <a:spcPts val="1500"/>
                </a:lnSpc>
              </a:pPr>
              <a:r>
                <a:rPr lang="nb-NO" sz="1100" dirty="0" smtClean="0"/>
                <a:t>25% 6-coord. </a:t>
              </a:r>
              <a:endParaRPr lang="en-GB" sz="1100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260896" y="3962403"/>
              <a:ext cx="1783362" cy="2814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200"/>
                </a:lnSpc>
              </a:pPr>
              <a:r>
                <a:rPr lang="nb-NO" sz="1100" dirty="0" err="1" smtClean="0"/>
                <a:t>pyroxene</a:t>
              </a:r>
              <a:r>
                <a:rPr lang="nb-NO" sz="1100" dirty="0" smtClean="0"/>
                <a:t>: 100% 4-</a:t>
              </a:r>
              <a:r>
                <a:rPr lang="nb-NO" sz="1100" dirty="0" err="1" smtClean="0"/>
                <a:t>coord</a:t>
              </a:r>
              <a:r>
                <a:rPr lang="nb-NO" sz="1100" dirty="0" smtClean="0"/>
                <a:t>.</a:t>
              </a:r>
              <a:endParaRPr lang="en-GB" sz="1100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86799" y="1673446"/>
              <a:ext cx="302229" cy="3518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400" dirty="0" smtClean="0"/>
                <a:t>7</a:t>
              </a:r>
              <a:endParaRPr lang="en-GB" sz="1400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95899" y="3101912"/>
              <a:ext cx="302229" cy="3518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400" dirty="0" smtClean="0"/>
                <a:t>5</a:t>
              </a:r>
              <a:endParaRPr lang="en-GB" sz="1400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48814" y="2343717"/>
              <a:ext cx="302229" cy="3518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400" dirty="0" smtClean="0"/>
                <a:t>6</a:t>
              </a:r>
              <a:endParaRPr lang="en-GB" sz="1400" dirty="0"/>
            </a:p>
          </p:txBody>
        </p:sp>
        <p:sp>
          <p:nvSpPr>
            <p:cNvPr id="27" name="TextBox 26"/>
            <p:cNvSpPr txBox="1"/>
            <p:nvPr/>
          </p:nvSpPr>
          <p:spPr>
            <a:xfrm rot="16200000">
              <a:off x="-124856" y="2113125"/>
              <a:ext cx="810386" cy="3276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600"/>
                </a:lnSpc>
              </a:pPr>
              <a:r>
                <a:rPr lang="nb-NO" dirty="0" smtClean="0"/>
                <a:t>Si-CN</a:t>
              </a:r>
              <a:endParaRPr lang="en-GB" baseline="-25000" dirty="0"/>
            </a:p>
          </p:txBody>
        </p:sp>
        <p:sp>
          <p:nvSpPr>
            <p:cNvPr id="6" name="Freeform 5"/>
            <p:cNvSpPr/>
            <p:nvPr/>
          </p:nvSpPr>
          <p:spPr>
            <a:xfrm>
              <a:off x="1368297" y="2911356"/>
              <a:ext cx="2579427" cy="1023582"/>
            </a:xfrm>
            <a:custGeom>
              <a:avLst/>
              <a:gdLst>
                <a:gd name="connsiteX0" fmla="*/ 0 w 2579427"/>
                <a:gd name="connsiteY0" fmla="*/ 0 h 1023582"/>
                <a:gd name="connsiteX1" fmla="*/ 661916 w 2579427"/>
                <a:gd name="connsiteY1" fmla="*/ 313898 h 1023582"/>
                <a:gd name="connsiteX2" fmla="*/ 1303361 w 2579427"/>
                <a:gd name="connsiteY2" fmla="*/ 586853 h 1023582"/>
                <a:gd name="connsiteX3" fmla="*/ 1937982 w 2579427"/>
                <a:gd name="connsiteY3" fmla="*/ 736979 h 1023582"/>
                <a:gd name="connsiteX4" fmla="*/ 2579427 w 2579427"/>
                <a:gd name="connsiteY4" fmla="*/ 1023582 h 1023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9427" h="1023582">
                  <a:moveTo>
                    <a:pt x="0" y="0"/>
                  </a:moveTo>
                  <a:cubicBezTo>
                    <a:pt x="222344" y="108044"/>
                    <a:pt x="444689" y="216089"/>
                    <a:pt x="661916" y="313898"/>
                  </a:cubicBezTo>
                  <a:cubicBezTo>
                    <a:pt x="879143" y="411707"/>
                    <a:pt x="1090683" y="516340"/>
                    <a:pt x="1303361" y="586853"/>
                  </a:cubicBezTo>
                  <a:cubicBezTo>
                    <a:pt x="1516039" y="657367"/>
                    <a:pt x="1725304" y="664191"/>
                    <a:pt x="1937982" y="736979"/>
                  </a:cubicBezTo>
                  <a:cubicBezTo>
                    <a:pt x="2150660" y="809767"/>
                    <a:pt x="2365043" y="916674"/>
                    <a:pt x="2579427" y="1023582"/>
                  </a:cubicBezTo>
                </a:path>
              </a:pathLst>
            </a:custGeom>
            <a:noFill/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" name="Freeform 6"/>
            <p:cNvSpPr/>
            <p:nvPr/>
          </p:nvSpPr>
          <p:spPr>
            <a:xfrm>
              <a:off x="1375121" y="2829469"/>
              <a:ext cx="2572603" cy="1091821"/>
            </a:xfrm>
            <a:custGeom>
              <a:avLst/>
              <a:gdLst>
                <a:gd name="connsiteX0" fmla="*/ 0 w 2572603"/>
                <a:gd name="connsiteY0" fmla="*/ 0 h 1091821"/>
                <a:gd name="connsiteX1" fmla="*/ 648268 w 2572603"/>
                <a:gd name="connsiteY1" fmla="*/ 457200 h 1091821"/>
                <a:gd name="connsiteX2" fmla="*/ 1296537 w 2572603"/>
                <a:gd name="connsiteY2" fmla="*/ 805218 h 1091821"/>
                <a:gd name="connsiteX3" fmla="*/ 1937982 w 2572603"/>
                <a:gd name="connsiteY3" fmla="*/ 955343 h 1091821"/>
                <a:gd name="connsiteX4" fmla="*/ 2572603 w 2572603"/>
                <a:gd name="connsiteY4" fmla="*/ 1091821 h 1091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2603" h="1091821">
                  <a:moveTo>
                    <a:pt x="0" y="0"/>
                  </a:moveTo>
                  <a:cubicBezTo>
                    <a:pt x="216089" y="161498"/>
                    <a:pt x="432179" y="322997"/>
                    <a:pt x="648268" y="457200"/>
                  </a:cubicBezTo>
                  <a:cubicBezTo>
                    <a:pt x="864358" y="591403"/>
                    <a:pt x="1081585" y="722194"/>
                    <a:pt x="1296537" y="805218"/>
                  </a:cubicBezTo>
                  <a:cubicBezTo>
                    <a:pt x="1511489" y="888242"/>
                    <a:pt x="1937982" y="955343"/>
                    <a:pt x="1937982" y="955343"/>
                  </a:cubicBezTo>
                  <a:lnTo>
                    <a:pt x="2572603" y="1091821"/>
                  </a:lnTo>
                </a:path>
              </a:pathLst>
            </a:custGeom>
            <a:noFill/>
            <a:ln w="3175"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" name="Freeform 8"/>
            <p:cNvSpPr/>
            <p:nvPr/>
          </p:nvSpPr>
          <p:spPr>
            <a:xfrm>
              <a:off x="1381945" y="2822645"/>
              <a:ext cx="2572603" cy="1044054"/>
            </a:xfrm>
            <a:custGeom>
              <a:avLst/>
              <a:gdLst>
                <a:gd name="connsiteX0" fmla="*/ 0 w 2572603"/>
                <a:gd name="connsiteY0" fmla="*/ 0 h 1044054"/>
                <a:gd name="connsiteX1" fmla="*/ 648268 w 2572603"/>
                <a:gd name="connsiteY1" fmla="*/ 300251 h 1044054"/>
                <a:gd name="connsiteX2" fmla="*/ 1282889 w 2572603"/>
                <a:gd name="connsiteY2" fmla="*/ 805218 h 1044054"/>
                <a:gd name="connsiteX3" fmla="*/ 1924334 w 2572603"/>
                <a:gd name="connsiteY3" fmla="*/ 989463 h 1044054"/>
                <a:gd name="connsiteX4" fmla="*/ 2572603 w 2572603"/>
                <a:gd name="connsiteY4" fmla="*/ 1044054 h 1044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2603" h="1044054">
                  <a:moveTo>
                    <a:pt x="0" y="0"/>
                  </a:moveTo>
                  <a:cubicBezTo>
                    <a:pt x="217226" y="83024"/>
                    <a:pt x="434453" y="166048"/>
                    <a:pt x="648268" y="300251"/>
                  </a:cubicBezTo>
                  <a:cubicBezTo>
                    <a:pt x="862083" y="434454"/>
                    <a:pt x="1070211" y="690349"/>
                    <a:pt x="1282889" y="805218"/>
                  </a:cubicBezTo>
                  <a:cubicBezTo>
                    <a:pt x="1495567" y="920087"/>
                    <a:pt x="1709382" y="949657"/>
                    <a:pt x="1924334" y="989463"/>
                  </a:cubicBezTo>
                  <a:cubicBezTo>
                    <a:pt x="2139286" y="1029269"/>
                    <a:pt x="2355944" y="1036661"/>
                    <a:pt x="2572603" y="1044054"/>
                  </a:cubicBezTo>
                </a:path>
              </a:pathLst>
            </a:custGeom>
            <a:noFill/>
            <a:ln w="3175"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490292" y="868535"/>
              <a:ext cx="386966" cy="3342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300" dirty="0" smtClean="0"/>
                <a:t>13</a:t>
              </a:r>
              <a:endParaRPr lang="en-GB" sz="1300" dirty="0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200578" y="870832"/>
              <a:ext cx="386966" cy="3342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300" dirty="0" smtClean="0"/>
                <a:t>55</a:t>
              </a:r>
              <a:endParaRPr lang="en-GB" sz="1300" dirty="0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3174954" y="870811"/>
              <a:ext cx="295167" cy="3342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300" dirty="0" smtClean="0"/>
                <a:t>5</a:t>
              </a:r>
              <a:endParaRPr lang="en-GB" sz="1300" dirty="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791378" y="859438"/>
              <a:ext cx="295167" cy="3342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300" dirty="0" smtClean="0"/>
                <a:t>2</a:t>
              </a:r>
              <a:endParaRPr lang="en-GB" sz="1300" dirty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830649" y="866282"/>
              <a:ext cx="386966" cy="3342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300" dirty="0" smtClean="0"/>
                <a:t>25</a:t>
              </a:r>
              <a:endParaRPr lang="en-GB" sz="1300" dirty="0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509416" y="866260"/>
              <a:ext cx="478764" cy="3342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300" dirty="0" smtClean="0"/>
                <a:t>125</a:t>
              </a:r>
              <a:endParaRPr lang="en-GB" sz="1300" dirty="0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2052522" y="624150"/>
              <a:ext cx="782406" cy="3870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b="1" dirty="0" smtClean="0"/>
                <a:t>p</a:t>
              </a:r>
              <a:r>
                <a:rPr lang="nb-NO" dirty="0" smtClean="0"/>
                <a:t>, </a:t>
              </a:r>
              <a:r>
                <a:rPr lang="nb-NO" sz="1400" dirty="0" err="1" smtClean="0"/>
                <a:t>GPa</a:t>
              </a:r>
              <a:endParaRPr lang="en-GB" sz="1400" dirty="0"/>
            </a:p>
          </p:txBody>
        </p:sp>
        <p:sp>
          <p:nvSpPr>
            <p:cNvPr id="51" name="TextBox 50"/>
            <p:cNvSpPr txBox="1"/>
            <p:nvPr/>
          </p:nvSpPr>
          <p:spPr>
            <a:xfrm rot="876232">
              <a:off x="2451429" y="3232006"/>
              <a:ext cx="665892" cy="2990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100" dirty="0" smtClean="0">
                  <a:solidFill>
                    <a:srgbClr val="FF0000"/>
                  </a:solidFill>
                </a:rPr>
                <a:t>6000 K</a:t>
              </a:r>
              <a:endParaRPr lang="en-GB" sz="1100" dirty="0">
                <a:solidFill>
                  <a:srgbClr val="FF0000"/>
                </a:solidFill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 rot="1645772">
              <a:off x="1731044" y="2864840"/>
              <a:ext cx="665892" cy="2990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100" dirty="0" smtClean="0">
                  <a:solidFill>
                    <a:srgbClr val="333399"/>
                  </a:solidFill>
                </a:rPr>
                <a:t>3000 K</a:t>
              </a:r>
              <a:endParaRPr lang="en-GB" sz="1100" dirty="0">
                <a:solidFill>
                  <a:srgbClr val="333399"/>
                </a:solidFill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 rot="1645772">
              <a:off x="2322781" y="3614610"/>
              <a:ext cx="665892" cy="2990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100" dirty="0" smtClean="0">
                  <a:solidFill>
                    <a:srgbClr val="008000"/>
                  </a:solidFill>
                </a:rPr>
                <a:t>4000 K</a:t>
              </a:r>
              <a:endParaRPr lang="en-GB" sz="1100" dirty="0">
                <a:solidFill>
                  <a:srgbClr val="008000"/>
                </a:solidFill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59989" y="2856"/>
            <a:ext cx="29738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800" dirty="0" smtClean="0">
                <a:solidFill>
                  <a:srgbClr val="3333FF"/>
                </a:solidFill>
              </a:rPr>
              <a:t>Si-</a:t>
            </a:r>
            <a:r>
              <a:rPr lang="nb-NO" sz="1800" dirty="0" err="1" smtClean="0">
                <a:solidFill>
                  <a:srgbClr val="3333FF"/>
                </a:solidFill>
              </a:rPr>
              <a:t>coordination</a:t>
            </a:r>
            <a:r>
              <a:rPr lang="nb-NO" sz="1800" dirty="0" smtClean="0">
                <a:solidFill>
                  <a:srgbClr val="3333FF"/>
                </a:solidFill>
              </a:rPr>
              <a:t> </a:t>
            </a:r>
            <a:r>
              <a:rPr lang="nb-NO" sz="1800" dirty="0" err="1" smtClean="0">
                <a:solidFill>
                  <a:srgbClr val="3333FF"/>
                </a:solidFill>
              </a:rPr>
              <a:t>number</a:t>
            </a:r>
            <a:r>
              <a:rPr lang="nb-NO" sz="1800" dirty="0" smtClean="0">
                <a:solidFill>
                  <a:srgbClr val="3333FF"/>
                </a:solidFill>
              </a:rPr>
              <a:t> (CN),</a:t>
            </a:r>
          </a:p>
          <a:p>
            <a:r>
              <a:rPr lang="nb-NO" sz="1800" dirty="0" err="1" smtClean="0">
                <a:solidFill>
                  <a:srgbClr val="3333FF"/>
                </a:solidFill>
              </a:rPr>
              <a:t>MgSiO</a:t>
            </a:r>
            <a:r>
              <a:rPr lang="nb-NO" sz="1800" baseline="-25000" dirty="0" err="1" smtClean="0">
                <a:solidFill>
                  <a:srgbClr val="3333FF"/>
                </a:solidFill>
              </a:rPr>
              <a:t>3</a:t>
            </a:r>
            <a:r>
              <a:rPr lang="nb-NO" sz="1800" dirty="0" smtClean="0">
                <a:solidFill>
                  <a:srgbClr val="3333FF"/>
                </a:solidFill>
              </a:rPr>
              <a:t> melt and solids</a:t>
            </a:r>
            <a:endParaRPr lang="en-GB" sz="1800" dirty="0">
              <a:solidFill>
                <a:srgbClr val="3333FF"/>
              </a:solidFill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3201680" y="44624"/>
            <a:ext cx="13580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err="1" smtClean="0"/>
              <a:t>Stixrude</a:t>
            </a:r>
            <a:r>
              <a:rPr lang="nb-NO" sz="1200" dirty="0" smtClean="0"/>
              <a:t> and </a:t>
            </a:r>
            <a:r>
              <a:rPr lang="nb-NO" sz="1200" dirty="0" err="1" smtClean="0"/>
              <a:t>Karki</a:t>
            </a:r>
            <a:endParaRPr lang="nb-NO" sz="1200" dirty="0"/>
          </a:p>
          <a:p>
            <a:r>
              <a:rPr lang="nb-NO" sz="1200" smtClean="0"/>
              <a:t>(2005</a:t>
            </a:r>
            <a:r>
              <a:rPr lang="nb-NO" sz="1200" dirty="0" smtClean="0"/>
              <a:t>, </a:t>
            </a:r>
            <a:r>
              <a:rPr lang="nb-NO" sz="1200" dirty="0" err="1" smtClean="0"/>
              <a:t>Science</a:t>
            </a:r>
            <a:r>
              <a:rPr lang="nb-NO" sz="1200" dirty="0" smtClean="0"/>
              <a:t>)</a:t>
            </a:r>
            <a:endParaRPr lang="en-GB" sz="1200" dirty="0"/>
          </a:p>
        </p:txBody>
      </p:sp>
      <p:sp>
        <p:nvSpPr>
          <p:cNvPr id="41" name="TextBox 40"/>
          <p:cNvSpPr txBox="1"/>
          <p:nvPr/>
        </p:nvSpPr>
        <p:spPr>
          <a:xfrm>
            <a:off x="489743" y="5640733"/>
            <a:ext cx="393056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300" dirty="0" smtClean="0"/>
              <a:t>0.5</a:t>
            </a:r>
            <a:endParaRPr lang="en-GB" sz="1300" dirty="0"/>
          </a:p>
        </p:txBody>
      </p:sp>
      <p:sp>
        <p:nvSpPr>
          <p:cNvPr id="42" name="TextBox 41"/>
          <p:cNvSpPr txBox="1"/>
          <p:nvPr/>
        </p:nvSpPr>
        <p:spPr>
          <a:xfrm>
            <a:off x="1657615" y="5639070"/>
            <a:ext cx="393056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300" dirty="0" smtClean="0"/>
              <a:t>0.7</a:t>
            </a:r>
            <a:endParaRPr lang="en-GB" sz="1300" dirty="0"/>
          </a:p>
        </p:txBody>
      </p:sp>
    </p:spTree>
    <p:extLst>
      <p:ext uri="{BB962C8B-B14F-4D97-AF65-F5344CB8AC3E}">
        <p14:creationId xmlns:p14="http://schemas.microsoft.com/office/powerpoint/2010/main" val="4027957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M:\pc\Dokumenter\Adobe-Illustr-figures\Experimental-PhaseRel\PhaseRel\SimpleSyst-Liq-MeltStruct\Stix-Karki-pv-melt-V-p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8148" y="3866084"/>
            <a:ext cx="4617739" cy="294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3" name="Picture 3" descr="M:\pc\Dokumenter\Adobe-Illustr-figures\Experimental-PhaseRel\PhaseRel\SimpleSyst-Liq-MeltStruct\Stix-Karki-pv-melt-delV-p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6969" y="1505730"/>
            <a:ext cx="4608512" cy="2451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4" name="Picture 4" descr="M:\pc\Dokumenter\Adobe-Illustr-figures\Experimental-PhaseRel\PhaseRel\SimpleSyst-Liq-MeltStruct\Stix-Karki-pv-melt-delH-p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2534" y="84919"/>
            <a:ext cx="4582569" cy="1432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1" y="2132856"/>
            <a:ext cx="3867469" cy="9310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800" dirty="0" smtClean="0">
                <a:solidFill>
                  <a:srgbClr val="3333FF"/>
                </a:solidFill>
              </a:rPr>
              <a:t>Volume and </a:t>
            </a:r>
            <a:r>
              <a:rPr lang="nb-NO" sz="1800" dirty="0" err="1" smtClean="0">
                <a:solidFill>
                  <a:srgbClr val="3333FF"/>
                </a:solidFill>
              </a:rPr>
              <a:t>enthalpy</a:t>
            </a:r>
            <a:r>
              <a:rPr lang="nb-NO" sz="1800" dirty="0" smtClean="0">
                <a:solidFill>
                  <a:srgbClr val="3333FF"/>
                </a:solidFill>
              </a:rPr>
              <a:t> </a:t>
            </a:r>
            <a:r>
              <a:rPr lang="nb-NO" sz="1800" dirty="0" err="1" smtClean="0">
                <a:solidFill>
                  <a:srgbClr val="3333FF"/>
                </a:solidFill>
              </a:rPr>
              <a:t>change</a:t>
            </a:r>
            <a:r>
              <a:rPr lang="nb-NO" sz="1800" dirty="0" smtClean="0">
                <a:solidFill>
                  <a:srgbClr val="3333FF"/>
                </a:solidFill>
              </a:rPr>
              <a:t> </a:t>
            </a:r>
            <a:r>
              <a:rPr lang="nb-NO" sz="1800" dirty="0" err="1" smtClean="0">
                <a:solidFill>
                  <a:srgbClr val="3333FF"/>
                </a:solidFill>
              </a:rPr>
              <a:t>of</a:t>
            </a:r>
            <a:r>
              <a:rPr lang="nb-NO" sz="1800" dirty="0" smtClean="0">
                <a:solidFill>
                  <a:srgbClr val="3333FF"/>
                </a:solidFill>
              </a:rPr>
              <a:t> melting</a:t>
            </a:r>
          </a:p>
          <a:p>
            <a:endParaRPr lang="nb-NO" sz="800" dirty="0" smtClean="0"/>
          </a:p>
          <a:p>
            <a:r>
              <a:rPr lang="nb-NO" dirty="0" smtClean="0"/>
              <a:t>Melting </a:t>
            </a:r>
            <a:r>
              <a:rPr lang="nb-NO" dirty="0" err="1" smtClean="0"/>
              <a:t>reaction</a:t>
            </a:r>
            <a:r>
              <a:rPr lang="nb-NO" dirty="0" smtClean="0"/>
              <a:t>:   </a:t>
            </a:r>
            <a:r>
              <a:rPr lang="nb-NO" dirty="0" err="1" smtClean="0">
                <a:solidFill>
                  <a:srgbClr val="008000"/>
                </a:solidFill>
              </a:rPr>
              <a:t>MgSiO</a:t>
            </a:r>
            <a:r>
              <a:rPr lang="nb-NO" baseline="-25000" dirty="0" err="1" smtClean="0">
                <a:solidFill>
                  <a:srgbClr val="008000"/>
                </a:solidFill>
              </a:rPr>
              <a:t>3</a:t>
            </a:r>
            <a:r>
              <a:rPr lang="nb-NO" dirty="0" smtClean="0">
                <a:solidFill>
                  <a:srgbClr val="008000"/>
                </a:solidFill>
              </a:rPr>
              <a:t> = </a:t>
            </a:r>
            <a:r>
              <a:rPr lang="nb-NO" dirty="0" err="1" smtClean="0">
                <a:solidFill>
                  <a:srgbClr val="008000"/>
                </a:solidFill>
              </a:rPr>
              <a:t>MgSiO</a:t>
            </a:r>
            <a:r>
              <a:rPr lang="nb-NO" baseline="-25000" dirty="0" err="1" smtClean="0">
                <a:solidFill>
                  <a:srgbClr val="008000"/>
                </a:solidFill>
              </a:rPr>
              <a:t>3</a:t>
            </a:r>
            <a:endParaRPr lang="nb-NO" baseline="-25000" dirty="0" smtClean="0">
              <a:solidFill>
                <a:srgbClr val="008000"/>
              </a:solidFill>
            </a:endParaRPr>
          </a:p>
          <a:p>
            <a:pPr>
              <a:lnSpc>
                <a:spcPts val="1500"/>
              </a:lnSpc>
            </a:pPr>
            <a:r>
              <a:rPr lang="nb-NO" dirty="0" smtClean="0"/>
              <a:t>                              </a:t>
            </a:r>
            <a:r>
              <a:rPr lang="nb-NO" sz="1400" dirty="0" err="1" smtClean="0">
                <a:solidFill>
                  <a:srgbClr val="FF0000"/>
                </a:solidFill>
              </a:rPr>
              <a:t>bridgmanite</a:t>
            </a:r>
            <a:r>
              <a:rPr lang="nb-NO" sz="1400" dirty="0" smtClean="0">
                <a:solidFill>
                  <a:srgbClr val="FF0000"/>
                </a:solidFill>
              </a:rPr>
              <a:t>        melt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1520" y="4818219"/>
            <a:ext cx="2103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800" b="1" dirty="0" smtClean="0"/>
              <a:t>dT/dp  =  T</a:t>
            </a:r>
            <a:r>
              <a:rPr lang="nb-NO" sz="1800" b="1" dirty="0" smtClean="0">
                <a:latin typeface="Symbol" panose="05050102010706020507" pitchFamily="18" charset="2"/>
              </a:rPr>
              <a:t>D</a:t>
            </a:r>
            <a:r>
              <a:rPr lang="nb-NO" sz="1800" b="1" dirty="0" smtClean="0"/>
              <a:t>V / </a:t>
            </a:r>
            <a:r>
              <a:rPr lang="nb-NO" sz="1800" b="1" dirty="0" smtClean="0">
                <a:latin typeface="Symbol" panose="05050102010706020507" pitchFamily="18" charset="2"/>
              </a:rPr>
              <a:t>D</a:t>
            </a:r>
            <a:r>
              <a:rPr lang="nb-NO" sz="1800" b="1" dirty="0" smtClean="0"/>
              <a:t>H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0403" y="3362510"/>
            <a:ext cx="3255956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err="1" smtClean="0">
                <a:solidFill>
                  <a:srgbClr val="3333FF"/>
                </a:solidFill>
              </a:rPr>
              <a:t>Clapeyron</a:t>
            </a:r>
            <a:r>
              <a:rPr lang="nb-NO" dirty="0" smtClean="0">
                <a:solidFill>
                  <a:srgbClr val="3333FF"/>
                </a:solidFill>
              </a:rPr>
              <a:t> </a:t>
            </a:r>
            <a:r>
              <a:rPr lang="nb-NO" dirty="0" err="1" smtClean="0">
                <a:solidFill>
                  <a:srgbClr val="3333FF"/>
                </a:solidFill>
              </a:rPr>
              <a:t>slope</a:t>
            </a:r>
            <a:r>
              <a:rPr lang="nb-NO" dirty="0" smtClean="0">
                <a:solidFill>
                  <a:srgbClr val="3333FF"/>
                </a:solidFill>
              </a:rPr>
              <a:t> </a:t>
            </a:r>
            <a:r>
              <a:rPr lang="nb-NO" dirty="0" err="1" smtClean="0">
                <a:solidFill>
                  <a:srgbClr val="3333FF"/>
                </a:solidFill>
              </a:rPr>
              <a:t>of</a:t>
            </a:r>
            <a:r>
              <a:rPr lang="nb-NO" dirty="0" smtClean="0">
                <a:solidFill>
                  <a:srgbClr val="3333FF"/>
                </a:solidFill>
              </a:rPr>
              <a:t> </a:t>
            </a:r>
            <a:r>
              <a:rPr lang="nb-NO" dirty="0" err="1" smtClean="0">
                <a:solidFill>
                  <a:srgbClr val="3333FF"/>
                </a:solidFill>
              </a:rPr>
              <a:t>the</a:t>
            </a:r>
            <a:r>
              <a:rPr lang="nb-NO" dirty="0" smtClean="0">
                <a:solidFill>
                  <a:srgbClr val="3333FF"/>
                </a:solidFill>
              </a:rPr>
              <a:t> melting </a:t>
            </a:r>
            <a:r>
              <a:rPr lang="nb-NO" dirty="0" err="1" smtClean="0">
                <a:solidFill>
                  <a:srgbClr val="3333FF"/>
                </a:solidFill>
              </a:rPr>
              <a:t>curve</a:t>
            </a:r>
            <a:endParaRPr lang="nb-NO" dirty="0" smtClean="0">
              <a:solidFill>
                <a:srgbClr val="3333FF"/>
              </a:solidFill>
            </a:endParaRPr>
          </a:p>
          <a:p>
            <a:r>
              <a:rPr lang="nb-NO" dirty="0" smtClean="0"/>
              <a:t>    </a:t>
            </a:r>
            <a:r>
              <a:rPr lang="nb-NO" sz="1800" b="1" dirty="0" smtClean="0"/>
              <a:t>dT/dp = </a:t>
            </a:r>
            <a:r>
              <a:rPr lang="nb-NO" sz="1800" b="1" dirty="0" smtClean="0">
                <a:latin typeface="Symbol" panose="05050102010706020507" pitchFamily="18" charset="2"/>
              </a:rPr>
              <a:t>D</a:t>
            </a:r>
            <a:r>
              <a:rPr lang="nb-NO" sz="1800" b="1" dirty="0" smtClean="0"/>
              <a:t>V/</a:t>
            </a:r>
            <a:r>
              <a:rPr lang="nb-NO" sz="1800" b="1" dirty="0" smtClean="0">
                <a:latin typeface="Symbol" panose="05050102010706020507" pitchFamily="18" charset="2"/>
              </a:rPr>
              <a:t>D</a:t>
            </a:r>
            <a:r>
              <a:rPr lang="nb-NO" sz="1800" b="1" dirty="0" smtClean="0"/>
              <a:t>S</a:t>
            </a:r>
          </a:p>
          <a:p>
            <a:r>
              <a:rPr lang="nb-NO" sz="600" dirty="0" smtClean="0"/>
              <a:t>    </a:t>
            </a:r>
          </a:p>
          <a:p>
            <a:r>
              <a:rPr lang="nb-NO" sz="1400" dirty="0">
                <a:latin typeface="Symbol" panose="05050102010706020507" pitchFamily="18" charset="2"/>
              </a:rPr>
              <a:t> </a:t>
            </a:r>
            <a:r>
              <a:rPr lang="nb-NO" sz="1400" dirty="0" smtClean="0">
                <a:latin typeface="Symbol" panose="05050102010706020507" pitchFamily="18" charset="2"/>
              </a:rPr>
              <a:t> D</a:t>
            </a:r>
            <a:r>
              <a:rPr lang="nb-NO" sz="1400" dirty="0" smtClean="0"/>
              <a:t>G = </a:t>
            </a:r>
            <a:r>
              <a:rPr lang="nb-NO" sz="1400" dirty="0" smtClean="0">
                <a:latin typeface="Symbol" panose="05050102010706020507" pitchFamily="18" charset="2"/>
              </a:rPr>
              <a:t>D</a:t>
            </a:r>
            <a:r>
              <a:rPr lang="nb-NO" sz="1400" dirty="0" smtClean="0"/>
              <a:t>H </a:t>
            </a:r>
            <a:r>
              <a:rPr lang="nb-NO" sz="1400" dirty="0" smtClean="0">
                <a:latin typeface="Symbol" panose="05050102010706020507" pitchFamily="18" charset="2"/>
              </a:rPr>
              <a:t>-</a:t>
            </a:r>
            <a:r>
              <a:rPr lang="nb-NO" sz="1400" dirty="0" smtClean="0"/>
              <a:t> T</a:t>
            </a:r>
            <a:r>
              <a:rPr lang="nb-NO" sz="1400" dirty="0" smtClean="0">
                <a:latin typeface="Symbol" panose="05050102010706020507" pitchFamily="18" charset="2"/>
              </a:rPr>
              <a:t>D</a:t>
            </a:r>
            <a:r>
              <a:rPr lang="nb-NO" sz="1400" dirty="0" smtClean="0"/>
              <a:t>S = 0  </a:t>
            </a:r>
            <a:r>
              <a:rPr lang="nb-NO" sz="1400" dirty="0" err="1" smtClean="0"/>
              <a:t>along</a:t>
            </a:r>
            <a:r>
              <a:rPr lang="nb-NO" sz="1400" dirty="0" smtClean="0"/>
              <a:t> melting </a:t>
            </a:r>
            <a:r>
              <a:rPr lang="nb-NO" sz="1400" dirty="0" err="1" smtClean="0"/>
              <a:t>curve</a:t>
            </a:r>
            <a:endParaRPr lang="en-GB" sz="1400" dirty="0"/>
          </a:p>
          <a:p>
            <a:r>
              <a:rPr lang="nb-NO" sz="1400" dirty="0" smtClean="0"/>
              <a:t>               i.e. </a:t>
            </a:r>
            <a:r>
              <a:rPr lang="nb-NO" sz="1400" dirty="0">
                <a:latin typeface="Symbol" panose="05050102010706020507" pitchFamily="18" charset="2"/>
              </a:rPr>
              <a:t>D</a:t>
            </a:r>
            <a:r>
              <a:rPr lang="nb-NO" sz="1400" dirty="0"/>
              <a:t>H </a:t>
            </a:r>
            <a:r>
              <a:rPr lang="nb-NO" sz="1400" dirty="0" smtClean="0">
                <a:latin typeface="Symbol" panose="05050102010706020507" pitchFamily="18" charset="2"/>
              </a:rPr>
              <a:t>=</a:t>
            </a:r>
            <a:r>
              <a:rPr lang="nb-NO" sz="1400" dirty="0" smtClean="0"/>
              <a:t> T</a:t>
            </a:r>
            <a:r>
              <a:rPr lang="nb-NO" sz="1400" dirty="0" smtClean="0">
                <a:latin typeface="Symbol" panose="05050102010706020507" pitchFamily="18" charset="2"/>
              </a:rPr>
              <a:t>D</a:t>
            </a:r>
            <a:r>
              <a:rPr lang="nb-NO" sz="1400" dirty="0" smtClean="0"/>
              <a:t>S</a:t>
            </a:r>
          </a:p>
          <a:p>
            <a:r>
              <a:rPr lang="nb-NO" sz="1400" dirty="0"/>
              <a:t> </a:t>
            </a:r>
            <a:r>
              <a:rPr lang="nb-NO" sz="1400" dirty="0" smtClean="0"/>
              <a:t>                    </a:t>
            </a:r>
            <a:r>
              <a:rPr lang="nb-NO" sz="1400" dirty="0" smtClean="0">
                <a:latin typeface="Symbol" panose="05050102010706020507" pitchFamily="18" charset="2"/>
              </a:rPr>
              <a:t>D</a:t>
            </a:r>
            <a:r>
              <a:rPr lang="nb-NO" sz="1400" dirty="0" smtClean="0"/>
              <a:t>S </a:t>
            </a:r>
            <a:r>
              <a:rPr lang="nb-NO" sz="1400" dirty="0" smtClean="0">
                <a:latin typeface="Symbol" panose="05050102010706020507" pitchFamily="18" charset="2"/>
              </a:rPr>
              <a:t>=</a:t>
            </a:r>
            <a:r>
              <a:rPr lang="nb-NO" sz="1400" dirty="0" smtClean="0"/>
              <a:t> </a:t>
            </a:r>
            <a:r>
              <a:rPr lang="nb-NO" sz="1400" dirty="0" smtClean="0">
                <a:latin typeface="Symbol" panose="05050102010706020507" pitchFamily="18" charset="2"/>
              </a:rPr>
              <a:t>D</a:t>
            </a:r>
            <a:r>
              <a:rPr lang="nb-NO" sz="1400" dirty="0" smtClean="0"/>
              <a:t>H / T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4896969" y="1538094"/>
            <a:ext cx="3741849" cy="2335515"/>
            <a:chOff x="4896969" y="1538094"/>
            <a:chExt cx="3741849" cy="2335515"/>
          </a:xfrm>
          <a:solidFill>
            <a:srgbClr val="CCFFCC"/>
          </a:solidFill>
        </p:grpSpPr>
        <p:sp>
          <p:nvSpPr>
            <p:cNvPr id="4" name="TextBox 3"/>
            <p:cNvSpPr txBox="1"/>
            <p:nvPr/>
          </p:nvSpPr>
          <p:spPr>
            <a:xfrm>
              <a:off x="6086825" y="1789859"/>
              <a:ext cx="2551993" cy="523220"/>
            </a:xfrm>
            <a:prstGeom prst="rect">
              <a:avLst/>
            </a:prstGeom>
            <a:grpFill/>
            <a:ln w="63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nb-NO" sz="1400" b="1" dirty="0" smtClean="0">
                  <a:solidFill>
                    <a:srgbClr val="3399FF"/>
                  </a:solidFill>
                  <a:latin typeface="Symbol" panose="05050102010706020507" pitchFamily="18" charset="2"/>
                </a:rPr>
                <a:t>D</a:t>
              </a:r>
              <a:r>
                <a:rPr lang="nb-NO" sz="1400" b="1" dirty="0" smtClean="0">
                  <a:solidFill>
                    <a:srgbClr val="3399FF"/>
                  </a:solidFill>
                </a:rPr>
                <a:t>V</a:t>
              </a:r>
              <a:r>
                <a:rPr lang="nb-NO" sz="1400" dirty="0" smtClean="0">
                  <a:solidFill>
                    <a:srgbClr val="3399FF"/>
                  </a:solidFill>
                </a:rPr>
                <a:t> </a:t>
              </a:r>
              <a:r>
                <a:rPr lang="nb-NO" sz="1400" dirty="0" err="1" smtClean="0">
                  <a:solidFill>
                    <a:srgbClr val="3399FF"/>
                  </a:solidFill>
                </a:rPr>
                <a:t>stays</a:t>
              </a:r>
              <a:r>
                <a:rPr lang="nb-NO" sz="1400" dirty="0" smtClean="0">
                  <a:solidFill>
                    <a:srgbClr val="3399FF"/>
                  </a:solidFill>
                </a:rPr>
                <a:t> positive </a:t>
              </a:r>
              <a:r>
                <a:rPr lang="nb-NO" sz="1400" dirty="0" err="1" smtClean="0">
                  <a:solidFill>
                    <a:srgbClr val="3399FF"/>
                  </a:solidFill>
                </a:rPr>
                <a:t>but</a:t>
              </a:r>
              <a:r>
                <a:rPr lang="nb-NO" sz="1400" dirty="0" smtClean="0">
                  <a:solidFill>
                    <a:srgbClr val="3399FF"/>
                  </a:solidFill>
                </a:rPr>
                <a:t> </a:t>
              </a:r>
              <a:r>
                <a:rPr lang="nb-NO" sz="1400" dirty="0" err="1" smtClean="0">
                  <a:solidFill>
                    <a:srgbClr val="3399FF"/>
                  </a:solidFill>
                </a:rPr>
                <a:t>decreases</a:t>
              </a:r>
              <a:r>
                <a:rPr lang="nb-NO" sz="1400" dirty="0" smtClean="0">
                  <a:solidFill>
                    <a:srgbClr val="3399FF"/>
                  </a:solidFill>
                </a:rPr>
                <a:t> from 15 to 4% </a:t>
              </a:r>
              <a:r>
                <a:rPr lang="nb-NO" sz="1400" dirty="0" err="1" smtClean="0">
                  <a:solidFill>
                    <a:srgbClr val="3399FF"/>
                  </a:solidFill>
                </a:rPr>
                <a:t>through</a:t>
              </a:r>
              <a:r>
                <a:rPr lang="nb-NO" sz="1400" dirty="0" smtClean="0">
                  <a:solidFill>
                    <a:srgbClr val="3399FF"/>
                  </a:solidFill>
                </a:rPr>
                <a:t> </a:t>
              </a:r>
              <a:r>
                <a:rPr lang="nb-NO" sz="1400" dirty="0" err="1" smtClean="0">
                  <a:solidFill>
                    <a:srgbClr val="3399FF"/>
                  </a:solidFill>
                </a:rPr>
                <a:t>the</a:t>
              </a:r>
              <a:r>
                <a:rPr lang="nb-NO" sz="1400" dirty="0" smtClean="0">
                  <a:solidFill>
                    <a:srgbClr val="3399FF"/>
                  </a:solidFill>
                </a:rPr>
                <a:t> LM</a:t>
              </a:r>
              <a:endParaRPr lang="en-GB" sz="1400" dirty="0">
                <a:solidFill>
                  <a:srgbClr val="3399FF"/>
                </a:solidFill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flipV="1">
              <a:off x="5332375" y="1538094"/>
              <a:ext cx="745" cy="2335515"/>
            </a:xfrm>
            <a:prstGeom prst="line">
              <a:avLst/>
            </a:prstGeom>
            <a:grpFill/>
            <a:ln w="3175">
              <a:solidFill>
                <a:srgbClr val="0099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4896970" y="1939797"/>
              <a:ext cx="473148" cy="0"/>
            </a:xfrm>
            <a:prstGeom prst="line">
              <a:avLst/>
            </a:prstGeom>
            <a:grpFill/>
            <a:ln w="3175">
              <a:solidFill>
                <a:srgbClr val="0099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4896969" y="3363866"/>
              <a:ext cx="2529280" cy="880"/>
            </a:xfrm>
            <a:prstGeom prst="line">
              <a:avLst/>
            </a:prstGeom>
            <a:grpFill/>
            <a:ln w="3175">
              <a:solidFill>
                <a:srgbClr val="0099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Box 25"/>
          <p:cNvSpPr txBox="1"/>
          <p:nvPr/>
        </p:nvSpPr>
        <p:spPr>
          <a:xfrm>
            <a:off x="5959008" y="1040012"/>
            <a:ext cx="2934481" cy="307777"/>
          </a:xfrm>
          <a:prstGeom prst="rect">
            <a:avLst/>
          </a:prstGeom>
          <a:solidFill>
            <a:srgbClr val="CCFFCC"/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b-NO" sz="1400" b="1" dirty="0" smtClean="0">
                <a:solidFill>
                  <a:srgbClr val="3399FF"/>
                </a:solidFill>
                <a:latin typeface="Symbol" panose="05050102010706020507" pitchFamily="18" charset="2"/>
              </a:rPr>
              <a:t>D</a:t>
            </a:r>
            <a:r>
              <a:rPr lang="nb-NO" sz="1400" b="1" dirty="0" smtClean="0">
                <a:solidFill>
                  <a:srgbClr val="3399FF"/>
                </a:solidFill>
              </a:rPr>
              <a:t>H</a:t>
            </a:r>
            <a:r>
              <a:rPr lang="nb-NO" sz="1400" dirty="0" smtClean="0">
                <a:solidFill>
                  <a:srgbClr val="3399FF"/>
                </a:solidFill>
              </a:rPr>
              <a:t> </a:t>
            </a:r>
            <a:r>
              <a:rPr lang="nb-NO" sz="1400" dirty="0" err="1" smtClean="0">
                <a:solidFill>
                  <a:srgbClr val="3399FF"/>
                </a:solidFill>
              </a:rPr>
              <a:t>increases</a:t>
            </a:r>
            <a:r>
              <a:rPr lang="nb-NO" sz="1400" dirty="0" smtClean="0">
                <a:solidFill>
                  <a:srgbClr val="3399FF"/>
                </a:solidFill>
              </a:rPr>
              <a:t> </a:t>
            </a:r>
            <a:r>
              <a:rPr lang="nb-NO" sz="1400" dirty="0" err="1" smtClean="0">
                <a:solidFill>
                  <a:srgbClr val="3399FF"/>
                </a:solidFill>
              </a:rPr>
              <a:t>slightly</a:t>
            </a:r>
            <a:r>
              <a:rPr lang="nb-NO" sz="1400" dirty="0" smtClean="0">
                <a:solidFill>
                  <a:srgbClr val="3399FF"/>
                </a:solidFill>
              </a:rPr>
              <a:t> </a:t>
            </a:r>
            <a:r>
              <a:rPr lang="nb-NO" sz="1400" dirty="0" err="1" smtClean="0">
                <a:solidFill>
                  <a:srgbClr val="3399FF"/>
                </a:solidFill>
              </a:rPr>
              <a:t>through</a:t>
            </a:r>
            <a:r>
              <a:rPr lang="nb-NO" sz="1400" dirty="0" smtClean="0">
                <a:solidFill>
                  <a:srgbClr val="3399FF"/>
                </a:solidFill>
              </a:rPr>
              <a:t> </a:t>
            </a:r>
            <a:r>
              <a:rPr lang="nb-NO" sz="1400" dirty="0" err="1" smtClean="0">
                <a:solidFill>
                  <a:srgbClr val="3399FF"/>
                </a:solidFill>
              </a:rPr>
              <a:t>the</a:t>
            </a:r>
            <a:r>
              <a:rPr lang="nb-NO" sz="1400" dirty="0" smtClean="0">
                <a:solidFill>
                  <a:srgbClr val="3399FF"/>
                </a:solidFill>
              </a:rPr>
              <a:t> LM</a:t>
            </a:r>
            <a:endParaRPr lang="en-GB" sz="1400" dirty="0">
              <a:solidFill>
                <a:srgbClr val="3399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188436" y="6256001"/>
            <a:ext cx="13580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err="1" smtClean="0"/>
              <a:t>Stixrude</a:t>
            </a:r>
            <a:r>
              <a:rPr lang="nb-NO" sz="1200" dirty="0" smtClean="0"/>
              <a:t> and </a:t>
            </a:r>
            <a:r>
              <a:rPr lang="nb-NO" sz="1200" dirty="0" err="1" smtClean="0"/>
              <a:t>Karki</a:t>
            </a:r>
            <a:endParaRPr lang="nb-NO" sz="1200" dirty="0"/>
          </a:p>
          <a:p>
            <a:r>
              <a:rPr lang="nb-NO" sz="1200" dirty="0" smtClean="0"/>
              <a:t>(2005, Science)</a:t>
            </a:r>
            <a:endParaRPr lang="en-GB" sz="1200" dirty="0"/>
          </a:p>
        </p:txBody>
      </p:sp>
      <p:sp>
        <p:nvSpPr>
          <p:cNvPr id="15" name="TextBox 14"/>
          <p:cNvSpPr txBox="1"/>
          <p:nvPr/>
        </p:nvSpPr>
        <p:spPr>
          <a:xfrm>
            <a:off x="12768" y="404664"/>
            <a:ext cx="427730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b="1" dirty="0" err="1" smtClean="0">
                <a:solidFill>
                  <a:srgbClr val="009900"/>
                </a:solidFill>
              </a:rPr>
              <a:t>Lower</a:t>
            </a:r>
            <a:r>
              <a:rPr lang="nb-NO" sz="1400" b="1" dirty="0" smtClean="0">
                <a:solidFill>
                  <a:srgbClr val="009900"/>
                </a:solidFill>
              </a:rPr>
              <a:t> mantle:</a:t>
            </a:r>
          </a:p>
          <a:p>
            <a:r>
              <a:rPr lang="nb-NO" sz="1200" dirty="0" err="1" smtClean="0">
                <a:solidFill>
                  <a:srgbClr val="009900"/>
                </a:solidFill>
              </a:rPr>
              <a:t>wide</a:t>
            </a:r>
            <a:r>
              <a:rPr lang="nb-NO" sz="1200" dirty="0" smtClean="0">
                <a:solidFill>
                  <a:srgbClr val="009900"/>
                </a:solidFill>
              </a:rPr>
              <a:t> p-range </a:t>
            </a:r>
            <a:r>
              <a:rPr lang="nb-NO" sz="1200" dirty="0" err="1" smtClean="0">
                <a:solidFill>
                  <a:srgbClr val="009900"/>
                </a:solidFill>
              </a:rPr>
              <a:t>with</a:t>
            </a:r>
            <a:r>
              <a:rPr lang="nb-NO" sz="1200" dirty="0" smtClean="0">
                <a:solidFill>
                  <a:srgbClr val="009900"/>
                </a:solidFill>
              </a:rPr>
              <a:t> </a:t>
            </a:r>
            <a:r>
              <a:rPr lang="nb-NO" sz="1200" b="1" dirty="0" err="1" smtClean="0">
                <a:solidFill>
                  <a:srgbClr val="009900"/>
                </a:solidFill>
              </a:rPr>
              <a:t>bm</a:t>
            </a:r>
            <a:r>
              <a:rPr lang="nb-NO" sz="1200" dirty="0" smtClean="0">
                <a:solidFill>
                  <a:srgbClr val="009900"/>
                </a:solidFill>
              </a:rPr>
              <a:t> as </a:t>
            </a:r>
            <a:r>
              <a:rPr lang="nb-NO" sz="1200" dirty="0" err="1" smtClean="0">
                <a:solidFill>
                  <a:srgbClr val="009900"/>
                </a:solidFill>
              </a:rPr>
              <a:t>the</a:t>
            </a:r>
            <a:r>
              <a:rPr lang="nb-NO" sz="1200" dirty="0">
                <a:solidFill>
                  <a:srgbClr val="009900"/>
                </a:solidFill>
              </a:rPr>
              <a:t> </a:t>
            </a:r>
            <a:r>
              <a:rPr lang="nb-NO" sz="1200" dirty="0" smtClean="0">
                <a:solidFill>
                  <a:srgbClr val="009900"/>
                </a:solidFill>
              </a:rPr>
              <a:t>first </a:t>
            </a:r>
            <a:r>
              <a:rPr lang="nb-NO" sz="1200" dirty="0" err="1" smtClean="0">
                <a:solidFill>
                  <a:srgbClr val="009900"/>
                </a:solidFill>
              </a:rPr>
              <a:t>liquidus</a:t>
            </a:r>
            <a:r>
              <a:rPr lang="nb-NO" sz="1200" dirty="0" smtClean="0">
                <a:solidFill>
                  <a:srgbClr val="009900"/>
                </a:solidFill>
              </a:rPr>
              <a:t> </a:t>
            </a:r>
            <a:r>
              <a:rPr lang="nb-NO" sz="1200" dirty="0" err="1" smtClean="0">
                <a:solidFill>
                  <a:srgbClr val="009900"/>
                </a:solidFill>
              </a:rPr>
              <a:t>phase</a:t>
            </a:r>
            <a:r>
              <a:rPr lang="nb-NO" sz="1200" dirty="0" smtClean="0">
                <a:solidFill>
                  <a:srgbClr val="009900"/>
                </a:solidFill>
              </a:rPr>
              <a:t> </a:t>
            </a:r>
            <a:endParaRPr lang="en-GB" sz="1200" dirty="0">
              <a:solidFill>
                <a:srgbClr val="009900"/>
              </a:solidFill>
            </a:endParaRPr>
          </a:p>
        </p:txBody>
      </p:sp>
      <p:sp>
        <p:nvSpPr>
          <p:cNvPr id="17" name="Right Arrow 16"/>
          <p:cNvSpPr/>
          <p:nvPr/>
        </p:nvSpPr>
        <p:spPr>
          <a:xfrm rot="5400000">
            <a:off x="1518766" y="853657"/>
            <a:ext cx="179170" cy="360272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TextBox 17"/>
          <p:cNvSpPr txBox="1"/>
          <p:nvPr/>
        </p:nvSpPr>
        <p:spPr>
          <a:xfrm>
            <a:off x="13149" y="1124793"/>
            <a:ext cx="34702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 err="1" smtClean="0">
                <a:solidFill>
                  <a:srgbClr val="009900"/>
                </a:solidFill>
              </a:rPr>
              <a:t>Possibility</a:t>
            </a:r>
            <a:r>
              <a:rPr lang="nb-NO" sz="1400" dirty="0" smtClean="0">
                <a:solidFill>
                  <a:srgbClr val="009900"/>
                </a:solidFill>
              </a:rPr>
              <a:t> </a:t>
            </a:r>
            <a:r>
              <a:rPr lang="nb-NO" sz="1400" dirty="0" err="1" smtClean="0">
                <a:solidFill>
                  <a:srgbClr val="009900"/>
                </a:solidFill>
              </a:rPr>
              <a:t>of</a:t>
            </a:r>
            <a:r>
              <a:rPr lang="nb-NO" sz="1400" dirty="0" smtClean="0">
                <a:solidFill>
                  <a:srgbClr val="009900"/>
                </a:solidFill>
              </a:rPr>
              <a:t> melt-</a:t>
            </a:r>
            <a:r>
              <a:rPr lang="nb-NO" sz="1400" dirty="0" err="1" smtClean="0">
                <a:solidFill>
                  <a:srgbClr val="009900"/>
                </a:solidFill>
              </a:rPr>
              <a:t>residue</a:t>
            </a:r>
            <a:r>
              <a:rPr lang="nb-NO" sz="1400" dirty="0" smtClean="0">
                <a:solidFill>
                  <a:srgbClr val="009900"/>
                </a:solidFill>
              </a:rPr>
              <a:t> </a:t>
            </a:r>
            <a:r>
              <a:rPr lang="nb-NO" sz="1400" dirty="0" err="1" smtClean="0">
                <a:solidFill>
                  <a:srgbClr val="009900"/>
                </a:solidFill>
              </a:rPr>
              <a:t>density</a:t>
            </a:r>
            <a:r>
              <a:rPr lang="nb-NO" sz="1400" dirty="0" smtClean="0">
                <a:solidFill>
                  <a:srgbClr val="009900"/>
                </a:solidFill>
              </a:rPr>
              <a:t> </a:t>
            </a:r>
            <a:r>
              <a:rPr lang="nb-NO" sz="1400" dirty="0" err="1" smtClean="0">
                <a:solidFill>
                  <a:srgbClr val="009900"/>
                </a:solidFill>
              </a:rPr>
              <a:t>inversion</a:t>
            </a:r>
            <a:endParaRPr lang="en-GB" sz="1400" dirty="0">
              <a:solidFill>
                <a:srgbClr val="00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160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8" grpId="0"/>
      <p:bldP spid="26" grpId="0" animBg="1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118" name="Group 47117"/>
          <p:cNvGrpSpPr/>
          <p:nvPr/>
        </p:nvGrpSpPr>
        <p:grpSpPr>
          <a:xfrm>
            <a:off x="3481671" y="943708"/>
            <a:ext cx="5618340" cy="4741919"/>
            <a:chOff x="3481671" y="643805"/>
            <a:chExt cx="5618340" cy="4741919"/>
          </a:xfrm>
        </p:grpSpPr>
        <p:pic>
          <p:nvPicPr>
            <p:cNvPr id="47108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25091" y="643805"/>
              <a:ext cx="4420055" cy="4392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6332947" y="4945147"/>
              <a:ext cx="377026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500" dirty="0" smtClean="0"/>
                <a:t>80</a:t>
              </a:r>
              <a:endParaRPr lang="en-GB" sz="1500" dirty="0"/>
            </a:p>
          </p:txBody>
        </p:sp>
        <p:sp>
          <p:nvSpPr>
            <p:cNvPr id="7" name="TextBox 6"/>
            <p:cNvSpPr txBox="1"/>
            <p:nvPr/>
          </p:nvSpPr>
          <p:spPr>
            <a:xfrm rot="16200000">
              <a:off x="3369942" y="2296520"/>
              <a:ext cx="654346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2200" b="1" dirty="0" smtClean="0"/>
                <a:t>T</a:t>
              </a:r>
              <a:r>
                <a:rPr lang="nb-NO" sz="1800" dirty="0" smtClean="0"/>
                <a:t>, K</a:t>
              </a:r>
              <a:endParaRPr lang="en-GB" sz="1800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686979" y="4954837"/>
              <a:ext cx="854721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2200" b="1" dirty="0" smtClean="0"/>
                <a:t>p</a:t>
              </a:r>
              <a:r>
                <a:rPr lang="nb-NO" sz="1800" dirty="0" smtClean="0"/>
                <a:t>, </a:t>
              </a:r>
              <a:r>
                <a:rPr lang="nb-NO" sz="1800" dirty="0" err="1" smtClean="0"/>
                <a:t>GPa</a:t>
              </a:r>
              <a:endParaRPr lang="en-GB" sz="180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095248" y="4954837"/>
              <a:ext cx="377026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500" dirty="0" smtClean="0"/>
                <a:t>40</a:t>
              </a:r>
              <a:endParaRPr lang="en-GB" sz="15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516013" y="4950433"/>
              <a:ext cx="473206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500" dirty="0" smtClean="0"/>
                <a:t>120</a:t>
              </a:r>
              <a:endParaRPr lang="en-GB" sz="15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567676" y="4203877"/>
              <a:ext cx="569387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500" dirty="0" smtClean="0"/>
                <a:t>2000</a:t>
              </a:r>
              <a:endParaRPr lang="en-GB" sz="15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553012" y="1751798"/>
              <a:ext cx="569387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500" dirty="0" smtClean="0"/>
                <a:t>6000</a:t>
              </a:r>
              <a:endParaRPr lang="en-GB" sz="15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565341" y="2984392"/>
              <a:ext cx="569387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500" dirty="0" smtClean="0"/>
                <a:t>4000</a:t>
              </a:r>
              <a:endParaRPr lang="en-GB" sz="150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8323836" y="2050046"/>
              <a:ext cx="77617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b="1" dirty="0" err="1" smtClean="0">
                  <a:solidFill>
                    <a:srgbClr val="C00000"/>
                  </a:solidFill>
                </a:rPr>
                <a:t>FPMD</a:t>
              </a:r>
              <a:endParaRPr lang="en-GB" b="1" dirty="0">
                <a:solidFill>
                  <a:srgbClr val="C00000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 rot="19101630">
              <a:off x="5357068" y="2200158"/>
              <a:ext cx="121860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100" b="1" dirty="0" err="1" smtClean="0">
                  <a:solidFill>
                    <a:srgbClr val="6600CC"/>
                  </a:solidFill>
                </a:rPr>
                <a:t>Zerr</a:t>
              </a:r>
              <a:r>
                <a:rPr lang="nb-NO" sz="1100" b="1" dirty="0" smtClean="0">
                  <a:solidFill>
                    <a:srgbClr val="6600CC"/>
                  </a:solidFill>
                </a:rPr>
                <a:t>, </a:t>
              </a:r>
              <a:r>
                <a:rPr lang="nb-NO" sz="1100" b="1" dirty="0" err="1" smtClean="0">
                  <a:solidFill>
                    <a:srgbClr val="6600CC"/>
                  </a:solidFill>
                </a:rPr>
                <a:t>Boehler</a:t>
              </a:r>
              <a:r>
                <a:rPr lang="nb-NO" sz="1100" b="1" dirty="0" smtClean="0">
                  <a:solidFill>
                    <a:srgbClr val="6600CC"/>
                  </a:solidFill>
                </a:rPr>
                <a:t>, 96</a:t>
              </a:r>
              <a:endParaRPr lang="en-GB" sz="1100" b="1" dirty="0">
                <a:solidFill>
                  <a:srgbClr val="6600CC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221677">
              <a:off x="6132981" y="3730110"/>
              <a:ext cx="1107996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900" dirty="0" err="1" smtClean="0"/>
                <a:t>Sweeney</a:t>
              </a:r>
              <a:r>
                <a:rPr lang="nb-NO" sz="900" dirty="0" smtClean="0"/>
                <a:t>, Heinz, 93</a:t>
              </a:r>
              <a:endParaRPr lang="en-GB" sz="900" dirty="0"/>
            </a:p>
          </p:txBody>
        </p:sp>
        <p:sp>
          <p:nvSpPr>
            <p:cNvPr id="20" name="TextBox 19"/>
            <p:cNvSpPr txBox="1"/>
            <p:nvPr/>
          </p:nvSpPr>
          <p:spPr>
            <a:xfrm rot="20225962">
              <a:off x="6378920" y="3109800"/>
              <a:ext cx="1082348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900" dirty="0" err="1" smtClean="0"/>
                <a:t>Knittle</a:t>
              </a:r>
              <a:r>
                <a:rPr lang="nb-NO" sz="900" dirty="0" smtClean="0"/>
                <a:t>, </a:t>
              </a:r>
              <a:r>
                <a:rPr lang="nb-NO" sz="900" dirty="0" err="1" smtClean="0"/>
                <a:t>Jeanloz</a:t>
              </a:r>
              <a:r>
                <a:rPr lang="nb-NO" sz="900" dirty="0" smtClean="0"/>
                <a:t>, 89</a:t>
              </a:r>
              <a:endParaRPr lang="en-GB" sz="900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354161" y="3517262"/>
              <a:ext cx="644728" cy="2718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700"/>
                </a:lnSpc>
              </a:pPr>
              <a:r>
                <a:rPr lang="nb-NO" sz="800" dirty="0" smtClean="0"/>
                <a:t>Heinz,</a:t>
              </a:r>
            </a:p>
            <a:p>
              <a:pPr>
                <a:lnSpc>
                  <a:spcPts val="700"/>
                </a:lnSpc>
              </a:pPr>
              <a:r>
                <a:rPr lang="nb-NO" sz="800" dirty="0" err="1" smtClean="0"/>
                <a:t>Jeanloz</a:t>
              </a:r>
              <a:r>
                <a:rPr lang="nb-NO" sz="800" dirty="0" smtClean="0"/>
                <a:t>, 87</a:t>
              </a:r>
              <a:endParaRPr lang="en-GB" sz="800" dirty="0"/>
            </a:p>
          </p:txBody>
        </p:sp>
        <p:sp>
          <p:nvSpPr>
            <p:cNvPr id="2" name="Oval 1"/>
            <p:cNvSpPr/>
            <p:nvPr/>
          </p:nvSpPr>
          <p:spPr>
            <a:xfrm>
              <a:off x="5902773" y="2473864"/>
              <a:ext cx="106896" cy="110770"/>
            </a:xfrm>
            <a:prstGeom prst="ellipse">
              <a:avLst/>
            </a:prstGeom>
            <a:noFill/>
            <a:ln w="19050">
              <a:solidFill>
                <a:srgbClr val="66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3" name="Oval 22"/>
            <p:cNvSpPr/>
            <p:nvPr/>
          </p:nvSpPr>
          <p:spPr>
            <a:xfrm>
              <a:off x="5600616" y="2874685"/>
              <a:ext cx="106896" cy="110770"/>
            </a:xfrm>
            <a:prstGeom prst="ellipse">
              <a:avLst/>
            </a:prstGeom>
            <a:noFill/>
            <a:ln w="19050">
              <a:solidFill>
                <a:srgbClr val="66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4" name="Oval 23"/>
            <p:cNvSpPr/>
            <p:nvPr/>
          </p:nvSpPr>
          <p:spPr>
            <a:xfrm>
              <a:off x="5230627" y="3339813"/>
              <a:ext cx="106896" cy="110770"/>
            </a:xfrm>
            <a:prstGeom prst="ellipse">
              <a:avLst/>
            </a:prstGeom>
            <a:noFill/>
            <a:ln w="19050">
              <a:solidFill>
                <a:srgbClr val="66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5029751" y="3291136"/>
              <a:ext cx="118374" cy="112758"/>
            </a:xfrm>
            <a:prstGeom prst="rect">
              <a:avLst/>
            </a:prstGeom>
            <a:noFill/>
            <a:ln w="19050">
              <a:solidFill>
                <a:srgbClr val="339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4939016" y="3448821"/>
              <a:ext cx="118374" cy="112758"/>
            </a:xfrm>
            <a:prstGeom prst="rect">
              <a:avLst/>
            </a:prstGeom>
            <a:noFill/>
            <a:ln w="19050">
              <a:solidFill>
                <a:srgbClr val="339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5286981" y="3072667"/>
              <a:ext cx="118374" cy="112758"/>
            </a:xfrm>
            <a:prstGeom prst="rect">
              <a:avLst/>
            </a:prstGeom>
            <a:noFill/>
            <a:ln w="19050">
              <a:solidFill>
                <a:srgbClr val="339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5228841" y="3099094"/>
              <a:ext cx="118374" cy="112758"/>
            </a:xfrm>
            <a:prstGeom prst="rect">
              <a:avLst/>
            </a:prstGeom>
            <a:noFill/>
            <a:ln w="19050">
              <a:solidFill>
                <a:srgbClr val="339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5" name="Oval 24"/>
            <p:cNvSpPr/>
            <p:nvPr/>
          </p:nvSpPr>
          <p:spPr>
            <a:xfrm>
              <a:off x="5515166" y="3037656"/>
              <a:ext cx="106896" cy="110770"/>
            </a:xfrm>
            <a:prstGeom prst="ellipse">
              <a:avLst/>
            </a:prstGeom>
            <a:noFill/>
            <a:ln w="19050">
              <a:solidFill>
                <a:srgbClr val="66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6" name="Oval 25"/>
            <p:cNvSpPr/>
            <p:nvPr/>
          </p:nvSpPr>
          <p:spPr>
            <a:xfrm>
              <a:off x="5297578" y="3116058"/>
              <a:ext cx="106896" cy="110770"/>
            </a:xfrm>
            <a:prstGeom prst="ellipse">
              <a:avLst/>
            </a:prstGeom>
            <a:noFill/>
            <a:ln w="19050">
              <a:solidFill>
                <a:srgbClr val="66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7" name="Oval 26"/>
            <p:cNvSpPr/>
            <p:nvPr/>
          </p:nvSpPr>
          <p:spPr>
            <a:xfrm>
              <a:off x="5087918" y="3271101"/>
              <a:ext cx="106896" cy="110770"/>
            </a:xfrm>
            <a:prstGeom prst="ellipse">
              <a:avLst/>
            </a:prstGeom>
            <a:noFill/>
            <a:ln w="19050">
              <a:solidFill>
                <a:srgbClr val="66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8" name="Oval 27"/>
            <p:cNvSpPr/>
            <p:nvPr/>
          </p:nvSpPr>
          <p:spPr>
            <a:xfrm>
              <a:off x="5155749" y="3217365"/>
              <a:ext cx="106896" cy="110770"/>
            </a:xfrm>
            <a:prstGeom prst="ellipse">
              <a:avLst/>
            </a:prstGeom>
            <a:noFill/>
            <a:ln w="19050">
              <a:solidFill>
                <a:srgbClr val="66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0" name="Oval 29"/>
            <p:cNvSpPr/>
            <p:nvPr/>
          </p:nvSpPr>
          <p:spPr>
            <a:xfrm>
              <a:off x="4964589" y="3523046"/>
              <a:ext cx="106896" cy="110770"/>
            </a:xfrm>
            <a:prstGeom prst="ellipse">
              <a:avLst/>
            </a:prstGeom>
            <a:noFill/>
            <a:ln w="19050">
              <a:solidFill>
                <a:srgbClr val="66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1" name="Oval 30"/>
            <p:cNvSpPr/>
            <p:nvPr/>
          </p:nvSpPr>
          <p:spPr>
            <a:xfrm>
              <a:off x="4995421" y="3453452"/>
              <a:ext cx="106896" cy="110770"/>
            </a:xfrm>
            <a:prstGeom prst="ellipse">
              <a:avLst/>
            </a:prstGeom>
            <a:noFill/>
            <a:ln w="19050">
              <a:solidFill>
                <a:srgbClr val="66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2" name="Oval 41"/>
            <p:cNvSpPr/>
            <p:nvPr/>
          </p:nvSpPr>
          <p:spPr>
            <a:xfrm>
              <a:off x="4805140" y="3855154"/>
              <a:ext cx="83993" cy="87866"/>
            </a:xfrm>
            <a:prstGeom prst="ellipse">
              <a:avLst/>
            </a:prstGeom>
            <a:solidFill>
              <a:srgbClr val="33CC33"/>
            </a:solidFill>
            <a:ln w="19050">
              <a:solidFill>
                <a:srgbClr val="33CC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3" name="Oval 42"/>
            <p:cNvSpPr/>
            <p:nvPr/>
          </p:nvSpPr>
          <p:spPr>
            <a:xfrm>
              <a:off x="4744932" y="3853846"/>
              <a:ext cx="83993" cy="87866"/>
            </a:xfrm>
            <a:prstGeom prst="ellipse">
              <a:avLst/>
            </a:prstGeom>
            <a:solidFill>
              <a:srgbClr val="33CC33"/>
            </a:solidFill>
            <a:ln w="19050">
              <a:solidFill>
                <a:srgbClr val="33CC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4" name="Oval 43"/>
            <p:cNvSpPr/>
            <p:nvPr/>
          </p:nvSpPr>
          <p:spPr>
            <a:xfrm>
              <a:off x="4668884" y="3954812"/>
              <a:ext cx="83993" cy="87866"/>
            </a:xfrm>
            <a:prstGeom prst="ellipse">
              <a:avLst/>
            </a:prstGeom>
            <a:solidFill>
              <a:srgbClr val="33CC33"/>
            </a:solidFill>
            <a:ln w="19050">
              <a:solidFill>
                <a:srgbClr val="33CC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5" name="Oval 44"/>
            <p:cNvSpPr/>
            <p:nvPr/>
          </p:nvSpPr>
          <p:spPr>
            <a:xfrm>
              <a:off x="4702935" y="3902837"/>
              <a:ext cx="83993" cy="87866"/>
            </a:xfrm>
            <a:prstGeom prst="ellipse">
              <a:avLst/>
            </a:prstGeom>
            <a:solidFill>
              <a:srgbClr val="33CC33"/>
            </a:solidFill>
            <a:ln w="19050">
              <a:solidFill>
                <a:srgbClr val="33CC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1" name="Oval 40"/>
            <p:cNvSpPr/>
            <p:nvPr/>
          </p:nvSpPr>
          <p:spPr>
            <a:xfrm>
              <a:off x="4710881" y="3935318"/>
              <a:ext cx="106896" cy="110770"/>
            </a:xfrm>
            <a:prstGeom prst="ellipse">
              <a:avLst/>
            </a:prstGeom>
            <a:noFill/>
            <a:ln w="19050">
              <a:solidFill>
                <a:srgbClr val="66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4792783" y="3707614"/>
              <a:ext cx="142158" cy="141829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9" name="Oval 28"/>
            <p:cNvSpPr/>
            <p:nvPr/>
          </p:nvSpPr>
          <p:spPr>
            <a:xfrm>
              <a:off x="4833330" y="3735348"/>
              <a:ext cx="106896" cy="110770"/>
            </a:xfrm>
            <a:prstGeom prst="ellipse">
              <a:avLst/>
            </a:prstGeom>
            <a:noFill/>
            <a:ln w="19050">
              <a:solidFill>
                <a:srgbClr val="66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4336236" y="3913627"/>
              <a:ext cx="697627" cy="2975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800"/>
                </a:lnSpc>
              </a:pPr>
              <a:r>
                <a:rPr lang="nb-NO" sz="800" b="1" dirty="0" smtClean="0">
                  <a:solidFill>
                    <a:srgbClr val="33CC33"/>
                  </a:solidFill>
                </a:rPr>
                <a:t>Ito,</a:t>
              </a:r>
            </a:p>
            <a:p>
              <a:pPr>
                <a:lnSpc>
                  <a:spcPts val="800"/>
                </a:lnSpc>
              </a:pPr>
              <a:r>
                <a:rPr lang="nb-NO" sz="800" b="1" dirty="0" err="1" smtClean="0">
                  <a:solidFill>
                    <a:srgbClr val="33CC33"/>
                  </a:solidFill>
                </a:rPr>
                <a:t>Katsura</a:t>
              </a:r>
              <a:r>
                <a:rPr lang="nb-NO" sz="800" b="1" dirty="0" smtClean="0">
                  <a:solidFill>
                    <a:srgbClr val="33CC33"/>
                  </a:solidFill>
                </a:rPr>
                <a:t>, 92</a:t>
              </a:r>
              <a:endParaRPr lang="en-GB" sz="800" b="1" dirty="0">
                <a:solidFill>
                  <a:srgbClr val="33CC33"/>
                </a:solidFill>
              </a:endParaRPr>
            </a:p>
          </p:txBody>
        </p:sp>
        <p:sp>
          <p:nvSpPr>
            <p:cNvPr id="48" name="Freeform 47"/>
            <p:cNvSpPr/>
            <p:nvPr/>
          </p:nvSpPr>
          <p:spPr>
            <a:xfrm>
              <a:off x="5401831" y="708264"/>
              <a:ext cx="2790770" cy="2473637"/>
            </a:xfrm>
            <a:custGeom>
              <a:avLst/>
              <a:gdLst>
                <a:gd name="connsiteX0" fmla="*/ 0 w 2790770"/>
                <a:gd name="connsiteY0" fmla="*/ 2473637 h 2473637"/>
                <a:gd name="connsiteX1" fmla="*/ 819260 w 2790770"/>
                <a:gd name="connsiteY1" fmla="*/ 1675519 h 2473637"/>
                <a:gd name="connsiteX2" fmla="*/ 1516953 w 2790770"/>
                <a:gd name="connsiteY2" fmla="*/ 1057109 h 2473637"/>
                <a:gd name="connsiteX3" fmla="*/ 2378497 w 2790770"/>
                <a:gd name="connsiteY3" fmla="*/ 332989 h 2473637"/>
                <a:gd name="connsiteX4" fmla="*/ 2790770 w 2790770"/>
                <a:gd name="connsiteY4" fmla="*/ 0 h 2473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0770" h="2473637">
                  <a:moveTo>
                    <a:pt x="0" y="2473637"/>
                  </a:moveTo>
                  <a:cubicBezTo>
                    <a:pt x="283217" y="2192622"/>
                    <a:pt x="566435" y="1911607"/>
                    <a:pt x="819260" y="1675519"/>
                  </a:cubicBezTo>
                  <a:cubicBezTo>
                    <a:pt x="1072085" y="1439431"/>
                    <a:pt x="1257080" y="1280864"/>
                    <a:pt x="1516953" y="1057109"/>
                  </a:cubicBezTo>
                  <a:cubicBezTo>
                    <a:pt x="1776826" y="833354"/>
                    <a:pt x="2166194" y="509174"/>
                    <a:pt x="2378497" y="332989"/>
                  </a:cubicBezTo>
                  <a:cubicBezTo>
                    <a:pt x="2590800" y="156804"/>
                    <a:pt x="2690785" y="78402"/>
                    <a:pt x="2790770" y="0"/>
                  </a:cubicBezTo>
                </a:path>
              </a:pathLst>
            </a:custGeom>
            <a:noFill/>
            <a:ln w="38100">
              <a:solidFill>
                <a:srgbClr val="6600C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cxnSp>
          <p:nvCxnSpPr>
            <p:cNvPr id="52" name="Straight Connector 51"/>
            <p:cNvCxnSpPr/>
            <p:nvPr/>
          </p:nvCxnSpPr>
          <p:spPr>
            <a:xfrm flipV="1">
              <a:off x="6976925" y="1104681"/>
              <a:ext cx="729406" cy="613122"/>
            </a:xfrm>
            <a:prstGeom prst="line">
              <a:avLst/>
            </a:prstGeom>
            <a:ln w="889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 rot="19199572">
              <a:off x="6775176" y="1240567"/>
              <a:ext cx="115515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sz="1100" b="1" i="1" dirty="0" err="1" smtClean="0">
                  <a:solidFill>
                    <a:srgbClr val="6600CC"/>
                  </a:solidFill>
                </a:rPr>
                <a:t>Lindemann</a:t>
              </a:r>
              <a:r>
                <a:rPr lang="nb-NO" sz="1100" i="1" dirty="0" smtClean="0">
                  <a:solidFill>
                    <a:srgbClr val="6600CC"/>
                  </a:solidFill>
                </a:rPr>
                <a:t> </a:t>
              </a:r>
              <a:r>
                <a:rPr lang="nb-NO" sz="1100" b="1" i="1" dirty="0" err="1" smtClean="0">
                  <a:solidFill>
                    <a:srgbClr val="6600CC"/>
                  </a:solidFill>
                </a:rPr>
                <a:t>law</a:t>
              </a:r>
              <a:endParaRPr lang="en-GB" sz="1100" b="1" i="1" dirty="0">
                <a:solidFill>
                  <a:srgbClr val="6600CC"/>
                </a:solidFill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 rot="18903557">
              <a:off x="4551953" y="2992949"/>
              <a:ext cx="103906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000" b="1" dirty="0" err="1" smtClean="0">
                  <a:solidFill>
                    <a:srgbClr val="3399FF"/>
                  </a:solidFill>
                </a:rPr>
                <a:t>Shen</a:t>
              </a:r>
              <a:r>
                <a:rPr lang="nb-NO" sz="1000" b="1" dirty="0" smtClean="0">
                  <a:solidFill>
                    <a:srgbClr val="3399FF"/>
                  </a:solidFill>
                </a:rPr>
                <a:t>, </a:t>
              </a:r>
              <a:r>
                <a:rPr lang="nb-NO" sz="1000" b="1" dirty="0" err="1" smtClean="0">
                  <a:solidFill>
                    <a:srgbClr val="3399FF"/>
                  </a:solidFill>
                </a:rPr>
                <a:t>Lazor</a:t>
              </a:r>
              <a:r>
                <a:rPr lang="nb-NO" sz="1000" b="1" dirty="0" smtClean="0">
                  <a:solidFill>
                    <a:srgbClr val="3399FF"/>
                  </a:solidFill>
                </a:rPr>
                <a:t>, 95</a:t>
              </a:r>
              <a:endParaRPr lang="en-GB" sz="1000" b="1" dirty="0">
                <a:solidFill>
                  <a:srgbClr val="3399FF"/>
                </a:solidFill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4297444" y="3568553"/>
              <a:ext cx="540533" cy="3527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000"/>
                </a:lnSpc>
              </a:pPr>
              <a:r>
                <a:rPr lang="nb-NO" sz="1200" i="1" dirty="0" err="1" smtClean="0">
                  <a:solidFill>
                    <a:srgbClr val="FF0000"/>
                  </a:solidFill>
                </a:rPr>
                <a:t>Fixed</a:t>
              </a:r>
              <a:endParaRPr lang="nb-NO" sz="1200" i="1" dirty="0">
                <a:solidFill>
                  <a:srgbClr val="FF0000"/>
                </a:solidFill>
              </a:endParaRPr>
            </a:p>
            <a:p>
              <a:pPr>
                <a:lnSpc>
                  <a:spcPts val="1000"/>
                </a:lnSpc>
              </a:pPr>
              <a:r>
                <a:rPr lang="nb-NO" sz="1200" i="1" dirty="0" smtClean="0">
                  <a:solidFill>
                    <a:srgbClr val="FF0000"/>
                  </a:solidFill>
                </a:rPr>
                <a:t> </a:t>
              </a:r>
              <a:r>
                <a:rPr lang="nb-NO" sz="1200" i="1" dirty="0" err="1" smtClean="0">
                  <a:solidFill>
                    <a:srgbClr val="FF0000"/>
                  </a:solidFill>
                </a:rPr>
                <a:t>point</a:t>
              </a:r>
              <a:endParaRPr lang="en-GB" sz="1200" i="1" dirty="0">
                <a:solidFill>
                  <a:srgbClr val="FF0000"/>
                </a:solidFill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 rot="17485426">
              <a:off x="7437746" y="4412404"/>
              <a:ext cx="526106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500" dirty="0" smtClean="0">
                  <a:solidFill>
                    <a:srgbClr val="990099"/>
                  </a:solidFill>
                </a:rPr>
                <a:t>pbm</a:t>
              </a:r>
              <a:endParaRPr lang="en-GB" sz="1500" dirty="0">
                <a:solidFill>
                  <a:srgbClr val="990099"/>
                </a:solidFill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 rot="17404387">
              <a:off x="7272420" y="4355208"/>
              <a:ext cx="429926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500" dirty="0" smtClean="0">
                  <a:solidFill>
                    <a:srgbClr val="990099"/>
                  </a:solidFill>
                </a:rPr>
                <a:t>bm</a:t>
              </a:r>
              <a:endParaRPr lang="en-GB" sz="1500" dirty="0">
                <a:solidFill>
                  <a:srgbClr val="990099"/>
                </a:solidFill>
              </a:endParaRPr>
            </a:p>
          </p:txBody>
        </p:sp>
        <p:cxnSp>
          <p:nvCxnSpPr>
            <p:cNvPr id="60" name="Straight Connector 59"/>
            <p:cNvCxnSpPr/>
            <p:nvPr/>
          </p:nvCxnSpPr>
          <p:spPr>
            <a:xfrm flipV="1">
              <a:off x="7473766" y="2558208"/>
              <a:ext cx="898544" cy="2436636"/>
            </a:xfrm>
            <a:prstGeom prst="line">
              <a:avLst/>
            </a:prstGeom>
            <a:ln w="19050">
              <a:solidFill>
                <a:srgbClr val="9900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104" name="Diamond 47103"/>
            <p:cNvSpPr/>
            <p:nvPr/>
          </p:nvSpPr>
          <p:spPr>
            <a:xfrm>
              <a:off x="7305035" y="2047029"/>
              <a:ext cx="206905" cy="323165"/>
            </a:xfrm>
            <a:prstGeom prst="diamond">
              <a:avLst/>
            </a:prstGeom>
            <a:solidFill>
              <a:srgbClr val="008000"/>
            </a:solidFill>
            <a:ln w="6350"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3" name="TextBox 72"/>
            <p:cNvSpPr txBox="1"/>
            <p:nvPr/>
          </p:nvSpPr>
          <p:spPr>
            <a:xfrm rot="20449775">
              <a:off x="6966700" y="1886651"/>
              <a:ext cx="883575" cy="1949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800"/>
                </a:lnSpc>
              </a:pPr>
              <a:r>
                <a:rPr lang="nb-NO" sz="900" b="1" dirty="0" smtClean="0">
                  <a:solidFill>
                    <a:srgbClr val="008000"/>
                  </a:solidFill>
                </a:rPr>
                <a:t>Akins et al, 04</a:t>
              </a:r>
              <a:endParaRPr lang="en-GB" sz="900" b="1" dirty="0">
                <a:solidFill>
                  <a:srgbClr val="008000"/>
                </a:solidFill>
              </a:endParaRPr>
            </a:p>
          </p:txBody>
        </p:sp>
        <p:sp>
          <p:nvSpPr>
            <p:cNvPr id="47105" name="Oval 47104"/>
            <p:cNvSpPr/>
            <p:nvPr/>
          </p:nvSpPr>
          <p:spPr>
            <a:xfrm>
              <a:off x="8302693" y="1712516"/>
              <a:ext cx="154185" cy="158567"/>
            </a:xfrm>
            <a:prstGeom prst="ellipse">
              <a:avLst/>
            </a:prstGeom>
            <a:solidFill>
              <a:srgbClr val="CC66FF"/>
            </a:solidFill>
            <a:ln>
              <a:solidFill>
                <a:srgbClr val="99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5" name="TextBox 74"/>
            <p:cNvSpPr txBox="1"/>
            <p:nvPr/>
          </p:nvSpPr>
          <p:spPr>
            <a:xfrm rot="17421859">
              <a:off x="7250718" y="3671145"/>
              <a:ext cx="113845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000" dirty="0" err="1" smtClean="0">
                  <a:solidFill>
                    <a:srgbClr val="990099"/>
                  </a:solidFill>
                </a:rPr>
                <a:t>Tsuchiya</a:t>
              </a:r>
              <a:r>
                <a:rPr lang="nb-NO" sz="1000" dirty="0" smtClean="0">
                  <a:solidFill>
                    <a:srgbClr val="990099"/>
                  </a:solidFill>
                </a:rPr>
                <a:t> et al, 04</a:t>
              </a:r>
              <a:endParaRPr lang="en-GB" sz="1000" dirty="0">
                <a:solidFill>
                  <a:srgbClr val="990099"/>
                </a:solidFill>
              </a:endParaRPr>
            </a:p>
          </p:txBody>
        </p:sp>
        <p:cxnSp>
          <p:nvCxnSpPr>
            <p:cNvPr id="47111" name="Straight Connector 47110"/>
            <p:cNvCxnSpPr/>
            <p:nvPr/>
          </p:nvCxnSpPr>
          <p:spPr>
            <a:xfrm>
              <a:off x="8388166" y="1384814"/>
              <a:ext cx="5286" cy="227278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TextBox 75"/>
            <p:cNvSpPr txBox="1"/>
            <p:nvPr/>
          </p:nvSpPr>
          <p:spPr>
            <a:xfrm>
              <a:off x="7988135" y="1325294"/>
              <a:ext cx="788999" cy="4385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900"/>
                </a:lnSpc>
              </a:pPr>
              <a:r>
                <a:rPr lang="nb-NO" sz="800" dirty="0" err="1" smtClean="0">
                  <a:solidFill>
                    <a:srgbClr val="990099"/>
                  </a:solidFill>
                </a:rPr>
                <a:t>pv</a:t>
              </a:r>
              <a:r>
                <a:rPr lang="nb-NO" sz="800" dirty="0" smtClean="0">
                  <a:solidFill>
                    <a:srgbClr val="990099"/>
                  </a:solidFill>
                </a:rPr>
                <a:t>-</a:t>
              </a:r>
              <a:r>
                <a:rPr lang="nb-NO" sz="800" dirty="0" err="1" smtClean="0">
                  <a:solidFill>
                    <a:srgbClr val="990099"/>
                  </a:solidFill>
                </a:rPr>
                <a:t>ppv</a:t>
              </a:r>
              <a:r>
                <a:rPr lang="nb-NO" sz="800" dirty="0" smtClean="0">
                  <a:solidFill>
                    <a:srgbClr val="990099"/>
                  </a:solidFill>
                </a:rPr>
                <a:t>-melt</a:t>
              </a:r>
            </a:p>
            <a:p>
              <a:pPr>
                <a:lnSpc>
                  <a:spcPts val="900"/>
                </a:lnSpc>
              </a:pPr>
              <a:r>
                <a:rPr lang="nb-NO" sz="800" dirty="0" smtClean="0">
                  <a:solidFill>
                    <a:srgbClr val="990099"/>
                  </a:solidFill>
                </a:rPr>
                <a:t>triple </a:t>
              </a:r>
              <a:r>
                <a:rPr lang="nb-NO" sz="800" dirty="0" err="1" smtClean="0">
                  <a:solidFill>
                    <a:srgbClr val="990099"/>
                  </a:solidFill>
                </a:rPr>
                <a:t>junction</a:t>
              </a:r>
              <a:r>
                <a:rPr lang="nb-NO" sz="800" dirty="0" smtClean="0">
                  <a:solidFill>
                    <a:srgbClr val="990099"/>
                  </a:solidFill>
                </a:rPr>
                <a:t>,</a:t>
              </a:r>
            </a:p>
            <a:p>
              <a:pPr>
                <a:lnSpc>
                  <a:spcPts val="900"/>
                </a:lnSpc>
              </a:pPr>
              <a:r>
                <a:rPr lang="nb-NO" sz="800" dirty="0" err="1" smtClean="0">
                  <a:solidFill>
                    <a:srgbClr val="990099"/>
                  </a:solidFill>
                </a:rPr>
                <a:t>FPMD</a:t>
              </a:r>
              <a:endParaRPr lang="nb-NO" sz="800" dirty="0" smtClean="0">
                <a:solidFill>
                  <a:srgbClr val="990099"/>
                </a:solidFill>
              </a:endParaRPr>
            </a:p>
          </p:txBody>
        </p:sp>
        <p:sp>
          <p:nvSpPr>
            <p:cNvPr id="47117" name="TextBox 47116"/>
            <p:cNvSpPr txBox="1"/>
            <p:nvPr/>
          </p:nvSpPr>
          <p:spPr>
            <a:xfrm>
              <a:off x="4773272" y="1916905"/>
              <a:ext cx="76495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2400" b="1" i="1" dirty="0" smtClean="0">
                  <a:solidFill>
                    <a:srgbClr val="FF0000"/>
                  </a:solidFill>
                </a:rPr>
                <a:t>Melt</a:t>
              </a:r>
              <a:endParaRPr lang="en-GB" sz="2400" b="1" i="1" dirty="0">
                <a:solidFill>
                  <a:srgbClr val="FF0000"/>
                </a:solidFill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5148125" y="4139913"/>
              <a:ext cx="177324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2400" b="1" i="1" dirty="0" smtClean="0">
                  <a:solidFill>
                    <a:srgbClr val="9900CC"/>
                  </a:solidFill>
                </a:rPr>
                <a:t>Bridgmanite</a:t>
              </a:r>
              <a:endParaRPr lang="en-GB" sz="2400" b="1" i="1" dirty="0">
                <a:solidFill>
                  <a:srgbClr val="9900CC"/>
                </a:solidFill>
              </a:endParaRPr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6135706" y="6399904"/>
            <a:ext cx="28119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dirty="0" err="1" smtClean="0"/>
              <a:t>Stixrude</a:t>
            </a:r>
            <a:r>
              <a:rPr lang="nb-NO" sz="1400" dirty="0" smtClean="0"/>
              <a:t> and </a:t>
            </a:r>
            <a:r>
              <a:rPr lang="nb-NO" sz="1400" dirty="0" err="1" smtClean="0"/>
              <a:t>Karki</a:t>
            </a:r>
            <a:r>
              <a:rPr lang="nb-NO" sz="1400" dirty="0" smtClean="0"/>
              <a:t> (20005, </a:t>
            </a:r>
            <a:r>
              <a:rPr lang="nb-NO" sz="1400" dirty="0" err="1" smtClean="0"/>
              <a:t>Science</a:t>
            </a:r>
            <a:r>
              <a:rPr lang="nb-NO" sz="1400" dirty="0" smtClean="0"/>
              <a:t>)</a:t>
            </a:r>
            <a:endParaRPr lang="en-GB" sz="1400" dirty="0"/>
          </a:p>
        </p:txBody>
      </p:sp>
      <p:sp>
        <p:nvSpPr>
          <p:cNvPr id="3" name="TextBox 2"/>
          <p:cNvSpPr txBox="1"/>
          <p:nvPr/>
        </p:nvSpPr>
        <p:spPr>
          <a:xfrm>
            <a:off x="14232" y="115615"/>
            <a:ext cx="3611886" cy="19261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800"/>
              </a:lnSpc>
            </a:pPr>
            <a:r>
              <a:rPr lang="nb-NO" sz="2000" dirty="0" err="1" smtClean="0">
                <a:solidFill>
                  <a:srgbClr val="3333FF"/>
                </a:solidFill>
              </a:rPr>
              <a:t>Resulting</a:t>
            </a:r>
            <a:r>
              <a:rPr lang="nb-NO" sz="2000" dirty="0" smtClean="0">
                <a:solidFill>
                  <a:srgbClr val="3333FF"/>
                </a:solidFill>
              </a:rPr>
              <a:t> melting </a:t>
            </a:r>
            <a:r>
              <a:rPr lang="nb-NO" sz="2000" dirty="0" err="1" smtClean="0">
                <a:solidFill>
                  <a:srgbClr val="3333FF"/>
                </a:solidFill>
              </a:rPr>
              <a:t>curve</a:t>
            </a:r>
            <a:r>
              <a:rPr lang="nb-NO" sz="2000" dirty="0" smtClean="0">
                <a:solidFill>
                  <a:srgbClr val="3333FF"/>
                </a:solidFill>
              </a:rPr>
              <a:t>, </a:t>
            </a:r>
            <a:r>
              <a:rPr lang="nb-NO" sz="2000" dirty="0" err="1" smtClean="0">
                <a:solidFill>
                  <a:srgbClr val="3333FF"/>
                </a:solidFill>
              </a:rPr>
              <a:t>MgSiO</a:t>
            </a:r>
            <a:r>
              <a:rPr lang="nb-NO" sz="2000" baseline="-25000" dirty="0" err="1" smtClean="0">
                <a:solidFill>
                  <a:srgbClr val="3333FF"/>
                </a:solidFill>
              </a:rPr>
              <a:t>3</a:t>
            </a:r>
            <a:endParaRPr lang="nb-NO" sz="2000" baseline="-25000" dirty="0" smtClean="0">
              <a:solidFill>
                <a:srgbClr val="3333FF"/>
              </a:solidFill>
            </a:endParaRPr>
          </a:p>
          <a:p>
            <a:pPr>
              <a:lnSpc>
                <a:spcPts val="1000"/>
              </a:lnSpc>
            </a:pPr>
            <a:endParaRPr lang="nb-NO" dirty="0" smtClean="0"/>
          </a:p>
          <a:p>
            <a:pPr>
              <a:lnSpc>
                <a:spcPts val="1800"/>
              </a:lnSpc>
            </a:pPr>
            <a:r>
              <a:rPr lang="nb-NO" sz="1400" dirty="0" smtClean="0"/>
              <a:t>- positive </a:t>
            </a:r>
            <a:r>
              <a:rPr lang="nb-NO" sz="1400" dirty="0" err="1" smtClean="0"/>
              <a:t>dT</a:t>
            </a:r>
            <a:r>
              <a:rPr lang="nb-NO" sz="1400" dirty="0" smtClean="0"/>
              <a:t>/</a:t>
            </a:r>
            <a:r>
              <a:rPr lang="nb-NO" sz="1400" dirty="0" err="1" smtClean="0"/>
              <a:t>dp-slope</a:t>
            </a:r>
            <a:r>
              <a:rPr lang="nb-NO" sz="1400" dirty="0" smtClean="0"/>
              <a:t> </a:t>
            </a:r>
            <a:r>
              <a:rPr lang="nb-NO" sz="1400" dirty="0" err="1" smtClean="0"/>
              <a:t>throughout</a:t>
            </a:r>
            <a:r>
              <a:rPr lang="nb-NO" sz="1400" dirty="0" smtClean="0"/>
              <a:t> LM</a:t>
            </a:r>
          </a:p>
          <a:p>
            <a:pPr>
              <a:lnSpc>
                <a:spcPts val="1000"/>
              </a:lnSpc>
            </a:pPr>
            <a:endParaRPr lang="nb-NO" sz="1400" dirty="0" smtClean="0"/>
          </a:p>
          <a:p>
            <a:pPr>
              <a:lnSpc>
                <a:spcPts val="1000"/>
              </a:lnSpc>
            </a:pPr>
            <a:r>
              <a:rPr lang="nb-NO" sz="1400" b="1" dirty="0" smtClean="0"/>
              <a:t>BUT</a:t>
            </a:r>
            <a:r>
              <a:rPr lang="nb-NO" sz="1400" dirty="0" smtClean="0"/>
              <a:t>:</a:t>
            </a:r>
          </a:p>
          <a:p>
            <a:pPr>
              <a:lnSpc>
                <a:spcPts val="500"/>
              </a:lnSpc>
            </a:pPr>
            <a:endParaRPr lang="nb-NO" sz="1400" dirty="0" smtClean="0"/>
          </a:p>
          <a:p>
            <a:pPr>
              <a:lnSpc>
                <a:spcPts val="1800"/>
              </a:lnSpc>
            </a:pPr>
            <a:r>
              <a:rPr lang="nb-NO" sz="1400" dirty="0" smtClean="0"/>
              <a:t>- </a:t>
            </a:r>
            <a:r>
              <a:rPr lang="nb-NO" sz="1400" b="1" dirty="0" smtClean="0"/>
              <a:t>melt-solid Fe/Mg-partitioning </a:t>
            </a:r>
            <a:r>
              <a:rPr lang="nb-NO" sz="1400" dirty="0" smtClean="0"/>
              <a:t>may</a:t>
            </a:r>
          </a:p>
          <a:p>
            <a:pPr>
              <a:lnSpc>
                <a:spcPts val="1800"/>
              </a:lnSpc>
            </a:pPr>
            <a:r>
              <a:rPr lang="nb-NO" sz="1400" dirty="0" smtClean="0"/>
              <a:t>  cause density crossover for late-stage</a:t>
            </a:r>
          </a:p>
          <a:p>
            <a:pPr>
              <a:lnSpc>
                <a:spcPts val="1800"/>
              </a:lnSpc>
            </a:pPr>
            <a:r>
              <a:rPr lang="nb-NO" sz="1400" dirty="0"/>
              <a:t> </a:t>
            </a:r>
            <a:r>
              <a:rPr lang="nb-NO" sz="1400" dirty="0" smtClean="0"/>
              <a:t> </a:t>
            </a:r>
            <a:r>
              <a:rPr lang="nb-NO" sz="1400" dirty="0" err="1" smtClean="0"/>
              <a:t>melts</a:t>
            </a:r>
            <a:r>
              <a:rPr lang="nb-NO" sz="1400" dirty="0" smtClean="0"/>
              <a:t> during magma </a:t>
            </a:r>
            <a:r>
              <a:rPr lang="nb-NO" sz="1400" dirty="0" err="1" smtClean="0"/>
              <a:t>ocean</a:t>
            </a:r>
            <a:r>
              <a:rPr lang="nb-NO" sz="1400" dirty="0" smtClean="0"/>
              <a:t> </a:t>
            </a:r>
            <a:r>
              <a:rPr lang="nb-NO" sz="1400" dirty="0" err="1" smtClean="0"/>
              <a:t>crystallization</a:t>
            </a:r>
            <a:endParaRPr lang="nb-NO" sz="1400" dirty="0" smtClean="0"/>
          </a:p>
          <a:p>
            <a:pPr>
              <a:lnSpc>
                <a:spcPts val="1800"/>
              </a:lnSpc>
            </a:pPr>
            <a:r>
              <a:rPr lang="nb-NO" sz="1400" dirty="0"/>
              <a:t> </a:t>
            </a:r>
            <a:r>
              <a:rPr lang="nb-NO" sz="1400" dirty="0" smtClean="0"/>
              <a:t>  (</a:t>
            </a:r>
            <a:r>
              <a:rPr lang="nb-NO" sz="1400" dirty="0" err="1" smtClean="0"/>
              <a:t>see</a:t>
            </a:r>
            <a:r>
              <a:rPr lang="nb-NO" sz="1400" dirty="0" smtClean="0"/>
              <a:t> </a:t>
            </a:r>
            <a:r>
              <a:rPr lang="nb-NO" sz="1400" dirty="0" err="1" smtClean="0"/>
              <a:t>below</a:t>
            </a:r>
            <a:r>
              <a:rPr lang="nb-NO" sz="1400" dirty="0"/>
              <a:t>)</a:t>
            </a:r>
            <a:r>
              <a:rPr lang="nb-NO" sz="1400" dirty="0" smtClean="0"/>
              <a:t>  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3330081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46247</TotalTime>
  <Words>1666</Words>
  <Application>Microsoft Office PowerPoint</Application>
  <PresentationFormat>On-screen Show (4:3)</PresentationFormat>
  <Paragraphs>335</Paragraphs>
  <Slides>44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9" baseType="lpstr">
      <vt:lpstr>Arial</vt:lpstr>
      <vt:lpstr>Calibri</vt:lpstr>
      <vt:lpstr>Symbol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NORVOL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Reidar Tronnes</dc:creator>
  <cp:lastModifiedBy>Reidar G Trønnes</cp:lastModifiedBy>
  <cp:revision>1202</cp:revision>
  <cp:lastPrinted>2020-01-21T15:28:42Z</cp:lastPrinted>
  <dcterms:created xsi:type="dcterms:W3CDTF">2004-05-12T10:19:50Z</dcterms:created>
  <dcterms:modified xsi:type="dcterms:W3CDTF">2023-05-10T11:46:12Z</dcterms:modified>
</cp:coreProperties>
</file>