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557" r:id="rId2"/>
    <p:sldId id="622" r:id="rId3"/>
    <p:sldId id="600" r:id="rId4"/>
    <p:sldId id="601" r:id="rId5"/>
    <p:sldId id="602" r:id="rId6"/>
    <p:sldId id="603" r:id="rId7"/>
    <p:sldId id="604" r:id="rId8"/>
    <p:sldId id="605" r:id="rId9"/>
    <p:sldId id="606" r:id="rId10"/>
    <p:sldId id="607" r:id="rId11"/>
    <p:sldId id="608" r:id="rId12"/>
    <p:sldId id="609" r:id="rId13"/>
    <p:sldId id="610" r:id="rId14"/>
    <p:sldId id="611" r:id="rId15"/>
    <p:sldId id="612" r:id="rId16"/>
    <p:sldId id="613" r:id="rId17"/>
    <p:sldId id="614" r:id="rId18"/>
    <p:sldId id="615" r:id="rId19"/>
    <p:sldId id="621" r:id="rId20"/>
    <p:sldId id="618" r:id="rId21"/>
    <p:sldId id="619" r:id="rId22"/>
    <p:sldId id="616" r:id="rId23"/>
    <p:sldId id="617" r:id="rId24"/>
    <p:sldId id="596" r:id="rId25"/>
    <p:sldId id="577" r:id="rId26"/>
    <p:sldId id="578" r:id="rId27"/>
    <p:sldId id="579" r:id="rId28"/>
    <p:sldId id="580" r:id="rId29"/>
    <p:sldId id="581" r:id="rId30"/>
    <p:sldId id="582" r:id="rId31"/>
    <p:sldId id="597" r:id="rId32"/>
    <p:sldId id="584" r:id="rId33"/>
    <p:sldId id="592" r:id="rId34"/>
    <p:sldId id="593" r:id="rId35"/>
    <p:sldId id="594" r:id="rId36"/>
    <p:sldId id="591" r:id="rId37"/>
    <p:sldId id="547" r:id="rId38"/>
    <p:sldId id="532" r:id="rId39"/>
    <p:sldId id="533" r:id="rId40"/>
    <p:sldId id="559" r:id="rId41"/>
    <p:sldId id="535" r:id="rId42"/>
    <p:sldId id="536" r:id="rId43"/>
    <p:sldId id="534" r:id="rId44"/>
    <p:sldId id="509" r:id="rId45"/>
    <p:sldId id="540" r:id="rId46"/>
    <p:sldId id="598" r:id="rId47"/>
    <p:sldId id="572" r:id="rId48"/>
    <p:sldId id="573" r:id="rId49"/>
    <p:sldId id="574" r:id="rId50"/>
    <p:sldId id="583" r:id="rId51"/>
    <p:sldId id="575" r:id="rId52"/>
    <p:sldId id="576" r:id="rId53"/>
    <p:sldId id="516" r:id="rId54"/>
    <p:sldId id="542" r:id="rId55"/>
    <p:sldId id="541" r:id="rId56"/>
    <p:sldId id="570" r:id="rId57"/>
    <p:sldId id="571" r:id="rId58"/>
  </p:sldIdLst>
  <p:sldSz cx="9144000" cy="6858000" type="screen4x3"/>
  <p:notesSz cx="6319838" cy="925195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FF"/>
    <a:srgbClr val="FF0000"/>
    <a:srgbClr val="FFE5E5"/>
    <a:srgbClr val="FFCCFF"/>
    <a:srgbClr val="009900"/>
    <a:srgbClr val="CC0000"/>
    <a:srgbClr val="33CCFF"/>
    <a:srgbClr val="FFFFF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81" autoAdjust="0"/>
    <p:restoredTop sz="98148" autoAdjust="0"/>
  </p:normalViewPr>
  <p:slideViewPr>
    <p:cSldViewPr>
      <p:cViewPr varScale="1">
        <p:scale>
          <a:sx n="181" d="100"/>
          <a:sy n="181" d="100"/>
        </p:scale>
        <p:origin x="534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739488" cy="463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4321" tIns="42159" rIns="84321" bIns="42159" numCol="1" anchor="t" anchorCtr="0" compatLnSpc="1">
            <a:prstTxWarp prst="textNoShape">
              <a:avLst/>
            </a:prstTxWarp>
          </a:bodyPr>
          <a:lstStyle>
            <a:lvl1pPr defTabSz="843470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580353" y="0"/>
            <a:ext cx="2737915" cy="463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4321" tIns="42159" rIns="84321" bIns="42159" numCol="1" anchor="t" anchorCtr="0" compatLnSpc="1">
            <a:prstTxWarp prst="textNoShape">
              <a:avLst/>
            </a:prstTxWarp>
          </a:bodyPr>
          <a:lstStyle>
            <a:lvl1pPr algn="r" defTabSz="843470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47725" y="693738"/>
            <a:ext cx="4624388" cy="3468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31827" y="4394913"/>
            <a:ext cx="5056185" cy="41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4321" tIns="42159" rIns="84321" bIns="421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88255"/>
            <a:ext cx="2739488" cy="4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4321" tIns="42159" rIns="84321" bIns="42159" numCol="1" anchor="b" anchorCtr="0" compatLnSpc="1">
            <a:prstTxWarp prst="textNoShape">
              <a:avLst/>
            </a:prstTxWarp>
          </a:bodyPr>
          <a:lstStyle>
            <a:lvl1pPr defTabSz="843470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nb-NO" altLang="en-US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580353" y="8788255"/>
            <a:ext cx="2737915" cy="4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4321" tIns="42159" rIns="84321" bIns="42159" numCol="1" anchor="b" anchorCtr="0" compatLnSpc="1">
            <a:prstTxWarp prst="textNoShape">
              <a:avLst/>
            </a:prstTxWarp>
          </a:bodyPr>
          <a:lstStyle>
            <a:lvl1pPr algn="r" defTabSz="843470">
              <a:defRPr sz="1100">
                <a:latin typeface="Arial" charset="0"/>
              </a:defRPr>
            </a:lvl1pPr>
          </a:lstStyle>
          <a:p>
            <a:pPr>
              <a:defRPr/>
            </a:pPr>
            <a:fld id="{E328C99F-D97C-40FD-941D-859F060654E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318675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E3F57-6FF0-4E65-B631-EC3A9825073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3815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E0B4F-B925-481D-9304-18DF608B389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9155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51DCC-723C-4282-90AF-F70BDF97F1E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13378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217B7-A7CC-48BB-8A8B-5D4BD498A1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2060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E5BBC-5F02-425A-924A-0E08FDDA4B7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7328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EE729-BE12-44D4-B7D4-34D5457F02E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818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594B0-058B-429D-9467-3A70BAA26F3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4981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56C80-DD9C-40CB-B31C-1D0543BFCE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63426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AB80E-A25F-46A3-BA5E-E87009887F3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61015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7CCFB-68C4-4234-BE4C-14E4F7D7E70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4814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21AEC-468D-4705-8B34-EF7C50ECD94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594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1CA70-1023-4C27-BEE9-43154531807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1095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1725877-C0BA-44D1-A58C-2B453A1EB57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1/14/Geldingadalagos.jpg/1920px-Geldingadalag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675224" y="5929220"/>
            <a:ext cx="16113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 smtClean="0">
                <a:solidFill>
                  <a:schemeClr val="bg1"/>
                </a:solidFill>
              </a:rPr>
              <a:t>Wikipedia, CC BY-SA 4.0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59" y="7553"/>
            <a:ext cx="9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66FF"/>
                </a:solidFill>
                <a:ea typeface="Times New Roman" panose="02020603050405020304" pitchFamily="18" charset="0"/>
              </a:rPr>
              <a:t>Regional </a:t>
            </a:r>
            <a:r>
              <a:rPr lang="en-GB" sz="2000" b="1" dirty="0" err="1" smtClean="0">
                <a:solidFill>
                  <a:srgbClr val="0066FF"/>
                </a:solidFill>
                <a:ea typeface="Times New Roman" panose="02020603050405020304" pitchFamily="18" charset="0"/>
              </a:rPr>
              <a:t>T</a:t>
            </a:r>
            <a:r>
              <a:rPr lang="en-GB" sz="2000" b="1" baseline="-25000" dirty="0" err="1" smtClean="0">
                <a:solidFill>
                  <a:srgbClr val="0066FF"/>
                </a:solidFill>
                <a:ea typeface="Times New Roman" panose="02020603050405020304" pitchFamily="18" charset="0"/>
              </a:rPr>
              <a:t>P</a:t>
            </a:r>
            <a:r>
              <a:rPr lang="en-GB" sz="2000" b="1" dirty="0" smtClean="0">
                <a:solidFill>
                  <a:srgbClr val="0066FF"/>
                </a:solidFill>
                <a:ea typeface="Times New Roman" panose="02020603050405020304" pitchFamily="18" charset="0"/>
              </a:rPr>
              <a:t>-variation</a:t>
            </a:r>
            <a:r>
              <a:rPr lang="en-GB" sz="2000" b="1" dirty="0">
                <a:solidFill>
                  <a:srgbClr val="0066FF"/>
                </a:solidFill>
                <a:ea typeface="Times New Roman" panose="02020603050405020304" pitchFamily="18" charset="0"/>
              </a:rPr>
              <a:t>, thermal evolution of the </a:t>
            </a:r>
            <a:r>
              <a:rPr lang="en-GB" sz="2000" b="1" dirty="0" smtClean="0">
                <a:solidFill>
                  <a:srgbClr val="0066FF"/>
                </a:solidFill>
                <a:ea typeface="Times New Roman" panose="02020603050405020304" pitchFamily="18" charset="0"/>
              </a:rPr>
              <a:t>Earth, continental </a:t>
            </a:r>
            <a:r>
              <a:rPr lang="en-GB" sz="2000" b="1" dirty="0">
                <a:solidFill>
                  <a:srgbClr val="0066FF"/>
                </a:solidFill>
                <a:ea typeface="Times New Roman" panose="02020603050405020304" pitchFamily="18" charset="0"/>
              </a:rPr>
              <a:t>crustal growth </a:t>
            </a:r>
            <a:endParaRPr lang="en-US" sz="2000" b="1" dirty="0">
              <a:solidFill>
                <a:srgbClr val="00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6165304"/>
            <a:ext cx="4897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chemeClr val="bg1"/>
                </a:solidFill>
              </a:rPr>
              <a:t>Fagradalsfjall</a:t>
            </a:r>
            <a:r>
              <a:rPr lang="nb-NO" dirty="0" smtClean="0">
                <a:solidFill>
                  <a:schemeClr val="bg1"/>
                </a:solidFill>
              </a:rPr>
              <a:t> 2021-eruption, Reykjanes peninsula,</a:t>
            </a:r>
          </a:p>
          <a:p>
            <a:r>
              <a:rPr lang="nb-NO" dirty="0">
                <a:solidFill>
                  <a:schemeClr val="bg1"/>
                </a:solidFill>
              </a:rPr>
              <a:t> </a:t>
            </a:r>
            <a:r>
              <a:rPr lang="nb-NO" dirty="0" smtClean="0">
                <a:solidFill>
                  <a:schemeClr val="bg1"/>
                </a:solidFill>
              </a:rPr>
              <a:t>     SW Iceland  (</a:t>
            </a:r>
            <a:r>
              <a:rPr lang="nb-NO" dirty="0" err="1" smtClean="0">
                <a:solidFill>
                  <a:schemeClr val="bg1"/>
                </a:solidFill>
              </a:rPr>
              <a:t>Geldingagalur</a:t>
            </a:r>
            <a:r>
              <a:rPr lang="nb-NO" dirty="0" smtClean="0">
                <a:solidFill>
                  <a:schemeClr val="bg1"/>
                </a:solidFill>
              </a:rPr>
              <a:t>)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06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246"/>
            <a:ext cx="6084670" cy="371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6" y="5048729"/>
            <a:ext cx="4077602" cy="178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0" y="3250703"/>
            <a:ext cx="4249542" cy="1776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056723"/>
            <a:ext cx="4032448" cy="174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40646"/>
            <a:ext cx="362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Global </a:t>
            </a:r>
            <a:r>
              <a:rPr lang="nb-NO" sz="2400" dirty="0" err="1" smtClean="0">
                <a:solidFill>
                  <a:srgbClr val="3333FF"/>
                </a:solidFill>
              </a:rPr>
              <a:t>along-axis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variation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endParaRPr lang="en-GB" sz="2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1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959" y="19059"/>
            <a:ext cx="3778728" cy="367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18095906">
            <a:off x="2667205" y="2219078"/>
            <a:ext cx="118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MAR, Iceland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 rot="18522962">
            <a:off x="3708311" y="1921195"/>
            <a:ext cx="1375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MAR: </a:t>
            </a:r>
            <a:r>
              <a:rPr lang="nb-NO" sz="1200" dirty="0" err="1" smtClean="0"/>
              <a:t>Bouvet</a:t>
            </a:r>
            <a:endParaRPr lang="en-US" sz="1200" dirty="0"/>
          </a:p>
        </p:txBody>
      </p:sp>
      <p:grpSp>
        <p:nvGrpSpPr>
          <p:cNvPr id="3" name="Group 2"/>
          <p:cNvGrpSpPr/>
          <p:nvPr/>
        </p:nvGrpSpPr>
        <p:grpSpPr>
          <a:xfrm>
            <a:off x="6006063" y="26651"/>
            <a:ext cx="3102233" cy="3672407"/>
            <a:chOff x="6006063" y="26651"/>
            <a:chExt cx="3102233" cy="3672407"/>
          </a:xfrm>
        </p:grpSpPr>
        <p:pic>
          <p:nvPicPr>
            <p:cNvPr id="4915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063" y="26651"/>
              <a:ext cx="3102233" cy="3672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 rot="18538187">
              <a:off x="7092278" y="2257230"/>
              <a:ext cx="107683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dirty="0" smtClean="0"/>
                <a:t>SEIR, St. Paul</a:t>
              </a:r>
              <a:endParaRPr lang="en-US" sz="1200" dirty="0"/>
            </a:p>
          </p:txBody>
        </p:sp>
        <p:sp>
          <p:nvSpPr>
            <p:cNvPr id="6" name="TextBox 5"/>
            <p:cNvSpPr txBox="1"/>
            <p:nvPr/>
          </p:nvSpPr>
          <p:spPr>
            <a:xfrm rot="18581732">
              <a:off x="6883181" y="1704892"/>
              <a:ext cx="13757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dirty="0" smtClean="0"/>
                <a:t>MAR: </a:t>
              </a:r>
              <a:r>
                <a:rPr lang="nb-NO" sz="1200" dirty="0" err="1" smtClean="0"/>
                <a:t>Bouvet</a:t>
              </a:r>
              <a:endParaRPr lang="en-US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 rot="18142137">
              <a:off x="5974286" y="2208918"/>
              <a:ext cx="11850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dirty="0" smtClean="0"/>
                <a:t>MAR, Iceland</a:t>
              </a:r>
              <a:endParaRPr lang="en-US" sz="1200" dirty="0"/>
            </a:p>
          </p:txBody>
        </p:sp>
      </p:grpSp>
      <p:pic>
        <p:nvPicPr>
          <p:cNvPr id="9" name="Picture 8" descr="M:\pc\Dokumenter\Pictures\Geodyn-PlateTect\GeoMapApp-World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89040"/>
            <a:ext cx="4987910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66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080" y="44624"/>
            <a:ext cx="4611850" cy="519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5413" y="2467150"/>
            <a:ext cx="471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0.4</a:t>
            </a:r>
            <a:endParaRPr lang="en-GB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065413" y="1456183"/>
            <a:ext cx="471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0.6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120123" y="413663"/>
            <a:ext cx="471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0.8</a:t>
            </a:r>
            <a:endParaRPr lang="en-GB" sz="1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2830695" y="2012332"/>
            <a:ext cx="227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err="1" smtClean="0"/>
              <a:t>Correlation</a:t>
            </a:r>
            <a:r>
              <a:rPr lang="nb-NO" sz="1800" dirty="0" smtClean="0"/>
              <a:t> </a:t>
            </a:r>
            <a:r>
              <a:rPr lang="nb-NO" sz="1800" dirty="0" err="1" smtClean="0"/>
              <a:t>coefficient</a:t>
            </a:r>
            <a:endParaRPr lang="en-GB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4120123" y="3477645"/>
            <a:ext cx="471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0.2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49824" y="207286"/>
            <a:ext cx="3342582" cy="17389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solidFill>
                  <a:srgbClr val="3333FF"/>
                </a:solidFill>
              </a:rPr>
              <a:t>Best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correlation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between</a:t>
            </a:r>
            <a:r>
              <a:rPr lang="nb-NO" sz="2400" dirty="0" smtClean="0">
                <a:solidFill>
                  <a:srgbClr val="3333FF"/>
                </a:solidFill>
              </a:rPr>
              <a:t>:</a:t>
            </a:r>
          </a:p>
          <a:p>
            <a:r>
              <a:rPr lang="nb-NO" sz="2400" dirty="0">
                <a:solidFill>
                  <a:srgbClr val="3333FF"/>
                </a:solidFill>
              </a:rPr>
              <a:t> </a:t>
            </a:r>
            <a:r>
              <a:rPr lang="nb-NO" sz="2400" dirty="0" smtClean="0">
                <a:solidFill>
                  <a:srgbClr val="3333FF"/>
                </a:solidFill>
              </a:rPr>
              <a:t> - V</a:t>
            </a:r>
            <a:r>
              <a:rPr lang="nb-NO" sz="2400" baseline="-25000" dirty="0" smtClean="0">
                <a:solidFill>
                  <a:srgbClr val="3333FF"/>
                </a:solidFill>
              </a:rPr>
              <a:t>S</a:t>
            </a:r>
            <a:r>
              <a:rPr lang="nb-NO" sz="2400" dirty="0" smtClean="0">
                <a:solidFill>
                  <a:srgbClr val="3333FF"/>
                </a:solidFill>
              </a:rPr>
              <a:t>  and  D</a:t>
            </a:r>
            <a:r>
              <a:rPr lang="nb-NO" sz="2400" baseline="-25000" dirty="0" smtClean="0">
                <a:solidFill>
                  <a:srgbClr val="3333FF"/>
                </a:solidFill>
              </a:rPr>
              <a:t>R </a:t>
            </a:r>
            <a:r>
              <a:rPr lang="nb-NO" sz="1800" dirty="0" smtClean="0">
                <a:solidFill>
                  <a:srgbClr val="3333FF"/>
                </a:solidFill>
              </a:rPr>
              <a:t>(</a:t>
            </a:r>
            <a:r>
              <a:rPr lang="nb-NO" sz="1800" dirty="0" err="1" smtClean="0">
                <a:solidFill>
                  <a:srgbClr val="3333FF"/>
                </a:solidFill>
              </a:rPr>
              <a:t>ridge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depth</a:t>
            </a:r>
            <a:r>
              <a:rPr lang="nb-NO" sz="1800" dirty="0" smtClean="0">
                <a:solidFill>
                  <a:srgbClr val="3333FF"/>
                </a:solidFill>
              </a:rPr>
              <a:t>)</a:t>
            </a:r>
          </a:p>
          <a:p>
            <a:r>
              <a:rPr lang="nb-NO" sz="2400" dirty="0">
                <a:solidFill>
                  <a:srgbClr val="3333FF"/>
                </a:solidFill>
              </a:rPr>
              <a:t> </a:t>
            </a:r>
            <a:r>
              <a:rPr lang="nb-NO" sz="2400" dirty="0" smtClean="0">
                <a:solidFill>
                  <a:srgbClr val="3333FF"/>
                </a:solidFill>
              </a:rPr>
              <a:t> - V</a:t>
            </a:r>
            <a:r>
              <a:rPr lang="nb-NO" sz="2400" baseline="-25000" dirty="0" smtClean="0">
                <a:solidFill>
                  <a:srgbClr val="3333FF"/>
                </a:solidFill>
              </a:rPr>
              <a:t>S</a:t>
            </a:r>
            <a:r>
              <a:rPr lang="nb-NO" sz="2400" dirty="0" smtClean="0">
                <a:solidFill>
                  <a:srgbClr val="3333FF"/>
                </a:solidFill>
              </a:rPr>
              <a:t>  and  Na</a:t>
            </a:r>
            <a:r>
              <a:rPr lang="nb-NO" sz="2400" baseline="-25000" dirty="0" smtClean="0">
                <a:solidFill>
                  <a:srgbClr val="3333FF"/>
                </a:solidFill>
              </a:rPr>
              <a:t>90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endParaRPr lang="en-GB" sz="2400" dirty="0">
              <a:solidFill>
                <a:srgbClr val="3333FF"/>
              </a:solidFill>
            </a:endParaRPr>
          </a:p>
          <a:p>
            <a:pPr>
              <a:lnSpc>
                <a:spcPts val="4200"/>
              </a:lnSpc>
            </a:pPr>
            <a:r>
              <a:rPr lang="nb-NO" sz="2400" dirty="0" smtClean="0">
                <a:solidFill>
                  <a:srgbClr val="FF0000"/>
                </a:solidFill>
              </a:rPr>
              <a:t>for </a:t>
            </a:r>
            <a:r>
              <a:rPr lang="nb-NO" sz="2400" b="1" dirty="0" err="1" smtClean="0">
                <a:solidFill>
                  <a:srgbClr val="FF0000"/>
                </a:solidFill>
              </a:rPr>
              <a:t>Vs</a:t>
            </a:r>
            <a:r>
              <a:rPr lang="nb-NO" sz="2400" dirty="0" smtClean="0">
                <a:solidFill>
                  <a:srgbClr val="FF0000"/>
                </a:solidFill>
              </a:rPr>
              <a:t> at </a:t>
            </a:r>
            <a:r>
              <a:rPr lang="nb-NO" sz="2400" b="1" dirty="0" smtClean="0">
                <a:solidFill>
                  <a:srgbClr val="FF0000"/>
                </a:solidFill>
              </a:rPr>
              <a:t>300 km </a:t>
            </a:r>
            <a:r>
              <a:rPr lang="nb-NO" sz="2400" b="1" dirty="0" err="1" smtClean="0">
                <a:solidFill>
                  <a:srgbClr val="FF0000"/>
                </a:solidFill>
              </a:rPr>
              <a:t>depth</a:t>
            </a:r>
            <a:endParaRPr lang="nb-NO" sz="2400" b="1" dirty="0" smtClean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372825">
            <a:off x="7313880" y="1615765"/>
            <a:ext cx="1086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err="1" smtClean="0">
                <a:solidFill>
                  <a:srgbClr val="FF0000"/>
                </a:solidFill>
              </a:rPr>
              <a:t>raw</a:t>
            </a:r>
            <a:r>
              <a:rPr lang="nb-NO" sz="2000" dirty="0" smtClean="0">
                <a:solidFill>
                  <a:srgbClr val="FF0000"/>
                </a:solidFill>
              </a:rPr>
              <a:t>  D</a:t>
            </a:r>
            <a:r>
              <a:rPr lang="nb-NO" sz="2000" baseline="-25000" dirty="0" smtClean="0">
                <a:solidFill>
                  <a:srgbClr val="FF0000"/>
                </a:solidFill>
              </a:rPr>
              <a:t>R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969033">
            <a:off x="7156334" y="1269853"/>
            <a:ext cx="1774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err="1" smtClean="0">
                <a:solidFill>
                  <a:srgbClr val="009900"/>
                </a:solidFill>
              </a:rPr>
              <a:t>smoothed</a:t>
            </a:r>
            <a:r>
              <a:rPr lang="nb-NO" sz="2000" dirty="0" smtClean="0">
                <a:solidFill>
                  <a:srgbClr val="009900"/>
                </a:solidFill>
              </a:rPr>
              <a:t>  D</a:t>
            </a:r>
            <a:r>
              <a:rPr lang="nb-NO" sz="2000" baseline="-25000" dirty="0" smtClean="0">
                <a:solidFill>
                  <a:srgbClr val="009900"/>
                </a:solidFill>
              </a:rPr>
              <a:t>R</a:t>
            </a:r>
            <a:endParaRPr lang="en-GB" sz="2000" dirty="0">
              <a:solidFill>
                <a:srgbClr val="0099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198374">
            <a:off x="6919702" y="2523670"/>
            <a:ext cx="718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smtClean="0">
                <a:solidFill>
                  <a:srgbClr val="0000CC"/>
                </a:solidFill>
              </a:rPr>
              <a:t>Na</a:t>
            </a:r>
            <a:r>
              <a:rPr lang="nb-NO" sz="2000" b="1" baseline="-25000" dirty="0" smtClean="0">
                <a:solidFill>
                  <a:srgbClr val="0000CC"/>
                </a:solidFill>
              </a:rPr>
              <a:t>90</a:t>
            </a:r>
            <a:endParaRPr lang="en-GB" sz="2000" b="1" dirty="0">
              <a:solidFill>
                <a:srgbClr val="0000CC"/>
              </a:solidFill>
            </a:endParaRPr>
          </a:p>
        </p:txBody>
      </p:sp>
      <p:sp>
        <p:nvSpPr>
          <p:cNvPr id="3" name="Left Brace 2"/>
          <p:cNvSpPr/>
          <p:nvPr/>
        </p:nvSpPr>
        <p:spPr>
          <a:xfrm rot="5400000">
            <a:off x="6161429" y="325584"/>
            <a:ext cx="148542" cy="1407160"/>
          </a:xfrm>
          <a:prstGeom prst="leftBrace">
            <a:avLst/>
          </a:prstGeom>
          <a:ln w="1270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rgbClr val="CC00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523993" y="102051"/>
            <a:ext cx="184" cy="1141377"/>
          </a:xfrm>
          <a:prstGeom prst="line">
            <a:avLst/>
          </a:prstGeom>
          <a:ln w="6350">
            <a:solidFill>
              <a:srgbClr val="CC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943301" y="81731"/>
            <a:ext cx="184" cy="1141377"/>
          </a:xfrm>
          <a:prstGeom prst="line">
            <a:avLst/>
          </a:prstGeom>
          <a:ln w="6350">
            <a:solidFill>
              <a:srgbClr val="CC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591597" y="436673"/>
            <a:ext cx="1388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smtClean="0">
                <a:solidFill>
                  <a:srgbClr val="CC00FF"/>
                </a:solidFill>
              </a:rPr>
              <a:t>Best </a:t>
            </a:r>
            <a:r>
              <a:rPr lang="nb-NO" sz="1400" dirty="0" err="1" smtClean="0">
                <a:solidFill>
                  <a:srgbClr val="CC00FF"/>
                </a:solidFill>
              </a:rPr>
              <a:t>correlation</a:t>
            </a:r>
            <a:r>
              <a:rPr lang="nb-NO" sz="1400" dirty="0" smtClean="0">
                <a:solidFill>
                  <a:srgbClr val="CC00FF"/>
                </a:solidFill>
              </a:rPr>
              <a:t>:</a:t>
            </a:r>
          </a:p>
          <a:p>
            <a:r>
              <a:rPr lang="nb-NO" sz="1400" dirty="0" smtClean="0">
                <a:solidFill>
                  <a:srgbClr val="CC00FF"/>
                </a:solidFill>
              </a:rPr>
              <a:t>   200 - 400 km</a:t>
            </a:r>
            <a:endParaRPr lang="en-GB" sz="1400" dirty="0">
              <a:solidFill>
                <a:srgbClr val="CC00FF"/>
              </a:solidFill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" y="5010454"/>
            <a:ext cx="5112568" cy="178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67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" y="743649"/>
            <a:ext cx="4133906" cy="401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97770"/>
            <a:ext cx="4156670" cy="396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807094" y="4565649"/>
            <a:ext cx="6881" cy="423910"/>
          </a:xfrm>
          <a:prstGeom prst="line">
            <a:avLst/>
          </a:prstGeom>
          <a:ln w="19050">
            <a:solidFill>
              <a:srgbClr val="CC00FF"/>
            </a:solidFill>
            <a:prstDash val="solid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0059" y="4989559"/>
            <a:ext cx="1447832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nb-NO" dirty="0" err="1" smtClean="0">
                <a:solidFill>
                  <a:srgbClr val="CC00FF"/>
                </a:solidFill>
              </a:rPr>
              <a:t>about</a:t>
            </a:r>
            <a:r>
              <a:rPr lang="nb-NO" dirty="0">
                <a:solidFill>
                  <a:srgbClr val="CC00FF"/>
                </a:solidFill>
              </a:rPr>
              <a:t> </a:t>
            </a:r>
            <a:r>
              <a:rPr lang="nb-NO" dirty="0" smtClean="0">
                <a:solidFill>
                  <a:srgbClr val="CC00FF"/>
                </a:solidFill>
              </a:rPr>
              <a:t>75 km:</a:t>
            </a:r>
          </a:p>
          <a:p>
            <a:pPr>
              <a:lnSpc>
                <a:spcPts val="1700"/>
              </a:lnSpc>
            </a:pPr>
            <a:r>
              <a:rPr lang="nb-NO" dirty="0" err="1" smtClean="0">
                <a:solidFill>
                  <a:srgbClr val="CC00FF"/>
                </a:solidFill>
              </a:rPr>
              <a:t>strong</a:t>
            </a:r>
            <a:r>
              <a:rPr lang="nb-NO" dirty="0" smtClean="0">
                <a:solidFill>
                  <a:srgbClr val="CC00FF"/>
                </a:solidFill>
              </a:rPr>
              <a:t> negative</a:t>
            </a:r>
          </a:p>
          <a:p>
            <a:pPr>
              <a:lnSpc>
                <a:spcPts val="1700"/>
              </a:lnSpc>
            </a:pPr>
            <a:r>
              <a:rPr lang="nb-NO" dirty="0" err="1" smtClean="0">
                <a:solidFill>
                  <a:srgbClr val="CC00FF"/>
                </a:solidFill>
              </a:rPr>
              <a:t>correlation</a:t>
            </a:r>
            <a:endParaRPr lang="en-GB" dirty="0">
              <a:solidFill>
                <a:srgbClr val="CC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724" y="42688"/>
            <a:ext cx="6766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smtClean="0">
                <a:solidFill>
                  <a:srgbClr val="3333FF"/>
                </a:solidFill>
              </a:rPr>
              <a:t>V</a:t>
            </a:r>
            <a:r>
              <a:rPr lang="nb-NO" sz="2800" baseline="-25000" dirty="0" smtClean="0">
                <a:solidFill>
                  <a:srgbClr val="3333FF"/>
                </a:solidFill>
              </a:rPr>
              <a:t>S</a:t>
            </a:r>
            <a:r>
              <a:rPr lang="nb-NO" sz="2800" dirty="0" smtClean="0">
                <a:solidFill>
                  <a:srgbClr val="3333FF"/>
                </a:solidFill>
              </a:rPr>
              <a:t> at </a:t>
            </a:r>
            <a:r>
              <a:rPr lang="nb-NO" sz="2800" b="1" dirty="0" smtClean="0">
                <a:solidFill>
                  <a:srgbClr val="FF0000"/>
                </a:solidFill>
              </a:rPr>
              <a:t>SHALLOW </a:t>
            </a:r>
            <a:r>
              <a:rPr lang="nb-NO" sz="2800" b="1" dirty="0" err="1" smtClean="0">
                <a:solidFill>
                  <a:srgbClr val="FF0000"/>
                </a:solidFill>
              </a:rPr>
              <a:t>level</a:t>
            </a:r>
            <a:r>
              <a:rPr lang="nb-NO" sz="2800" b="1" dirty="0" smtClean="0">
                <a:solidFill>
                  <a:srgbClr val="FF0000"/>
                </a:solidFill>
              </a:rPr>
              <a:t> </a:t>
            </a:r>
            <a:r>
              <a:rPr lang="nb-NO" sz="2800" dirty="0" smtClean="0">
                <a:solidFill>
                  <a:srgbClr val="3333FF"/>
                </a:solidFill>
              </a:rPr>
              <a:t>versus </a:t>
            </a:r>
            <a:r>
              <a:rPr lang="nb-NO" sz="2800" dirty="0" err="1" smtClean="0">
                <a:solidFill>
                  <a:srgbClr val="3333FF"/>
                </a:solidFill>
              </a:rPr>
              <a:t>spreading</a:t>
            </a:r>
            <a:r>
              <a:rPr lang="nb-NO" sz="2800" dirty="0" smtClean="0">
                <a:solidFill>
                  <a:srgbClr val="3333FF"/>
                </a:solidFill>
              </a:rPr>
              <a:t> rate</a:t>
            </a:r>
            <a:endParaRPr lang="en-GB" sz="2800" dirty="0">
              <a:solidFill>
                <a:srgbClr val="3333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2120" y="5085184"/>
            <a:ext cx="3248040" cy="1538883"/>
          </a:xfrm>
          <a:prstGeom prst="rect">
            <a:avLst/>
          </a:prstGeom>
          <a:solidFill>
            <a:srgbClr val="EAEAEA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dirty="0" smtClean="0">
                <a:solidFill>
                  <a:srgbClr val="0066FF"/>
                </a:solidFill>
              </a:rPr>
              <a:t>"</a:t>
            </a:r>
            <a:r>
              <a:rPr lang="nb-NO" sz="1800" dirty="0" err="1" smtClean="0">
                <a:solidFill>
                  <a:srgbClr val="0066FF"/>
                </a:solidFill>
              </a:rPr>
              <a:t>Spurious</a:t>
            </a:r>
            <a:r>
              <a:rPr lang="nb-NO" sz="1800" dirty="0" smtClean="0">
                <a:solidFill>
                  <a:srgbClr val="0066FF"/>
                </a:solidFill>
              </a:rPr>
              <a:t>" negative </a:t>
            </a:r>
            <a:r>
              <a:rPr lang="nb-NO" sz="1800" dirty="0" err="1" smtClean="0">
                <a:solidFill>
                  <a:srgbClr val="0066FF"/>
                </a:solidFill>
              </a:rPr>
              <a:t>correlation</a:t>
            </a:r>
            <a:endParaRPr lang="nb-NO" sz="1800" dirty="0" smtClean="0">
              <a:solidFill>
                <a:srgbClr val="0066FF"/>
              </a:solidFill>
            </a:endParaRPr>
          </a:p>
          <a:p>
            <a:r>
              <a:rPr lang="nb-NO" dirty="0" smtClean="0"/>
              <a:t> </a:t>
            </a:r>
            <a:r>
              <a:rPr lang="nb-NO" sz="1600" dirty="0" smtClean="0"/>
              <a:t>Fast-</a:t>
            </a:r>
            <a:r>
              <a:rPr lang="nb-NO" sz="1600" dirty="0" err="1" smtClean="0"/>
              <a:t>spreading</a:t>
            </a:r>
            <a:r>
              <a:rPr lang="nb-NO" sz="1600" dirty="0" smtClean="0"/>
              <a:t> </a:t>
            </a:r>
            <a:r>
              <a:rPr lang="nb-NO" sz="1600" dirty="0" err="1" smtClean="0"/>
              <a:t>ridges</a:t>
            </a:r>
            <a:r>
              <a:rPr lang="nb-NO" sz="1600" dirty="0" smtClean="0"/>
              <a:t>:</a:t>
            </a:r>
          </a:p>
          <a:p>
            <a:r>
              <a:rPr lang="nb-NO" sz="1600" dirty="0"/>
              <a:t> </a:t>
            </a:r>
            <a:r>
              <a:rPr lang="nb-NO" sz="1400" dirty="0" err="1" smtClean="0"/>
              <a:t>wider</a:t>
            </a:r>
            <a:r>
              <a:rPr lang="nb-NO" sz="1400" dirty="0" smtClean="0"/>
              <a:t> belt of </a:t>
            </a:r>
            <a:r>
              <a:rPr lang="nb-NO" sz="1400" dirty="0" err="1" smtClean="0"/>
              <a:t>young</a:t>
            </a:r>
            <a:r>
              <a:rPr lang="nb-NO" sz="1400" dirty="0" smtClean="0"/>
              <a:t> and hot </a:t>
            </a:r>
            <a:r>
              <a:rPr lang="nb-NO" sz="1400" dirty="0" err="1" smtClean="0"/>
              <a:t>lithosphere</a:t>
            </a:r>
            <a:endParaRPr lang="nb-NO" sz="1400" dirty="0" smtClean="0"/>
          </a:p>
          <a:p>
            <a:r>
              <a:rPr lang="nb-NO" sz="1400" dirty="0"/>
              <a:t> </a:t>
            </a:r>
            <a:r>
              <a:rPr lang="nb-NO" sz="1400" dirty="0" smtClean="0"/>
              <a:t>and </a:t>
            </a:r>
            <a:r>
              <a:rPr lang="nb-NO" sz="1400" dirty="0" err="1" smtClean="0"/>
              <a:t>shallow</a:t>
            </a:r>
            <a:r>
              <a:rPr lang="nb-NO" sz="1400" dirty="0" smtClean="0"/>
              <a:t> </a:t>
            </a:r>
            <a:r>
              <a:rPr lang="nb-NO" sz="1400" dirty="0" err="1" smtClean="0"/>
              <a:t>asthenosphere</a:t>
            </a:r>
            <a:endParaRPr lang="nb-NO" sz="1400" dirty="0"/>
          </a:p>
          <a:p>
            <a:r>
              <a:rPr lang="nb-NO" sz="1600" dirty="0" smtClean="0"/>
              <a:t> </a:t>
            </a:r>
            <a:r>
              <a:rPr lang="nb-NO" sz="1600" b="1" dirty="0" smtClean="0"/>
              <a:t>→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low</a:t>
            </a:r>
            <a:r>
              <a:rPr lang="nb-NO" sz="1400" b="1" dirty="0" smtClean="0"/>
              <a:t> V</a:t>
            </a:r>
            <a:r>
              <a:rPr lang="nb-NO" sz="1400" b="1" baseline="-25000" dirty="0" smtClean="0"/>
              <a:t>S</a:t>
            </a:r>
            <a:r>
              <a:rPr lang="nb-NO" sz="1400" b="1" dirty="0" smtClean="0"/>
              <a:t> at </a:t>
            </a:r>
            <a:r>
              <a:rPr lang="nb-NO" sz="1400" b="1" dirty="0" err="1" smtClean="0"/>
              <a:t>shallow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level</a:t>
            </a:r>
            <a:r>
              <a:rPr lang="nb-NO" sz="1400" b="1" dirty="0" smtClean="0"/>
              <a:t> (75 km)</a:t>
            </a:r>
          </a:p>
          <a:p>
            <a:r>
              <a:rPr lang="nb-NO" sz="1400" b="1" dirty="0" smtClean="0"/>
              <a:t>       fast </a:t>
            </a:r>
            <a:r>
              <a:rPr lang="nb-NO" sz="1400" b="1" dirty="0" err="1" smtClean="0"/>
              <a:t>upwelling</a:t>
            </a:r>
            <a:r>
              <a:rPr lang="nb-NO" sz="1400" b="1" dirty="0" smtClean="0"/>
              <a:t> of hot </a:t>
            </a:r>
            <a:r>
              <a:rPr lang="nb-NO" sz="1400" b="1" dirty="0" err="1" smtClean="0"/>
              <a:t>asthenosphere</a:t>
            </a:r>
            <a:r>
              <a:rPr lang="nb-NO" sz="1400" b="1" dirty="0" smtClean="0"/>
              <a:t> </a:t>
            </a:r>
            <a:endParaRPr lang="en-GB" sz="1400" b="1" dirty="0"/>
          </a:p>
        </p:txBody>
      </p:sp>
      <p:sp>
        <p:nvSpPr>
          <p:cNvPr id="8" name="Left Brace 7"/>
          <p:cNvSpPr/>
          <p:nvPr/>
        </p:nvSpPr>
        <p:spPr>
          <a:xfrm rot="16200000">
            <a:off x="2481505" y="4061393"/>
            <a:ext cx="148542" cy="1584176"/>
          </a:xfrm>
          <a:prstGeom prst="leftBrace">
            <a:avLst/>
          </a:prstGeom>
          <a:ln w="1270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00">
              <a:solidFill>
                <a:srgbClr val="CC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3236" y="4929598"/>
            <a:ext cx="1561646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nb-NO" dirty="0" smtClean="0">
                <a:solidFill>
                  <a:srgbClr val="CC00FF"/>
                </a:solidFill>
              </a:rPr>
              <a:t>200-400 km:</a:t>
            </a:r>
          </a:p>
          <a:p>
            <a:pPr>
              <a:lnSpc>
                <a:spcPts val="1700"/>
              </a:lnSpc>
            </a:pPr>
            <a:r>
              <a:rPr lang="nb-NO" dirty="0" err="1" smtClean="0">
                <a:solidFill>
                  <a:srgbClr val="CC00FF"/>
                </a:solidFill>
              </a:rPr>
              <a:t>weak</a:t>
            </a:r>
            <a:r>
              <a:rPr lang="nb-NO" dirty="0">
                <a:solidFill>
                  <a:srgbClr val="CC00FF"/>
                </a:solidFill>
              </a:rPr>
              <a:t> </a:t>
            </a:r>
            <a:r>
              <a:rPr lang="nb-NO" dirty="0" err="1" smtClean="0">
                <a:solidFill>
                  <a:srgbClr val="CC00FF"/>
                </a:solidFill>
              </a:rPr>
              <a:t>correlation</a:t>
            </a:r>
            <a:endParaRPr lang="en-GB" dirty="0">
              <a:solidFill>
                <a:srgbClr val="CC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15840" y="1916832"/>
            <a:ext cx="260216" cy="658728"/>
          </a:xfrm>
          <a:prstGeom prst="rect">
            <a:avLst/>
          </a:prstGeom>
          <a:solidFill>
            <a:srgbClr val="CC00FF">
              <a:alpha val="10196"/>
            </a:srgbClr>
          </a:solidFill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09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0" y="-16336"/>
            <a:ext cx="9100010" cy="52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8256"/>
            <a:ext cx="3635896" cy="20060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008" y="-16336"/>
            <a:ext cx="1999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>
                <a:solidFill>
                  <a:srgbClr val="3333FF"/>
                </a:solidFill>
              </a:rPr>
              <a:t>Calculations</a:t>
            </a:r>
            <a:r>
              <a:rPr lang="nb-NO" b="1" dirty="0" smtClean="0">
                <a:solidFill>
                  <a:srgbClr val="3333FF"/>
                </a:solidFill>
              </a:rPr>
              <a:t> to show</a:t>
            </a:r>
          </a:p>
          <a:p>
            <a:r>
              <a:rPr lang="nb-NO" b="1" dirty="0" err="1" smtClean="0">
                <a:solidFill>
                  <a:srgbClr val="3333FF"/>
                </a:solidFill>
              </a:rPr>
              <a:t>that</a:t>
            </a:r>
            <a:r>
              <a:rPr lang="nb-NO" b="1" dirty="0" smtClean="0">
                <a:solidFill>
                  <a:srgbClr val="3333FF"/>
                </a:solidFill>
              </a:rPr>
              <a:t> T</a:t>
            </a:r>
            <a:r>
              <a:rPr lang="nb-NO" b="1" baseline="-25000" dirty="0" smtClean="0">
                <a:solidFill>
                  <a:srgbClr val="3333FF"/>
                </a:solidFill>
              </a:rPr>
              <a:t>P</a:t>
            </a:r>
            <a:r>
              <a:rPr lang="nb-NO" b="1" dirty="0" smtClean="0">
                <a:solidFill>
                  <a:srgbClr val="3333FF"/>
                </a:solidFill>
              </a:rPr>
              <a:t> &gt;&gt;</a:t>
            </a:r>
            <a:r>
              <a:rPr lang="nb-NO" sz="800" b="1" dirty="0" smtClean="0">
                <a:solidFill>
                  <a:srgbClr val="3333FF"/>
                </a:solidFill>
              </a:rPr>
              <a:t> </a:t>
            </a:r>
            <a:r>
              <a:rPr lang="nb-NO" b="1" dirty="0" smtClean="0">
                <a:solidFill>
                  <a:srgbClr val="3333FF"/>
                </a:solidFill>
              </a:rPr>
              <a:t>1350 C</a:t>
            </a:r>
            <a:endParaRPr lang="en-GB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13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4955452"/>
            <a:ext cx="58416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err="1" smtClean="0">
                <a:solidFill>
                  <a:srgbClr val="009900"/>
                </a:solidFill>
              </a:rPr>
              <a:t>Postive</a:t>
            </a:r>
            <a:r>
              <a:rPr lang="nb-NO" sz="2400" b="1" dirty="0" smtClean="0">
                <a:solidFill>
                  <a:srgbClr val="0066FF"/>
                </a:solidFill>
              </a:rPr>
              <a:t> </a:t>
            </a:r>
            <a:r>
              <a:rPr lang="nb-NO" sz="2400" b="1" dirty="0" err="1" smtClean="0">
                <a:solidFill>
                  <a:srgbClr val="0066FF"/>
                </a:solidFill>
              </a:rPr>
              <a:t>correlation</a:t>
            </a:r>
            <a:endParaRPr lang="nb-NO" sz="2400" b="1" dirty="0">
              <a:solidFill>
                <a:srgbClr val="0066FF"/>
              </a:solidFill>
            </a:endParaRPr>
          </a:p>
          <a:p>
            <a:r>
              <a:rPr lang="nb-NO" sz="2400" dirty="0"/>
              <a:t> </a:t>
            </a:r>
            <a:r>
              <a:rPr lang="nb-NO" sz="2400" b="1" dirty="0" smtClean="0">
                <a:solidFill>
                  <a:srgbClr val="CC00FF"/>
                </a:solidFill>
              </a:rPr>
              <a:t> p</a:t>
            </a:r>
            <a:r>
              <a:rPr lang="nb-NO" sz="2400" b="1" baseline="-25000" dirty="0" smtClean="0">
                <a:solidFill>
                  <a:srgbClr val="CC00FF"/>
                </a:solidFill>
              </a:rPr>
              <a:t>0</a:t>
            </a:r>
            <a:r>
              <a:rPr lang="nb-NO" sz="800" b="1" baseline="-25000" dirty="0" smtClean="0">
                <a:solidFill>
                  <a:srgbClr val="CC00FF"/>
                </a:solidFill>
              </a:rPr>
              <a:t> </a:t>
            </a:r>
            <a:r>
              <a:rPr lang="nb-NO" sz="2400" dirty="0" smtClean="0">
                <a:solidFill>
                  <a:srgbClr val="CC00FF"/>
                </a:solidFill>
              </a:rPr>
              <a:t>, </a:t>
            </a:r>
            <a:r>
              <a:rPr lang="nb-NO" sz="2400" b="1" dirty="0" smtClean="0">
                <a:solidFill>
                  <a:srgbClr val="CC00FF"/>
                </a:solidFill>
              </a:rPr>
              <a:t>͞p</a:t>
            </a:r>
            <a:r>
              <a:rPr lang="nb-NO" sz="2400" dirty="0" smtClean="0">
                <a:solidFill>
                  <a:srgbClr val="CC00FF"/>
                </a:solidFill>
              </a:rPr>
              <a:t> and </a:t>
            </a:r>
            <a:r>
              <a:rPr lang="nb-NO" sz="2400" b="1" dirty="0" smtClean="0">
                <a:solidFill>
                  <a:srgbClr val="CC00FF"/>
                </a:solidFill>
              </a:rPr>
              <a:t>F</a:t>
            </a:r>
            <a:r>
              <a:rPr lang="nb-NO" sz="2400" dirty="0" smtClean="0">
                <a:solidFill>
                  <a:srgbClr val="3333FF"/>
                </a:solidFill>
              </a:rPr>
              <a:t>  </a:t>
            </a:r>
            <a:r>
              <a:rPr lang="nb-NO" sz="2400" dirty="0" err="1" smtClean="0"/>
              <a:t>with</a:t>
            </a:r>
            <a:r>
              <a:rPr lang="nb-NO" sz="2400" dirty="0" smtClean="0">
                <a:solidFill>
                  <a:srgbClr val="3333FF"/>
                </a:solidFill>
              </a:rPr>
              <a:t>   </a:t>
            </a:r>
            <a:r>
              <a:rPr lang="nb-NO" sz="2400" b="1" dirty="0" smtClean="0">
                <a:solidFill>
                  <a:srgbClr val="3333FF"/>
                </a:solidFill>
              </a:rPr>
              <a:t>T</a:t>
            </a:r>
            <a:r>
              <a:rPr lang="nb-NO" sz="2400" b="1" baseline="-25000" dirty="0" smtClean="0">
                <a:solidFill>
                  <a:srgbClr val="3333FF"/>
                </a:solidFill>
              </a:rPr>
              <a:t>P</a:t>
            </a:r>
            <a:r>
              <a:rPr lang="nb-NO" sz="800" baseline="-25000" dirty="0" smtClean="0">
                <a:solidFill>
                  <a:srgbClr val="3333FF"/>
                </a:solidFill>
              </a:rPr>
              <a:t> </a:t>
            </a:r>
            <a:r>
              <a:rPr lang="nb-NO" sz="2400" dirty="0" smtClean="0">
                <a:solidFill>
                  <a:srgbClr val="3333FF"/>
                </a:solidFill>
              </a:rPr>
              <a:t>, </a:t>
            </a:r>
            <a:r>
              <a:rPr lang="nb-NO" sz="2400" b="1" dirty="0" err="1" smtClean="0">
                <a:solidFill>
                  <a:srgbClr val="3333FF"/>
                </a:solidFill>
              </a:rPr>
              <a:t>z</a:t>
            </a:r>
            <a:r>
              <a:rPr lang="nb-NO" sz="2400" b="1" baseline="-25000" dirty="0" err="1">
                <a:solidFill>
                  <a:srgbClr val="3333FF"/>
                </a:solidFill>
              </a:rPr>
              <a:t>crust</a:t>
            </a:r>
            <a:r>
              <a:rPr lang="nb-NO" sz="800" baseline="-25000" dirty="0">
                <a:solidFill>
                  <a:srgbClr val="3333FF"/>
                </a:solidFill>
              </a:rPr>
              <a:t> </a:t>
            </a:r>
            <a:r>
              <a:rPr lang="nb-NO" sz="2400" dirty="0" smtClean="0">
                <a:solidFill>
                  <a:srgbClr val="3333FF"/>
                </a:solidFill>
              </a:rPr>
              <a:t>, </a:t>
            </a:r>
            <a:r>
              <a:rPr lang="nb-NO" sz="2400" b="1" dirty="0" smtClean="0">
                <a:solidFill>
                  <a:srgbClr val="3333FF"/>
                </a:solidFill>
              </a:rPr>
              <a:t>Fe</a:t>
            </a:r>
            <a:r>
              <a:rPr lang="nb-NO" sz="2400" b="1" baseline="-25000" dirty="0" smtClean="0">
                <a:solidFill>
                  <a:srgbClr val="3333FF"/>
                </a:solidFill>
              </a:rPr>
              <a:t>90</a:t>
            </a:r>
            <a:r>
              <a:rPr lang="nb-NO" sz="800" b="1" baseline="-25000" dirty="0" smtClean="0">
                <a:solidFill>
                  <a:srgbClr val="3333FF"/>
                </a:solidFill>
              </a:rPr>
              <a:t> </a:t>
            </a:r>
            <a:r>
              <a:rPr lang="nb-NO" sz="2400" dirty="0">
                <a:solidFill>
                  <a:srgbClr val="3333FF"/>
                </a:solidFill>
              </a:rPr>
              <a:t>, </a:t>
            </a:r>
            <a:r>
              <a:rPr lang="nb-NO" sz="2400" b="1" dirty="0">
                <a:solidFill>
                  <a:srgbClr val="3333FF"/>
                </a:solidFill>
              </a:rPr>
              <a:t>(</a:t>
            </a:r>
            <a:r>
              <a:rPr lang="nb-NO" sz="2400" b="1" dirty="0" err="1" smtClean="0">
                <a:solidFill>
                  <a:srgbClr val="3333FF"/>
                </a:solidFill>
              </a:rPr>
              <a:t>Ca</a:t>
            </a:r>
            <a:r>
              <a:rPr lang="nb-NO" sz="2400" b="1" dirty="0" smtClean="0">
                <a:solidFill>
                  <a:srgbClr val="3333FF"/>
                </a:solidFill>
              </a:rPr>
              <a:t>/Al)</a:t>
            </a:r>
            <a:r>
              <a:rPr lang="nb-NO" sz="2400" b="1" baseline="-25000" dirty="0" smtClean="0">
                <a:solidFill>
                  <a:srgbClr val="3333FF"/>
                </a:solidFill>
              </a:rPr>
              <a:t>90</a:t>
            </a:r>
            <a:endParaRPr lang="nb-NO" sz="2400" b="1" dirty="0" smtClean="0">
              <a:solidFill>
                <a:srgbClr val="3333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84592" y="56126"/>
            <a:ext cx="8853262" cy="4668333"/>
            <a:chOff x="285412" y="436491"/>
            <a:chExt cx="7416824" cy="3551053"/>
          </a:xfrm>
        </p:grpSpPr>
        <p:pic>
          <p:nvPicPr>
            <p:cNvPr id="4813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412" y="436491"/>
              <a:ext cx="7416824" cy="3551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1796952" y="3555514"/>
              <a:ext cx="1512612" cy="10208"/>
            </a:xfrm>
            <a:prstGeom prst="straightConnector1">
              <a:avLst/>
            </a:prstGeom>
            <a:ln w="12700">
              <a:solidFill>
                <a:srgbClr val="CC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2050931" y="3333451"/>
              <a:ext cx="1445827" cy="234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400" b="1" dirty="0" err="1" smtClean="0">
                  <a:solidFill>
                    <a:srgbClr val="CC00FF"/>
                  </a:solidFill>
                </a:rPr>
                <a:t>increasing</a:t>
              </a:r>
              <a:r>
                <a:rPr lang="nb-NO" sz="1400" b="1" dirty="0" smtClean="0">
                  <a:solidFill>
                    <a:srgbClr val="CC00FF"/>
                  </a:solidFill>
                </a:rPr>
                <a:t> p</a:t>
              </a:r>
              <a:r>
                <a:rPr lang="nb-NO" sz="1400" b="1" baseline="-25000" dirty="0" smtClean="0">
                  <a:solidFill>
                    <a:srgbClr val="CC00FF"/>
                  </a:solidFill>
                </a:rPr>
                <a:t>0</a:t>
              </a:r>
              <a:r>
                <a:rPr lang="nb-NO" sz="1400" dirty="0">
                  <a:solidFill>
                    <a:srgbClr val="CC00FF"/>
                  </a:solidFill>
                </a:rPr>
                <a:t>,</a:t>
              </a:r>
              <a:r>
                <a:rPr lang="nb-NO" sz="1400" b="1" dirty="0">
                  <a:solidFill>
                    <a:srgbClr val="CC00FF"/>
                  </a:solidFill>
                </a:rPr>
                <a:t> ͞</a:t>
              </a:r>
              <a:r>
                <a:rPr lang="nb-NO" sz="1400" b="1" dirty="0" smtClean="0">
                  <a:solidFill>
                    <a:srgbClr val="CC00FF"/>
                  </a:solidFill>
                </a:rPr>
                <a:t>p</a:t>
              </a:r>
              <a:r>
                <a:rPr lang="nb-NO" sz="1400" dirty="0" smtClean="0">
                  <a:solidFill>
                    <a:srgbClr val="CC00FF"/>
                  </a:solidFill>
                </a:rPr>
                <a:t>,</a:t>
              </a:r>
              <a:r>
                <a:rPr lang="nb-NO" sz="1400" b="1" dirty="0" smtClean="0">
                  <a:solidFill>
                    <a:srgbClr val="CC00FF"/>
                  </a:solidFill>
                </a:rPr>
                <a:t> F</a:t>
              </a:r>
              <a:endParaRPr lang="en-US" sz="1400" b="1" dirty="0">
                <a:solidFill>
                  <a:srgbClr val="CC00FF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4427380" y="3543117"/>
              <a:ext cx="1525286" cy="12397"/>
            </a:xfrm>
            <a:prstGeom prst="straightConnector1">
              <a:avLst/>
            </a:prstGeom>
            <a:ln w="12700">
              <a:solidFill>
                <a:srgbClr val="CC00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685727" y="3912348"/>
            <a:ext cx="132859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b="1" dirty="0" smtClean="0">
                <a:solidFill>
                  <a:srgbClr val="FF0000"/>
                </a:solidFill>
              </a:rPr>
              <a:t>Iceland-</a:t>
            </a:r>
          </a:p>
          <a:p>
            <a:pPr>
              <a:lnSpc>
                <a:spcPts val="1100"/>
              </a:lnSpc>
            </a:pPr>
            <a:r>
              <a:rPr lang="nb-NO" sz="1100" b="1" dirty="0" err="1" smtClean="0">
                <a:solidFill>
                  <a:srgbClr val="FF0000"/>
                </a:solidFill>
              </a:rPr>
              <a:t>Kolbeinsey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76880" y="729144"/>
            <a:ext cx="114144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b="1" dirty="0" err="1" smtClean="0">
                <a:solidFill>
                  <a:srgbClr val="3333FF"/>
                </a:solidFill>
              </a:rPr>
              <a:t>Cayman</a:t>
            </a:r>
            <a:endParaRPr lang="nb-NO" sz="1100" b="1" dirty="0">
              <a:solidFill>
                <a:srgbClr val="3333FF"/>
              </a:solidFill>
            </a:endParaRPr>
          </a:p>
          <a:p>
            <a:pPr>
              <a:lnSpc>
                <a:spcPts val="1100"/>
              </a:lnSpc>
            </a:pPr>
            <a:r>
              <a:rPr lang="nb-NO" sz="1100" b="1" dirty="0" err="1" smtClean="0">
                <a:solidFill>
                  <a:srgbClr val="3333FF"/>
                </a:solidFill>
              </a:rPr>
              <a:t>Trough</a:t>
            </a:r>
            <a:endParaRPr lang="en-US" sz="1100" b="1" dirty="0">
              <a:solidFill>
                <a:srgbClr val="3333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14480" y="35453"/>
            <a:ext cx="85326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b="1" dirty="0" err="1" smtClean="0">
                <a:solidFill>
                  <a:srgbClr val="FF0000"/>
                </a:solidFill>
              </a:rPr>
              <a:t>Iceland</a:t>
            </a:r>
            <a:r>
              <a:rPr lang="nb-NO" sz="1100" b="1" dirty="0" smtClean="0">
                <a:solidFill>
                  <a:srgbClr val="FF0000"/>
                </a:solidFill>
              </a:rPr>
              <a:t>-</a:t>
            </a:r>
          </a:p>
          <a:p>
            <a:pPr>
              <a:lnSpc>
                <a:spcPts val="1100"/>
              </a:lnSpc>
            </a:pPr>
            <a:r>
              <a:rPr lang="nb-NO" sz="1100" b="1" dirty="0" err="1" smtClean="0">
                <a:solidFill>
                  <a:srgbClr val="FF0000"/>
                </a:solidFill>
              </a:rPr>
              <a:t>Kolbeinsey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97360" y="3383998"/>
            <a:ext cx="698422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b="1" dirty="0" err="1" smtClean="0">
                <a:solidFill>
                  <a:srgbClr val="3333FF"/>
                </a:solidFill>
              </a:rPr>
              <a:t>Cayman</a:t>
            </a:r>
            <a:endParaRPr lang="nb-NO" sz="1100" b="1" dirty="0">
              <a:solidFill>
                <a:srgbClr val="3333FF"/>
              </a:solidFill>
            </a:endParaRPr>
          </a:p>
          <a:p>
            <a:pPr>
              <a:lnSpc>
                <a:spcPts val="1100"/>
              </a:lnSpc>
            </a:pPr>
            <a:r>
              <a:rPr lang="nb-NO" sz="1100" b="1" dirty="0" err="1" smtClean="0">
                <a:solidFill>
                  <a:srgbClr val="3333FF"/>
                </a:solidFill>
              </a:rPr>
              <a:t>Trough</a:t>
            </a:r>
            <a:endParaRPr lang="en-US" sz="1100" b="1" dirty="0">
              <a:solidFill>
                <a:srgbClr val="3333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09590" y="3853911"/>
            <a:ext cx="1711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err="1" smtClean="0">
                <a:solidFill>
                  <a:srgbClr val="CC00FF"/>
                </a:solidFill>
              </a:rPr>
              <a:t>increasing</a:t>
            </a:r>
            <a:r>
              <a:rPr lang="nb-NO" sz="1400" b="1" dirty="0" smtClean="0">
                <a:solidFill>
                  <a:srgbClr val="CC00FF"/>
                </a:solidFill>
              </a:rPr>
              <a:t> p</a:t>
            </a:r>
            <a:r>
              <a:rPr lang="nb-NO" sz="1400" b="1" baseline="-25000" dirty="0" smtClean="0">
                <a:solidFill>
                  <a:srgbClr val="CC00FF"/>
                </a:solidFill>
              </a:rPr>
              <a:t>0</a:t>
            </a:r>
            <a:r>
              <a:rPr lang="nb-NO" sz="1400" dirty="0">
                <a:solidFill>
                  <a:srgbClr val="CC00FF"/>
                </a:solidFill>
              </a:rPr>
              <a:t>,</a:t>
            </a:r>
            <a:r>
              <a:rPr lang="nb-NO" sz="1400" b="1" dirty="0">
                <a:solidFill>
                  <a:srgbClr val="CC00FF"/>
                </a:solidFill>
              </a:rPr>
              <a:t> ͞</a:t>
            </a:r>
            <a:r>
              <a:rPr lang="nb-NO" sz="1400" b="1" dirty="0" smtClean="0">
                <a:solidFill>
                  <a:srgbClr val="CC00FF"/>
                </a:solidFill>
              </a:rPr>
              <a:t>p</a:t>
            </a:r>
            <a:r>
              <a:rPr lang="nb-NO" sz="1400" dirty="0" smtClean="0">
                <a:solidFill>
                  <a:srgbClr val="CC00FF"/>
                </a:solidFill>
              </a:rPr>
              <a:t>,</a:t>
            </a:r>
            <a:r>
              <a:rPr lang="nb-NO" sz="1400" b="1" dirty="0" smtClean="0">
                <a:solidFill>
                  <a:srgbClr val="CC00FF"/>
                </a:solidFill>
              </a:rPr>
              <a:t> F</a:t>
            </a:r>
            <a:endParaRPr lang="en-US" sz="1400" b="1" dirty="0">
              <a:solidFill>
                <a:srgbClr val="CC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02035" y="6004924"/>
            <a:ext cx="3837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smtClean="0">
                <a:solidFill>
                  <a:srgbClr val="6600CC"/>
                </a:solidFill>
              </a:rPr>
              <a:t>Negative</a:t>
            </a:r>
            <a:r>
              <a:rPr lang="nb-NO" sz="2400" b="1" dirty="0" smtClean="0">
                <a:solidFill>
                  <a:srgbClr val="0066FF"/>
                </a:solidFill>
              </a:rPr>
              <a:t> </a:t>
            </a:r>
            <a:r>
              <a:rPr lang="nb-NO" sz="2400" b="1" dirty="0" err="1" smtClean="0">
                <a:solidFill>
                  <a:srgbClr val="0066FF"/>
                </a:solidFill>
              </a:rPr>
              <a:t>correlation</a:t>
            </a:r>
            <a:endParaRPr lang="nb-NO" sz="2400" b="1" dirty="0" smtClean="0">
              <a:solidFill>
                <a:srgbClr val="0066FF"/>
              </a:solidFill>
            </a:endParaRPr>
          </a:p>
          <a:p>
            <a:r>
              <a:rPr lang="nb-NO" sz="2400" b="1" dirty="0" smtClean="0">
                <a:solidFill>
                  <a:srgbClr val="CC00FF"/>
                </a:solidFill>
              </a:rPr>
              <a:t>  p</a:t>
            </a:r>
            <a:r>
              <a:rPr lang="nb-NO" sz="2400" b="1" baseline="-25000" dirty="0" smtClean="0">
                <a:solidFill>
                  <a:srgbClr val="CC00FF"/>
                </a:solidFill>
              </a:rPr>
              <a:t>0</a:t>
            </a:r>
            <a:r>
              <a:rPr lang="nb-NO" sz="800" dirty="0" smtClean="0"/>
              <a:t> </a:t>
            </a:r>
            <a:r>
              <a:rPr lang="nb-NO" sz="2400" dirty="0" smtClean="0">
                <a:solidFill>
                  <a:srgbClr val="CC00FF"/>
                </a:solidFill>
              </a:rPr>
              <a:t>,</a:t>
            </a:r>
            <a:r>
              <a:rPr lang="nb-NO" sz="2400" b="1" dirty="0" smtClean="0">
                <a:solidFill>
                  <a:srgbClr val="CC00FF"/>
                </a:solidFill>
              </a:rPr>
              <a:t> ͞p</a:t>
            </a:r>
            <a:r>
              <a:rPr lang="nb-NO" sz="2400" dirty="0" smtClean="0">
                <a:solidFill>
                  <a:srgbClr val="CC00FF"/>
                </a:solidFill>
              </a:rPr>
              <a:t> and </a:t>
            </a:r>
            <a:r>
              <a:rPr lang="nb-NO" sz="2400" b="1" dirty="0" smtClean="0">
                <a:solidFill>
                  <a:srgbClr val="CC00FF"/>
                </a:solidFill>
              </a:rPr>
              <a:t>F</a:t>
            </a:r>
            <a:r>
              <a:rPr lang="nb-NO" sz="2400" dirty="0" smtClean="0">
                <a:solidFill>
                  <a:srgbClr val="3333FF"/>
                </a:solidFill>
              </a:rPr>
              <a:t>  </a:t>
            </a:r>
            <a:r>
              <a:rPr lang="nb-NO" sz="2400" dirty="0" err="1" smtClean="0"/>
              <a:t>with</a:t>
            </a:r>
            <a:r>
              <a:rPr lang="nb-NO" sz="2400" dirty="0" smtClean="0">
                <a:solidFill>
                  <a:srgbClr val="3333FF"/>
                </a:solidFill>
              </a:rPr>
              <a:t>   </a:t>
            </a:r>
            <a:r>
              <a:rPr lang="nb-NO" sz="2400" b="1" dirty="0" smtClean="0">
                <a:solidFill>
                  <a:srgbClr val="3333FF"/>
                </a:solidFill>
              </a:rPr>
              <a:t>D</a:t>
            </a:r>
            <a:r>
              <a:rPr lang="nb-NO" sz="2400" b="1" baseline="-25000" dirty="0" smtClean="0">
                <a:solidFill>
                  <a:srgbClr val="3333FF"/>
                </a:solidFill>
              </a:rPr>
              <a:t>R</a:t>
            </a:r>
            <a:r>
              <a:rPr lang="nb-NO" sz="2400" dirty="0" smtClean="0">
                <a:solidFill>
                  <a:srgbClr val="3333FF"/>
                </a:solidFill>
              </a:rPr>
              <a:t>,</a:t>
            </a:r>
            <a:r>
              <a:rPr lang="nb-NO" sz="2400" dirty="0" smtClean="0"/>
              <a:t> </a:t>
            </a:r>
            <a:r>
              <a:rPr lang="nb-NO" sz="2400" b="1" dirty="0" smtClean="0">
                <a:solidFill>
                  <a:srgbClr val="3333FF"/>
                </a:solidFill>
              </a:rPr>
              <a:t>Na</a:t>
            </a:r>
            <a:r>
              <a:rPr lang="nb-NO" sz="2400" b="1" baseline="-25000" dirty="0" smtClean="0">
                <a:solidFill>
                  <a:srgbClr val="3333FF"/>
                </a:solidFill>
              </a:rPr>
              <a:t>90</a:t>
            </a:r>
            <a:endParaRPr lang="nb-NO" sz="2400" b="1" dirty="0" smtClean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76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78" y="864732"/>
            <a:ext cx="2839862" cy="24946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187" y="112856"/>
            <a:ext cx="6208013" cy="60529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800" dirty="0" smtClean="0">
                <a:solidFill>
                  <a:srgbClr val="0066FF"/>
                </a:solidFill>
              </a:rPr>
              <a:t>1388℃ </a:t>
            </a:r>
            <a:r>
              <a:rPr lang="nb-NO" sz="1800" dirty="0" err="1" smtClean="0">
                <a:solidFill>
                  <a:srgbClr val="0066FF"/>
                </a:solidFill>
              </a:rPr>
              <a:t>adopted</a:t>
            </a:r>
            <a:r>
              <a:rPr lang="nb-NO" sz="1800" dirty="0" smtClean="0">
                <a:solidFill>
                  <a:srgbClr val="0066FF"/>
                </a:solidFill>
              </a:rPr>
              <a:t> as mantle </a:t>
            </a:r>
            <a:r>
              <a:rPr lang="nb-NO" sz="1800" dirty="0" err="1" smtClean="0">
                <a:solidFill>
                  <a:srgbClr val="0066FF"/>
                </a:solidFill>
              </a:rPr>
              <a:t>Tp</a:t>
            </a:r>
            <a:r>
              <a:rPr lang="nb-NO" sz="1800" dirty="0" smtClean="0">
                <a:solidFill>
                  <a:srgbClr val="0066FF"/>
                </a:solidFill>
              </a:rPr>
              <a:t> for </a:t>
            </a:r>
            <a:r>
              <a:rPr lang="nb-NO" sz="1800" dirty="0" err="1" smtClean="0">
                <a:solidFill>
                  <a:srgbClr val="0066FF"/>
                </a:solidFill>
              </a:rPr>
              <a:t>passively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spreading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ridges</a:t>
            </a:r>
            <a:endParaRPr lang="nb-NO" sz="1800" dirty="0" smtClean="0">
              <a:solidFill>
                <a:srgbClr val="0066FF"/>
              </a:solidFill>
            </a:endParaRPr>
          </a:p>
          <a:p>
            <a:pPr>
              <a:lnSpc>
                <a:spcPts val="2000"/>
              </a:lnSpc>
            </a:pPr>
            <a:r>
              <a:rPr lang="nb-NO" sz="1400" dirty="0" smtClean="0"/>
              <a:t>(</a:t>
            </a:r>
            <a:r>
              <a:rPr lang="nb-NO" sz="1400" b="1" dirty="0" smtClean="0"/>
              <a:t>Bao et al. 2022, </a:t>
            </a:r>
            <a:r>
              <a:rPr lang="nb-NO" sz="1400" b="1" dirty="0" err="1" smtClean="0"/>
              <a:t>Sci</a:t>
            </a:r>
            <a:r>
              <a:rPr lang="nb-NO" sz="1400" b="1" dirty="0" smtClean="0"/>
              <a:t>., </a:t>
            </a:r>
            <a:r>
              <a:rPr lang="nb-NO" sz="1400" dirty="0" err="1" smtClean="0"/>
              <a:t>supported</a:t>
            </a:r>
            <a:r>
              <a:rPr lang="nb-NO" sz="1400" dirty="0" smtClean="0"/>
              <a:t> by </a:t>
            </a:r>
            <a:r>
              <a:rPr lang="nb-NO" sz="1400" dirty="0" err="1" smtClean="0"/>
              <a:t>Putirka</a:t>
            </a:r>
            <a:r>
              <a:rPr lang="nb-NO" sz="1400" dirty="0" smtClean="0"/>
              <a:t> 2008, </a:t>
            </a:r>
            <a:r>
              <a:rPr lang="nb-NO" sz="1400" dirty="0" err="1" smtClean="0"/>
              <a:t>Geol</a:t>
            </a:r>
            <a:r>
              <a:rPr lang="nb-NO" sz="1400" dirty="0" smtClean="0"/>
              <a:t>. and </a:t>
            </a:r>
            <a:r>
              <a:rPr lang="nb-NO" sz="1400" dirty="0" err="1" smtClean="0"/>
              <a:t>Dalton</a:t>
            </a:r>
            <a:r>
              <a:rPr lang="nb-NO" sz="1400" dirty="0" smtClean="0"/>
              <a:t> et al. 2014, </a:t>
            </a:r>
            <a:r>
              <a:rPr lang="nb-NO" sz="1400" dirty="0" err="1" smtClean="0"/>
              <a:t>Sci</a:t>
            </a:r>
            <a:r>
              <a:rPr lang="nb-NO" sz="1400" dirty="0" smtClean="0"/>
              <a:t>.)</a:t>
            </a:r>
            <a:r>
              <a:rPr lang="nb-NO" sz="1800" dirty="0" smtClean="0"/>
              <a:t> </a:t>
            </a:r>
            <a:endParaRPr lang="en-GB" sz="1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72" y="3504981"/>
            <a:ext cx="8124528" cy="33502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3528" y="874207"/>
            <a:ext cx="163817" cy="205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937563" y="3717032"/>
            <a:ext cx="163817" cy="205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62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399" y="755021"/>
            <a:ext cx="9108504" cy="5123557"/>
            <a:chOff x="30235" y="476672"/>
            <a:chExt cx="9072746" cy="5582276"/>
          </a:xfrm>
        </p:grpSpPr>
        <p:pic>
          <p:nvPicPr>
            <p:cNvPr id="5" name="Picture 4" descr="M:\pc\Dokumenter\Pictures\Geodyn-PlateTect\GeoMapApp-World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35" y="476672"/>
              <a:ext cx="9072746" cy="5582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892818" y="4213480"/>
              <a:ext cx="579925" cy="192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600"/>
                </a:lnSpc>
              </a:pPr>
              <a:r>
                <a:rPr lang="nb-NO" sz="900" b="1" dirty="0" smtClean="0">
                  <a:solidFill>
                    <a:srgbClr val="FFFF00"/>
                  </a:solidFill>
                </a:rPr>
                <a:t>Pitcairn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45338" y="3771906"/>
              <a:ext cx="516057" cy="192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600"/>
                </a:lnSpc>
              </a:pPr>
              <a:r>
                <a:rPr lang="nb-NO" sz="900" b="1" dirty="0" smtClean="0">
                  <a:solidFill>
                    <a:srgbClr val="FFFF00"/>
                  </a:solidFill>
                </a:rPr>
                <a:t>Samoa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8374197">
              <a:off x="4694149" y="4271208"/>
              <a:ext cx="753100" cy="229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900" b="1" dirty="0" err="1" smtClean="0">
                  <a:solidFill>
                    <a:srgbClr val="FFFF00"/>
                  </a:solidFill>
                </a:rPr>
                <a:t>Walwis</a:t>
              </a:r>
              <a:r>
                <a:rPr lang="nb-NO" sz="900" b="1" dirty="0" smtClean="0">
                  <a:solidFill>
                    <a:srgbClr val="FFFF00"/>
                  </a:solidFill>
                </a:rPr>
                <a:t> R.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2118966" y="4161994"/>
              <a:ext cx="45719" cy="53355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71228" y="3919107"/>
              <a:ext cx="45719" cy="53355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29373" y="3080462"/>
            <a:ext cx="444352" cy="117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Canary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525503" y="3031970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041912" y="3348553"/>
            <a:ext cx="609736" cy="1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Cape Verde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34173" y="3385262"/>
            <a:ext cx="444352" cy="117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Canary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90950" y="3693556"/>
            <a:ext cx="559769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Ascension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00937" y="4006028"/>
            <a:ext cx="537327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St Helena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0589" y="4415520"/>
            <a:ext cx="44114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Tristan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350878" y="3276445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4782730" y="3935957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4598580" y="3777207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4646205" y="4431257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4695820" y="4528931"/>
            <a:ext cx="45899" cy="48971"/>
          </a:xfrm>
          <a:prstGeom prst="ellipse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4905002" y="4932481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4531905" y="1919832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4352929" y="4516911"/>
            <a:ext cx="428322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chemeClr val="bg1">
                    <a:lumMod val="50000"/>
                  </a:schemeClr>
                </a:solidFill>
              </a:rPr>
              <a:t>Gough</a:t>
            </a:r>
            <a:endParaRPr lang="en-GB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56763" y="4053876"/>
            <a:ext cx="566181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Tahiti-</a:t>
            </a:r>
            <a:r>
              <a:rPr lang="en-GB" sz="700" dirty="0" err="1" smtClean="0">
                <a:solidFill>
                  <a:srgbClr val="FF0000"/>
                </a:solidFill>
              </a:rPr>
              <a:t>Soc</a:t>
            </a:r>
            <a:endParaRPr lang="nb-NO" sz="700" dirty="0" smtClean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43763" y="4981398"/>
            <a:ext cx="444352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Bouvet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47821" y="3861374"/>
            <a:ext cx="575799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Marquesas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46085" y="4262258"/>
            <a:ext cx="590226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Macdonald</a:t>
            </a:r>
            <a:endParaRPr lang="nb-NO" sz="700" dirty="0">
              <a:solidFill>
                <a:srgbClr val="FF0000"/>
              </a:solidFill>
            </a:endParaRPr>
          </a:p>
          <a:p>
            <a:pPr>
              <a:lnSpc>
                <a:spcPts val="7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 </a:t>
            </a:r>
            <a:r>
              <a:rPr lang="nb-NO" sz="700" dirty="0" err="1" smtClean="0">
                <a:solidFill>
                  <a:srgbClr val="FF0000"/>
                </a:solidFill>
              </a:rPr>
              <a:t>Seamount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1491877" y="3224331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5960968" y="4655537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1738763" y="4790162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6449257" y="4769471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1616905" y="3989778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1881832" y="3849756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1855998" y="4267117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/>
          <p:cNvSpPr txBox="1"/>
          <p:nvPr/>
        </p:nvSpPr>
        <p:spPr>
          <a:xfrm>
            <a:off x="2337202" y="4244440"/>
            <a:ext cx="410690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Easter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15600" y="3273302"/>
            <a:ext cx="444352" cy="158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Hawaii</a:t>
            </a:r>
          </a:p>
          <a:p>
            <a:pPr>
              <a:lnSpc>
                <a:spcPts val="200"/>
              </a:lnSpc>
            </a:pP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340951" y="4837769"/>
            <a:ext cx="506870" cy="143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Loisville</a:t>
            </a:r>
            <a:endParaRPr lang="nb-NO" sz="700" dirty="0" smtClean="0">
              <a:solidFill>
                <a:srgbClr val="FF0000"/>
              </a:solidFill>
            </a:endParaRPr>
          </a:p>
          <a:p>
            <a:pPr>
              <a:lnSpc>
                <a:spcPts val="200"/>
              </a:lnSpc>
            </a:pP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89786" y="3688041"/>
            <a:ext cx="564578" cy="143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Galapagos</a:t>
            </a:r>
          </a:p>
          <a:p>
            <a:pPr>
              <a:lnSpc>
                <a:spcPts val="200"/>
              </a:lnSpc>
            </a:pP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496648" y="4195469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2901369" y="3645270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3151189" y="4178670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/>
          <p:cNvSpPr/>
          <p:nvPr/>
        </p:nvSpPr>
        <p:spPr>
          <a:xfrm>
            <a:off x="3225841" y="4335443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/>
          <p:cNvSpPr txBox="1"/>
          <p:nvPr/>
        </p:nvSpPr>
        <p:spPr>
          <a:xfrm>
            <a:off x="2771386" y="4228233"/>
            <a:ext cx="527709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San Felix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633033" y="4389442"/>
            <a:ext cx="747320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Juan Fernandez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4257639" y="2759189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/>
          <p:cNvSpPr txBox="1"/>
          <p:nvPr/>
        </p:nvSpPr>
        <p:spPr>
          <a:xfrm>
            <a:off x="3963630" y="2810551"/>
            <a:ext cx="46198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Azores</a:t>
            </a:r>
            <a:r>
              <a:rPr lang="nb-NO" sz="700" dirty="0" smtClean="0">
                <a:solidFill>
                  <a:srgbClr val="FF0000"/>
                </a:solidFill>
              </a:rPr>
              <a:t> 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73827" y="1991940"/>
            <a:ext cx="450764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Iceland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841102" y="4564235"/>
            <a:ext cx="42511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Crozet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281721" y="4692597"/>
            <a:ext cx="559769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Kerguelen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982063" y="4100843"/>
            <a:ext cx="48923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Reunion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557170" y="3768542"/>
            <a:ext cx="51007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Comoros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474665" y="4839099"/>
            <a:ext cx="364202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chemeClr val="bg1">
                    <a:lumMod val="50000"/>
                  </a:schemeClr>
                </a:solidFill>
              </a:rPr>
              <a:t>Herd</a:t>
            </a:r>
            <a:endParaRPr lang="en-GB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6514975" y="4901250"/>
            <a:ext cx="45899" cy="48971"/>
          </a:xfrm>
          <a:prstGeom prst="ellipse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/>
          <p:cNvSpPr/>
          <p:nvPr/>
        </p:nvSpPr>
        <p:spPr>
          <a:xfrm>
            <a:off x="5876692" y="3859970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/>
          <p:cNvSpPr/>
          <p:nvPr/>
        </p:nvSpPr>
        <p:spPr>
          <a:xfrm>
            <a:off x="5805674" y="3429586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/>
          <p:cNvSpPr/>
          <p:nvPr/>
        </p:nvSpPr>
        <p:spPr>
          <a:xfrm>
            <a:off x="5080439" y="3596299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/>
          <p:cNvSpPr/>
          <p:nvPr/>
        </p:nvSpPr>
        <p:spPr>
          <a:xfrm>
            <a:off x="6139411" y="4058476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/>
          <p:cNvSpPr/>
          <p:nvPr/>
        </p:nvSpPr>
        <p:spPr>
          <a:xfrm>
            <a:off x="5328218" y="3189410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/>
          <p:cNvSpPr txBox="1"/>
          <p:nvPr/>
        </p:nvSpPr>
        <p:spPr>
          <a:xfrm>
            <a:off x="5755657" y="3460737"/>
            <a:ext cx="34977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Afar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141446" y="3237072"/>
            <a:ext cx="453970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Hoggar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900467" y="3649511"/>
            <a:ext cx="559769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Cameroon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283001" y="3455915"/>
            <a:ext cx="537327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00"/>
              </a:lnSpc>
            </a:pPr>
            <a:r>
              <a:rPr lang="nb-NO" sz="600" dirty="0" smtClean="0">
                <a:solidFill>
                  <a:srgbClr val="FF0000"/>
                </a:solidFill>
              </a:rPr>
              <a:t>M</a:t>
            </a:r>
            <a:r>
              <a:rPr lang="nb-NO" sz="600" dirty="0">
                <a:solidFill>
                  <a:srgbClr val="FF0000"/>
                </a:solidFill>
              </a:rPr>
              <a:t>arshall</a:t>
            </a:r>
          </a:p>
          <a:p>
            <a:pPr>
              <a:lnSpc>
                <a:spcPts val="500"/>
              </a:lnSpc>
            </a:pPr>
            <a:r>
              <a:rPr lang="nb-NO" sz="600" dirty="0" err="1" smtClean="0">
                <a:solidFill>
                  <a:srgbClr val="FF0000"/>
                </a:solidFill>
              </a:rPr>
              <a:t>Micronesia</a:t>
            </a:r>
            <a:endParaRPr lang="nb-NO" sz="600" dirty="0" smtClean="0">
              <a:solidFill>
                <a:srgbClr val="FF0000"/>
              </a:solidFill>
            </a:endParaRPr>
          </a:p>
          <a:p>
            <a:pPr>
              <a:lnSpc>
                <a:spcPts val="500"/>
              </a:lnSpc>
            </a:pPr>
            <a:r>
              <a:rPr lang="nb-NO" sz="600" dirty="0" smtClean="0">
                <a:solidFill>
                  <a:srgbClr val="FF0000"/>
                </a:solidFill>
              </a:rPr>
              <a:t>  </a:t>
            </a:r>
            <a:r>
              <a:rPr lang="nb-NO" sz="600" dirty="0" smtClean="0">
                <a:solidFill>
                  <a:schemeClr val="bg1">
                    <a:lumMod val="50000"/>
                  </a:schemeClr>
                </a:solidFill>
              </a:rPr>
              <a:t>(Caroline)</a:t>
            </a:r>
            <a:endParaRPr lang="en-GB" sz="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8513411" y="3429565"/>
            <a:ext cx="45719" cy="4571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TextBox 67"/>
          <p:cNvSpPr txBox="1"/>
          <p:nvPr/>
        </p:nvSpPr>
        <p:spPr>
          <a:xfrm>
            <a:off x="84966" y="852831"/>
            <a:ext cx="3202698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dirty="0" smtClean="0"/>
              <a:t>27 </a:t>
            </a:r>
            <a:r>
              <a:rPr lang="nb-NO" dirty="0" err="1" smtClean="0"/>
              <a:t>deep-rooted</a:t>
            </a:r>
            <a:r>
              <a:rPr lang="nb-NO" dirty="0" smtClean="0"/>
              <a:t> </a:t>
            </a:r>
            <a:r>
              <a:rPr lang="nb-NO" dirty="0" err="1" smtClean="0"/>
              <a:t>plumes</a:t>
            </a:r>
            <a:r>
              <a:rPr lang="nb-NO" dirty="0" smtClean="0"/>
              <a:t>, </a:t>
            </a:r>
            <a:r>
              <a:rPr lang="nb-NO" dirty="0" err="1" smtClean="0"/>
              <a:t>mostly</a:t>
            </a:r>
            <a:r>
              <a:rPr lang="nb-NO" dirty="0" smtClean="0"/>
              <a:t> </a:t>
            </a:r>
            <a:r>
              <a:rPr lang="nb-NO" dirty="0" err="1" smtClean="0"/>
              <a:t>OIBs</a:t>
            </a:r>
            <a:endParaRPr lang="nb-NO" dirty="0"/>
          </a:p>
          <a:p>
            <a:pPr>
              <a:lnSpc>
                <a:spcPts val="1800"/>
              </a:lnSpc>
            </a:pPr>
            <a:r>
              <a:rPr lang="nb-NO" sz="1400" dirty="0" smtClean="0"/>
              <a:t>(French &amp; Romanowicz, 2015, Nature)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6020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160" y="22739"/>
            <a:ext cx="4619604" cy="68091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835" y="69760"/>
            <a:ext cx="367761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dirty="0" smtClean="0">
                <a:solidFill>
                  <a:srgbClr val="0066FF"/>
                </a:solidFill>
              </a:rPr>
              <a:t>Maximum </a:t>
            </a:r>
            <a:r>
              <a:rPr lang="nb-NO" sz="1600" baseline="30000" dirty="0" smtClean="0">
                <a:solidFill>
                  <a:srgbClr val="0066FF"/>
                </a:solidFill>
              </a:rPr>
              <a:t>3</a:t>
            </a:r>
            <a:r>
              <a:rPr lang="nb-NO" sz="1600" dirty="0" smtClean="0">
                <a:solidFill>
                  <a:srgbClr val="0066FF"/>
                </a:solidFill>
              </a:rPr>
              <a:t>He/</a:t>
            </a:r>
            <a:r>
              <a:rPr lang="nb-NO" sz="1600" baseline="30000" dirty="0" smtClean="0">
                <a:solidFill>
                  <a:srgbClr val="0066FF"/>
                </a:solidFill>
              </a:rPr>
              <a:t>4</a:t>
            </a:r>
            <a:r>
              <a:rPr lang="nb-NO" sz="1600" dirty="0" smtClean="0">
                <a:solidFill>
                  <a:srgbClr val="0066FF"/>
                </a:solidFill>
              </a:rPr>
              <a:t>He-ratio in </a:t>
            </a:r>
            <a:r>
              <a:rPr lang="nb-NO" sz="1600" dirty="0" err="1" smtClean="0">
                <a:solidFill>
                  <a:srgbClr val="0066FF"/>
                </a:solidFill>
              </a:rPr>
              <a:t>plume-derived</a:t>
            </a:r>
            <a:endParaRPr lang="nb-NO" sz="1600" dirty="0" smtClean="0">
              <a:solidFill>
                <a:srgbClr val="0066FF"/>
              </a:solidFill>
            </a:endParaRPr>
          </a:p>
          <a:p>
            <a:r>
              <a:rPr lang="nb-NO" sz="1600" dirty="0" err="1" smtClean="0">
                <a:solidFill>
                  <a:srgbClr val="0066FF"/>
                </a:solidFill>
              </a:rPr>
              <a:t>volcanic</a:t>
            </a:r>
            <a:r>
              <a:rPr lang="nb-NO" sz="1600" dirty="0" smtClean="0">
                <a:solidFill>
                  <a:srgbClr val="0066FF"/>
                </a:solidFill>
              </a:rPr>
              <a:t> </a:t>
            </a:r>
            <a:r>
              <a:rPr lang="nb-NO" sz="1600" dirty="0" err="1" smtClean="0">
                <a:solidFill>
                  <a:srgbClr val="0066FF"/>
                </a:solidFill>
              </a:rPr>
              <a:t>centres</a:t>
            </a:r>
            <a:r>
              <a:rPr lang="nb-NO" sz="1600" dirty="0" smtClean="0">
                <a:solidFill>
                  <a:srgbClr val="0066FF"/>
                </a:solidFill>
              </a:rPr>
              <a:t> versus </a:t>
            </a:r>
            <a:r>
              <a:rPr lang="nb-NO" sz="1600" dirty="0" err="1" smtClean="0">
                <a:solidFill>
                  <a:srgbClr val="0066FF"/>
                </a:solidFill>
              </a:rPr>
              <a:t>plume</a:t>
            </a:r>
            <a:r>
              <a:rPr lang="nb-NO" sz="1600" dirty="0" smtClean="0">
                <a:solidFill>
                  <a:srgbClr val="0066FF"/>
                </a:solidFill>
              </a:rPr>
              <a:t> </a:t>
            </a:r>
            <a:r>
              <a:rPr lang="nb-NO" sz="1600" dirty="0" err="1" smtClean="0">
                <a:solidFill>
                  <a:srgbClr val="0066FF"/>
                </a:solidFill>
              </a:rPr>
              <a:t>flux</a:t>
            </a:r>
            <a:r>
              <a:rPr lang="nb-NO" sz="1600" dirty="0" smtClean="0">
                <a:solidFill>
                  <a:srgbClr val="0066FF"/>
                </a:solidFill>
              </a:rPr>
              <a:t> and</a:t>
            </a:r>
          </a:p>
          <a:p>
            <a:r>
              <a:rPr lang="nb-NO" sz="1600" dirty="0" smtClean="0">
                <a:solidFill>
                  <a:srgbClr val="0066FF"/>
                </a:solidFill>
              </a:rPr>
              <a:t>mantle </a:t>
            </a:r>
            <a:r>
              <a:rPr lang="nb-NO" sz="1600" dirty="0" err="1" smtClean="0">
                <a:solidFill>
                  <a:srgbClr val="0066FF"/>
                </a:solidFill>
              </a:rPr>
              <a:t>potential</a:t>
            </a:r>
            <a:r>
              <a:rPr lang="nb-NO" sz="1600" dirty="0" smtClean="0">
                <a:solidFill>
                  <a:srgbClr val="0066FF"/>
                </a:solidFill>
              </a:rPr>
              <a:t> </a:t>
            </a:r>
            <a:r>
              <a:rPr lang="nb-NO" sz="1600" dirty="0" err="1" smtClean="0">
                <a:solidFill>
                  <a:srgbClr val="0066FF"/>
                </a:solidFill>
              </a:rPr>
              <a:t>temperature</a:t>
            </a:r>
            <a:r>
              <a:rPr lang="nb-NO" sz="1600" dirty="0" smtClean="0">
                <a:solidFill>
                  <a:srgbClr val="0066FF"/>
                </a:solidFill>
              </a:rPr>
              <a:t>, T</a:t>
            </a:r>
            <a:r>
              <a:rPr lang="nb-NO" sz="1600" baseline="-25000" dirty="0" smtClean="0">
                <a:solidFill>
                  <a:srgbClr val="0066FF"/>
                </a:solidFill>
              </a:rPr>
              <a:t>P</a:t>
            </a:r>
            <a:r>
              <a:rPr lang="nb-NO" sz="1600" dirty="0" smtClean="0">
                <a:solidFill>
                  <a:srgbClr val="0066FF"/>
                </a:solidFill>
              </a:rPr>
              <a:t> </a:t>
            </a:r>
            <a:endParaRPr lang="en-GB" sz="16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83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87" y="2198528"/>
            <a:ext cx="8078134" cy="29478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378" y="95310"/>
            <a:ext cx="653935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b="1" dirty="0" err="1" smtClean="0">
                <a:solidFill>
                  <a:srgbClr val="3333FF"/>
                </a:solidFill>
              </a:rPr>
              <a:t>Secular</a:t>
            </a:r>
            <a:r>
              <a:rPr lang="nb-NO" sz="2000" b="1" dirty="0" smtClean="0">
                <a:solidFill>
                  <a:srgbClr val="3333FF"/>
                </a:solidFill>
              </a:rPr>
              <a:t> </a:t>
            </a:r>
            <a:r>
              <a:rPr lang="nb-NO" sz="2000" b="1" dirty="0" err="1" smtClean="0">
                <a:solidFill>
                  <a:srgbClr val="3333FF"/>
                </a:solidFill>
              </a:rPr>
              <a:t>cooling</a:t>
            </a:r>
            <a:r>
              <a:rPr lang="nb-NO" sz="2000" dirty="0" smtClean="0">
                <a:solidFill>
                  <a:srgbClr val="3333FF"/>
                </a:solidFill>
              </a:rPr>
              <a:t>: </a:t>
            </a:r>
            <a:r>
              <a:rPr lang="nb-NO" sz="2000" dirty="0" err="1" smtClean="0">
                <a:solidFill>
                  <a:srgbClr val="3333FF"/>
                </a:solidFill>
              </a:rPr>
              <a:t>Peridotite</a:t>
            </a:r>
            <a:r>
              <a:rPr lang="nb-NO" sz="2000" dirty="0" smtClean="0">
                <a:solidFill>
                  <a:srgbClr val="3333FF"/>
                </a:solidFill>
              </a:rPr>
              <a:t> melting, melt-</a:t>
            </a:r>
            <a:r>
              <a:rPr lang="nb-NO" sz="2000" dirty="0" err="1" smtClean="0">
                <a:solidFill>
                  <a:srgbClr val="3333FF"/>
                </a:solidFill>
              </a:rPr>
              <a:t>MgO</a:t>
            </a:r>
            <a:r>
              <a:rPr lang="nb-NO" sz="2000" dirty="0" smtClean="0">
                <a:solidFill>
                  <a:srgbClr val="3333FF"/>
                </a:solidFill>
              </a:rPr>
              <a:t> and mantle T</a:t>
            </a:r>
            <a:r>
              <a:rPr lang="nb-NO" sz="2000" baseline="-25000" dirty="0" smtClean="0">
                <a:solidFill>
                  <a:srgbClr val="3333FF"/>
                </a:solidFill>
              </a:rPr>
              <a:t>P</a:t>
            </a:r>
            <a:endParaRPr lang="nb-NO" sz="2000" dirty="0">
              <a:solidFill>
                <a:srgbClr val="3333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07707" y="25399"/>
            <a:ext cx="1836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err="1" smtClean="0"/>
              <a:t>Herzberg</a:t>
            </a:r>
            <a:r>
              <a:rPr lang="nb-NO" sz="1200" dirty="0" smtClean="0"/>
              <a:t> et al. 2002, </a:t>
            </a:r>
            <a:r>
              <a:rPr lang="nb-NO" sz="1200" dirty="0" err="1" smtClean="0"/>
              <a:t>J.Pet</a:t>
            </a:r>
            <a:r>
              <a:rPr lang="nb-NO" sz="1200" dirty="0" smtClean="0"/>
              <a:t>,</a:t>
            </a:r>
          </a:p>
          <a:p>
            <a:r>
              <a:rPr lang="nb-NO" sz="1200" dirty="0" smtClean="0"/>
              <a:t>Bao et al. 2022, </a:t>
            </a:r>
            <a:r>
              <a:rPr lang="nb-NO" sz="1200" dirty="0" err="1" smtClean="0"/>
              <a:t>Sci</a:t>
            </a:r>
            <a:r>
              <a:rPr lang="nb-NO" sz="1200" dirty="0" smtClean="0"/>
              <a:t>.</a:t>
            </a:r>
            <a:endParaRPr lang="nb-NO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1" y="720748"/>
            <a:ext cx="8146935" cy="6131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73" y="1103051"/>
            <a:ext cx="7679837" cy="512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1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87" y="2198528"/>
            <a:ext cx="8078134" cy="29478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378" y="95310"/>
            <a:ext cx="653935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b="1" dirty="0" err="1" smtClean="0">
                <a:solidFill>
                  <a:srgbClr val="3333FF"/>
                </a:solidFill>
              </a:rPr>
              <a:t>Secular</a:t>
            </a:r>
            <a:r>
              <a:rPr lang="nb-NO" sz="2000" b="1" dirty="0" smtClean="0">
                <a:solidFill>
                  <a:srgbClr val="3333FF"/>
                </a:solidFill>
              </a:rPr>
              <a:t> </a:t>
            </a:r>
            <a:r>
              <a:rPr lang="nb-NO" sz="2000" b="1" dirty="0" err="1" smtClean="0">
                <a:solidFill>
                  <a:srgbClr val="3333FF"/>
                </a:solidFill>
              </a:rPr>
              <a:t>cooling</a:t>
            </a:r>
            <a:r>
              <a:rPr lang="nb-NO" sz="2000" dirty="0" smtClean="0">
                <a:solidFill>
                  <a:srgbClr val="3333FF"/>
                </a:solidFill>
              </a:rPr>
              <a:t>: </a:t>
            </a:r>
            <a:r>
              <a:rPr lang="nb-NO" sz="2000" dirty="0" err="1" smtClean="0">
                <a:solidFill>
                  <a:srgbClr val="3333FF"/>
                </a:solidFill>
              </a:rPr>
              <a:t>Peridotite</a:t>
            </a:r>
            <a:r>
              <a:rPr lang="nb-NO" sz="2000" dirty="0" smtClean="0">
                <a:solidFill>
                  <a:srgbClr val="3333FF"/>
                </a:solidFill>
              </a:rPr>
              <a:t> melting, melt-</a:t>
            </a:r>
            <a:r>
              <a:rPr lang="nb-NO" sz="2000" dirty="0" err="1" smtClean="0">
                <a:solidFill>
                  <a:srgbClr val="3333FF"/>
                </a:solidFill>
              </a:rPr>
              <a:t>MgO</a:t>
            </a:r>
            <a:r>
              <a:rPr lang="nb-NO" sz="2000" dirty="0" smtClean="0">
                <a:solidFill>
                  <a:srgbClr val="3333FF"/>
                </a:solidFill>
              </a:rPr>
              <a:t> and mantle T</a:t>
            </a:r>
            <a:r>
              <a:rPr lang="nb-NO" sz="2000" baseline="-25000" dirty="0" smtClean="0">
                <a:solidFill>
                  <a:srgbClr val="3333FF"/>
                </a:solidFill>
              </a:rPr>
              <a:t>P</a:t>
            </a:r>
            <a:endParaRPr lang="nb-NO" sz="2000" dirty="0">
              <a:solidFill>
                <a:srgbClr val="3333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07707" y="25399"/>
            <a:ext cx="1836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err="1" smtClean="0"/>
              <a:t>Herzberg</a:t>
            </a:r>
            <a:r>
              <a:rPr lang="nb-NO" sz="1200" dirty="0" smtClean="0"/>
              <a:t> et al. 2002, </a:t>
            </a:r>
            <a:r>
              <a:rPr lang="nb-NO" sz="1200" dirty="0" err="1" smtClean="0"/>
              <a:t>J.Pet</a:t>
            </a:r>
            <a:r>
              <a:rPr lang="nb-NO" sz="1200" dirty="0" smtClean="0"/>
              <a:t>,</a:t>
            </a:r>
          </a:p>
          <a:p>
            <a:r>
              <a:rPr lang="nb-NO" sz="1200" dirty="0" smtClean="0"/>
              <a:t>Bao et al. 2022, </a:t>
            </a:r>
            <a:r>
              <a:rPr lang="nb-NO" sz="1200" dirty="0" err="1" smtClean="0"/>
              <a:t>Sci</a:t>
            </a:r>
            <a:r>
              <a:rPr lang="nb-NO" sz="1200" dirty="0" smtClean="0"/>
              <a:t>.</a:t>
            </a:r>
            <a:endParaRPr lang="nb-NO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1" y="720748"/>
            <a:ext cx="8146935" cy="6131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73" y="1103051"/>
            <a:ext cx="7679837" cy="512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3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1962" y="70835"/>
            <a:ext cx="3573477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800" smtClean="0">
                <a:solidFill>
                  <a:srgbClr val="0066FF"/>
                </a:solidFill>
              </a:rPr>
              <a:t>Primary melt and peridotite comp. in psedoternary CMS-system</a:t>
            </a:r>
          </a:p>
          <a:p>
            <a:pPr>
              <a:lnSpc>
                <a:spcPts val="2000"/>
              </a:lnSpc>
            </a:pPr>
            <a:r>
              <a:rPr lang="nb-NO" sz="1600" b="1" smtClean="0"/>
              <a:t>C</a:t>
            </a:r>
            <a:r>
              <a:rPr lang="nb-NO" sz="800" smtClean="0"/>
              <a:t> </a:t>
            </a:r>
            <a:r>
              <a:rPr lang="nb-NO" sz="1400" smtClean="0"/>
              <a:t>=</a:t>
            </a:r>
            <a:r>
              <a:rPr lang="nb-NO" sz="800" smtClean="0"/>
              <a:t> </a:t>
            </a:r>
            <a:r>
              <a:rPr lang="nb-NO" sz="1400" smtClean="0"/>
              <a:t>Ca+Na+K,  </a:t>
            </a:r>
            <a:r>
              <a:rPr lang="nb-NO" sz="1600" b="1" smtClean="0"/>
              <a:t>S</a:t>
            </a:r>
            <a:r>
              <a:rPr lang="nb-NO" sz="800" smtClean="0"/>
              <a:t> </a:t>
            </a:r>
            <a:r>
              <a:rPr lang="nb-NO" sz="1400" smtClean="0"/>
              <a:t>=</a:t>
            </a:r>
            <a:r>
              <a:rPr lang="nb-NO" sz="800" smtClean="0"/>
              <a:t> </a:t>
            </a:r>
            <a:r>
              <a:rPr lang="nb-NO" sz="1400" smtClean="0"/>
              <a:t>Si+0.9Al,  </a:t>
            </a:r>
            <a:r>
              <a:rPr lang="nb-NO" sz="1600" b="1" smtClean="0"/>
              <a:t>M</a:t>
            </a:r>
            <a:r>
              <a:rPr lang="nb-NO" sz="1400" smtClean="0"/>
              <a:t>:</a:t>
            </a:r>
            <a:r>
              <a:rPr lang="nb-NO" sz="800" smtClean="0"/>
              <a:t> </a:t>
            </a:r>
            <a:r>
              <a:rPr lang="nb-NO" sz="1400" smtClean="0"/>
              <a:t>all the rest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10" y="1095643"/>
            <a:ext cx="4369570" cy="2148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4355976" cy="5605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86" y="3812816"/>
            <a:ext cx="4311157" cy="293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1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16632"/>
            <a:ext cx="3888432" cy="60529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800" smtClean="0">
                <a:solidFill>
                  <a:srgbClr val="0066FF"/>
                </a:solidFill>
              </a:rPr>
              <a:t>LM-mineralogy of pyrolite, depleted peridotite, picrite and basalts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46" y="3356992"/>
            <a:ext cx="3101878" cy="172541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46" y="5229200"/>
            <a:ext cx="2949206" cy="14882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187555" y="3933056"/>
            <a:ext cx="894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smtClean="0"/>
              <a:t>Mineral</a:t>
            </a:r>
          </a:p>
          <a:p>
            <a:r>
              <a:rPr lang="en-GB" sz="1200" smtClean="0"/>
              <a:t>proportions</a:t>
            </a:r>
            <a:endParaRPr lang="en-GB" sz="1200"/>
          </a:p>
        </p:txBody>
      </p:sp>
      <p:sp>
        <p:nvSpPr>
          <p:cNvPr id="10" name="TextBox 9"/>
          <p:cNvSpPr txBox="1"/>
          <p:nvPr/>
        </p:nvSpPr>
        <p:spPr>
          <a:xfrm>
            <a:off x="3087893" y="5679201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smtClean="0"/>
              <a:t>Bridgmanite</a:t>
            </a:r>
          </a:p>
          <a:p>
            <a:r>
              <a:rPr lang="en-GB" sz="1200" smtClean="0"/>
              <a:t>components</a:t>
            </a:r>
            <a:endParaRPr lang="en-GB" sz="1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69" y="122241"/>
            <a:ext cx="4352179" cy="6663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" y="992234"/>
            <a:ext cx="4387581" cy="215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6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11702"/>
            <a:ext cx="3111669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800" smtClean="0">
                <a:solidFill>
                  <a:srgbClr val="0066FF"/>
                </a:solidFill>
              </a:rPr>
              <a:t>Secular cooling, mantle Tp and </a:t>
            </a:r>
          </a:p>
          <a:p>
            <a:pPr>
              <a:lnSpc>
                <a:spcPts val="2000"/>
              </a:lnSpc>
            </a:pPr>
            <a:r>
              <a:rPr lang="nb-NO" sz="1800" smtClean="0">
                <a:solidFill>
                  <a:srgbClr val="0066FF"/>
                </a:solidFill>
              </a:rPr>
              <a:t>primary melt compositions</a:t>
            </a:r>
          </a:p>
          <a:p>
            <a:pPr>
              <a:lnSpc>
                <a:spcPts val="2000"/>
              </a:lnSpc>
            </a:pPr>
            <a:r>
              <a:rPr lang="nb-NO" sz="1400" smtClean="0"/>
              <a:t>(Trønnes &amp; Mohn, in prep.)</a:t>
            </a:r>
            <a:r>
              <a:rPr lang="nb-NO" sz="1800" smtClean="0"/>
              <a:t> </a:t>
            </a:r>
            <a:endParaRPr lang="en-GB" sz="1800" b="1" dirty="0"/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>
            <a:off x="3419873" y="3779992"/>
            <a:ext cx="753673" cy="81943"/>
          </a:xfrm>
          <a:prstGeom prst="straightConnector1">
            <a:avLst/>
          </a:prstGeom>
          <a:ln w="28575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7504" y="3284984"/>
            <a:ext cx="3312369" cy="99001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600" smtClean="0">
                <a:solidFill>
                  <a:srgbClr val="0066FF"/>
                </a:solidFill>
              </a:rPr>
              <a:t>Pb model ages:</a:t>
            </a:r>
          </a:p>
          <a:p>
            <a:pPr>
              <a:lnSpc>
                <a:spcPts val="2000"/>
              </a:lnSpc>
            </a:pPr>
            <a:r>
              <a:rPr lang="nb-NO" sz="1300" smtClean="0"/>
              <a:t>The slope of the NHRL in the Pb-Pb-diagram,</a:t>
            </a:r>
          </a:p>
          <a:p>
            <a:pPr>
              <a:lnSpc>
                <a:spcPts val="1500"/>
              </a:lnSpc>
            </a:pPr>
            <a:r>
              <a:rPr lang="nb-NO" sz="1300" smtClean="0"/>
              <a:t> </a:t>
            </a:r>
            <a:r>
              <a:rPr lang="nb-NO" sz="1300" baseline="30000" smtClean="0"/>
              <a:t>207</a:t>
            </a:r>
            <a:r>
              <a:rPr lang="nb-NO" sz="1300" smtClean="0"/>
              <a:t>Pb/</a:t>
            </a:r>
            <a:r>
              <a:rPr lang="nb-NO" sz="1300" baseline="30000" smtClean="0"/>
              <a:t>204</a:t>
            </a:r>
            <a:r>
              <a:rPr lang="nb-NO" sz="1300" smtClean="0"/>
              <a:t>Pb - </a:t>
            </a:r>
            <a:r>
              <a:rPr lang="nb-NO" sz="1300" baseline="30000" smtClean="0"/>
              <a:t>206</a:t>
            </a:r>
            <a:r>
              <a:rPr lang="nb-NO" sz="1300" smtClean="0"/>
              <a:t>Pb/</a:t>
            </a:r>
            <a:r>
              <a:rPr lang="nb-NO" sz="1300" baseline="30000" smtClean="0"/>
              <a:t>204</a:t>
            </a:r>
            <a:r>
              <a:rPr lang="nb-NO" sz="1300" smtClean="0"/>
              <a:t>Pb, defines the MORB-source model age of about 2 Ga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22" y="258157"/>
            <a:ext cx="5015883" cy="6115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54" y="3693366"/>
            <a:ext cx="2204662" cy="114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5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6704" y="78112"/>
            <a:ext cx="4582020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200" b="1" dirty="0" smtClean="0">
                <a:solidFill>
                  <a:srgbClr val="3333FF"/>
                </a:solidFill>
              </a:rPr>
              <a:t>OIBs</a:t>
            </a:r>
            <a:r>
              <a:rPr lang="nb-NO" sz="2200" dirty="0" smtClean="0">
                <a:solidFill>
                  <a:srgbClr val="3333FF"/>
                </a:solidFill>
              </a:rPr>
              <a:t>: </a:t>
            </a:r>
            <a:r>
              <a:rPr lang="nb-NO" sz="1800" dirty="0" smtClean="0">
                <a:solidFill>
                  <a:srgbClr val="3333FF"/>
                </a:solidFill>
              </a:rPr>
              <a:t>Correlated </a:t>
            </a:r>
            <a:r>
              <a:rPr lang="nb-NO" sz="1800" dirty="0" err="1" smtClean="0">
                <a:solidFill>
                  <a:srgbClr val="3333FF"/>
                </a:solidFill>
              </a:rPr>
              <a:t>model</a:t>
            </a:r>
            <a:r>
              <a:rPr lang="nb-NO" sz="1800" dirty="0" smtClean="0">
                <a:solidFill>
                  <a:srgbClr val="3333FF"/>
                </a:solidFill>
              </a:rPr>
              <a:t> ages and Th/U ratios</a:t>
            </a:r>
            <a:endParaRPr lang="en-GB" sz="1800" dirty="0">
              <a:solidFill>
                <a:srgbClr val="3333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3528" y="5013176"/>
            <a:ext cx="3917354" cy="1174681"/>
            <a:chOff x="5050229" y="868243"/>
            <a:chExt cx="3917354" cy="1174681"/>
          </a:xfrm>
        </p:grpSpPr>
        <p:sp>
          <p:nvSpPr>
            <p:cNvPr id="5" name="TextBox 4"/>
            <p:cNvSpPr txBox="1"/>
            <p:nvPr/>
          </p:nvSpPr>
          <p:spPr>
            <a:xfrm>
              <a:off x="5050229" y="868243"/>
              <a:ext cx="3917354" cy="11746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700" b="1" dirty="0" smtClean="0">
                  <a:solidFill>
                    <a:srgbClr val="0066FF"/>
                  </a:solidFill>
                </a:rPr>
                <a:t>Oxidation of the atmosphere and oceans</a:t>
              </a:r>
            </a:p>
            <a:p>
              <a:pPr>
                <a:lnSpc>
                  <a:spcPts val="2400"/>
                </a:lnSpc>
              </a:pPr>
              <a:r>
                <a:rPr lang="nb-NO" sz="1600" dirty="0" smtClean="0">
                  <a:solidFill>
                    <a:srgbClr val="CC00CC"/>
                  </a:solidFill>
                </a:rPr>
                <a:t>               </a:t>
              </a:r>
              <a:r>
                <a:rPr lang="nb-NO" sz="1600" b="1" dirty="0" err="1" smtClean="0">
                  <a:solidFill>
                    <a:srgbClr val="CC00CC"/>
                  </a:solidFill>
                </a:rPr>
                <a:t>recycling</a:t>
              </a:r>
              <a:r>
                <a:rPr lang="nb-NO" sz="1600" b="1" dirty="0" smtClean="0">
                  <a:solidFill>
                    <a:srgbClr val="CC00CC"/>
                  </a:solidFill>
                </a:rPr>
                <a:t> of U</a:t>
              </a:r>
              <a:r>
                <a:rPr lang="nb-NO" sz="1600" dirty="0" smtClean="0">
                  <a:solidFill>
                    <a:srgbClr val="CC00CC"/>
                  </a:solidFill>
                </a:rPr>
                <a:t> into the deep mantle</a:t>
              </a:r>
            </a:p>
            <a:p>
              <a:pPr>
                <a:lnSpc>
                  <a:spcPts val="2400"/>
                </a:lnSpc>
              </a:pPr>
              <a:r>
                <a:rPr lang="nb-NO" sz="1600">
                  <a:solidFill>
                    <a:srgbClr val="CC00CC"/>
                  </a:solidFill>
                </a:rPr>
                <a:t> </a:t>
              </a:r>
              <a:r>
                <a:rPr lang="nb-NO" sz="1600" smtClean="0">
                  <a:solidFill>
                    <a:srgbClr val="CC00CC"/>
                  </a:solidFill>
                </a:rPr>
                <a:t>              </a:t>
              </a:r>
              <a:r>
                <a:rPr lang="nb-NO" sz="1600" b="1" smtClean="0">
                  <a:solidFill>
                    <a:srgbClr val="CC00CC"/>
                  </a:solidFill>
                </a:rPr>
                <a:t>decreasing </a:t>
              </a:r>
              <a:r>
                <a:rPr lang="nb-NO" sz="1600" b="1" dirty="0" smtClean="0">
                  <a:solidFill>
                    <a:srgbClr val="CC00CC"/>
                  </a:solidFill>
                </a:rPr>
                <a:t>Th/U</a:t>
              </a:r>
              <a:r>
                <a:rPr lang="nb-NO" sz="1600" dirty="0" smtClean="0">
                  <a:solidFill>
                    <a:srgbClr val="CC00CC"/>
                  </a:solidFill>
                </a:rPr>
                <a:t> ratio of plume</a:t>
              </a:r>
            </a:p>
            <a:p>
              <a:pPr>
                <a:lnSpc>
                  <a:spcPts val="1400"/>
                </a:lnSpc>
              </a:pPr>
              <a:r>
                <a:rPr lang="nb-NO" sz="1600" dirty="0">
                  <a:solidFill>
                    <a:srgbClr val="CC00CC"/>
                  </a:solidFill>
                </a:rPr>
                <a:t> </a:t>
              </a:r>
              <a:r>
                <a:rPr lang="nb-NO" sz="1600" dirty="0" smtClean="0">
                  <a:solidFill>
                    <a:srgbClr val="CC00CC"/>
                  </a:solidFill>
                </a:rPr>
                <a:t>                </a:t>
              </a:r>
              <a:r>
                <a:rPr lang="nb-NO" sz="1600" dirty="0" err="1" smtClean="0">
                  <a:solidFill>
                    <a:srgbClr val="CC00CC"/>
                  </a:solidFill>
                </a:rPr>
                <a:t>sources</a:t>
              </a:r>
              <a:r>
                <a:rPr lang="nb-NO" sz="1600" dirty="0" smtClean="0">
                  <a:solidFill>
                    <a:srgbClr val="CC00CC"/>
                  </a:solidFill>
                </a:rPr>
                <a:t> with time</a:t>
              </a:r>
              <a:endParaRPr lang="en-GB" sz="1600" dirty="0">
                <a:solidFill>
                  <a:srgbClr val="CC00CC"/>
                </a:solidFill>
              </a:endParaRPr>
            </a:p>
          </p:txBody>
        </p:sp>
        <p:sp>
          <p:nvSpPr>
            <p:cNvPr id="6" name="Right Arrow 5"/>
            <p:cNvSpPr/>
            <p:nvPr/>
          </p:nvSpPr>
          <p:spPr>
            <a:xfrm>
              <a:off x="5338261" y="1317843"/>
              <a:ext cx="443543" cy="325330"/>
            </a:xfrm>
            <a:prstGeom prst="rightArrow">
              <a:avLst/>
            </a:prstGeom>
            <a:noFill/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72000" y="1268760"/>
            <a:ext cx="31566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sz="1500" dirty="0" smtClean="0">
                <a:solidFill>
                  <a:srgbClr val="CC00CC"/>
                </a:solidFill>
              </a:rPr>
              <a:t>Plume source model ages</a:t>
            </a:r>
            <a:r>
              <a:rPr lang="nb-NO" sz="1500" smtClean="0">
                <a:solidFill>
                  <a:srgbClr val="CC00CC"/>
                </a:solidFill>
              </a:rPr>
              <a:t>: </a:t>
            </a:r>
            <a:r>
              <a:rPr lang="nb-NO" sz="1500" b="1" smtClean="0">
                <a:solidFill>
                  <a:srgbClr val="CC00CC"/>
                </a:solidFill>
              </a:rPr>
              <a:t>1.5 </a:t>
            </a:r>
            <a:r>
              <a:rPr lang="nb-NO" sz="1500" b="1" dirty="0" smtClean="0">
                <a:solidFill>
                  <a:srgbClr val="CC00CC"/>
                </a:solidFill>
              </a:rPr>
              <a:t>- 2.5 Ga</a:t>
            </a:r>
          </a:p>
          <a:p>
            <a:pPr>
              <a:lnSpc>
                <a:spcPts val="1800"/>
              </a:lnSpc>
            </a:pPr>
            <a:r>
              <a:rPr lang="nb-NO" sz="1500" dirty="0" smtClean="0">
                <a:solidFill>
                  <a:srgbClr val="CC00CC"/>
                </a:solidFill>
              </a:rPr>
              <a:t>Great oxidation event: </a:t>
            </a:r>
            <a:r>
              <a:rPr lang="nb-NO" sz="1500" b="1" dirty="0" smtClean="0">
                <a:solidFill>
                  <a:srgbClr val="CC00CC"/>
                </a:solidFill>
              </a:rPr>
              <a:t>2.4 Ga</a:t>
            </a:r>
            <a:endParaRPr lang="en-GB" sz="1500" b="1" dirty="0">
              <a:solidFill>
                <a:srgbClr val="CC00CC"/>
              </a:solidFill>
            </a:endParaRPr>
          </a:p>
        </p:txBody>
      </p:sp>
      <p:pic>
        <p:nvPicPr>
          <p:cNvPr id="9" name="Picture 7" descr="M:\pc\Dokumenter\Adobe-Illustr-figures\EarlyEarth\GOE Great Oxid Holland-09-G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334" y="1915716"/>
            <a:ext cx="4520700" cy="144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19845" y="817218"/>
            <a:ext cx="3982374" cy="3992142"/>
            <a:chOff x="18052" y="699827"/>
            <a:chExt cx="3982374" cy="3992142"/>
          </a:xfrm>
        </p:grpSpPr>
        <p:pic>
          <p:nvPicPr>
            <p:cNvPr id="1026" name="Picture 2" descr="M:\pc\Dokumenter\Adobe-Illustr-figures\Geochem-Global\Andersen Pb-age Th-U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52" y="699827"/>
              <a:ext cx="3982374" cy="3992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83539" y="717384"/>
              <a:ext cx="1114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smtClean="0"/>
                <a:t>Andersen et al.</a:t>
              </a:r>
            </a:p>
            <a:p>
              <a:r>
                <a:rPr lang="nb-NO" sz="1200" dirty="0" smtClean="0"/>
                <a:t>(2015, Nature)</a:t>
              </a:r>
              <a:endParaRPr lang="nb-NO" sz="1200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478" y="4538859"/>
            <a:ext cx="4014556" cy="17825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32040" y="3933056"/>
            <a:ext cx="4047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err="1" smtClean="0"/>
              <a:t>Also</a:t>
            </a:r>
            <a:r>
              <a:rPr lang="nb-NO" sz="1200" dirty="0" smtClean="0"/>
              <a:t>: </a:t>
            </a:r>
            <a:r>
              <a:rPr lang="nb-NO" sz="1200" dirty="0" err="1" smtClean="0"/>
              <a:t>Cabral</a:t>
            </a:r>
            <a:r>
              <a:rPr lang="nb-NO" sz="1200" dirty="0" smtClean="0"/>
              <a:t> et al. (2013, Nature)</a:t>
            </a:r>
          </a:p>
          <a:p>
            <a:r>
              <a:rPr lang="nb-NO" sz="1200" dirty="0" err="1" smtClean="0"/>
              <a:t>Olivine-hosted</a:t>
            </a:r>
            <a:r>
              <a:rPr lang="nb-NO" sz="1200" dirty="0" smtClean="0"/>
              <a:t> </a:t>
            </a:r>
            <a:r>
              <a:rPr lang="nb-NO" sz="1200" dirty="0" err="1" smtClean="0"/>
              <a:t>sulphide</a:t>
            </a:r>
            <a:r>
              <a:rPr lang="nb-NO" sz="1200" dirty="0" smtClean="0"/>
              <a:t> </a:t>
            </a:r>
            <a:r>
              <a:rPr lang="nb-NO" sz="1200" dirty="0" err="1" smtClean="0"/>
              <a:t>inclusions</a:t>
            </a:r>
            <a:r>
              <a:rPr lang="nb-NO" sz="1200" dirty="0" smtClean="0"/>
              <a:t> in lavas from Cook Islands, Polynesia have S-isotopes </a:t>
            </a:r>
            <a:r>
              <a:rPr lang="nb-NO" sz="1200" dirty="0" err="1" smtClean="0"/>
              <a:t>indicating</a:t>
            </a:r>
            <a:r>
              <a:rPr lang="nb-NO" sz="1200" dirty="0"/>
              <a:t> </a:t>
            </a:r>
            <a:r>
              <a:rPr lang="nb-NO" sz="1200" b="1" dirty="0" err="1" smtClean="0"/>
              <a:t>Archean</a:t>
            </a:r>
            <a:r>
              <a:rPr lang="nb-NO" sz="1200" b="1" dirty="0" smtClean="0"/>
              <a:t> ROC   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28864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4509120"/>
            <a:ext cx="3337260" cy="1323439"/>
          </a:xfrm>
          <a:prstGeom prst="rect">
            <a:avLst/>
          </a:prstGeom>
          <a:solidFill>
            <a:srgbClr val="CCFFFF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1600" b="1" dirty="0" smtClean="0"/>
              <a:t>Convective Urey ratio</a:t>
            </a:r>
          </a:p>
          <a:p>
            <a:pPr>
              <a:lnSpc>
                <a:spcPts val="2400"/>
              </a:lnSpc>
            </a:pPr>
            <a:r>
              <a:rPr lang="nb-NO" sz="1600" b="1" dirty="0" smtClean="0"/>
              <a:t>Ur = </a:t>
            </a:r>
            <a:r>
              <a:rPr lang="nb-NO" sz="1600" b="1" dirty="0" smtClean="0">
                <a:solidFill>
                  <a:srgbClr val="FF0000"/>
                </a:solidFill>
              </a:rPr>
              <a:t>H</a:t>
            </a:r>
            <a:r>
              <a:rPr lang="nb-NO" sz="1600" b="1" baseline="-25000" dirty="0" smtClean="0">
                <a:solidFill>
                  <a:srgbClr val="FF0000"/>
                </a:solidFill>
              </a:rPr>
              <a:t>m</a:t>
            </a:r>
            <a:r>
              <a:rPr lang="nb-NO" sz="1600" b="1" dirty="0" smtClean="0"/>
              <a:t> /</a:t>
            </a:r>
            <a:r>
              <a:rPr lang="nb-NO" sz="1600" dirty="0" smtClean="0"/>
              <a:t> (</a:t>
            </a:r>
            <a:r>
              <a:rPr lang="nb-NO" sz="1600" b="1" dirty="0" smtClean="0"/>
              <a:t>Q</a:t>
            </a:r>
            <a:r>
              <a:rPr lang="nb-NO" sz="1600" b="1" baseline="-25000" dirty="0" smtClean="0"/>
              <a:t>om</a:t>
            </a:r>
            <a:r>
              <a:rPr lang="nb-NO" sz="1600" b="1" dirty="0" smtClean="0"/>
              <a:t>+Q</a:t>
            </a:r>
            <a:r>
              <a:rPr lang="nb-NO" sz="1600" b="1" baseline="-25000" dirty="0" smtClean="0"/>
              <a:t>cm</a:t>
            </a:r>
            <a:r>
              <a:rPr lang="nb-NO" sz="1600" dirty="0" smtClean="0"/>
              <a:t>)</a:t>
            </a:r>
            <a:r>
              <a:rPr lang="nb-NO" sz="1600" b="1" dirty="0" smtClean="0"/>
              <a:t> </a:t>
            </a:r>
          </a:p>
          <a:p>
            <a:pPr>
              <a:lnSpc>
                <a:spcPts val="2400"/>
              </a:lnSpc>
            </a:pPr>
            <a:r>
              <a:rPr lang="nb-NO" sz="1600" b="1" dirty="0"/>
              <a:t> </a:t>
            </a:r>
            <a:r>
              <a:rPr lang="nb-NO" sz="1600" b="1" dirty="0" smtClean="0"/>
              <a:t>     = </a:t>
            </a:r>
            <a:r>
              <a:rPr lang="nb-NO" sz="1600" b="1" dirty="0" smtClean="0">
                <a:solidFill>
                  <a:srgbClr val="FF0000"/>
                </a:solidFill>
              </a:rPr>
              <a:t>H</a:t>
            </a:r>
            <a:r>
              <a:rPr lang="nb-NO" sz="1600" b="1" baseline="-25000" dirty="0" smtClean="0">
                <a:solidFill>
                  <a:srgbClr val="FF0000"/>
                </a:solidFill>
              </a:rPr>
              <a:t>m</a:t>
            </a:r>
            <a:r>
              <a:rPr lang="nb-NO" sz="1600" b="1" dirty="0" smtClean="0"/>
              <a:t> </a:t>
            </a:r>
            <a:r>
              <a:rPr lang="nb-NO" sz="1600" b="1" dirty="0"/>
              <a:t>/ </a:t>
            </a:r>
            <a:r>
              <a:rPr lang="nb-NO" sz="1600" dirty="0" smtClean="0"/>
              <a:t>(</a:t>
            </a:r>
            <a:r>
              <a:rPr lang="nb-NO" sz="1600" b="1" dirty="0" smtClean="0">
                <a:solidFill>
                  <a:srgbClr val="3333FF"/>
                </a:solidFill>
              </a:rPr>
              <a:t>S</a:t>
            </a:r>
            <a:r>
              <a:rPr lang="nb-NO" sz="1600" b="1" baseline="-25000" dirty="0" smtClean="0">
                <a:solidFill>
                  <a:srgbClr val="3333FF"/>
                </a:solidFill>
              </a:rPr>
              <a:t>c</a:t>
            </a:r>
            <a:r>
              <a:rPr lang="nb-NO" sz="1600" b="1" dirty="0" smtClean="0"/>
              <a:t>+</a:t>
            </a:r>
            <a:r>
              <a:rPr lang="nb-NO" sz="1600" b="1" dirty="0" smtClean="0">
                <a:solidFill>
                  <a:srgbClr val="3333FF"/>
                </a:solidFill>
              </a:rPr>
              <a:t>S</a:t>
            </a:r>
            <a:r>
              <a:rPr lang="nb-NO" sz="1600" b="1" baseline="-25000" dirty="0" smtClean="0">
                <a:solidFill>
                  <a:srgbClr val="3333FF"/>
                </a:solidFill>
              </a:rPr>
              <a:t>m</a:t>
            </a:r>
            <a:r>
              <a:rPr lang="nb-NO" sz="1600" b="1" dirty="0" smtClean="0"/>
              <a:t>+</a:t>
            </a:r>
            <a:r>
              <a:rPr lang="nb-NO" sz="1600" b="1" dirty="0" smtClean="0">
                <a:solidFill>
                  <a:srgbClr val="FF0000"/>
                </a:solidFill>
              </a:rPr>
              <a:t>H</a:t>
            </a:r>
            <a:r>
              <a:rPr lang="nb-NO" sz="1600" b="1" baseline="-25000" dirty="0" smtClean="0">
                <a:solidFill>
                  <a:srgbClr val="FF0000"/>
                </a:solidFill>
              </a:rPr>
              <a:t>m</a:t>
            </a:r>
            <a:r>
              <a:rPr lang="nb-NO" sz="1600" dirty="0" smtClean="0"/>
              <a:t>)</a:t>
            </a:r>
            <a:r>
              <a:rPr lang="nb-NO" sz="1600" b="1" dirty="0" smtClean="0"/>
              <a:t> </a:t>
            </a:r>
          </a:p>
          <a:p>
            <a:pPr>
              <a:lnSpc>
                <a:spcPts val="2400"/>
              </a:lnSpc>
            </a:pPr>
            <a:r>
              <a:rPr lang="nb-NO" sz="1600" b="1" dirty="0"/>
              <a:t>      =  </a:t>
            </a:r>
            <a:r>
              <a:rPr lang="nb-NO" sz="1600" b="1" dirty="0">
                <a:solidFill>
                  <a:srgbClr val="FF0000"/>
                </a:solidFill>
              </a:rPr>
              <a:t>11</a:t>
            </a:r>
            <a:r>
              <a:rPr lang="nb-NO" sz="1600" b="1" dirty="0"/>
              <a:t> / </a:t>
            </a:r>
            <a:r>
              <a:rPr lang="nb-NO" sz="1600" dirty="0"/>
              <a:t>(</a:t>
            </a:r>
            <a:r>
              <a:rPr lang="nb-NO" sz="1600" b="1" dirty="0" smtClean="0">
                <a:solidFill>
                  <a:srgbClr val="3333FF"/>
                </a:solidFill>
              </a:rPr>
              <a:t>13</a:t>
            </a:r>
            <a:r>
              <a:rPr lang="nb-NO" sz="1600" b="1" dirty="0" smtClean="0"/>
              <a:t>+</a:t>
            </a:r>
            <a:r>
              <a:rPr lang="nb-NO" sz="1600" b="1" dirty="0" smtClean="0">
                <a:solidFill>
                  <a:srgbClr val="3333FF"/>
                </a:solidFill>
              </a:rPr>
              <a:t>14</a:t>
            </a:r>
            <a:r>
              <a:rPr lang="nb-NO" sz="1600" b="1" dirty="0" smtClean="0"/>
              <a:t>+</a:t>
            </a:r>
            <a:r>
              <a:rPr lang="nb-NO" sz="1600" b="1" dirty="0" smtClean="0">
                <a:solidFill>
                  <a:srgbClr val="FF0000"/>
                </a:solidFill>
              </a:rPr>
              <a:t>11</a:t>
            </a:r>
            <a:r>
              <a:rPr lang="nb-NO" sz="1600" dirty="0"/>
              <a:t>)</a:t>
            </a:r>
            <a:r>
              <a:rPr lang="nb-NO" sz="1600" b="1" dirty="0"/>
              <a:t>  </a:t>
            </a:r>
            <a:r>
              <a:rPr lang="nb-NO" sz="1600" b="1" dirty="0" smtClean="0"/>
              <a:t>= </a:t>
            </a:r>
            <a:r>
              <a:rPr lang="nb-NO" sz="1600" b="1" dirty="0" smtClean="0">
                <a:solidFill>
                  <a:srgbClr val="FF0000"/>
                </a:solidFill>
              </a:rPr>
              <a:t>11</a:t>
            </a:r>
            <a:r>
              <a:rPr lang="nb-NO" sz="1600" b="1" dirty="0" smtClean="0"/>
              <a:t>/38 = 0.29</a:t>
            </a:r>
            <a:endParaRPr lang="nb-NO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32998" y="5958667"/>
            <a:ext cx="2374304" cy="74635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nb-NO" sz="1400" b="1" dirty="0" smtClean="0">
                <a:solidFill>
                  <a:schemeClr val="bg1">
                    <a:lumMod val="50000"/>
                  </a:schemeClr>
                </a:solidFill>
              </a:rPr>
              <a:t>Bulk Earth Urey ratio</a:t>
            </a:r>
          </a:p>
          <a:p>
            <a:pPr>
              <a:lnSpc>
                <a:spcPts val="1700"/>
              </a:lnSpc>
            </a:pPr>
            <a:r>
              <a:rPr lang="nb-NO" sz="1400" b="1" dirty="0" smtClean="0">
                <a:solidFill>
                  <a:schemeClr val="bg1">
                    <a:lumMod val="50000"/>
                  </a:schemeClr>
                </a:solidFill>
              </a:rPr>
              <a:t>Ur = 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nb-NO" sz="1400" b="1" dirty="0" smtClean="0">
                <a:solidFill>
                  <a:srgbClr val="FF7C80"/>
                </a:solidFill>
              </a:rPr>
              <a:t>H</a:t>
            </a:r>
            <a:r>
              <a:rPr lang="nb-NO" sz="1400" b="1" baseline="-25000" dirty="0" smtClean="0">
                <a:solidFill>
                  <a:srgbClr val="FF7C80"/>
                </a:solidFill>
              </a:rPr>
              <a:t>m</a:t>
            </a:r>
            <a:r>
              <a:rPr lang="nb-NO" sz="1400" b="1" dirty="0" smtClean="0">
                <a:solidFill>
                  <a:srgbClr val="FF7C80"/>
                </a:solidFill>
              </a:rPr>
              <a:t> + H</a:t>
            </a:r>
            <a:r>
              <a:rPr lang="nb-NO" sz="1400" b="1" baseline="-25000" dirty="0" smtClean="0">
                <a:solidFill>
                  <a:srgbClr val="FF7C80"/>
                </a:solidFill>
              </a:rPr>
              <a:t>cc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) </a:t>
            </a:r>
            <a:r>
              <a:rPr lang="nb-NO" sz="1400" b="1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nb-NO" sz="1400" b="1" dirty="0" smtClean="0">
                <a:solidFill>
                  <a:schemeClr val="bg1">
                    <a:lumMod val="50000"/>
                  </a:schemeClr>
                </a:solidFill>
              </a:rPr>
              <a:t>Q</a:t>
            </a:r>
            <a:r>
              <a:rPr lang="nb-NO" sz="1400" b="1" baseline="-25000" dirty="0" smtClean="0">
                <a:solidFill>
                  <a:schemeClr val="bg1">
                    <a:lumMod val="50000"/>
                  </a:schemeClr>
                </a:solidFill>
              </a:rPr>
              <a:t>om</a:t>
            </a:r>
            <a:r>
              <a:rPr lang="nb-NO" sz="1400" b="1" dirty="0" smtClean="0">
                <a:solidFill>
                  <a:schemeClr val="bg1">
                    <a:lumMod val="50000"/>
                  </a:schemeClr>
                </a:solidFill>
              </a:rPr>
              <a:t>+Q</a:t>
            </a:r>
            <a:r>
              <a:rPr lang="nb-NO" sz="1400" b="1" baseline="-25000" dirty="0" smtClean="0">
                <a:solidFill>
                  <a:schemeClr val="bg1">
                    <a:lumMod val="50000"/>
                  </a:schemeClr>
                </a:solidFill>
              </a:rPr>
              <a:t>cm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r>
              <a:rPr lang="nb-NO" sz="14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ts val="1700"/>
              </a:lnSpc>
            </a:pPr>
            <a:r>
              <a:rPr lang="nb-NO" sz="1400" b="1" dirty="0"/>
              <a:t> </a:t>
            </a:r>
            <a:r>
              <a:rPr lang="nb-NO" sz="1400" b="1" dirty="0" smtClean="0"/>
              <a:t>    </a:t>
            </a:r>
            <a:r>
              <a:rPr lang="nb-NO" sz="1400" b="1" dirty="0" smtClean="0"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nb-NO" sz="1400" b="1" dirty="0" smtClean="0">
                <a:solidFill>
                  <a:srgbClr val="FF7C80"/>
                </a:solidFill>
              </a:rPr>
              <a:t>19</a:t>
            </a:r>
            <a:r>
              <a:rPr lang="nb-NO" sz="1400" b="1" dirty="0" smtClean="0">
                <a:solidFill>
                  <a:schemeClr val="bg1">
                    <a:lumMod val="50000"/>
                  </a:schemeClr>
                </a:solidFill>
              </a:rPr>
              <a:t>/38 = 0.50</a:t>
            </a:r>
            <a:endParaRPr lang="nb-NO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16632"/>
            <a:ext cx="2608406" cy="646331"/>
          </a:xfrm>
          <a:prstGeom prst="rect">
            <a:avLst/>
          </a:prstGeom>
          <a:solidFill>
            <a:srgbClr val="ECECEC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3600" b="1" dirty="0" smtClean="0">
                <a:solidFill>
                  <a:srgbClr val="0066FF"/>
                </a:solidFill>
              </a:rPr>
              <a:t>Heat </a:t>
            </a:r>
            <a:r>
              <a:rPr lang="nb-NO" sz="3600" b="1" dirty="0" err="1" smtClean="0">
                <a:solidFill>
                  <a:srgbClr val="0066FF"/>
                </a:solidFill>
              </a:rPr>
              <a:t>budget</a:t>
            </a:r>
            <a:endParaRPr lang="nb-NO" sz="3600" dirty="0" smtClean="0">
              <a:solidFill>
                <a:srgbClr val="0066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94357"/>
            <a:ext cx="4968552" cy="662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7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42737" y="2956738"/>
            <a:ext cx="2924942" cy="48775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17676" y="74045"/>
            <a:ext cx="143821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Brandl</a:t>
            </a:r>
            <a:r>
              <a:rPr lang="nb-NO" sz="1200" dirty="0" smtClean="0"/>
              <a:t> et al.</a:t>
            </a:r>
          </a:p>
          <a:p>
            <a:r>
              <a:rPr lang="nb-NO" sz="1200" dirty="0" smtClean="0"/>
              <a:t>(2013, Nat. </a:t>
            </a:r>
            <a:r>
              <a:rPr lang="nb-NO" sz="1200" dirty="0" err="1" smtClean="0"/>
              <a:t>Geosci</a:t>
            </a:r>
            <a:r>
              <a:rPr lang="nb-NO" sz="1200" dirty="0" smtClean="0"/>
              <a:t>.)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7" y="1251430"/>
            <a:ext cx="4142783" cy="3793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3" y="49880"/>
            <a:ext cx="6120681" cy="92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3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89" y="2180376"/>
            <a:ext cx="8397689" cy="46648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8957" y="2994573"/>
            <a:ext cx="7835628" cy="307893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3362" y="5083626"/>
            <a:ext cx="7846299" cy="307893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57029" y="2272233"/>
            <a:ext cx="543374" cy="1974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56208" y="4370749"/>
            <a:ext cx="470321" cy="197412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6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35723" y="2204824"/>
            <a:ext cx="458023" cy="3649733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30787" y="2199206"/>
            <a:ext cx="355418" cy="3649733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699196" y="4468349"/>
            <a:ext cx="1285930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 err="1" smtClean="0">
                <a:solidFill>
                  <a:srgbClr val="009900"/>
                </a:solidFill>
              </a:rPr>
              <a:t>Crossing</a:t>
            </a:r>
            <a:r>
              <a:rPr lang="nb-NO" sz="1100" dirty="0" smtClean="0">
                <a:solidFill>
                  <a:srgbClr val="009900"/>
                </a:solidFill>
              </a:rPr>
              <a:t> trend:</a:t>
            </a:r>
          </a:p>
          <a:p>
            <a:pPr>
              <a:lnSpc>
                <a:spcPts val="1100"/>
              </a:lnSpc>
            </a:pPr>
            <a:r>
              <a:rPr lang="nb-NO" sz="1100" dirty="0">
                <a:solidFill>
                  <a:srgbClr val="009900"/>
                </a:solidFill>
              </a:rPr>
              <a:t> </a:t>
            </a:r>
            <a:r>
              <a:rPr lang="nb-NO" sz="1100" dirty="0" smtClean="0">
                <a:solidFill>
                  <a:srgbClr val="009900"/>
                </a:solidFill>
              </a:rPr>
              <a:t>       </a:t>
            </a:r>
            <a:r>
              <a:rPr lang="nb-NO" sz="1100" dirty="0" err="1" smtClean="0">
                <a:solidFill>
                  <a:srgbClr val="009900"/>
                </a:solidFill>
              </a:rPr>
              <a:t>high</a:t>
            </a:r>
            <a:r>
              <a:rPr lang="nb-NO" sz="1100" dirty="0" smtClean="0">
                <a:solidFill>
                  <a:srgbClr val="009900"/>
                </a:solidFill>
              </a:rPr>
              <a:t>-Na-Ti,</a:t>
            </a:r>
          </a:p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009900"/>
                </a:solidFill>
              </a:rPr>
              <a:t>         </a:t>
            </a:r>
            <a:r>
              <a:rPr lang="nb-NO" sz="1100" dirty="0" err="1" smtClean="0">
                <a:solidFill>
                  <a:srgbClr val="009900"/>
                </a:solidFill>
              </a:rPr>
              <a:t>enriched</a:t>
            </a:r>
            <a:r>
              <a:rPr lang="nb-NO" sz="1100" dirty="0" smtClean="0">
                <a:solidFill>
                  <a:srgbClr val="009900"/>
                </a:solidFill>
              </a:rPr>
              <a:t>,</a:t>
            </a:r>
          </a:p>
          <a:p>
            <a:pPr>
              <a:lnSpc>
                <a:spcPts val="1100"/>
              </a:lnSpc>
            </a:pPr>
            <a:r>
              <a:rPr lang="nb-NO" sz="1100" dirty="0">
                <a:solidFill>
                  <a:srgbClr val="009900"/>
                </a:solidFill>
              </a:rPr>
              <a:t> </a:t>
            </a:r>
            <a:r>
              <a:rPr lang="nb-NO" sz="1100" dirty="0" smtClean="0">
                <a:solidFill>
                  <a:srgbClr val="009900"/>
                </a:solidFill>
              </a:rPr>
              <a:t>          </a:t>
            </a:r>
            <a:r>
              <a:rPr lang="nb-NO" sz="1100" dirty="0" err="1" smtClean="0">
                <a:solidFill>
                  <a:srgbClr val="009900"/>
                </a:solidFill>
              </a:rPr>
              <a:t>low</a:t>
            </a:r>
            <a:r>
              <a:rPr lang="nb-NO" sz="1100" dirty="0" smtClean="0">
                <a:solidFill>
                  <a:srgbClr val="009900"/>
                </a:solidFill>
              </a:rPr>
              <a:t> F           </a:t>
            </a:r>
            <a:endParaRPr lang="en-US" sz="1100" dirty="0">
              <a:solidFill>
                <a:srgbClr val="0099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938299" y="4673234"/>
            <a:ext cx="104650" cy="122531"/>
          </a:xfrm>
          <a:prstGeom prst="straightConnector1">
            <a:avLst/>
          </a:prstGeom>
          <a:ln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122557" y="4333348"/>
            <a:ext cx="775501" cy="469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 err="1" smtClean="0">
                <a:solidFill>
                  <a:srgbClr val="009900"/>
                </a:solidFill>
              </a:rPr>
              <a:t>low</a:t>
            </a:r>
            <a:r>
              <a:rPr lang="nb-NO" sz="1100" dirty="0" smtClean="0">
                <a:solidFill>
                  <a:srgbClr val="009900"/>
                </a:solidFill>
              </a:rPr>
              <a:t> </a:t>
            </a:r>
            <a:r>
              <a:rPr lang="nb-NO" sz="1100" dirty="0" err="1" smtClean="0">
                <a:solidFill>
                  <a:srgbClr val="009900"/>
                </a:solidFill>
              </a:rPr>
              <a:t>Ca</a:t>
            </a:r>
            <a:r>
              <a:rPr lang="nb-NO" sz="1100" dirty="0" smtClean="0">
                <a:solidFill>
                  <a:srgbClr val="009900"/>
                </a:solidFill>
              </a:rPr>
              <a:t>/Al</a:t>
            </a:r>
          </a:p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009900"/>
                </a:solidFill>
              </a:rPr>
              <a:t>residual ga,</a:t>
            </a:r>
          </a:p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009900"/>
                </a:solidFill>
              </a:rPr>
              <a:t> </a:t>
            </a:r>
            <a:r>
              <a:rPr lang="nb-NO" sz="1100" dirty="0" err="1" smtClean="0">
                <a:solidFill>
                  <a:srgbClr val="009900"/>
                </a:solidFill>
              </a:rPr>
              <a:t>high</a:t>
            </a:r>
            <a:r>
              <a:rPr lang="nb-NO" sz="1100" dirty="0" smtClean="0">
                <a:solidFill>
                  <a:srgbClr val="009900"/>
                </a:solidFill>
              </a:rPr>
              <a:t>-p</a:t>
            </a:r>
            <a:endParaRPr lang="en-US" sz="1100" dirty="0">
              <a:solidFill>
                <a:srgbClr val="0099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5792167" y="4745560"/>
            <a:ext cx="107635" cy="99534"/>
          </a:xfrm>
          <a:prstGeom prst="straightConnector1">
            <a:avLst/>
          </a:prstGeom>
          <a:ln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043" y="32716"/>
            <a:ext cx="4702711" cy="203577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196648" y="4554440"/>
            <a:ext cx="580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 smtClean="0">
                <a:solidFill>
                  <a:srgbClr val="9900FF"/>
                </a:solidFill>
              </a:rPr>
              <a:t>5150 m</a:t>
            </a:r>
            <a:endParaRPr lang="en-US" sz="1000" b="1" dirty="0">
              <a:solidFill>
                <a:srgbClr val="9900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72065" y="5503885"/>
            <a:ext cx="51648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1000" b="1" dirty="0" smtClean="0">
                <a:solidFill>
                  <a:srgbClr val="FF0000"/>
                </a:solidFill>
              </a:rPr>
              <a:t>730 m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667355" y="93994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800" dirty="0" smtClean="0">
                <a:solidFill>
                  <a:srgbClr val="9900FF"/>
                </a:solidFill>
              </a:rPr>
              <a:t>Deep water, </a:t>
            </a:r>
            <a:r>
              <a:rPr lang="nb-NO" sz="800" dirty="0" err="1" smtClean="0">
                <a:solidFill>
                  <a:srgbClr val="9900FF"/>
                </a:solidFill>
              </a:rPr>
              <a:t>low</a:t>
            </a:r>
            <a:r>
              <a:rPr lang="nb-NO" sz="800" dirty="0" smtClean="0">
                <a:solidFill>
                  <a:srgbClr val="9900FF"/>
                </a:solidFill>
              </a:rPr>
              <a:t> </a:t>
            </a:r>
            <a:r>
              <a:rPr lang="nb-NO" sz="800" dirty="0" err="1" smtClean="0">
                <a:solidFill>
                  <a:srgbClr val="9900FF"/>
                </a:solidFill>
              </a:rPr>
              <a:t>T</a:t>
            </a:r>
            <a:r>
              <a:rPr lang="nb-NO" sz="800" baseline="-25000" dirty="0" err="1" smtClean="0">
                <a:solidFill>
                  <a:srgbClr val="9900FF"/>
                </a:solidFill>
              </a:rPr>
              <a:t>P</a:t>
            </a:r>
            <a:endParaRPr lang="nb-NO" sz="800" baseline="-25000" dirty="0" smtClean="0">
              <a:solidFill>
                <a:srgbClr val="9900FF"/>
              </a:solidFill>
            </a:endParaRPr>
          </a:p>
          <a:p>
            <a:pPr>
              <a:lnSpc>
                <a:spcPts val="800"/>
              </a:lnSpc>
            </a:pPr>
            <a:r>
              <a:rPr lang="nb-NO" sz="800" dirty="0" err="1" smtClean="0">
                <a:solidFill>
                  <a:srgbClr val="9900FF"/>
                </a:solidFill>
              </a:rPr>
              <a:t>thin</a:t>
            </a:r>
            <a:r>
              <a:rPr lang="nb-NO" sz="800" dirty="0" smtClean="0">
                <a:solidFill>
                  <a:srgbClr val="9900FF"/>
                </a:solidFill>
              </a:rPr>
              <a:t> </a:t>
            </a:r>
            <a:r>
              <a:rPr lang="nb-NO" sz="800" dirty="0" err="1" smtClean="0">
                <a:solidFill>
                  <a:srgbClr val="9900FF"/>
                </a:solidFill>
              </a:rPr>
              <a:t>crust</a:t>
            </a:r>
            <a:r>
              <a:rPr lang="nb-NO" sz="800" dirty="0" smtClean="0">
                <a:solidFill>
                  <a:srgbClr val="9900FF"/>
                </a:solidFill>
              </a:rPr>
              <a:t>. </a:t>
            </a:r>
            <a:r>
              <a:rPr lang="nb-NO" sz="800" dirty="0" err="1" smtClean="0">
                <a:solidFill>
                  <a:srgbClr val="9900FF"/>
                </a:solidFill>
              </a:rPr>
              <a:t>low</a:t>
            </a:r>
            <a:r>
              <a:rPr lang="nb-NO" sz="800" dirty="0" smtClean="0">
                <a:solidFill>
                  <a:srgbClr val="9900FF"/>
                </a:solidFill>
              </a:rPr>
              <a:t> F,</a:t>
            </a:r>
          </a:p>
          <a:p>
            <a:pPr>
              <a:lnSpc>
                <a:spcPts val="800"/>
              </a:lnSpc>
            </a:pPr>
            <a:r>
              <a:rPr lang="nb-NO" sz="800" dirty="0" err="1" smtClean="0">
                <a:solidFill>
                  <a:srgbClr val="9900FF"/>
                </a:solidFill>
              </a:rPr>
              <a:t>shallow</a:t>
            </a:r>
            <a:r>
              <a:rPr lang="nb-NO" sz="800" dirty="0" smtClean="0">
                <a:solidFill>
                  <a:srgbClr val="9900FF"/>
                </a:solidFill>
              </a:rPr>
              <a:t> melting</a:t>
            </a:r>
            <a:endParaRPr lang="en-US" sz="800" dirty="0">
              <a:solidFill>
                <a:srgbClr val="9900F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280193" y="1328361"/>
            <a:ext cx="1184940" cy="50270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800" dirty="0" err="1" smtClean="0">
                <a:solidFill>
                  <a:srgbClr val="FF0000"/>
                </a:solidFill>
              </a:rPr>
              <a:t>Shallow</a:t>
            </a:r>
            <a:r>
              <a:rPr lang="nb-NO" sz="800" dirty="0" smtClean="0">
                <a:solidFill>
                  <a:srgbClr val="FF0000"/>
                </a:solidFill>
              </a:rPr>
              <a:t> water</a:t>
            </a:r>
            <a:r>
              <a:rPr lang="nb-NO" sz="800" dirty="0">
                <a:solidFill>
                  <a:srgbClr val="FF0000"/>
                </a:solidFill>
              </a:rPr>
              <a:t>, </a:t>
            </a:r>
            <a:r>
              <a:rPr lang="nb-NO" sz="800" dirty="0" err="1" smtClean="0">
                <a:solidFill>
                  <a:srgbClr val="FF0000"/>
                </a:solidFill>
              </a:rPr>
              <a:t>high</a:t>
            </a:r>
            <a:r>
              <a:rPr lang="nb-NO" sz="800" dirty="0" smtClean="0">
                <a:solidFill>
                  <a:srgbClr val="FF0000"/>
                </a:solidFill>
              </a:rPr>
              <a:t> </a:t>
            </a:r>
            <a:r>
              <a:rPr lang="nb-NO" sz="800" dirty="0" err="1" smtClean="0">
                <a:solidFill>
                  <a:srgbClr val="FF0000"/>
                </a:solidFill>
              </a:rPr>
              <a:t>T</a:t>
            </a:r>
            <a:r>
              <a:rPr lang="nb-NO" sz="800" baseline="-25000" dirty="0" err="1" smtClean="0">
                <a:solidFill>
                  <a:srgbClr val="FF0000"/>
                </a:solidFill>
              </a:rPr>
              <a:t>P</a:t>
            </a:r>
            <a:endParaRPr lang="nb-NO" sz="800" dirty="0">
              <a:solidFill>
                <a:srgbClr val="FF0000"/>
              </a:solidFill>
            </a:endParaRPr>
          </a:p>
          <a:p>
            <a:pPr>
              <a:lnSpc>
                <a:spcPts val="800"/>
              </a:lnSpc>
            </a:pPr>
            <a:r>
              <a:rPr lang="nb-NO" sz="800" dirty="0" err="1" smtClean="0">
                <a:solidFill>
                  <a:srgbClr val="FF0000"/>
                </a:solidFill>
              </a:rPr>
              <a:t>thick</a:t>
            </a:r>
            <a:r>
              <a:rPr lang="nb-NO" sz="800" dirty="0" smtClean="0">
                <a:solidFill>
                  <a:srgbClr val="FF0000"/>
                </a:solidFill>
              </a:rPr>
              <a:t> </a:t>
            </a:r>
            <a:r>
              <a:rPr lang="nb-NO" sz="800" dirty="0" err="1" smtClean="0">
                <a:solidFill>
                  <a:srgbClr val="FF0000"/>
                </a:solidFill>
              </a:rPr>
              <a:t>crust</a:t>
            </a:r>
            <a:r>
              <a:rPr lang="nb-NO" sz="800" dirty="0" smtClean="0">
                <a:solidFill>
                  <a:srgbClr val="FF0000"/>
                </a:solidFill>
              </a:rPr>
              <a:t>, </a:t>
            </a:r>
            <a:r>
              <a:rPr lang="nb-NO" sz="800" dirty="0" err="1" smtClean="0">
                <a:solidFill>
                  <a:srgbClr val="FF0000"/>
                </a:solidFill>
              </a:rPr>
              <a:t>large</a:t>
            </a:r>
            <a:r>
              <a:rPr lang="nb-NO" sz="800" dirty="0" smtClean="0">
                <a:solidFill>
                  <a:srgbClr val="FF0000"/>
                </a:solidFill>
              </a:rPr>
              <a:t> F,</a:t>
            </a:r>
          </a:p>
          <a:p>
            <a:pPr>
              <a:lnSpc>
                <a:spcPts val="800"/>
              </a:lnSpc>
            </a:pPr>
            <a:r>
              <a:rPr lang="nb-NO" sz="800" dirty="0" err="1" smtClean="0">
                <a:solidFill>
                  <a:srgbClr val="FF0000"/>
                </a:solidFill>
              </a:rPr>
              <a:t>deep</a:t>
            </a:r>
            <a:r>
              <a:rPr lang="nb-NO" sz="800" dirty="0" smtClean="0">
                <a:solidFill>
                  <a:srgbClr val="FF0000"/>
                </a:solidFill>
              </a:rPr>
              <a:t> to </a:t>
            </a:r>
            <a:r>
              <a:rPr lang="nb-NO" sz="800" dirty="0" err="1" smtClean="0">
                <a:solidFill>
                  <a:srgbClr val="FF0000"/>
                </a:solidFill>
              </a:rPr>
              <a:t>shallow</a:t>
            </a:r>
            <a:r>
              <a:rPr lang="nb-NO" sz="800" dirty="0" smtClean="0">
                <a:solidFill>
                  <a:srgbClr val="FF0000"/>
                </a:solidFill>
              </a:rPr>
              <a:t> melting</a:t>
            </a:r>
            <a:endParaRPr lang="en-US" sz="800" dirty="0">
              <a:solidFill>
                <a:srgbClr val="FF0000"/>
              </a:solidFill>
            </a:endParaRPr>
          </a:p>
          <a:p>
            <a:pPr>
              <a:lnSpc>
                <a:spcPts val="800"/>
              </a:lnSpc>
            </a:pPr>
            <a:endParaRPr lang="en-US" sz="800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536317" y="4472908"/>
            <a:ext cx="1167205" cy="1086523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478316" y="2392491"/>
            <a:ext cx="1167205" cy="1086523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417272" y="2391904"/>
            <a:ext cx="1167205" cy="1086523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401505" y="4523749"/>
            <a:ext cx="1167205" cy="1086523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781670" y="4521318"/>
            <a:ext cx="624634" cy="1054507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745773" y="2466360"/>
            <a:ext cx="624634" cy="1054507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174676" y="2462278"/>
            <a:ext cx="5806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 smtClean="0">
                <a:solidFill>
                  <a:srgbClr val="9900FF"/>
                </a:solidFill>
              </a:rPr>
              <a:t>5150 m</a:t>
            </a:r>
            <a:endParaRPr lang="en-US" sz="1000" b="1" dirty="0">
              <a:solidFill>
                <a:srgbClr val="99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76986" y="3433239"/>
            <a:ext cx="516488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1000" b="1" dirty="0" smtClean="0">
                <a:solidFill>
                  <a:srgbClr val="FF0000"/>
                </a:solidFill>
              </a:rPr>
              <a:t>730 m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 rot="20057083">
            <a:off x="5281576" y="4864018"/>
            <a:ext cx="528185" cy="187571"/>
          </a:xfrm>
          <a:prstGeom prst="ellipse">
            <a:avLst/>
          </a:prstGeom>
          <a:noFill/>
          <a:ln w="952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5" name="Oval 44"/>
          <p:cNvSpPr/>
          <p:nvPr/>
        </p:nvSpPr>
        <p:spPr>
          <a:xfrm rot="20057083">
            <a:off x="2458507" y="4842603"/>
            <a:ext cx="528185" cy="187571"/>
          </a:xfrm>
          <a:prstGeom prst="ellipse">
            <a:avLst/>
          </a:prstGeom>
          <a:noFill/>
          <a:ln w="952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5248180" y="4258131"/>
            <a:ext cx="1080745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 err="1" smtClean="0">
                <a:solidFill>
                  <a:srgbClr val="009900"/>
                </a:solidFill>
              </a:rPr>
              <a:t>Crossing</a:t>
            </a:r>
            <a:r>
              <a:rPr lang="nb-NO" sz="1100" dirty="0" smtClean="0">
                <a:solidFill>
                  <a:srgbClr val="009900"/>
                </a:solidFill>
              </a:rPr>
              <a:t> trend:</a:t>
            </a:r>
          </a:p>
          <a:p>
            <a:pPr>
              <a:lnSpc>
                <a:spcPts val="1100"/>
              </a:lnSpc>
            </a:pPr>
            <a:r>
              <a:rPr lang="nb-NO" sz="1100" dirty="0">
                <a:solidFill>
                  <a:srgbClr val="009900"/>
                </a:solidFill>
              </a:rPr>
              <a:t> </a:t>
            </a:r>
            <a:r>
              <a:rPr lang="nb-NO" sz="1100" dirty="0" smtClean="0">
                <a:solidFill>
                  <a:srgbClr val="009900"/>
                </a:solidFill>
              </a:rPr>
              <a:t>           </a:t>
            </a:r>
            <a:r>
              <a:rPr lang="nb-NO" sz="1100" dirty="0" err="1" smtClean="0">
                <a:solidFill>
                  <a:srgbClr val="009900"/>
                </a:solidFill>
              </a:rPr>
              <a:t>high</a:t>
            </a:r>
            <a:r>
              <a:rPr lang="nb-NO" sz="1100" dirty="0" smtClean="0">
                <a:solidFill>
                  <a:srgbClr val="009900"/>
                </a:solidFill>
              </a:rPr>
              <a:t>-Fe,</a:t>
            </a:r>
          </a:p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009900"/>
                </a:solidFill>
              </a:rPr>
              <a:t>             </a:t>
            </a:r>
            <a:r>
              <a:rPr lang="nb-NO" sz="1100" dirty="0" err="1" smtClean="0">
                <a:solidFill>
                  <a:srgbClr val="009900"/>
                </a:solidFill>
              </a:rPr>
              <a:t>high</a:t>
            </a:r>
            <a:r>
              <a:rPr lang="nb-NO" sz="1100" dirty="0" smtClean="0">
                <a:solidFill>
                  <a:srgbClr val="009900"/>
                </a:solidFill>
              </a:rPr>
              <a:t> p</a:t>
            </a:r>
            <a:endParaRPr lang="en-US" sz="1100" dirty="0">
              <a:solidFill>
                <a:srgbClr val="0099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7714684" y="4851118"/>
            <a:ext cx="273805" cy="187571"/>
          </a:xfrm>
          <a:prstGeom prst="ellipse">
            <a:avLst/>
          </a:prstGeom>
          <a:noFill/>
          <a:ln w="952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4319371" y="2180376"/>
            <a:ext cx="1792478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b="1" dirty="0" err="1" smtClean="0">
                <a:solidFill>
                  <a:srgbClr val="0066FF"/>
                </a:solidFill>
              </a:rPr>
              <a:t>Oceanic</a:t>
            </a:r>
            <a:r>
              <a:rPr lang="nb-NO" sz="1100" b="1" dirty="0" smtClean="0">
                <a:solidFill>
                  <a:srgbClr val="0066FF"/>
                </a:solidFill>
              </a:rPr>
              <a:t> water </a:t>
            </a:r>
            <a:r>
              <a:rPr lang="nb-NO" sz="1100" b="1" dirty="0" err="1" smtClean="0">
                <a:solidFill>
                  <a:srgbClr val="0066FF"/>
                </a:solidFill>
              </a:rPr>
              <a:t>depth</a:t>
            </a:r>
            <a:r>
              <a:rPr lang="nb-NO" sz="1100" b="1" dirty="0" smtClean="0">
                <a:solidFill>
                  <a:srgbClr val="0066FF"/>
                </a:solidFill>
              </a:rPr>
              <a:t> trend</a:t>
            </a:r>
          </a:p>
          <a:p>
            <a:pPr>
              <a:lnSpc>
                <a:spcPts val="1100"/>
              </a:lnSpc>
            </a:pPr>
            <a:r>
              <a:rPr lang="nb-NO" sz="1100" b="1" dirty="0">
                <a:solidFill>
                  <a:srgbClr val="0066FF"/>
                </a:solidFill>
              </a:rPr>
              <a:t> </a:t>
            </a:r>
            <a:r>
              <a:rPr lang="nb-NO" sz="1100" b="1" dirty="0" smtClean="0">
                <a:solidFill>
                  <a:srgbClr val="0066FF"/>
                </a:solidFill>
              </a:rPr>
              <a:t>              </a:t>
            </a:r>
            <a:r>
              <a:rPr lang="nb-NO" sz="1100" dirty="0" smtClean="0">
                <a:solidFill>
                  <a:srgbClr val="0066FF"/>
                </a:solidFill>
              </a:rPr>
              <a:t>(</a:t>
            </a:r>
            <a:r>
              <a:rPr lang="nb-NO" sz="1100" dirty="0" err="1" smtClean="0">
                <a:solidFill>
                  <a:srgbClr val="0066FF"/>
                </a:solidFill>
              </a:rPr>
              <a:t>see</a:t>
            </a:r>
            <a:r>
              <a:rPr lang="nb-NO" sz="1100" dirty="0" smtClean="0">
                <a:solidFill>
                  <a:srgbClr val="0066FF"/>
                </a:solidFill>
              </a:rPr>
              <a:t> </a:t>
            </a:r>
            <a:r>
              <a:rPr lang="nb-NO" sz="1100" dirty="0" err="1" smtClean="0">
                <a:solidFill>
                  <a:srgbClr val="0066FF"/>
                </a:solidFill>
              </a:rPr>
              <a:t>above</a:t>
            </a:r>
            <a:r>
              <a:rPr lang="nb-NO" sz="1100" dirty="0" smtClean="0">
                <a:solidFill>
                  <a:srgbClr val="0066FF"/>
                </a:solidFill>
              </a:rPr>
              <a:t>)</a:t>
            </a:r>
            <a:endParaRPr lang="en-US" sz="1100" dirty="0">
              <a:solidFill>
                <a:srgbClr val="0066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4755284" y="2357561"/>
            <a:ext cx="59954" cy="275837"/>
          </a:xfrm>
          <a:prstGeom prst="straightConnector1">
            <a:avLst/>
          </a:prstGeom>
          <a:ln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48210" y="168383"/>
            <a:ext cx="138050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Brandl</a:t>
            </a:r>
            <a:r>
              <a:rPr lang="nb-NO" sz="1200" dirty="0" smtClean="0"/>
              <a:t> et al. (2013,</a:t>
            </a:r>
          </a:p>
          <a:p>
            <a:r>
              <a:rPr lang="nb-NO" sz="1200" dirty="0"/>
              <a:t> </a:t>
            </a:r>
            <a:r>
              <a:rPr lang="nb-NO" sz="1200" dirty="0" smtClean="0"/>
              <a:t>        Nat. </a:t>
            </a:r>
            <a:r>
              <a:rPr lang="nb-NO" sz="1200" dirty="0" err="1" smtClean="0"/>
              <a:t>Geosci</a:t>
            </a:r>
            <a:r>
              <a:rPr lang="nb-NO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5347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5" grpId="0"/>
      <p:bldP spid="27" grpId="0"/>
      <p:bldP spid="37" grpId="0"/>
      <p:bldP spid="38" grpId="0"/>
      <p:bldP spid="43" grpId="0"/>
      <p:bldP spid="44" grpId="0"/>
      <p:bldP spid="22" grpId="0" animBg="1"/>
      <p:bldP spid="45" grpId="0" animBg="1"/>
      <p:bldP spid="46" grpId="0"/>
      <p:bldP spid="47" grpId="0" animBg="1"/>
      <p:bldP spid="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33" y="55195"/>
            <a:ext cx="4608512" cy="67171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64949" y="228055"/>
            <a:ext cx="517984" cy="595075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99428" y="221889"/>
            <a:ext cx="518866" cy="595075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7528" y="4915561"/>
            <a:ext cx="4218749" cy="26427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1934" y="3255018"/>
            <a:ext cx="4209060" cy="22816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974" y="4432001"/>
            <a:ext cx="3364153" cy="23994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295" y="2060848"/>
            <a:ext cx="3931313" cy="16923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16687" y="4013022"/>
            <a:ext cx="1057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0066FF"/>
                </a:solidFill>
              </a:rPr>
              <a:t>Pacific: </a:t>
            </a:r>
            <a:r>
              <a:rPr lang="nb-NO" sz="1200" b="1" dirty="0" err="1" smtClean="0">
                <a:solidFill>
                  <a:srgbClr val="0066FF"/>
                </a:solidFill>
              </a:rPr>
              <a:t>blue</a:t>
            </a:r>
            <a:endParaRPr lang="en-US" sz="1200" b="1" dirty="0">
              <a:solidFill>
                <a:srgbClr val="0066FF"/>
              </a:solidFill>
            </a:endParaRPr>
          </a:p>
          <a:p>
            <a:r>
              <a:rPr lang="nb-NO" sz="1200" b="1" dirty="0" err="1" smtClean="0">
                <a:solidFill>
                  <a:srgbClr val="FF0000"/>
                </a:solidFill>
              </a:rPr>
              <a:t>Atl</a:t>
            </a:r>
            <a:r>
              <a:rPr lang="nb-NO" sz="1200" b="1" dirty="0" smtClean="0">
                <a:solidFill>
                  <a:srgbClr val="FF0000"/>
                </a:solidFill>
              </a:rPr>
              <a:t>.-Ind.: red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3609" y="1648957"/>
            <a:ext cx="4209060" cy="13965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20260" y="2195565"/>
            <a:ext cx="4209060" cy="100483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7217" y="3962780"/>
            <a:ext cx="4209060" cy="100483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067945" y="3928977"/>
            <a:ext cx="250350" cy="134286"/>
          </a:xfrm>
          <a:prstGeom prst="ellipse">
            <a:avLst/>
          </a:prstGeom>
          <a:noFill/>
          <a:ln w="952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7" name="Oval 16"/>
          <p:cNvSpPr/>
          <p:nvPr/>
        </p:nvSpPr>
        <p:spPr>
          <a:xfrm>
            <a:off x="4063436" y="4968724"/>
            <a:ext cx="250350" cy="134286"/>
          </a:xfrm>
          <a:prstGeom prst="ellipse">
            <a:avLst/>
          </a:prstGeom>
          <a:noFill/>
          <a:ln w="952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8" name="Oval 17"/>
          <p:cNvSpPr/>
          <p:nvPr/>
        </p:nvSpPr>
        <p:spPr>
          <a:xfrm>
            <a:off x="4053516" y="5829919"/>
            <a:ext cx="250350" cy="134286"/>
          </a:xfrm>
          <a:prstGeom prst="ellipse">
            <a:avLst/>
          </a:prstGeom>
          <a:noFill/>
          <a:ln w="952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9" name="Oval 18"/>
          <p:cNvSpPr/>
          <p:nvPr/>
        </p:nvSpPr>
        <p:spPr>
          <a:xfrm>
            <a:off x="4087057" y="2179154"/>
            <a:ext cx="250350" cy="134286"/>
          </a:xfrm>
          <a:prstGeom prst="ellipse">
            <a:avLst/>
          </a:prstGeom>
          <a:noFill/>
          <a:ln w="952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0" name="Oval 19"/>
          <p:cNvSpPr/>
          <p:nvPr/>
        </p:nvSpPr>
        <p:spPr>
          <a:xfrm>
            <a:off x="4063436" y="3298043"/>
            <a:ext cx="250350" cy="134286"/>
          </a:xfrm>
          <a:prstGeom prst="ellipse">
            <a:avLst/>
          </a:prstGeom>
          <a:noFill/>
          <a:ln w="952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1" name="Oval 20"/>
          <p:cNvSpPr/>
          <p:nvPr/>
        </p:nvSpPr>
        <p:spPr>
          <a:xfrm>
            <a:off x="4053516" y="1565266"/>
            <a:ext cx="250350" cy="134286"/>
          </a:xfrm>
          <a:prstGeom prst="ellipse">
            <a:avLst/>
          </a:prstGeom>
          <a:noFill/>
          <a:ln w="952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2" name="Oval 21"/>
          <p:cNvSpPr/>
          <p:nvPr/>
        </p:nvSpPr>
        <p:spPr>
          <a:xfrm>
            <a:off x="4063436" y="592159"/>
            <a:ext cx="250350" cy="134286"/>
          </a:xfrm>
          <a:prstGeom prst="ellipse">
            <a:avLst/>
          </a:prstGeom>
          <a:noFill/>
          <a:ln w="952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387527" y="217605"/>
            <a:ext cx="138050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Brandl</a:t>
            </a:r>
            <a:r>
              <a:rPr lang="nb-NO" sz="1200" dirty="0" smtClean="0"/>
              <a:t> et al. (2013,</a:t>
            </a:r>
          </a:p>
          <a:p>
            <a:r>
              <a:rPr lang="nb-NO" sz="1200" dirty="0"/>
              <a:t> </a:t>
            </a:r>
            <a:r>
              <a:rPr lang="nb-NO" sz="1200" dirty="0" smtClean="0"/>
              <a:t>        Nat. </a:t>
            </a:r>
            <a:r>
              <a:rPr lang="nb-NO" sz="1200" dirty="0" err="1" smtClean="0"/>
              <a:t>Geosci</a:t>
            </a:r>
            <a:r>
              <a:rPr lang="nb-NO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3793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65903" y="302847"/>
            <a:ext cx="7741482" cy="3096344"/>
            <a:chOff x="1531185" y="44624"/>
            <a:chExt cx="7237426" cy="27512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1185" y="79861"/>
              <a:ext cx="3983525" cy="271604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2080" y="44624"/>
              <a:ext cx="3476531" cy="275127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081626" y="1046539"/>
              <a:ext cx="6560247" cy="322419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087792" y="1638520"/>
              <a:ext cx="6547915" cy="290705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 w="31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162155" y="481839"/>
              <a:ext cx="498387" cy="19741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66066" y="476672"/>
              <a:ext cx="470321" cy="197412"/>
            </a:xfrm>
            <a:prstGeom prst="rect">
              <a:avLst/>
            </a:prstGeom>
            <a:noFill/>
            <a:ln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66FF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6247" y="3284254"/>
            <a:ext cx="2245145" cy="56759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8214775" y="1953379"/>
            <a:ext cx="9007" cy="6919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188133" y="2063820"/>
            <a:ext cx="460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err="1" smtClean="0"/>
              <a:t>T</a:t>
            </a:r>
            <a:r>
              <a:rPr lang="nb-NO" sz="2000" b="1" baseline="-25000" dirty="0" err="1" smtClean="0"/>
              <a:t>P</a:t>
            </a:r>
            <a:endParaRPr lang="en-US" sz="2000" b="1" baseline="-250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09272" y="2348633"/>
            <a:ext cx="6356" cy="5934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148" y="2313140"/>
            <a:ext cx="460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err="1" smtClean="0"/>
              <a:t>T</a:t>
            </a:r>
            <a:r>
              <a:rPr lang="nb-NO" sz="2000" b="1" baseline="-25000" dirty="0" err="1" smtClean="0"/>
              <a:t>P</a:t>
            </a:r>
            <a:endParaRPr lang="en-US" sz="2000" b="1" baseline="-250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152746" y="1680255"/>
            <a:ext cx="583814" cy="34881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b="1" dirty="0" err="1" smtClean="0"/>
              <a:t>Na</a:t>
            </a:r>
            <a:r>
              <a:rPr lang="nb-NO" sz="2000" b="1" baseline="-25000" dirty="0" err="1" smtClean="0"/>
              <a:t>8</a:t>
            </a:r>
            <a:endParaRPr lang="en-US" sz="2000" b="1" baseline="-25000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79649" y="1170131"/>
            <a:ext cx="9213" cy="4571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507875" y="1728312"/>
            <a:ext cx="1818468" cy="1033221"/>
          </a:xfrm>
          <a:prstGeom prst="rect">
            <a:avLst/>
          </a:prstGeom>
          <a:solidFill>
            <a:srgbClr val="FF0000">
              <a:alpha val="10196"/>
            </a:srgb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809014" y="1757145"/>
            <a:ext cx="2037954" cy="523488"/>
          </a:xfrm>
          <a:prstGeom prst="rect">
            <a:avLst/>
          </a:prstGeom>
          <a:solidFill>
            <a:srgbClr val="0066FF">
              <a:alpha val="10196"/>
            </a:srgbClr>
          </a:solidFill>
          <a:ln w="31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flipV="1">
            <a:off x="4422837" y="1538269"/>
            <a:ext cx="783089" cy="1107073"/>
          </a:xfrm>
          <a:prstGeom prst="rect">
            <a:avLst/>
          </a:prstGeom>
          <a:solidFill>
            <a:srgbClr val="0066FF">
              <a:alpha val="10196"/>
            </a:srgbClr>
          </a:solidFill>
          <a:ln w="317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57991" y="1365799"/>
            <a:ext cx="621464" cy="930786"/>
          </a:xfrm>
          <a:prstGeom prst="rect">
            <a:avLst/>
          </a:prstGeom>
          <a:solidFill>
            <a:srgbClr val="FF0000">
              <a:alpha val="10196"/>
            </a:srgb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4835717" y="2024930"/>
            <a:ext cx="2857760" cy="5708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1789787" y="1923847"/>
            <a:ext cx="2452948" cy="4653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 rot="667435">
            <a:off x="1808427" y="2075892"/>
            <a:ext cx="1612632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b="1" dirty="0" err="1" smtClean="0">
                <a:solidFill>
                  <a:srgbClr val="FF0000"/>
                </a:solidFill>
              </a:rPr>
              <a:t>Cooling</a:t>
            </a:r>
            <a:r>
              <a:rPr lang="nb-NO" sz="1100" b="1" dirty="0" smtClean="0">
                <a:solidFill>
                  <a:srgbClr val="FF0000"/>
                </a:solidFill>
              </a:rPr>
              <a:t>, </a:t>
            </a:r>
            <a:r>
              <a:rPr lang="nb-NO" sz="1100" b="1" dirty="0" err="1" smtClean="0">
                <a:solidFill>
                  <a:srgbClr val="FF0000"/>
                </a:solidFill>
              </a:rPr>
              <a:t>decreaing</a:t>
            </a:r>
            <a:r>
              <a:rPr lang="nb-NO" sz="1100" b="1" dirty="0" smtClean="0">
                <a:solidFill>
                  <a:srgbClr val="FF0000"/>
                </a:solidFill>
              </a:rPr>
              <a:t>. </a:t>
            </a:r>
            <a:r>
              <a:rPr lang="nb-NO" sz="1100" b="1" dirty="0" err="1" smtClean="0">
                <a:solidFill>
                  <a:srgbClr val="FF0000"/>
                </a:solidFill>
              </a:rPr>
              <a:t>T</a:t>
            </a:r>
            <a:r>
              <a:rPr lang="nb-NO" sz="1100" b="1" baseline="-25000" dirty="0" err="1" smtClean="0">
                <a:solidFill>
                  <a:srgbClr val="FF0000"/>
                </a:solidFill>
              </a:rPr>
              <a:t>P</a:t>
            </a:r>
            <a:endParaRPr lang="nb-NO" sz="1100" b="1" baseline="-25000" dirty="0" smtClean="0">
              <a:solidFill>
                <a:srgbClr val="FF0000"/>
              </a:solidFill>
            </a:endParaRPr>
          </a:p>
          <a:p>
            <a:pPr>
              <a:lnSpc>
                <a:spcPts val="1100"/>
              </a:lnSpc>
            </a:pPr>
            <a:r>
              <a:rPr lang="nb-NO" sz="1100" b="1" dirty="0" smtClean="0">
                <a:solidFill>
                  <a:srgbClr val="FF0000"/>
                </a:solidFill>
              </a:rPr>
              <a:t>  + </a:t>
            </a:r>
            <a:r>
              <a:rPr lang="nb-NO" sz="1100" b="1" dirty="0" err="1" smtClean="0">
                <a:solidFill>
                  <a:srgbClr val="FF0000"/>
                </a:solidFill>
              </a:rPr>
              <a:t>asth</a:t>
            </a:r>
            <a:r>
              <a:rPr lang="nb-NO" sz="1100" b="1" dirty="0" smtClean="0">
                <a:solidFill>
                  <a:srgbClr val="FF0000"/>
                </a:solidFill>
              </a:rPr>
              <a:t>. </a:t>
            </a:r>
            <a:r>
              <a:rPr lang="nb-NO" sz="1100" b="1" dirty="0" err="1" smtClean="0">
                <a:solidFill>
                  <a:srgbClr val="FF0000"/>
                </a:solidFill>
              </a:rPr>
              <a:t>enrichment</a:t>
            </a:r>
            <a:endParaRPr lang="en-US" sz="1100" b="1" baseline="-250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170976" y="2005363"/>
            <a:ext cx="1693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err="1" smtClean="0">
                <a:solidFill>
                  <a:srgbClr val="0066FF"/>
                </a:solidFill>
              </a:rPr>
              <a:t>roughly</a:t>
            </a:r>
            <a:r>
              <a:rPr lang="nb-NO" sz="1400" b="1" dirty="0" smtClean="0">
                <a:solidFill>
                  <a:srgbClr val="0066FF"/>
                </a:solidFill>
              </a:rPr>
              <a:t> </a:t>
            </a:r>
            <a:r>
              <a:rPr lang="nb-NO" sz="1400" b="1" dirty="0" err="1" smtClean="0">
                <a:solidFill>
                  <a:srgbClr val="0066FF"/>
                </a:solidFill>
              </a:rPr>
              <a:t>constant</a:t>
            </a:r>
            <a:r>
              <a:rPr lang="nb-NO" sz="1400" b="1" dirty="0" smtClean="0">
                <a:solidFill>
                  <a:srgbClr val="0066FF"/>
                </a:solidFill>
              </a:rPr>
              <a:t> </a:t>
            </a:r>
            <a:r>
              <a:rPr lang="nb-NO" sz="1400" b="1" dirty="0" err="1" smtClean="0">
                <a:solidFill>
                  <a:srgbClr val="0066FF"/>
                </a:solidFill>
              </a:rPr>
              <a:t>T</a:t>
            </a:r>
            <a:r>
              <a:rPr lang="nb-NO" sz="1400" b="1" baseline="-25000" dirty="0" err="1" smtClean="0">
                <a:solidFill>
                  <a:srgbClr val="0066FF"/>
                </a:solidFill>
              </a:rPr>
              <a:t>P</a:t>
            </a:r>
            <a:endParaRPr lang="nb-NO" sz="1400" b="1" baseline="-25000" dirty="0" smtClean="0">
              <a:solidFill>
                <a:srgbClr val="0066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 rot="5400000">
            <a:off x="6867351" y="1582460"/>
            <a:ext cx="352404" cy="144016"/>
          </a:xfrm>
          <a:prstGeom prst="ellipse">
            <a:avLst/>
          </a:prstGeom>
          <a:noFill/>
          <a:ln w="952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740841" y="1304124"/>
            <a:ext cx="246627" cy="202989"/>
          </a:xfrm>
          <a:prstGeom prst="straightConnector1">
            <a:avLst/>
          </a:prstGeom>
          <a:ln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911816" y="804895"/>
            <a:ext cx="2108269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009900"/>
                </a:solidFill>
              </a:rPr>
              <a:t>This is </a:t>
            </a:r>
            <a:r>
              <a:rPr lang="nb-NO" sz="1100" b="1" dirty="0" smtClean="0">
                <a:solidFill>
                  <a:srgbClr val="009900"/>
                </a:solidFill>
              </a:rPr>
              <a:t>not</a:t>
            </a:r>
            <a:r>
              <a:rPr lang="nb-NO" sz="1100" dirty="0" smtClean="0">
                <a:solidFill>
                  <a:srgbClr val="009900"/>
                </a:solidFill>
              </a:rPr>
              <a:t> </a:t>
            </a:r>
            <a:r>
              <a:rPr lang="nb-NO" sz="1100" dirty="0" err="1" smtClean="0">
                <a:solidFill>
                  <a:srgbClr val="009900"/>
                </a:solidFill>
              </a:rPr>
              <a:t>high</a:t>
            </a:r>
            <a:r>
              <a:rPr lang="nb-NO" sz="1100" dirty="0" smtClean="0">
                <a:solidFill>
                  <a:srgbClr val="009900"/>
                </a:solidFill>
              </a:rPr>
              <a:t> T, </a:t>
            </a:r>
            <a:r>
              <a:rPr lang="nb-NO" sz="1100" dirty="0" err="1" smtClean="0">
                <a:solidFill>
                  <a:srgbClr val="009900"/>
                </a:solidFill>
              </a:rPr>
              <a:t>but</a:t>
            </a:r>
            <a:r>
              <a:rPr lang="nb-NO" sz="1100" dirty="0" smtClean="0">
                <a:solidFill>
                  <a:srgbClr val="009900"/>
                </a:solidFill>
              </a:rPr>
              <a:t> </a:t>
            </a:r>
            <a:r>
              <a:rPr lang="nb-NO" sz="1100" dirty="0" err="1" smtClean="0">
                <a:solidFill>
                  <a:srgbClr val="009900"/>
                </a:solidFill>
              </a:rPr>
              <a:t>rather</a:t>
            </a:r>
            <a:r>
              <a:rPr lang="nb-NO" sz="1100" dirty="0" smtClean="0">
                <a:solidFill>
                  <a:srgbClr val="009900"/>
                </a:solidFill>
              </a:rPr>
              <a:t>:</a:t>
            </a:r>
          </a:p>
          <a:p>
            <a:pPr>
              <a:lnSpc>
                <a:spcPts val="1100"/>
              </a:lnSpc>
            </a:pPr>
            <a:r>
              <a:rPr lang="nb-NO" sz="1100" dirty="0" err="1" smtClean="0">
                <a:solidFill>
                  <a:srgbClr val="009900"/>
                </a:solidFill>
              </a:rPr>
              <a:t>high</a:t>
            </a:r>
            <a:r>
              <a:rPr lang="nb-NO" sz="1100" dirty="0" smtClean="0">
                <a:solidFill>
                  <a:srgbClr val="009900"/>
                </a:solidFill>
              </a:rPr>
              <a:t> p, </a:t>
            </a:r>
            <a:r>
              <a:rPr lang="nb-NO" sz="1100" dirty="0" err="1" smtClean="0">
                <a:solidFill>
                  <a:srgbClr val="009900"/>
                </a:solidFill>
              </a:rPr>
              <a:t>low</a:t>
            </a:r>
            <a:r>
              <a:rPr lang="nb-NO" sz="1100" dirty="0" smtClean="0">
                <a:solidFill>
                  <a:srgbClr val="009900"/>
                </a:solidFill>
              </a:rPr>
              <a:t> F. </a:t>
            </a:r>
            <a:r>
              <a:rPr lang="nb-NO" sz="1100" dirty="0" err="1" smtClean="0">
                <a:solidFill>
                  <a:srgbClr val="009900"/>
                </a:solidFill>
              </a:rPr>
              <a:t>Possibly</a:t>
            </a:r>
            <a:r>
              <a:rPr lang="nb-NO" sz="1100" dirty="0" smtClean="0">
                <a:solidFill>
                  <a:srgbClr val="009900"/>
                </a:solidFill>
              </a:rPr>
              <a:t> </a:t>
            </a:r>
            <a:r>
              <a:rPr lang="nb-NO" sz="1100" dirty="0" err="1" smtClean="0">
                <a:solidFill>
                  <a:srgbClr val="009900"/>
                </a:solidFill>
              </a:rPr>
              <a:t>the</a:t>
            </a:r>
            <a:endParaRPr lang="nb-NO" sz="1100" dirty="0">
              <a:solidFill>
                <a:srgbClr val="009900"/>
              </a:solidFill>
            </a:endParaRPr>
          </a:p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009900"/>
                </a:solidFill>
              </a:rPr>
              <a:t>combination </a:t>
            </a:r>
            <a:r>
              <a:rPr lang="nb-NO" sz="1100" dirty="0" err="1" smtClean="0">
                <a:solidFill>
                  <a:srgbClr val="009900"/>
                </a:solidFill>
              </a:rPr>
              <a:t>enriched</a:t>
            </a:r>
            <a:r>
              <a:rPr lang="nb-NO" sz="1100" dirty="0" smtClean="0">
                <a:solidFill>
                  <a:srgbClr val="009900"/>
                </a:solidFill>
              </a:rPr>
              <a:t> + rel. </a:t>
            </a:r>
            <a:r>
              <a:rPr lang="nb-NO" sz="1100" dirty="0" err="1" smtClean="0">
                <a:solidFill>
                  <a:srgbClr val="009900"/>
                </a:solidFill>
              </a:rPr>
              <a:t>low</a:t>
            </a:r>
            <a:r>
              <a:rPr lang="nb-NO" sz="1100" dirty="0" smtClean="0">
                <a:solidFill>
                  <a:srgbClr val="009900"/>
                </a:solidFill>
              </a:rPr>
              <a:t> T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686" y="4150488"/>
            <a:ext cx="3223908" cy="26814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4177070"/>
            <a:ext cx="3715586" cy="266545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636874" y="5332227"/>
            <a:ext cx="6379536" cy="478465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2626831" y="5322474"/>
            <a:ext cx="1604927" cy="443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309744" y="5581136"/>
            <a:ext cx="2486886" cy="2323"/>
          </a:xfrm>
          <a:prstGeom prst="line">
            <a:avLst/>
          </a:prstGeom>
          <a:ln w="19050">
            <a:solidFill>
              <a:srgbClr val="0066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630375" y="5804483"/>
            <a:ext cx="830522" cy="895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0" y="3590208"/>
            <a:ext cx="2413994" cy="1628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Current</a:t>
            </a:r>
            <a:r>
              <a:rPr lang="nb-NO" sz="1400" dirty="0" smtClean="0"/>
              <a:t> (0-age) </a:t>
            </a:r>
            <a:r>
              <a:rPr lang="nb-NO" sz="1400" dirty="0" err="1" smtClean="0"/>
              <a:t>MORB</a:t>
            </a:r>
            <a:endParaRPr lang="nb-NO" sz="1400" dirty="0" smtClean="0"/>
          </a:p>
          <a:p>
            <a:pPr>
              <a:lnSpc>
                <a:spcPts val="500"/>
              </a:lnSpc>
            </a:pPr>
            <a:endParaRPr lang="nb-NO" sz="1200" dirty="0"/>
          </a:p>
          <a:p>
            <a:pPr>
              <a:lnSpc>
                <a:spcPts val="1400"/>
              </a:lnSpc>
            </a:pPr>
            <a:r>
              <a:rPr lang="nb-NO" sz="1200" b="1" dirty="0" smtClean="0">
                <a:solidFill>
                  <a:srgbClr val="FF0000"/>
                </a:solidFill>
              </a:rPr>
              <a:t>Atlantic, </a:t>
            </a:r>
            <a:r>
              <a:rPr lang="nb-NO" sz="1200" b="1" dirty="0" err="1" smtClean="0">
                <a:solidFill>
                  <a:srgbClr val="000000"/>
                </a:solidFill>
              </a:rPr>
              <a:t>two</a:t>
            </a:r>
            <a:r>
              <a:rPr lang="nb-NO" sz="1200" b="1" dirty="0" smtClean="0">
                <a:solidFill>
                  <a:srgbClr val="000000"/>
                </a:solidFill>
              </a:rPr>
              <a:t> </a:t>
            </a:r>
            <a:r>
              <a:rPr lang="nb-NO" sz="1200" b="1" dirty="0" err="1" smtClean="0">
                <a:solidFill>
                  <a:srgbClr val="000000"/>
                </a:solidFill>
              </a:rPr>
              <a:t>peaks</a:t>
            </a:r>
            <a:r>
              <a:rPr lang="nb-NO" sz="1200" dirty="0" smtClean="0">
                <a:solidFill>
                  <a:srgbClr val="000000"/>
                </a:solidFill>
              </a:rPr>
              <a:t>:</a:t>
            </a:r>
          </a:p>
          <a:p>
            <a:pPr>
              <a:lnSpc>
                <a:spcPts val="1400"/>
              </a:lnSpc>
            </a:pPr>
            <a:r>
              <a:rPr lang="nb-NO" sz="1200" dirty="0" smtClean="0"/>
              <a:t> - </a:t>
            </a:r>
            <a:r>
              <a:rPr lang="nb-NO" sz="1200" dirty="0" err="1" smtClean="0"/>
              <a:t>main</a:t>
            </a:r>
            <a:r>
              <a:rPr lang="nb-NO" sz="1200" dirty="0" smtClean="0"/>
              <a:t> </a:t>
            </a:r>
            <a:r>
              <a:rPr lang="nb-NO" sz="1200" dirty="0" err="1" smtClean="0"/>
              <a:t>enriched</a:t>
            </a:r>
            <a:r>
              <a:rPr lang="nb-NO" sz="1200" dirty="0"/>
              <a:t> </a:t>
            </a:r>
            <a:r>
              <a:rPr lang="nb-NO" sz="1200" dirty="0" smtClean="0"/>
              <a:t>(C-S Atlantic) and</a:t>
            </a:r>
          </a:p>
          <a:p>
            <a:pPr>
              <a:lnSpc>
                <a:spcPts val="1400"/>
              </a:lnSpc>
            </a:pPr>
            <a:r>
              <a:rPr lang="nb-NO" sz="1200" dirty="0"/>
              <a:t> </a:t>
            </a:r>
            <a:r>
              <a:rPr lang="nb-NO" sz="1200" dirty="0" smtClean="0"/>
              <a:t>- </a:t>
            </a:r>
            <a:r>
              <a:rPr lang="nb-NO" sz="1200" dirty="0" err="1" smtClean="0"/>
              <a:t>minor</a:t>
            </a:r>
            <a:r>
              <a:rPr lang="nb-NO" sz="1200" dirty="0" smtClean="0"/>
              <a:t> </a:t>
            </a:r>
            <a:r>
              <a:rPr lang="nb-NO" sz="1200" dirty="0" err="1" smtClean="0"/>
              <a:t>depleted</a:t>
            </a:r>
            <a:r>
              <a:rPr lang="nb-NO" sz="1200" dirty="0" smtClean="0"/>
              <a:t> (N Atlantic) </a:t>
            </a:r>
            <a:r>
              <a:rPr lang="nb-NO" sz="1200" dirty="0" err="1" smtClean="0"/>
              <a:t>peaks</a:t>
            </a:r>
            <a:endParaRPr lang="nb-NO" sz="1200" dirty="0" smtClean="0"/>
          </a:p>
          <a:p>
            <a:pPr>
              <a:lnSpc>
                <a:spcPts val="1400"/>
              </a:lnSpc>
            </a:pPr>
            <a:endParaRPr lang="nb-NO" sz="1200" dirty="0" smtClean="0"/>
          </a:p>
          <a:p>
            <a:pPr>
              <a:lnSpc>
                <a:spcPts val="1400"/>
              </a:lnSpc>
            </a:pPr>
            <a:r>
              <a:rPr lang="nb-NO" sz="1200" b="1" dirty="0" smtClean="0">
                <a:solidFill>
                  <a:srgbClr val="0066FF"/>
                </a:solidFill>
              </a:rPr>
              <a:t>Pacific, </a:t>
            </a:r>
            <a:r>
              <a:rPr lang="nb-NO" sz="1200" b="1" dirty="0" err="1"/>
              <a:t>one</a:t>
            </a:r>
            <a:r>
              <a:rPr lang="nb-NO" sz="1200" b="1" dirty="0"/>
              <a:t> </a:t>
            </a:r>
            <a:r>
              <a:rPr lang="nb-NO" sz="1200" b="1" dirty="0" err="1"/>
              <a:t>intermediate</a:t>
            </a:r>
            <a:r>
              <a:rPr lang="nb-NO" sz="1200" b="1" dirty="0"/>
              <a:t> </a:t>
            </a:r>
            <a:r>
              <a:rPr lang="nb-NO" sz="1200" b="1" dirty="0" err="1" smtClean="0"/>
              <a:t>peak</a:t>
            </a:r>
            <a:r>
              <a:rPr lang="nb-NO" sz="1200" dirty="0" smtClean="0"/>
              <a:t>: </a:t>
            </a:r>
            <a:endParaRPr lang="nb-NO" sz="1200" b="1" dirty="0" smtClean="0">
              <a:solidFill>
                <a:srgbClr val="0066FF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200" dirty="0" smtClean="0"/>
              <a:t>- </a:t>
            </a:r>
            <a:r>
              <a:rPr lang="nb-NO" sz="1200" dirty="0" err="1" smtClean="0"/>
              <a:t>slightly</a:t>
            </a:r>
            <a:r>
              <a:rPr lang="nb-NO" sz="1200" dirty="0" smtClean="0"/>
              <a:t> </a:t>
            </a:r>
            <a:r>
              <a:rPr lang="nb-NO" sz="1200" dirty="0"/>
              <a:t>more </a:t>
            </a:r>
            <a:r>
              <a:rPr lang="nb-NO" sz="1200" dirty="0" err="1"/>
              <a:t>depleted</a:t>
            </a:r>
            <a:r>
              <a:rPr lang="nb-NO" sz="1200" dirty="0"/>
              <a:t> </a:t>
            </a:r>
            <a:r>
              <a:rPr lang="nb-NO" sz="1200" dirty="0" err="1"/>
              <a:t>than</a:t>
            </a:r>
            <a:r>
              <a:rPr lang="nb-NO" sz="1200" dirty="0"/>
              <a:t> </a:t>
            </a:r>
            <a:r>
              <a:rPr lang="nb-NO" sz="1200" dirty="0" err="1" smtClean="0"/>
              <a:t>the</a:t>
            </a:r>
            <a:endParaRPr lang="nb-NO" sz="1200" dirty="0"/>
          </a:p>
          <a:p>
            <a:pPr>
              <a:lnSpc>
                <a:spcPts val="1400"/>
              </a:lnSpc>
            </a:pPr>
            <a:r>
              <a:rPr lang="nb-NO" sz="1200" dirty="0"/>
              <a:t> </a:t>
            </a:r>
            <a:r>
              <a:rPr lang="nb-NO" sz="1200" dirty="0" smtClean="0"/>
              <a:t>    </a:t>
            </a:r>
            <a:r>
              <a:rPr lang="nb-NO" sz="1200" dirty="0" err="1" smtClean="0"/>
              <a:t>main</a:t>
            </a:r>
            <a:r>
              <a:rPr lang="nb-NO" sz="1200" dirty="0" smtClean="0"/>
              <a:t> Atlantic </a:t>
            </a:r>
            <a:r>
              <a:rPr lang="nb-NO" sz="1200" dirty="0" err="1" smtClean="0"/>
              <a:t>peak</a:t>
            </a:r>
            <a:r>
              <a:rPr lang="nb-NO" sz="1200" dirty="0" smtClean="0"/>
              <a:t>      </a:t>
            </a:r>
            <a:endParaRPr lang="en-US" sz="1200" dirty="0"/>
          </a:p>
        </p:txBody>
      </p:sp>
      <p:sp>
        <p:nvSpPr>
          <p:cNvPr id="42" name="Rectangle 41"/>
          <p:cNvSpPr/>
          <p:nvPr/>
        </p:nvSpPr>
        <p:spPr>
          <a:xfrm>
            <a:off x="2636874" y="4576422"/>
            <a:ext cx="6379535" cy="190943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3160" y="5624730"/>
            <a:ext cx="542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 smtClean="0"/>
              <a:t>N </a:t>
            </a:r>
            <a:r>
              <a:rPr lang="nb-NO" sz="1000" b="1" dirty="0" err="1" smtClean="0"/>
              <a:t>Atl</a:t>
            </a:r>
            <a:r>
              <a:rPr lang="nb-NO" sz="1000" b="1" dirty="0" smtClean="0"/>
              <a:t>:</a:t>
            </a:r>
          </a:p>
          <a:p>
            <a:r>
              <a:rPr lang="nb-NO" sz="1000" b="1" dirty="0" err="1" smtClean="0"/>
              <a:t>high</a:t>
            </a:r>
            <a:r>
              <a:rPr lang="nb-NO" sz="1000" b="1" dirty="0"/>
              <a:t> </a:t>
            </a:r>
            <a:r>
              <a:rPr lang="nb-NO" sz="1000" b="1" dirty="0" smtClean="0"/>
              <a:t>T</a:t>
            </a:r>
            <a:endParaRPr lang="en-US" sz="1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4148177" y="5129091"/>
            <a:ext cx="649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 smtClean="0"/>
              <a:t>S-C </a:t>
            </a:r>
            <a:r>
              <a:rPr lang="nb-NO" sz="1000" b="1" dirty="0" err="1" smtClean="0"/>
              <a:t>Atl</a:t>
            </a:r>
            <a:r>
              <a:rPr lang="nb-NO" sz="1000" b="1" dirty="0" smtClean="0"/>
              <a:t>:</a:t>
            </a:r>
          </a:p>
          <a:p>
            <a:r>
              <a:rPr lang="nb-NO" sz="1000" b="1" dirty="0" smtClean="0"/>
              <a:t>  </a:t>
            </a:r>
            <a:r>
              <a:rPr lang="nb-NO" sz="1000" b="1" dirty="0" err="1" smtClean="0"/>
              <a:t>low</a:t>
            </a:r>
            <a:r>
              <a:rPr lang="nb-NO" sz="1000" b="1" dirty="0" smtClean="0"/>
              <a:t> T</a:t>
            </a:r>
            <a:endParaRPr lang="en-US" sz="1000" b="1" dirty="0"/>
          </a:p>
        </p:txBody>
      </p:sp>
      <p:sp>
        <p:nvSpPr>
          <p:cNvPr id="40" name="Oval 39"/>
          <p:cNvSpPr/>
          <p:nvPr/>
        </p:nvSpPr>
        <p:spPr>
          <a:xfrm rot="5400000">
            <a:off x="8011451" y="5244621"/>
            <a:ext cx="352404" cy="144016"/>
          </a:xfrm>
          <a:prstGeom prst="ellipse">
            <a:avLst/>
          </a:prstGeom>
          <a:noFill/>
          <a:ln w="952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8006460" y="5054102"/>
            <a:ext cx="125108" cy="115172"/>
          </a:xfrm>
          <a:prstGeom prst="straightConnector1">
            <a:avLst/>
          </a:prstGeom>
          <a:ln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108076" y="4583372"/>
            <a:ext cx="1941557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00" dirty="0" smtClean="0">
                <a:solidFill>
                  <a:srgbClr val="009900"/>
                </a:solidFill>
              </a:rPr>
              <a:t>This is </a:t>
            </a:r>
            <a:r>
              <a:rPr lang="nb-NO" sz="1000" b="1" dirty="0" smtClean="0">
                <a:solidFill>
                  <a:srgbClr val="009900"/>
                </a:solidFill>
              </a:rPr>
              <a:t>not</a:t>
            </a:r>
            <a:r>
              <a:rPr lang="nb-NO" sz="1000" dirty="0" smtClean="0">
                <a:solidFill>
                  <a:srgbClr val="009900"/>
                </a:solidFill>
              </a:rPr>
              <a:t> </a:t>
            </a:r>
            <a:r>
              <a:rPr lang="nb-NO" sz="1000" dirty="0" err="1" smtClean="0">
                <a:solidFill>
                  <a:srgbClr val="009900"/>
                </a:solidFill>
              </a:rPr>
              <a:t>high</a:t>
            </a:r>
            <a:r>
              <a:rPr lang="nb-NO" sz="1000" dirty="0" smtClean="0">
                <a:solidFill>
                  <a:srgbClr val="009900"/>
                </a:solidFill>
              </a:rPr>
              <a:t> T, </a:t>
            </a:r>
            <a:r>
              <a:rPr lang="nb-NO" sz="1000" dirty="0" err="1" smtClean="0">
                <a:solidFill>
                  <a:srgbClr val="009900"/>
                </a:solidFill>
              </a:rPr>
              <a:t>but</a:t>
            </a:r>
            <a:r>
              <a:rPr lang="nb-NO" sz="1000" dirty="0" smtClean="0">
                <a:solidFill>
                  <a:srgbClr val="009900"/>
                </a:solidFill>
              </a:rPr>
              <a:t> </a:t>
            </a:r>
            <a:r>
              <a:rPr lang="nb-NO" sz="1000" dirty="0" err="1" smtClean="0">
                <a:solidFill>
                  <a:srgbClr val="009900"/>
                </a:solidFill>
              </a:rPr>
              <a:t>rather</a:t>
            </a:r>
            <a:r>
              <a:rPr lang="nb-NO" sz="1000" dirty="0" smtClean="0">
                <a:solidFill>
                  <a:srgbClr val="009900"/>
                </a:solidFill>
              </a:rPr>
              <a:t>:</a:t>
            </a:r>
          </a:p>
          <a:p>
            <a:pPr>
              <a:lnSpc>
                <a:spcPts val="1100"/>
              </a:lnSpc>
            </a:pPr>
            <a:r>
              <a:rPr lang="nb-NO" sz="1000" dirty="0" err="1" smtClean="0">
                <a:solidFill>
                  <a:srgbClr val="009900"/>
                </a:solidFill>
              </a:rPr>
              <a:t>high</a:t>
            </a:r>
            <a:r>
              <a:rPr lang="nb-NO" sz="1000" dirty="0" smtClean="0">
                <a:solidFill>
                  <a:srgbClr val="009900"/>
                </a:solidFill>
              </a:rPr>
              <a:t> p, </a:t>
            </a:r>
            <a:r>
              <a:rPr lang="nb-NO" sz="1000" dirty="0" err="1" smtClean="0">
                <a:solidFill>
                  <a:srgbClr val="009900"/>
                </a:solidFill>
              </a:rPr>
              <a:t>low</a:t>
            </a:r>
            <a:r>
              <a:rPr lang="nb-NO" sz="1000" dirty="0" smtClean="0">
                <a:solidFill>
                  <a:srgbClr val="009900"/>
                </a:solidFill>
              </a:rPr>
              <a:t> F. </a:t>
            </a:r>
            <a:r>
              <a:rPr lang="nb-NO" sz="1000" dirty="0" err="1" smtClean="0">
                <a:solidFill>
                  <a:srgbClr val="009900"/>
                </a:solidFill>
              </a:rPr>
              <a:t>Possibly</a:t>
            </a:r>
            <a:r>
              <a:rPr lang="nb-NO" sz="1000" dirty="0" smtClean="0">
                <a:solidFill>
                  <a:srgbClr val="009900"/>
                </a:solidFill>
              </a:rPr>
              <a:t> </a:t>
            </a:r>
            <a:r>
              <a:rPr lang="nb-NO" sz="1000" dirty="0" err="1" smtClean="0">
                <a:solidFill>
                  <a:srgbClr val="009900"/>
                </a:solidFill>
              </a:rPr>
              <a:t>the</a:t>
            </a:r>
            <a:endParaRPr lang="nb-NO" sz="1000" dirty="0">
              <a:solidFill>
                <a:srgbClr val="009900"/>
              </a:solidFill>
            </a:endParaRPr>
          </a:p>
          <a:p>
            <a:pPr>
              <a:lnSpc>
                <a:spcPts val="1100"/>
              </a:lnSpc>
            </a:pPr>
            <a:r>
              <a:rPr lang="nb-NO" sz="1000" dirty="0" smtClean="0">
                <a:solidFill>
                  <a:srgbClr val="009900"/>
                </a:solidFill>
              </a:rPr>
              <a:t>combination </a:t>
            </a:r>
            <a:r>
              <a:rPr lang="nb-NO" sz="1000" dirty="0" err="1" smtClean="0">
                <a:solidFill>
                  <a:srgbClr val="009900"/>
                </a:solidFill>
              </a:rPr>
              <a:t>enriched</a:t>
            </a:r>
            <a:r>
              <a:rPr lang="nb-NO" sz="1000" dirty="0" smtClean="0">
                <a:solidFill>
                  <a:srgbClr val="009900"/>
                </a:solidFill>
              </a:rPr>
              <a:t> + rel. </a:t>
            </a:r>
            <a:r>
              <a:rPr lang="nb-NO" sz="1000" dirty="0" err="1" smtClean="0">
                <a:solidFill>
                  <a:srgbClr val="009900"/>
                </a:solidFill>
              </a:rPr>
              <a:t>low</a:t>
            </a:r>
            <a:r>
              <a:rPr lang="nb-NO" sz="1000" dirty="0" smtClean="0">
                <a:solidFill>
                  <a:srgbClr val="009900"/>
                </a:solidFill>
              </a:rPr>
              <a:t> T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3523269" y="5560242"/>
            <a:ext cx="2155144" cy="4862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rot="667435">
            <a:off x="3831895" y="5772026"/>
            <a:ext cx="1373847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00" b="1" dirty="0" smtClean="0">
                <a:solidFill>
                  <a:srgbClr val="FF0000"/>
                </a:solidFill>
              </a:rPr>
              <a:t>  </a:t>
            </a:r>
            <a:r>
              <a:rPr lang="nb-NO" sz="1000" b="1" dirty="0" err="1" smtClean="0">
                <a:solidFill>
                  <a:srgbClr val="FF0000"/>
                </a:solidFill>
              </a:rPr>
              <a:t>Cooling</a:t>
            </a:r>
            <a:r>
              <a:rPr lang="nb-NO" sz="1000" b="1" dirty="0" smtClean="0">
                <a:solidFill>
                  <a:srgbClr val="FF0000"/>
                </a:solidFill>
              </a:rPr>
              <a:t>,</a:t>
            </a:r>
          </a:p>
          <a:p>
            <a:pPr>
              <a:lnSpc>
                <a:spcPts val="1100"/>
              </a:lnSpc>
            </a:pPr>
            <a:r>
              <a:rPr lang="nb-NO" sz="1000" b="1" dirty="0" smtClean="0">
                <a:solidFill>
                  <a:srgbClr val="FF0000"/>
                </a:solidFill>
              </a:rPr>
              <a:t>+ </a:t>
            </a:r>
            <a:r>
              <a:rPr lang="nb-NO" sz="1000" b="1" dirty="0" err="1" smtClean="0">
                <a:solidFill>
                  <a:srgbClr val="FF0000"/>
                </a:solidFill>
              </a:rPr>
              <a:t>asth</a:t>
            </a:r>
            <a:r>
              <a:rPr lang="nb-NO" sz="1000" b="1" dirty="0" smtClean="0">
                <a:solidFill>
                  <a:srgbClr val="FF0000"/>
                </a:solidFill>
              </a:rPr>
              <a:t>. </a:t>
            </a:r>
            <a:r>
              <a:rPr lang="nb-NO" sz="1000" b="1" dirty="0" err="1" smtClean="0">
                <a:solidFill>
                  <a:srgbClr val="FF0000"/>
                </a:solidFill>
              </a:rPr>
              <a:t>enrichment</a:t>
            </a:r>
            <a:endParaRPr lang="en-US" sz="1000" b="1" baseline="-250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669127" y="61516"/>
            <a:ext cx="138050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Brandl</a:t>
            </a:r>
            <a:r>
              <a:rPr lang="nb-NO" sz="1200" dirty="0" smtClean="0"/>
              <a:t> et al. (2013,</a:t>
            </a:r>
          </a:p>
          <a:p>
            <a:r>
              <a:rPr lang="nb-NO" sz="1200" dirty="0"/>
              <a:t> </a:t>
            </a:r>
            <a:r>
              <a:rPr lang="nb-NO" sz="1200" dirty="0" smtClean="0"/>
              <a:t>        Nat. </a:t>
            </a:r>
            <a:r>
              <a:rPr lang="nb-NO" sz="1200" dirty="0" err="1" smtClean="0"/>
              <a:t>Geosci</a:t>
            </a:r>
            <a:r>
              <a:rPr lang="nb-NO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5433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43608" y="1772816"/>
            <a:ext cx="7304052" cy="3150986"/>
            <a:chOff x="1043608" y="116632"/>
            <a:chExt cx="7304052" cy="31509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3608" y="116632"/>
              <a:ext cx="7304052" cy="315098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491881" y="1150574"/>
              <a:ext cx="10000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err="1" smtClean="0">
                  <a:latin typeface="Symbol" panose="05050102010706020507" pitchFamily="18" charset="2"/>
                </a:rPr>
                <a:t>D</a:t>
              </a:r>
              <a:r>
                <a:rPr lang="nb-NO" b="1" dirty="0" err="1" smtClean="0"/>
                <a:t>T</a:t>
              </a:r>
              <a:r>
                <a:rPr lang="nb-NO" b="1" dirty="0" smtClean="0"/>
                <a:t>:  30 C</a:t>
              </a:r>
              <a:endParaRPr lang="en-US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236296" y="1196752"/>
              <a:ext cx="10061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err="1" smtClean="0">
                  <a:latin typeface="Symbol" panose="05050102010706020507" pitchFamily="18" charset="2"/>
                </a:rPr>
                <a:t>D</a:t>
              </a:r>
              <a:r>
                <a:rPr lang="nb-NO" b="1" dirty="0" err="1" smtClean="0"/>
                <a:t>T</a:t>
              </a:r>
              <a:r>
                <a:rPr lang="nb-NO" b="1" dirty="0" smtClean="0"/>
                <a:t>:  25 C</a:t>
              </a:r>
              <a:endParaRPr lang="en-US" b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552216" y="188640"/>
            <a:ext cx="138050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Brandl</a:t>
            </a:r>
            <a:r>
              <a:rPr lang="nb-NO" sz="1200" dirty="0" smtClean="0"/>
              <a:t> et al. (2013,</a:t>
            </a:r>
          </a:p>
          <a:p>
            <a:r>
              <a:rPr lang="nb-NO" sz="1200" dirty="0"/>
              <a:t> </a:t>
            </a:r>
            <a:r>
              <a:rPr lang="nb-NO" sz="1200" dirty="0" smtClean="0"/>
              <a:t>        Nat. </a:t>
            </a:r>
            <a:r>
              <a:rPr lang="nb-NO" sz="1200" dirty="0" err="1" smtClean="0"/>
              <a:t>Geosci</a:t>
            </a:r>
            <a:r>
              <a:rPr lang="nb-NO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6265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3702738"/>
            <a:ext cx="6228184" cy="3146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" y="4528"/>
            <a:ext cx="4709487" cy="325508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086938" y="3316988"/>
            <a:ext cx="2492125" cy="9633"/>
          </a:xfrm>
          <a:prstGeom prst="straightConnector1">
            <a:avLst/>
          </a:prstGeom>
          <a:ln w="31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6200000">
            <a:off x="3333126" y="3156342"/>
            <a:ext cx="641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smtClean="0">
                <a:solidFill>
                  <a:srgbClr val="FF0000"/>
                </a:solidFill>
              </a:rPr>
              <a:t>1527 C</a:t>
            </a:r>
            <a:endParaRPr lang="en-GB" sz="120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694500" y="3218048"/>
            <a:ext cx="627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smtClean="0">
                <a:solidFill>
                  <a:srgbClr val="3333FF"/>
                </a:solidFill>
              </a:rPr>
              <a:t>1177 C</a:t>
            </a:r>
            <a:endParaRPr lang="en-GB" sz="1200">
              <a:solidFill>
                <a:srgbClr val="3333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567843" y="2870238"/>
            <a:ext cx="132" cy="484431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75999" y="82973"/>
            <a:ext cx="3196401" cy="37446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mtClean="0">
                <a:solidFill>
                  <a:srgbClr val="3333FF"/>
                </a:solidFill>
              </a:rPr>
              <a:t>Lateral T</a:t>
            </a:r>
            <a:r>
              <a:rPr lang="nb-NO" baseline="-25000" smtClean="0">
                <a:solidFill>
                  <a:srgbClr val="3333FF"/>
                </a:solidFill>
              </a:rPr>
              <a:t>P</a:t>
            </a:r>
            <a:r>
              <a:rPr lang="nb-NO" smtClean="0">
                <a:solidFill>
                  <a:srgbClr val="3333FF"/>
                </a:solidFill>
              </a:rPr>
              <a:t>-variation in the MTZ</a:t>
            </a:r>
            <a:r>
              <a:rPr lang="nb-NO" sz="2000" smtClean="0">
                <a:solidFill>
                  <a:srgbClr val="3333FF"/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0227" y="3301274"/>
            <a:ext cx="86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latin typeface="Symbol" panose="05050102010706020507" pitchFamily="18" charset="2"/>
              </a:rPr>
              <a:t>D</a:t>
            </a:r>
            <a:r>
              <a:rPr lang="en-GB" sz="1400" dirty="0" smtClean="0"/>
              <a:t>T</a:t>
            </a:r>
            <a:r>
              <a:rPr lang="en-GB" sz="1400" baseline="-25000" dirty="0" smtClean="0"/>
              <a:t>P</a:t>
            </a:r>
            <a:r>
              <a:rPr lang="en-GB" sz="1400" dirty="0" smtClean="0"/>
              <a:t>: 350</a:t>
            </a:r>
            <a:endParaRPr lang="en-GB" sz="1400" dirty="0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083629" y="2871174"/>
            <a:ext cx="132" cy="484431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225862" y="1659059"/>
            <a:ext cx="3096343" cy="584775"/>
          </a:xfrm>
          <a:prstGeom prst="rect">
            <a:avLst/>
          </a:prstGeom>
          <a:solidFill>
            <a:srgbClr val="FFE5E5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smtClean="0">
                <a:solidFill>
                  <a:srgbClr val="FF0000"/>
                </a:solidFill>
              </a:rPr>
              <a:t>The Pacific hemisphere is hotter than the Indo-Atlantic hemisphere </a:t>
            </a:r>
            <a:endParaRPr lang="en-GB" sz="1600">
              <a:solidFill>
                <a:srgbClr val="FF0000"/>
              </a:solidFill>
            </a:endParaRPr>
          </a:p>
        </p:txBody>
      </p:sp>
      <p:sp>
        <p:nvSpPr>
          <p:cNvPr id="22" name="Left Brace 21"/>
          <p:cNvSpPr/>
          <p:nvPr/>
        </p:nvSpPr>
        <p:spPr>
          <a:xfrm rot="16200000">
            <a:off x="1242183" y="3292249"/>
            <a:ext cx="123417" cy="775576"/>
          </a:xfrm>
          <a:prstGeom prst="leftBrace">
            <a:avLst/>
          </a:prstGeom>
          <a:ln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83568" y="3680037"/>
            <a:ext cx="13724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 smtClean="0">
                <a:solidFill>
                  <a:srgbClr val="3333FF"/>
                </a:solidFill>
              </a:rPr>
              <a:t>Mostly </a:t>
            </a:r>
            <a:r>
              <a:rPr lang="en-GB" sz="1300" dirty="0" err="1" smtClean="0">
                <a:solidFill>
                  <a:srgbClr val="3333FF"/>
                </a:solidFill>
              </a:rPr>
              <a:t>subducted</a:t>
            </a:r>
            <a:endParaRPr lang="en-GB" sz="1300" dirty="0" smtClean="0">
              <a:solidFill>
                <a:srgbClr val="3333FF"/>
              </a:solidFill>
            </a:endParaRPr>
          </a:p>
          <a:p>
            <a:r>
              <a:rPr lang="en-GB" sz="1300" dirty="0" smtClean="0">
                <a:solidFill>
                  <a:srgbClr val="3333FF"/>
                </a:solidFill>
              </a:rPr>
              <a:t>slab signals</a:t>
            </a:r>
            <a:endParaRPr lang="en-GB" sz="1300" dirty="0">
              <a:solidFill>
                <a:srgbClr val="3333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53533" y="3087153"/>
            <a:ext cx="3458904" cy="37446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mtClean="0">
                <a:solidFill>
                  <a:srgbClr val="3333FF"/>
                </a:solidFill>
              </a:rPr>
              <a:t>Distribution of hot and cool plumes</a:t>
            </a:r>
            <a:endParaRPr lang="nb-NO" sz="2000" smtClean="0">
              <a:solidFill>
                <a:srgbClr val="3333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05556" y="463047"/>
            <a:ext cx="4058932" cy="507831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nb-NO" sz="1400" dirty="0" err="1" smtClean="0"/>
              <a:t>Based</a:t>
            </a:r>
            <a:r>
              <a:rPr lang="nb-NO" sz="1400" dirty="0" smtClean="0"/>
              <a:t> </a:t>
            </a:r>
            <a:r>
              <a:rPr lang="nb-NO" sz="1400" dirty="0" err="1" smtClean="0"/>
              <a:t>on</a:t>
            </a:r>
            <a:r>
              <a:rPr lang="nb-NO" sz="1400" dirty="0" smtClean="0"/>
              <a:t> </a:t>
            </a:r>
            <a:r>
              <a:rPr lang="nb-NO" sz="1400" dirty="0" err="1" smtClean="0"/>
              <a:t>depths</a:t>
            </a:r>
            <a:r>
              <a:rPr lang="nb-NO" sz="1400" dirty="0" smtClean="0"/>
              <a:t> to 410, ‘520’ and 660 km </a:t>
            </a:r>
            <a:r>
              <a:rPr lang="nb-NO" sz="1400" dirty="0" err="1" smtClean="0"/>
              <a:t>discont</a:t>
            </a:r>
            <a:r>
              <a:rPr lang="nb-NO" sz="1400" dirty="0" smtClean="0"/>
              <a:t>.</a:t>
            </a:r>
          </a:p>
          <a:p>
            <a:r>
              <a:rPr lang="nb-NO" sz="1300" dirty="0" smtClean="0"/>
              <a:t>  (</a:t>
            </a:r>
            <a:r>
              <a:rPr lang="nb-NO" sz="1300" dirty="0" err="1" smtClean="0"/>
              <a:t>Waszek</a:t>
            </a:r>
            <a:r>
              <a:rPr lang="nb-NO" sz="1300" dirty="0" smtClean="0"/>
              <a:t> et al. 2021, Nat. </a:t>
            </a:r>
            <a:r>
              <a:rPr lang="nb-NO" sz="1300" dirty="0" err="1" smtClean="0"/>
              <a:t>Geosci</a:t>
            </a:r>
            <a:r>
              <a:rPr lang="nb-NO" sz="1300" dirty="0" smtClean="0"/>
              <a:t>.)</a:t>
            </a:r>
            <a:endParaRPr lang="nb-NO" sz="1300" baseline="-25000" dirty="0" smtClean="0"/>
          </a:p>
        </p:txBody>
      </p:sp>
      <p:sp>
        <p:nvSpPr>
          <p:cNvPr id="27" name="Down Arrow 26"/>
          <p:cNvSpPr/>
          <p:nvPr/>
        </p:nvSpPr>
        <p:spPr>
          <a:xfrm>
            <a:off x="6156544" y="1079011"/>
            <a:ext cx="322793" cy="391333"/>
          </a:xfrm>
          <a:prstGeom prst="downArrow">
            <a:avLst/>
          </a:prstGeom>
          <a:solidFill>
            <a:srgbClr val="FFE5E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Down Arrow 27"/>
          <p:cNvSpPr/>
          <p:nvPr/>
        </p:nvSpPr>
        <p:spPr>
          <a:xfrm rot="10800000">
            <a:off x="6189651" y="2423008"/>
            <a:ext cx="357003" cy="425067"/>
          </a:xfrm>
          <a:prstGeom prst="downArrow">
            <a:avLst/>
          </a:prstGeom>
          <a:solidFill>
            <a:srgbClr val="FFE5E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4978422" y="3431252"/>
            <a:ext cx="4002812" cy="30777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nb-NO" sz="1400" smtClean="0"/>
              <a:t>Based on seismic tomography  </a:t>
            </a:r>
            <a:r>
              <a:rPr lang="fr-FR" sz="1300"/>
              <a:t>(Bao et al. </a:t>
            </a:r>
            <a:r>
              <a:rPr lang="fr-FR" sz="1300" smtClean="0"/>
              <a:t>2021, </a:t>
            </a:r>
            <a:r>
              <a:rPr lang="fr-FR" sz="1300"/>
              <a:t>Sci</a:t>
            </a:r>
            <a:r>
              <a:rPr lang="fr-FR" sz="1300" smtClean="0"/>
              <a:t>.)</a:t>
            </a:r>
            <a:endParaRPr lang="fr-FR" sz="1300"/>
          </a:p>
        </p:txBody>
      </p:sp>
      <p:cxnSp>
        <p:nvCxnSpPr>
          <p:cNvPr id="4" name="Straight Connector 3"/>
          <p:cNvCxnSpPr/>
          <p:nvPr/>
        </p:nvCxnSpPr>
        <p:spPr>
          <a:xfrm>
            <a:off x="2577757" y="2488500"/>
            <a:ext cx="0" cy="14264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256168" y="2282835"/>
            <a:ext cx="11448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smtClean="0"/>
              <a:t>1661 K </a:t>
            </a:r>
            <a:r>
              <a:rPr lang="en-GB" sz="1100" dirty="0" smtClean="0"/>
              <a:t>(1388 C)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71318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3012" y="200707"/>
            <a:ext cx="4425273" cy="23576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05786" y="60724"/>
            <a:ext cx="1438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Doucet</a:t>
            </a:r>
            <a:r>
              <a:rPr lang="nb-NO" sz="1200" dirty="0" smtClean="0"/>
              <a:t> et al.</a:t>
            </a:r>
          </a:p>
          <a:p>
            <a:r>
              <a:rPr lang="nb-NO" sz="1200" dirty="0" smtClean="0"/>
              <a:t>(2020, Nat. </a:t>
            </a:r>
            <a:r>
              <a:rPr lang="nb-NO" sz="1200" dirty="0" err="1" smtClean="0"/>
              <a:t>Geosci</a:t>
            </a:r>
            <a:r>
              <a:rPr lang="nb-NO" sz="1200" dirty="0" smtClean="0"/>
              <a:t>.)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785981" y="24100"/>
            <a:ext cx="1223412" cy="234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200" b="1" dirty="0" err="1" smtClean="0">
                <a:solidFill>
                  <a:srgbClr val="FF9900"/>
                </a:solidFill>
              </a:rPr>
              <a:t>African</a:t>
            </a:r>
            <a:r>
              <a:rPr lang="nb-NO" sz="1200" b="1" dirty="0" smtClean="0">
                <a:solidFill>
                  <a:srgbClr val="FF9900"/>
                </a:solidFill>
              </a:rPr>
              <a:t> </a:t>
            </a:r>
            <a:r>
              <a:rPr lang="nb-NO" sz="1200" b="1" dirty="0" err="1" smtClean="0">
                <a:solidFill>
                  <a:srgbClr val="FF9900"/>
                </a:solidFill>
              </a:rPr>
              <a:t>domain</a:t>
            </a:r>
            <a:endParaRPr lang="en-US" sz="1200" b="1" dirty="0">
              <a:solidFill>
                <a:srgbClr val="FF99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77819" y="34053"/>
            <a:ext cx="1165704" cy="233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200" b="1" dirty="0" smtClean="0">
                <a:solidFill>
                  <a:srgbClr val="3333FF"/>
                </a:solidFill>
              </a:rPr>
              <a:t>Pacific </a:t>
            </a:r>
            <a:r>
              <a:rPr lang="nb-NO" sz="1200" b="1" dirty="0" err="1" smtClean="0">
                <a:solidFill>
                  <a:srgbClr val="3333FF"/>
                </a:solidFill>
              </a:rPr>
              <a:t>domain</a:t>
            </a:r>
            <a:endParaRPr lang="en-US" sz="1200" b="1" dirty="0">
              <a:solidFill>
                <a:srgbClr val="3333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78317" y="1379527"/>
            <a:ext cx="3911305" cy="375275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187185" y="2600489"/>
            <a:ext cx="4361659" cy="4104881"/>
            <a:chOff x="3186062" y="2582974"/>
            <a:chExt cx="4447352" cy="42545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8782" y="4575588"/>
              <a:ext cx="4404632" cy="226192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6062" y="2582974"/>
              <a:ext cx="4437218" cy="198358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545723" y="3509605"/>
              <a:ext cx="4012612" cy="877401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544501" y="5313637"/>
              <a:ext cx="4012612" cy="851667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 rot="16200000">
            <a:off x="2721345" y="3485755"/>
            <a:ext cx="958917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1300" b="1" baseline="30000" dirty="0" err="1" smtClean="0">
                <a:solidFill>
                  <a:srgbClr val="3333FF"/>
                </a:solidFill>
              </a:rPr>
              <a:t>207</a:t>
            </a:r>
            <a:r>
              <a:rPr lang="nb-NO" sz="1300" b="1" dirty="0" err="1" smtClean="0"/>
              <a:t>Pb</a:t>
            </a:r>
            <a:r>
              <a:rPr lang="nb-NO" sz="1300" b="1" dirty="0" smtClean="0"/>
              <a:t>/</a:t>
            </a:r>
            <a:r>
              <a:rPr lang="nb-NO" sz="1300" b="1" baseline="30000" dirty="0" err="1" smtClean="0"/>
              <a:t>204</a:t>
            </a:r>
            <a:r>
              <a:rPr lang="nb-NO" sz="1300" b="1" dirty="0" err="1" smtClean="0"/>
              <a:t>Pb</a:t>
            </a:r>
            <a:endParaRPr lang="en-US" sz="13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067944" y="6582259"/>
            <a:ext cx="89479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b="1" baseline="30000" dirty="0" err="1" smtClean="0">
                <a:solidFill>
                  <a:srgbClr val="3333FF"/>
                </a:solidFill>
              </a:rPr>
              <a:t>206</a:t>
            </a:r>
            <a:r>
              <a:rPr lang="nb-NO" sz="1200" b="1" dirty="0" err="1" smtClean="0"/>
              <a:t>Pb</a:t>
            </a:r>
            <a:r>
              <a:rPr lang="nb-NO" sz="1200" b="1" dirty="0" smtClean="0"/>
              <a:t>/</a:t>
            </a:r>
            <a:r>
              <a:rPr lang="nb-NO" sz="1200" b="1" baseline="30000" dirty="0" err="1" smtClean="0"/>
              <a:t>204</a:t>
            </a:r>
            <a:r>
              <a:rPr lang="nb-NO" sz="1200" b="1" dirty="0" err="1" smtClean="0"/>
              <a:t>Pb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2799748" y="5340102"/>
            <a:ext cx="958917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1300" b="1" baseline="30000" dirty="0" err="1" smtClean="0">
                <a:solidFill>
                  <a:srgbClr val="3333FF"/>
                </a:solidFill>
              </a:rPr>
              <a:t>208</a:t>
            </a:r>
            <a:r>
              <a:rPr lang="nb-NO" sz="1300" b="1" dirty="0" err="1" smtClean="0"/>
              <a:t>Pb</a:t>
            </a:r>
            <a:r>
              <a:rPr lang="nb-NO" sz="1300" b="1" dirty="0" smtClean="0"/>
              <a:t>/</a:t>
            </a:r>
            <a:r>
              <a:rPr lang="nb-NO" sz="1300" b="1" baseline="30000" dirty="0" err="1" smtClean="0"/>
              <a:t>204</a:t>
            </a:r>
            <a:r>
              <a:rPr lang="nb-NO" sz="1300" b="1" dirty="0" err="1" smtClean="0"/>
              <a:t>Pb</a:t>
            </a:r>
            <a:endParaRPr lang="en-US" sz="13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991003" y="6560236"/>
            <a:ext cx="89479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b="1" baseline="30000" dirty="0" err="1" smtClean="0">
                <a:solidFill>
                  <a:srgbClr val="3333FF"/>
                </a:solidFill>
              </a:rPr>
              <a:t>206</a:t>
            </a:r>
            <a:r>
              <a:rPr lang="nb-NO" sz="1200" b="1" dirty="0" err="1" smtClean="0"/>
              <a:t>Pb</a:t>
            </a:r>
            <a:r>
              <a:rPr lang="nb-NO" sz="1200" b="1" dirty="0" smtClean="0"/>
              <a:t>/</a:t>
            </a:r>
            <a:r>
              <a:rPr lang="nb-NO" sz="1200" b="1" baseline="30000" dirty="0" err="1" smtClean="0"/>
              <a:t>204</a:t>
            </a:r>
            <a:r>
              <a:rPr lang="nb-NO" sz="1200" b="1" dirty="0" err="1" smtClean="0"/>
              <a:t>Pb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2780360" y="1037041"/>
            <a:ext cx="788999" cy="2923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b-NO" sz="1300" b="1" baseline="30000" dirty="0" err="1" smtClean="0">
                <a:solidFill>
                  <a:srgbClr val="3333FF"/>
                </a:solidFill>
              </a:rPr>
              <a:t>87</a:t>
            </a:r>
            <a:r>
              <a:rPr lang="nb-NO" sz="1300" b="1" dirty="0" err="1" smtClean="0"/>
              <a:t>Sr</a:t>
            </a:r>
            <a:r>
              <a:rPr lang="nb-NO" sz="1300" b="1" dirty="0" smtClean="0"/>
              <a:t>/</a:t>
            </a:r>
            <a:r>
              <a:rPr lang="nb-NO" sz="1300" b="1" baseline="30000" dirty="0" err="1" smtClean="0"/>
              <a:t>86</a:t>
            </a:r>
            <a:r>
              <a:rPr lang="nb-NO" sz="1300" b="1" dirty="0" err="1" smtClean="0"/>
              <a:t>Sr</a:t>
            </a:r>
            <a:endParaRPr lang="en-US" sz="13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928361" y="2385651"/>
            <a:ext cx="926857" cy="2245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200" b="1" baseline="30000" dirty="0" err="1" smtClean="0">
                <a:solidFill>
                  <a:srgbClr val="3333FF"/>
                </a:solidFill>
              </a:rPr>
              <a:t>143</a:t>
            </a:r>
            <a:r>
              <a:rPr lang="nb-NO" sz="1200" b="1" dirty="0" err="1" smtClean="0"/>
              <a:t>Nd</a:t>
            </a:r>
            <a:r>
              <a:rPr lang="nb-NO" sz="1200" b="1" dirty="0" smtClean="0"/>
              <a:t>/</a:t>
            </a:r>
            <a:r>
              <a:rPr lang="nb-NO" sz="1200" b="1" baseline="30000" dirty="0" err="1" smtClean="0"/>
              <a:t>144</a:t>
            </a:r>
            <a:r>
              <a:rPr lang="nb-NO" sz="1200" b="1" dirty="0" err="1" smtClean="0"/>
              <a:t>Nd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036414" y="2379484"/>
            <a:ext cx="926857" cy="2245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200" b="1" baseline="30000" dirty="0" err="1" smtClean="0">
                <a:solidFill>
                  <a:srgbClr val="3333FF"/>
                </a:solidFill>
              </a:rPr>
              <a:t>143</a:t>
            </a:r>
            <a:r>
              <a:rPr lang="nb-NO" sz="1200" b="1" dirty="0" err="1" smtClean="0"/>
              <a:t>Nd</a:t>
            </a:r>
            <a:r>
              <a:rPr lang="nb-NO" sz="1200" b="1" dirty="0" smtClean="0"/>
              <a:t>/</a:t>
            </a:r>
            <a:r>
              <a:rPr lang="nb-NO" sz="1200" b="1" baseline="30000" dirty="0" err="1" smtClean="0"/>
              <a:t>144</a:t>
            </a:r>
            <a:r>
              <a:rPr lang="nb-NO" sz="1200" b="1" dirty="0" err="1" smtClean="0"/>
              <a:t>Nd</a:t>
            </a:r>
            <a:endParaRPr lang="en-US" sz="1200" b="1" dirty="0"/>
          </a:p>
        </p:txBody>
      </p:sp>
      <p:cxnSp>
        <p:nvCxnSpPr>
          <p:cNvPr id="22" name="Straight Connector 21"/>
          <p:cNvCxnSpPr/>
          <p:nvPr/>
        </p:nvCxnSpPr>
        <p:spPr>
          <a:xfrm flipH="1" flipV="1">
            <a:off x="4149157" y="523270"/>
            <a:ext cx="1310815" cy="159623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6188498" y="522389"/>
            <a:ext cx="1310815" cy="159623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61162" y="107552"/>
            <a:ext cx="2319866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dirty="0" err="1" smtClean="0">
                <a:solidFill>
                  <a:srgbClr val="3399FF"/>
                </a:solidFill>
              </a:rPr>
              <a:t>OIB</a:t>
            </a:r>
            <a:r>
              <a:rPr lang="nb-NO" sz="1800" dirty="0" smtClean="0">
                <a:solidFill>
                  <a:srgbClr val="3399FF"/>
                </a:solidFill>
              </a:rPr>
              <a:t> </a:t>
            </a:r>
            <a:r>
              <a:rPr lang="nb-NO" sz="1800" dirty="0" err="1" smtClean="0">
                <a:solidFill>
                  <a:srgbClr val="3399FF"/>
                </a:solidFill>
              </a:rPr>
              <a:t>compositions</a:t>
            </a:r>
            <a:endParaRPr lang="nb-NO" sz="1800" dirty="0" smtClean="0">
              <a:solidFill>
                <a:srgbClr val="3399FF"/>
              </a:solidFill>
            </a:endParaRPr>
          </a:p>
          <a:p>
            <a:r>
              <a:rPr lang="nb-NO" sz="1200" dirty="0" err="1" smtClean="0">
                <a:solidFill>
                  <a:srgbClr val="3399FF"/>
                </a:solidFill>
              </a:rPr>
              <a:t>Doucet</a:t>
            </a:r>
            <a:r>
              <a:rPr lang="nb-NO" sz="1200" dirty="0" smtClean="0">
                <a:solidFill>
                  <a:srgbClr val="3399FF"/>
                </a:solidFill>
              </a:rPr>
              <a:t> et al. (2020, Nat. </a:t>
            </a:r>
            <a:r>
              <a:rPr lang="nb-NO" sz="1200" dirty="0" err="1" smtClean="0">
                <a:solidFill>
                  <a:srgbClr val="3399FF"/>
                </a:solidFill>
              </a:rPr>
              <a:t>Geosci</a:t>
            </a:r>
            <a:r>
              <a:rPr lang="nb-NO" sz="1200" dirty="0" smtClean="0">
                <a:solidFill>
                  <a:srgbClr val="3399FF"/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423932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490649"/>
            <a:ext cx="6569892" cy="38483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975" y="6328913"/>
            <a:ext cx="8064025" cy="5290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6" y="2583"/>
            <a:ext cx="6257780" cy="2490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96336" y="116632"/>
            <a:ext cx="143821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 smtClean="0"/>
              <a:t>Van </a:t>
            </a:r>
            <a:r>
              <a:rPr lang="nb-NO" sz="1200" dirty="0" err="1" smtClean="0"/>
              <a:t>Avendonk</a:t>
            </a:r>
            <a:r>
              <a:rPr lang="nb-NO" sz="1200" dirty="0" smtClean="0"/>
              <a:t> et al.</a:t>
            </a:r>
          </a:p>
          <a:p>
            <a:r>
              <a:rPr lang="nb-NO" sz="1200" dirty="0" smtClean="0"/>
              <a:t>(2017, Nat. </a:t>
            </a:r>
            <a:r>
              <a:rPr lang="nb-NO" sz="1200" dirty="0" err="1" smtClean="0"/>
              <a:t>Geosci</a:t>
            </a:r>
            <a:r>
              <a:rPr lang="nb-NO" sz="1200" dirty="0" smtClean="0"/>
              <a:t>.)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993228" y="1052736"/>
            <a:ext cx="4014951" cy="145443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13945" y="1560786"/>
            <a:ext cx="4246179" cy="131381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78622" y="2081048"/>
            <a:ext cx="2070538" cy="115613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2041" y="2328041"/>
            <a:ext cx="2438402" cy="131379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41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559" y="30481"/>
            <a:ext cx="5976664" cy="60001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35505" y="46439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33CCFF"/>
                </a:solidFill>
              </a:rPr>
              <a:t>Global</a:t>
            </a:r>
            <a:endParaRPr lang="en-US" b="1" dirty="0">
              <a:solidFill>
                <a:srgbClr val="33CC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3989" y="251575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3333FF"/>
                </a:solidFill>
              </a:rPr>
              <a:t>Pacific</a:t>
            </a:r>
            <a:endParaRPr lang="en-US" b="1" dirty="0">
              <a:solidFill>
                <a:srgbClr val="3333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35505" y="4004525"/>
            <a:ext cx="102784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b="1" dirty="0" smtClean="0">
                <a:solidFill>
                  <a:srgbClr val="CC0000"/>
                </a:solidFill>
              </a:rPr>
              <a:t>Atlantic</a:t>
            </a:r>
          </a:p>
          <a:p>
            <a:pPr>
              <a:lnSpc>
                <a:spcPts val="2000"/>
              </a:lnSpc>
            </a:pPr>
            <a:r>
              <a:rPr lang="nb-NO" b="1" dirty="0" smtClean="0"/>
              <a:t>+</a:t>
            </a:r>
            <a:r>
              <a:rPr lang="nb-NO" b="1" dirty="0" smtClean="0">
                <a:solidFill>
                  <a:srgbClr val="CC0000"/>
                </a:solidFill>
              </a:rPr>
              <a:t> </a:t>
            </a:r>
            <a:r>
              <a:rPr lang="nb-NO" b="1" dirty="0" smtClean="0">
                <a:solidFill>
                  <a:srgbClr val="009900"/>
                </a:solidFill>
              </a:rPr>
              <a:t>Indian</a:t>
            </a:r>
            <a:endParaRPr lang="en-US" b="1" dirty="0">
              <a:solidFill>
                <a:srgbClr val="0099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2047584" y="617080"/>
            <a:ext cx="5536887" cy="370248"/>
          </a:xfrm>
          <a:prstGeom prst="line">
            <a:avLst/>
          </a:prstGeom>
          <a:ln w="571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2061393" y="4513554"/>
            <a:ext cx="5518865" cy="362514"/>
          </a:xfrm>
          <a:prstGeom prst="line">
            <a:avLst/>
          </a:prstGeom>
          <a:ln w="571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050129" y="4320101"/>
            <a:ext cx="5525898" cy="822217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4267964" y="5554717"/>
            <a:ext cx="965799" cy="1944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105053" y="3599793"/>
            <a:ext cx="977462" cy="0"/>
          </a:xfrm>
          <a:prstGeom prst="line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49" y="6165255"/>
            <a:ext cx="8437830" cy="67901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H="1">
            <a:off x="2050238" y="2569651"/>
            <a:ext cx="5536887" cy="370248"/>
          </a:xfrm>
          <a:prstGeom prst="line">
            <a:avLst/>
          </a:prstGeom>
          <a:ln w="571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047584" y="2615513"/>
            <a:ext cx="5528443" cy="278524"/>
          </a:xfrm>
          <a:prstGeom prst="line">
            <a:avLst/>
          </a:prstGeom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22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247703" y="5009453"/>
            <a:ext cx="82865" cy="537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7274834" y="4950415"/>
            <a:ext cx="379" cy="113443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210424" y="4981575"/>
            <a:ext cx="130969" cy="59531"/>
          </a:xfrm>
          <a:prstGeom prst="line">
            <a:avLst/>
          </a:prstGeom>
          <a:ln w="6350">
            <a:solidFill>
              <a:srgbClr val="33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7504" y="116632"/>
            <a:ext cx="1872207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Karlsen et al. (2021, </a:t>
            </a:r>
            <a:r>
              <a:rPr lang="nb-NO" sz="1200" dirty="0" err="1" smtClean="0"/>
              <a:t>GRL</a:t>
            </a:r>
            <a:r>
              <a:rPr lang="nb-NO" sz="1200" dirty="0" smtClean="0"/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83568" y="1124744"/>
            <a:ext cx="8208912" cy="5472608"/>
            <a:chOff x="215516" y="1124744"/>
            <a:chExt cx="8200478" cy="52668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36" y="1124744"/>
              <a:ext cx="8020458" cy="526684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15516" y="4077072"/>
              <a:ext cx="360040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515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771800" y="116632"/>
            <a:ext cx="6371280" cy="6741368"/>
            <a:chOff x="2483768" y="44624"/>
            <a:chExt cx="6659312" cy="68133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1623" y="44624"/>
              <a:ext cx="6591457" cy="681337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483768" y="44624"/>
              <a:ext cx="36004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483768" y="3645024"/>
              <a:ext cx="36004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7504" y="91842"/>
            <a:ext cx="1872207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Karlsen et al. (2021, </a:t>
            </a:r>
            <a:r>
              <a:rPr lang="nb-NO" sz="1200" dirty="0" err="1" smtClean="0"/>
              <a:t>GRL</a:t>
            </a:r>
            <a:r>
              <a:rPr lang="nb-NO" sz="12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4203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476672"/>
            <a:ext cx="6876256" cy="6284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101782"/>
            <a:ext cx="1872207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Karlsen et al. (2021, </a:t>
            </a:r>
            <a:r>
              <a:rPr lang="nb-NO" sz="1200" dirty="0" err="1" smtClean="0"/>
              <a:t>GRL</a:t>
            </a:r>
            <a:r>
              <a:rPr lang="nb-NO" sz="12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5642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2" y="1268760"/>
            <a:ext cx="8972525" cy="44389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45008" y="116632"/>
            <a:ext cx="1872207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Karlsen et al. (2021, </a:t>
            </a:r>
            <a:r>
              <a:rPr lang="nb-NO" sz="1200" dirty="0" err="1" smtClean="0"/>
              <a:t>GRL</a:t>
            </a:r>
            <a:r>
              <a:rPr lang="nb-NO" sz="12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113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490" y="0"/>
            <a:ext cx="4285510" cy="2204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773" y="2908303"/>
            <a:ext cx="3137164" cy="27363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5400199" cy="52352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02664" y="2262259"/>
            <a:ext cx="1263487" cy="45140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err="1" smtClean="0">
                <a:solidFill>
                  <a:srgbClr val="0066FF"/>
                </a:solidFill>
              </a:rPr>
              <a:t>CMB</a:t>
            </a:r>
            <a:r>
              <a:rPr lang="nb-NO" sz="1400" dirty="0" smtClean="0">
                <a:solidFill>
                  <a:srgbClr val="0066FF"/>
                </a:solidFill>
              </a:rPr>
              <a:t> heat </a:t>
            </a:r>
            <a:r>
              <a:rPr lang="nb-NO" sz="1400" dirty="0" err="1" smtClean="0">
                <a:solidFill>
                  <a:srgbClr val="0066FF"/>
                </a:solidFill>
              </a:rPr>
              <a:t>flux</a:t>
            </a:r>
            <a:endParaRPr lang="nb-NO" sz="1400" dirty="0" smtClean="0">
              <a:solidFill>
                <a:srgbClr val="0066FF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100" dirty="0" smtClean="0"/>
              <a:t> Olson </a:t>
            </a:r>
            <a:r>
              <a:rPr lang="nb-NO" sz="1100" dirty="0"/>
              <a:t>2016, </a:t>
            </a:r>
            <a:r>
              <a:rPr lang="nb-NO" sz="1100" dirty="0" err="1" smtClean="0"/>
              <a:t>GGG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6948264" y="5702002"/>
            <a:ext cx="2117887" cy="63094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Radial </a:t>
            </a:r>
            <a:r>
              <a:rPr lang="nb-NO" sz="1400" dirty="0" err="1" smtClean="0">
                <a:solidFill>
                  <a:srgbClr val="0066FF"/>
                </a:solidFill>
              </a:rPr>
              <a:t>flow</a:t>
            </a:r>
            <a:r>
              <a:rPr lang="nb-NO" sz="1400" dirty="0" smtClean="0">
                <a:solidFill>
                  <a:srgbClr val="0066FF"/>
                </a:solidFill>
              </a:rPr>
              <a:t> </a:t>
            </a:r>
            <a:r>
              <a:rPr lang="nb-NO" sz="1400" dirty="0" err="1" smtClean="0">
                <a:solidFill>
                  <a:srgbClr val="0066FF"/>
                </a:solidFill>
              </a:rPr>
              <a:t>velocity</a:t>
            </a:r>
            <a:r>
              <a:rPr lang="nb-NO" sz="1400" dirty="0" smtClean="0">
                <a:solidFill>
                  <a:srgbClr val="0066FF"/>
                </a:solidFill>
              </a:rPr>
              <a:t>, </a:t>
            </a:r>
            <a:r>
              <a:rPr lang="nb-NO" sz="1400" b="1" dirty="0" err="1" smtClean="0">
                <a:solidFill>
                  <a:srgbClr val="0066FF"/>
                </a:solidFill>
              </a:rPr>
              <a:t>core</a:t>
            </a:r>
            <a:endParaRPr lang="nb-NO" sz="1400" b="1" dirty="0" smtClean="0">
              <a:solidFill>
                <a:srgbClr val="0066FF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100" dirty="0" err="1" smtClean="0"/>
              <a:t>Equatorial</a:t>
            </a:r>
            <a:r>
              <a:rPr lang="nb-NO" sz="1100" dirty="0" smtClean="0"/>
              <a:t> plane, 0⁰ longitude: </a:t>
            </a:r>
            <a:r>
              <a:rPr lang="nb-NO" sz="1100" dirty="0" err="1" smtClean="0"/>
              <a:t>left</a:t>
            </a:r>
            <a:endParaRPr lang="nb-NO" sz="1100" dirty="0" smtClean="0"/>
          </a:p>
          <a:p>
            <a:pPr>
              <a:lnSpc>
                <a:spcPts val="1400"/>
              </a:lnSpc>
            </a:pPr>
            <a:r>
              <a:rPr lang="nb-NO" sz="1100" dirty="0" smtClean="0"/>
              <a:t>Olson 2016, </a:t>
            </a:r>
            <a:r>
              <a:rPr lang="nb-NO" sz="1100" dirty="0" err="1" smtClean="0"/>
              <a:t>GGG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711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:\pc\Dokumenter\Adobe-Illustr-figures\CEED-NHM\ContCrust-1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6632"/>
            <a:ext cx="3816428" cy="377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M:\pc\Dokumenter\Adobe-Illustr-figures\CEED-NHM\ContCrust-1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3" y="3573016"/>
            <a:ext cx="497922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25713"/>
            <a:ext cx="2873287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b="1" dirty="0" err="1" smtClean="0">
                <a:solidFill>
                  <a:srgbClr val="0066FF"/>
                </a:solidFill>
              </a:rPr>
              <a:t>Crustal</a:t>
            </a:r>
            <a:r>
              <a:rPr lang="nb-NO" sz="2000" b="1" dirty="0" smtClean="0">
                <a:solidFill>
                  <a:srgbClr val="0066FF"/>
                </a:solidFill>
              </a:rPr>
              <a:t> </a:t>
            </a:r>
            <a:r>
              <a:rPr lang="nb-NO" sz="2000" b="1" dirty="0" err="1" smtClean="0">
                <a:solidFill>
                  <a:srgbClr val="0066FF"/>
                </a:solidFill>
              </a:rPr>
              <a:t>growth</a:t>
            </a:r>
            <a:r>
              <a:rPr lang="nb-NO" sz="2000" b="1" dirty="0" smtClean="0">
                <a:solidFill>
                  <a:srgbClr val="0066FF"/>
                </a:solidFill>
              </a:rPr>
              <a:t> - present</a:t>
            </a:r>
            <a:endParaRPr lang="en-US" sz="20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0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:\pc\Dokumenter\Adobe-Illustr-figures\CEED-NHM\ContCrust-2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6632"/>
            <a:ext cx="4818259" cy="34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M:\pc\Dokumenter\Adobe-Illustr-figures\CEED-NHM\ContCrust-2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789040"/>
            <a:ext cx="4980456" cy="301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872" y="115322"/>
            <a:ext cx="255390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b="1" dirty="0" err="1" smtClean="0">
                <a:solidFill>
                  <a:srgbClr val="0066FF"/>
                </a:solidFill>
              </a:rPr>
              <a:t>Crustal</a:t>
            </a:r>
            <a:r>
              <a:rPr lang="nb-NO" sz="2000" b="1" dirty="0" smtClean="0">
                <a:solidFill>
                  <a:srgbClr val="0066FF"/>
                </a:solidFill>
              </a:rPr>
              <a:t> </a:t>
            </a:r>
            <a:r>
              <a:rPr lang="nb-NO" sz="2000" b="1" dirty="0" err="1" smtClean="0">
                <a:solidFill>
                  <a:srgbClr val="0066FF"/>
                </a:solidFill>
              </a:rPr>
              <a:t>growth</a:t>
            </a:r>
            <a:r>
              <a:rPr lang="nb-NO" sz="2000" b="1" dirty="0" smtClean="0">
                <a:solidFill>
                  <a:srgbClr val="0066FF"/>
                </a:solidFill>
              </a:rPr>
              <a:t> -</a:t>
            </a:r>
          </a:p>
          <a:p>
            <a:r>
              <a:rPr lang="nb-NO" sz="2000" dirty="0" err="1" smtClean="0">
                <a:solidFill>
                  <a:srgbClr val="0066FF"/>
                </a:solidFill>
              </a:rPr>
              <a:t>ongoing</a:t>
            </a:r>
            <a:r>
              <a:rPr lang="nb-NO" sz="2000" dirty="0" smtClean="0">
                <a:solidFill>
                  <a:srgbClr val="0066FF"/>
                </a:solidFill>
              </a:rPr>
              <a:t> and </a:t>
            </a:r>
            <a:r>
              <a:rPr lang="nb-NO" sz="2000" dirty="0" err="1" smtClean="0">
                <a:solidFill>
                  <a:srgbClr val="0066FF"/>
                </a:solidFill>
              </a:rPr>
              <a:t>the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dirty="0" err="1" smtClean="0">
                <a:solidFill>
                  <a:srgbClr val="0066FF"/>
                </a:solidFill>
              </a:rPr>
              <a:t>record</a:t>
            </a:r>
            <a:endParaRPr lang="en-US" sz="20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91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455" y="92400"/>
            <a:ext cx="4199728" cy="37446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mtClean="0">
                <a:solidFill>
                  <a:srgbClr val="3333FF"/>
                </a:solidFill>
              </a:rPr>
              <a:t>Lateral T</a:t>
            </a:r>
            <a:r>
              <a:rPr lang="nb-NO" baseline="-25000" smtClean="0">
                <a:solidFill>
                  <a:srgbClr val="3333FF"/>
                </a:solidFill>
              </a:rPr>
              <a:t>P</a:t>
            </a:r>
            <a:r>
              <a:rPr lang="nb-NO" smtClean="0">
                <a:solidFill>
                  <a:srgbClr val="3333FF"/>
                </a:solidFill>
              </a:rPr>
              <a:t>-variation along the main MORs</a:t>
            </a:r>
            <a:endParaRPr lang="nb-NO" sz="2000" smtClean="0">
              <a:solidFill>
                <a:srgbClr val="3333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439" y="842322"/>
            <a:ext cx="9110537" cy="5964680"/>
            <a:chOff x="0" y="836712"/>
            <a:chExt cx="9110537" cy="59646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36712"/>
              <a:ext cx="9110537" cy="5544616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3061593" y="6541045"/>
              <a:ext cx="3036277" cy="12807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6097869" y="6101492"/>
              <a:ext cx="132" cy="48443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151184" y="6493615"/>
              <a:ext cx="8675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smtClean="0">
                  <a:solidFill>
                    <a:srgbClr val="3333FF"/>
                  </a:solidFill>
                  <a:latin typeface="Symbol" panose="05050102010706020507" pitchFamily="18" charset="2"/>
                </a:rPr>
                <a:t>D</a:t>
              </a:r>
              <a:r>
                <a:rPr lang="en-GB" sz="1400" smtClean="0">
                  <a:solidFill>
                    <a:srgbClr val="3333FF"/>
                  </a:solidFill>
                </a:rPr>
                <a:t>T</a:t>
              </a:r>
              <a:r>
                <a:rPr lang="en-GB" sz="1400" baseline="-25000" smtClean="0">
                  <a:solidFill>
                    <a:srgbClr val="3333FF"/>
                  </a:solidFill>
                </a:rPr>
                <a:t>P</a:t>
              </a:r>
              <a:r>
                <a:rPr lang="en-GB" sz="1400" smtClean="0">
                  <a:solidFill>
                    <a:srgbClr val="3333FF"/>
                  </a:solidFill>
                </a:rPr>
                <a:t>: 150</a:t>
              </a:r>
              <a:endParaRPr lang="en-GB" sz="1400">
                <a:solidFill>
                  <a:srgbClr val="3333FF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3058284" y="6108038"/>
              <a:ext cx="132" cy="48443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5414" y="465824"/>
            <a:ext cx="6217160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nb-NO" sz="1400" dirty="0" err="1" smtClean="0"/>
              <a:t>Based</a:t>
            </a:r>
            <a:r>
              <a:rPr lang="nb-NO" sz="1400" dirty="0" smtClean="0"/>
              <a:t> </a:t>
            </a:r>
            <a:r>
              <a:rPr lang="nb-NO" sz="1400" dirty="0" err="1" smtClean="0"/>
              <a:t>on</a:t>
            </a:r>
            <a:r>
              <a:rPr lang="nb-NO" sz="1400" dirty="0" smtClean="0"/>
              <a:t> </a:t>
            </a:r>
            <a:r>
              <a:rPr lang="nb-NO" sz="1400" dirty="0" err="1" smtClean="0"/>
              <a:t>depths</a:t>
            </a:r>
            <a:r>
              <a:rPr lang="nb-NO" sz="1400" dirty="0" smtClean="0"/>
              <a:t> </a:t>
            </a:r>
            <a:r>
              <a:rPr lang="nb-NO" sz="1400" dirty="0" err="1" smtClean="0"/>
              <a:t>ridge</a:t>
            </a:r>
            <a:r>
              <a:rPr lang="nb-NO" sz="1400" dirty="0" smtClean="0"/>
              <a:t> </a:t>
            </a:r>
            <a:r>
              <a:rPr lang="nb-NO" sz="1400" dirty="0" err="1" smtClean="0"/>
              <a:t>depth</a:t>
            </a:r>
            <a:r>
              <a:rPr lang="nb-NO" sz="1400" dirty="0" smtClean="0"/>
              <a:t>, </a:t>
            </a:r>
            <a:r>
              <a:rPr lang="nb-NO" sz="1400" dirty="0" err="1" smtClean="0"/>
              <a:t>crustal</a:t>
            </a:r>
            <a:r>
              <a:rPr lang="nb-NO" sz="1400" dirty="0" smtClean="0"/>
              <a:t> </a:t>
            </a:r>
            <a:r>
              <a:rPr lang="nb-NO" sz="1400" dirty="0" err="1" smtClean="0"/>
              <a:t>thickness</a:t>
            </a:r>
            <a:r>
              <a:rPr lang="nb-NO" sz="1400" dirty="0" smtClean="0"/>
              <a:t>, </a:t>
            </a:r>
            <a:r>
              <a:rPr lang="nb-NO" sz="1400" dirty="0" err="1" smtClean="0"/>
              <a:t>geochemistry</a:t>
            </a:r>
            <a:r>
              <a:rPr lang="nb-NO" sz="1400" dirty="0" smtClean="0"/>
              <a:t> and V</a:t>
            </a:r>
            <a:r>
              <a:rPr lang="nb-NO" sz="1400" baseline="-25000" dirty="0" smtClean="0"/>
              <a:t>S</a:t>
            </a:r>
            <a:r>
              <a:rPr lang="nb-NO" sz="1400" dirty="0" smtClean="0"/>
              <a:t> at 300 km </a:t>
            </a:r>
            <a:r>
              <a:rPr lang="nb-NO" sz="1400" dirty="0" err="1" smtClean="0"/>
              <a:t>depth</a:t>
            </a:r>
            <a:r>
              <a:rPr lang="nb-NO" sz="1400" dirty="0"/>
              <a:t> </a:t>
            </a:r>
            <a:r>
              <a:rPr lang="nb-NO" sz="1400" dirty="0" smtClean="0"/>
              <a:t> </a:t>
            </a:r>
            <a:r>
              <a:rPr lang="nb-NO" sz="1300" dirty="0" smtClean="0"/>
              <a:t>(</a:t>
            </a:r>
            <a:r>
              <a:rPr lang="nb-NO" sz="1300" dirty="0" err="1" smtClean="0"/>
              <a:t>Dalton</a:t>
            </a:r>
            <a:r>
              <a:rPr lang="nb-NO" sz="1300" dirty="0" smtClean="0"/>
              <a:t> et al. 2014, </a:t>
            </a:r>
            <a:r>
              <a:rPr lang="nb-NO" sz="1300" dirty="0" err="1" smtClean="0"/>
              <a:t>Sci</a:t>
            </a:r>
            <a:r>
              <a:rPr lang="nb-NO" sz="1300" dirty="0" smtClean="0"/>
              <a:t>.)</a:t>
            </a:r>
            <a:endParaRPr lang="nb-NO" sz="1300" baseline="-250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6687361" y="122973"/>
            <a:ext cx="2304256" cy="646331"/>
          </a:xfrm>
          <a:prstGeom prst="rect">
            <a:avLst/>
          </a:prstGeom>
          <a:solidFill>
            <a:srgbClr val="FFE5E5"/>
          </a:solidFill>
          <a:ln w="31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b-NO" smtClean="0">
                <a:solidFill>
                  <a:srgbClr val="FF0000"/>
                </a:solidFill>
              </a:rPr>
              <a:t>327 data points</a:t>
            </a:r>
          </a:p>
          <a:p>
            <a:r>
              <a:rPr lang="nb-NO" b="1" smtClean="0">
                <a:solidFill>
                  <a:srgbClr val="FF0000"/>
                </a:solidFill>
              </a:rPr>
              <a:t>Average T</a:t>
            </a:r>
            <a:r>
              <a:rPr lang="nb-NO" b="1" baseline="-25000" smtClean="0">
                <a:solidFill>
                  <a:srgbClr val="FF0000"/>
                </a:solidFill>
              </a:rPr>
              <a:t>P</a:t>
            </a:r>
            <a:r>
              <a:rPr lang="nb-NO" b="1" smtClean="0">
                <a:solidFill>
                  <a:srgbClr val="FF0000"/>
                </a:solidFill>
              </a:rPr>
              <a:t>: 1386 C </a:t>
            </a:r>
            <a:endParaRPr lang="nb-NO" b="1" dirty="0" smtClean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68144" y="5862257"/>
            <a:ext cx="521436" cy="252441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6697387" y="5203558"/>
            <a:ext cx="235968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smtClean="0">
                <a:solidFill>
                  <a:srgbClr val="3333FF"/>
                </a:solidFill>
                <a:cs typeface="Times New Roman" panose="02020603050405020304" pitchFamily="18" charset="0"/>
              </a:rPr>
              <a:t>It is difficult to separate a</a:t>
            </a:r>
          </a:p>
          <a:p>
            <a:r>
              <a:rPr lang="en-GB" sz="1500" smtClean="0">
                <a:solidFill>
                  <a:srgbClr val="3333FF"/>
                </a:solidFill>
                <a:cs typeface="Times New Roman" panose="02020603050405020304" pitchFamily="18" charset="0"/>
              </a:rPr>
              <a:t>plume effect from ‘ambient’</a:t>
            </a:r>
          </a:p>
          <a:p>
            <a:r>
              <a:rPr lang="en-GB" sz="1500" smtClean="0">
                <a:solidFill>
                  <a:srgbClr val="3333FF"/>
                </a:solidFill>
                <a:cs typeface="Times New Roman" panose="02020603050405020304" pitchFamily="18" charset="0"/>
              </a:rPr>
              <a:t>asthenospheric upwelling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08524" y="6097368"/>
            <a:ext cx="2337872" cy="4924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3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The Iceland plume </a:t>
            </a:r>
            <a:r>
              <a:rPr lang="en-GB" sz="1300" dirty="0" smtClean="0">
                <a:solidFill>
                  <a:srgbClr val="FF0000"/>
                </a:solidFill>
              </a:rPr>
              <a:t>T</a:t>
            </a:r>
            <a:r>
              <a:rPr lang="en-GB" sz="1300" baseline="-25000" dirty="0" smtClean="0">
                <a:solidFill>
                  <a:srgbClr val="FF0000"/>
                </a:solidFill>
              </a:rPr>
              <a:t>P</a:t>
            </a:r>
            <a:r>
              <a:rPr lang="en-GB" sz="1300" dirty="0" smtClean="0">
                <a:solidFill>
                  <a:srgbClr val="FF0000"/>
                </a:solidFill>
              </a:rPr>
              <a:t> is actually</a:t>
            </a:r>
          </a:p>
          <a:p>
            <a:r>
              <a:rPr lang="en-GB" sz="1300" dirty="0" smtClean="0">
                <a:solidFill>
                  <a:srgbClr val="FF0000"/>
                </a:solidFill>
              </a:rPr>
              <a:t>much higher: 1609 C</a:t>
            </a:r>
            <a:endParaRPr lang="en-GB" sz="1300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389581" y="6061406"/>
            <a:ext cx="319444" cy="133911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65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pc\Dokumenter\Adobe-Illustr-figures\CEED-NHM\ContCrust-2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3" y="1564442"/>
            <a:ext cx="4569134" cy="521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M:\pc\Dokumenter\Adobe-Illustr-figures\CEED-NHM\ContCrust-2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923" y="3284484"/>
            <a:ext cx="4215989" cy="26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895" y="104931"/>
            <a:ext cx="4409027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b="1" dirty="0" err="1" smtClean="0">
                <a:solidFill>
                  <a:srgbClr val="0066FF"/>
                </a:solidFill>
              </a:rPr>
              <a:t>Crustal</a:t>
            </a:r>
            <a:r>
              <a:rPr lang="nb-NO" sz="2000" b="1" dirty="0" smtClean="0">
                <a:solidFill>
                  <a:srgbClr val="0066FF"/>
                </a:solidFill>
              </a:rPr>
              <a:t> </a:t>
            </a:r>
            <a:r>
              <a:rPr lang="nb-NO" sz="2000" b="1" dirty="0" err="1" smtClean="0">
                <a:solidFill>
                  <a:srgbClr val="0066FF"/>
                </a:solidFill>
              </a:rPr>
              <a:t>growth</a:t>
            </a:r>
            <a:r>
              <a:rPr lang="nb-NO" sz="2000" b="1" dirty="0" smtClean="0">
                <a:solidFill>
                  <a:srgbClr val="0066FF"/>
                </a:solidFill>
              </a:rPr>
              <a:t> </a:t>
            </a:r>
            <a:r>
              <a:rPr lang="nb-NO" sz="2000" dirty="0" smtClean="0">
                <a:solidFill>
                  <a:srgbClr val="0066FF"/>
                </a:solidFill>
              </a:rPr>
              <a:t>- </a:t>
            </a:r>
            <a:r>
              <a:rPr lang="nb-NO" sz="2000" dirty="0" err="1" smtClean="0">
                <a:solidFill>
                  <a:srgbClr val="0066FF"/>
                </a:solidFill>
              </a:rPr>
              <a:t>Hadean</a:t>
            </a:r>
            <a:r>
              <a:rPr lang="nb-NO" sz="2000" dirty="0" smtClean="0">
                <a:solidFill>
                  <a:srgbClr val="0066FF"/>
                </a:solidFill>
              </a:rPr>
              <a:t>, </a:t>
            </a:r>
            <a:r>
              <a:rPr lang="nb-NO" sz="2000" dirty="0" err="1" smtClean="0">
                <a:solidFill>
                  <a:srgbClr val="0066FF"/>
                </a:solidFill>
              </a:rPr>
              <a:t>early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dirty="0" err="1" smtClean="0">
                <a:solidFill>
                  <a:srgbClr val="0066FF"/>
                </a:solidFill>
              </a:rPr>
              <a:t>Archean</a:t>
            </a:r>
            <a:endParaRPr lang="en-US" sz="20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01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698" y="16475"/>
            <a:ext cx="4575639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31144"/>
            <a:ext cx="4320481" cy="190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55726"/>
            <a:ext cx="4926569" cy="19022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47258" y="6005995"/>
            <a:ext cx="3368230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600" dirty="0" err="1" smtClean="0">
                <a:solidFill>
                  <a:srgbClr val="3333FF"/>
                </a:solidFill>
              </a:rPr>
              <a:t>These</a:t>
            </a:r>
            <a:r>
              <a:rPr lang="nb-NO" sz="1600" dirty="0" smtClean="0">
                <a:solidFill>
                  <a:srgbClr val="3333FF"/>
                </a:solidFill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</a:rPr>
              <a:t>are</a:t>
            </a:r>
            <a:r>
              <a:rPr lang="nb-NO" sz="1600" dirty="0" smtClean="0">
                <a:solidFill>
                  <a:srgbClr val="3333FF"/>
                </a:solidFill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</a:rPr>
              <a:t>crust</a:t>
            </a:r>
            <a:r>
              <a:rPr lang="nb-NO" sz="1600" dirty="0" smtClean="0">
                <a:solidFill>
                  <a:srgbClr val="3333FF"/>
                </a:solidFill>
              </a:rPr>
              <a:t> </a:t>
            </a:r>
            <a:r>
              <a:rPr lang="nb-NO" sz="1600" b="1" dirty="0" err="1" smtClean="0">
                <a:solidFill>
                  <a:srgbClr val="3333FF"/>
                </a:solidFill>
              </a:rPr>
              <a:t>formation</a:t>
            </a:r>
            <a:r>
              <a:rPr lang="nb-NO" sz="1600" dirty="0" smtClean="0">
                <a:solidFill>
                  <a:srgbClr val="3333FF"/>
                </a:solidFill>
              </a:rPr>
              <a:t> (</a:t>
            </a:r>
            <a:r>
              <a:rPr lang="nb-NO" sz="1600" dirty="0" err="1" smtClean="0">
                <a:solidFill>
                  <a:srgbClr val="3333FF"/>
                </a:solidFill>
              </a:rPr>
              <a:t>rather</a:t>
            </a:r>
            <a:r>
              <a:rPr lang="nb-NO" sz="1600" dirty="0" smtClean="0">
                <a:solidFill>
                  <a:srgbClr val="3333FF"/>
                </a:solidFill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</a:rPr>
              <a:t>than</a:t>
            </a:r>
            <a:endParaRPr lang="nb-NO" sz="1600" dirty="0" smtClean="0">
              <a:solidFill>
                <a:srgbClr val="3333FF"/>
              </a:solidFill>
            </a:endParaRPr>
          </a:p>
          <a:p>
            <a:r>
              <a:rPr lang="nb-NO" sz="1600" dirty="0" smtClean="0">
                <a:solidFill>
                  <a:srgbClr val="3333FF"/>
                </a:solidFill>
              </a:rPr>
              <a:t> </a:t>
            </a:r>
            <a:r>
              <a:rPr lang="nb-NO" sz="1600" dirty="0" err="1" smtClean="0">
                <a:solidFill>
                  <a:srgbClr val="3333FF"/>
                </a:solidFill>
              </a:rPr>
              <a:t>destruction</a:t>
            </a:r>
            <a:r>
              <a:rPr lang="nb-NO" sz="1600" dirty="0" smtClean="0">
                <a:solidFill>
                  <a:srgbClr val="3333FF"/>
                </a:solidFill>
              </a:rPr>
              <a:t>) </a:t>
            </a:r>
            <a:r>
              <a:rPr lang="nb-NO" sz="1600" dirty="0" err="1" smtClean="0">
                <a:solidFill>
                  <a:srgbClr val="3333FF"/>
                </a:solidFill>
              </a:rPr>
              <a:t>peaks</a:t>
            </a:r>
            <a:r>
              <a:rPr lang="nb-NO" sz="1600" dirty="0" smtClean="0">
                <a:solidFill>
                  <a:srgbClr val="3333FF"/>
                </a:solidFill>
              </a:rPr>
              <a:t> and </a:t>
            </a:r>
            <a:r>
              <a:rPr lang="nb-NO" sz="1600" dirty="0" err="1" smtClean="0">
                <a:solidFill>
                  <a:srgbClr val="3333FF"/>
                </a:solidFill>
              </a:rPr>
              <a:t>troughs</a:t>
            </a:r>
            <a:r>
              <a:rPr lang="nb-NO" sz="1600" dirty="0" smtClean="0">
                <a:solidFill>
                  <a:srgbClr val="3333FF"/>
                </a:solidFill>
              </a:rPr>
              <a:t> </a:t>
            </a:r>
            <a:endParaRPr lang="en-GB" sz="1600" dirty="0">
              <a:solidFill>
                <a:srgbClr val="3333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869320" y="6417629"/>
            <a:ext cx="476835" cy="14024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61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91" y="0"/>
            <a:ext cx="3608421" cy="533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010" y="0"/>
            <a:ext cx="2613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Parmann</a:t>
            </a:r>
            <a:r>
              <a:rPr lang="nb-NO" sz="1400" dirty="0" smtClean="0"/>
              <a:t> (2015, </a:t>
            </a:r>
            <a:r>
              <a:rPr lang="nb-NO" sz="1400" dirty="0" err="1" smtClean="0"/>
              <a:t>Geochem</a:t>
            </a:r>
            <a:r>
              <a:rPr lang="nb-NO" sz="1400" dirty="0" smtClean="0"/>
              <a:t>. </a:t>
            </a:r>
            <a:r>
              <a:rPr lang="nb-NO" sz="1400" dirty="0" err="1" smtClean="0"/>
              <a:t>Persp</a:t>
            </a:r>
            <a:r>
              <a:rPr lang="nb-NO" sz="1400" dirty="0" smtClean="0"/>
              <a:t>)</a:t>
            </a:r>
            <a:endParaRPr lang="en-GB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7567"/>
            <a:ext cx="5418255" cy="1796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304146"/>
            <a:ext cx="5418255" cy="104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85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89696"/>
            <a:ext cx="5588645" cy="383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4751"/>
            <a:ext cx="2613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Parmann</a:t>
            </a:r>
            <a:r>
              <a:rPr lang="nb-NO" sz="1400" dirty="0" smtClean="0"/>
              <a:t> (2015, </a:t>
            </a:r>
            <a:r>
              <a:rPr lang="nb-NO" sz="1400" dirty="0" err="1" smtClean="0"/>
              <a:t>Geochem</a:t>
            </a:r>
            <a:r>
              <a:rPr lang="nb-NO" sz="1400" dirty="0" smtClean="0"/>
              <a:t>. </a:t>
            </a:r>
            <a:r>
              <a:rPr lang="nb-NO" sz="1400" dirty="0" err="1" smtClean="0"/>
              <a:t>Persp</a:t>
            </a:r>
            <a:r>
              <a:rPr lang="nb-NO" sz="1400" dirty="0" smtClean="0"/>
              <a:t>)</a:t>
            </a:r>
            <a:endParaRPr lang="en-GB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143846"/>
            <a:ext cx="6264696" cy="271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9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787" y="1844824"/>
            <a:ext cx="6725678" cy="49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5" y="120523"/>
            <a:ext cx="2861519" cy="82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6305" y="908720"/>
            <a:ext cx="1311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/>
              <a:t>(2011, Science)</a:t>
            </a:r>
            <a:endParaRPr lang="en-GB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320787" y="941610"/>
            <a:ext cx="6269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 smtClean="0">
                <a:solidFill>
                  <a:srgbClr val="0066FF"/>
                </a:solidFill>
              </a:rPr>
              <a:t>Eclogitic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dirty="0" err="1" smtClean="0">
                <a:solidFill>
                  <a:srgbClr val="0066FF"/>
                </a:solidFill>
              </a:rPr>
              <a:t>diamond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dirty="0" err="1" smtClean="0">
                <a:solidFill>
                  <a:srgbClr val="0066FF"/>
                </a:solidFill>
              </a:rPr>
              <a:t>inclusions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dirty="0" err="1" smtClean="0">
                <a:solidFill>
                  <a:srgbClr val="0066FF"/>
                </a:solidFill>
              </a:rPr>
              <a:t>appear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dirty="0" err="1" smtClean="0">
                <a:solidFill>
                  <a:srgbClr val="0066FF"/>
                </a:solidFill>
              </a:rPr>
              <a:t>only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dirty="0" err="1" smtClean="0">
                <a:solidFill>
                  <a:srgbClr val="0066FF"/>
                </a:solidFill>
              </a:rPr>
              <a:t>after</a:t>
            </a:r>
            <a:r>
              <a:rPr lang="nb-NO" sz="2000" dirty="0" smtClean="0">
                <a:solidFill>
                  <a:srgbClr val="0066FF"/>
                </a:solidFill>
              </a:rPr>
              <a:t> </a:t>
            </a:r>
            <a:r>
              <a:rPr lang="nb-NO" sz="2000" dirty="0" err="1" smtClean="0">
                <a:solidFill>
                  <a:srgbClr val="0066FF"/>
                </a:solidFill>
              </a:rPr>
              <a:t>about</a:t>
            </a:r>
            <a:r>
              <a:rPr lang="nb-NO" sz="2000" dirty="0" smtClean="0">
                <a:solidFill>
                  <a:srgbClr val="0066FF"/>
                </a:solidFill>
              </a:rPr>
              <a:t> 3 </a:t>
            </a:r>
            <a:r>
              <a:rPr lang="nb-NO" sz="2000" dirty="0" err="1" smtClean="0">
                <a:solidFill>
                  <a:srgbClr val="0066FF"/>
                </a:solidFill>
              </a:rPr>
              <a:t>Ma</a:t>
            </a:r>
            <a:r>
              <a:rPr lang="nb-NO" sz="2000" dirty="0" smtClean="0">
                <a:solidFill>
                  <a:srgbClr val="0066FF"/>
                </a:solidFill>
              </a:rPr>
              <a:t>:</a:t>
            </a:r>
          </a:p>
          <a:p>
            <a:r>
              <a:rPr lang="nb-NO" sz="2000" dirty="0">
                <a:solidFill>
                  <a:srgbClr val="0066FF"/>
                </a:solidFill>
              </a:rPr>
              <a:t> </a:t>
            </a:r>
            <a:r>
              <a:rPr lang="nb-NO" sz="2000" dirty="0" smtClean="0">
                <a:solidFill>
                  <a:srgbClr val="0066FF"/>
                </a:solidFill>
              </a:rPr>
              <a:t> start </a:t>
            </a:r>
            <a:r>
              <a:rPr lang="nb-NO" sz="2000" dirty="0" err="1" smtClean="0">
                <a:solidFill>
                  <a:srgbClr val="0066FF"/>
                </a:solidFill>
              </a:rPr>
              <a:t>of</a:t>
            </a:r>
            <a:r>
              <a:rPr lang="nb-NO" sz="2000" dirty="0" smtClean="0">
                <a:solidFill>
                  <a:srgbClr val="0066FF"/>
                </a:solidFill>
              </a:rPr>
              <a:t> plate </a:t>
            </a:r>
            <a:r>
              <a:rPr lang="nb-NO" sz="2000" dirty="0" err="1" smtClean="0">
                <a:solidFill>
                  <a:srgbClr val="0066FF"/>
                </a:solidFill>
              </a:rPr>
              <a:t>tectonics</a:t>
            </a:r>
            <a:r>
              <a:rPr lang="nb-NO" sz="2000" dirty="0" smtClean="0">
                <a:solidFill>
                  <a:srgbClr val="0066FF"/>
                </a:solidFill>
              </a:rPr>
              <a:t> ?</a:t>
            </a:r>
            <a:endParaRPr lang="en-GB" sz="20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3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07" y="5878132"/>
            <a:ext cx="8000355" cy="53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72200" y="163613"/>
            <a:ext cx="2612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Valley (2015, Elements, </a:t>
            </a:r>
            <a:r>
              <a:rPr lang="nb-NO" sz="1400" dirty="0" err="1" smtClean="0"/>
              <a:t>editorial</a:t>
            </a:r>
            <a:r>
              <a:rPr lang="nb-NO" sz="1400" dirty="0" smtClean="0"/>
              <a:t>)</a:t>
            </a:r>
            <a:endParaRPr lang="en-GB" sz="1400" dirty="0"/>
          </a:p>
        </p:txBody>
      </p:sp>
      <p:grpSp>
        <p:nvGrpSpPr>
          <p:cNvPr id="4" name="Group 3"/>
          <p:cNvGrpSpPr/>
          <p:nvPr/>
        </p:nvGrpSpPr>
        <p:grpSpPr>
          <a:xfrm>
            <a:off x="282954" y="1409477"/>
            <a:ext cx="8300329" cy="4107755"/>
            <a:chOff x="715733" y="692696"/>
            <a:chExt cx="7416067" cy="296659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692696"/>
              <a:ext cx="6480720" cy="2966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 rot="16200000">
              <a:off x="84958" y="1690083"/>
              <a:ext cx="1564037" cy="302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600" b="1" dirty="0" err="1" smtClean="0">
                  <a:solidFill>
                    <a:srgbClr val="000000"/>
                  </a:solidFill>
                  <a:latin typeface="+mn-lt"/>
                </a:rPr>
                <a:t>Number</a:t>
              </a:r>
              <a:r>
                <a:rPr lang="nb-NO" sz="1600" b="1" dirty="0" smtClean="0">
                  <a:solidFill>
                    <a:srgbClr val="000000"/>
                  </a:solidFill>
                  <a:latin typeface="+mn-lt"/>
                </a:rPr>
                <a:t> </a:t>
              </a:r>
              <a:r>
                <a:rPr lang="nb-NO" sz="1600" b="1" dirty="0" err="1" smtClean="0">
                  <a:solidFill>
                    <a:srgbClr val="000000"/>
                  </a:solidFill>
                  <a:latin typeface="+mn-lt"/>
                </a:rPr>
                <a:t>of</a:t>
              </a:r>
              <a:r>
                <a:rPr lang="nb-NO" sz="1600" b="1" dirty="0" smtClean="0">
                  <a:solidFill>
                    <a:srgbClr val="000000"/>
                  </a:solidFill>
                  <a:latin typeface="+mn-lt"/>
                </a:rPr>
                <a:t> analyses</a:t>
              </a:r>
              <a:endParaRPr lang="en-GB" sz="1600" b="1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6901583" y="1816331"/>
              <a:ext cx="2157948" cy="302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600" b="1" dirty="0" err="1" smtClean="0">
                  <a:solidFill>
                    <a:srgbClr val="3333FF"/>
                  </a:solidFill>
                  <a:latin typeface="+mn-lt"/>
                </a:rPr>
                <a:t>Metamorhic</a:t>
              </a:r>
              <a:r>
                <a:rPr lang="nb-NO" sz="1600" b="1" dirty="0" smtClean="0">
                  <a:solidFill>
                    <a:srgbClr val="3333FF"/>
                  </a:solidFill>
                  <a:latin typeface="+mn-lt"/>
                </a:rPr>
                <a:t> gradient, K/</a:t>
              </a:r>
              <a:r>
                <a:rPr lang="nb-NO" sz="1600" b="1" dirty="0" err="1" smtClean="0">
                  <a:solidFill>
                    <a:srgbClr val="3333FF"/>
                  </a:solidFill>
                  <a:latin typeface="+mn-lt"/>
                </a:rPr>
                <a:t>GPa</a:t>
              </a:r>
              <a:endParaRPr lang="en-GB" sz="1600" b="1" dirty="0">
                <a:solidFill>
                  <a:srgbClr val="3333FF"/>
                </a:solidFill>
                <a:latin typeface="+mn-lt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457012" y="2623345"/>
              <a:ext cx="392718" cy="200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b="1" dirty="0" smtClean="0">
                  <a:solidFill>
                    <a:srgbClr val="3333FF"/>
                  </a:solidFill>
                  <a:latin typeface="+mj-lt"/>
                </a:rPr>
                <a:t>500</a:t>
              </a:r>
              <a:endParaRPr lang="en-GB" sz="1200" b="1" dirty="0">
                <a:solidFill>
                  <a:srgbClr val="3333FF"/>
                </a:solidFill>
                <a:latin typeface="+mj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34541" y="1902522"/>
              <a:ext cx="468626" cy="200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b="1" dirty="0" smtClean="0">
                  <a:solidFill>
                    <a:srgbClr val="3333FF"/>
                  </a:solidFill>
                  <a:latin typeface="+mj-lt"/>
                </a:rPr>
                <a:t>1000</a:t>
              </a:r>
              <a:endParaRPr lang="en-GB" sz="1200" b="1" dirty="0">
                <a:solidFill>
                  <a:srgbClr val="3333FF"/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35897" y="1188475"/>
              <a:ext cx="468626" cy="200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b="1" dirty="0" smtClean="0">
                  <a:solidFill>
                    <a:srgbClr val="3333FF"/>
                  </a:solidFill>
                  <a:latin typeface="+mj-lt"/>
                </a:rPr>
                <a:t>1500</a:t>
              </a:r>
              <a:endParaRPr lang="en-GB" sz="1200" b="1" dirty="0">
                <a:solidFill>
                  <a:srgbClr val="3333FF"/>
                </a:solidFill>
                <a:latin typeface="+mj-l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4079" y="117942"/>
            <a:ext cx="4128053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CC-formation and metamorphic</a:t>
            </a:r>
          </a:p>
          <a:p>
            <a:r>
              <a:rPr lang="nb-NO" sz="2400" dirty="0" smtClean="0">
                <a:solidFill>
                  <a:srgbClr val="3333FF"/>
                </a:solidFill>
              </a:rPr>
              <a:t>style through time</a:t>
            </a:r>
          </a:p>
        </p:txBody>
      </p:sp>
    </p:spTree>
    <p:extLst>
      <p:ext uri="{BB962C8B-B14F-4D97-AF65-F5344CB8AC3E}">
        <p14:creationId xmlns:p14="http://schemas.microsoft.com/office/powerpoint/2010/main" val="19656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412776"/>
            <a:ext cx="4826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7200" b="1" dirty="0" err="1" smtClean="0"/>
              <a:t>Extra</a:t>
            </a:r>
            <a:r>
              <a:rPr lang="nb-NO" sz="7200" b="1" dirty="0" smtClean="0"/>
              <a:t> slides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3298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36" y="534702"/>
            <a:ext cx="4073317" cy="492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" y="534702"/>
            <a:ext cx="4034949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463" y="72603"/>
            <a:ext cx="5999399" cy="348813"/>
          </a:xfrm>
          <a:prstGeom prst="rect">
            <a:avLst/>
          </a:prstGeom>
          <a:solidFill>
            <a:srgbClr val="CCECFF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b="1" dirty="0" smtClean="0">
                <a:solidFill>
                  <a:srgbClr val="3333FF"/>
                </a:solidFill>
              </a:rPr>
              <a:t>MORB</a:t>
            </a:r>
            <a:r>
              <a:rPr lang="nb-NO" sz="2000" dirty="0" smtClean="0">
                <a:solidFill>
                  <a:srgbClr val="3333FF"/>
                </a:solidFill>
              </a:rPr>
              <a:t>: </a:t>
            </a:r>
            <a:r>
              <a:rPr lang="nb-NO" dirty="0" smtClean="0">
                <a:solidFill>
                  <a:srgbClr val="3333FF"/>
                </a:solidFill>
              </a:rPr>
              <a:t>O-fugacity as a </a:t>
            </a:r>
            <a:r>
              <a:rPr lang="nb-NO" dirty="0" err="1" smtClean="0">
                <a:solidFill>
                  <a:srgbClr val="3333FF"/>
                </a:solidFill>
              </a:rPr>
              <a:t>function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of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isotopic</a:t>
            </a:r>
            <a:r>
              <a:rPr lang="nb-NO" dirty="0" smtClean="0">
                <a:solidFill>
                  <a:srgbClr val="3333FF"/>
                </a:solidFill>
              </a:rPr>
              <a:t> and TE </a:t>
            </a:r>
            <a:r>
              <a:rPr lang="nb-NO" dirty="0" err="1" smtClean="0">
                <a:solidFill>
                  <a:srgbClr val="3333FF"/>
                </a:solidFill>
              </a:rPr>
              <a:t>variation</a:t>
            </a:r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004" y="5589440"/>
            <a:ext cx="4522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1   </a:t>
            </a:r>
            <a:r>
              <a:rPr lang="nb-NO" sz="1400" dirty="0" err="1" smtClean="0"/>
              <a:t>Addition</a:t>
            </a:r>
            <a:r>
              <a:rPr lang="nb-NO" sz="1400" dirty="0" smtClean="0"/>
              <a:t> (</a:t>
            </a:r>
            <a:r>
              <a:rPr lang="nb-NO" sz="1400" dirty="0"/>
              <a:t>0.1% </a:t>
            </a:r>
            <a:r>
              <a:rPr lang="nb-NO" sz="1400" dirty="0" err="1"/>
              <a:t>increments</a:t>
            </a:r>
            <a:r>
              <a:rPr lang="nb-NO" sz="1400" dirty="0" smtClean="0"/>
              <a:t>) </a:t>
            </a:r>
            <a:r>
              <a:rPr lang="nb-NO" sz="1400" dirty="0" err="1" smtClean="0"/>
              <a:t>of</a:t>
            </a:r>
            <a:r>
              <a:rPr lang="nb-NO" sz="1400" dirty="0" smtClean="0"/>
              <a:t> zero-age </a:t>
            </a:r>
            <a:r>
              <a:rPr lang="nb-NO" sz="1400" dirty="0" err="1" smtClean="0"/>
              <a:t>carbonatitic</a:t>
            </a:r>
            <a:r>
              <a:rPr lang="nb-NO" sz="1400" dirty="0" smtClean="0"/>
              <a:t> melt</a:t>
            </a:r>
          </a:p>
          <a:p>
            <a:r>
              <a:rPr lang="nb-NO" sz="1400" dirty="0" smtClean="0"/>
              <a:t>      from 2 Ga </a:t>
            </a:r>
            <a:r>
              <a:rPr lang="nb-NO" sz="1400" dirty="0" err="1" smtClean="0"/>
              <a:t>old</a:t>
            </a:r>
            <a:r>
              <a:rPr lang="nb-NO" sz="1400" dirty="0" smtClean="0"/>
              <a:t> </a:t>
            </a:r>
            <a:r>
              <a:rPr lang="nb-NO" sz="1400" dirty="0" err="1" smtClean="0"/>
              <a:t>subducted</a:t>
            </a:r>
            <a:r>
              <a:rPr lang="nb-NO" sz="1400" dirty="0" smtClean="0"/>
              <a:t> </a:t>
            </a:r>
            <a:r>
              <a:rPr lang="nb-NO" sz="1400" dirty="0" err="1" smtClean="0"/>
              <a:t>crust</a:t>
            </a:r>
            <a:r>
              <a:rPr lang="nb-NO" sz="1400" dirty="0" smtClean="0"/>
              <a:t> </a:t>
            </a:r>
            <a:endParaRPr lang="en-GB" sz="1400" dirty="0"/>
          </a:p>
        </p:txBody>
      </p:sp>
      <p:sp>
        <p:nvSpPr>
          <p:cNvPr id="4" name="Oval 3"/>
          <p:cNvSpPr/>
          <p:nvPr/>
        </p:nvSpPr>
        <p:spPr>
          <a:xfrm>
            <a:off x="206641" y="5651032"/>
            <a:ext cx="202875" cy="201929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98362" y="6235726"/>
            <a:ext cx="4552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2   </a:t>
            </a:r>
            <a:r>
              <a:rPr lang="nb-NO" sz="1400" dirty="0" err="1" smtClean="0"/>
              <a:t>Addition</a:t>
            </a:r>
            <a:r>
              <a:rPr lang="nb-NO" sz="1400" dirty="0" smtClean="0"/>
              <a:t> </a:t>
            </a:r>
            <a:r>
              <a:rPr lang="nb-NO" sz="1400" dirty="0" err="1" smtClean="0"/>
              <a:t>of</a:t>
            </a:r>
            <a:r>
              <a:rPr lang="nb-NO" sz="1400" dirty="0" smtClean="0"/>
              <a:t> </a:t>
            </a:r>
            <a:r>
              <a:rPr lang="nb-NO" sz="1400" dirty="0"/>
              <a:t>zero-age </a:t>
            </a:r>
            <a:r>
              <a:rPr lang="nb-NO" sz="1400" dirty="0" err="1" smtClean="0"/>
              <a:t>carbonatitic</a:t>
            </a:r>
            <a:r>
              <a:rPr lang="nb-NO" sz="1400" dirty="0" smtClean="0"/>
              <a:t> melt from </a:t>
            </a:r>
            <a:r>
              <a:rPr lang="nb-NO" sz="1400" dirty="0" err="1" smtClean="0"/>
              <a:t>subducted</a:t>
            </a:r>
            <a:endParaRPr lang="nb-NO" sz="1400" dirty="0" smtClean="0"/>
          </a:p>
          <a:p>
            <a:r>
              <a:rPr lang="nb-NO" sz="1400" dirty="0" smtClean="0"/>
              <a:t>      </a:t>
            </a:r>
            <a:r>
              <a:rPr lang="nb-NO" sz="1400" dirty="0" err="1" smtClean="0"/>
              <a:t>crust</a:t>
            </a:r>
            <a:r>
              <a:rPr lang="nb-NO" sz="1400" dirty="0" smtClean="0"/>
              <a:t> </a:t>
            </a:r>
            <a:r>
              <a:rPr lang="nb-NO" sz="1400" dirty="0" err="1" smtClean="0"/>
              <a:t>infilrated</a:t>
            </a:r>
            <a:r>
              <a:rPr lang="nb-NO" sz="1400" dirty="0" smtClean="0"/>
              <a:t> in (</a:t>
            </a:r>
            <a:r>
              <a:rPr lang="nb-NO" sz="1400" dirty="0" err="1" smtClean="0"/>
              <a:t>metasomatizing</a:t>
            </a:r>
            <a:r>
              <a:rPr lang="nb-NO" sz="1400" dirty="0" smtClean="0"/>
              <a:t>) </a:t>
            </a:r>
            <a:r>
              <a:rPr lang="nb-NO" sz="1400" dirty="0" err="1" smtClean="0"/>
              <a:t>peridotite</a:t>
            </a:r>
            <a:r>
              <a:rPr lang="nb-NO" sz="1400" dirty="0" smtClean="0"/>
              <a:t> 2.8 Ga </a:t>
            </a:r>
            <a:r>
              <a:rPr lang="nb-NO" sz="1400" dirty="0" err="1" smtClean="0"/>
              <a:t>ago</a:t>
            </a:r>
            <a:endParaRPr lang="en-GB" sz="1400" dirty="0"/>
          </a:p>
        </p:txBody>
      </p:sp>
      <p:sp>
        <p:nvSpPr>
          <p:cNvPr id="8" name="Oval 7"/>
          <p:cNvSpPr/>
          <p:nvPr/>
        </p:nvSpPr>
        <p:spPr>
          <a:xfrm>
            <a:off x="229999" y="6297318"/>
            <a:ext cx="202875" cy="201929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7656590" y="72603"/>
            <a:ext cx="1438214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Cottrell</a:t>
            </a:r>
            <a:r>
              <a:rPr lang="nb-NO" sz="1200" dirty="0" smtClean="0"/>
              <a:t> et al.</a:t>
            </a:r>
          </a:p>
          <a:p>
            <a:r>
              <a:rPr lang="nb-NO" sz="1200" dirty="0" smtClean="0"/>
              <a:t>(2013, Nat. </a:t>
            </a:r>
            <a:r>
              <a:rPr lang="nb-NO" sz="1200" dirty="0" err="1" smtClean="0"/>
              <a:t>Geosci</a:t>
            </a:r>
            <a:r>
              <a:rPr lang="nb-NO" sz="1200" dirty="0" smtClean="0"/>
              <a:t>.)</a:t>
            </a:r>
            <a:endParaRPr lang="en-US" sz="1200" dirty="0"/>
          </a:p>
        </p:txBody>
      </p:sp>
      <p:sp>
        <p:nvSpPr>
          <p:cNvPr id="5" name="Oval 4"/>
          <p:cNvSpPr/>
          <p:nvPr/>
        </p:nvSpPr>
        <p:spPr>
          <a:xfrm rot="1630885">
            <a:off x="3381905" y="1326763"/>
            <a:ext cx="564725" cy="29337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630885">
            <a:off x="3308979" y="2803453"/>
            <a:ext cx="667615" cy="39079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892521">
            <a:off x="8406831" y="1515504"/>
            <a:ext cx="494551" cy="24960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 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 rot="1892521">
            <a:off x="8417341" y="2965932"/>
            <a:ext cx="494551" cy="24960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 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 rot="1892521">
            <a:off x="6511284" y="1549724"/>
            <a:ext cx="474098" cy="21621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 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 rot="1892521">
            <a:off x="6521794" y="3000152"/>
            <a:ext cx="474098" cy="21621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 </a:t>
            </a:r>
            <a:endParaRPr lang="en-US" dirty="0"/>
          </a:p>
        </p:txBody>
      </p:sp>
      <p:sp>
        <p:nvSpPr>
          <p:cNvPr id="16" name="Oval 15"/>
          <p:cNvSpPr/>
          <p:nvPr/>
        </p:nvSpPr>
        <p:spPr>
          <a:xfrm rot="2764541">
            <a:off x="1376198" y="1288178"/>
            <a:ext cx="597243" cy="37475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2764541">
            <a:off x="1418847" y="2834556"/>
            <a:ext cx="489305" cy="34896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897414" y="1630968"/>
            <a:ext cx="354870" cy="516181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849067" y="2385848"/>
            <a:ext cx="418132" cy="51235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466051" y="2079859"/>
            <a:ext cx="1492716" cy="37446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FF0000"/>
                </a:solidFill>
              </a:rPr>
              <a:t>Small </a:t>
            </a:r>
            <a:r>
              <a:rPr lang="nb-NO" sz="1100" dirty="0" err="1" smtClean="0">
                <a:solidFill>
                  <a:srgbClr val="FF0000"/>
                </a:solidFill>
              </a:rPr>
              <a:t>carbonatitic</a:t>
            </a:r>
            <a:r>
              <a:rPr lang="nb-NO" sz="1100" dirty="0" smtClean="0">
                <a:solidFill>
                  <a:srgbClr val="FF0000"/>
                </a:solidFill>
              </a:rPr>
              <a:t> melt</a:t>
            </a:r>
            <a:endParaRPr lang="en-US" sz="1100" dirty="0" smtClean="0">
              <a:solidFill>
                <a:srgbClr val="FF0000"/>
              </a:solidFill>
            </a:endParaRPr>
          </a:p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FF0000"/>
                </a:solidFill>
              </a:rPr>
              <a:t> </a:t>
            </a:r>
            <a:r>
              <a:rPr lang="nb-NO" sz="1100" dirty="0" err="1" smtClean="0">
                <a:solidFill>
                  <a:srgbClr val="FF0000"/>
                </a:solidFill>
              </a:rPr>
              <a:t>fractions</a:t>
            </a:r>
            <a:r>
              <a:rPr lang="nb-NO" sz="1100" dirty="0" smtClean="0">
                <a:solidFill>
                  <a:srgbClr val="FF0000"/>
                </a:solidFill>
              </a:rPr>
              <a:t> </a:t>
            </a:r>
            <a:r>
              <a:rPr lang="nb-NO" sz="1100" dirty="0" err="1" smtClean="0">
                <a:solidFill>
                  <a:srgbClr val="FF0000"/>
                </a:solidFill>
              </a:rPr>
              <a:t>with</a:t>
            </a:r>
            <a:r>
              <a:rPr lang="nb-NO" sz="1100" dirty="0" smtClean="0">
                <a:solidFill>
                  <a:srgbClr val="FF0000"/>
                </a:solidFill>
              </a:rPr>
              <a:t> </a:t>
            </a:r>
            <a:r>
              <a:rPr lang="nb-NO" sz="1100" dirty="0" err="1" smtClean="0">
                <a:solidFill>
                  <a:srgbClr val="FF0000"/>
                </a:solidFill>
              </a:rPr>
              <a:t>low</a:t>
            </a:r>
            <a:r>
              <a:rPr lang="nb-NO" sz="1100" dirty="0" smtClean="0">
                <a:solidFill>
                  <a:srgbClr val="FF0000"/>
                </a:solidFill>
              </a:rPr>
              <a:t> </a:t>
            </a:r>
            <a:r>
              <a:rPr lang="nb-NO" sz="1100" dirty="0" err="1" smtClean="0">
                <a:solidFill>
                  <a:srgbClr val="FF0000"/>
                </a:solidFill>
              </a:rPr>
              <a:t>f</a:t>
            </a:r>
            <a:r>
              <a:rPr lang="nb-NO" sz="1400" baseline="-16000" dirty="0" err="1" smtClean="0">
                <a:solidFill>
                  <a:srgbClr val="FF0000"/>
                </a:solidFill>
              </a:rPr>
              <a:t>O</a:t>
            </a:r>
            <a:r>
              <a:rPr lang="nb-NO" sz="1100" baseline="-25000" dirty="0" err="1" smtClean="0">
                <a:solidFill>
                  <a:srgbClr val="FF0000"/>
                </a:solidFill>
              </a:rPr>
              <a:t>2</a:t>
            </a:r>
            <a:endParaRPr lang="en-US" sz="11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0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052"/>
            <a:ext cx="4896544" cy="675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60232" y="6165304"/>
            <a:ext cx="2359941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000" dirty="0" smtClean="0"/>
              <a:t>White &amp; Klein (2015, </a:t>
            </a:r>
            <a:r>
              <a:rPr lang="nb-NO" sz="1000" dirty="0" err="1" smtClean="0"/>
              <a:t>Treatise</a:t>
            </a:r>
            <a:r>
              <a:rPr lang="nb-NO" sz="1000" dirty="0" smtClean="0"/>
              <a:t> </a:t>
            </a:r>
            <a:r>
              <a:rPr lang="nb-NO" sz="1000" dirty="0" err="1" smtClean="0"/>
              <a:t>Geochem</a:t>
            </a:r>
            <a:r>
              <a:rPr lang="nb-NO" sz="1000" dirty="0" smtClean="0"/>
              <a:t>.)</a:t>
            </a:r>
          </a:p>
          <a:p>
            <a:r>
              <a:rPr lang="nb-NO" sz="1000" dirty="0" smtClean="0"/>
              <a:t>  </a:t>
            </a:r>
            <a:r>
              <a:rPr lang="nb-NO" sz="1000" dirty="0" err="1" smtClean="0"/>
              <a:t>based</a:t>
            </a:r>
            <a:r>
              <a:rPr lang="nb-NO" sz="1000" dirty="0" smtClean="0"/>
              <a:t> </a:t>
            </a:r>
            <a:r>
              <a:rPr lang="nb-NO" sz="1000" dirty="0" err="1" smtClean="0"/>
              <a:t>on</a:t>
            </a:r>
            <a:r>
              <a:rPr lang="nb-NO" sz="1000" dirty="0" smtClean="0"/>
              <a:t>:</a:t>
            </a:r>
          </a:p>
          <a:p>
            <a:r>
              <a:rPr lang="nb-NO" sz="1000" dirty="0" err="1" smtClean="0"/>
              <a:t>Meyzen</a:t>
            </a:r>
            <a:r>
              <a:rPr lang="nb-NO" sz="1000" dirty="0" smtClean="0"/>
              <a:t> </a:t>
            </a:r>
            <a:r>
              <a:rPr lang="nb-NO" sz="1000" dirty="0"/>
              <a:t>et al</a:t>
            </a:r>
            <a:r>
              <a:rPr lang="nb-NO" sz="1000" dirty="0" smtClean="0"/>
              <a:t>. (</a:t>
            </a:r>
            <a:r>
              <a:rPr lang="nb-NO" sz="1000" dirty="0"/>
              <a:t>2007, Nature</a:t>
            </a:r>
            <a:r>
              <a:rPr lang="nb-NO" sz="1000" dirty="0" smtClean="0"/>
              <a:t>)</a:t>
            </a:r>
            <a:endParaRPr lang="nb-NO" sz="1000" dirty="0"/>
          </a:p>
        </p:txBody>
      </p:sp>
      <p:sp>
        <p:nvSpPr>
          <p:cNvPr id="2" name="Rounded Rectangle 1"/>
          <p:cNvSpPr/>
          <p:nvPr/>
        </p:nvSpPr>
        <p:spPr>
          <a:xfrm>
            <a:off x="3635896" y="1268760"/>
            <a:ext cx="81947" cy="536289"/>
          </a:xfrm>
          <a:prstGeom prst="roundRect">
            <a:avLst/>
          </a:prstGeom>
          <a:noFill/>
          <a:ln w="127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9900CC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72364" y="661139"/>
            <a:ext cx="107677" cy="472955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374418" y="205010"/>
            <a:ext cx="2746664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/>
              <a:t>M</a:t>
            </a:r>
            <a:r>
              <a:rPr lang="nb-NO" sz="1100" dirty="0" smtClean="0"/>
              <a:t>ost </a:t>
            </a:r>
            <a:r>
              <a:rPr lang="nb-NO" sz="1100" dirty="0" err="1" smtClean="0"/>
              <a:t>enriched</a:t>
            </a:r>
            <a:r>
              <a:rPr lang="nb-NO" sz="1100" dirty="0" smtClean="0"/>
              <a:t> Indian MORB samples    </a:t>
            </a:r>
            <a:r>
              <a:rPr lang="nb-NO" sz="1000" dirty="0" smtClean="0"/>
              <a:t>(</a:t>
            </a:r>
            <a:r>
              <a:rPr lang="nb-NO" sz="1000" dirty="0" err="1" smtClean="0"/>
              <a:t>high</a:t>
            </a:r>
            <a:r>
              <a:rPr lang="nb-NO" sz="1000" dirty="0" smtClean="0"/>
              <a:t>-Sr, </a:t>
            </a:r>
            <a:r>
              <a:rPr lang="nb-NO" sz="1000" dirty="0" err="1" smtClean="0"/>
              <a:t>low-Nd</a:t>
            </a:r>
            <a:r>
              <a:rPr lang="nb-NO" sz="1000" dirty="0" smtClean="0"/>
              <a:t> ratios):</a:t>
            </a:r>
          </a:p>
          <a:p>
            <a:r>
              <a:rPr lang="nb-NO" sz="1400" b="1" dirty="0" smtClean="0">
                <a:solidFill>
                  <a:srgbClr val="009900"/>
                </a:solidFill>
              </a:rPr>
              <a:t> </a:t>
            </a:r>
            <a:r>
              <a:rPr lang="nb-NO" sz="1400" b="1" dirty="0" err="1" smtClean="0">
                <a:solidFill>
                  <a:srgbClr val="009900"/>
                </a:solidFill>
              </a:rPr>
              <a:t>Diverging</a:t>
            </a:r>
            <a:r>
              <a:rPr lang="nb-NO" sz="1400" b="1" dirty="0" smtClean="0">
                <a:solidFill>
                  <a:srgbClr val="009900"/>
                </a:solidFill>
              </a:rPr>
              <a:t> </a:t>
            </a:r>
            <a:r>
              <a:rPr lang="nb-NO" sz="1400" b="1" dirty="0">
                <a:solidFill>
                  <a:srgbClr val="009900"/>
                </a:solidFill>
              </a:rPr>
              <a:t>Pb-isotope </a:t>
            </a:r>
            <a:r>
              <a:rPr lang="nb-NO" sz="1400" b="1" dirty="0" smtClean="0">
                <a:solidFill>
                  <a:srgbClr val="009900"/>
                </a:solidFill>
              </a:rPr>
              <a:t>ratios</a:t>
            </a:r>
          </a:p>
          <a:p>
            <a:endParaRPr lang="nb-NO" sz="400" dirty="0" smtClean="0">
              <a:solidFill>
                <a:srgbClr val="FF0000"/>
              </a:solidFill>
            </a:endParaRPr>
          </a:p>
          <a:p>
            <a:r>
              <a:rPr lang="nb-NO" sz="1200" dirty="0" smtClean="0">
                <a:solidFill>
                  <a:srgbClr val="FF00FF"/>
                </a:solidFill>
              </a:rPr>
              <a:t>1. </a:t>
            </a:r>
            <a:r>
              <a:rPr lang="nb-NO" sz="1200" dirty="0" err="1" smtClean="0">
                <a:solidFill>
                  <a:srgbClr val="FF00FF"/>
                </a:solidFill>
              </a:rPr>
              <a:t>Near</a:t>
            </a:r>
            <a:r>
              <a:rPr lang="nb-NO" sz="1200" dirty="0" smtClean="0">
                <a:solidFill>
                  <a:srgbClr val="FF00FF"/>
                </a:solidFill>
              </a:rPr>
              <a:t> </a:t>
            </a:r>
            <a:r>
              <a:rPr lang="nb-NO" sz="1200" dirty="0" err="1" smtClean="0">
                <a:solidFill>
                  <a:srgbClr val="FF00FF"/>
                </a:solidFill>
              </a:rPr>
              <a:t>the</a:t>
            </a:r>
            <a:r>
              <a:rPr lang="nb-NO" sz="1200" dirty="0" smtClean="0">
                <a:solidFill>
                  <a:srgbClr val="FF00FF"/>
                </a:solidFill>
              </a:rPr>
              <a:t> Andrew </a:t>
            </a:r>
            <a:r>
              <a:rPr lang="nb-NO" sz="1200" dirty="0" err="1" smtClean="0">
                <a:solidFill>
                  <a:srgbClr val="FF00FF"/>
                </a:solidFill>
              </a:rPr>
              <a:t>Bain</a:t>
            </a:r>
            <a:r>
              <a:rPr lang="nb-NO" sz="1200" dirty="0" smtClean="0">
                <a:solidFill>
                  <a:srgbClr val="FF00FF"/>
                </a:solidFill>
              </a:rPr>
              <a:t> FZ:</a:t>
            </a:r>
          </a:p>
          <a:p>
            <a:r>
              <a:rPr lang="nb-NO" sz="1200" dirty="0">
                <a:solidFill>
                  <a:srgbClr val="FF00FF"/>
                </a:solidFill>
              </a:rPr>
              <a:t> </a:t>
            </a:r>
            <a:r>
              <a:rPr lang="nb-NO" sz="1200" dirty="0" smtClean="0">
                <a:solidFill>
                  <a:srgbClr val="FF00FF"/>
                </a:solidFill>
              </a:rPr>
              <a:t>    </a:t>
            </a:r>
            <a:r>
              <a:rPr lang="nb-NO" sz="1200" b="1" dirty="0" err="1" smtClean="0">
                <a:solidFill>
                  <a:srgbClr val="FF00FF"/>
                </a:solidFill>
              </a:rPr>
              <a:t>low</a:t>
            </a:r>
            <a:r>
              <a:rPr lang="nb-NO" sz="1200" dirty="0" smtClean="0">
                <a:solidFill>
                  <a:srgbClr val="FF00FF"/>
                </a:solidFill>
              </a:rPr>
              <a:t> </a:t>
            </a:r>
            <a:r>
              <a:rPr lang="nb-NO" sz="1200" baseline="30000" dirty="0" err="1" smtClean="0">
                <a:solidFill>
                  <a:srgbClr val="FF00FF"/>
                </a:solidFill>
              </a:rPr>
              <a:t>206</a:t>
            </a:r>
            <a:r>
              <a:rPr lang="nb-NO" sz="1200" dirty="0" err="1" smtClean="0">
                <a:solidFill>
                  <a:srgbClr val="FF00FF"/>
                </a:solidFill>
              </a:rPr>
              <a:t>Pb</a:t>
            </a:r>
            <a:r>
              <a:rPr lang="nb-NO" sz="1200" dirty="0" smtClean="0">
                <a:solidFill>
                  <a:srgbClr val="FF00FF"/>
                </a:solidFill>
              </a:rPr>
              <a:t>/</a:t>
            </a:r>
            <a:r>
              <a:rPr lang="nb-NO" sz="1200" baseline="30000" dirty="0" err="1" smtClean="0">
                <a:solidFill>
                  <a:srgbClr val="FF00FF"/>
                </a:solidFill>
              </a:rPr>
              <a:t>204</a:t>
            </a:r>
            <a:r>
              <a:rPr lang="nb-NO" sz="1200" dirty="0" err="1" smtClean="0">
                <a:solidFill>
                  <a:srgbClr val="FF00FF"/>
                </a:solidFill>
              </a:rPr>
              <a:t>Pb</a:t>
            </a:r>
            <a:r>
              <a:rPr lang="nb-NO" sz="1200" dirty="0" smtClean="0">
                <a:solidFill>
                  <a:srgbClr val="FF00FF"/>
                </a:solidFill>
              </a:rPr>
              <a:t>-ratios:  </a:t>
            </a:r>
            <a:r>
              <a:rPr lang="nb-NO" sz="1200" b="1" dirty="0" err="1" smtClean="0">
                <a:solidFill>
                  <a:srgbClr val="FF00FF"/>
                </a:solidFill>
              </a:rPr>
              <a:t>EM2</a:t>
            </a:r>
            <a:r>
              <a:rPr lang="nb-NO" sz="1200" dirty="0" err="1" smtClean="0">
                <a:solidFill>
                  <a:srgbClr val="FF00FF"/>
                </a:solidFill>
              </a:rPr>
              <a:t>-</a:t>
            </a:r>
            <a:r>
              <a:rPr lang="nb-NO" sz="1200" b="1" dirty="0" err="1" smtClean="0">
                <a:solidFill>
                  <a:srgbClr val="FF00FF"/>
                </a:solidFill>
              </a:rPr>
              <a:t>LCC</a:t>
            </a:r>
            <a:r>
              <a:rPr lang="nb-NO" sz="1200" dirty="0" smtClean="0">
                <a:solidFill>
                  <a:srgbClr val="FF00FF"/>
                </a:solidFill>
              </a:rPr>
              <a:t>(?)</a:t>
            </a:r>
            <a:endParaRPr lang="nb-NO" sz="400" dirty="0" smtClean="0">
              <a:solidFill>
                <a:srgbClr val="FF0000"/>
              </a:solidFill>
            </a:endParaRPr>
          </a:p>
          <a:p>
            <a:endParaRPr lang="nb-NO" sz="400" dirty="0">
              <a:solidFill>
                <a:srgbClr val="FF0000"/>
              </a:solidFill>
            </a:endParaRPr>
          </a:p>
          <a:p>
            <a:r>
              <a:rPr lang="nb-NO" sz="1200" dirty="0" smtClean="0">
                <a:solidFill>
                  <a:srgbClr val="FF0000"/>
                </a:solidFill>
              </a:rPr>
              <a:t>2. </a:t>
            </a:r>
            <a:r>
              <a:rPr lang="nb-NO" sz="1200" dirty="0" err="1" smtClean="0">
                <a:solidFill>
                  <a:srgbClr val="FF0000"/>
                </a:solidFill>
              </a:rPr>
              <a:t>Near</a:t>
            </a:r>
            <a:r>
              <a:rPr lang="nb-NO" sz="1200" dirty="0" smtClean="0">
                <a:solidFill>
                  <a:srgbClr val="FF0000"/>
                </a:solidFill>
              </a:rPr>
              <a:t> </a:t>
            </a:r>
            <a:r>
              <a:rPr lang="nb-NO" sz="1200" dirty="0" err="1" smtClean="0">
                <a:solidFill>
                  <a:srgbClr val="FF0000"/>
                </a:solidFill>
              </a:rPr>
              <a:t>the</a:t>
            </a:r>
            <a:r>
              <a:rPr lang="nb-NO" sz="1200" dirty="0" smtClean="0">
                <a:solidFill>
                  <a:srgbClr val="FF0000"/>
                </a:solidFill>
              </a:rPr>
              <a:t> </a:t>
            </a:r>
            <a:r>
              <a:rPr lang="nb-NO" sz="1200" dirty="0" err="1" smtClean="0">
                <a:solidFill>
                  <a:srgbClr val="FF0000"/>
                </a:solidFill>
              </a:rPr>
              <a:t>St.Paul</a:t>
            </a:r>
            <a:r>
              <a:rPr lang="nb-NO" sz="1200" dirty="0" smtClean="0">
                <a:solidFill>
                  <a:srgbClr val="FF0000"/>
                </a:solidFill>
              </a:rPr>
              <a:t>-Amsterdam </a:t>
            </a:r>
            <a:r>
              <a:rPr lang="nb-NO" sz="1200" dirty="0" err="1" smtClean="0">
                <a:solidFill>
                  <a:srgbClr val="FF0000"/>
                </a:solidFill>
              </a:rPr>
              <a:t>plume</a:t>
            </a:r>
            <a:r>
              <a:rPr lang="nb-NO" sz="1200" dirty="0" smtClean="0">
                <a:solidFill>
                  <a:srgbClr val="FF0000"/>
                </a:solidFill>
              </a:rPr>
              <a:t>(s):</a:t>
            </a:r>
          </a:p>
          <a:p>
            <a:r>
              <a:rPr lang="nb-NO" sz="1200" dirty="0" smtClean="0">
                <a:solidFill>
                  <a:srgbClr val="FF0000"/>
                </a:solidFill>
              </a:rPr>
              <a:t>      </a:t>
            </a:r>
            <a:r>
              <a:rPr lang="nb-NO" sz="1200" b="1" dirty="0" err="1" smtClean="0">
                <a:solidFill>
                  <a:srgbClr val="FF0000"/>
                </a:solidFill>
              </a:rPr>
              <a:t>high</a:t>
            </a:r>
            <a:r>
              <a:rPr lang="nb-NO" sz="1200" dirty="0" smtClean="0">
                <a:solidFill>
                  <a:srgbClr val="FF0000"/>
                </a:solidFill>
              </a:rPr>
              <a:t> </a:t>
            </a:r>
            <a:r>
              <a:rPr lang="nb-NO" sz="1200" baseline="30000" dirty="0" err="1" smtClean="0">
                <a:solidFill>
                  <a:srgbClr val="FF0000"/>
                </a:solidFill>
              </a:rPr>
              <a:t>206</a:t>
            </a:r>
            <a:r>
              <a:rPr lang="nb-NO" sz="1200" dirty="0" err="1" smtClean="0">
                <a:solidFill>
                  <a:srgbClr val="FF0000"/>
                </a:solidFill>
              </a:rPr>
              <a:t>Pb</a:t>
            </a:r>
            <a:r>
              <a:rPr lang="nb-NO" sz="1200" dirty="0" smtClean="0">
                <a:solidFill>
                  <a:srgbClr val="FF0000"/>
                </a:solidFill>
              </a:rPr>
              <a:t>/</a:t>
            </a:r>
            <a:r>
              <a:rPr lang="nb-NO" sz="1200" baseline="30000" dirty="0" err="1" smtClean="0">
                <a:solidFill>
                  <a:srgbClr val="FF0000"/>
                </a:solidFill>
              </a:rPr>
              <a:t>204</a:t>
            </a:r>
            <a:r>
              <a:rPr lang="nb-NO" sz="1200" dirty="0" err="1" smtClean="0">
                <a:solidFill>
                  <a:srgbClr val="FF0000"/>
                </a:solidFill>
              </a:rPr>
              <a:t>Pb</a:t>
            </a:r>
            <a:r>
              <a:rPr lang="nb-NO" sz="1200" dirty="0" smtClean="0">
                <a:solidFill>
                  <a:srgbClr val="FF0000"/>
                </a:solidFill>
              </a:rPr>
              <a:t>-ratios:  </a:t>
            </a:r>
            <a:r>
              <a:rPr lang="nb-NO" sz="1200" b="1" dirty="0" err="1" smtClean="0">
                <a:solidFill>
                  <a:srgbClr val="FF0000"/>
                </a:solidFill>
              </a:rPr>
              <a:t>EM2</a:t>
            </a:r>
            <a:r>
              <a:rPr lang="nb-NO" sz="1200" dirty="0" smtClean="0">
                <a:solidFill>
                  <a:srgbClr val="FF0000"/>
                </a:solidFill>
              </a:rPr>
              <a:t>-like </a:t>
            </a:r>
          </a:p>
          <a:p>
            <a:r>
              <a:rPr lang="nb-NO" sz="1200" dirty="0">
                <a:solidFill>
                  <a:srgbClr val="FF0000"/>
                </a:solidFill>
              </a:rPr>
              <a:t> </a:t>
            </a:r>
            <a:r>
              <a:rPr lang="nb-NO" sz="1200" dirty="0" smtClean="0">
                <a:solidFill>
                  <a:srgbClr val="FF0000"/>
                </a:solidFill>
              </a:rPr>
              <a:t>    </a:t>
            </a:r>
            <a:endParaRPr lang="nb-NO" sz="1200" dirty="0">
              <a:solidFill>
                <a:srgbClr val="FF0000"/>
              </a:solidFill>
            </a:endParaRPr>
          </a:p>
          <a:p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6315704"/>
            <a:ext cx="1027845" cy="47705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900" dirty="0" smtClean="0"/>
              <a:t>Zero-</a:t>
            </a:r>
            <a:r>
              <a:rPr lang="nb-NO" sz="900" dirty="0" err="1" smtClean="0"/>
              <a:t>point</a:t>
            </a:r>
            <a:r>
              <a:rPr lang="nb-NO" sz="900" dirty="0" smtClean="0"/>
              <a:t>:</a:t>
            </a:r>
          </a:p>
          <a:p>
            <a:pPr>
              <a:lnSpc>
                <a:spcPts val="1000"/>
              </a:lnSpc>
            </a:pPr>
            <a:r>
              <a:rPr lang="nb-NO" sz="900" dirty="0" err="1" smtClean="0"/>
              <a:t>Eastern</a:t>
            </a:r>
            <a:r>
              <a:rPr lang="nb-NO" sz="900" dirty="0" smtClean="0"/>
              <a:t> </a:t>
            </a:r>
            <a:r>
              <a:rPr lang="nb-NO" sz="900" dirty="0" err="1" smtClean="0"/>
              <a:t>Gakkel</a:t>
            </a:r>
            <a:r>
              <a:rPr lang="nb-NO" sz="900" dirty="0" smtClean="0"/>
              <a:t> R.</a:t>
            </a:r>
          </a:p>
          <a:p>
            <a:pPr>
              <a:lnSpc>
                <a:spcPts val="1000"/>
              </a:lnSpc>
            </a:pPr>
            <a:r>
              <a:rPr lang="nb-NO" sz="900" dirty="0" smtClean="0"/>
              <a:t> (85.6 N, 85.1 E)</a:t>
            </a:r>
            <a:endParaRPr lang="en-GB" sz="900" dirty="0"/>
          </a:p>
        </p:txBody>
      </p:sp>
      <p:sp>
        <p:nvSpPr>
          <p:cNvPr id="11" name="Rounded Rectangle 10"/>
          <p:cNvSpPr/>
          <p:nvPr/>
        </p:nvSpPr>
        <p:spPr>
          <a:xfrm>
            <a:off x="3635896" y="2535257"/>
            <a:ext cx="81947" cy="536289"/>
          </a:xfrm>
          <a:prstGeom prst="roundRect">
            <a:avLst/>
          </a:prstGeom>
          <a:noFill/>
          <a:ln w="127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9900CC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88129" y="2295498"/>
            <a:ext cx="89885" cy="747247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3630641" y="5199629"/>
            <a:ext cx="79512" cy="1048771"/>
          </a:xfrm>
          <a:prstGeom prst="roundRect">
            <a:avLst/>
          </a:prstGeom>
          <a:noFill/>
          <a:ln w="127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9900CC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982875" y="5317222"/>
            <a:ext cx="105650" cy="642144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428812" y="10510"/>
            <a:ext cx="7575099" cy="1918137"/>
          </a:xfrm>
          <a:prstGeom prst="rect">
            <a:avLst/>
          </a:prstGeom>
          <a:solidFill>
            <a:srgbClr val="FFFFFF">
              <a:alpha val="9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/>
              <a:t>    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171690" y="1955664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CC0000"/>
                </a:solidFill>
              </a:rPr>
              <a:t>Atlantic</a:t>
            </a:r>
            <a:endParaRPr lang="en-US" b="1" dirty="0">
              <a:solidFill>
                <a:srgbClr val="CC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20378" y="197169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009900"/>
                </a:solidFill>
              </a:rPr>
              <a:t>Indian</a:t>
            </a:r>
            <a:endParaRPr lang="en-US" b="1" dirty="0">
              <a:solidFill>
                <a:srgbClr val="0099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68728" y="199465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3333FF"/>
                </a:solidFill>
              </a:rPr>
              <a:t>Pacific</a:t>
            </a:r>
            <a:endParaRPr lang="en-US" b="1" dirty="0">
              <a:solidFill>
                <a:srgbClr val="3333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2983504" y="2397342"/>
            <a:ext cx="5100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C00000"/>
                </a:solidFill>
              </a:rPr>
              <a:t>Tristan</a:t>
            </a:r>
            <a:endParaRPr lang="en-US" sz="8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3068762" y="2312739"/>
            <a:ext cx="56457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700" b="1" dirty="0" err="1" smtClean="0">
                <a:solidFill>
                  <a:srgbClr val="C00000"/>
                </a:solidFill>
              </a:rPr>
              <a:t>Discovery</a:t>
            </a:r>
            <a:endParaRPr lang="en-US" sz="700" b="1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3274019" y="2339496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err="1" smtClean="0">
                <a:solidFill>
                  <a:srgbClr val="009900"/>
                </a:solidFill>
              </a:rPr>
              <a:t>Bou</a:t>
            </a:r>
            <a:r>
              <a:rPr lang="nb-NO" sz="800" b="1" dirty="0" err="1" smtClean="0">
                <a:solidFill>
                  <a:srgbClr val="C00000"/>
                </a:solidFill>
              </a:rPr>
              <a:t>vet</a:t>
            </a:r>
            <a:endParaRPr lang="en-US" sz="8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3325796" y="2715250"/>
            <a:ext cx="50045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700" b="1" dirty="0" err="1" smtClean="0">
                <a:solidFill>
                  <a:srgbClr val="009900"/>
                </a:solidFill>
              </a:rPr>
              <a:t>Bain</a:t>
            </a:r>
            <a:r>
              <a:rPr lang="nb-NO" sz="700" b="1" dirty="0" smtClean="0">
                <a:solidFill>
                  <a:srgbClr val="009900"/>
                </a:solidFill>
              </a:rPr>
              <a:t> FZ</a:t>
            </a:r>
            <a:endParaRPr lang="en-US" sz="700" b="1" dirty="0">
              <a:solidFill>
                <a:srgbClr val="0099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4814876" y="2588369"/>
            <a:ext cx="6527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b="1" dirty="0" err="1" smtClean="0">
                <a:solidFill>
                  <a:srgbClr val="3333FF"/>
                </a:solidFill>
              </a:rPr>
              <a:t>Easter</a:t>
            </a:r>
            <a:r>
              <a:rPr lang="nb-NO" sz="900" b="1" dirty="0" smtClean="0">
                <a:solidFill>
                  <a:srgbClr val="3333FF"/>
                </a:solidFill>
              </a:rPr>
              <a:t> Is.</a:t>
            </a:r>
            <a:endParaRPr lang="en-US" sz="900" b="1" dirty="0">
              <a:solidFill>
                <a:srgbClr val="3333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720911" y="2519720"/>
            <a:ext cx="11592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err="1" smtClean="0">
                <a:solidFill>
                  <a:srgbClr val="009900"/>
                </a:solidFill>
              </a:rPr>
              <a:t>Austr</a:t>
            </a:r>
            <a:r>
              <a:rPr lang="nb-NO" sz="800" b="1" dirty="0" smtClean="0">
                <a:solidFill>
                  <a:srgbClr val="009900"/>
                </a:solidFill>
              </a:rPr>
              <a:t>-Ant </a:t>
            </a:r>
            <a:r>
              <a:rPr lang="nb-NO" sz="800" b="1" dirty="0" err="1" smtClean="0">
                <a:solidFill>
                  <a:srgbClr val="009900"/>
                </a:solidFill>
              </a:rPr>
              <a:t>Dicordance</a:t>
            </a:r>
            <a:endParaRPr lang="en-US" sz="800" b="1" dirty="0">
              <a:solidFill>
                <a:srgbClr val="0099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3674779" y="2623473"/>
            <a:ext cx="5277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b="1" dirty="0" smtClean="0">
                <a:solidFill>
                  <a:srgbClr val="009900"/>
                </a:solidFill>
              </a:rPr>
              <a:t>St. Paul</a:t>
            </a:r>
            <a:endParaRPr lang="en-US" sz="800" b="1" dirty="0">
              <a:solidFill>
                <a:srgbClr val="0099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203" y="42101"/>
            <a:ext cx="1449436" cy="52835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nb-NO" sz="1600" dirty="0" smtClean="0">
                <a:solidFill>
                  <a:srgbClr val="3333FF"/>
                </a:solidFill>
              </a:rPr>
              <a:t>Global </a:t>
            </a:r>
            <a:r>
              <a:rPr lang="nb-NO" sz="1600" dirty="0" err="1" smtClean="0">
                <a:solidFill>
                  <a:srgbClr val="3333FF"/>
                </a:solidFill>
              </a:rPr>
              <a:t>MORB</a:t>
            </a:r>
            <a:r>
              <a:rPr lang="nb-NO" sz="1600" dirty="0" smtClean="0">
                <a:solidFill>
                  <a:srgbClr val="3333FF"/>
                </a:solidFill>
              </a:rPr>
              <a:t>,</a:t>
            </a:r>
          </a:p>
          <a:p>
            <a:pPr>
              <a:lnSpc>
                <a:spcPts val="1700"/>
              </a:lnSpc>
            </a:pPr>
            <a:r>
              <a:rPr lang="nb-NO" sz="1400" dirty="0" smtClean="0">
                <a:solidFill>
                  <a:srgbClr val="3333FF"/>
                </a:solidFill>
              </a:rPr>
              <a:t>  Sr-</a:t>
            </a:r>
            <a:r>
              <a:rPr lang="nb-NO" sz="1400" dirty="0" err="1" smtClean="0">
                <a:solidFill>
                  <a:srgbClr val="3333FF"/>
                </a:solidFill>
              </a:rPr>
              <a:t>Nd</a:t>
            </a:r>
            <a:r>
              <a:rPr lang="nb-NO" sz="1400" dirty="0" smtClean="0">
                <a:solidFill>
                  <a:srgbClr val="3333FF"/>
                </a:solidFill>
              </a:rPr>
              <a:t>-Pb-</a:t>
            </a:r>
            <a:r>
              <a:rPr lang="nb-NO" sz="1400" dirty="0" err="1" smtClean="0">
                <a:solidFill>
                  <a:srgbClr val="3333FF"/>
                </a:solidFill>
              </a:rPr>
              <a:t>isot</a:t>
            </a:r>
            <a:r>
              <a:rPr lang="nb-NO" sz="1400" dirty="0" smtClean="0">
                <a:solidFill>
                  <a:srgbClr val="3333FF"/>
                </a:solidFill>
              </a:rPr>
              <a:t>.</a:t>
            </a:r>
            <a:endParaRPr lang="en-US" sz="1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41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792" y="75082"/>
            <a:ext cx="2542347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86322" y="507130"/>
            <a:ext cx="222530" cy="5862168"/>
          </a:xfrm>
          <a:prstGeom prst="rect">
            <a:avLst/>
          </a:prstGeom>
          <a:solidFill>
            <a:srgbClr val="FF0000">
              <a:alpha val="14902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300192" y="6453336"/>
            <a:ext cx="2646878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Moreira</a:t>
            </a:r>
            <a:r>
              <a:rPr lang="nb-NO" sz="1200" dirty="0"/>
              <a:t> </a:t>
            </a:r>
            <a:r>
              <a:rPr lang="nb-NO" sz="1200" dirty="0" smtClean="0"/>
              <a:t>(2013, </a:t>
            </a:r>
            <a:r>
              <a:rPr lang="nb-NO" sz="1200" dirty="0" err="1" smtClean="0"/>
              <a:t>Geochem</a:t>
            </a:r>
            <a:r>
              <a:rPr lang="nb-NO" sz="1200" dirty="0" smtClean="0"/>
              <a:t>. </a:t>
            </a:r>
            <a:r>
              <a:rPr lang="nb-NO" sz="1200" dirty="0" err="1" smtClean="0"/>
              <a:t>Perspectives</a:t>
            </a:r>
            <a:r>
              <a:rPr lang="nb-NO" sz="1200" dirty="0" smtClean="0"/>
              <a:t>)</a:t>
            </a:r>
            <a:endParaRPr lang="en-GB" sz="1200" dirty="0"/>
          </a:p>
        </p:txBody>
      </p:sp>
      <p:sp>
        <p:nvSpPr>
          <p:cNvPr id="5" name="Rounded Rectangle 4"/>
          <p:cNvSpPr/>
          <p:nvPr/>
        </p:nvSpPr>
        <p:spPr>
          <a:xfrm>
            <a:off x="4649190" y="2675226"/>
            <a:ext cx="268560" cy="1728192"/>
          </a:xfrm>
          <a:prstGeom prst="roundRect">
            <a:avLst/>
          </a:prstGeom>
          <a:noFill/>
          <a:ln w="127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9900CC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67724" y="3385440"/>
            <a:ext cx="403761" cy="1017978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08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9999"/>
            <a:ext cx="888589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17407"/>
            <a:ext cx="745287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b="1" dirty="0" err="1" smtClean="0">
                <a:solidFill>
                  <a:srgbClr val="3333FF"/>
                </a:solidFill>
              </a:rPr>
              <a:t>Along-axis</a:t>
            </a:r>
            <a:r>
              <a:rPr lang="nb-NO" sz="2000" b="1" dirty="0" smtClean="0">
                <a:solidFill>
                  <a:srgbClr val="3333FF"/>
                </a:solidFill>
              </a:rPr>
              <a:t> </a:t>
            </a:r>
            <a:r>
              <a:rPr lang="nb-NO" sz="2000" b="1" dirty="0" err="1" smtClean="0">
                <a:solidFill>
                  <a:srgbClr val="3333FF"/>
                </a:solidFill>
              </a:rPr>
              <a:t>profile</a:t>
            </a:r>
            <a:r>
              <a:rPr lang="nb-NO" sz="2000" dirty="0" smtClean="0">
                <a:solidFill>
                  <a:srgbClr val="3333FF"/>
                </a:solidFill>
              </a:rPr>
              <a:t>: Ridge </a:t>
            </a:r>
            <a:r>
              <a:rPr lang="nb-NO" sz="2000" dirty="0" err="1" smtClean="0">
                <a:solidFill>
                  <a:srgbClr val="3333FF"/>
                </a:solidFill>
              </a:rPr>
              <a:t>depth</a:t>
            </a:r>
            <a:r>
              <a:rPr lang="nb-NO" sz="2000" dirty="0" smtClean="0">
                <a:solidFill>
                  <a:srgbClr val="3333FF"/>
                </a:solidFill>
              </a:rPr>
              <a:t>, </a:t>
            </a:r>
            <a:r>
              <a:rPr lang="nb-NO" sz="2000" dirty="0" err="1" smtClean="0">
                <a:solidFill>
                  <a:srgbClr val="3333FF"/>
                </a:solidFill>
              </a:rPr>
              <a:t>crustal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thickness</a:t>
            </a:r>
            <a:r>
              <a:rPr lang="nb-NO" sz="2000" dirty="0" smtClean="0">
                <a:solidFill>
                  <a:srgbClr val="3333FF"/>
                </a:solidFill>
              </a:rPr>
              <a:t> and melting </a:t>
            </a:r>
            <a:r>
              <a:rPr lang="nb-NO" sz="2000" dirty="0" err="1" smtClean="0">
                <a:solidFill>
                  <a:srgbClr val="3333FF"/>
                </a:solidFill>
              </a:rPr>
              <a:t>column</a:t>
            </a:r>
            <a:endParaRPr lang="nb-NO" sz="2000" dirty="0" smtClean="0">
              <a:solidFill>
                <a:srgbClr val="3333FF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16200000">
            <a:off x="6012160" y="4555791"/>
            <a:ext cx="432048" cy="288032"/>
          </a:xfrm>
          <a:prstGeom prst="rightArrow">
            <a:avLst/>
          </a:prstGeom>
          <a:solidFill>
            <a:srgbClr val="66FF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Arrow 5"/>
          <p:cNvSpPr/>
          <p:nvPr/>
        </p:nvSpPr>
        <p:spPr>
          <a:xfrm rot="16200000">
            <a:off x="3275856" y="4572610"/>
            <a:ext cx="432048" cy="288032"/>
          </a:xfrm>
          <a:prstGeom prst="rightArrow">
            <a:avLst/>
          </a:prstGeom>
          <a:solidFill>
            <a:srgbClr val="FFCC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5816" y="4923233"/>
            <a:ext cx="1332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shallow</a:t>
            </a:r>
            <a:r>
              <a:rPr lang="nb-NO" dirty="0" smtClean="0">
                <a:solidFill>
                  <a:srgbClr val="FF0000"/>
                </a:solidFill>
              </a:rPr>
              <a:t> water</a:t>
            </a:r>
          </a:p>
          <a:p>
            <a:r>
              <a:rPr lang="nb-NO" dirty="0" err="1" smtClean="0">
                <a:solidFill>
                  <a:srgbClr val="FF0000"/>
                </a:solidFill>
              </a:rPr>
              <a:t>thick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crust</a:t>
            </a:r>
            <a:endParaRPr lang="nb-NO" dirty="0" smtClean="0">
              <a:solidFill>
                <a:srgbClr val="FF0000"/>
              </a:solidFill>
            </a:endParaRPr>
          </a:p>
          <a:p>
            <a:r>
              <a:rPr lang="nb-NO" dirty="0" err="1" smtClean="0">
                <a:solidFill>
                  <a:srgbClr val="FF0000"/>
                </a:solidFill>
              </a:rPr>
              <a:t>high</a:t>
            </a:r>
            <a:r>
              <a:rPr lang="nb-NO" dirty="0" smtClean="0">
                <a:solidFill>
                  <a:srgbClr val="FF0000"/>
                </a:solidFill>
              </a:rPr>
              <a:t> p</a:t>
            </a:r>
            <a:r>
              <a:rPr lang="nb-NO" baseline="-25000" dirty="0" smtClean="0">
                <a:solidFill>
                  <a:srgbClr val="FF0000"/>
                </a:solidFill>
              </a:rPr>
              <a:t>0</a:t>
            </a:r>
            <a:r>
              <a:rPr lang="nb-NO" dirty="0" smtClean="0">
                <a:solidFill>
                  <a:srgbClr val="FF0000"/>
                </a:solidFill>
              </a:rPr>
              <a:t> &amp; ͞p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24128" y="4861758"/>
            <a:ext cx="1080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3333FF"/>
                </a:solidFill>
              </a:rPr>
              <a:t>deep</a:t>
            </a:r>
            <a:r>
              <a:rPr lang="nb-NO" dirty="0" smtClean="0">
                <a:solidFill>
                  <a:srgbClr val="3333FF"/>
                </a:solidFill>
              </a:rPr>
              <a:t> water</a:t>
            </a:r>
          </a:p>
          <a:p>
            <a:r>
              <a:rPr lang="nb-NO" dirty="0" err="1" smtClean="0">
                <a:solidFill>
                  <a:srgbClr val="3333FF"/>
                </a:solidFill>
              </a:rPr>
              <a:t>thin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crust</a:t>
            </a:r>
            <a:endParaRPr lang="nb-NO" dirty="0" smtClean="0">
              <a:solidFill>
                <a:srgbClr val="3333FF"/>
              </a:solidFill>
            </a:endParaRPr>
          </a:p>
          <a:p>
            <a:r>
              <a:rPr lang="nb-NO" dirty="0" err="1" smtClean="0">
                <a:solidFill>
                  <a:srgbClr val="3333FF"/>
                </a:solidFill>
              </a:rPr>
              <a:t>low</a:t>
            </a:r>
            <a:r>
              <a:rPr lang="nb-NO" dirty="0" smtClean="0">
                <a:solidFill>
                  <a:srgbClr val="3333FF"/>
                </a:solidFill>
              </a:rPr>
              <a:t> p</a:t>
            </a:r>
            <a:r>
              <a:rPr lang="nb-NO" baseline="-25000" dirty="0" smtClean="0">
                <a:solidFill>
                  <a:srgbClr val="3333FF"/>
                </a:solidFill>
              </a:rPr>
              <a:t>0</a:t>
            </a:r>
            <a:r>
              <a:rPr lang="nb-NO" dirty="0" smtClean="0">
                <a:solidFill>
                  <a:srgbClr val="3333FF"/>
                </a:solidFill>
              </a:rPr>
              <a:t> &amp; ͞p</a:t>
            </a:r>
          </a:p>
        </p:txBody>
      </p:sp>
    </p:spTree>
    <p:extLst>
      <p:ext uri="{BB962C8B-B14F-4D97-AF65-F5344CB8AC3E}">
        <p14:creationId xmlns:p14="http://schemas.microsoft.com/office/powerpoint/2010/main" val="226711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67" y="27735"/>
            <a:ext cx="4980518" cy="678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16200000">
            <a:off x="-1068719" y="3235022"/>
            <a:ext cx="3679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dirty="0" smtClean="0"/>
              <a:t>Relative </a:t>
            </a:r>
            <a:r>
              <a:rPr lang="nb-NO" sz="1800" dirty="0" err="1" smtClean="0"/>
              <a:t>deviation</a:t>
            </a:r>
            <a:r>
              <a:rPr lang="nb-NO" sz="1800" dirty="0" smtClean="0"/>
              <a:t> (%) from </a:t>
            </a:r>
            <a:r>
              <a:rPr lang="nb-NO" sz="1800" dirty="0" err="1" smtClean="0"/>
              <a:t>the</a:t>
            </a:r>
            <a:r>
              <a:rPr lang="nb-NO" sz="1800" dirty="0" smtClean="0"/>
              <a:t> </a:t>
            </a:r>
            <a:r>
              <a:rPr lang="nb-NO" sz="1800" dirty="0" err="1" smtClean="0"/>
              <a:t>mean</a:t>
            </a:r>
            <a:endParaRPr lang="en-GB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42190" y="6326578"/>
            <a:ext cx="1080120" cy="47961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00" dirty="0" smtClean="0"/>
              <a:t>Zero-</a:t>
            </a:r>
            <a:r>
              <a:rPr lang="nb-NO" sz="1000" dirty="0" err="1" smtClean="0"/>
              <a:t>point</a:t>
            </a:r>
            <a:r>
              <a:rPr lang="nb-NO" sz="900" dirty="0" smtClean="0"/>
              <a:t>:</a:t>
            </a:r>
          </a:p>
          <a:p>
            <a:r>
              <a:rPr lang="nb-NO" sz="800" b="1" dirty="0" smtClean="0"/>
              <a:t>North </a:t>
            </a:r>
            <a:r>
              <a:rPr lang="nb-NO" sz="800" b="1" dirty="0" err="1" smtClean="0"/>
              <a:t>Knipovich</a:t>
            </a:r>
            <a:r>
              <a:rPr lang="nb-NO" sz="800" b="1" dirty="0" smtClean="0"/>
              <a:t> </a:t>
            </a:r>
            <a:r>
              <a:rPr lang="nb-NO" sz="800" dirty="0" smtClean="0"/>
              <a:t>R.</a:t>
            </a:r>
          </a:p>
          <a:p>
            <a:r>
              <a:rPr lang="nb-NO" sz="800" dirty="0" smtClean="0"/>
              <a:t>(85.6 N, 85.1 E)</a:t>
            </a:r>
            <a:endParaRPr lang="en-GB" sz="800" dirty="0"/>
          </a:p>
        </p:txBody>
      </p:sp>
      <p:sp>
        <p:nvSpPr>
          <p:cNvPr id="3" name="Rectangle 2"/>
          <p:cNvSpPr/>
          <p:nvPr/>
        </p:nvSpPr>
        <p:spPr>
          <a:xfrm>
            <a:off x="1393147" y="4133538"/>
            <a:ext cx="4402012" cy="1157844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984" y="1659458"/>
            <a:ext cx="3188589" cy="2462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Brace 4"/>
          <p:cNvSpPr/>
          <p:nvPr/>
        </p:nvSpPr>
        <p:spPr>
          <a:xfrm>
            <a:off x="5830250" y="4139476"/>
            <a:ext cx="72008" cy="115784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271" y="4513228"/>
            <a:ext cx="2421766" cy="43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3093522" y="6097979"/>
            <a:ext cx="53439" cy="326571"/>
          </a:xfrm>
          <a:prstGeom prst="roundRect">
            <a:avLst/>
          </a:prstGeom>
          <a:noFill/>
          <a:ln w="952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9900CC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97283" y="5729844"/>
            <a:ext cx="64963" cy="226900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350826" y="1757548"/>
            <a:ext cx="1543792" cy="1252847"/>
          </a:xfrm>
          <a:prstGeom prst="line">
            <a:avLst/>
          </a:prstGeom>
          <a:ln w="952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10594" y="110859"/>
            <a:ext cx="17363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dirty="0" err="1" smtClean="0"/>
              <a:t>Meyzen</a:t>
            </a:r>
            <a:r>
              <a:rPr lang="nb-NO" sz="1050" dirty="0" smtClean="0"/>
              <a:t> et al. (2007, Nature)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365661" y="587829"/>
            <a:ext cx="96473" cy="240563"/>
          </a:xfrm>
          <a:prstGeom prst="roundRect">
            <a:avLst/>
          </a:prstGeom>
          <a:noFill/>
          <a:ln w="9525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9900CC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365661" y="1844824"/>
            <a:ext cx="78367" cy="246526"/>
          </a:xfrm>
          <a:prstGeom prst="roundRect">
            <a:avLst/>
          </a:prstGeom>
          <a:noFill/>
          <a:ln w="9525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9900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22287"/>
            <a:ext cx="15504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err="1" smtClean="0">
                <a:solidFill>
                  <a:srgbClr val="00CC00"/>
                </a:solidFill>
              </a:rPr>
              <a:t>Kolbeinsey</a:t>
            </a:r>
            <a:r>
              <a:rPr lang="nb-NO" sz="1000" dirty="0" smtClean="0">
                <a:solidFill>
                  <a:srgbClr val="00CC00"/>
                </a:solidFill>
              </a:rPr>
              <a:t>-Mohns </a:t>
            </a:r>
            <a:r>
              <a:rPr lang="nb-NO" sz="1000" dirty="0" err="1" smtClean="0">
                <a:solidFill>
                  <a:srgbClr val="00CC00"/>
                </a:solidFill>
              </a:rPr>
              <a:t>ridges</a:t>
            </a:r>
            <a:r>
              <a:rPr lang="nb-NO" sz="1000" dirty="0" smtClean="0">
                <a:solidFill>
                  <a:srgbClr val="00CC00"/>
                </a:solidFill>
              </a:rPr>
              <a:t>:</a:t>
            </a:r>
          </a:p>
          <a:p>
            <a:r>
              <a:rPr lang="nb-NO" sz="1000" dirty="0" err="1" smtClean="0">
                <a:solidFill>
                  <a:srgbClr val="00CC00"/>
                </a:solidFill>
              </a:rPr>
              <a:t>Elevated</a:t>
            </a:r>
            <a:r>
              <a:rPr lang="nb-NO" sz="1000" dirty="0" smtClean="0">
                <a:solidFill>
                  <a:srgbClr val="00CC00"/>
                </a:solidFill>
              </a:rPr>
              <a:t> </a:t>
            </a:r>
            <a:r>
              <a:rPr lang="nb-NO" sz="1000" dirty="0" err="1" smtClean="0">
                <a:solidFill>
                  <a:srgbClr val="00CC00"/>
                </a:solidFill>
              </a:rPr>
              <a:t>Hf</a:t>
            </a:r>
            <a:r>
              <a:rPr lang="nb-NO" sz="1000" dirty="0" smtClean="0">
                <a:solidFill>
                  <a:srgbClr val="00CC00"/>
                </a:solidFill>
              </a:rPr>
              <a:t>-ratios</a:t>
            </a:r>
          </a:p>
          <a:p>
            <a:r>
              <a:rPr lang="nb-NO" sz="1000" dirty="0" smtClean="0">
                <a:solidFill>
                  <a:srgbClr val="00CC00"/>
                </a:solidFill>
              </a:rPr>
              <a:t>relative</a:t>
            </a:r>
            <a:r>
              <a:rPr lang="nb-NO" sz="1000" dirty="0">
                <a:solidFill>
                  <a:srgbClr val="00CC00"/>
                </a:solidFill>
              </a:rPr>
              <a:t> </a:t>
            </a:r>
            <a:r>
              <a:rPr lang="nb-NO" sz="1000" dirty="0" smtClean="0">
                <a:solidFill>
                  <a:srgbClr val="00CC00"/>
                </a:solidFill>
              </a:rPr>
              <a:t>to </a:t>
            </a:r>
            <a:r>
              <a:rPr lang="nb-NO" sz="1000" dirty="0" err="1" smtClean="0">
                <a:solidFill>
                  <a:srgbClr val="00CC00"/>
                </a:solidFill>
              </a:rPr>
              <a:t>Nd</a:t>
            </a:r>
            <a:r>
              <a:rPr lang="nb-NO" sz="1000" dirty="0" smtClean="0">
                <a:solidFill>
                  <a:srgbClr val="00CC00"/>
                </a:solidFill>
              </a:rPr>
              <a:t>-ratios </a:t>
            </a:r>
            <a:endParaRPr lang="en-GB" sz="1000" dirty="0">
              <a:solidFill>
                <a:srgbClr val="00CC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37441" y="5282981"/>
            <a:ext cx="3188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rgbClr val="0099FF"/>
                </a:solidFill>
              </a:rPr>
              <a:t>R</a:t>
            </a:r>
            <a:r>
              <a:rPr lang="nb-NO" sz="1400" b="1" baseline="-25000" dirty="0" smtClean="0">
                <a:solidFill>
                  <a:srgbClr val="0099FF"/>
                </a:solidFill>
              </a:rPr>
              <a:t>C</a:t>
            </a:r>
            <a:r>
              <a:rPr lang="nb-NO" sz="1400" dirty="0" smtClean="0">
                <a:solidFill>
                  <a:srgbClr val="0099FF"/>
                </a:solidFill>
              </a:rPr>
              <a:t> </a:t>
            </a:r>
            <a:r>
              <a:rPr lang="nb-NO" sz="1400" dirty="0" err="1" smtClean="0">
                <a:solidFill>
                  <a:srgbClr val="0099FF"/>
                </a:solidFill>
              </a:rPr>
              <a:t>reflects</a:t>
            </a:r>
            <a:r>
              <a:rPr lang="nb-NO" sz="1400" dirty="0" smtClean="0">
                <a:solidFill>
                  <a:srgbClr val="0099FF"/>
                </a:solidFill>
              </a:rPr>
              <a:t> </a:t>
            </a:r>
            <a:r>
              <a:rPr lang="nb-NO" sz="1400" dirty="0" err="1" smtClean="0">
                <a:solidFill>
                  <a:srgbClr val="0099FF"/>
                </a:solidFill>
              </a:rPr>
              <a:t>the</a:t>
            </a:r>
            <a:r>
              <a:rPr lang="nb-NO" sz="1400" dirty="0" smtClean="0">
                <a:solidFill>
                  <a:srgbClr val="0099FF"/>
                </a:solidFill>
              </a:rPr>
              <a:t> time-</a:t>
            </a:r>
            <a:r>
              <a:rPr lang="nb-NO" sz="1400" dirty="0" err="1" smtClean="0">
                <a:solidFill>
                  <a:srgbClr val="0099FF"/>
                </a:solidFill>
              </a:rPr>
              <a:t>integrated</a:t>
            </a:r>
            <a:r>
              <a:rPr lang="nb-NO" sz="1400" dirty="0" smtClean="0">
                <a:solidFill>
                  <a:srgbClr val="0099FF"/>
                </a:solidFill>
              </a:rPr>
              <a:t> Th/U-ratio</a:t>
            </a:r>
            <a:endParaRPr lang="en-GB" sz="1400" dirty="0">
              <a:solidFill>
                <a:srgbClr val="0099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44414" y="5556566"/>
            <a:ext cx="31655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50" dirty="0" smtClean="0">
                <a:solidFill>
                  <a:srgbClr val="0099FF"/>
                </a:solidFill>
              </a:rPr>
              <a:t>- </a:t>
            </a:r>
            <a:r>
              <a:rPr lang="nb-NO" sz="1150" b="1" dirty="0" err="1" smtClean="0">
                <a:solidFill>
                  <a:srgbClr val="0099FF"/>
                </a:solidFill>
              </a:rPr>
              <a:t>consistently</a:t>
            </a:r>
            <a:r>
              <a:rPr lang="nb-NO" sz="1150" dirty="0" smtClean="0">
                <a:solidFill>
                  <a:srgbClr val="0099FF"/>
                </a:solidFill>
              </a:rPr>
              <a:t> </a:t>
            </a:r>
            <a:r>
              <a:rPr lang="nb-NO" sz="1150" dirty="0" err="1" smtClean="0">
                <a:solidFill>
                  <a:srgbClr val="0099FF"/>
                </a:solidFill>
              </a:rPr>
              <a:t>elevated</a:t>
            </a:r>
            <a:r>
              <a:rPr lang="nb-NO" sz="1150" dirty="0" smtClean="0">
                <a:solidFill>
                  <a:srgbClr val="0099FF"/>
                </a:solidFill>
              </a:rPr>
              <a:t> </a:t>
            </a:r>
            <a:r>
              <a:rPr lang="nb-NO" sz="1150" dirty="0" err="1" smtClean="0">
                <a:solidFill>
                  <a:srgbClr val="0099FF"/>
                </a:solidFill>
              </a:rPr>
              <a:t>north</a:t>
            </a:r>
            <a:r>
              <a:rPr lang="nb-NO" sz="1150" dirty="0" smtClean="0">
                <a:solidFill>
                  <a:srgbClr val="0099FF"/>
                </a:solidFill>
              </a:rPr>
              <a:t> </a:t>
            </a:r>
            <a:r>
              <a:rPr lang="nb-NO" sz="1150" dirty="0" err="1" smtClean="0">
                <a:solidFill>
                  <a:srgbClr val="0099FF"/>
                </a:solidFill>
              </a:rPr>
              <a:t>of</a:t>
            </a:r>
            <a:r>
              <a:rPr lang="nb-NO" sz="1150" dirty="0" smtClean="0">
                <a:solidFill>
                  <a:srgbClr val="0099FF"/>
                </a:solidFill>
              </a:rPr>
              <a:t> </a:t>
            </a:r>
            <a:r>
              <a:rPr lang="nb-NO" sz="1150" dirty="0" err="1" smtClean="0">
                <a:solidFill>
                  <a:srgbClr val="0099FF"/>
                </a:solidFill>
              </a:rPr>
              <a:t>Iceland</a:t>
            </a:r>
            <a:endParaRPr lang="nb-NO" sz="1150" dirty="0">
              <a:solidFill>
                <a:srgbClr val="0099FF"/>
              </a:solidFill>
            </a:endParaRPr>
          </a:p>
          <a:p>
            <a:r>
              <a:rPr lang="nb-NO" sz="1150" dirty="0" smtClean="0">
                <a:solidFill>
                  <a:srgbClr val="0099FF"/>
                </a:solidFill>
              </a:rPr>
              <a:t>- </a:t>
            </a:r>
            <a:r>
              <a:rPr lang="nb-NO" sz="1150" b="1" dirty="0" err="1" smtClean="0">
                <a:solidFill>
                  <a:srgbClr val="0099FF"/>
                </a:solidFill>
              </a:rPr>
              <a:t>consistently</a:t>
            </a:r>
            <a:r>
              <a:rPr lang="nb-NO" sz="1150" dirty="0" smtClean="0">
                <a:solidFill>
                  <a:srgbClr val="0099FF"/>
                </a:solidFill>
              </a:rPr>
              <a:t> </a:t>
            </a:r>
            <a:r>
              <a:rPr lang="nb-NO" sz="1150" dirty="0" err="1" smtClean="0">
                <a:solidFill>
                  <a:srgbClr val="0099FF"/>
                </a:solidFill>
              </a:rPr>
              <a:t>elevated</a:t>
            </a:r>
            <a:r>
              <a:rPr lang="nb-NO" sz="1150" dirty="0" smtClean="0">
                <a:solidFill>
                  <a:srgbClr val="0099FF"/>
                </a:solidFill>
              </a:rPr>
              <a:t> in </a:t>
            </a:r>
            <a:r>
              <a:rPr lang="nb-NO" sz="1150" dirty="0" err="1" smtClean="0">
                <a:solidFill>
                  <a:srgbClr val="0099FF"/>
                </a:solidFill>
              </a:rPr>
              <a:t>the</a:t>
            </a:r>
            <a:r>
              <a:rPr lang="nb-NO" sz="1150" dirty="0" smtClean="0">
                <a:solidFill>
                  <a:srgbClr val="0099FF"/>
                </a:solidFill>
              </a:rPr>
              <a:t> S. Atlantic and</a:t>
            </a:r>
          </a:p>
          <a:p>
            <a:r>
              <a:rPr lang="nb-NO" sz="1150" dirty="0" smtClean="0">
                <a:solidFill>
                  <a:srgbClr val="0099FF"/>
                </a:solidFill>
              </a:rPr>
              <a:t>     Indian Ocean, </a:t>
            </a:r>
            <a:r>
              <a:rPr lang="nb-NO" sz="1150" dirty="0" err="1" smtClean="0">
                <a:solidFill>
                  <a:srgbClr val="0099FF"/>
                </a:solidFill>
              </a:rPr>
              <a:t>except</a:t>
            </a:r>
            <a:r>
              <a:rPr lang="nb-NO" sz="1150" dirty="0" smtClean="0">
                <a:solidFill>
                  <a:srgbClr val="0099FF"/>
                </a:solidFill>
              </a:rPr>
              <a:t> </a:t>
            </a:r>
            <a:r>
              <a:rPr lang="nb-NO" sz="1150" dirty="0" err="1" smtClean="0">
                <a:solidFill>
                  <a:srgbClr val="0099FF"/>
                </a:solidFill>
              </a:rPr>
              <a:t>the</a:t>
            </a:r>
            <a:r>
              <a:rPr lang="nb-NO" sz="1150" dirty="0" smtClean="0">
                <a:solidFill>
                  <a:srgbClr val="0099FF"/>
                </a:solidFill>
              </a:rPr>
              <a:t> </a:t>
            </a:r>
            <a:r>
              <a:rPr lang="nb-NO" sz="1150" dirty="0" err="1" smtClean="0">
                <a:solidFill>
                  <a:srgbClr val="0099FF"/>
                </a:solidFill>
              </a:rPr>
              <a:t>Bouvet</a:t>
            </a:r>
            <a:r>
              <a:rPr lang="nb-NO" sz="1150" dirty="0" smtClean="0">
                <a:solidFill>
                  <a:srgbClr val="0099FF"/>
                </a:solidFill>
              </a:rPr>
              <a:t> area</a:t>
            </a:r>
          </a:p>
          <a:p>
            <a:r>
              <a:rPr lang="nb-NO" sz="1150" dirty="0" smtClean="0">
                <a:solidFill>
                  <a:srgbClr val="0099FF"/>
                </a:solidFill>
              </a:rPr>
              <a:t>- </a:t>
            </a:r>
            <a:r>
              <a:rPr lang="nb-NO" sz="1150" b="1" dirty="0" smtClean="0">
                <a:solidFill>
                  <a:srgbClr val="0099FF"/>
                </a:solidFill>
              </a:rPr>
              <a:t>negative </a:t>
            </a:r>
            <a:r>
              <a:rPr lang="nb-NO" sz="1150" b="1" dirty="0" err="1" smtClean="0">
                <a:solidFill>
                  <a:srgbClr val="0099FF"/>
                </a:solidFill>
              </a:rPr>
              <a:t>values</a:t>
            </a:r>
            <a:r>
              <a:rPr lang="nb-NO" sz="1150" b="1" dirty="0" smtClean="0">
                <a:solidFill>
                  <a:srgbClr val="0099FF"/>
                </a:solidFill>
              </a:rPr>
              <a:t> </a:t>
            </a:r>
            <a:r>
              <a:rPr lang="nb-NO" sz="1150" b="1" dirty="0" err="1" smtClean="0">
                <a:solidFill>
                  <a:srgbClr val="0099FF"/>
                </a:solidFill>
              </a:rPr>
              <a:t>elsewhere</a:t>
            </a:r>
            <a:r>
              <a:rPr lang="nb-NO" sz="1150" dirty="0" smtClean="0">
                <a:solidFill>
                  <a:srgbClr val="0099FF"/>
                </a:solidFill>
              </a:rPr>
              <a:t>, </a:t>
            </a:r>
            <a:r>
              <a:rPr lang="nb-NO" sz="1150" dirty="0" err="1" smtClean="0">
                <a:solidFill>
                  <a:srgbClr val="0099FF"/>
                </a:solidFill>
              </a:rPr>
              <a:t>including</a:t>
            </a:r>
            <a:r>
              <a:rPr lang="nb-NO" sz="1150" dirty="0" smtClean="0">
                <a:solidFill>
                  <a:srgbClr val="0099FF"/>
                </a:solidFill>
              </a:rPr>
              <a:t> </a:t>
            </a:r>
            <a:r>
              <a:rPr lang="nb-NO" sz="1150" dirty="0" err="1" smtClean="0">
                <a:solidFill>
                  <a:srgbClr val="0099FF"/>
                </a:solidFill>
              </a:rPr>
              <a:t>the</a:t>
            </a:r>
            <a:r>
              <a:rPr lang="nb-NO" sz="1150" dirty="0" smtClean="0">
                <a:solidFill>
                  <a:srgbClr val="0099FF"/>
                </a:solidFill>
              </a:rPr>
              <a:t> Pacific  </a:t>
            </a:r>
            <a:endParaRPr lang="en-GB" sz="1150" dirty="0">
              <a:solidFill>
                <a:srgbClr val="00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62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20" grpId="0" animBg="1"/>
      <p:bldP spid="21" grpId="0" animBg="1"/>
      <p:bldP spid="16" grpId="0"/>
      <p:bldP spid="17" grpId="0"/>
      <p:bldP spid="2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37" y="603052"/>
            <a:ext cx="3147708" cy="250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907" y="609569"/>
            <a:ext cx="2763206" cy="250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125" y="609569"/>
            <a:ext cx="2763206" cy="278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338" y="3573167"/>
            <a:ext cx="4207895" cy="324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89" y="39442"/>
            <a:ext cx="381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Global isotope </a:t>
            </a:r>
            <a:r>
              <a:rPr lang="nb-NO" sz="2000" dirty="0" err="1" smtClean="0">
                <a:solidFill>
                  <a:srgbClr val="3333FF"/>
                </a:solidFill>
              </a:rPr>
              <a:t>systematics</a:t>
            </a:r>
            <a:r>
              <a:rPr lang="nb-NO" sz="2000" dirty="0" smtClean="0">
                <a:solidFill>
                  <a:srgbClr val="3333FF"/>
                </a:solidFill>
              </a:rPr>
              <a:t>, MORB</a:t>
            </a:r>
            <a:endParaRPr lang="en-GB" sz="2000" dirty="0">
              <a:solidFill>
                <a:srgbClr val="3333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84021" y="112539"/>
            <a:ext cx="17363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dirty="0" err="1" smtClean="0"/>
              <a:t>Meyzen</a:t>
            </a:r>
            <a:r>
              <a:rPr lang="nb-NO" sz="1050" dirty="0" smtClean="0"/>
              <a:t> et al. (2007, Nature)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644008" y="3698676"/>
            <a:ext cx="1840673" cy="1490353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6116" y="3722529"/>
            <a:ext cx="1983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rgbClr val="0099FF"/>
                </a:solidFill>
              </a:rPr>
              <a:t>NOTE</a:t>
            </a:r>
            <a:r>
              <a:rPr lang="nb-NO" sz="1400" dirty="0" smtClean="0">
                <a:solidFill>
                  <a:srgbClr val="0099FF"/>
                </a:solidFill>
              </a:rPr>
              <a:t>: ratios </a:t>
            </a:r>
            <a:r>
              <a:rPr lang="nb-NO" sz="1400" dirty="0" err="1" smtClean="0">
                <a:solidFill>
                  <a:srgbClr val="0099FF"/>
                </a:solidFill>
              </a:rPr>
              <a:t>with</a:t>
            </a:r>
            <a:r>
              <a:rPr lang="nb-NO" sz="1400" dirty="0" smtClean="0">
                <a:solidFill>
                  <a:srgbClr val="0099FF"/>
                </a:solidFill>
              </a:rPr>
              <a:t> </a:t>
            </a:r>
            <a:r>
              <a:rPr lang="nb-NO" sz="1400" b="1" baseline="30000" dirty="0" smtClean="0">
                <a:solidFill>
                  <a:srgbClr val="0099FF"/>
                </a:solidFill>
              </a:rPr>
              <a:t>206</a:t>
            </a:r>
            <a:r>
              <a:rPr lang="nb-NO" sz="1400" b="1" dirty="0" smtClean="0">
                <a:solidFill>
                  <a:srgbClr val="0099FF"/>
                </a:solidFill>
              </a:rPr>
              <a:t>Pb</a:t>
            </a:r>
          </a:p>
          <a:p>
            <a:r>
              <a:rPr lang="nb-NO" sz="1400" dirty="0">
                <a:solidFill>
                  <a:srgbClr val="0099FF"/>
                </a:solidFill>
              </a:rPr>
              <a:t> </a:t>
            </a:r>
            <a:r>
              <a:rPr lang="nb-NO" sz="1400" dirty="0" smtClean="0">
                <a:solidFill>
                  <a:srgbClr val="0099FF"/>
                </a:solidFill>
              </a:rPr>
              <a:t>            as </a:t>
            </a:r>
            <a:r>
              <a:rPr lang="nb-NO" sz="1400" dirty="0" err="1" smtClean="0">
                <a:solidFill>
                  <a:srgbClr val="0099FF"/>
                </a:solidFill>
              </a:rPr>
              <a:t>denominator</a:t>
            </a:r>
            <a:endParaRPr lang="en-GB" sz="1400" dirty="0">
              <a:solidFill>
                <a:srgbClr val="0099FF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 flipV="1">
            <a:off x="4809506" y="1638795"/>
            <a:ext cx="1033155" cy="831274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90649" y="1668483"/>
            <a:ext cx="1211284" cy="890649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329548" y="1621742"/>
            <a:ext cx="587182" cy="717697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553200" y="2054431"/>
            <a:ext cx="471055" cy="502722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498551" y="4245749"/>
            <a:ext cx="2380780" cy="553998"/>
          </a:xfrm>
          <a:prstGeom prst="rect">
            <a:avLst/>
          </a:prstGeom>
          <a:solidFill>
            <a:srgbClr val="FFCCFF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err="1" smtClean="0">
                <a:solidFill>
                  <a:srgbClr val="9900CC"/>
                </a:solidFill>
              </a:rPr>
              <a:t>These</a:t>
            </a:r>
            <a:r>
              <a:rPr lang="nb-NO" sz="1100" dirty="0" smtClean="0">
                <a:solidFill>
                  <a:srgbClr val="9900CC"/>
                </a:solidFill>
              </a:rPr>
              <a:t> samples have </a:t>
            </a:r>
            <a:r>
              <a:rPr lang="nb-NO" sz="1100" dirty="0" err="1" smtClean="0">
                <a:solidFill>
                  <a:srgbClr val="9900CC"/>
                </a:solidFill>
              </a:rPr>
              <a:t>very</a:t>
            </a:r>
            <a:r>
              <a:rPr lang="nb-NO" sz="1100" dirty="0" smtClean="0">
                <a:solidFill>
                  <a:srgbClr val="9900CC"/>
                </a:solidFill>
              </a:rPr>
              <a:t> </a:t>
            </a:r>
            <a:r>
              <a:rPr lang="nb-NO" sz="1100" b="1" dirty="0" err="1" smtClean="0">
                <a:solidFill>
                  <a:srgbClr val="9900CC"/>
                </a:solidFill>
              </a:rPr>
              <a:t>un</a:t>
            </a:r>
            <a:r>
              <a:rPr lang="nb-NO" sz="1100" dirty="0" err="1" smtClean="0">
                <a:solidFill>
                  <a:srgbClr val="9900CC"/>
                </a:solidFill>
              </a:rPr>
              <a:t>radiogenic</a:t>
            </a:r>
            <a:endParaRPr lang="nb-NO" sz="1100" dirty="0" smtClean="0">
              <a:solidFill>
                <a:srgbClr val="9900CC"/>
              </a:solidFill>
            </a:endParaRPr>
          </a:p>
          <a:p>
            <a:pPr>
              <a:lnSpc>
                <a:spcPts val="1200"/>
              </a:lnSpc>
            </a:pPr>
            <a:r>
              <a:rPr lang="nb-NO" sz="1100" dirty="0" smtClean="0">
                <a:solidFill>
                  <a:srgbClr val="9900CC"/>
                </a:solidFill>
              </a:rPr>
              <a:t>Pb</a:t>
            </a:r>
            <a:r>
              <a:rPr lang="nb-NO" sz="1100" dirty="0">
                <a:solidFill>
                  <a:srgbClr val="9900CC"/>
                </a:solidFill>
              </a:rPr>
              <a:t> </a:t>
            </a:r>
            <a:r>
              <a:rPr lang="nb-NO" sz="1100" dirty="0" smtClean="0">
                <a:solidFill>
                  <a:srgbClr val="9900CC"/>
                </a:solidFill>
              </a:rPr>
              <a:t>and </a:t>
            </a:r>
            <a:r>
              <a:rPr lang="nb-NO" sz="1100" dirty="0" err="1" smtClean="0">
                <a:solidFill>
                  <a:srgbClr val="9900CC"/>
                </a:solidFill>
              </a:rPr>
              <a:t>elevated</a:t>
            </a:r>
            <a:r>
              <a:rPr lang="nb-NO" sz="1100" dirty="0" smtClean="0">
                <a:solidFill>
                  <a:srgbClr val="9900CC"/>
                </a:solidFill>
              </a:rPr>
              <a:t> </a:t>
            </a:r>
            <a:r>
              <a:rPr lang="nb-NO" sz="1100" baseline="30000" dirty="0" smtClean="0">
                <a:solidFill>
                  <a:srgbClr val="9900CC"/>
                </a:solidFill>
              </a:rPr>
              <a:t>208</a:t>
            </a:r>
            <a:r>
              <a:rPr lang="nb-NO" sz="1100" dirty="0" smtClean="0">
                <a:solidFill>
                  <a:srgbClr val="9900CC"/>
                </a:solidFill>
              </a:rPr>
              <a:t>Pb/</a:t>
            </a:r>
            <a:r>
              <a:rPr lang="nb-NO" sz="1100" baseline="30000" dirty="0" smtClean="0">
                <a:solidFill>
                  <a:srgbClr val="9900CC"/>
                </a:solidFill>
              </a:rPr>
              <a:t>204</a:t>
            </a:r>
            <a:r>
              <a:rPr lang="nb-NO" sz="1100" dirty="0" smtClean="0">
                <a:solidFill>
                  <a:srgbClr val="9900CC"/>
                </a:solidFill>
              </a:rPr>
              <a:t>Pb</a:t>
            </a:r>
            <a:r>
              <a:rPr lang="nb-NO" sz="1100" b="1" dirty="0" smtClean="0">
                <a:solidFill>
                  <a:srgbClr val="9900CC"/>
                </a:solidFill>
              </a:rPr>
              <a:t> </a:t>
            </a:r>
            <a:r>
              <a:rPr lang="nb-NO" sz="1100" dirty="0" smtClean="0">
                <a:solidFill>
                  <a:srgbClr val="9900CC"/>
                </a:solidFill>
              </a:rPr>
              <a:t>for a given</a:t>
            </a:r>
          </a:p>
          <a:p>
            <a:pPr>
              <a:lnSpc>
                <a:spcPts val="1200"/>
              </a:lnSpc>
            </a:pPr>
            <a:r>
              <a:rPr lang="nb-NO" sz="1100" baseline="30000" dirty="0" smtClean="0">
                <a:solidFill>
                  <a:srgbClr val="9900CC"/>
                </a:solidFill>
              </a:rPr>
              <a:t>206</a:t>
            </a:r>
            <a:r>
              <a:rPr lang="nb-NO" sz="1100" dirty="0" smtClean="0">
                <a:solidFill>
                  <a:srgbClr val="9900CC"/>
                </a:solidFill>
              </a:rPr>
              <a:t>Pb/</a:t>
            </a:r>
            <a:r>
              <a:rPr lang="nb-NO" sz="1100" baseline="30000" dirty="0" smtClean="0">
                <a:solidFill>
                  <a:srgbClr val="9900CC"/>
                </a:solidFill>
              </a:rPr>
              <a:t>204</a:t>
            </a:r>
            <a:r>
              <a:rPr lang="nb-NO" sz="1100" dirty="0" smtClean="0">
                <a:solidFill>
                  <a:srgbClr val="9900CC"/>
                </a:solidFill>
              </a:rPr>
              <a:t>Pb (i.e. </a:t>
            </a:r>
            <a:r>
              <a:rPr lang="nb-NO" sz="1100" dirty="0" err="1" smtClean="0">
                <a:solidFill>
                  <a:srgbClr val="9900CC"/>
                </a:solidFill>
              </a:rPr>
              <a:t>high</a:t>
            </a:r>
            <a:r>
              <a:rPr lang="nb-NO" sz="1100" dirty="0" smtClean="0">
                <a:solidFill>
                  <a:srgbClr val="9900CC"/>
                </a:solidFill>
              </a:rPr>
              <a:t> </a:t>
            </a:r>
            <a:r>
              <a:rPr lang="nb-NO" sz="1100" dirty="0" smtClean="0">
                <a:solidFill>
                  <a:srgbClr val="9900CC"/>
                </a:solidFill>
                <a:latin typeface="Symbol" panose="05050102010706020507" pitchFamily="18" charset="2"/>
              </a:rPr>
              <a:t>D</a:t>
            </a:r>
            <a:r>
              <a:rPr lang="nb-NO" sz="1100" dirty="0" smtClean="0">
                <a:solidFill>
                  <a:srgbClr val="9900CC"/>
                </a:solidFill>
              </a:rPr>
              <a:t>8/4 </a:t>
            </a:r>
            <a:r>
              <a:rPr lang="nb-NO" sz="1100" dirty="0" err="1" smtClean="0">
                <a:solidFill>
                  <a:srgbClr val="9900CC"/>
                </a:solidFill>
              </a:rPr>
              <a:t>values</a:t>
            </a:r>
            <a:r>
              <a:rPr lang="nb-NO" sz="1100" dirty="0" smtClean="0">
                <a:solidFill>
                  <a:srgbClr val="9900CC"/>
                </a:solidFill>
              </a:rPr>
              <a:t>)</a:t>
            </a:r>
            <a:endParaRPr lang="en-GB" sz="1100" dirty="0">
              <a:solidFill>
                <a:srgbClr val="9900CC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6788728" y="2470070"/>
            <a:ext cx="194660" cy="1775679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6018795" y="4149080"/>
            <a:ext cx="465886" cy="216025"/>
          </a:xfrm>
          <a:prstGeom prst="straightConnector1">
            <a:avLst/>
          </a:prstGeom>
          <a:ln w="3175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48141" y="6453336"/>
            <a:ext cx="1672253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000" dirty="0" err="1" smtClean="0"/>
              <a:t>Meyzen</a:t>
            </a:r>
            <a:r>
              <a:rPr lang="nb-NO" sz="1000" dirty="0" smtClean="0"/>
              <a:t> </a:t>
            </a:r>
            <a:r>
              <a:rPr lang="nb-NO" sz="1000" dirty="0"/>
              <a:t>et al</a:t>
            </a:r>
            <a:r>
              <a:rPr lang="nb-NO" sz="1000" dirty="0" smtClean="0"/>
              <a:t>. (</a:t>
            </a:r>
            <a:r>
              <a:rPr lang="nb-NO" sz="1000" dirty="0"/>
              <a:t>2007, Nature</a:t>
            </a:r>
            <a:r>
              <a:rPr lang="nb-NO" sz="1000" dirty="0" smtClean="0"/>
              <a:t>)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192171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7" y="578569"/>
            <a:ext cx="4100481" cy="297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2197788">
            <a:off x="3643846" y="2024570"/>
            <a:ext cx="5357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nb-NO" sz="1300" b="1" dirty="0" err="1" smtClean="0">
                <a:solidFill>
                  <a:srgbClr val="0099FF"/>
                </a:solidFill>
              </a:rPr>
              <a:t>EM2</a:t>
            </a:r>
            <a:endParaRPr lang="nb-NO" sz="1300" dirty="0">
              <a:solidFill>
                <a:srgbClr val="0099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7403" y="2806943"/>
            <a:ext cx="5357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nb-NO" sz="1300" b="1" dirty="0" err="1" smtClean="0">
                <a:solidFill>
                  <a:srgbClr val="FF6600"/>
                </a:solidFill>
              </a:rPr>
              <a:t>EM1</a:t>
            </a:r>
            <a:endParaRPr lang="nb-NO" sz="1300" b="1" dirty="0">
              <a:solidFill>
                <a:srgbClr val="FF6600"/>
              </a:solidFill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999" y="1217547"/>
            <a:ext cx="4155970" cy="138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25825" y="619153"/>
            <a:ext cx="46198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nb-NO" sz="1300" b="1" dirty="0" smtClean="0">
                <a:solidFill>
                  <a:srgbClr val="000099"/>
                </a:solidFill>
              </a:rPr>
              <a:t>DM</a:t>
            </a:r>
            <a:endParaRPr lang="nb-NO" sz="1300" b="1" dirty="0">
              <a:solidFill>
                <a:srgbClr val="0000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853948">
            <a:off x="3034150" y="1858629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0099FF"/>
                </a:solidFill>
              </a:rPr>
              <a:t>Samoa</a:t>
            </a:r>
            <a:endParaRPr lang="en-GB" sz="1100" dirty="0">
              <a:solidFill>
                <a:srgbClr val="0099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9473" y="54591"/>
            <a:ext cx="976549" cy="37446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00" dirty="0" err="1" smtClean="0"/>
              <a:t>Stracke</a:t>
            </a:r>
            <a:r>
              <a:rPr lang="nb-NO" sz="1000" dirty="0"/>
              <a:t> </a:t>
            </a:r>
            <a:r>
              <a:rPr lang="nb-NO" sz="1000" dirty="0" smtClean="0"/>
              <a:t>(2012,</a:t>
            </a:r>
          </a:p>
          <a:p>
            <a:pPr>
              <a:lnSpc>
                <a:spcPts val="1100"/>
              </a:lnSpc>
            </a:pPr>
            <a:r>
              <a:rPr lang="nb-NO" sz="1000" dirty="0" smtClean="0"/>
              <a:t>  </a:t>
            </a:r>
            <a:r>
              <a:rPr lang="nb-NO" sz="1000" dirty="0" err="1" smtClean="0"/>
              <a:t>Chem</a:t>
            </a:r>
            <a:r>
              <a:rPr lang="nb-NO" sz="1000" dirty="0"/>
              <a:t>.</a:t>
            </a:r>
            <a:r>
              <a:rPr lang="nb-NO" sz="1000" dirty="0" smtClean="0"/>
              <a:t> </a:t>
            </a:r>
            <a:r>
              <a:rPr lang="nb-NO" sz="1000" dirty="0" err="1" smtClean="0"/>
              <a:t>Geol</a:t>
            </a:r>
            <a:r>
              <a:rPr lang="nb-NO" sz="1000" dirty="0" smtClean="0"/>
              <a:t>.)</a:t>
            </a:r>
            <a:endParaRPr lang="en-GB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57586" y="56366"/>
            <a:ext cx="4281941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000" b="1" dirty="0" err="1" smtClean="0">
                <a:solidFill>
                  <a:srgbClr val="3333FF"/>
                </a:solidFill>
              </a:rPr>
              <a:t>Identifying</a:t>
            </a:r>
            <a:r>
              <a:rPr lang="nb-NO" sz="2000" b="1" dirty="0" smtClean="0">
                <a:solidFill>
                  <a:srgbClr val="3333FF"/>
                </a:solidFill>
              </a:rPr>
              <a:t> mantle </a:t>
            </a:r>
            <a:r>
              <a:rPr lang="nb-NO" sz="2000" b="1" dirty="0" err="1" smtClean="0">
                <a:solidFill>
                  <a:srgbClr val="3333FF"/>
                </a:solidFill>
              </a:rPr>
              <a:t>components</a:t>
            </a:r>
            <a:r>
              <a:rPr lang="nb-NO" sz="2000" b="1" dirty="0" smtClean="0">
                <a:solidFill>
                  <a:srgbClr val="3333FF"/>
                </a:solidFill>
              </a:rPr>
              <a:t>, </a:t>
            </a:r>
            <a:r>
              <a:rPr lang="nb-NO" sz="2000" b="1" dirty="0" err="1" smtClean="0">
                <a:solidFill>
                  <a:srgbClr val="3333FF"/>
                </a:solidFill>
              </a:rPr>
              <a:t>OIBs</a:t>
            </a:r>
            <a:endParaRPr lang="nb-NO" sz="1800" dirty="0">
              <a:solidFill>
                <a:srgbClr val="3333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7596" y="1971508"/>
            <a:ext cx="6559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nb-NO" sz="1300" b="1" dirty="0" smtClean="0">
                <a:solidFill>
                  <a:srgbClr val="CC0000"/>
                </a:solidFill>
              </a:rPr>
              <a:t>HIMU</a:t>
            </a:r>
            <a:endParaRPr lang="nb-NO" sz="1300" dirty="0">
              <a:solidFill>
                <a:srgbClr val="CC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2582548">
            <a:off x="1745290" y="2568006"/>
            <a:ext cx="7008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1100" dirty="0" smtClean="0">
                <a:solidFill>
                  <a:srgbClr val="FF6600"/>
                </a:solidFill>
              </a:rPr>
              <a:t>Pitcairn-</a:t>
            </a:r>
          </a:p>
          <a:p>
            <a:pPr>
              <a:lnSpc>
                <a:spcPts val="900"/>
              </a:lnSpc>
            </a:pPr>
            <a:r>
              <a:rPr lang="nb-NO" sz="1000" dirty="0" smtClean="0">
                <a:solidFill>
                  <a:srgbClr val="FF6600"/>
                </a:solidFill>
              </a:rPr>
              <a:t>Walvis R</a:t>
            </a:r>
            <a:r>
              <a:rPr lang="nb-NO" sz="1100" dirty="0" smtClean="0">
                <a:solidFill>
                  <a:srgbClr val="FF6600"/>
                </a:solidFill>
              </a:rPr>
              <a:t>.</a:t>
            </a:r>
            <a:endParaRPr lang="en-GB" sz="1100" dirty="0">
              <a:solidFill>
                <a:srgbClr val="FF66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55714" y="1531690"/>
            <a:ext cx="1026885" cy="306896"/>
          </a:xfrm>
          <a:prstGeom prst="rect">
            <a:avLst/>
          </a:prstGeom>
          <a:noFill/>
          <a:ln w="952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7497363" y="2150433"/>
            <a:ext cx="1421084" cy="152400"/>
          </a:xfrm>
          <a:prstGeom prst="rect">
            <a:avLst/>
          </a:prstGeom>
          <a:noFill/>
          <a:ln w="9525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4885421" y="1212795"/>
            <a:ext cx="1097360" cy="467224"/>
          </a:xfrm>
          <a:prstGeom prst="rect">
            <a:avLst/>
          </a:prstGeom>
          <a:noFill/>
          <a:ln w="952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4869473" y="2161003"/>
            <a:ext cx="653466" cy="137425"/>
          </a:xfrm>
          <a:prstGeom prst="rect">
            <a:avLst/>
          </a:prstGeom>
          <a:noFill/>
          <a:ln w="9525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59196" y="3802686"/>
            <a:ext cx="4110311" cy="2946739"/>
            <a:chOff x="57585" y="3879593"/>
            <a:chExt cx="4110311" cy="294673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5" y="3879593"/>
              <a:ext cx="4110311" cy="2946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3254186" y="6088009"/>
              <a:ext cx="65594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smtClean="0">
                  <a:solidFill>
                    <a:srgbClr val="CC0000"/>
                  </a:solidFill>
                </a:rPr>
                <a:t>HIMU</a:t>
              </a:r>
              <a:endParaRPr lang="nb-NO" sz="1300" dirty="0">
                <a:solidFill>
                  <a:srgbClr val="CC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780041" y="3925304"/>
              <a:ext cx="53572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err="1" smtClean="0">
                  <a:solidFill>
                    <a:srgbClr val="0099FF"/>
                  </a:solidFill>
                </a:rPr>
                <a:t>EM2</a:t>
              </a:r>
              <a:endParaRPr lang="nb-NO" sz="1300" dirty="0">
                <a:solidFill>
                  <a:srgbClr val="0099FF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57361" y="4711657"/>
              <a:ext cx="53572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err="1" smtClean="0">
                  <a:solidFill>
                    <a:srgbClr val="FF6600"/>
                  </a:solidFill>
                </a:rPr>
                <a:t>EM1</a:t>
              </a:r>
              <a:endParaRPr lang="nb-NO" sz="1300" b="1" dirty="0">
                <a:solidFill>
                  <a:srgbClr val="FF66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37600" y="6146152"/>
              <a:ext cx="46198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smtClean="0">
                  <a:solidFill>
                    <a:srgbClr val="000099"/>
                  </a:solidFill>
                </a:rPr>
                <a:t>DM</a:t>
              </a:r>
              <a:endParaRPr lang="nb-NO" sz="1300" b="1" dirty="0">
                <a:solidFill>
                  <a:srgbClr val="000099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6200000">
              <a:off x="2158079" y="4381350"/>
              <a:ext cx="5677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dirty="0" smtClean="0">
                  <a:solidFill>
                    <a:srgbClr val="0099FF"/>
                  </a:solidFill>
                </a:rPr>
                <a:t>Samoa</a:t>
              </a:r>
              <a:endParaRPr lang="en-GB" sz="1100" dirty="0">
                <a:solidFill>
                  <a:srgbClr val="0099FF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3802362">
              <a:off x="946147" y="5070028"/>
              <a:ext cx="604653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nb-NO" sz="900" dirty="0" smtClean="0">
                  <a:solidFill>
                    <a:srgbClr val="FF6600"/>
                  </a:solidFill>
                </a:rPr>
                <a:t>Pitcairn-</a:t>
              </a:r>
            </a:p>
            <a:p>
              <a:pPr>
                <a:lnSpc>
                  <a:spcPts val="800"/>
                </a:lnSpc>
              </a:pPr>
              <a:r>
                <a:rPr lang="nb-NO" sz="800" dirty="0" smtClean="0">
                  <a:solidFill>
                    <a:srgbClr val="FF6600"/>
                  </a:solidFill>
                </a:rPr>
                <a:t>Walvis R</a:t>
              </a:r>
              <a:r>
                <a:rPr lang="nb-NO" sz="1100" dirty="0" smtClean="0">
                  <a:solidFill>
                    <a:srgbClr val="FF6600"/>
                  </a:solidFill>
                </a:rPr>
                <a:t>.</a:t>
              </a:r>
              <a:endParaRPr lang="en-GB" sz="1100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58880" y="3669957"/>
            <a:ext cx="4316438" cy="3110387"/>
            <a:chOff x="4711090" y="3645023"/>
            <a:chExt cx="4316438" cy="3110387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090" y="3645023"/>
              <a:ext cx="4316438" cy="311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 rot="938441">
              <a:off x="8292099" y="4595182"/>
              <a:ext cx="65594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smtClean="0">
                  <a:solidFill>
                    <a:srgbClr val="CC0000"/>
                  </a:solidFill>
                </a:rPr>
                <a:t>HIMU</a:t>
              </a:r>
              <a:endParaRPr lang="nb-NO" sz="1300" dirty="0">
                <a:solidFill>
                  <a:srgbClr val="CC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883029" y="5625741"/>
              <a:ext cx="53572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err="1" smtClean="0">
                  <a:solidFill>
                    <a:srgbClr val="0099FF"/>
                  </a:solidFill>
                </a:rPr>
                <a:t>EM2</a:t>
              </a:r>
              <a:endParaRPr lang="nb-NO" sz="1300" dirty="0">
                <a:solidFill>
                  <a:srgbClr val="0099FF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827993" y="6007725"/>
              <a:ext cx="53572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err="1" smtClean="0">
                  <a:solidFill>
                    <a:srgbClr val="FF6600"/>
                  </a:solidFill>
                </a:rPr>
                <a:t>EM1</a:t>
              </a:r>
              <a:endParaRPr lang="nb-NO" sz="1300" b="1" dirty="0">
                <a:solidFill>
                  <a:srgbClr val="FF660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788787" y="3696400"/>
              <a:ext cx="46198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smtClean="0">
                  <a:solidFill>
                    <a:srgbClr val="000099"/>
                  </a:solidFill>
                </a:rPr>
                <a:t>DM</a:t>
              </a:r>
              <a:endParaRPr lang="nb-NO" sz="1300" b="1" dirty="0">
                <a:solidFill>
                  <a:srgbClr val="000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229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3" grpId="0"/>
      <p:bldP spid="10" grpId="0"/>
      <p:bldP spid="31" grpId="0"/>
      <p:bldP spid="34" grpId="0"/>
      <p:bldP spid="13" grpId="0" animBg="1"/>
      <p:bldP spid="35" grpId="0" animBg="1"/>
      <p:bldP spid="36" grpId="0" animBg="1"/>
      <p:bldP spid="3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252" y="109109"/>
            <a:ext cx="4607764" cy="830997"/>
          </a:xfrm>
          <a:prstGeom prst="rect">
            <a:avLst/>
          </a:prstGeom>
          <a:solidFill>
            <a:srgbClr val="CCFFFF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Earth’s geochemical reservoirs and</a:t>
            </a:r>
          </a:p>
          <a:p>
            <a:r>
              <a:rPr lang="nb-NO" sz="2400" dirty="0" smtClean="0">
                <a:solidFill>
                  <a:srgbClr val="3333FF"/>
                </a:solidFill>
              </a:rPr>
              <a:t>thermal evolution: schematically</a:t>
            </a:r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721" y="1913685"/>
            <a:ext cx="7205599" cy="2878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164288" y="109109"/>
            <a:ext cx="1804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Korenaga</a:t>
            </a:r>
          </a:p>
          <a:p>
            <a:r>
              <a:rPr lang="nb-NO" sz="1400" dirty="0" smtClean="0"/>
              <a:t>(2008, Rev. </a:t>
            </a:r>
            <a:r>
              <a:rPr lang="nb-NO" sz="1400" dirty="0" err="1" smtClean="0"/>
              <a:t>Geophys</a:t>
            </a:r>
            <a:r>
              <a:rPr lang="nb-NO" sz="1400" dirty="0" smtClean="0"/>
              <a:t>.)</a:t>
            </a:r>
            <a:endParaRPr lang="nb-NO" sz="1400" dirty="0"/>
          </a:p>
        </p:txBody>
      </p:sp>
      <p:sp>
        <p:nvSpPr>
          <p:cNvPr id="6" name="Rectangle 5"/>
          <p:cNvSpPr/>
          <p:nvPr/>
        </p:nvSpPr>
        <p:spPr>
          <a:xfrm>
            <a:off x="343814" y="4733675"/>
            <a:ext cx="2040942" cy="1932542"/>
          </a:xfrm>
          <a:prstGeom prst="rect">
            <a:avLst/>
          </a:prstGeom>
          <a:solidFill>
            <a:srgbClr val="FF99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Rectangle 6"/>
          <p:cNvSpPr/>
          <p:nvPr/>
        </p:nvSpPr>
        <p:spPr>
          <a:xfrm>
            <a:off x="2855560" y="4732270"/>
            <a:ext cx="2040942" cy="1932542"/>
          </a:xfrm>
          <a:prstGeom prst="rect">
            <a:avLst/>
          </a:prstGeom>
          <a:solidFill>
            <a:srgbClr val="FF99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7"/>
          <p:cNvSpPr/>
          <p:nvPr/>
        </p:nvSpPr>
        <p:spPr>
          <a:xfrm>
            <a:off x="5363905" y="4735385"/>
            <a:ext cx="2040942" cy="1932542"/>
          </a:xfrm>
          <a:prstGeom prst="rect">
            <a:avLst/>
          </a:prstGeom>
          <a:solidFill>
            <a:srgbClr val="FF99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xtBox 8"/>
          <p:cNvSpPr txBox="1"/>
          <p:nvPr/>
        </p:nvSpPr>
        <p:spPr>
          <a:xfrm>
            <a:off x="261478" y="1560627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>
                <a:solidFill>
                  <a:srgbClr val="3333FF"/>
                </a:solidFill>
              </a:rPr>
              <a:t>Whole-mantle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convection</a:t>
            </a:r>
            <a:endParaRPr lang="nb-NO" sz="1400" dirty="0">
              <a:solidFill>
                <a:srgbClr val="3333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6507" y="1404105"/>
            <a:ext cx="2401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>
                <a:solidFill>
                  <a:srgbClr val="3333FF"/>
                </a:solidFill>
              </a:rPr>
              <a:t>Layered</a:t>
            </a:r>
            <a:r>
              <a:rPr lang="nb-NO" sz="1400" dirty="0" smtClean="0">
                <a:solidFill>
                  <a:srgbClr val="3333FF"/>
                </a:solidFill>
              </a:rPr>
              <a:t> mantle </a:t>
            </a:r>
            <a:r>
              <a:rPr lang="nb-NO" sz="1400" dirty="0" err="1" smtClean="0">
                <a:solidFill>
                  <a:srgbClr val="3333FF"/>
                </a:solidFill>
              </a:rPr>
              <a:t>convection</a:t>
            </a:r>
            <a:endParaRPr lang="nb-NO" sz="1400" dirty="0" smtClean="0">
              <a:solidFill>
                <a:srgbClr val="3333FF"/>
              </a:solidFill>
            </a:endParaRPr>
          </a:p>
          <a:p>
            <a:r>
              <a:rPr lang="nb-NO" sz="1400" dirty="0" err="1" smtClean="0">
                <a:solidFill>
                  <a:srgbClr val="3333FF"/>
                </a:solidFill>
              </a:rPr>
              <a:t>with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left-over</a:t>
            </a:r>
            <a:r>
              <a:rPr lang="nb-NO" sz="1400" dirty="0" smtClean="0">
                <a:solidFill>
                  <a:srgbClr val="3333FF"/>
                </a:solidFill>
              </a:rPr>
              <a:t> primitive mantle</a:t>
            </a:r>
            <a:endParaRPr lang="nb-NO" sz="1400" dirty="0">
              <a:solidFill>
                <a:srgbClr val="3333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22681" y="1389601"/>
            <a:ext cx="2643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>
                <a:solidFill>
                  <a:srgbClr val="3333FF"/>
                </a:solidFill>
              </a:rPr>
              <a:t>Layered</a:t>
            </a:r>
            <a:r>
              <a:rPr lang="nb-NO" sz="1400" dirty="0" smtClean="0">
                <a:solidFill>
                  <a:srgbClr val="3333FF"/>
                </a:solidFill>
              </a:rPr>
              <a:t> mantle </a:t>
            </a:r>
            <a:r>
              <a:rPr lang="nb-NO" sz="1400" dirty="0" err="1" smtClean="0">
                <a:solidFill>
                  <a:srgbClr val="3333FF"/>
                </a:solidFill>
              </a:rPr>
              <a:t>convection</a:t>
            </a:r>
            <a:endParaRPr lang="nb-NO" sz="1400" dirty="0" smtClean="0">
              <a:solidFill>
                <a:srgbClr val="3333FF"/>
              </a:solidFill>
            </a:endParaRPr>
          </a:p>
          <a:p>
            <a:r>
              <a:rPr lang="nb-NO" sz="1400" dirty="0" err="1" smtClean="0">
                <a:solidFill>
                  <a:srgbClr val="3333FF"/>
                </a:solidFill>
              </a:rPr>
              <a:t>with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isolated</a:t>
            </a:r>
            <a:r>
              <a:rPr lang="nb-NO" sz="1400" dirty="0" smtClean="0">
                <a:solidFill>
                  <a:srgbClr val="3333FF"/>
                </a:solidFill>
              </a:rPr>
              <a:t> (</a:t>
            </a:r>
            <a:r>
              <a:rPr lang="nb-NO" sz="1400" dirty="0" err="1" smtClean="0">
                <a:solidFill>
                  <a:srgbClr val="3333FF"/>
                </a:solidFill>
              </a:rPr>
              <a:t>enriched</a:t>
            </a:r>
            <a:r>
              <a:rPr lang="nb-NO" sz="1400" dirty="0" smtClean="0">
                <a:solidFill>
                  <a:srgbClr val="3333FF"/>
                </a:solidFill>
              </a:rPr>
              <a:t>) </a:t>
            </a:r>
            <a:r>
              <a:rPr lang="nb-NO" sz="1400" dirty="0" err="1" smtClean="0">
                <a:solidFill>
                  <a:srgbClr val="3333FF"/>
                </a:solidFill>
              </a:rPr>
              <a:t>reservoirs</a:t>
            </a:r>
            <a:endParaRPr lang="nb-NO" sz="1400" dirty="0">
              <a:solidFill>
                <a:srgbClr val="3333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2523" y="3433802"/>
            <a:ext cx="1271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(</a:t>
            </a:r>
            <a:r>
              <a:rPr lang="nb-NO" sz="1200" dirty="0" err="1" smtClean="0"/>
              <a:t>depleted</a:t>
            </a:r>
            <a:r>
              <a:rPr lang="nb-NO" sz="1200" dirty="0" smtClean="0"/>
              <a:t> mantle)</a:t>
            </a:r>
            <a:endParaRPr lang="nb-NO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301685" y="4335174"/>
            <a:ext cx="1314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(primitive mantle)</a:t>
            </a:r>
            <a:endParaRPr lang="nb-NO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357296" y="2217267"/>
            <a:ext cx="131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(</a:t>
            </a:r>
            <a:r>
              <a:rPr lang="nb-NO" sz="1200" dirty="0" err="1" smtClean="0"/>
              <a:t>continental</a:t>
            </a:r>
            <a:r>
              <a:rPr lang="nb-NO" sz="1200" dirty="0" smtClean="0"/>
              <a:t> </a:t>
            </a:r>
            <a:r>
              <a:rPr lang="nb-NO" sz="1200" dirty="0" err="1" smtClean="0"/>
              <a:t>crust</a:t>
            </a:r>
            <a:r>
              <a:rPr lang="nb-NO" sz="1200" dirty="0" smtClean="0"/>
              <a:t>)</a:t>
            </a:r>
            <a:endParaRPr lang="nb-NO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772945" y="5185309"/>
            <a:ext cx="934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err="1" smtClean="0">
                <a:solidFill>
                  <a:srgbClr val="FF0000"/>
                </a:solidFill>
              </a:rPr>
              <a:t>Core</a:t>
            </a:r>
            <a:endParaRPr lang="nb-NO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36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7391" y="980728"/>
            <a:ext cx="2438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Gardiner et al. (2016, Sci.Rep.)</a:t>
            </a:r>
            <a:endParaRPr lang="en-GB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144080" y="117942"/>
            <a:ext cx="3078343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Supercontinent cycles</a:t>
            </a:r>
          </a:p>
          <a:p>
            <a:r>
              <a:rPr lang="nb-NO" sz="2000" dirty="0" smtClean="0">
                <a:solidFill>
                  <a:srgbClr val="3333FF"/>
                </a:solidFill>
              </a:rPr>
              <a:t>A juvenile Hf-isotope signal</a:t>
            </a:r>
            <a:endParaRPr lang="en-GB" sz="2000" dirty="0">
              <a:solidFill>
                <a:srgbClr val="3333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65682" y="1556792"/>
            <a:ext cx="4511195" cy="4896544"/>
            <a:chOff x="4565682" y="1556792"/>
            <a:chExt cx="4511195" cy="4896544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6162" y="1556792"/>
              <a:ext cx="4480715" cy="4896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596162" y="1556792"/>
              <a:ext cx="180664" cy="235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65682" y="3794024"/>
              <a:ext cx="180664" cy="235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8796" y="1394512"/>
            <a:ext cx="3558727" cy="4692974"/>
            <a:chOff x="78796" y="1394512"/>
            <a:chExt cx="3558727" cy="469297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76" y="1394512"/>
              <a:ext cx="3518547" cy="4692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80016" y="1622980"/>
              <a:ext cx="180664" cy="235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8796" y="3991885"/>
              <a:ext cx="180664" cy="235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Rectangle 6"/>
          <p:cNvSpPr/>
          <p:nvPr/>
        </p:nvSpPr>
        <p:spPr>
          <a:xfrm>
            <a:off x="144080" y="4005064"/>
            <a:ext cx="3563824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54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052736"/>
            <a:ext cx="5148064" cy="403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07504" y="1194577"/>
            <a:ext cx="2916224" cy="3888432"/>
            <a:chOff x="158554" y="1484784"/>
            <a:chExt cx="2916224" cy="3888432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435" y="1484784"/>
              <a:ext cx="2915343" cy="3888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59435" y="1772816"/>
              <a:ext cx="103912" cy="114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58554" y="3643020"/>
              <a:ext cx="103912" cy="114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0381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16632"/>
            <a:ext cx="2880320" cy="2711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442468"/>
            <a:ext cx="4977781" cy="3396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140968"/>
            <a:ext cx="2718128" cy="37157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7520" y="44624"/>
            <a:ext cx="2401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Gale et al. (2013, J. </a:t>
            </a:r>
            <a:r>
              <a:rPr lang="nb-NO" dirty="0" err="1" smtClean="0"/>
              <a:t>Petrol</a:t>
            </a:r>
            <a:r>
              <a:rPr lang="nb-NO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91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37" y="1022374"/>
            <a:ext cx="3823911" cy="2608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" y="3962642"/>
            <a:ext cx="4009126" cy="2732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762" y="908721"/>
            <a:ext cx="5076238" cy="5071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42381" y="0"/>
            <a:ext cx="2401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Gale et al. (2013, J. </a:t>
            </a:r>
            <a:r>
              <a:rPr lang="nb-NO" dirty="0" err="1" smtClean="0"/>
              <a:t>Petrol</a:t>
            </a:r>
            <a:r>
              <a:rPr lang="nb-NO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6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40" y="30768"/>
            <a:ext cx="294503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Global MORB </a:t>
            </a:r>
            <a:r>
              <a:rPr lang="nb-NO" sz="2000" dirty="0" err="1" smtClean="0">
                <a:solidFill>
                  <a:srgbClr val="3333FF"/>
                </a:solidFill>
              </a:rPr>
              <a:t>systematics</a:t>
            </a:r>
            <a:endParaRPr lang="nb-NO" sz="2000" dirty="0" smtClean="0">
              <a:solidFill>
                <a:srgbClr val="3333FF"/>
              </a:solidFill>
            </a:endParaRPr>
          </a:p>
          <a:p>
            <a:r>
              <a:rPr lang="nb-NO" dirty="0" err="1" smtClean="0">
                <a:solidFill>
                  <a:srgbClr val="0066FF"/>
                </a:solidFill>
              </a:rPr>
              <a:t>Correlations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between</a:t>
            </a:r>
            <a:r>
              <a:rPr lang="nb-NO" dirty="0" smtClean="0">
                <a:solidFill>
                  <a:srgbClr val="0066FF"/>
                </a:solidFill>
              </a:rPr>
              <a:t>:</a:t>
            </a:r>
          </a:p>
          <a:p>
            <a:r>
              <a:rPr lang="nb-NO" sz="1400" dirty="0" smtClean="0"/>
              <a:t> - </a:t>
            </a:r>
            <a:r>
              <a:rPr lang="nb-NO" sz="1400" dirty="0" err="1" smtClean="0"/>
              <a:t>potential</a:t>
            </a:r>
            <a:r>
              <a:rPr lang="nb-NO" sz="1400" dirty="0" smtClean="0"/>
              <a:t> </a:t>
            </a:r>
            <a:r>
              <a:rPr lang="nb-NO" sz="1400" dirty="0" err="1" smtClean="0"/>
              <a:t>temperature</a:t>
            </a:r>
            <a:r>
              <a:rPr lang="nb-NO" sz="1400" dirty="0" smtClean="0"/>
              <a:t>, </a:t>
            </a:r>
            <a:r>
              <a:rPr lang="nb-NO" sz="1400" dirty="0" err="1" smtClean="0"/>
              <a:t>T</a:t>
            </a:r>
            <a:r>
              <a:rPr lang="nb-NO" sz="1400" baseline="-25000" dirty="0" err="1" smtClean="0"/>
              <a:t>p</a:t>
            </a:r>
            <a:endParaRPr lang="nb-NO" sz="1400" baseline="-25000" dirty="0" smtClean="0"/>
          </a:p>
          <a:p>
            <a:r>
              <a:rPr lang="nb-NO" sz="1400" dirty="0" smtClean="0"/>
              <a:t> - </a:t>
            </a:r>
            <a:r>
              <a:rPr lang="nb-NO" sz="1400" dirty="0" err="1" smtClean="0"/>
              <a:t>axial</a:t>
            </a:r>
            <a:r>
              <a:rPr lang="nb-NO" sz="1400" dirty="0" smtClean="0"/>
              <a:t> </a:t>
            </a:r>
            <a:r>
              <a:rPr lang="nb-NO" sz="1400" dirty="0" err="1" smtClean="0"/>
              <a:t>depth</a:t>
            </a:r>
            <a:endParaRPr lang="nb-NO" sz="1400" dirty="0"/>
          </a:p>
          <a:p>
            <a:r>
              <a:rPr lang="nb-NO" sz="1400" dirty="0" smtClean="0"/>
              <a:t> - </a:t>
            </a:r>
            <a:r>
              <a:rPr lang="nb-NO" sz="1400" dirty="0" err="1" smtClean="0"/>
              <a:t>crustal</a:t>
            </a:r>
            <a:r>
              <a:rPr lang="nb-NO" sz="1400" dirty="0" smtClean="0"/>
              <a:t> </a:t>
            </a:r>
            <a:r>
              <a:rPr lang="nb-NO" sz="1400" dirty="0" err="1" smtClean="0"/>
              <a:t>thickness</a:t>
            </a:r>
            <a:endParaRPr lang="nb-NO" sz="1400" dirty="0" smtClean="0"/>
          </a:p>
          <a:p>
            <a:r>
              <a:rPr lang="nb-NO" sz="1400" dirty="0" smtClean="0"/>
              <a:t> - basalt </a:t>
            </a:r>
            <a:r>
              <a:rPr lang="nb-NO" sz="1400" dirty="0" err="1" smtClean="0"/>
              <a:t>coposition</a:t>
            </a:r>
            <a:endParaRPr lang="nb-NO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60190" y="1693238"/>
            <a:ext cx="266932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err="1" smtClean="0">
                <a:solidFill>
                  <a:srgbClr val="0066FF"/>
                </a:solidFill>
              </a:rPr>
              <a:t>Pioneering</a:t>
            </a:r>
            <a:r>
              <a:rPr lang="nb-NO" sz="1200" b="1" dirty="0" smtClean="0">
                <a:solidFill>
                  <a:srgbClr val="0066FF"/>
                </a:solidFill>
              </a:rPr>
              <a:t> studies by</a:t>
            </a:r>
            <a:r>
              <a:rPr lang="nb-NO" sz="1200" dirty="0" smtClean="0">
                <a:solidFill>
                  <a:srgbClr val="0066FF"/>
                </a:solidFill>
              </a:rPr>
              <a:t>:</a:t>
            </a:r>
          </a:p>
          <a:p>
            <a:r>
              <a:rPr lang="nb-NO" sz="1100" dirty="0" smtClean="0"/>
              <a:t>Klein and </a:t>
            </a:r>
            <a:r>
              <a:rPr lang="nb-NO" sz="1100" dirty="0" err="1" smtClean="0"/>
              <a:t>Langmuir</a:t>
            </a:r>
            <a:r>
              <a:rPr lang="nb-NO" sz="1100" dirty="0" smtClean="0"/>
              <a:t> (1987, 1989, </a:t>
            </a:r>
            <a:r>
              <a:rPr lang="nb-NO" sz="1100" dirty="0" err="1" smtClean="0"/>
              <a:t>JGR</a:t>
            </a:r>
            <a:r>
              <a:rPr lang="nb-NO" sz="1100" dirty="0" smtClean="0"/>
              <a:t>)</a:t>
            </a:r>
          </a:p>
          <a:p>
            <a:r>
              <a:rPr lang="nb-NO" sz="1100" dirty="0" err="1" smtClean="0"/>
              <a:t>Langmuir</a:t>
            </a:r>
            <a:r>
              <a:rPr lang="nb-NO" sz="1100" dirty="0" smtClean="0"/>
              <a:t> et al (1992, </a:t>
            </a:r>
            <a:r>
              <a:rPr lang="nb-NO" sz="1100" dirty="0" err="1" smtClean="0"/>
              <a:t>AGU</a:t>
            </a:r>
            <a:r>
              <a:rPr lang="nb-NO" sz="1100" dirty="0" smtClean="0"/>
              <a:t> </a:t>
            </a:r>
            <a:r>
              <a:rPr lang="nb-NO" sz="1100" dirty="0" err="1" smtClean="0"/>
              <a:t>Monograph</a:t>
            </a:r>
            <a:r>
              <a:rPr lang="nb-NO" sz="1100" dirty="0" smtClean="0"/>
              <a:t> 71)</a:t>
            </a:r>
          </a:p>
          <a:p>
            <a:endParaRPr lang="nb-NO" sz="1200" dirty="0" smtClean="0"/>
          </a:p>
          <a:p>
            <a:r>
              <a:rPr lang="nb-NO" sz="1200" b="1" dirty="0" err="1" smtClean="0">
                <a:solidFill>
                  <a:srgbClr val="0066FF"/>
                </a:solidFill>
              </a:rPr>
              <a:t>Revisited</a:t>
            </a:r>
            <a:r>
              <a:rPr lang="nb-NO" sz="1200" b="1" dirty="0" smtClean="0">
                <a:solidFill>
                  <a:srgbClr val="0066FF"/>
                </a:solidFill>
              </a:rPr>
              <a:t> by e.g.:</a:t>
            </a:r>
          </a:p>
          <a:p>
            <a:r>
              <a:rPr lang="nb-NO" sz="1100" dirty="0" err="1" smtClean="0"/>
              <a:t>Niu</a:t>
            </a:r>
            <a:r>
              <a:rPr lang="nb-NO" sz="1100" dirty="0" smtClean="0"/>
              <a:t> and </a:t>
            </a:r>
            <a:r>
              <a:rPr lang="nb-NO" sz="1100" dirty="0" err="1" smtClean="0"/>
              <a:t>O'Hara</a:t>
            </a:r>
            <a:r>
              <a:rPr lang="nb-NO" sz="1100" dirty="0"/>
              <a:t> </a:t>
            </a:r>
            <a:r>
              <a:rPr lang="nb-NO" sz="1100" dirty="0" smtClean="0"/>
              <a:t>(2008, J. </a:t>
            </a:r>
            <a:r>
              <a:rPr lang="nb-NO" sz="1100" dirty="0" err="1" smtClean="0"/>
              <a:t>Petrol</a:t>
            </a:r>
            <a:r>
              <a:rPr lang="nb-NO" sz="1100" dirty="0" smtClean="0"/>
              <a:t>.)</a:t>
            </a:r>
          </a:p>
          <a:p>
            <a:r>
              <a:rPr lang="nb-NO" sz="1100" dirty="0" err="1" smtClean="0"/>
              <a:t>Dalton</a:t>
            </a:r>
            <a:r>
              <a:rPr lang="nb-NO" sz="1100" dirty="0" smtClean="0"/>
              <a:t> et al. (2014, Science)</a:t>
            </a:r>
            <a:endParaRPr lang="nb-NO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3314495" y="-32804"/>
            <a:ext cx="2478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err="1" smtClean="0">
                <a:solidFill>
                  <a:srgbClr val="3333FF"/>
                </a:solidFill>
              </a:rPr>
              <a:t>Modeling</a:t>
            </a:r>
            <a:r>
              <a:rPr lang="nb-NO" sz="1500" dirty="0" smtClean="0">
                <a:solidFill>
                  <a:srgbClr val="3333FF"/>
                </a:solidFill>
              </a:rPr>
              <a:t> </a:t>
            </a:r>
            <a:r>
              <a:rPr lang="nb-NO" sz="1500" dirty="0" err="1" smtClean="0">
                <a:solidFill>
                  <a:srgbClr val="3333FF"/>
                </a:solidFill>
              </a:rPr>
              <a:t>of</a:t>
            </a:r>
            <a:r>
              <a:rPr lang="nb-NO" sz="1500" dirty="0" smtClean="0">
                <a:solidFill>
                  <a:srgbClr val="3333FF"/>
                </a:solidFill>
              </a:rPr>
              <a:t> </a:t>
            </a:r>
            <a:r>
              <a:rPr lang="nb-NO" sz="1500" dirty="0" err="1" smtClean="0">
                <a:solidFill>
                  <a:srgbClr val="3333FF"/>
                </a:solidFill>
              </a:rPr>
              <a:t>decompressional</a:t>
            </a:r>
            <a:endParaRPr lang="nb-NO" sz="1500" dirty="0" smtClean="0">
              <a:solidFill>
                <a:srgbClr val="3333FF"/>
              </a:solidFill>
            </a:endParaRPr>
          </a:p>
          <a:p>
            <a:r>
              <a:rPr lang="nb-NO" sz="1500" dirty="0" smtClean="0">
                <a:solidFill>
                  <a:srgbClr val="3333FF"/>
                </a:solidFill>
              </a:rPr>
              <a:t>melt </a:t>
            </a:r>
            <a:r>
              <a:rPr lang="nb-NO" sz="1500" dirty="0" err="1" smtClean="0">
                <a:solidFill>
                  <a:srgbClr val="3333FF"/>
                </a:solidFill>
              </a:rPr>
              <a:t>compositions</a:t>
            </a:r>
            <a:endParaRPr lang="nb-NO" sz="1500" dirty="0" smtClean="0">
              <a:solidFill>
                <a:srgbClr val="3333FF"/>
              </a:solidFill>
            </a:endParaRPr>
          </a:p>
          <a:p>
            <a:pPr>
              <a:lnSpc>
                <a:spcPts val="600"/>
              </a:lnSpc>
            </a:pPr>
            <a:r>
              <a:rPr lang="nb-NO" sz="1500" dirty="0" smtClean="0">
                <a:solidFill>
                  <a:srgbClr val="3333FF"/>
                </a:solidFill>
              </a:rPr>
              <a:t> </a:t>
            </a:r>
          </a:p>
          <a:p>
            <a:r>
              <a:rPr lang="nb-NO" sz="1300" b="1" dirty="0" err="1" smtClean="0"/>
              <a:t>p</a:t>
            </a:r>
            <a:r>
              <a:rPr lang="nb-NO" sz="1300" b="1" baseline="-25000" dirty="0" err="1" smtClean="0"/>
              <a:t>0</a:t>
            </a:r>
            <a:r>
              <a:rPr lang="nb-NO" sz="1200" dirty="0" smtClean="0"/>
              <a:t>: </a:t>
            </a:r>
            <a:r>
              <a:rPr lang="nb-NO" sz="1200" b="1" dirty="0" smtClean="0">
                <a:solidFill>
                  <a:srgbClr val="66CCFF"/>
                </a:solidFill>
              </a:rPr>
              <a:t>15</a:t>
            </a:r>
            <a:r>
              <a:rPr lang="nb-NO" sz="1200" dirty="0" smtClean="0"/>
              <a:t>, </a:t>
            </a:r>
            <a:r>
              <a:rPr lang="nb-NO" sz="1200" b="1" dirty="0" smtClean="0">
                <a:solidFill>
                  <a:srgbClr val="3399FF"/>
                </a:solidFill>
              </a:rPr>
              <a:t>20</a:t>
            </a:r>
            <a:r>
              <a:rPr lang="nb-NO" sz="1200" dirty="0" smtClean="0"/>
              <a:t> and </a:t>
            </a:r>
            <a:r>
              <a:rPr lang="nb-NO" sz="1200" b="1" dirty="0" smtClean="0">
                <a:solidFill>
                  <a:srgbClr val="3333CC"/>
                </a:solidFill>
              </a:rPr>
              <a:t>25</a:t>
            </a:r>
            <a:r>
              <a:rPr lang="nb-NO" sz="1200" dirty="0" smtClean="0"/>
              <a:t> </a:t>
            </a:r>
            <a:r>
              <a:rPr lang="nb-NO" sz="1200" dirty="0" err="1" smtClean="0"/>
              <a:t>kbar</a:t>
            </a:r>
            <a:r>
              <a:rPr lang="nb-NO" sz="1200" dirty="0" smtClean="0"/>
              <a:t>,  </a:t>
            </a:r>
            <a:r>
              <a:rPr lang="nb-NO" sz="1300" dirty="0" err="1" smtClean="0"/>
              <a:t>p</a:t>
            </a:r>
            <a:r>
              <a:rPr lang="nb-NO" sz="1300" baseline="-25000" dirty="0" err="1" smtClean="0"/>
              <a:t>final</a:t>
            </a:r>
            <a:r>
              <a:rPr lang="nb-NO" sz="1200" dirty="0" smtClean="0"/>
              <a:t>: </a:t>
            </a:r>
            <a:r>
              <a:rPr lang="nb-NO" sz="1200" b="1" dirty="0" smtClean="0"/>
              <a:t>8</a:t>
            </a:r>
            <a:r>
              <a:rPr lang="nb-NO" sz="1200" dirty="0" smtClean="0"/>
              <a:t> </a:t>
            </a:r>
            <a:r>
              <a:rPr lang="nb-NO" sz="1200" dirty="0" err="1" smtClean="0"/>
              <a:t>kbar</a:t>
            </a:r>
            <a:endParaRPr lang="nb-NO" sz="12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393802" y="855685"/>
            <a:ext cx="1765227" cy="123110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b="1" dirty="0" err="1" smtClean="0"/>
              <a:t>Parameterization</a:t>
            </a:r>
            <a:r>
              <a:rPr lang="nb-NO" sz="1200" dirty="0" smtClean="0"/>
              <a:t> </a:t>
            </a:r>
            <a:r>
              <a:rPr lang="nb-NO" sz="1200" dirty="0" err="1" smtClean="0"/>
              <a:t>based</a:t>
            </a:r>
            <a:endParaRPr lang="nb-NO" sz="1200" dirty="0" smtClean="0"/>
          </a:p>
          <a:p>
            <a:r>
              <a:rPr lang="nb-NO" sz="1200" dirty="0" err="1" smtClean="0"/>
              <a:t>on</a:t>
            </a:r>
            <a:r>
              <a:rPr lang="nb-NO" sz="1200" b="1" dirty="0" smtClean="0"/>
              <a:t> </a:t>
            </a:r>
            <a:r>
              <a:rPr lang="nb-NO" sz="1200" b="1" dirty="0" err="1" smtClean="0"/>
              <a:t>experimental</a:t>
            </a:r>
            <a:r>
              <a:rPr lang="nb-NO" sz="1200" dirty="0" smtClean="0"/>
              <a:t> </a:t>
            </a:r>
            <a:r>
              <a:rPr lang="nb-NO" sz="1200" dirty="0" err="1" smtClean="0"/>
              <a:t>results</a:t>
            </a:r>
            <a:r>
              <a:rPr lang="nb-NO" sz="1200" dirty="0" smtClean="0"/>
              <a:t>:</a:t>
            </a:r>
          </a:p>
          <a:p>
            <a:r>
              <a:rPr lang="nb-NO" sz="1000" dirty="0" err="1" smtClean="0"/>
              <a:t>Jaques</a:t>
            </a:r>
            <a:r>
              <a:rPr lang="nb-NO" sz="1000" dirty="0" smtClean="0"/>
              <a:t> and Green 1980</a:t>
            </a:r>
          </a:p>
          <a:p>
            <a:r>
              <a:rPr lang="nb-NO" sz="1000" dirty="0" err="1" smtClean="0"/>
              <a:t>Falloon</a:t>
            </a:r>
            <a:r>
              <a:rPr lang="nb-NO" sz="1000" dirty="0" smtClean="0"/>
              <a:t> and Green 1987, 1988</a:t>
            </a:r>
          </a:p>
          <a:p>
            <a:r>
              <a:rPr lang="nb-NO" sz="1000" dirty="0" err="1" smtClean="0"/>
              <a:t>Falloon</a:t>
            </a:r>
            <a:r>
              <a:rPr lang="nb-NO" sz="1000" dirty="0" smtClean="0"/>
              <a:t> et al. 1988</a:t>
            </a:r>
          </a:p>
          <a:p>
            <a:r>
              <a:rPr lang="nb-NO" sz="1000" dirty="0" err="1" smtClean="0"/>
              <a:t>Hirose</a:t>
            </a:r>
            <a:r>
              <a:rPr lang="nb-NO" sz="1000" dirty="0" smtClean="0"/>
              <a:t> and </a:t>
            </a:r>
            <a:r>
              <a:rPr lang="nb-NO" sz="1000" dirty="0" err="1" smtClean="0"/>
              <a:t>Kushiro</a:t>
            </a:r>
            <a:r>
              <a:rPr lang="nb-NO" sz="1000" dirty="0" smtClean="0"/>
              <a:t> 1993</a:t>
            </a:r>
          </a:p>
          <a:p>
            <a:r>
              <a:rPr lang="nb-NO" sz="1000" dirty="0" smtClean="0"/>
              <a:t>Baker and Stolper 1994</a:t>
            </a:r>
            <a:endParaRPr lang="nb-NO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3393802" y="2232311"/>
            <a:ext cx="156966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000" dirty="0" smtClean="0"/>
              <a:t>Fig. from</a:t>
            </a:r>
          </a:p>
          <a:p>
            <a:r>
              <a:rPr lang="nb-NO" sz="1000" dirty="0" err="1" smtClean="0"/>
              <a:t>Niu</a:t>
            </a:r>
            <a:r>
              <a:rPr lang="nb-NO" sz="1000" dirty="0" smtClean="0"/>
              <a:t> &amp; </a:t>
            </a:r>
            <a:r>
              <a:rPr lang="nb-NO" sz="1000" dirty="0" err="1" smtClean="0"/>
              <a:t>O'Hara</a:t>
            </a:r>
            <a:r>
              <a:rPr lang="nb-NO" sz="1000" dirty="0" smtClean="0"/>
              <a:t>, 2008, </a:t>
            </a:r>
            <a:r>
              <a:rPr lang="nb-NO" sz="1000" dirty="0" err="1" smtClean="0"/>
              <a:t>J.Pet</a:t>
            </a:r>
            <a:r>
              <a:rPr lang="nb-NO" sz="1000" dirty="0" smtClean="0"/>
              <a:t>.</a:t>
            </a:r>
            <a:endParaRPr lang="nb-NO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4320456" y="5229200"/>
            <a:ext cx="2401619" cy="13926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err="1" smtClean="0">
                <a:solidFill>
                  <a:srgbClr val="0066FF"/>
                </a:solidFill>
              </a:rPr>
              <a:t>Ca</a:t>
            </a:r>
            <a:r>
              <a:rPr lang="nb-NO" sz="1100" dirty="0" smtClean="0">
                <a:solidFill>
                  <a:srgbClr val="0066FF"/>
                </a:solidFill>
              </a:rPr>
              <a:t>/Al </a:t>
            </a:r>
            <a:r>
              <a:rPr lang="nb-NO" sz="1100" dirty="0" err="1" smtClean="0">
                <a:solidFill>
                  <a:srgbClr val="0066FF"/>
                </a:solidFill>
              </a:rPr>
              <a:t>decreases</a:t>
            </a:r>
            <a:r>
              <a:rPr lang="nb-NO" sz="1100" dirty="0" smtClean="0">
                <a:solidFill>
                  <a:srgbClr val="0066FF"/>
                </a:solidFill>
              </a:rPr>
              <a:t> </a:t>
            </a:r>
            <a:r>
              <a:rPr lang="nb-NO" sz="1100" dirty="0" err="1" smtClean="0">
                <a:solidFill>
                  <a:srgbClr val="0066FF"/>
                </a:solidFill>
              </a:rPr>
              <a:t>with</a:t>
            </a:r>
            <a:r>
              <a:rPr lang="nb-NO" sz="1100" dirty="0" smtClean="0">
                <a:solidFill>
                  <a:srgbClr val="0066FF"/>
                </a:solidFill>
              </a:rPr>
              <a:t> </a:t>
            </a:r>
            <a:r>
              <a:rPr lang="nb-NO" sz="1100" dirty="0" err="1" smtClean="0">
                <a:solidFill>
                  <a:srgbClr val="0066FF"/>
                </a:solidFill>
              </a:rPr>
              <a:t>incr</a:t>
            </a:r>
            <a:r>
              <a:rPr lang="nb-NO" sz="1100" dirty="0" smtClean="0">
                <a:solidFill>
                  <a:srgbClr val="0066FF"/>
                </a:solidFill>
              </a:rPr>
              <a:t>. F, p</a:t>
            </a:r>
            <a:r>
              <a:rPr lang="nb-NO" sz="1100" baseline="-25000" dirty="0" smtClean="0">
                <a:solidFill>
                  <a:srgbClr val="0066FF"/>
                </a:solidFill>
              </a:rPr>
              <a:t>0</a:t>
            </a:r>
            <a:r>
              <a:rPr lang="nb-NO" sz="1100" dirty="0" smtClean="0">
                <a:solidFill>
                  <a:srgbClr val="0066FF"/>
                </a:solidFill>
              </a:rPr>
              <a:t> and ͞p.</a:t>
            </a:r>
          </a:p>
          <a:p>
            <a:r>
              <a:rPr lang="nb-NO" sz="1050" dirty="0" smtClean="0">
                <a:solidFill>
                  <a:srgbClr val="6600CC"/>
                </a:solidFill>
              </a:rPr>
              <a:t>  High-p melting </a:t>
            </a:r>
            <a:r>
              <a:rPr lang="nb-NO" sz="1050" dirty="0" err="1" smtClean="0">
                <a:solidFill>
                  <a:srgbClr val="6600CC"/>
                </a:solidFill>
              </a:rPr>
              <a:t>with</a:t>
            </a:r>
            <a:r>
              <a:rPr lang="nb-NO" sz="1050" dirty="0" smtClean="0">
                <a:solidFill>
                  <a:srgbClr val="6600CC"/>
                </a:solidFill>
              </a:rPr>
              <a:t> more residual ga</a:t>
            </a:r>
          </a:p>
          <a:p>
            <a:r>
              <a:rPr lang="nb-NO" sz="1050" dirty="0" smtClean="0">
                <a:solidFill>
                  <a:srgbClr val="6600CC"/>
                </a:solidFill>
              </a:rPr>
              <a:t>ga </a:t>
            </a:r>
            <a:r>
              <a:rPr lang="nb-NO" sz="1050" dirty="0" err="1" smtClean="0">
                <a:solidFill>
                  <a:srgbClr val="6600CC"/>
                </a:solidFill>
              </a:rPr>
              <a:t>should</a:t>
            </a:r>
            <a:r>
              <a:rPr lang="nb-NO" sz="1050" dirty="0" smtClean="0">
                <a:solidFill>
                  <a:srgbClr val="6600CC"/>
                </a:solidFill>
              </a:rPr>
              <a:t> </a:t>
            </a:r>
            <a:r>
              <a:rPr lang="nb-NO" sz="1050" dirty="0" err="1" smtClean="0">
                <a:solidFill>
                  <a:srgbClr val="6600CC"/>
                </a:solidFill>
              </a:rPr>
              <a:t>give</a:t>
            </a:r>
            <a:r>
              <a:rPr lang="nb-NO" sz="1050" dirty="0" smtClean="0">
                <a:solidFill>
                  <a:srgbClr val="6600CC"/>
                </a:solidFill>
              </a:rPr>
              <a:t> </a:t>
            </a:r>
            <a:r>
              <a:rPr lang="nb-NO" sz="1050" b="1" dirty="0" err="1" smtClean="0">
                <a:solidFill>
                  <a:srgbClr val="6600CC"/>
                </a:solidFill>
              </a:rPr>
              <a:t>higher</a:t>
            </a:r>
            <a:r>
              <a:rPr lang="nb-NO" sz="1050" dirty="0" smtClean="0">
                <a:solidFill>
                  <a:srgbClr val="6600CC"/>
                </a:solidFill>
              </a:rPr>
              <a:t>, not</a:t>
            </a:r>
            <a:r>
              <a:rPr lang="nb-NO" sz="1050" dirty="0">
                <a:solidFill>
                  <a:srgbClr val="6600CC"/>
                </a:solidFill>
              </a:rPr>
              <a:t> </a:t>
            </a:r>
            <a:r>
              <a:rPr lang="nb-NO" sz="1050" b="1" dirty="0" err="1" smtClean="0">
                <a:solidFill>
                  <a:srgbClr val="6600CC"/>
                </a:solidFill>
              </a:rPr>
              <a:t>lower</a:t>
            </a:r>
            <a:r>
              <a:rPr lang="nb-NO" sz="1050" dirty="0" smtClean="0">
                <a:solidFill>
                  <a:srgbClr val="6600CC"/>
                </a:solidFill>
              </a:rPr>
              <a:t>, </a:t>
            </a:r>
            <a:r>
              <a:rPr lang="nb-NO" sz="1050" dirty="0" err="1" smtClean="0">
                <a:solidFill>
                  <a:srgbClr val="6600CC"/>
                </a:solidFill>
              </a:rPr>
              <a:t>Ca</a:t>
            </a:r>
            <a:r>
              <a:rPr lang="nb-NO" sz="1050" dirty="0" smtClean="0">
                <a:solidFill>
                  <a:srgbClr val="6600CC"/>
                </a:solidFill>
              </a:rPr>
              <a:t>/Al-</a:t>
            </a:r>
            <a:endParaRPr lang="nb-NO" sz="1050" dirty="0">
              <a:solidFill>
                <a:srgbClr val="6600CC"/>
              </a:solidFill>
            </a:endParaRPr>
          </a:p>
          <a:p>
            <a:r>
              <a:rPr lang="nb-NO" sz="1050" dirty="0" smtClean="0">
                <a:solidFill>
                  <a:srgbClr val="6600CC"/>
                </a:solidFill>
              </a:rPr>
              <a:t>ratio at </a:t>
            </a:r>
            <a:r>
              <a:rPr lang="nb-NO" sz="1050" dirty="0" err="1" smtClean="0">
                <a:solidFill>
                  <a:srgbClr val="6600CC"/>
                </a:solidFill>
              </a:rPr>
              <a:t>high</a:t>
            </a:r>
            <a:r>
              <a:rPr lang="nb-NO" sz="1050" dirty="0" smtClean="0">
                <a:solidFill>
                  <a:srgbClr val="6600CC"/>
                </a:solidFill>
              </a:rPr>
              <a:t> F in </a:t>
            </a:r>
            <a:r>
              <a:rPr lang="nb-NO" sz="1050" dirty="0" err="1" smtClean="0">
                <a:solidFill>
                  <a:srgbClr val="6600CC"/>
                </a:solidFill>
              </a:rPr>
              <a:t>fractionation-corrected</a:t>
            </a:r>
            <a:endParaRPr lang="nb-NO" sz="1050" dirty="0">
              <a:solidFill>
                <a:srgbClr val="6600CC"/>
              </a:solidFill>
            </a:endParaRPr>
          </a:p>
          <a:p>
            <a:r>
              <a:rPr lang="nb-NO" sz="1050" dirty="0" err="1" smtClean="0">
                <a:solidFill>
                  <a:srgbClr val="6600CC"/>
                </a:solidFill>
              </a:rPr>
              <a:t>basaltic</a:t>
            </a:r>
            <a:r>
              <a:rPr lang="nb-NO" sz="1050" dirty="0" smtClean="0">
                <a:solidFill>
                  <a:srgbClr val="6600CC"/>
                </a:solidFill>
              </a:rPr>
              <a:t> rocks.</a:t>
            </a:r>
          </a:p>
          <a:p>
            <a:r>
              <a:rPr lang="nb-NO" sz="1050" dirty="0">
                <a:solidFill>
                  <a:srgbClr val="6600CC"/>
                </a:solidFill>
              </a:rPr>
              <a:t> </a:t>
            </a:r>
            <a:r>
              <a:rPr lang="nb-NO" sz="1050" dirty="0" smtClean="0">
                <a:solidFill>
                  <a:srgbClr val="6600CC"/>
                </a:solidFill>
              </a:rPr>
              <a:t> </a:t>
            </a:r>
            <a:r>
              <a:rPr lang="nb-NO" sz="1050" dirty="0" err="1" smtClean="0">
                <a:solidFill>
                  <a:srgbClr val="6600CC"/>
                </a:solidFill>
              </a:rPr>
              <a:t>Also</a:t>
            </a:r>
            <a:r>
              <a:rPr lang="nb-NO" sz="1050" dirty="0" smtClean="0">
                <a:solidFill>
                  <a:srgbClr val="6600CC"/>
                </a:solidFill>
              </a:rPr>
              <a:t>, </a:t>
            </a:r>
            <a:r>
              <a:rPr lang="nb-NO" sz="1050" dirty="0" err="1" smtClean="0">
                <a:solidFill>
                  <a:srgbClr val="6600CC"/>
                </a:solidFill>
              </a:rPr>
              <a:t>these</a:t>
            </a:r>
            <a:r>
              <a:rPr lang="nb-NO" sz="1050" dirty="0" smtClean="0">
                <a:solidFill>
                  <a:srgbClr val="6600CC"/>
                </a:solidFill>
              </a:rPr>
              <a:t> </a:t>
            </a:r>
            <a:r>
              <a:rPr lang="nb-NO" sz="1050" dirty="0" err="1" smtClean="0">
                <a:solidFill>
                  <a:srgbClr val="6600CC"/>
                </a:solidFill>
              </a:rPr>
              <a:t>curves</a:t>
            </a:r>
            <a:r>
              <a:rPr lang="nb-NO" sz="1050" dirty="0" smtClean="0">
                <a:solidFill>
                  <a:srgbClr val="6600CC"/>
                </a:solidFill>
              </a:rPr>
              <a:t>, </a:t>
            </a:r>
            <a:r>
              <a:rPr lang="nb-NO" sz="1050" dirty="0" err="1" smtClean="0">
                <a:solidFill>
                  <a:srgbClr val="6600CC"/>
                </a:solidFill>
              </a:rPr>
              <a:t>based</a:t>
            </a:r>
            <a:r>
              <a:rPr lang="nb-NO" sz="1050" dirty="0" smtClean="0">
                <a:solidFill>
                  <a:srgbClr val="6600CC"/>
                </a:solidFill>
              </a:rPr>
              <a:t> </a:t>
            </a:r>
            <a:r>
              <a:rPr lang="nb-NO" sz="1050" dirty="0" err="1" smtClean="0">
                <a:solidFill>
                  <a:srgbClr val="6600CC"/>
                </a:solidFill>
              </a:rPr>
              <a:t>on</a:t>
            </a:r>
            <a:r>
              <a:rPr lang="nb-NO" sz="1050" dirty="0" smtClean="0">
                <a:solidFill>
                  <a:srgbClr val="6600CC"/>
                </a:solidFill>
              </a:rPr>
              <a:t> p</a:t>
            </a:r>
            <a:r>
              <a:rPr lang="nb-NO" sz="1050" baseline="-25000" dirty="0" smtClean="0">
                <a:solidFill>
                  <a:srgbClr val="6600CC"/>
                </a:solidFill>
              </a:rPr>
              <a:t>0</a:t>
            </a:r>
            <a:r>
              <a:rPr lang="nb-NO" sz="1050" dirty="0">
                <a:solidFill>
                  <a:srgbClr val="6600CC"/>
                </a:solidFill>
              </a:rPr>
              <a:t> </a:t>
            </a:r>
            <a:r>
              <a:rPr lang="nb-NO" sz="1050" dirty="0" smtClean="0">
                <a:solidFill>
                  <a:srgbClr val="6600CC"/>
                </a:solidFill>
              </a:rPr>
              <a:t>≤ 2.5</a:t>
            </a:r>
          </a:p>
          <a:p>
            <a:r>
              <a:rPr lang="nb-NO" sz="1050" dirty="0" err="1" smtClean="0">
                <a:solidFill>
                  <a:srgbClr val="6600CC"/>
                </a:solidFill>
              </a:rPr>
              <a:t>GPa</a:t>
            </a:r>
            <a:r>
              <a:rPr lang="nb-NO" sz="1050" dirty="0" smtClean="0">
                <a:solidFill>
                  <a:srgbClr val="6600CC"/>
                </a:solidFill>
              </a:rPr>
              <a:t> (</a:t>
            </a:r>
            <a:r>
              <a:rPr lang="nb-NO" sz="1050" dirty="0">
                <a:solidFill>
                  <a:srgbClr val="6600CC"/>
                </a:solidFill>
              </a:rPr>
              <a:t>≤ </a:t>
            </a:r>
            <a:r>
              <a:rPr lang="nb-NO" sz="1050" dirty="0" smtClean="0">
                <a:solidFill>
                  <a:srgbClr val="6600CC"/>
                </a:solidFill>
              </a:rPr>
              <a:t>25 </a:t>
            </a:r>
            <a:r>
              <a:rPr lang="nb-NO" sz="1050" dirty="0" err="1" smtClean="0">
                <a:solidFill>
                  <a:srgbClr val="6600CC"/>
                </a:solidFill>
              </a:rPr>
              <a:t>kbar</a:t>
            </a:r>
            <a:r>
              <a:rPr lang="nb-NO" sz="1050" dirty="0" smtClean="0">
                <a:solidFill>
                  <a:srgbClr val="6600CC"/>
                </a:solidFill>
              </a:rPr>
              <a:t>), </a:t>
            </a:r>
            <a:r>
              <a:rPr lang="nb-NO" sz="1050" dirty="0" err="1" smtClean="0">
                <a:solidFill>
                  <a:srgbClr val="6600CC"/>
                </a:solidFill>
              </a:rPr>
              <a:t>represent</a:t>
            </a:r>
            <a:r>
              <a:rPr lang="nb-NO" sz="1050" dirty="0" smtClean="0">
                <a:solidFill>
                  <a:srgbClr val="6600CC"/>
                </a:solidFill>
              </a:rPr>
              <a:t> </a:t>
            </a:r>
            <a:r>
              <a:rPr lang="nb-NO" sz="1050" dirty="0" err="1" smtClean="0">
                <a:solidFill>
                  <a:srgbClr val="6600CC"/>
                </a:solidFill>
              </a:rPr>
              <a:t>too</a:t>
            </a:r>
            <a:r>
              <a:rPr lang="nb-NO" sz="1050" dirty="0" smtClean="0">
                <a:solidFill>
                  <a:srgbClr val="6600CC"/>
                </a:solidFill>
              </a:rPr>
              <a:t> </a:t>
            </a:r>
            <a:r>
              <a:rPr lang="nb-NO" sz="1050" dirty="0" err="1" smtClean="0">
                <a:solidFill>
                  <a:srgbClr val="6600CC"/>
                </a:solidFill>
              </a:rPr>
              <a:t>low</a:t>
            </a:r>
            <a:r>
              <a:rPr lang="nb-NO" sz="1050" dirty="0" smtClean="0">
                <a:solidFill>
                  <a:srgbClr val="6600CC"/>
                </a:solidFill>
              </a:rPr>
              <a:t> p to</a:t>
            </a:r>
          </a:p>
          <a:p>
            <a:r>
              <a:rPr lang="nb-NO" sz="1050" dirty="0" err="1" smtClean="0">
                <a:solidFill>
                  <a:srgbClr val="6600CC"/>
                </a:solidFill>
              </a:rPr>
              <a:t>account</a:t>
            </a:r>
            <a:r>
              <a:rPr lang="nb-NO" sz="1050" dirty="0" smtClean="0">
                <a:solidFill>
                  <a:srgbClr val="6600CC"/>
                </a:solidFill>
              </a:rPr>
              <a:t> </a:t>
            </a:r>
            <a:r>
              <a:rPr lang="nb-NO" sz="1050" dirty="0" err="1" smtClean="0">
                <a:solidFill>
                  <a:srgbClr val="6600CC"/>
                </a:solidFill>
              </a:rPr>
              <a:t>properly</a:t>
            </a:r>
            <a:r>
              <a:rPr lang="nb-NO" sz="1050" dirty="0" smtClean="0">
                <a:solidFill>
                  <a:srgbClr val="6600CC"/>
                </a:solidFill>
              </a:rPr>
              <a:t> for </a:t>
            </a:r>
            <a:r>
              <a:rPr lang="nb-NO" sz="1050" dirty="0" err="1" smtClean="0">
                <a:solidFill>
                  <a:srgbClr val="6600CC"/>
                </a:solidFill>
              </a:rPr>
              <a:t>the</a:t>
            </a:r>
            <a:r>
              <a:rPr lang="nb-NO" sz="1050" dirty="0" smtClean="0">
                <a:solidFill>
                  <a:srgbClr val="6600CC"/>
                </a:solidFill>
              </a:rPr>
              <a:t> ga-</a:t>
            </a:r>
            <a:r>
              <a:rPr lang="nb-NO" sz="1050" dirty="0" err="1" smtClean="0">
                <a:solidFill>
                  <a:srgbClr val="6600CC"/>
                </a:solidFill>
              </a:rPr>
              <a:t>effect</a:t>
            </a:r>
            <a:r>
              <a:rPr lang="nb-NO" sz="1050" dirty="0" smtClean="0">
                <a:solidFill>
                  <a:srgbClr val="6600CC"/>
                </a:solidFill>
              </a:rPr>
              <a:t>. </a:t>
            </a:r>
            <a:endParaRPr lang="en-GB" sz="1050" dirty="0">
              <a:solidFill>
                <a:srgbClr val="66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3768" y="5250512"/>
            <a:ext cx="1433406" cy="1369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00" b="1" dirty="0" smtClean="0">
                <a:solidFill>
                  <a:srgbClr val="0066FF"/>
                </a:solidFill>
              </a:rPr>
              <a:t>F</a:t>
            </a:r>
            <a:r>
              <a:rPr lang="nb-NO" sz="1300" dirty="0" smtClean="0">
                <a:solidFill>
                  <a:srgbClr val="0066FF"/>
                </a:solidFill>
              </a:rPr>
              <a:t>%    </a:t>
            </a:r>
            <a:r>
              <a:rPr lang="nb-NO" sz="1300" dirty="0" err="1" smtClean="0">
                <a:solidFill>
                  <a:srgbClr val="0066FF"/>
                </a:solidFill>
              </a:rPr>
              <a:t>FeO</a:t>
            </a:r>
            <a:r>
              <a:rPr lang="nb-NO" sz="1300" dirty="0" smtClean="0">
                <a:solidFill>
                  <a:srgbClr val="0066FF"/>
                </a:solidFill>
              </a:rPr>
              <a:t>/</a:t>
            </a:r>
            <a:r>
              <a:rPr lang="nb-NO" sz="1300" dirty="0" err="1" smtClean="0">
                <a:solidFill>
                  <a:srgbClr val="0066FF"/>
                </a:solidFill>
              </a:rPr>
              <a:t>MgO</a:t>
            </a:r>
            <a:endParaRPr lang="nb-NO" sz="1300" dirty="0">
              <a:solidFill>
                <a:srgbClr val="0066FF"/>
              </a:solidFill>
            </a:endParaRPr>
          </a:p>
          <a:p>
            <a:r>
              <a:rPr lang="nb-NO" sz="1200" dirty="0" smtClean="0">
                <a:solidFill>
                  <a:srgbClr val="CC00FF"/>
                </a:solidFill>
              </a:rPr>
              <a:t>   2        0.72</a:t>
            </a:r>
          </a:p>
          <a:p>
            <a:r>
              <a:rPr lang="nb-NO" sz="1200" dirty="0" smtClean="0">
                <a:solidFill>
                  <a:srgbClr val="CC00FF"/>
                </a:solidFill>
              </a:rPr>
              <a:t> 10        0.67</a:t>
            </a:r>
          </a:p>
          <a:p>
            <a:r>
              <a:rPr lang="nb-NO" sz="1200" dirty="0" smtClean="0">
                <a:solidFill>
                  <a:srgbClr val="CC00FF"/>
                </a:solidFill>
              </a:rPr>
              <a:t> 18        0.62</a:t>
            </a:r>
          </a:p>
          <a:p>
            <a:r>
              <a:rPr lang="nb-NO" sz="1200" dirty="0" smtClean="0">
                <a:solidFill>
                  <a:srgbClr val="CC00FF"/>
                </a:solidFill>
              </a:rPr>
              <a:t> 36        0.57</a:t>
            </a:r>
          </a:p>
          <a:p>
            <a:r>
              <a:rPr lang="nb-NO" sz="1100" dirty="0" err="1" smtClean="0"/>
              <a:t>Decreasing</a:t>
            </a:r>
            <a:r>
              <a:rPr lang="nb-NO" sz="1100" dirty="0" smtClean="0"/>
              <a:t> </a:t>
            </a:r>
            <a:r>
              <a:rPr lang="nb-NO" sz="1100" dirty="0" err="1" smtClean="0"/>
              <a:t>FeO</a:t>
            </a:r>
            <a:r>
              <a:rPr lang="nb-NO" sz="1100" dirty="0" smtClean="0"/>
              <a:t>/</a:t>
            </a:r>
            <a:r>
              <a:rPr lang="nb-NO" sz="1100" dirty="0" err="1" smtClean="0"/>
              <a:t>MgO</a:t>
            </a:r>
            <a:endParaRPr lang="nb-NO" sz="1100" dirty="0" smtClean="0"/>
          </a:p>
          <a:p>
            <a:r>
              <a:rPr lang="nb-NO" sz="1100" dirty="0" err="1" smtClean="0"/>
              <a:t>with</a:t>
            </a:r>
            <a:r>
              <a:rPr lang="nb-NO" sz="1100" dirty="0" smtClean="0"/>
              <a:t> </a:t>
            </a:r>
            <a:r>
              <a:rPr lang="nb-NO" sz="1100" b="1" dirty="0" err="1" smtClean="0"/>
              <a:t>increasing</a:t>
            </a:r>
            <a:r>
              <a:rPr lang="nb-NO" sz="1100" b="1" dirty="0" smtClean="0"/>
              <a:t> F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692229" y="50715"/>
            <a:ext cx="2418283" cy="6757464"/>
            <a:chOff x="4082693" y="39785"/>
            <a:chExt cx="2418283" cy="6757464"/>
          </a:xfrm>
        </p:grpSpPr>
        <p:pic>
          <p:nvPicPr>
            <p:cNvPr id="4608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693" y="172513"/>
              <a:ext cx="2418283" cy="6624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5029116" y="229527"/>
              <a:ext cx="714895" cy="626299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84478" y="48763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900" dirty="0" smtClean="0"/>
                <a:t>10</a:t>
              </a:r>
              <a:endParaRPr lang="en-US" sz="9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94556" y="41816"/>
              <a:ext cx="30008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900" dirty="0" smtClean="0"/>
                <a:t>20</a:t>
              </a:r>
              <a:endParaRPr lang="en-US" sz="9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13166" y="39785"/>
              <a:ext cx="540533" cy="221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nb-NO" sz="1000" b="1" dirty="0" smtClean="0"/>
                <a:t>F</a:t>
              </a:r>
              <a:r>
                <a:rPr lang="nb-NO" sz="1000" dirty="0" smtClean="0"/>
                <a:t>, </a:t>
              </a:r>
              <a:r>
                <a:rPr lang="nb-NO" sz="900" dirty="0" err="1" smtClean="0"/>
                <a:t>wt</a:t>
              </a:r>
              <a:r>
                <a:rPr lang="nb-NO" sz="900" dirty="0" smtClean="0"/>
                <a:t>%</a:t>
              </a:r>
              <a:endParaRPr lang="en-US" sz="9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8315250" y="3327492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 smtClean="0">
                <a:solidFill>
                  <a:srgbClr val="66CCFF"/>
                </a:solidFill>
              </a:rPr>
              <a:t>15</a:t>
            </a:r>
            <a:endParaRPr lang="nb-NO" sz="1200" b="1" dirty="0">
              <a:solidFill>
                <a:srgbClr val="66CC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03016" y="411253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3399FF"/>
                </a:solidFill>
              </a:rPr>
              <a:t>20</a:t>
            </a:r>
            <a:endParaRPr lang="nb-NO" sz="1200" b="1" dirty="0">
              <a:solidFill>
                <a:srgbClr val="3399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03016" y="793448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3333CC"/>
                </a:solidFill>
              </a:rPr>
              <a:t>25</a:t>
            </a:r>
            <a:endParaRPr lang="nb-NO" sz="1200" b="1" dirty="0">
              <a:solidFill>
                <a:srgbClr val="3333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11754" y="233172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 smtClean="0">
                <a:solidFill>
                  <a:srgbClr val="66CCFF"/>
                </a:solidFill>
              </a:rPr>
              <a:t>15</a:t>
            </a:r>
            <a:endParaRPr lang="nb-NO" sz="1200" b="1" dirty="0">
              <a:solidFill>
                <a:srgbClr val="66CC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587776" y="1843813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3399FF"/>
                </a:solidFill>
              </a:rPr>
              <a:t>20</a:t>
            </a:r>
            <a:endParaRPr lang="nb-NO" sz="1200" b="1" dirty="0">
              <a:solidFill>
                <a:srgbClr val="3399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81936" y="1469088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3333CC"/>
                </a:solidFill>
              </a:rPr>
              <a:t>25</a:t>
            </a:r>
            <a:endParaRPr lang="nb-NO" sz="1200" b="1" dirty="0">
              <a:solidFill>
                <a:srgbClr val="3333CC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301594" y="2143252"/>
            <a:ext cx="360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 smtClean="0">
                <a:solidFill>
                  <a:srgbClr val="66CCFF"/>
                </a:solidFill>
              </a:rPr>
              <a:t>15</a:t>
            </a:r>
            <a:endParaRPr lang="nb-NO" sz="1200" b="1" dirty="0">
              <a:solidFill>
                <a:srgbClr val="66CC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09181" y="3007042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3399FF"/>
                </a:solidFill>
              </a:rPr>
              <a:t>20</a:t>
            </a:r>
            <a:endParaRPr lang="nb-NO" sz="1200" b="1" dirty="0">
              <a:solidFill>
                <a:srgbClr val="3399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96027" y="2770456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3333CC"/>
                </a:solidFill>
              </a:rPr>
              <a:t>25</a:t>
            </a:r>
            <a:endParaRPr lang="nb-NO" sz="1200" b="1" dirty="0">
              <a:solidFill>
                <a:srgbClr val="3333CC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24389" y="4281269"/>
            <a:ext cx="187262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err="1" smtClean="0">
                <a:solidFill>
                  <a:srgbClr val="0066FF"/>
                </a:solidFill>
              </a:rPr>
              <a:t>Incompatible</a:t>
            </a:r>
            <a:r>
              <a:rPr lang="nb-NO" sz="1100" dirty="0" smtClean="0">
                <a:solidFill>
                  <a:srgbClr val="0066FF"/>
                </a:solidFill>
              </a:rPr>
              <a:t> Na is </a:t>
            </a:r>
            <a:r>
              <a:rPr lang="nb-NO" sz="1100" dirty="0" err="1" smtClean="0">
                <a:solidFill>
                  <a:srgbClr val="0066FF"/>
                </a:solidFill>
              </a:rPr>
              <a:t>enriched</a:t>
            </a:r>
            <a:endParaRPr lang="nb-NO" sz="1100" dirty="0">
              <a:solidFill>
                <a:srgbClr val="0066FF"/>
              </a:solidFill>
            </a:endParaRPr>
          </a:p>
          <a:p>
            <a:r>
              <a:rPr lang="nb-NO" sz="1100" dirty="0" smtClean="0">
                <a:solidFill>
                  <a:srgbClr val="0066FF"/>
                </a:solidFill>
              </a:rPr>
              <a:t>in </a:t>
            </a:r>
            <a:r>
              <a:rPr lang="nb-NO" sz="1100" dirty="0" err="1" smtClean="0">
                <a:solidFill>
                  <a:srgbClr val="0066FF"/>
                </a:solidFill>
              </a:rPr>
              <a:t>early</a:t>
            </a:r>
            <a:r>
              <a:rPr lang="nb-NO" sz="1100" dirty="0" smtClean="0">
                <a:solidFill>
                  <a:srgbClr val="0066FF"/>
                </a:solidFill>
              </a:rPr>
              <a:t> melt </a:t>
            </a:r>
            <a:r>
              <a:rPr lang="nb-NO" sz="1100" dirty="0" err="1" smtClean="0">
                <a:solidFill>
                  <a:srgbClr val="0066FF"/>
                </a:solidFill>
              </a:rPr>
              <a:t>fractions</a:t>
            </a:r>
            <a:r>
              <a:rPr lang="nb-NO" sz="1100" dirty="0" smtClean="0">
                <a:solidFill>
                  <a:srgbClr val="0066FF"/>
                </a:solidFill>
              </a:rPr>
              <a:t> (</a:t>
            </a:r>
            <a:r>
              <a:rPr lang="nb-NO" sz="1100" dirty="0" err="1" smtClean="0">
                <a:solidFill>
                  <a:srgbClr val="0066FF"/>
                </a:solidFill>
              </a:rPr>
              <a:t>low</a:t>
            </a:r>
            <a:r>
              <a:rPr lang="nb-NO" sz="1100" dirty="0" smtClean="0">
                <a:solidFill>
                  <a:srgbClr val="0066FF"/>
                </a:solidFill>
              </a:rPr>
              <a:t> F)</a:t>
            </a:r>
          </a:p>
          <a:p>
            <a:r>
              <a:rPr lang="nb-NO" sz="1100" dirty="0" smtClean="0">
                <a:solidFill>
                  <a:srgbClr val="0066FF"/>
                </a:solidFill>
              </a:rPr>
              <a:t>and </a:t>
            </a:r>
            <a:r>
              <a:rPr lang="nb-NO" sz="1100" dirty="0" err="1" smtClean="0">
                <a:solidFill>
                  <a:srgbClr val="0066FF"/>
                </a:solidFill>
              </a:rPr>
              <a:t>decreases</a:t>
            </a:r>
            <a:r>
              <a:rPr lang="nb-NO" sz="1100" dirty="0" smtClean="0">
                <a:solidFill>
                  <a:srgbClr val="0066FF"/>
                </a:solidFill>
              </a:rPr>
              <a:t> </a:t>
            </a:r>
            <a:r>
              <a:rPr lang="nb-NO" sz="1100" dirty="0" err="1" smtClean="0">
                <a:solidFill>
                  <a:srgbClr val="0066FF"/>
                </a:solidFill>
              </a:rPr>
              <a:t>with</a:t>
            </a:r>
            <a:r>
              <a:rPr lang="nb-NO" sz="1100" dirty="0" smtClean="0">
                <a:solidFill>
                  <a:srgbClr val="0066FF"/>
                </a:solidFill>
              </a:rPr>
              <a:t> p</a:t>
            </a:r>
            <a:r>
              <a:rPr lang="nb-NO" sz="1100" baseline="-25000" dirty="0" smtClean="0">
                <a:solidFill>
                  <a:srgbClr val="0066FF"/>
                </a:solidFill>
              </a:rPr>
              <a:t>0</a:t>
            </a:r>
            <a:r>
              <a:rPr lang="nb-NO" sz="1100" dirty="0" smtClean="0">
                <a:solidFill>
                  <a:srgbClr val="0066FF"/>
                </a:solidFill>
              </a:rPr>
              <a:t> and ͞p </a:t>
            </a:r>
            <a:endParaRPr lang="en-GB" sz="1100" dirty="0">
              <a:solidFill>
                <a:srgbClr val="0066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8033" y="1770182"/>
            <a:ext cx="120898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err="1" smtClean="0">
                <a:solidFill>
                  <a:srgbClr val="0066FF"/>
                </a:solidFill>
              </a:rPr>
              <a:t>FeO</a:t>
            </a:r>
            <a:r>
              <a:rPr lang="nb-NO" sz="1100" dirty="0" smtClean="0">
                <a:solidFill>
                  <a:srgbClr val="0066FF"/>
                </a:solidFill>
              </a:rPr>
              <a:t> is </a:t>
            </a:r>
            <a:r>
              <a:rPr lang="nb-NO" sz="1100" dirty="0" err="1" smtClean="0">
                <a:solidFill>
                  <a:srgbClr val="0066FF"/>
                </a:solidFill>
              </a:rPr>
              <a:t>especially</a:t>
            </a:r>
            <a:endParaRPr lang="nb-NO" sz="1100" dirty="0" smtClean="0">
              <a:solidFill>
                <a:srgbClr val="0066FF"/>
              </a:solidFill>
            </a:endParaRPr>
          </a:p>
          <a:p>
            <a:r>
              <a:rPr lang="nb-NO" sz="1100" dirty="0" err="1" smtClean="0">
                <a:solidFill>
                  <a:srgbClr val="0066FF"/>
                </a:solidFill>
              </a:rPr>
              <a:t>diagnostic</a:t>
            </a:r>
            <a:r>
              <a:rPr lang="nb-NO" sz="1100" dirty="0" smtClean="0">
                <a:solidFill>
                  <a:srgbClr val="0066FF"/>
                </a:solidFill>
              </a:rPr>
              <a:t>: </a:t>
            </a:r>
            <a:r>
              <a:rPr lang="nb-NO" sz="1100" dirty="0" err="1" smtClean="0">
                <a:solidFill>
                  <a:srgbClr val="0066FF"/>
                </a:solidFill>
              </a:rPr>
              <a:t>largest</a:t>
            </a:r>
            <a:endParaRPr lang="nb-NO" sz="1100" dirty="0" smtClean="0">
              <a:solidFill>
                <a:srgbClr val="0066FF"/>
              </a:solidFill>
            </a:endParaRPr>
          </a:p>
          <a:p>
            <a:r>
              <a:rPr lang="nb-NO" sz="1100" dirty="0" smtClean="0">
                <a:solidFill>
                  <a:srgbClr val="0066FF"/>
                </a:solidFill>
              </a:rPr>
              <a:t>%-</a:t>
            </a:r>
            <a:r>
              <a:rPr lang="nb-NO" sz="1100" dirty="0" err="1" smtClean="0">
                <a:solidFill>
                  <a:srgbClr val="0066FF"/>
                </a:solidFill>
              </a:rPr>
              <a:t>variation</a:t>
            </a:r>
            <a:r>
              <a:rPr lang="nb-NO" sz="1100" dirty="0" smtClean="0">
                <a:solidFill>
                  <a:srgbClr val="0066FF"/>
                </a:solidFill>
              </a:rPr>
              <a:t>.  </a:t>
            </a:r>
            <a:endParaRPr lang="en-GB" sz="1100" dirty="0">
              <a:solidFill>
                <a:srgbClr val="00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2418" y="5052199"/>
            <a:ext cx="1120822" cy="47705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900" dirty="0" smtClean="0">
                <a:solidFill>
                  <a:srgbClr val="CC00FF"/>
                </a:solidFill>
              </a:rPr>
              <a:t>Na- &amp; </a:t>
            </a:r>
            <a:r>
              <a:rPr lang="nb-NO" sz="900" dirty="0" err="1" smtClean="0">
                <a:solidFill>
                  <a:srgbClr val="CC00FF"/>
                </a:solidFill>
              </a:rPr>
              <a:t>Ca</a:t>
            </a:r>
            <a:r>
              <a:rPr lang="nb-NO" sz="900" dirty="0" smtClean="0">
                <a:solidFill>
                  <a:srgbClr val="CC00FF"/>
                </a:solidFill>
              </a:rPr>
              <a:t>/Al-</a:t>
            </a:r>
            <a:r>
              <a:rPr lang="nb-NO" sz="900" dirty="0" err="1" smtClean="0">
                <a:solidFill>
                  <a:srgbClr val="CC00FF"/>
                </a:solidFill>
              </a:rPr>
              <a:t>curves</a:t>
            </a:r>
            <a:endParaRPr lang="nb-NO" sz="900" dirty="0">
              <a:solidFill>
                <a:srgbClr val="CC00FF"/>
              </a:solidFill>
            </a:endParaRPr>
          </a:p>
          <a:p>
            <a:pPr>
              <a:lnSpc>
                <a:spcPts val="1000"/>
              </a:lnSpc>
            </a:pPr>
            <a:r>
              <a:rPr lang="nb-NO" sz="900" dirty="0" smtClean="0">
                <a:solidFill>
                  <a:srgbClr val="CC00FF"/>
                </a:solidFill>
              </a:rPr>
              <a:t>for p</a:t>
            </a:r>
            <a:r>
              <a:rPr lang="nb-NO" sz="900" baseline="-25000" dirty="0" smtClean="0">
                <a:solidFill>
                  <a:srgbClr val="CC00FF"/>
                </a:solidFill>
              </a:rPr>
              <a:t>0</a:t>
            </a:r>
            <a:r>
              <a:rPr lang="nb-NO" sz="900" dirty="0" smtClean="0">
                <a:solidFill>
                  <a:srgbClr val="CC00FF"/>
                </a:solidFill>
              </a:rPr>
              <a:t> of 15-25 </a:t>
            </a:r>
            <a:r>
              <a:rPr lang="nb-NO" sz="900" dirty="0" err="1" smtClean="0">
                <a:solidFill>
                  <a:srgbClr val="CC00FF"/>
                </a:solidFill>
              </a:rPr>
              <a:t>GPa</a:t>
            </a:r>
            <a:endParaRPr lang="nb-NO" sz="900" dirty="0">
              <a:solidFill>
                <a:srgbClr val="CC00FF"/>
              </a:solidFill>
            </a:endParaRPr>
          </a:p>
          <a:p>
            <a:pPr>
              <a:lnSpc>
                <a:spcPts val="1000"/>
              </a:lnSpc>
            </a:pPr>
            <a:r>
              <a:rPr lang="nb-NO" sz="900" dirty="0" err="1" smtClean="0">
                <a:solidFill>
                  <a:srgbClr val="CC00FF"/>
                </a:solidFill>
              </a:rPr>
              <a:t>coincide</a:t>
            </a:r>
            <a:r>
              <a:rPr lang="nb-NO" sz="900" dirty="0" smtClean="0">
                <a:solidFill>
                  <a:srgbClr val="CC00FF"/>
                </a:solidFill>
              </a:rPr>
              <a:t> (</a:t>
            </a:r>
            <a:r>
              <a:rPr lang="nb-NO" sz="900" dirty="0" err="1" smtClean="0">
                <a:solidFill>
                  <a:srgbClr val="CC00FF"/>
                </a:solidFill>
              </a:rPr>
              <a:t>almost</a:t>
            </a:r>
            <a:r>
              <a:rPr lang="nb-NO" sz="900" dirty="0" smtClean="0">
                <a:solidFill>
                  <a:srgbClr val="CC00FF"/>
                </a:solidFill>
              </a:rPr>
              <a:t>)</a:t>
            </a:r>
            <a:endParaRPr lang="en-GB" sz="900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3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7" grpId="0" animBg="1"/>
      <p:bldP spid="18" grpId="0"/>
      <p:bldP spid="12" grpId="0"/>
      <p:bldP spid="16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11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" y="1800040"/>
            <a:ext cx="5768044" cy="502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92" y="516683"/>
            <a:ext cx="571130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err="1" smtClean="0">
                <a:solidFill>
                  <a:srgbClr val="3333FF"/>
                </a:solidFill>
              </a:rPr>
              <a:t>Fractionation</a:t>
            </a:r>
            <a:r>
              <a:rPr lang="nb-NO" sz="1400" dirty="0" err="1">
                <a:solidFill>
                  <a:srgbClr val="3333FF"/>
                </a:solidFill>
              </a:rPr>
              <a:t>-</a:t>
            </a:r>
            <a:r>
              <a:rPr lang="nb-NO" sz="1400" dirty="0" err="1" smtClean="0">
                <a:solidFill>
                  <a:srgbClr val="3333FF"/>
                </a:solidFill>
              </a:rPr>
              <a:t>correction</a:t>
            </a:r>
            <a:r>
              <a:rPr lang="nb-NO" sz="1400" dirty="0" smtClean="0">
                <a:solidFill>
                  <a:srgbClr val="3333FF"/>
                </a:solidFill>
              </a:rPr>
              <a:t> to a </a:t>
            </a:r>
            <a:r>
              <a:rPr lang="nb-NO" sz="1400" dirty="0" err="1" smtClean="0">
                <a:solidFill>
                  <a:srgbClr val="3333FF"/>
                </a:solidFill>
              </a:rPr>
              <a:t>constant</a:t>
            </a: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smtClean="0">
                <a:solidFill>
                  <a:srgbClr val="3333FF"/>
                </a:solidFill>
              </a:rPr>
              <a:t>basalt </a:t>
            </a:r>
            <a:r>
              <a:rPr lang="nb-NO" sz="1400" b="1" dirty="0" smtClean="0">
                <a:solidFill>
                  <a:srgbClr val="CC00FF"/>
                </a:solidFill>
              </a:rPr>
              <a:t>Mg# of 72</a:t>
            </a:r>
            <a:r>
              <a:rPr lang="nb-NO" sz="1400" dirty="0" smtClean="0">
                <a:solidFill>
                  <a:srgbClr val="3333FF"/>
                </a:solidFill>
              </a:rPr>
              <a:t>, </a:t>
            </a:r>
            <a:r>
              <a:rPr lang="nb-NO" sz="1400" dirty="0" err="1" smtClean="0">
                <a:solidFill>
                  <a:srgbClr val="3333FF"/>
                </a:solidFill>
              </a:rPr>
              <a:t>corresponding</a:t>
            </a:r>
            <a:r>
              <a:rPr lang="nb-NO" sz="1400" dirty="0" smtClean="0">
                <a:solidFill>
                  <a:srgbClr val="3333FF"/>
                </a:solidFill>
              </a:rPr>
              <a:t> to</a:t>
            </a:r>
          </a:p>
          <a:p>
            <a:r>
              <a:rPr lang="nb-NO" sz="1400" dirty="0" smtClean="0">
                <a:solidFill>
                  <a:srgbClr val="3333FF"/>
                </a:solidFill>
              </a:rPr>
              <a:t>primitive mantle </a:t>
            </a:r>
            <a:r>
              <a:rPr lang="nb-NO" sz="1400" b="1" dirty="0" err="1" smtClean="0">
                <a:solidFill>
                  <a:srgbClr val="3333FF"/>
                </a:solidFill>
              </a:rPr>
              <a:t>olivine</a:t>
            </a:r>
            <a:r>
              <a:rPr lang="nb-NO" sz="1400" b="1" dirty="0" smtClean="0">
                <a:solidFill>
                  <a:srgbClr val="3333FF"/>
                </a:solidFill>
              </a:rPr>
              <a:t> </a:t>
            </a:r>
            <a:r>
              <a:rPr lang="nb-NO" sz="1400" b="1" dirty="0" err="1" smtClean="0">
                <a:solidFill>
                  <a:srgbClr val="3333FF"/>
                </a:solidFill>
              </a:rPr>
              <a:t>with</a:t>
            </a:r>
            <a:r>
              <a:rPr lang="nb-NO" sz="1400" b="1" dirty="0" smtClean="0">
                <a:solidFill>
                  <a:srgbClr val="3333FF"/>
                </a:solidFill>
              </a:rPr>
              <a:t> Fo</a:t>
            </a:r>
            <a:r>
              <a:rPr lang="nb-NO" sz="1400" b="1" baseline="-25000" dirty="0" smtClean="0">
                <a:solidFill>
                  <a:srgbClr val="3333FF"/>
                </a:solidFill>
              </a:rPr>
              <a:t>90</a:t>
            </a:r>
            <a:r>
              <a:rPr lang="nb-NO" sz="1400" dirty="0" smtClean="0">
                <a:solidFill>
                  <a:srgbClr val="3333FF"/>
                </a:solidFill>
              </a:rPr>
              <a:t>.</a:t>
            </a: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smtClean="0">
                <a:solidFill>
                  <a:srgbClr val="3333FF"/>
                </a:solidFill>
              </a:rPr>
              <a:t>     </a:t>
            </a:r>
            <a:r>
              <a:rPr lang="nb-NO" sz="1200" dirty="0" smtClean="0">
                <a:solidFill>
                  <a:srgbClr val="CC00FF"/>
                </a:solidFill>
              </a:rPr>
              <a:t>Mg# = 100 </a:t>
            </a:r>
            <a:r>
              <a:rPr lang="nb-NO" sz="1200" baseline="-10000" dirty="0" smtClean="0">
                <a:solidFill>
                  <a:srgbClr val="CC00FF"/>
                </a:solidFill>
              </a:rPr>
              <a:t>*</a:t>
            </a:r>
            <a:r>
              <a:rPr lang="nb-NO" sz="1200" dirty="0" smtClean="0">
                <a:solidFill>
                  <a:srgbClr val="CC00FF"/>
                </a:solidFill>
              </a:rPr>
              <a:t> Mg/(</a:t>
            </a:r>
            <a:r>
              <a:rPr lang="nb-NO" sz="1200" dirty="0" err="1" smtClean="0">
                <a:solidFill>
                  <a:srgbClr val="CC00FF"/>
                </a:solidFill>
              </a:rPr>
              <a:t>Mg+Fe</a:t>
            </a:r>
            <a:r>
              <a:rPr lang="nb-NO" sz="1200" baseline="-25000" dirty="0" err="1" smtClean="0">
                <a:solidFill>
                  <a:srgbClr val="CC00FF"/>
                </a:solidFill>
              </a:rPr>
              <a:t>tot</a:t>
            </a:r>
            <a:r>
              <a:rPr lang="nb-NO" sz="1200" dirty="0" smtClean="0">
                <a:solidFill>
                  <a:srgbClr val="CC00FF"/>
                </a:solidFill>
              </a:rPr>
              <a:t>)</a:t>
            </a:r>
          </a:p>
          <a:p>
            <a:pPr>
              <a:lnSpc>
                <a:spcPts val="600"/>
              </a:lnSpc>
            </a:pPr>
            <a:endParaRPr lang="nb-NO" sz="1300" dirty="0" smtClean="0">
              <a:solidFill>
                <a:srgbClr val="009900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300" dirty="0" err="1" smtClean="0">
                <a:solidFill>
                  <a:srgbClr val="009900"/>
                </a:solidFill>
              </a:rPr>
              <a:t>Please</a:t>
            </a:r>
            <a:r>
              <a:rPr lang="nb-NO" sz="1300" dirty="0" smtClean="0">
                <a:solidFill>
                  <a:srgbClr val="009900"/>
                </a:solidFill>
              </a:rPr>
              <a:t> note </a:t>
            </a:r>
            <a:r>
              <a:rPr lang="nb-NO" sz="1300" dirty="0" err="1" smtClean="0">
                <a:solidFill>
                  <a:srgbClr val="009900"/>
                </a:solidFill>
              </a:rPr>
              <a:t>the</a:t>
            </a:r>
            <a:r>
              <a:rPr lang="nb-NO" sz="1300" dirty="0" smtClean="0">
                <a:solidFill>
                  <a:srgbClr val="009900"/>
                </a:solidFill>
              </a:rPr>
              <a:t> Al</a:t>
            </a:r>
            <a:r>
              <a:rPr lang="nb-NO" sz="1300" baseline="-25000" dirty="0" smtClean="0">
                <a:solidFill>
                  <a:srgbClr val="009900"/>
                </a:solidFill>
              </a:rPr>
              <a:t>72</a:t>
            </a:r>
            <a:r>
              <a:rPr lang="nb-NO" sz="1300" dirty="0" smtClean="0">
                <a:solidFill>
                  <a:srgbClr val="009900"/>
                </a:solidFill>
              </a:rPr>
              <a:t> &amp; (</a:t>
            </a:r>
            <a:r>
              <a:rPr lang="nb-NO" sz="1300" dirty="0" err="1" smtClean="0">
                <a:solidFill>
                  <a:srgbClr val="009900"/>
                </a:solidFill>
              </a:rPr>
              <a:t>Ca</a:t>
            </a:r>
            <a:r>
              <a:rPr lang="nb-NO" sz="1300" dirty="0" smtClean="0">
                <a:solidFill>
                  <a:srgbClr val="009900"/>
                </a:solidFill>
              </a:rPr>
              <a:t>/Al)</a:t>
            </a:r>
            <a:r>
              <a:rPr lang="nb-NO" sz="1300" baseline="-25000" dirty="0" smtClean="0">
                <a:solidFill>
                  <a:srgbClr val="009900"/>
                </a:solidFill>
              </a:rPr>
              <a:t>72</a:t>
            </a:r>
            <a:r>
              <a:rPr lang="nb-NO" sz="1300" dirty="0" smtClean="0">
                <a:solidFill>
                  <a:srgbClr val="009900"/>
                </a:solidFill>
              </a:rPr>
              <a:t>, </a:t>
            </a:r>
            <a:r>
              <a:rPr lang="nb-NO" sz="1300" dirty="0" err="1" smtClean="0">
                <a:solidFill>
                  <a:srgbClr val="009900"/>
                </a:solidFill>
              </a:rPr>
              <a:t>consistent</a:t>
            </a:r>
            <a:r>
              <a:rPr lang="nb-NO" sz="1300" dirty="0" smtClean="0">
                <a:solidFill>
                  <a:srgbClr val="009900"/>
                </a:solidFill>
              </a:rPr>
              <a:t> </a:t>
            </a:r>
            <a:r>
              <a:rPr lang="nb-NO" sz="1300" dirty="0" err="1" smtClean="0">
                <a:solidFill>
                  <a:srgbClr val="009900"/>
                </a:solidFill>
              </a:rPr>
              <a:t>with</a:t>
            </a:r>
            <a:r>
              <a:rPr lang="nb-NO" sz="1300" dirty="0" smtClean="0">
                <a:solidFill>
                  <a:srgbClr val="009900"/>
                </a:solidFill>
              </a:rPr>
              <a:t> </a:t>
            </a:r>
            <a:r>
              <a:rPr lang="nb-NO" sz="1300" dirty="0" err="1" smtClean="0">
                <a:solidFill>
                  <a:srgbClr val="009900"/>
                </a:solidFill>
              </a:rPr>
              <a:t>high</a:t>
            </a:r>
            <a:r>
              <a:rPr lang="nb-NO" sz="1300" dirty="0" smtClean="0">
                <a:solidFill>
                  <a:srgbClr val="009900"/>
                </a:solidFill>
              </a:rPr>
              <a:t>-p residual ga, as </a:t>
            </a:r>
            <a:r>
              <a:rPr lang="nb-NO" sz="1300" dirty="0" err="1" smtClean="0">
                <a:solidFill>
                  <a:srgbClr val="009900"/>
                </a:solidFill>
              </a:rPr>
              <a:t>well</a:t>
            </a:r>
            <a:r>
              <a:rPr lang="nb-NO" sz="1300" dirty="0" smtClean="0">
                <a:solidFill>
                  <a:srgbClr val="009900"/>
                </a:solidFill>
              </a:rPr>
              <a:t> as </a:t>
            </a:r>
          </a:p>
          <a:p>
            <a:pPr>
              <a:lnSpc>
                <a:spcPts val="1600"/>
              </a:lnSpc>
            </a:pPr>
            <a:r>
              <a:rPr lang="nb-NO" sz="1300" dirty="0" err="1" smtClean="0">
                <a:solidFill>
                  <a:srgbClr val="009900"/>
                </a:solidFill>
              </a:rPr>
              <a:t>the</a:t>
            </a:r>
            <a:r>
              <a:rPr lang="nb-NO" sz="1300" dirty="0" smtClean="0">
                <a:solidFill>
                  <a:srgbClr val="009900"/>
                </a:solidFill>
              </a:rPr>
              <a:t> </a:t>
            </a:r>
            <a:r>
              <a:rPr lang="nb-NO" sz="1300" dirty="0" err="1" smtClean="0">
                <a:solidFill>
                  <a:srgbClr val="009900"/>
                </a:solidFill>
              </a:rPr>
              <a:t>high</a:t>
            </a:r>
            <a:r>
              <a:rPr lang="nb-NO" sz="1300" dirty="0" smtClean="0">
                <a:solidFill>
                  <a:srgbClr val="009900"/>
                </a:solidFill>
              </a:rPr>
              <a:t>-p </a:t>
            </a:r>
            <a:r>
              <a:rPr lang="nb-NO" sz="1300" dirty="0" err="1" smtClean="0">
                <a:solidFill>
                  <a:srgbClr val="009900"/>
                </a:solidFill>
              </a:rPr>
              <a:t>indicator</a:t>
            </a:r>
            <a:r>
              <a:rPr lang="nb-NO" sz="1300" dirty="0" smtClean="0">
                <a:solidFill>
                  <a:srgbClr val="009900"/>
                </a:solidFill>
              </a:rPr>
              <a:t>(s) Fe</a:t>
            </a:r>
            <a:r>
              <a:rPr lang="nb-NO" sz="1300" baseline="-25000" dirty="0" smtClean="0">
                <a:solidFill>
                  <a:srgbClr val="009900"/>
                </a:solidFill>
              </a:rPr>
              <a:t>72</a:t>
            </a:r>
            <a:r>
              <a:rPr lang="nb-NO" sz="1300" dirty="0" smtClean="0">
                <a:solidFill>
                  <a:srgbClr val="009900"/>
                </a:solidFill>
              </a:rPr>
              <a:t> (and Mg</a:t>
            </a:r>
            <a:r>
              <a:rPr lang="nb-NO" sz="1300" baseline="-25000" dirty="0" smtClean="0">
                <a:solidFill>
                  <a:srgbClr val="009900"/>
                </a:solidFill>
              </a:rPr>
              <a:t>72</a:t>
            </a:r>
            <a:r>
              <a:rPr lang="nb-NO" sz="1300" dirty="0" smtClean="0">
                <a:solidFill>
                  <a:srgbClr val="009900"/>
                </a:solidFill>
              </a:rPr>
              <a:t>), </a:t>
            </a:r>
            <a:r>
              <a:rPr lang="nb-NO" sz="1300" dirty="0" err="1" smtClean="0">
                <a:solidFill>
                  <a:srgbClr val="009900"/>
                </a:solidFill>
              </a:rPr>
              <a:t>which</a:t>
            </a:r>
            <a:r>
              <a:rPr lang="nb-NO" sz="1300" dirty="0" smtClean="0">
                <a:solidFill>
                  <a:srgbClr val="009900"/>
                </a:solidFill>
              </a:rPr>
              <a:t> </a:t>
            </a:r>
            <a:r>
              <a:rPr lang="nb-NO" sz="1300" dirty="0" err="1" smtClean="0">
                <a:solidFill>
                  <a:srgbClr val="009900"/>
                </a:solidFill>
              </a:rPr>
              <a:t>increase</a:t>
            </a:r>
            <a:r>
              <a:rPr lang="nb-NO" sz="1300" dirty="0" smtClean="0">
                <a:solidFill>
                  <a:srgbClr val="009900"/>
                </a:solidFill>
              </a:rPr>
              <a:t> </a:t>
            </a:r>
            <a:r>
              <a:rPr lang="nb-NO" sz="1300" dirty="0" err="1" smtClean="0">
                <a:solidFill>
                  <a:srgbClr val="009900"/>
                </a:solidFill>
              </a:rPr>
              <a:t>with</a:t>
            </a:r>
            <a:r>
              <a:rPr lang="nb-NO" sz="1300" dirty="0" smtClean="0">
                <a:solidFill>
                  <a:srgbClr val="009900"/>
                </a:solidFill>
              </a:rPr>
              <a:t> </a:t>
            </a:r>
            <a:r>
              <a:rPr lang="nb-NO" sz="1300" dirty="0" err="1" smtClean="0">
                <a:solidFill>
                  <a:srgbClr val="009900"/>
                </a:solidFill>
              </a:rPr>
              <a:t>increasing</a:t>
            </a:r>
            <a:r>
              <a:rPr lang="nb-NO" sz="1300" dirty="0" smtClean="0">
                <a:solidFill>
                  <a:srgbClr val="009900"/>
                </a:solidFill>
              </a:rPr>
              <a:t> F, p</a:t>
            </a:r>
            <a:r>
              <a:rPr lang="nb-NO" sz="1300" baseline="-25000" dirty="0" smtClean="0">
                <a:solidFill>
                  <a:srgbClr val="009900"/>
                </a:solidFill>
              </a:rPr>
              <a:t>0</a:t>
            </a:r>
            <a:r>
              <a:rPr lang="nb-NO" sz="1300" dirty="0" smtClean="0">
                <a:solidFill>
                  <a:srgbClr val="009900"/>
                </a:solidFill>
              </a:rPr>
              <a:t> and ͞p.</a:t>
            </a:r>
          </a:p>
          <a:p>
            <a:pPr>
              <a:lnSpc>
                <a:spcPts val="1600"/>
              </a:lnSpc>
            </a:pPr>
            <a:r>
              <a:rPr lang="nb-NO" sz="1300" dirty="0" smtClean="0">
                <a:solidFill>
                  <a:srgbClr val="009900"/>
                </a:solidFill>
              </a:rPr>
              <a:t>The </a:t>
            </a:r>
            <a:r>
              <a:rPr lang="nb-NO" sz="1300" dirty="0" err="1" smtClean="0">
                <a:solidFill>
                  <a:srgbClr val="009900"/>
                </a:solidFill>
              </a:rPr>
              <a:t>incompatible</a:t>
            </a:r>
            <a:r>
              <a:rPr lang="nb-NO" sz="1300" dirty="0" smtClean="0">
                <a:solidFill>
                  <a:srgbClr val="009900"/>
                </a:solidFill>
              </a:rPr>
              <a:t> </a:t>
            </a:r>
            <a:r>
              <a:rPr lang="nb-NO" sz="1300" dirty="0" err="1" smtClean="0">
                <a:solidFill>
                  <a:srgbClr val="009900"/>
                </a:solidFill>
              </a:rPr>
              <a:t>minor</a:t>
            </a:r>
            <a:r>
              <a:rPr lang="nb-NO" sz="1300" dirty="0" smtClean="0">
                <a:solidFill>
                  <a:srgbClr val="009900"/>
                </a:solidFill>
              </a:rPr>
              <a:t> elements Na</a:t>
            </a:r>
            <a:r>
              <a:rPr lang="nb-NO" sz="1300" baseline="-25000" dirty="0" smtClean="0">
                <a:solidFill>
                  <a:srgbClr val="009900"/>
                </a:solidFill>
              </a:rPr>
              <a:t>72</a:t>
            </a:r>
            <a:r>
              <a:rPr lang="nb-NO" sz="1300" dirty="0" smtClean="0">
                <a:solidFill>
                  <a:srgbClr val="009900"/>
                </a:solidFill>
              </a:rPr>
              <a:t> and Ti</a:t>
            </a:r>
            <a:r>
              <a:rPr lang="nb-NO" sz="1300" baseline="-25000" dirty="0" smtClean="0">
                <a:solidFill>
                  <a:srgbClr val="009900"/>
                </a:solidFill>
              </a:rPr>
              <a:t>72</a:t>
            </a:r>
            <a:r>
              <a:rPr lang="nb-NO" sz="1300" dirty="0" smtClean="0">
                <a:solidFill>
                  <a:srgbClr val="009900"/>
                </a:solidFill>
              </a:rPr>
              <a:t> </a:t>
            </a:r>
            <a:r>
              <a:rPr lang="nb-NO" sz="1300" dirty="0" err="1" smtClean="0">
                <a:solidFill>
                  <a:srgbClr val="009900"/>
                </a:solidFill>
              </a:rPr>
              <a:t>decreases</a:t>
            </a:r>
            <a:r>
              <a:rPr lang="nb-NO" sz="1300" dirty="0" smtClean="0">
                <a:solidFill>
                  <a:srgbClr val="009900"/>
                </a:solidFill>
              </a:rPr>
              <a:t> </a:t>
            </a:r>
            <a:r>
              <a:rPr lang="nb-NO" sz="1300" dirty="0" err="1" smtClean="0">
                <a:solidFill>
                  <a:srgbClr val="009900"/>
                </a:solidFill>
              </a:rPr>
              <a:t>with</a:t>
            </a:r>
            <a:r>
              <a:rPr lang="nb-NO" sz="1300" dirty="0" smtClean="0">
                <a:solidFill>
                  <a:srgbClr val="009900"/>
                </a:solidFill>
              </a:rPr>
              <a:t> </a:t>
            </a:r>
            <a:r>
              <a:rPr lang="nb-NO" sz="1300" dirty="0" err="1" smtClean="0">
                <a:solidFill>
                  <a:srgbClr val="009900"/>
                </a:solidFill>
              </a:rPr>
              <a:t>increasing</a:t>
            </a:r>
            <a:r>
              <a:rPr lang="nb-NO" sz="1300" dirty="0" smtClean="0">
                <a:solidFill>
                  <a:srgbClr val="009900"/>
                </a:solidFill>
              </a:rPr>
              <a:t> F.</a:t>
            </a:r>
            <a:endParaRPr lang="nb-NO" sz="1300" dirty="0">
              <a:solidFill>
                <a:srgbClr val="0099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8640" y="5345670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226" y="2636912"/>
            <a:ext cx="3031950" cy="40675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77178" y="1703130"/>
            <a:ext cx="30734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 err="1" smtClean="0">
                <a:solidFill>
                  <a:srgbClr val="3333FF"/>
                </a:solidFill>
              </a:rPr>
              <a:t>Fractionation-correction</a:t>
            </a:r>
            <a:r>
              <a:rPr lang="nb-NO" sz="1200" dirty="0" smtClean="0">
                <a:solidFill>
                  <a:srgbClr val="3333FF"/>
                </a:solidFill>
              </a:rPr>
              <a:t> to a </a:t>
            </a:r>
            <a:r>
              <a:rPr lang="nb-NO" sz="1200" dirty="0" err="1" smtClean="0">
                <a:solidFill>
                  <a:srgbClr val="3333FF"/>
                </a:solidFill>
              </a:rPr>
              <a:t>constant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b="1" dirty="0" err="1" smtClean="0">
                <a:solidFill>
                  <a:srgbClr val="CC00FF"/>
                </a:solidFill>
              </a:rPr>
              <a:t>MgO</a:t>
            </a:r>
            <a:r>
              <a:rPr lang="nb-NO" sz="1200" b="1" dirty="0" smtClean="0">
                <a:solidFill>
                  <a:srgbClr val="CC00FF"/>
                </a:solidFill>
              </a:rPr>
              <a:t> </a:t>
            </a:r>
          </a:p>
          <a:p>
            <a:r>
              <a:rPr lang="nb-NO" sz="1200" b="1" dirty="0" smtClean="0">
                <a:solidFill>
                  <a:srgbClr val="CC00FF"/>
                </a:solidFill>
              </a:rPr>
              <a:t>of 8 </a:t>
            </a:r>
            <a:r>
              <a:rPr lang="nb-NO" sz="1200" b="1" dirty="0" err="1" smtClean="0">
                <a:solidFill>
                  <a:srgbClr val="CC00FF"/>
                </a:solidFill>
              </a:rPr>
              <a:t>wt</a:t>
            </a:r>
            <a:r>
              <a:rPr lang="nb-NO" sz="1200" b="1" dirty="0" smtClean="0">
                <a:solidFill>
                  <a:srgbClr val="CC00FF"/>
                </a:solidFill>
              </a:rPr>
              <a:t>%</a:t>
            </a:r>
            <a:r>
              <a:rPr lang="nb-NO" sz="1200" dirty="0" smtClean="0">
                <a:solidFill>
                  <a:srgbClr val="3333FF"/>
                </a:solidFill>
              </a:rPr>
              <a:t>, </a:t>
            </a:r>
            <a:r>
              <a:rPr lang="nb-NO" sz="1200" dirty="0" err="1" smtClean="0">
                <a:solidFill>
                  <a:srgbClr val="3333FF"/>
                </a:solidFill>
              </a:rPr>
              <a:t>which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also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corresponds</a:t>
            </a:r>
            <a:r>
              <a:rPr lang="nb-NO" sz="1200" dirty="0">
                <a:solidFill>
                  <a:srgbClr val="3333FF"/>
                </a:solidFill>
              </a:rPr>
              <a:t> </a:t>
            </a:r>
            <a:r>
              <a:rPr lang="nb-NO" sz="1200" b="1" dirty="0" err="1" smtClean="0">
                <a:solidFill>
                  <a:srgbClr val="3333FF"/>
                </a:solidFill>
              </a:rPr>
              <a:t>approx</a:t>
            </a:r>
            <a:r>
              <a:rPr lang="nb-NO" sz="1200" b="1" dirty="0" smtClean="0">
                <a:solidFill>
                  <a:srgbClr val="3333FF"/>
                </a:solidFill>
              </a:rPr>
              <a:t>. </a:t>
            </a:r>
            <a:r>
              <a:rPr lang="nb-NO" sz="1200" dirty="0" smtClean="0">
                <a:solidFill>
                  <a:srgbClr val="3333FF"/>
                </a:solidFill>
              </a:rPr>
              <a:t>to</a:t>
            </a:r>
          </a:p>
          <a:p>
            <a:r>
              <a:rPr lang="nb-NO" sz="1200" dirty="0" smtClean="0">
                <a:solidFill>
                  <a:srgbClr val="3333FF"/>
                </a:solidFill>
              </a:rPr>
              <a:t>basalt </a:t>
            </a:r>
            <a:r>
              <a:rPr lang="nb-NO" sz="1200" dirty="0" err="1" smtClean="0">
                <a:solidFill>
                  <a:srgbClr val="3333FF"/>
                </a:solidFill>
              </a:rPr>
              <a:t>with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>
                <a:solidFill>
                  <a:srgbClr val="CC00FF"/>
                </a:solidFill>
              </a:rPr>
              <a:t>Mg# of </a:t>
            </a:r>
            <a:r>
              <a:rPr lang="nb-NO" sz="1200" b="1" dirty="0">
                <a:solidFill>
                  <a:srgbClr val="CC00FF"/>
                </a:solidFill>
              </a:rPr>
              <a:t>72</a:t>
            </a:r>
            <a:r>
              <a:rPr lang="nb-NO" sz="1200" dirty="0" smtClean="0">
                <a:solidFill>
                  <a:srgbClr val="3333FF"/>
                </a:solidFill>
              </a:rPr>
              <a:t> and mantle </a:t>
            </a:r>
            <a:r>
              <a:rPr lang="nb-NO" sz="1200" dirty="0" err="1" smtClean="0">
                <a:solidFill>
                  <a:srgbClr val="3333FF"/>
                </a:solidFill>
              </a:rPr>
              <a:t>olivine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with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b="1" dirty="0" smtClean="0">
                <a:solidFill>
                  <a:srgbClr val="CC00FF"/>
                </a:solidFill>
              </a:rPr>
              <a:t>Fo</a:t>
            </a:r>
            <a:r>
              <a:rPr lang="nb-NO" sz="1200" b="1" baseline="-25000" dirty="0" smtClean="0">
                <a:solidFill>
                  <a:srgbClr val="CC00FF"/>
                </a:solidFill>
              </a:rPr>
              <a:t>90</a:t>
            </a:r>
            <a:r>
              <a:rPr lang="nb-NO" sz="1200" dirty="0">
                <a:solidFill>
                  <a:srgbClr val="3333FF"/>
                </a:solidFill>
              </a:rPr>
              <a:t> 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050" dirty="0" smtClean="0"/>
              <a:t>(Klein &amp; </a:t>
            </a:r>
            <a:r>
              <a:rPr lang="nb-NO" sz="1050" dirty="0" err="1" smtClean="0"/>
              <a:t>Langmuir</a:t>
            </a:r>
            <a:r>
              <a:rPr lang="nb-NO" sz="1050" dirty="0" smtClean="0"/>
              <a:t>, 1987)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418369" y="6318712"/>
            <a:ext cx="1519391" cy="808"/>
          </a:xfrm>
          <a:prstGeom prst="straightConnector1">
            <a:avLst/>
          </a:prstGeom>
          <a:ln w="19050">
            <a:solidFill>
              <a:srgbClr val="6600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78054" y="6096758"/>
            <a:ext cx="14061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err="1" smtClean="0">
                <a:solidFill>
                  <a:srgbClr val="6600CC"/>
                </a:solidFill>
              </a:rPr>
              <a:t>increasing</a:t>
            </a:r>
            <a:r>
              <a:rPr lang="nb-NO" sz="1000" dirty="0" smtClean="0">
                <a:solidFill>
                  <a:srgbClr val="6600CC"/>
                </a:solidFill>
              </a:rPr>
              <a:t> F, </a:t>
            </a:r>
            <a:r>
              <a:rPr lang="nb-NO" sz="1000" dirty="0" err="1">
                <a:solidFill>
                  <a:srgbClr val="6600CC"/>
                </a:solidFill>
              </a:rPr>
              <a:t>z</a:t>
            </a:r>
            <a:r>
              <a:rPr lang="nb-NO" sz="1000" baseline="-25000" dirty="0" err="1" smtClean="0">
                <a:solidFill>
                  <a:srgbClr val="6600CC"/>
                </a:solidFill>
              </a:rPr>
              <a:t>crust</a:t>
            </a:r>
            <a:r>
              <a:rPr lang="nb-NO" sz="1000" dirty="0" smtClean="0">
                <a:solidFill>
                  <a:srgbClr val="6600CC"/>
                </a:solidFill>
              </a:rPr>
              <a:t>, p</a:t>
            </a:r>
            <a:r>
              <a:rPr lang="nb-NO" sz="1000" baseline="-25000" dirty="0" smtClean="0">
                <a:solidFill>
                  <a:srgbClr val="6600CC"/>
                </a:solidFill>
              </a:rPr>
              <a:t>0</a:t>
            </a:r>
            <a:r>
              <a:rPr lang="nb-NO" sz="1000" dirty="0" smtClean="0">
                <a:solidFill>
                  <a:srgbClr val="6600CC"/>
                </a:solidFill>
              </a:rPr>
              <a:t>, ͞p</a:t>
            </a:r>
            <a:endParaRPr lang="en-GB" sz="1000" dirty="0">
              <a:solidFill>
                <a:srgbClr val="6600CC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83202" y="6314440"/>
            <a:ext cx="1491038" cy="4560"/>
          </a:xfrm>
          <a:prstGeom prst="straightConnector1">
            <a:avLst/>
          </a:prstGeom>
          <a:ln w="19050">
            <a:solidFill>
              <a:srgbClr val="6600C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007" y="6097046"/>
            <a:ext cx="14061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err="1" smtClean="0">
                <a:solidFill>
                  <a:srgbClr val="6600CC"/>
                </a:solidFill>
              </a:rPr>
              <a:t>increasing</a:t>
            </a:r>
            <a:r>
              <a:rPr lang="nb-NO" sz="1000" dirty="0" smtClean="0">
                <a:solidFill>
                  <a:srgbClr val="6600CC"/>
                </a:solidFill>
              </a:rPr>
              <a:t> F, </a:t>
            </a:r>
            <a:r>
              <a:rPr lang="nb-NO" sz="1000" dirty="0" err="1" smtClean="0">
                <a:solidFill>
                  <a:srgbClr val="6600CC"/>
                </a:solidFill>
              </a:rPr>
              <a:t>z</a:t>
            </a:r>
            <a:r>
              <a:rPr lang="nb-NO" sz="1000" baseline="-25000" dirty="0" err="1" smtClean="0">
                <a:solidFill>
                  <a:srgbClr val="6600CC"/>
                </a:solidFill>
              </a:rPr>
              <a:t>crust</a:t>
            </a:r>
            <a:r>
              <a:rPr lang="nb-NO" sz="1000" dirty="0" smtClean="0">
                <a:solidFill>
                  <a:srgbClr val="6600CC"/>
                </a:solidFill>
              </a:rPr>
              <a:t>, p</a:t>
            </a:r>
            <a:r>
              <a:rPr lang="nb-NO" sz="1000" baseline="-25000" dirty="0" smtClean="0">
                <a:solidFill>
                  <a:srgbClr val="6600CC"/>
                </a:solidFill>
              </a:rPr>
              <a:t>0</a:t>
            </a:r>
            <a:r>
              <a:rPr lang="nb-NO" sz="1000" dirty="0" smtClean="0">
                <a:solidFill>
                  <a:srgbClr val="6600CC"/>
                </a:solidFill>
              </a:rPr>
              <a:t>, ͞p</a:t>
            </a:r>
            <a:endParaRPr lang="en-GB" sz="1000" dirty="0">
              <a:solidFill>
                <a:srgbClr val="66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816" y="59108"/>
            <a:ext cx="9089668" cy="37446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000" b="1" dirty="0" err="1" smtClean="0">
                <a:solidFill>
                  <a:srgbClr val="0066FF"/>
                </a:solidFill>
              </a:rPr>
              <a:t>Fractionation</a:t>
            </a:r>
            <a:r>
              <a:rPr lang="nb-NO" sz="2000" b="1" dirty="0" smtClean="0">
                <a:solidFill>
                  <a:srgbClr val="0066FF"/>
                </a:solidFill>
              </a:rPr>
              <a:t> </a:t>
            </a:r>
            <a:r>
              <a:rPr lang="nb-NO" sz="2000" b="1" dirty="0" err="1" smtClean="0">
                <a:solidFill>
                  <a:srgbClr val="0066FF"/>
                </a:solidFill>
              </a:rPr>
              <a:t>correction</a:t>
            </a:r>
            <a:r>
              <a:rPr lang="nb-NO" sz="2000" b="1" dirty="0" smtClean="0">
                <a:solidFill>
                  <a:srgbClr val="0066FF"/>
                </a:solidFill>
              </a:rPr>
              <a:t>: </a:t>
            </a:r>
            <a:r>
              <a:rPr lang="nb-NO" dirty="0" smtClean="0"/>
              <a:t>to </a:t>
            </a:r>
            <a:r>
              <a:rPr lang="nb-NO" dirty="0"/>
              <a:t>"</a:t>
            </a:r>
            <a:r>
              <a:rPr lang="nb-NO" dirty="0" err="1"/>
              <a:t>see</a:t>
            </a:r>
            <a:r>
              <a:rPr lang="nb-NO" dirty="0"/>
              <a:t> </a:t>
            </a:r>
            <a:r>
              <a:rPr lang="nb-NO" dirty="0" err="1"/>
              <a:t>through</a:t>
            </a:r>
            <a:r>
              <a:rPr lang="nb-NO" dirty="0"/>
              <a:t>"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effects</a:t>
            </a:r>
            <a:r>
              <a:rPr lang="nb-NO" dirty="0"/>
              <a:t> of </a:t>
            </a:r>
            <a:r>
              <a:rPr lang="nb-NO" dirty="0" err="1"/>
              <a:t>magmatic</a:t>
            </a:r>
            <a:r>
              <a:rPr lang="nb-NO" dirty="0"/>
              <a:t> </a:t>
            </a:r>
            <a:r>
              <a:rPr lang="nb-NO" dirty="0" err="1"/>
              <a:t>fractionation</a:t>
            </a:r>
            <a:r>
              <a:rPr lang="nb-NO" dirty="0"/>
              <a:t> (</a:t>
            </a:r>
            <a:r>
              <a:rPr lang="nb-NO" dirty="0" err="1"/>
              <a:t>differentiation</a:t>
            </a:r>
            <a:r>
              <a:rPr lang="nb-NO" dirty="0" smtClean="0"/>
              <a:t>)</a:t>
            </a:r>
            <a:endParaRPr lang="en-GB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7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32" y="624641"/>
            <a:ext cx="888589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4040" y="85327"/>
            <a:ext cx="745287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b="1" dirty="0" err="1" smtClean="0">
                <a:solidFill>
                  <a:srgbClr val="3333FF"/>
                </a:solidFill>
              </a:rPr>
              <a:t>Along-axis</a:t>
            </a:r>
            <a:r>
              <a:rPr lang="nb-NO" sz="2000" b="1" dirty="0" smtClean="0">
                <a:solidFill>
                  <a:srgbClr val="3333FF"/>
                </a:solidFill>
              </a:rPr>
              <a:t> </a:t>
            </a:r>
            <a:r>
              <a:rPr lang="nb-NO" sz="2000" b="1" dirty="0" err="1" smtClean="0">
                <a:solidFill>
                  <a:srgbClr val="3333FF"/>
                </a:solidFill>
              </a:rPr>
              <a:t>profile</a:t>
            </a:r>
            <a:r>
              <a:rPr lang="nb-NO" sz="2000" dirty="0" smtClean="0">
                <a:solidFill>
                  <a:srgbClr val="3333FF"/>
                </a:solidFill>
              </a:rPr>
              <a:t>: Ridge </a:t>
            </a:r>
            <a:r>
              <a:rPr lang="nb-NO" sz="2000" dirty="0" err="1" smtClean="0">
                <a:solidFill>
                  <a:srgbClr val="3333FF"/>
                </a:solidFill>
              </a:rPr>
              <a:t>depth</a:t>
            </a:r>
            <a:r>
              <a:rPr lang="nb-NO" sz="2000" dirty="0" smtClean="0">
                <a:solidFill>
                  <a:srgbClr val="3333FF"/>
                </a:solidFill>
              </a:rPr>
              <a:t>, </a:t>
            </a:r>
            <a:r>
              <a:rPr lang="nb-NO" sz="2000" dirty="0" err="1" smtClean="0">
                <a:solidFill>
                  <a:srgbClr val="3333FF"/>
                </a:solidFill>
              </a:rPr>
              <a:t>crustal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thickness</a:t>
            </a:r>
            <a:r>
              <a:rPr lang="nb-NO" sz="2000" dirty="0" smtClean="0">
                <a:solidFill>
                  <a:srgbClr val="3333FF"/>
                </a:solidFill>
              </a:rPr>
              <a:t> and melting </a:t>
            </a:r>
            <a:r>
              <a:rPr lang="nb-NO" sz="2000" dirty="0" err="1" smtClean="0">
                <a:solidFill>
                  <a:srgbClr val="3333FF"/>
                </a:solidFill>
              </a:rPr>
              <a:t>column</a:t>
            </a:r>
            <a:endParaRPr lang="nb-NO" sz="2000" dirty="0" smtClean="0">
              <a:solidFill>
                <a:srgbClr val="3333FF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16200000">
            <a:off x="6125792" y="3790433"/>
            <a:ext cx="432048" cy="288032"/>
          </a:xfrm>
          <a:prstGeom prst="rightArrow">
            <a:avLst/>
          </a:prstGeom>
          <a:solidFill>
            <a:srgbClr val="66FF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Arrow 5"/>
          <p:cNvSpPr/>
          <p:nvPr/>
        </p:nvSpPr>
        <p:spPr>
          <a:xfrm rot="16200000">
            <a:off x="3389488" y="3807252"/>
            <a:ext cx="432048" cy="288032"/>
          </a:xfrm>
          <a:prstGeom prst="rightArrow">
            <a:avLst/>
          </a:prstGeom>
          <a:solidFill>
            <a:srgbClr val="FFCC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29448" y="4157875"/>
            <a:ext cx="17315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shallow</a:t>
            </a:r>
            <a:r>
              <a:rPr lang="nb-NO" dirty="0" smtClean="0">
                <a:solidFill>
                  <a:srgbClr val="FF0000"/>
                </a:solidFill>
              </a:rPr>
              <a:t> water</a:t>
            </a:r>
          </a:p>
          <a:p>
            <a:r>
              <a:rPr lang="nb-NO" dirty="0" err="1" smtClean="0">
                <a:solidFill>
                  <a:srgbClr val="FF0000"/>
                </a:solidFill>
              </a:rPr>
              <a:t>thick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>
                <a:solidFill>
                  <a:srgbClr val="FF0000"/>
                </a:solidFill>
              </a:rPr>
              <a:t>crust</a:t>
            </a:r>
            <a:endParaRPr lang="nb-NO" dirty="0" smtClean="0">
              <a:solidFill>
                <a:srgbClr val="FF0000"/>
              </a:solidFill>
            </a:endParaRPr>
          </a:p>
          <a:p>
            <a:r>
              <a:rPr lang="nb-NO" dirty="0" err="1" smtClean="0">
                <a:solidFill>
                  <a:srgbClr val="FF0000"/>
                </a:solidFill>
              </a:rPr>
              <a:t>high</a:t>
            </a:r>
            <a:r>
              <a:rPr lang="nb-NO" dirty="0" smtClean="0">
                <a:solidFill>
                  <a:srgbClr val="FF0000"/>
                </a:solidFill>
              </a:rPr>
              <a:t> p</a:t>
            </a:r>
            <a:r>
              <a:rPr lang="nb-NO" baseline="-25000" dirty="0" smtClean="0">
                <a:solidFill>
                  <a:srgbClr val="FF0000"/>
                </a:solidFill>
              </a:rPr>
              <a:t>0</a:t>
            </a:r>
            <a:r>
              <a:rPr lang="nb-NO" dirty="0" smtClean="0">
                <a:solidFill>
                  <a:srgbClr val="FF0000"/>
                </a:solidFill>
              </a:rPr>
              <a:t> &amp; ͞p</a:t>
            </a:r>
          </a:p>
          <a:p>
            <a:r>
              <a:rPr lang="nb-NO" b="1" dirty="0" err="1" smtClean="0">
                <a:solidFill>
                  <a:srgbClr val="FF0000"/>
                </a:solidFill>
              </a:rPr>
              <a:t>high</a:t>
            </a:r>
            <a:r>
              <a:rPr lang="nb-NO" b="1" dirty="0" smtClean="0">
                <a:solidFill>
                  <a:srgbClr val="FF0000"/>
                </a:solidFill>
              </a:rPr>
              <a:t> Fe</a:t>
            </a:r>
            <a:r>
              <a:rPr lang="nb-NO" b="1" baseline="-25000" dirty="0" smtClean="0">
                <a:solidFill>
                  <a:srgbClr val="FF0000"/>
                </a:solidFill>
              </a:rPr>
              <a:t>72</a:t>
            </a:r>
            <a:r>
              <a:rPr lang="nb-NO" b="1" dirty="0" smtClean="0">
                <a:solidFill>
                  <a:srgbClr val="FF0000"/>
                </a:solidFill>
              </a:rPr>
              <a:t>, (</a:t>
            </a:r>
            <a:r>
              <a:rPr lang="nb-NO" b="1" dirty="0" err="1" smtClean="0">
                <a:solidFill>
                  <a:srgbClr val="FF0000"/>
                </a:solidFill>
              </a:rPr>
              <a:t>Ca</a:t>
            </a:r>
            <a:r>
              <a:rPr lang="nb-NO" b="1" dirty="0" smtClean="0">
                <a:solidFill>
                  <a:srgbClr val="FF0000"/>
                </a:solidFill>
              </a:rPr>
              <a:t>/Al)</a:t>
            </a:r>
          </a:p>
          <a:p>
            <a:r>
              <a:rPr lang="nb-NO" b="1" dirty="0" err="1" smtClean="0">
                <a:solidFill>
                  <a:srgbClr val="FF0000"/>
                </a:solidFill>
              </a:rPr>
              <a:t>low</a:t>
            </a:r>
            <a:r>
              <a:rPr lang="nb-NO" b="1" dirty="0" smtClean="0">
                <a:solidFill>
                  <a:srgbClr val="FF0000"/>
                </a:solidFill>
              </a:rPr>
              <a:t> Na</a:t>
            </a:r>
            <a:r>
              <a:rPr lang="nb-NO" b="1" baseline="-25000" dirty="0" smtClean="0">
                <a:solidFill>
                  <a:srgbClr val="FF0000"/>
                </a:solidFill>
              </a:rPr>
              <a:t>72</a:t>
            </a:r>
            <a:r>
              <a:rPr lang="nb-NO" b="1" dirty="0" smtClean="0">
                <a:solidFill>
                  <a:srgbClr val="FF0000"/>
                </a:solidFill>
              </a:rPr>
              <a:t>, Ti</a:t>
            </a:r>
            <a:r>
              <a:rPr lang="nb-NO" b="1" baseline="-25000" dirty="0" smtClean="0">
                <a:solidFill>
                  <a:srgbClr val="FF0000"/>
                </a:solidFill>
              </a:rPr>
              <a:t>72</a:t>
            </a:r>
            <a:endParaRPr lang="en-GB" b="1" baseline="-25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7760" y="4096400"/>
            <a:ext cx="16514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3333FF"/>
                </a:solidFill>
              </a:rPr>
              <a:t>deep</a:t>
            </a:r>
            <a:r>
              <a:rPr lang="nb-NO" dirty="0" smtClean="0">
                <a:solidFill>
                  <a:srgbClr val="3333FF"/>
                </a:solidFill>
              </a:rPr>
              <a:t> water</a:t>
            </a:r>
          </a:p>
          <a:p>
            <a:r>
              <a:rPr lang="nb-NO" dirty="0" err="1" smtClean="0">
                <a:solidFill>
                  <a:srgbClr val="3333FF"/>
                </a:solidFill>
              </a:rPr>
              <a:t>thin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crust</a:t>
            </a:r>
            <a:endParaRPr lang="nb-NO" dirty="0" smtClean="0">
              <a:solidFill>
                <a:srgbClr val="3333FF"/>
              </a:solidFill>
            </a:endParaRPr>
          </a:p>
          <a:p>
            <a:r>
              <a:rPr lang="nb-NO" dirty="0" err="1" smtClean="0">
                <a:solidFill>
                  <a:srgbClr val="3333FF"/>
                </a:solidFill>
              </a:rPr>
              <a:t>low</a:t>
            </a:r>
            <a:r>
              <a:rPr lang="nb-NO" dirty="0" smtClean="0">
                <a:solidFill>
                  <a:srgbClr val="3333FF"/>
                </a:solidFill>
              </a:rPr>
              <a:t> p</a:t>
            </a:r>
            <a:r>
              <a:rPr lang="nb-NO" baseline="-25000" dirty="0" smtClean="0">
                <a:solidFill>
                  <a:srgbClr val="3333FF"/>
                </a:solidFill>
              </a:rPr>
              <a:t>0</a:t>
            </a:r>
            <a:r>
              <a:rPr lang="nb-NO" dirty="0" smtClean="0">
                <a:solidFill>
                  <a:srgbClr val="3333FF"/>
                </a:solidFill>
              </a:rPr>
              <a:t> &amp; ͞p</a:t>
            </a:r>
          </a:p>
          <a:p>
            <a:r>
              <a:rPr lang="nb-NO" b="1" dirty="0" err="1" smtClean="0">
                <a:solidFill>
                  <a:srgbClr val="3333FF"/>
                </a:solidFill>
              </a:rPr>
              <a:t>low</a:t>
            </a:r>
            <a:r>
              <a:rPr lang="nb-NO" b="1" dirty="0" smtClean="0">
                <a:solidFill>
                  <a:srgbClr val="3333FF"/>
                </a:solidFill>
              </a:rPr>
              <a:t> </a:t>
            </a:r>
            <a:r>
              <a:rPr lang="nb-NO" b="1" dirty="0">
                <a:solidFill>
                  <a:srgbClr val="3333FF"/>
                </a:solidFill>
              </a:rPr>
              <a:t>Fe</a:t>
            </a:r>
            <a:r>
              <a:rPr lang="nb-NO" b="1" baseline="-25000" dirty="0">
                <a:solidFill>
                  <a:srgbClr val="3333FF"/>
                </a:solidFill>
              </a:rPr>
              <a:t>72</a:t>
            </a:r>
            <a:r>
              <a:rPr lang="nb-NO" b="1" dirty="0">
                <a:solidFill>
                  <a:srgbClr val="3333FF"/>
                </a:solidFill>
              </a:rPr>
              <a:t>, (</a:t>
            </a:r>
            <a:r>
              <a:rPr lang="nb-NO" b="1" dirty="0" err="1">
                <a:solidFill>
                  <a:srgbClr val="3333FF"/>
                </a:solidFill>
              </a:rPr>
              <a:t>Ca</a:t>
            </a:r>
            <a:r>
              <a:rPr lang="nb-NO" b="1" dirty="0">
                <a:solidFill>
                  <a:srgbClr val="3333FF"/>
                </a:solidFill>
              </a:rPr>
              <a:t>/Al)</a:t>
            </a:r>
          </a:p>
          <a:p>
            <a:r>
              <a:rPr lang="nb-NO" b="1" dirty="0" err="1" smtClean="0">
                <a:solidFill>
                  <a:srgbClr val="3333FF"/>
                </a:solidFill>
              </a:rPr>
              <a:t>high</a:t>
            </a:r>
            <a:r>
              <a:rPr lang="nb-NO" b="1" dirty="0" smtClean="0">
                <a:solidFill>
                  <a:srgbClr val="3333FF"/>
                </a:solidFill>
              </a:rPr>
              <a:t> </a:t>
            </a:r>
            <a:r>
              <a:rPr lang="nb-NO" b="1" dirty="0">
                <a:solidFill>
                  <a:srgbClr val="3333FF"/>
                </a:solidFill>
              </a:rPr>
              <a:t>Na</a:t>
            </a:r>
            <a:r>
              <a:rPr lang="nb-NO" b="1" baseline="-25000" dirty="0">
                <a:solidFill>
                  <a:srgbClr val="3333FF"/>
                </a:solidFill>
              </a:rPr>
              <a:t>72</a:t>
            </a:r>
            <a:r>
              <a:rPr lang="nb-NO" b="1" dirty="0">
                <a:solidFill>
                  <a:srgbClr val="3333FF"/>
                </a:solidFill>
              </a:rPr>
              <a:t>, Ti</a:t>
            </a:r>
            <a:r>
              <a:rPr lang="nb-NO" b="1" baseline="-25000" dirty="0">
                <a:solidFill>
                  <a:srgbClr val="3333FF"/>
                </a:solidFill>
              </a:rPr>
              <a:t>72</a:t>
            </a:r>
            <a:endParaRPr lang="en-GB" b="1" baseline="-25000" dirty="0">
              <a:solidFill>
                <a:srgbClr val="3333FF"/>
              </a:solidFill>
            </a:endParaRPr>
          </a:p>
          <a:p>
            <a:endParaRPr lang="en-GB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3694" y="5825584"/>
            <a:ext cx="3496470" cy="907941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b="1" dirty="0" smtClean="0">
                <a:solidFill>
                  <a:srgbClr val="3333FF"/>
                </a:solidFill>
              </a:rPr>
              <a:t>Deep </a:t>
            </a:r>
            <a:r>
              <a:rPr lang="nb-NO" sz="1400" b="1" dirty="0" err="1" smtClean="0">
                <a:solidFill>
                  <a:srgbClr val="3333FF"/>
                </a:solidFill>
              </a:rPr>
              <a:t>ridges</a:t>
            </a:r>
            <a:r>
              <a:rPr lang="nb-NO" sz="1400" dirty="0" smtClean="0">
                <a:solidFill>
                  <a:srgbClr val="3333FF"/>
                </a:solidFill>
              </a:rPr>
              <a:t>, </a:t>
            </a:r>
            <a:r>
              <a:rPr lang="nb-NO" sz="1400" b="1" dirty="0" err="1" smtClean="0">
                <a:solidFill>
                  <a:srgbClr val="3333FF"/>
                </a:solidFill>
              </a:rPr>
              <a:t>thin</a:t>
            </a:r>
            <a:r>
              <a:rPr lang="nb-NO" sz="1400" b="1" dirty="0" smtClean="0">
                <a:solidFill>
                  <a:srgbClr val="3333FF"/>
                </a:solidFill>
              </a:rPr>
              <a:t> </a:t>
            </a:r>
            <a:r>
              <a:rPr lang="nb-NO" sz="1400" b="1" dirty="0" err="1" smtClean="0">
                <a:solidFill>
                  <a:srgbClr val="3333FF"/>
                </a:solidFill>
              </a:rPr>
              <a:t>crust</a:t>
            </a:r>
            <a:r>
              <a:rPr lang="nb-NO" sz="1400" b="1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may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also</a:t>
            </a:r>
            <a:r>
              <a:rPr lang="nb-NO" sz="1400" dirty="0" smtClean="0">
                <a:solidFill>
                  <a:srgbClr val="3333FF"/>
                </a:solidFill>
              </a:rPr>
              <a:t> </a:t>
            </a:r>
            <a:r>
              <a:rPr lang="nb-NO" sz="1400" dirty="0" err="1" smtClean="0">
                <a:solidFill>
                  <a:srgbClr val="3333FF"/>
                </a:solidFill>
              </a:rPr>
              <a:t>result</a:t>
            </a:r>
            <a:r>
              <a:rPr lang="nb-NO" sz="1400" dirty="0" smtClean="0">
                <a:solidFill>
                  <a:srgbClr val="3333FF"/>
                </a:solidFill>
              </a:rPr>
              <a:t> from:</a:t>
            </a:r>
          </a:p>
          <a:p>
            <a:r>
              <a:rPr lang="nb-NO" sz="1300" dirty="0" smtClean="0">
                <a:solidFill>
                  <a:srgbClr val="6600CC"/>
                </a:solidFill>
              </a:rPr>
              <a:t> - </a:t>
            </a:r>
            <a:r>
              <a:rPr lang="nb-NO" sz="1300" dirty="0" err="1" smtClean="0">
                <a:solidFill>
                  <a:srgbClr val="6600CC"/>
                </a:solidFill>
              </a:rPr>
              <a:t>slow</a:t>
            </a:r>
            <a:r>
              <a:rPr lang="nb-NO" sz="1300" dirty="0" smtClean="0">
                <a:solidFill>
                  <a:srgbClr val="6600CC"/>
                </a:solidFill>
              </a:rPr>
              <a:t> </a:t>
            </a:r>
            <a:r>
              <a:rPr lang="nb-NO" sz="1300" dirty="0" err="1" smtClean="0">
                <a:solidFill>
                  <a:srgbClr val="6600CC"/>
                </a:solidFill>
              </a:rPr>
              <a:t>spreading</a:t>
            </a:r>
            <a:r>
              <a:rPr lang="nb-NO" sz="1300" dirty="0" smtClean="0">
                <a:solidFill>
                  <a:srgbClr val="6600CC"/>
                </a:solidFill>
              </a:rPr>
              <a:t>, </a:t>
            </a:r>
            <a:r>
              <a:rPr lang="nb-NO" sz="1300" dirty="0" err="1" smtClean="0">
                <a:solidFill>
                  <a:srgbClr val="6600CC"/>
                </a:solidFill>
              </a:rPr>
              <a:t>slow</a:t>
            </a:r>
            <a:r>
              <a:rPr lang="nb-NO" sz="1300" dirty="0" smtClean="0">
                <a:solidFill>
                  <a:srgbClr val="6600CC"/>
                </a:solidFill>
              </a:rPr>
              <a:t> </a:t>
            </a:r>
            <a:r>
              <a:rPr lang="nb-NO" sz="1300" dirty="0" err="1" smtClean="0">
                <a:solidFill>
                  <a:srgbClr val="6600CC"/>
                </a:solidFill>
              </a:rPr>
              <a:t>upwelling</a:t>
            </a:r>
            <a:endParaRPr lang="nb-NO" sz="1300" dirty="0" smtClean="0">
              <a:solidFill>
                <a:srgbClr val="6600CC"/>
              </a:solidFill>
            </a:endParaRPr>
          </a:p>
          <a:p>
            <a:r>
              <a:rPr lang="nb-NO" sz="1300" dirty="0">
                <a:solidFill>
                  <a:srgbClr val="6600CC"/>
                </a:solidFill>
              </a:rPr>
              <a:t> </a:t>
            </a:r>
            <a:r>
              <a:rPr lang="nb-NO" sz="1300" dirty="0" smtClean="0">
                <a:solidFill>
                  <a:srgbClr val="6600CC"/>
                </a:solidFill>
              </a:rPr>
              <a:t>- fertile, </a:t>
            </a:r>
            <a:r>
              <a:rPr lang="nb-NO" sz="1300" dirty="0" err="1" smtClean="0">
                <a:solidFill>
                  <a:srgbClr val="6600CC"/>
                </a:solidFill>
              </a:rPr>
              <a:t>dense</a:t>
            </a:r>
            <a:r>
              <a:rPr lang="nb-NO" sz="1300" dirty="0" smtClean="0">
                <a:solidFill>
                  <a:srgbClr val="6600CC"/>
                </a:solidFill>
              </a:rPr>
              <a:t> </a:t>
            </a:r>
            <a:r>
              <a:rPr lang="nb-NO" sz="1300" dirty="0" err="1" smtClean="0">
                <a:solidFill>
                  <a:srgbClr val="6600CC"/>
                </a:solidFill>
              </a:rPr>
              <a:t>source</a:t>
            </a:r>
            <a:r>
              <a:rPr lang="nb-NO" sz="1300" dirty="0" smtClean="0">
                <a:solidFill>
                  <a:srgbClr val="6600CC"/>
                </a:solidFill>
              </a:rPr>
              <a:t> </a:t>
            </a:r>
            <a:r>
              <a:rPr lang="nb-NO" sz="1300" b="1" dirty="0" smtClean="0">
                <a:solidFill>
                  <a:srgbClr val="6600CC"/>
                </a:solidFill>
              </a:rPr>
              <a:t>→</a:t>
            </a:r>
            <a:r>
              <a:rPr lang="nb-NO" sz="1300" dirty="0" smtClean="0">
                <a:solidFill>
                  <a:srgbClr val="6600CC"/>
                </a:solidFill>
              </a:rPr>
              <a:t>  </a:t>
            </a:r>
            <a:r>
              <a:rPr lang="nb-NO" sz="1300" dirty="0" err="1" smtClean="0">
                <a:solidFill>
                  <a:srgbClr val="6600CC"/>
                </a:solidFill>
              </a:rPr>
              <a:t>slow</a:t>
            </a:r>
            <a:r>
              <a:rPr lang="nb-NO" sz="1300" dirty="0" smtClean="0">
                <a:solidFill>
                  <a:srgbClr val="6600CC"/>
                </a:solidFill>
              </a:rPr>
              <a:t> </a:t>
            </a:r>
            <a:r>
              <a:rPr lang="nb-NO" sz="1300" dirty="0" err="1" smtClean="0">
                <a:solidFill>
                  <a:srgbClr val="6600CC"/>
                </a:solidFill>
              </a:rPr>
              <a:t>upwelling</a:t>
            </a:r>
            <a:r>
              <a:rPr lang="nb-NO" sz="1300" dirty="0" smtClean="0">
                <a:solidFill>
                  <a:srgbClr val="6600CC"/>
                </a:solidFill>
              </a:rPr>
              <a:t>, </a:t>
            </a:r>
            <a:r>
              <a:rPr lang="nb-NO" sz="1300" dirty="0" err="1" smtClean="0">
                <a:solidFill>
                  <a:srgbClr val="6600CC"/>
                </a:solidFill>
              </a:rPr>
              <a:t>low</a:t>
            </a:r>
            <a:r>
              <a:rPr lang="nb-NO" sz="1300" dirty="0" smtClean="0">
                <a:solidFill>
                  <a:srgbClr val="6600CC"/>
                </a:solidFill>
              </a:rPr>
              <a:t> F</a:t>
            </a:r>
          </a:p>
          <a:p>
            <a:r>
              <a:rPr lang="nb-NO" sz="1300" dirty="0" smtClean="0">
                <a:solidFill>
                  <a:srgbClr val="6600CC"/>
                </a:solidFill>
              </a:rPr>
              <a:t> - </a:t>
            </a:r>
            <a:r>
              <a:rPr lang="nb-NO" sz="1300" dirty="0" err="1" smtClean="0">
                <a:solidFill>
                  <a:srgbClr val="6600CC"/>
                </a:solidFill>
              </a:rPr>
              <a:t>refractory</a:t>
            </a:r>
            <a:r>
              <a:rPr lang="nb-NO" sz="1300" dirty="0" smtClean="0">
                <a:solidFill>
                  <a:srgbClr val="6600CC"/>
                </a:solidFill>
              </a:rPr>
              <a:t> mantle </a:t>
            </a:r>
            <a:r>
              <a:rPr lang="nb-NO" sz="1300" dirty="0" err="1" smtClean="0">
                <a:solidFill>
                  <a:srgbClr val="6600CC"/>
                </a:solidFill>
              </a:rPr>
              <a:t>source</a:t>
            </a:r>
            <a:r>
              <a:rPr lang="nb-NO" sz="1300" dirty="0" smtClean="0">
                <a:solidFill>
                  <a:srgbClr val="6600CC"/>
                </a:solidFill>
              </a:rPr>
              <a:t> </a:t>
            </a:r>
            <a:r>
              <a:rPr lang="nb-NO" sz="1300" b="1" dirty="0">
                <a:solidFill>
                  <a:srgbClr val="6600CC"/>
                </a:solidFill>
              </a:rPr>
              <a:t>→</a:t>
            </a:r>
            <a:r>
              <a:rPr lang="nb-NO" sz="1300" dirty="0">
                <a:solidFill>
                  <a:srgbClr val="6600CC"/>
                </a:solidFill>
              </a:rPr>
              <a:t>  </a:t>
            </a:r>
            <a:r>
              <a:rPr lang="nb-NO" sz="1300" dirty="0" err="1" smtClean="0">
                <a:solidFill>
                  <a:srgbClr val="6600CC"/>
                </a:solidFill>
              </a:rPr>
              <a:t>low</a:t>
            </a:r>
            <a:r>
              <a:rPr lang="nb-NO" sz="1300" dirty="0" smtClean="0">
                <a:solidFill>
                  <a:srgbClr val="6600CC"/>
                </a:solidFill>
              </a:rPr>
              <a:t> F</a:t>
            </a:r>
            <a:endParaRPr lang="nb-NO" sz="1300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58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36" y="1132193"/>
            <a:ext cx="5617031" cy="464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446" y="26852"/>
            <a:ext cx="90540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/>
              <a:t>Dalton</a:t>
            </a:r>
            <a:r>
              <a:rPr lang="nb-NO" sz="1400" dirty="0" smtClean="0"/>
              <a:t> et al. (2014, </a:t>
            </a:r>
            <a:r>
              <a:rPr lang="nb-NO" sz="1400" dirty="0" err="1" smtClean="0"/>
              <a:t>Sci</a:t>
            </a:r>
            <a:r>
              <a:rPr lang="nb-NO" sz="1400" dirty="0" smtClean="0"/>
              <a:t>):</a:t>
            </a:r>
          </a:p>
          <a:p>
            <a:r>
              <a:rPr lang="nb-NO" sz="1800" b="1" dirty="0" err="1" smtClean="0">
                <a:solidFill>
                  <a:srgbClr val="3333FF"/>
                </a:solidFill>
              </a:rPr>
              <a:t>T</a:t>
            </a:r>
            <a:r>
              <a:rPr lang="nb-NO" sz="1800" b="1" baseline="-25000" dirty="0" err="1" smtClean="0">
                <a:solidFill>
                  <a:srgbClr val="3333FF"/>
                </a:solidFill>
              </a:rPr>
              <a:t>p</a:t>
            </a:r>
            <a:r>
              <a:rPr lang="nb-NO" sz="1800" dirty="0" smtClean="0">
                <a:solidFill>
                  <a:srgbClr val="3333FF"/>
                </a:solidFill>
              </a:rPr>
              <a:t> versus </a:t>
            </a:r>
            <a:r>
              <a:rPr lang="nb-NO" sz="1800" b="1" dirty="0" err="1" smtClean="0">
                <a:solidFill>
                  <a:srgbClr val="3333FF"/>
                </a:solidFill>
              </a:rPr>
              <a:t>compositional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variation</a:t>
            </a:r>
            <a:r>
              <a:rPr lang="nb-NO" sz="1800" dirty="0" smtClean="0">
                <a:solidFill>
                  <a:srgbClr val="3333FF"/>
                </a:solidFill>
              </a:rPr>
              <a:t> of </a:t>
            </a:r>
            <a:r>
              <a:rPr lang="nb-NO" sz="1800" b="1" dirty="0" smtClean="0">
                <a:solidFill>
                  <a:srgbClr val="3333FF"/>
                </a:solidFill>
              </a:rPr>
              <a:t>V</a:t>
            </a:r>
            <a:r>
              <a:rPr lang="nb-NO" sz="1800" b="1" baseline="-25000" dirty="0" smtClean="0">
                <a:solidFill>
                  <a:srgbClr val="3333FF"/>
                </a:solidFill>
              </a:rPr>
              <a:t>S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dirty="0" smtClean="0">
                <a:solidFill>
                  <a:srgbClr val="3333FF"/>
                </a:solidFill>
              </a:rPr>
              <a:t>(at 300 km </a:t>
            </a:r>
            <a:r>
              <a:rPr lang="nb-NO" dirty="0" err="1" smtClean="0">
                <a:solidFill>
                  <a:srgbClr val="3333FF"/>
                </a:solidFill>
              </a:rPr>
              <a:t>depth</a:t>
            </a:r>
            <a:r>
              <a:rPr lang="nb-NO" dirty="0" smtClean="0">
                <a:solidFill>
                  <a:srgbClr val="3333FF"/>
                </a:solidFill>
              </a:rPr>
              <a:t>)</a:t>
            </a:r>
            <a:r>
              <a:rPr lang="nb-NO" sz="1800" b="1" dirty="0" smtClean="0">
                <a:solidFill>
                  <a:srgbClr val="3333FF"/>
                </a:solidFill>
              </a:rPr>
              <a:t>, D</a:t>
            </a:r>
            <a:r>
              <a:rPr lang="nb-NO" sz="1800" b="1" baseline="-25000" dirty="0" smtClean="0">
                <a:solidFill>
                  <a:srgbClr val="3333FF"/>
                </a:solidFill>
              </a:rPr>
              <a:t>R</a:t>
            </a:r>
            <a:r>
              <a:rPr lang="nb-NO" sz="1800" dirty="0" smtClean="0">
                <a:solidFill>
                  <a:srgbClr val="3333FF"/>
                </a:solidFill>
              </a:rPr>
              <a:t> and Na</a:t>
            </a:r>
            <a:r>
              <a:rPr lang="nb-NO" sz="1800" baseline="-25000" dirty="0" smtClean="0">
                <a:solidFill>
                  <a:srgbClr val="3333FF"/>
                </a:solidFill>
              </a:rPr>
              <a:t>90</a:t>
            </a:r>
            <a:r>
              <a:rPr lang="nb-NO" sz="1800" dirty="0" smtClean="0">
                <a:solidFill>
                  <a:srgbClr val="3333FF"/>
                </a:solidFill>
              </a:rPr>
              <a:t>, Fe</a:t>
            </a:r>
            <a:r>
              <a:rPr lang="nb-NO" sz="1800" baseline="-25000" dirty="0">
                <a:solidFill>
                  <a:srgbClr val="3333FF"/>
                </a:solidFill>
              </a:rPr>
              <a:t>90</a:t>
            </a:r>
            <a:r>
              <a:rPr lang="nb-NO" sz="1800" dirty="0" smtClean="0">
                <a:solidFill>
                  <a:srgbClr val="3333FF"/>
                </a:solidFill>
              </a:rPr>
              <a:t>, (</a:t>
            </a:r>
            <a:r>
              <a:rPr lang="nb-NO" sz="1800" dirty="0" err="1" smtClean="0">
                <a:solidFill>
                  <a:srgbClr val="3333FF"/>
                </a:solidFill>
              </a:rPr>
              <a:t>Ca</a:t>
            </a:r>
            <a:r>
              <a:rPr lang="nb-NO" sz="1800" dirty="0" smtClean="0">
                <a:solidFill>
                  <a:srgbClr val="3333FF"/>
                </a:solidFill>
              </a:rPr>
              <a:t>/Al)</a:t>
            </a:r>
            <a:r>
              <a:rPr lang="nb-NO" sz="1800" baseline="-25000" dirty="0" smtClean="0">
                <a:solidFill>
                  <a:srgbClr val="3333FF"/>
                </a:solidFill>
              </a:rPr>
              <a:t>90</a:t>
            </a:r>
          </a:p>
          <a:p>
            <a:pPr>
              <a:lnSpc>
                <a:spcPts val="1200"/>
              </a:lnSpc>
            </a:pPr>
            <a:r>
              <a:rPr lang="nb-NO" sz="1400" dirty="0" smtClean="0"/>
              <a:t>                                                                                                        </a:t>
            </a:r>
          </a:p>
          <a:p>
            <a:pPr>
              <a:lnSpc>
                <a:spcPts val="1200"/>
              </a:lnSpc>
            </a:pPr>
            <a:r>
              <a:rPr lang="nb-NO" sz="1400" dirty="0" smtClean="0"/>
              <a:t>                                                                                                       (</a:t>
            </a:r>
            <a:r>
              <a:rPr lang="nb-NO" sz="1300" dirty="0" smtClean="0"/>
              <a:t>Na</a:t>
            </a:r>
            <a:r>
              <a:rPr lang="nb-NO" sz="1300" baseline="-25000" dirty="0" smtClean="0"/>
              <a:t>90</a:t>
            </a:r>
            <a:r>
              <a:rPr lang="nb-NO" sz="1300" dirty="0" smtClean="0"/>
              <a:t>: Na </a:t>
            </a:r>
            <a:r>
              <a:rPr lang="nb-NO" sz="1300" dirty="0" err="1" smtClean="0"/>
              <a:t>corrected</a:t>
            </a:r>
            <a:r>
              <a:rPr lang="nb-NO" sz="1300" dirty="0" smtClean="0"/>
              <a:t> to </a:t>
            </a:r>
            <a:r>
              <a:rPr lang="nb-NO" sz="1300" dirty="0" err="1" smtClean="0"/>
              <a:t>equilibrium</a:t>
            </a:r>
            <a:r>
              <a:rPr lang="nb-NO" sz="1300" dirty="0" smtClean="0"/>
              <a:t> </a:t>
            </a:r>
            <a:r>
              <a:rPr lang="nb-NO" sz="1300" dirty="0" err="1" smtClean="0"/>
              <a:t>with</a:t>
            </a:r>
            <a:r>
              <a:rPr lang="nb-NO" sz="1300" dirty="0" smtClean="0"/>
              <a:t> Fo</a:t>
            </a:r>
            <a:r>
              <a:rPr lang="nb-NO" sz="1300" baseline="-25000" dirty="0" smtClean="0"/>
              <a:t>90</a:t>
            </a:r>
            <a:r>
              <a:rPr lang="en-GB" sz="1300" dirty="0" smtClean="0"/>
              <a:t> mantle </a:t>
            </a:r>
            <a:r>
              <a:rPr lang="nb-NO" sz="1300" dirty="0" err="1" smtClean="0"/>
              <a:t>olivine</a:t>
            </a:r>
            <a:r>
              <a:rPr lang="nb-NO" sz="1300" dirty="0" smtClean="0"/>
              <a:t>)</a:t>
            </a:r>
            <a:endParaRPr lang="en-GB" sz="1300" dirty="0"/>
          </a:p>
        </p:txBody>
      </p:sp>
      <p:sp>
        <p:nvSpPr>
          <p:cNvPr id="3" name="TextBox 2"/>
          <p:cNvSpPr txBox="1"/>
          <p:nvPr/>
        </p:nvSpPr>
        <p:spPr>
          <a:xfrm rot="19070666">
            <a:off x="1458843" y="3600208"/>
            <a:ext cx="946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3333FF"/>
                </a:solidFill>
              </a:rPr>
              <a:t>CD: 400 km</a:t>
            </a:r>
            <a:endParaRPr lang="en-GB" sz="1200" dirty="0">
              <a:solidFill>
                <a:srgbClr val="3333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637" y="6141915"/>
            <a:ext cx="65576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Isostatic</a:t>
            </a:r>
            <a:r>
              <a:rPr lang="nb-NO" dirty="0" smtClean="0"/>
              <a:t> </a:t>
            </a:r>
            <a:r>
              <a:rPr lang="nb-NO" dirty="0" err="1" smtClean="0"/>
              <a:t>compensation</a:t>
            </a:r>
            <a:r>
              <a:rPr lang="nb-NO" dirty="0" smtClean="0"/>
              <a:t> </a:t>
            </a:r>
            <a:r>
              <a:rPr lang="nb-NO" dirty="0" err="1" smtClean="0"/>
              <a:t>depths</a:t>
            </a:r>
            <a:r>
              <a:rPr lang="nb-NO" dirty="0" smtClean="0"/>
              <a:t> (CD):</a:t>
            </a:r>
          </a:p>
          <a:p>
            <a:r>
              <a:rPr lang="nb-NO" sz="1400" dirty="0" smtClean="0"/>
              <a:t>  </a:t>
            </a:r>
            <a:r>
              <a:rPr lang="nb-NO" sz="1400" dirty="0" err="1" smtClean="0"/>
              <a:t>depth</a:t>
            </a:r>
            <a:r>
              <a:rPr lang="nb-NO" sz="1400" dirty="0" smtClean="0"/>
              <a:t> of</a:t>
            </a:r>
            <a:r>
              <a:rPr lang="nb-NO" sz="1400" dirty="0"/>
              <a:t> </a:t>
            </a:r>
            <a:r>
              <a:rPr lang="nb-NO" sz="1400" dirty="0" err="1" smtClean="0"/>
              <a:t>isostatic</a:t>
            </a:r>
            <a:r>
              <a:rPr lang="nb-NO" sz="1400" dirty="0" smtClean="0"/>
              <a:t> </a:t>
            </a:r>
            <a:r>
              <a:rPr lang="nb-NO" sz="1400" dirty="0" err="1" smtClean="0"/>
              <a:t>columns</a:t>
            </a:r>
            <a:r>
              <a:rPr lang="nb-NO" sz="1400" dirty="0" smtClean="0"/>
              <a:t>, </a:t>
            </a:r>
            <a:r>
              <a:rPr lang="nb-NO" sz="1400" dirty="0" err="1" smtClean="0"/>
              <a:t>including</a:t>
            </a:r>
            <a:r>
              <a:rPr lang="nb-NO" sz="1400" dirty="0" smtClean="0"/>
              <a:t> </a:t>
            </a:r>
            <a:r>
              <a:rPr lang="nb-NO" sz="1400" b="1" dirty="0" smtClean="0"/>
              <a:t>water, </a:t>
            </a:r>
            <a:r>
              <a:rPr lang="nb-NO" sz="1400" b="1" dirty="0" err="1" smtClean="0"/>
              <a:t>crust</a:t>
            </a:r>
            <a:r>
              <a:rPr lang="nb-NO" sz="1400" b="1" dirty="0" smtClean="0"/>
              <a:t>, residual mantle and fertile mantle</a:t>
            </a:r>
            <a:endParaRPr lang="en-GB" sz="1400" b="1" dirty="0"/>
          </a:p>
        </p:txBody>
      </p:sp>
      <p:sp>
        <p:nvSpPr>
          <p:cNvPr id="11" name="TextBox 10"/>
          <p:cNvSpPr txBox="1"/>
          <p:nvPr/>
        </p:nvSpPr>
        <p:spPr>
          <a:xfrm rot="18612891">
            <a:off x="1790510" y="3764516"/>
            <a:ext cx="946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0099FF"/>
                </a:solidFill>
              </a:rPr>
              <a:t>CD: 300 km</a:t>
            </a:r>
            <a:endParaRPr lang="en-GB" sz="1200" dirty="0">
              <a:solidFill>
                <a:srgbClr val="0099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638066" y="1694164"/>
            <a:ext cx="3298572" cy="2515841"/>
          </a:xfrm>
          <a:custGeom>
            <a:avLst/>
            <a:gdLst>
              <a:gd name="connsiteX0" fmla="*/ 0 w 3298572"/>
              <a:gd name="connsiteY0" fmla="*/ 2496369 h 2496369"/>
              <a:gd name="connsiteX1" fmla="*/ 241222 w 3298572"/>
              <a:gd name="connsiteY1" fmla="*/ 2238317 h 2496369"/>
              <a:gd name="connsiteX2" fmla="*/ 875132 w 3298572"/>
              <a:gd name="connsiteY2" fmla="*/ 1705384 h 2496369"/>
              <a:gd name="connsiteX3" fmla="*/ 1722214 w 3298572"/>
              <a:gd name="connsiteY3" fmla="*/ 1071475 h 2496369"/>
              <a:gd name="connsiteX4" fmla="*/ 2754420 w 3298572"/>
              <a:gd name="connsiteY4" fmla="*/ 353419 h 2496369"/>
              <a:gd name="connsiteX5" fmla="*/ 3298572 w 3298572"/>
              <a:gd name="connsiteY5" fmla="*/ 0 h 2496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98572" h="2496369">
                <a:moveTo>
                  <a:pt x="0" y="2496369"/>
                </a:moveTo>
                <a:cubicBezTo>
                  <a:pt x="47683" y="2433258"/>
                  <a:pt x="95367" y="2370148"/>
                  <a:pt x="241222" y="2238317"/>
                </a:cubicBezTo>
                <a:cubicBezTo>
                  <a:pt x="387077" y="2106486"/>
                  <a:pt x="628300" y="1899858"/>
                  <a:pt x="875132" y="1705384"/>
                </a:cubicBezTo>
                <a:cubicBezTo>
                  <a:pt x="1121964" y="1510910"/>
                  <a:pt x="1408999" y="1296802"/>
                  <a:pt x="1722214" y="1071475"/>
                </a:cubicBezTo>
                <a:cubicBezTo>
                  <a:pt x="2035429" y="846148"/>
                  <a:pt x="2491694" y="531998"/>
                  <a:pt x="2754420" y="353419"/>
                </a:cubicBezTo>
                <a:cubicBezTo>
                  <a:pt x="3017146" y="174840"/>
                  <a:pt x="3157859" y="87420"/>
                  <a:pt x="3298572" y="0"/>
                </a:cubicBezTo>
              </a:path>
            </a:pathLst>
          </a:custGeom>
          <a:noFill/>
          <a:ln w="127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1632456" y="1413674"/>
            <a:ext cx="3298572" cy="3102227"/>
          </a:xfrm>
          <a:custGeom>
            <a:avLst/>
            <a:gdLst>
              <a:gd name="connsiteX0" fmla="*/ 0 w 3292962"/>
              <a:gd name="connsiteY0" fmla="*/ 3079789 h 3079789"/>
              <a:gd name="connsiteX1" fmla="*/ 431956 w 3292962"/>
              <a:gd name="connsiteY1" fmla="*/ 2569296 h 3079789"/>
              <a:gd name="connsiteX2" fmla="*/ 948059 w 3292962"/>
              <a:gd name="connsiteY2" fmla="*/ 1997095 h 3079789"/>
              <a:gd name="connsiteX3" fmla="*/ 1727824 w 3292962"/>
              <a:gd name="connsiteY3" fmla="*/ 1335136 h 3079789"/>
              <a:gd name="connsiteX4" fmla="*/ 2311244 w 3292962"/>
              <a:gd name="connsiteY4" fmla="*/ 813424 h 3079789"/>
              <a:gd name="connsiteX5" fmla="*/ 2872226 w 3292962"/>
              <a:gd name="connsiteY5" fmla="*/ 336589 h 3079789"/>
              <a:gd name="connsiteX6" fmla="*/ 3292962 w 3292962"/>
              <a:gd name="connsiteY6" fmla="*/ 0 h 3079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2962" h="3079789">
                <a:moveTo>
                  <a:pt x="0" y="3079789"/>
                </a:moveTo>
                <a:cubicBezTo>
                  <a:pt x="136973" y="2914767"/>
                  <a:pt x="273946" y="2749745"/>
                  <a:pt x="431956" y="2569296"/>
                </a:cubicBezTo>
                <a:cubicBezTo>
                  <a:pt x="589966" y="2388847"/>
                  <a:pt x="732081" y="2202788"/>
                  <a:pt x="948059" y="1997095"/>
                </a:cubicBezTo>
                <a:cubicBezTo>
                  <a:pt x="1164037" y="1791402"/>
                  <a:pt x="1500627" y="1532414"/>
                  <a:pt x="1727824" y="1335136"/>
                </a:cubicBezTo>
                <a:cubicBezTo>
                  <a:pt x="1955022" y="1137857"/>
                  <a:pt x="2120510" y="979848"/>
                  <a:pt x="2311244" y="813424"/>
                </a:cubicBezTo>
                <a:cubicBezTo>
                  <a:pt x="2501978" y="646999"/>
                  <a:pt x="2708606" y="472160"/>
                  <a:pt x="2872226" y="336589"/>
                </a:cubicBezTo>
                <a:cubicBezTo>
                  <a:pt x="3035846" y="201018"/>
                  <a:pt x="3164404" y="100509"/>
                  <a:pt x="3292962" y="0"/>
                </a:cubicBezTo>
              </a:path>
            </a:pathLst>
          </a:cu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1172452" y="4089556"/>
            <a:ext cx="3781015" cy="252442"/>
          </a:xfrm>
          <a:custGeom>
            <a:avLst/>
            <a:gdLst>
              <a:gd name="connsiteX0" fmla="*/ 0 w 3781015"/>
              <a:gd name="connsiteY0" fmla="*/ 252442 h 252442"/>
              <a:gd name="connsiteX1" fmla="*/ 673177 w 3781015"/>
              <a:gd name="connsiteY1" fmla="*/ 196343 h 252442"/>
              <a:gd name="connsiteX2" fmla="*/ 1761482 w 3781015"/>
              <a:gd name="connsiteY2" fmla="*/ 117806 h 252442"/>
              <a:gd name="connsiteX3" fmla="*/ 3135887 w 3781015"/>
              <a:gd name="connsiteY3" fmla="*/ 33659 h 252442"/>
              <a:gd name="connsiteX4" fmla="*/ 3781015 w 3781015"/>
              <a:gd name="connsiteY4" fmla="*/ 0 h 252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1015" h="252442">
                <a:moveTo>
                  <a:pt x="0" y="252442"/>
                </a:moveTo>
                <a:lnTo>
                  <a:pt x="673177" y="196343"/>
                </a:lnTo>
                <a:lnTo>
                  <a:pt x="1761482" y="117806"/>
                </a:lnTo>
                <a:lnTo>
                  <a:pt x="3135887" y="33659"/>
                </a:lnTo>
                <a:lnTo>
                  <a:pt x="3781015" y="0"/>
                </a:lnTo>
              </a:path>
            </a:pathLst>
          </a:custGeom>
          <a:noFill/>
          <a:ln w="28575">
            <a:solidFill>
              <a:srgbClr val="CC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9"/>
          <p:cNvSpPr/>
          <p:nvPr/>
        </p:nvSpPr>
        <p:spPr>
          <a:xfrm>
            <a:off x="2401001" y="3685649"/>
            <a:ext cx="2552466" cy="100977"/>
          </a:xfrm>
          <a:custGeom>
            <a:avLst/>
            <a:gdLst>
              <a:gd name="connsiteX0" fmla="*/ 0 w 2552466"/>
              <a:gd name="connsiteY0" fmla="*/ 100977 h 100977"/>
              <a:gd name="connsiteX1" fmla="*/ 1419284 w 2552466"/>
              <a:gd name="connsiteY1" fmla="*/ 56098 h 100977"/>
              <a:gd name="connsiteX2" fmla="*/ 2552466 w 2552466"/>
              <a:gd name="connsiteY2" fmla="*/ 0 h 10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2466" h="100977">
                <a:moveTo>
                  <a:pt x="0" y="100977"/>
                </a:moveTo>
                <a:lnTo>
                  <a:pt x="1419284" y="56098"/>
                </a:lnTo>
                <a:lnTo>
                  <a:pt x="2552466" y="0"/>
                </a:lnTo>
              </a:path>
            </a:pathLst>
          </a:custGeom>
          <a:noFill/>
          <a:ln w="28575">
            <a:solidFill>
              <a:srgbClr val="CC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 rot="21408938">
            <a:off x="2654170" y="3747028"/>
            <a:ext cx="87235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smtClean="0">
                <a:solidFill>
                  <a:srgbClr val="CC00FF"/>
                </a:solidFill>
              </a:rPr>
              <a:t>Comp.</a:t>
            </a:r>
            <a:endParaRPr lang="nb-NO" sz="1400" dirty="0">
              <a:solidFill>
                <a:srgbClr val="CC00FF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400" dirty="0" err="1" smtClean="0">
                <a:solidFill>
                  <a:srgbClr val="CC00FF"/>
                </a:solidFill>
              </a:rPr>
              <a:t>variation</a:t>
            </a:r>
            <a:r>
              <a:rPr lang="nb-NO" sz="1400" dirty="0" smtClean="0">
                <a:solidFill>
                  <a:srgbClr val="CC00FF"/>
                </a:solidFill>
              </a:rPr>
              <a:t>:</a:t>
            </a:r>
            <a:endParaRPr lang="en-GB" sz="1400" dirty="0">
              <a:solidFill>
                <a:srgbClr val="CC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1420863">
            <a:off x="3450052" y="3463189"/>
            <a:ext cx="16161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CC00FF"/>
                </a:solidFill>
              </a:rPr>
              <a:t>CD: 400 km, T</a:t>
            </a:r>
            <a:r>
              <a:rPr lang="nb-NO" sz="1100" baseline="-25000" dirty="0" smtClean="0">
                <a:solidFill>
                  <a:srgbClr val="CC00FF"/>
                </a:solidFill>
              </a:rPr>
              <a:t>p</a:t>
            </a:r>
            <a:r>
              <a:rPr lang="nb-NO" sz="1100" dirty="0" smtClean="0">
                <a:solidFill>
                  <a:srgbClr val="CC00FF"/>
                </a:solidFill>
              </a:rPr>
              <a:t>:1350°C</a:t>
            </a:r>
            <a:endParaRPr lang="en-GB" sz="1100" dirty="0">
              <a:solidFill>
                <a:srgbClr val="CC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1420863">
            <a:off x="3411719" y="4098031"/>
            <a:ext cx="16161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CC00FF"/>
                </a:solidFill>
              </a:rPr>
              <a:t>CD: 400 km, T</a:t>
            </a:r>
            <a:r>
              <a:rPr lang="nb-NO" sz="1100" baseline="-25000" dirty="0" smtClean="0">
                <a:solidFill>
                  <a:srgbClr val="CC00FF"/>
                </a:solidFill>
              </a:rPr>
              <a:t>p</a:t>
            </a:r>
            <a:r>
              <a:rPr lang="nb-NO" sz="1100" dirty="0" smtClean="0">
                <a:solidFill>
                  <a:srgbClr val="CC00FF"/>
                </a:solidFill>
              </a:rPr>
              <a:t>:1450°C</a:t>
            </a:r>
            <a:endParaRPr lang="en-GB" sz="1100" dirty="0">
              <a:solidFill>
                <a:srgbClr val="CC00FF"/>
              </a:solidFill>
            </a:endParaRPr>
          </a:p>
        </p:txBody>
      </p:sp>
      <p:sp>
        <p:nvSpPr>
          <p:cNvPr id="16" name="Left Brace 15"/>
          <p:cNvSpPr/>
          <p:nvPr/>
        </p:nvSpPr>
        <p:spPr>
          <a:xfrm rot="20757852">
            <a:off x="1451207" y="4195518"/>
            <a:ext cx="137357" cy="396298"/>
          </a:xfrm>
          <a:prstGeom prst="leftBrace">
            <a:avLst/>
          </a:prstGeom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 rot="20965434">
            <a:off x="869374" y="4362111"/>
            <a:ext cx="687239" cy="2402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  T-var.</a:t>
            </a:r>
            <a:endParaRPr lang="en-GB" sz="1400" dirty="0">
              <a:solidFill>
                <a:srgbClr val="0066F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908864" y="5202839"/>
            <a:ext cx="108012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963766" y="4887726"/>
            <a:ext cx="1357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 err="1" smtClean="0">
                <a:solidFill>
                  <a:srgbClr val="FF0000"/>
                </a:solidFill>
              </a:rPr>
              <a:t>increasing</a:t>
            </a:r>
            <a:r>
              <a:rPr lang="nb-NO" sz="1400" b="1" dirty="0" smtClean="0">
                <a:solidFill>
                  <a:srgbClr val="FF0000"/>
                </a:solidFill>
              </a:rPr>
              <a:t> F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21429" y="1132193"/>
            <a:ext cx="3939746" cy="4621880"/>
            <a:chOff x="5021429" y="1132193"/>
            <a:chExt cx="3939746" cy="4621880"/>
          </a:xfrm>
        </p:grpSpPr>
        <p:pic>
          <p:nvPicPr>
            <p:cNvPr id="46091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1429" y="1132193"/>
              <a:ext cx="3939746" cy="4621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Freeform 11"/>
            <p:cNvSpPr/>
            <p:nvPr/>
          </p:nvSpPr>
          <p:spPr>
            <a:xfrm>
              <a:off x="5205909" y="4039067"/>
              <a:ext cx="2788079" cy="235613"/>
            </a:xfrm>
            <a:custGeom>
              <a:avLst/>
              <a:gdLst>
                <a:gd name="connsiteX0" fmla="*/ 0 w 2788079"/>
                <a:gd name="connsiteY0" fmla="*/ 235613 h 235613"/>
                <a:gd name="connsiteX1" fmla="*/ 841473 w 2788079"/>
                <a:gd name="connsiteY1" fmla="*/ 162685 h 235613"/>
                <a:gd name="connsiteX2" fmla="*/ 1924167 w 2788079"/>
                <a:gd name="connsiteY2" fmla="*/ 61708 h 235613"/>
                <a:gd name="connsiteX3" fmla="*/ 2788079 w 2788079"/>
                <a:gd name="connsiteY3" fmla="*/ 0 h 23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8079" h="235613">
                  <a:moveTo>
                    <a:pt x="0" y="235613"/>
                  </a:moveTo>
                  <a:lnTo>
                    <a:pt x="841473" y="162685"/>
                  </a:lnTo>
                  <a:lnTo>
                    <a:pt x="1924167" y="61708"/>
                  </a:lnTo>
                  <a:cubicBezTo>
                    <a:pt x="2248601" y="34594"/>
                    <a:pt x="2518340" y="17297"/>
                    <a:pt x="2788079" y="0"/>
                  </a:cubicBezTo>
                </a:path>
              </a:pathLst>
            </a:custGeom>
            <a:noFill/>
            <a:ln w="28575">
              <a:solidFill>
                <a:srgbClr val="CC00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217129" y="3635161"/>
              <a:ext cx="2905884" cy="134635"/>
            </a:xfrm>
            <a:custGeom>
              <a:avLst/>
              <a:gdLst>
                <a:gd name="connsiteX0" fmla="*/ 0 w 2905884"/>
                <a:gd name="connsiteY0" fmla="*/ 134635 h 134635"/>
                <a:gd name="connsiteX1" fmla="*/ 684397 w 2905884"/>
                <a:gd name="connsiteY1" fmla="*/ 112196 h 134635"/>
                <a:gd name="connsiteX2" fmla="*/ 1335136 w 2905884"/>
                <a:gd name="connsiteY2" fmla="*/ 84147 h 134635"/>
                <a:gd name="connsiteX3" fmla="*/ 2154169 w 2905884"/>
                <a:gd name="connsiteY3" fmla="*/ 44878 h 134635"/>
                <a:gd name="connsiteX4" fmla="*/ 2905884 w 2905884"/>
                <a:gd name="connsiteY4" fmla="*/ 0 h 134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5884" h="134635">
                  <a:moveTo>
                    <a:pt x="0" y="134635"/>
                  </a:moveTo>
                  <a:lnTo>
                    <a:pt x="684397" y="112196"/>
                  </a:lnTo>
                  <a:lnTo>
                    <a:pt x="1335136" y="84147"/>
                  </a:lnTo>
                  <a:lnTo>
                    <a:pt x="2154169" y="44878"/>
                  </a:lnTo>
                  <a:lnTo>
                    <a:pt x="2905884" y="0"/>
                  </a:lnTo>
                </a:path>
              </a:pathLst>
            </a:custGeom>
            <a:noFill/>
            <a:ln w="28575">
              <a:solidFill>
                <a:srgbClr val="CC00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 rot="21420863">
              <a:off x="6623632" y="3418356"/>
              <a:ext cx="16161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dirty="0" smtClean="0">
                  <a:solidFill>
                    <a:srgbClr val="CC00FF"/>
                  </a:solidFill>
                </a:rPr>
                <a:t>CD: 400 km, T</a:t>
              </a:r>
              <a:r>
                <a:rPr lang="nb-NO" sz="1100" baseline="-25000" dirty="0" smtClean="0">
                  <a:solidFill>
                    <a:srgbClr val="CC00FF"/>
                  </a:solidFill>
                </a:rPr>
                <a:t>p</a:t>
              </a:r>
              <a:r>
                <a:rPr lang="nb-NO" sz="1100" dirty="0" smtClean="0">
                  <a:solidFill>
                    <a:srgbClr val="CC00FF"/>
                  </a:solidFill>
                </a:rPr>
                <a:t>:1350°C</a:t>
              </a:r>
              <a:endParaRPr lang="en-GB" sz="1100" dirty="0">
                <a:solidFill>
                  <a:srgbClr val="CC00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21369052">
              <a:off x="6652617" y="4053200"/>
              <a:ext cx="16161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dirty="0" smtClean="0">
                  <a:solidFill>
                    <a:srgbClr val="CC00FF"/>
                  </a:solidFill>
                </a:rPr>
                <a:t>CD: 400 km, T</a:t>
              </a:r>
              <a:r>
                <a:rPr lang="nb-NO" sz="1100" baseline="-25000" dirty="0" smtClean="0">
                  <a:solidFill>
                    <a:srgbClr val="CC00FF"/>
                  </a:solidFill>
                </a:rPr>
                <a:t>p</a:t>
              </a:r>
              <a:r>
                <a:rPr lang="nb-NO" sz="1100" dirty="0" smtClean="0">
                  <a:solidFill>
                    <a:srgbClr val="CC00FF"/>
                  </a:solidFill>
                </a:rPr>
                <a:t>:1450°C</a:t>
              </a:r>
              <a:endParaRPr lang="en-GB" sz="1100" dirty="0">
                <a:solidFill>
                  <a:srgbClr val="CC00FF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21422481">
              <a:off x="6308700" y="3697474"/>
              <a:ext cx="824265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300" dirty="0" smtClean="0">
                  <a:solidFill>
                    <a:srgbClr val="CC00FF"/>
                  </a:solidFill>
                </a:rPr>
                <a:t>Comp.</a:t>
              </a:r>
              <a:endParaRPr lang="nb-NO" sz="1300" dirty="0">
                <a:solidFill>
                  <a:srgbClr val="CC00FF"/>
                </a:solidFill>
              </a:endParaRPr>
            </a:p>
            <a:p>
              <a:pPr>
                <a:lnSpc>
                  <a:spcPts val="1400"/>
                </a:lnSpc>
              </a:pPr>
              <a:r>
                <a:rPr lang="nb-NO" sz="1300" dirty="0" err="1" smtClean="0">
                  <a:solidFill>
                    <a:srgbClr val="CC00FF"/>
                  </a:solidFill>
                </a:rPr>
                <a:t>variation</a:t>
              </a:r>
              <a:r>
                <a:rPr lang="nb-NO" sz="1300" dirty="0" smtClean="0">
                  <a:solidFill>
                    <a:srgbClr val="CC00FF"/>
                  </a:solidFill>
                </a:rPr>
                <a:t>:</a:t>
              </a:r>
              <a:endParaRPr lang="en-GB" sz="1300" dirty="0">
                <a:solidFill>
                  <a:srgbClr val="CC00FF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6238222" y="5158085"/>
              <a:ext cx="108012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318921" y="4844721"/>
              <a:ext cx="13570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400" b="1" dirty="0" err="1" smtClean="0">
                  <a:solidFill>
                    <a:srgbClr val="FF0000"/>
                  </a:solidFill>
                </a:rPr>
                <a:t>increasing</a:t>
              </a:r>
              <a:r>
                <a:rPr lang="nb-NO" sz="1400" b="1" dirty="0" smtClean="0">
                  <a:solidFill>
                    <a:srgbClr val="FF0000"/>
                  </a:solidFill>
                </a:rPr>
                <a:t> F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371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20487</TotalTime>
  <Words>2275</Words>
  <Application>Microsoft Office PowerPoint</Application>
  <PresentationFormat>On-screen Show (4:3)</PresentationFormat>
  <Paragraphs>485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rtronnes</dc:creator>
  <cp:lastModifiedBy>Reidar G Trønnes</cp:lastModifiedBy>
  <cp:revision>451</cp:revision>
  <cp:lastPrinted>2015-05-18T00:01:01Z</cp:lastPrinted>
  <dcterms:created xsi:type="dcterms:W3CDTF">2009-01-28T15:03:58Z</dcterms:created>
  <dcterms:modified xsi:type="dcterms:W3CDTF">2024-01-31T13:12:46Z</dcterms:modified>
</cp:coreProperties>
</file>