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65" r:id="rId2"/>
    <p:sldId id="285" r:id="rId3"/>
    <p:sldId id="357" r:id="rId4"/>
    <p:sldId id="358" r:id="rId5"/>
    <p:sldId id="382" r:id="rId6"/>
    <p:sldId id="286" r:id="rId7"/>
    <p:sldId id="310" r:id="rId8"/>
    <p:sldId id="307" r:id="rId9"/>
    <p:sldId id="276" r:id="rId10"/>
    <p:sldId id="288" r:id="rId11"/>
    <p:sldId id="302" r:id="rId12"/>
    <p:sldId id="301" r:id="rId13"/>
    <p:sldId id="361" r:id="rId14"/>
    <p:sldId id="304" r:id="rId15"/>
    <p:sldId id="305" r:id="rId16"/>
    <p:sldId id="282" r:id="rId17"/>
    <p:sldId id="306" r:id="rId18"/>
    <p:sldId id="356" r:id="rId19"/>
    <p:sldId id="328" r:id="rId20"/>
    <p:sldId id="329" r:id="rId21"/>
    <p:sldId id="322" r:id="rId22"/>
    <p:sldId id="323" r:id="rId23"/>
    <p:sldId id="325" r:id="rId24"/>
    <p:sldId id="324" r:id="rId25"/>
    <p:sldId id="326" r:id="rId26"/>
    <p:sldId id="333" r:id="rId27"/>
    <p:sldId id="334" r:id="rId28"/>
    <p:sldId id="335" r:id="rId29"/>
    <p:sldId id="362" r:id="rId30"/>
    <p:sldId id="363" r:id="rId31"/>
    <p:sldId id="364" r:id="rId32"/>
    <p:sldId id="365" r:id="rId33"/>
    <p:sldId id="366" r:id="rId34"/>
    <p:sldId id="367" r:id="rId35"/>
    <p:sldId id="368" r:id="rId36"/>
    <p:sldId id="369" r:id="rId37"/>
    <p:sldId id="370" r:id="rId38"/>
    <p:sldId id="371" r:id="rId39"/>
    <p:sldId id="372" r:id="rId40"/>
    <p:sldId id="373" r:id="rId41"/>
    <p:sldId id="374" r:id="rId42"/>
    <p:sldId id="375" r:id="rId43"/>
    <p:sldId id="376" r:id="rId44"/>
    <p:sldId id="377" r:id="rId45"/>
    <p:sldId id="378" r:id="rId46"/>
    <p:sldId id="379" r:id="rId47"/>
    <p:sldId id="380" r:id="rId48"/>
    <p:sldId id="381" r:id="rId49"/>
  </p:sldIdLst>
  <p:sldSz cx="9144000" cy="6858000" type="screen4x3"/>
  <p:notesSz cx="10058400" cy="144018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000000"/>
    <a:srgbClr val="9933FF"/>
    <a:srgbClr val="009900"/>
    <a:srgbClr val="996633"/>
    <a:srgbClr val="FF00FF"/>
    <a:srgbClr val="6600FF"/>
    <a:srgbClr val="9900FF"/>
    <a:srgbClr val="3333FF"/>
    <a:srgbClr val="E1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96" autoAdjust="0"/>
    <p:restoredTop sz="99833" autoAdjust="0"/>
  </p:normalViewPr>
  <p:slideViewPr>
    <p:cSldViewPr>
      <p:cViewPr varScale="1">
        <p:scale>
          <a:sx n="184" d="100"/>
          <a:sy n="184" d="100"/>
        </p:scale>
        <p:origin x="750" y="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5927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734" tIns="66868" rIns="133734" bIns="66868" numCol="1" anchor="t" anchorCtr="0" compatLnSpc="1">
            <a:prstTxWarp prst="textNoShape">
              <a:avLst/>
            </a:prstTxWarp>
          </a:bodyPr>
          <a:lstStyle>
            <a:lvl1pPr defTabSz="1336675">
              <a:defRPr sz="1700" smtClean="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2662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99125" y="0"/>
            <a:ext cx="435927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734" tIns="66868" rIns="133734" bIns="66868" numCol="1" anchor="t" anchorCtr="0" compatLnSpc="1">
            <a:prstTxWarp prst="textNoShape">
              <a:avLst/>
            </a:prstTxWarp>
          </a:bodyPr>
          <a:lstStyle>
            <a:lvl1pPr algn="r" defTabSz="1336675">
              <a:defRPr sz="1700" smtClean="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2662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3681075"/>
            <a:ext cx="435927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734" tIns="66868" rIns="133734" bIns="66868" numCol="1" anchor="b" anchorCtr="0" compatLnSpc="1">
            <a:prstTxWarp prst="textNoShape">
              <a:avLst/>
            </a:prstTxWarp>
          </a:bodyPr>
          <a:lstStyle>
            <a:lvl1pPr defTabSz="1336675">
              <a:defRPr sz="1700" smtClean="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2662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99125" y="13681075"/>
            <a:ext cx="435927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734" tIns="66868" rIns="133734" bIns="66868" numCol="1" anchor="b" anchorCtr="0" compatLnSpc="1">
            <a:prstTxWarp prst="textNoShape">
              <a:avLst/>
            </a:prstTxWarp>
          </a:bodyPr>
          <a:lstStyle>
            <a:lvl1pPr algn="r" defTabSz="1336675">
              <a:defRPr sz="1700" smtClean="0"/>
            </a:lvl1pPr>
          </a:lstStyle>
          <a:p>
            <a:pPr>
              <a:defRPr/>
            </a:pPr>
            <a:fld id="{0346E1D5-B5F3-4EBC-B05D-5A786953AD7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05766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59275" cy="722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97538" y="0"/>
            <a:ext cx="4359275" cy="722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3B9E5-E8B3-439F-906B-1321E51FD74D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789113" y="1800225"/>
            <a:ext cx="6480175" cy="4860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06475" y="6931025"/>
            <a:ext cx="8045450" cy="56705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3679488"/>
            <a:ext cx="4359275" cy="722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97538" y="13679488"/>
            <a:ext cx="4359275" cy="722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C162A-8775-41A1-A956-DC0AC76CD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913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13347E-4B94-46B8-8205-A681035FB79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F2263D-A40D-459F-8DC1-45008315BD2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A6CC2E-4158-4982-BF33-61886B33A31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26B99-2B94-4330-B710-AB541749F27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2C2120-2AFD-42AF-A4E6-899DC5FA718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1DD8B6-DDA4-4ED3-B975-BC3126C1EB4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F15B35-F905-4A7E-835A-720E93DAE3D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21788-CD92-4CD1-8707-067EA4F89DF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188BB-AE4B-44DD-8D70-B13D501C219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BAD340-75E9-4842-A438-52B2A755475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01CF13-F637-43D4-A180-CEC544E9C42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7DE81D7F-198B-4B22-8C9E-627046B62D9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://en.wikipedia.org/wiki/File:MESSENGER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o/url?sa=i&amp;rct=j&amp;q=&amp;esrc=s&amp;frm=1&amp;source=images&amp;cd=&amp;cad=rja&amp;uact=8&amp;ved=0CAcQjRw&amp;url=http://en.wikipedia.org/wiki/Octahedrite&amp;ei=n6Q6VYeOLcv4yQONuoHwCQ&amp;bvm=bv.91665533,d.bGQ&amp;psig=AFQjCNHnw-kIzbLaFz-8z8Fo4_AYw04mbw&amp;ust=1429992948527387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3" name="Picture 3" descr="Moon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2997200"/>
            <a:ext cx="1627188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44" name="Picture 4" descr="Vest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8538" y="4365625"/>
            <a:ext cx="45720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45" name="Picture 5" descr="Mercur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893888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46" name="Picture 6" descr="Venu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625" y="0"/>
            <a:ext cx="3257550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47" name="Picture 7" descr="EarthAfricaAn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1500" y="3365500"/>
            <a:ext cx="3492500" cy="349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48" name="Picture 8" descr="Mar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2138" y="4424363"/>
            <a:ext cx="2447925" cy="243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6" name="Text Box 9"/>
          <p:cNvSpPr txBox="1">
            <a:spLocks noChangeArrowheads="1"/>
          </p:cNvSpPr>
          <p:nvPr/>
        </p:nvSpPr>
        <p:spPr bwMode="auto">
          <a:xfrm>
            <a:off x="1979613" y="0"/>
            <a:ext cx="2846387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800" dirty="0" err="1">
                <a:solidFill>
                  <a:srgbClr val="0000FF"/>
                </a:solidFill>
              </a:rPr>
              <a:t>Terrestrial</a:t>
            </a:r>
            <a:r>
              <a:rPr lang="nb-NO" sz="2800" dirty="0">
                <a:solidFill>
                  <a:srgbClr val="0000FF"/>
                </a:solidFill>
              </a:rPr>
              <a:t> planets,</a:t>
            </a:r>
          </a:p>
          <a:p>
            <a:r>
              <a:rPr lang="nb-NO" sz="2800" dirty="0" smtClean="0">
                <a:solidFill>
                  <a:srgbClr val="0000FF"/>
                </a:solidFill>
              </a:rPr>
              <a:t> </a:t>
            </a:r>
            <a:r>
              <a:rPr lang="nb-NO" sz="2800" dirty="0" err="1" smtClean="0">
                <a:solidFill>
                  <a:srgbClr val="0000FF"/>
                </a:solidFill>
              </a:rPr>
              <a:t>the</a:t>
            </a:r>
            <a:r>
              <a:rPr lang="nb-NO" sz="2800" dirty="0" smtClean="0">
                <a:solidFill>
                  <a:srgbClr val="0000FF"/>
                </a:solidFill>
              </a:rPr>
              <a:t> </a:t>
            </a:r>
            <a:r>
              <a:rPr lang="nb-NO" sz="2800" dirty="0" err="1">
                <a:solidFill>
                  <a:srgbClr val="0000FF"/>
                </a:solidFill>
              </a:rPr>
              <a:t>core</a:t>
            </a:r>
            <a:r>
              <a:rPr lang="nb-NO" sz="2800" dirty="0">
                <a:solidFill>
                  <a:srgbClr val="0000FF"/>
                </a:solidFill>
              </a:rPr>
              <a:t> </a:t>
            </a:r>
            <a:r>
              <a:rPr lang="nb-NO" sz="2800" dirty="0" err="1">
                <a:solidFill>
                  <a:srgbClr val="0000FF"/>
                </a:solidFill>
              </a:rPr>
              <a:t>situation</a:t>
            </a:r>
            <a:endParaRPr lang="nb-NO" sz="1800" dirty="0">
              <a:solidFill>
                <a:srgbClr val="0000FF"/>
              </a:solidFill>
            </a:endParaRPr>
          </a:p>
        </p:txBody>
      </p:sp>
      <p:pic>
        <p:nvPicPr>
          <p:cNvPr id="2057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22488" y="1125538"/>
            <a:ext cx="318770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871716" y="407752"/>
            <a:ext cx="2205129" cy="2500955"/>
            <a:chOff x="6784975" y="465030"/>
            <a:chExt cx="2359025" cy="2597150"/>
          </a:xfrm>
        </p:grpSpPr>
        <p:pic>
          <p:nvPicPr>
            <p:cNvPr id="6147" name="Picture 6" descr="Dubrov-Sci07-Fe-diagr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784975" y="465030"/>
              <a:ext cx="2359025" cy="2597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7325246" y="1479503"/>
              <a:ext cx="2696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 smtClean="0">
                  <a:solidFill>
                    <a:srgbClr val="3333FF"/>
                  </a:solidFill>
                  <a:latin typeface="Symbol" panose="05050102010706020507" pitchFamily="18" charset="2"/>
                </a:rPr>
                <a:t>g</a:t>
              </a:r>
              <a:endParaRPr lang="en-GB" dirty="0">
                <a:solidFill>
                  <a:srgbClr val="3333FF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149483" y="1930158"/>
              <a:ext cx="2744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 smtClean="0">
                  <a:solidFill>
                    <a:srgbClr val="3333FF"/>
                  </a:solidFill>
                  <a:latin typeface="Symbol" panose="05050102010706020507" pitchFamily="18" charset="2"/>
                </a:rPr>
                <a:t>e</a:t>
              </a:r>
              <a:endParaRPr lang="en-GB" dirty="0">
                <a:solidFill>
                  <a:srgbClr val="3333FF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119553" y="1930158"/>
              <a:ext cx="3145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 smtClean="0">
                  <a:solidFill>
                    <a:srgbClr val="3333FF"/>
                  </a:solidFill>
                  <a:latin typeface="Symbol" panose="05050102010706020507" pitchFamily="18" charset="2"/>
                </a:rPr>
                <a:t>a</a:t>
              </a:r>
              <a:endParaRPr lang="en-GB" dirty="0">
                <a:solidFill>
                  <a:srgbClr val="3333FF"/>
                </a:solidFill>
                <a:latin typeface="Symbol" panose="05050102010706020507" pitchFamily="18" charset="2"/>
              </a:endParaRPr>
            </a:p>
          </p:txBody>
        </p:sp>
      </p:grpSp>
      <p:sp>
        <p:nvSpPr>
          <p:cNvPr id="6149" name="Text Box 8"/>
          <p:cNvSpPr txBox="1">
            <a:spLocks noChangeArrowheads="1"/>
          </p:cNvSpPr>
          <p:nvPr/>
        </p:nvSpPr>
        <p:spPr bwMode="auto">
          <a:xfrm>
            <a:off x="8054986" y="2272186"/>
            <a:ext cx="1055992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900"/>
              </a:lnSpc>
            </a:pPr>
            <a:r>
              <a:rPr lang="nb-NO" sz="900" dirty="0">
                <a:solidFill>
                  <a:srgbClr val="3333FF"/>
                </a:solidFill>
              </a:rPr>
              <a:t>Dubrovinski et </a:t>
            </a:r>
            <a:r>
              <a:rPr lang="nb-NO" sz="900" dirty="0" smtClean="0">
                <a:solidFill>
                  <a:srgbClr val="3333FF"/>
                </a:solidFill>
              </a:rPr>
              <a:t>al.</a:t>
            </a:r>
          </a:p>
          <a:p>
            <a:pPr>
              <a:lnSpc>
                <a:spcPts val="900"/>
              </a:lnSpc>
            </a:pPr>
            <a:r>
              <a:rPr lang="nb-NO" sz="900" dirty="0">
                <a:solidFill>
                  <a:srgbClr val="3333FF"/>
                </a:solidFill>
              </a:rPr>
              <a:t> </a:t>
            </a:r>
            <a:r>
              <a:rPr lang="nb-NO" sz="900" dirty="0" smtClean="0">
                <a:solidFill>
                  <a:srgbClr val="3333FF"/>
                </a:solidFill>
              </a:rPr>
              <a:t>  (2007</a:t>
            </a:r>
            <a:r>
              <a:rPr lang="nb-NO" sz="900" dirty="0">
                <a:solidFill>
                  <a:srgbClr val="3333FF"/>
                </a:solidFill>
              </a:rPr>
              <a:t>, Science)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3758792" y="484758"/>
            <a:ext cx="3026314" cy="2370806"/>
            <a:chOff x="3051457" y="386708"/>
            <a:chExt cx="3312368" cy="2565814"/>
          </a:xfrm>
        </p:grpSpPr>
        <p:pic>
          <p:nvPicPr>
            <p:cNvPr id="6146" name="Picture 5" descr="Li-Fei-Fe-diagr200GP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51457" y="386708"/>
              <a:ext cx="3312368" cy="25658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5" name="Group 24"/>
            <p:cNvGrpSpPr/>
            <p:nvPr/>
          </p:nvGrpSpPr>
          <p:grpSpPr>
            <a:xfrm>
              <a:off x="3443844" y="869104"/>
              <a:ext cx="2822643" cy="1812739"/>
              <a:chOff x="3443844" y="869104"/>
              <a:chExt cx="2822643" cy="1812739"/>
            </a:xfrm>
          </p:grpSpPr>
          <p:sp>
            <p:nvSpPr>
              <p:cNvPr id="6148" name="Text Box 7"/>
              <p:cNvSpPr txBox="1">
                <a:spLocks noChangeArrowheads="1"/>
              </p:cNvSpPr>
              <p:nvPr/>
            </p:nvSpPr>
            <p:spPr bwMode="auto">
              <a:xfrm>
                <a:off x="5357264" y="2284520"/>
                <a:ext cx="909223" cy="3488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ts val="1000"/>
                  </a:lnSpc>
                </a:pPr>
                <a:r>
                  <a:rPr lang="nb-NO" sz="900" dirty="0">
                    <a:solidFill>
                      <a:srgbClr val="3333FF"/>
                    </a:solidFill>
                  </a:rPr>
                  <a:t>Li &amp; Fei (</a:t>
                </a:r>
                <a:r>
                  <a:rPr lang="nb-NO" sz="900" dirty="0" smtClean="0">
                    <a:solidFill>
                      <a:srgbClr val="3333FF"/>
                    </a:solidFill>
                  </a:rPr>
                  <a:t>2003,</a:t>
                </a:r>
              </a:p>
              <a:p>
                <a:pPr>
                  <a:lnSpc>
                    <a:spcPts val="1000"/>
                  </a:lnSpc>
                </a:pPr>
                <a:r>
                  <a:rPr lang="nb-NO" sz="900" dirty="0" smtClean="0">
                    <a:solidFill>
                      <a:srgbClr val="3333FF"/>
                    </a:solidFill>
                  </a:rPr>
                  <a:t> Treat</a:t>
                </a:r>
                <a:r>
                  <a:rPr lang="nb-NO" sz="900" dirty="0">
                    <a:solidFill>
                      <a:srgbClr val="3333FF"/>
                    </a:solidFill>
                  </a:rPr>
                  <a:t>. </a:t>
                </a:r>
                <a:r>
                  <a:rPr lang="nb-NO" sz="900" dirty="0" smtClean="0">
                    <a:solidFill>
                      <a:srgbClr val="3333FF"/>
                    </a:solidFill>
                  </a:rPr>
                  <a:t>Geoch.)</a:t>
                </a:r>
                <a:endParaRPr lang="nb-NO" sz="900" dirty="0">
                  <a:solidFill>
                    <a:srgbClr val="3333FF"/>
                  </a:solidFill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3443844" y="869104"/>
                <a:ext cx="1921823" cy="1812739"/>
              </a:xfrm>
              <a:prstGeom prst="rect">
                <a:avLst/>
              </a:prstGeom>
              <a:noFill/>
              <a:ln w="3175">
                <a:solidFill>
                  <a:srgbClr val="99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5" name="Group 14"/>
          <p:cNvGrpSpPr/>
          <p:nvPr/>
        </p:nvGrpSpPr>
        <p:grpSpPr>
          <a:xfrm>
            <a:off x="3342360" y="3743645"/>
            <a:ext cx="3740297" cy="2923062"/>
            <a:chOff x="168259" y="2880894"/>
            <a:chExt cx="4140082" cy="3159121"/>
          </a:xfrm>
        </p:grpSpPr>
        <p:grpSp>
          <p:nvGrpSpPr>
            <p:cNvPr id="10" name="Group 9"/>
            <p:cNvGrpSpPr/>
            <p:nvPr/>
          </p:nvGrpSpPr>
          <p:grpSpPr>
            <a:xfrm>
              <a:off x="168259" y="2880894"/>
              <a:ext cx="4140082" cy="3159121"/>
              <a:chOff x="2517977" y="3137119"/>
              <a:chExt cx="4837270" cy="3730588"/>
            </a:xfrm>
          </p:grpSpPr>
          <p:pic>
            <p:nvPicPr>
              <p:cNvPr id="4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7977" y="3137119"/>
                <a:ext cx="4837270" cy="3730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Text Box 8"/>
              <p:cNvSpPr txBox="1">
                <a:spLocks noChangeArrowheads="1"/>
              </p:cNvSpPr>
              <p:nvPr/>
            </p:nvSpPr>
            <p:spPr bwMode="auto">
              <a:xfrm>
                <a:off x="3209769" y="3258031"/>
                <a:ext cx="1812340" cy="29787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ts val="1100"/>
                  </a:lnSpc>
                </a:pPr>
                <a:r>
                  <a:rPr lang="nb-NO" sz="1100" dirty="0" smtClean="0">
                    <a:solidFill>
                      <a:srgbClr val="3333FF"/>
                    </a:solidFill>
                  </a:rPr>
                  <a:t>Stixrude (2012, PRL)</a:t>
                </a:r>
                <a:endParaRPr lang="nb-NO" sz="1100" dirty="0">
                  <a:solidFill>
                    <a:srgbClr val="3333FF"/>
                  </a:solidFill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 rot="16200000">
                <a:off x="4231086" y="5914654"/>
                <a:ext cx="675185" cy="3744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1100"/>
                  </a:lnSpc>
                </a:pPr>
                <a:r>
                  <a:rPr lang="nb-NO" sz="1100" dirty="0" smtClean="0">
                    <a:solidFill>
                      <a:srgbClr val="9900FF"/>
                    </a:solidFill>
                  </a:rPr>
                  <a:t>  </a:t>
                </a:r>
                <a:r>
                  <a:rPr lang="nb-NO" sz="1100" b="1" dirty="0" smtClean="0">
                    <a:solidFill>
                      <a:srgbClr val="9900FF"/>
                    </a:solidFill>
                  </a:rPr>
                  <a:t>CMB</a:t>
                </a:r>
                <a:r>
                  <a:rPr lang="nb-NO" sz="1100" dirty="0" smtClean="0">
                    <a:solidFill>
                      <a:srgbClr val="9900FF"/>
                    </a:solidFill>
                  </a:rPr>
                  <a:t>:</a:t>
                </a:r>
              </a:p>
              <a:p>
                <a:pPr>
                  <a:lnSpc>
                    <a:spcPts val="1100"/>
                  </a:lnSpc>
                </a:pPr>
                <a:r>
                  <a:rPr lang="nb-NO" sz="1100" dirty="0" smtClean="0">
                    <a:solidFill>
                      <a:srgbClr val="9900FF"/>
                    </a:solidFill>
                  </a:rPr>
                  <a:t>136 GPa</a:t>
                </a:r>
                <a:endParaRPr lang="en-GB" sz="1100" dirty="0">
                  <a:solidFill>
                    <a:srgbClr val="9900FF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3225426" y="4525321"/>
                <a:ext cx="955711" cy="2616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1100" dirty="0" smtClean="0">
                    <a:solidFill>
                      <a:srgbClr val="9900FF"/>
                    </a:solidFill>
                  </a:rPr>
                  <a:t>OC: &gt;4000 K</a:t>
                </a:r>
                <a:endParaRPr lang="en-GB" sz="1100" dirty="0">
                  <a:solidFill>
                    <a:srgbClr val="9900FF"/>
                  </a:solidFill>
                </a:endParaRPr>
              </a:p>
            </p:txBody>
          </p:sp>
          <p:sp>
            <p:nvSpPr>
              <p:cNvPr id="9" name="Freeform 8"/>
              <p:cNvSpPr/>
              <p:nvPr/>
            </p:nvSpPr>
            <p:spPr>
              <a:xfrm>
                <a:off x="4340431" y="3182587"/>
                <a:ext cx="2327564" cy="1603169"/>
              </a:xfrm>
              <a:custGeom>
                <a:avLst/>
                <a:gdLst>
                  <a:gd name="connsiteX0" fmla="*/ 0 w 2327564"/>
                  <a:gd name="connsiteY0" fmla="*/ 1603169 h 1603169"/>
                  <a:gd name="connsiteX1" fmla="*/ 463138 w 2327564"/>
                  <a:gd name="connsiteY1" fmla="*/ 1264722 h 1603169"/>
                  <a:gd name="connsiteX2" fmla="*/ 1300348 w 2327564"/>
                  <a:gd name="connsiteY2" fmla="*/ 688769 h 1603169"/>
                  <a:gd name="connsiteX3" fmla="*/ 2078182 w 2327564"/>
                  <a:gd name="connsiteY3" fmla="*/ 172192 h 1603169"/>
                  <a:gd name="connsiteX4" fmla="*/ 2327564 w 2327564"/>
                  <a:gd name="connsiteY4" fmla="*/ 0 h 1603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7564" h="1603169">
                    <a:moveTo>
                      <a:pt x="0" y="1603169"/>
                    </a:moveTo>
                    <a:cubicBezTo>
                      <a:pt x="123206" y="1510145"/>
                      <a:pt x="246413" y="1417122"/>
                      <a:pt x="463138" y="1264722"/>
                    </a:cubicBezTo>
                    <a:cubicBezTo>
                      <a:pt x="679863" y="1112322"/>
                      <a:pt x="1031174" y="870857"/>
                      <a:pt x="1300348" y="688769"/>
                    </a:cubicBezTo>
                    <a:cubicBezTo>
                      <a:pt x="1569522" y="506681"/>
                      <a:pt x="1906979" y="286987"/>
                      <a:pt x="2078182" y="172192"/>
                    </a:cubicBezTo>
                    <a:cubicBezTo>
                      <a:pt x="2249385" y="57397"/>
                      <a:pt x="2288474" y="28698"/>
                      <a:pt x="2327564" y="0"/>
                    </a:cubicBezTo>
                  </a:path>
                </a:pathLst>
              </a:custGeom>
              <a:noFill/>
              <a:ln w="1270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3146960" y="4583869"/>
                <a:ext cx="1460665" cy="1824667"/>
              </a:xfrm>
              <a:prstGeom prst="rect">
                <a:avLst/>
              </a:prstGeom>
              <a:noFill/>
              <a:ln w="3175">
                <a:solidFill>
                  <a:srgbClr val="99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00FF"/>
                  </a:solidFill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1494630" y="3287459"/>
              <a:ext cx="5966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b="1" dirty="0" smtClean="0">
                  <a:solidFill>
                    <a:srgbClr val="FF00FF"/>
                  </a:solidFill>
                </a:rPr>
                <a:t>Melt</a:t>
              </a:r>
              <a:endParaRPr lang="en-GB" b="1" dirty="0">
                <a:solidFill>
                  <a:srgbClr val="FF00FF"/>
                </a:solidFill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462" y="4940540"/>
            <a:ext cx="1472132" cy="161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 Box 8"/>
          <p:cNvSpPr txBox="1">
            <a:spLocks noChangeArrowheads="1"/>
          </p:cNvSpPr>
          <p:nvPr/>
        </p:nvSpPr>
        <p:spPr bwMode="auto">
          <a:xfrm>
            <a:off x="7185372" y="4172062"/>
            <a:ext cx="1861407" cy="425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</a:pPr>
            <a:r>
              <a:rPr lang="nb-NO" sz="900" dirty="0" smtClean="0"/>
              <a:t>Belonoshko et al. 2017, Nat </a:t>
            </a:r>
            <a:r>
              <a:rPr lang="nb-NO" sz="900" dirty="0" err="1" smtClean="0"/>
              <a:t>Geosci</a:t>
            </a:r>
            <a:endParaRPr lang="nb-NO" sz="1000" dirty="0" smtClean="0"/>
          </a:p>
          <a:p>
            <a:pPr>
              <a:lnSpc>
                <a:spcPts val="1300"/>
              </a:lnSpc>
            </a:pPr>
            <a:r>
              <a:rPr lang="nb-NO" sz="1200" b="1" dirty="0" smtClean="0"/>
              <a:t>bcc-Fe in the inner core</a:t>
            </a:r>
            <a:endParaRPr lang="nb-NO" sz="1200" b="1" dirty="0"/>
          </a:p>
        </p:txBody>
      </p:sp>
      <p:sp>
        <p:nvSpPr>
          <p:cNvPr id="36" name="Text Box 8"/>
          <p:cNvSpPr txBox="1">
            <a:spLocks noChangeArrowheads="1"/>
          </p:cNvSpPr>
          <p:nvPr/>
        </p:nvSpPr>
        <p:spPr bwMode="auto">
          <a:xfrm>
            <a:off x="261953" y="2708920"/>
            <a:ext cx="2686029" cy="92589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1300"/>
              </a:lnSpc>
            </a:pPr>
            <a:r>
              <a:rPr lang="nb-NO" sz="900" dirty="0" err="1" smtClean="0"/>
              <a:t>Tateno</a:t>
            </a:r>
            <a:r>
              <a:rPr lang="nb-NO" sz="900" dirty="0" smtClean="0"/>
              <a:t> et al. (2010, Sci.)</a:t>
            </a:r>
          </a:p>
          <a:p>
            <a:pPr>
              <a:lnSpc>
                <a:spcPts val="1300"/>
              </a:lnSpc>
            </a:pPr>
            <a:r>
              <a:rPr lang="nb-NO" sz="1050" dirty="0" smtClean="0">
                <a:solidFill>
                  <a:srgbClr val="9900FF"/>
                </a:solidFill>
              </a:rPr>
              <a:t>- hcp-Fe in the inner core</a:t>
            </a:r>
          </a:p>
          <a:p>
            <a:pPr>
              <a:lnSpc>
                <a:spcPts val="1300"/>
              </a:lnSpc>
            </a:pPr>
            <a:r>
              <a:rPr lang="nb-NO" sz="1050" dirty="0" smtClean="0">
                <a:solidFill>
                  <a:srgbClr val="9900FF"/>
                </a:solidFill>
              </a:rPr>
              <a:t>- only 5100 K </a:t>
            </a:r>
            <a:r>
              <a:rPr lang="nb-NO" sz="1050" dirty="0">
                <a:solidFill>
                  <a:srgbClr val="9900FF"/>
                </a:solidFill>
              </a:rPr>
              <a:t>at 329 GPa </a:t>
            </a:r>
            <a:r>
              <a:rPr lang="nb-NO" sz="1050" dirty="0" smtClean="0">
                <a:solidFill>
                  <a:srgbClr val="9900FF"/>
                </a:solidFill>
              </a:rPr>
              <a:t>(OC-IC-boundary)</a:t>
            </a:r>
          </a:p>
          <a:p>
            <a:pPr>
              <a:lnSpc>
                <a:spcPts val="1300"/>
              </a:lnSpc>
            </a:pPr>
            <a:r>
              <a:rPr lang="nb-NO" sz="1050" dirty="0" smtClean="0">
                <a:solidFill>
                  <a:srgbClr val="9900FF"/>
                </a:solidFill>
              </a:rPr>
              <a:t>- must assume a low-T geotherm</a:t>
            </a:r>
          </a:p>
          <a:p>
            <a:pPr>
              <a:lnSpc>
                <a:spcPts val="1300"/>
              </a:lnSpc>
            </a:pPr>
            <a:r>
              <a:rPr lang="nb-NO" sz="1000" b="1" dirty="0" smtClean="0">
                <a:solidFill>
                  <a:srgbClr val="FF0000"/>
                </a:solidFill>
              </a:rPr>
              <a:t>BUT:</a:t>
            </a:r>
            <a:r>
              <a:rPr lang="nb-NO" sz="1000" dirty="0" smtClean="0">
                <a:solidFill>
                  <a:srgbClr val="FF0000"/>
                </a:solidFill>
              </a:rPr>
              <a:t> This is not specifically a melting study</a:t>
            </a:r>
            <a:endParaRPr lang="nb-NO" sz="10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52629" y="3409296"/>
            <a:ext cx="5497852" cy="292388"/>
          </a:xfrm>
          <a:prstGeom prst="rect">
            <a:avLst/>
          </a:prstGeom>
          <a:solidFill>
            <a:srgbClr val="E1FFFF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300" b="1" dirty="0" smtClean="0">
                <a:solidFill>
                  <a:srgbClr val="3333FF"/>
                </a:solidFill>
              </a:rPr>
              <a:t>Two electronic structure computational studies</a:t>
            </a:r>
            <a:r>
              <a:rPr lang="nb-NO" sz="1300" dirty="0" smtClean="0"/>
              <a:t> </a:t>
            </a:r>
            <a:r>
              <a:rPr lang="nb-NO" sz="900" dirty="0" smtClean="0"/>
              <a:t>(Stixrude 2012, Belonoshko et al. 2017)   </a:t>
            </a:r>
          </a:p>
        </p:txBody>
      </p:sp>
      <p:sp>
        <p:nvSpPr>
          <p:cNvPr id="38" name="Text Box 8"/>
          <p:cNvSpPr txBox="1">
            <a:spLocks noChangeArrowheads="1"/>
          </p:cNvSpPr>
          <p:nvPr/>
        </p:nvSpPr>
        <p:spPr bwMode="auto">
          <a:xfrm>
            <a:off x="7209919" y="4548682"/>
            <a:ext cx="1665841" cy="51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1100"/>
              </a:lnSpc>
            </a:pPr>
            <a:r>
              <a:rPr lang="nb-NO" sz="1000" dirty="0" smtClean="0">
                <a:solidFill>
                  <a:srgbClr val="9900FF"/>
                </a:solidFill>
              </a:rPr>
              <a:t>Probability density of atoms.</a:t>
            </a:r>
          </a:p>
          <a:p>
            <a:pPr>
              <a:lnSpc>
                <a:spcPts val="1100"/>
              </a:lnSpc>
            </a:pPr>
            <a:r>
              <a:rPr lang="nb-NO" sz="1000" dirty="0" smtClean="0">
                <a:solidFill>
                  <a:srgbClr val="9900FF"/>
                </a:solidFill>
              </a:rPr>
              <a:t>Central atom shown as a</a:t>
            </a:r>
          </a:p>
          <a:p>
            <a:pPr>
              <a:lnSpc>
                <a:spcPts val="1100"/>
              </a:lnSpc>
            </a:pPr>
            <a:r>
              <a:rPr lang="nb-NO" sz="1000" dirty="0" err="1" smtClean="0">
                <a:solidFill>
                  <a:srgbClr val="9900FF"/>
                </a:solidFill>
              </a:rPr>
              <a:t>small</a:t>
            </a:r>
            <a:r>
              <a:rPr lang="nb-NO" sz="1000" dirty="0">
                <a:solidFill>
                  <a:srgbClr val="9900FF"/>
                </a:solidFill>
              </a:rPr>
              <a:t> </a:t>
            </a:r>
            <a:r>
              <a:rPr lang="nb-NO" sz="1000" dirty="0" smtClean="0">
                <a:solidFill>
                  <a:srgbClr val="9900FF"/>
                </a:solidFill>
              </a:rPr>
              <a:t>red sphere.</a:t>
            </a:r>
            <a:endParaRPr lang="nb-NO" sz="1000" dirty="0">
              <a:solidFill>
                <a:srgbClr val="9900FF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1962" y="3730111"/>
            <a:ext cx="3026085" cy="2714067"/>
            <a:chOff x="6086146" y="4110316"/>
            <a:chExt cx="3026085" cy="2714067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6146" y="4110316"/>
              <a:ext cx="3026085" cy="2714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6559676" y="5840036"/>
              <a:ext cx="2696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b="1" dirty="0" smtClean="0">
                  <a:solidFill>
                    <a:srgbClr val="3333FF"/>
                  </a:solidFill>
                  <a:latin typeface="Symbol" panose="05050102010706020507" pitchFamily="18" charset="2"/>
                </a:rPr>
                <a:t>g</a:t>
              </a:r>
              <a:endParaRPr lang="en-GB" b="1" dirty="0">
                <a:solidFill>
                  <a:srgbClr val="3333FF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383913" y="5966398"/>
              <a:ext cx="2744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b="1" dirty="0" smtClean="0">
                  <a:solidFill>
                    <a:srgbClr val="3333FF"/>
                  </a:solidFill>
                  <a:latin typeface="Symbol" panose="05050102010706020507" pitchFamily="18" charset="2"/>
                </a:rPr>
                <a:t>e</a:t>
              </a:r>
              <a:endParaRPr lang="en-GB" b="1" dirty="0">
                <a:solidFill>
                  <a:srgbClr val="3333FF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306137" y="6242844"/>
              <a:ext cx="3145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b="1" dirty="0" smtClean="0">
                  <a:solidFill>
                    <a:srgbClr val="3333FF"/>
                  </a:solidFill>
                  <a:latin typeface="Symbol" panose="05050102010706020507" pitchFamily="18" charset="2"/>
                </a:rPr>
                <a:t>a</a:t>
              </a:r>
              <a:endParaRPr lang="en-GB" b="1" dirty="0">
                <a:solidFill>
                  <a:srgbClr val="3333FF"/>
                </a:solidFill>
                <a:latin typeface="Symbol" panose="05050102010706020507" pitchFamily="18" charset="2"/>
              </a:endParaRPr>
            </a:p>
          </p:txBody>
        </p:sp>
      </p:grpSp>
      <p:sp>
        <p:nvSpPr>
          <p:cNvPr id="40" name="Text Box 9"/>
          <p:cNvSpPr txBox="1">
            <a:spLocks noChangeArrowheads="1"/>
          </p:cNvSpPr>
          <p:nvPr/>
        </p:nvSpPr>
        <p:spPr bwMode="auto">
          <a:xfrm>
            <a:off x="105809" y="90259"/>
            <a:ext cx="2473754" cy="1097736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000"/>
              </a:lnSpc>
            </a:pPr>
            <a:r>
              <a:rPr lang="nb-NO" sz="2000" b="1" dirty="0" smtClean="0">
                <a:solidFill>
                  <a:srgbClr val="3333FF"/>
                </a:solidFill>
              </a:rPr>
              <a:t>Fe</a:t>
            </a:r>
            <a:r>
              <a:rPr lang="nb-NO" sz="2000" dirty="0" smtClean="0">
                <a:solidFill>
                  <a:srgbClr val="3333FF"/>
                </a:solidFill>
              </a:rPr>
              <a:t>: </a:t>
            </a:r>
            <a:r>
              <a:rPr lang="nb-NO" sz="1800" dirty="0" smtClean="0">
                <a:solidFill>
                  <a:srgbClr val="3333FF"/>
                </a:solidFill>
              </a:rPr>
              <a:t>melting </a:t>
            </a:r>
            <a:r>
              <a:rPr lang="nb-NO" sz="1800" dirty="0" err="1" smtClean="0">
                <a:solidFill>
                  <a:srgbClr val="3333FF"/>
                </a:solidFill>
              </a:rPr>
              <a:t>curves</a:t>
            </a:r>
            <a:r>
              <a:rPr lang="nb-NO" sz="1800" dirty="0" smtClean="0">
                <a:solidFill>
                  <a:srgbClr val="3333FF"/>
                </a:solidFill>
              </a:rPr>
              <a:t> and</a:t>
            </a:r>
          </a:p>
          <a:p>
            <a:pPr>
              <a:lnSpc>
                <a:spcPts val="2000"/>
              </a:lnSpc>
            </a:pPr>
            <a:r>
              <a:rPr lang="nb-NO" sz="1800" dirty="0" smtClean="0">
                <a:solidFill>
                  <a:srgbClr val="3333FF"/>
                </a:solidFill>
              </a:rPr>
              <a:t>       solid </a:t>
            </a:r>
            <a:r>
              <a:rPr lang="nb-NO" sz="1800" dirty="0" err="1" smtClean="0">
                <a:solidFill>
                  <a:srgbClr val="3333FF"/>
                </a:solidFill>
              </a:rPr>
              <a:t>phase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relations</a:t>
            </a:r>
            <a:endParaRPr lang="nb-NO" sz="1800" dirty="0">
              <a:solidFill>
                <a:srgbClr val="3333FF"/>
              </a:solidFill>
            </a:endParaRPr>
          </a:p>
          <a:p>
            <a:r>
              <a:rPr lang="nb-NO" dirty="0"/>
              <a:t> - </a:t>
            </a:r>
            <a:r>
              <a:rPr lang="nb-NO" dirty="0" err="1" smtClean="0"/>
              <a:t>challenging</a:t>
            </a:r>
            <a:r>
              <a:rPr lang="nb-NO" dirty="0" smtClean="0"/>
              <a:t> </a:t>
            </a:r>
            <a:r>
              <a:rPr lang="nb-NO" dirty="0" err="1" smtClean="0"/>
              <a:t>experiments</a:t>
            </a:r>
            <a:endParaRPr lang="nb-NO" dirty="0"/>
          </a:p>
          <a:p>
            <a:r>
              <a:rPr lang="nb-NO" dirty="0"/>
              <a:t> - still large uncertainties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3946724" y="65284"/>
            <a:ext cx="3576620" cy="310341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nb-NO" dirty="0" smtClean="0">
                <a:solidFill>
                  <a:srgbClr val="0066FF"/>
                </a:solidFill>
              </a:rPr>
              <a:t>Is </a:t>
            </a:r>
            <a:r>
              <a:rPr lang="nb-NO" dirty="0" err="1" smtClean="0">
                <a:solidFill>
                  <a:srgbClr val="0066FF"/>
                </a:solidFill>
              </a:rPr>
              <a:t>the</a:t>
            </a:r>
            <a:r>
              <a:rPr lang="nb-NO" dirty="0" smtClean="0">
                <a:solidFill>
                  <a:srgbClr val="0066FF"/>
                </a:solidFill>
              </a:rPr>
              <a:t> </a:t>
            </a:r>
            <a:r>
              <a:rPr lang="nb-NO" dirty="0" err="1" smtClean="0">
                <a:solidFill>
                  <a:srgbClr val="0066FF"/>
                </a:solidFill>
              </a:rPr>
              <a:t>inner</a:t>
            </a:r>
            <a:r>
              <a:rPr lang="nb-NO" dirty="0" smtClean="0">
                <a:solidFill>
                  <a:srgbClr val="0066FF"/>
                </a:solidFill>
              </a:rPr>
              <a:t> </a:t>
            </a:r>
            <a:r>
              <a:rPr lang="nb-NO" dirty="0" err="1" smtClean="0">
                <a:solidFill>
                  <a:srgbClr val="0066FF"/>
                </a:solidFill>
              </a:rPr>
              <a:t>core</a:t>
            </a:r>
            <a:r>
              <a:rPr lang="nb-NO" dirty="0" smtClean="0">
                <a:solidFill>
                  <a:srgbClr val="0066FF"/>
                </a:solidFill>
              </a:rPr>
              <a:t> HP-</a:t>
            </a:r>
            <a:r>
              <a:rPr lang="nb-NO" dirty="0" err="1" smtClean="0">
                <a:solidFill>
                  <a:srgbClr val="0066FF"/>
                </a:solidFill>
              </a:rPr>
              <a:t>bcc</a:t>
            </a:r>
            <a:r>
              <a:rPr lang="nb-NO" dirty="0" smtClean="0">
                <a:solidFill>
                  <a:srgbClr val="0066FF"/>
                </a:solidFill>
              </a:rPr>
              <a:t>??  </a:t>
            </a:r>
            <a:r>
              <a:rPr lang="nb-NO" dirty="0" err="1" smtClean="0">
                <a:solidFill>
                  <a:srgbClr val="0066FF"/>
                </a:solidFill>
              </a:rPr>
              <a:t>Probably</a:t>
            </a:r>
            <a:r>
              <a:rPr lang="nb-NO" dirty="0" smtClean="0">
                <a:solidFill>
                  <a:srgbClr val="0066FF"/>
                </a:solidFill>
              </a:rPr>
              <a:t> not</a:t>
            </a:r>
            <a:endParaRPr lang="en-GB" dirty="0">
              <a:solidFill>
                <a:srgbClr val="00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 animBg="1"/>
      <p:bldP spid="17" grpId="0" animBg="1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41473"/>
            <a:ext cx="4386961" cy="3476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" y="2967145"/>
            <a:ext cx="4852056" cy="3890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0050" y="4869160"/>
            <a:ext cx="1720850" cy="1684040"/>
          </a:xfrm>
          <a:prstGeom prst="rect">
            <a:avLst/>
          </a:prstGeom>
          <a:noFill/>
          <a:ln w="3175"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ctangle 5"/>
          <p:cNvSpPr/>
          <p:nvPr/>
        </p:nvSpPr>
        <p:spPr>
          <a:xfrm>
            <a:off x="5099323" y="933450"/>
            <a:ext cx="2342877" cy="2298700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ctangle 6"/>
          <p:cNvSpPr/>
          <p:nvPr/>
        </p:nvSpPr>
        <p:spPr>
          <a:xfrm>
            <a:off x="403907" y="3733800"/>
            <a:ext cx="4187143" cy="2816200"/>
          </a:xfrm>
          <a:prstGeom prst="rect">
            <a:avLst/>
          </a:prstGeom>
          <a:noFill/>
          <a:ln w="3175"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extBox 9"/>
          <p:cNvSpPr txBox="1"/>
          <p:nvPr/>
        </p:nvSpPr>
        <p:spPr>
          <a:xfrm>
            <a:off x="130466" y="70423"/>
            <a:ext cx="3005951" cy="846386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100"/>
              </a:lnSpc>
            </a:pPr>
            <a:r>
              <a:rPr lang="nb-NO" sz="2000" dirty="0" smtClean="0">
                <a:solidFill>
                  <a:srgbClr val="3333FF"/>
                </a:solidFill>
              </a:rPr>
              <a:t>Experimental melting of Fe</a:t>
            </a:r>
          </a:p>
          <a:p>
            <a:pPr>
              <a:lnSpc>
                <a:spcPts val="2100"/>
              </a:lnSpc>
            </a:pPr>
            <a:r>
              <a:rPr lang="nb-NO" sz="2000" dirty="0" smtClean="0">
                <a:solidFill>
                  <a:srgbClr val="3333FF"/>
                </a:solidFill>
              </a:rPr>
              <a:t>at core conditions</a:t>
            </a:r>
          </a:p>
          <a:p>
            <a:r>
              <a:rPr lang="nb-NO" sz="1400" dirty="0" smtClean="0"/>
              <a:t>Anzellini et al. 2013, Science</a:t>
            </a:r>
            <a:endParaRPr lang="nb-NO" sz="1400" dirty="0"/>
          </a:p>
        </p:txBody>
      </p:sp>
      <p:sp>
        <p:nvSpPr>
          <p:cNvPr id="5" name="TextBox 4"/>
          <p:cNvSpPr txBox="1"/>
          <p:nvPr/>
        </p:nvSpPr>
        <p:spPr>
          <a:xfrm rot="20235194">
            <a:off x="1625205" y="5299739"/>
            <a:ext cx="1588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err="1" smtClean="0">
                <a:solidFill>
                  <a:srgbClr val="3366CC"/>
                </a:solidFill>
              </a:rPr>
              <a:t>Bohler</a:t>
            </a:r>
            <a:r>
              <a:rPr lang="nb-NO" sz="1200" dirty="0" smtClean="0">
                <a:solidFill>
                  <a:srgbClr val="3366CC"/>
                </a:solidFill>
              </a:rPr>
              <a:t> (1993, Nature) </a:t>
            </a:r>
            <a:endParaRPr lang="nb-NO" sz="1200" dirty="0">
              <a:solidFill>
                <a:srgbClr val="3366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59187" y="1978563"/>
            <a:ext cx="729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smtClean="0">
                <a:solidFill>
                  <a:srgbClr val="FF0000"/>
                </a:solidFill>
                <a:latin typeface="Symbol" pitchFamily="18" charset="2"/>
              </a:rPr>
              <a:t>e</a:t>
            </a:r>
            <a:r>
              <a:rPr lang="nb-NO" sz="2400" dirty="0" smtClean="0">
                <a:solidFill>
                  <a:srgbClr val="FF0000"/>
                </a:solidFill>
              </a:rPr>
              <a:t>-Fe</a:t>
            </a:r>
            <a:endParaRPr lang="nb-NO" sz="24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20071" y="2361856"/>
            <a:ext cx="729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smtClean="0">
                <a:solidFill>
                  <a:srgbClr val="3366CC"/>
                </a:solidFill>
                <a:latin typeface="Symbol" pitchFamily="18" charset="2"/>
              </a:rPr>
              <a:t>g</a:t>
            </a:r>
            <a:r>
              <a:rPr lang="nb-NO" sz="2400" dirty="0" smtClean="0">
                <a:solidFill>
                  <a:srgbClr val="3366CC"/>
                </a:solidFill>
              </a:rPr>
              <a:t>-Fe</a:t>
            </a:r>
            <a:endParaRPr lang="nb-NO" sz="2400" dirty="0">
              <a:solidFill>
                <a:srgbClr val="3366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9188" y="1112796"/>
            <a:ext cx="3361754" cy="12490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3333FF"/>
                </a:solidFill>
              </a:rPr>
              <a:t>Melting detected by:</a:t>
            </a:r>
          </a:p>
          <a:p>
            <a:pPr>
              <a:lnSpc>
                <a:spcPts val="1800"/>
              </a:lnSpc>
            </a:pPr>
            <a:r>
              <a:rPr lang="nb-NO" sz="1400" dirty="0" smtClean="0"/>
              <a:t>1. Diffuse scattering and loss of XRD-peaks</a:t>
            </a:r>
          </a:p>
          <a:p>
            <a:pPr>
              <a:lnSpc>
                <a:spcPts val="1100"/>
              </a:lnSpc>
            </a:pPr>
            <a:r>
              <a:rPr lang="nb-NO" sz="1200" dirty="0"/>
              <a:t> </a:t>
            </a:r>
            <a:r>
              <a:rPr lang="nb-NO" sz="1200" dirty="0" smtClean="0"/>
              <a:t>    (in-situ, synchrotron-based XRD)</a:t>
            </a:r>
          </a:p>
          <a:p>
            <a:pPr>
              <a:lnSpc>
                <a:spcPts val="2100"/>
              </a:lnSpc>
            </a:pPr>
            <a:r>
              <a:rPr lang="nb-NO" sz="1400" dirty="0" smtClean="0"/>
              <a:t>2. Temperature plateau</a:t>
            </a:r>
          </a:p>
          <a:p>
            <a:pPr>
              <a:lnSpc>
                <a:spcPts val="2100"/>
              </a:lnSpc>
            </a:pPr>
            <a:r>
              <a:rPr lang="nb-NO" sz="1400" dirty="0" smtClean="0"/>
              <a:t>3. Volume plateau</a:t>
            </a:r>
            <a:endParaRPr lang="en-GB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1864254" y="3128511"/>
            <a:ext cx="942471" cy="34881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</a:pPr>
            <a:r>
              <a:rPr lang="nb-NO" sz="1000" dirty="0" err="1" smtClean="0"/>
              <a:t>Anzellini</a:t>
            </a:r>
            <a:r>
              <a:rPr lang="nb-NO" sz="1000" dirty="0" smtClean="0"/>
              <a:t> et al.</a:t>
            </a:r>
          </a:p>
          <a:p>
            <a:pPr>
              <a:lnSpc>
                <a:spcPts val="1000"/>
              </a:lnSpc>
            </a:pPr>
            <a:r>
              <a:rPr lang="nb-NO" sz="1000" dirty="0" smtClean="0"/>
              <a:t>   2013, </a:t>
            </a:r>
            <a:r>
              <a:rPr lang="nb-NO" sz="1000" dirty="0" err="1" smtClean="0"/>
              <a:t>Sci</a:t>
            </a:r>
            <a:r>
              <a:rPr lang="nb-NO" sz="1000" dirty="0" smtClean="0"/>
              <a:t>.</a:t>
            </a:r>
            <a:endParaRPr lang="nb-NO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7141547" y="176204"/>
            <a:ext cx="942471" cy="34881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</a:pPr>
            <a:r>
              <a:rPr lang="nb-NO" sz="1000" dirty="0" err="1" smtClean="0"/>
              <a:t>Anzellini</a:t>
            </a:r>
            <a:r>
              <a:rPr lang="nb-NO" sz="1000" dirty="0" smtClean="0"/>
              <a:t> et al.</a:t>
            </a:r>
          </a:p>
          <a:p>
            <a:pPr>
              <a:lnSpc>
                <a:spcPts val="1000"/>
              </a:lnSpc>
            </a:pPr>
            <a:r>
              <a:rPr lang="nb-NO" sz="1000" dirty="0" smtClean="0"/>
              <a:t>   2013, </a:t>
            </a:r>
            <a:r>
              <a:rPr lang="nb-NO" sz="1000" dirty="0" err="1" smtClean="0"/>
              <a:t>Sci</a:t>
            </a:r>
            <a:r>
              <a:rPr lang="nb-NO" sz="1000" dirty="0" smtClean="0"/>
              <a:t>.</a:t>
            </a:r>
            <a:endParaRPr lang="nb-NO" sz="1000" dirty="0"/>
          </a:p>
        </p:txBody>
      </p:sp>
    </p:spTree>
    <p:extLst>
      <p:ext uri="{BB962C8B-B14F-4D97-AF65-F5344CB8AC3E}">
        <p14:creationId xmlns:p14="http://schemas.microsoft.com/office/powerpoint/2010/main" val="166677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704" y="71234"/>
            <a:ext cx="1649811" cy="74635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nb-NO" sz="2000" b="1" dirty="0" smtClean="0">
                <a:solidFill>
                  <a:srgbClr val="3333FF"/>
                </a:solidFill>
              </a:rPr>
              <a:t>Melting of Fe</a:t>
            </a:r>
            <a:endParaRPr lang="nb-NO" sz="2000" b="1" dirty="0">
              <a:solidFill>
                <a:srgbClr val="3333FF"/>
              </a:solidFill>
            </a:endParaRPr>
          </a:p>
          <a:p>
            <a:pPr>
              <a:lnSpc>
                <a:spcPts val="1700"/>
              </a:lnSpc>
            </a:pPr>
            <a:r>
              <a:rPr lang="nb-NO" sz="1400" dirty="0" smtClean="0"/>
              <a:t>  </a:t>
            </a:r>
            <a:r>
              <a:rPr lang="nb-NO" sz="1400" dirty="0" err="1" smtClean="0"/>
              <a:t>Anzellini</a:t>
            </a:r>
            <a:r>
              <a:rPr lang="nb-NO" sz="1400" dirty="0" smtClean="0"/>
              <a:t> et al.</a:t>
            </a:r>
          </a:p>
          <a:p>
            <a:pPr>
              <a:lnSpc>
                <a:spcPts val="1400"/>
              </a:lnSpc>
            </a:pPr>
            <a:r>
              <a:rPr lang="nb-NO" sz="1400" dirty="0" smtClean="0"/>
              <a:t>  2013, Science</a:t>
            </a:r>
            <a:endParaRPr lang="nb-NO" sz="1400" dirty="0"/>
          </a:p>
        </p:txBody>
      </p:sp>
      <p:grpSp>
        <p:nvGrpSpPr>
          <p:cNvPr id="6" name="Group 5"/>
          <p:cNvGrpSpPr/>
          <p:nvPr/>
        </p:nvGrpSpPr>
        <p:grpSpPr>
          <a:xfrm>
            <a:off x="2210730" y="59609"/>
            <a:ext cx="6877715" cy="2745505"/>
            <a:chOff x="2266285" y="548680"/>
            <a:chExt cx="6877715" cy="2745505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7371" y="618836"/>
              <a:ext cx="6846629" cy="2646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278923" y="2327032"/>
              <a:ext cx="1084385" cy="205154"/>
            </a:xfrm>
            <a:prstGeom prst="rect">
              <a:avLst/>
            </a:prstGeom>
            <a:noFill/>
            <a:ln w="3175">
              <a:solidFill>
                <a:srgbClr val="99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836877" y="2467709"/>
              <a:ext cx="1084385" cy="205154"/>
            </a:xfrm>
            <a:prstGeom prst="rect">
              <a:avLst/>
            </a:prstGeom>
            <a:noFill/>
            <a:ln w="3175">
              <a:solidFill>
                <a:srgbClr val="99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5720685" y="548680"/>
              <a:ext cx="219467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266285" y="548680"/>
              <a:ext cx="219467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286283" y="3150169"/>
              <a:ext cx="219467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653618" y="3120860"/>
              <a:ext cx="219467" cy="173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76525" y="2913447"/>
            <a:ext cx="6913415" cy="2252956"/>
            <a:chOff x="2171971" y="3264877"/>
            <a:chExt cx="6913415" cy="2252956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1971" y="3330135"/>
              <a:ext cx="3413654" cy="2187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9692" y="3298429"/>
              <a:ext cx="3265694" cy="2219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2171971" y="3284984"/>
              <a:ext cx="295099" cy="1029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392761" y="3264877"/>
              <a:ext cx="492223" cy="937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-6078" y="1124744"/>
            <a:ext cx="22573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>
                <a:solidFill>
                  <a:srgbClr val="9900FF"/>
                </a:solidFill>
              </a:rPr>
              <a:t>- Change/loss of XRD-peaks</a:t>
            </a:r>
          </a:p>
          <a:p>
            <a:r>
              <a:rPr lang="nb-NO" sz="1400" dirty="0" smtClean="0">
                <a:solidFill>
                  <a:srgbClr val="9900FF"/>
                </a:solidFill>
              </a:rPr>
              <a:t>- Diffuse scattering</a:t>
            </a:r>
            <a:endParaRPr lang="en-GB" sz="1400" dirty="0">
              <a:solidFill>
                <a:srgbClr val="99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656" y="3755612"/>
            <a:ext cx="1803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800" dirty="0" smtClean="0">
                <a:solidFill>
                  <a:srgbClr val="9900FF"/>
                </a:solidFill>
              </a:rPr>
              <a:t>T- and V plateaus</a:t>
            </a: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" y="4995593"/>
            <a:ext cx="2300569" cy="1844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7786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067254"/>
            <a:ext cx="7072354" cy="56886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116632"/>
            <a:ext cx="3749937" cy="56682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nb-NO" sz="2000" b="1" dirty="0" smtClean="0">
                <a:solidFill>
                  <a:srgbClr val="3333FF"/>
                </a:solidFill>
              </a:rPr>
              <a:t>Melting of Fe: </a:t>
            </a:r>
            <a:r>
              <a:rPr lang="nb-NO" sz="2000" b="1" dirty="0" err="1" smtClean="0">
                <a:solidFill>
                  <a:srgbClr val="3333FF"/>
                </a:solidFill>
              </a:rPr>
              <a:t>resistance</a:t>
            </a:r>
            <a:r>
              <a:rPr lang="nb-NO" sz="2000" b="1" dirty="0" smtClean="0">
                <a:solidFill>
                  <a:srgbClr val="3333FF"/>
                </a:solidFill>
              </a:rPr>
              <a:t> </a:t>
            </a:r>
            <a:r>
              <a:rPr lang="nb-NO" sz="2000" b="1" dirty="0" err="1" smtClean="0">
                <a:solidFill>
                  <a:srgbClr val="3333FF"/>
                </a:solidFill>
              </a:rPr>
              <a:t>heating</a:t>
            </a:r>
            <a:endParaRPr lang="nb-NO" sz="2000" b="1" dirty="0">
              <a:solidFill>
                <a:srgbClr val="3333FF"/>
              </a:solidFill>
            </a:endParaRPr>
          </a:p>
          <a:p>
            <a:pPr>
              <a:lnSpc>
                <a:spcPts val="1700"/>
              </a:lnSpc>
            </a:pPr>
            <a:r>
              <a:rPr lang="nb-NO" sz="1400" dirty="0" smtClean="0"/>
              <a:t>  </a:t>
            </a:r>
            <a:r>
              <a:rPr lang="nb-NO" sz="1400" dirty="0" err="1" smtClean="0"/>
              <a:t>Sinmyo</a:t>
            </a:r>
            <a:r>
              <a:rPr lang="nb-NO" sz="1400" dirty="0" smtClean="0"/>
              <a:t> et al. 2019, EPSL</a:t>
            </a:r>
            <a:endParaRPr lang="nb-NO" sz="1400" dirty="0"/>
          </a:p>
        </p:txBody>
      </p:sp>
      <p:sp>
        <p:nvSpPr>
          <p:cNvPr id="4" name="TextBox 3"/>
          <p:cNvSpPr txBox="1"/>
          <p:nvPr/>
        </p:nvSpPr>
        <p:spPr>
          <a:xfrm rot="20191747">
            <a:off x="4328698" y="3241333"/>
            <a:ext cx="14462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err="1" smtClean="0">
                <a:solidFill>
                  <a:srgbClr val="996633"/>
                </a:solidFill>
              </a:rPr>
              <a:t>Anzellini</a:t>
            </a:r>
            <a:r>
              <a:rPr lang="nb-NO" sz="1200" dirty="0" smtClean="0">
                <a:solidFill>
                  <a:srgbClr val="996633"/>
                </a:solidFill>
              </a:rPr>
              <a:t> et al. 2013</a:t>
            </a:r>
            <a:endParaRPr lang="en-GB" sz="1200" dirty="0">
              <a:solidFill>
                <a:srgbClr val="996633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9440312">
            <a:off x="4028180" y="3063563"/>
            <a:ext cx="12250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 smtClean="0">
                <a:solidFill>
                  <a:srgbClr val="009900"/>
                </a:solidFill>
              </a:rPr>
              <a:t>Williams et al. 1987</a:t>
            </a:r>
            <a:endParaRPr lang="en-GB" sz="1000" dirty="0">
              <a:solidFill>
                <a:srgbClr val="0099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20336545">
            <a:off x="5102766" y="3788985"/>
            <a:ext cx="659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 err="1" smtClean="0">
                <a:solidFill>
                  <a:srgbClr val="00B0F0"/>
                </a:solidFill>
              </a:rPr>
              <a:t>Bohler</a:t>
            </a:r>
            <a:r>
              <a:rPr lang="nb-NO" sz="1000" dirty="0" smtClean="0">
                <a:solidFill>
                  <a:srgbClr val="00B0F0"/>
                </a:solidFill>
              </a:rPr>
              <a:t> et</a:t>
            </a:r>
          </a:p>
          <a:p>
            <a:r>
              <a:rPr lang="nb-NO" sz="1000" dirty="0" smtClean="0">
                <a:solidFill>
                  <a:srgbClr val="00B0F0"/>
                </a:solidFill>
              </a:rPr>
              <a:t> al. 1993</a:t>
            </a:r>
            <a:endParaRPr lang="en-GB" sz="10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12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27844" y="1018508"/>
            <a:ext cx="4695688" cy="5112568"/>
            <a:chOff x="63916" y="1089628"/>
            <a:chExt cx="4695688" cy="5112568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16" y="1089628"/>
              <a:ext cx="4695688" cy="5112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2501517" y="1152793"/>
              <a:ext cx="144016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26806" y="3611397"/>
              <a:ext cx="162684" cy="181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724" y="3130073"/>
            <a:ext cx="4363000" cy="3363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039" y="115630"/>
            <a:ext cx="26773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smtClean="0">
                <a:solidFill>
                  <a:srgbClr val="3333FF"/>
                </a:solidFill>
              </a:rPr>
              <a:t>Lunar </a:t>
            </a:r>
            <a:r>
              <a:rPr lang="nb-NO" sz="2400" dirty="0" err="1" smtClean="0">
                <a:solidFill>
                  <a:srgbClr val="3333FF"/>
                </a:solidFill>
              </a:rPr>
              <a:t>core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dirty="0" err="1" smtClean="0">
                <a:solidFill>
                  <a:srgbClr val="3333FF"/>
                </a:solidFill>
              </a:rPr>
              <a:t>structure</a:t>
            </a:r>
            <a:endParaRPr lang="nb-NO" sz="2400" dirty="0" smtClean="0">
              <a:solidFill>
                <a:srgbClr val="3333FF"/>
              </a:solidFill>
            </a:endParaRPr>
          </a:p>
          <a:p>
            <a:r>
              <a:rPr lang="nb-NO" dirty="0" smtClean="0"/>
              <a:t>Weber et al. (2011, </a:t>
            </a:r>
            <a:r>
              <a:rPr lang="nb-NO" dirty="0" err="1" smtClean="0"/>
              <a:t>Science</a:t>
            </a:r>
            <a:r>
              <a:rPr lang="nb-NO" dirty="0" smtClean="0"/>
              <a:t>)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77382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88975" y="4166126"/>
            <a:ext cx="971741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100" dirty="0" smtClean="0">
                <a:solidFill>
                  <a:srgbClr val="3333FF"/>
                </a:solidFill>
              </a:rPr>
              <a:t> Eutectic</a:t>
            </a:r>
            <a:endParaRPr lang="nb-NO" sz="1100" dirty="0">
              <a:solidFill>
                <a:srgbClr val="3333FF"/>
              </a:solidFill>
            </a:endParaRPr>
          </a:p>
          <a:p>
            <a:pPr>
              <a:lnSpc>
                <a:spcPts val="900"/>
              </a:lnSpc>
            </a:pPr>
            <a:r>
              <a:rPr lang="nb-NO" sz="1100" dirty="0" smtClean="0">
                <a:solidFill>
                  <a:srgbClr val="3333FF"/>
                </a:solidFill>
              </a:rPr>
              <a:t>composition </a:t>
            </a:r>
            <a:r>
              <a:rPr lang="nb-NO" sz="1800" b="1" dirty="0" smtClean="0">
                <a:solidFill>
                  <a:srgbClr val="3333FF"/>
                </a:solidFill>
              </a:rPr>
              <a:t> </a:t>
            </a:r>
          </a:p>
          <a:p>
            <a:pPr>
              <a:lnSpc>
                <a:spcPts val="1400"/>
              </a:lnSpc>
            </a:pPr>
            <a:r>
              <a:rPr lang="nb-NO" sz="1200" dirty="0" smtClean="0"/>
              <a:t>GPa    wt%</a:t>
            </a:r>
          </a:p>
          <a:p>
            <a:pPr>
              <a:lnSpc>
                <a:spcPts val="1200"/>
              </a:lnSpc>
            </a:pPr>
            <a:r>
              <a:rPr lang="nb-NO" sz="1400" dirty="0" smtClean="0"/>
              <a:t>  </a:t>
            </a:r>
            <a:r>
              <a:rPr lang="nb-NO" sz="1400" b="1" dirty="0" smtClean="0"/>
              <a:t>p</a:t>
            </a:r>
            <a:r>
              <a:rPr lang="nb-NO" sz="1400" dirty="0" smtClean="0"/>
              <a:t>   Fe   S</a:t>
            </a:r>
          </a:p>
          <a:p>
            <a:r>
              <a:rPr lang="nb-NO" sz="1200" dirty="0" smtClean="0"/>
              <a:t>   0    69   31</a:t>
            </a:r>
          </a:p>
          <a:p>
            <a:pPr>
              <a:lnSpc>
                <a:spcPts val="1200"/>
              </a:lnSpc>
            </a:pPr>
            <a:r>
              <a:rPr lang="nb-NO" sz="1200" dirty="0" smtClean="0"/>
              <a:t>   3    74   26</a:t>
            </a:r>
          </a:p>
          <a:p>
            <a:pPr>
              <a:lnSpc>
                <a:spcPts val="1200"/>
              </a:lnSpc>
            </a:pPr>
            <a:r>
              <a:rPr lang="nb-NO" sz="1200" dirty="0" smtClean="0"/>
              <a:t>  10    80  20</a:t>
            </a:r>
            <a:endParaRPr lang="nb-NO" sz="1200" dirty="0"/>
          </a:p>
          <a:p>
            <a:pPr>
              <a:lnSpc>
                <a:spcPts val="1200"/>
              </a:lnSpc>
            </a:pPr>
            <a:r>
              <a:rPr lang="nb-NO" sz="1200" dirty="0" smtClean="0"/>
              <a:t>  14    82  18</a:t>
            </a:r>
          </a:p>
          <a:p>
            <a:pPr>
              <a:lnSpc>
                <a:spcPts val="1200"/>
              </a:lnSpc>
            </a:pPr>
            <a:r>
              <a:rPr lang="nb-NO" sz="1200" dirty="0" smtClean="0"/>
              <a:t>  23    84  16</a:t>
            </a:r>
          </a:p>
          <a:p>
            <a:pPr>
              <a:lnSpc>
                <a:spcPts val="1200"/>
              </a:lnSpc>
            </a:pPr>
            <a:r>
              <a:rPr lang="nb-NO" sz="1200" dirty="0" smtClean="0"/>
              <a:t>  40    88  12</a:t>
            </a:r>
            <a:endParaRPr lang="nb-NO" sz="1200" dirty="0"/>
          </a:p>
        </p:txBody>
      </p:sp>
      <p:grpSp>
        <p:nvGrpSpPr>
          <p:cNvPr id="33" name="Group 32"/>
          <p:cNvGrpSpPr/>
          <p:nvPr/>
        </p:nvGrpSpPr>
        <p:grpSpPr>
          <a:xfrm>
            <a:off x="4841367" y="201850"/>
            <a:ext cx="4268013" cy="2796915"/>
            <a:chOff x="3851920" y="387097"/>
            <a:chExt cx="4268013" cy="2796915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920" y="445825"/>
              <a:ext cx="4268013" cy="2702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6427496" y="387097"/>
              <a:ext cx="848309" cy="3231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nb-NO" sz="1000" dirty="0" smtClean="0"/>
                <a:t>Chen et al.</a:t>
              </a:r>
            </a:p>
            <a:p>
              <a:pPr>
                <a:lnSpc>
                  <a:spcPts val="900"/>
                </a:lnSpc>
              </a:pPr>
              <a:r>
                <a:rPr lang="nb-NO" sz="1000" dirty="0" smtClean="0"/>
                <a:t>(2008, GRL)</a:t>
              </a:r>
              <a:endParaRPr lang="nb-NO" sz="10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834130" y="2920538"/>
              <a:ext cx="3129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000" dirty="0" smtClean="0">
                  <a:solidFill>
                    <a:srgbClr val="3333FF"/>
                  </a:solidFill>
                </a:rPr>
                <a:t>90</a:t>
              </a:r>
              <a:endParaRPr lang="nb-NO" sz="1000" dirty="0">
                <a:solidFill>
                  <a:srgbClr val="3333FF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695301" y="2912680"/>
              <a:ext cx="3129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000" dirty="0" smtClean="0">
                  <a:solidFill>
                    <a:srgbClr val="3333FF"/>
                  </a:solidFill>
                </a:rPr>
                <a:t>90</a:t>
              </a:r>
              <a:endParaRPr lang="nb-NO" sz="1000" dirty="0">
                <a:solidFill>
                  <a:srgbClr val="3333FF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407526" y="2923648"/>
              <a:ext cx="3129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000" dirty="0" smtClean="0">
                  <a:solidFill>
                    <a:srgbClr val="3333FF"/>
                  </a:solidFill>
                </a:rPr>
                <a:t>80</a:t>
              </a:r>
              <a:endParaRPr lang="nb-NO" sz="1000" dirty="0">
                <a:solidFill>
                  <a:srgbClr val="3333FF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82139" y="2913364"/>
              <a:ext cx="3129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000" dirty="0" smtClean="0">
                  <a:solidFill>
                    <a:srgbClr val="3333FF"/>
                  </a:solidFill>
                </a:rPr>
                <a:t>80</a:t>
              </a:r>
              <a:endParaRPr lang="nb-NO" sz="1000" dirty="0">
                <a:solidFill>
                  <a:srgbClr val="3333FF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252471" y="2907013"/>
              <a:ext cx="6367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200" b="1" dirty="0" smtClean="0">
                  <a:solidFill>
                    <a:srgbClr val="3333FF"/>
                  </a:solidFill>
                </a:rPr>
                <a:t>Fe</a:t>
              </a:r>
              <a:r>
                <a:rPr lang="nb-NO" sz="1000" b="1" dirty="0" smtClean="0">
                  <a:solidFill>
                    <a:srgbClr val="3333FF"/>
                  </a:solidFill>
                </a:rPr>
                <a:t> </a:t>
              </a:r>
              <a:r>
                <a:rPr lang="nb-NO" sz="1000" dirty="0" err="1" smtClean="0">
                  <a:solidFill>
                    <a:srgbClr val="3333FF"/>
                  </a:solidFill>
                </a:rPr>
                <a:t>wt</a:t>
              </a:r>
              <a:r>
                <a:rPr lang="nb-NO" sz="1000" b="1" dirty="0" smtClean="0">
                  <a:solidFill>
                    <a:srgbClr val="3333FF"/>
                  </a:solidFill>
                </a:rPr>
                <a:t>%</a:t>
              </a:r>
              <a:endParaRPr lang="nb-NO" sz="1000" b="1" dirty="0">
                <a:solidFill>
                  <a:srgbClr val="3333FF"/>
                </a:solidFill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5593926" y="2360910"/>
              <a:ext cx="2" cy="459034"/>
            </a:xfrm>
            <a:prstGeom prst="line">
              <a:avLst/>
            </a:prstGeom>
            <a:ln w="31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7335477" y="2469772"/>
              <a:ext cx="0" cy="345965"/>
            </a:xfrm>
            <a:prstGeom prst="line">
              <a:avLst/>
            </a:prstGeom>
            <a:ln w="31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1289758" y="120196"/>
            <a:ext cx="3250252" cy="3119370"/>
            <a:chOff x="167782" y="620688"/>
            <a:chExt cx="3250252" cy="311937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782" y="620688"/>
              <a:ext cx="3250252" cy="3119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2313078" y="662188"/>
              <a:ext cx="889987" cy="3231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nb-NO" sz="1000" dirty="0" smtClean="0"/>
                <a:t>Brett &amp; Bell</a:t>
              </a:r>
            </a:p>
            <a:p>
              <a:pPr>
                <a:lnSpc>
                  <a:spcPts val="900"/>
                </a:lnSpc>
              </a:pPr>
              <a:r>
                <a:rPr lang="nb-NO" sz="1000" dirty="0" smtClean="0"/>
                <a:t>(1969, EPSL)</a:t>
              </a:r>
              <a:endParaRPr lang="nb-NO" sz="1000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618602" y="3133227"/>
              <a:ext cx="336948" cy="359693"/>
            </a:xfrm>
            <a:prstGeom prst="rect">
              <a:avLst/>
            </a:prstGeom>
            <a:noFill/>
            <a:ln w="31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0" name="Text Box 23"/>
            <p:cNvSpPr txBox="1">
              <a:spLocks noChangeArrowheads="1"/>
            </p:cNvSpPr>
            <p:nvPr/>
          </p:nvSpPr>
          <p:spPr bwMode="auto">
            <a:xfrm rot="3210458">
              <a:off x="1945830" y="2096228"/>
              <a:ext cx="534121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nb-NO" sz="1100" dirty="0" smtClean="0">
                  <a:solidFill>
                    <a:srgbClr val="3333FF"/>
                  </a:solidFill>
                </a:rPr>
                <a:t>3 </a:t>
              </a:r>
              <a:r>
                <a:rPr lang="nb-NO" sz="1100" dirty="0" err="1" smtClean="0">
                  <a:solidFill>
                    <a:srgbClr val="3333FF"/>
                  </a:solidFill>
                </a:rPr>
                <a:t>GPa</a:t>
              </a:r>
              <a:endParaRPr lang="en-GB" sz="1100" dirty="0">
                <a:solidFill>
                  <a:srgbClr val="3333FF"/>
                </a:solidFill>
              </a:endParaRPr>
            </a:p>
          </p:txBody>
        </p:sp>
        <p:sp>
          <p:nvSpPr>
            <p:cNvPr id="21" name="Text Box 23"/>
            <p:cNvSpPr txBox="1">
              <a:spLocks noChangeArrowheads="1"/>
            </p:cNvSpPr>
            <p:nvPr/>
          </p:nvSpPr>
          <p:spPr bwMode="auto">
            <a:xfrm rot="2912649">
              <a:off x="2269458" y="1932276"/>
              <a:ext cx="470000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nb-NO" sz="1100" dirty="0" smtClean="0">
                  <a:solidFill>
                    <a:srgbClr val="3333FF"/>
                  </a:solidFill>
                </a:rPr>
                <a:t>1 bar</a:t>
              </a:r>
              <a:endParaRPr lang="en-GB" sz="1100" dirty="0">
                <a:solidFill>
                  <a:srgbClr val="3333FF"/>
                </a:solidFill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59934" y="66991"/>
            <a:ext cx="1229824" cy="338554"/>
          </a:xfrm>
          <a:prstGeom prst="rect">
            <a:avLst/>
          </a:prstGeom>
          <a:solidFill>
            <a:srgbClr val="CCFFFF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3333FF"/>
                </a:solidFill>
              </a:rPr>
              <a:t>System Fe-S</a:t>
            </a:r>
            <a:endParaRPr lang="en-GB" dirty="0">
              <a:solidFill>
                <a:srgbClr val="3333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580917" y="3717032"/>
            <a:ext cx="4227168" cy="2893016"/>
            <a:chOff x="99753" y="3954397"/>
            <a:chExt cx="4227168" cy="2893016"/>
          </a:xfrm>
        </p:grpSpPr>
        <p:pic>
          <p:nvPicPr>
            <p:cNvPr id="29" name="Picture 2" descr="Stewart-Sci07-FeS-phDiag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9753" y="4077530"/>
              <a:ext cx="4227168" cy="27698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" name="TextBox 38"/>
            <p:cNvSpPr txBox="1"/>
            <p:nvPr/>
          </p:nvSpPr>
          <p:spPr>
            <a:xfrm>
              <a:off x="2643818" y="3954397"/>
              <a:ext cx="992579" cy="3231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nb-NO" sz="1000" dirty="0" smtClean="0"/>
                <a:t>Stewart et al.</a:t>
              </a:r>
            </a:p>
            <a:p>
              <a:pPr>
                <a:lnSpc>
                  <a:spcPts val="900"/>
                </a:lnSpc>
              </a:pPr>
              <a:r>
                <a:rPr lang="nb-NO" sz="1000" dirty="0" smtClean="0"/>
                <a:t>(2007, Science)</a:t>
              </a:r>
              <a:endParaRPr lang="nb-NO" sz="1000" dirty="0"/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1772642" y="5979068"/>
              <a:ext cx="3303" cy="526133"/>
            </a:xfrm>
            <a:prstGeom prst="line">
              <a:avLst/>
            </a:prstGeom>
            <a:ln w="31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3255991" y="5625548"/>
              <a:ext cx="4044" cy="870391"/>
            </a:xfrm>
            <a:prstGeom prst="line">
              <a:avLst/>
            </a:prstGeom>
            <a:ln w="31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6899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tewart-Sci07-FeS-phDiag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714644"/>
            <a:ext cx="5148263" cy="337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899" name="Picture 3" descr="Stewart-Sci07-FeS-aero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4287585"/>
            <a:ext cx="4799688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6537196" y="29364"/>
            <a:ext cx="260680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 smtClean="0"/>
              <a:t>Stewart et al. </a:t>
            </a:r>
            <a:r>
              <a:rPr lang="nb-NO" dirty="0"/>
              <a:t>(2007, </a:t>
            </a:r>
            <a:r>
              <a:rPr lang="nb-NO" dirty="0" err="1"/>
              <a:t>Science</a:t>
            </a:r>
            <a:r>
              <a:rPr lang="nb-NO" dirty="0"/>
              <a:t>)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107504" y="86980"/>
            <a:ext cx="3357009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dirty="0">
                <a:solidFill>
                  <a:srgbClr val="3333FF"/>
                </a:solidFill>
              </a:rPr>
              <a:t>Mars: </a:t>
            </a:r>
            <a:r>
              <a:rPr lang="nb-NO" sz="2400" dirty="0">
                <a:solidFill>
                  <a:srgbClr val="FF0000"/>
                </a:solidFill>
              </a:rPr>
              <a:t>a </a:t>
            </a:r>
            <a:r>
              <a:rPr lang="nb-NO" sz="2400" b="1" dirty="0" smtClean="0">
                <a:solidFill>
                  <a:srgbClr val="FF0000"/>
                </a:solidFill>
              </a:rPr>
              <a:t>"</a:t>
            </a:r>
            <a:r>
              <a:rPr lang="nb-NO" sz="2400" b="1" dirty="0" err="1" smtClean="0">
                <a:solidFill>
                  <a:srgbClr val="FF0000"/>
                </a:solidFill>
              </a:rPr>
              <a:t>snowing</a:t>
            </a:r>
            <a:r>
              <a:rPr lang="nb-NO" sz="2400" b="1" dirty="0" smtClean="0">
                <a:solidFill>
                  <a:srgbClr val="FF0000"/>
                </a:solidFill>
              </a:rPr>
              <a:t>"</a:t>
            </a:r>
            <a:r>
              <a:rPr lang="nb-NO" sz="2400" dirty="0" smtClean="0">
                <a:solidFill>
                  <a:srgbClr val="FF0000"/>
                </a:solidFill>
              </a:rPr>
              <a:t> </a:t>
            </a:r>
            <a:r>
              <a:rPr lang="nb-NO" sz="2400" dirty="0" err="1" smtClean="0">
                <a:solidFill>
                  <a:srgbClr val="FF0000"/>
                </a:solidFill>
              </a:rPr>
              <a:t>core</a:t>
            </a:r>
            <a:r>
              <a:rPr lang="nb-NO" sz="2400" dirty="0" smtClean="0">
                <a:solidFill>
                  <a:srgbClr val="FF0000"/>
                </a:solidFill>
              </a:rPr>
              <a:t>?</a:t>
            </a:r>
            <a:endParaRPr lang="nb-NO" sz="2400" dirty="0">
              <a:solidFill>
                <a:srgbClr val="FF0000"/>
              </a:solidFill>
            </a:endParaRPr>
          </a:p>
        </p:txBody>
      </p:sp>
      <p:sp>
        <p:nvSpPr>
          <p:cNvPr id="208902" name="Line 6"/>
          <p:cNvSpPr>
            <a:spLocks noChangeShapeType="1"/>
          </p:cNvSpPr>
          <p:nvPr/>
        </p:nvSpPr>
        <p:spPr bwMode="auto">
          <a:xfrm>
            <a:off x="1763712" y="1989138"/>
            <a:ext cx="2202427" cy="793331"/>
          </a:xfrm>
          <a:prstGeom prst="line">
            <a:avLst/>
          </a:prstGeom>
          <a:noFill/>
          <a:ln w="28575">
            <a:solidFill>
              <a:srgbClr val="FF00FF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208903" name="Text Box 7"/>
          <p:cNvSpPr txBox="1">
            <a:spLocks noChangeArrowheads="1"/>
          </p:cNvSpPr>
          <p:nvPr/>
        </p:nvSpPr>
        <p:spPr bwMode="auto">
          <a:xfrm>
            <a:off x="1547664" y="5229200"/>
            <a:ext cx="2178802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dirty="0">
                <a:solidFill>
                  <a:srgbClr val="3333FF"/>
                </a:solidFill>
              </a:rPr>
              <a:t>Mars’ </a:t>
            </a:r>
            <a:r>
              <a:rPr lang="nb-NO" sz="2400" dirty="0" err="1" smtClean="0">
                <a:solidFill>
                  <a:srgbClr val="3333FF"/>
                </a:solidFill>
              </a:rPr>
              <a:t>core</a:t>
            </a:r>
            <a:endParaRPr lang="nb-NO" sz="2400" dirty="0">
              <a:solidFill>
                <a:srgbClr val="3333FF"/>
              </a:solidFill>
            </a:endParaRPr>
          </a:p>
          <a:p>
            <a:r>
              <a:rPr lang="nb-NO" sz="1800" dirty="0" smtClean="0">
                <a:solidFill>
                  <a:srgbClr val="FF0000"/>
                </a:solidFill>
              </a:rPr>
              <a:t>100</a:t>
            </a:r>
            <a:r>
              <a:rPr lang="nb-NO" sz="1800" dirty="0">
                <a:solidFill>
                  <a:srgbClr val="FF0000"/>
                </a:solidFill>
              </a:rPr>
              <a:t>% </a:t>
            </a:r>
            <a:r>
              <a:rPr lang="nb-NO" sz="1800" dirty="0" err="1" smtClean="0">
                <a:solidFill>
                  <a:srgbClr val="FF0000"/>
                </a:solidFill>
              </a:rPr>
              <a:t>liquid</a:t>
            </a:r>
            <a:r>
              <a:rPr lang="nb-NO" sz="1800" dirty="0" smtClean="0">
                <a:solidFill>
                  <a:srgbClr val="FF0000"/>
                </a:solidFill>
              </a:rPr>
              <a:t> or </a:t>
            </a:r>
            <a:endParaRPr lang="nb-NO" sz="1800" dirty="0">
              <a:solidFill>
                <a:srgbClr val="FF0000"/>
              </a:solidFill>
            </a:endParaRPr>
          </a:p>
          <a:p>
            <a:r>
              <a:rPr lang="nb-NO" sz="1800" dirty="0" err="1" smtClean="0">
                <a:solidFill>
                  <a:srgbClr val="FF0000"/>
                </a:solidFill>
              </a:rPr>
              <a:t>constantly</a:t>
            </a:r>
            <a:r>
              <a:rPr lang="nb-NO" sz="1800" dirty="0" smtClean="0">
                <a:solidFill>
                  <a:srgbClr val="FF0000"/>
                </a:solidFill>
              </a:rPr>
              <a:t> </a:t>
            </a:r>
            <a:r>
              <a:rPr lang="nb-NO" sz="1800" dirty="0">
                <a:solidFill>
                  <a:srgbClr val="FF0000"/>
                </a:solidFill>
              </a:rPr>
              <a:t>”</a:t>
            </a:r>
            <a:r>
              <a:rPr lang="nb-NO" sz="1800" dirty="0" err="1">
                <a:solidFill>
                  <a:srgbClr val="FF0000"/>
                </a:solidFill>
              </a:rPr>
              <a:t>snowing</a:t>
            </a:r>
            <a:r>
              <a:rPr lang="nb-NO" sz="1800" dirty="0">
                <a:solidFill>
                  <a:srgbClr val="FF0000"/>
                </a:solidFill>
              </a:rPr>
              <a:t>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44208" y="1120476"/>
            <a:ext cx="2358338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800" b="1" dirty="0" err="1" smtClean="0">
                <a:solidFill>
                  <a:srgbClr val="3333FF"/>
                </a:solidFill>
              </a:rPr>
              <a:t>Eutectic</a:t>
            </a:r>
            <a:r>
              <a:rPr lang="nb-NO" sz="1800" b="1" dirty="0" smtClean="0">
                <a:solidFill>
                  <a:srgbClr val="3333FF"/>
                </a:solidFill>
              </a:rPr>
              <a:t> </a:t>
            </a:r>
            <a:r>
              <a:rPr lang="nb-NO" sz="1800" b="1" dirty="0" err="1" smtClean="0">
                <a:solidFill>
                  <a:srgbClr val="3333FF"/>
                </a:solidFill>
              </a:rPr>
              <a:t>composition</a:t>
            </a:r>
            <a:r>
              <a:rPr lang="nb-NO" sz="1800" b="1" dirty="0" smtClean="0">
                <a:solidFill>
                  <a:srgbClr val="3333FF"/>
                </a:solidFill>
              </a:rPr>
              <a:t>  </a:t>
            </a:r>
          </a:p>
          <a:p>
            <a:r>
              <a:rPr lang="nb-NO" sz="1400" dirty="0"/>
              <a:t>  </a:t>
            </a:r>
            <a:r>
              <a:rPr lang="nb-NO" sz="1400" dirty="0" smtClean="0"/>
              <a:t>1 bar:   29 </a:t>
            </a:r>
            <a:r>
              <a:rPr lang="nb-NO" sz="1400" dirty="0" err="1" smtClean="0"/>
              <a:t>wt</a:t>
            </a:r>
            <a:r>
              <a:rPr lang="nb-NO" sz="1400" dirty="0" smtClean="0"/>
              <a:t>% S</a:t>
            </a:r>
          </a:p>
          <a:p>
            <a:r>
              <a:rPr lang="nb-NO" sz="1400" dirty="0" smtClean="0"/>
              <a:t>  3 </a:t>
            </a:r>
            <a:r>
              <a:rPr lang="nb-NO" sz="1400" dirty="0" err="1" smtClean="0"/>
              <a:t>GPa</a:t>
            </a:r>
            <a:r>
              <a:rPr lang="nb-NO" sz="1400" dirty="0" smtClean="0"/>
              <a:t>:  24 </a:t>
            </a:r>
          </a:p>
          <a:p>
            <a:r>
              <a:rPr lang="nb-NO" sz="1400" dirty="0" smtClean="0"/>
              <a:t>10 </a:t>
            </a:r>
            <a:r>
              <a:rPr lang="nb-NO" sz="1400" dirty="0" err="1"/>
              <a:t>GPa</a:t>
            </a:r>
            <a:r>
              <a:rPr lang="nb-NO" sz="1400" dirty="0"/>
              <a:t>: </a:t>
            </a:r>
            <a:r>
              <a:rPr lang="nb-NO" sz="1400" dirty="0" smtClean="0"/>
              <a:t> 20</a:t>
            </a:r>
            <a:endParaRPr lang="nb-NO" sz="1400" dirty="0"/>
          </a:p>
          <a:p>
            <a:r>
              <a:rPr lang="nb-NO" sz="1400" dirty="0" smtClean="0"/>
              <a:t>14 </a:t>
            </a:r>
            <a:r>
              <a:rPr lang="nb-NO" sz="1400" dirty="0" err="1"/>
              <a:t>GPa</a:t>
            </a:r>
            <a:r>
              <a:rPr lang="nb-NO" sz="1400" dirty="0"/>
              <a:t>: </a:t>
            </a:r>
            <a:r>
              <a:rPr lang="nb-NO" sz="1400" dirty="0" smtClean="0"/>
              <a:t> 18</a:t>
            </a:r>
          </a:p>
          <a:p>
            <a:r>
              <a:rPr lang="nb-NO" sz="1400" dirty="0" smtClean="0"/>
              <a:t>23 </a:t>
            </a:r>
            <a:r>
              <a:rPr lang="nb-NO" sz="1400" dirty="0" err="1"/>
              <a:t>GPa</a:t>
            </a:r>
            <a:r>
              <a:rPr lang="nb-NO" sz="1400" dirty="0"/>
              <a:t>: </a:t>
            </a:r>
            <a:r>
              <a:rPr lang="nb-NO" sz="1400" dirty="0" smtClean="0"/>
              <a:t> 17</a:t>
            </a:r>
            <a:endParaRPr lang="nb-NO" sz="1400" dirty="0"/>
          </a:p>
          <a:p>
            <a:r>
              <a:rPr lang="nb-NO" sz="1400" dirty="0" smtClean="0"/>
              <a:t>40 </a:t>
            </a:r>
            <a:r>
              <a:rPr lang="nb-NO" sz="1400" dirty="0" err="1"/>
              <a:t>GPa</a:t>
            </a:r>
            <a:r>
              <a:rPr lang="nb-NO" sz="1400" dirty="0"/>
              <a:t>: </a:t>
            </a:r>
            <a:r>
              <a:rPr lang="nb-NO" sz="1400" dirty="0" smtClean="0"/>
              <a:t> 13 </a:t>
            </a:r>
            <a:r>
              <a:rPr lang="nb-NO" sz="1400" dirty="0" err="1"/>
              <a:t>wt</a:t>
            </a:r>
            <a:r>
              <a:rPr lang="nb-NO" sz="1400" dirty="0"/>
              <a:t>% </a:t>
            </a:r>
            <a:r>
              <a:rPr lang="nb-NO" sz="1400" dirty="0" smtClean="0"/>
              <a:t>S</a:t>
            </a:r>
            <a:endParaRPr lang="nb-NO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902" grpId="0" animBg="1"/>
      <p:bldP spid="20890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318" y="450060"/>
            <a:ext cx="4585648" cy="3627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3619" y="620688"/>
            <a:ext cx="19303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/>
              <a:t>Chen et al. (2008, GRL)</a:t>
            </a:r>
            <a:endParaRPr lang="nb-NO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5128461" y="111507"/>
            <a:ext cx="33970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3333FF"/>
                </a:solidFill>
              </a:rPr>
              <a:t>Liquidi</a:t>
            </a:r>
            <a:r>
              <a:rPr lang="en-US" b="1" dirty="0" smtClean="0">
                <a:solidFill>
                  <a:srgbClr val="3333FF"/>
                </a:solidFill>
              </a:rPr>
              <a:t>, Fe-S alloys with 1-12 </a:t>
            </a:r>
            <a:r>
              <a:rPr lang="en-US" b="1" dirty="0" err="1">
                <a:solidFill>
                  <a:srgbClr val="3333FF"/>
                </a:solidFill>
              </a:rPr>
              <a:t>wt</a:t>
            </a:r>
            <a:r>
              <a:rPr lang="en-US" b="1" dirty="0">
                <a:solidFill>
                  <a:srgbClr val="3333FF"/>
                </a:solidFill>
              </a:rPr>
              <a:t>% </a:t>
            </a:r>
            <a:r>
              <a:rPr lang="en-US" b="1" dirty="0" smtClean="0">
                <a:solidFill>
                  <a:srgbClr val="3333FF"/>
                </a:solidFill>
              </a:rPr>
              <a:t>S</a:t>
            </a:r>
            <a:endParaRPr lang="nb-NO" b="1" dirty="0">
              <a:solidFill>
                <a:srgbClr val="3333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3619" y="111507"/>
            <a:ext cx="4046301" cy="461665"/>
          </a:xfrm>
          <a:prstGeom prst="rect">
            <a:avLst/>
          </a:prstGeom>
          <a:solidFill>
            <a:srgbClr val="CCFFFF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3333FF"/>
                </a:solidFill>
              </a:rPr>
              <a:t>Mercury: also snowing core (?)</a:t>
            </a:r>
            <a:endParaRPr lang="nb-NO" sz="2400" dirty="0">
              <a:solidFill>
                <a:srgbClr val="3333FF"/>
              </a:solidFill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218" y="4398012"/>
            <a:ext cx="44291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 rot="1013106">
            <a:off x="7123178" y="2377973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 dirty="0" smtClean="0">
                <a:solidFill>
                  <a:srgbClr val="FF0000"/>
                </a:solidFill>
              </a:rPr>
              <a:t>M a r s</a:t>
            </a:r>
            <a:endParaRPr lang="nb-NO" sz="1400" b="1" dirty="0">
              <a:solidFill>
                <a:srgbClr val="FF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7023490" y="2260756"/>
            <a:ext cx="1234159" cy="38146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7034709" y="2277585"/>
            <a:ext cx="22992" cy="136318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8263259" y="2653443"/>
            <a:ext cx="22440" cy="94805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6815926" y="1509040"/>
            <a:ext cx="1509041" cy="45439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923966" y="2081242"/>
            <a:ext cx="375858" cy="33097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6299823" y="1969045"/>
            <a:ext cx="521713" cy="44317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748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:\pc\Dokumenter\Adobe-Illustr-figures\Planetology-Astrophys\PlanTerr-Struct-1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8640"/>
            <a:ext cx="7848872" cy="614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65941" y="63193"/>
            <a:ext cx="3094117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dirty="0" smtClean="0">
                <a:solidFill>
                  <a:srgbClr val="3333FF"/>
                </a:solidFill>
              </a:rPr>
              <a:t>FeO</a:t>
            </a:r>
            <a:r>
              <a:rPr lang="nb-NO" sz="2400" baseline="-25000" dirty="0" smtClean="0">
                <a:solidFill>
                  <a:srgbClr val="3333FF"/>
                </a:solidFill>
              </a:rPr>
              <a:t>mantle</a:t>
            </a:r>
            <a:r>
              <a:rPr lang="nb-NO" sz="2400" dirty="0">
                <a:solidFill>
                  <a:srgbClr val="3333FF"/>
                </a:solidFill>
              </a:rPr>
              <a:t> </a:t>
            </a:r>
            <a:r>
              <a:rPr lang="nb-NO" sz="2400" dirty="0" smtClean="0">
                <a:solidFill>
                  <a:srgbClr val="3333FF"/>
                </a:solidFill>
              </a:rPr>
              <a:t>- core </a:t>
            </a:r>
            <a:r>
              <a:rPr lang="nb-NO" sz="2400" dirty="0">
                <a:solidFill>
                  <a:srgbClr val="3333FF"/>
                </a:solidFill>
              </a:rPr>
              <a:t>fraction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84658" y="94366"/>
            <a:ext cx="1306768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100" dirty="0" smtClean="0"/>
              <a:t>Trønnes et al. 2019,</a:t>
            </a:r>
          </a:p>
          <a:p>
            <a:pPr>
              <a:lnSpc>
                <a:spcPts val="1200"/>
              </a:lnSpc>
            </a:pPr>
            <a:r>
              <a:rPr lang="nb-NO" sz="1100" dirty="0"/>
              <a:t> </a:t>
            </a:r>
            <a:r>
              <a:rPr lang="nb-NO" sz="1100" dirty="0" smtClean="0"/>
              <a:t>   </a:t>
            </a:r>
            <a:r>
              <a:rPr lang="nb-NO" sz="1100" dirty="0" err="1" smtClean="0"/>
              <a:t>Tectonophysics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165198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239" y="52829"/>
            <a:ext cx="89961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>
                <a:solidFill>
                  <a:srgbClr val="3333FF"/>
                </a:solidFill>
              </a:rPr>
              <a:t>MESSENGER </a:t>
            </a:r>
            <a:r>
              <a:rPr lang="nb-NO" sz="2800" dirty="0" err="1" smtClean="0">
                <a:solidFill>
                  <a:srgbClr val="3333FF"/>
                </a:solidFill>
              </a:rPr>
              <a:t>mission</a:t>
            </a:r>
            <a:r>
              <a:rPr lang="nb-NO" sz="2800" dirty="0" smtClean="0">
                <a:solidFill>
                  <a:srgbClr val="3333FF"/>
                </a:solidFill>
              </a:rPr>
              <a:t>:</a:t>
            </a:r>
          </a:p>
          <a:p>
            <a:r>
              <a:rPr lang="nb-NO" sz="2200" dirty="0" smtClean="0">
                <a:solidFill>
                  <a:srgbClr val="3333FF"/>
                </a:solidFill>
              </a:rPr>
              <a:t>New and </a:t>
            </a:r>
            <a:r>
              <a:rPr lang="nb-NO" sz="2200" dirty="0" err="1" smtClean="0">
                <a:solidFill>
                  <a:srgbClr val="3333FF"/>
                </a:solidFill>
              </a:rPr>
              <a:t>partly</a:t>
            </a:r>
            <a:r>
              <a:rPr lang="nb-NO" sz="2200" dirty="0" smtClean="0">
                <a:solidFill>
                  <a:srgbClr val="3333FF"/>
                </a:solidFill>
              </a:rPr>
              <a:t> </a:t>
            </a:r>
            <a:r>
              <a:rPr lang="nb-NO" sz="2200" b="1" dirty="0" smtClean="0">
                <a:solidFill>
                  <a:srgbClr val="3333FF"/>
                </a:solidFill>
              </a:rPr>
              <a:t>surprising</a:t>
            </a:r>
            <a:r>
              <a:rPr lang="nb-NO" sz="2200" dirty="0" smtClean="0">
                <a:solidFill>
                  <a:srgbClr val="3333FF"/>
                </a:solidFill>
              </a:rPr>
              <a:t> </a:t>
            </a:r>
            <a:r>
              <a:rPr lang="nb-NO" sz="2200" dirty="0" err="1" smtClean="0">
                <a:solidFill>
                  <a:srgbClr val="3333FF"/>
                </a:solidFill>
              </a:rPr>
              <a:t>results</a:t>
            </a:r>
            <a:r>
              <a:rPr lang="nb-NO" sz="2200" dirty="0" smtClean="0">
                <a:solidFill>
                  <a:srgbClr val="3333FF"/>
                </a:solidFill>
              </a:rPr>
              <a:t> from Mercury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93002" y="3667628"/>
            <a:ext cx="1183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err="1" smtClean="0"/>
              <a:t>McCubbin</a:t>
            </a:r>
            <a:r>
              <a:rPr lang="nb-NO" sz="1200" dirty="0" smtClean="0"/>
              <a:t> et al.</a:t>
            </a:r>
          </a:p>
          <a:p>
            <a:r>
              <a:rPr lang="nb-NO" sz="1200" dirty="0" smtClean="0"/>
              <a:t>(2012, GRL)</a:t>
            </a:r>
            <a:endParaRPr lang="nb-NO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5720334" y="70987"/>
            <a:ext cx="333303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500" b="1" dirty="0" smtClean="0"/>
              <a:t>MESSENGER</a:t>
            </a:r>
            <a:r>
              <a:rPr lang="nb-NO" sz="1400" dirty="0" smtClean="0"/>
              <a:t>:  </a:t>
            </a:r>
            <a:r>
              <a:rPr lang="nb-NO" sz="1400" dirty="0" err="1" smtClean="0"/>
              <a:t>MErcury</a:t>
            </a:r>
            <a:r>
              <a:rPr lang="nb-NO" sz="1400" dirty="0" smtClean="0"/>
              <a:t> </a:t>
            </a:r>
            <a:r>
              <a:rPr lang="nb-NO" sz="1400" dirty="0" err="1" smtClean="0"/>
              <a:t>Surface</a:t>
            </a:r>
            <a:r>
              <a:rPr lang="nb-NO" sz="1400" dirty="0" smtClean="0"/>
              <a:t>, Space</a:t>
            </a:r>
          </a:p>
          <a:p>
            <a:r>
              <a:rPr lang="nb-NO" sz="1400" dirty="0" smtClean="0"/>
              <a:t>  </a:t>
            </a:r>
            <a:r>
              <a:rPr lang="nb-NO" sz="1400" dirty="0" err="1" smtClean="0"/>
              <a:t>ENvironment</a:t>
            </a:r>
            <a:r>
              <a:rPr lang="nb-NO" sz="1400" dirty="0" smtClean="0"/>
              <a:t>, </a:t>
            </a:r>
            <a:r>
              <a:rPr lang="nb-NO" sz="1400" dirty="0" err="1" smtClean="0"/>
              <a:t>GEochemistry</a:t>
            </a:r>
            <a:r>
              <a:rPr lang="nb-NO" sz="1400" dirty="0" smtClean="0"/>
              <a:t> and Ranging  </a:t>
            </a:r>
          </a:p>
        </p:txBody>
      </p:sp>
      <p:pic>
        <p:nvPicPr>
          <p:cNvPr id="2052" name="Picture 4" descr="MESSENGER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153" y="659488"/>
            <a:ext cx="1656185" cy="124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3034" y="1174169"/>
            <a:ext cx="6141425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 dirty="0" smtClean="0">
                <a:solidFill>
                  <a:srgbClr val="FF0000"/>
                </a:solidFill>
              </a:rPr>
              <a:t>High S</a:t>
            </a:r>
            <a:r>
              <a:rPr lang="nb-NO" sz="2800" dirty="0" smtClean="0">
                <a:solidFill>
                  <a:srgbClr val="FF0000"/>
                </a:solidFill>
              </a:rPr>
              <a:t>, in </a:t>
            </a:r>
            <a:r>
              <a:rPr lang="nb-NO" sz="2800" dirty="0" err="1" smtClean="0">
                <a:solidFill>
                  <a:srgbClr val="FF0000"/>
                </a:solidFill>
              </a:rPr>
              <a:t>addition</a:t>
            </a:r>
            <a:r>
              <a:rPr lang="nb-NO" sz="2800" dirty="0" smtClean="0">
                <a:solidFill>
                  <a:srgbClr val="FF0000"/>
                </a:solidFill>
              </a:rPr>
              <a:t> to </a:t>
            </a:r>
            <a:r>
              <a:rPr lang="nb-NO" sz="2800" b="1" dirty="0" err="1" smtClean="0">
                <a:solidFill>
                  <a:srgbClr val="FF0000"/>
                </a:solidFill>
              </a:rPr>
              <a:t>low</a:t>
            </a:r>
            <a:r>
              <a:rPr lang="nb-NO" sz="2800" dirty="0" smtClean="0">
                <a:solidFill>
                  <a:srgbClr val="FF0000"/>
                </a:solidFill>
              </a:rPr>
              <a:t> </a:t>
            </a:r>
            <a:r>
              <a:rPr lang="nb-NO" sz="2800" dirty="0" err="1" smtClean="0">
                <a:solidFill>
                  <a:srgbClr val="FF0000"/>
                </a:solidFill>
              </a:rPr>
              <a:t>FeO</a:t>
            </a:r>
            <a:endParaRPr lang="nb-NO" sz="2800" dirty="0" smtClean="0">
              <a:solidFill>
                <a:srgbClr val="FF0000"/>
              </a:solidFill>
            </a:endParaRPr>
          </a:p>
          <a:p>
            <a:r>
              <a:rPr lang="nb-NO" sz="2400" dirty="0">
                <a:solidFill>
                  <a:srgbClr val="FF0000"/>
                </a:solidFill>
              </a:rPr>
              <a:t> </a:t>
            </a:r>
            <a:r>
              <a:rPr lang="nb-NO" sz="2400" dirty="0" smtClean="0"/>
              <a:t>→ </a:t>
            </a:r>
            <a:r>
              <a:rPr lang="nb-NO" sz="2400" dirty="0" err="1" smtClean="0"/>
              <a:t>very</a:t>
            </a:r>
            <a:r>
              <a:rPr lang="nb-NO" sz="2400" dirty="0" smtClean="0"/>
              <a:t> </a:t>
            </a:r>
            <a:r>
              <a:rPr lang="nb-NO" sz="2400" dirty="0" err="1" smtClean="0"/>
              <a:t>reduced</a:t>
            </a:r>
            <a:r>
              <a:rPr lang="nb-NO" sz="2400" dirty="0" smtClean="0"/>
              <a:t> </a:t>
            </a:r>
            <a:r>
              <a:rPr lang="nb-NO" sz="2400" dirty="0" err="1" smtClean="0"/>
              <a:t>condition</a:t>
            </a:r>
            <a:r>
              <a:rPr lang="nb-NO" sz="2400" dirty="0" smtClean="0"/>
              <a:t> during </a:t>
            </a:r>
            <a:r>
              <a:rPr lang="nb-NO" sz="2400" dirty="0" err="1" smtClean="0"/>
              <a:t>accretion</a:t>
            </a:r>
            <a:endParaRPr lang="nb-NO" sz="2400" dirty="0" smtClean="0"/>
          </a:p>
          <a:p>
            <a:r>
              <a:rPr lang="nb-NO" sz="2400" dirty="0"/>
              <a:t> </a:t>
            </a:r>
            <a:r>
              <a:rPr lang="nb-NO" sz="2400" dirty="0" smtClean="0"/>
              <a:t>      </a:t>
            </a:r>
            <a:r>
              <a:rPr lang="nb-NO" sz="2000" dirty="0" smtClean="0"/>
              <a:t>(conditions similar to enstatite chondrite formation)  </a:t>
            </a:r>
            <a:endParaRPr lang="nb-NO" sz="2000" dirty="0"/>
          </a:p>
        </p:txBody>
      </p:sp>
      <p:grpSp>
        <p:nvGrpSpPr>
          <p:cNvPr id="8" name="Group 7"/>
          <p:cNvGrpSpPr/>
          <p:nvPr/>
        </p:nvGrpSpPr>
        <p:grpSpPr>
          <a:xfrm>
            <a:off x="107504" y="2708920"/>
            <a:ext cx="7499768" cy="2947838"/>
            <a:chOff x="71306" y="1624816"/>
            <a:chExt cx="7179057" cy="2679038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06" y="1624816"/>
              <a:ext cx="7179057" cy="2679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3995936" y="3545058"/>
              <a:ext cx="308778" cy="281354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660613" y="3549747"/>
              <a:ext cx="308778" cy="276665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998281" y="1997611"/>
              <a:ext cx="308778" cy="168813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732585" y="2002300"/>
              <a:ext cx="225084" cy="1641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23034" y="6021288"/>
            <a:ext cx="86192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 err="1" smtClean="0">
                <a:solidFill>
                  <a:srgbClr val="3333FF"/>
                </a:solidFill>
              </a:rPr>
              <a:t>Enstatite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chondrite</a:t>
            </a:r>
            <a:r>
              <a:rPr lang="nb-NO" sz="2000" dirty="0" smtClean="0">
                <a:solidFill>
                  <a:srgbClr val="3333FF"/>
                </a:solidFill>
              </a:rPr>
              <a:t> minerals like </a:t>
            </a:r>
            <a:r>
              <a:rPr lang="nb-NO" sz="2000" b="1" dirty="0" err="1" smtClean="0">
                <a:solidFill>
                  <a:srgbClr val="3333FF"/>
                </a:solidFill>
              </a:rPr>
              <a:t>oldhamite</a:t>
            </a:r>
            <a:r>
              <a:rPr lang="nb-NO" sz="2000" dirty="0" smtClean="0">
                <a:solidFill>
                  <a:srgbClr val="3333FF"/>
                </a:solidFill>
              </a:rPr>
              <a:t> (</a:t>
            </a:r>
            <a:r>
              <a:rPr lang="nb-NO" sz="2000" dirty="0" err="1" smtClean="0">
                <a:solidFill>
                  <a:srgbClr val="3333FF"/>
                </a:solidFill>
              </a:rPr>
              <a:t>CaS</a:t>
            </a:r>
            <a:r>
              <a:rPr lang="nb-NO" sz="2000" dirty="0" smtClean="0">
                <a:solidFill>
                  <a:srgbClr val="3333FF"/>
                </a:solidFill>
              </a:rPr>
              <a:t>), </a:t>
            </a:r>
            <a:r>
              <a:rPr lang="nb-NO" sz="2000" b="1" dirty="0" err="1" smtClean="0">
                <a:solidFill>
                  <a:srgbClr val="3333FF"/>
                </a:solidFill>
              </a:rPr>
              <a:t>niningerite</a:t>
            </a:r>
            <a:r>
              <a:rPr lang="nb-NO" sz="2000" dirty="0" smtClean="0">
                <a:solidFill>
                  <a:srgbClr val="3333FF"/>
                </a:solidFill>
              </a:rPr>
              <a:t> (</a:t>
            </a:r>
            <a:r>
              <a:rPr lang="nb-NO" sz="2000" dirty="0" err="1" smtClean="0">
                <a:solidFill>
                  <a:srgbClr val="3333FF"/>
                </a:solidFill>
              </a:rPr>
              <a:t>MgS</a:t>
            </a:r>
            <a:r>
              <a:rPr lang="nb-NO" sz="2000" dirty="0" smtClean="0">
                <a:solidFill>
                  <a:srgbClr val="3333FF"/>
                </a:solidFill>
              </a:rPr>
              <a:t>) and </a:t>
            </a:r>
            <a:r>
              <a:rPr lang="nb-NO" sz="2000" b="1" dirty="0" err="1" smtClean="0">
                <a:solidFill>
                  <a:srgbClr val="3333FF"/>
                </a:solidFill>
              </a:rPr>
              <a:t>djerfisherite</a:t>
            </a:r>
            <a:r>
              <a:rPr lang="nb-NO" sz="2000" dirty="0" smtClean="0">
                <a:solidFill>
                  <a:srgbClr val="3333FF"/>
                </a:solidFill>
              </a:rPr>
              <a:t> (alkali </a:t>
            </a:r>
            <a:r>
              <a:rPr lang="nb-NO" sz="2000" dirty="0" err="1" smtClean="0">
                <a:solidFill>
                  <a:srgbClr val="3333FF"/>
                </a:solidFill>
              </a:rPr>
              <a:t>sulphide</a:t>
            </a:r>
            <a:r>
              <a:rPr lang="nb-NO" sz="2000" dirty="0" smtClean="0">
                <a:solidFill>
                  <a:srgbClr val="3333FF"/>
                </a:solidFill>
              </a:rPr>
              <a:t>) </a:t>
            </a:r>
            <a:r>
              <a:rPr lang="nb-NO" sz="2000" dirty="0" err="1" smtClean="0">
                <a:solidFill>
                  <a:srgbClr val="3333FF"/>
                </a:solidFill>
              </a:rPr>
              <a:t>are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likely</a:t>
            </a:r>
            <a:endParaRPr lang="nb-NO" sz="2000" dirty="0">
              <a:solidFill>
                <a:srgbClr val="3333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23928" y="5229200"/>
            <a:ext cx="2551735" cy="134211"/>
          </a:xfrm>
          <a:prstGeom prst="rect">
            <a:avLst/>
          </a:prstGeom>
          <a:solidFill>
            <a:srgbClr val="CC00CC">
              <a:alpha val="2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105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" y="1306513"/>
            <a:ext cx="3097213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263525" y="946150"/>
            <a:ext cx="16271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/>
              <a:t>Core fractions</a:t>
            </a:r>
          </a:p>
        </p:txBody>
      </p:sp>
      <p:sp>
        <p:nvSpPr>
          <p:cNvPr id="211972" name="Text Box 4"/>
          <p:cNvSpPr txBox="1">
            <a:spLocks noChangeArrowheads="1"/>
          </p:cNvSpPr>
          <p:nvPr/>
        </p:nvSpPr>
        <p:spPr bwMode="auto">
          <a:xfrm>
            <a:off x="4042004" y="859531"/>
            <a:ext cx="3613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800" dirty="0" err="1">
                <a:solidFill>
                  <a:srgbClr val="0000FF"/>
                </a:solidFill>
              </a:rPr>
              <a:t>Rotation</a:t>
            </a:r>
            <a:r>
              <a:rPr lang="nb-NO" sz="1800" dirty="0">
                <a:solidFill>
                  <a:srgbClr val="0000FF"/>
                </a:solidFill>
              </a:rPr>
              <a:t> </a:t>
            </a:r>
            <a:r>
              <a:rPr lang="nb-NO" sz="1800" dirty="0" err="1">
                <a:solidFill>
                  <a:srgbClr val="0000FF"/>
                </a:solidFill>
              </a:rPr>
              <a:t>periods</a:t>
            </a:r>
            <a:r>
              <a:rPr lang="nb-NO" sz="1800" dirty="0">
                <a:solidFill>
                  <a:srgbClr val="0000FF"/>
                </a:solidFill>
              </a:rPr>
              <a:t> and </a:t>
            </a:r>
            <a:r>
              <a:rPr lang="nb-NO" sz="1800" dirty="0" err="1">
                <a:solidFill>
                  <a:srgbClr val="0000FF"/>
                </a:solidFill>
              </a:rPr>
              <a:t>magnetic</a:t>
            </a:r>
            <a:r>
              <a:rPr lang="nb-NO" sz="1800" dirty="0">
                <a:solidFill>
                  <a:srgbClr val="0000FF"/>
                </a:solidFill>
              </a:rPr>
              <a:t> </a:t>
            </a:r>
            <a:r>
              <a:rPr lang="nb-NO" sz="1800" dirty="0" err="1">
                <a:solidFill>
                  <a:srgbClr val="0000FF"/>
                </a:solidFill>
              </a:rPr>
              <a:t>fields</a:t>
            </a:r>
            <a:r>
              <a:rPr lang="nb-NO" sz="1800" dirty="0">
                <a:solidFill>
                  <a:srgbClr val="0000FF"/>
                </a:solidFill>
              </a:rPr>
              <a:t>:</a:t>
            </a:r>
          </a:p>
        </p:txBody>
      </p:sp>
      <p:pic>
        <p:nvPicPr>
          <p:cNvPr id="211973" name="Picture 5" descr="Vest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67979" y="4877493"/>
            <a:ext cx="288925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974" name="Picture 6" descr="Mercur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6779" y="1362768"/>
            <a:ext cx="1190625" cy="185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975" name="Picture 7" descr="Venu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3404" y="1289743"/>
            <a:ext cx="2047875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976" name="Picture 8" descr="EarthAfricaAn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23267" y="1218306"/>
            <a:ext cx="2195512" cy="219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977" name="Picture 9" descr="Mar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0079" y="4069456"/>
            <a:ext cx="1539875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978" name="Picture 10" descr="Moon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26642" y="2297806"/>
            <a:ext cx="1023937" cy="135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1979" name="Text Box 11"/>
          <p:cNvSpPr txBox="1">
            <a:spLocks noChangeArrowheads="1"/>
          </p:cNvSpPr>
          <p:nvPr/>
        </p:nvSpPr>
        <p:spPr bwMode="auto">
          <a:xfrm>
            <a:off x="4073754" y="3162993"/>
            <a:ext cx="92075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nb-NO" sz="1400">
                <a:solidFill>
                  <a:srgbClr val="FF0000"/>
                </a:solidFill>
              </a:rPr>
              <a:t>58 days</a:t>
            </a:r>
          </a:p>
          <a:p>
            <a:pPr>
              <a:lnSpc>
                <a:spcPct val="85000"/>
              </a:lnSpc>
            </a:pPr>
            <a:r>
              <a:rPr lang="nb-NO" sz="1400">
                <a:solidFill>
                  <a:srgbClr val="FF0000"/>
                </a:solidFill>
              </a:rPr>
              <a:t>very weak</a:t>
            </a:r>
          </a:p>
        </p:txBody>
      </p:sp>
      <p:sp>
        <p:nvSpPr>
          <p:cNvPr id="211980" name="Text Box 12"/>
          <p:cNvSpPr txBox="1">
            <a:spLocks noChangeArrowheads="1"/>
          </p:cNvSpPr>
          <p:nvPr/>
        </p:nvSpPr>
        <p:spPr bwMode="auto">
          <a:xfrm>
            <a:off x="5154842" y="3307456"/>
            <a:ext cx="1316037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nb-NO" sz="1400">
                <a:solidFill>
                  <a:srgbClr val="FF0000"/>
                </a:solidFill>
              </a:rPr>
              <a:t>243 days</a:t>
            </a:r>
          </a:p>
          <a:p>
            <a:pPr>
              <a:lnSpc>
                <a:spcPct val="85000"/>
              </a:lnSpc>
            </a:pPr>
            <a:r>
              <a:rPr lang="nb-NO" sz="1400">
                <a:solidFill>
                  <a:srgbClr val="FF0000"/>
                </a:solidFill>
              </a:rPr>
              <a:t>extremely weak</a:t>
            </a:r>
          </a:p>
        </p:txBody>
      </p:sp>
      <p:sp>
        <p:nvSpPr>
          <p:cNvPr id="211981" name="Text Box 13"/>
          <p:cNvSpPr txBox="1">
            <a:spLocks noChangeArrowheads="1"/>
          </p:cNvSpPr>
          <p:nvPr/>
        </p:nvSpPr>
        <p:spPr bwMode="auto">
          <a:xfrm>
            <a:off x="7026504" y="3378893"/>
            <a:ext cx="62865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nb-NO" sz="1400">
                <a:solidFill>
                  <a:srgbClr val="FF0000"/>
                </a:solidFill>
              </a:rPr>
              <a:t>24 hr</a:t>
            </a:r>
          </a:p>
          <a:p>
            <a:pPr>
              <a:lnSpc>
                <a:spcPct val="85000"/>
              </a:lnSpc>
            </a:pPr>
            <a:r>
              <a:rPr lang="nb-NO" sz="1400">
                <a:solidFill>
                  <a:srgbClr val="FF0000"/>
                </a:solidFill>
              </a:rPr>
              <a:t>strong</a:t>
            </a:r>
          </a:p>
        </p:txBody>
      </p:sp>
      <p:sp>
        <p:nvSpPr>
          <p:cNvPr id="211982" name="Text Box 14"/>
          <p:cNvSpPr txBox="1">
            <a:spLocks noChangeArrowheads="1"/>
          </p:cNvSpPr>
          <p:nvPr/>
        </p:nvSpPr>
        <p:spPr bwMode="auto">
          <a:xfrm>
            <a:off x="8107592" y="3667818"/>
            <a:ext cx="928459" cy="45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nb-NO" sz="1400" dirty="0">
                <a:solidFill>
                  <a:srgbClr val="FF0000"/>
                </a:solidFill>
              </a:rPr>
              <a:t>30 </a:t>
            </a:r>
            <a:r>
              <a:rPr lang="nb-NO" sz="1400" dirty="0" err="1">
                <a:solidFill>
                  <a:srgbClr val="FF0000"/>
                </a:solidFill>
              </a:rPr>
              <a:t>days</a:t>
            </a:r>
            <a:endParaRPr lang="nb-NO" sz="1400" dirty="0">
              <a:solidFill>
                <a:srgbClr val="FF0000"/>
              </a:solidFill>
            </a:endParaRPr>
          </a:p>
          <a:p>
            <a:pPr>
              <a:lnSpc>
                <a:spcPct val="85000"/>
              </a:lnSpc>
            </a:pPr>
            <a:r>
              <a:rPr lang="nb-NO" sz="1400" dirty="0" err="1" smtClean="0">
                <a:solidFill>
                  <a:srgbClr val="FF0000"/>
                </a:solidFill>
              </a:rPr>
              <a:t>very</a:t>
            </a:r>
            <a:r>
              <a:rPr lang="nb-NO" sz="1400" dirty="0" smtClean="0">
                <a:solidFill>
                  <a:srgbClr val="FF0000"/>
                </a:solidFill>
              </a:rPr>
              <a:t> </a:t>
            </a:r>
            <a:r>
              <a:rPr lang="nb-NO" sz="1400" dirty="0" err="1" smtClean="0">
                <a:solidFill>
                  <a:srgbClr val="FF0000"/>
                </a:solidFill>
              </a:rPr>
              <a:t>weak</a:t>
            </a:r>
            <a:endParaRPr lang="nb-NO" sz="1400" dirty="0">
              <a:solidFill>
                <a:srgbClr val="FF0000"/>
              </a:solidFill>
            </a:endParaRPr>
          </a:p>
        </p:txBody>
      </p:sp>
      <p:sp>
        <p:nvSpPr>
          <p:cNvPr id="211983" name="Text Box 15"/>
          <p:cNvSpPr txBox="1">
            <a:spLocks noChangeArrowheads="1"/>
          </p:cNvSpPr>
          <p:nvPr/>
        </p:nvSpPr>
        <p:spPr bwMode="auto">
          <a:xfrm>
            <a:off x="6493104" y="5564881"/>
            <a:ext cx="925513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nb-NO" sz="1400">
                <a:solidFill>
                  <a:srgbClr val="FF0000"/>
                </a:solidFill>
              </a:rPr>
              <a:t>25 hr</a:t>
            </a:r>
          </a:p>
          <a:p>
            <a:pPr>
              <a:lnSpc>
                <a:spcPct val="85000"/>
              </a:lnSpc>
            </a:pPr>
            <a:r>
              <a:rPr lang="nb-NO" sz="1400">
                <a:solidFill>
                  <a:srgbClr val="FF0000"/>
                </a:solidFill>
              </a:rPr>
              <a:t>extr. weak</a:t>
            </a:r>
          </a:p>
        </p:txBody>
      </p:sp>
      <p:sp>
        <p:nvSpPr>
          <p:cNvPr id="211984" name="Text Box 16"/>
          <p:cNvSpPr txBox="1">
            <a:spLocks noChangeArrowheads="1"/>
          </p:cNvSpPr>
          <p:nvPr/>
        </p:nvSpPr>
        <p:spPr bwMode="auto">
          <a:xfrm>
            <a:off x="8507642" y="5148956"/>
            <a:ext cx="598487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nb-NO" sz="1400">
                <a:solidFill>
                  <a:srgbClr val="FF0000"/>
                </a:solidFill>
              </a:rPr>
              <a:t>5.3 hr</a:t>
            </a:r>
          </a:p>
        </p:txBody>
      </p:sp>
      <p:sp>
        <p:nvSpPr>
          <p:cNvPr id="3089" name="Text Box 17"/>
          <p:cNvSpPr txBox="1">
            <a:spLocks noChangeArrowheads="1"/>
          </p:cNvSpPr>
          <p:nvPr/>
        </p:nvSpPr>
        <p:spPr bwMode="auto">
          <a:xfrm>
            <a:off x="87313" y="85725"/>
            <a:ext cx="3592512" cy="5889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3200">
                <a:solidFill>
                  <a:srgbClr val="3333FF"/>
                </a:solidFill>
              </a:rPr>
              <a:t>Current geodynamos</a:t>
            </a:r>
            <a:endParaRPr lang="en-GB" sz="3200">
              <a:solidFill>
                <a:srgbClr val="3333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2" grpId="0"/>
      <p:bldP spid="211979" grpId="0"/>
      <p:bldP spid="211980" grpId="0"/>
      <p:bldP spid="211981" grpId="0"/>
      <p:bldP spid="211982" grpId="0"/>
      <p:bldP spid="211983" grpId="0"/>
      <p:bldP spid="21198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11" y="533934"/>
            <a:ext cx="4651413" cy="3426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234" y="70558"/>
            <a:ext cx="5256567" cy="369332"/>
          </a:xfrm>
          <a:prstGeom prst="rect">
            <a:avLst/>
          </a:prstGeom>
          <a:solidFill>
            <a:srgbClr val="CCFFFF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800" dirty="0" err="1" smtClean="0">
                <a:solidFill>
                  <a:srgbClr val="3333FF"/>
                </a:solidFill>
              </a:rPr>
              <a:t>Experimentally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determined</a:t>
            </a:r>
            <a:r>
              <a:rPr lang="nb-NO" sz="1800" dirty="0" smtClean="0">
                <a:solidFill>
                  <a:srgbClr val="3333FF"/>
                </a:solidFill>
              </a:rPr>
              <a:t> S-</a:t>
            </a:r>
            <a:r>
              <a:rPr lang="nb-NO" sz="1800" dirty="0" err="1" smtClean="0">
                <a:solidFill>
                  <a:srgbClr val="3333FF"/>
                </a:solidFill>
              </a:rPr>
              <a:t>solubility</a:t>
            </a:r>
            <a:r>
              <a:rPr lang="nb-NO" sz="1800" dirty="0" smtClean="0">
                <a:solidFill>
                  <a:srgbClr val="3333FF"/>
                </a:solidFill>
              </a:rPr>
              <a:t> in </a:t>
            </a:r>
            <a:r>
              <a:rPr lang="nb-NO" sz="1800" dirty="0" err="1" smtClean="0">
                <a:solidFill>
                  <a:srgbClr val="3333FF"/>
                </a:solidFill>
              </a:rPr>
              <a:t>silicate</a:t>
            </a:r>
            <a:r>
              <a:rPr lang="nb-NO" sz="1800" dirty="0" smtClean="0">
                <a:solidFill>
                  <a:srgbClr val="3333FF"/>
                </a:solidFill>
              </a:rPr>
              <a:t> melt</a:t>
            </a:r>
            <a:endParaRPr lang="nb-NO" sz="1800" dirty="0">
              <a:solidFill>
                <a:srgbClr val="3333FF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852353" y="1733797"/>
            <a:ext cx="455918" cy="46781"/>
          </a:xfrm>
          <a:prstGeom prst="straightConnector1">
            <a:avLst/>
          </a:prstGeom>
          <a:ln w="12700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ight Brace 16"/>
          <p:cNvSpPr/>
          <p:nvPr/>
        </p:nvSpPr>
        <p:spPr>
          <a:xfrm>
            <a:off x="4756067" y="1626919"/>
            <a:ext cx="77189" cy="308761"/>
          </a:xfrm>
          <a:prstGeom prst="rightBrace">
            <a:avLst/>
          </a:prstGeom>
          <a:ln w="9525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25" name="Group 24"/>
          <p:cNvGrpSpPr/>
          <p:nvPr/>
        </p:nvGrpSpPr>
        <p:grpSpPr>
          <a:xfrm>
            <a:off x="5230289" y="1110844"/>
            <a:ext cx="2844726" cy="861774"/>
            <a:chOff x="6156176" y="1557239"/>
            <a:chExt cx="2844726" cy="861774"/>
          </a:xfrm>
        </p:grpSpPr>
        <p:sp>
          <p:nvSpPr>
            <p:cNvPr id="6" name="TextBox 5"/>
            <p:cNvSpPr txBox="1"/>
            <p:nvPr/>
          </p:nvSpPr>
          <p:spPr>
            <a:xfrm>
              <a:off x="6156176" y="1557239"/>
              <a:ext cx="284472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nb-NO" sz="1200" dirty="0" err="1" smtClean="0"/>
                <a:t>Inferred</a:t>
              </a:r>
              <a:r>
                <a:rPr lang="nb-NO" sz="1200" dirty="0" smtClean="0"/>
                <a:t>  S-</a:t>
              </a:r>
              <a:r>
                <a:rPr lang="nb-NO" sz="1200" dirty="0" err="1" smtClean="0"/>
                <a:t>solubility</a:t>
              </a:r>
              <a:r>
                <a:rPr lang="nb-NO" sz="1200" dirty="0" smtClean="0"/>
                <a:t> in </a:t>
              </a:r>
              <a:r>
                <a:rPr lang="nb-NO" sz="1200" dirty="0" err="1" smtClean="0"/>
                <a:t>early</a:t>
              </a:r>
              <a:endParaRPr lang="nb-NO" sz="1200" dirty="0" smtClean="0"/>
            </a:p>
            <a:p>
              <a:pPr>
                <a:lnSpc>
                  <a:spcPts val="1500"/>
                </a:lnSpc>
              </a:pPr>
              <a:r>
                <a:rPr lang="nb-NO" sz="1200" dirty="0" smtClean="0"/>
                <a:t>Mercurian basalts: </a:t>
              </a:r>
              <a:r>
                <a:rPr lang="nb-NO" sz="1200" b="1" dirty="0" smtClean="0"/>
                <a:t>1.5 – 4.0 wt%</a:t>
              </a:r>
            </a:p>
            <a:p>
              <a:pPr>
                <a:lnSpc>
                  <a:spcPts val="1500"/>
                </a:lnSpc>
              </a:pPr>
              <a:r>
                <a:rPr lang="nb-NO" sz="1200" dirty="0" smtClean="0"/>
                <a:t>   </a:t>
              </a:r>
              <a:r>
                <a:rPr lang="nb-NO" sz="1200" dirty="0" smtClean="0">
                  <a:solidFill>
                    <a:srgbClr val="3333FF"/>
                  </a:solidFill>
                </a:rPr>
                <a:t>log 1.5 = 0.16 </a:t>
              </a:r>
            </a:p>
            <a:p>
              <a:pPr>
                <a:lnSpc>
                  <a:spcPts val="1500"/>
                </a:lnSpc>
              </a:pPr>
              <a:r>
                <a:rPr lang="nb-NO" sz="1200" dirty="0" smtClean="0">
                  <a:solidFill>
                    <a:srgbClr val="3333FF"/>
                  </a:solidFill>
                </a:rPr>
                <a:t>   log 4.0 = 0.60  </a:t>
              </a:r>
              <a:endParaRPr lang="nb-NO" sz="1200" dirty="0">
                <a:solidFill>
                  <a:srgbClr val="3333FF"/>
                </a:solidFill>
              </a:endParaRPr>
            </a:p>
          </p:txBody>
        </p:sp>
        <p:sp>
          <p:nvSpPr>
            <p:cNvPr id="22" name="Right Brace 21"/>
            <p:cNvSpPr/>
            <p:nvPr/>
          </p:nvSpPr>
          <p:spPr>
            <a:xfrm rot="10800000">
              <a:off x="6262255" y="2001982"/>
              <a:ext cx="110836" cy="346360"/>
            </a:xfrm>
            <a:prstGeom prst="rightBrace">
              <a:avLst/>
            </a:prstGeom>
            <a:ln w="1270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681145" y="1186480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smtClean="0"/>
              <a:t>10</a:t>
            </a:r>
            <a:endParaRPr lang="nb-NO" sz="1100" dirty="0"/>
          </a:p>
        </p:txBody>
      </p:sp>
      <p:sp>
        <p:nvSpPr>
          <p:cNvPr id="26" name="TextBox 25"/>
          <p:cNvSpPr txBox="1"/>
          <p:nvPr/>
        </p:nvSpPr>
        <p:spPr>
          <a:xfrm>
            <a:off x="4663332" y="463075"/>
            <a:ext cx="396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smtClean="0"/>
              <a:t>100</a:t>
            </a:r>
            <a:endParaRPr lang="nb-NO" sz="1100" dirty="0"/>
          </a:p>
        </p:txBody>
      </p:sp>
      <p:sp>
        <p:nvSpPr>
          <p:cNvPr id="27" name="TextBox 26"/>
          <p:cNvSpPr txBox="1"/>
          <p:nvPr/>
        </p:nvSpPr>
        <p:spPr>
          <a:xfrm rot="16200000">
            <a:off x="4320061" y="2579737"/>
            <a:ext cx="1463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b="1" dirty="0" smtClean="0"/>
              <a:t>S-</a:t>
            </a:r>
            <a:r>
              <a:rPr lang="nb-NO" sz="1400" b="1" dirty="0" err="1" smtClean="0"/>
              <a:t>solubility</a:t>
            </a:r>
            <a:r>
              <a:rPr lang="nb-NO" sz="1400" b="1" dirty="0" smtClean="0"/>
              <a:t> </a:t>
            </a:r>
            <a:r>
              <a:rPr lang="nb-NO" sz="1400" b="1" dirty="0" err="1" smtClean="0"/>
              <a:t>wt</a:t>
            </a:r>
            <a:r>
              <a:rPr lang="nb-NO" sz="1400" b="1" dirty="0" smtClean="0"/>
              <a:t>%</a:t>
            </a:r>
            <a:endParaRPr lang="nb-NO" sz="14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4674219" y="1914834"/>
            <a:ext cx="2551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smtClean="0"/>
              <a:t>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688073" y="2647145"/>
            <a:ext cx="3609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smtClean="0"/>
              <a:t>0.1</a:t>
            </a:r>
            <a:endParaRPr lang="nb-NO" sz="1100" dirty="0"/>
          </a:p>
        </p:txBody>
      </p:sp>
      <p:sp>
        <p:nvSpPr>
          <p:cNvPr id="3075" name="Right Brace 3074"/>
          <p:cNvSpPr/>
          <p:nvPr/>
        </p:nvSpPr>
        <p:spPr>
          <a:xfrm rot="5400000">
            <a:off x="1701142" y="3387437"/>
            <a:ext cx="160315" cy="593767"/>
          </a:xfrm>
          <a:prstGeom prst="rightBrac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076" name="TextBox 3075"/>
          <p:cNvSpPr txBox="1"/>
          <p:nvPr/>
        </p:nvSpPr>
        <p:spPr>
          <a:xfrm>
            <a:off x="1436811" y="3684035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smtClean="0">
                <a:solidFill>
                  <a:srgbClr val="FF0000"/>
                </a:solidFill>
              </a:rPr>
              <a:t>-5 to -3</a:t>
            </a:r>
            <a:endParaRPr lang="nb-NO" sz="1200" b="1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652120" y="2311352"/>
            <a:ext cx="1095172" cy="430887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100" dirty="0" smtClean="0"/>
              <a:t>McCubbin et al.</a:t>
            </a:r>
          </a:p>
          <a:p>
            <a:r>
              <a:rPr lang="nb-NO" sz="1100" dirty="0"/>
              <a:t> </a:t>
            </a:r>
            <a:r>
              <a:rPr lang="nb-NO" sz="1100" dirty="0" smtClean="0"/>
              <a:t>    (2012, GRL)</a:t>
            </a:r>
            <a:endParaRPr lang="nb-NO" sz="1100" dirty="0"/>
          </a:p>
        </p:txBody>
      </p:sp>
      <p:sp>
        <p:nvSpPr>
          <p:cNvPr id="2" name="Rectangle 1"/>
          <p:cNvSpPr/>
          <p:nvPr/>
        </p:nvSpPr>
        <p:spPr>
          <a:xfrm>
            <a:off x="580029" y="1321421"/>
            <a:ext cx="4158226" cy="1463343"/>
          </a:xfrm>
          <a:prstGeom prst="rect">
            <a:avLst/>
          </a:prstGeom>
          <a:noFill/>
          <a:ln w="3175">
            <a:solidFill>
              <a:srgbClr val="FF0000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288639" y="4653136"/>
            <a:ext cx="3270447" cy="900246"/>
          </a:xfrm>
          <a:prstGeom prst="rect">
            <a:avLst/>
          </a:prstGeom>
          <a:solidFill>
            <a:srgbClr val="E6D9FF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100"/>
              </a:lnSpc>
            </a:pPr>
            <a:r>
              <a:rPr lang="nb-NO" sz="1800" b="1" dirty="0" smtClean="0">
                <a:solidFill>
                  <a:srgbClr val="9900CC"/>
                </a:solidFill>
              </a:rPr>
              <a:t>Very low </a:t>
            </a:r>
            <a:r>
              <a:rPr lang="nb-NO" sz="1800" b="1" dirty="0">
                <a:solidFill>
                  <a:srgbClr val="9900CC"/>
                </a:solidFill>
              </a:rPr>
              <a:t>f</a:t>
            </a:r>
            <a:r>
              <a:rPr lang="nb-NO" sz="2000" b="1" baseline="-12000" dirty="0">
                <a:solidFill>
                  <a:srgbClr val="9900CC"/>
                </a:solidFill>
              </a:rPr>
              <a:t>O</a:t>
            </a:r>
            <a:r>
              <a:rPr lang="nb-NO" sz="1800" b="1" baseline="-25000" dirty="0">
                <a:solidFill>
                  <a:srgbClr val="9900CC"/>
                </a:solidFill>
              </a:rPr>
              <a:t>2</a:t>
            </a:r>
            <a:r>
              <a:rPr lang="nb-NO" sz="1800" b="1" dirty="0" smtClean="0">
                <a:solidFill>
                  <a:srgbClr val="9900CC"/>
                </a:solidFill>
              </a:rPr>
              <a:t> </a:t>
            </a:r>
            <a:r>
              <a:rPr lang="nb-NO" dirty="0" smtClean="0">
                <a:solidFill>
                  <a:srgbClr val="9900CC"/>
                </a:solidFill>
              </a:rPr>
              <a:t>(O-content)</a:t>
            </a:r>
          </a:p>
          <a:p>
            <a:pPr>
              <a:lnSpc>
                <a:spcPts val="2100"/>
              </a:lnSpc>
            </a:pPr>
            <a:r>
              <a:rPr lang="nb-NO" sz="1400" dirty="0" smtClean="0"/>
              <a:t>High Fe</a:t>
            </a:r>
            <a:r>
              <a:rPr lang="nb-NO" sz="1400" baseline="30000" dirty="0" smtClean="0"/>
              <a:t>0</a:t>
            </a:r>
            <a:r>
              <a:rPr lang="nb-NO" sz="1400" dirty="0" smtClean="0"/>
              <a:t>-content, </a:t>
            </a:r>
            <a:r>
              <a:rPr lang="nb-NO" sz="1400" smtClean="0"/>
              <a:t>Si partitions to </a:t>
            </a:r>
            <a:r>
              <a:rPr lang="nb-NO" sz="1400" dirty="0" smtClean="0"/>
              <a:t>the metal</a:t>
            </a:r>
          </a:p>
          <a:p>
            <a:pPr>
              <a:lnSpc>
                <a:spcPts val="2100"/>
              </a:lnSpc>
            </a:pPr>
            <a:r>
              <a:rPr lang="nb-NO" sz="1400" dirty="0" smtClean="0"/>
              <a:t>S-anions replace O in the silicate fraction </a:t>
            </a:r>
            <a:endParaRPr lang="nb-NO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323528" y="5733256"/>
            <a:ext cx="3640740" cy="900246"/>
          </a:xfrm>
          <a:prstGeom prst="rect">
            <a:avLst/>
          </a:prstGeom>
          <a:solidFill>
            <a:srgbClr val="CCFFCC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100"/>
              </a:lnSpc>
            </a:pPr>
            <a:r>
              <a:rPr lang="nb-NO" sz="1800" b="1" dirty="0" smtClean="0">
                <a:solidFill>
                  <a:srgbClr val="008000"/>
                </a:solidFill>
              </a:rPr>
              <a:t>Moderate to </a:t>
            </a:r>
            <a:r>
              <a:rPr lang="nb-NO" sz="1800" b="1" dirty="0">
                <a:solidFill>
                  <a:srgbClr val="008000"/>
                </a:solidFill>
              </a:rPr>
              <a:t>h</a:t>
            </a:r>
            <a:r>
              <a:rPr lang="nb-NO" sz="1800" b="1" dirty="0" smtClean="0">
                <a:solidFill>
                  <a:srgbClr val="008000"/>
                </a:solidFill>
              </a:rPr>
              <a:t>igh f</a:t>
            </a:r>
            <a:r>
              <a:rPr lang="nb-NO" sz="2000" b="1" baseline="-12000" dirty="0" smtClean="0">
                <a:solidFill>
                  <a:srgbClr val="008000"/>
                </a:solidFill>
              </a:rPr>
              <a:t>O</a:t>
            </a:r>
            <a:r>
              <a:rPr lang="nb-NO" b="1" baseline="-25000" dirty="0" smtClean="0">
                <a:solidFill>
                  <a:srgbClr val="008000"/>
                </a:solidFill>
              </a:rPr>
              <a:t>2</a:t>
            </a:r>
            <a:r>
              <a:rPr lang="nb-NO" sz="1800" dirty="0" smtClean="0">
                <a:solidFill>
                  <a:srgbClr val="008000"/>
                </a:solidFill>
              </a:rPr>
              <a:t> </a:t>
            </a:r>
            <a:r>
              <a:rPr lang="nb-NO" dirty="0" smtClean="0">
                <a:solidFill>
                  <a:srgbClr val="008000"/>
                </a:solidFill>
              </a:rPr>
              <a:t>(O-content)</a:t>
            </a:r>
          </a:p>
          <a:p>
            <a:pPr>
              <a:lnSpc>
                <a:spcPts val="2100"/>
              </a:lnSpc>
            </a:pPr>
            <a:r>
              <a:rPr lang="nb-NO" sz="1400" dirty="0" smtClean="0"/>
              <a:t>Stabilises FeS-rich sulphides</a:t>
            </a:r>
          </a:p>
          <a:p>
            <a:pPr>
              <a:lnSpc>
                <a:spcPts val="2100"/>
              </a:lnSpc>
            </a:pPr>
            <a:r>
              <a:rPr lang="nb-NO" sz="1400" dirty="0" smtClean="0"/>
              <a:t>Chalcophile elements (incl. S) partition to metal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8408" y="1804007"/>
            <a:ext cx="4315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smtClean="0">
                <a:solidFill>
                  <a:srgbClr val="0000FF"/>
                </a:solidFill>
              </a:rPr>
              <a:t>0.16</a:t>
            </a:r>
            <a:endParaRPr lang="en-GB" sz="1100" dirty="0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3532" y="1488234"/>
            <a:ext cx="4315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smtClean="0">
                <a:solidFill>
                  <a:srgbClr val="0000FF"/>
                </a:solidFill>
              </a:rPr>
              <a:t>0.60</a:t>
            </a:r>
            <a:endParaRPr lang="en-GB" sz="11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76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6" y="704971"/>
            <a:ext cx="6810801" cy="155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747936" y="835478"/>
            <a:ext cx="337176" cy="1218953"/>
          </a:xfrm>
          <a:prstGeom prst="rect">
            <a:avLst/>
          </a:prstGeom>
          <a:solidFill>
            <a:srgbClr val="FFFF00">
              <a:alpha val="25098"/>
            </a:srgb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112233" y="1359055"/>
            <a:ext cx="6793268" cy="178800"/>
          </a:xfrm>
          <a:prstGeom prst="rect">
            <a:avLst/>
          </a:prstGeom>
          <a:solidFill>
            <a:srgbClr val="0066FF">
              <a:alpha val="5098"/>
            </a:srgbClr>
          </a:solidFill>
          <a:ln w="635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4788024" y="3211583"/>
            <a:ext cx="1443024" cy="609398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rgbClr val="3333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nb-NO" sz="1400" dirty="0" smtClean="0">
                <a:solidFill>
                  <a:srgbClr val="0000FF"/>
                </a:solidFill>
              </a:rPr>
              <a:t>log </a:t>
            </a:r>
            <a:r>
              <a:rPr lang="nb-NO" sz="1400" dirty="0">
                <a:solidFill>
                  <a:srgbClr val="0000FF"/>
                </a:solidFill>
              </a:rPr>
              <a:t>f</a:t>
            </a:r>
            <a:r>
              <a:rPr lang="nb-NO" sz="1400" baseline="-25000" dirty="0">
                <a:solidFill>
                  <a:srgbClr val="0000FF"/>
                </a:solidFill>
              </a:rPr>
              <a:t>O2</a:t>
            </a:r>
            <a:r>
              <a:rPr lang="nb-NO" sz="1400" dirty="0">
                <a:solidFill>
                  <a:srgbClr val="0000FF"/>
                </a:solidFill>
              </a:rPr>
              <a:t> </a:t>
            </a:r>
            <a:r>
              <a:rPr lang="nb-NO" sz="1400" b="1" dirty="0" smtClean="0">
                <a:solidFill>
                  <a:srgbClr val="0000FF"/>
                </a:solidFill>
              </a:rPr>
              <a:t>(</a:t>
            </a:r>
            <a:r>
              <a:rPr lang="nb-NO" sz="1400" dirty="0" smtClean="0">
                <a:solidFill>
                  <a:srgbClr val="0000FF"/>
                </a:solidFill>
                <a:latin typeface="Symbol" panose="05050102010706020507" pitchFamily="18" charset="2"/>
              </a:rPr>
              <a:t>D</a:t>
            </a:r>
            <a:r>
              <a:rPr lang="nb-NO" sz="1400" b="1" dirty="0" smtClean="0">
                <a:solidFill>
                  <a:srgbClr val="0000FF"/>
                </a:solidFill>
              </a:rPr>
              <a:t>IW</a:t>
            </a:r>
            <a:r>
              <a:rPr lang="nb-NO" sz="1400" b="1" dirty="0">
                <a:solidFill>
                  <a:srgbClr val="0000FF"/>
                </a:solidFill>
              </a:rPr>
              <a:t>)</a:t>
            </a:r>
            <a:r>
              <a:rPr lang="nb-NO" sz="1400" dirty="0">
                <a:solidFill>
                  <a:srgbClr val="0000FF"/>
                </a:solidFill>
              </a:rPr>
              <a:t>  </a:t>
            </a:r>
            <a:r>
              <a:rPr lang="nb-NO" sz="1400" dirty="0" smtClean="0">
                <a:solidFill>
                  <a:srgbClr val="0000FF"/>
                </a:solidFill>
              </a:rPr>
              <a:t>=</a:t>
            </a:r>
          </a:p>
          <a:p>
            <a:pPr>
              <a:lnSpc>
                <a:spcPct val="120000"/>
              </a:lnSpc>
            </a:pPr>
            <a:r>
              <a:rPr lang="nb-NO" sz="1400" dirty="0">
                <a:solidFill>
                  <a:srgbClr val="0000FF"/>
                </a:solidFill>
              </a:rPr>
              <a:t> </a:t>
            </a:r>
            <a:r>
              <a:rPr lang="nb-NO" sz="1400" dirty="0" smtClean="0">
                <a:solidFill>
                  <a:srgbClr val="0000FF"/>
                </a:solidFill>
              </a:rPr>
              <a:t> 2 </a:t>
            </a:r>
            <a:r>
              <a:rPr lang="nb-NO" sz="1400" baseline="-4000" dirty="0">
                <a:solidFill>
                  <a:srgbClr val="0000FF"/>
                </a:solidFill>
              </a:rPr>
              <a:t>*</a:t>
            </a:r>
            <a:r>
              <a:rPr lang="nb-NO" sz="1400" dirty="0">
                <a:solidFill>
                  <a:srgbClr val="0000FF"/>
                </a:solidFill>
              </a:rPr>
              <a:t> log (a</a:t>
            </a:r>
            <a:r>
              <a:rPr lang="nb-NO" sz="1400" baseline="-25000" dirty="0">
                <a:solidFill>
                  <a:srgbClr val="0000FF"/>
                </a:solidFill>
              </a:rPr>
              <a:t>FeO</a:t>
            </a:r>
            <a:r>
              <a:rPr lang="nb-NO" sz="1400" dirty="0">
                <a:solidFill>
                  <a:srgbClr val="0000FF"/>
                </a:solidFill>
              </a:rPr>
              <a:t>/a</a:t>
            </a:r>
            <a:r>
              <a:rPr lang="nb-NO" sz="1400" baseline="-25000" dirty="0">
                <a:solidFill>
                  <a:srgbClr val="0000FF"/>
                </a:solidFill>
              </a:rPr>
              <a:t>Fe</a:t>
            </a:r>
            <a:r>
              <a:rPr lang="nb-NO" sz="14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102218" y="102765"/>
            <a:ext cx="4884992" cy="348813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000"/>
              </a:lnSpc>
            </a:pPr>
            <a:r>
              <a:rPr lang="nb-NO" b="1" dirty="0" smtClean="0">
                <a:solidFill>
                  <a:srgbClr val="0000FF"/>
                </a:solidFill>
              </a:rPr>
              <a:t>Terrestrial planets</a:t>
            </a:r>
            <a:r>
              <a:rPr lang="nb-NO" dirty="0" smtClean="0">
                <a:solidFill>
                  <a:srgbClr val="0000FF"/>
                </a:solidFill>
              </a:rPr>
              <a:t>: core and mantle compositions</a:t>
            </a:r>
            <a:endParaRPr lang="nb-NO" dirty="0">
              <a:solidFill>
                <a:srgbClr val="0000FF"/>
              </a:solidFill>
            </a:endParaRPr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3144434" y="4943730"/>
            <a:ext cx="5849127" cy="177228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nb-NO" sz="2000" b="1" dirty="0" smtClean="0">
                <a:solidFill>
                  <a:srgbClr val="0000FF"/>
                </a:solidFill>
              </a:rPr>
              <a:t>Observations, explanations</a:t>
            </a:r>
          </a:p>
          <a:p>
            <a:pPr>
              <a:lnSpc>
                <a:spcPts val="800"/>
              </a:lnSpc>
            </a:pPr>
            <a:r>
              <a:rPr lang="nb-NO" sz="2000" dirty="0"/>
              <a:t> </a:t>
            </a:r>
          </a:p>
          <a:p>
            <a:pPr>
              <a:lnSpc>
                <a:spcPts val="1800"/>
              </a:lnSpc>
              <a:buFontTx/>
              <a:buChar char="-"/>
            </a:pPr>
            <a:r>
              <a:rPr lang="nb-NO" sz="1600" dirty="0" smtClean="0">
                <a:solidFill>
                  <a:srgbClr val="FF0000"/>
                </a:solidFill>
              </a:rPr>
              <a:t> </a:t>
            </a:r>
            <a:r>
              <a:rPr lang="nb-NO" sz="1600" dirty="0">
                <a:solidFill>
                  <a:srgbClr val="FF0000"/>
                </a:solidFill>
              </a:rPr>
              <a:t>Solar nebula zoning with increasing f</a:t>
            </a:r>
            <a:r>
              <a:rPr lang="nb-NO" baseline="-16000" dirty="0">
                <a:solidFill>
                  <a:srgbClr val="FF0000"/>
                </a:solidFill>
              </a:rPr>
              <a:t>O</a:t>
            </a:r>
            <a:r>
              <a:rPr lang="nb-NO" sz="1600" baseline="-25000" dirty="0">
                <a:solidFill>
                  <a:srgbClr val="FF0000"/>
                </a:solidFill>
              </a:rPr>
              <a:t>2</a:t>
            </a:r>
            <a:r>
              <a:rPr lang="nb-NO" sz="1600" dirty="0">
                <a:solidFill>
                  <a:srgbClr val="FF0000"/>
                </a:solidFill>
              </a:rPr>
              <a:t> </a:t>
            </a:r>
            <a:r>
              <a:rPr lang="nb-NO" sz="1600" dirty="0" smtClean="0">
                <a:solidFill>
                  <a:srgbClr val="FF0000"/>
                </a:solidFill>
              </a:rPr>
              <a:t>outwards:</a:t>
            </a:r>
          </a:p>
          <a:p>
            <a:pPr>
              <a:lnSpc>
                <a:spcPts val="1800"/>
              </a:lnSpc>
            </a:pPr>
            <a:r>
              <a:rPr lang="nb-NO" sz="1400" dirty="0" smtClean="0">
                <a:solidFill>
                  <a:srgbClr val="FF0000"/>
                </a:solidFill>
              </a:rPr>
              <a:t>      </a:t>
            </a:r>
            <a:r>
              <a:rPr lang="nb-NO" sz="1400" dirty="0" smtClean="0"/>
              <a:t> Me →</a:t>
            </a:r>
            <a:r>
              <a:rPr lang="nb-NO" sz="1400" dirty="0"/>
              <a:t>Ve → </a:t>
            </a:r>
            <a:r>
              <a:rPr lang="nb-NO" sz="1400" dirty="0" smtClean="0"/>
              <a:t>Ea</a:t>
            </a:r>
            <a:r>
              <a:rPr lang="nb-NO" sz="1400" dirty="0"/>
              <a:t> → </a:t>
            </a:r>
            <a:r>
              <a:rPr lang="nb-NO" sz="1400" dirty="0" smtClean="0"/>
              <a:t>Ma</a:t>
            </a:r>
            <a:r>
              <a:rPr lang="nb-NO" sz="1400" dirty="0"/>
              <a:t> → </a:t>
            </a:r>
            <a:r>
              <a:rPr lang="nb-NO" sz="1400" dirty="0" smtClean="0"/>
              <a:t>Vesta</a:t>
            </a:r>
          </a:p>
          <a:p>
            <a:pPr>
              <a:lnSpc>
                <a:spcPts val="800"/>
              </a:lnSpc>
            </a:pPr>
            <a:r>
              <a:rPr lang="nb-NO" sz="1400" dirty="0" smtClean="0"/>
              <a:t> </a:t>
            </a:r>
            <a:endParaRPr lang="nb-NO" sz="1400" dirty="0"/>
          </a:p>
          <a:p>
            <a:pPr>
              <a:lnSpc>
                <a:spcPts val="1800"/>
              </a:lnSpc>
              <a:buFontTx/>
              <a:buChar char="-"/>
            </a:pPr>
            <a:r>
              <a:rPr lang="nb-NO" sz="1500" dirty="0" smtClean="0">
                <a:solidFill>
                  <a:srgbClr val="FF0000"/>
                </a:solidFill>
              </a:rPr>
              <a:t> Moon’s </a:t>
            </a:r>
            <a:r>
              <a:rPr lang="nb-NO" sz="1500" b="1" dirty="0">
                <a:solidFill>
                  <a:srgbClr val="FF0000"/>
                </a:solidFill>
              </a:rPr>
              <a:t>tiny </a:t>
            </a:r>
            <a:r>
              <a:rPr lang="nb-NO" sz="1500" b="1" dirty="0" smtClean="0">
                <a:solidFill>
                  <a:srgbClr val="FF0000"/>
                </a:solidFill>
              </a:rPr>
              <a:t>core</a:t>
            </a:r>
            <a:r>
              <a:rPr lang="nb-NO" sz="1500" dirty="0" smtClean="0">
                <a:solidFill>
                  <a:srgbClr val="FF0000"/>
                </a:solidFill>
              </a:rPr>
              <a:t> and </a:t>
            </a:r>
            <a:r>
              <a:rPr lang="nb-NO" sz="1500" b="1" dirty="0" smtClean="0">
                <a:solidFill>
                  <a:srgbClr val="FF0000"/>
                </a:solidFill>
              </a:rPr>
              <a:t>higher FeO</a:t>
            </a:r>
            <a:r>
              <a:rPr lang="nb-NO" sz="1500" b="1" baseline="-16000" dirty="0" smtClean="0">
                <a:solidFill>
                  <a:srgbClr val="FF0000"/>
                </a:solidFill>
              </a:rPr>
              <a:t>mantle</a:t>
            </a:r>
            <a:r>
              <a:rPr lang="nb-NO" sz="1500" dirty="0" smtClean="0">
                <a:solidFill>
                  <a:srgbClr val="FF0000"/>
                </a:solidFill>
              </a:rPr>
              <a:t> (12%) than Venus-Earth (6-8%)</a:t>
            </a:r>
          </a:p>
          <a:p>
            <a:pPr>
              <a:lnSpc>
                <a:spcPts val="1800"/>
              </a:lnSpc>
            </a:pPr>
            <a:r>
              <a:rPr lang="nb-NO" sz="1400" dirty="0">
                <a:solidFill>
                  <a:srgbClr val="FF0000"/>
                </a:solidFill>
              </a:rPr>
              <a:t> </a:t>
            </a:r>
            <a:r>
              <a:rPr lang="nb-NO" sz="1400" dirty="0" smtClean="0">
                <a:solidFill>
                  <a:srgbClr val="FF0000"/>
                </a:solidFill>
              </a:rPr>
              <a:t>  </a:t>
            </a:r>
            <a:r>
              <a:rPr lang="nb-NO" sz="1400" dirty="0" smtClean="0"/>
              <a:t>- Moon </a:t>
            </a:r>
            <a:r>
              <a:rPr lang="nb-NO" sz="1400" dirty="0" err="1" smtClean="0"/>
              <a:t>accreted</a:t>
            </a:r>
            <a:r>
              <a:rPr lang="nb-NO" sz="1400" dirty="0" smtClean="0"/>
              <a:t> </a:t>
            </a:r>
            <a:r>
              <a:rPr lang="nb-NO" sz="1400" dirty="0" err="1" smtClean="0"/>
              <a:t>mainly</a:t>
            </a:r>
            <a:r>
              <a:rPr lang="nb-NO" sz="1400" dirty="0" smtClean="0"/>
              <a:t> from </a:t>
            </a:r>
            <a:r>
              <a:rPr lang="nb-NO" sz="1400" b="1" dirty="0" err="1" smtClean="0"/>
              <a:t>Theia</a:t>
            </a:r>
            <a:r>
              <a:rPr lang="nb-NO" sz="1400" b="1" dirty="0" smtClean="0"/>
              <a:t> </a:t>
            </a:r>
            <a:r>
              <a:rPr lang="nb-NO" sz="1200" dirty="0" smtClean="0"/>
              <a:t>(+Earth) </a:t>
            </a:r>
            <a:r>
              <a:rPr lang="nb-NO" sz="1400" dirty="0" smtClean="0"/>
              <a:t>mantle </a:t>
            </a:r>
            <a:r>
              <a:rPr lang="nb-NO" sz="1400" dirty="0" err="1" smtClean="0"/>
              <a:t>debris</a:t>
            </a:r>
            <a:r>
              <a:rPr lang="nb-NO" sz="1400" dirty="0" smtClean="0"/>
              <a:t> </a:t>
            </a:r>
          </a:p>
          <a:p>
            <a:pPr>
              <a:lnSpc>
                <a:spcPts val="1800"/>
              </a:lnSpc>
            </a:pPr>
            <a:r>
              <a:rPr lang="nb-NO" sz="1400" dirty="0"/>
              <a:t> </a:t>
            </a:r>
            <a:r>
              <a:rPr lang="nb-NO" sz="1400" dirty="0" smtClean="0"/>
              <a:t>  - minor </a:t>
            </a:r>
            <a:r>
              <a:rPr lang="nb-NO" sz="1400" dirty="0" err="1" smtClean="0"/>
              <a:t>core</a:t>
            </a:r>
            <a:r>
              <a:rPr lang="nb-NO" sz="1400" dirty="0" smtClean="0"/>
              <a:t> </a:t>
            </a:r>
            <a:r>
              <a:rPr lang="nb-NO" sz="1400" dirty="0" err="1" smtClean="0"/>
              <a:t>core</a:t>
            </a:r>
            <a:r>
              <a:rPr lang="nb-NO" sz="1400" dirty="0" smtClean="0"/>
              <a:t> </a:t>
            </a:r>
            <a:r>
              <a:rPr lang="nb-NO" sz="1400" dirty="0" err="1" smtClean="0"/>
              <a:t>segregation</a:t>
            </a:r>
            <a:r>
              <a:rPr lang="nb-NO" sz="1400" dirty="0" smtClean="0"/>
              <a:t> at </a:t>
            </a:r>
            <a:r>
              <a:rPr lang="nb-NO" sz="1400" b="1" dirty="0" smtClean="0"/>
              <a:t>oxidising</a:t>
            </a:r>
            <a:r>
              <a:rPr lang="nb-NO" sz="1400" dirty="0" smtClean="0"/>
              <a:t> </a:t>
            </a:r>
            <a:r>
              <a:rPr lang="nb-NO" sz="1400" dirty="0" err="1"/>
              <a:t>conditions</a:t>
            </a:r>
            <a:r>
              <a:rPr lang="nb-NO" sz="1400" dirty="0"/>
              <a:t> </a:t>
            </a:r>
            <a:r>
              <a:rPr lang="nb-NO" sz="1400" dirty="0" smtClean="0"/>
              <a:t>at </a:t>
            </a:r>
            <a:r>
              <a:rPr lang="nb-NO" sz="1400" dirty="0" err="1" smtClean="0"/>
              <a:t>the</a:t>
            </a:r>
            <a:r>
              <a:rPr lang="nb-NO" sz="1400" dirty="0" smtClean="0"/>
              <a:t> post-GI stage</a:t>
            </a:r>
            <a:endParaRPr lang="nb-NO" sz="1400" dirty="0"/>
          </a:p>
        </p:txBody>
      </p:sp>
      <p:grpSp>
        <p:nvGrpSpPr>
          <p:cNvPr id="5" name="Group 4"/>
          <p:cNvGrpSpPr/>
          <p:nvPr/>
        </p:nvGrpSpPr>
        <p:grpSpPr>
          <a:xfrm>
            <a:off x="1115616" y="2580017"/>
            <a:ext cx="2517324" cy="1554375"/>
            <a:chOff x="27390" y="2455964"/>
            <a:chExt cx="2517324" cy="1554375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27" y="2455964"/>
              <a:ext cx="2509387" cy="1501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27390" y="3301341"/>
              <a:ext cx="2401114" cy="181776"/>
            </a:xfrm>
            <a:prstGeom prst="rect">
              <a:avLst/>
            </a:prstGeom>
            <a:solidFill>
              <a:srgbClr val="0066FF">
                <a:alpha val="5098"/>
              </a:srgbClr>
            </a:solidFill>
            <a:ln w="6350"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43741" y="2961414"/>
              <a:ext cx="276116" cy="1048925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589366" y="2550389"/>
            <a:ext cx="1814338" cy="1560985"/>
            <a:chOff x="7115906" y="2573407"/>
            <a:chExt cx="1814338" cy="1560985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3608" y="2573407"/>
              <a:ext cx="1166636" cy="1560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0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449" y="2974338"/>
              <a:ext cx="598541" cy="1160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Rectangle 29"/>
            <p:cNvSpPr/>
            <p:nvPr/>
          </p:nvSpPr>
          <p:spPr>
            <a:xfrm>
              <a:off x="7115906" y="3348841"/>
              <a:ext cx="1505579" cy="207817"/>
            </a:xfrm>
            <a:prstGeom prst="rect">
              <a:avLst/>
            </a:prstGeom>
            <a:solidFill>
              <a:srgbClr val="0066FF">
                <a:alpha val="5098"/>
              </a:srgbClr>
            </a:solidFill>
            <a:ln w="6350"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7684658" y="94366"/>
            <a:ext cx="1306768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100" dirty="0" smtClean="0"/>
              <a:t>Trønnes et al. 2019,</a:t>
            </a:r>
          </a:p>
          <a:p>
            <a:pPr>
              <a:lnSpc>
                <a:spcPts val="1200"/>
              </a:lnSpc>
            </a:pPr>
            <a:r>
              <a:rPr lang="nb-NO" sz="1100" dirty="0"/>
              <a:t> </a:t>
            </a:r>
            <a:r>
              <a:rPr lang="nb-NO" sz="1100" dirty="0" smtClean="0"/>
              <a:t>   </a:t>
            </a:r>
            <a:r>
              <a:rPr lang="nb-NO" sz="1100" dirty="0" err="1" smtClean="0"/>
              <a:t>Tectonophysics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302461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:\pc\Dokumenter\Adobe-Illustr-figures\Experimental-PhaseRel\Core-phase-rel\Tecto12217-Fig\Tecto12217 Fig 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73" y="2483686"/>
            <a:ext cx="4642552" cy="431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M:\pc\Dokumenter\Adobe-Illustr-figures\Experimental-PhaseRel\Core-phase-rel\Terr-planets-graphic-abst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27748"/>
            <a:ext cx="4110766" cy="466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02218" y="102765"/>
            <a:ext cx="2629107" cy="412934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nb-NO" sz="2400" b="1" dirty="0" smtClean="0">
                <a:solidFill>
                  <a:srgbClr val="0000FF"/>
                </a:solidFill>
              </a:rPr>
              <a:t>Core compositions</a:t>
            </a:r>
            <a:r>
              <a:rPr lang="nb-NO" sz="2400" dirty="0" smtClean="0">
                <a:solidFill>
                  <a:srgbClr val="0000FF"/>
                </a:solidFill>
              </a:rPr>
              <a:t> </a:t>
            </a:r>
            <a:endParaRPr lang="nb-NO" sz="2400" dirty="0">
              <a:solidFill>
                <a:srgbClr val="0000FF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0841" y="585424"/>
            <a:ext cx="3172150" cy="861774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000"/>
              </a:lnSpc>
            </a:pPr>
            <a:r>
              <a:rPr lang="nb-NO" sz="1600" b="1" dirty="0" smtClean="0"/>
              <a:t>Inner planets</a:t>
            </a:r>
            <a:r>
              <a:rPr lang="nb-NO" sz="1600" dirty="0" smtClean="0"/>
              <a:t>: Me-Ve-Ea</a:t>
            </a:r>
          </a:p>
          <a:p>
            <a:pPr>
              <a:lnSpc>
                <a:spcPts val="2000"/>
              </a:lnSpc>
            </a:pPr>
            <a:r>
              <a:rPr lang="nb-NO" sz="1600" dirty="0" smtClean="0">
                <a:cs typeface="Times New Roman" panose="02020603050405020304" pitchFamily="18" charset="0"/>
              </a:rPr>
              <a:t>Reduced: </a:t>
            </a:r>
            <a:r>
              <a:rPr lang="nb-NO" sz="1600" dirty="0" smtClean="0">
                <a:latin typeface="Symbol" panose="05050102010706020507" pitchFamily="18" charset="2"/>
              </a:rPr>
              <a:t>D</a:t>
            </a:r>
            <a:r>
              <a:rPr lang="nb-NO" sz="1600" dirty="0" smtClean="0"/>
              <a:t>IW &lt; </a:t>
            </a:r>
            <a:r>
              <a:rPr lang="nb-NO" sz="1600" dirty="0" smtClean="0">
                <a:latin typeface="Symbol" panose="05050102010706020507" pitchFamily="18" charset="2"/>
              </a:rPr>
              <a:t>-</a:t>
            </a:r>
            <a:r>
              <a:rPr lang="nb-NO" sz="1600" dirty="0" smtClean="0"/>
              <a:t>2:  </a:t>
            </a:r>
            <a:r>
              <a:rPr lang="nb-NO" sz="1600" b="1" dirty="0" smtClean="0"/>
              <a:t>Si-rich</a:t>
            </a:r>
            <a:r>
              <a:rPr lang="nb-NO" sz="1600" dirty="0" smtClean="0"/>
              <a:t> cores. </a:t>
            </a:r>
          </a:p>
          <a:p>
            <a:pPr>
              <a:lnSpc>
                <a:spcPts val="2000"/>
              </a:lnSpc>
            </a:pPr>
            <a:r>
              <a:rPr lang="nb-NO" sz="1600" dirty="0" smtClean="0"/>
              <a:t>Ve and esp. Ea: </a:t>
            </a:r>
            <a:r>
              <a:rPr lang="nb-NO" sz="1600" dirty="0" err="1" smtClean="0"/>
              <a:t>also</a:t>
            </a:r>
            <a:r>
              <a:rPr lang="nb-NO" sz="1600" dirty="0" smtClean="0"/>
              <a:t> </a:t>
            </a:r>
            <a:r>
              <a:rPr lang="nb-NO" sz="1600" b="1" dirty="0" smtClean="0"/>
              <a:t>O</a:t>
            </a:r>
            <a:endParaRPr lang="nb-NO" sz="1600" b="1" baseline="30000" dirty="0" smtClean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3173" y="1516773"/>
            <a:ext cx="4471865" cy="605294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000"/>
              </a:lnSpc>
            </a:pPr>
            <a:r>
              <a:rPr lang="nb-NO" sz="1600" b="1" dirty="0" smtClean="0"/>
              <a:t>Outer bodies</a:t>
            </a:r>
            <a:r>
              <a:rPr lang="nb-NO" sz="1600" dirty="0" smtClean="0"/>
              <a:t>: Mo-Ma-Vesta and the </a:t>
            </a:r>
            <a:r>
              <a:rPr lang="nb-NO" sz="1600" b="1" dirty="0" smtClean="0"/>
              <a:t>Fe-meteorites</a:t>
            </a:r>
          </a:p>
          <a:p>
            <a:pPr>
              <a:lnSpc>
                <a:spcPts val="2000"/>
              </a:lnSpc>
            </a:pPr>
            <a:r>
              <a:rPr lang="nb-NO" sz="1600" dirty="0" smtClean="0">
                <a:cs typeface="Times New Roman" panose="02020603050405020304" pitchFamily="18" charset="0"/>
              </a:rPr>
              <a:t>Oxidised: </a:t>
            </a:r>
            <a:r>
              <a:rPr lang="nb-NO" sz="1600" dirty="0" smtClean="0">
                <a:latin typeface="Symbol" panose="05050102010706020507" pitchFamily="18" charset="2"/>
              </a:rPr>
              <a:t>D</a:t>
            </a:r>
            <a:r>
              <a:rPr lang="nb-NO" sz="1600" dirty="0" smtClean="0"/>
              <a:t>IW &gt; </a:t>
            </a:r>
            <a:r>
              <a:rPr lang="nb-NO" sz="1600" dirty="0" smtClean="0">
                <a:latin typeface="Symbol" panose="05050102010706020507" pitchFamily="18" charset="2"/>
              </a:rPr>
              <a:t>-</a:t>
            </a:r>
            <a:r>
              <a:rPr lang="nb-NO" sz="1600" dirty="0" smtClean="0"/>
              <a:t>2:  </a:t>
            </a:r>
            <a:r>
              <a:rPr lang="nb-NO" sz="1600" b="1" dirty="0" smtClean="0"/>
              <a:t>S-dominated</a:t>
            </a:r>
            <a:r>
              <a:rPr lang="nb-NO" sz="1600" dirty="0"/>
              <a:t> </a:t>
            </a:r>
            <a:r>
              <a:rPr lang="nb-NO" sz="1600" dirty="0" smtClean="0"/>
              <a:t>cores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84658" y="94366"/>
            <a:ext cx="1306768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100" dirty="0" smtClean="0"/>
              <a:t>Trønnes et al. 2019,</a:t>
            </a:r>
          </a:p>
          <a:p>
            <a:pPr>
              <a:lnSpc>
                <a:spcPts val="1200"/>
              </a:lnSpc>
            </a:pPr>
            <a:r>
              <a:rPr lang="nb-NO" sz="1100" dirty="0"/>
              <a:t> </a:t>
            </a:r>
            <a:r>
              <a:rPr lang="nb-NO" sz="1100" dirty="0" smtClean="0"/>
              <a:t>   </a:t>
            </a:r>
            <a:r>
              <a:rPr lang="nb-NO" sz="1100" dirty="0" err="1" smtClean="0"/>
              <a:t>Tectonophysics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233329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:\pc\Dokumenter\Adobe-Illustr-figures\Experimental-PhaseRel\Core-phase-rel\Tecto12217-Fig\Tecto12217 Fig 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971" y="562400"/>
            <a:ext cx="4766444" cy="6263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51920" y="44624"/>
            <a:ext cx="2448272" cy="477054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nb-NO" sz="1200" b="1" dirty="0" smtClean="0">
                <a:solidFill>
                  <a:srgbClr val="0066FF"/>
                </a:solidFill>
                <a:cs typeface="Times New Roman" panose="02020603050405020304" pitchFamily="18" charset="0"/>
              </a:rPr>
              <a:t>System Fe-FeO-FeS</a:t>
            </a:r>
            <a:r>
              <a:rPr lang="nb-NO" sz="1200" dirty="0" smtClean="0">
                <a:solidFill>
                  <a:srgbClr val="0066FF"/>
                </a:solidFill>
                <a:cs typeface="Times New Roman" panose="02020603050405020304" pitchFamily="18" charset="0"/>
              </a:rPr>
              <a:t>, 1 bar -16 </a:t>
            </a:r>
            <a:r>
              <a:rPr lang="nb-NO" sz="1200" dirty="0" err="1" smtClean="0">
                <a:solidFill>
                  <a:srgbClr val="0066FF"/>
                </a:solidFill>
                <a:cs typeface="Times New Roman" panose="02020603050405020304" pitchFamily="18" charset="0"/>
              </a:rPr>
              <a:t>GPa</a:t>
            </a:r>
            <a:endParaRPr lang="nb-NO" sz="1200" dirty="0" smtClean="0">
              <a:cs typeface="Times New Roman" panose="02020603050405020304" pitchFamily="18" charset="0"/>
            </a:endParaRPr>
          </a:p>
          <a:p>
            <a:pPr>
              <a:lnSpc>
                <a:spcPts val="1500"/>
              </a:lnSpc>
            </a:pPr>
            <a:r>
              <a:rPr lang="nb-NO" sz="1200" dirty="0" smtClean="0">
                <a:cs typeface="Times New Roman" panose="02020603050405020304" pitchFamily="18" charset="0"/>
              </a:rPr>
              <a:t>    </a:t>
            </a:r>
            <a:r>
              <a:rPr lang="nb-NO" sz="1200" dirty="0" err="1" smtClean="0">
                <a:cs typeface="Times New Roman" panose="02020603050405020304" pitchFamily="18" charset="0"/>
              </a:rPr>
              <a:t>with</a:t>
            </a:r>
            <a:r>
              <a:rPr lang="nb-NO" sz="1200" dirty="0" smtClean="0">
                <a:cs typeface="Times New Roman" panose="02020603050405020304" pitchFamily="18" charset="0"/>
              </a:rPr>
              <a:t> Fe/Ni=9 (right panels)</a:t>
            </a:r>
            <a:endParaRPr lang="nb-NO" sz="1200" baseline="30000" dirty="0" smtClean="0"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9547" y="125067"/>
            <a:ext cx="2108526" cy="451406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200" b="1" dirty="0" smtClean="0">
                <a:solidFill>
                  <a:srgbClr val="3333FF"/>
                </a:solidFill>
              </a:rPr>
              <a:t>System Fe-FeO</a:t>
            </a:r>
            <a:r>
              <a:rPr lang="nb-NO" sz="1200" dirty="0" smtClean="0">
                <a:solidFill>
                  <a:srgbClr val="3333FF"/>
                </a:solidFill>
              </a:rPr>
              <a:t>, 1 bar, 16 GPa</a:t>
            </a:r>
          </a:p>
          <a:p>
            <a:pPr>
              <a:lnSpc>
                <a:spcPts val="1400"/>
              </a:lnSpc>
            </a:pPr>
            <a:r>
              <a:rPr lang="nb-NO" sz="1100" dirty="0" smtClean="0">
                <a:solidFill>
                  <a:srgbClr val="3333FF"/>
                </a:solidFill>
              </a:rPr>
              <a:t>Kato &amp; Ringwood, 1989, PCM</a:t>
            </a:r>
            <a:endParaRPr lang="en-GB" sz="1100" dirty="0">
              <a:solidFill>
                <a:srgbClr val="3333FF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5496" y="764704"/>
            <a:ext cx="3055628" cy="2645685"/>
            <a:chOff x="22650" y="1052736"/>
            <a:chExt cx="3055628" cy="2645685"/>
          </a:xfrm>
        </p:grpSpPr>
        <p:grpSp>
          <p:nvGrpSpPr>
            <p:cNvPr id="6" name="Group 5"/>
            <p:cNvGrpSpPr/>
            <p:nvPr/>
          </p:nvGrpSpPr>
          <p:grpSpPr>
            <a:xfrm>
              <a:off x="22650" y="1052736"/>
              <a:ext cx="2646326" cy="2645685"/>
              <a:chOff x="82461" y="620688"/>
              <a:chExt cx="2239226" cy="2645685"/>
            </a:xfrm>
          </p:grpSpPr>
          <p:pic>
            <p:nvPicPr>
              <p:cNvPr id="5124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461" y="620688"/>
                <a:ext cx="2185284" cy="26456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Rectangle 1"/>
              <p:cNvSpPr/>
              <p:nvPr/>
            </p:nvSpPr>
            <p:spPr>
              <a:xfrm>
                <a:off x="618254" y="730590"/>
                <a:ext cx="474276" cy="139978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1896571" y="1093653"/>
                <a:ext cx="425116" cy="2975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800"/>
                  </a:lnSpc>
                </a:pPr>
                <a:r>
                  <a:rPr lang="nb-NO" sz="800" dirty="0" smtClean="0">
                    <a:solidFill>
                      <a:srgbClr val="FF0000"/>
                    </a:solidFill>
                  </a:rPr>
                  <a:t>ionic</a:t>
                </a:r>
              </a:p>
              <a:p>
                <a:pPr>
                  <a:lnSpc>
                    <a:spcPts val="800"/>
                  </a:lnSpc>
                </a:pPr>
                <a:r>
                  <a:rPr lang="nb-NO" sz="800" dirty="0" smtClean="0">
                    <a:solidFill>
                      <a:srgbClr val="FF0000"/>
                    </a:solidFill>
                  </a:rPr>
                  <a:t>liquid</a:t>
                </a:r>
                <a:endParaRPr lang="en-GB" sz="8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94073" y="1174802"/>
                <a:ext cx="514885" cy="2975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800"/>
                  </a:lnSpc>
                </a:pPr>
                <a:r>
                  <a:rPr lang="nb-NO" sz="800" dirty="0" smtClean="0">
                    <a:solidFill>
                      <a:srgbClr val="FF0000"/>
                    </a:solidFill>
                  </a:rPr>
                  <a:t>metallic</a:t>
                </a:r>
              </a:p>
              <a:p>
                <a:pPr>
                  <a:lnSpc>
                    <a:spcPts val="800"/>
                  </a:lnSpc>
                </a:pPr>
                <a:r>
                  <a:rPr lang="nb-NO" sz="800" dirty="0" smtClean="0">
                    <a:solidFill>
                      <a:srgbClr val="FF0000"/>
                    </a:solidFill>
                  </a:rPr>
                  <a:t>liquid</a:t>
                </a:r>
                <a:endParaRPr lang="en-GB" sz="8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2507978" y="1584156"/>
              <a:ext cx="566181" cy="1949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800"/>
                </a:lnSpc>
              </a:pPr>
              <a:r>
                <a:rPr lang="nb-NO" sz="1000" dirty="0" smtClean="0"/>
                <a:t>2773 K</a:t>
              </a:r>
              <a:endParaRPr lang="en-GB" sz="10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506000" y="3025028"/>
              <a:ext cx="566181" cy="1949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800"/>
                </a:lnSpc>
              </a:pPr>
              <a:r>
                <a:rPr lang="nb-NO" sz="1000" dirty="0" smtClean="0"/>
                <a:t>1773 K</a:t>
              </a:r>
              <a:endParaRPr lang="en-GB" sz="10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509956" y="2298655"/>
              <a:ext cx="566181" cy="1949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800"/>
                </a:lnSpc>
              </a:pPr>
              <a:r>
                <a:rPr lang="nb-NO" sz="1000" dirty="0" smtClean="0"/>
                <a:t>2273 K</a:t>
              </a:r>
              <a:endParaRPr lang="en-GB" sz="1000" dirty="0"/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1973744" y="1258169"/>
              <a:ext cx="589093" cy="0"/>
            </a:xfrm>
            <a:prstGeom prst="line">
              <a:avLst/>
            </a:prstGeom>
            <a:ln w="31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2512097" y="1189328"/>
              <a:ext cx="566181" cy="199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800"/>
                </a:lnSpc>
              </a:pPr>
              <a:r>
                <a:rPr lang="nb-NO" sz="1000" dirty="0" smtClean="0">
                  <a:solidFill>
                    <a:srgbClr val="FF0000"/>
                  </a:solidFill>
                </a:rPr>
                <a:t>3073 K</a:t>
              </a:r>
              <a:endParaRPr lang="en-GB" sz="1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4480" y="3717032"/>
            <a:ext cx="3069474" cy="3024594"/>
            <a:chOff x="35496" y="3789040"/>
            <a:chExt cx="3069474" cy="3024594"/>
          </a:xfrm>
        </p:grpSpPr>
        <p:grpSp>
          <p:nvGrpSpPr>
            <p:cNvPr id="7" name="Group 6"/>
            <p:cNvGrpSpPr/>
            <p:nvPr/>
          </p:nvGrpSpPr>
          <p:grpSpPr>
            <a:xfrm>
              <a:off x="35496" y="3789040"/>
              <a:ext cx="2639861" cy="3024594"/>
              <a:chOff x="35496" y="3789040"/>
              <a:chExt cx="2639861" cy="3024594"/>
            </a:xfrm>
          </p:grpSpPr>
          <p:pic>
            <p:nvPicPr>
              <p:cNvPr id="5123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96" y="3789040"/>
                <a:ext cx="2639861" cy="30245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Rectangle 7"/>
              <p:cNvSpPr/>
              <p:nvPr/>
            </p:nvSpPr>
            <p:spPr>
              <a:xfrm>
                <a:off x="574711" y="4029951"/>
                <a:ext cx="474276" cy="139978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966683" y="4532597"/>
                <a:ext cx="425116" cy="2975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800"/>
                  </a:lnSpc>
                </a:pPr>
                <a:r>
                  <a:rPr lang="nb-NO" sz="800" dirty="0" smtClean="0">
                    <a:solidFill>
                      <a:srgbClr val="FF0000"/>
                    </a:solidFill>
                  </a:rPr>
                  <a:t>ionic</a:t>
                </a:r>
              </a:p>
              <a:p>
                <a:pPr>
                  <a:lnSpc>
                    <a:spcPts val="800"/>
                  </a:lnSpc>
                </a:pPr>
                <a:r>
                  <a:rPr lang="nb-NO" sz="800" dirty="0" smtClean="0">
                    <a:solidFill>
                      <a:srgbClr val="FF0000"/>
                    </a:solidFill>
                  </a:rPr>
                  <a:t>liquid</a:t>
                </a:r>
                <a:endParaRPr lang="en-GB" sz="8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360811" y="4446252"/>
                <a:ext cx="514885" cy="2975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800"/>
                  </a:lnSpc>
                </a:pPr>
                <a:r>
                  <a:rPr lang="nb-NO" sz="800" dirty="0" smtClean="0">
                    <a:solidFill>
                      <a:srgbClr val="FF0000"/>
                    </a:solidFill>
                  </a:rPr>
                  <a:t>metallic</a:t>
                </a:r>
              </a:p>
              <a:p>
                <a:pPr>
                  <a:lnSpc>
                    <a:spcPts val="800"/>
                  </a:lnSpc>
                </a:pPr>
                <a:r>
                  <a:rPr lang="nb-NO" sz="800" dirty="0" smtClean="0">
                    <a:solidFill>
                      <a:srgbClr val="FF0000"/>
                    </a:solidFill>
                  </a:rPr>
                  <a:t>liquid</a:t>
                </a:r>
                <a:endParaRPr lang="en-GB" sz="8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2538789" y="4943590"/>
              <a:ext cx="566181" cy="1949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800"/>
                </a:lnSpc>
              </a:pPr>
              <a:r>
                <a:rPr lang="nb-NO" sz="1000" dirty="0" smtClean="0"/>
                <a:t>2273 K</a:t>
              </a:r>
              <a:endParaRPr lang="en-GB" sz="10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528786" y="4354584"/>
              <a:ext cx="566181" cy="1949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800"/>
                </a:lnSpc>
              </a:pPr>
              <a:r>
                <a:rPr lang="nb-NO" sz="1000" dirty="0" smtClean="0"/>
                <a:t>2473 K</a:t>
              </a:r>
              <a:endParaRPr lang="en-GB" sz="10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529374" y="5530829"/>
              <a:ext cx="566181" cy="1949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800"/>
                </a:lnSpc>
              </a:pPr>
              <a:r>
                <a:rPr lang="nb-NO" sz="1000" dirty="0" smtClean="0"/>
                <a:t>2073 K</a:t>
              </a:r>
              <a:endParaRPr lang="en-GB" sz="10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509177" y="6123064"/>
              <a:ext cx="566181" cy="1949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800"/>
                </a:lnSpc>
              </a:pPr>
              <a:r>
                <a:rPr lang="nb-NO" sz="1000" dirty="0" smtClean="0"/>
                <a:t>1873 K</a:t>
              </a:r>
              <a:endParaRPr lang="en-GB" sz="1000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7784597" y="44624"/>
            <a:ext cx="1306768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100" dirty="0" smtClean="0"/>
              <a:t>Trønnes et al. 2019,</a:t>
            </a:r>
          </a:p>
          <a:p>
            <a:pPr>
              <a:lnSpc>
                <a:spcPts val="1200"/>
              </a:lnSpc>
            </a:pPr>
            <a:r>
              <a:rPr lang="nb-NO" sz="1100" dirty="0"/>
              <a:t> </a:t>
            </a:r>
            <a:r>
              <a:rPr lang="nb-NO" sz="1100" dirty="0" smtClean="0"/>
              <a:t>   </a:t>
            </a:r>
            <a:r>
              <a:rPr lang="nb-NO" sz="1100" dirty="0" err="1" smtClean="0"/>
              <a:t>Tectonophysics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74109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:\pc\Dokumenter\Adobe-Illustr-figures\Experimental-PhaseRel\Core-phase-rel\Tecto12217-Fig\Tecto12217 Fig 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03880"/>
            <a:ext cx="3188536" cy="2175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M:\pc\Dokumenter\Adobe-Illustr-figures\Experimental-PhaseRel\Core-phase-rel\Tecto12217-Fig\Tecto12217 Fig 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83224"/>
            <a:ext cx="4816790" cy="6013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736304" cy="579646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nb-NO" sz="1800" dirty="0" smtClean="0">
                <a:solidFill>
                  <a:srgbClr val="0066FF"/>
                </a:solidFill>
              </a:rPr>
              <a:t>Why do FeS-blobs exsolve</a:t>
            </a:r>
          </a:p>
          <a:p>
            <a:pPr>
              <a:lnSpc>
                <a:spcPts val="1900"/>
              </a:lnSpc>
            </a:pPr>
            <a:r>
              <a:rPr lang="nb-NO" sz="1800" dirty="0">
                <a:solidFill>
                  <a:srgbClr val="0066FF"/>
                </a:solidFill>
              </a:rPr>
              <a:t> </a:t>
            </a:r>
            <a:r>
              <a:rPr lang="nb-NO" sz="1800" dirty="0" smtClean="0">
                <a:solidFill>
                  <a:srgbClr val="0066FF"/>
                </a:solidFill>
              </a:rPr>
              <a:t>  from the Fe-rich melt?   </a:t>
            </a:r>
            <a:endParaRPr lang="nb-NO" sz="1800" dirty="0">
              <a:solidFill>
                <a:srgbClr val="0066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84658" y="94366"/>
            <a:ext cx="1306768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100" dirty="0" smtClean="0"/>
              <a:t>Trønnes et al. 2019,</a:t>
            </a:r>
          </a:p>
          <a:p>
            <a:pPr>
              <a:lnSpc>
                <a:spcPts val="1200"/>
              </a:lnSpc>
            </a:pPr>
            <a:r>
              <a:rPr lang="nb-NO" sz="1100" dirty="0"/>
              <a:t> </a:t>
            </a:r>
            <a:r>
              <a:rPr lang="nb-NO" sz="1100" dirty="0" smtClean="0"/>
              <a:t>   </a:t>
            </a:r>
            <a:r>
              <a:rPr lang="nb-NO" sz="1100" dirty="0" err="1" smtClean="0"/>
              <a:t>Tectonophysics</a:t>
            </a:r>
            <a:endParaRPr lang="en-GB" sz="1100" dirty="0"/>
          </a:p>
        </p:txBody>
      </p:sp>
      <p:grpSp>
        <p:nvGrpSpPr>
          <p:cNvPr id="6" name="Group 5"/>
          <p:cNvGrpSpPr/>
          <p:nvPr/>
        </p:nvGrpSpPr>
        <p:grpSpPr>
          <a:xfrm>
            <a:off x="144132" y="3534781"/>
            <a:ext cx="3851804" cy="3212976"/>
            <a:chOff x="5076056" y="3413683"/>
            <a:chExt cx="3808542" cy="3389563"/>
          </a:xfrm>
        </p:grpSpPr>
        <p:pic>
          <p:nvPicPr>
            <p:cNvPr id="7" name="Picture 3" descr="M:\pc\Dokumenter\Pictures\Astronomy\Meteorites\From-GM-UiO\Agpalilik-GM-UiO-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3413683"/>
              <a:ext cx="2349488" cy="3389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5796136" y="4581128"/>
              <a:ext cx="814647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100" dirty="0" smtClean="0">
                  <a:solidFill>
                    <a:schemeClr val="bg1"/>
                  </a:solidFill>
                </a:rPr>
                <a:t>Immiscible</a:t>
              </a:r>
            </a:p>
            <a:p>
              <a:r>
                <a:rPr lang="nb-NO" sz="1100" dirty="0" smtClean="0">
                  <a:solidFill>
                    <a:schemeClr val="bg1"/>
                  </a:solidFill>
                </a:rPr>
                <a:t> FeS-drop.</a:t>
              </a:r>
            </a:p>
            <a:p>
              <a:r>
                <a:rPr lang="nb-NO" sz="1100" dirty="0" smtClean="0">
                  <a:solidFill>
                    <a:schemeClr val="bg1"/>
                  </a:solidFill>
                </a:rPr>
                <a:t>  (troilite)</a:t>
              </a:r>
              <a:endParaRPr lang="en-GB" sz="1100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425544" y="6165304"/>
              <a:ext cx="1459054" cy="569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100" dirty="0" smtClean="0"/>
                <a:t>Cape York (Agpalilik)</a:t>
              </a:r>
            </a:p>
            <a:p>
              <a:r>
                <a:rPr lang="nb-NO" sz="1100" dirty="0" smtClean="0"/>
                <a:t>iron meteorite</a:t>
              </a:r>
            </a:p>
            <a:p>
              <a:r>
                <a:rPr lang="nb-NO" sz="900" dirty="0" smtClean="0"/>
                <a:t>(Slice at NHM, Univ. Oslo)</a:t>
              </a:r>
              <a:endParaRPr lang="en-GB"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27286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4606" y="95489"/>
            <a:ext cx="4464496" cy="1400383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nb-NO" b="1" dirty="0" smtClean="0">
                <a:solidFill>
                  <a:srgbClr val="0066FF"/>
                </a:solidFill>
                <a:cs typeface="Times New Roman" panose="02020603050405020304" pitchFamily="18" charset="0"/>
              </a:rPr>
              <a:t>Mercury</a:t>
            </a:r>
            <a:endParaRPr lang="nb-NO" dirty="0" smtClean="0">
              <a:solidFill>
                <a:srgbClr val="0066FF"/>
              </a:solidFill>
              <a:cs typeface="Times New Roman" panose="02020603050405020304" pitchFamily="18" charset="0"/>
            </a:endParaRPr>
          </a:p>
          <a:p>
            <a:pPr>
              <a:lnSpc>
                <a:spcPts val="2200"/>
              </a:lnSpc>
            </a:pPr>
            <a:r>
              <a:rPr lang="nb-NO" sz="1400" dirty="0" smtClean="0">
                <a:cs typeface="Times New Roman" panose="02020603050405020304" pitchFamily="18" charset="0"/>
              </a:rPr>
              <a:t>- </a:t>
            </a:r>
            <a:r>
              <a:rPr lang="nb-NO" sz="1400" b="1" dirty="0" smtClean="0">
                <a:cs typeface="Times New Roman" panose="02020603050405020304" pitchFamily="18" charset="0"/>
              </a:rPr>
              <a:t>Extremely reduced</a:t>
            </a:r>
            <a:r>
              <a:rPr lang="nb-NO" sz="1400" dirty="0" smtClean="0">
                <a:cs typeface="Times New Roman" panose="02020603050405020304" pitchFamily="18" charset="0"/>
              </a:rPr>
              <a:t> - very large core fraction </a:t>
            </a:r>
          </a:p>
          <a:p>
            <a:pPr>
              <a:lnSpc>
                <a:spcPts val="2200"/>
              </a:lnSpc>
            </a:pPr>
            <a:r>
              <a:rPr lang="nb-NO" sz="1400" dirty="0" smtClean="0">
                <a:cs typeface="Times New Roman" panose="02020603050405020304" pitchFamily="18" charset="0"/>
              </a:rPr>
              <a:t>- </a:t>
            </a:r>
            <a:r>
              <a:rPr lang="nb-NO" sz="1400" dirty="0" err="1" smtClean="0">
                <a:cs typeface="Times New Roman" panose="02020603050405020304" pitchFamily="18" charset="0"/>
              </a:rPr>
              <a:t>FeS</a:t>
            </a:r>
            <a:r>
              <a:rPr lang="nb-NO" sz="1400" dirty="0" smtClean="0"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cs typeface="Times New Roman" panose="02020603050405020304" pitchFamily="18" charset="0"/>
              </a:rPr>
              <a:t>exsolution</a:t>
            </a:r>
            <a:r>
              <a:rPr lang="nb-NO" sz="1400" dirty="0" smtClean="0"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cs typeface="Times New Roman" panose="02020603050405020304" pitchFamily="18" charset="0"/>
              </a:rPr>
              <a:t>near</a:t>
            </a:r>
            <a:r>
              <a:rPr lang="nb-NO" sz="1400" dirty="0" smtClean="0"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cs typeface="Times New Roman" panose="02020603050405020304" pitchFamily="18" charset="0"/>
              </a:rPr>
              <a:t>the</a:t>
            </a:r>
            <a:r>
              <a:rPr lang="nb-NO" sz="1400" dirty="0" smtClean="0">
                <a:cs typeface="Times New Roman" panose="02020603050405020304" pitchFamily="18" charset="0"/>
              </a:rPr>
              <a:t> CMB (5.7 </a:t>
            </a:r>
            <a:r>
              <a:rPr lang="nb-NO" sz="1400" dirty="0" err="1" smtClean="0">
                <a:cs typeface="Times New Roman" panose="02020603050405020304" pitchFamily="18" charset="0"/>
              </a:rPr>
              <a:t>GPa</a:t>
            </a:r>
            <a:r>
              <a:rPr lang="nb-NO" sz="1400" dirty="0" smtClean="0">
                <a:cs typeface="Times New Roman" panose="02020603050405020304" pitchFamily="18" charset="0"/>
              </a:rPr>
              <a:t>) is </a:t>
            </a:r>
            <a:r>
              <a:rPr lang="nb-NO" sz="1400" dirty="0" err="1" smtClean="0">
                <a:cs typeface="Times New Roman" panose="02020603050405020304" pitchFamily="18" charset="0"/>
              </a:rPr>
              <a:t>likely</a:t>
            </a:r>
            <a:endParaRPr lang="nb-NO" sz="1400" dirty="0" smtClean="0">
              <a:cs typeface="Times New Roman" panose="02020603050405020304" pitchFamily="18" charset="0"/>
            </a:endParaRPr>
          </a:p>
          <a:p>
            <a:pPr>
              <a:lnSpc>
                <a:spcPts val="2200"/>
              </a:lnSpc>
            </a:pPr>
            <a:r>
              <a:rPr lang="nb-NO" sz="1400" dirty="0" smtClean="0">
                <a:cs typeface="Times New Roman" panose="02020603050405020304" pitchFamily="18" charset="0"/>
              </a:rPr>
              <a:t>- approach to 3-phase equilibrium (metal, sulphide and</a:t>
            </a:r>
          </a:p>
          <a:p>
            <a:pPr>
              <a:lnSpc>
                <a:spcPts val="1500"/>
              </a:lnSpc>
            </a:pPr>
            <a:r>
              <a:rPr lang="nb-NO" sz="1400" dirty="0">
                <a:cs typeface="Times New Roman" panose="02020603050405020304" pitchFamily="18" charset="0"/>
              </a:rPr>
              <a:t> </a:t>
            </a:r>
            <a:r>
              <a:rPr lang="nb-NO" sz="1400" dirty="0" smtClean="0">
                <a:cs typeface="Times New Roman" panose="02020603050405020304" pitchFamily="18" charset="0"/>
              </a:rPr>
              <a:t>         silicate melts) at the magma ocean stage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85829" y="5524217"/>
            <a:ext cx="2045098" cy="1232902"/>
            <a:chOff x="61870" y="5410123"/>
            <a:chExt cx="2045098" cy="1232902"/>
          </a:xfrm>
        </p:grpSpPr>
        <p:pic>
          <p:nvPicPr>
            <p:cNvPr id="6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70" y="5410123"/>
              <a:ext cx="2045098" cy="1232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1129459" y="5831709"/>
              <a:ext cx="280133" cy="137427"/>
            </a:xfrm>
            <a:prstGeom prst="rect">
              <a:avLst/>
            </a:prstGeom>
            <a:solidFill>
              <a:srgbClr val="FF0000">
                <a:alpha val="4706"/>
              </a:srgbClr>
            </a:solidFill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655691" y="5840699"/>
              <a:ext cx="232564" cy="137427"/>
            </a:xfrm>
            <a:prstGeom prst="rect">
              <a:avLst/>
            </a:prstGeom>
            <a:solidFill>
              <a:srgbClr val="FF0000">
                <a:alpha val="4706"/>
              </a:srgbClr>
            </a:solidFill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8" name="Straight Arrow Connector 7"/>
          <p:cNvCxnSpPr/>
          <p:nvPr/>
        </p:nvCxnSpPr>
        <p:spPr>
          <a:xfrm>
            <a:off x="1094109" y="3837309"/>
            <a:ext cx="295990" cy="2103649"/>
          </a:xfrm>
          <a:prstGeom prst="straightConnector1">
            <a:avLst/>
          </a:prstGeom>
          <a:ln>
            <a:solidFill>
              <a:srgbClr val="FF0000">
                <a:alpha val="50196"/>
              </a:srgb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9" name="Picture 3" descr="M:\pc\Dokumenter\Adobe-Illustr-figures\Experimental-PhaseRel\Core-phase-rel\Tr Fig 3 Fe-Si-S-Morard-Katsur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54" y="1885119"/>
            <a:ext cx="3735222" cy="348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4716016" y="5393112"/>
            <a:ext cx="43753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 smtClean="0"/>
              <a:t>The </a:t>
            </a:r>
            <a:r>
              <a:rPr lang="nb-NO" sz="1600" b="1" dirty="0" smtClean="0"/>
              <a:t>very high Si</a:t>
            </a:r>
            <a:r>
              <a:rPr lang="nb-NO" sz="1600" b="1" baseline="30000" dirty="0" smtClean="0"/>
              <a:t>core</a:t>
            </a:r>
            <a:r>
              <a:rPr lang="nb-NO" sz="1600" dirty="0" smtClean="0"/>
              <a:t> and separate </a:t>
            </a:r>
            <a:r>
              <a:rPr lang="nb-NO" sz="1600" dirty="0" err="1" smtClean="0"/>
              <a:t>exsolved</a:t>
            </a:r>
            <a:r>
              <a:rPr lang="nb-NO" sz="1600" dirty="0" smtClean="0"/>
              <a:t> </a:t>
            </a:r>
            <a:r>
              <a:rPr lang="nb-NO" sz="1600" dirty="0" err="1" smtClean="0"/>
              <a:t>FeS</a:t>
            </a:r>
            <a:r>
              <a:rPr lang="nb-NO" sz="1600" dirty="0" smtClean="0"/>
              <a:t>(?) in Mercury </a:t>
            </a:r>
            <a:r>
              <a:rPr lang="nb-NO" sz="1600" dirty="0" err="1" smtClean="0"/>
              <a:t>reflect</a:t>
            </a:r>
            <a:r>
              <a:rPr lang="nb-NO" sz="1600" dirty="0" smtClean="0"/>
              <a:t> a </a:t>
            </a:r>
            <a:r>
              <a:rPr lang="nb-NO" sz="1600" b="1" dirty="0" smtClean="0"/>
              <a:t>very low O-content and O/S-ratio </a:t>
            </a:r>
            <a:r>
              <a:rPr lang="nb-NO" sz="1600" dirty="0" smtClean="0"/>
              <a:t>of </a:t>
            </a:r>
            <a:r>
              <a:rPr lang="nb-NO" sz="1600" dirty="0" err="1" smtClean="0"/>
              <a:t>the</a:t>
            </a:r>
            <a:r>
              <a:rPr lang="nb-NO" sz="1600" dirty="0" smtClean="0"/>
              <a:t> mantle and </a:t>
            </a:r>
            <a:r>
              <a:rPr lang="nb-NO" sz="1600" dirty="0" err="1" smtClean="0"/>
              <a:t>crust</a:t>
            </a:r>
            <a:r>
              <a:rPr lang="nb-NO" sz="1600" dirty="0" smtClean="0"/>
              <a:t> </a:t>
            </a:r>
            <a:r>
              <a:rPr lang="nb-NO" sz="1600" dirty="0" err="1" smtClean="0"/>
              <a:t>with</a:t>
            </a:r>
            <a:r>
              <a:rPr lang="nb-NO" sz="1600" dirty="0" smtClean="0"/>
              <a:t> minerals like </a:t>
            </a:r>
            <a:r>
              <a:rPr lang="nb-NO" sz="1600" b="1" i="1" dirty="0" smtClean="0"/>
              <a:t>n</a:t>
            </a:r>
            <a:r>
              <a:rPr lang="en-US" b="1" i="1" dirty="0" err="1" smtClean="0"/>
              <a:t>iningerite</a:t>
            </a:r>
            <a:r>
              <a:rPr lang="en-US" dirty="0" smtClean="0"/>
              <a:t>, (</a:t>
            </a:r>
            <a:r>
              <a:rPr lang="en-US" dirty="0" err="1" smtClean="0"/>
              <a:t>Mg,Fe,Mn</a:t>
            </a:r>
            <a:r>
              <a:rPr lang="en-US" dirty="0" smtClean="0"/>
              <a:t>)S, and </a:t>
            </a:r>
            <a:r>
              <a:rPr lang="en-US" b="1" i="1" dirty="0" err="1" smtClean="0"/>
              <a:t>oldhamite</a:t>
            </a:r>
            <a:r>
              <a:rPr lang="en-US" dirty="0"/>
              <a:t>, </a:t>
            </a:r>
            <a:r>
              <a:rPr lang="en-US" dirty="0" err="1" smtClean="0"/>
              <a:t>CaS</a:t>
            </a:r>
            <a:r>
              <a:rPr lang="en-US" dirty="0" smtClean="0"/>
              <a:t>, which are also present in enstatite chondrites.</a:t>
            </a:r>
            <a:endParaRPr lang="nb-NO" sz="1600" dirty="0" smtClean="0"/>
          </a:p>
        </p:txBody>
      </p:sp>
      <p:pic>
        <p:nvPicPr>
          <p:cNvPr id="27" name="Picture 3" descr="M:\pc\Dokumenter\Adobe-Illustr-figures\Experimental-PhaseRel\Core-phase-rel\Terr-planets-graphic-abst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48680"/>
            <a:ext cx="3993502" cy="4532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684658" y="94366"/>
            <a:ext cx="1306768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100" dirty="0" smtClean="0"/>
              <a:t>Trønnes et al. 2019,</a:t>
            </a:r>
          </a:p>
          <a:p>
            <a:pPr>
              <a:lnSpc>
                <a:spcPts val="1200"/>
              </a:lnSpc>
            </a:pPr>
            <a:r>
              <a:rPr lang="nb-NO" sz="1100" dirty="0"/>
              <a:t> </a:t>
            </a:r>
            <a:r>
              <a:rPr lang="nb-NO" sz="1100" dirty="0" smtClean="0"/>
              <a:t>   </a:t>
            </a:r>
            <a:r>
              <a:rPr lang="nb-NO" sz="1100" dirty="0" err="1" smtClean="0"/>
              <a:t>Tectonophysics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244331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791" y="64508"/>
            <a:ext cx="6542726" cy="369332"/>
          </a:xfrm>
          <a:prstGeom prst="rect">
            <a:avLst/>
          </a:prstGeom>
          <a:solidFill>
            <a:srgbClr val="CCFFFF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18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Element partitioning between immiscible sulfide and silicate melts  </a:t>
            </a:r>
            <a:endParaRPr lang="en-GB" sz="18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513" y="521239"/>
            <a:ext cx="259558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Kiseeva &amp; Wood (2013, 2015, EPSL)</a:t>
            </a:r>
          </a:p>
          <a:p>
            <a:r>
              <a:rPr lang="nb-NO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Wohlers &amp; Wood (2015, Nat; 2017, GCA)</a:t>
            </a:r>
          </a:p>
          <a:p>
            <a:r>
              <a:rPr lang="nb-NO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Wood &amp; Kiseeva (2015, Am. Mineral.)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32" y="2254225"/>
            <a:ext cx="2325890" cy="301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4705" y="1484784"/>
            <a:ext cx="223971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Experiments</a:t>
            </a:r>
          </a:p>
          <a:p>
            <a:r>
              <a:rPr lang="nb-NO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- 1.5 GPa, 1400 C,</a:t>
            </a:r>
          </a:p>
          <a:p>
            <a:r>
              <a:rPr lang="nb-NO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variable f</a:t>
            </a:r>
            <a:r>
              <a:rPr lang="nb-NO" baseline="-1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nb-NO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nb-NO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/ compositions</a:t>
            </a:r>
            <a:endParaRPr lang="en-GB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503" y="4962851"/>
            <a:ext cx="10422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BSE-image</a:t>
            </a:r>
            <a:endParaRPr lang="en-GB" sz="1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66190" y="593166"/>
            <a:ext cx="3002745" cy="8104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nb-NO" sz="14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Partitioning dependant on</a:t>
            </a:r>
            <a:r>
              <a:rPr lang="nb-NO" sz="14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</a:t>
            </a:r>
            <a:r>
              <a:rPr lang="nb-NO" sz="1400" b="1" baseline="-120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nb-NO" sz="1100" b="1" baseline="-250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nb-NO" sz="14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nb-NO" sz="14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nb-NO" sz="1400" b="1" baseline="-120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nb-NO" sz="1100" b="1" baseline="-250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nb-NO" sz="14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ts val="2800"/>
              </a:lnSpc>
            </a:pPr>
            <a:r>
              <a:rPr lang="nb-NO" sz="1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ZnO + 0.5 S</a:t>
            </a:r>
            <a:r>
              <a:rPr lang="nb-NO" sz="1600" b="1" baseline="-250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nb-NO" sz="1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=  ZnS + 0.5 O</a:t>
            </a:r>
            <a:r>
              <a:rPr lang="nb-NO" sz="1600" b="1" baseline="-250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>
              <a:lnSpc>
                <a:spcPts val="1000"/>
              </a:lnSpc>
            </a:pPr>
            <a:r>
              <a:rPr lang="nb-NO" sz="10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silicate                                sulfide</a:t>
            </a:r>
            <a:endParaRPr lang="nb-NO" sz="14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09102" y="816554"/>
            <a:ext cx="277351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000"/>
              </a:lnSpc>
            </a:pPr>
            <a:r>
              <a:rPr lang="nb-NO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nb-NO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nb-NO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(a</a:t>
            </a:r>
            <a:r>
              <a:rPr lang="nb-NO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ZnS</a:t>
            </a:r>
            <a:r>
              <a:rPr lang="nb-NO" sz="1400" baseline="3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sulf</a:t>
            </a:r>
            <a:r>
              <a:rPr lang="nb-NO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1400" baseline="-1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nb-NO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nb-NO" sz="1400" baseline="-1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nb-NO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nb-NO" sz="1400" baseline="3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0.5</a:t>
            </a:r>
            <a:r>
              <a:rPr lang="nb-NO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nb-NO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nb-NO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nb-NO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nb-NO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ZnO</a:t>
            </a:r>
            <a:r>
              <a:rPr lang="nb-NO" sz="1400" baseline="3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sil</a:t>
            </a:r>
            <a:r>
              <a:rPr lang="nb-NO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1400" baseline="-1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nb-NO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nb-NO" sz="1400" baseline="-1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nb-NO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nb-NO" sz="1400" baseline="3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0.5</a:t>
            </a:r>
            <a:r>
              <a:rPr lang="nb-NO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nb-NO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33832" y="1271313"/>
            <a:ext cx="3339376" cy="759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000"/>
              </a:lnSpc>
            </a:pPr>
            <a:r>
              <a:rPr lang="nb-NO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nb-NO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ZnS</a:t>
            </a:r>
            <a:r>
              <a:rPr lang="nb-NO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sulf </a:t>
            </a:r>
            <a:r>
              <a:rPr lang="nb-NO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a</a:t>
            </a:r>
            <a:r>
              <a:rPr lang="nb-NO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ZnO</a:t>
            </a:r>
            <a:r>
              <a:rPr lang="nb-NO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sil</a:t>
            </a:r>
            <a:r>
              <a:rPr lang="nb-NO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≈</a:t>
            </a: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nb-NO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[Zn]</a:t>
            </a:r>
            <a:r>
              <a:rPr lang="nb-NO" sz="1400" baseline="4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sulf</a:t>
            </a:r>
            <a:r>
              <a:rPr lang="nb-NO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nb-NO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[Zn]</a:t>
            </a:r>
            <a:r>
              <a:rPr lang="nb-NO" sz="1400" baseline="4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sil</a:t>
            </a:r>
            <a:r>
              <a:rPr lang="nb-NO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nb-NO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nb-NO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Zn</a:t>
            </a:r>
            <a:r>
              <a:rPr lang="nb-NO" sz="1400" baseline="4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sulf/sil</a:t>
            </a:r>
            <a:endParaRPr lang="nb-NO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200"/>
              </a:lnSpc>
            </a:pPr>
            <a:r>
              <a:rPr lang="nb-NO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nb-NO" sz="1400" dirty="0" smtClean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nb-NO" sz="1400" baseline="-25000" dirty="0" smtClean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</a:t>
            </a:r>
            <a:r>
              <a:rPr lang="nb-NO" sz="1400" baseline="40000" dirty="0" smtClean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sulf/sil</a:t>
            </a:r>
            <a:r>
              <a:rPr lang="nb-NO" sz="1400" dirty="0" smtClean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dirty="0" smtClean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nb-NO" sz="1400" dirty="0" smtClean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K'</a:t>
            </a:r>
            <a:r>
              <a:rPr lang="nb-NO" sz="1400" baseline="-25000" dirty="0" smtClean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nb-NO" sz="1400" baseline="-12000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1400" baseline="-8000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nb-NO" sz="1400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1400" dirty="0" smtClean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400" dirty="0" smtClean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nb-NO" sz="1400" baseline="-14000" dirty="0" smtClean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nb-NO" sz="1400" baseline="-25000" dirty="0" smtClean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nb-NO" sz="1400" dirty="0" smtClean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GB" sz="1400" dirty="0" smtClean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nb-NO" sz="1400" baseline="-14000" dirty="0" smtClean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nb-NO" sz="1400" baseline="-25000" dirty="0" smtClean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nb-NO" sz="1400" dirty="0" smtClean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nb-NO" sz="1400" baseline="36000" dirty="0" smtClean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58716" y="2401600"/>
            <a:ext cx="2621230" cy="1082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3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Fugacities of S and O are difficult to</a:t>
            </a:r>
          </a:p>
          <a:p>
            <a:r>
              <a:rPr lang="nb-NO" sz="13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quantify  -  therefore the equation: </a:t>
            </a:r>
          </a:p>
          <a:p>
            <a:pPr>
              <a:lnSpc>
                <a:spcPts val="2600"/>
              </a:lnSpc>
            </a:pPr>
            <a:r>
              <a:rPr lang="nb-NO" sz="1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ZnO </a:t>
            </a:r>
            <a:r>
              <a:rPr lang="nb-NO" sz="1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FeS  = </a:t>
            </a:r>
            <a:r>
              <a:rPr lang="nb-NO" sz="1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FeO </a:t>
            </a:r>
            <a:r>
              <a:rPr lang="nb-NO" sz="1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nb-NO" sz="1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ZnS</a:t>
            </a:r>
            <a:endParaRPr lang="nb-NO" sz="1600" b="1" baseline="3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000"/>
              </a:lnSpc>
            </a:pPr>
            <a:r>
              <a:rPr lang="nb-NO" sz="10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silicate        sulfide        silicate       sulfide</a:t>
            </a:r>
            <a:endParaRPr lang="nb-NO" sz="10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000"/>
              </a:lnSpc>
            </a:pPr>
            <a:endParaRPr lang="nb-NO" sz="1000" dirty="0" smtClean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32331" y="3478305"/>
            <a:ext cx="3851920" cy="15158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nb-NO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Zn and other chalcophiles are trace elements in the</a:t>
            </a:r>
          </a:p>
          <a:p>
            <a:pPr>
              <a:lnSpc>
                <a:spcPts val="1500"/>
              </a:lnSpc>
            </a:pPr>
            <a:r>
              <a:rPr lang="nb-NO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FeS-dominated sulfide melt</a:t>
            </a:r>
            <a:r>
              <a:rPr lang="nb-NO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nb-NO" sz="18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nb-NO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nb-NO" sz="1200" b="1" baseline="-250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FeS</a:t>
            </a:r>
            <a:r>
              <a:rPr lang="nb-NO" sz="1200" b="1" baseline="340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sulf  </a:t>
            </a:r>
            <a:r>
              <a:rPr lang="nb-NO" sz="1400" b="1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≈ 1</a:t>
            </a:r>
            <a:r>
              <a:rPr lang="nb-NO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nb-NO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and:</a:t>
            </a:r>
          </a:p>
          <a:p>
            <a:pPr>
              <a:lnSpc>
                <a:spcPts val="2000"/>
              </a:lnSpc>
            </a:pP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nb-NO" sz="1600" dirty="0" smtClean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log </a:t>
            </a:r>
            <a:r>
              <a:rPr lang="nb-NO" sz="1600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nb-NO" sz="1600" baseline="-25000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</a:t>
            </a:r>
            <a:r>
              <a:rPr lang="nb-NO" sz="1600" baseline="40000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sulf/sil</a:t>
            </a:r>
            <a:r>
              <a:rPr lang="nb-NO" sz="1600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1600" dirty="0" smtClean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smtClean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  <a:r>
              <a:rPr lang="nb-NO" sz="1600" dirty="0" smtClean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K'</a:t>
            </a:r>
            <a:r>
              <a:rPr lang="nb-NO" sz="1600" baseline="-25000" dirty="0" smtClean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1600" dirty="0" smtClean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log a</a:t>
            </a:r>
            <a:r>
              <a:rPr lang="nb-NO" sz="1600" baseline="-25000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FeO</a:t>
            </a:r>
            <a:r>
              <a:rPr lang="nb-NO" sz="1600" baseline="34000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</a:t>
            </a:r>
          </a:p>
          <a:p>
            <a:pPr>
              <a:lnSpc>
                <a:spcPts val="3400"/>
              </a:lnSpc>
            </a:pPr>
            <a:r>
              <a:rPr lang="nb-NO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Generally, for a trace element M with valency n:</a:t>
            </a:r>
          </a:p>
          <a:p>
            <a:pPr>
              <a:lnSpc>
                <a:spcPts val="1600"/>
              </a:lnSpc>
            </a:pP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1400" dirty="0" smtClean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log D</a:t>
            </a:r>
            <a:r>
              <a:rPr lang="nb-NO" sz="1400" baseline="-25000" dirty="0" smtClean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nb-NO" sz="1400" baseline="40000" dirty="0" smtClean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sulf/sil</a:t>
            </a:r>
            <a:r>
              <a:rPr lang="nb-NO" sz="1400" dirty="0" smtClean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GB" sz="1400" dirty="0" smtClean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≈  </a:t>
            </a:r>
            <a:r>
              <a:rPr lang="nb-NO" sz="1400" dirty="0" smtClean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constant </a:t>
            </a:r>
            <a:r>
              <a:rPr lang="nb-NO" sz="1400" baseline="-12000" dirty="0" smtClean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dirty="0" smtClean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(n/2)</a:t>
            </a:r>
            <a:r>
              <a:rPr lang="nb-NO" sz="1400" baseline="-8000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1400" baseline="-8000" dirty="0" smtClean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GB" sz="1400" dirty="0" smtClean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log[</a:t>
            </a:r>
            <a:r>
              <a:rPr lang="en-GB" sz="1400" dirty="0" err="1" smtClean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FeO</a:t>
            </a:r>
            <a:r>
              <a:rPr lang="en-GB" sz="1400" dirty="0" smtClean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nb-NO" sz="1400" baseline="34000" dirty="0" smtClean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46608" y="2840281"/>
            <a:ext cx="2880320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nb-NO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nb-NO" baseline="-1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(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nb-NO" sz="1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ZnS</a:t>
            </a:r>
            <a:r>
              <a:rPr lang="nb-NO" sz="1200" baseline="3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sulf</a:t>
            </a:r>
            <a:r>
              <a:rPr lang="nb-NO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nb-NO" sz="1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ZnO</a:t>
            </a:r>
            <a:r>
              <a:rPr lang="nb-NO" sz="1200" baseline="3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sil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nb-NO" baseline="-1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baseline="-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(a</a:t>
            </a:r>
            <a:r>
              <a:rPr lang="nb-NO" sz="1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FeO</a:t>
            </a:r>
            <a:r>
              <a:rPr lang="nb-NO" sz="1200" baseline="3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sil</a:t>
            </a:r>
            <a:r>
              <a:rPr lang="nb-NO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nb-NO" sz="1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FeS</a:t>
            </a:r>
            <a:r>
              <a:rPr lang="nb-NO" sz="1200" baseline="3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sulf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nb-N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200"/>
              </a:lnSpc>
            </a:pPr>
            <a:r>
              <a:rPr lang="nb-NO" dirty="0" smtClean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D</a:t>
            </a:r>
            <a:r>
              <a:rPr lang="nb-NO" sz="1200" baseline="-25000" dirty="0" smtClean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</a:t>
            </a:r>
            <a:r>
              <a:rPr lang="nb-NO" sz="1200" baseline="44000" dirty="0" smtClean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sulf/sil</a:t>
            </a:r>
            <a:r>
              <a:rPr lang="nb-NO" sz="2400" dirty="0" smtClean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nb-NO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K'</a:t>
            </a:r>
            <a:r>
              <a:rPr lang="nb-NO" baseline="-25000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nb-NO" baseline="-12000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baseline="-8000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nb-NO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nb-NO" sz="1200" baseline="-25000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FeS</a:t>
            </a:r>
            <a:r>
              <a:rPr lang="nb-NO" sz="1200" baseline="34000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sulf</a:t>
            </a:r>
            <a:r>
              <a:rPr lang="nb-NO" b="1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GB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nb-NO" sz="1200" baseline="-25000" dirty="0" smtClean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FeO</a:t>
            </a:r>
            <a:r>
              <a:rPr lang="nb-NO" sz="1200" baseline="34000" dirty="0" smtClean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</a:t>
            </a:r>
            <a:endParaRPr lang="nb-NO" sz="1200" baseline="34000" dirty="0">
              <a:solidFill>
                <a:srgbClr val="99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95923" y="5445224"/>
            <a:ext cx="3940739" cy="1297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nb-NO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Because divalent Ni and Cu are abundant in sulfide melts and mix nearly ideally with Fe</a:t>
            </a:r>
            <a:r>
              <a:rPr lang="nb-NO" sz="13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2+</a:t>
            </a:r>
            <a:r>
              <a:rPr lang="nb-NO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we can apply a correction to [FeO]</a:t>
            </a:r>
            <a:r>
              <a:rPr lang="nb-NO" sz="1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sil</a:t>
            </a:r>
            <a:r>
              <a:rPr lang="nb-NO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nb-NO" sz="13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modify the approximation of </a:t>
            </a:r>
            <a:r>
              <a:rPr lang="en-GB" sz="14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nb-NO" sz="1200" b="1" baseline="-250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FeS</a:t>
            </a:r>
            <a:r>
              <a:rPr lang="nb-NO" sz="1200" b="1" baseline="340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sulf</a:t>
            </a:r>
            <a:r>
              <a:rPr lang="nb-NO" sz="1400" b="1" baseline="340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nb-NO" sz="14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≈ </a:t>
            </a:r>
            <a:r>
              <a:rPr lang="nb-NO" sz="1400" b="1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nb-NO" sz="13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(above):</a:t>
            </a:r>
          </a:p>
          <a:p>
            <a:pPr>
              <a:lnSpc>
                <a:spcPts val="2600"/>
              </a:lnSpc>
            </a:pPr>
            <a:r>
              <a:rPr lang="nb-NO" sz="1300" dirty="0" smtClean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[FeO]</a:t>
            </a:r>
            <a:r>
              <a:rPr lang="nb-NO" sz="1200" baseline="36000" dirty="0" smtClean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</a:t>
            </a:r>
            <a:r>
              <a:rPr lang="nb-NO" sz="1300" dirty="0" smtClean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(corrected)  =  [FeO]</a:t>
            </a:r>
            <a:r>
              <a:rPr lang="nb-NO" sz="1200" baseline="36000" dirty="0" smtClean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</a:t>
            </a:r>
            <a:r>
              <a:rPr lang="nb-NO" sz="1300" dirty="0" smtClean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1300" b="1" dirty="0" smtClean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nb-NO" sz="1300" dirty="0" smtClean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[Fe/(Fe+Ni+Cu)]</a:t>
            </a:r>
            <a:r>
              <a:rPr lang="nb-NO" sz="1200" baseline="36000" dirty="0" smtClean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</a:t>
            </a:r>
            <a:endParaRPr lang="nb-NO" sz="1400" baseline="34000" dirty="0" smtClean="0">
              <a:solidFill>
                <a:srgbClr val="99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474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3" grpId="0"/>
      <p:bldP spid="14" grpId="0"/>
      <p:bldP spid="16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342" y="528174"/>
            <a:ext cx="25956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Kiseeva &amp; Wood (2013, 2015, EPSL)</a:t>
            </a:r>
          </a:p>
          <a:p>
            <a:r>
              <a:rPr lang="nb-NO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Wohlers &amp; Wood (2015, Nature)</a:t>
            </a:r>
          </a:p>
          <a:p>
            <a:r>
              <a:rPr lang="nb-NO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Wood &amp; Kiseeva (2015, Am. Mineral.)</a:t>
            </a:r>
            <a:endParaRPr lang="en-GB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05" y="2203946"/>
            <a:ext cx="2112031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0671" y="1317202"/>
            <a:ext cx="221958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Experiments</a:t>
            </a:r>
          </a:p>
          <a:p>
            <a:r>
              <a:rPr lang="nb-NO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- 1.5 GPa, 1400 C,</a:t>
            </a:r>
          </a:p>
          <a:p>
            <a:r>
              <a:rPr lang="nb-NO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variable f</a:t>
            </a:r>
            <a:r>
              <a:rPr lang="nb-NO" sz="1400" baseline="-1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nb-NO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nb-NO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/ compositions</a:t>
            </a:r>
            <a:endParaRPr lang="en-GB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M:\pc\Dokumenter\Adobe-Illustr-figures\EarlyEarth\Sulphide-silicate-parti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856" y="84927"/>
            <a:ext cx="6020680" cy="661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78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M:\pc\Dokumenter\Adobe-Illustr-figures\EarlyEarth\Sulphide-silicate-parti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088" y="82723"/>
            <a:ext cx="6020680" cy="661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496" y="548680"/>
            <a:ext cx="3023264" cy="1287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Strongly reducing conditions</a:t>
            </a:r>
          </a:p>
          <a:p>
            <a:r>
              <a:rPr lang="nb-NO" sz="13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(corresp. to enstatite chond. and Mercury)</a:t>
            </a:r>
          </a:p>
          <a:p>
            <a:pPr>
              <a:lnSpc>
                <a:spcPts val="2800"/>
              </a:lnSpc>
            </a:pPr>
            <a:r>
              <a:rPr lang="nb-N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D</a:t>
            </a:r>
            <a:r>
              <a:rPr lang="nb-NO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nb-N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D</a:t>
            </a:r>
            <a:r>
              <a:rPr lang="nb-NO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LREE</a:t>
            </a:r>
            <a:r>
              <a:rPr lang="nb-N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approach unity</a:t>
            </a:r>
          </a:p>
          <a:p>
            <a:pPr>
              <a:lnSpc>
                <a:spcPts val="2800"/>
              </a:lnSpc>
            </a:pPr>
            <a:r>
              <a:rPr lang="nb-N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D</a:t>
            </a:r>
            <a:r>
              <a:rPr lang="nb-NO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nb-N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&gt; D</a:t>
            </a:r>
            <a:r>
              <a:rPr lang="nb-NO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</a:t>
            </a:r>
            <a:endParaRPr lang="nb-NO" sz="1600" baseline="30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827584" y="1988840"/>
            <a:ext cx="448503" cy="596478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148347" y="2585318"/>
            <a:ext cx="2797561" cy="2139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Implications for:</a:t>
            </a:r>
          </a:p>
          <a:p>
            <a:pPr>
              <a:lnSpc>
                <a:spcPts val="2600"/>
              </a:lnSpc>
            </a:pPr>
            <a:r>
              <a:rPr lang="nb-NO" sz="16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radioactive core heating</a:t>
            </a:r>
          </a:p>
          <a:p>
            <a:pPr>
              <a:lnSpc>
                <a:spcPts val="2600"/>
              </a:lnSpc>
            </a:pPr>
            <a:r>
              <a:rPr lang="nb-NO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superchondritic</a:t>
            </a:r>
            <a:r>
              <a:rPr lang="nb-NO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Sm/Nd-ratios</a:t>
            </a:r>
          </a:p>
          <a:p>
            <a:pPr>
              <a:lnSpc>
                <a:spcPts val="1600"/>
              </a:lnSpc>
            </a:pPr>
            <a:r>
              <a:rPr lang="nb-NO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in the mantle</a:t>
            </a:r>
          </a:p>
          <a:p>
            <a:pPr>
              <a:lnSpc>
                <a:spcPts val="3000"/>
              </a:lnSpc>
            </a:pPr>
            <a:r>
              <a:rPr lang="nb-NO" sz="16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if Earth accreted significant</a:t>
            </a:r>
          </a:p>
          <a:p>
            <a:pPr>
              <a:lnSpc>
                <a:spcPts val="1800"/>
              </a:lnSpc>
            </a:pPr>
            <a:r>
              <a:rPr lang="nb-NO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Mercury-like material</a:t>
            </a:r>
          </a:p>
          <a:p>
            <a:pPr>
              <a:lnSpc>
                <a:spcPts val="2200"/>
              </a:lnSpc>
            </a:pPr>
            <a:r>
              <a:rPr lang="nb-NO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nb-NO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(Wohlers &amp; Wood, 2015, Nature)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47" y="4724365"/>
            <a:ext cx="3149415" cy="209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62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7938" y="-7938"/>
            <a:ext cx="9144000" cy="68754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nb-NO" altLang="en-US"/>
          </a:p>
        </p:txBody>
      </p:sp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107950" y="11113"/>
            <a:ext cx="6699250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05000"/>
              </a:lnSpc>
            </a:pPr>
            <a:r>
              <a:rPr lang="nb-NO" altLang="en-US" sz="4800">
                <a:solidFill>
                  <a:srgbClr val="FFFF00"/>
                </a:solidFill>
              </a:rPr>
              <a:t>Comparative geodynamics</a:t>
            </a:r>
          </a:p>
          <a:p>
            <a:pPr eaLnBrk="1" hangingPunct="1">
              <a:lnSpc>
                <a:spcPct val="105000"/>
              </a:lnSpc>
            </a:pPr>
            <a:r>
              <a:rPr lang="nb-NO" altLang="en-US" sz="3200">
                <a:solidFill>
                  <a:srgbClr val="FFFF00"/>
                </a:solidFill>
              </a:rPr>
              <a:t>The effect of volatiles on rheology </a:t>
            </a:r>
          </a:p>
          <a:p>
            <a:pPr eaLnBrk="1" hangingPunct="1">
              <a:lnSpc>
                <a:spcPct val="105000"/>
              </a:lnSpc>
            </a:pPr>
            <a:r>
              <a:rPr lang="nb-NO" altLang="en-US" sz="3200">
                <a:solidFill>
                  <a:srgbClr val="FFFF00"/>
                </a:solidFill>
              </a:rPr>
              <a:t>– the Earth-Venus dichotomy</a:t>
            </a:r>
            <a:endParaRPr lang="en-US" altLang="en-US" sz="3200">
              <a:solidFill>
                <a:srgbClr val="FFFF00"/>
              </a:solidFill>
            </a:endParaRPr>
          </a:p>
        </p:txBody>
      </p:sp>
      <p:pic>
        <p:nvPicPr>
          <p:cNvPr id="2052" name="Picture 7" descr="EarthAfricaA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475"/>
            <a:ext cx="4572000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8" descr="Venus-clouds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725" y="2133600"/>
            <a:ext cx="435927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806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:\pc\Dokumenter\Adobe-Illustr-figures\CMB-plumes-chem-interact\Geodynamo-conv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698" y="0"/>
            <a:ext cx="4412766" cy="687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898" y="93023"/>
            <a:ext cx="2818592" cy="656590"/>
          </a:xfrm>
          <a:prstGeom prst="rect">
            <a:avLst/>
          </a:prstGeom>
          <a:solidFill>
            <a:srgbClr val="E1FFFF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200"/>
              </a:lnSpc>
            </a:pPr>
            <a:r>
              <a:rPr lang="nb-NO" sz="2000" b="1" dirty="0" smtClean="0">
                <a:solidFill>
                  <a:srgbClr val="0066FF"/>
                </a:solidFill>
                <a:cs typeface="Times New Roman" panose="02020603050405020304" pitchFamily="18" charset="0"/>
              </a:rPr>
              <a:t>Core-mantle interaction</a:t>
            </a:r>
          </a:p>
          <a:p>
            <a:pPr>
              <a:lnSpc>
                <a:spcPts val="2200"/>
              </a:lnSpc>
            </a:pPr>
            <a:r>
              <a:rPr lang="nb-NO" sz="2000" dirty="0" smtClean="0">
                <a:solidFill>
                  <a:srgbClr val="0066FF"/>
                </a:solidFill>
                <a:cs typeface="Times New Roman" panose="02020603050405020304" pitchFamily="18" charset="0"/>
              </a:rPr>
              <a:t> </a:t>
            </a:r>
            <a:r>
              <a:rPr lang="nb-NO" sz="2000" dirty="0" smtClean="0">
                <a:cs typeface="Times New Roman" panose="02020603050405020304" pitchFamily="18" charset="0"/>
              </a:rPr>
              <a:t>early Hadean to present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7365" y="990600"/>
            <a:ext cx="4013791" cy="193386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0066FF"/>
                </a:solidFill>
                <a:cs typeface="Times New Roman" panose="02020603050405020304" pitchFamily="18" charset="0"/>
              </a:rPr>
              <a:t>Outstanding questions</a:t>
            </a:r>
          </a:p>
          <a:p>
            <a:r>
              <a:rPr lang="nb-NO" sz="1600" dirty="0" smtClean="0">
                <a:cs typeface="Times New Roman" panose="02020603050405020304" pitchFamily="18" charset="0"/>
              </a:rPr>
              <a:t>Outer core electrical and thermal conductivity</a:t>
            </a:r>
          </a:p>
          <a:p>
            <a:pPr>
              <a:lnSpc>
                <a:spcPts val="2000"/>
              </a:lnSpc>
            </a:pPr>
            <a:r>
              <a:rPr lang="nb-NO" sz="1600" dirty="0" smtClean="0">
                <a:cs typeface="Times New Roman" panose="02020603050405020304" pitchFamily="18" charset="0"/>
              </a:rPr>
              <a:t> </a:t>
            </a:r>
            <a:r>
              <a:rPr lang="nb-NO" sz="1600" dirty="0" smtClean="0">
                <a:solidFill>
                  <a:srgbClr val="CC00FF"/>
                </a:solidFill>
                <a:cs typeface="Times New Roman" panose="02020603050405020304" pitchFamily="18" charset="0"/>
              </a:rPr>
              <a:t>Indications of very high conductivity  </a:t>
            </a:r>
          </a:p>
          <a:p>
            <a:pPr>
              <a:lnSpc>
                <a:spcPts val="2000"/>
              </a:lnSpc>
            </a:pPr>
            <a:r>
              <a:rPr lang="nb-NO" sz="1600" b="1" dirty="0">
                <a:solidFill>
                  <a:srgbClr val="CC00FF"/>
                </a:solidFill>
                <a:cs typeface="Times New Roman" panose="02020603050405020304" pitchFamily="18" charset="0"/>
              </a:rPr>
              <a:t> </a:t>
            </a:r>
            <a:r>
              <a:rPr lang="nb-NO" sz="16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nb-NO" sz="20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→</a:t>
            </a:r>
            <a:r>
              <a:rPr lang="nb-NO" sz="16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"problems" with:</a:t>
            </a:r>
          </a:p>
          <a:p>
            <a:pPr>
              <a:lnSpc>
                <a:spcPts val="1800"/>
              </a:lnSpc>
            </a:pPr>
            <a:r>
              <a:rPr lang="nb-NO" sz="1400" dirty="0">
                <a:solidFill>
                  <a:srgbClr val="CC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smtClean="0">
                <a:solidFill>
                  <a:srgbClr val="CC00FF"/>
                </a:solidFill>
                <a:cs typeface="Times New Roman" panose="02020603050405020304" pitchFamily="18" charset="0"/>
              </a:rPr>
              <a:t>           </a:t>
            </a:r>
            <a:r>
              <a:rPr lang="nb-NO" sz="14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- the geodynamo (difficult to sustain)</a:t>
            </a:r>
          </a:p>
          <a:p>
            <a:pPr>
              <a:lnSpc>
                <a:spcPts val="1800"/>
              </a:lnSpc>
            </a:pPr>
            <a:r>
              <a:rPr lang="nb-NO" sz="14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          - age and size of the inner core</a:t>
            </a:r>
          </a:p>
          <a:p>
            <a:pPr>
              <a:lnSpc>
                <a:spcPts val="1000"/>
              </a:lnSpc>
            </a:pPr>
            <a:r>
              <a:rPr lang="nb-NO" sz="1400" dirty="0">
                <a:solidFill>
                  <a:srgbClr val="CC00FF"/>
                </a:solidFill>
                <a:cs typeface="Times New Roman" panose="02020603050405020304" pitchFamily="18" charset="0"/>
              </a:rPr>
              <a:t> </a:t>
            </a:r>
            <a:r>
              <a:rPr lang="nb-NO" sz="1400" dirty="0" smtClean="0">
                <a:solidFill>
                  <a:srgbClr val="CC00FF"/>
                </a:solidFill>
                <a:cs typeface="Times New Roman" panose="02020603050405020304" pitchFamily="18" charset="0"/>
              </a:rPr>
              <a:t>  </a:t>
            </a:r>
          </a:p>
          <a:p>
            <a:r>
              <a:rPr lang="nb-NO" sz="1400" dirty="0" smtClean="0">
                <a:solidFill>
                  <a:srgbClr val="9900FF"/>
                </a:solidFill>
                <a:cs typeface="Times New Roman" panose="02020603050405020304" pitchFamily="18" charset="0"/>
              </a:rPr>
              <a:t>Stagnant layer of light buoyant melt near </a:t>
            </a:r>
            <a:r>
              <a:rPr lang="nb-NO" sz="1400" dirty="0" err="1" smtClean="0">
                <a:solidFill>
                  <a:srgbClr val="9900FF"/>
                </a:solidFill>
                <a:cs typeface="Times New Roman" panose="02020603050405020304" pitchFamily="18" charset="0"/>
              </a:rPr>
              <a:t>the</a:t>
            </a:r>
            <a:r>
              <a:rPr lang="nb-NO" sz="1400" dirty="0" smtClean="0">
                <a:solidFill>
                  <a:srgbClr val="9900FF"/>
                </a:solidFill>
                <a:cs typeface="Times New Roman" panose="02020603050405020304" pitchFamily="18" charset="0"/>
              </a:rPr>
              <a:t> CMB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7080" y="3200400"/>
            <a:ext cx="4333238" cy="22930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600" b="1" dirty="0" smtClean="0">
                <a:solidFill>
                  <a:srgbClr val="009900"/>
                </a:solidFill>
                <a:cs typeface="Times New Roman" panose="02020603050405020304" pitchFamily="18" charset="0"/>
              </a:rPr>
              <a:t>Additional outer core heat sources?</a:t>
            </a:r>
          </a:p>
          <a:p>
            <a:pPr>
              <a:lnSpc>
                <a:spcPts val="800"/>
              </a:lnSpc>
            </a:pPr>
            <a:endParaRPr lang="nb-NO" sz="1400" dirty="0" smtClean="0">
              <a:solidFill>
                <a:srgbClr val="009900"/>
              </a:solidFill>
              <a:cs typeface="Times New Roman" panose="02020603050405020304" pitchFamily="18" charset="0"/>
            </a:endParaRPr>
          </a:p>
          <a:p>
            <a:r>
              <a:rPr lang="nb-NO" sz="1400" dirty="0" smtClean="0">
                <a:solidFill>
                  <a:srgbClr val="009900"/>
                </a:solidFill>
                <a:cs typeface="Times New Roman" panose="02020603050405020304" pitchFamily="18" charset="0"/>
              </a:rPr>
              <a:t>Radioactivity: K, but possibly also U</a:t>
            </a:r>
            <a:endParaRPr lang="nb-NO" sz="1400" dirty="0">
              <a:solidFill>
                <a:srgbClr val="009900"/>
              </a:solidFill>
              <a:cs typeface="Times New Roman" panose="02020603050405020304" pitchFamily="18" charset="0"/>
            </a:endParaRPr>
          </a:p>
          <a:p>
            <a:pPr>
              <a:lnSpc>
                <a:spcPts val="1700"/>
              </a:lnSpc>
            </a:pPr>
            <a:r>
              <a:rPr lang="nb-NO" sz="1100" dirty="0" smtClean="0">
                <a:solidFill>
                  <a:srgbClr val="009900"/>
                </a:solidFill>
                <a:cs typeface="Times New Roman" panose="02020603050405020304" pitchFamily="18" charset="0"/>
              </a:rPr>
              <a:t>  </a:t>
            </a:r>
            <a:r>
              <a:rPr lang="nb-NO" sz="1100" b="1" dirty="0" smtClean="0">
                <a:solidFill>
                  <a:srgbClr val="009900"/>
                </a:solidFill>
                <a:cs typeface="Times New Roman" panose="02020603050405020304" pitchFamily="18" charset="0"/>
              </a:rPr>
              <a:t>U partitions to sulphide melt</a:t>
            </a:r>
            <a:r>
              <a:rPr lang="nb-NO" sz="1100" dirty="0" smtClean="0">
                <a:solidFill>
                  <a:srgbClr val="009900"/>
                </a:solidFill>
                <a:cs typeface="Times New Roman" panose="02020603050405020304" pitchFamily="18" charset="0"/>
              </a:rPr>
              <a:t> under very reducing conditions</a:t>
            </a:r>
          </a:p>
          <a:p>
            <a:r>
              <a:rPr lang="nb-NO" sz="1100" dirty="0" smtClean="0">
                <a:cs typeface="Times New Roman" panose="02020603050405020304" pitchFamily="18" charset="0"/>
              </a:rPr>
              <a:t>        (corresponding to enstatite chondrites and to Mercury)</a:t>
            </a:r>
          </a:p>
          <a:p>
            <a:pPr>
              <a:lnSpc>
                <a:spcPts val="1700"/>
              </a:lnSpc>
            </a:pPr>
            <a:r>
              <a:rPr lang="nb-NO" sz="1100" dirty="0">
                <a:cs typeface="Times New Roman" panose="02020603050405020304" pitchFamily="18" charset="0"/>
              </a:rPr>
              <a:t> </a:t>
            </a:r>
            <a:r>
              <a:rPr lang="nb-NO" sz="1100" dirty="0" smtClean="0">
                <a:cs typeface="Times New Roman" panose="02020603050405020304" pitchFamily="18" charset="0"/>
              </a:rPr>
              <a:t>  </a:t>
            </a:r>
            <a:r>
              <a:rPr lang="nb-NO" sz="1100" dirty="0" smtClean="0">
                <a:solidFill>
                  <a:srgbClr val="009900"/>
                </a:solidFill>
                <a:cs typeface="Times New Roman" panose="02020603050405020304" pitchFamily="18" charset="0"/>
              </a:rPr>
              <a:t>Sulphide can merge </a:t>
            </a:r>
            <a:r>
              <a:rPr lang="nb-NO" sz="1100" dirty="0">
                <a:solidFill>
                  <a:srgbClr val="009900"/>
                </a:solidFill>
                <a:cs typeface="Times New Roman" panose="02020603050405020304" pitchFamily="18" charset="0"/>
              </a:rPr>
              <a:t>into the core metal</a:t>
            </a:r>
            <a:r>
              <a:rPr lang="nb-NO" sz="1000" dirty="0" smtClean="0"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ts val="1200"/>
              </a:lnSpc>
            </a:pPr>
            <a:endParaRPr lang="nb-NO" sz="1400" dirty="0" smtClean="0">
              <a:solidFill>
                <a:srgbClr val="009900"/>
              </a:solidFill>
              <a:cs typeface="Times New Roman" panose="02020603050405020304" pitchFamily="18" charset="0"/>
            </a:endParaRPr>
          </a:p>
          <a:p>
            <a:pPr>
              <a:lnSpc>
                <a:spcPts val="2000"/>
              </a:lnSpc>
            </a:pPr>
            <a:r>
              <a:rPr lang="nb-NO" sz="1400" dirty="0" smtClean="0">
                <a:solidFill>
                  <a:srgbClr val="009900"/>
                </a:solidFill>
                <a:cs typeface="Times New Roman" panose="02020603050405020304" pitchFamily="18" charset="0"/>
              </a:rPr>
              <a:t>Exsolution of MgO from the core metal at CMB:</a:t>
            </a:r>
          </a:p>
          <a:p>
            <a:pPr>
              <a:lnSpc>
                <a:spcPts val="1400"/>
              </a:lnSpc>
            </a:pPr>
            <a:r>
              <a:rPr lang="nb-NO" sz="1400" dirty="0" smtClean="0">
                <a:solidFill>
                  <a:srgbClr val="009900"/>
                </a:solidFill>
                <a:cs typeface="Times New Roman" panose="02020603050405020304" pitchFamily="18" charset="0"/>
              </a:rPr>
              <a:t> </a:t>
            </a:r>
            <a:r>
              <a:rPr lang="nb-NO" sz="1400" b="1" dirty="0" smtClean="0">
                <a:solidFill>
                  <a:srgbClr val="009900"/>
                </a:solidFill>
                <a:cs typeface="Times New Roman" panose="02020603050405020304" pitchFamily="18" charset="0"/>
              </a:rPr>
              <a:t>exothermic process</a:t>
            </a:r>
            <a:r>
              <a:rPr lang="nb-NO" sz="1400" b="1" dirty="0">
                <a:solidFill>
                  <a:srgbClr val="009900"/>
                </a:solidFill>
                <a:cs typeface="Times New Roman" panose="02020603050405020304" pitchFamily="18" charset="0"/>
              </a:rPr>
              <a:t> </a:t>
            </a:r>
            <a:r>
              <a:rPr lang="nb-NO" sz="1200" b="1" dirty="0" smtClean="0">
                <a:solidFill>
                  <a:srgbClr val="009900"/>
                </a:solidFill>
                <a:cs typeface="Times New Roman" panose="02020603050405020304" pitchFamily="18" charset="0"/>
              </a:rPr>
              <a:t> </a:t>
            </a:r>
            <a:r>
              <a:rPr lang="nb-NO" sz="1200" dirty="0" smtClean="0">
                <a:cs typeface="Times New Roman" panose="02020603050405020304" pitchFamily="18" charset="0"/>
              </a:rPr>
              <a:t>(MgO incorporation in bm and fp) </a:t>
            </a:r>
            <a:endParaRPr lang="nb-NO" sz="1200" dirty="0">
              <a:cs typeface="Times New Roman" panose="02020603050405020304" pitchFamily="18" charset="0"/>
            </a:endParaRPr>
          </a:p>
          <a:p>
            <a:pPr>
              <a:lnSpc>
                <a:spcPts val="1800"/>
              </a:lnSpc>
            </a:pPr>
            <a:r>
              <a:rPr lang="nb-NO" sz="1100" dirty="0" smtClean="0">
                <a:solidFill>
                  <a:srgbClr val="009900"/>
                </a:solidFill>
                <a:cs typeface="Times New Roman" panose="02020603050405020304" pitchFamily="18" charset="0"/>
              </a:rPr>
              <a:t> </a:t>
            </a:r>
            <a:r>
              <a:rPr lang="nb-NO" sz="11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- requires MgO incorporation in the core at very high T during MO-stage</a:t>
            </a:r>
          </a:p>
          <a:p>
            <a:pPr>
              <a:lnSpc>
                <a:spcPts val="1800"/>
              </a:lnSpc>
            </a:pPr>
            <a:r>
              <a:rPr lang="nb-NO" sz="11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- counteracted by dissolution of FeO from bm and fp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7080" y="5791200"/>
            <a:ext cx="2335896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err="1" smtClean="0"/>
              <a:t>Selected</a:t>
            </a:r>
            <a:r>
              <a:rPr lang="nb-NO" sz="1200" b="1" dirty="0" smtClean="0"/>
              <a:t> </a:t>
            </a:r>
            <a:r>
              <a:rPr lang="nb-NO" sz="1200" b="1" dirty="0" err="1" smtClean="0"/>
              <a:t>references</a:t>
            </a:r>
            <a:endParaRPr lang="nb-NO" sz="1200" b="1" dirty="0" smtClean="0"/>
          </a:p>
          <a:p>
            <a:r>
              <a:rPr lang="nb-NO" sz="1200" dirty="0" err="1" smtClean="0"/>
              <a:t>Pozzo</a:t>
            </a:r>
            <a:r>
              <a:rPr lang="nb-NO" sz="1200" dirty="0" smtClean="0"/>
              <a:t> et al. (2012, Nature)</a:t>
            </a:r>
          </a:p>
          <a:p>
            <a:r>
              <a:rPr lang="nb-NO" sz="1100" dirty="0" smtClean="0"/>
              <a:t>Helffrich &amp; Kaneshima (2010, Nature)</a:t>
            </a:r>
          </a:p>
          <a:p>
            <a:r>
              <a:rPr lang="nb-NO" sz="1100" dirty="0" smtClean="0"/>
              <a:t>Wohlers &amp; Wood (2015, Nature) </a:t>
            </a:r>
          </a:p>
          <a:p>
            <a:r>
              <a:rPr lang="nb-NO" sz="1100" dirty="0" smtClean="0"/>
              <a:t>Wahl &amp; Militzer (2015, EPSL)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238979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nb-NO" alt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84888" cy="608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5364163" y="2997200"/>
            <a:ext cx="803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nb-NO" altLang="en-US" sz="1200">
                <a:solidFill>
                  <a:srgbClr val="FFFF00"/>
                </a:solidFill>
              </a:rPr>
              <a:t>Aphrodite</a:t>
            </a:r>
          </a:p>
          <a:p>
            <a:pPr eaLnBrk="1" hangingPunct="1"/>
            <a:r>
              <a:rPr lang="nb-NO" altLang="en-US" sz="1200">
                <a:solidFill>
                  <a:srgbClr val="FFFF00"/>
                </a:solidFill>
              </a:rPr>
              <a:t>Terra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2124075" y="188913"/>
            <a:ext cx="901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nb-NO" altLang="en-US" sz="1200">
                <a:solidFill>
                  <a:srgbClr val="FFFF00"/>
                </a:solidFill>
              </a:rPr>
              <a:t>Ishtar Terra</a:t>
            </a:r>
          </a:p>
        </p:txBody>
      </p:sp>
      <p:sp>
        <p:nvSpPr>
          <p:cNvPr id="4102" name="Text Box 7"/>
          <p:cNvSpPr txBox="1">
            <a:spLocks noChangeArrowheads="1"/>
          </p:cNvSpPr>
          <p:nvPr/>
        </p:nvSpPr>
        <p:spPr bwMode="auto">
          <a:xfrm>
            <a:off x="4738688" y="28575"/>
            <a:ext cx="4405312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nb-NO" altLang="en-US" sz="2400">
                <a:solidFill>
                  <a:srgbClr val="FFFF00"/>
                </a:solidFill>
              </a:rPr>
              <a:t>Venus topography: from Magellan</a:t>
            </a:r>
          </a:p>
          <a:p>
            <a:pPr eaLnBrk="1" hangingPunct="1">
              <a:lnSpc>
                <a:spcPct val="90000"/>
              </a:lnSpc>
            </a:pPr>
            <a:r>
              <a:rPr lang="nb-NO" altLang="en-US" sz="2400">
                <a:solidFill>
                  <a:srgbClr val="FFFF00"/>
                </a:solidFill>
              </a:rPr>
              <a:t>      </a:t>
            </a:r>
            <a:r>
              <a:rPr lang="nb-NO" altLang="en-US" sz="1600">
                <a:solidFill>
                  <a:srgbClr val="66FFFF"/>
                </a:solidFill>
              </a:rPr>
              <a:t>(radar mapping – topography better known</a:t>
            </a:r>
          </a:p>
          <a:p>
            <a:pPr eaLnBrk="1" hangingPunct="1">
              <a:lnSpc>
                <a:spcPct val="90000"/>
              </a:lnSpc>
            </a:pPr>
            <a:r>
              <a:rPr lang="nb-NO" altLang="en-US" sz="1600">
                <a:solidFill>
                  <a:srgbClr val="66FFFF"/>
                </a:solidFill>
              </a:rPr>
              <a:t>                                       than for Earth’s oceans)</a:t>
            </a:r>
          </a:p>
        </p:txBody>
      </p:sp>
      <p:pic>
        <p:nvPicPr>
          <p:cNvPr id="180232" name="Picture 8" descr="Venus-topogr-BeattyNewS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425825"/>
            <a:ext cx="6300787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33" name="Text Box 9"/>
          <p:cNvSpPr txBox="1">
            <a:spLocks noChangeArrowheads="1"/>
          </p:cNvSpPr>
          <p:nvPr/>
        </p:nvSpPr>
        <p:spPr bwMode="auto">
          <a:xfrm>
            <a:off x="5795963" y="1052513"/>
            <a:ext cx="3262432" cy="326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nb-NO" altLang="en-US" sz="1400" dirty="0">
                <a:solidFill>
                  <a:srgbClr val="FFCC99"/>
                </a:solidFill>
              </a:rPr>
              <a:t>Uniform cratering density:</a:t>
            </a:r>
          </a:p>
          <a:p>
            <a:pPr eaLnBrk="1" hangingPunct="1"/>
            <a:r>
              <a:rPr lang="nb-NO" altLang="en-US" sz="1400" dirty="0">
                <a:solidFill>
                  <a:srgbClr val="FFCC99"/>
                </a:solidFill>
              </a:rPr>
              <a:t> global resurfacing at </a:t>
            </a:r>
            <a:r>
              <a:rPr lang="nb-NO" altLang="en-US" sz="1400" dirty="0" smtClean="0">
                <a:solidFill>
                  <a:srgbClr val="FFCC99"/>
                </a:solidFill>
              </a:rPr>
              <a:t>0.5-1 Ga</a:t>
            </a:r>
            <a:endParaRPr lang="nb-NO" altLang="en-US" sz="1400" dirty="0">
              <a:solidFill>
                <a:srgbClr val="FFCC99"/>
              </a:solidFill>
            </a:endParaRPr>
          </a:p>
          <a:p>
            <a:pPr eaLnBrk="1" hangingPunct="1"/>
            <a:endParaRPr lang="nb-NO" altLang="en-US" sz="1400" dirty="0">
              <a:solidFill>
                <a:srgbClr val="FFCC99"/>
              </a:solidFill>
            </a:endParaRPr>
          </a:p>
          <a:p>
            <a:pPr eaLnBrk="1" hangingPunct="1"/>
            <a:r>
              <a:rPr lang="nb-NO" altLang="en-US" sz="1400" dirty="0">
                <a:solidFill>
                  <a:srgbClr val="FFCC99"/>
                </a:solidFill>
              </a:rPr>
              <a:t>    Relatively flat</a:t>
            </a:r>
          </a:p>
          <a:p>
            <a:pPr eaLnBrk="1" hangingPunct="1"/>
            <a:r>
              <a:rPr lang="nb-NO" altLang="en-US" sz="1400" dirty="0">
                <a:solidFill>
                  <a:srgbClr val="FFCC99"/>
                </a:solidFill>
              </a:rPr>
              <a:t>     </a:t>
            </a:r>
            <a:r>
              <a:rPr lang="nb-NO" altLang="en-US" sz="1200" dirty="0">
                <a:solidFill>
                  <a:srgbClr val="FFCC99"/>
                </a:solidFill>
              </a:rPr>
              <a:t>(mostly within 0.5 km from mean radius,</a:t>
            </a:r>
          </a:p>
          <a:p>
            <a:pPr eaLnBrk="1" hangingPunct="1"/>
            <a:r>
              <a:rPr lang="nb-NO" altLang="en-US" sz="1200" dirty="0">
                <a:solidFill>
                  <a:srgbClr val="FFCC99"/>
                </a:solidFill>
              </a:rPr>
              <a:t>        max range: +/- 6 km, Earth: +9 to -11 km)</a:t>
            </a:r>
          </a:p>
          <a:p>
            <a:pPr eaLnBrk="1" hangingPunct="1"/>
            <a:endParaRPr lang="nb-NO" altLang="en-US" sz="1400" dirty="0">
              <a:solidFill>
                <a:srgbClr val="FFCC99"/>
              </a:solidFill>
            </a:endParaRPr>
          </a:p>
          <a:p>
            <a:pPr eaLnBrk="1" hangingPunct="1"/>
            <a:r>
              <a:rPr lang="nb-NO" altLang="en-US" sz="1400" dirty="0">
                <a:solidFill>
                  <a:srgbClr val="FFCC99"/>
                </a:solidFill>
              </a:rPr>
              <a:t>         Broad semi-circular elevated areas:</a:t>
            </a:r>
          </a:p>
          <a:p>
            <a:pPr eaLnBrk="1" hangingPunct="1"/>
            <a:r>
              <a:rPr lang="nb-NO" altLang="en-US" sz="1400" dirty="0">
                <a:solidFill>
                  <a:srgbClr val="FFCC99"/>
                </a:solidFill>
              </a:rPr>
              <a:t>          indicating plume tectonics in a high-</a:t>
            </a:r>
          </a:p>
          <a:p>
            <a:pPr eaLnBrk="1" hangingPunct="1"/>
            <a:r>
              <a:rPr lang="nb-NO" altLang="en-US" sz="1400" dirty="0">
                <a:solidFill>
                  <a:srgbClr val="FFCC99"/>
                </a:solidFill>
              </a:rPr>
              <a:t>          viscosity mantle</a:t>
            </a:r>
            <a:r>
              <a:rPr lang="nb-NO" altLang="en-US" sz="1200" dirty="0">
                <a:solidFill>
                  <a:srgbClr val="FFCC99"/>
                </a:solidFill>
              </a:rPr>
              <a:t> </a:t>
            </a:r>
          </a:p>
          <a:p>
            <a:pPr eaLnBrk="1" hangingPunct="1"/>
            <a:r>
              <a:rPr lang="nb-NO" altLang="en-US" sz="1200" dirty="0">
                <a:solidFill>
                  <a:srgbClr val="FFCC99"/>
                </a:solidFill>
              </a:rPr>
              <a:t> </a:t>
            </a:r>
          </a:p>
          <a:p>
            <a:pPr eaLnBrk="1" hangingPunct="1"/>
            <a:endParaRPr lang="nb-NO" altLang="en-US" sz="1400" dirty="0">
              <a:solidFill>
                <a:srgbClr val="FFCC99"/>
              </a:solidFill>
            </a:endParaRPr>
          </a:p>
          <a:p>
            <a:pPr eaLnBrk="1" hangingPunct="1"/>
            <a:endParaRPr lang="nb-NO" altLang="en-US" sz="1400" dirty="0">
              <a:solidFill>
                <a:srgbClr val="FFCC99"/>
              </a:solidFill>
            </a:endParaRPr>
          </a:p>
          <a:p>
            <a:pPr eaLnBrk="1" hangingPunct="1"/>
            <a:endParaRPr lang="nb-NO" altLang="en-US" sz="1400" dirty="0">
              <a:solidFill>
                <a:srgbClr val="FFCC99"/>
              </a:solidFill>
            </a:endParaRPr>
          </a:p>
          <a:p>
            <a:pPr eaLnBrk="1" hangingPunct="1"/>
            <a:endParaRPr lang="nb-NO" altLang="en-US" sz="1400" dirty="0">
              <a:solidFill>
                <a:srgbClr val="FFCC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504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3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50" y="260350"/>
            <a:ext cx="4876800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323850" y="476672"/>
            <a:ext cx="2249334" cy="2862322"/>
          </a:xfrm>
          <a:prstGeom prst="rect">
            <a:avLst/>
          </a:prstGeom>
          <a:solidFill>
            <a:srgbClr val="DDFF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nb-NO" altLang="en-US" sz="2400" dirty="0">
                <a:solidFill>
                  <a:srgbClr val="0000FF"/>
                </a:solidFill>
              </a:rPr>
              <a:t>Earth:</a:t>
            </a:r>
          </a:p>
          <a:p>
            <a:pPr eaLnBrk="1" hangingPunct="1"/>
            <a:r>
              <a:rPr lang="nb-NO" altLang="en-US" sz="1800" dirty="0">
                <a:solidFill>
                  <a:srgbClr val="FF0000"/>
                </a:solidFill>
              </a:rPr>
              <a:t>Bimodal topography</a:t>
            </a:r>
          </a:p>
          <a:p>
            <a:pPr eaLnBrk="1" hangingPunct="1"/>
            <a:r>
              <a:rPr lang="nb-NO" altLang="en-US" sz="1800" dirty="0">
                <a:solidFill>
                  <a:srgbClr val="FF0000"/>
                </a:solidFill>
              </a:rPr>
              <a:t>Stable plate tectonics</a:t>
            </a:r>
          </a:p>
          <a:p>
            <a:pPr eaLnBrk="1" hangingPunct="1"/>
            <a:endParaRPr lang="nb-NO" altLang="en-US" sz="2400" dirty="0">
              <a:solidFill>
                <a:srgbClr val="FF0000"/>
              </a:solidFill>
            </a:endParaRPr>
          </a:p>
          <a:p>
            <a:pPr eaLnBrk="1" hangingPunct="1"/>
            <a:r>
              <a:rPr lang="nb-NO" altLang="en-US" sz="2400" dirty="0">
                <a:solidFill>
                  <a:srgbClr val="0000FF"/>
                </a:solidFill>
              </a:rPr>
              <a:t>Venus:</a:t>
            </a:r>
          </a:p>
          <a:p>
            <a:pPr eaLnBrk="1" hangingPunct="1"/>
            <a:r>
              <a:rPr lang="nb-NO" altLang="en-US" sz="1800" dirty="0">
                <a:solidFill>
                  <a:srgbClr val="FF0000"/>
                </a:solidFill>
              </a:rPr>
              <a:t>Unimodal topography</a:t>
            </a:r>
          </a:p>
          <a:p>
            <a:pPr eaLnBrk="1" hangingPunct="1"/>
            <a:r>
              <a:rPr lang="nb-NO" altLang="en-US" sz="1800" dirty="0">
                <a:solidFill>
                  <a:srgbClr val="FF0000"/>
                </a:solidFill>
              </a:rPr>
              <a:t>Volcanic mega-events</a:t>
            </a:r>
          </a:p>
          <a:p>
            <a:pPr eaLnBrk="1" hangingPunct="1"/>
            <a:r>
              <a:rPr lang="nb-NO" altLang="en-US" sz="1800" dirty="0">
                <a:solidFill>
                  <a:srgbClr val="FF0000"/>
                </a:solidFill>
              </a:rPr>
              <a:t>and global resurfacing</a:t>
            </a:r>
          </a:p>
          <a:p>
            <a:pPr eaLnBrk="1" hangingPunct="1"/>
            <a:r>
              <a:rPr lang="nb-NO" altLang="en-US" sz="1800" dirty="0" smtClean="0">
                <a:solidFill>
                  <a:srgbClr val="FF0000"/>
                </a:solidFill>
              </a:rPr>
              <a:t>0.5-1 Ga </a:t>
            </a:r>
            <a:r>
              <a:rPr lang="nb-NO" altLang="en-US" sz="1800" dirty="0">
                <a:solidFill>
                  <a:srgbClr val="FF0000"/>
                </a:solidFill>
              </a:rPr>
              <a:t>cycles (?)</a:t>
            </a:r>
          </a:p>
        </p:txBody>
      </p:sp>
    </p:spTree>
    <p:extLst>
      <p:ext uri="{BB962C8B-B14F-4D97-AF65-F5344CB8AC3E}">
        <p14:creationId xmlns:p14="http://schemas.microsoft.com/office/powerpoint/2010/main" val="380714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VenusSurface-Venera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573463"/>
            <a:ext cx="3924300" cy="3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Ven-Corona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98838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Ven-Domes-rhy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0"/>
            <a:ext cx="3617913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3708400" y="1557338"/>
            <a:ext cx="200818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nb-NO" altLang="en-US" sz="1600">
                <a:solidFill>
                  <a:srgbClr val="66FFFF"/>
                </a:solidFill>
              </a:rPr>
              <a:t>Small dome structures</a:t>
            </a:r>
          </a:p>
          <a:p>
            <a:pPr eaLnBrk="1" hangingPunct="1"/>
            <a:r>
              <a:rPr lang="nb-NO" altLang="en-US" sz="1600">
                <a:solidFill>
                  <a:srgbClr val="66FFFF"/>
                </a:solidFill>
              </a:rPr>
              <a:t>(d = 25 km)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1331913" y="692150"/>
            <a:ext cx="19780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nb-NO" altLang="en-US" sz="1600">
                <a:solidFill>
                  <a:srgbClr val="66FFFF"/>
                </a:solidFill>
              </a:rPr>
              <a:t>Large dome structure</a:t>
            </a:r>
          </a:p>
          <a:p>
            <a:pPr eaLnBrk="1" hangingPunct="1"/>
            <a:r>
              <a:rPr lang="nb-NO" altLang="en-US" sz="1600">
                <a:solidFill>
                  <a:srgbClr val="66FFFF"/>
                </a:solidFill>
              </a:rPr>
              <a:t>- corona (d = 300 km)</a:t>
            </a:r>
          </a:p>
        </p:txBody>
      </p:sp>
    </p:spTree>
    <p:extLst>
      <p:ext uri="{BB962C8B-B14F-4D97-AF65-F5344CB8AC3E}">
        <p14:creationId xmlns:p14="http://schemas.microsoft.com/office/powerpoint/2010/main" val="40612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288" y="4592464"/>
            <a:ext cx="2862863" cy="2171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0" y="4633130"/>
            <a:ext cx="2903529" cy="213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78" y="1311938"/>
            <a:ext cx="3049926" cy="2448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166124"/>
            <a:ext cx="2090848" cy="2555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578" y="1104476"/>
            <a:ext cx="2715926" cy="2862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729" y="4291928"/>
            <a:ext cx="2451399" cy="255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182" y="65858"/>
            <a:ext cx="5744521" cy="707886"/>
          </a:xfrm>
          <a:prstGeom prst="rect">
            <a:avLst/>
          </a:prstGeom>
          <a:solidFill>
            <a:srgbClr val="DDFFFF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3333FF"/>
                </a:solidFill>
              </a:rPr>
              <a:t>Plume-peripheral subduction</a:t>
            </a:r>
            <a:r>
              <a:rPr lang="nb-NO" dirty="0" smtClean="0">
                <a:solidFill>
                  <a:srgbClr val="3333FF"/>
                </a:solidFill>
              </a:rPr>
              <a:t> (sagduction) on Venus</a:t>
            </a:r>
          </a:p>
          <a:p>
            <a:r>
              <a:rPr lang="nb-NO" b="1" dirty="0" smtClean="0">
                <a:solidFill>
                  <a:srgbClr val="3333FF"/>
                </a:solidFill>
              </a:rPr>
              <a:t>Topography</a:t>
            </a:r>
            <a:r>
              <a:rPr lang="nb-NO" dirty="0" smtClean="0">
                <a:solidFill>
                  <a:srgbClr val="3333FF"/>
                </a:solidFill>
              </a:rPr>
              <a:t> comparisons: Earth-Venus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724" y="1013676"/>
            <a:ext cx="28216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b="1" dirty="0" smtClean="0"/>
              <a:t>Earth</a:t>
            </a:r>
            <a:r>
              <a:rPr lang="nb-NO" sz="1600" dirty="0" smtClean="0"/>
              <a:t>: South Sandwitch trench </a:t>
            </a:r>
            <a:endParaRPr lang="en-GB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6980115" y="878432"/>
            <a:ext cx="20990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b="1" dirty="0" smtClean="0"/>
              <a:t>Venus</a:t>
            </a:r>
            <a:r>
              <a:rPr lang="nb-NO" sz="1600" dirty="0" smtClean="0"/>
              <a:t>: Latona Corona </a:t>
            </a:r>
            <a:endParaRPr lang="en-GB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6266533" y="4301401"/>
            <a:ext cx="21293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b="1" dirty="0" smtClean="0"/>
              <a:t>Venus</a:t>
            </a:r>
            <a:r>
              <a:rPr lang="nb-NO" sz="1600" dirty="0" smtClean="0"/>
              <a:t>: Artemis Corona</a:t>
            </a:r>
            <a:endParaRPr lang="en-GB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41647" y="4335023"/>
            <a:ext cx="21209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b="1" dirty="0" smtClean="0"/>
              <a:t>Earth</a:t>
            </a:r>
            <a:r>
              <a:rPr lang="nb-NO" sz="1600" dirty="0" smtClean="0"/>
              <a:t>: Aleutian trench </a:t>
            </a:r>
            <a:endParaRPr lang="en-GB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6011208" y="65014"/>
            <a:ext cx="3057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/>
              <a:t> Sandwell and Schubert (1992, Science)</a:t>
            </a:r>
            <a:endParaRPr lang="en-GB" sz="1400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6355921" y="1513259"/>
            <a:ext cx="567133" cy="1391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3200563" y="3068569"/>
            <a:ext cx="546794" cy="391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738758" y="4767891"/>
            <a:ext cx="428909" cy="0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981504" y="6028603"/>
            <a:ext cx="460726" cy="0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6588224" y="4628735"/>
            <a:ext cx="2016224" cy="888497"/>
          </a:xfrm>
          <a:prstGeom prst="straightConnector1">
            <a:avLst/>
          </a:prstGeom>
          <a:ln w="3175">
            <a:solidFill>
              <a:srgbClr val="FFFF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20141550">
            <a:off x="7551075" y="4908005"/>
            <a:ext cx="6367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 smtClean="0">
                <a:solidFill>
                  <a:srgbClr val="FFFF00"/>
                </a:solidFill>
              </a:rPr>
              <a:t>1800 km</a:t>
            </a:r>
            <a:endParaRPr lang="en-GB" sz="1000" dirty="0">
              <a:solidFill>
                <a:srgbClr val="FFFF00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7539990" y="2138267"/>
            <a:ext cx="848434" cy="166783"/>
          </a:xfrm>
          <a:prstGeom prst="straightConnector1">
            <a:avLst/>
          </a:prstGeom>
          <a:ln w="3175">
            <a:solidFill>
              <a:srgbClr val="FFFF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 rot="20973731">
            <a:off x="7645953" y="2045276"/>
            <a:ext cx="5725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 smtClean="0">
                <a:solidFill>
                  <a:srgbClr val="FFFF00"/>
                </a:solidFill>
              </a:rPr>
              <a:t>700 km</a:t>
            </a:r>
            <a:endParaRPr lang="en-GB" sz="1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24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8" y="3205776"/>
            <a:ext cx="6099062" cy="364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984" y="-4819"/>
            <a:ext cx="5832085" cy="355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1475656" y="3356992"/>
            <a:ext cx="144016" cy="1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102185" y="6269421"/>
            <a:ext cx="167085" cy="1706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5211243" y="132790"/>
            <a:ext cx="144016" cy="1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3386213" y="3198764"/>
            <a:ext cx="187240" cy="1502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1742166" y="3296704"/>
            <a:ext cx="505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900"/>
              </a:lnSpc>
            </a:pPr>
            <a:r>
              <a:rPr lang="nb-NO" sz="1050" dirty="0" smtClean="0"/>
              <a:t>Alta</a:t>
            </a:r>
          </a:p>
          <a:p>
            <a:pPr>
              <a:lnSpc>
                <a:spcPts val="900"/>
              </a:lnSpc>
            </a:pPr>
            <a:r>
              <a:rPr lang="nb-NO" sz="1050" dirty="0" smtClean="0"/>
              <a:t>Regio</a:t>
            </a:r>
            <a:endParaRPr lang="en-GB" sz="1050" dirty="0"/>
          </a:p>
        </p:txBody>
      </p:sp>
      <p:sp>
        <p:nvSpPr>
          <p:cNvPr id="15" name="TextBox 14"/>
          <p:cNvSpPr txBox="1"/>
          <p:nvPr/>
        </p:nvSpPr>
        <p:spPr>
          <a:xfrm>
            <a:off x="3039113" y="5628508"/>
            <a:ext cx="562975" cy="3243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900"/>
              </a:lnSpc>
            </a:pPr>
            <a:r>
              <a:rPr lang="nb-NO" sz="1000" dirty="0" smtClean="0">
                <a:solidFill>
                  <a:srgbClr val="FFFF00"/>
                </a:solidFill>
              </a:rPr>
              <a:t>Latona</a:t>
            </a:r>
          </a:p>
          <a:p>
            <a:pPr>
              <a:lnSpc>
                <a:spcPts val="900"/>
              </a:lnSpc>
            </a:pPr>
            <a:r>
              <a:rPr lang="nb-NO" sz="1000" dirty="0" smtClean="0">
                <a:solidFill>
                  <a:srgbClr val="FFFF00"/>
                </a:solidFill>
              </a:rPr>
              <a:t>Corona</a:t>
            </a:r>
            <a:endParaRPr lang="en-GB" sz="1000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01518" y="271195"/>
            <a:ext cx="814647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900"/>
              </a:lnSpc>
            </a:pPr>
            <a:r>
              <a:rPr lang="nb-NO" sz="1100" dirty="0" smtClean="0"/>
              <a:t>Beta Regio</a:t>
            </a:r>
            <a:endParaRPr lang="en-GB" sz="1100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970757" y="4270405"/>
            <a:ext cx="0" cy="576064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808324" y="4098294"/>
            <a:ext cx="314510" cy="2210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900"/>
              </a:lnSpc>
            </a:pPr>
            <a:r>
              <a:rPr lang="nb-NO" sz="1400" b="1" dirty="0" smtClean="0">
                <a:solidFill>
                  <a:srgbClr val="FFFF00"/>
                </a:solidFill>
              </a:rPr>
              <a:t>N</a:t>
            </a:r>
            <a:endParaRPr lang="en-GB" sz="1400" b="1" dirty="0">
              <a:solidFill>
                <a:srgbClr val="FFFF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5248441" y="1610927"/>
            <a:ext cx="344546" cy="29641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008931" y="1497778"/>
            <a:ext cx="314510" cy="2210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900"/>
              </a:lnSpc>
            </a:pPr>
            <a:r>
              <a:rPr lang="nb-NO" sz="1400" b="1" dirty="0" smtClean="0">
                <a:solidFill>
                  <a:srgbClr val="FFFF00"/>
                </a:solidFill>
              </a:rPr>
              <a:t>N</a:t>
            </a:r>
            <a:endParaRPr lang="en-GB" sz="1400" b="1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967" y="34104"/>
            <a:ext cx="3057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/>
              <a:t> Sandwell and Schubert (1992, Science)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13786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3378943" y="34962"/>
            <a:ext cx="2198038" cy="220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nb-NO" sz="1050" dirty="0" smtClean="0"/>
              <a:t>Davaille et al. </a:t>
            </a:r>
            <a:r>
              <a:rPr lang="nb-NO" sz="1050" dirty="0"/>
              <a:t>(</a:t>
            </a:r>
            <a:r>
              <a:rPr lang="nb-NO" sz="1050" dirty="0" smtClean="0"/>
              <a:t>2017, Nature Geosci.)</a:t>
            </a:r>
            <a:endParaRPr lang="en-GB" sz="1050" dirty="0"/>
          </a:p>
        </p:txBody>
      </p:sp>
      <p:grpSp>
        <p:nvGrpSpPr>
          <p:cNvPr id="28" name="Group 27"/>
          <p:cNvGrpSpPr/>
          <p:nvPr/>
        </p:nvGrpSpPr>
        <p:grpSpPr>
          <a:xfrm>
            <a:off x="52789" y="194368"/>
            <a:ext cx="4576089" cy="6599087"/>
            <a:chOff x="52789" y="194368"/>
            <a:chExt cx="4576089" cy="6599087"/>
          </a:xfrm>
        </p:grpSpPr>
        <p:pic>
          <p:nvPicPr>
            <p:cNvPr id="55299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35" y="953970"/>
              <a:ext cx="4570943" cy="5839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" name="Straight Arrow Connector 2"/>
            <p:cNvCxnSpPr/>
            <p:nvPr/>
          </p:nvCxnSpPr>
          <p:spPr>
            <a:xfrm>
              <a:off x="3244101" y="3629442"/>
              <a:ext cx="269684" cy="963358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>
              <a:off x="61509" y="194368"/>
              <a:ext cx="33762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rgbClr val="3333FF"/>
                  </a:solidFill>
                </a:rPr>
                <a:t>Artemis </a:t>
              </a:r>
              <a:r>
                <a:rPr lang="en-GB" sz="1600" dirty="0" smtClean="0">
                  <a:solidFill>
                    <a:srgbClr val="3333FF"/>
                  </a:solidFill>
                </a:rPr>
                <a:t>Corona, </a:t>
              </a:r>
              <a:r>
                <a:rPr lang="en-GB" sz="1400" dirty="0" smtClean="0">
                  <a:solidFill>
                    <a:srgbClr val="3333FF"/>
                  </a:solidFill>
                </a:rPr>
                <a:t>2000-2400 km diameter </a:t>
              </a:r>
              <a:endParaRPr lang="en-GB" sz="1400" dirty="0">
                <a:solidFill>
                  <a:srgbClr val="3333FF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2789" y="457192"/>
              <a:ext cx="4483920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en-GB" sz="11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Complex </a:t>
              </a:r>
              <a:r>
                <a:rPr lang="en-GB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interior </a:t>
              </a:r>
              <a:r>
                <a:rPr lang="en-GB" sz="11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geology: intensely deformed linear</a:t>
              </a:r>
              <a:r>
                <a:rPr lang="en-GB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, arcuate fracture </a:t>
              </a:r>
              <a:r>
                <a:rPr lang="en-GB" sz="11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zones,</a:t>
              </a:r>
            </a:p>
            <a:p>
              <a:pPr>
                <a:lnSpc>
                  <a:spcPts val="1200"/>
                </a:lnSpc>
              </a:pPr>
              <a:r>
                <a:rPr lang="en-GB" sz="11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numerous </a:t>
              </a:r>
              <a:r>
                <a:rPr lang="en-GB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volcanic flows, and </a:t>
              </a:r>
              <a:r>
                <a:rPr lang="en-GB" sz="11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"corona-like" features, </a:t>
              </a:r>
              <a:r>
                <a:rPr lang="en-GB" sz="1200" b="1" dirty="0" smtClean="0"/>
                <a:t>c</a:t>
              </a:r>
              <a:r>
                <a:rPr lang="en-GB" sz="11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.</a:t>
              </a:r>
            </a:p>
            <a:p>
              <a:pPr>
                <a:lnSpc>
                  <a:spcPts val="1200"/>
                </a:lnSpc>
              </a:pPr>
              <a:r>
                <a:rPr lang="en-GB" sz="11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Three </a:t>
              </a:r>
              <a:r>
                <a:rPr lang="en-GB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rift </a:t>
              </a:r>
              <a:r>
                <a:rPr lang="en-GB" sz="11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segments, </a:t>
              </a:r>
              <a:r>
                <a:rPr lang="en-GB" sz="1200" b="1" dirty="0" smtClean="0"/>
                <a:t>r</a:t>
              </a:r>
              <a:r>
                <a:rPr lang="en-GB" sz="11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, radiate outwards from </a:t>
              </a:r>
              <a:r>
                <a:rPr lang="en-GB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the </a:t>
              </a:r>
              <a:r>
                <a:rPr lang="en-GB" sz="11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peripheral trench.</a:t>
              </a:r>
              <a:endParaRPr lang="en-GB" sz="11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06264" y="3632674"/>
              <a:ext cx="301656" cy="302142"/>
            </a:xfrm>
            <a:prstGeom prst="rect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3189846" y="3462991"/>
              <a:ext cx="58968" cy="47134"/>
            </a:xfrm>
            <a:custGeom>
              <a:avLst/>
              <a:gdLst>
                <a:gd name="connsiteX0" fmla="*/ 0 w 47134"/>
                <a:gd name="connsiteY0" fmla="*/ 47134 h 47134"/>
                <a:gd name="connsiteX1" fmla="*/ 47134 w 47134"/>
                <a:gd name="connsiteY1" fmla="*/ 0 h 47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134" h="47134">
                  <a:moveTo>
                    <a:pt x="0" y="47134"/>
                  </a:moveTo>
                  <a:lnTo>
                    <a:pt x="47134" y="0"/>
                  </a:lnTo>
                </a:path>
              </a:pathLst>
            </a:cu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789207" y="4584781"/>
              <a:ext cx="207390" cy="212103"/>
            </a:xfrm>
            <a:custGeom>
              <a:avLst/>
              <a:gdLst>
                <a:gd name="connsiteX0" fmla="*/ 0 w 207390"/>
                <a:gd name="connsiteY0" fmla="*/ 212103 h 212103"/>
                <a:gd name="connsiteX1" fmla="*/ 141402 w 207390"/>
                <a:gd name="connsiteY1" fmla="*/ 94268 h 212103"/>
                <a:gd name="connsiteX2" fmla="*/ 207390 w 207390"/>
                <a:gd name="connsiteY2" fmla="*/ 0 h 212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7390" h="212103">
                  <a:moveTo>
                    <a:pt x="0" y="212103"/>
                  </a:moveTo>
                  <a:cubicBezTo>
                    <a:pt x="53418" y="170860"/>
                    <a:pt x="106837" y="129618"/>
                    <a:pt x="141402" y="94268"/>
                  </a:cubicBezTo>
                  <a:cubicBezTo>
                    <a:pt x="175967" y="58918"/>
                    <a:pt x="191678" y="29459"/>
                    <a:pt x="207390" y="0"/>
                  </a:cubicBezTo>
                </a:path>
              </a:pathLst>
            </a:cu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594652" y="4527752"/>
              <a:ext cx="117397" cy="1366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TextBox 26"/>
            <p:cNvSpPr txBox="1"/>
            <p:nvPr/>
          </p:nvSpPr>
          <p:spPr>
            <a:xfrm rot="17419974">
              <a:off x="583972" y="5488745"/>
              <a:ext cx="5709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200" dirty="0" smtClean="0">
                  <a:solidFill>
                    <a:srgbClr val="3333FF"/>
                  </a:solidFill>
                </a:rPr>
                <a:t>trench</a:t>
              </a:r>
              <a:endParaRPr lang="en-GB" sz="1200" dirty="0">
                <a:solidFill>
                  <a:srgbClr val="3333FF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731134" y="259866"/>
            <a:ext cx="4412866" cy="6483102"/>
            <a:chOff x="4731134" y="259866"/>
            <a:chExt cx="4412866" cy="6483102"/>
          </a:xfrm>
        </p:grpSpPr>
        <p:pic>
          <p:nvPicPr>
            <p:cNvPr id="5529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908720"/>
              <a:ext cx="4355976" cy="5834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4740888" y="259866"/>
              <a:ext cx="38234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err="1">
                  <a:solidFill>
                    <a:srgbClr val="3333FF"/>
                  </a:solidFill>
                </a:rPr>
                <a:t>Quetzalpetlatl</a:t>
              </a:r>
              <a:r>
                <a:rPr lang="en-GB" sz="1600" dirty="0" smtClean="0">
                  <a:solidFill>
                    <a:srgbClr val="3333FF"/>
                  </a:solidFill>
                </a:rPr>
                <a:t> Corona, </a:t>
              </a:r>
              <a:r>
                <a:rPr lang="en-GB" sz="1400" dirty="0" smtClean="0">
                  <a:solidFill>
                    <a:srgbClr val="3333FF"/>
                  </a:solidFill>
                </a:rPr>
                <a:t>1500-2000 km diameter</a:t>
              </a:r>
              <a:endParaRPr lang="en-GB" sz="1400" dirty="0">
                <a:solidFill>
                  <a:srgbClr val="3333FF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731134" y="526712"/>
              <a:ext cx="395973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en-GB" sz="11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 roughly fractured arc, </a:t>
              </a:r>
              <a:r>
                <a:rPr lang="en-GB" sz="1100" b="1" dirty="0" smtClean="0"/>
                <a:t>QC</a:t>
              </a:r>
              <a:r>
                <a:rPr lang="en-GB" sz="11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, appear </a:t>
              </a:r>
              <a:r>
                <a:rPr lang="en-GB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radar bright </a:t>
              </a:r>
              <a:r>
                <a:rPr lang="en-GB" sz="11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(grey scale inset).</a:t>
              </a:r>
            </a:p>
            <a:p>
              <a:pPr>
                <a:lnSpc>
                  <a:spcPts val="1200"/>
                </a:lnSpc>
              </a:pPr>
              <a:r>
                <a:rPr lang="en-GB" sz="11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Exterior </a:t>
              </a:r>
              <a:r>
                <a:rPr lang="en-GB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rift </a:t>
              </a:r>
              <a:r>
                <a:rPr lang="en-GB" sz="11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branches, </a:t>
              </a:r>
              <a:r>
                <a:rPr lang="en-GB" sz="1200" b="1" dirty="0" smtClean="0"/>
                <a:t>r</a:t>
              </a:r>
              <a:r>
                <a:rPr lang="en-GB" sz="11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, radiate outwards.  </a:t>
              </a:r>
              <a:r>
                <a:rPr lang="en-GB" sz="1100" b="1" dirty="0" smtClean="0"/>
                <a:t>BC</a:t>
              </a:r>
              <a:r>
                <a:rPr lang="en-GB" sz="11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: </a:t>
              </a:r>
              <a:r>
                <a:rPr lang="en-GB" sz="1100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Boala</a:t>
              </a:r>
              <a:r>
                <a:rPr lang="en-GB" sz="11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Corona</a:t>
              </a:r>
              <a:endParaRPr lang="en-GB" sz="11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6288377" y="2230229"/>
              <a:ext cx="1238926" cy="1290682"/>
            </a:xfrm>
            <a:custGeom>
              <a:avLst/>
              <a:gdLst>
                <a:gd name="connsiteX0" fmla="*/ 1238926 w 1238926"/>
                <a:gd name="connsiteY0" fmla="*/ 296155 h 1290682"/>
                <a:gd name="connsiteX1" fmla="*/ 1135231 w 1238926"/>
                <a:gd name="connsiteY1" fmla="*/ 192460 h 1290682"/>
                <a:gd name="connsiteX2" fmla="*/ 984402 w 1238926"/>
                <a:gd name="connsiteY2" fmla="*/ 88765 h 1290682"/>
                <a:gd name="connsiteX3" fmla="*/ 781726 w 1238926"/>
                <a:gd name="connsiteY3" fmla="*/ 13350 h 1290682"/>
                <a:gd name="connsiteX4" fmla="*/ 517776 w 1238926"/>
                <a:gd name="connsiteY4" fmla="*/ 8637 h 1290682"/>
                <a:gd name="connsiteX5" fmla="*/ 310386 w 1238926"/>
                <a:gd name="connsiteY5" fmla="*/ 102905 h 1290682"/>
                <a:gd name="connsiteX6" fmla="*/ 145417 w 1238926"/>
                <a:gd name="connsiteY6" fmla="*/ 282014 h 1290682"/>
                <a:gd name="connsiteX7" fmla="*/ 41722 w 1238926"/>
                <a:gd name="connsiteY7" fmla="*/ 475264 h 1290682"/>
                <a:gd name="connsiteX8" fmla="*/ 8728 w 1238926"/>
                <a:gd name="connsiteY8" fmla="*/ 640233 h 1290682"/>
                <a:gd name="connsiteX9" fmla="*/ 4015 w 1238926"/>
                <a:gd name="connsiteY9" fmla="*/ 805202 h 1290682"/>
                <a:gd name="connsiteX10" fmla="*/ 60576 w 1238926"/>
                <a:gd name="connsiteY10" fmla="*/ 1017305 h 1290682"/>
                <a:gd name="connsiteX11" fmla="*/ 154844 w 1238926"/>
                <a:gd name="connsiteY11" fmla="*/ 1121000 h 1290682"/>
                <a:gd name="connsiteX12" fmla="*/ 244398 w 1238926"/>
                <a:gd name="connsiteY12" fmla="*/ 1186987 h 1290682"/>
                <a:gd name="connsiteX13" fmla="*/ 404654 w 1238926"/>
                <a:gd name="connsiteY13" fmla="*/ 1267115 h 1290682"/>
                <a:gd name="connsiteX14" fmla="*/ 465928 w 1238926"/>
                <a:gd name="connsiteY14" fmla="*/ 1290682 h 129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38926" h="1290682">
                  <a:moveTo>
                    <a:pt x="1238926" y="296155"/>
                  </a:moveTo>
                  <a:cubicBezTo>
                    <a:pt x="1208289" y="261590"/>
                    <a:pt x="1177652" y="227025"/>
                    <a:pt x="1135231" y="192460"/>
                  </a:cubicBezTo>
                  <a:cubicBezTo>
                    <a:pt x="1092810" y="157895"/>
                    <a:pt x="1043319" y="118617"/>
                    <a:pt x="984402" y="88765"/>
                  </a:cubicBezTo>
                  <a:cubicBezTo>
                    <a:pt x="925485" y="58913"/>
                    <a:pt x="859497" y="26705"/>
                    <a:pt x="781726" y="13350"/>
                  </a:cubicBezTo>
                  <a:cubicBezTo>
                    <a:pt x="703955" y="-5"/>
                    <a:pt x="596333" y="-6289"/>
                    <a:pt x="517776" y="8637"/>
                  </a:cubicBezTo>
                  <a:cubicBezTo>
                    <a:pt x="439219" y="23563"/>
                    <a:pt x="372446" y="57342"/>
                    <a:pt x="310386" y="102905"/>
                  </a:cubicBezTo>
                  <a:cubicBezTo>
                    <a:pt x="248326" y="148468"/>
                    <a:pt x="190194" y="219954"/>
                    <a:pt x="145417" y="282014"/>
                  </a:cubicBezTo>
                  <a:cubicBezTo>
                    <a:pt x="100640" y="344074"/>
                    <a:pt x="64503" y="415561"/>
                    <a:pt x="41722" y="475264"/>
                  </a:cubicBezTo>
                  <a:cubicBezTo>
                    <a:pt x="18941" y="534967"/>
                    <a:pt x="15012" y="585243"/>
                    <a:pt x="8728" y="640233"/>
                  </a:cubicBezTo>
                  <a:cubicBezTo>
                    <a:pt x="2443" y="695223"/>
                    <a:pt x="-4626" y="742357"/>
                    <a:pt x="4015" y="805202"/>
                  </a:cubicBezTo>
                  <a:cubicBezTo>
                    <a:pt x="12656" y="868047"/>
                    <a:pt x="35438" y="964672"/>
                    <a:pt x="60576" y="1017305"/>
                  </a:cubicBezTo>
                  <a:cubicBezTo>
                    <a:pt x="85714" y="1069938"/>
                    <a:pt x="124207" y="1092720"/>
                    <a:pt x="154844" y="1121000"/>
                  </a:cubicBezTo>
                  <a:cubicBezTo>
                    <a:pt x="185481" y="1149280"/>
                    <a:pt x="202763" y="1162635"/>
                    <a:pt x="244398" y="1186987"/>
                  </a:cubicBezTo>
                  <a:cubicBezTo>
                    <a:pt x="286033" y="1211340"/>
                    <a:pt x="367732" y="1249833"/>
                    <a:pt x="404654" y="1267115"/>
                  </a:cubicBezTo>
                  <a:cubicBezTo>
                    <a:pt x="441576" y="1284397"/>
                    <a:pt x="453752" y="1287539"/>
                    <a:pt x="465928" y="1290682"/>
                  </a:cubicBezTo>
                </a:path>
              </a:pathLst>
            </a:custGeom>
            <a:noFill/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6907840" y="2420888"/>
              <a:ext cx="1120544" cy="2592288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5024487" y="3885166"/>
              <a:ext cx="235671" cy="148952"/>
            </a:xfrm>
            <a:prstGeom prst="rect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891329" y="4983031"/>
              <a:ext cx="117397" cy="1366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TextBox 29"/>
            <p:cNvSpPr txBox="1"/>
            <p:nvPr/>
          </p:nvSpPr>
          <p:spPr>
            <a:xfrm rot="3376949">
              <a:off x="6081417" y="5560865"/>
              <a:ext cx="5709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200" dirty="0" smtClean="0">
                  <a:solidFill>
                    <a:srgbClr val="3333FF"/>
                  </a:solidFill>
                </a:rPr>
                <a:t>trench</a:t>
              </a:r>
              <a:endParaRPr lang="en-GB" sz="1200" dirty="0">
                <a:solidFill>
                  <a:srgbClr val="3333FF"/>
                </a:solidFill>
              </a:endParaRPr>
            </a:p>
          </p:txBody>
        </p:sp>
      </p:grpSp>
      <p:cxnSp>
        <p:nvCxnSpPr>
          <p:cNvPr id="6" name="Straight Connector 5"/>
          <p:cNvCxnSpPr/>
          <p:nvPr/>
        </p:nvCxnSpPr>
        <p:spPr>
          <a:xfrm flipV="1">
            <a:off x="2721889" y="1391234"/>
            <a:ext cx="683269" cy="348842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2560530" y="1234160"/>
            <a:ext cx="659504" cy="394640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1105134" y="3607112"/>
            <a:ext cx="538542" cy="527322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223032" y="2319757"/>
            <a:ext cx="619692" cy="316856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214425" y="2114901"/>
            <a:ext cx="633909" cy="213173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827584" y="3290994"/>
            <a:ext cx="446721" cy="316118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796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99178"/>
            <a:ext cx="3885949" cy="6428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7" y="2749372"/>
            <a:ext cx="2677534" cy="1679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0" y="5584769"/>
            <a:ext cx="1399424" cy="78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861" y="2900598"/>
            <a:ext cx="1589366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092" y="5742201"/>
            <a:ext cx="14954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213" y="5717725"/>
            <a:ext cx="15716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7131" y="615401"/>
            <a:ext cx="3788217" cy="784830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nb-NO" sz="1300" dirty="0" smtClean="0">
                <a:solidFill>
                  <a:srgbClr val="6600CC"/>
                </a:solidFill>
              </a:rPr>
              <a:t>- aqueous colloidal dispersions of silica nanoparticles,</a:t>
            </a:r>
          </a:p>
          <a:p>
            <a:pPr>
              <a:lnSpc>
                <a:spcPts val="1800"/>
              </a:lnSpc>
            </a:pPr>
            <a:r>
              <a:rPr lang="nb-NO" sz="1300" dirty="0" smtClean="0">
                <a:solidFill>
                  <a:srgbClr val="6600CC"/>
                </a:solidFill>
              </a:rPr>
              <a:t>- dried from above (lithospheric stiffness)</a:t>
            </a:r>
          </a:p>
          <a:p>
            <a:pPr>
              <a:lnSpc>
                <a:spcPts val="1800"/>
              </a:lnSpc>
            </a:pPr>
            <a:r>
              <a:rPr lang="nb-NO" sz="1300" dirty="0" smtClean="0">
                <a:solidFill>
                  <a:srgbClr val="6600CC"/>
                </a:solidFill>
              </a:rPr>
              <a:t>- uniformely heated from below, </a:t>
            </a:r>
            <a:r>
              <a:rPr lang="nb-NO" sz="1300" b="1" dirty="0" smtClean="0">
                <a:solidFill>
                  <a:srgbClr val="CC00CC"/>
                </a:solidFill>
              </a:rPr>
              <a:t>creating plumes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858" y="82973"/>
            <a:ext cx="2535535" cy="515526"/>
          </a:xfrm>
          <a:prstGeom prst="rect">
            <a:avLst/>
          </a:prstGeom>
          <a:solidFill>
            <a:srgbClr val="DDFFFF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nb-NO" dirty="0" smtClean="0">
                <a:solidFill>
                  <a:srgbClr val="3333FF"/>
                </a:solidFill>
              </a:rPr>
              <a:t>Fluid tank experiments</a:t>
            </a:r>
          </a:p>
          <a:p>
            <a:pPr>
              <a:lnSpc>
                <a:spcPts val="1300"/>
              </a:lnSpc>
            </a:pPr>
            <a:r>
              <a:rPr lang="nb-NO" sz="1100" dirty="0" smtClean="0"/>
              <a:t>  Davaille et al. </a:t>
            </a:r>
            <a:r>
              <a:rPr lang="nb-NO" sz="1100" dirty="0"/>
              <a:t>(</a:t>
            </a:r>
            <a:r>
              <a:rPr lang="nb-NO" sz="1100" dirty="0" smtClean="0"/>
              <a:t>2017, Nature Geosci.)</a:t>
            </a:r>
            <a:endParaRPr lang="en-GB" sz="1100" dirty="0"/>
          </a:p>
        </p:txBody>
      </p:sp>
      <p:sp>
        <p:nvSpPr>
          <p:cNvPr id="2" name="TextBox 1"/>
          <p:cNvSpPr txBox="1"/>
          <p:nvPr/>
        </p:nvSpPr>
        <p:spPr>
          <a:xfrm>
            <a:off x="39399" y="2452480"/>
            <a:ext cx="1922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800" b="1" dirty="0" smtClean="0">
                <a:solidFill>
                  <a:srgbClr val="3333FF"/>
                </a:solidFill>
              </a:rPr>
              <a:t>Oblique overview</a:t>
            </a:r>
            <a:endParaRPr lang="en-GB" sz="1800" b="1" dirty="0">
              <a:solidFill>
                <a:srgbClr val="3333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600" y="4878778"/>
            <a:ext cx="2257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800" b="1" dirty="0" smtClean="0">
                <a:solidFill>
                  <a:srgbClr val="3333FF"/>
                </a:solidFill>
              </a:rPr>
              <a:t>Cross sectional views</a:t>
            </a:r>
            <a:endParaRPr lang="en-GB" sz="1800" b="1" dirty="0">
              <a:solidFill>
                <a:srgbClr val="3333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5411" y="5307279"/>
            <a:ext cx="1132041" cy="2333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200" dirty="0" smtClean="0">
                <a:solidFill>
                  <a:srgbClr val="3333FF"/>
                </a:solidFill>
              </a:rPr>
              <a:t>1. Domal uplift</a:t>
            </a:r>
            <a:endParaRPr lang="en-GB" sz="1200" dirty="0">
              <a:solidFill>
                <a:srgbClr val="3333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47456" y="5307279"/>
            <a:ext cx="1694695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200" dirty="0" smtClean="0">
                <a:solidFill>
                  <a:srgbClr val="3333FF"/>
                </a:solidFill>
              </a:rPr>
              <a:t>2. Initial plume extusion</a:t>
            </a:r>
          </a:p>
          <a:p>
            <a:pPr>
              <a:lnSpc>
                <a:spcPts val="1100"/>
              </a:lnSpc>
            </a:pPr>
            <a:r>
              <a:rPr lang="nb-NO" sz="1200" dirty="0">
                <a:solidFill>
                  <a:srgbClr val="3333FF"/>
                </a:solidFill>
              </a:rPr>
              <a:t> </a:t>
            </a:r>
            <a:r>
              <a:rPr lang="nb-NO" sz="1200" dirty="0" smtClean="0">
                <a:solidFill>
                  <a:srgbClr val="3333FF"/>
                </a:solidFill>
              </a:rPr>
              <a:t>    and sagging</a:t>
            </a:r>
            <a:endParaRPr lang="en-GB" sz="1200" dirty="0">
              <a:solidFill>
                <a:srgbClr val="3333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19868" y="5301668"/>
            <a:ext cx="1749197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200" dirty="0" smtClean="0">
                <a:solidFill>
                  <a:srgbClr val="3333FF"/>
                </a:solidFill>
              </a:rPr>
              <a:t>3. Further extrusion and</a:t>
            </a:r>
          </a:p>
          <a:p>
            <a:pPr>
              <a:lnSpc>
                <a:spcPts val="1100"/>
              </a:lnSpc>
            </a:pPr>
            <a:r>
              <a:rPr lang="nb-NO" sz="1200" dirty="0">
                <a:solidFill>
                  <a:srgbClr val="3333FF"/>
                </a:solidFill>
              </a:rPr>
              <a:t> </a:t>
            </a:r>
            <a:r>
              <a:rPr lang="nb-NO" sz="1200" dirty="0" smtClean="0">
                <a:solidFill>
                  <a:srgbClr val="3333FF"/>
                </a:solidFill>
              </a:rPr>
              <a:t>   asymmetric extrusion </a:t>
            </a:r>
            <a:endParaRPr lang="en-GB" sz="1200" dirty="0">
              <a:solidFill>
                <a:srgbClr val="3333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131" y="1335158"/>
            <a:ext cx="3491853" cy="720710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nb-NO" sz="1300" dirty="0" smtClean="0">
                <a:solidFill>
                  <a:srgbClr val="CC00CC"/>
                </a:solidFill>
              </a:rPr>
              <a:t>- domal uplift with triple-juction rifts</a:t>
            </a:r>
          </a:p>
          <a:p>
            <a:pPr>
              <a:lnSpc>
                <a:spcPts val="1800"/>
              </a:lnSpc>
            </a:pPr>
            <a:r>
              <a:rPr lang="nb-NO" sz="1300" dirty="0" smtClean="0">
                <a:solidFill>
                  <a:srgbClr val="CC00CC"/>
                </a:solidFill>
              </a:rPr>
              <a:t>- followed by plume extrusion (460°C surface T),</a:t>
            </a:r>
          </a:p>
          <a:p>
            <a:pPr>
              <a:lnSpc>
                <a:spcPts val="1300"/>
              </a:lnSpc>
            </a:pPr>
            <a:r>
              <a:rPr lang="nb-NO" sz="1300" dirty="0">
                <a:solidFill>
                  <a:srgbClr val="CC00CC"/>
                </a:solidFill>
              </a:rPr>
              <a:t> </a:t>
            </a:r>
            <a:r>
              <a:rPr lang="nb-NO" sz="1300" dirty="0" smtClean="0">
                <a:solidFill>
                  <a:srgbClr val="CC00CC"/>
                </a:solidFill>
              </a:rPr>
              <a:t>   lithospheric sagging and subuction 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956376" y="5788438"/>
            <a:ext cx="1101584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100" b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Time lapse view:</a:t>
            </a:r>
          </a:p>
          <a:p>
            <a:pPr>
              <a:lnSpc>
                <a:spcPts val="1100"/>
              </a:lnSpc>
            </a:pPr>
            <a:r>
              <a:rPr lang="nb-NO" sz="1100" b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 40, 80, ---, 480 s</a:t>
            </a:r>
            <a:endParaRPr lang="en-GB" sz="1100" b="1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17975" y="3889097"/>
            <a:ext cx="777777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050" b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Sagging</a:t>
            </a:r>
          </a:p>
          <a:p>
            <a:pPr>
              <a:lnSpc>
                <a:spcPts val="1100"/>
              </a:lnSpc>
            </a:pPr>
            <a:r>
              <a:rPr lang="nb-NO" sz="1050" b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lithosphere</a:t>
            </a:r>
            <a:endParaRPr lang="en-GB" sz="1050" b="1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7449836" y="3865164"/>
            <a:ext cx="235457" cy="149457"/>
          </a:xfrm>
          <a:prstGeom prst="straightConnector1">
            <a:avLst/>
          </a:prstGeom>
          <a:ln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206920" y="3222748"/>
            <a:ext cx="1418978" cy="2333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050" b="1" dirty="0" smtClean="0">
                <a:solidFill>
                  <a:srgbClr val="3333FF"/>
                </a:solidFill>
                <a:latin typeface="Arial Narrow" panose="020B0606020202030204" pitchFamily="34" charset="0"/>
              </a:rPr>
              <a:t>Laser-imaged side view</a:t>
            </a:r>
            <a:endParaRPr lang="en-GB" sz="1050" b="1" dirty="0">
              <a:solidFill>
                <a:srgbClr val="3333FF"/>
              </a:solidFill>
              <a:latin typeface="Arial Narrow" panose="020B0606020202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82239" y="4974794"/>
            <a:ext cx="1418978" cy="2333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050" b="1" dirty="0" smtClean="0">
                <a:solidFill>
                  <a:srgbClr val="3333FF"/>
                </a:solidFill>
                <a:latin typeface="Arial Narrow" panose="020B0606020202030204" pitchFamily="34" charset="0"/>
              </a:rPr>
              <a:t>Laser-imaged side view</a:t>
            </a:r>
            <a:endParaRPr lang="en-GB" sz="1050" b="1" dirty="0">
              <a:solidFill>
                <a:srgbClr val="3333FF"/>
              </a:solidFill>
              <a:latin typeface="Arial Narrow" panose="020B0606020202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159560" y="168877"/>
            <a:ext cx="2930610" cy="2333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050" b="1" dirty="0" smtClean="0">
                <a:solidFill>
                  <a:srgbClr val="3333FF"/>
                </a:solidFill>
                <a:latin typeface="Arial Narrow" panose="020B0606020202030204" pitchFamily="34" charset="0"/>
              </a:rPr>
              <a:t>View from the top at 260 s, </a:t>
            </a:r>
            <a:r>
              <a:rPr lang="nb-NO" sz="105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initial rifting in red colour</a:t>
            </a:r>
            <a:endParaRPr lang="en-GB" sz="105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29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3" grpId="0"/>
      <p:bldP spid="14" grpId="0"/>
      <p:bldP spid="15" grpId="0"/>
      <p:bldP spid="16" grpId="0"/>
      <p:bldP spid="18" grpId="0"/>
      <p:bldP spid="19" grpId="0"/>
      <p:bldP spid="28" grpId="0"/>
      <p:bldP spid="29" grpId="0"/>
      <p:bldP spid="3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8" y="2276872"/>
            <a:ext cx="9127392" cy="3494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235" y="60534"/>
            <a:ext cx="6572633" cy="656590"/>
          </a:xfrm>
          <a:prstGeom prst="rect">
            <a:avLst/>
          </a:prstGeom>
          <a:solidFill>
            <a:srgbClr val="DDFFFF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GB" dirty="0" smtClean="0">
                <a:solidFill>
                  <a:srgbClr val="3333FF"/>
                </a:solidFill>
              </a:rPr>
              <a:t>Magnified top view:</a:t>
            </a:r>
          </a:p>
          <a:p>
            <a:pPr>
              <a:lnSpc>
                <a:spcPts val="2200"/>
              </a:lnSpc>
            </a:pPr>
            <a:r>
              <a:rPr lang="en-GB" dirty="0" smtClean="0">
                <a:solidFill>
                  <a:srgbClr val="3333FF"/>
                </a:solidFill>
              </a:rPr>
              <a:t>Boundary between </a:t>
            </a:r>
            <a:r>
              <a:rPr lang="en-GB" dirty="0" err="1" smtClean="0">
                <a:solidFill>
                  <a:srgbClr val="3333FF"/>
                </a:solidFill>
              </a:rPr>
              <a:t>subducting</a:t>
            </a:r>
            <a:r>
              <a:rPr lang="en-GB" dirty="0" smtClean="0">
                <a:solidFill>
                  <a:srgbClr val="3333FF"/>
                </a:solidFill>
              </a:rPr>
              <a:t> lithosphere and plume (corona)</a:t>
            </a:r>
            <a:endParaRPr lang="en-GB" dirty="0">
              <a:solidFill>
                <a:srgbClr val="3333FF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886" y="898421"/>
            <a:ext cx="4269117" cy="1318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800" dirty="0" smtClean="0">
                <a:solidFill>
                  <a:srgbClr val="3333FF"/>
                </a:solidFill>
              </a:rPr>
              <a:t>Three types of deformation features</a:t>
            </a:r>
          </a:p>
          <a:p>
            <a:pPr>
              <a:lnSpc>
                <a:spcPts val="2000"/>
              </a:lnSpc>
            </a:pPr>
            <a:r>
              <a:rPr lang="nb-NO" sz="1400" b="1" dirty="0" smtClean="0"/>
              <a:t>c</a:t>
            </a:r>
            <a:r>
              <a:rPr lang="nb-NO" sz="1400" dirty="0" smtClean="0"/>
              <a:t>: trench-parallel tension fractures near the surface</a:t>
            </a:r>
          </a:p>
          <a:p>
            <a:pPr>
              <a:lnSpc>
                <a:spcPts val="2000"/>
              </a:lnSpc>
            </a:pPr>
            <a:r>
              <a:rPr lang="nb-NO" sz="1400" b="1" dirty="0" smtClean="0"/>
              <a:t>s</a:t>
            </a:r>
            <a:r>
              <a:rPr lang="nb-NO" sz="1400" dirty="0" smtClean="0"/>
              <a:t>: trench-normal striations</a:t>
            </a:r>
          </a:p>
          <a:p>
            <a:pPr>
              <a:lnSpc>
                <a:spcPts val="2000"/>
              </a:lnSpc>
            </a:pPr>
            <a:r>
              <a:rPr lang="nb-NO" sz="1400" b="1" dirty="0" smtClean="0"/>
              <a:t>cp</a:t>
            </a:r>
            <a:r>
              <a:rPr lang="nb-NO" sz="1400" dirty="0" smtClean="0"/>
              <a:t> </a:t>
            </a:r>
            <a:r>
              <a:rPr lang="nb-NO" sz="1200" dirty="0" smtClean="0">
                <a:solidFill>
                  <a:srgbClr val="DEB400"/>
                </a:solidFill>
              </a:rPr>
              <a:t>(yellow regions)</a:t>
            </a:r>
            <a:r>
              <a:rPr lang="nb-NO" sz="1400" dirty="0" smtClean="0"/>
              <a:t>: compressive folds in lower part of the</a:t>
            </a:r>
          </a:p>
          <a:p>
            <a:pPr>
              <a:lnSpc>
                <a:spcPts val="1400"/>
              </a:lnSpc>
            </a:pPr>
            <a:r>
              <a:rPr lang="nb-NO" sz="1400" dirty="0" smtClean="0"/>
              <a:t>                              plate in areas of high-curvature trench</a:t>
            </a:r>
            <a:endParaRPr lang="en-GB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2850133" y="3557105"/>
            <a:ext cx="696024" cy="3752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200" b="1" dirty="0" smtClean="0">
                <a:solidFill>
                  <a:srgbClr val="FFFF00"/>
                </a:solidFill>
              </a:rPr>
              <a:t>surface</a:t>
            </a:r>
          </a:p>
          <a:p>
            <a:pPr>
              <a:lnSpc>
                <a:spcPts val="1100"/>
              </a:lnSpc>
            </a:pPr>
            <a:r>
              <a:rPr lang="nb-NO" sz="1200" b="1" dirty="0" smtClean="0">
                <a:solidFill>
                  <a:srgbClr val="FFFF00"/>
                </a:solidFill>
              </a:rPr>
              <a:t>bubbles</a:t>
            </a:r>
            <a:endParaRPr lang="en-GB" sz="1200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03934" y="1330469"/>
            <a:ext cx="4262705" cy="8822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700" dirty="0" smtClean="0">
                <a:solidFill>
                  <a:srgbClr val="3333FF"/>
                </a:solidFill>
              </a:rPr>
              <a:t>Hexagonal plume structures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600" dirty="0" smtClean="0">
                <a:solidFill>
                  <a:srgbClr val="3333FF"/>
                </a:solidFill>
              </a:rPr>
              <a:t>(within the corona)</a:t>
            </a:r>
          </a:p>
          <a:p>
            <a:pPr>
              <a:lnSpc>
                <a:spcPts val="2000"/>
              </a:lnSpc>
            </a:pPr>
            <a:r>
              <a:rPr lang="nb-NO" sz="1500" dirty="0" smtClean="0"/>
              <a:t>Small-scale </a:t>
            </a:r>
            <a:r>
              <a:rPr lang="nb-NO" sz="1500" b="1" dirty="0" smtClean="0"/>
              <a:t>downwelling</a:t>
            </a:r>
            <a:r>
              <a:rPr lang="nb-NO" sz="1500" dirty="0" smtClean="0"/>
              <a:t> develping under the </a:t>
            </a:r>
          </a:p>
          <a:p>
            <a:pPr>
              <a:lnSpc>
                <a:spcPts val="2000"/>
              </a:lnSpc>
            </a:pPr>
            <a:r>
              <a:rPr lang="nb-NO" sz="1500" b="1" dirty="0" smtClean="0"/>
              <a:t>  thickening new skin</a:t>
            </a:r>
          </a:p>
        </p:txBody>
      </p:sp>
    </p:spTree>
    <p:extLst>
      <p:ext uri="{BB962C8B-B14F-4D97-AF65-F5344CB8AC3E}">
        <p14:creationId xmlns:p14="http://schemas.microsoft.com/office/powerpoint/2010/main" val="142930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395288" y="333375"/>
            <a:ext cx="8562975" cy="441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nb-NO" altLang="en-US" sz="3600">
                <a:solidFill>
                  <a:srgbClr val="3333FF"/>
                </a:solidFill>
              </a:rPr>
              <a:t>What makes Earth special ?</a:t>
            </a:r>
            <a:r>
              <a:rPr lang="nb-NO" altLang="en-US" sz="4000">
                <a:solidFill>
                  <a:srgbClr val="3333FF"/>
                </a:solidFill>
              </a:rPr>
              <a:t> </a:t>
            </a:r>
            <a:r>
              <a:rPr lang="nb-NO" altLang="en-US" sz="2400">
                <a:solidFill>
                  <a:srgbClr val="3333FF"/>
                </a:solidFill>
              </a:rPr>
              <a:t>(esp. in relation to Venus)</a:t>
            </a:r>
          </a:p>
          <a:p>
            <a:pPr eaLnBrk="1" hangingPunct="1"/>
            <a:endParaRPr lang="nb-NO" altLang="en-US" sz="2400">
              <a:solidFill>
                <a:srgbClr val="3333FF"/>
              </a:solidFill>
            </a:endParaRPr>
          </a:p>
          <a:p>
            <a:pPr eaLnBrk="1" hangingPunct="1"/>
            <a:r>
              <a:rPr lang="nb-NO" altLang="en-US" sz="3600">
                <a:solidFill>
                  <a:srgbClr val="FF0000"/>
                </a:solidFill>
              </a:rPr>
              <a:t>Size</a:t>
            </a:r>
          </a:p>
          <a:p>
            <a:pPr eaLnBrk="1" hangingPunct="1"/>
            <a:r>
              <a:rPr lang="nb-NO" altLang="en-US" sz="2400"/>
              <a:t>  Venus is slightly smaller, insufficient pressure for post-perovskite</a:t>
            </a:r>
          </a:p>
          <a:p>
            <a:pPr eaLnBrk="1" hangingPunct="1"/>
            <a:endParaRPr lang="nb-NO" altLang="en-US" sz="2400"/>
          </a:p>
          <a:p>
            <a:pPr eaLnBrk="1" hangingPunct="1"/>
            <a:r>
              <a:rPr lang="nb-NO" altLang="en-US" sz="4000">
                <a:solidFill>
                  <a:srgbClr val="FF0000"/>
                </a:solidFill>
              </a:rPr>
              <a:t>Heliocentric distance</a:t>
            </a:r>
          </a:p>
          <a:p>
            <a:pPr eaLnBrk="1" hangingPunct="1"/>
            <a:r>
              <a:rPr lang="nb-NO" altLang="en-US" sz="2400">
                <a:solidFill>
                  <a:srgbClr val="FF0000"/>
                </a:solidFill>
              </a:rPr>
              <a:t>  </a:t>
            </a:r>
            <a:r>
              <a:rPr lang="nb-NO" altLang="en-US" sz="2400"/>
              <a:t>sufficient for surface H</a:t>
            </a:r>
            <a:r>
              <a:rPr lang="nb-NO" altLang="en-US" sz="2400" baseline="-25000"/>
              <a:t>2</a:t>
            </a:r>
            <a:r>
              <a:rPr lang="nb-NO" altLang="en-US" sz="2400"/>
              <a:t>O condensation – contrary to Venus</a:t>
            </a:r>
          </a:p>
          <a:p>
            <a:pPr eaLnBrk="1" hangingPunct="1"/>
            <a:r>
              <a:rPr lang="nb-NO" altLang="en-US" sz="2400">
                <a:solidFill>
                  <a:srgbClr val="FF0000"/>
                </a:solidFill>
              </a:rPr>
              <a:t>    </a:t>
            </a:r>
          </a:p>
          <a:p>
            <a:pPr eaLnBrk="1" hangingPunct="1"/>
            <a:r>
              <a:rPr lang="nb-NO" altLang="en-US" sz="2400">
                <a:solidFill>
                  <a:srgbClr val="FF0000"/>
                </a:solidFill>
              </a:rPr>
              <a:t>  </a:t>
            </a:r>
            <a:r>
              <a:rPr lang="nb-NO" altLang="en-US" sz="2400">
                <a:solidFill>
                  <a:srgbClr val="009900"/>
                </a:solidFill>
              </a:rPr>
              <a:t>H</a:t>
            </a:r>
            <a:r>
              <a:rPr lang="nb-NO" altLang="en-US" sz="2400" baseline="-25000">
                <a:solidFill>
                  <a:srgbClr val="009900"/>
                </a:solidFill>
              </a:rPr>
              <a:t>2</a:t>
            </a:r>
            <a:r>
              <a:rPr lang="nb-NO" altLang="en-US" sz="2400">
                <a:solidFill>
                  <a:srgbClr val="009900"/>
                </a:solidFill>
              </a:rPr>
              <a:t>O greatly reduces mineral strength and mantle viscocity</a:t>
            </a:r>
          </a:p>
          <a:p>
            <a:pPr eaLnBrk="1" hangingPunct="1"/>
            <a:r>
              <a:rPr lang="nb-NO" altLang="en-US" sz="2400">
                <a:solidFill>
                  <a:srgbClr val="009900"/>
                </a:solidFill>
              </a:rPr>
              <a:t>  facilitating plate tectonics and H-recycling to the deep mantle</a:t>
            </a:r>
            <a:endParaRPr lang="en-GB" altLang="en-US" sz="240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47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:\pc\Dokumenter\Adobe-Illustr-figures\PlateTect-Geodyn\Earth-heat-balanc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2088"/>
            <a:ext cx="5055458" cy="669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62962" y="3068960"/>
            <a:ext cx="3785267" cy="1528624"/>
          </a:xfrm>
          <a:prstGeom prst="rect">
            <a:avLst/>
          </a:prstGeom>
          <a:solidFill>
            <a:srgbClr val="CCFFFF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800"/>
              </a:lnSpc>
            </a:pPr>
            <a:r>
              <a:rPr lang="nb-NO" sz="1800" b="1" dirty="0" smtClean="0"/>
              <a:t>Convective Urey ratio</a:t>
            </a:r>
          </a:p>
          <a:p>
            <a:pPr>
              <a:lnSpc>
                <a:spcPts val="2800"/>
              </a:lnSpc>
            </a:pPr>
            <a:r>
              <a:rPr lang="nb-NO" sz="1800" b="1" dirty="0" smtClean="0"/>
              <a:t>Ur = </a:t>
            </a:r>
            <a:r>
              <a:rPr lang="nb-NO" sz="1800" b="1" dirty="0" smtClean="0">
                <a:solidFill>
                  <a:srgbClr val="FF0000"/>
                </a:solidFill>
              </a:rPr>
              <a:t>H</a:t>
            </a:r>
            <a:r>
              <a:rPr lang="nb-NO" sz="1800" b="1" baseline="-25000" dirty="0" smtClean="0">
                <a:solidFill>
                  <a:srgbClr val="FF0000"/>
                </a:solidFill>
              </a:rPr>
              <a:t>m</a:t>
            </a:r>
            <a:r>
              <a:rPr lang="nb-NO" sz="1800" b="1" dirty="0" smtClean="0"/>
              <a:t> /</a:t>
            </a:r>
            <a:r>
              <a:rPr lang="nb-NO" sz="1800" dirty="0" smtClean="0"/>
              <a:t> (</a:t>
            </a:r>
            <a:r>
              <a:rPr lang="nb-NO" sz="1800" b="1" dirty="0" smtClean="0"/>
              <a:t>Q</a:t>
            </a:r>
            <a:r>
              <a:rPr lang="nb-NO" sz="1800" b="1" baseline="-25000" dirty="0" smtClean="0"/>
              <a:t>om</a:t>
            </a:r>
            <a:r>
              <a:rPr lang="nb-NO" sz="1800" b="1" dirty="0" smtClean="0"/>
              <a:t>+Q</a:t>
            </a:r>
            <a:r>
              <a:rPr lang="nb-NO" sz="1800" b="1" baseline="-25000" dirty="0" smtClean="0"/>
              <a:t>cm</a:t>
            </a:r>
            <a:r>
              <a:rPr lang="nb-NO" sz="1800" dirty="0" smtClean="0"/>
              <a:t>)</a:t>
            </a:r>
            <a:r>
              <a:rPr lang="nb-NO" sz="1800" b="1" dirty="0" smtClean="0"/>
              <a:t> </a:t>
            </a:r>
          </a:p>
          <a:p>
            <a:pPr>
              <a:lnSpc>
                <a:spcPts val="2800"/>
              </a:lnSpc>
            </a:pPr>
            <a:r>
              <a:rPr lang="nb-NO" sz="1800" b="1" dirty="0"/>
              <a:t> </a:t>
            </a:r>
            <a:r>
              <a:rPr lang="nb-NO" sz="1800" b="1" dirty="0" smtClean="0"/>
              <a:t>     = </a:t>
            </a:r>
            <a:r>
              <a:rPr lang="nb-NO" sz="1800" b="1" dirty="0" smtClean="0">
                <a:solidFill>
                  <a:srgbClr val="FF0000"/>
                </a:solidFill>
              </a:rPr>
              <a:t>H</a:t>
            </a:r>
            <a:r>
              <a:rPr lang="nb-NO" sz="1800" b="1" baseline="-25000" dirty="0" smtClean="0">
                <a:solidFill>
                  <a:srgbClr val="FF0000"/>
                </a:solidFill>
              </a:rPr>
              <a:t>m</a:t>
            </a:r>
            <a:r>
              <a:rPr lang="nb-NO" sz="1800" b="1" dirty="0" smtClean="0"/>
              <a:t> </a:t>
            </a:r>
            <a:r>
              <a:rPr lang="nb-NO" sz="1800" b="1" dirty="0"/>
              <a:t>/ </a:t>
            </a:r>
            <a:r>
              <a:rPr lang="nb-NO" sz="1800" dirty="0" smtClean="0"/>
              <a:t>(</a:t>
            </a:r>
            <a:r>
              <a:rPr lang="nb-NO" sz="1800" b="1" dirty="0" smtClean="0">
                <a:solidFill>
                  <a:srgbClr val="3333FF"/>
                </a:solidFill>
              </a:rPr>
              <a:t>S</a:t>
            </a:r>
            <a:r>
              <a:rPr lang="nb-NO" sz="1800" b="1" baseline="-25000" dirty="0" smtClean="0">
                <a:solidFill>
                  <a:srgbClr val="3333FF"/>
                </a:solidFill>
              </a:rPr>
              <a:t>c</a:t>
            </a:r>
            <a:r>
              <a:rPr lang="nb-NO" sz="1800" b="1" dirty="0" smtClean="0"/>
              <a:t>+</a:t>
            </a:r>
            <a:r>
              <a:rPr lang="nb-NO" sz="1800" b="1" dirty="0" smtClean="0">
                <a:solidFill>
                  <a:srgbClr val="3333FF"/>
                </a:solidFill>
              </a:rPr>
              <a:t>S</a:t>
            </a:r>
            <a:r>
              <a:rPr lang="nb-NO" sz="1800" b="1" baseline="-25000" dirty="0" smtClean="0">
                <a:solidFill>
                  <a:srgbClr val="3333FF"/>
                </a:solidFill>
              </a:rPr>
              <a:t>m</a:t>
            </a:r>
            <a:r>
              <a:rPr lang="nb-NO" sz="1800" b="1" dirty="0" smtClean="0"/>
              <a:t>+</a:t>
            </a:r>
            <a:r>
              <a:rPr lang="nb-NO" sz="1800" b="1" dirty="0" smtClean="0">
                <a:solidFill>
                  <a:srgbClr val="FF0000"/>
                </a:solidFill>
              </a:rPr>
              <a:t>H</a:t>
            </a:r>
            <a:r>
              <a:rPr lang="nb-NO" sz="1800" b="1" baseline="-25000" dirty="0" smtClean="0">
                <a:solidFill>
                  <a:srgbClr val="FF0000"/>
                </a:solidFill>
              </a:rPr>
              <a:t>m</a:t>
            </a:r>
            <a:r>
              <a:rPr lang="nb-NO" sz="1800" dirty="0" smtClean="0"/>
              <a:t>)</a:t>
            </a:r>
            <a:r>
              <a:rPr lang="nb-NO" sz="1800" b="1" dirty="0" smtClean="0"/>
              <a:t> </a:t>
            </a:r>
          </a:p>
          <a:p>
            <a:pPr>
              <a:lnSpc>
                <a:spcPts val="2800"/>
              </a:lnSpc>
            </a:pPr>
            <a:r>
              <a:rPr lang="nb-NO" sz="1800" b="1" dirty="0"/>
              <a:t>      =  </a:t>
            </a:r>
            <a:r>
              <a:rPr lang="nb-NO" sz="1800" b="1" dirty="0">
                <a:solidFill>
                  <a:srgbClr val="FF0000"/>
                </a:solidFill>
              </a:rPr>
              <a:t>11</a:t>
            </a:r>
            <a:r>
              <a:rPr lang="nb-NO" sz="1800" b="1" dirty="0"/>
              <a:t> / </a:t>
            </a:r>
            <a:r>
              <a:rPr lang="nb-NO" sz="1800" dirty="0"/>
              <a:t>(</a:t>
            </a:r>
            <a:r>
              <a:rPr lang="nb-NO" sz="1800" b="1" dirty="0">
                <a:solidFill>
                  <a:srgbClr val="3333FF"/>
                </a:solidFill>
              </a:rPr>
              <a:t>11</a:t>
            </a:r>
            <a:r>
              <a:rPr lang="nb-NO" sz="1800" b="1" dirty="0"/>
              <a:t>+</a:t>
            </a:r>
            <a:r>
              <a:rPr lang="nb-NO" sz="1800" b="1" dirty="0">
                <a:solidFill>
                  <a:srgbClr val="3333FF"/>
                </a:solidFill>
              </a:rPr>
              <a:t>16</a:t>
            </a:r>
            <a:r>
              <a:rPr lang="nb-NO" sz="1800" b="1" dirty="0"/>
              <a:t>+</a:t>
            </a:r>
            <a:r>
              <a:rPr lang="nb-NO" sz="1800" b="1" dirty="0">
                <a:solidFill>
                  <a:srgbClr val="FF0000"/>
                </a:solidFill>
              </a:rPr>
              <a:t>11</a:t>
            </a:r>
            <a:r>
              <a:rPr lang="nb-NO" sz="1800" dirty="0"/>
              <a:t>)</a:t>
            </a:r>
            <a:r>
              <a:rPr lang="nb-NO" sz="1800" b="1" dirty="0"/>
              <a:t>  </a:t>
            </a:r>
            <a:r>
              <a:rPr lang="nb-NO" sz="1800" b="1" dirty="0" smtClean="0"/>
              <a:t>= 11/38 = 0.29</a:t>
            </a:r>
            <a:endParaRPr lang="nb-NO" sz="1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166365" y="5165169"/>
            <a:ext cx="3006592" cy="1169551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800"/>
              </a:lnSpc>
            </a:pPr>
            <a:r>
              <a:rPr lang="nb-NO" sz="1800" b="1" dirty="0" smtClean="0">
                <a:solidFill>
                  <a:schemeClr val="bg1">
                    <a:lumMod val="50000"/>
                  </a:schemeClr>
                </a:solidFill>
              </a:rPr>
              <a:t>Bulk Earth Urey ratio</a:t>
            </a:r>
          </a:p>
          <a:p>
            <a:pPr>
              <a:lnSpc>
                <a:spcPts val="2800"/>
              </a:lnSpc>
            </a:pPr>
            <a:r>
              <a:rPr lang="nb-NO" sz="1800" b="1" dirty="0" smtClean="0">
                <a:solidFill>
                  <a:schemeClr val="bg1">
                    <a:lumMod val="50000"/>
                  </a:schemeClr>
                </a:solidFill>
              </a:rPr>
              <a:t>Ur = </a:t>
            </a:r>
            <a:r>
              <a:rPr lang="nb-NO" sz="1800" dirty="0" smtClean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nb-NO" sz="1800" b="1" dirty="0" smtClean="0">
                <a:solidFill>
                  <a:srgbClr val="FF7C80"/>
                </a:solidFill>
              </a:rPr>
              <a:t>H</a:t>
            </a:r>
            <a:r>
              <a:rPr lang="nb-NO" sz="1800" b="1" baseline="-25000" dirty="0" smtClean="0">
                <a:solidFill>
                  <a:srgbClr val="FF7C80"/>
                </a:solidFill>
              </a:rPr>
              <a:t>m</a:t>
            </a:r>
            <a:r>
              <a:rPr lang="nb-NO" sz="1800" b="1" dirty="0" smtClean="0">
                <a:solidFill>
                  <a:srgbClr val="FF7C80"/>
                </a:solidFill>
              </a:rPr>
              <a:t> + H</a:t>
            </a:r>
            <a:r>
              <a:rPr lang="nb-NO" sz="1800" b="1" baseline="-25000" dirty="0" smtClean="0">
                <a:solidFill>
                  <a:srgbClr val="FF7C80"/>
                </a:solidFill>
              </a:rPr>
              <a:t>cc</a:t>
            </a:r>
            <a:r>
              <a:rPr lang="nb-NO" sz="1800" dirty="0" smtClean="0">
                <a:solidFill>
                  <a:schemeClr val="bg1">
                    <a:lumMod val="50000"/>
                  </a:schemeClr>
                </a:solidFill>
              </a:rPr>
              <a:t>) </a:t>
            </a:r>
            <a:r>
              <a:rPr lang="nb-NO" sz="1800" b="1" dirty="0" smtClean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nb-NO" sz="1800" dirty="0" smtClean="0">
                <a:solidFill>
                  <a:schemeClr val="bg1">
                    <a:lumMod val="50000"/>
                  </a:schemeClr>
                </a:solidFill>
              </a:rPr>
              <a:t> (</a:t>
            </a:r>
            <a:r>
              <a:rPr lang="nb-NO" sz="1800" b="1" dirty="0" smtClean="0">
                <a:solidFill>
                  <a:schemeClr val="bg1">
                    <a:lumMod val="50000"/>
                  </a:schemeClr>
                </a:solidFill>
              </a:rPr>
              <a:t>Q</a:t>
            </a:r>
            <a:r>
              <a:rPr lang="nb-NO" sz="1800" b="1" baseline="-25000" dirty="0" smtClean="0">
                <a:solidFill>
                  <a:schemeClr val="bg1">
                    <a:lumMod val="50000"/>
                  </a:schemeClr>
                </a:solidFill>
              </a:rPr>
              <a:t>om</a:t>
            </a:r>
            <a:r>
              <a:rPr lang="nb-NO" sz="1800" b="1" dirty="0" smtClean="0">
                <a:solidFill>
                  <a:schemeClr val="bg1">
                    <a:lumMod val="50000"/>
                  </a:schemeClr>
                </a:solidFill>
              </a:rPr>
              <a:t>+Q</a:t>
            </a:r>
            <a:r>
              <a:rPr lang="nb-NO" sz="1800" b="1" baseline="-25000" dirty="0" smtClean="0">
                <a:solidFill>
                  <a:schemeClr val="bg1">
                    <a:lumMod val="50000"/>
                  </a:schemeClr>
                </a:solidFill>
              </a:rPr>
              <a:t>cm</a:t>
            </a:r>
            <a:r>
              <a:rPr lang="nb-NO" sz="1800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  <a:r>
              <a:rPr lang="nb-NO" sz="18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>
              <a:lnSpc>
                <a:spcPts val="2800"/>
              </a:lnSpc>
            </a:pPr>
            <a:r>
              <a:rPr lang="nb-NO" sz="1800" b="1" dirty="0"/>
              <a:t> </a:t>
            </a:r>
            <a:r>
              <a:rPr lang="nb-NO" sz="1800" b="1" dirty="0" smtClean="0"/>
              <a:t>    </a:t>
            </a:r>
            <a:r>
              <a:rPr lang="nb-NO" sz="1800" b="1" dirty="0" smtClean="0">
                <a:solidFill>
                  <a:schemeClr val="bg1">
                    <a:lumMod val="50000"/>
                  </a:schemeClr>
                </a:solidFill>
              </a:rPr>
              <a:t> = </a:t>
            </a:r>
            <a:r>
              <a:rPr lang="nb-NO" sz="1800" b="1" dirty="0" smtClean="0">
                <a:solidFill>
                  <a:srgbClr val="FF7C80"/>
                </a:solidFill>
              </a:rPr>
              <a:t>19</a:t>
            </a:r>
            <a:r>
              <a:rPr lang="nb-NO" sz="1800" b="1" dirty="0" smtClean="0">
                <a:solidFill>
                  <a:schemeClr val="bg1">
                    <a:lumMod val="50000"/>
                  </a:schemeClr>
                </a:solidFill>
              </a:rPr>
              <a:t>/38 = 0.50</a:t>
            </a:r>
            <a:endParaRPr lang="nb-NO" sz="1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11706" y="186546"/>
            <a:ext cx="1915909" cy="7976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5500"/>
              </a:lnSpc>
            </a:pPr>
            <a:r>
              <a:rPr lang="nb-NO" sz="5400" b="1" dirty="0" smtClean="0"/>
              <a:t>Earth</a:t>
            </a:r>
            <a:endParaRPr lang="en-GB" sz="5400" b="1" dirty="0"/>
          </a:p>
        </p:txBody>
      </p:sp>
    </p:spTree>
    <p:extLst>
      <p:ext uri="{BB962C8B-B14F-4D97-AF65-F5344CB8AC3E}">
        <p14:creationId xmlns:p14="http://schemas.microsoft.com/office/powerpoint/2010/main" val="10435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571500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14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nb-NO" altLang="en-US" sz="1600"/>
          </a:p>
        </p:txBody>
      </p:sp>
      <p:pic>
        <p:nvPicPr>
          <p:cNvPr id="8195" name="Picture 3" descr="EarthAfricaA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475"/>
            <a:ext cx="4572000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Venus-clouds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725" y="2133600"/>
            <a:ext cx="435927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0" y="765175"/>
            <a:ext cx="5235729" cy="155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nb-NO" altLang="en-US" sz="2400" dirty="0">
                <a:solidFill>
                  <a:srgbClr val="FF0000"/>
                </a:solidFill>
              </a:rPr>
              <a:t>Similarities</a:t>
            </a:r>
            <a:r>
              <a:rPr lang="nb-NO" altLang="en-US" sz="2400" dirty="0" smtClean="0">
                <a:solidFill>
                  <a:srgbClr val="FF0000"/>
                </a:solidFill>
              </a:rPr>
              <a:t>:                                 </a:t>
            </a:r>
            <a:r>
              <a:rPr lang="nb-NO" altLang="en-US" sz="1600" dirty="0" err="1" smtClean="0">
                <a:solidFill>
                  <a:schemeClr val="bg1"/>
                </a:solidFill>
              </a:rPr>
              <a:t>Radioactive</a:t>
            </a:r>
            <a:endParaRPr lang="nb-NO" altLang="en-US" sz="1600" dirty="0">
              <a:solidFill>
                <a:schemeClr val="bg1"/>
              </a:solidFill>
            </a:endParaRPr>
          </a:p>
          <a:p>
            <a:pPr eaLnBrk="1" hangingPunct="1">
              <a:lnSpc>
                <a:spcPts val="1800"/>
              </a:lnSpc>
            </a:pPr>
            <a:r>
              <a:rPr lang="nb-NO" altLang="en-US" sz="1600" dirty="0" smtClean="0">
                <a:solidFill>
                  <a:schemeClr val="bg1"/>
                </a:solidFill>
              </a:rPr>
              <a:t>	Radius</a:t>
            </a:r>
            <a:r>
              <a:rPr lang="nb-NO" altLang="en-US" sz="1600" dirty="0">
                <a:solidFill>
                  <a:schemeClr val="bg1"/>
                </a:solidFill>
              </a:rPr>
              <a:t>	Mass	Density	</a:t>
            </a:r>
            <a:r>
              <a:rPr lang="nb-NO" altLang="en-US" sz="1600" dirty="0" smtClean="0">
                <a:solidFill>
                  <a:schemeClr val="bg1"/>
                </a:solidFill>
              </a:rPr>
              <a:t>        heat prod.</a:t>
            </a:r>
            <a:endParaRPr lang="nb-NO" altLang="en-US" sz="1600" dirty="0">
              <a:solidFill>
                <a:schemeClr val="bg1"/>
              </a:solidFill>
            </a:endParaRPr>
          </a:p>
          <a:p>
            <a:pPr eaLnBrk="1" hangingPunct="1"/>
            <a:r>
              <a:rPr lang="nb-NO" altLang="en-US" sz="1600" dirty="0">
                <a:solidFill>
                  <a:schemeClr val="bg1"/>
                </a:solidFill>
              </a:rPr>
              <a:t>	  km	10</a:t>
            </a:r>
            <a:r>
              <a:rPr lang="nb-NO" altLang="en-US" sz="1600" baseline="30000" dirty="0">
                <a:solidFill>
                  <a:schemeClr val="bg1"/>
                </a:solidFill>
              </a:rPr>
              <a:t>24 </a:t>
            </a:r>
            <a:r>
              <a:rPr lang="nb-NO" altLang="en-US" sz="1600" dirty="0">
                <a:solidFill>
                  <a:schemeClr val="bg1"/>
                </a:solidFill>
              </a:rPr>
              <a:t>kg	kg/m</a:t>
            </a:r>
            <a:r>
              <a:rPr lang="nb-NO" altLang="en-US" sz="1600" baseline="30000" dirty="0">
                <a:solidFill>
                  <a:schemeClr val="bg1"/>
                </a:solidFill>
              </a:rPr>
              <a:t>3	      </a:t>
            </a:r>
            <a:r>
              <a:rPr lang="nb-NO" altLang="en-US" sz="1600" baseline="30000" dirty="0" smtClean="0">
                <a:solidFill>
                  <a:schemeClr val="bg1"/>
                </a:solidFill>
              </a:rPr>
              <a:t>        </a:t>
            </a:r>
            <a:r>
              <a:rPr lang="nb-NO" altLang="en-US" sz="1600" dirty="0">
                <a:solidFill>
                  <a:schemeClr val="bg1"/>
                </a:solidFill>
              </a:rPr>
              <a:t>TW</a:t>
            </a:r>
          </a:p>
          <a:p>
            <a:pPr eaLnBrk="1" hangingPunct="1"/>
            <a:r>
              <a:rPr lang="nb-NO" altLang="en-US" sz="1800" dirty="0" smtClean="0">
                <a:solidFill>
                  <a:srgbClr val="FFFF00"/>
                </a:solidFill>
              </a:rPr>
              <a:t>Earth</a:t>
            </a:r>
            <a:r>
              <a:rPr lang="nb-NO" altLang="en-US" sz="1800" dirty="0">
                <a:solidFill>
                  <a:srgbClr val="FFFF00"/>
                </a:solidFill>
              </a:rPr>
              <a:t>	</a:t>
            </a:r>
            <a:r>
              <a:rPr lang="nb-NO" altLang="en-US" sz="1800" dirty="0" smtClean="0">
                <a:solidFill>
                  <a:srgbClr val="FFFF00"/>
                </a:solidFill>
              </a:rPr>
              <a:t>6370</a:t>
            </a:r>
            <a:r>
              <a:rPr lang="nb-NO" altLang="en-US" sz="1800" dirty="0">
                <a:solidFill>
                  <a:srgbClr val="FFFF00"/>
                </a:solidFill>
              </a:rPr>
              <a:t>	5,97	4030</a:t>
            </a:r>
            <a:r>
              <a:rPr lang="nb-NO" altLang="en-US" dirty="0">
                <a:solidFill>
                  <a:srgbClr val="FFFF00"/>
                </a:solidFill>
              </a:rPr>
              <a:t>	    </a:t>
            </a:r>
            <a:r>
              <a:rPr lang="nb-NO" altLang="en-US" dirty="0" smtClean="0">
                <a:solidFill>
                  <a:srgbClr val="FFFF00"/>
                </a:solidFill>
              </a:rPr>
              <a:t>    11</a:t>
            </a:r>
            <a:endParaRPr lang="nb-NO" altLang="en-US" dirty="0">
              <a:solidFill>
                <a:srgbClr val="FFFF00"/>
              </a:solidFill>
            </a:endParaRPr>
          </a:p>
          <a:p>
            <a:pPr eaLnBrk="1" hangingPunct="1"/>
            <a:r>
              <a:rPr lang="nb-NO" altLang="en-US" sz="1800" dirty="0">
                <a:solidFill>
                  <a:srgbClr val="FFFF00"/>
                </a:solidFill>
              </a:rPr>
              <a:t>Venus	6050	4,87	</a:t>
            </a:r>
            <a:r>
              <a:rPr lang="nb-NO" altLang="en-US" sz="1800" dirty="0" smtClean="0">
                <a:solidFill>
                  <a:srgbClr val="FFFF00"/>
                </a:solidFill>
              </a:rPr>
              <a:t>3950, </a:t>
            </a:r>
            <a:r>
              <a:rPr lang="nb-NO" altLang="en-US" sz="1400" dirty="0" err="1" smtClean="0">
                <a:solidFill>
                  <a:srgbClr val="FFFF00"/>
                </a:solidFill>
              </a:rPr>
              <a:t>lower</a:t>
            </a:r>
            <a:r>
              <a:rPr lang="nb-NO" altLang="en-US" sz="1400" dirty="0" smtClean="0">
                <a:solidFill>
                  <a:srgbClr val="FFFF00"/>
                </a:solidFill>
              </a:rPr>
              <a:t> p</a:t>
            </a:r>
            <a:r>
              <a:rPr lang="nb-NO" altLang="en-US" dirty="0">
                <a:solidFill>
                  <a:srgbClr val="FFFF00"/>
                </a:solidFill>
              </a:rPr>
              <a:t> </a:t>
            </a:r>
            <a:r>
              <a:rPr lang="nb-NO" altLang="en-US" dirty="0" smtClean="0">
                <a:solidFill>
                  <a:srgbClr val="FFFF00"/>
                </a:solidFill>
              </a:rPr>
              <a:t>     ?</a:t>
            </a:r>
            <a:endParaRPr lang="nb-NO" altLang="en-US" dirty="0">
              <a:solidFill>
                <a:srgbClr val="FFFF00"/>
              </a:solidFill>
            </a:endParaRPr>
          </a:p>
        </p:txBody>
      </p:sp>
      <p:sp>
        <p:nvSpPr>
          <p:cNvPr id="217094" name="Text Box 6"/>
          <p:cNvSpPr txBox="1">
            <a:spLocks noChangeArrowheads="1"/>
          </p:cNvSpPr>
          <p:nvPr/>
        </p:nvSpPr>
        <p:spPr bwMode="auto">
          <a:xfrm>
            <a:off x="5724525" y="765175"/>
            <a:ext cx="310213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nb-NO" altLang="en-US" sz="2400" dirty="0">
                <a:solidFill>
                  <a:srgbClr val="FF0000"/>
                </a:solidFill>
              </a:rPr>
              <a:t>Contrasts:</a:t>
            </a:r>
          </a:p>
          <a:p>
            <a:pPr eaLnBrk="1" hangingPunct="1"/>
            <a:r>
              <a:rPr lang="nb-NO" altLang="en-US" sz="1600" dirty="0">
                <a:solidFill>
                  <a:schemeClr val="bg1"/>
                </a:solidFill>
              </a:rPr>
              <a:t>	</a:t>
            </a:r>
            <a:r>
              <a:rPr lang="nb-NO" altLang="en-US" sz="1400" dirty="0">
                <a:solidFill>
                  <a:schemeClr val="bg1"/>
                </a:solidFill>
              </a:rPr>
              <a:t>Viscocity	Surf. heat flow</a:t>
            </a:r>
          </a:p>
          <a:p>
            <a:pPr eaLnBrk="1" hangingPunct="1"/>
            <a:r>
              <a:rPr lang="nb-NO" altLang="en-US" sz="1400" dirty="0">
                <a:solidFill>
                  <a:schemeClr val="bg1"/>
                </a:solidFill>
              </a:rPr>
              <a:t>	 10</a:t>
            </a:r>
            <a:r>
              <a:rPr lang="nb-NO" altLang="en-US" sz="1400" baseline="30000" dirty="0">
                <a:solidFill>
                  <a:schemeClr val="bg1"/>
                </a:solidFill>
              </a:rPr>
              <a:t>19</a:t>
            </a:r>
            <a:r>
              <a:rPr lang="nb-NO" altLang="en-US" sz="1400" dirty="0">
                <a:solidFill>
                  <a:schemeClr val="bg1"/>
                </a:solidFill>
              </a:rPr>
              <a:t> Pa s	     TW</a:t>
            </a:r>
            <a:endParaRPr lang="nb-NO" altLang="en-US" sz="1400" baseline="30000" dirty="0">
              <a:solidFill>
                <a:schemeClr val="bg1"/>
              </a:solidFill>
            </a:endParaRPr>
          </a:p>
          <a:p>
            <a:pPr eaLnBrk="1" hangingPunct="1"/>
            <a:r>
              <a:rPr lang="nb-NO" altLang="en-US" dirty="0" smtClean="0">
                <a:solidFill>
                  <a:srgbClr val="FFFF00"/>
                </a:solidFill>
              </a:rPr>
              <a:t>Earth</a:t>
            </a:r>
            <a:r>
              <a:rPr lang="nb-NO" altLang="en-US" dirty="0">
                <a:solidFill>
                  <a:srgbClr val="FFFF00"/>
                </a:solidFill>
              </a:rPr>
              <a:t>	</a:t>
            </a:r>
            <a:r>
              <a:rPr lang="nb-NO" altLang="en-US" sz="1800" dirty="0" smtClean="0">
                <a:solidFill>
                  <a:srgbClr val="FFFF00"/>
                </a:solidFill>
              </a:rPr>
              <a:t>rel. </a:t>
            </a:r>
            <a:r>
              <a:rPr lang="nb-NO" altLang="en-US" sz="1800" dirty="0" err="1" smtClean="0">
                <a:solidFill>
                  <a:srgbClr val="FFFF00"/>
                </a:solidFill>
              </a:rPr>
              <a:t>high</a:t>
            </a:r>
            <a:r>
              <a:rPr lang="nb-NO" altLang="en-US" sz="1800" dirty="0">
                <a:solidFill>
                  <a:srgbClr val="FFFF00"/>
                </a:solidFill>
              </a:rPr>
              <a:t>	    </a:t>
            </a:r>
            <a:r>
              <a:rPr lang="nb-NO" altLang="en-US" sz="1800" dirty="0" smtClean="0">
                <a:solidFill>
                  <a:srgbClr val="FFFF00"/>
                </a:solidFill>
              </a:rPr>
              <a:t>46</a:t>
            </a:r>
            <a:endParaRPr lang="nb-NO" altLang="en-US" sz="1800" dirty="0">
              <a:solidFill>
                <a:srgbClr val="FFFF00"/>
              </a:solidFill>
            </a:endParaRPr>
          </a:p>
          <a:p>
            <a:pPr eaLnBrk="1" hangingPunct="1"/>
            <a:r>
              <a:rPr lang="nb-NO" altLang="en-US" dirty="0">
                <a:solidFill>
                  <a:srgbClr val="FFFF00"/>
                </a:solidFill>
              </a:rPr>
              <a:t>Venus	 </a:t>
            </a:r>
            <a:r>
              <a:rPr lang="nb-NO" altLang="en-US" sz="1800" dirty="0" err="1" smtClean="0">
                <a:solidFill>
                  <a:srgbClr val="FFFF00"/>
                </a:solidFill>
              </a:rPr>
              <a:t>higher</a:t>
            </a:r>
            <a:r>
              <a:rPr lang="nb-NO" altLang="en-US" sz="1800" dirty="0" smtClean="0">
                <a:solidFill>
                  <a:srgbClr val="FFFF00"/>
                </a:solidFill>
              </a:rPr>
              <a:t>?</a:t>
            </a:r>
            <a:r>
              <a:rPr lang="nb-NO" altLang="en-US" sz="1800" dirty="0">
                <a:solidFill>
                  <a:srgbClr val="FFFF00"/>
                </a:solidFill>
              </a:rPr>
              <a:t>	  </a:t>
            </a:r>
            <a:r>
              <a:rPr lang="nb-NO" altLang="en-US" sz="1400" dirty="0" err="1" smtClean="0">
                <a:solidFill>
                  <a:srgbClr val="FFFF00"/>
                </a:solidFill>
              </a:rPr>
              <a:t>lower</a:t>
            </a:r>
            <a:r>
              <a:rPr lang="nb-NO" altLang="en-US" sz="1400" dirty="0" smtClean="0">
                <a:solidFill>
                  <a:srgbClr val="FFFF00"/>
                </a:solidFill>
              </a:rPr>
              <a:t> at</a:t>
            </a:r>
          </a:p>
          <a:p>
            <a:pPr eaLnBrk="1" hangingPunct="1">
              <a:lnSpc>
                <a:spcPts val="1200"/>
              </a:lnSpc>
            </a:pPr>
            <a:r>
              <a:rPr lang="nb-NO" altLang="en-US" sz="1400" dirty="0">
                <a:solidFill>
                  <a:srgbClr val="FFFF00"/>
                </a:solidFill>
              </a:rPr>
              <a:t> </a:t>
            </a:r>
            <a:r>
              <a:rPr lang="nb-NO" altLang="en-US" sz="1400" dirty="0" smtClean="0">
                <a:solidFill>
                  <a:srgbClr val="FFFF00"/>
                </a:solidFill>
              </a:rPr>
              <a:t>                                         steady </a:t>
            </a:r>
            <a:r>
              <a:rPr lang="nb-NO" altLang="en-US" sz="1400" dirty="0" err="1" smtClean="0">
                <a:solidFill>
                  <a:srgbClr val="FFFF00"/>
                </a:solidFill>
              </a:rPr>
              <a:t>state</a:t>
            </a:r>
            <a:r>
              <a:rPr lang="nb-NO" altLang="en-US" sz="1400" dirty="0" smtClean="0">
                <a:solidFill>
                  <a:srgbClr val="FFFF00"/>
                </a:solidFill>
              </a:rPr>
              <a:t>?</a:t>
            </a:r>
            <a:endParaRPr lang="nb-NO" altLang="en-US" sz="1400" dirty="0">
              <a:solidFill>
                <a:srgbClr val="FFFF00"/>
              </a:solidFill>
            </a:endParaRP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107950" y="115888"/>
            <a:ext cx="454501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nb-NO" altLang="en-US" sz="2800">
                <a:solidFill>
                  <a:srgbClr val="FFFF66"/>
                </a:solidFill>
              </a:rPr>
              <a:t>Sister planets Earth and Venus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7632124" y="1988840"/>
            <a:ext cx="1023504" cy="453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155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094" grpId="0"/>
      <p:bldP spid="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nb-NO" altLang="en-US" sz="1600">
              <a:solidFill>
                <a:srgbClr val="FF9900"/>
              </a:solidFill>
            </a:endParaRPr>
          </a:p>
        </p:txBody>
      </p:sp>
      <p:pic>
        <p:nvPicPr>
          <p:cNvPr id="9219" name="Picture 3" descr="EarthAfricaA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133600"/>
            <a:ext cx="4643437" cy="465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Venus-clouds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8063"/>
            <a:ext cx="415925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250825" y="0"/>
            <a:ext cx="3849688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nb-NO" altLang="en-US" sz="2800">
                <a:solidFill>
                  <a:srgbClr val="FF0000"/>
                </a:solidFill>
              </a:rPr>
              <a:t>Venus</a:t>
            </a:r>
          </a:p>
          <a:p>
            <a:pPr eaLnBrk="1" hangingPunct="1"/>
            <a:r>
              <a:rPr lang="nb-NO" altLang="en-US">
                <a:solidFill>
                  <a:srgbClr val="FFFF00"/>
                </a:solidFill>
              </a:rPr>
              <a:t>Rotation period: 243 days </a:t>
            </a:r>
            <a:r>
              <a:rPr lang="nb-NO" altLang="en-US" sz="1600">
                <a:solidFill>
                  <a:srgbClr val="FFFF00"/>
                </a:solidFill>
              </a:rPr>
              <a:t>(retrograde)</a:t>
            </a:r>
          </a:p>
          <a:p>
            <a:pPr eaLnBrk="1" hangingPunct="1">
              <a:lnSpc>
                <a:spcPct val="120000"/>
              </a:lnSpc>
            </a:pPr>
            <a:r>
              <a:rPr lang="nb-NO" altLang="en-US">
                <a:solidFill>
                  <a:srgbClr val="FFFF00"/>
                </a:solidFill>
              </a:rPr>
              <a:t>Geodynamo: very weak</a:t>
            </a:r>
            <a:r>
              <a:rPr lang="nb-NO" altLang="en-US"/>
              <a:t> </a:t>
            </a:r>
            <a:endParaRPr lang="nb-NO" altLang="en-US">
              <a:solidFill>
                <a:srgbClr val="FFFF00"/>
              </a:solidFill>
            </a:endParaRPr>
          </a:p>
          <a:p>
            <a:pPr eaLnBrk="1" hangingPunct="1">
              <a:lnSpc>
                <a:spcPct val="120000"/>
              </a:lnSpc>
            </a:pPr>
            <a:r>
              <a:rPr lang="nb-NO" altLang="en-US">
                <a:solidFill>
                  <a:srgbClr val="FFFF00"/>
                </a:solidFill>
              </a:rPr>
              <a:t>Surface condition: </a:t>
            </a:r>
            <a:r>
              <a:rPr lang="nb-NO" altLang="en-US" b="1">
                <a:solidFill>
                  <a:srgbClr val="FFFF00"/>
                </a:solidFill>
              </a:rPr>
              <a:t>480 C,  92 bar</a:t>
            </a:r>
          </a:p>
          <a:p>
            <a:pPr eaLnBrk="1" hangingPunct="1">
              <a:lnSpc>
                <a:spcPct val="120000"/>
              </a:lnSpc>
            </a:pPr>
            <a:r>
              <a:rPr lang="nb-NO" altLang="en-US">
                <a:solidFill>
                  <a:srgbClr val="FFFF00"/>
                </a:solidFill>
              </a:rPr>
              <a:t>Atmosphere:  97% CO</a:t>
            </a:r>
            <a:r>
              <a:rPr lang="nb-NO" altLang="en-US" baseline="-25000">
                <a:solidFill>
                  <a:srgbClr val="FFFF00"/>
                </a:solidFill>
              </a:rPr>
              <a:t>2 </a:t>
            </a:r>
            <a:r>
              <a:rPr lang="nb-NO" altLang="en-US">
                <a:solidFill>
                  <a:srgbClr val="FFFF00"/>
                </a:solidFill>
              </a:rPr>
              <a:t>  3% N</a:t>
            </a:r>
            <a:r>
              <a:rPr lang="nb-NO" altLang="en-US" baseline="-2500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4859338" y="-50800"/>
            <a:ext cx="4240212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nb-NO" altLang="en-US" sz="2800">
                <a:solidFill>
                  <a:srgbClr val="FF0000"/>
                </a:solidFill>
              </a:rPr>
              <a:t>Earth</a:t>
            </a:r>
          </a:p>
          <a:p>
            <a:pPr eaLnBrk="1" hangingPunct="1"/>
            <a:r>
              <a:rPr lang="nb-NO" altLang="en-US">
                <a:solidFill>
                  <a:srgbClr val="FFFF00"/>
                </a:solidFill>
              </a:rPr>
              <a:t>Rotation period: 1 day </a:t>
            </a:r>
            <a:r>
              <a:rPr lang="nb-NO" altLang="en-US" sz="1600">
                <a:solidFill>
                  <a:srgbClr val="FFFF00"/>
                </a:solidFill>
              </a:rPr>
              <a:t>(prograde)</a:t>
            </a:r>
          </a:p>
          <a:p>
            <a:pPr eaLnBrk="1" hangingPunct="1">
              <a:lnSpc>
                <a:spcPct val="120000"/>
              </a:lnSpc>
            </a:pPr>
            <a:r>
              <a:rPr lang="nb-NO" altLang="en-US">
                <a:solidFill>
                  <a:srgbClr val="FFFF00"/>
                </a:solidFill>
              </a:rPr>
              <a:t>Geodynamo: strong</a:t>
            </a:r>
          </a:p>
          <a:p>
            <a:pPr eaLnBrk="1" hangingPunct="1">
              <a:lnSpc>
                <a:spcPct val="120000"/>
              </a:lnSpc>
            </a:pPr>
            <a:r>
              <a:rPr lang="nb-NO" altLang="en-US">
                <a:solidFill>
                  <a:srgbClr val="FFFF00"/>
                </a:solidFill>
              </a:rPr>
              <a:t>Surface condition</a:t>
            </a:r>
            <a:r>
              <a:rPr lang="nb-NO" altLang="en-US"/>
              <a:t> </a:t>
            </a:r>
            <a:r>
              <a:rPr lang="nb-NO" altLang="en-US">
                <a:solidFill>
                  <a:srgbClr val="FFFF00"/>
                </a:solidFill>
              </a:rPr>
              <a:t>: </a:t>
            </a:r>
            <a:r>
              <a:rPr lang="nb-NO" altLang="en-US" b="1">
                <a:solidFill>
                  <a:srgbClr val="FFFF00"/>
                </a:solidFill>
              </a:rPr>
              <a:t>15 C,  1 bar</a:t>
            </a:r>
          </a:p>
          <a:p>
            <a:pPr eaLnBrk="1" hangingPunct="1">
              <a:lnSpc>
                <a:spcPct val="120000"/>
              </a:lnSpc>
            </a:pPr>
            <a:r>
              <a:rPr lang="nb-NO" altLang="en-US">
                <a:solidFill>
                  <a:srgbClr val="FFFF00"/>
                </a:solidFill>
              </a:rPr>
              <a:t>Atmosphere:  78% N</a:t>
            </a:r>
            <a:r>
              <a:rPr lang="nb-NO" altLang="en-US" baseline="-25000">
                <a:solidFill>
                  <a:srgbClr val="FFFF00"/>
                </a:solidFill>
              </a:rPr>
              <a:t>2 </a:t>
            </a:r>
            <a:r>
              <a:rPr lang="nb-NO" altLang="en-US">
                <a:solidFill>
                  <a:srgbClr val="FFFF00"/>
                </a:solidFill>
              </a:rPr>
              <a:t>  21% O</a:t>
            </a:r>
            <a:r>
              <a:rPr lang="nb-NO" altLang="en-US" baseline="-25000">
                <a:solidFill>
                  <a:srgbClr val="FFFF00"/>
                </a:solidFill>
              </a:rPr>
              <a:t>2</a:t>
            </a:r>
            <a:r>
              <a:rPr lang="nb-NO" altLang="en-US">
                <a:solidFill>
                  <a:srgbClr val="FFFF00"/>
                </a:solidFill>
              </a:rPr>
              <a:t>   1% Ar</a:t>
            </a:r>
          </a:p>
        </p:txBody>
      </p:sp>
    </p:spTree>
    <p:extLst>
      <p:ext uri="{BB962C8B-B14F-4D97-AF65-F5344CB8AC3E}">
        <p14:creationId xmlns:p14="http://schemas.microsoft.com/office/powerpoint/2010/main" val="318406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nb-NO" altLang="en-US" sz="1600">
              <a:solidFill>
                <a:srgbClr val="FF9900"/>
              </a:solidFill>
            </a:endParaRPr>
          </a:p>
        </p:txBody>
      </p:sp>
      <p:pic>
        <p:nvPicPr>
          <p:cNvPr id="10243" name="Picture 3" descr="EarthAfricaA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133600"/>
            <a:ext cx="4643437" cy="465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Venus-clouds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8063"/>
            <a:ext cx="415925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107950" y="333375"/>
            <a:ext cx="3294492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nb-NO" altLang="en-US" sz="2400" dirty="0">
                <a:solidFill>
                  <a:srgbClr val="FF0000"/>
                </a:solidFill>
              </a:rPr>
              <a:t>Venus</a:t>
            </a:r>
          </a:p>
          <a:p>
            <a:pPr eaLnBrk="1" hangingPunct="1"/>
            <a:r>
              <a:rPr lang="nb-NO" altLang="en-US" sz="1800" dirty="0">
                <a:solidFill>
                  <a:srgbClr val="FFFF00"/>
                </a:solidFill>
              </a:rPr>
              <a:t>- Long periods </a:t>
            </a:r>
            <a:r>
              <a:rPr lang="nb-NO" altLang="en-US" sz="1800" dirty="0" smtClean="0">
                <a:solidFill>
                  <a:srgbClr val="FFFF00"/>
                </a:solidFill>
              </a:rPr>
              <a:t>with  </a:t>
            </a:r>
            <a:r>
              <a:rPr lang="nb-NO" altLang="en-US" sz="1800" dirty="0">
                <a:solidFill>
                  <a:srgbClr val="FFFF00"/>
                </a:solidFill>
              </a:rPr>
              <a:t>heating</a:t>
            </a:r>
          </a:p>
          <a:p>
            <a:pPr eaLnBrk="1" hangingPunct="1"/>
            <a:r>
              <a:rPr lang="nb-NO" altLang="en-US" sz="1800" dirty="0">
                <a:solidFill>
                  <a:srgbClr val="FFFF00"/>
                </a:solidFill>
              </a:rPr>
              <a:t>        shorter resurfacing episodes </a:t>
            </a:r>
          </a:p>
          <a:p>
            <a:pPr eaLnBrk="1" hangingPunct="1"/>
            <a:r>
              <a:rPr lang="nb-NO" altLang="en-US" sz="1800" dirty="0">
                <a:solidFill>
                  <a:srgbClr val="FFFF00"/>
                </a:solidFill>
              </a:rPr>
              <a:t>- </a:t>
            </a:r>
            <a:r>
              <a:rPr lang="nb-NO" altLang="en-US" sz="1800" dirty="0" smtClean="0">
                <a:solidFill>
                  <a:srgbClr val="FFFF00"/>
                </a:solidFill>
              </a:rPr>
              <a:t>Plume(-sagduction) tectonics</a:t>
            </a:r>
            <a:endParaRPr lang="nb-NO" altLang="en-US" baseline="-25000" dirty="0">
              <a:solidFill>
                <a:srgbClr val="FFFF00"/>
              </a:solidFill>
            </a:endParaRP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5219700" y="333375"/>
            <a:ext cx="3429144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nb-NO" altLang="en-US" sz="2400" dirty="0">
                <a:solidFill>
                  <a:srgbClr val="FF0000"/>
                </a:solidFill>
              </a:rPr>
              <a:t>Earth</a:t>
            </a:r>
          </a:p>
          <a:p>
            <a:pPr eaLnBrk="1" hangingPunct="1"/>
            <a:r>
              <a:rPr lang="nb-NO" altLang="en-US" sz="1800" dirty="0">
                <a:solidFill>
                  <a:srgbClr val="FFFF00"/>
                </a:solidFill>
              </a:rPr>
              <a:t>- Stable mantle convection and</a:t>
            </a:r>
          </a:p>
          <a:p>
            <a:pPr eaLnBrk="1" hangingPunct="1"/>
            <a:r>
              <a:rPr lang="nb-NO" altLang="en-US" sz="1800" dirty="0">
                <a:solidFill>
                  <a:srgbClr val="FFFF00"/>
                </a:solidFill>
              </a:rPr>
              <a:t>     internal heat flow</a:t>
            </a:r>
          </a:p>
          <a:p>
            <a:pPr eaLnBrk="1" hangingPunct="1"/>
            <a:r>
              <a:rPr lang="nb-NO" altLang="en-US" sz="1800" dirty="0">
                <a:solidFill>
                  <a:srgbClr val="FFFF00"/>
                </a:solidFill>
              </a:rPr>
              <a:t>- </a:t>
            </a:r>
            <a:r>
              <a:rPr lang="nb-NO" altLang="en-US" sz="1800" dirty="0" smtClean="0">
                <a:solidFill>
                  <a:srgbClr val="FFFF00"/>
                </a:solidFill>
              </a:rPr>
              <a:t>Oceans and stable </a:t>
            </a:r>
            <a:r>
              <a:rPr lang="nb-NO" altLang="en-US" sz="1800" dirty="0">
                <a:solidFill>
                  <a:srgbClr val="FFFF00"/>
                </a:solidFill>
              </a:rPr>
              <a:t>plate tectonics</a:t>
            </a:r>
            <a:endParaRPr lang="nb-NO" altLang="en-US" baseline="-25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25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2422" y="4681"/>
            <a:ext cx="2933615" cy="68533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116632"/>
            <a:ext cx="5737468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800" dirty="0" smtClean="0">
                <a:solidFill>
                  <a:srgbClr val="0066FF"/>
                </a:solidFill>
              </a:rPr>
              <a:t>Venus </a:t>
            </a:r>
            <a:r>
              <a:rPr lang="nb-NO" sz="1800" dirty="0" err="1" smtClean="0">
                <a:solidFill>
                  <a:srgbClr val="0066FF"/>
                </a:solidFill>
              </a:rPr>
              <a:t>might</a:t>
            </a:r>
            <a:r>
              <a:rPr lang="nb-NO" sz="1800" dirty="0" smtClean="0">
                <a:solidFill>
                  <a:srgbClr val="0066FF"/>
                </a:solidFill>
              </a:rPr>
              <a:t> have </a:t>
            </a:r>
            <a:r>
              <a:rPr lang="nb-NO" sz="1800" dirty="0" err="1" smtClean="0">
                <a:solidFill>
                  <a:srgbClr val="0066FF"/>
                </a:solidFill>
              </a:rPr>
              <a:t>been</a:t>
            </a:r>
            <a:r>
              <a:rPr lang="nb-NO" sz="1800" dirty="0" smtClean="0">
                <a:solidFill>
                  <a:srgbClr val="0066FF"/>
                </a:solidFill>
              </a:rPr>
              <a:t> Earth-like and habitable in </a:t>
            </a:r>
            <a:r>
              <a:rPr lang="nb-NO" sz="1800" dirty="0" err="1" smtClean="0">
                <a:solidFill>
                  <a:srgbClr val="0066FF"/>
                </a:solidFill>
              </a:rPr>
              <a:t>the</a:t>
            </a:r>
            <a:endParaRPr lang="nb-NO" sz="1800" dirty="0" smtClean="0">
              <a:solidFill>
                <a:srgbClr val="0066FF"/>
              </a:solidFill>
            </a:endParaRPr>
          </a:p>
          <a:p>
            <a:r>
              <a:rPr lang="nb-NO" sz="1800" dirty="0" err="1" smtClean="0">
                <a:solidFill>
                  <a:srgbClr val="0066FF"/>
                </a:solidFill>
              </a:rPr>
              <a:t>Archean</a:t>
            </a:r>
            <a:r>
              <a:rPr lang="nb-NO" sz="1800" dirty="0" smtClean="0">
                <a:solidFill>
                  <a:srgbClr val="0066FF"/>
                </a:solidFill>
              </a:rPr>
              <a:t> during </a:t>
            </a:r>
            <a:r>
              <a:rPr lang="nb-NO" sz="1800" dirty="0" err="1" smtClean="0">
                <a:solidFill>
                  <a:srgbClr val="0066FF"/>
                </a:solidFill>
              </a:rPr>
              <a:t>the</a:t>
            </a:r>
            <a:r>
              <a:rPr lang="nb-NO" sz="1800" dirty="0" smtClean="0">
                <a:solidFill>
                  <a:srgbClr val="0066FF"/>
                </a:solidFill>
              </a:rPr>
              <a:t> </a:t>
            </a:r>
            <a:r>
              <a:rPr lang="nb-NO" sz="1800" dirty="0" err="1" smtClean="0">
                <a:solidFill>
                  <a:srgbClr val="0066FF"/>
                </a:solidFill>
              </a:rPr>
              <a:t>faint</a:t>
            </a:r>
            <a:r>
              <a:rPr lang="nb-NO" sz="1800" dirty="0" smtClean="0">
                <a:solidFill>
                  <a:srgbClr val="0066FF"/>
                </a:solidFill>
              </a:rPr>
              <a:t> </a:t>
            </a:r>
            <a:r>
              <a:rPr lang="nb-NO" sz="1800" dirty="0" err="1" smtClean="0">
                <a:solidFill>
                  <a:srgbClr val="0066FF"/>
                </a:solidFill>
              </a:rPr>
              <a:t>young</a:t>
            </a:r>
            <a:r>
              <a:rPr lang="nb-NO" sz="1800" dirty="0" smtClean="0">
                <a:solidFill>
                  <a:srgbClr val="0066FF"/>
                </a:solidFill>
              </a:rPr>
              <a:t> Sun </a:t>
            </a:r>
            <a:r>
              <a:rPr lang="nb-NO" sz="1600" dirty="0" smtClean="0">
                <a:solidFill>
                  <a:srgbClr val="0066FF"/>
                </a:solidFill>
              </a:rPr>
              <a:t>(70% at 4.5 Ga) </a:t>
            </a:r>
            <a:r>
              <a:rPr lang="nb-NO" sz="1800" dirty="0" err="1" smtClean="0">
                <a:solidFill>
                  <a:srgbClr val="0066FF"/>
                </a:solidFill>
              </a:rPr>
              <a:t>period</a:t>
            </a:r>
            <a:r>
              <a:rPr lang="nb-NO" sz="1800" dirty="0" smtClean="0">
                <a:solidFill>
                  <a:srgbClr val="0066FF"/>
                </a:solidFill>
              </a:rPr>
              <a:t> </a:t>
            </a:r>
            <a:endParaRPr lang="en-GB" sz="1800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56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179388" y="115888"/>
            <a:ext cx="5344412" cy="1384995"/>
          </a:xfrm>
          <a:prstGeom prst="rect">
            <a:avLst/>
          </a:prstGeom>
          <a:solidFill>
            <a:srgbClr val="DDFF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nb-NO" altLang="en-US" sz="1800" dirty="0">
                <a:solidFill>
                  <a:srgbClr val="0000FF"/>
                </a:solidFill>
              </a:rPr>
              <a:t>Why so different atmospheres when the inventories of</a:t>
            </a:r>
          </a:p>
          <a:p>
            <a:pPr eaLnBrk="1" hangingPunct="1"/>
            <a:r>
              <a:rPr lang="nb-NO" altLang="en-US" sz="1800" dirty="0">
                <a:solidFill>
                  <a:srgbClr val="0000FF"/>
                </a:solidFill>
              </a:rPr>
              <a:t>  C, N, O and H was similar in the beginning ?</a:t>
            </a:r>
          </a:p>
          <a:p>
            <a:pPr eaLnBrk="1" hangingPunct="1"/>
            <a:endParaRPr lang="nb-NO" altLang="en-US" sz="1200" dirty="0">
              <a:solidFill>
                <a:srgbClr val="0000FF"/>
              </a:solidFill>
            </a:endParaRPr>
          </a:p>
          <a:p>
            <a:pPr eaLnBrk="1" hangingPunct="1"/>
            <a:r>
              <a:rPr lang="nb-NO" altLang="en-US" sz="1800" dirty="0">
                <a:solidFill>
                  <a:srgbClr val="0000FF"/>
                </a:solidFill>
              </a:rPr>
              <a:t>Where is Earth’s carbon corresponding to Venus’ 92 bar</a:t>
            </a:r>
          </a:p>
          <a:p>
            <a:pPr eaLnBrk="1" hangingPunct="1"/>
            <a:r>
              <a:rPr lang="nb-NO" altLang="en-US" sz="1800" dirty="0">
                <a:solidFill>
                  <a:srgbClr val="0000FF"/>
                </a:solidFill>
              </a:rPr>
              <a:t>  CO</a:t>
            </a:r>
            <a:r>
              <a:rPr lang="nb-NO" altLang="en-US" sz="1800" baseline="-25000" dirty="0">
                <a:solidFill>
                  <a:srgbClr val="0000FF"/>
                </a:solidFill>
              </a:rPr>
              <a:t>2</a:t>
            </a:r>
            <a:r>
              <a:rPr lang="nb-NO" altLang="en-US" sz="1800" dirty="0">
                <a:solidFill>
                  <a:srgbClr val="0000FF"/>
                </a:solidFill>
              </a:rPr>
              <a:t>-dominated atmosphere ?</a:t>
            </a:r>
          </a:p>
        </p:txBody>
      </p:sp>
      <p:sp>
        <p:nvSpPr>
          <p:cNvPr id="221187" name="Text Box 3"/>
          <p:cNvSpPr txBox="1">
            <a:spLocks noChangeArrowheads="1"/>
          </p:cNvSpPr>
          <p:nvPr/>
        </p:nvSpPr>
        <p:spPr bwMode="auto">
          <a:xfrm>
            <a:off x="107950" y="2290763"/>
            <a:ext cx="4222750" cy="394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nb-NO" altLang="en-US" sz="2400" b="1">
                <a:solidFill>
                  <a:srgbClr val="009900"/>
                </a:solidFill>
              </a:rPr>
              <a:t>Venus:</a:t>
            </a:r>
          </a:p>
          <a:p>
            <a:pPr eaLnBrk="1" hangingPunct="1">
              <a:lnSpc>
                <a:spcPct val="120000"/>
              </a:lnSpc>
            </a:pPr>
            <a:r>
              <a:rPr lang="nb-NO" altLang="en-US" sz="1600">
                <a:solidFill>
                  <a:srgbClr val="FF0000"/>
                </a:solidFill>
              </a:rPr>
              <a:t>- No condensation of volanically degassed H</a:t>
            </a:r>
            <a:r>
              <a:rPr lang="nb-NO" altLang="en-US" sz="1600" baseline="-25000">
                <a:solidFill>
                  <a:srgbClr val="FF0000"/>
                </a:solidFill>
              </a:rPr>
              <a:t>2</a:t>
            </a:r>
            <a:r>
              <a:rPr lang="nb-NO" altLang="en-US" sz="1600">
                <a:solidFill>
                  <a:srgbClr val="FF0000"/>
                </a:solidFill>
              </a:rPr>
              <a:t>O</a:t>
            </a:r>
          </a:p>
          <a:p>
            <a:pPr eaLnBrk="1" hangingPunct="1">
              <a:lnSpc>
                <a:spcPct val="120000"/>
              </a:lnSpc>
              <a:buFontTx/>
              <a:buChar char="-"/>
            </a:pPr>
            <a:r>
              <a:rPr lang="nb-NO" altLang="en-US" sz="1600">
                <a:solidFill>
                  <a:srgbClr val="FF0000"/>
                </a:solidFill>
              </a:rPr>
              <a:t> Upper atmosphere photo-dissociation of H</a:t>
            </a:r>
            <a:r>
              <a:rPr lang="nb-NO" altLang="en-US" sz="1600" baseline="-25000">
                <a:solidFill>
                  <a:srgbClr val="FF0000"/>
                </a:solidFill>
              </a:rPr>
              <a:t>2</a:t>
            </a:r>
            <a:r>
              <a:rPr lang="nb-NO" altLang="en-US" sz="1600">
                <a:solidFill>
                  <a:srgbClr val="FF0000"/>
                </a:solidFill>
              </a:rPr>
              <a:t>O</a:t>
            </a:r>
          </a:p>
          <a:p>
            <a:pPr eaLnBrk="1" hangingPunct="1">
              <a:lnSpc>
                <a:spcPct val="120000"/>
              </a:lnSpc>
              <a:buFontTx/>
              <a:buChar char="-"/>
            </a:pPr>
            <a:r>
              <a:rPr lang="nb-NO" altLang="en-US" sz="1600">
                <a:solidFill>
                  <a:srgbClr val="FF0000"/>
                </a:solidFill>
              </a:rPr>
              <a:t> H</a:t>
            </a:r>
            <a:r>
              <a:rPr lang="nb-NO" altLang="en-US" sz="1600" baseline="-25000">
                <a:solidFill>
                  <a:srgbClr val="FF0000"/>
                </a:solidFill>
              </a:rPr>
              <a:t>2</a:t>
            </a:r>
            <a:r>
              <a:rPr lang="nb-NO" altLang="en-US" sz="1600">
                <a:solidFill>
                  <a:srgbClr val="FF0000"/>
                </a:solidFill>
              </a:rPr>
              <a:t>-escape</a:t>
            </a:r>
          </a:p>
          <a:p>
            <a:pPr eaLnBrk="1" hangingPunct="1">
              <a:lnSpc>
                <a:spcPct val="120000"/>
              </a:lnSpc>
              <a:buFontTx/>
              <a:buChar char="-"/>
            </a:pPr>
            <a:r>
              <a:rPr lang="nb-NO" altLang="en-US" sz="1600">
                <a:solidFill>
                  <a:srgbClr val="FF0000"/>
                </a:solidFill>
              </a:rPr>
              <a:t> Dry planet, no hydro- or cryosphere</a:t>
            </a:r>
          </a:p>
          <a:p>
            <a:pPr eaLnBrk="1" hangingPunct="1">
              <a:lnSpc>
                <a:spcPct val="120000"/>
              </a:lnSpc>
              <a:buFontTx/>
              <a:buChar char="-"/>
            </a:pPr>
            <a:endParaRPr lang="nb-NO" altLang="en-US" sz="1800">
              <a:solidFill>
                <a:srgbClr val="FF0000"/>
              </a:solidFill>
            </a:endParaRPr>
          </a:p>
          <a:p>
            <a:pPr eaLnBrk="1" hangingPunct="1">
              <a:lnSpc>
                <a:spcPct val="120000"/>
              </a:lnSpc>
            </a:pPr>
            <a:r>
              <a:rPr lang="nb-NO" altLang="en-US" sz="2400" b="1">
                <a:solidFill>
                  <a:srgbClr val="009900"/>
                </a:solidFill>
              </a:rPr>
              <a:t>Earth</a:t>
            </a:r>
            <a:r>
              <a:rPr lang="nb-NO" altLang="en-US" sz="2400">
                <a:solidFill>
                  <a:srgbClr val="009900"/>
                </a:solidFill>
              </a:rPr>
              <a:t>:</a:t>
            </a:r>
          </a:p>
          <a:p>
            <a:pPr eaLnBrk="1" hangingPunct="1">
              <a:lnSpc>
                <a:spcPct val="120000"/>
              </a:lnSpc>
            </a:pPr>
            <a:r>
              <a:rPr lang="nb-NO" altLang="en-US" sz="1600">
                <a:solidFill>
                  <a:srgbClr val="FF0000"/>
                </a:solidFill>
              </a:rPr>
              <a:t>- Oceans, precipitation of CaCO</a:t>
            </a:r>
            <a:r>
              <a:rPr lang="nb-NO" altLang="en-US" sz="1600" baseline="-25000">
                <a:solidFill>
                  <a:srgbClr val="FF0000"/>
                </a:solidFill>
              </a:rPr>
              <a:t>3</a:t>
            </a:r>
            <a:endParaRPr lang="nb-NO" altLang="en-US" sz="1600">
              <a:solidFill>
                <a:srgbClr val="FF0000"/>
              </a:solidFill>
            </a:endParaRPr>
          </a:p>
          <a:p>
            <a:pPr eaLnBrk="1" hangingPunct="1">
              <a:lnSpc>
                <a:spcPct val="120000"/>
              </a:lnSpc>
              <a:buFontTx/>
              <a:buChar char="-"/>
            </a:pPr>
            <a:r>
              <a:rPr lang="nb-NO" altLang="en-US" sz="1600">
                <a:solidFill>
                  <a:srgbClr val="FF0000"/>
                </a:solidFill>
              </a:rPr>
              <a:t> Photosynthesis </a:t>
            </a:r>
            <a:r>
              <a:rPr lang="nb-NO" altLang="en-US" sz="1600">
                <a:solidFill>
                  <a:srgbClr val="FF0000"/>
                </a:solidFill>
                <a:cs typeface="Times New Roman" pitchFamily="18" charset="0"/>
              </a:rPr>
              <a:t>→ O</a:t>
            </a:r>
            <a:r>
              <a:rPr lang="nb-NO" altLang="en-US" sz="1600" baseline="-25000">
                <a:solidFill>
                  <a:srgbClr val="FF0000"/>
                </a:solidFill>
                <a:cs typeface="Times New Roman" pitchFamily="18" charset="0"/>
              </a:rPr>
              <a:t>2</a:t>
            </a:r>
            <a:r>
              <a:rPr lang="nb-NO" altLang="en-US" sz="1600">
                <a:solidFill>
                  <a:srgbClr val="FF0000"/>
                </a:solidFill>
                <a:cs typeface="Times New Roman" pitchFamily="18" charset="0"/>
              </a:rPr>
              <a:t>, biomass and black shales</a:t>
            </a:r>
          </a:p>
          <a:p>
            <a:pPr eaLnBrk="1" hangingPunct="1">
              <a:lnSpc>
                <a:spcPct val="120000"/>
              </a:lnSpc>
            </a:pPr>
            <a:r>
              <a:rPr lang="nb-NO" altLang="en-US" sz="1600">
                <a:solidFill>
                  <a:srgbClr val="FF0000"/>
                </a:solidFill>
              </a:rPr>
              <a:t>- Hydration of ocean floor</a:t>
            </a:r>
          </a:p>
          <a:p>
            <a:pPr eaLnBrk="1" hangingPunct="1">
              <a:lnSpc>
                <a:spcPct val="120000"/>
              </a:lnSpc>
              <a:buFontTx/>
              <a:buChar char="-"/>
            </a:pPr>
            <a:r>
              <a:rPr lang="nb-NO" altLang="en-US" sz="1600">
                <a:solidFill>
                  <a:srgbClr val="FF0000"/>
                </a:solidFill>
              </a:rPr>
              <a:t> Recycling of wet lithosphere with carbonaceous</a:t>
            </a:r>
          </a:p>
          <a:p>
            <a:pPr eaLnBrk="1" hangingPunct="1">
              <a:lnSpc>
                <a:spcPct val="120000"/>
              </a:lnSpc>
            </a:pPr>
            <a:r>
              <a:rPr lang="nb-NO" altLang="en-US" sz="1600">
                <a:solidFill>
                  <a:srgbClr val="FF0000"/>
                </a:solidFill>
              </a:rPr>
              <a:t>    material and limestone by subduction</a:t>
            </a:r>
          </a:p>
        </p:txBody>
      </p:sp>
      <p:pic>
        <p:nvPicPr>
          <p:cNvPr id="2211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698750"/>
            <a:ext cx="4859337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189" name="Line 5"/>
          <p:cNvSpPr>
            <a:spLocks noChangeShapeType="1"/>
          </p:cNvSpPr>
          <p:nvPr/>
        </p:nvSpPr>
        <p:spPr bwMode="auto">
          <a:xfrm flipV="1">
            <a:off x="7740650" y="2205038"/>
            <a:ext cx="144463" cy="50323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1190" name="Text Box 6"/>
          <p:cNvSpPr txBox="1">
            <a:spLocks noChangeArrowheads="1"/>
          </p:cNvSpPr>
          <p:nvPr/>
        </p:nvSpPr>
        <p:spPr bwMode="auto">
          <a:xfrm>
            <a:off x="7524750" y="1844675"/>
            <a:ext cx="812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nb-NO" altLang="en-US">
                <a:solidFill>
                  <a:srgbClr val="FF0000"/>
                </a:solidFill>
              </a:rPr>
              <a:t>753 K</a:t>
            </a:r>
          </a:p>
        </p:txBody>
      </p:sp>
    </p:spTree>
    <p:extLst>
      <p:ext uri="{BB962C8B-B14F-4D97-AF65-F5344CB8AC3E}">
        <p14:creationId xmlns:p14="http://schemas.microsoft.com/office/powerpoint/2010/main" val="387434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87" grpId="0"/>
      <p:bldP spid="221189" grpId="0" animBg="1"/>
      <p:bldP spid="22119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Ve-E-at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4530725" cy="602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Ve-E-atm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088" y="836613"/>
            <a:ext cx="4506912" cy="602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250825" y="115888"/>
            <a:ext cx="3667125" cy="63817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nb-NO" altLang="en-US" sz="2400">
                <a:solidFill>
                  <a:srgbClr val="0000FF"/>
                </a:solidFill>
              </a:rPr>
              <a:t>Earth</a:t>
            </a:r>
          </a:p>
          <a:p>
            <a:pPr eaLnBrk="1" hangingPunct="1">
              <a:lnSpc>
                <a:spcPct val="80000"/>
              </a:lnSpc>
            </a:pPr>
            <a:r>
              <a:rPr lang="nb-NO" altLang="en-US" b="1">
                <a:solidFill>
                  <a:srgbClr val="FF0000"/>
                </a:solidFill>
              </a:rPr>
              <a:t>1 bar</a:t>
            </a:r>
            <a:r>
              <a:rPr lang="nb-NO" altLang="en-US">
                <a:solidFill>
                  <a:srgbClr val="FF0000"/>
                </a:solidFill>
              </a:rPr>
              <a:t>:   78% N</a:t>
            </a:r>
            <a:r>
              <a:rPr lang="nb-NO" altLang="en-US" baseline="-25000">
                <a:solidFill>
                  <a:srgbClr val="FF0000"/>
                </a:solidFill>
              </a:rPr>
              <a:t>2</a:t>
            </a:r>
            <a:r>
              <a:rPr lang="nb-NO" altLang="en-US">
                <a:solidFill>
                  <a:srgbClr val="FF0000"/>
                </a:solidFill>
              </a:rPr>
              <a:t>   21% O</a:t>
            </a:r>
            <a:r>
              <a:rPr lang="nb-NO" altLang="en-US" baseline="-25000">
                <a:solidFill>
                  <a:srgbClr val="FF0000"/>
                </a:solidFill>
              </a:rPr>
              <a:t>2</a:t>
            </a:r>
            <a:r>
              <a:rPr lang="nb-NO" altLang="en-US">
                <a:solidFill>
                  <a:srgbClr val="FF0000"/>
                </a:solidFill>
              </a:rPr>
              <a:t>   1% Ar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5076825" y="115888"/>
            <a:ext cx="3208338" cy="63817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nb-NO" altLang="en-US" sz="2400">
                <a:solidFill>
                  <a:srgbClr val="0000FF"/>
                </a:solidFill>
              </a:rPr>
              <a:t>Venus</a:t>
            </a:r>
          </a:p>
          <a:p>
            <a:pPr eaLnBrk="1" hangingPunct="1">
              <a:lnSpc>
                <a:spcPct val="80000"/>
              </a:lnSpc>
            </a:pPr>
            <a:r>
              <a:rPr lang="nb-NO" altLang="en-US" b="1">
                <a:solidFill>
                  <a:srgbClr val="FF0000"/>
                </a:solidFill>
              </a:rPr>
              <a:t>92 bar !!</a:t>
            </a:r>
            <a:r>
              <a:rPr lang="nb-NO" altLang="en-US">
                <a:solidFill>
                  <a:srgbClr val="FF0000"/>
                </a:solidFill>
              </a:rPr>
              <a:t>   </a:t>
            </a:r>
            <a:r>
              <a:rPr lang="nb-NO" altLang="en-US" b="1">
                <a:solidFill>
                  <a:srgbClr val="FF0000"/>
                </a:solidFill>
              </a:rPr>
              <a:t>97% CO</a:t>
            </a:r>
            <a:r>
              <a:rPr lang="nb-NO" altLang="en-US" b="1" baseline="-25000">
                <a:solidFill>
                  <a:srgbClr val="FF0000"/>
                </a:solidFill>
              </a:rPr>
              <a:t>2</a:t>
            </a:r>
            <a:r>
              <a:rPr lang="nb-NO" altLang="en-US">
                <a:solidFill>
                  <a:srgbClr val="FF0000"/>
                </a:solidFill>
              </a:rPr>
              <a:t>   3% N</a:t>
            </a:r>
            <a:r>
              <a:rPr lang="nb-NO" altLang="en-US" baseline="-25000">
                <a:solidFill>
                  <a:srgbClr val="FF0000"/>
                </a:solidFill>
              </a:rPr>
              <a:t>2</a:t>
            </a:r>
            <a:endParaRPr lang="nb-NO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57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139304" y="192993"/>
            <a:ext cx="3681585" cy="66172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  <a:extLst/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nb-NO" altLang="en-US" b="1" dirty="0" smtClean="0">
                <a:solidFill>
                  <a:srgbClr val="0066FF"/>
                </a:solidFill>
              </a:rPr>
              <a:t>Venus</a:t>
            </a:r>
            <a:endParaRPr lang="nb-NO" altLang="en-US" dirty="0">
              <a:solidFill>
                <a:srgbClr val="0066FF"/>
              </a:solidFill>
            </a:endParaRPr>
          </a:p>
          <a:p>
            <a:pPr eaLnBrk="1" hangingPunct="1"/>
            <a:r>
              <a:rPr lang="nb-NO" altLang="en-US" sz="1700" dirty="0" smtClean="0"/>
              <a:t>A volatile-</a:t>
            </a:r>
            <a:r>
              <a:rPr lang="nb-NO" altLang="en-US" sz="1700" dirty="0" err="1" smtClean="0"/>
              <a:t>free</a:t>
            </a:r>
            <a:r>
              <a:rPr lang="nb-NO" altLang="en-US" sz="1700" dirty="0" smtClean="0"/>
              <a:t> </a:t>
            </a:r>
            <a:r>
              <a:rPr lang="nb-NO" altLang="en-US" sz="1700" dirty="0" err="1" smtClean="0"/>
              <a:t>peridotite</a:t>
            </a:r>
            <a:r>
              <a:rPr lang="nb-NO" altLang="en-US" sz="1700" dirty="0" smtClean="0"/>
              <a:t> solidus </a:t>
            </a:r>
            <a:r>
              <a:rPr lang="nb-NO" altLang="en-US" sz="1700" dirty="0" err="1"/>
              <a:t>applies</a:t>
            </a:r>
            <a:endParaRPr lang="nb-NO" altLang="en-US" sz="1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0806"/>
            <a:ext cx="4836580" cy="3402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822" y="207194"/>
            <a:ext cx="4590140" cy="30200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827" y="192993"/>
            <a:ext cx="3078135" cy="30342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930" y="2308692"/>
            <a:ext cx="2610820" cy="869907"/>
          </a:xfrm>
          <a:prstGeom prst="rect">
            <a:avLst/>
          </a:prstGeom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39304" y="1052736"/>
            <a:ext cx="3416320" cy="144655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  <a:extLst/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nb-NO" altLang="en-US" b="1" dirty="0" smtClean="0">
                <a:solidFill>
                  <a:srgbClr val="0066FF"/>
                </a:solidFill>
              </a:rPr>
              <a:t>Earth</a:t>
            </a:r>
            <a:endParaRPr lang="nb-NO" altLang="en-US" b="1" dirty="0">
              <a:solidFill>
                <a:srgbClr val="0066FF"/>
              </a:solidFill>
            </a:endParaRPr>
          </a:p>
          <a:p>
            <a:pPr eaLnBrk="1" hangingPunct="1"/>
            <a:r>
              <a:rPr lang="nb-NO" altLang="en-US" sz="1700" dirty="0" smtClean="0"/>
              <a:t>Melting, </a:t>
            </a:r>
            <a:r>
              <a:rPr lang="nb-NO" altLang="en-US" sz="1700" dirty="0" err="1" smtClean="0"/>
              <a:t>viscosity</a:t>
            </a:r>
            <a:r>
              <a:rPr lang="nb-NO" altLang="en-US" sz="1700" dirty="0" smtClean="0"/>
              <a:t> and a </a:t>
            </a:r>
            <a:r>
              <a:rPr lang="nb-NO" altLang="en-US" sz="1700" dirty="0" err="1" smtClean="0"/>
              <a:t>pronounced</a:t>
            </a:r>
            <a:endParaRPr lang="nb-NO" altLang="en-US" sz="1700" dirty="0" smtClean="0"/>
          </a:p>
          <a:p>
            <a:pPr eaLnBrk="1" hangingPunct="1"/>
            <a:r>
              <a:rPr lang="nb-NO" altLang="en-US" sz="1700" dirty="0" err="1" smtClean="0"/>
              <a:t>lithosphere-asthenosphere</a:t>
            </a:r>
            <a:r>
              <a:rPr lang="nb-NO" altLang="en-US" sz="1700" dirty="0" smtClean="0"/>
              <a:t> </a:t>
            </a:r>
            <a:r>
              <a:rPr lang="nb-NO" altLang="en-US" sz="1700" dirty="0" err="1" smtClean="0"/>
              <a:t>division</a:t>
            </a:r>
            <a:r>
              <a:rPr lang="nb-NO" altLang="en-US" sz="1700" dirty="0" smtClean="0"/>
              <a:t> is</a:t>
            </a:r>
          </a:p>
          <a:p>
            <a:pPr eaLnBrk="1" hangingPunct="1"/>
            <a:r>
              <a:rPr lang="nb-NO" altLang="en-US" sz="1700" dirty="0" err="1" smtClean="0"/>
              <a:t>promoted</a:t>
            </a:r>
            <a:r>
              <a:rPr lang="nb-NO" altLang="en-US" sz="1700" dirty="0" smtClean="0"/>
              <a:t> by </a:t>
            </a:r>
            <a:r>
              <a:rPr lang="nb-NO" altLang="en-US" sz="1700" dirty="0" err="1" smtClean="0"/>
              <a:t>deep</a:t>
            </a:r>
            <a:r>
              <a:rPr lang="nb-NO" altLang="en-US" sz="1700" dirty="0" smtClean="0"/>
              <a:t> </a:t>
            </a:r>
            <a:r>
              <a:rPr lang="nb-NO" altLang="en-US" sz="1700" dirty="0" err="1" smtClean="0"/>
              <a:t>recycling</a:t>
            </a:r>
            <a:r>
              <a:rPr lang="nb-NO" altLang="en-US" sz="1700" dirty="0" smtClean="0"/>
              <a:t> of CO</a:t>
            </a:r>
            <a:r>
              <a:rPr lang="nb-NO" altLang="en-US" sz="1700" baseline="-25000" dirty="0" smtClean="0"/>
              <a:t>2</a:t>
            </a:r>
          </a:p>
          <a:p>
            <a:pPr eaLnBrk="1" hangingPunct="1"/>
            <a:r>
              <a:rPr lang="nb-NO" altLang="en-US" sz="1700" dirty="0" smtClean="0"/>
              <a:t>and H</a:t>
            </a:r>
            <a:r>
              <a:rPr lang="nb-NO" altLang="en-US" sz="1700" baseline="-25000" dirty="0" smtClean="0"/>
              <a:t>2</a:t>
            </a:r>
            <a:r>
              <a:rPr lang="nb-NO" altLang="en-US" sz="1700" dirty="0" smtClean="0"/>
              <a:t>O   </a:t>
            </a:r>
            <a:endParaRPr lang="nb-NO" altLang="en-US" sz="1700" dirty="0"/>
          </a:p>
        </p:txBody>
      </p:sp>
      <p:pic>
        <p:nvPicPr>
          <p:cNvPr id="16" name="Picture 4" descr="M:\pc\Dokumenter\Adobe-Illustr-figures\Experimental-PhaseRel\PhaseRel\Per-PhRel-H2Ot-Asimow-GG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277" y="3648466"/>
            <a:ext cx="4134607" cy="308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M:\pc\Dokumenter\Adobe-Illustr-figures\Experimental-PhaseRel\PhaseRel\Per-PhRel-H2Ot-Asimow-GG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807" y="3833826"/>
            <a:ext cx="3780715" cy="241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345" name="Group 14344"/>
          <p:cNvGrpSpPr/>
          <p:nvPr/>
        </p:nvGrpSpPr>
        <p:grpSpPr>
          <a:xfrm>
            <a:off x="5835650" y="3216874"/>
            <a:ext cx="123872" cy="263305"/>
            <a:chOff x="5835650" y="3216874"/>
            <a:chExt cx="123872" cy="263305"/>
          </a:xfrm>
        </p:grpSpPr>
        <p:cxnSp>
          <p:nvCxnSpPr>
            <p:cNvPr id="23" name="Straight Arrow Connector 22"/>
            <p:cNvCxnSpPr/>
            <p:nvPr/>
          </p:nvCxnSpPr>
          <p:spPr>
            <a:xfrm flipH="1" flipV="1">
              <a:off x="5956178" y="3216874"/>
              <a:ext cx="3344" cy="263305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 flipV="1">
              <a:off x="5835650" y="3475346"/>
              <a:ext cx="120527" cy="231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342" name="TextBox 14341"/>
          <p:cNvSpPr txBox="1"/>
          <p:nvPr/>
        </p:nvSpPr>
        <p:spPr>
          <a:xfrm>
            <a:off x="5317906" y="3365462"/>
            <a:ext cx="604653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nb-NO" sz="1600" b="1" dirty="0" smtClean="0">
                <a:solidFill>
                  <a:srgbClr val="FF0000"/>
                </a:solidFill>
              </a:rPr>
              <a:t>LAB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461150" y="6615712"/>
            <a:ext cx="604653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nb-NO" sz="1600" b="1" dirty="0" smtClean="0">
                <a:solidFill>
                  <a:srgbClr val="FF0000"/>
                </a:solidFill>
              </a:rPr>
              <a:t>LAB</a:t>
            </a:r>
            <a:endParaRPr lang="en-GB" sz="1600" b="1" dirty="0">
              <a:solidFill>
                <a:srgbClr val="FF0000"/>
              </a:solidFill>
            </a:endParaRPr>
          </a:p>
        </p:txBody>
      </p:sp>
      <p:grpSp>
        <p:nvGrpSpPr>
          <p:cNvPr id="14344" name="Group 14343"/>
          <p:cNvGrpSpPr/>
          <p:nvPr/>
        </p:nvGrpSpPr>
        <p:grpSpPr>
          <a:xfrm>
            <a:off x="6999379" y="6482317"/>
            <a:ext cx="123872" cy="263305"/>
            <a:chOff x="5988050" y="3369274"/>
            <a:chExt cx="123872" cy="263305"/>
          </a:xfrm>
        </p:grpSpPr>
        <p:cxnSp>
          <p:nvCxnSpPr>
            <p:cNvPr id="44" name="Straight Arrow Connector 43"/>
            <p:cNvCxnSpPr/>
            <p:nvPr/>
          </p:nvCxnSpPr>
          <p:spPr>
            <a:xfrm flipH="1" flipV="1">
              <a:off x="6108578" y="3369274"/>
              <a:ext cx="3344" cy="263305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 flipV="1">
              <a:off x="5988050" y="3627746"/>
              <a:ext cx="120527" cy="231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/>
          <p:cNvSpPr txBox="1"/>
          <p:nvPr/>
        </p:nvSpPr>
        <p:spPr>
          <a:xfrm>
            <a:off x="3952650" y="3422862"/>
            <a:ext cx="1058303" cy="8104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nb-NO" sz="1600" b="1" dirty="0" smtClean="0">
                <a:solidFill>
                  <a:srgbClr val="FF0000"/>
                </a:solidFill>
              </a:rPr>
              <a:t>LAB:</a:t>
            </a:r>
          </a:p>
          <a:p>
            <a:pPr>
              <a:lnSpc>
                <a:spcPts val="1300"/>
              </a:lnSpc>
            </a:pPr>
            <a:r>
              <a:rPr lang="nb-NO" sz="1200" dirty="0" err="1" smtClean="0">
                <a:solidFill>
                  <a:srgbClr val="FF0000"/>
                </a:solidFill>
              </a:rPr>
              <a:t>lithosphere</a:t>
            </a:r>
            <a:r>
              <a:rPr lang="nb-NO" sz="1200" dirty="0" smtClean="0">
                <a:solidFill>
                  <a:srgbClr val="FF0000"/>
                </a:solidFill>
              </a:rPr>
              <a:t>-</a:t>
            </a:r>
          </a:p>
          <a:p>
            <a:pPr>
              <a:lnSpc>
                <a:spcPts val="1300"/>
              </a:lnSpc>
            </a:pPr>
            <a:r>
              <a:rPr lang="nb-NO" sz="1200" dirty="0" err="1" smtClean="0">
                <a:solidFill>
                  <a:srgbClr val="FF0000"/>
                </a:solidFill>
              </a:rPr>
              <a:t>asthenosphere</a:t>
            </a:r>
            <a:endParaRPr lang="nb-NO" sz="1200" dirty="0" smtClean="0">
              <a:solidFill>
                <a:srgbClr val="FF0000"/>
              </a:solidFill>
            </a:endParaRPr>
          </a:p>
          <a:p>
            <a:pPr>
              <a:lnSpc>
                <a:spcPts val="1300"/>
              </a:lnSpc>
            </a:pPr>
            <a:r>
              <a:rPr lang="nb-NO" sz="1200" dirty="0" err="1" smtClean="0">
                <a:solidFill>
                  <a:srgbClr val="FF0000"/>
                </a:solidFill>
              </a:rPr>
              <a:t>boundary</a:t>
            </a:r>
            <a:endParaRPr lang="en-GB" sz="1200" dirty="0">
              <a:solidFill>
                <a:srgbClr val="FF0000"/>
              </a:solidFill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5" y="3231446"/>
            <a:ext cx="3272439" cy="3434496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 rot="16200000">
            <a:off x="898626" y="3621174"/>
            <a:ext cx="6878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00" dirty="0" smtClean="0">
                <a:solidFill>
                  <a:srgbClr val="3333FF"/>
                </a:solidFill>
              </a:rPr>
              <a:t>0.1 </a:t>
            </a:r>
            <a:r>
              <a:rPr lang="nb-NO" sz="900" dirty="0" err="1" smtClean="0">
                <a:solidFill>
                  <a:srgbClr val="3333FF"/>
                </a:solidFill>
              </a:rPr>
              <a:t>wt</a:t>
            </a:r>
            <a:r>
              <a:rPr lang="nb-NO" sz="900" dirty="0" smtClean="0">
                <a:solidFill>
                  <a:srgbClr val="3333FF"/>
                </a:solidFill>
              </a:rPr>
              <a:t>%</a:t>
            </a:r>
            <a:endParaRPr lang="nb-NO" sz="900" dirty="0">
              <a:solidFill>
                <a:srgbClr val="3333FF"/>
              </a:solidFill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404" y="4159688"/>
            <a:ext cx="1580269" cy="2492573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33" y="3927946"/>
            <a:ext cx="1768265" cy="1989397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 rot="16200000">
            <a:off x="311176" y="3620421"/>
            <a:ext cx="7637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00" dirty="0" smtClean="0">
                <a:solidFill>
                  <a:srgbClr val="3333FF"/>
                </a:solidFill>
              </a:rPr>
              <a:t>0.03 </a:t>
            </a:r>
            <a:r>
              <a:rPr lang="nb-NO" sz="900" dirty="0" err="1" smtClean="0">
                <a:solidFill>
                  <a:srgbClr val="3333FF"/>
                </a:solidFill>
              </a:rPr>
              <a:t>wt</a:t>
            </a:r>
            <a:r>
              <a:rPr lang="nb-NO" sz="900" dirty="0" smtClean="0">
                <a:solidFill>
                  <a:srgbClr val="3333FF"/>
                </a:solidFill>
              </a:rPr>
              <a:t>%</a:t>
            </a:r>
            <a:endParaRPr lang="nb-NO" sz="900" dirty="0">
              <a:solidFill>
                <a:srgbClr val="3333FF"/>
              </a:solidFill>
            </a:endParaRPr>
          </a:p>
        </p:txBody>
      </p:sp>
      <p:cxnSp>
        <p:nvCxnSpPr>
          <p:cNvPr id="54" name="Straight Arrow Connector 53"/>
          <p:cNvCxnSpPr/>
          <p:nvPr/>
        </p:nvCxnSpPr>
        <p:spPr>
          <a:xfrm>
            <a:off x="620142" y="3566373"/>
            <a:ext cx="3106" cy="577997"/>
          </a:xfrm>
          <a:prstGeom prst="straightConnector1">
            <a:avLst/>
          </a:prstGeom>
          <a:ln w="19050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1171721" y="3600800"/>
            <a:ext cx="0" cy="525227"/>
          </a:xfrm>
          <a:prstGeom prst="straightConnector1">
            <a:avLst/>
          </a:prstGeom>
          <a:ln w="19050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563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/>
      <p:bldP spid="42" grpId="0"/>
      <p:bldP spid="48" grpId="0"/>
      <p:bldP spid="50" grpId="0"/>
      <p:bldP spid="5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323850" y="692150"/>
            <a:ext cx="7524047" cy="421653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nb-NO" altLang="en-US" sz="4000" dirty="0">
                <a:solidFill>
                  <a:srgbClr val="3333FF"/>
                </a:solidFill>
              </a:rPr>
              <a:t>The Earth-Venus </a:t>
            </a:r>
            <a:r>
              <a:rPr lang="nb-NO" altLang="en-US" sz="4000" dirty="0" err="1">
                <a:solidFill>
                  <a:srgbClr val="3333FF"/>
                </a:solidFill>
              </a:rPr>
              <a:t>dichotomy</a:t>
            </a:r>
            <a:r>
              <a:rPr lang="nb-NO" altLang="en-US" sz="4000" dirty="0">
                <a:solidFill>
                  <a:srgbClr val="3333FF"/>
                </a:solidFill>
              </a:rPr>
              <a:t> shows:</a:t>
            </a:r>
          </a:p>
          <a:p>
            <a:pPr eaLnBrk="1" hangingPunct="1"/>
            <a:endParaRPr lang="nb-NO" altLang="en-US" sz="3600" dirty="0">
              <a:solidFill>
                <a:srgbClr val="3333FF"/>
              </a:solidFill>
            </a:endParaRPr>
          </a:p>
          <a:p>
            <a:pPr eaLnBrk="1" hangingPunct="1"/>
            <a:r>
              <a:rPr lang="nb-NO" altLang="en-US" sz="2400" dirty="0">
                <a:solidFill>
                  <a:srgbClr val="FF0000"/>
                </a:solidFill>
              </a:rPr>
              <a:t>- </a:t>
            </a:r>
            <a:r>
              <a:rPr lang="nb-NO" altLang="en-US" sz="2400" dirty="0" err="1">
                <a:solidFill>
                  <a:srgbClr val="FF0000"/>
                </a:solidFill>
              </a:rPr>
              <a:t>importance</a:t>
            </a:r>
            <a:r>
              <a:rPr lang="nb-NO" altLang="en-US" sz="2400" dirty="0">
                <a:solidFill>
                  <a:srgbClr val="FF0000"/>
                </a:solidFill>
              </a:rPr>
              <a:t> of H </a:t>
            </a:r>
            <a:r>
              <a:rPr lang="nb-NO" altLang="en-US" sz="2400" dirty="0" smtClean="0">
                <a:solidFill>
                  <a:srgbClr val="FF0000"/>
                </a:solidFill>
              </a:rPr>
              <a:t>(H</a:t>
            </a:r>
            <a:r>
              <a:rPr lang="nb-NO" altLang="en-US" sz="2400" baseline="-25000" dirty="0" smtClean="0">
                <a:solidFill>
                  <a:srgbClr val="FF0000"/>
                </a:solidFill>
              </a:rPr>
              <a:t>2</a:t>
            </a:r>
            <a:r>
              <a:rPr lang="nb-NO" altLang="en-US" sz="2400" dirty="0" smtClean="0">
                <a:solidFill>
                  <a:srgbClr val="FF0000"/>
                </a:solidFill>
              </a:rPr>
              <a:t>O) </a:t>
            </a:r>
            <a:r>
              <a:rPr lang="nb-NO" altLang="en-US" sz="2400" dirty="0">
                <a:solidFill>
                  <a:srgbClr val="FF0000"/>
                </a:solidFill>
              </a:rPr>
              <a:t>og </a:t>
            </a:r>
            <a:r>
              <a:rPr lang="nb-NO" altLang="en-US" sz="2400" dirty="0" err="1">
                <a:solidFill>
                  <a:srgbClr val="FF0000"/>
                </a:solidFill>
              </a:rPr>
              <a:t>other</a:t>
            </a:r>
            <a:r>
              <a:rPr lang="nb-NO" altLang="en-US" sz="2400" dirty="0">
                <a:solidFill>
                  <a:srgbClr val="FF0000"/>
                </a:solidFill>
              </a:rPr>
              <a:t> volatiles (e.g. CO</a:t>
            </a:r>
            <a:r>
              <a:rPr lang="nb-NO" altLang="en-US" sz="2400" baseline="-25000" dirty="0">
                <a:solidFill>
                  <a:srgbClr val="FF0000"/>
                </a:solidFill>
              </a:rPr>
              <a:t>2</a:t>
            </a:r>
            <a:r>
              <a:rPr lang="nb-NO" altLang="en-US" sz="2400" dirty="0">
                <a:solidFill>
                  <a:srgbClr val="FF0000"/>
                </a:solidFill>
              </a:rPr>
              <a:t>)</a:t>
            </a:r>
          </a:p>
          <a:p>
            <a:pPr eaLnBrk="1" hangingPunct="1"/>
            <a:r>
              <a:rPr lang="nb-NO" altLang="en-US" sz="2400" dirty="0">
                <a:solidFill>
                  <a:srgbClr val="FF0000"/>
                </a:solidFill>
              </a:rPr>
              <a:t>     in </a:t>
            </a:r>
            <a:r>
              <a:rPr lang="nb-NO" altLang="en-US" sz="2400" dirty="0" err="1">
                <a:solidFill>
                  <a:srgbClr val="FF0000"/>
                </a:solidFill>
              </a:rPr>
              <a:t>planetary</a:t>
            </a:r>
            <a:r>
              <a:rPr lang="nb-NO" altLang="en-US" sz="2400" dirty="0">
                <a:solidFill>
                  <a:srgbClr val="FF0000"/>
                </a:solidFill>
              </a:rPr>
              <a:t> </a:t>
            </a:r>
            <a:r>
              <a:rPr lang="nb-NO" altLang="en-US" sz="2400" dirty="0" err="1">
                <a:solidFill>
                  <a:srgbClr val="FF0000"/>
                </a:solidFill>
              </a:rPr>
              <a:t>dynamics</a:t>
            </a:r>
            <a:endParaRPr lang="nb-NO" altLang="en-US" sz="2400" dirty="0">
              <a:solidFill>
                <a:srgbClr val="FF0000"/>
              </a:solidFill>
            </a:endParaRPr>
          </a:p>
          <a:p>
            <a:pPr eaLnBrk="1" hangingPunct="1"/>
            <a:endParaRPr lang="nb-NO" altLang="en-US" sz="2400" dirty="0">
              <a:solidFill>
                <a:srgbClr val="FF0000"/>
              </a:solidFill>
            </a:endParaRPr>
          </a:p>
          <a:p>
            <a:pPr eaLnBrk="1" hangingPunct="1"/>
            <a:r>
              <a:rPr lang="nb-NO" altLang="en-US" sz="2400" dirty="0">
                <a:solidFill>
                  <a:srgbClr val="FF0000"/>
                </a:solidFill>
              </a:rPr>
              <a:t>- </a:t>
            </a:r>
            <a:r>
              <a:rPr lang="nb-NO" altLang="en-US" sz="2400" dirty="0" err="1">
                <a:solidFill>
                  <a:srgbClr val="FF0000"/>
                </a:solidFill>
              </a:rPr>
              <a:t>how</a:t>
            </a:r>
            <a:r>
              <a:rPr lang="nb-NO" altLang="en-US" sz="2400" dirty="0">
                <a:solidFill>
                  <a:srgbClr val="FF0000"/>
                </a:solidFill>
              </a:rPr>
              <a:t> a rel. </a:t>
            </a:r>
            <a:r>
              <a:rPr lang="nb-NO" altLang="en-US" sz="2400" dirty="0" err="1">
                <a:solidFill>
                  <a:srgbClr val="FF0000"/>
                </a:solidFill>
              </a:rPr>
              <a:t>small</a:t>
            </a:r>
            <a:r>
              <a:rPr lang="nb-NO" altLang="en-US" sz="2400" dirty="0">
                <a:solidFill>
                  <a:srgbClr val="FF0000"/>
                </a:solidFill>
              </a:rPr>
              <a:t> </a:t>
            </a:r>
            <a:r>
              <a:rPr lang="nb-NO" altLang="en-US" sz="2400" dirty="0" err="1">
                <a:solidFill>
                  <a:srgbClr val="FF0000"/>
                </a:solidFill>
              </a:rPr>
              <a:t>difference</a:t>
            </a:r>
            <a:r>
              <a:rPr lang="nb-NO" altLang="en-US" sz="2400" dirty="0">
                <a:solidFill>
                  <a:srgbClr val="FF0000"/>
                </a:solidFill>
              </a:rPr>
              <a:t>  in </a:t>
            </a:r>
            <a:r>
              <a:rPr lang="nb-NO" altLang="en-US" sz="2400" dirty="0" err="1">
                <a:solidFill>
                  <a:srgbClr val="FF0000"/>
                </a:solidFill>
              </a:rPr>
              <a:t>heliocentric</a:t>
            </a:r>
            <a:r>
              <a:rPr lang="nb-NO" altLang="en-US" sz="2400" dirty="0">
                <a:solidFill>
                  <a:srgbClr val="FF0000"/>
                </a:solidFill>
              </a:rPr>
              <a:t> </a:t>
            </a:r>
            <a:r>
              <a:rPr lang="nb-NO" altLang="en-US" sz="2400" dirty="0" err="1">
                <a:solidFill>
                  <a:srgbClr val="FF0000"/>
                </a:solidFill>
              </a:rPr>
              <a:t>difference</a:t>
            </a:r>
            <a:r>
              <a:rPr lang="nb-NO" altLang="en-US" sz="2400" dirty="0">
                <a:solidFill>
                  <a:srgbClr val="FF0000"/>
                </a:solidFill>
              </a:rPr>
              <a:t> </a:t>
            </a:r>
            <a:r>
              <a:rPr lang="nb-NO" altLang="en-US" sz="2400" dirty="0" err="1">
                <a:solidFill>
                  <a:srgbClr val="FF0000"/>
                </a:solidFill>
              </a:rPr>
              <a:t>can</a:t>
            </a:r>
            <a:endParaRPr lang="nb-NO" altLang="en-US" sz="2400" dirty="0">
              <a:solidFill>
                <a:srgbClr val="FF0000"/>
              </a:solidFill>
            </a:endParaRPr>
          </a:p>
          <a:p>
            <a:pPr eaLnBrk="1" hangingPunct="1"/>
            <a:r>
              <a:rPr lang="nb-NO" altLang="en-US" sz="2400" dirty="0">
                <a:solidFill>
                  <a:srgbClr val="FF0000"/>
                </a:solidFill>
              </a:rPr>
              <a:t>     </a:t>
            </a:r>
            <a:r>
              <a:rPr lang="nb-NO" altLang="en-US" sz="2400" dirty="0" err="1">
                <a:solidFill>
                  <a:srgbClr val="FF0000"/>
                </a:solidFill>
              </a:rPr>
              <a:t>cause</a:t>
            </a:r>
            <a:r>
              <a:rPr lang="nb-NO" altLang="en-US" sz="2400" dirty="0">
                <a:solidFill>
                  <a:srgbClr val="FF0000"/>
                </a:solidFill>
              </a:rPr>
              <a:t> a </a:t>
            </a:r>
            <a:r>
              <a:rPr lang="nb-NO" altLang="en-US" sz="2400" dirty="0" err="1">
                <a:solidFill>
                  <a:srgbClr val="FF0000"/>
                </a:solidFill>
              </a:rPr>
              <a:t>large</a:t>
            </a:r>
            <a:r>
              <a:rPr lang="nb-NO" altLang="en-US" sz="2400" dirty="0">
                <a:solidFill>
                  <a:srgbClr val="FF0000"/>
                </a:solidFill>
              </a:rPr>
              <a:t> </a:t>
            </a:r>
            <a:r>
              <a:rPr lang="nb-NO" altLang="en-US" sz="2400" dirty="0" err="1">
                <a:solidFill>
                  <a:srgbClr val="FF0000"/>
                </a:solidFill>
              </a:rPr>
              <a:t>difference</a:t>
            </a:r>
            <a:r>
              <a:rPr lang="nb-NO" altLang="en-US" sz="2400" dirty="0">
                <a:solidFill>
                  <a:srgbClr val="FF0000"/>
                </a:solidFill>
              </a:rPr>
              <a:t> in </a:t>
            </a:r>
            <a:r>
              <a:rPr lang="nb-NO" altLang="en-US" sz="2400" dirty="0" err="1">
                <a:solidFill>
                  <a:srgbClr val="FF0000"/>
                </a:solidFill>
              </a:rPr>
              <a:t>planetary</a:t>
            </a:r>
            <a:r>
              <a:rPr lang="nb-NO" altLang="en-US" sz="2400" dirty="0">
                <a:solidFill>
                  <a:srgbClr val="FF0000"/>
                </a:solidFill>
              </a:rPr>
              <a:t> </a:t>
            </a:r>
            <a:r>
              <a:rPr lang="nb-NO" altLang="en-US" sz="2400" dirty="0" err="1">
                <a:solidFill>
                  <a:srgbClr val="FF0000"/>
                </a:solidFill>
              </a:rPr>
              <a:t>evolution</a:t>
            </a:r>
            <a:endParaRPr lang="nb-NO" altLang="en-US" sz="2400" dirty="0">
              <a:solidFill>
                <a:srgbClr val="FF0000"/>
              </a:solidFill>
            </a:endParaRPr>
          </a:p>
          <a:p>
            <a:pPr eaLnBrk="1" hangingPunct="1"/>
            <a:endParaRPr lang="nb-NO" altLang="en-US" sz="2400" dirty="0">
              <a:solidFill>
                <a:srgbClr val="FF0000"/>
              </a:solidFill>
            </a:endParaRPr>
          </a:p>
          <a:p>
            <a:pPr eaLnBrk="1" hangingPunct="1">
              <a:buFontTx/>
              <a:buChar char="-"/>
            </a:pPr>
            <a:r>
              <a:rPr lang="nb-NO" altLang="en-US" sz="2400" dirty="0">
                <a:solidFill>
                  <a:srgbClr val="FF0000"/>
                </a:solidFill>
              </a:rPr>
              <a:t> </a:t>
            </a:r>
            <a:r>
              <a:rPr lang="nb-NO" altLang="en-US" sz="2400" dirty="0" err="1">
                <a:solidFill>
                  <a:srgbClr val="FF0000"/>
                </a:solidFill>
              </a:rPr>
              <a:t>how</a:t>
            </a:r>
            <a:r>
              <a:rPr lang="nb-NO" altLang="en-US" sz="2400" dirty="0">
                <a:solidFill>
                  <a:srgbClr val="FF0000"/>
                </a:solidFill>
              </a:rPr>
              <a:t> </a:t>
            </a:r>
            <a:r>
              <a:rPr lang="nb-NO" altLang="en-US" sz="2400" dirty="0" err="1">
                <a:solidFill>
                  <a:srgbClr val="FF0000"/>
                </a:solidFill>
              </a:rPr>
              <a:t>atmosphere</a:t>
            </a:r>
            <a:r>
              <a:rPr lang="nb-NO" altLang="en-US" sz="2400" dirty="0">
                <a:solidFill>
                  <a:srgbClr val="FF0000"/>
                </a:solidFill>
              </a:rPr>
              <a:t> and </a:t>
            </a:r>
            <a:r>
              <a:rPr lang="nb-NO" altLang="en-US" sz="2400" dirty="0" err="1">
                <a:solidFill>
                  <a:srgbClr val="FF0000"/>
                </a:solidFill>
              </a:rPr>
              <a:t>hydrosphere</a:t>
            </a:r>
            <a:r>
              <a:rPr lang="nb-NO" altLang="en-US" sz="2400" dirty="0">
                <a:solidFill>
                  <a:srgbClr val="FF0000"/>
                </a:solidFill>
              </a:rPr>
              <a:t> </a:t>
            </a:r>
            <a:r>
              <a:rPr lang="nb-NO" altLang="en-US" sz="2400" dirty="0" err="1">
                <a:solidFill>
                  <a:srgbClr val="FF0000"/>
                </a:solidFill>
              </a:rPr>
              <a:t>can</a:t>
            </a:r>
            <a:r>
              <a:rPr lang="nb-NO" altLang="en-US" sz="2400" dirty="0">
                <a:solidFill>
                  <a:srgbClr val="FF0000"/>
                </a:solidFill>
              </a:rPr>
              <a:t> be </a:t>
            </a:r>
            <a:r>
              <a:rPr lang="nb-NO" altLang="en-US" sz="2400" dirty="0" err="1">
                <a:solidFill>
                  <a:srgbClr val="FF0000"/>
                </a:solidFill>
              </a:rPr>
              <a:t>tied</a:t>
            </a:r>
            <a:r>
              <a:rPr lang="nb-NO" altLang="en-US" sz="2400" dirty="0">
                <a:solidFill>
                  <a:srgbClr val="FF0000"/>
                </a:solidFill>
              </a:rPr>
              <a:t> to </a:t>
            </a:r>
            <a:r>
              <a:rPr lang="nb-NO" altLang="en-US" sz="2400" dirty="0" err="1">
                <a:solidFill>
                  <a:srgbClr val="FF0000"/>
                </a:solidFill>
              </a:rPr>
              <a:t>internal</a:t>
            </a:r>
            <a:endParaRPr lang="nb-NO" altLang="en-US" sz="2400" dirty="0">
              <a:solidFill>
                <a:srgbClr val="FF0000"/>
              </a:solidFill>
            </a:endParaRPr>
          </a:p>
          <a:p>
            <a:pPr eaLnBrk="1" hangingPunct="1"/>
            <a:r>
              <a:rPr lang="nb-NO" altLang="en-US" sz="2400" dirty="0">
                <a:solidFill>
                  <a:srgbClr val="FF0000"/>
                </a:solidFill>
              </a:rPr>
              <a:t>   mantle </a:t>
            </a:r>
            <a:r>
              <a:rPr lang="nb-NO" altLang="en-US" sz="2400" dirty="0" err="1">
                <a:solidFill>
                  <a:srgbClr val="FF0000"/>
                </a:solidFill>
              </a:rPr>
              <a:t>dynamics</a:t>
            </a:r>
            <a:r>
              <a:rPr lang="nb-NO" altLang="en-US" sz="2400" dirty="0">
                <a:solidFill>
                  <a:srgbClr val="FF0000"/>
                </a:solidFill>
              </a:rPr>
              <a:t> (</a:t>
            </a:r>
            <a:r>
              <a:rPr lang="nb-NO" altLang="en-US" sz="2400" dirty="0" err="1">
                <a:solidFill>
                  <a:srgbClr val="FF0000"/>
                </a:solidFill>
              </a:rPr>
              <a:t>on</a:t>
            </a:r>
            <a:r>
              <a:rPr lang="nb-NO" altLang="en-US" sz="2400" dirty="0">
                <a:solidFill>
                  <a:srgbClr val="FF0000"/>
                </a:solidFill>
              </a:rPr>
              <a:t> Earth, not </a:t>
            </a:r>
            <a:r>
              <a:rPr lang="nb-NO" altLang="en-US" sz="2400" dirty="0" err="1">
                <a:solidFill>
                  <a:srgbClr val="FF0000"/>
                </a:solidFill>
              </a:rPr>
              <a:t>on</a:t>
            </a:r>
            <a:r>
              <a:rPr lang="nb-NO" altLang="en-US" sz="2400" dirty="0">
                <a:solidFill>
                  <a:srgbClr val="FF0000"/>
                </a:solidFill>
              </a:rPr>
              <a:t> Venus)</a:t>
            </a:r>
          </a:p>
        </p:txBody>
      </p:sp>
    </p:spTree>
    <p:extLst>
      <p:ext uri="{BB962C8B-B14F-4D97-AF65-F5344CB8AC3E}">
        <p14:creationId xmlns:p14="http://schemas.microsoft.com/office/powerpoint/2010/main" val="37828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Line 2"/>
          <p:cNvSpPr>
            <a:spLocks noChangeShapeType="1"/>
          </p:cNvSpPr>
          <p:nvPr/>
        </p:nvSpPr>
        <p:spPr bwMode="auto">
          <a:xfrm flipH="1">
            <a:off x="1546747" y="591403"/>
            <a:ext cx="0" cy="25021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7331" name="Line 3"/>
          <p:cNvSpPr>
            <a:spLocks noChangeShapeType="1"/>
          </p:cNvSpPr>
          <p:nvPr/>
        </p:nvSpPr>
        <p:spPr bwMode="auto">
          <a:xfrm>
            <a:off x="1546746" y="1196455"/>
            <a:ext cx="0" cy="263858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125701" y="179824"/>
            <a:ext cx="3690177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nb-NO" altLang="en-US" sz="1800" dirty="0">
                <a:solidFill>
                  <a:srgbClr val="3333FF"/>
                </a:solidFill>
              </a:rPr>
              <a:t>In </a:t>
            </a:r>
            <a:r>
              <a:rPr lang="nb-NO" altLang="en-US" sz="1800" dirty="0" err="1">
                <a:solidFill>
                  <a:srgbClr val="3333FF"/>
                </a:solidFill>
              </a:rPr>
              <a:t>addition</a:t>
            </a:r>
            <a:r>
              <a:rPr lang="nb-NO" altLang="en-US" sz="1800" dirty="0">
                <a:solidFill>
                  <a:srgbClr val="3333FF"/>
                </a:solidFill>
              </a:rPr>
              <a:t>: Earth is </a:t>
            </a:r>
            <a:r>
              <a:rPr lang="nb-NO" altLang="en-US" sz="1800" dirty="0" err="1" smtClean="0">
                <a:solidFill>
                  <a:srgbClr val="3333FF"/>
                </a:solidFill>
              </a:rPr>
              <a:t>larger</a:t>
            </a:r>
            <a:r>
              <a:rPr lang="nb-NO" altLang="en-US" sz="1800" dirty="0" smtClean="0">
                <a:solidFill>
                  <a:srgbClr val="3333FF"/>
                </a:solidFill>
              </a:rPr>
              <a:t> </a:t>
            </a:r>
            <a:r>
              <a:rPr lang="nb-NO" altLang="en-US" sz="1800" dirty="0" err="1" smtClean="0">
                <a:solidFill>
                  <a:srgbClr val="3333FF"/>
                </a:solidFill>
              </a:rPr>
              <a:t>than</a:t>
            </a:r>
            <a:r>
              <a:rPr lang="nb-NO" altLang="en-US" sz="1800" dirty="0" smtClean="0">
                <a:solidFill>
                  <a:srgbClr val="3333FF"/>
                </a:solidFill>
              </a:rPr>
              <a:t> Venus</a:t>
            </a:r>
            <a:endParaRPr lang="nb-NO" altLang="en-US" sz="1800" dirty="0">
              <a:solidFill>
                <a:srgbClr val="FF0000"/>
              </a:solidFill>
            </a:endParaRPr>
          </a:p>
        </p:txBody>
      </p:sp>
      <p:sp>
        <p:nvSpPr>
          <p:cNvPr id="227333" name="Text Box 5"/>
          <p:cNvSpPr txBox="1">
            <a:spLocks noChangeArrowheads="1"/>
          </p:cNvSpPr>
          <p:nvPr/>
        </p:nvSpPr>
        <p:spPr bwMode="auto">
          <a:xfrm>
            <a:off x="125701" y="1470718"/>
            <a:ext cx="3798227" cy="60529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ts val="2000"/>
              </a:lnSpc>
            </a:pPr>
            <a:r>
              <a:rPr lang="nb-NO" altLang="en-US" sz="1500" dirty="0" err="1" smtClean="0"/>
              <a:t>Very</a:t>
            </a:r>
            <a:r>
              <a:rPr lang="nb-NO" altLang="en-US" sz="1500" dirty="0" smtClean="0"/>
              <a:t> </a:t>
            </a:r>
            <a:r>
              <a:rPr lang="nb-NO" altLang="en-US" sz="1500" dirty="0" err="1" smtClean="0"/>
              <a:t>low</a:t>
            </a:r>
            <a:r>
              <a:rPr lang="nb-NO" altLang="en-US" sz="1500" dirty="0" smtClean="0"/>
              <a:t> </a:t>
            </a:r>
            <a:r>
              <a:rPr lang="nb-NO" altLang="en-US" sz="1600" b="1" dirty="0" smtClean="0">
                <a:latin typeface="Symbol" panose="05050102010706020507" pitchFamily="18" charset="2"/>
              </a:rPr>
              <a:t>h</a:t>
            </a:r>
            <a:r>
              <a:rPr lang="nb-NO" altLang="en-US" sz="1500" dirty="0" smtClean="0">
                <a:latin typeface="+mj-lt"/>
              </a:rPr>
              <a:t> in </a:t>
            </a:r>
            <a:r>
              <a:rPr lang="nb-NO" altLang="en-US" sz="1500" dirty="0" err="1" smtClean="0">
                <a:latin typeface="+mj-lt"/>
              </a:rPr>
              <a:t>the</a:t>
            </a:r>
            <a:r>
              <a:rPr lang="nb-NO" altLang="en-US" sz="1500" dirty="0" smtClean="0">
                <a:latin typeface="+mj-lt"/>
              </a:rPr>
              <a:t> </a:t>
            </a:r>
            <a:r>
              <a:rPr lang="nb-NO" altLang="en-US" sz="1500" dirty="0" smtClean="0"/>
              <a:t>D"-</a:t>
            </a:r>
            <a:r>
              <a:rPr lang="nb-NO" altLang="en-US" sz="1500" dirty="0" err="1" smtClean="0"/>
              <a:t>zone</a:t>
            </a:r>
            <a:r>
              <a:rPr lang="nb-NO" altLang="en-US" sz="1500" dirty="0" smtClean="0"/>
              <a:t> of </a:t>
            </a:r>
            <a:r>
              <a:rPr lang="nb-NO" altLang="en-US" sz="1500" dirty="0" smtClean="0">
                <a:latin typeface="+mj-lt"/>
              </a:rPr>
              <a:t>Earth </a:t>
            </a:r>
            <a:r>
              <a:rPr lang="nb-NO" altLang="en-US" sz="1500" dirty="0" err="1" smtClean="0">
                <a:latin typeface="+mj-lt"/>
              </a:rPr>
              <a:t>with</a:t>
            </a:r>
            <a:r>
              <a:rPr lang="nb-NO" altLang="en-US" sz="1500" dirty="0" smtClean="0">
                <a:latin typeface="+mj-lt"/>
              </a:rPr>
              <a:t> fast</a:t>
            </a:r>
          </a:p>
          <a:p>
            <a:pPr eaLnBrk="1" hangingPunct="1">
              <a:lnSpc>
                <a:spcPts val="2000"/>
              </a:lnSpc>
            </a:pPr>
            <a:r>
              <a:rPr lang="nb-NO" altLang="en-US" sz="1500" dirty="0">
                <a:latin typeface="+mj-lt"/>
              </a:rPr>
              <a:t> </a:t>
            </a:r>
            <a:r>
              <a:rPr lang="nb-NO" altLang="en-US" sz="1500" dirty="0" smtClean="0">
                <a:latin typeface="+mj-lt"/>
              </a:rPr>
              <a:t>  and </a:t>
            </a:r>
            <a:r>
              <a:rPr lang="nb-NO" altLang="en-US" sz="1500" dirty="0" err="1" smtClean="0"/>
              <a:t>efficient</a:t>
            </a:r>
            <a:r>
              <a:rPr lang="nb-NO" altLang="en-US" sz="1500" dirty="0" smtClean="0"/>
              <a:t> CMB </a:t>
            </a:r>
            <a:r>
              <a:rPr lang="nb-NO" altLang="en-US" sz="1500" dirty="0" err="1" smtClean="0"/>
              <a:t>flow</a:t>
            </a:r>
            <a:r>
              <a:rPr lang="nb-NO" altLang="en-US" sz="1500" dirty="0" smtClean="0"/>
              <a:t> and </a:t>
            </a:r>
            <a:r>
              <a:rPr lang="nb-NO" altLang="en-US" sz="1500" dirty="0"/>
              <a:t>heat </a:t>
            </a:r>
            <a:r>
              <a:rPr lang="nb-NO" altLang="en-US" sz="1500" dirty="0" smtClean="0"/>
              <a:t>transfer</a:t>
            </a:r>
            <a:endParaRPr lang="nb-NO" altLang="en-US" sz="1500" dirty="0"/>
          </a:p>
        </p:txBody>
      </p:sp>
      <p:sp>
        <p:nvSpPr>
          <p:cNvPr id="227334" name="Text Box 6"/>
          <p:cNvSpPr txBox="1">
            <a:spLocks noChangeArrowheads="1"/>
          </p:cNvSpPr>
          <p:nvPr/>
        </p:nvSpPr>
        <p:spPr bwMode="auto">
          <a:xfrm>
            <a:off x="125701" y="846431"/>
            <a:ext cx="3798227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nb-NO" altLang="en-US" sz="1400" dirty="0" err="1" smtClean="0"/>
              <a:t>Pbm</a:t>
            </a:r>
            <a:r>
              <a:rPr lang="nb-NO" altLang="en-US" sz="1400" dirty="0" smtClean="0"/>
              <a:t> </a:t>
            </a:r>
            <a:r>
              <a:rPr lang="nb-NO" altLang="en-US" sz="1400" dirty="0" err="1"/>
              <a:t>stabilization</a:t>
            </a:r>
            <a:r>
              <a:rPr lang="nb-NO" altLang="en-US" sz="1400" dirty="0"/>
              <a:t> </a:t>
            </a:r>
            <a:r>
              <a:rPr lang="nb-NO" altLang="en-US" sz="1400" dirty="0" smtClean="0"/>
              <a:t>in </a:t>
            </a:r>
            <a:r>
              <a:rPr lang="nb-NO" altLang="en-US" sz="1400" dirty="0" err="1" smtClean="0"/>
              <a:t>Earth’s</a:t>
            </a:r>
            <a:r>
              <a:rPr lang="nb-NO" altLang="en-US" sz="1400" dirty="0" smtClean="0"/>
              <a:t> D"-</a:t>
            </a:r>
            <a:r>
              <a:rPr lang="nb-NO" altLang="en-US" sz="1400" dirty="0" err="1" smtClean="0"/>
              <a:t>zone</a:t>
            </a:r>
            <a:r>
              <a:rPr lang="nb-NO" altLang="en-US" sz="1400" dirty="0" smtClean="0"/>
              <a:t>, not </a:t>
            </a:r>
            <a:r>
              <a:rPr lang="nb-NO" altLang="en-US" sz="1400" dirty="0"/>
              <a:t>in Venus</a:t>
            </a:r>
          </a:p>
        </p:txBody>
      </p:sp>
      <p:pic>
        <p:nvPicPr>
          <p:cNvPr id="7" name="Picture 6" descr="M:\pc\Dokumenter\Adobe-Illustr-figures\Planetology-Astrophys\PlanTerr-Struct-1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727" y="1507254"/>
            <a:ext cx="6775133" cy="530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 rot="924241">
            <a:off x="5979048" y="2782502"/>
            <a:ext cx="617424" cy="303201"/>
          </a:xfrm>
          <a:prstGeom prst="roundRect">
            <a:avLst/>
          </a:prstGeom>
          <a:noFill/>
          <a:ln w="38100">
            <a:solidFill>
              <a:srgbClr val="99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le 8"/>
          <p:cNvSpPr/>
          <p:nvPr/>
        </p:nvSpPr>
        <p:spPr>
          <a:xfrm rot="4614044">
            <a:off x="7309318" y="4100386"/>
            <a:ext cx="628883" cy="291450"/>
          </a:xfrm>
          <a:prstGeom prst="roundRect">
            <a:avLst/>
          </a:prstGeom>
          <a:noFill/>
          <a:ln w="38100">
            <a:solidFill>
              <a:srgbClr val="99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/>
              <a:t>    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6276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330" grpId="0" animBg="1"/>
      <p:bldP spid="227331" grpId="0" animBg="1"/>
      <p:bldP spid="227333" grpId="0" animBg="1"/>
      <p:bldP spid="227334" grpId="0" animBg="1"/>
      <p:bldP spid="2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11" y="36368"/>
            <a:ext cx="5364088" cy="30832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620" y="2999137"/>
            <a:ext cx="5564835" cy="3816424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5008422" y="6368755"/>
            <a:ext cx="77928" cy="286622"/>
          </a:xfrm>
          <a:prstGeom prst="straightConnector1">
            <a:avLst/>
          </a:prstGeom>
          <a:ln>
            <a:solidFill>
              <a:srgbClr val="99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723278" y="6585998"/>
            <a:ext cx="11496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dirty="0" err="1" smtClean="0">
                <a:solidFill>
                  <a:srgbClr val="9933FF"/>
                </a:solidFill>
              </a:rPr>
              <a:t>Ediacaran</a:t>
            </a:r>
            <a:r>
              <a:rPr lang="nb-NO" sz="1100" dirty="0" smtClean="0">
                <a:solidFill>
                  <a:srgbClr val="9933FF"/>
                </a:solidFill>
              </a:rPr>
              <a:t> </a:t>
            </a:r>
            <a:r>
              <a:rPr lang="nb-NO" sz="1100" dirty="0" err="1" smtClean="0">
                <a:solidFill>
                  <a:srgbClr val="9933FF"/>
                </a:solidFill>
              </a:rPr>
              <a:t>Period</a:t>
            </a:r>
            <a:endParaRPr lang="en-GB" sz="1100" dirty="0">
              <a:solidFill>
                <a:srgbClr val="9933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62685" y="12723"/>
            <a:ext cx="23615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/>
              <a:t>Bono et al. 2019, Nat. </a:t>
            </a:r>
            <a:r>
              <a:rPr lang="nb-NO" sz="1400" dirty="0" err="1" smtClean="0"/>
              <a:t>Geosci</a:t>
            </a:r>
            <a:r>
              <a:rPr lang="nb-NO" sz="1400" dirty="0" smtClean="0"/>
              <a:t>.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11391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Text Box 2"/>
          <p:cNvSpPr txBox="1">
            <a:spLocks noChangeArrowheads="1"/>
          </p:cNvSpPr>
          <p:nvPr/>
        </p:nvSpPr>
        <p:spPr bwMode="auto">
          <a:xfrm>
            <a:off x="417290" y="2204864"/>
            <a:ext cx="7419975" cy="1017587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5000"/>
              </a:lnSpc>
            </a:pPr>
            <a:r>
              <a:rPr lang="nb-NO" sz="3200" b="1">
                <a:solidFill>
                  <a:srgbClr val="3333FF"/>
                </a:solidFill>
              </a:rPr>
              <a:t>”Mantle is the master  -  core is the slave”</a:t>
            </a:r>
          </a:p>
          <a:p>
            <a:pPr>
              <a:lnSpc>
                <a:spcPct val="125000"/>
              </a:lnSpc>
            </a:pPr>
            <a:r>
              <a:rPr lang="nb-NO"/>
              <a:t>       (Dave Stevenson, Caltech)</a:t>
            </a: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395536" y="620688"/>
            <a:ext cx="764698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3200" dirty="0"/>
              <a:t>The </a:t>
            </a:r>
            <a:r>
              <a:rPr lang="nb-NO" sz="3200" b="1" dirty="0" err="1">
                <a:solidFill>
                  <a:srgbClr val="FF0000"/>
                </a:solidFill>
              </a:rPr>
              <a:t>rheology</a:t>
            </a:r>
            <a:r>
              <a:rPr lang="nb-NO" sz="3200" dirty="0"/>
              <a:t> of </a:t>
            </a:r>
            <a:r>
              <a:rPr lang="nb-NO" sz="3200" dirty="0" err="1"/>
              <a:t>the</a:t>
            </a:r>
            <a:r>
              <a:rPr lang="nb-NO" sz="3200" dirty="0"/>
              <a:t> solid mantle </a:t>
            </a:r>
            <a:r>
              <a:rPr lang="nb-NO" sz="3200" b="1" dirty="0" err="1">
                <a:solidFill>
                  <a:srgbClr val="FF0000"/>
                </a:solidFill>
              </a:rPr>
              <a:t>imposes</a:t>
            </a:r>
            <a:r>
              <a:rPr lang="nb-NO" sz="3200" dirty="0"/>
              <a:t> </a:t>
            </a:r>
            <a:r>
              <a:rPr lang="nb-NO" sz="3200" dirty="0" err="1" smtClean="0"/>
              <a:t>the</a:t>
            </a:r>
            <a:endParaRPr lang="nb-NO" sz="3200" dirty="0"/>
          </a:p>
          <a:p>
            <a:r>
              <a:rPr lang="nb-NO" sz="3200" dirty="0" smtClean="0"/>
              <a:t>   </a:t>
            </a:r>
            <a:r>
              <a:rPr lang="nb-NO" sz="3200" dirty="0" err="1" smtClean="0"/>
              <a:t>convective</a:t>
            </a:r>
            <a:r>
              <a:rPr lang="nb-NO" sz="3200" dirty="0" smtClean="0"/>
              <a:t> </a:t>
            </a:r>
            <a:r>
              <a:rPr lang="nb-NO" sz="3200" dirty="0"/>
              <a:t>and </a:t>
            </a:r>
            <a:r>
              <a:rPr lang="nb-NO" sz="3200" dirty="0" err="1"/>
              <a:t>thermal</a:t>
            </a:r>
            <a:r>
              <a:rPr lang="nb-NO" sz="3200" dirty="0"/>
              <a:t> regime of </a:t>
            </a:r>
            <a:r>
              <a:rPr lang="nb-NO" sz="3200" dirty="0" err="1"/>
              <a:t>the</a:t>
            </a:r>
            <a:r>
              <a:rPr lang="nb-NO" sz="3200" dirty="0"/>
              <a:t> </a:t>
            </a:r>
            <a:r>
              <a:rPr lang="nb-NO" sz="3200" dirty="0" err="1"/>
              <a:t>core</a:t>
            </a:r>
            <a:endParaRPr lang="en-GB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115384"/>
            <a:ext cx="4176464" cy="3257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://upload.wikimedia.org/wikipedia/commons/3/36/Widmanstatten_hand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132856"/>
            <a:ext cx="4040708" cy="303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76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0" name="Picture 4" descr="El-ox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9563" y="46038"/>
            <a:ext cx="2484437" cy="1525587"/>
          </a:xfrm>
          <a:prstGeom prst="rect">
            <a:avLst/>
          </a:prstGeom>
          <a:noFill/>
        </p:spPr>
      </p:pic>
      <p:pic>
        <p:nvPicPr>
          <p:cNvPr id="101381" name="Picture 5" descr="El-ox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27113"/>
            <a:ext cx="3505200" cy="5589587"/>
          </a:xfrm>
          <a:prstGeom prst="rect">
            <a:avLst/>
          </a:prstGeom>
          <a:noFill/>
        </p:spPr>
      </p:pic>
      <p:pic>
        <p:nvPicPr>
          <p:cNvPr id="101382" name="Picture 6" descr="El-ox14-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1500" y="1603375"/>
            <a:ext cx="1423988" cy="1314450"/>
          </a:xfrm>
          <a:prstGeom prst="rect">
            <a:avLst/>
          </a:prstGeom>
          <a:noFill/>
        </p:spPr>
      </p:pic>
      <p:pic>
        <p:nvPicPr>
          <p:cNvPr id="101383" name="Picture 7" descr="El-ox14-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4388" y="1603375"/>
            <a:ext cx="1401762" cy="1270000"/>
          </a:xfrm>
          <a:prstGeom prst="rect">
            <a:avLst/>
          </a:prstGeom>
          <a:noFill/>
        </p:spPr>
      </p:pic>
      <p:sp>
        <p:nvSpPr>
          <p:cNvPr id="101384" name="Text Box 8"/>
          <p:cNvSpPr txBox="1">
            <a:spLocks noChangeArrowheads="1"/>
          </p:cNvSpPr>
          <p:nvPr/>
        </p:nvSpPr>
        <p:spPr bwMode="auto">
          <a:xfrm>
            <a:off x="107950" y="92075"/>
            <a:ext cx="3441648" cy="46166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2400" dirty="0" smtClean="0">
                <a:solidFill>
                  <a:srgbClr val="3333FF"/>
                </a:solidFill>
              </a:rPr>
              <a:t>Metals: Fe, Pt</a:t>
            </a:r>
            <a:r>
              <a:rPr lang="nb-NO" sz="2400" dirty="0">
                <a:solidFill>
                  <a:srgbClr val="3333FF"/>
                </a:solidFill>
              </a:rPr>
              <a:t>, Au, Ag, </a:t>
            </a:r>
            <a:r>
              <a:rPr lang="nb-NO" sz="2400" dirty="0" err="1">
                <a:solidFill>
                  <a:srgbClr val="3333FF"/>
                </a:solidFill>
              </a:rPr>
              <a:t>Cu</a:t>
            </a:r>
            <a:endParaRPr lang="en-GB" sz="2400" dirty="0">
              <a:solidFill>
                <a:srgbClr val="3333FF"/>
              </a:solidFill>
            </a:endParaRPr>
          </a:p>
        </p:txBody>
      </p:sp>
      <p:sp>
        <p:nvSpPr>
          <p:cNvPr id="101385" name="Text Box 9"/>
          <p:cNvSpPr txBox="1">
            <a:spLocks noChangeArrowheads="1"/>
          </p:cNvSpPr>
          <p:nvPr/>
        </p:nvSpPr>
        <p:spPr bwMode="auto">
          <a:xfrm>
            <a:off x="3411538" y="1400175"/>
            <a:ext cx="6651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2000">
                <a:solidFill>
                  <a:srgbClr val="3333FF"/>
                </a:solidFill>
              </a:rPr>
              <a:t>FCC</a:t>
            </a:r>
            <a:endParaRPr lang="en-GB" sz="2000">
              <a:solidFill>
                <a:srgbClr val="3333FF"/>
              </a:solidFill>
            </a:endParaRPr>
          </a:p>
        </p:txBody>
      </p:sp>
      <p:sp>
        <p:nvSpPr>
          <p:cNvPr id="101386" name="Text Box 10"/>
          <p:cNvSpPr txBox="1">
            <a:spLocks noChangeArrowheads="1"/>
          </p:cNvSpPr>
          <p:nvPr/>
        </p:nvSpPr>
        <p:spPr bwMode="auto">
          <a:xfrm>
            <a:off x="1835150" y="5300663"/>
            <a:ext cx="693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2000">
                <a:solidFill>
                  <a:srgbClr val="3333FF"/>
                </a:solidFill>
              </a:rPr>
              <a:t>BCC</a:t>
            </a:r>
            <a:endParaRPr lang="en-GB" sz="2000">
              <a:solidFill>
                <a:srgbClr val="3333FF"/>
              </a:solidFill>
            </a:endParaRPr>
          </a:p>
        </p:txBody>
      </p:sp>
      <p:sp>
        <p:nvSpPr>
          <p:cNvPr id="101387" name="Text Box 11"/>
          <p:cNvSpPr txBox="1">
            <a:spLocks noChangeArrowheads="1"/>
          </p:cNvSpPr>
          <p:nvPr/>
        </p:nvSpPr>
        <p:spPr bwMode="auto">
          <a:xfrm>
            <a:off x="1878013" y="3208338"/>
            <a:ext cx="679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2000">
                <a:solidFill>
                  <a:srgbClr val="3333FF"/>
                </a:solidFill>
              </a:rPr>
              <a:t>HCP</a:t>
            </a:r>
            <a:endParaRPr lang="en-GB" sz="2000">
              <a:solidFill>
                <a:srgbClr val="3333FF"/>
              </a:solidFill>
            </a:endParaRPr>
          </a:p>
        </p:txBody>
      </p:sp>
      <p:sp>
        <p:nvSpPr>
          <p:cNvPr id="101388" name="Text Box 12"/>
          <p:cNvSpPr txBox="1">
            <a:spLocks noChangeArrowheads="1"/>
          </p:cNvSpPr>
          <p:nvPr/>
        </p:nvSpPr>
        <p:spPr bwMode="auto">
          <a:xfrm>
            <a:off x="1819275" y="1046163"/>
            <a:ext cx="665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2000">
                <a:solidFill>
                  <a:srgbClr val="3333FF"/>
                </a:solidFill>
              </a:rPr>
              <a:t>CCP</a:t>
            </a:r>
            <a:endParaRPr lang="en-GB" sz="2000">
              <a:solidFill>
                <a:srgbClr val="3333FF"/>
              </a:solidFill>
            </a:endParaRPr>
          </a:p>
        </p:txBody>
      </p:sp>
      <p:sp>
        <p:nvSpPr>
          <p:cNvPr id="101389" name="Text Box 13"/>
          <p:cNvSpPr txBox="1">
            <a:spLocks noChangeArrowheads="1"/>
          </p:cNvSpPr>
          <p:nvPr/>
        </p:nvSpPr>
        <p:spPr bwMode="auto">
          <a:xfrm>
            <a:off x="1835150" y="2492896"/>
            <a:ext cx="109517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1100" dirty="0">
                <a:solidFill>
                  <a:srgbClr val="FF0000"/>
                </a:solidFill>
              </a:rPr>
              <a:t>Pt, Au, Ag, </a:t>
            </a:r>
            <a:r>
              <a:rPr lang="nb-NO" sz="1100" dirty="0" err="1" smtClean="0">
                <a:solidFill>
                  <a:srgbClr val="FF0000"/>
                </a:solidFill>
              </a:rPr>
              <a:t>Cu</a:t>
            </a:r>
            <a:r>
              <a:rPr lang="en-GB" sz="1100" dirty="0" smtClean="0">
                <a:solidFill>
                  <a:srgbClr val="FF0000"/>
                </a:solidFill>
              </a:rPr>
              <a:t>, </a:t>
            </a:r>
            <a:endParaRPr lang="en-GB" sz="1100" dirty="0">
              <a:solidFill>
                <a:srgbClr val="FF0000"/>
              </a:solidFill>
            </a:endParaRPr>
          </a:p>
        </p:txBody>
      </p:sp>
      <p:sp>
        <p:nvSpPr>
          <p:cNvPr id="101390" name="Text Box 14"/>
          <p:cNvSpPr txBox="1">
            <a:spLocks noChangeArrowheads="1"/>
          </p:cNvSpPr>
          <p:nvPr/>
        </p:nvSpPr>
        <p:spPr bwMode="auto">
          <a:xfrm>
            <a:off x="1692275" y="884238"/>
            <a:ext cx="13858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1200">
                <a:solidFill>
                  <a:srgbClr val="3333FF"/>
                </a:solidFill>
              </a:rPr>
              <a:t>Cubic close-packed</a:t>
            </a:r>
            <a:endParaRPr lang="en-GB" sz="1200">
              <a:solidFill>
                <a:srgbClr val="3333FF"/>
              </a:solidFill>
            </a:endParaRPr>
          </a:p>
        </p:txBody>
      </p:sp>
      <p:sp>
        <p:nvSpPr>
          <p:cNvPr id="101391" name="Text Box 15"/>
          <p:cNvSpPr txBox="1">
            <a:spLocks noChangeArrowheads="1"/>
          </p:cNvSpPr>
          <p:nvPr/>
        </p:nvSpPr>
        <p:spPr bwMode="auto">
          <a:xfrm>
            <a:off x="1692275" y="3043238"/>
            <a:ext cx="1682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1200">
                <a:solidFill>
                  <a:srgbClr val="3333FF"/>
                </a:solidFill>
              </a:rPr>
              <a:t>Hexagonal close-packed</a:t>
            </a:r>
            <a:endParaRPr lang="en-GB" sz="1200">
              <a:solidFill>
                <a:srgbClr val="3333FF"/>
              </a:solidFill>
            </a:endParaRPr>
          </a:p>
        </p:txBody>
      </p:sp>
      <p:sp>
        <p:nvSpPr>
          <p:cNvPr id="101392" name="Text Box 16"/>
          <p:cNvSpPr txBox="1">
            <a:spLocks noChangeArrowheads="1"/>
          </p:cNvSpPr>
          <p:nvPr/>
        </p:nvSpPr>
        <p:spPr bwMode="auto">
          <a:xfrm>
            <a:off x="2843213" y="1243013"/>
            <a:ext cx="13446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1200">
                <a:solidFill>
                  <a:srgbClr val="3333FF"/>
                </a:solidFill>
              </a:rPr>
              <a:t>Face-centred cubic</a:t>
            </a:r>
            <a:endParaRPr lang="en-GB" sz="1200">
              <a:solidFill>
                <a:srgbClr val="3333FF"/>
              </a:solidFill>
            </a:endParaRPr>
          </a:p>
        </p:txBody>
      </p:sp>
      <p:sp>
        <p:nvSpPr>
          <p:cNvPr id="101393" name="Text Box 17"/>
          <p:cNvSpPr txBox="1">
            <a:spLocks noChangeArrowheads="1"/>
          </p:cNvSpPr>
          <p:nvPr/>
        </p:nvSpPr>
        <p:spPr bwMode="auto">
          <a:xfrm>
            <a:off x="1885001" y="4530301"/>
            <a:ext cx="84350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1100" dirty="0">
                <a:solidFill>
                  <a:srgbClr val="FF0000"/>
                </a:solidFill>
              </a:rPr>
              <a:t>Mg, </a:t>
            </a:r>
            <a:r>
              <a:rPr lang="nb-NO" sz="1100" dirty="0" err="1">
                <a:solidFill>
                  <a:srgbClr val="FF0000"/>
                </a:solidFill>
              </a:rPr>
              <a:t>Zn</a:t>
            </a:r>
            <a:r>
              <a:rPr lang="nb-NO" sz="1100" dirty="0">
                <a:solidFill>
                  <a:srgbClr val="FF0000"/>
                </a:solidFill>
              </a:rPr>
              <a:t>, Cd</a:t>
            </a:r>
            <a:endParaRPr lang="en-GB" sz="1100" dirty="0">
              <a:solidFill>
                <a:srgbClr val="FF0000"/>
              </a:solidFill>
            </a:endParaRPr>
          </a:p>
        </p:txBody>
      </p:sp>
      <p:sp>
        <p:nvSpPr>
          <p:cNvPr id="101394" name="Text Box 18"/>
          <p:cNvSpPr txBox="1">
            <a:spLocks noChangeArrowheads="1"/>
          </p:cNvSpPr>
          <p:nvPr/>
        </p:nvSpPr>
        <p:spPr bwMode="auto">
          <a:xfrm>
            <a:off x="3635375" y="3835400"/>
            <a:ext cx="850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/>
              <a:t>CN: 12</a:t>
            </a:r>
            <a:endParaRPr lang="en-GB"/>
          </a:p>
        </p:txBody>
      </p:sp>
      <p:sp>
        <p:nvSpPr>
          <p:cNvPr id="101395" name="Text Box 19"/>
          <p:cNvSpPr txBox="1">
            <a:spLocks noChangeArrowheads="1"/>
          </p:cNvSpPr>
          <p:nvPr/>
        </p:nvSpPr>
        <p:spPr bwMode="auto">
          <a:xfrm>
            <a:off x="3635375" y="5708650"/>
            <a:ext cx="67999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dirty="0"/>
              <a:t>CN: </a:t>
            </a:r>
            <a:r>
              <a:rPr lang="nb-NO" dirty="0" smtClean="0"/>
              <a:t>8</a:t>
            </a:r>
            <a:endParaRPr lang="nb-NO" dirty="0"/>
          </a:p>
        </p:txBody>
      </p:sp>
      <p:sp>
        <p:nvSpPr>
          <p:cNvPr id="101396" name="Text Box 20"/>
          <p:cNvSpPr txBox="1">
            <a:spLocks noChangeArrowheads="1"/>
          </p:cNvSpPr>
          <p:nvPr/>
        </p:nvSpPr>
        <p:spPr bwMode="auto">
          <a:xfrm>
            <a:off x="3586957" y="1844675"/>
            <a:ext cx="135325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1200" dirty="0" err="1" smtClean="0"/>
              <a:t>Closest</a:t>
            </a:r>
            <a:r>
              <a:rPr lang="nb-NO" sz="1200" dirty="0" smtClean="0"/>
              <a:t> </a:t>
            </a:r>
            <a:r>
              <a:rPr lang="nb-NO" sz="1200" dirty="0" err="1" smtClean="0"/>
              <a:t>packing</a:t>
            </a:r>
            <a:endParaRPr lang="nb-NO" sz="1200" dirty="0"/>
          </a:p>
          <a:p>
            <a:r>
              <a:rPr lang="nb-NO" sz="1200" dirty="0" err="1" smtClean="0"/>
              <a:t>Coord</a:t>
            </a:r>
            <a:r>
              <a:rPr lang="nb-NO" sz="1200" dirty="0" smtClean="0"/>
              <a:t>. </a:t>
            </a:r>
            <a:r>
              <a:rPr lang="nb-NO" sz="1200" dirty="0" err="1" smtClean="0"/>
              <a:t>number</a:t>
            </a:r>
            <a:r>
              <a:rPr lang="nb-NO" sz="1200" dirty="0" smtClean="0"/>
              <a:t>: </a:t>
            </a:r>
            <a:r>
              <a:rPr lang="nb-NO" sz="1200" dirty="0"/>
              <a:t>12</a:t>
            </a:r>
          </a:p>
          <a:p>
            <a:r>
              <a:rPr lang="nb-NO" dirty="0"/>
              <a:t>CN: 12</a:t>
            </a:r>
            <a:endParaRPr lang="en-GB" dirty="0"/>
          </a:p>
        </p:txBody>
      </p:sp>
      <p:sp>
        <p:nvSpPr>
          <p:cNvPr id="101399" name="Text Box 23"/>
          <p:cNvSpPr txBox="1">
            <a:spLocks noChangeArrowheads="1"/>
          </p:cNvSpPr>
          <p:nvPr/>
        </p:nvSpPr>
        <p:spPr bwMode="auto">
          <a:xfrm>
            <a:off x="1767180" y="6338870"/>
            <a:ext cx="1535998" cy="502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ts val="1600"/>
              </a:lnSpc>
            </a:pPr>
            <a:r>
              <a:rPr lang="nb-NO" dirty="0" smtClean="0">
                <a:solidFill>
                  <a:srgbClr val="FF0000"/>
                </a:solidFill>
                <a:latin typeface="Symbol" pitchFamily="18" charset="2"/>
              </a:rPr>
              <a:t>a</a:t>
            </a:r>
            <a:r>
              <a:rPr lang="nb-NO" dirty="0" smtClean="0">
                <a:solidFill>
                  <a:srgbClr val="FF0000"/>
                </a:solidFill>
              </a:rPr>
              <a:t>-Fe,</a:t>
            </a:r>
          </a:p>
          <a:p>
            <a:pPr>
              <a:lnSpc>
                <a:spcPts val="1600"/>
              </a:lnSpc>
            </a:pPr>
            <a:r>
              <a:rPr lang="nb-NO" dirty="0" smtClean="0">
                <a:solidFill>
                  <a:srgbClr val="FF0000"/>
                </a:solidFill>
              </a:rPr>
              <a:t>kamacite, ferrite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01400" name="Text Box 24"/>
          <p:cNvSpPr txBox="1">
            <a:spLocks noChangeArrowheads="1"/>
          </p:cNvSpPr>
          <p:nvPr/>
        </p:nvSpPr>
        <p:spPr bwMode="auto">
          <a:xfrm>
            <a:off x="1725613" y="5122863"/>
            <a:ext cx="13858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1200">
                <a:solidFill>
                  <a:srgbClr val="3333FF"/>
                </a:solidFill>
              </a:rPr>
              <a:t>Body-centred cubic</a:t>
            </a:r>
            <a:endParaRPr lang="en-GB" sz="1200">
              <a:solidFill>
                <a:srgbClr val="3333FF"/>
              </a:solidFill>
            </a:endParaRPr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1820475" y="2272228"/>
            <a:ext cx="129875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dirty="0" smtClean="0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nb-NO" dirty="0" smtClean="0">
                <a:solidFill>
                  <a:srgbClr val="FF0000"/>
                </a:solidFill>
              </a:rPr>
              <a:t>-Fe</a:t>
            </a:r>
            <a:r>
              <a:rPr lang="nb-NO" dirty="0">
                <a:solidFill>
                  <a:srgbClr val="FF0000"/>
                </a:solidFill>
              </a:rPr>
              <a:t>, </a:t>
            </a:r>
            <a:r>
              <a:rPr lang="nb-NO" dirty="0" err="1" smtClean="0">
                <a:solidFill>
                  <a:srgbClr val="FF0000"/>
                </a:solidFill>
              </a:rPr>
              <a:t>taennite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01398" name="Rectangle 22"/>
          <p:cNvSpPr>
            <a:spLocks noChangeArrowheads="1"/>
          </p:cNvSpPr>
          <p:nvPr/>
        </p:nvSpPr>
        <p:spPr bwMode="auto">
          <a:xfrm>
            <a:off x="2444" y="5151803"/>
            <a:ext cx="4932363" cy="16897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/>
          </a:p>
        </p:txBody>
      </p:sp>
      <p:sp>
        <p:nvSpPr>
          <p:cNvPr id="101397" name="Rectangle 21"/>
          <p:cNvSpPr>
            <a:spLocks noChangeArrowheads="1"/>
          </p:cNvSpPr>
          <p:nvPr/>
        </p:nvSpPr>
        <p:spPr bwMode="auto">
          <a:xfrm>
            <a:off x="-3785" y="2912215"/>
            <a:ext cx="4427538" cy="20468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84262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98" grpId="0" animBg="1"/>
      <p:bldP spid="10139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7" descr="Li-Fei-Fe-diagr200GP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72816"/>
            <a:ext cx="4859337" cy="376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Text Box 8"/>
          <p:cNvSpPr txBox="1">
            <a:spLocks noChangeArrowheads="1"/>
          </p:cNvSpPr>
          <p:nvPr/>
        </p:nvSpPr>
        <p:spPr bwMode="auto">
          <a:xfrm>
            <a:off x="4119364" y="4660479"/>
            <a:ext cx="1049338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nb-NO" sz="1000">
                <a:solidFill>
                  <a:srgbClr val="3333FF"/>
                </a:solidFill>
              </a:rPr>
              <a:t>Li &amp; Fei (2003,</a:t>
            </a:r>
          </a:p>
          <a:p>
            <a:pPr>
              <a:lnSpc>
                <a:spcPct val="85000"/>
              </a:lnSpc>
            </a:pPr>
            <a:r>
              <a:rPr lang="nb-NO" sz="1000">
                <a:solidFill>
                  <a:srgbClr val="3333FF"/>
                </a:solidFill>
              </a:rPr>
              <a:t>Treat. Geochem)</a:t>
            </a:r>
          </a:p>
        </p:txBody>
      </p:sp>
      <p:sp>
        <p:nvSpPr>
          <p:cNvPr id="7173" name="Line 9"/>
          <p:cNvSpPr>
            <a:spLocks noChangeShapeType="1"/>
          </p:cNvSpPr>
          <p:nvPr/>
        </p:nvSpPr>
        <p:spPr bwMode="auto">
          <a:xfrm flipV="1">
            <a:off x="3941564" y="1817266"/>
            <a:ext cx="0" cy="33115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202762" name="Rectangle 10"/>
          <p:cNvSpPr>
            <a:spLocks noChangeArrowheads="1"/>
          </p:cNvSpPr>
          <p:nvPr/>
        </p:nvSpPr>
        <p:spPr bwMode="auto">
          <a:xfrm>
            <a:off x="1115977" y="1836767"/>
            <a:ext cx="4189413" cy="420688"/>
          </a:xfrm>
          <a:prstGeom prst="rect">
            <a:avLst/>
          </a:prstGeom>
          <a:gradFill rotWithShape="1">
            <a:gsLst>
              <a:gs pos="0">
                <a:srgbClr val="FFCCCC">
                  <a:alpha val="14999"/>
                </a:srgbClr>
              </a:gs>
              <a:gs pos="50000">
                <a:srgbClr val="FF7C80">
                  <a:alpha val="35001"/>
                </a:srgbClr>
              </a:gs>
              <a:gs pos="100000">
                <a:srgbClr val="FFCCCC">
                  <a:alpha val="14999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nb-NO"/>
          </a:p>
        </p:txBody>
      </p:sp>
      <p:sp>
        <p:nvSpPr>
          <p:cNvPr id="7179" name="AutoShape 13"/>
          <p:cNvSpPr>
            <a:spLocks/>
          </p:cNvSpPr>
          <p:nvPr/>
        </p:nvSpPr>
        <p:spPr bwMode="auto">
          <a:xfrm>
            <a:off x="5315182" y="1838867"/>
            <a:ext cx="176213" cy="417377"/>
          </a:xfrm>
          <a:prstGeom prst="rightBrace">
            <a:avLst>
              <a:gd name="adj1" fmla="val 16742"/>
              <a:gd name="adj2" fmla="val 50000"/>
            </a:avLst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7181" name="Text Box 15"/>
          <p:cNvSpPr txBox="1">
            <a:spLocks noChangeArrowheads="1"/>
          </p:cNvSpPr>
          <p:nvPr/>
        </p:nvSpPr>
        <p:spPr bwMode="auto">
          <a:xfrm>
            <a:off x="5422990" y="1887781"/>
            <a:ext cx="942887" cy="417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75000"/>
              </a:lnSpc>
            </a:pPr>
            <a:r>
              <a:rPr lang="nb-NO" sz="1400" dirty="0" err="1" smtClean="0">
                <a:solidFill>
                  <a:srgbClr val="FF0000"/>
                </a:solidFill>
              </a:rPr>
              <a:t>Outermost</a:t>
            </a:r>
            <a:endParaRPr lang="nb-NO" sz="1400" dirty="0">
              <a:solidFill>
                <a:srgbClr val="FF0000"/>
              </a:solidFill>
            </a:endParaRPr>
          </a:p>
          <a:p>
            <a:pPr>
              <a:lnSpc>
                <a:spcPct val="75000"/>
              </a:lnSpc>
            </a:pPr>
            <a:r>
              <a:rPr lang="nb-NO" sz="1400" dirty="0" err="1" smtClean="0">
                <a:solidFill>
                  <a:srgbClr val="FF0000"/>
                </a:solidFill>
              </a:rPr>
              <a:t>core</a:t>
            </a:r>
            <a:endParaRPr lang="en-GB" sz="1400" dirty="0">
              <a:solidFill>
                <a:srgbClr val="FF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316913" y="2292604"/>
            <a:ext cx="1071476" cy="419383"/>
            <a:chOff x="6961913" y="2021023"/>
            <a:chExt cx="1071476" cy="419383"/>
          </a:xfrm>
        </p:grpSpPr>
        <p:sp>
          <p:nvSpPr>
            <p:cNvPr id="9" name="AutoShape 13"/>
            <p:cNvSpPr>
              <a:spLocks/>
            </p:cNvSpPr>
            <p:nvPr/>
          </p:nvSpPr>
          <p:spPr bwMode="auto">
            <a:xfrm>
              <a:off x="6961913" y="2021023"/>
              <a:ext cx="176213" cy="348104"/>
            </a:xfrm>
            <a:prstGeom prst="rightBrace">
              <a:avLst>
                <a:gd name="adj1" fmla="val 16742"/>
                <a:gd name="adj2" fmla="val 50000"/>
              </a:avLst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10" name="Text Box 15"/>
            <p:cNvSpPr txBox="1">
              <a:spLocks noChangeArrowheads="1"/>
            </p:cNvSpPr>
            <p:nvPr/>
          </p:nvSpPr>
          <p:spPr bwMode="auto">
            <a:xfrm>
              <a:off x="7090502" y="2023176"/>
              <a:ext cx="942887" cy="417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75000"/>
                </a:lnSpc>
              </a:pPr>
              <a:r>
                <a:rPr lang="nb-NO" sz="1400" dirty="0" err="1" smtClean="0">
                  <a:solidFill>
                    <a:srgbClr val="FF0000"/>
                  </a:solidFill>
                </a:rPr>
                <a:t>Outermost</a:t>
              </a:r>
              <a:endParaRPr lang="nb-NO" sz="1400" dirty="0">
                <a:solidFill>
                  <a:srgbClr val="FF0000"/>
                </a:solidFill>
              </a:endParaRPr>
            </a:p>
            <a:p>
              <a:pPr>
                <a:lnSpc>
                  <a:spcPct val="75000"/>
                </a:lnSpc>
              </a:pPr>
              <a:r>
                <a:rPr lang="nb-NO" sz="1400" dirty="0" err="1" smtClean="0">
                  <a:solidFill>
                    <a:srgbClr val="FF0000"/>
                  </a:solidFill>
                </a:rPr>
                <a:t>core</a:t>
              </a:r>
              <a:endParaRPr lang="en-GB" sz="1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5305390" y="1831092"/>
            <a:ext cx="1005986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107504" y="95841"/>
            <a:ext cx="2473754" cy="1097736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000"/>
              </a:lnSpc>
            </a:pPr>
            <a:r>
              <a:rPr lang="nb-NO" sz="2000" b="1" dirty="0" smtClean="0">
                <a:solidFill>
                  <a:srgbClr val="3333FF"/>
                </a:solidFill>
              </a:rPr>
              <a:t>Fe</a:t>
            </a:r>
            <a:r>
              <a:rPr lang="nb-NO" sz="2000" dirty="0" smtClean="0">
                <a:solidFill>
                  <a:srgbClr val="3333FF"/>
                </a:solidFill>
              </a:rPr>
              <a:t>: </a:t>
            </a:r>
            <a:r>
              <a:rPr lang="nb-NO" sz="1800" dirty="0" smtClean="0">
                <a:solidFill>
                  <a:srgbClr val="3333FF"/>
                </a:solidFill>
              </a:rPr>
              <a:t>melting </a:t>
            </a:r>
            <a:r>
              <a:rPr lang="nb-NO" sz="1800" dirty="0" err="1" smtClean="0">
                <a:solidFill>
                  <a:srgbClr val="3333FF"/>
                </a:solidFill>
              </a:rPr>
              <a:t>curves</a:t>
            </a:r>
            <a:r>
              <a:rPr lang="nb-NO" sz="1800" dirty="0" smtClean="0">
                <a:solidFill>
                  <a:srgbClr val="3333FF"/>
                </a:solidFill>
              </a:rPr>
              <a:t> and</a:t>
            </a:r>
          </a:p>
          <a:p>
            <a:pPr>
              <a:lnSpc>
                <a:spcPts val="2000"/>
              </a:lnSpc>
            </a:pPr>
            <a:r>
              <a:rPr lang="nb-NO" sz="1800" dirty="0" smtClean="0">
                <a:solidFill>
                  <a:srgbClr val="3333FF"/>
                </a:solidFill>
              </a:rPr>
              <a:t>       solid </a:t>
            </a:r>
            <a:r>
              <a:rPr lang="nb-NO" sz="1800" dirty="0" err="1" smtClean="0">
                <a:solidFill>
                  <a:srgbClr val="3333FF"/>
                </a:solidFill>
              </a:rPr>
              <a:t>phase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relations</a:t>
            </a:r>
            <a:endParaRPr lang="nb-NO" sz="1800" dirty="0">
              <a:solidFill>
                <a:srgbClr val="3333FF"/>
              </a:solidFill>
            </a:endParaRPr>
          </a:p>
          <a:p>
            <a:r>
              <a:rPr lang="nb-NO" dirty="0"/>
              <a:t> - </a:t>
            </a:r>
            <a:r>
              <a:rPr lang="nb-NO" dirty="0" err="1" smtClean="0"/>
              <a:t>challenging</a:t>
            </a:r>
            <a:r>
              <a:rPr lang="nb-NO" dirty="0" smtClean="0"/>
              <a:t> </a:t>
            </a:r>
            <a:r>
              <a:rPr lang="nb-NO" dirty="0" err="1" smtClean="0"/>
              <a:t>experiments</a:t>
            </a:r>
            <a:endParaRPr lang="nb-NO" dirty="0"/>
          </a:p>
          <a:p>
            <a:r>
              <a:rPr lang="nb-NO" dirty="0"/>
              <a:t> - still large uncertainties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25157</TotalTime>
  <Words>2716</Words>
  <Application>Microsoft Office PowerPoint</Application>
  <PresentationFormat>On-screen Show (4:3)</PresentationFormat>
  <Paragraphs>514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Arial Narrow</vt:lpstr>
      <vt:lpstr>Calibri</vt:lpstr>
      <vt:lpstr>Symbol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NORVOL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Reidar Tronnes</dc:creator>
  <cp:lastModifiedBy>Reidar G Trønnes</cp:lastModifiedBy>
  <cp:revision>349</cp:revision>
  <dcterms:created xsi:type="dcterms:W3CDTF">2004-05-12T10:19:50Z</dcterms:created>
  <dcterms:modified xsi:type="dcterms:W3CDTF">2023-05-10T14:44:24Z</dcterms:modified>
</cp:coreProperties>
</file>