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63" r:id="rId2"/>
    <p:sldId id="337" r:id="rId3"/>
    <p:sldId id="360" r:id="rId4"/>
    <p:sldId id="352" r:id="rId5"/>
    <p:sldId id="353" r:id="rId6"/>
    <p:sldId id="354" r:id="rId7"/>
    <p:sldId id="355" r:id="rId8"/>
    <p:sldId id="365" r:id="rId9"/>
    <p:sldId id="364" r:id="rId10"/>
    <p:sldId id="373" r:id="rId11"/>
    <p:sldId id="374" r:id="rId12"/>
    <p:sldId id="375" r:id="rId13"/>
    <p:sldId id="343" r:id="rId14"/>
    <p:sldId id="351" r:id="rId15"/>
    <p:sldId id="344" r:id="rId16"/>
    <p:sldId id="345" r:id="rId17"/>
    <p:sldId id="346" r:id="rId18"/>
    <p:sldId id="366" r:id="rId19"/>
    <p:sldId id="367" r:id="rId20"/>
    <p:sldId id="362" r:id="rId21"/>
    <p:sldId id="348" r:id="rId22"/>
    <p:sldId id="349" r:id="rId23"/>
    <p:sldId id="350" r:id="rId24"/>
    <p:sldId id="368" r:id="rId25"/>
    <p:sldId id="369" r:id="rId26"/>
    <p:sldId id="370" r:id="rId27"/>
    <p:sldId id="371" r:id="rId28"/>
    <p:sldId id="372" r:id="rId29"/>
  </p:sldIdLst>
  <p:sldSz cx="9144000" cy="6858000" type="screen4x3"/>
  <p:notesSz cx="10058400" cy="144018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0066FF"/>
    <a:srgbClr val="3333FF"/>
    <a:srgbClr val="FFCCFF"/>
    <a:srgbClr val="FF99FF"/>
    <a:srgbClr val="FF9999"/>
    <a:srgbClr val="FF6600"/>
    <a:srgbClr val="009900"/>
    <a:srgbClr val="9966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6" autoAdjust="0"/>
    <p:restoredTop sz="99833" autoAdjust="0"/>
  </p:normalViewPr>
  <p:slideViewPr>
    <p:cSldViewPr>
      <p:cViewPr>
        <p:scale>
          <a:sx n="170" d="100"/>
          <a:sy n="170" d="100"/>
        </p:scale>
        <p:origin x="1536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ant.uio.no\geo-geofag-u1\rtronnes\pc\Dokumenter\Excel\SolarS-Planets\Planetary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66FF">
                  <a:alpha val="95686"/>
                </a:srgb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Sheet1!$CS$127:$CS$132</c:f>
              <c:numCache>
                <c:formatCode>General</c:formatCode>
                <c:ptCount val="6"/>
                <c:pt idx="0">
                  <c:v>0.38709893048128341</c:v>
                </c:pt>
                <c:pt idx="1">
                  <c:v>0.72332887700534754</c:v>
                </c:pt>
                <c:pt idx="2">
                  <c:v>1</c:v>
                </c:pt>
                <c:pt idx="3">
                  <c:v>1</c:v>
                </c:pt>
                <c:pt idx="4">
                  <c:v>1.5236631016042781</c:v>
                </c:pt>
                <c:pt idx="5">
                  <c:v>2.3622994652406417</c:v>
                </c:pt>
              </c:numCache>
            </c:numRef>
          </c:xVal>
          <c:yVal>
            <c:numRef>
              <c:f>Sheet1!$CR$127:$CR$132</c:f>
              <c:numCache>
                <c:formatCode>General</c:formatCode>
                <c:ptCount val="6"/>
                <c:pt idx="0">
                  <c:v>-0.7945840387293881</c:v>
                </c:pt>
                <c:pt idx="1">
                  <c:v>0.25541988490602135</c:v>
                </c:pt>
                <c:pt idx="2">
                  <c:v>0.33316309198048649</c:v>
                </c:pt>
                <c:pt idx="3">
                  <c:v>1.7679933779717727</c:v>
                </c:pt>
                <c:pt idx="4">
                  <c:v>0.68276458444853239</c:v>
                </c:pt>
                <c:pt idx="5">
                  <c:v>0.70650459104652541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40-4BA0-A5EC-AC89494E9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875976"/>
        <c:axId val="640876304"/>
      </c:scatterChart>
      <c:valAx>
        <c:axId val="640875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876304"/>
        <c:crossesAt val="-1"/>
        <c:crossBetween val="midCat"/>
      </c:valAx>
      <c:valAx>
        <c:axId val="64087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875976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t" anchorCtr="0" compatLnSpc="1">
            <a:prstTxWarp prst="textNoShape">
              <a:avLst/>
            </a:prstTxWarp>
          </a:bodyPr>
          <a:lstStyle>
            <a:lvl1pPr defTabSz="1336675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99125" y="0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t" anchorCtr="0" compatLnSpc="1">
            <a:prstTxWarp prst="textNoShape">
              <a:avLst/>
            </a:prstTxWarp>
          </a:bodyPr>
          <a:lstStyle>
            <a:lvl1pPr algn="r" defTabSz="1336675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81075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b" anchorCtr="0" compatLnSpc="1">
            <a:prstTxWarp prst="textNoShape">
              <a:avLst/>
            </a:prstTxWarp>
          </a:bodyPr>
          <a:lstStyle>
            <a:lvl1pPr defTabSz="1336675">
              <a:defRPr sz="17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99125" y="13681075"/>
            <a:ext cx="4359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734" tIns="66868" rIns="133734" bIns="66868" numCol="1" anchor="b" anchorCtr="0" compatLnSpc="1">
            <a:prstTxWarp prst="textNoShape">
              <a:avLst/>
            </a:prstTxWarp>
          </a:bodyPr>
          <a:lstStyle>
            <a:lvl1pPr algn="r" defTabSz="1336675">
              <a:defRPr sz="1700" smtClean="0"/>
            </a:lvl1pPr>
          </a:lstStyle>
          <a:p>
            <a:pPr>
              <a:defRPr/>
            </a:pPr>
            <a:fld id="{0346E1D5-B5F3-4EBC-B05D-5A786953AD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576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722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722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3B9E5-E8B3-439F-906B-1321E51FD74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89113" y="1800225"/>
            <a:ext cx="6480175" cy="4860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6931025"/>
            <a:ext cx="8045450" cy="56705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79488"/>
            <a:ext cx="4359275" cy="722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13679488"/>
            <a:ext cx="4359275" cy="722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C162A-8775-41A1-A956-DC0AC76C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1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6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5508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863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69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75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3347E-4B94-46B8-8205-A681035FB7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2263D-A40D-459F-8DC1-45008315BD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6CC2E-4158-4982-BF33-61886B33A3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26B99-2B94-4330-B710-AB541749F2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C2120-2AFD-42AF-A4E6-899DC5FA71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D8B6-DDA4-4ED3-B975-BC3126C1E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15B35-F905-4A7E-835A-720E93DAE3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21788-CD92-4CD1-8707-067EA4F89D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88BB-AE4B-44DD-8D70-B13D501C21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AD340-75E9-4842-A438-52B2A75547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1CF13-F637-43D4-A180-CEC544E9C4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DE81D7F-198B-4B22-8C9E-627046B62D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30" y="116632"/>
            <a:ext cx="8712968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600" dirty="0" err="1" smtClean="0">
                <a:solidFill>
                  <a:srgbClr val="0066FF"/>
                </a:solidFill>
              </a:rPr>
              <a:t>Core</a:t>
            </a:r>
            <a:r>
              <a:rPr lang="nb-NO" sz="2600" dirty="0" smtClean="0">
                <a:solidFill>
                  <a:srgbClr val="0066FF"/>
                </a:solidFill>
              </a:rPr>
              <a:t>-BMO</a:t>
            </a:r>
            <a:r>
              <a:rPr lang="nb-NO" sz="1200" dirty="0" smtClean="0">
                <a:solidFill>
                  <a:srgbClr val="0066FF"/>
                </a:solidFill>
              </a:rPr>
              <a:t> </a:t>
            </a:r>
            <a:r>
              <a:rPr lang="nb-NO" sz="2000" dirty="0" smtClean="0">
                <a:solidFill>
                  <a:srgbClr val="0066FF"/>
                </a:solidFill>
              </a:rPr>
              <a:t>(basal magma </a:t>
            </a:r>
            <a:r>
              <a:rPr lang="nb-NO" sz="2000" dirty="0" err="1" smtClean="0">
                <a:solidFill>
                  <a:srgbClr val="0066FF"/>
                </a:solidFill>
              </a:rPr>
              <a:t>ocean</a:t>
            </a:r>
            <a:r>
              <a:rPr lang="nb-NO" sz="2000" dirty="0" smtClean="0">
                <a:solidFill>
                  <a:srgbClr val="0066FF"/>
                </a:solidFill>
              </a:rPr>
              <a:t>)  </a:t>
            </a:r>
            <a:r>
              <a:rPr lang="nb-NO" sz="2600" dirty="0" err="1" smtClean="0">
                <a:solidFill>
                  <a:srgbClr val="0066FF"/>
                </a:solidFill>
              </a:rPr>
              <a:t>exchange</a:t>
            </a:r>
            <a:r>
              <a:rPr lang="nb-NO" sz="2600" dirty="0" smtClean="0">
                <a:solidFill>
                  <a:srgbClr val="0066FF"/>
                </a:solidFill>
              </a:rPr>
              <a:t> and BMO </a:t>
            </a:r>
            <a:r>
              <a:rPr lang="nb-NO" sz="2600" dirty="0" err="1" smtClean="0">
                <a:solidFill>
                  <a:srgbClr val="0066FF"/>
                </a:solidFill>
              </a:rPr>
              <a:t>crystallisation</a:t>
            </a:r>
            <a:endParaRPr lang="nb-NO" sz="2600" dirty="0" smtClean="0">
              <a:solidFill>
                <a:srgbClr val="0066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1720" y="908720"/>
            <a:ext cx="4857388" cy="5784818"/>
            <a:chOff x="3306524" y="1284357"/>
            <a:chExt cx="4425340" cy="5424778"/>
          </a:xfrm>
        </p:grpSpPr>
        <p:pic>
          <p:nvPicPr>
            <p:cNvPr id="1026" name="Picture 2" descr="CMB-reactions-metal-fp-bm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524" y="1284357"/>
              <a:ext cx="4425340" cy="5424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192429" y="2148453"/>
              <a:ext cx="0" cy="9853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7192428" y="3588613"/>
              <a:ext cx="1" cy="12116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40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2" y="44624"/>
            <a:ext cx="8972521" cy="475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658974"/>
              </p:ext>
            </p:extLst>
          </p:nvPr>
        </p:nvGraphicFramePr>
        <p:xfrm>
          <a:off x="956879" y="983102"/>
          <a:ext cx="4645719" cy="572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59775" y="138564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Moon</a:t>
            </a:r>
            <a:endParaRPr lang="en-GB" sz="1200" b="1" dirty="0">
              <a:solidFill>
                <a:srgbClr val="00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3714" y="1514650"/>
            <a:ext cx="218782" cy="4628098"/>
          </a:xfrm>
          <a:prstGeom prst="rect">
            <a:avLst/>
          </a:prstGeom>
          <a:solidFill>
            <a:srgbClr val="3333FF">
              <a:alpha val="10980"/>
            </a:srgbClr>
          </a:solidFill>
          <a:ln w="127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91689" y="3181722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Mars</a:t>
            </a:r>
            <a:endParaRPr lang="en-GB" sz="1200" b="1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884" y="382778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Earth</a:t>
            </a:r>
            <a:endParaRPr lang="en-GB" sz="1200" b="1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2813" y="3963357"/>
            <a:ext cx="579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Venus</a:t>
            </a:r>
            <a:endParaRPr lang="en-GB" sz="1200" b="1" dirty="0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8378" y="5753823"/>
            <a:ext cx="765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Mercury</a:t>
            </a:r>
            <a:endParaRPr lang="en-GB" sz="1200" b="1" dirty="0">
              <a:solidFill>
                <a:srgbClr val="00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9996" y="3256935"/>
            <a:ext cx="537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Vesta</a:t>
            </a:r>
            <a:endParaRPr lang="en-GB" sz="1200" b="1" dirty="0">
              <a:solidFill>
                <a:srgbClr val="0066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176967" y="4922616"/>
            <a:ext cx="304999" cy="144016"/>
          </a:xfrm>
          <a:prstGeom prst="straightConnector1">
            <a:avLst/>
          </a:prstGeom>
          <a:ln>
            <a:solidFill>
              <a:srgbClr val="99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27879" y="4834729"/>
            <a:ext cx="2088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9900FF"/>
                </a:solidFill>
              </a:rPr>
              <a:t>Mass range of </a:t>
            </a:r>
            <a:r>
              <a:rPr lang="nb-NO" sz="1200" b="1" dirty="0" err="1" smtClean="0">
                <a:solidFill>
                  <a:srgbClr val="9900FF"/>
                </a:solidFill>
              </a:rPr>
              <a:t>the</a:t>
            </a:r>
            <a:r>
              <a:rPr lang="nb-NO" sz="1200" b="1" dirty="0" smtClean="0">
                <a:solidFill>
                  <a:srgbClr val="9900FF"/>
                </a:solidFill>
              </a:rPr>
              <a:t> </a:t>
            </a:r>
            <a:r>
              <a:rPr lang="nb-NO" sz="1200" b="1" dirty="0" err="1" smtClean="0">
                <a:solidFill>
                  <a:srgbClr val="9900FF"/>
                </a:solidFill>
              </a:rPr>
              <a:t>terrestrial</a:t>
            </a:r>
            <a:endParaRPr lang="nb-NO" sz="1200" b="1" dirty="0" smtClean="0">
              <a:solidFill>
                <a:srgbClr val="9900FF"/>
              </a:solidFill>
            </a:endParaRPr>
          </a:p>
          <a:p>
            <a:r>
              <a:rPr lang="nb-NO" sz="1200" b="1" dirty="0" smtClean="0">
                <a:solidFill>
                  <a:srgbClr val="9900FF"/>
                </a:solidFill>
              </a:rPr>
              <a:t>"planets": Mercury to Vesta </a:t>
            </a:r>
            <a:endParaRPr lang="en-GB" sz="12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9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2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5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2" y="3529165"/>
            <a:ext cx="3883630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3" y="5027070"/>
            <a:ext cx="2788039" cy="1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565" y="70441"/>
            <a:ext cx="542328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Cooling</a:t>
            </a:r>
            <a:r>
              <a:rPr lang="nb-NO" sz="2200" dirty="0" smtClean="0">
                <a:solidFill>
                  <a:srgbClr val="0066FF"/>
                </a:solidFill>
              </a:rPr>
              <a:t> of core and BMO </a:t>
            </a:r>
            <a:r>
              <a:rPr lang="nb-NO" sz="2000" dirty="0" smtClean="0">
                <a:solidFill>
                  <a:srgbClr val="0066FF"/>
                </a:solidFill>
              </a:rPr>
              <a:t>(basal magma ocean)</a:t>
            </a:r>
          </a:p>
          <a:p>
            <a:pPr>
              <a:lnSpc>
                <a:spcPts val="2400"/>
              </a:lnSpc>
            </a:pPr>
            <a:r>
              <a:rPr lang="nb-NO" sz="2200" dirty="0">
                <a:solidFill>
                  <a:srgbClr val="0066FF"/>
                </a:solidFill>
              </a:rPr>
              <a:t> </a:t>
            </a:r>
            <a:r>
              <a:rPr lang="nb-NO" sz="2200" dirty="0" smtClean="0">
                <a:solidFill>
                  <a:srgbClr val="0066FF"/>
                </a:solidFill>
              </a:rPr>
              <a:t>                       </a:t>
            </a:r>
            <a:r>
              <a:rPr lang="nb-NO" sz="2200" dirty="0" smtClean="0">
                <a:solidFill>
                  <a:srgbClr val="6600CC"/>
                </a:solidFill>
              </a:rPr>
              <a:t>core-mantle chemical exchange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403648" y="477297"/>
            <a:ext cx="360040" cy="216039"/>
          </a:xfrm>
          <a:prstGeom prst="rightArrow">
            <a:avLst/>
          </a:prstGeom>
          <a:noFill/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5558" y="980728"/>
            <a:ext cx="3007555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metal-ferropericlase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220" y="1048219"/>
            <a:ext cx="2866490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metal-bridgmanite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" y="1867634"/>
            <a:ext cx="4145722" cy="15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3113" y="1988840"/>
            <a:ext cx="160172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Solvus closure with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increasing </a:t>
            </a:r>
            <a:r>
              <a:rPr lang="nb-NO" sz="1400" b="1" dirty="0" smtClean="0">
                <a:solidFill>
                  <a:srgbClr val="0066FF"/>
                </a:solidFill>
              </a:rPr>
              <a:t>p and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pic>
        <p:nvPicPr>
          <p:cNvPr id="3080" name="Picture 8" descr="M:\pc\Dokumenter\Adobe-Illustr-figures\Experimental-PhaseRel\Core-phase-rel\Tecto12217-Fig\Fig 19-Fe-MgSiO3 Takafuji-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82" y="1921074"/>
            <a:ext cx="3263644" cy="18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" y="3594226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42258" y="102836"/>
            <a:ext cx="1306768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/>
              <a:t>Trønnes et al. 2020,</a:t>
            </a:r>
          </a:p>
          <a:p>
            <a:pPr>
              <a:lnSpc>
                <a:spcPts val="1100"/>
              </a:lnSpc>
            </a:pPr>
            <a:r>
              <a:rPr lang="nb-NO" sz="1100" dirty="0"/>
              <a:t> </a:t>
            </a:r>
            <a:r>
              <a:rPr lang="nb-NO" sz="1100" dirty="0" smtClean="0"/>
              <a:t> </a:t>
            </a:r>
            <a:r>
              <a:rPr lang="nb-NO" sz="1100" dirty="0" err="1" smtClean="0"/>
              <a:t>Tectonophyics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66658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MB-reactions-metal-fp-b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38" y="1195021"/>
            <a:ext cx="4544235" cy="55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9135" y="127921"/>
            <a:ext cx="123783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Otsuka &amp; Karato</a:t>
            </a:r>
            <a:endParaRPr lang="nb-NO" sz="1200" dirty="0"/>
          </a:p>
          <a:p>
            <a:pPr>
              <a:lnSpc>
                <a:spcPts val="1200"/>
              </a:lnSpc>
            </a:pPr>
            <a:r>
              <a:rPr lang="nb-NO" sz="1200" dirty="0" smtClean="0"/>
              <a:t>(2012, Nature)</a:t>
            </a:r>
            <a:endParaRPr lang="nb-NO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874470" y="116632"/>
            <a:ext cx="4574903" cy="938719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err="1" smtClean="0">
                <a:solidFill>
                  <a:srgbClr val="0066FF"/>
                </a:solidFill>
              </a:rPr>
              <a:t>FeO-extraction</a:t>
            </a:r>
            <a:r>
              <a:rPr lang="nb-NO" dirty="0" smtClean="0">
                <a:solidFill>
                  <a:srgbClr val="0066FF"/>
                </a:solidFill>
              </a:rPr>
              <a:t> from a ferropericlase single crystal to Fe-melt at 12.5 GPa - 2123 K - </a:t>
            </a:r>
            <a:r>
              <a:rPr lang="nb-NO" b="1" dirty="0" smtClean="0">
                <a:solidFill>
                  <a:srgbClr val="0066FF"/>
                </a:solidFill>
              </a:rPr>
              <a:t>1 min</a:t>
            </a:r>
          </a:p>
          <a:p>
            <a:pPr>
              <a:lnSpc>
                <a:spcPts val="2200"/>
              </a:lnSpc>
            </a:pPr>
            <a:r>
              <a:rPr lang="nb-NO" sz="1600" dirty="0" smtClean="0"/>
              <a:t>  Initial crystal composition: </a:t>
            </a:r>
            <a:r>
              <a:rPr lang="nb-NO" sz="1600" b="1" dirty="0" smtClean="0"/>
              <a:t>Mg</a:t>
            </a:r>
            <a:r>
              <a:rPr lang="nb-NO" sz="1600" b="1" baseline="-25000" dirty="0" smtClean="0"/>
              <a:t>0.45</a:t>
            </a:r>
            <a:r>
              <a:rPr lang="nb-NO" sz="1600" b="1" dirty="0" smtClean="0"/>
              <a:t>Fe</a:t>
            </a:r>
            <a:r>
              <a:rPr lang="nb-NO" sz="1600" b="1" baseline="-25000" dirty="0" smtClean="0"/>
              <a:t>0.55</a:t>
            </a:r>
            <a:r>
              <a:rPr lang="nb-NO" sz="1600" b="1" dirty="0" smtClean="0"/>
              <a:t>O</a:t>
            </a:r>
            <a:endParaRPr lang="en-GB" sz="16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91044" y="2204864"/>
            <a:ext cx="0" cy="985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91043" y="3645024"/>
            <a:ext cx="1" cy="1211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>
            <a:off x="738554" y="2758274"/>
            <a:ext cx="126148" cy="2483850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7753" y="3819995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</a:rPr>
              <a:t>40 </a:t>
            </a:r>
            <a:r>
              <a:rPr lang="nb-NO" sz="1600" b="1" dirty="0" smtClean="0">
                <a:solidFill>
                  <a:srgbClr val="9900CC"/>
                </a:solidFill>
                <a:latin typeface="Symbol" panose="05050102010706020507" pitchFamily="18" charset="2"/>
              </a:rPr>
              <a:t>m</a:t>
            </a:r>
            <a:r>
              <a:rPr lang="nb-NO" sz="1600" b="1" dirty="0" smtClean="0">
                <a:solidFill>
                  <a:srgbClr val="9900CC"/>
                </a:solidFill>
              </a:rPr>
              <a:t>m</a:t>
            </a:r>
            <a:endParaRPr lang="nb-NO" sz="1600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198" y="594374"/>
            <a:ext cx="3980662" cy="394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904094"/>
            <a:ext cx="3975191" cy="30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44" y="1712874"/>
            <a:ext cx="1379062" cy="15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241" y="99575"/>
            <a:ext cx="3105337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Solubility of O and Si in Fe-alloy</a:t>
            </a:r>
            <a:endParaRPr lang="en-GB" sz="1700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7985" y="104147"/>
            <a:ext cx="2702984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Estimated core compositions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5124" name="Picture 4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11" y="1854082"/>
            <a:ext cx="1332053" cy="13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8638" y="4077072"/>
            <a:ext cx="3981314" cy="8233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300" dirty="0" smtClean="0"/>
              <a:t>- O and Si: mutually exclusive</a:t>
            </a:r>
          </a:p>
          <a:p>
            <a:pPr>
              <a:lnSpc>
                <a:spcPts val="1900"/>
              </a:lnSpc>
            </a:pPr>
            <a:r>
              <a:rPr lang="nb-NO" sz="1300" dirty="0" smtClean="0"/>
              <a:t>- Solubility increases with </a:t>
            </a:r>
            <a:r>
              <a:rPr lang="nb-NO" sz="1300" b="1" dirty="0" smtClean="0"/>
              <a:t>T</a:t>
            </a:r>
            <a:r>
              <a:rPr lang="nb-NO" sz="1300" dirty="0" smtClean="0"/>
              <a:t> and decreases with </a:t>
            </a:r>
            <a:r>
              <a:rPr lang="nb-NO" sz="1300" b="1" dirty="0" smtClean="0"/>
              <a:t>p</a:t>
            </a:r>
          </a:p>
          <a:p>
            <a:pPr>
              <a:lnSpc>
                <a:spcPts val="1900"/>
              </a:lnSpc>
            </a:pPr>
            <a:r>
              <a:rPr lang="nb-NO" sz="1300" dirty="0" smtClean="0"/>
              <a:t>- Related to the silica liquidus surface in </a:t>
            </a:r>
            <a:r>
              <a:rPr lang="nb-NO" sz="1300" dirty="0" err="1" smtClean="0"/>
              <a:t>systam</a:t>
            </a:r>
            <a:r>
              <a:rPr lang="nb-NO" sz="1300" dirty="0" smtClean="0"/>
              <a:t> Fe-Si-O</a:t>
            </a:r>
            <a:r>
              <a:rPr lang="nb-NO" sz="1200" dirty="0" smtClean="0"/>
              <a:t>  </a:t>
            </a:r>
            <a:endParaRPr lang="en-GB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886772" y="2659144"/>
            <a:ext cx="227540" cy="14343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977877" y="2370880"/>
            <a:ext cx="945821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>
                <a:solidFill>
                  <a:schemeClr val="bg1">
                    <a:lumMod val="50000"/>
                  </a:schemeClr>
                </a:solidFill>
              </a:rPr>
              <a:t>Mercury: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chemeClr val="bg1">
                    <a:lumMod val="50000"/>
                  </a:schemeClr>
                </a:solidFill>
              </a:rPr>
              <a:t>15 wt% Si, no O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2523" y="4653136"/>
            <a:ext cx="4248904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0066FF"/>
                </a:solidFill>
              </a:rPr>
              <a:t>Mass balance modelling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Step 1:  protoC + earlyMO = convC + pyrolite-MO  </a:t>
            </a:r>
            <a:r>
              <a:rPr lang="nb-NO" sz="1100" dirty="0" smtClean="0">
                <a:solidFill>
                  <a:srgbClr val="008000"/>
                </a:solidFill>
              </a:rPr>
              <a:t>(total volumes)</a:t>
            </a:r>
            <a:endParaRPr lang="nb-NO" sz="1300" dirty="0" smtClean="0">
              <a:solidFill>
                <a:srgbClr val="008000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200" dirty="0" smtClean="0"/>
              <a:t>Step 2:  upper convC + BMO  =  E'-layer + mod. lowermost M</a:t>
            </a:r>
          </a:p>
          <a:p>
            <a:pPr>
              <a:lnSpc>
                <a:spcPts val="9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         </a:t>
            </a:r>
            <a:r>
              <a:rPr lang="nb-NO" sz="1000" dirty="0" smtClean="0">
                <a:solidFill>
                  <a:srgbClr val="008000"/>
                </a:solidFill>
              </a:rPr>
              <a:t>34 vol%,                28 vol%,</a:t>
            </a:r>
          </a:p>
          <a:p>
            <a:pPr>
              <a:lnSpc>
                <a:spcPts val="900"/>
              </a:lnSpc>
            </a:pPr>
            <a:r>
              <a:rPr lang="nb-NO" sz="1000" dirty="0">
                <a:solidFill>
                  <a:srgbClr val="008000"/>
                </a:solidFill>
              </a:rPr>
              <a:t> </a:t>
            </a:r>
            <a:r>
              <a:rPr lang="nb-NO" sz="1000" dirty="0" smtClean="0">
                <a:solidFill>
                  <a:srgbClr val="008000"/>
                </a:solidFill>
              </a:rPr>
              <a:t>               31 wt% of C          34 wt% of 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77" y="5803995"/>
            <a:ext cx="3961659" cy="9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17" y="6200983"/>
            <a:ext cx="1069361" cy="53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81" y="5816501"/>
            <a:ext cx="1571746" cy="9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4437" y="6561117"/>
            <a:ext cx="6756106" cy="19000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512422" y="62955"/>
            <a:ext cx="1306768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/>
              <a:t>Trønnes et al. 2020,</a:t>
            </a:r>
          </a:p>
          <a:p>
            <a:pPr>
              <a:lnSpc>
                <a:spcPts val="1100"/>
              </a:lnSpc>
            </a:pPr>
            <a:r>
              <a:rPr lang="nb-NO" sz="1100" dirty="0"/>
              <a:t> </a:t>
            </a:r>
            <a:r>
              <a:rPr lang="nb-NO" sz="1100" dirty="0" smtClean="0"/>
              <a:t> </a:t>
            </a:r>
            <a:r>
              <a:rPr lang="nb-NO" sz="1100" dirty="0" err="1" smtClean="0"/>
              <a:t>Tectonophyics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2317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4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" y="515679"/>
            <a:ext cx="8992588" cy="6315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" y="3112423"/>
            <a:ext cx="4318917" cy="1922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18" y="58491"/>
            <a:ext cx="49343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6600CC"/>
                </a:solidFill>
              </a:rPr>
              <a:t>System Fe-Si-O: liquidus relations at 136 GPa</a:t>
            </a:r>
            <a:endParaRPr lang="en-GB" sz="2000" dirty="0">
              <a:solidFill>
                <a:srgbClr val="66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468110">
            <a:off x="3824684" y="4113734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4660 K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468110">
            <a:off x="3759092" y="4558911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4600 K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7992" y="58491"/>
            <a:ext cx="1306768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/>
              <a:t>Trønnes et al. 2020,</a:t>
            </a:r>
          </a:p>
          <a:p>
            <a:pPr>
              <a:lnSpc>
                <a:spcPts val="1100"/>
              </a:lnSpc>
            </a:pPr>
            <a:r>
              <a:rPr lang="nb-NO" sz="1100" dirty="0"/>
              <a:t> </a:t>
            </a:r>
            <a:r>
              <a:rPr lang="nb-NO" sz="1100" dirty="0" smtClean="0"/>
              <a:t> </a:t>
            </a:r>
            <a:r>
              <a:rPr lang="nb-NO" sz="1100" dirty="0" err="1" smtClean="0"/>
              <a:t>Tectonophyics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56771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" y="2204864"/>
            <a:ext cx="5294960" cy="4676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3" y="-4310"/>
            <a:ext cx="4811827" cy="408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148" y="1086603"/>
            <a:ext cx="438293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Minor </a:t>
            </a:r>
            <a:r>
              <a:rPr lang="nb-NO" sz="1800" dirty="0" err="1" smtClean="0">
                <a:solidFill>
                  <a:srgbClr val="3333FF"/>
                </a:solidFill>
              </a:rPr>
              <a:t>revision</a:t>
            </a:r>
            <a:r>
              <a:rPr lang="nb-NO" sz="1800" dirty="0" smtClean="0">
                <a:solidFill>
                  <a:srgbClr val="3333FF"/>
                </a:solidFill>
              </a:rPr>
              <a:t> of </a:t>
            </a:r>
            <a:r>
              <a:rPr lang="nb-NO" sz="1800" dirty="0" err="1" smtClean="0">
                <a:solidFill>
                  <a:srgbClr val="3333FF"/>
                </a:solidFill>
              </a:rPr>
              <a:t>seifertite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liquidus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surface</a:t>
            </a:r>
            <a:endParaRPr lang="nb-NO" sz="1800" dirty="0" smtClean="0">
              <a:solidFill>
                <a:srgbClr val="3333FF"/>
              </a:solidFill>
            </a:endParaRPr>
          </a:p>
          <a:p>
            <a:r>
              <a:rPr lang="nb-NO" sz="1400" dirty="0" smtClean="0"/>
              <a:t>The 4000 K </a:t>
            </a:r>
            <a:r>
              <a:rPr lang="nb-NO" sz="1400" dirty="0" err="1" smtClean="0"/>
              <a:t>isotherm</a:t>
            </a:r>
            <a:r>
              <a:rPr lang="nb-NO" sz="1400" dirty="0" smtClean="0"/>
              <a:t> is </a:t>
            </a:r>
            <a:r>
              <a:rPr lang="nb-NO" sz="1400" dirty="0" err="1" smtClean="0"/>
              <a:t>possibly</a:t>
            </a:r>
            <a:r>
              <a:rPr lang="nb-NO" sz="1400" dirty="0" smtClean="0"/>
              <a:t> </a:t>
            </a:r>
            <a:r>
              <a:rPr lang="nb-NO" sz="1400" dirty="0" err="1" smtClean="0"/>
              <a:t>slightly</a:t>
            </a:r>
            <a:r>
              <a:rPr lang="nb-NO" sz="1400" dirty="0" smtClean="0"/>
              <a:t> </a:t>
            </a:r>
            <a:r>
              <a:rPr lang="nb-NO" sz="1400" dirty="0" err="1" smtClean="0"/>
              <a:t>further</a:t>
            </a:r>
            <a:r>
              <a:rPr lang="nb-NO" sz="1400" dirty="0" smtClean="0"/>
              <a:t> from </a:t>
            </a:r>
            <a:r>
              <a:rPr lang="nb-NO" sz="1400" dirty="0" err="1" smtClean="0"/>
              <a:t>the</a:t>
            </a:r>
            <a:endParaRPr lang="nb-NO" sz="1400" dirty="0"/>
          </a:p>
          <a:p>
            <a:r>
              <a:rPr lang="nb-NO" sz="1400" dirty="0" smtClean="0"/>
              <a:t>Fe-O-</a:t>
            </a:r>
            <a:r>
              <a:rPr lang="nb-NO" sz="1400" dirty="0" err="1" smtClean="0"/>
              <a:t>join</a:t>
            </a:r>
            <a:r>
              <a:rPr lang="nb-NO" sz="1400" dirty="0" smtClean="0"/>
              <a:t> </a:t>
            </a:r>
            <a:r>
              <a:rPr lang="nb-NO" sz="1400" dirty="0" err="1" smtClean="0"/>
              <a:t>compared</a:t>
            </a:r>
            <a:r>
              <a:rPr lang="nb-NO" sz="1400" dirty="0" smtClean="0"/>
              <a:t> to Hirose et al. (2017).  Note </a:t>
            </a:r>
            <a:r>
              <a:rPr lang="nb-NO" sz="1400" dirty="0" err="1" smtClean="0"/>
              <a:t>the</a:t>
            </a:r>
            <a:r>
              <a:rPr lang="nb-NO" sz="1400" dirty="0"/>
              <a:t> </a:t>
            </a:r>
            <a:r>
              <a:rPr lang="nb-NO" sz="1400" dirty="0" err="1" smtClean="0"/>
              <a:t>very</a:t>
            </a:r>
            <a:endParaRPr lang="nb-NO" sz="1400" dirty="0" smtClean="0"/>
          </a:p>
          <a:p>
            <a:r>
              <a:rPr lang="nb-NO" sz="1400" dirty="0" err="1" smtClean="0"/>
              <a:t>steep</a:t>
            </a:r>
            <a:r>
              <a:rPr lang="nb-NO" sz="1400" dirty="0" smtClean="0"/>
              <a:t> T-gradient in </a:t>
            </a:r>
            <a:r>
              <a:rPr lang="nb-NO" sz="1400" dirty="0" err="1" smtClean="0"/>
              <a:t>the</a:t>
            </a:r>
            <a:r>
              <a:rPr lang="nb-NO" sz="1400" dirty="0" smtClean="0"/>
              <a:t> 2-5 </a:t>
            </a:r>
            <a:r>
              <a:rPr lang="nb-NO" sz="1400" dirty="0" err="1" smtClean="0"/>
              <a:t>wt</a:t>
            </a:r>
            <a:r>
              <a:rPr lang="nb-NO" sz="1400" dirty="0" smtClean="0"/>
              <a:t>% O region.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720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51" y="44624"/>
            <a:ext cx="6363149" cy="5615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" y="2817038"/>
            <a:ext cx="3804096" cy="2891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" y="5450014"/>
            <a:ext cx="1107724" cy="569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692" y="112358"/>
            <a:ext cx="209865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MgO-solubility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87" y="6165304"/>
            <a:ext cx="525169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FF0000"/>
                </a:solidFill>
              </a:rPr>
              <a:t>3700 K</a:t>
            </a:r>
            <a:r>
              <a:rPr lang="nb-NO" sz="1400" dirty="0" smtClean="0"/>
              <a:t>: present CMB-T</a:t>
            </a:r>
          </a:p>
          <a:p>
            <a:r>
              <a:rPr lang="nb-NO" sz="1400" b="1" dirty="0" smtClean="0">
                <a:solidFill>
                  <a:srgbClr val="FF0000"/>
                </a:solidFill>
              </a:rPr>
              <a:t>5600 K</a:t>
            </a:r>
            <a:r>
              <a:rPr lang="nb-NO" sz="1400" dirty="0" smtClean="0"/>
              <a:t>: </a:t>
            </a:r>
            <a:r>
              <a:rPr lang="nb-NO" sz="1400" dirty="0" err="1" smtClean="0"/>
              <a:t>early</a:t>
            </a:r>
            <a:r>
              <a:rPr lang="nb-NO" sz="1400" dirty="0" smtClean="0"/>
              <a:t> </a:t>
            </a:r>
            <a:r>
              <a:rPr lang="nb-NO" sz="1400" dirty="0" err="1" smtClean="0"/>
              <a:t>Hadean</a:t>
            </a:r>
            <a:r>
              <a:rPr lang="nb-NO" sz="1400" dirty="0" smtClean="0"/>
              <a:t> CMB-T </a:t>
            </a:r>
            <a:r>
              <a:rPr lang="nb-NO" sz="1400" dirty="0" err="1" smtClean="0"/>
              <a:t>model</a:t>
            </a:r>
            <a:r>
              <a:rPr lang="nb-NO" sz="1400" dirty="0" smtClean="0"/>
              <a:t> of </a:t>
            </a:r>
            <a:r>
              <a:rPr lang="nb-NO" sz="1400" dirty="0" err="1" smtClean="0"/>
              <a:t>Laneuville</a:t>
            </a:r>
            <a:r>
              <a:rPr lang="nb-NO" sz="1400" dirty="0" smtClean="0"/>
              <a:t> et al. (2018, PEPI)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6308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54" y="88504"/>
            <a:ext cx="662072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Major </a:t>
            </a:r>
            <a:r>
              <a:rPr lang="nb-NO" sz="2200" dirty="0" err="1" smtClean="0">
                <a:solidFill>
                  <a:srgbClr val="0066FF"/>
                </a:solidFill>
              </a:rPr>
              <a:t>consequence</a:t>
            </a:r>
            <a:r>
              <a:rPr lang="nb-NO" sz="2200" dirty="0" smtClean="0">
                <a:solidFill>
                  <a:srgbClr val="0066FF"/>
                </a:solidFill>
              </a:rPr>
              <a:t> of </a:t>
            </a:r>
            <a:r>
              <a:rPr lang="nb-NO" sz="2200" dirty="0" err="1" smtClean="0">
                <a:solidFill>
                  <a:srgbClr val="0066FF"/>
                </a:solidFill>
              </a:rPr>
              <a:t>the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core</a:t>
            </a:r>
            <a:r>
              <a:rPr lang="nb-NO" sz="2200" dirty="0" smtClean="0">
                <a:solidFill>
                  <a:srgbClr val="0066FF"/>
                </a:solidFill>
              </a:rPr>
              <a:t>-BMO </a:t>
            </a:r>
            <a:r>
              <a:rPr lang="nb-NO" sz="2200" dirty="0" err="1" smtClean="0">
                <a:solidFill>
                  <a:srgbClr val="0066FF"/>
                </a:solidFill>
              </a:rPr>
              <a:t>chemical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exchange</a:t>
            </a:r>
            <a:endParaRPr lang="nb-NO" sz="2200" dirty="0" smtClean="0">
              <a:solidFill>
                <a:srgbClr val="0066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for </a:t>
            </a:r>
            <a:r>
              <a:rPr lang="nb-NO" sz="2200" dirty="0" err="1" smtClean="0">
                <a:solidFill>
                  <a:srgbClr val="0066FF"/>
                </a:solidFill>
              </a:rPr>
              <a:t>the</a:t>
            </a:r>
            <a:r>
              <a:rPr lang="nb-NO" sz="2200" dirty="0" smtClean="0">
                <a:solidFill>
                  <a:srgbClr val="0066FF"/>
                </a:solidFill>
              </a:rPr>
              <a:t> BMO melt </a:t>
            </a:r>
            <a:r>
              <a:rPr lang="nb-NO" sz="2200" dirty="0" err="1" smtClean="0">
                <a:solidFill>
                  <a:srgbClr val="0066FF"/>
                </a:solidFill>
              </a:rPr>
              <a:t>evolution</a:t>
            </a:r>
            <a:r>
              <a:rPr lang="nb-NO" sz="2200" dirty="0" smtClean="0">
                <a:solidFill>
                  <a:srgbClr val="0066FF"/>
                </a:solidFill>
              </a:rPr>
              <a:t> and BMO </a:t>
            </a:r>
            <a:r>
              <a:rPr lang="nb-NO" sz="2200" dirty="0" err="1" smtClean="0">
                <a:solidFill>
                  <a:srgbClr val="0066FF"/>
                </a:solidFill>
              </a:rPr>
              <a:t>crystallisation</a:t>
            </a:r>
            <a:endParaRPr lang="nb-NO" sz="2200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934" y="968546"/>
            <a:ext cx="8181022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700"/>
              </a:lnSpc>
            </a:pPr>
            <a:r>
              <a:rPr lang="nb-NO" sz="2400" dirty="0" smtClean="0"/>
              <a:t>Exchange </a:t>
            </a:r>
            <a:r>
              <a:rPr lang="nb-NO" sz="2400" dirty="0" err="1" smtClean="0"/>
              <a:t>reaction</a:t>
            </a:r>
            <a:r>
              <a:rPr lang="nb-NO" sz="2400" dirty="0" smtClean="0"/>
              <a:t>:  </a:t>
            </a:r>
            <a:r>
              <a:rPr lang="nb-NO" sz="2400" b="1" dirty="0" smtClean="0">
                <a:solidFill>
                  <a:srgbClr val="FF0000"/>
                </a:solidFill>
              </a:rPr>
              <a:t>2 </a:t>
            </a:r>
            <a:r>
              <a:rPr lang="nb-NO" sz="2400" b="1" dirty="0" err="1">
                <a:solidFill>
                  <a:srgbClr val="FF0000"/>
                </a:solidFill>
              </a:rPr>
              <a:t>Fe</a:t>
            </a:r>
            <a:r>
              <a:rPr lang="nb-NO" sz="2400" b="1" baseline="30000" dirty="0" err="1">
                <a:solidFill>
                  <a:srgbClr val="FF0000"/>
                </a:solidFill>
              </a:rPr>
              <a:t>core</a:t>
            </a:r>
            <a:r>
              <a:rPr lang="nb-NO" sz="2400" b="1" dirty="0">
                <a:solidFill>
                  <a:srgbClr val="FF0000"/>
                </a:solidFill>
              </a:rPr>
              <a:t> + </a:t>
            </a:r>
            <a:r>
              <a:rPr lang="nb-NO" sz="2400" b="1" dirty="0" smtClean="0">
                <a:solidFill>
                  <a:srgbClr val="FF0000"/>
                </a:solidFill>
              </a:rPr>
              <a:t>SiO</a:t>
            </a:r>
            <a:r>
              <a:rPr lang="nb-NO" sz="2400" b="1" baseline="-25000" dirty="0" smtClean="0">
                <a:solidFill>
                  <a:srgbClr val="FF0000"/>
                </a:solidFill>
              </a:rPr>
              <a:t>2</a:t>
            </a:r>
            <a:r>
              <a:rPr lang="nb-NO" sz="2400" b="1" baseline="30000" dirty="0" smtClean="0">
                <a:solidFill>
                  <a:srgbClr val="FF0000"/>
                </a:solidFill>
              </a:rPr>
              <a:t>BMO </a:t>
            </a:r>
            <a:r>
              <a:rPr lang="nb-NO" sz="2400" b="1" dirty="0" smtClean="0">
                <a:solidFill>
                  <a:srgbClr val="FF0000"/>
                </a:solidFill>
              </a:rPr>
              <a:t>    =     </a:t>
            </a:r>
            <a:r>
              <a:rPr lang="nb-NO" sz="2400" b="1" dirty="0" err="1" smtClean="0">
                <a:solidFill>
                  <a:srgbClr val="FF0000"/>
                </a:solidFill>
              </a:rPr>
              <a:t>Si</a:t>
            </a:r>
            <a:r>
              <a:rPr lang="nb-NO" sz="2400" b="1" baseline="30000" dirty="0" err="1" smtClean="0">
                <a:solidFill>
                  <a:srgbClr val="FF0000"/>
                </a:solidFill>
              </a:rPr>
              <a:t>core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>
                <a:solidFill>
                  <a:srgbClr val="FF0000"/>
                </a:solidFill>
              </a:rPr>
              <a:t>+ 2 </a:t>
            </a:r>
            <a:r>
              <a:rPr lang="nb-NO" sz="2400" b="1" dirty="0" err="1">
                <a:solidFill>
                  <a:srgbClr val="FF0000"/>
                </a:solidFill>
              </a:rPr>
              <a:t>FeO</a:t>
            </a:r>
            <a:r>
              <a:rPr lang="nb-NO" sz="2400" b="1" baseline="30000" dirty="0" err="1">
                <a:solidFill>
                  <a:srgbClr val="FF0000"/>
                </a:solidFill>
              </a:rPr>
              <a:t>BMO</a:t>
            </a:r>
            <a:r>
              <a:rPr lang="nb-NO" sz="2400" b="1" baseline="30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ight Arrow 4"/>
          <p:cNvSpPr/>
          <p:nvPr/>
        </p:nvSpPr>
        <p:spPr>
          <a:xfrm rot="10800000">
            <a:off x="5176450" y="1128889"/>
            <a:ext cx="575733" cy="281620"/>
          </a:xfrm>
          <a:prstGeom prst="rightArrow">
            <a:avLst/>
          </a:prstGeom>
          <a:solidFill>
            <a:srgbClr val="FF99FF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445414" y="1629712"/>
            <a:ext cx="2465740" cy="830997"/>
          </a:xfrm>
          <a:prstGeom prst="rect">
            <a:avLst/>
          </a:prstGeom>
          <a:solidFill>
            <a:srgbClr val="FFCCFF"/>
          </a:solidFill>
          <a:ln w="28575">
            <a:solidFill>
              <a:srgbClr val="9900FF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err="1" smtClean="0">
                <a:solidFill>
                  <a:srgbClr val="9900FF"/>
                </a:solidFill>
              </a:rPr>
              <a:t>Reversed</a:t>
            </a:r>
            <a:r>
              <a:rPr lang="nb-NO" sz="2400" b="1" dirty="0" smtClean="0">
                <a:solidFill>
                  <a:srgbClr val="9900FF"/>
                </a:solidFill>
              </a:rPr>
              <a:t> during</a:t>
            </a:r>
          </a:p>
          <a:p>
            <a:r>
              <a:rPr lang="nb-NO" sz="2400" b="1" dirty="0" err="1" smtClean="0">
                <a:solidFill>
                  <a:srgbClr val="9900FF"/>
                </a:solidFill>
              </a:rPr>
              <a:t>planetary</a:t>
            </a:r>
            <a:r>
              <a:rPr lang="nb-NO" sz="2400" b="1" dirty="0" smtClean="0">
                <a:solidFill>
                  <a:srgbClr val="9900FF"/>
                </a:solidFill>
              </a:rPr>
              <a:t> </a:t>
            </a:r>
            <a:r>
              <a:rPr lang="nb-NO" sz="2400" b="1" dirty="0" err="1" smtClean="0">
                <a:solidFill>
                  <a:srgbClr val="9900FF"/>
                </a:solidFill>
              </a:rPr>
              <a:t>cooling</a:t>
            </a:r>
            <a:endParaRPr lang="en-GB" sz="2400" b="1" dirty="0">
              <a:solidFill>
                <a:srgbClr val="99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07" y="2611497"/>
            <a:ext cx="583845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 smtClean="0">
                <a:solidFill>
                  <a:srgbClr val="9900FF"/>
                </a:solidFill>
              </a:rPr>
              <a:t>Resulting</a:t>
            </a:r>
            <a:r>
              <a:rPr lang="nb-NO" sz="2400" b="1" dirty="0" smtClean="0">
                <a:solidFill>
                  <a:srgbClr val="9900FF"/>
                </a:solidFill>
              </a:rPr>
              <a:t> </a:t>
            </a:r>
            <a:r>
              <a:rPr lang="nb-NO" sz="2400" b="1" dirty="0" err="1" smtClean="0">
                <a:solidFill>
                  <a:srgbClr val="9900FF"/>
                </a:solidFill>
              </a:rPr>
              <a:t>chemical</a:t>
            </a:r>
            <a:r>
              <a:rPr lang="nb-NO" sz="2400" b="1" dirty="0" smtClean="0">
                <a:solidFill>
                  <a:srgbClr val="9900FF"/>
                </a:solidFill>
              </a:rPr>
              <a:t> transfer</a:t>
            </a:r>
            <a:endParaRPr lang="nb-NO" sz="2400" dirty="0" smtClean="0"/>
          </a:p>
          <a:p>
            <a:r>
              <a:rPr lang="nb-NO" sz="2400" dirty="0" smtClean="0"/>
              <a:t>  </a:t>
            </a:r>
            <a:r>
              <a:rPr lang="nb-NO" sz="2200" dirty="0" smtClean="0"/>
              <a:t>- SiO</a:t>
            </a:r>
            <a:r>
              <a:rPr lang="nb-NO" sz="2200" baseline="-25000" dirty="0" smtClean="0"/>
              <a:t>2</a:t>
            </a:r>
            <a:r>
              <a:rPr lang="nb-NO" sz="2200" dirty="0" smtClean="0"/>
              <a:t> from </a:t>
            </a:r>
            <a:r>
              <a:rPr lang="nb-NO" sz="2200" dirty="0" err="1" smtClean="0"/>
              <a:t>core</a:t>
            </a:r>
            <a:r>
              <a:rPr lang="nb-NO" sz="2200" dirty="0" smtClean="0"/>
              <a:t> to BMO</a:t>
            </a:r>
          </a:p>
          <a:p>
            <a:r>
              <a:rPr lang="nb-NO" sz="1400" dirty="0" smtClean="0"/>
              <a:t>   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Hypothetical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transfer of Si from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core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to BMO:</a:t>
            </a:r>
          </a:p>
          <a:p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    Si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would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immediately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be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oxidised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to SiO</a:t>
            </a:r>
            <a:r>
              <a:rPr lang="nb-NO" sz="14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reduction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of</a:t>
            </a:r>
          </a:p>
          <a:p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FeO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and Fe</a:t>
            </a:r>
            <a:r>
              <a:rPr lang="nb-NO" sz="14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nb-NO" sz="1400" baseline="-25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to Fe-metal,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which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would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sink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ito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core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endParaRPr lang="nb-NO" sz="400" dirty="0" smtClean="0"/>
          </a:p>
          <a:p>
            <a:r>
              <a:rPr lang="nb-NO" sz="2400" dirty="0"/>
              <a:t> </a:t>
            </a:r>
            <a:r>
              <a:rPr lang="nb-NO" sz="2400" dirty="0" smtClean="0"/>
              <a:t> </a:t>
            </a:r>
            <a:r>
              <a:rPr lang="nb-NO" sz="2200" dirty="0" smtClean="0"/>
              <a:t>- </a:t>
            </a:r>
            <a:r>
              <a:rPr lang="nb-NO" sz="2200" dirty="0" err="1" smtClean="0"/>
              <a:t>FeO</a:t>
            </a:r>
            <a:r>
              <a:rPr lang="nb-NO" sz="2200" dirty="0" smtClean="0"/>
              <a:t> (and Fe</a:t>
            </a:r>
            <a:r>
              <a:rPr lang="nb-NO" sz="2200" baseline="-25000" dirty="0" smtClean="0"/>
              <a:t>2</a:t>
            </a:r>
            <a:r>
              <a:rPr lang="nb-NO" sz="2200" dirty="0" smtClean="0"/>
              <a:t>O</a:t>
            </a:r>
            <a:r>
              <a:rPr lang="nb-NO" sz="2200" baseline="-25000" dirty="0" smtClean="0"/>
              <a:t>3</a:t>
            </a:r>
            <a:r>
              <a:rPr lang="nb-NO" sz="2200" dirty="0" smtClean="0"/>
              <a:t>) from BMO to </a:t>
            </a:r>
            <a:r>
              <a:rPr lang="nb-NO" sz="2200" dirty="0" err="1" smtClean="0"/>
              <a:t>core</a:t>
            </a:r>
            <a:r>
              <a:rPr lang="nb-NO" sz="2200" dirty="0" smtClean="0"/>
              <a:t> </a:t>
            </a:r>
            <a:endParaRPr lang="en-GB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61587" y="4986323"/>
            <a:ext cx="8703050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 smtClean="0">
                <a:solidFill>
                  <a:srgbClr val="9900FF"/>
                </a:solidFill>
              </a:rPr>
              <a:t>Effect</a:t>
            </a:r>
            <a:r>
              <a:rPr lang="nb-NO" sz="2400" b="1" dirty="0" smtClean="0">
                <a:solidFill>
                  <a:srgbClr val="9900FF"/>
                </a:solidFill>
              </a:rPr>
              <a:t> </a:t>
            </a:r>
            <a:r>
              <a:rPr lang="nb-NO" sz="2400" b="1" dirty="0" err="1" smtClean="0">
                <a:solidFill>
                  <a:srgbClr val="9900FF"/>
                </a:solidFill>
              </a:rPr>
              <a:t>on</a:t>
            </a:r>
            <a:r>
              <a:rPr lang="nb-NO" sz="2400" b="1" dirty="0" smtClean="0">
                <a:solidFill>
                  <a:srgbClr val="9900FF"/>
                </a:solidFill>
              </a:rPr>
              <a:t> BMO </a:t>
            </a:r>
            <a:r>
              <a:rPr lang="nb-NO" sz="2400" b="1" dirty="0" err="1" smtClean="0">
                <a:solidFill>
                  <a:srgbClr val="9900FF"/>
                </a:solidFill>
              </a:rPr>
              <a:t>evolution</a:t>
            </a:r>
            <a:r>
              <a:rPr lang="nb-NO" sz="2400" b="1" dirty="0" smtClean="0">
                <a:solidFill>
                  <a:srgbClr val="9900FF"/>
                </a:solidFill>
              </a:rPr>
              <a:t> and </a:t>
            </a:r>
            <a:r>
              <a:rPr lang="nb-NO" sz="2400" b="1" dirty="0" err="1" smtClean="0">
                <a:solidFill>
                  <a:srgbClr val="9900FF"/>
                </a:solidFill>
              </a:rPr>
              <a:t>crystallisation</a:t>
            </a:r>
            <a:endParaRPr lang="nb-NO" sz="2400" dirty="0" smtClean="0"/>
          </a:p>
          <a:p>
            <a:pPr>
              <a:lnSpc>
                <a:spcPts val="3100"/>
              </a:lnSpc>
            </a:pPr>
            <a:r>
              <a:rPr lang="nb-NO" sz="2400" dirty="0"/>
              <a:t> </a:t>
            </a:r>
            <a:r>
              <a:rPr lang="nb-NO" sz="2000" dirty="0" smtClean="0"/>
              <a:t>- "</a:t>
            </a:r>
            <a:r>
              <a:rPr lang="nb-NO" sz="2000" dirty="0" err="1" smtClean="0"/>
              <a:t>Buffering</a:t>
            </a:r>
            <a:r>
              <a:rPr lang="nb-NO" sz="2000" dirty="0" smtClean="0"/>
              <a:t>" BMO-melt at </a:t>
            </a:r>
            <a:r>
              <a:rPr lang="nb-NO" sz="2000" dirty="0" err="1" smtClean="0"/>
              <a:t>relatively</a:t>
            </a:r>
            <a:r>
              <a:rPr lang="nb-NO" sz="2000" dirty="0" smtClean="0"/>
              <a:t> </a:t>
            </a:r>
            <a:r>
              <a:rPr lang="nb-NO" sz="2000" dirty="0" err="1" smtClean="0"/>
              <a:t>high</a:t>
            </a:r>
            <a:r>
              <a:rPr lang="nb-NO" sz="2000" dirty="0" smtClean="0"/>
              <a:t> Si/(</a:t>
            </a:r>
            <a:r>
              <a:rPr lang="nb-NO" sz="2000" dirty="0" err="1" smtClean="0"/>
              <a:t>Fe+Mg</a:t>
            </a:r>
            <a:r>
              <a:rPr lang="nb-NO" sz="2000" dirty="0" smtClean="0"/>
              <a:t>) and Mg/Fe ratios</a:t>
            </a:r>
          </a:p>
          <a:p>
            <a:pPr>
              <a:lnSpc>
                <a:spcPts val="3100"/>
              </a:lnSpc>
            </a:pPr>
            <a:r>
              <a:rPr lang="nb-NO" sz="2000" dirty="0" smtClean="0"/>
              <a:t> - </a:t>
            </a:r>
            <a:r>
              <a:rPr lang="nb-NO" sz="2000" dirty="0" err="1" smtClean="0"/>
              <a:t>Promotion</a:t>
            </a:r>
            <a:r>
              <a:rPr lang="nb-NO" sz="2000" dirty="0" smtClean="0"/>
              <a:t> and </a:t>
            </a:r>
            <a:r>
              <a:rPr lang="nb-NO" sz="2000" dirty="0" err="1" smtClean="0"/>
              <a:t>extension</a:t>
            </a:r>
            <a:r>
              <a:rPr lang="nb-NO" sz="2000" dirty="0" smtClean="0"/>
              <a:t> of 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crystallisation</a:t>
            </a:r>
            <a:r>
              <a:rPr lang="nb-NO" sz="2000" dirty="0" smtClean="0"/>
              <a:t> of MgSiO</a:t>
            </a:r>
            <a:r>
              <a:rPr lang="nb-NO" sz="2000" baseline="-25000" dirty="0" smtClean="0"/>
              <a:t>3</a:t>
            </a:r>
            <a:r>
              <a:rPr lang="nb-NO" sz="2000" dirty="0" smtClean="0"/>
              <a:t>-dominated </a:t>
            </a:r>
            <a:r>
              <a:rPr lang="nb-NO" sz="2000" dirty="0" err="1" smtClean="0"/>
              <a:t>bm</a:t>
            </a:r>
            <a:endParaRPr lang="nb-NO" sz="2000" dirty="0" smtClean="0"/>
          </a:p>
          <a:p>
            <a:pPr>
              <a:lnSpc>
                <a:spcPts val="3100"/>
              </a:lnSpc>
            </a:pPr>
            <a:r>
              <a:rPr lang="nb-NO" sz="2000" dirty="0" smtClean="0"/>
              <a:t> - </a:t>
            </a:r>
            <a:r>
              <a:rPr lang="nb-NO" sz="2000" dirty="0" err="1" smtClean="0"/>
              <a:t>Suppression</a:t>
            </a:r>
            <a:r>
              <a:rPr lang="nb-NO" sz="2000" dirty="0" smtClean="0"/>
              <a:t> and </a:t>
            </a:r>
            <a:r>
              <a:rPr lang="nb-NO" sz="2000" dirty="0" err="1" smtClean="0"/>
              <a:t>delay</a:t>
            </a:r>
            <a:r>
              <a:rPr lang="nb-NO" sz="2000" dirty="0" smtClean="0"/>
              <a:t> of </a:t>
            </a:r>
            <a:r>
              <a:rPr lang="nb-NO" sz="2000" dirty="0" err="1" smtClean="0"/>
              <a:t>fp</a:t>
            </a:r>
            <a:r>
              <a:rPr lang="nb-NO" sz="2000" dirty="0" smtClean="0"/>
              <a:t> </a:t>
            </a:r>
            <a:r>
              <a:rPr lang="nb-NO" sz="2000" dirty="0" err="1" smtClean="0"/>
              <a:t>crystallisation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268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" y="1150892"/>
            <a:ext cx="6911715" cy="5672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162050"/>
            <a:ext cx="4676775" cy="5322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557" y="87322"/>
            <a:ext cx="478352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66FF"/>
                </a:solidFill>
              </a:rPr>
              <a:t>Outer </a:t>
            </a:r>
            <a:r>
              <a:rPr lang="nb-NO" dirty="0" err="1" smtClean="0">
                <a:solidFill>
                  <a:srgbClr val="0066FF"/>
                </a:solidFill>
              </a:rPr>
              <a:t>core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binary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alloys</a:t>
            </a:r>
            <a:r>
              <a:rPr lang="nb-NO" dirty="0" smtClean="0">
                <a:solidFill>
                  <a:srgbClr val="0066FF"/>
                </a:solidFill>
              </a:rPr>
              <a:t>: </a:t>
            </a:r>
            <a:r>
              <a:rPr lang="nb-NO" dirty="0" err="1" smtClean="0">
                <a:solidFill>
                  <a:srgbClr val="0066FF"/>
                </a:solidFill>
              </a:rPr>
              <a:t>effects</a:t>
            </a:r>
            <a:r>
              <a:rPr lang="nb-NO" dirty="0" smtClean="0">
                <a:solidFill>
                  <a:srgbClr val="0066FF"/>
                </a:solidFill>
              </a:rPr>
              <a:t> of </a:t>
            </a:r>
            <a:r>
              <a:rPr lang="nb-NO" dirty="0" err="1" smtClean="0">
                <a:solidFill>
                  <a:srgbClr val="0066FF"/>
                </a:solidFill>
              </a:rPr>
              <a:t>light</a:t>
            </a:r>
            <a:r>
              <a:rPr lang="nb-NO" dirty="0" smtClean="0">
                <a:solidFill>
                  <a:srgbClr val="0066FF"/>
                </a:solidFill>
              </a:rPr>
              <a:t> elements </a:t>
            </a:r>
            <a:r>
              <a:rPr lang="nb-NO" dirty="0" err="1" smtClean="0">
                <a:solidFill>
                  <a:srgbClr val="0066FF"/>
                </a:solidFill>
              </a:rPr>
              <a:t>on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  <a:endParaRPr lang="nb-NO" sz="1800" b="1" dirty="0">
              <a:solidFill>
                <a:srgbClr val="0066FF"/>
              </a:solidFill>
              <a:latin typeface="Symbol" panose="05050102010706020507" pitchFamily="18" charset="2"/>
            </a:endParaRPr>
          </a:p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66FF"/>
                </a:solidFill>
              </a:rPr>
              <a:t> and </a:t>
            </a:r>
            <a:r>
              <a:rPr lang="nb-NO" b="1" dirty="0" smtClean="0">
                <a:solidFill>
                  <a:srgbClr val="0066FF"/>
                </a:solidFill>
              </a:rPr>
              <a:t>V</a:t>
            </a:r>
            <a:r>
              <a:rPr lang="nb-NO" b="1" baseline="-25000" dirty="0" smtClean="0">
                <a:solidFill>
                  <a:srgbClr val="0066FF"/>
                </a:solidFill>
              </a:rPr>
              <a:t>P</a:t>
            </a:r>
            <a:r>
              <a:rPr lang="nb-NO" dirty="0" smtClean="0">
                <a:solidFill>
                  <a:srgbClr val="0066FF"/>
                </a:solidFill>
              </a:rPr>
              <a:t> at CMB and ICB </a:t>
            </a:r>
            <a:r>
              <a:rPr lang="nb-NO" dirty="0" err="1" smtClean="0">
                <a:solidFill>
                  <a:srgbClr val="0066FF"/>
                </a:solidFill>
              </a:rPr>
              <a:t>conditions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sz="1400" dirty="0" smtClean="0">
                <a:solidFill>
                  <a:srgbClr val="0066FF"/>
                </a:solidFill>
              </a:rPr>
              <a:t>(136 and 329 </a:t>
            </a:r>
            <a:r>
              <a:rPr lang="nb-NO" sz="1400" dirty="0" err="1" smtClean="0">
                <a:solidFill>
                  <a:srgbClr val="0066FF"/>
                </a:solidFill>
              </a:rPr>
              <a:t>GPa</a:t>
            </a:r>
            <a:r>
              <a:rPr lang="nb-NO" sz="1400" dirty="0" smtClean="0">
                <a:solidFill>
                  <a:srgbClr val="0066FF"/>
                </a:solidFill>
              </a:rPr>
              <a:t>)</a:t>
            </a:r>
            <a:endParaRPr lang="en-GB" sz="1400" baseline="-250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4111" y="82875"/>
            <a:ext cx="361464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Badro </a:t>
            </a:r>
            <a:r>
              <a:rPr lang="en-GB" sz="1000" dirty="0"/>
              <a:t>et al. (</a:t>
            </a:r>
            <a:r>
              <a:rPr lang="en-GB" sz="1000" dirty="0" smtClean="0"/>
              <a:t>2014; PNAS) and Brodholt &amp; </a:t>
            </a:r>
            <a:r>
              <a:rPr lang="en-GB" sz="1000" dirty="0"/>
              <a:t>Badro (</a:t>
            </a:r>
            <a:r>
              <a:rPr lang="en-GB" sz="1000" dirty="0" smtClean="0"/>
              <a:t>2017, GRL)</a:t>
            </a:r>
          </a:p>
          <a:p>
            <a:r>
              <a:rPr lang="en-GB" sz="1000" dirty="0" smtClean="0"/>
              <a:t>Fe-H curves from </a:t>
            </a:r>
            <a:r>
              <a:rPr lang="en-GB" sz="1000" dirty="0" err="1" smtClean="0"/>
              <a:t>Umemoto</a:t>
            </a:r>
            <a:r>
              <a:rPr lang="en-GB" sz="1000" dirty="0" smtClean="0"/>
              <a:t> </a:t>
            </a:r>
            <a:r>
              <a:rPr lang="en-GB" sz="1000" dirty="0"/>
              <a:t>and Hirose (</a:t>
            </a:r>
            <a:r>
              <a:rPr lang="en-GB" sz="1000" dirty="0" smtClean="0"/>
              <a:t>2020, EPSL) are adjusted</a:t>
            </a:r>
          </a:p>
          <a:p>
            <a:r>
              <a:rPr lang="en-GB" sz="1000" dirty="0" smtClean="0"/>
              <a:t>vertically</a:t>
            </a:r>
            <a:r>
              <a:rPr lang="en-GB" sz="1000" dirty="0"/>
              <a:t> </a:t>
            </a:r>
            <a:r>
              <a:rPr lang="en-GB" sz="1000" dirty="0" smtClean="0"/>
              <a:t>to </a:t>
            </a:r>
            <a:r>
              <a:rPr lang="en-GB" sz="1000" dirty="0" smtClean="0">
                <a:latin typeface="Symbol" panose="05050102010706020507" pitchFamily="18" charset="2"/>
              </a:rPr>
              <a:t>r</a:t>
            </a:r>
            <a:r>
              <a:rPr lang="en-GB" sz="1000" dirty="0" smtClean="0"/>
              <a:t> and V</a:t>
            </a:r>
            <a:r>
              <a:rPr lang="en-GB" sz="1000" baseline="-25000" dirty="0" smtClean="0"/>
              <a:t>P</a:t>
            </a:r>
            <a:r>
              <a:rPr lang="en-GB" sz="1000" dirty="0" smtClean="0"/>
              <a:t> of pure Fe from </a:t>
            </a:r>
            <a:r>
              <a:rPr lang="en-GB" sz="1000" dirty="0"/>
              <a:t>Badro et al. (2014; PNAS)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2567" y="958833"/>
            <a:ext cx="1656184" cy="21339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66FF"/>
                </a:solidFill>
              </a:rPr>
              <a:t>Outer </a:t>
            </a:r>
            <a:r>
              <a:rPr lang="en-GB" sz="1200" b="1" dirty="0" err="1" smtClean="0">
                <a:solidFill>
                  <a:srgbClr val="0066FF"/>
                </a:solidFill>
              </a:rPr>
              <a:t>convecting</a:t>
            </a:r>
            <a:r>
              <a:rPr lang="en-GB" sz="1200" b="1" dirty="0" smtClean="0">
                <a:solidFill>
                  <a:srgbClr val="0066FF"/>
                </a:solidFill>
              </a:rPr>
              <a:t> core compositional e</a:t>
            </a:r>
            <a:r>
              <a:rPr lang="nb-NO" sz="1200" b="1" dirty="0" err="1" smtClean="0">
                <a:solidFill>
                  <a:srgbClr val="0066FF"/>
                </a:solidFill>
              </a:rPr>
              <a:t>stimates</a:t>
            </a:r>
            <a:r>
              <a:rPr lang="nb-NO" sz="1200" b="1" dirty="0" smtClean="0">
                <a:solidFill>
                  <a:srgbClr val="0066FF"/>
                </a:solidFill>
              </a:rPr>
              <a:t>, </a:t>
            </a:r>
            <a:r>
              <a:rPr lang="nb-NO" sz="1200" b="1" dirty="0" err="1" smtClean="0">
                <a:solidFill>
                  <a:srgbClr val="0066FF"/>
                </a:solidFill>
              </a:rPr>
              <a:t>wt</a:t>
            </a:r>
            <a:r>
              <a:rPr lang="nb-NO" sz="1200" b="1" dirty="0" smtClean="0">
                <a:solidFill>
                  <a:srgbClr val="0066FF"/>
                </a:solidFill>
              </a:rPr>
              <a:t>%</a:t>
            </a:r>
            <a:endParaRPr lang="nb-NO" sz="1200" dirty="0" smtClean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200" dirty="0" smtClean="0"/>
              <a:t>- 5.5 Ni, 3.6 Si, 3.0 O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   </a:t>
            </a:r>
            <a:r>
              <a:rPr lang="nb-NO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Trønnes et al. 2019, </a:t>
            </a:r>
            <a:r>
              <a:rPr lang="nb-NO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</a:t>
            </a:r>
            <a:r>
              <a:rPr lang="nb-NO" sz="1000" dirty="0" err="1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nb-NO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ts val="1800"/>
              </a:lnSpc>
            </a:pPr>
            <a:r>
              <a:rPr lang="nb-NO" sz="1200" dirty="0" smtClean="0"/>
              <a:t>- 0.1 (</a:t>
            </a:r>
            <a:r>
              <a:rPr lang="nb-NO" sz="1200" dirty="0" err="1" smtClean="0"/>
              <a:t>max</a:t>
            </a:r>
            <a:r>
              <a:rPr lang="nb-NO" sz="1200" dirty="0" smtClean="0"/>
              <a:t>. 0.12) H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     </a:t>
            </a:r>
            <a:r>
              <a:rPr lang="nb-NO" sz="1000" dirty="0" smtClean="0">
                <a:solidFill>
                  <a:schemeClr val="bg1">
                    <a:lumMod val="50000"/>
                  </a:schemeClr>
                </a:solidFill>
              </a:rPr>
              <a:t>Li et al. 2022, PEPI</a:t>
            </a:r>
          </a:p>
          <a:p>
            <a:pPr>
              <a:lnSpc>
                <a:spcPts val="800"/>
              </a:lnSpc>
            </a:pPr>
            <a:endParaRPr lang="nb-NO" sz="1000" dirty="0" smtClean="0"/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9900FF"/>
                </a:solidFill>
              </a:rPr>
              <a:t>In </a:t>
            </a:r>
            <a:r>
              <a:rPr lang="nb-NO" sz="1400" b="1" dirty="0" smtClean="0">
                <a:solidFill>
                  <a:srgbClr val="9900FF"/>
                </a:solidFill>
              </a:rPr>
              <a:t>rough</a:t>
            </a:r>
            <a:r>
              <a:rPr lang="nb-NO" sz="1400" dirty="0" smtClean="0">
                <a:solidFill>
                  <a:srgbClr val="9900FF"/>
                </a:solidFill>
              </a:rPr>
              <a:t> </a:t>
            </a:r>
            <a:r>
              <a:rPr lang="nb-NO" sz="1400" dirty="0" err="1" smtClean="0">
                <a:solidFill>
                  <a:srgbClr val="9900FF"/>
                </a:solidFill>
              </a:rPr>
              <a:t>agreement</a:t>
            </a:r>
            <a:endParaRPr lang="nb-NO" sz="1400" dirty="0" smtClean="0">
              <a:solidFill>
                <a:srgbClr val="99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err="1" smtClean="0">
                <a:solidFill>
                  <a:srgbClr val="9900FF"/>
                </a:solidFill>
              </a:rPr>
              <a:t>with</a:t>
            </a:r>
            <a:r>
              <a:rPr lang="nb-NO" sz="1400" dirty="0" smtClean="0">
                <a:solidFill>
                  <a:srgbClr val="9900FF"/>
                </a:solidFill>
              </a:rPr>
              <a:t> PREM-</a:t>
            </a:r>
            <a:r>
              <a:rPr lang="nb-NO" sz="1400" dirty="0" err="1" smtClean="0">
                <a:solidFill>
                  <a:srgbClr val="9900FF"/>
                </a:solidFill>
              </a:rPr>
              <a:t>values</a:t>
            </a:r>
            <a:endParaRPr lang="nb-NO" sz="1400" dirty="0">
              <a:solidFill>
                <a:srgbClr val="99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9900FF"/>
                </a:solidFill>
              </a:rPr>
              <a:t>for </a:t>
            </a:r>
            <a:r>
              <a:rPr lang="nb-NO" sz="14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r</a:t>
            </a:r>
            <a:r>
              <a:rPr lang="nb-NO" sz="1400" dirty="0" smtClean="0">
                <a:solidFill>
                  <a:srgbClr val="9900FF"/>
                </a:solidFill>
              </a:rPr>
              <a:t> and </a:t>
            </a:r>
            <a:r>
              <a:rPr lang="nb-NO" sz="1400" b="1" dirty="0" smtClean="0">
                <a:solidFill>
                  <a:srgbClr val="9900FF"/>
                </a:solidFill>
              </a:rPr>
              <a:t>V</a:t>
            </a:r>
            <a:r>
              <a:rPr lang="nb-NO" sz="1400" b="1" baseline="-25000" dirty="0" smtClean="0">
                <a:solidFill>
                  <a:srgbClr val="9900FF"/>
                </a:solidFill>
              </a:rPr>
              <a:t>P</a:t>
            </a:r>
            <a:r>
              <a:rPr lang="nb-NO" sz="1400" dirty="0" smtClean="0">
                <a:solidFill>
                  <a:srgbClr val="9900FF"/>
                </a:solidFill>
              </a:rPr>
              <a:t> </a:t>
            </a:r>
            <a:endParaRPr lang="en-GB" sz="1400" dirty="0">
              <a:solidFill>
                <a:srgbClr val="99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9705" y="3425069"/>
            <a:ext cx="1699046" cy="14875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rgbClr val="0066FF"/>
                </a:solidFill>
              </a:rPr>
              <a:t>A </a:t>
            </a:r>
            <a:r>
              <a:rPr lang="nb-NO" sz="1100" dirty="0" err="1" smtClean="0">
                <a:solidFill>
                  <a:srgbClr val="0066FF"/>
                </a:solidFill>
              </a:rPr>
              <a:t>maximum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core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value</a:t>
            </a:r>
            <a:r>
              <a:rPr lang="nb-NO" sz="1100" dirty="0" smtClean="0">
                <a:solidFill>
                  <a:srgbClr val="0066FF"/>
                </a:solidFill>
              </a:rPr>
              <a:t> of 0.12 </a:t>
            </a:r>
            <a:r>
              <a:rPr lang="nb-NO" sz="1100" dirty="0" err="1" smtClean="0">
                <a:solidFill>
                  <a:srgbClr val="0066FF"/>
                </a:solidFill>
              </a:rPr>
              <a:t>wt</a:t>
            </a:r>
            <a:r>
              <a:rPr lang="nb-NO" sz="1100" dirty="0" smtClean="0">
                <a:solidFill>
                  <a:srgbClr val="0066FF"/>
                </a:solidFill>
              </a:rPr>
              <a:t>% H, is </a:t>
            </a:r>
            <a:r>
              <a:rPr lang="nb-NO" sz="1100" dirty="0" err="1" smtClean="0">
                <a:solidFill>
                  <a:srgbClr val="0066FF"/>
                </a:solidFill>
              </a:rPr>
              <a:t>based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on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the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current</a:t>
            </a:r>
            <a:r>
              <a:rPr lang="nb-NO" sz="1100" dirty="0" smtClean="0">
                <a:solidFill>
                  <a:srgbClr val="0066FF"/>
                </a:solidFill>
              </a:rPr>
              <a:t> IC-OC </a:t>
            </a:r>
            <a:r>
              <a:rPr lang="nb-NO" sz="1100" dirty="0" err="1">
                <a:solidFill>
                  <a:srgbClr val="0066FF"/>
                </a:solidFill>
              </a:rPr>
              <a:t>d</a:t>
            </a:r>
            <a:r>
              <a:rPr lang="nb-NO" sz="1100" dirty="0" err="1" smtClean="0">
                <a:solidFill>
                  <a:srgbClr val="0066FF"/>
                </a:solidFill>
              </a:rPr>
              <a:t>ensity</a:t>
            </a:r>
            <a:r>
              <a:rPr lang="nb-NO" sz="1100" dirty="0" smtClean="0">
                <a:solidFill>
                  <a:srgbClr val="0066FF"/>
                </a:solidFill>
              </a:rPr>
              <a:t> jump </a:t>
            </a:r>
            <a:r>
              <a:rPr lang="nb-NO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(Wang et al. 2021, EPSL;  Li et al. 2022, PEPI)</a:t>
            </a:r>
            <a:r>
              <a:rPr lang="nb-NO" sz="1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ts val="800"/>
              </a:lnSpc>
            </a:pPr>
            <a:endParaRPr lang="nb-NO" sz="1000" dirty="0" smtClean="0"/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6600FF"/>
                </a:solidFill>
              </a:rPr>
              <a:t>This makes </a:t>
            </a:r>
            <a:r>
              <a:rPr lang="nb-NO" sz="1100" dirty="0" err="1" smtClean="0">
                <a:solidFill>
                  <a:srgbClr val="6600FF"/>
                </a:solidFill>
              </a:rPr>
              <a:t>the</a:t>
            </a:r>
            <a:r>
              <a:rPr lang="nb-NO" sz="1100" dirty="0" smtClean="0">
                <a:solidFill>
                  <a:srgbClr val="6600FF"/>
                </a:solidFill>
              </a:rPr>
              <a:t> </a:t>
            </a:r>
            <a:r>
              <a:rPr lang="nb-NO" sz="1100" b="1" dirty="0" err="1" smtClean="0">
                <a:solidFill>
                  <a:srgbClr val="6600FF"/>
                </a:solidFill>
              </a:rPr>
              <a:t>core</a:t>
            </a:r>
            <a:r>
              <a:rPr lang="nb-NO" sz="1100" dirty="0" smtClean="0">
                <a:solidFill>
                  <a:srgbClr val="6600FF"/>
                </a:solidFill>
              </a:rPr>
              <a:t> </a:t>
            </a:r>
            <a:r>
              <a:rPr lang="nb-NO" sz="1100" dirty="0" err="1" smtClean="0">
                <a:solidFill>
                  <a:srgbClr val="6600FF"/>
                </a:solidFill>
              </a:rPr>
              <a:t>the</a:t>
            </a:r>
            <a:r>
              <a:rPr lang="nb-NO" sz="1100" dirty="0" smtClean="0">
                <a:solidFill>
                  <a:srgbClr val="6600FF"/>
                </a:solidFill>
              </a:rPr>
              <a:t> </a:t>
            </a:r>
            <a:r>
              <a:rPr lang="nb-NO" sz="1100" b="1" dirty="0" err="1" smtClean="0">
                <a:solidFill>
                  <a:srgbClr val="6600FF"/>
                </a:solidFill>
              </a:rPr>
              <a:t>largest</a:t>
            </a:r>
            <a:r>
              <a:rPr lang="nb-NO" sz="1100" dirty="0" smtClean="0">
                <a:solidFill>
                  <a:srgbClr val="6600FF"/>
                </a:solidFill>
              </a:rPr>
              <a:t> H and H</a:t>
            </a:r>
            <a:r>
              <a:rPr lang="nb-NO" sz="1100" baseline="-25000" dirty="0" smtClean="0">
                <a:solidFill>
                  <a:srgbClr val="6600FF"/>
                </a:solidFill>
              </a:rPr>
              <a:t>2</a:t>
            </a:r>
            <a:r>
              <a:rPr lang="nb-NO" sz="1100" dirty="0" smtClean="0">
                <a:solidFill>
                  <a:srgbClr val="6600FF"/>
                </a:solidFill>
              </a:rPr>
              <a:t>O </a:t>
            </a:r>
            <a:r>
              <a:rPr lang="nb-NO" sz="1100" dirty="0" err="1" smtClean="0">
                <a:solidFill>
                  <a:srgbClr val="6600FF"/>
                </a:solidFill>
              </a:rPr>
              <a:t>reservoir</a:t>
            </a:r>
            <a:r>
              <a:rPr lang="nb-NO" sz="1100" dirty="0" smtClean="0">
                <a:solidFill>
                  <a:srgbClr val="6600FF"/>
                </a:solidFill>
              </a:rPr>
              <a:t> in </a:t>
            </a:r>
            <a:r>
              <a:rPr lang="nb-NO" sz="1100" dirty="0" err="1" smtClean="0">
                <a:solidFill>
                  <a:srgbClr val="6600FF"/>
                </a:solidFill>
              </a:rPr>
              <a:t>the</a:t>
            </a:r>
            <a:r>
              <a:rPr lang="nb-NO" sz="1100" dirty="0" smtClean="0">
                <a:solidFill>
                  <a:srgbClr val="6600FF"/>
                </a:solidFill>
              </a:rPr>
              <a:t> Earth.</a:t>
            </a:r>
          </a:p>
        </p:txBody>
      </p:sp>
    </p:spTree>
    <p:extLst>
      <p:ext uri="{BB962C8B-B14F-4D97-AF65-F5344CB8AC3E}">
        <p14:creationId xmlns:p14="http://schemas.microsoft.com/office/powerpoint/2010/main" val="348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711952" cy="604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127210"/>
            <a:ext cx="5172145" cy="3878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62069"/>
            <a:ext cx="5172146" cy="244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42" y="76522"/>
            <a:ext cx="619592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Core structure, geotherm </a:t>
            </a:r>
            <a:r>
              <a:rPr lang="nb-NO" sz="2200" b="1" dirty="0" smtClean="0">
                <a:solidFill>
                  <a:srgbClr val="0066FF"/>
                </a:solidFill>
              </a:rPr>
              <a:t>and silica liquidus surface</a:t>
            </a:r>
            <a:endParaRPr lang="nb-NO" sz="2000" b="1" dirty="0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56" y="148351"/>
            <a:ext cx="382188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Fe-oxide transport to the core</a:t>
            </a:r>
            <a:endParaRPr lang="nb-NO" sz="2400" b="1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41" y="980728"/>
            <a:ext cx="9026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 smtClean="0"/>
              <a:t>Will the BMO be  </a:t>
            </a:r>
            <a:r>
              <a:rPr lang="nb-NO" sz="2700" b="1" dirty="0" smtClean="0">
                <a:solidFill>
                  <a:srgbClr val="FF0000"/>
                </a:solidFill>
              </a:rPr>
              <a:t>oxidised</a:t>
            </a:r>
            <a:r>
              <a:rPr lang="nb-NO" sz="2700" dirty="0" smtClean="0"/>
              <a:t>  or  </a:t>
            </a:r>
            <a:r>
              <a:rPr lang="nb-NO" sz="2700" b="1" dirty="0" smtClean="0">
                <a:solidFill>
                  <a:srgbClr val="9900CC"/>
                </a:solidFill>
              </a:rPr>
              <a:t>reduced </a:t>
            </a:r>
            <a:r>
              <a:rPr lang="nb-NO" sz="2700" b="1" dirty="0" smtClean="0"/>
              <a:t>  </a:t>
            </a:r>
            <a:r>
              <a:rPr lang="nb-NO" sz="2700" dirty="0" smtClean="0"/>
              <a:t>during solidification? </a:t>
            </a:r>
            <a:endParaRPr lang="en-GB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1" y="1825447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If Fe-metal alloy is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extracted and sinks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into the core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549" y="1773469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9900CC"/>
                </a:solidFill>
              </a:rPr>
              <a:t>If Fe-oxide with a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FeO</a:t>
            </a:r>
            <a:r>
              <a:rPr lang="nb-NO" baseline="-25000" dirty="0" smtClean="0">
                <a:solidFill>
                  <a:srgbClr val="9900CC"/>
                </a:solidFill>
              </a:rPr>
              <a:t>1.5</a:t>
            </a:r>
            <a:r>
              <a:rPr lang="nb-NO" dirty="0" smtClean="0">
                <a:solidFill>
                  <a:srgbClr val="9900CC"/>
                </a:solidFill>
              </a:rPr>
              <a:t>/FeO ratio higher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than that of the BMO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dissolves into the core </a:t>
            </a:r>
            <a:endParaRPr lang="en-GB" dirty="0">
              <a:solidFill>
                <a:srgbClr val="99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99792" y="1437669"/>
            <a:ext cx="217831" cy="4109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09086" y="1413429"/>
            <a:ext cx="66970" cy="435170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88" y="436478"/>
            <a:ext cx="3258873" cy="54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9233" y="45213"/>
            <a:ext cx="377058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Cyclic crystallisation and dissolution of bm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75544"/>
            <a:ext cx="295465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Crystallisation of bm in BMO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990" y="444876"/>
            <a:ext cx="3759299" cy="743793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 smtClean="0"/>
              <a:t>- incorporation of the FeAlO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-component in bm</a:t>
            </a:r>
          </a:p>
          <a:p>
            <a:pPr>
              <a:lnSpc>
                <a:spcPts val="2000"/>
              </a:lnSpc>
            </a:pPr>
            <a:r>
              <a:rPr lang="nb-NO" sz="1400" dirty="0" smtClean="0"/>
              <a:t>- associated by FeO disproportionation and</a:t>
            </a:r>
          </a:p>
          <a:p>
            <a:pPr>
              <a:lnSpc>
                <a:spcPts val="14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 </a:t>
            </a:r>
            <a:r>
              <a:rPr lang="nb-NO" sz="1400" b="1" dirty="0" smtClean="0"/>
              <a:t>Fe-metal precipitation</a:t>
            </a:r>
            <a:r>
              <a:rPr lang="nb-NO" sz="1400" dirty="0" smtClean="0"/>
              <a:t>  </a:t>
            </a:r>
            <a:r>
              <a:rPr lang="nb-NO" sz="1200" dirty="0" smtClean="0"/>
              <a:t>(Frost et al. 2004, Nature)</a:t>
            </a:r>
            <a:endParaRPr lang="en-GB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20" y="1196752"/>
            <a:ext cx="3983836" cy="5629474"/>
            <a:chOff x="148726" y="1196752"/>
            <a:chExt cx="3983836" cy="562947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6" y="1196752"/>
              <a:ext cx="3930309" cy="562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68554" y="3237641"/>
              <a:ext cx="4122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30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6611" y="4735515"/>
              <a:ext cx="45717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160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59832" y="6243237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Andrault et al.</a:t>
              </a:r>
            </a:p>
            <a:p>
              <a:r>
                <a:rPr lang="nb-NO" sz="1200" dirty="0"/>
                <a:t> </a:t>
              </a:r>
              <a:r>
                <a:rPr lang="nb-NO" sz="1200" dirty="0" smtClean="0"/>
                <a:t>(2018, GPL)</a:t>
              </a:r>
              <a:endParaRPr lang="en-GB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62540" y="5933493"/>
            <a:ext cx="4283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 smtClean="0"/>
              <a:t>Might be important for O-loading of the core.</a:t>
            </a:r>
          </a:p>
          <a:p>
            <a:r>
              <a:rPr lang="nb-NO" sz="1300" b="1" dirty="0" smtClean="0"/>
              <a:t>BUT</a:t>
            </a:r>
            <a:r>
              <a:rPr lang="nb-NO" sz="1300" dirty="0" smtClean="0"/>
              <a:t>: O-saturation level in metal is &lt; 20 wt%, while FeO and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and Fe</a:t>
            </a:r>
            <a:r>
              <a:rPr lang="nb-NO" sz="1300" baseline="-25000" dirty="0" smtClean="0"/>
              <a:t>2</a:t>
            </a:r>
            <a:r>
              <a:rPr lang="nb-NO" sz="1300" dirty="0" smtClean="0"/>
              <a:t>O</a:t>
            </a:r>
            <a:r>
              <a:rPr lang="nb-NO" sz="1300" baseline="-25000" dirty="0" smtClean="0"/>
              <a:t>3</a:t>
            </a:r>
            <a:r>
              <a:rPr lang="nb-NO" sz="1300" dirty="0" smtClean="0"/>
              <a:t> contains 22 and 30 wt% O, respectively.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</a:t>
            </a:r>
            <a:r>
              <a:rPr lang="nb-NO" sz="1300" dirty="0" smtClean="0">
                <a:solidFill>
                  <a:srgbClr val="FF0000"/>
                </a:solidFill>
              </a:rPr>
              <a:t>Sinking metal drops will therefore always oxidise the BMO</a:t>
            </a:r>
            <a:endParaRPr lang="en-GB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92" y="692696"/>
            <a:ext cx="354889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4968552" cy="66750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5778" y="1124744"/>
            <a:ext cx="103818" cy="1847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43022" y="1270000"/>
            <a:ext cx="1320800" cy="88617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25019" y="78491"/>
            <a:ext cx="1208985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/>
              <a:t>Trønnes et al. 2020,</a:t>
            </a:r>
          </a:p>
          <a:p>
            <a:pPr>
              <a:lnSpc>
                <a:spcPts val="1100"/>
              </a:lnSpc>
            </a:pPr>
            <a:r>
              <a:rPr lang="nb-NO" sz="1000" dirty="0"/>
              <a:t> </a:t>
            </a:r>
            <a:r>
              <a:rPr lang="nb-NO" sz="1000" dirty="0" smtClean="0"/>
              <a:t> </a:t>
            </a:r>
            <a:r>
              <a:rPr lang="nb-NO" sz="1000" dirty="0" err="1" smtClean="0"/>
              <a:t>Tectonophyics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33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" y="0"/>
            <a:ext cx="9056176" cy="4637270"/>
          </a:xfrm>
          <a:prstGeom prst="rect">
            <a:avLst/>
          </a:prstGeom>
        </p:spPr>
      </p:pic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" y="3402712"/>
            <a:ext cx="8988385" cy="3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74381" y="6006742"/>
            <a:ext cx="2388795" cy="784830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="1" dirty="0" smtClean="0"/>
              <a:t>Modified</a:t>
            </a:r>
            <a:r>
              <a:rPr lang="nb-NO" sz="1100" dirty="0" smtClean="0"/>
              <a:t>, mainly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Torsvik et al. (2016, Can. J. Earth </a:t>
            </a:r>
            <a:r>
              <a:rPr lang="nb-NO" sz="1100" dirty="0" err="1" smtClean="0"/>
              <a:t>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Ballmer et al. (2017, Nature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Trønnes et al. (2014, </a:t>
            </a:r>
            <a:r>
              <a:rPr lang="nb-NO" sz="1100" dirty="0" err="1" smtClean="0"/>
              <a:t>Tectonophys</a:t>
            </a:r>
            <a:r>
              <a:rPr lang="nb-NO" sz="1100" dirty="0" smtClean="0"/>
              <a:t>.)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78" y="74991"/>
            <a:ext cx="1255862" cy="938719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Magma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ocean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crystallisation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endParaRPr lang="nb-NO" sz="1200" b="1" dirty="0" smtClean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600"/>
              </a:lnSpc>
            </a:pPr>
            <a:endParaRPr lang="nb-NO" sz="1200" b="1" dirty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Evolution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of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  <a:latin typeface="+mj-lt"/>
              </a:rPr>
              <a:t>viscous</a:t>
            </a: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 BEAMS</a:t>
            </a:r>
            <a:endParaRPr lang="nb-NO" sz="12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4936" y="9094"/>
            <a:ext cx="17313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Refractory</a:t>
            </a:r>
            <a:r>
              <a:rPr lang="nb-NO" sz="1200" dirty="0" smtClean="0"/>
              <a:t> &amp; </a:t>
            </a:r>
            <a:r>
              <a:rPr lang="nb-NO" sz="1200" dirty="0" err="1" smtClean="0"/>
              <a:t>viscous</a:t>
            </a:r>
            <a:r>
              <a:rPr lang="nb-NO" sz="1200" dirty="0" smtClean="0"/>
              <a:t> </a:t>
            </a:r>
            <a:r>
              <a:rPr lang="nb-NO" sz="1200" dirty="0" err="1" smtClean="0"/>
              <a:t>ERD</a:t>
            </a:r>
            <a:r>
              <a:rPr lang="nb-NO" sz="1200" dirty="0" smtClean="0"/>
              <a:t> </a:t>
            </a:r>
            <a:r>
              <a:rPr lang="nb-NO" sz="1200" b="1" dirty="0" err="1" smtClean="0"/>
              <a:t>convectively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aggregated</a:t>
            </a:r>
            <a:r>
              <a:rPr lang="nb-NO" sz="1200" dirty="0" smtClean="0"/>
              <a:t> to BEAMS</a:t>
            </a:r>
          </a:p>
          <a:p>
            <a:pPr>
              <a:lnSpc>
                <a:spcPts val="1300"/>
              </a:lnSpc>
            </a:pPr>
            <a:r>
              <a:rPr lang="nb-NO" sz="1050" dirty="0"/>
              <a:t>  </a:t>
            </a:r>
            <a:r>
              <a:rPr lang="nb-NO" sz="1050" dirty="0" smtClean="0"/>
              <a:t>(e.g. Manga, 1996, </a:t>
            </a:r>
            <a:r>
              <a:rPr lang="nb-NO" sz="1050" dirty="0" err="1" smtClean="0"/>
              <a:t>GRL</a:t>
            </a:r>
            <a:r>
              <a:rPr lang="nb-NO" sz="1050" dirty="0" smtClean="0"/>
              <a:t>) </a:t>
            </a:r>
            <a:endParaRPr lang="en-US" sz="105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97233" y="723254"/>
            <a:ext cx="584760" cy="17594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86607" y="1"/>
            <a:ext cx="4547688" cy="467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1619249"/>
            <a:ext cx="8105775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3952"/>
            <a:ext cx="8623893" cy="347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188" y="88635"/>
            <a:ext cx="543610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Degree-2 mantle </a:t>
            </a:r>
            <a:r>
              <a:rPr lang="nb-NO" sz="1800" err="1" smtClean="0">
                <a:solidFill>
                  <a:srgbClr val="0066FF"/>
                </a:solidFill>
              </a:rPr>
              <a:t>flow</a:t>
            </a:r>
            <a:r>
              <a:rPr lang="nb-NO" sz="1800" smtClean="0">
                <a:solidFill>
                  <a:srgbClr val="0066FF"/>
                </a:solidFill>
              </a:rPr>
              <a:t> pattern and lower </a:t>
            </a:r>
            <a:r>
              <a:rPr lang="nb-NO" sz="1800" dirty="0" smtClean="0">
                <a:solidFill>
                  <a:srgbClr val="0066FF"/>
                </a:solidFill>
              </a:rPr>
              <a:t>mantle </a:t>
            </a:r>
            <a:r>
              <a:rPr lang="nb-NO" sz="1800" dirty="0" err="1" smtClean="0">
                <a:solidFill>
                  <a:srgbClr val="0066FF"/>
                </a:solidFill>
              </a:rPr>
              <a:t>structure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40466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942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" y="971056"/>
            <a:ext cx="8988871" cy="45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8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" y="3689498"/>
            <a:ext cx="5890711" cy="3157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60" y="0"/>
            <a:ext cx="4948340" cy="4797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3" y="116632"/>
            <a:ext cx="4349652" cy="2349361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BEAMS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positioned</a:t>
            </a:r>
            <a:r>
              <a:rPr lang="nb-NO" sz="1400" dirty="0" smtClean="0">
                <a:solidFill>
                  <a:srgbClr val="3333FF"/>
                </a:solidFill>
              </a:rPr>
              <a:t> to </a:t>
            </a:r>
            <a:r>
              <a:rPr lang="nb-NO" sz="1400" dirty="0" err="1" smtClean="0">
                <a:solidFill>
                  <a:srgbClr val="3333FF"/>
                </a:solidFill>
              </a:rPr>
              <a:t>avoid</a:t>
            </a:r>
            <a:r>
              <a:rPr lang="nb-NO" sz="1400" dirty="0" smtClean="0">
                <a:solidFill>
                  <a:srgbClr val="3333FF"/>
                </a:solidFill>
              </a:rPr>
              <a:t> ’’</a:t>
            </a:r>
            <a:r>
              <a:rPr lang="nb-NO" sz="1400" dirty="0" err="1" smtClean="0">
                <a:solidFill>
                  <a:srgbClr val="3333FF"/>
                </a:solidFill>
              </a:rPr>
              <a:t>interference</a:t>
            </a:r>
            <a:r>
              <a:rPr lang="nb-NO" sz="1400" dirty="0" smtClean="0">
                <a:solidFill>
                  <a:srgbClr val="3333FF"/>
                </a:solidFill>
              </a:rPr>
              <a:t>’’ </a:t>
            </a:r>
            <a:r>
              <a:rPr lang="nb-NO" sz="1400" dirty="0" err="1" smtClean="0">
                <a:solidFill>
                  <a:srgbClr val="3333FF"/>
                </a:solidFill>
              </a:rPr>
              <a:t>with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  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slabs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mapped</a:t>
            </a:r>
            <a:r>
              <a:rPr lang="nb-NO" sz="1400" dirty="0" smtClean="0">
                <a:solidFill>
                  <a:srgbClr val="3333FF"/>
                </a:solidFill>
              </a:rPr>
              <a:t> by van der </a:t>
            </a:r>
            <a:r>
              <a:rPr lang="nb-NO" sz="1400" dirty="0" err="1" smtClean="0">
                <a:solidFill>
                  <a:srgbClr val="3333FF"/>
                </a:solidFill>
              </a:rPr>
              <a:t>Meer</a:t>
            </a:r>
            <a:r>
              <a:rPr lang="nb-NO" sz="1400" dirty="0" smtClean="0">
                <a:solidFill>
                  <a:srgbClr val="3333FF"/>
                </a:solidFill>
              </a:rPr>
              <a:t> et al. (2010, 2019)</a:t>
            </a:r>
          </a:p>
          <a:p>
            <a:pPr>
              <a:lnSpc>
                <a:spcPts val="1200"/>
              </a:lnSpc>
            </a:pP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</a:t>
            </a:r>
            <a:r>
              <a:rPr lang="nb-NO" sz="1400" dirty="0" err="1" smtClean="0">
                <a:solidFill>
                  <a:srgbClr val="3333FF"/>
                </a:solidFill>
              </a:rPr>
              <a:t>Viscous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dirty="0" err="1" smtClean="0">
                <a:solidFill>
                  <a:srgbClr val="3333FF"/>
                </a:solidFill>
              </a:rPr>
              <a:t>refractory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bridgmanitic</a:t>
            </a:r>
            <a:r>
              <a:rPr lang="nb-NO" sz="1400" dirty="0" smtClean="0">
                <a:solidFill>
                  <a:srgbClr val="3333FF"/>
                </a:solidFill>
              </a:rPr>
              <a:t> material is </a:t>
            </a:r>
            <a:r>
              <a:rPr lang="nb-NO" sz="1400" dirty="0" err="1" smtClean="0">
                <a:solidFill>
                  <a:srgbClr val="3333FF"/>
                </a:solidFill>
              </a:rPr>
              <a:t>strongly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  </a:t>
            </a:r>
            <a:r>
              <a:rPr lang="nb-NO" sz="1400" dirty="0" err="1" smtClean="0">
                <a:solidFill>
                  <a:srgbClr val="3333FF"/>
                </a:solidFill>
              </a:rPr>
              <a:t>indicated</a:t>
            </a:r>
            <a:r>
              <a:rPr lang="nb-NO" sz="1400" dirty="0" smtClean="0">
                <a:solidFill>
                  <a:srgbClr val="3333FF"/>
                </a:solidFill>
              </a:rPr>
              <a:t> from a </a:t>
            </a:r>
            <a:r>
              <a:rPr lang="nb-NO" sz="1400" dirty="0" err="1" smtClean="0">
                <a:solidFill>
                  <a:srgbClr val="3333FF"/>
                </a:solidFill>
              </a:rPr>
              <a:t>petrological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point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err="1" smtClean="0">
                <a:solidFill>
                  <a:srgbClr val="3333FF"/>
                </a:solidFill>
              </a:rPr>
              <a:t>of</a:t>
            </a:r>
            <a:r>
              <a:rPr lang="nb-NO" sz="1400" smtClean="0">
                <a:solidFill>
                  <a:srgbClr val="3333FF"/>
                </a:solidFill>
              </a:rPr>
              <a:t> view: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500" smtClean="0"/>
              <a:t>   </a:t>
            </a:r>
            <a:r>
              <a:rPr lang="nb-NO" sz="1200" smtClean="0"/>
              <a:t>early </a:t>
            </a:r>
            <a:r>
              <a:rPr lang="nb-NO" sz="1200" dirty="0" smtClean="0"/>
              <a:t>MO-</a:t>
            </a:r>
            <a:r>
              <a:rPr lang="nb-NO" sz="1200" dirty="0" err="1" smtClean="0"/>
              <a:t>crystallisation</a:t>
            </a:r>
            <a:r>
              <a:rPr lang="nb-NO" sz="1200" dirty="0" smtClean="0"/>
              <a:t> during </a:t>
            </a:r>
            <a:r>
              <a:rPr lang="nb-NO" sz="1200" dirty="0" err="1" smtClean="0"/>
              <a:t>core</a:t>
            </a:r>
            <a:r>
              <a:rPr lang="nb-NO" sz="1200" dirty="0" smtClean="0"/>
              <a:t>-MO and </a:t>
            </a:r>
            <a:r>
              <a:rPr lang="nb-NO" sz="1200" dirty="0" err="1" smtClean="0"/>
              <a:t>core</a:t>
            </a:r>
            <a:r>
              <a:rPr lang="nb-NO" sz="1200" dirty="0" smtClean="0"/>
              <a:t>-BMO</a:t>
            </a:r>
          </a:p>
          <a:p>
            <a:pPr>
              <a:lnSpc>
                <a:spcPts val="1400"/>
              </a:lnSpc>
            </a:pPr>
            <a:r>
              <a:rPr lang="nb-NO" sz="1200"/>
              <a:t> </a:t>
            </a:r>
            <a:r>
              <a:rPr lang="nb-NO" sz="1200" smtClean="0"/>
              <a:t>   chemical exchange. </a:t>
            </a:r>
            <a:endParaRPr lang="nb-NO" sz="1200" dirty="0" smtClean="0">
              <a:solidFill>
                <a:srgbClr val="FF0000"/>
              </a:solidFill>
            </a:endParaRPr>
          </a:p>
          <a:p>
            <a:pPr>
              <a:lnSpc>
                <a:spcPts val="1200"/>
              </a:lnSpc>
            </a:pPr>
            <a:endParaRPr lang="nb-NO" sz="1200" dirty="0"/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</a:t>
            </a:r>
            <a:r>
              <a:rPr lang="nb-NO" sz="1400" dirty="0" err="1" smtClean="0">
                <a:solidFill>
                  <a:srgbClr val="3333FF"/>
                </a:solidFill>
              </a:rPr>
              <a:t>Early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refractory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domains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likely</a:t>
            </a:r>
            <a:r>
              <a:rPr lang="nb-NO" sz="1400" dirty="0" smtClean="0">
                <a:solidFill>
                  <a:srgbClr val="3333FF"/>
                </a:solidFill>
              </a:rPr>
              <a:t> to be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   </a:t>
            </a:r>
            <a:r>
              <a:rPr lang="nb-NO" sz="1400" dirty="0" err="1" smtClean="0">
                <a:solidFill>
                  <a:srgbClr val="3333FF"/>
                </a:solidFill>
              </a:rPr>
              <a:t>convectively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aggregated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into</a:t>
            </a:r>
            <a:r>
              <a:rPr lang="nb-NO" sz="1400" dirty="0" smtClean="0">
                <a:solidFill>
                  <a:srgbClr val="3333FF"/>
                </a:solidFill>
              </a:rPr>
              <a:t> BEAMS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</a:t>
            </a:r>
            <a:r>
              <a:rPr lang="nb-NO" sz="1100" dirty="0" smtClean="0"/>
              <a:t>(Manga 1996a,b; Becker et al. 1999; Ballmer et al. 2017) </a:t>
            </a:r>
          </a:p>
          <a:p>
            <a:pPr>
              <a:lnSpc>
                <a:spcPts val="2100"/>
              </a:lnSpc>
            </a:pPr>
            <a:endParaRPr lang="nb-NO" dirty="0" smtClean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5" y="1646572"/>
            <a:ext cx="5042641" cy="507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7" y="2674008"/>
            <a:ext cx="4017225" cy="3894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879" y="96435"/>
            <a:ext cx="8801018" cy="1197764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009900"/>
                </a:solidFill>
              </a:rPr>
              <a:t>Two</a:t>
            </a:r>
            <a:r>
              <a:rPr lang="nb-NO" sz="1400" b="1" dirty="0" smtClean="0">
                <a:solidFill>
                  <a:srgbClr val="009900"/>
                </a:solidFill>
              </a:rPr>
              <a:t> </a:t>
            </a:r>
            <a:r>
              <a:rPr lang="nb-NO" sz="1400" b="1" err="1" smtClean="0">
                <a:solidFill>
                  <a:srgbClr val="009900"/>
                </a:solidFill>
              </a:rPr>
              <a:t>important</a:t>
            </a:r>
            <a:r>
              <a:rPr lang="nb-NO" sz="1400" b="1" smtClean="0">
                <a:solidFill>
                  <a:srgbClr val="009900"/>
                </a:solidFill>
              </a:rPr>
              <a:t> consequences from the presence of BEAMS</a:t>
            </a:r>
            <a:endParaRPr lang="nb-NO" sz="1400" b="1" dirty="0" smtClean="0">
              <a:solidFill>
                <a:srgbClr val="009900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300" dirty="0" smtClean="0"/>
              <a:t>- LM is more </a:t>
            </a:r>
            <a:r>
              <a:rPr lang="nb-NO" sz="1300" dirty="0" err="1" smtClean="0"/>
              <a:t>bridgmanitic</a:t>
            </a:r>
            <a:r>
              <a:rPr lang="nb-NO" sz="1300" dirty="0" smtClean="0"/>
              <a:t> </a:t>
            </a:r>
            <a:r>
              <a:rPr lang="nb-NO" sz="1300" dirty="0"/>
              <a:t>("</a:t>
            </a:r>
            <a:r>
              <a:rPr lang="nb-NO" sz="1300" dirty="0" err="1"/>
              <a:t>chondritic</a:t>
            </a:r>
            <a:r>
              <a:rPr lang="nb-NO" sz="1300" dirty="0" smtClean="0"/>
              <a:t>") </a:t>
            </a:r>
            <a:r>
              <a:rPr lang="nb-NO" sz="1300" dirty="0" err="1" smtClean="0"/>
              <a:t>than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/>
              <a:t> </a:t>
            </a:r>
            <a:r>
              <a:rPr lang="nb-NO" sz="1300" dirty="0" smtClean="0"/>
              <a:t>bulk mantle </a:t>
            </a:r>
            <a:r>
              <a:rPr lang="nb-NO" sz="1300" b="1" dirty="0" smtClean="0">
                <a:latin typeface="Symbol" panose="05050102010706020507" pitchFamily="18" charset="2"/>
              </a:rPr>
              <a:t>-</a:t>
            </a:r>
            <a:r>
              <a:rPr lang="nb-NO" sz="1300" dirty="0" smtClean="0"/>
              <a:t> </a:t>
            </a:r>
            <a:r>
              <a:rPr lang="nb-NO" sz="1300" dirty="0" err="1" smtClean="0"/>
              <a:t>elevated</a:t>
            </a:r>
            <a:r>
              <a:rPr lang="nb-NO" sz="1300" dirty="0" smtClean="0"/>
              <a:t> Si/(</a:t>
            </a:r>
            <a:r>
              <a:rPr lang="nb-NO" sz="1300" dirty="0" err="1" smtClean="0"/>
              <a:t>Fe+Mg</a:t>
            </a:r>
            <a:r>
              <a:rPr lang="nb-NO" sz="1300" dirty="0" smtClean="0"/>
              <a:t>) and </a:t>
            </a:r>
            <a:r>
              <a:rPr lang="nb-NO" sz="1300" dirty="0" err="1" smtClean="0"/>
              <a:t>bm</a:t>
            </a:r>
            <a:r>
              <a:rPr lang="nb-NO" sz="1300" dirty="0" smtClean="0"/>
              <a:t>/</a:t>
            </a:r>
            <a:r>
              <a:rPr lang="nb-NO" sz="1300" dirty="0" err="1" smtClean="0"/>
              <a:t>fp</a:t>
            </a:r>
            <a:r>
              <a:rPr lang="nb-NO" sz="1300" dirty="0" smtClean="0"/>
              <a:t> ratios </a:t>
            </a:r>
          </a:p>
          <a:p>
            <a:pPr>
              <a:lnSpc>
                <a:spcPts val="2600"/>
              </a:lnSpc>
            </a:pPr>
            <a:r>
              <a:rPr lang="nb-NO" sz="1300" dirty="0" smtClean="0"/>
              <a:t>- The </a:t>
            </a:r>
            <a:r>
              <a:rPr lang="nb-NO" sz="1300" dirty="0" err="1" smtClean="0"/>
              <a:t>entrainment</a:t>
            </a:r>
            <a:r>
              <a:rPr lang="nb-NO" sz="1300" dirty="0" smtClean="0"/>
              <a:t> and </a:t>
            </a:r>
            <a:r>
              <a:rPr lang="nb-NO" sz="1300" dirty="0" err="1" smtClean="0"/>
              <a:t>UM</a:t>
            </a:r>
            <a:r>
              <a:rPr lang="nb-NO" sz="1300" dirty="0" smtClean="0"/>
              <a:t>-melting of </a:t>
            </a:r>
            <a:r>
              <a:rPr lang="nb-NO" sz="1300" dirty="0" err="1" smtClean="0"/>
              <a:t>ERD</a:t>
            </a:r>
            <a:r>
              <a:rPr lang="nb-NO" sz="1300" dirty="0" smtClean="0"/>
              <a:t>-material </a:t>
            </a:r>
            <a:r>
              <a:rPr lang="nb-NO" sz="1300" dirty="0" err="1" smtClean="0"/>
              <a:t>may</a:t>
            </a:r>
            <a:r>
              <a:rPr lang="nb-NO" sz="1300" dirty="0" smtClean="0"/>
              <a:t> be </a:t>
            </a:r>
            <a:r>
              <a:rPr lang="nb-NO" sz="1300" dirty="0" err="1" smtClean="0"/>
              <a:t>seen</a:t>
            </a:r>
            <a:r>
              <a:rPr lang="nb-NO" sz="1300" dirty="0" smtClean="0"/>
              <a:t> as </a:t>
            </a:r>
            <a:r>
              <a:rPr lang="nb-NO" sz="1300" dirty="0" err="1" smtClean="0"/>
              <a:t>the</a:t>
            </a:r>
            <a:r>
              <a:rPr lang="nb-NO" sz="1300" dirty="0" smtClean="0"/>
              <a:t> positive </a:t>
            </a:r>
            <a:r>
              <a:rPr lang="nb-NO" sz="1300" b="1" dirty="0" err="1" smtClean="0">
                <a:latin typeface="Symbol" panose="05050102010706020507" pitchFamily="18" charset="2"/>
              </a:rPr>
              <a:t>m</a:t>
            </a:r>
            <a:r>
              <a:rPr lang="nb-NO" sz="1300" baseline="30000" dirty="0" err="1" smtClean="0"/>
              <a:t>142</a:t>
            </a:r>
            <a:r>
              <a:rPr lang="nb-NO" sz="1300" dirty="0" err="1" smtClean="0"/>
              <a:t>Nd-anomalies</a:t>
            </a:r>
            <a:r>
              <a:rPr lang="nb-NO" sz="1300" dirty="0" smtClean="0"/>
              <a:t> in </a:t>
            </a:r>
            <a:r>
              <a:rPr lang="nb-NO" sz="1300" dirty="0" err="1" smtClean="0"/>
              <a:t>some</a:t>
            </a:r>
            <a:r>
              <a:rPr lang="nb-NO" sz="1300" dirty="0" smtClean="0"/>
              <a:t> </a:t>
            </a:r>
            <a:r>
              <a:rPr lang="nb-NO" sz="1300" dirty="0" err="1" smtClean="0"/>
              <a:t>OIBs</a:t>
            </a:r>
            <a:r>
              <a:rPr lang="nb-NO" sz="1300" dirty="0" smtClean="0"/>
              <a:t> and </a:t>
            </a:r>
            <a:r>
              <a:rPr lang="nb-NO" sz="1300" dirty="0" err="1" smtClean="0"/>
              <a:t>kimberlites</a:t>
            </a:r>
            <a:r>
              <a:rPr lang="nb-NO" sz="1300" dirty="0" smtClean="0"/>
              <a:t>.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8E00EE"/>
                </a:solidFill>
              </a:rPr>
              <a:t> </a:t>
            </a:r>
            <a:r>
              <a:rPr lang="nb-NO" sz="1400" dirty="0" smtClean="0">
                <a:solidFill>
                  <a:srgbClr val="8E00EE"/>
                </a:solidFill>
              </a:rPr>
              <a:t>  </a:t>
            </a:r>
            <a:r>
              <a:rPr lang="nb-NO" sz="1200" dirty="0" smtClean="0">
                <a:solidFill>
                  <a:srgbClr val="8E00EE"/>
                </a:solidFill>
              </a:rPr>
              <a:t>The </a:t>
            </a:r>
            <a:r>
              <a:rPr lang="nb-NO" sz="1200" dirty="0" err="1" smtClean="0">
                <a:solidFill>
                  <a:srgbClr val="8E00EE"/>
                </a:solidFill>
              </a:rPr>
              <a:t>ERD</a:t>
            </a:r>
            <a:r>
              <a:rPr lang="nb-NO" sz="1200" dirty="0" smtClean="0">
                <a:solidFill>
                  <a:srgbClr val="8E00EE"/>
                </a:solidFill>
              </a:rPr>
              <a:t>-material </a:t>
            </a:r>
            <a:r>
              <a:rPr lang="nb-NO" sz="1200" dirty="0">
                <a:solidFill>
                  <a:srgbClr val="8E00EE"/>
                </a:solidFill>
              </a:rPr>
              <a:t>is</a:t>
            </a:r>
            <a:r>
              <a:rPr lang="nb-NO" sz="1200" dirty="0" smtClean="0">
                <a:solidFill>
                  <a:srgbClr val="8E00EE"/>
                </a:solidFill>
              </a:rPr>
              <a:t> </a:t>
            </a:r>
            <a:r>
              <a:rPr lang="nb-NO" sz="1200" dirty="0" err="1" smtClean="0">
                <a:solidFill>
                  <a:srgbClr val="8E00EE"/>
                </a:solidFill>
              </a:rPr>
              <a:t>very</a:t>
            </a:r>
            <a:r>
              <a:rPr lang="nb-NO" sz="1200" dirty="0" smtClean="0">
                <a:solidFill>
                  <a:srgbClr val="8E00EE"/>
                </a:solidFill>
              </a:rPr>
              <a:t> </a:t>
            </a:r>
            <a:r>
              <a:rPr lang="nb-NO" sz="1200" dirty="0" err="1" smtClean="0">
                <a:solidFill>
                  <a:srgbClr val="8E00EE"/>
                </a:solidFill>
              </a:rPr>
              <a:t>refractory</a:t>
            </a:r>
            <a:r>
              <a:rPr lang="nb-NO" sz="1200" dirty="0" smtClean="0">
                <a:solidFill>
                  <a:srgbClr val="8E00EE"/>
                </a:solidFill>
              </a:rPr>
              <a:t> (</a:t>
            </a:r>
            <a:r>
              <a:rPr lang="nb-NO" sz="1200" dirty="0" err="1" smtClean="0">
                <a:solidFill>
                  <a:srgbClr val="8E00EE"/>
                </a:solidFill>
              </a:rPr>
              <a:t>bridgmanitic</a:t>
            </a:r>
            <a:r>
              <a:rPr lang="nb-NO" sz="1200" dirty="0" smtClean="0">
                <a:solidFill>
                  <a:srgbClr val="8E00EE"/>
                </a:solidFill>
              </a:rPr>
              <a:t>) in </a:t>
            </a:r>
            <a:r>
              <a:rPr lang="nb-NO" sz="1200" err="1" smtClean="0">
                <a:solidFill>
                  <a:srgbClr val="8E00EE"/>
                </a:solidFill>
              </a:rPr>
              <a:t>the</a:t>
            </a:r>
            <a:r>
              <a:rPr lang="nb-NO" sz="1200" smtClean="0">
                <a:solidFill>
                  <a:srgbClr val="8E00EE"/>
                </a:solidFill>
              </a:rPr>
              <a:t> LM, </a:t>
            </a:r>
            <a:r>
              <a:rPr lang="nb-NO" sz="1200" dirty="0" err="1" smtClean="0">
                <a:solidFill>
                  <a:srgbClr val="8E00EE"/>
                </a:solidFill>
              </a:rPr>
              <a:t>but</a:t>
            </a:r>
            <a:r>
              <a:rPr lang="nb-NO" sz="1200" dirty="0" smtClean="0">
                <a:solidFill>
                  <a:srgbClr val="8E00EE"/>
                </a:solidFill>
              </a:rPr>
              <a:t> turns </a:t>
            </a:r>
            <a:r>
              <a:rPr lang="nb-NO" sz="1200" dirty="0" err="1" smtClean="0">
                <a:solidFill>
                  <a:srgbClr val="8E00EE"/>
                </a:solidFill>
              </a:rPr>
              <a:t>pyroxenitic</a:t>
            </a:r>
            <a:r>
              <a:rPr lang="nb-NO" sz="1200" dirty="0" smtClean="0">
                <a:solidFill>
                  <a:srgbClr val="8E00EE"/>
                </a:solidFill>
              </a:rPr>
              <a:t> and less </a:t>
            </a:r>
            <a:r>
              <a:rPr lang="nb-NO" sz="1200" dirty="0" err="1" smtClean="0">
                <a:solidFill>
                  <a:srgbClr val="8E00EE"/>
                </a:solidFill>
              </a:rPr>
              <a:t>refractory</a:t>
            </a:r>
            <a:r>
              <a:rPr lang="nb-NO" sz="1200" dirty="0" smtClean="0">
                <a:solidFill>
                  <a:srgbClr val="8E00EE"/>
                </a:solidFill>
              </a:rPr>
              <a:t> in </a:t>
            </a:r>
            <a:r>
              <a:rPr lang="nb-NO" sz="1200" dirty="0" err="1" smtClean="0">
                <a:solidFill>
                  <a:srgbClr val="8E00EE"/>
                </a:solidFill>
              </a:rPr>
              <a:t>the</a:t>
            </a:r>
            <a:r>
              <a:rPr lang="nb-NO" sz="1200" dirty="0" smtClean="0">
                <a:solidFill>
                  <a:srgbClr val="8E00EE"/>
                </a:solidFill>
              </a:rPr>
              <a:t> </a:t>
            </a:r>
            <a:r>
              <a:rPr lang="nb-NO" sz="1200" dirty="0" err="1" smtClean="0">
                <a:solidFill>
                  <a:srgbClr val="8E00EE"/>
                </a:solidFill>
              </a:rPr>
              <a:t>UM</a:t>
            </a:r>
            <a:r>
              <a:rPr lang="nb-NO" sz="1200" dirty="0">
                <a:solidFill>
                  <a:srgbClr val="8E00EE"/>
                </a:solidFill>
              </a:rPr>
              <a:t> </a:t>
            </a:r>
            <a:r>
              <a:rPr lang="nb-NO" sz="1200" dirty="0" smtClean="0">
                <a:solidFill>
                  <a:srgbClr val="8E00EE"/>
                </a:solidFill>
              </a:rPr>
              <a:t>melting </a:t>
            </a:r>
            <a:r>
              <a:rPr lang="nb-NO" sz="1200" dirty="0" err="1" smtClean="0">
                <a:solidFill>
                  <a:srgbClr val="8E00EE"/>
                </a:solidFill>
              </a:rPr>
              <a:t>zone</a:t>
            </a:r>
            <a:endParaRPr lang="en-US" sz="1200" dirty="0">
              <a:solidFill>
                <a:srgbClr val="8E00E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2243643"/>
            <a:ext cx="2196435" cy="746358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Modified,</a:t>
            </a:r>
            <a:r>
              <a:rPr lang="nb-NO" sz="1100" dirty="0" smtClean="0"/>
              <a:t> </a:t>
            </a:r>
            <a:r>
              <a:rPr lang="nb-NO" sz="1100" b="1" dirty="0" smtClean="0"/>
              <a:t>mainly from: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Torsvik et al. (2016, Can. J. Earth </a:t>
            </a:r>
            <a:r>
              <a:rPr lang="nb-NO" sz="1000" dirty="0" err="1" smtClean="0"/>
              <a:t>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Ballmer et al. (2017, Nature </a:t>
            </a:r>
            <a:r>
              <a:rPr lang="nb-NO" sz="1000" dirty="0" err="1" smtClean="0"/>
              <a:t>Geosci</a:t>
            </a:r>
            <a:r>
              <a:rPr lang="nb-NO" sz="10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Trønnes et al. (2019, </a:t>
            </a:r>
            <a:r>
              <a:rPr lang="nb-NO" sz="1000" dirty="0" err="1" smtClean="0"/>
              <a:t>Tectonophys</a:t>
            </a:r>
            <a:r>
              <a:rPr lang="nb-NO" sz="1000" dirty="0" smtClean="0"/>
              <a:t>.)  </a:t>
            </a:r>
          </a:p>
        </p:txBody>
      </p:sp>
    </p:spTree>
    <p:extLst>
      <p:ext uri="{BB962C8B-B14F-4D97-AF65-F5344CB8AC3E}">
        <p14:creationId xmlns:p14="http://schemas.microsoft.com/office/powerpoint/2010/main" val="30972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" y="1007269"/>
            <a:ext cx="7128792" cy="5850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5" y="1007268"/>
            <a:ext cx="4173279" cy="55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557" y="87322"/>
            <a:ext cx="478352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66FF"/>
                </a:solidFill>
              </a:rPr>
              <a:t>Outer </a:t>
            </a:r>
            <a:r>
              <a:rPr lang="nb-NO" dirty="0" err="1" smtClean="0">
                <a:solidFill>
                  <a:srgbClr val="0066FF"/>
                </a:solidFill>
              </a:rPr>
              <a:t>core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binary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alloys</a:t>
            </a:r>
            <a:r>
              <a:rPr lang="nb-NO" dirty="0" smtClean="0">
                <a:solidFill>
                  <a:srgbClr val="0066FF"/>
                </a:solidFill>
              </a:rPr>
              <a:t>: </a:t>
            </a:r>
            <a:r>
              <a:rPr lang="nb-NO" dirty="0" err="1" smtClean="0">
                <a:solidFill>
                  <a:srgbClr val="0066FF"/>
                </a:solidFill>
              </a:rPr>
              <a:t>effects</a:t>
            </a:r>
            <a:r>
              <a:rPr lang="nb-NO" dirty="0" smtClean="0">
                <a:solidFill>
                  <a:srgbClr val="0066FF"/>
                </a:solidFill>
              </a:rPr>
              <a:t> of </a:t>
            </a:r>
            <a:r>
              <a:rPr lang="nb-NO" dirty="0" err="1" smtClean="0">
                <a:solidFill>
                  <a:srgbClr val="0066FF"/>
                </a:solidFill>
              </a:rPr>
              <a:t>light</a:t>
            </a:r>
            <a:r>
              <a:rPr lang="nb-NO" dirty="0" smtClean="0">
                <a:solidFill>
                  <a:srgbClr val="0066FF"/>
                </a:solidFill>
              </a:rPr>
              <a:t> elements </a:t>
            </a:r>
            <a:r>
              <a:rPr lang="nb-NO" dirty="0" err="1" smtClean="0">
                <a:solidFill>
                  <a:srgbClr val="0066FF"/>
                </a:solidFill>
              </a:rPr>
              <a:t>on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  <a:endParaRPr lang="nb-NO" sz="1800" b="1" dirty="0">
              <a:solidFill>
                <a:srgbClr val="0066FF"/>
              </a:solidFill>
              <a:latin typeface="Symbol" panose="05050102010706020507" pitchFamily="18" charset="2"/>
            </a:endParaRPr>
          </a:p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66FF"/>
                </a:solidFill>
              </a:rPr>
              <a:t> and </a:t>
            </a:r>
            <a:r>
              <a:rPr lang="nb-NO" b="1" dirty="0" smtClean="0">
                <a:solidFill>
                  <a:srgbClr val="0066FF"/>
                </a:solidFill>
              </a:rPr>
              <a:t>V</a:t>
            </a:r>
            <a:r>
              <a:rPr lang="nb-NO" b="1" baseline="-25000" dirty="0" smtClean="0">
                <a:solidFill>
                  <a:srgbClr val="0066FF"/>
                </a:solidFill>
              </a:rPr>
              <a:t>P</a:t>
            </a:r>
            <a:r>
              <a:rPr lang="nb-NO" dirty="0" smtClean="0">
                <a:solidFill>
                  <a:srgbClr val="0066FF"/>
                </a:solidFill>
              </a:rPr>
              <a:t> at CMB and ICB </a:t>
            </a:r>
            <a:r>
              <a:rPr lang="nb-NO" dirty="0" err="1" smtClean="0">
                <a:solidFill>
                  <a:srgbClr val="0066FF"/>
                </a:solidFill>
              </a:rPr>
              <a:t>conditions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sz="1400" dirty="0" smtClean="0">
                <a:solidFill>
                  <a:srgbClr val="0066FF"/>
                </a:solidFill>
              </a:rPr>
              <a:t>(136 and 329 </a:t>
            </a:r>
            <a:r>
              <a:rPr lang="nb-NO" sz="1400" dirty="0" err="1" smtClean="0">
                <a:solidFill>
                  <a:srgbClr val="0066FF"/>
                </a:solidFill>
              </a:rPr>
              <a:t>GPa</a:t>
            </a:r>
            <a:r>
              <a:rPr lang="nb-NO" sz="1400" dirty="0" smtClean="0">
                <a:solidFill>
                  <a:srgbClr val="0066FF"/>
                </a:solidFill>
              </a:rPr>
              <a:t>)</a:t>
            </a:r>
            <a:endParaRPr lang="en-GB" sz="1400" baseline="-250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4111" y="82875"/>
            <a:ext cx="361464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Badro </a:t>
            </a:r>
            <a:r>
              <a:rPr lang="en-GB" sz="1000" dirty="0"/>
              <a:t>et al. (</a:t>
            </a:r>
            <a:r>
              <a:rPr lang="en-GB" sz="1000" dirty="0" smtClean="0"/>
              <a:t>2014; PNAS) and Brodholt &amp; </a:t>
            </a:r>
            <a:r>
              <a:rPr lang="en-GB" sz="1000" dirty="0"/>
              <a:t>Badro (</a:t>
            </a:r>
            <a:r>
              <a:rPr lang="en-GB" sz="1000" dirty="0" smtClean="0"/>
              <a:t>2017, GRL)</a:t>
            </a:r>
          </a:p>
          <a:p>
            <a:r>
              <a:rPr lang="en-GB" sz="1000" dirty="0" smtClean="0"/>
              <a:t>Fe-H curves from </a:t>
            </a:r>
            <a:r>
              <a:rPr lang="en-GB" sz="1000" dirty="0" err="1" smtClean="0"/>
              <a:t>Umemoto</a:t>
            </a:r>
            <a:r>
              <a:rPr lang="en-GB" sz="1000" dirty="0" smtClean="0"/>
              <a:t> </a:t>
            </a:r>
            <a:r>
              <a:rPr lang="en-GB" sz="1000" dirty="0"/>
              <a:t>and Hirose (</a:t>
            </a:r>
            <a:r>
              <a:rPr lang="en-GB" sz="1000" dirty="0" smtClean="0"/>
              <a:t>2020, EPSL) are adjusted</a:t>
            </a:r>
          </a:p>
          <a:p>
            <a:r>
              <a:rPr lang="en-GB" sz="1000" dirty="0" smtClean="0"/>
              <a:t>vertically</a:t>
            </a:r>
            <a:r>
              <a:rPr lang="en-GB" sz="1000" dirty="0"/>
              <a:t> </a:t>
            </a:r>
            <a:r>
              <a:rPr lang="en-GB" sz="1000" dirty="0" smtClean="0"/>
              <a:t>to </a:t>
            </a:r>
            <a:r>
              <a:rPr lang="en-GB" sz="1000" dirty="0" smtClean="0">
                <a:latin typeface="Symbol" panose="05050102010706020507" pitchFamily="18" charset="2"/>
              </a:rPr>
              <a:t>r</a:t>
            </a:r>
            <a:r>
              <a:rPr lang="en-GB" sz="1000" dirty="0" smtClean="0"/>
              <a:t> and V</a:t>
            </a:r>
            <a:r>
              <a:rPr lang="en-GB" sz="1000" baseline="-25000" dirty="0" smtClean="0"/>
              <a:t>P</a:t>
            </a:r>
            <a:r>
              <a:rPr lang="en-GB" sz="1000" dirty="0" smtClean="0"/>
              <a:t> of pure Fe from </a:t>
            </a:r>
            <a:r>
              <a:rPr lang="en-GB" sz="1000" dirty="0"/>
              <a:t>Badro et al. (2014; PNAS)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3988" y="991319"/>
            <a:ext cx="1683688" cy="23134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66FF"/>
                </a:solidFill>
              </a:rPr>
              <a:t>Outer </a:t>
            </a:r>
            <a:r>
              <a:rPr lang="en-GB" sz="1200" b="1" dirty="0" err="1" smtClean="0">
                <a:solidFill>
                  <a:srgbClr val="0066FF"/>
                </a:solidFill>
              </a:rPr>
              <a:t>convecting</a:t>
            </a:r>
            <a:r>
              <a:rPr lang="en-GB" sz="1200" b="1" dirty="0" smtClean="0">
                <a:solidFill>
                  <a:srgbClr val="0066FF"/>
                </a:solidFill>
              </a:rPr>
              <a:t> core compositional e</a:t>
            </a:r>
            <a:r>
              <a:rPr lang="nb-NO" sz="1200" b="1" dirty="0" err="1" smtClean="0">
                <a:solidFill>
                  <a:srgbClr val="0066FF"/>
                </a:solidFill>
              </a:rPr>
              <a:t>stimates</a:t>
            </a:r>
            <a:r>
              <a:rPr lang="nb-NO" sz="1200" b="1" dirty="0" smtClean="0">
                <a:solidFill>
                  <a:srgbClr val="0066FF"/>
                </a:solidFill>
              </a:rPr>
              <a:t>, </a:t>
            </a:r>
            <a:r>
              <a:rPr lang="nb-NO" sz="1200" b="1" dirty="0" err="1" smtClean="0">
                <a:solidFill>
                  <a:srgbClr val="0066FF"/>
                </a:solidFill>
              </a:rPr>
              <a:t>wt</a:t>
            </a:r>
            <a:r>
              <a:rPr lang="nb-NO" sz="1200" b="1" dirty="0" smtClean="0">
                <a:solidFill>
                  <a:srgbClr val="0066FF"/>
                </a:solidFill>
              </a:rPr>
              <a:t>%</a:t>
            </a:r>
            <a:endParaRPr lang="nb-NO" sz="1200" dirty="0" smtClean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200" dirty="0" smtClean="0"/>
              <a:t>- 3.8 Si,  0.8 O,  </a:t>
            </a:r>
            <a:r>
              <a:rPr lang="nb-NO" sz="1200" b="1" dirty="0" smtClean="0"/>
              <a:t>0.5 H</a:t>
            </a:r>
          </a:p>
          <a:p>
            <a:pPr>
              <a:lnSpc>
                <a:spcPts val="1200"/>
              </a:lnSpc>
            </a:pPr>
            <a:r>
              <a:rPr lang="nb-NO" sz="1000" dirty="0" smtClean="0"/>
              <a:t>  </a:t>
            </a:r>
            <a:r>
              <a:rPr lang="nb-NO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Thermodynamic</a:t>
            </a:r>
            <a:r>
              <a:rPr lang="nb-NO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</a:t>
            </a:r>
            <a:r>
              <a:rPr lang="nb-NO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</a:t>
            </a:r>
          </a:p>
          <a:p>
            <a:pPr>
              <a:lnSpc>
                <a:spcPts val="1200"/>
              </a:lnSpc>
            </a:pPr>
            <a:r>
              <a:rPr lang="nb-NO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Young et al</a:t>
            </a:r>
            <a:r>
              <a:rPr lang="nb-NO" sz="1000" dirty="0" smtClean="0">
                <a:solidFill>
                  <a:schemeClr val="bg1">
                    <a:lumMod val="50000"/>
                  </a:schemeClr>
                </a:solidFill>
              </a:rPr>
              <a:t>. 2023, Nat.</a:t>
            </a:r>
          </a:p>
          <a:p>
            <a:pPr>
              <a:lnSpc>
                <a:spcPts val="800"/>
              </a:lnSpc>
            </a:pPr>
            <a:endParaRPr lang="nb-NO" sz="1000" dirty="0" smtClean="0"/>
          </a:p>
          <a:p>
            <a:pPr>
              <a:lnSpc>
                <a:spcPts val="1600"/>
              </a:lnSpc>
            </a:pPr>
            <a:r>
              <a:rPr lang="nb-NO" sz="1200" dirty="0" smtClean="0">
                <a:solidFill>
                  <a:srgbClr val="9900FF"/>
                </a:solidFill>
              </a:rPr>
              <a:t>0.5% H is </a:t>
            </a:r>
            <a:r>
              <a:rPr lang="nb-NO" sz="1200" b="1" dirty="0" err="1" smtClean="0">
                <a:solidFill>
                  <a:srgbClr val="9900FF"/>
                </a:solidFill>
              </a:rPr>
              <a:t>too</a:t>
            </a:r>
            <a:r>
              <a:rPr lang="nb-NO" sz="1200" b="1" dirty="0" smtClean="0">
                <a:solidFill>
                  <a:srgbClr val="9900FF"/>
                </a:solidFill>
              </a:rPr>
              <a:t> </a:t>
            </a:r>
            <a:r>
              <a:rPr lang="nb-NO" sz="1200" b="1" dirty="0" err="1" smtClean="0">
                <a:solidFill>
                  <a:srgbClr val="9900FF"/>
                </a:solidFill>
              </a:rPr>
              <a:t>much</a:t>
            </a:r>
            <a:r>
              <a:rPr lang="nb-NO" sz="1200" dirty="0" smtClean="0">
                <a:solidFill>
                  <a:srgbClr val="9900FF"/>
                </a:solidFill>
              </a:rPr>
              <a:t>, </a:t>
            </a:r>
            <a:r>
              <a:rPr lang="nb-NO" sz="1200" dirty="0" err="1" smtClean="0">
                <a:solidFill>
                  <a:srgbClr val="9900FF"/>
                </a:solidFill>
              </a:rPr>
              <a:t>combined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with</a:t>
            </a:r>
            <a:r>
              <a:rPr lang="nb-NO" sz="1200" dirty="0" smtClean="0">
                <a:solidFill>
                  <a:srgbClr val="9900FF"/>
                </a:solidFill>
              </a:rPr>
              <a:t> 3.8% Si.</a:t>
            </a:r>
          </a:p>
          <a:p>
            <a:pPr>
              <a:lnSpc>
                <a:spcPts val="1600"/>
              </a:lnSpc>
            </a:pPr>
            <a:r>
              <a:rPr lang="nb-NO" sz="1200" dirty="0" err="1" smtClean="0">
                <a:solidFill>
                  <a:srgbClr val="9900FF"/>
                </a:solidFill>
                <a:latin typeface="+mj-lt"/>
              </a:rPr>
              <a:t>Then</a:t>
            </a:r>
            <a:r>
              <a:rPr lang="nb-NO" sz="12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 r</a:t>
            </a:r>
            <a:r>
              <a:rPr lang="nb-NO" sz="1200" dirty="0" smtClean="0">
                <a:solidFill>
                  <a:srgbClr val="9900FF"/>
                </a:solidFill>
              </a:rPr>
              <a:t> and </a:t>
            </a:r>
            <a:r>
              <a:rPr lang="nb-NO" sz="1200" b="1" dirty="0" smtClean="0">
                <a:solidFill>
                  <a:srgbClr val="9900FF"/>
                </a:solidFill>
              </a:rPr>
              <a:t>V</a:t>
            </a:r>
            <a:r>
              <a:rPr lang="nb-NO" sz="1200" b="1" baseline="-25000" dirty="0" smtClean="0">
                <a:solidFill>
                  <a:srgbClr val="9900FF"/>
                </a:solidFill>
              </a:rPr>
              <a:t>P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en-GB" sz="1200" dirty="0" smtClean="0">
                <a:solidFill>
                  <a:srgbClr val="9900FF"/>
                </a:solidFill>
              </a:rPr>
              <a:t>become </a:t>
            </a:r>
            <a:r>
              <a:rPr lang="nb-NO" sz="1200" dirty="0" err="1" smtClean="0">
                <a:solidFill>
                  <a:srgbClr val="9900FF"/>
                </a:solidFill>
              </a:rPr>
              <a:t>consistently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too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low</a:t>
            </a:r>
            <a:r>
              <a:rPr lang="nb-NO" sz="1200" dirty="0" smtClean="0">
                <a:solidFill>
                  <a:srgbClr val="9900FF"/>
                </a:solidFill>
              </a:rPr>
              <a:t> and </a:t>
            </a:r>
            <a:r>
              <a:rPr lang="nb-NO" sz="1200" dirty="0" err="1" smtClean="0">
                <a:solidFill>
                  <a:srgbClr val="9900FF"/>
                </a:solidFill>
              </a:rPr>
              <a:t>too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high</a:t>
            </a:r>
            <a:r>
              <a:rPr lang="nb-NO" sz="1200" dirty="0" smtClean="0">
                <a:solidFill>
                  <a:srgbClr val="9900FF"/>
                </a:solidFill>
              </a:rPr>
              <a:t>, resp.     </a:t>
            </a:r>
            <a:endParaRPr lang="en-GB" sz="1200" dirty="0">
              <a:solidFill>
                <a:srgbClr val="99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3988" y="3501008"/>
            <a:ext cx="1683688" cy="15286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200" dirty="0" smtClean="0">
                <a:solidFill>
                  <a:srgbClr val="9900FF"/>
                </a:solidFill>
              </a:rPr>
              <a:t>In </a:t>
            </a:r>
            <a:r>
              <a:rPr lang="nb-NO" sz="1200" dirty="0" err="1" smtClean="0">
                <a:solidFill>
                  <a:srgbClr val="9900FF"/>
                </a:solidFill>
              </a:rPr>
              <a:t>theory</a:t>
            </a:r>
            <a:r>
              <a:rPr lang="nb-NO" sz="1200" dirty="0" smtClean="0">
                <a:solidFill>
                  <a:srgbClr val="9900FF"/>
                </a:solidFill>
              </a:rPr>
              <a:t>, H-</a:t>
            </a:r>
            <a:r>
              <a:rPr lang="nb-NO" sz="1200" dirty="0" err="1" smtClean="0">
                <a:solidFill>
                  <a:srgbClr val="9900FF"/>
                </a:solidFill>
              </a:rPr>
              <a:t>contents</a:t>
            </a:r>
            <a:r>
              <a:rPr lang="nb-NO" sz="1200" dirty="0" smtClean="0">
                <a:solidFill>
                  <a:srgbClr val="9900FF"/>
                </a:solidFill>
              </a:rPr>
              <a:t> of 0.5-0.8% </a:t>
            </a:r>
            <a:r>
              <a:rPr lang="nb-NO" sz="1200" dirty="0" err="1" smtClean="0">
                <a:solidFill>
                  <a:srgbClr val="9900FF"/>
                </a:solidFill>
              </a:rPr>
              <a:t>could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generally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explain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the</a:t>
            </a:r>
            <a:endParaRPr lang="nb-NO" sz="1200" dirty="0" smtClean="0">
              <a:solidFill>
                <a:srgbClr val="99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 err="1" smtClean="0">
                <a:solidFill>
                  <a:srgbClr val="9900FF"/>
                </a:solidFill>
              </a:rPr>
              <a:t>outer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core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r</a:t>
            </a:r>
            <a:r>
              <a:rPr lang="nb-NO" sz="1200" dirty="0" smtClean="0">
                <a:solidFill>
                  <a:srgbClr val="9900FF"/>
                </a:solidFill>
              </a:rPr>
              <a:t> deficit and</a:t>
            </a:r>
          </a:p>
          <a:p>
            <a:pPr>
              <a:lnSpc>
                <a:spcPts val="1600"/>
              </a:lnSpc>
            </a:pPr>
            <a:r>
              <a:rPr lang="nb-NO" sz="1200" b="1" dirty="0" smtClean="0">
                <a:solidFill>
                  <a:srgbClr val="9900FF"/>
                </a:solidFill>
              </a:rPr>
              <a:t>V</a:t>
            </a:r>
            <a:r>
              <a:rPr lang="nb-NO" sz="1200" b="1" baseline="-25000" dirty="0" smtClean="0">
                <a:solidFill>
                  <a:srgbClr val="9900FF"/>
                </a:solidFill>
              </a:rPr>
              <a:t>P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excess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without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any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other</a:t>
            </a:r>
            <a:r>
              <a:rPr lang="nb-NO" sz="1200" dirty="0" smtClean="0">
                <a:solidFill>
                  <a:srgbClr val="9900FF"/>
                </a:solidFill>
              </a:rPr>
              <a:t> </a:t>
            </a:r>
            <a:r>
              <a:rPr lang="nb-NO" sz="1200" dirty="0" err="1" smtClean="0">
                <a:solidFill>
                  <a:srgbClr val="9900FF"/>
                </a:solidFill>
              </a:rPr>
              <a:t>light</a:t>
            </a:r>
            <a:r>
              <a:rPr lang="nb-NO" sz="1200" dirty="0" smtClean="0">
                <a:solidFill>
                  <a:srgbClr val="9900FF"/>
                </a:solidFill>
              </a:rPr>
              <a:t> elements,</a:t>
            </a:r>
          </a:p>
          <a:p>
            <a:pPr>
              <a:lnSpc>
                <a:spcPts val="1600"/>
              </a:lnSpc>
            </a:pPr>
            <a:r>
              <a:rPr lang="nb-NO" sz="1200" dirty="0" err="1" smtClean="0">
                <a:solidFill>
                  <a:srgbClr val="9900FF"/>
                </a:solidFill>
              </a:rPr>
              <a:t>which</a:t>
            </a:r>
            <a:r>
              <a:rPr lang="nb-NO" sz="1200" dirty="0" smtClean="0">
                <a:solidFill>
                  <a:srgbClr val="9900FF"/>
                </a:solidFill>
              </a:rPr>
              <a:t> is </a:t>
            </a:r>
            <a:r>
              <a:rPr lang="nb-NO" sz="1200" b="1" dirty="0" err="1" smtClean="0">
                <a:solidFill>
                  <a:srgbClr val="9900FF"/>
                </a:solidFill>
              </a:rPr>
              <a:t>unrealistic</a:t>
            </a:r>
            <a:r>
              <a:rPr lang="nb-NO" sz="1200" b="1" dirty="0" smtClean="0">
                <a:solidFill>
                  <a:srgbClr val="9900FF"/>
                </a:solidFill>
              </a:rPr>
              <a:t>.</a:t>
            </a:r>
            <a:r>
              <a:rPr lang="nb-NO" sz="1200" dirty="0" smtClean="0">
                <a:solidFill>
                  <a:srgbClr val="9900FF"/>
                </a:solidFill>
              </a:rPr>
              <a:t>     </a:t>
            </a:r>
            <a:endParaRPr lang="en-GB" sz="12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3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06067"/>
            <a:ext cx="4176143" cy="707886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</a:t>
            </a:r>
            <a:r>
              <a:rPr lang="nb-NO" sz="2200" b="1" dirty="0" smtClean="0">
                <a:solidFill>
                  <a:srgbClr val="9900FF"/>
                </a:solidFill>
              </a:rPr>
              <a:t>stagnant</a:t>
            </a:r>
            <a:r>
              <a:rPr lang="nb-NO" sz="2200" dirty="0" smtClean="0">
                <a:solidFill>
                  <a:srgbClr val="0066FF"/>
                </a:solidFill>
              </a:rPr>
              <a:t>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</a:t>
            </a:r>
            <a:r>
              <a:rPr lang="nb-NO" sz="2000" dirty="0" err="1" smtClean="0">
                <a:solidFill>
                  <a:srgbClr val="0066FF"/>
                </a:solidFill>
              </a:rPr>
              <a:t>low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+mj-lt"/>
              </a:rPr>
              <a:t>P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66" y="1125757"/>
            <a:ext cx="4705134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0066FF"/>
                </a:solidFill>
              </a:rPr>
              <a:t>Feasible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because</a:t>
            </a:r>
            <a:r>
              <a:rPr lang="nb-NO" b="1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3200"/>
              </a:lnSpc>
            </a:pPr>
            <a:r>
              <a:rPr lang="nb-NO" dirty="0" smtClean="0">
                <a:solidFill>
                  <a:srgbClr val="009900"/>
                </a:solidFill>
              </a:rPr>
              <a:t>- </a:t>
            </a:r>
            <a:r>
              <a:rPr lang="nb-NO" dirty="0" err="1" smtClean="0">
                <a:solidFill>
                  <a:srgbClr val="009900"/>
                </a:solidFill>
              </a:rPr>
              <a:t>high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thermal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conductivity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supresses</a:t>
            </a:r>
            <a:r>
              <a:rPr lang="nb-NO" dirty="0" smtClean="0">
                <a:solidFill>
                  <a:srgbClr val="009900"/>
                </a:solidFill>
              </a:rPr>
              <a:t> convection</a:t>
            </a:r>
          </a:p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009900"/>
                </a:solidFill>
              </a:rPr>
              <a:t>- </a:t>
            </a:r>
            <a:r>
              <a:rPr lang="nb-NO" dirty="0" err="1" smtClean="0">
                <a:solidFill>
                  <a:srgbClr val="009900"/>
                </a:solidFill>
              </a:rPr>
              <a:t>low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viscosity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reduces</a:t>
            </a:r>
            <a:r>
              <a:rPr lang="nb-NO" dirty="0" smtClean="0">
                <a:solidFill>
                  <a:srgbClr val="009900"/>
                </a:solidFill>
              </a:rPr>
              <a:t> viscous entrainment</a:t>
            </a:r>
          </a:p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009900"/>
                </a:solidFill>
              </a:rPr>
              <a:t>- an E'-layer may stabilise </a:t>
            </a:r>
            <a:r>
              <a:rPr lang="nb-NO" dirty="0" err="1" smtClean="0">
                <a:solidFill>
                  <a:srgbClr val="009900"/>
                </a:solidFill>
              </a:rPr>
              <a:t>the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geodynamo</a:t>
            </a:r>
            <a:endParaRPr lang="nb-NO" dirty="0" smtClean="0">
              <a:solidFill>
                <a:srgbClr val="009900"/>
              </a:solidFill>
            </a:endParaRPr>
          </a:p>
          <a:p>
            <a:pPr>
              <a:lnSpc>
                <a:spcPts val="2400"/>
              </a:lnSpc>
            </a:pPr>
            <a:r>
              <a:rPr lang="nb-NO" dirty="0"/>
              <a:t> </a:t>
            </a:r>
            <a:r>
              <a:rPr lang="nb-NO" dirty="0" smtClean="0"/>
              <a:t>                      </a:t>
            </a:r>
            <a:r>
              <a:rPr lang="nb-NO" sz="1200" dirty="0" smtClean="0"/>
              <a:t>(</a:t>
            </a:r>
            <a:r>
              <a:rPr lang="nb-NO" sz="1200" dirty="0"/>
              <a:t>Hernlund &amp; </a:t>
            </a:r>
            <a:r>
              <a:rPr lang="nb-NO" sz="1200" dirty="0" err="1"/>
              <a:t>McNamara</a:t>
            </a:r>
            <a:r>
              <a:rPr lang="nb-NO" sz="1200" dirty="0"/>
              <a:t>, 2015, </a:t>
            </a:r>
            <a:r>
              <a:rPr lang="nb-NO" sz="1200" dirty="0" err="1"/>
              <a:t>Treat</a:t>
            </a:r>
            <a:r>
              <a:rPr lang="nb-NO" sz="1200" dirty="0"/>
              <a:t>. </a:t>
            </a:r>
            <a:r>
              <a:rPr lang="nb-NO" sz="1200" dirty="0" err="1"/>
              <a:t>Geophys</a:t>
            </a:r>
            <a:r>
              <a:rPr lang="nb-NO" sz="1200" dirty="0"/>
              <a:t>.)</a:t>
            </a:r>
          </a:p>
          <a:p>
            <a:pPr>
              <a:lnSpc>
                <a:spcPts val="2400"/>
              </a:lnSpc>
            </a:pPr>
            <a:endParaRPr lang="en-GB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79" y="95297"/>
            <a:ext cx="3515770" cy="33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329" y="3666212"/>
            <a:ext cx="3012537" cy="1585049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b="1" dirty="0" smtClean="0"/>
              <a:t>Seismology</a:t>
            </a:r>
          </a:p>
          <a:p>
            <a:r>
              <a:rPr lang="en-GB" sz="1200" dirty="0" smtClean="0"/>
              <a:t>Lay &amp; </a:t>
            </a:r>
            <a:r>
              <a:rPr lang="en-GB" sz="1200" dirty="0"/>
              <a:t>Young, </a:t>
            </a:r>
            <a:r>
              <a:rPr lang="en-GB" sz="1200" dirty="0" smtClean="0"/>
              <a:t>1990</a:t>
            </a:r>
          </a:p>
          <a:p>
            <a:r>
              <a:rPr lang="en-GB" sz="1200" dirty="0" err="1" smtClean="0"/>
              <a:t>Garnero</a:t>
            </a:r>
            <a:r>
              <a:rPr lang="en-GB" sz="1200" dirty="0" smtClean="0"/>
              <a:t> </a:t>
            </a:r>
            <a:r>
              <a:rPr lang="en-GB" sz="1200" dirty="0"/>
              <a:t>et al., </a:t>
            </a:r>
            <a:r>
              <a:rPr lang="en-GB" sz="1200" dirty="0" smtClean="0"/>
              <a:t>1993</a:t>
            </a:r>
          </a:p>
          <a:p>
            <a:r>
              <a:rPr lang="en-GB" sz="1200" dirty="0" err="1" smtClean="0"/>
              <a:t>Helffrich</a:t>
            </a:r>
            <a:r>
              <a:rPr lang="en-GB" sz="1200" dirty="0" smtClean="0"/>
              <a:t> &amp; </a:t>
            </a:r>
            <a:r>
              <a:rPr lang="en-GB" sz="1200" dirty="0" err="1"/>
              <a:t>Kaneshima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</a:t>
            </a:r>
            <a:r>
              <a:rPr lang="en-GB" sz="1200" dirty="0" err="1"/>
              <a:t>Helffrich</a:t>
            </a:r>
            <a:r>
              <a:rPr lang="en-GB" sz="1200" dirty="0"/>
              <a:t>, </a:t>
            </a:r>
            <a:r>
              <a:rPr lang="en-GB" sz="1200" dirty="0" smtClean="0"/>
              <a:t>2013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Matsuzawa, 2015</a:t>
            </a:r>
          </a:p>
          <a:p>
            <a:r>
              <a:rPr lang="en-GB" sz="1200" b="1" dirty="0" err="1" smtClean="0">
                <a:solidFill>
                  <a:srgbClr val="9900CC"/>
                </a:solidFill>
              </a:rPr>
              <a:t>Kaneshima</a:t>
            </a:r>
            <a:r>
              <a:rPr lang="en-GB" sz="1200" b="1" dirty="0">
                <a:solidFill>
                  <a:srgbClr val="9900CC"/>
                </a:solidFill>
              </a:rPr>
              <a:t>, </a:t>
            </a:r>
            <a:r>
              <a:rPr lang="en-GB" sz="1200" b="1" dirty="0" smtClean="0">
                <a:solidFill>
                  <a:srgbClr val="9900CC"/>
                </a:solidFill>
              </a:rPr>
              <a:t>2018</a:t>
            </a:r>
          </a:p>
          <a:p>
            <a:r>
              <a:rPr lang="nb-NO" sz="1200" b="1" dirty="0" smtClean="0">
                <a:solidFill>
                  <a:srgbClr val="0066FF"/>
                </a:solidFill>
              </a:rPr>
              <a:t>Irving et al., 2018: </a:t>
            </a:r>
            <a:r>
              <a:rPr lang="nb-NO" sz="1200" dirty="0" smtClean="0">
                <a:solidFill>
                  <a:srgbClr val="0066FF"/>
                </a:solidFill>
              </a:rPr>
              <a:t>Adiabatic outermost  core</a:t>
            </a:r>
            <a:endParaRPr lang="en-GB" sz="1200" dirty="0">
              <a:solidFill>
                <a:srgbClr val="0066FF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5400000">
            <a:off x="7739256" y="394404"/>
            <a:ext cx="154393" cy="1404283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377246" y="724274"/>
            <a:ext cx="878767" cy="349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  0-445 km</a:t>
            </a:r>
          </a:p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below CMB</a:t>
            </a:r>
            <a:endParaRPr lang="en-GB" sz="1100" dirty="0">
              <a:solidFill>
                <a:srgbClr val="99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5680" y="5517232"/>
            <a:ext cx="2042547" cy="1215717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00" b="1" dirty="0" smtClean="0"/>
              <a:t>Models</a:t>
            </a:r>
          </a:p>
          <a:p>
            <a:r>
              <a:rPr lang="en-GB" sz="1200" dirty="0"/>
              <a:t>Buffet, </a:t>
            </a:r>
            <a:r>
              <a:rPr lang="en-GB" sz="1200" dirty="0" smtClean="0"/>
              <a:t>2010</a:t>
            </a:r>
          </a:p>
          <a:p>
            <a:r>
              <a:rPr lang="en-GB" sz="1200" dirty="0" smtClean="0"/>
              <a:t>Buffet &amp; </a:t>
            </a:r>
            <a:r>
              <a:rPr lang="en-GB" sz="1200" dirty="0" err="1"/>
              <a:t>Seagle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Gubbins</a:t>
            </a:r>
            <a:r>
              <a:rPr lang="en-GB" sz="1200" dirty="0" smtClean="0"/>
              <a:t> &amp; </a:t>
            </a:r>
            <a:r>
              <a:rPr lang="en-GB" sz="1200" dirty="0"/>
              <a:t>Davies, </a:t>
            </a:r>
            <a:r>
              <a:rPr lang="en-GB" sz="1200" dirty="0" smtClean="0"/>
              <a:t>2013</a:t>
            </a:r>
          </a:p>
          <a:p>
            <a:r>
              <a:rPr lang="en-GB" sz="1200" dirty="0" smtClean="0"/>
              <a:t>Hernlund &amp; </a:t>
            </a:r>
            <a:r>
              <a:rPr lang="en-GB" sz="1200" dirty="0"/>
              <a:t>McNamara, </a:t>
            </a:r>
            <a:r>
              <a:rPr lang="en-GB" sz="1200" dirty="0" smtClean="0"/>
              <a:t>2015</a:t>
            </a:r>
          </a:p>
          <a:p>
            <a:r>
              <a:rPr lang="en-GB" sz="1200" dirty="0" smtClean="0"/>
              <a:t>Brodholt &amp; Badro, 2017 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98561" y="3026634"/>
            <a:ext cx="18485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err="1" smtClean="0">
                <a:solidFill>
                  <a:srgbClr val="9900CC"/>
                </a:solidFill>
              </a:rPr>
              <a:t>Kaneshima</a:t>
            </a:r>
            <a:r>
              <a:rPr lang="en-GB" sz="1300" dirty="0" smtClean="0">
                <a:solidFill>
                  <a:srgbClr val="9900CC"/>
                </a:solidFill>
              </a:rPr>
              <a:t> (2018, PEPI)</a:t>
            </a:r>
            <a:endParaRPr lang="en-GB" sz="1300" dirty="0">
              <a:solidFill>
                <a:srgbClr val="9900C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0800000">
            <a:off x="8557303" y="1225827"/>
            <a:ext cx="118735" cy="927651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611196" y="1591721"/>
            <a:ext cx="513282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0.4 %</a:t>
            </a:r>
            <a:endParaRPr lang="en-GB" sz="11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091" y="1231786"/>
            <a:ext cx="4846776" cy="1133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 dirty="0" smtClean="0">
                <a:solidFill>
                  <a:srgbClr val="0066FF"/>
                </a:solidFill>
              </a:rPr>
              <a:t>E'-</a:t>
            </a:r>
            <a:r>
              <a:rPr lang="nb-NO" sz="1500" b="1" dirty="0" err="1" smtClean="0">
                <a:solidFill>
                  <a:srgbClr val="0066FF"/>
                </a:solidFill>
              </a:rPr>
              <a:t>layer</a:t>
            </a:r>
            <a:r>
              <a:rPr lang="nb-NO" sz="1500" b="1" dirty="0" smtClean="0">
                <a:solidFill>
                  <a:srgbClr val="0066FF"/>
                </a:solidFill>
              </a:rPr>
              <a:t> </a:t>
            </a:r>
            <a:r>
              <a:rPr lang="nb-NO" sz="1500" b="1" dirty="0" err="1" smtClean="0">
                <a:solidFill>
                  <a:srgbClr val="0066FF"/>
                </a:solidFill>
              </a:rPr>
              <a:t>chemical</a:t>
            </a:r>
            <a:r>
              <a:rPr lang="nb-NO" sz="1500" b="1" dirty="0" smtClean="0">
                <a:solidFill>
                  <a:srgbClr val="0066FF"/>
                </a:solidFill>
              </a:rPr>
              <a:t> characteristics, material </a:t>
            </a:r>
            <a:r>
              <a:rPr lang="nb-NO" sz="1500" b="1" dirty="0" err="1" smtClean="0">
                <a:solidFill>
                  <a:srgbClr val="0066FF"/>
                </a:solidFill>
              </a:rPr>
              <a:t>properties</a:t>
            </a:r>
            <a:endParaRPr lang="nb-NO" sz="1500" b="1" dirty="0" smtClean="0">
              <a:solidFill>
                <a:srgbClr val="00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8000"/>
                </a:solidFill>
              </a:rPr>
              <a:t> poses a long-</a:t>
            </a:r>
            <a:r>
              <a:rPr lang="nb-NO" sz="1400" dirty="0" err="1" smtClean="0">
                <a:solidFill>
                  <a:srgbClr val="008000"/>
                </a:solidFill>
              </a:rPr>
              <a:t>standing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b="1" dirty="0" err="1" smtClean="0">
                <a:solidFill>
                  <a:srgbClr val="008000"/>
                </a:solidFill>
              </a:rPr>
              <a:t>conundrum</a:t>
            </a:r>
            <a:r>
              <a:rPr lang="nb-NO" sz="1400" b="1" dirty="0" smtClean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(Brodholt </a:t>
            </a:r>
            <a:r>
              <a:rPr lang="nb-NO" sz="1200" dirty="0">
                <a:solidFill>
                  <a:srgbClr val="008000"/>
                </a:solidFill>
              </a:rPr>
              <a:t>&amp; </a:t>
            </a:r>
            <a:r>
              <a:rPr lang="nb-NO" sz="1200" dirty="0" smtClean="0">
                <a:solidFill>
                  <a:srgbClr val="008000"/>
                </a:solidFill>
              </a:rPr>
              <a:t>Badro, 2017</a:t>
            </a:r>
            <a:r>
              <a:rPr lang="nb-NO" sz="1200" dirty="0">
                <a:solidFill>
                  <a:srgbClr val="008000"/>
                </a:solidFill>
              </a:rPr>
              <a:t>, GRL)</a:t>
            </a:r>
          </a:p>
          <a:p>
            <a:pPr>
              <a:lnSpc>
                <a:spcPts val="800"/>
              </a:lnSpc>
            </a:pPr>
            <a:endParaRPr lang="nb-NO" dirty="0" smtClean="0"/>
          </a:p>
          <a:p>
            <a:pPr>
              <a:lnSpc>
                <a:spcPts val="1900"/>
              </a:lnSpc>
            </a:pPr>
            <a:r>
              <a:rPr lang="nb-NO" sz="1600" dirty="0" err="1" smtClean="0"/>
              <a:t>Each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light element </a:t>
            </a:r>
            <a:r>
              <a:rPr lang="nb-NO" sz="1600" dirty="0" err="1" smtClean="0"/>
              <a:t>candidates</a:t>
            </a:r>
            <a:r>
              <a:rPr lang="nb-NO" sz="1600" dirty="0" smtClean="0"/>
              <a:t> (Si, O, S, C)</a:t>
            </a:r>
          </a:p>
          <a:p>
            <a:pPr>
              <a:lnSpc>
                <a:spcPts val="1900"/>
              </a:lnSpc>
            </a:pPr>
            <a:r>
              <a:rPr lang="nb-NO" sz="1600" dirty="0" smtClean="0"/>
              <a:t>  </a:t>
            </a:r>
            <a:r>
              <a:rPr lang="nb-NO" sz="1600" dirty="0" err="1" smtClean="0"/>
              <a:t>reduces</a:t>
            </a:r>
            <a:r>
              <a:rPr lang="nb-NO" sz="1600" dirty="0" smtClean="0"/>
              <a:t> </a:t>
            </a:r>
            <a:r>
              <a:rPr lang="nb-NO" b="1" dirty="0" smtClean="0">
                <a:latin typeface="Symbol" panose="05050102010706020507" pitchFamily="18" charset="2"/>
              </a:rPr>
              <a:t>r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sz="1600" dirty="0" err="1" smtClean="0"/>
              <a:t>but</a:t>
            </a:r>
            <a:r>
              <a:rPr lang="nb-NO" dirty="0" smtClean="0"/>
              <a:t>  </a:t>
            </a:r>
            <a:r>
              <a:rPr lang="nb-NO" b="1" dirty="0" err="1" smtClean="0">
                <a:solidFill>
                  <a:srgbClr val="FF0000"/>
                </a:solidFill>
              </a:rPr>
              <a:t>increases</a:t>
            </a:r>
            <a:r>
              <a:rPr lang="nb-NO" b="1" dirty="0" smtClean="0"/>
              <a:t> V</a:t>
            </a:r>
            <a:r>
              <a:rPr lang="nb-NO" b="1" baseline="-14000" dirty="0" smtClean="0">
                <a:cs typeface="Times New Roman" panose="02020603050405020304" pitchFamily="18" charset="0"/>
              </a:rPr>
              <a:t>P</a:t>
            </a:r>
            <a:endParaRPr lang="nb-NO" b="1" dirty="0" smtClean="0">
              <a:latin typeface="Symbol" panose="05050102010706020507" pitchFamily="18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068960"/>
            <a:ext cx="4587603" cy="1436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However</a:t>
            </a:r>
            <a:r>
              <a:rPr lang="nb-NO" b="1" dirty="0" smtClean="0"/>
              <a:t>:</a:t>
            </a:r>
          </a:p>
          <a:p>
            <a:r>
              <a:rPr lang="nb-NO" dirty="0" smtClean="0"/>
              <a:t>O reduces </a:t>
            </a:r>
            <a:r>
              <a:rPr lang="nb-NO" b="1" dirty="0">
                <a:latin typeface="Symbol" panose="05050102010706020507" pitchFamily="18" charset="2"/>
              </a:rPr>
              <a:t>r</a:t>
            </a:r>
            <a:r>
              <a:rPr lang="nb-NO" dirty="0" smtClean="0"/>
              <a:t> </a:t>
            </a:r>
            <a:r>
              <a:rPr lang="nb-NO" b="1" dirty="0" smtClean="0"/>
              <a:t>more</a:t>
            </a:r>
            <a:r>
              <a:rPr lang="nb-NO" dirty="0" smtClean="0"/>
              <a:t> and </a:t>
            </a:r>
            <a:r>
              <a:rPr lang="nb-NO" dirty="0" err="1" smtClean="0"/>
              <a:t>increases</a:t>
            </a:r>
            <a:r>
              <a:rPr lang="nb-NO" dirty="0" smtClean="0"/>
              <a:t> </a:t>
            </a:r>
            <a:r>
              <a:rPr lang="nb-NO" b="1" dirty="0" smtClean="0"/>
              <a:t>V</a:t>
            </a:r>
            <a:r>
              <a:rPr lang="nb-NO" b="1" baseline="-14000" dirty="0" smtClean="0">
                <a:latin typeface="+mj-lt"/>
              </a:rPr>
              <a:t>P</a:t>
            </a:r>
            <a:r>
              <a:rPr lang="nb-NO" dirty="0" smtClean="0"/>
              <a:t>  </a:t>
            </a:r>
            <a:r>
              <a:rPr lang="nb-NO" b="1" dirty="0" smtClean="0"/>
              <a:t>less</a:t>
            </a:r>
            <a:r>
              <a:rPr lang="nb-NO" dirty="0" smtClean="0"/>
              <a:t> than Si.</a:t>
            </a:r>
          </a:p>
          <a:p>
            <a:pPr>
              <a:lnSpc>
                <a:spcPts val="2800"/>
              </a:lnSpc>
            </a:pPr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b="1" dirty="0" smtClean="0">
                <a:solidFill>
                  <a:srgbClr val="FF0000"/>
                </a:solidFill>
              </a:rPr>
              <a:t>Therefore</a:t>
            </a:r>
            <a:r>
              <a:rPr lang="nb-NO" dirty="0" smtClean="0">
                <a:solidFill>
                  <a:srgbClr val="FF0000"/>
                </a:solidFill>
              </a:rPr>
              <a:t>: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  E'-layer with </a:t>
            </a:r>
            <a:r>
              <a:rPr lang="nb-NO" b="1" dirty="0" smtClean="0">
                <a:solidFill>
                  <a:srgbClr val="FF0000"/>
                </a:solidFill>
              </a:rPr>
              <a:t>elevated O</a:t>
            </a:r>
            <a:r>
              <a:rPr lang="nb-NO" dirty="0" smtClean="0">
                <a:solidFill>
                  <a:srgbClr val="FF0000"/>
                </a:solidFill>
              </a:rPr>
              <a:t> and </a:t>
            </a:r>
            <a:r>
              <a:rPr lang="nb-NO" b="1" dirty="0">
                <a:solidFill>
                  <a:srgbClr val="FF0000"/>
                </a:solidFill>
              </a:rPr>
              <a:t>reduced Si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relative to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  the </a:t>
            </a:r>
            <a:r>
              <a:rPr lang="nb-NO" dirty="0" err="1" smtClean="0">
                <a:solidFill>
                  <a:srgbClr val="FF0000"/>
                </a:solidFill>
              </a:rPr>
              <a:t>convecting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core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may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solve</a:t>
            </a:r>
            <a:r>
              <a:rPr lang="nb-NO" b="1" dirty="0" smtClean="0">
                <a:solidFill>
                  <a:srgbClr val="FF0000"/>
                </a:solidFill>
              </a:rPr>
              <a:t> the conundrum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76091"/>
            <a:ext cx="4176143" cy="707886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stagnant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</a:t>
            </a:r>
            <a:r>
              <a:rPr lang="nb-NO" sz="2000" dirty="0" err="1" smtClean="0">
                <a:solidFill>
                  <a:srgbClr val="0066FF"/>
                </a:solidFill>
              </a:rPr>
              <a:t>low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+mj-lt"/>
              </a:rPr>
              <a:t>P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5060" y="6158610"/>
            <a:ext cx="2026517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50" dirty="0" smtClean="0"/>
              <a:t>Badro et al. (2014, </a:t>
            </a:r>
            <a:r>
              <a:rPr lang="nb-NO" sz="1050" dirty="0" err="1" smtClean="0"/>
              <a:t>PNAS</a:t>
            </a:r>
            <a:r>
              <a:rPr lang="nb-NO" sz="1050" dirty="0" smtClean="0"/>
              <a:t>)</a:t>
            </a:r>
          </a:p>
          <a:p>
            <a:pPr>
              <a:lnSpc>
                <a:spcPts val="1200"/>
              </a:lnSpc>
            </a:pPr>
            <a:r>
              <a:rPr lang="nb-NO" sz="1050" dirty="0" smtClean="0"/>
              <a:t>Brodholt &amp; </a:t>
            </a:r>
            <a:r>
              <a:rPr lang="nb-NO" sz="1050" dirty="0" err="1" smtClean="0"/>
              <a:t>Bardo</a:t>
            </a:r>
            <a:r>
              <a:rPr lang="nb-NO" sz="1050" dirty="0" smtClean="0"/>
              <a:t> (2017; </a:t>
            </a:r>
            <a:r>
              <a:rPr lang="nb-NO" sz="1050" dirty="0" err="1" smtClean="0"/>
              <a:t>GRL</a:t>
            </a:r>
            <a:r>
              <a:rPr lang="nb-NO" sz="1050" dirty="0" smtClean="0"/>
              <a:t>)</a:t>
            </a:r>
          </a:p>
          <a:p>
            <a:pPr>
              <a:lnSpc>
                <a:spcPts val="1200"/>
              </a:lnSpc>
            </a:pPr>
            <a:r>
              <a:rPr lang="nb-NO" sz="1050" dirty="0" err="1" smtClean="0"/>
              <a:t>Umemoto</a:t>
            </a:r>
            <a:r>
              <a:rPr lang="nb-NO" sz="1050" dirty="0" smtClean="0"/>
              <a:t> &amp; Hirose (2020, </a:t>
            </a:r>
            <a:r>
              <a:rPr lang="nb-NO" sz="1050" dirty="0" err="1" smtClean="0"/>
              <a:t>EPSL</a:t>
            </a:r>
            <a:r>
              <a:rPr lang="nb-NO" sz="1050" dirty="0" smtClean="0"/>
              <a:t>)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5706901" y="116632"/>
            <a:ext cx="3360856" cy="3359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800" dirty="0">
                <a:solidFill>
                  <a:srgbClr val="0066FF"/>
                </a:solidFill>
              </a:rPr>
              <a:t>Molten </a:t>
            </a:r>
            <a:r>
              <a:rPr lang="nb-NO" sz="1800" dirty="0" err="1">
                <a:solidFill>
                  <a:srgbClr val="0066FF"/>
                </a:solidFill>
              </a:rPr>
              <a:t>binary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Fe-</a:t>
            </a:r>
            <a:r>
              <a:rPr lang="nb-NO" sz="1800" dirty="0" err="1" smtClean="0">
                <a:solidFill>
                  <a:srgbClr val="0066FF"/>
                </a:solidFill>
              </a:rPr>
              <a:t>alloys</a:t>
            </a:r>
            <a:r>
              <a:rPr lang="nb-NO" sz="1800" dirty="0" smtClean="0">
                <a:solidFill>
                  <a:srgbClr val="0066FF"/>
                </a:solidFill>
              </a:rPr>
              <a:t>:</a:t>
            </a:r>
            <a:r>
              <a:rPr lang="en-US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  <a:r>
              <a:rPr lang="nb-NO" sz="1800" dirty="0" smtClean="0">
                <a:solidFill>
                  <a:srgbClr val="0066FF"/>
                </a:solidFill>
              </a:rPr>
              <a:t> and V</a:t>
            </a:r>
            <a:r>
              <a:rPr lang="nb-NO" sz="1800" baseline="-25000" dirty="0" smtClean="0">
                <a:solidFill>
                  <a:srgbClr val="0066FF"/>
                </a:solidFill>
              </a:rPr>
              <a:t>P</a:t>
            </a:r>
            <a:endParaRPr lang="en-US" sz="1800" dirty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53" y="530034"/>
            <a:ext cx="3854204" cy="63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362" y="77546"/>
            <a:ext cx="3962309" cy="97719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2000" b="1" dirty="0" smtClean="0">
                <a:solidFill>
                  <a:srgbClr val="0066FF"/>
                </a:solidFill>
              </a:rPr>
              <a:t>Venus and Earth</a:t>
            </a:r>
            <a:endParaRPr lang="nb-NO" sz="1700" dirty="0"/>
          </a:p>
          <a:p>
            <a:pPr>
              <a:lnSpc>
                <a:spcPts val="2300"/>
              </a:lnSpc>
            </a:pPr>
            <a:r>
              <a:rPr lang="nb-NO" sz="1700" dirty="0" smtClean="0"/>
              <a:t>- </a:t>
            </a:r>
            <a:r>
              <a:rPr lang="nb-NO" sz="1700" dirty="0" err="1" smtClean="0"/>
              <a:t>segregated</a:t>
            </a:r>
            <a:r>
              <a:rPr lang="nb-NO" sz="1700" dirty="0" smtClean="0"/>
              <a:t> </a:t>
            </a:r>
            <a:r>
              <a:rPr lang="nb-NO" sz="1700" dirty="0" err="1" smtClean="0"/>
              <a:t>cores</a:t>
            </a:r>
            <a:r>
              <a:rPr lang="nb-NO" sz="1700" dirty="0" smtClean="0"/>
              <a:t> at </a:t>
            </a:r>
            <a:r>
              <a:rPr lang="nb-NO" sz="1700" dirty="0" err="1" smtClean="0"/>
              <a:t>very</a:t>
            </a:r>
            <a:r>
              <a:rPr lang="nb-NO" sz="1700" dirty="0" smtClean="0"/>
              <a:t> </a:t>
            </a:r>
            <a:r>
              <a:rPr lang="nb-NO" sz="1700" dirty="0" err="1" smtClean="0"/>
              <a:t>high</a:t>
            </a:r>
            <a:r>
              <a:rPr lang="nb-NO" sz="1700" dirty="0" smtClean="0"/>
              <a:t> T, </a:t>
            </a:r>
            <a:r>
              <a:rPr lang="nb-NO" sz="1700" dirty="0" err="1" smtClean="0"/>
              <a:t>allowing</a:t>
            </a:r>
            <a:endParaRPr lang="nb-NO" sz="1700" dirty="0"/>
          </a:p>
          <a:p>
            <a:pPr>
              <a:lnSpc>
                <a:spcPts val="2300"/>
              </a:lnSpc>
            </a:pPr>
            <a:r>
              <a:rPr lang="nb-NO" sz="1700" dirty="0" smtClean="0"/>
              <a:t>  </a:t>
            </a:r>
            <a:r>
              <a:rPr lang="nb-NO" sz="1700" dirty="0" err="1" smtClean="0"/>
              <a:t>high</a:t>
            </a:r>
            <a:r>
              <a:rPr lang="nb-NO" sz="1700" dirty="0" smtClean="0"/>
              <a:t> </a:t>
            </a:r>
            <a:r>
              <a:rPr lang="nb-NO" sz="1700" dirty="0" err="1" smtClean="0"/>
              <a:t>Si</a:t>
            </a:r>
            <a:r>
              <a:rPr lang="nb-NO" sz="1700" baseline="30000" dirty="0" err="1" smtClean="0"/>
              <a:t>core</a:t>
            </a:r>
            <a:r>
              <a:rPr lang="nb-NO" sz="1700" dirty="0" smtClean="0"/>
              <a:t>  </a:t>
            </a:r>
            <a:r>
              <a:rPr lang="nb-NO" sz="1700" b="1" dirty="0" smtClean="0"/>
              <a:t>and</a:t>
            </a:r>
            <a:r>
              <a:rPr lang="nb-NO" sz="1700" dirty="0" smtClean="0"/>
              <a:t>  high FeO</a:t>
            </a:r>
            <a:r>
              <a:rPr lang="nb-NO" sz="1700" baseline="30000" dirty="0" smtClean="0">
                <a:solidFill>
                  <a:srgbClr val="000000"/>
                </a:solidFill>
              </a:rPr>
              <a:t>MO 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(high f</a:t>
            </a:r>
            <a:r>
              <a:rPr lang="nb-NO" sz="1600" baseline="-1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nb-NO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98085" y="3478801"/>
            <a:ext cx="4051109" cy="1374735"/>
            <a:chOff x="1703759" y="4966683"/>
            <a:chExt cx="4051109" cy="1374735"/>
          </a:xfrm>
        </p:grpSpPr>
        <p:sp>
          <p:nvSpPr>
            <p:cNvPr id="12" name="TextBox 11"/>
            <p:cNvSpPr txBox="1"/>
            <p:nvPr/>
          </p:nvSpPr>
          <p:spPr>
            <a:xfrm>
              <a:off x="1703759" y="4966683"/>
              <a:ext cx="4051109" cy="13747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of core and magma </a:t>
              </a:r>
              <a:r>
                <a:rPr lang="nb-NO" dirty="0" err="1" smtClean="0">
                  <a:solidFill>
                    <a:srgbClr val="0066FF"/>
                  </a:solidFill>
                </a:rPr>
                <a:t>ocean</a:t>
              </a:r>
              <a:r>
                <a:rPr lang="nb-NO" dirty="0" smtClean="0">
                  <a:solidFill>
                    <a:srgbClr val="0066FF"/>
                  </a:solidFill>
                </a:rPr>
                <a:t> (MO)</a:t>
              </a:r>
            </a:p>
            <a:p>
              <a:pPr>
                <a:lnSpc>
                  <a:spcPts val="3400"/>
                </a:lnSpc>
              </a:pPr>
              <a:r>
                <a:rPr lang="nb-NO" sz="2000" dirty="0" smtClean="0">
                  <a:solidFill>
                    <a:srgbClr val="6600CC"/>
                  </a:solidFill>
                </a:rPr>
                <a:t>        </a:t>
              </a:r>
              <a:r>
                <a:rPr lang="nb-NO" sz="2000" dirty="0" err="1" smtClean="0">
                  <a:solidFill>
                    <a:srgbClr val="6600CC"/>
                  </a:solidFill>
                </a:rPr>
                <a:t>core</a:t>
              </a:r>
              <a:r>
                <a:rPr lang="nb-NO" sz="2000" dirty="0" smtClean="0">
                  <a:solidFill>
                    <a:srgbClr val="6600CC"/>
                  </a:solidFill>
                </a:rPr>
                <a:t>-MO </a:t>
              </a:r>
              <a:r>
                <a:rPr lang="nb-NO" sz="2000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FeO </a:t>
              </a:r>
              <a:r>
                <a:rPr lang="nb-NO" dirty="0" smtClean="0">
                  <a:solidFill>
                    <a:srgbClr val="9999FF"/>
                  </a:solidFill>
                </a:rPr>
                <a:t>and FeO</a:t>
              </a:r>
              <a:r>
                <a:rPr lang="nb-NO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dirty="0" smtClean="0">
                  <a:solidFill>
                    <a:srgbClr val="6600CC"/>
                  </a:solidFill>
                </a:rPr>
                <a:t> to the core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SiO</a:t>
              </a:r>
              <a:r>
                <a:rPr lang="nb-NO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dirty="0" smtClean="0">
                  <a:solidFill>
                    <a:srgbClr val="6600CC"/>
                  </a:solidFill>
                </a:rPr>
                <a:t> to </a:t>
              </a:r>
              <a:r>
                <a:rPr lang="nb-NO" dirty="0" err="1" smtClean="0">
                  <a:solidFill>
                    <a:srgbClr val="6600CC"/>
                  </a:solidFill>
                </a:rPr>
                <a:t>the</a:t>
              </a:r>
              <a:r>
                <a:rPr lang="nb-NO" dirty="0" smtClean="0">
                  <a:solidFill>
                    <a:srgbClr val="6600CC"/>
                  </a:solidFill>
                </a:rPr>
                <a:t> MO (and </a:t>
              </a:r>
              <a:r>
                <a:rPr lang="nb-NO" dirty="0" err="1" smtClean="0">
                  <a:solidFill>
                    <a:srgbClr val="6600CC"/>
                  </a:solidFill>
                </a:rPr>
                <a:t>BMO</a:t>
              </a:r>
              <a:r>
                <a:rPr lang="nb-NO" dirty="0" smtClean="0">
                  <a:solidFill>
                    <a:srgbClr val="6600CC"/>
                  </a:solidFill>
                </a:rPr>
                <a:t>)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1830094" y="5441337"/>
              <a:ext cx="365960" cy="21249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82462" y="61350"/>
            <a:ext cx="3849131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Because the chemical equilibrium:</a:t>
            </a:r>
          </a:p>
          <a:p>
            <a:r>
              <a:rPr lang="nb-NO" sz="2000" b="1" dirty="0" smtClean="0">
                <a:solidFill>
                  <a:srgbClr val="FF0000"/>
                </a:solidFill>
              </a:rPr>
              <a:t>2 Fe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met</a:t>
            </a:r>
            <a:r>
              <a:rPr lang="nb-NO" sz="2000" b="1" dirty="0" smtClean="0">
                <a:solidFill>
                  <a:srgbClr val="FF0000"/>
                </a:solidFill>
              </a:rPr>
              <a:t> + SiO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2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</a:t>
            </a:r>
            <a:r>
              <a:rPr lang="nb-NO" sz="2000" b="1" dirty="0" smtClean="0">
                <a:solidFill>
                  <a:srgbClr val="FF0000"/>
                </a:solidFill>
              </a:rPr>
              <a:t>  =  Si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met</a:t>
            </a:r>
            <a:r>
              <a:rPr lang="nb-NO" sz="2000" b="1" dirty="0" smtClean="0">
                <a:solidFill>
                  <a:srgbClr val="FF0000"/>
                </a:solidFill>
              </a:rPr>
              <a:t> + 2 FeO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</a:t>
            </a:r>
          </a:p>
          <a:p>
            <a:pPr>
              <a:lnSpc>
                <a:spcPts val="2600"/>
              </a:lnSpc>
            </a:pPr>
            <a:r>
              <a:rPr lang="nb-NO" sz="1400" dirty="0" smtClean="0"/>
              <a:t>is displaced towards the product side (right) with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increasing T  </a:t>
            </a:r>
            <a:r>
              <a:rPr lang="nb-NO" sz="1400" b="1" dirty="0" smtClean="0">
                <a:solidFill>
                  <a:srgbClr val="0066FF"/>
                </a:solidFill>
              </a:rPr>
              <a:t>and reversed with decreasing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166" y="1348667"/>
            <a:ext cx="2821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CC00CC"/>
                </a:solidFill>
              </a:rPr>
              <a:t>           2 Fe + O</a:t>
            </a:r>
            <a:r>
              <a:rPr lang="nb-NO" sz="1600" baseline="-25000" dirty="0" smtClean="0">
                <a:solidFill>
                  <a:srgbClr val="CC00CC"/>
                </a:solidFill>
              </a:rPr>
              <a:t>2</a:t>
            </a:r>
            <a:r>
              <a:rPr lang="nb-NO" sz="1600" dirty="0" smtClean="0">
                <a:solidFill>
                  <a:srgbClr val="CC00CC"/>
                </a:solidFill>
              </a:rPr>
              <a:t> = 2 FeO   (IW)</a:t>
            </a:r>
          </a:p>
          <a:p>
            <a:r>
              <a:rPr lang="nb-NO" sz="1600" dirty="0" smtClean="0"/>
              <a:t>  minus:  </a:t>
            </a:r>
            <a:r>
              <a:rPr lang="nb-NO" sz="1600" dirty="0" smtClean="0">
                <a:solidFill>
                  <a:srgbClr val="800080"/>
                </a:solidFill>
              </a:rPr>
              <a:t>Si + O</a:t>
            </a:r>
            <a:r>
              <a:rPr lang="nb-NO" sz="1600" baseline="-25000" dirty="0" smtClean="0">
                <a:solidFill>
                  <a:srgbClr val="800080"/>
                </a:solidFill>
              </a:rPr>
              <a:t>2</a:t>
            </a:r>
            <a:r>
              <a:rPr lang="nb-NO" sz="1600" dirty="0" smtClean="0">
                <a:solidFill>
                  <a:srgbClr val="800080"/>
                </a:solidFill>
              </a:rPr>
              <a:t> = SiO</a:t>
            </a:r>
            <a:r>
              <a:rPr lang="nb-NO" sz="1600" baseline="-25000" dirty="0" smtClean="0">
                <a:solidFill>
                  <a:srgbClr val="800080"/>
                </a:solidFill>
              </a:rPr>
              <a:t>2       </a:t>
            </a:r>
            <a:r>
              <a:rPr lang="nb-NO" sz="1600" dirty="0" smtClean="0">
                <a:solidFill>
                  <a:srgbClr val="800080"/>
                </a:solidFill>
              </a:rPr>
              <a:t>(SS)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8961" y="1961639"/>
            <a:ext cx="29578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gives:  </a:t>
            </a:r>
            <a:r>
              <a:rPr lang="nb-NO" sz="1600" dirty="0" smtClean="0">
                <a:solidFill>
                  <a:srgbClr val="FF7C80"/>
                </a:solidFill>
              </a:rPr>
              <a:t>2 Fe </a:t>
            </a:r>
            <a:r>
              <a:rPr lang="nb-NO" sz="1600" dirty="0" smtClean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600" dirty="0" smtClean="0">
                <a:solidFill>
                  <a:srgbClr val="FF7C80"/>
                </a:solidFill>
              </a:rPr>
              <a:t> Si = 2 FeO </a:t>
            </a:r>
            <a:r>
              <a:rPr lang="nb-NO" sz="1600" dirty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600" dirty="0" smtClean="0">
                <a:solidFill>
                  <a:srgbClr val="FF7C80"/>
                </a:solidFill>
              </a:rPr>
              <a:t> SiO</a:t>
            </a:r>
            <a:r>
              <a:rPr lang="nb-NO" sz="1600" baseline="-25000" dirty="0" smtClean="0">
                <a:solidFill>
                  <a:srgbClr val="FF7C80"/>
                </a:solidFill>
              </a:rPr>
              <a:t>2</a:t>
            </a:r>
            <a:endParaRPr lang="en-GB" sz="1600" dirty="0">
              <a:solidFill>
                <a:srgbClr val="FF7C80"/>
              </a:solidFill>
            </a:endParaRPr>
          </a:p>
          <a:p>
            <a:r>
              <a:rPr lang="nb-NO" sz="1600" dirty="0" smtClean="0"/>
              <a:t>or:</a:t>
            </a:r>
            <a:r>
              <a:rPr lang="nb-NO" sz="1600" dirty="0" smtClean="0">
                <a:solidFill>
                  <a:srgbClr val="800080"/>
                </a:solidFill>
              </a:rPr>
              <a:t>  </a:t>
            </a:r>
            <a:r>
              <a:rPr lang="nb-NO" b="1" dirty="0" smtClean="0">
                <a:solidFill>
                  <a:srgbClr val="FF0000"/>
                </a:solidFill>
              </a:rPr>
              <a:t>2 </a:t>
            </a:r>
            <a:r>
              <a:rPr lang="nb-NO" b="1" dirty="0">
                <a:solidFill>
                  <a:srgbClr val="FF0000"/>
                </a:solidFill>
              </a:rPr>
              <a:t>Fe </a:t>
            </a:r>
            <a:r>
              <a:rPr lang="nb-NO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b="1" dirty="0" smtClean="0">
                <a:solidFill>
                  <a:srgbClr val="FF0000"/>
                </a:solidFill>
              </a:rPr>
              <a:t> Si</a:t>
            </a:r>
            <a:r>
              <a:rPr lang="nb-NO" b="1" dirty="0">
                <a:solidFill>
                  <a:srgbClr val="FF0000"/>
                </a:solidFill>
              </a:rPr>
              <a:t>O</a:t>
            </a:r>
            <a:r>
              <a:rPr lang="nb-NO" b="1" baseline="-25000" dirty="0">
                <a:solidFill>
                  <a:srgbClr val="FF0000"/>
                </a:solidFill>
              </a:rPr>
              <a:t>2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>
                <a:solidFill>
                  <a:srgbClr val="FF0000"/>
                </a:solidFill>
              </a:rPr>
              <a:t>= </a:t>
            </a:r>
            <a:r>
              <a:rPr lang="nb-NO" b="1" dirty="0" smtClean="0">
                <a:solidFill>
                  <a:srgbClr val="FF0000"/>
                </a:solidFill>
              </a:rPr>
              <a:t>Si + 2 FeO</a:t>
            </a:r>
            <a:endParaRPr lang="en-GB" b="1" dirty="0">
              <a:solidFill>
                <a:srgbClr val="800080"/>
              </a:solidFill>
            </a:endParaRPr>
          </a:p>
        </p:txBody>
      </p:sp>
      <p:pic>
        <p:nvPicPr>
          <p:cNvPr id="6" name="Picture 2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" y="1215263"/>
            <a:ext cx="4672013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95342" y="5005887"/>
            <a:ext cx="4064437" cy="1733808"/>
            <a:chOff x="4303526" y="4897603"/>
            <a:chExt cx="4064437" cy="1733808"/>
          </a:xfrm>
        </p:grpSpPr>
        <p:sp>
          <p:nvSpPr>
            <p:cNvPr id="15" name="TextBox 14"/>
            <p:cNvSpPr txBox="1"/>
            <p:nvPr/>
          </p:nvSpPr>
          <p:spPr>
            <a:xfrm>
              <a:off x="4303526" y="4897603"/>
              <a:ext cx="4064437" cy="17338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nb-NO" sz="1600" b="1" dirty="0" err="1" smtClean="0">
                  <a:solidFill>
                    <a:srgbClr val="0066FF"/>
                  </a:solidFill>
                </a:rPr>
                <a:t>Additional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pressure-effect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400" b="1" dirty="0" smtClean="0">
                  <a:solidFill>
                    <a:srgbClr val="0066FF"/>
                  </a:solidFill>
                </a:rPr>
                <a:t>– </a:t>
              </a:r>
              <a:r>
                <a:rPr lang="nb-NO" sz="1400" dirty="0" err="1" smtClean="0">
                  <a:solidFill>
                    <a:srgbClr val="0066FF"/>
                  </a:solidFill>
                </a:rPr>
                <a:t>above</a:t>
              </a:r>
              <a:r>
                <a:rPr lang="nb-NO" sz="1400" dirty="0" smtClean="0">
                  <a:solidFill>
                    <a:srgbClr val="0066FF"/>
                  </a:solidFill>
                </a:rPr>
                <a:t> 25 GPa</a:t>
              </a:r>
            </a:p>
            <a:p>
              <a:pPr>
                <a:lnSpc>
                  <a:spcPts val="1200"/>
                </a:lnSpc>
              </a:pPr>
              <a:r>
                <a:rPr lang="nb-NO" sz="1200" dirty="0" smtClean="0">
                  <a:solidFill>
                    <a:srgbClr val="0066FF"/>
                  </a:solidFill>
                </a:rPr>
                <a:t>                                      </a:t>
              </a:r>
              <a:r>
                <a:rPr lang="nb-NO" sz="1100" dirty="0" smtClean="0"/>
                <a:t>Armstrong and Frost (2019, Nature)</a:t>
              </a:r>
            </a:p>
            <a:p>
              <a:pPr>
                <a:lnSpc>
                  <a:spcPts val="2300"/>
                </a:lnSpc>
              </a:pPr>
              <a:r>
                <a:rPr lang="nb-NO" sz="1400" dirty="0" err="1" smtClean="0"/>
                <a:t>Disproportionation</a:t>
              </a:r>
              <a:r>
                <a:rPr lang="nb-NO" sz="1400" dirty="0" smtClean="0"/>
                <a:t> </a:t>
              </a:r>
              <a:r>
                <a:rPr lang="nb-NO" sz="1400" dirty="0" err="1"/>
                <a:t>of</a:t>
              </a:r>
              <a:r>
                <a:rPr lang="nb-NO" sz="1400" dirty="0"/>
                <a:t> </a:t>
              </a:r>
              <a:r>
                <a:rPr lang="nb-NO" sz="1400" dirty="0" err="1"/>
                <a:t>FeO</a:t>
              </a:r>
              <a:r>
                <a:rPr lang="nb-NO" sz="1400" baseline="30000" dirty="0" err="1"/>
                <a:t>MO</a:t>
              </a:r>
              <a:r>
                <a:rPr lang="nb-NO" sz="1400" dirty="0"/>
                <a:t> </a:t>
              </a:r>
              <a:r>
                <a:rPr lang="nb-NO" sz="1400" dirty="0" smtClean="0"/>
                <a:t>at p &gt; 25 GPa promotes</a:t>
              </a:r>
            </a:p>
            <a:p>
              <a:pPr>
                <a:lnSpc>
                  <a:spcPts val="1400"/>
                </a:lnSpc>
              </a:pPr>
              <a:r>
                <a:rPr lang="nb-NO" sz="1400" dirty="0" err="1"/>
                <a:t>high</a:t>
              </a:r>
              <a:r>
                <a:rPr lang="nb-NO" sz="1400" dirty="0"/>
                <a:t> f</a:t>
              </a:r>
              <a:r>
                <a:rPr lang="nb-NO" sz="1600" baseline="-10000" dirty="0"/>
                <a:t>O</a:t>
              </a:r>
              <a:r>
                <a:rPr lang="nb-NO" sz="1400" baseline="-25000" dirty="0"/>
                <a:t>2</a:t>
              </a:r>
              <a:r>
                <a:rPr lang="nb-NO" sz="1400" dirty="0"/>
                <a:t> </a:t>
              </a:r>
              <a:r>
                <a:rPr lang="nb-NO" sz="1400" dirty="0" smtClean="0"/>
                <a:t>in </a:t>
              </a:r>
              <a:r>
                <a:rPr lang="nb-NO" sz="1400" dirty="0" err="1" smtClean="0"/>
                <a:t>the</a:t>
              </a:r>
              <a:r>
                <a:rPr lang="nb-NO" sz="1400" dirty="0" smtClean="0"/>
                <a:t> MO,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2800"/>
                </a:lnSpc>
              </a:pP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smtClean="0">
                  <a:solidFill>
                    <a:srgbClr val="FF0000"/>
                  </a:solidFill>
                </a:rPr>
                <a:t>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FeO</a:t>
              </a:r>
              <a:r>
                <a:rPr lang="nb-NO" sz="1900" b="1" baseline="-25000" dirty="0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  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 </a:t>
              </a:r>
              <a:r>
                <a:rPr lang="nb-NO" sz="1100" dirty="0" err="1" smtClean="0"/>
                <a:t>segregating</a:t>
              </a:r>
              <a:endParaRPr lang="nb-NO" sz="1100" dirty="0"/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 and sinking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5515020" y="5285448"/>
              <a:ext cx="94127" cy="185985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7227179" y="6019284"/>
              <a:ext cx="90353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4386" y="116632"/>
            <a:ext cx="2641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0066FF"/>
                </a:solidFill>
              </a:rPr>
              <a:t>f</a:t>
            </a:r>
            <a:r>
              <a:rPr lang="nb-NO" sz="1800" b="1" baseline="-14000" dirty="0" smtClean="0">
                <a:solidFill>
                  <a:srgbClr val="0066FF"/>
                </a:solidFill>
              </a:rPr>
              <a:t>O</a:t>
            </a:r>
            <a:r>
              <a:rPr lang="nb-NO" sz="1800" b="1" baseline="-28000" dirty="0" smtClean="0">
                <a:solidFill>
                  <a:srgbClr val="0066FF"/>
                </a:solidFill>
              </a:rPr>
              <a:t>2</a:t>
            </a:r>
            <a:r>
              <a:rPr lang="nb-NO" sz="1800" b="1" dirty="0" smtClean="0">
                <a:solidFill>
                  <a:srgbClr val="0066FF"/>
                </a:solidFill>
              </a:rPr>
              <a:t>-buffered </a:t>
            </a:r>
            <a:r>
              <a:rPr lang="nb-NO" sz="1800" b="1" dirty="0" err="1" smtClean="0">
                <a:solidFill>
                  <a:srgbClr val="0066FF"/>
                </a:solidFill>
              </a:rPr>
              <a:t>experiments</a:t>
            </a:r>
            <a:endParaRPr lang="nb-NO" sz="1800" b="1" dirty="0" smtClean="0">
              <a:solidFill>
                <a:srgbClr val="0066FF"/>
              </a:solidFill>
            </a:endParaRPr>
          </a:p>
          <a:p>
            <a:r>
              <a:rPr lang="nb-NO" sz="1400" dirty="0" smtClean="0">
                <a:solidFill>
                  <a:srgbClr val="000000"/>
                </a:solidFill>
              </a:rPr>
              <a:t>  Armstrong </a:t>
            </a:r>
            <a:r>
              <a:rPr lang="nb-NO" sz="1400" dirty="0">
                <a:solidFill>
                  <a:srgbClr val="000000"/>
                </a:solidFill>
              </a:rPr>
              <a:t>et </a:t>
            </a:r>
            <a:r>
              <a:rPr lang="nb-NO" sz="1400" dirty="0" smtClean="0">
                <a:solidFill>
                  <a:srgbClr val="000000"/>
                </a:solidFill>
              </a:rPr>
              <a:t>al. (2019</a:t>
            </a:r>
            <a:r>
              <a:rPr lang="nb-NO" sz="1400" dirty="0">
                <a:solidFill>
                  <a:srgbClr val="000000"/>
                </a:solidFill>
              </a:rPr>
              <a:t>, </a:t>
            </a:r>
            <a:r>
              <a:rPr lang="nb-NO" sz="1400" dirty="0" err="1">
                <a:solidFill>
                  <a:srgbClr val="000000"/>
                </a:solidFill>
              </a:rPr>
              <a:t>Sci</a:t>
            </a:r>
            <a:r>
              <a:rPr lang="nb-NO" sz="1400" dirty="0" smtClean="0">
                <a:solidFill>
                  <a:srgbClr val="000000"/>
                </a:solidFill>
              </a:rPr>
              <a:t>.)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67676"/>
            <a:ext cx="5184212" cy="3090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" y="17585"/>
            <a:ext cx="5076056" cy="35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68" y="116632"/>
            <a:ext cx="1151277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/>
              <a:t>Deng et al. 2020,</a:t>
            </a:r>
          </a:p>
          <a:p>
            <a:pPr>
              <a:lnSpc>
                <a:spcPts val="1100"/>
              </a:lnSpc>
            </a:pPr>
            <a:r>
              <a:rPr lang="nb-NO" sz="1100" dirty="0"/>
              <a:t> </a:t>
            </a:r>
            <a:r>
              <a:rPr lang="nb-NO" sz="1100" dirty="0" smtClean="0"/>
              <a:t> Nat. </a:t>
            </a:r>
            <a:r>
              <a:rPr lang="nb-NO" sz="1100" dirty="0" err="1" smtClean="0"/>
              <a:t>Comm</a:t>
            </a:r>
            <a:r>
              <a:rPr lang="nb-NO" sz="1100" dirty="0" smtClean="0"/>
              <a:t>,</a:t>
            </a:r>
            <a:endParaRPr lang="en-GB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96" y="1995603"/>
            <a:ext cx="5472607" cy="1805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77072"/>
            <a:ext cx="6083929" cy="2507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57824"/>
            <a:ext cx="371473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 err="1" smtClean="0">
                <a:solidFill>
                  <a:srgbClr val="3333FF"/>
                </a:solidFill>
              </a:rPr>
              <a:t>Follow</a:t>
            </a:r>
            <a:r>
              <a:rPr lang="nb-NO" sz="2200" b="1" dirty="0" smtClean="0">
                <a:solidFill>
                  <a:srgbClr val="3333FF"/>
                </a:solidFill>
              </a:rPr>
              <a:t>-up </a:t>
            </a:r>
            <a:r>
              <a:rPr lang="nb-NO" sz="2200" b="1" dirty="0" err="1" smtClean="0">
                <a:solidFill>
                  <a:srgbClr val="3333FF"/>
                </a:solidFill>
              </a:rPr>
              <a:t>study</a:t>
            </a:r>
            <a:endParaRPr lang="nb-NO" sz="2200" b="1" dirty="0" smtClean="0">
              <a:solidFill>
                <a:srgbClr val="3333FF"/>
              </a:solidFill>
            </a:endParaRPr>
          </a:p>
          <a:p>
            <a:r>
              <a:rPr lang="nb-NO" sz="2000" i="1" dirty="0" smtClean="0">
                <a:solidFill>
                  <a:srgbClr val="3333FF"/>
                </a:solidFill>
              </a:rPr>
              <a:t> - Ab </a:t>
            </a:r>
            <a:r>
              <a:rPr lang="nb-NO" sz="2000" i="1" dirty="0" err="1" smtClean="0">
                <a:solidFill>
                  <a:srgbClr val="3333FF"/>
                </a:solidFill>
              </a:rPr>
              <a:t>initio</a:t>
            </a:r>
            <a:r>
              <a:rPr lang="nb-NO" sz="2000" i="1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simulations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sz="2000" dirty="0" smtClean="0">
                <a:solidFill>
                  <a:srgbClr val="3333FF"/>
                </a:solidFill>
              </a:rPr>
              <a:t> - Al-</a:t>
            </a:r>
            <a:r>
              <a:rPr lang="nb-NO" sz="2000" dirty="0" err="1" smtClean="0">
                <a:solidFill>
                  <a:srgbClr val="3333FF"/>
                </a:solidFill>
              </a:rPr>
              <a:t>free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simulation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cells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close</a:t>
            </a:r>
            <a:r>
              <a:rPr lang="nb-NO" sz="2000" dirty="0" smtClean="0">
                <a:solidFill>
                  <a:srgbClr val="3333FF"/>
                </a:solidFill>
              </a:rPr>
              <a:t> to</a:t>
            </a:r>
          </a:p>
          <a:p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</a:rPr>
              <a:t>               12.5 mol% FeSiO</a:t>
            </a:r>
            <a:r>
              <a:rPr lang="nb-NO" sz="2000" baseline="-25000" dirty="0" smtClean="0">
                <a:solidFill>
                  <a:srgbClr val="3333FF"/>
                </a:solidFill>
              </a:rPr>
              <a:t>3</a:t>
            </a:r>
          </a:p>
          <a:p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</a:rPr>
              <a:t>               87.5 mol% MgSiO</a:t>
            </a:r>
            <a:r>
              <a:rPr lang="nb-NO" sz="2000" baseline="-25000" dirty="0" smtClean="0">
                <a:solidFill>
                  <a:srgbClr val="3333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30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937642"/>
            <a:ext cx="5469552" cy="2821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5597420" cy="316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4368" y="116632"/>
            <a:ext cx="1151277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/>
              <a:t>Deng et al. 2020,</a:t>
            </a:r>
          </a:p>
          <a:p>
            <a:pPr>
              <a:lnSpc>
                <a:spcPts val="1100"/>
              </a:lnSpc>
            </a:pPr>
            <a:r>
              <a:rPr lang="nb-NO" sz="1100" dirty="0"/>
              <a:t> </a:t>
            </a:r>
            <a:r>
              <a:rPr lang="nb-NO" sz="1100" dirty="0" smtClean="0"/>
              <a:t> Nat. </a:t>
            </a:r>
            <a:r>
              <a:rPr lang="nb-NO" sz="1100" dirty="0" err="1" smtClean="0"/>
              <a:t>Comm</a:t>
            </a:r>
            <a:r>
              <a:rPr lang="nb-NO" sz="1100" dirty="0" smtClean="0"/>
              <a:t>,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464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25718</TotalTime>
  <Words>1668</Words>
  <Application>Microsoft Office PowerPoint</Application>
  <PresentationFormat>On-screen Show (4:3)</PresentationFormat>
  <Paragraphs>233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374</cp:revision>
  <dcterms:created xsi:type="dcterms:W3CDTF">2004-05-12T10:19:50Z</dcterms:created>
  <dcterms:modified xsi:type="dcterms:W3CDTF">2023-11-29T09:43:16Z</dcterms:modified>
</cp:coreProperties>
</file>