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630" r:id="rId2"/>
    <p:sldId id="631" r:id="rId3"/>
    <p:sldId id="632" r:id="rId4"/>
    <p:sldId id="633" r:id="rId5"/>
    <p:sldId id="634" r:id="rId6"/>
    <p:sldId id="635" r:id="rId7"/>
    <p:sldId id="636" r:id="rId8"/>
    <p:sldId id="637" r:id="rId9"/>
    <p:sldId id="638" r:id="rId10"/>
    <p:sldId id="639" r:id="rId11"/>
    <p:sldId id="640" r:id="rId12"/>
    <p:sldId id="641" r:id="rId13"/>
    <p:sldId id="642" r:id="rId14"/>
    <p:sldId id="643" r:id="rId15"/>
    <p:sldId id="594" r:id="rId16"/>
    <p:sldId id="602" r:id="rId17"/>
    <p:sldId id="513" r:id="rId18"/>
    <p:sldId id="580" r:id="rId19"/>
    <p:sldId id="584" r:id="rId20"/>
    <p:sldId id="583" r:id="rId21"/>
    <p:sldId id="559" r:id="rId22"/>
    <p:sldId id="563" r:id="rId23"/>
    <p:sldId id="558" r:id="rId24"/>
    <p:sldId id="585" r:id="rId25"/>
    <p:sldId id="598" r:id="rId26"/>
    <p:sldId id="587" r:id="rId27"/>
    <p:sldId id="645" r:id="rId28"/>
    <p:sldId id="646" r:id="rId29"/>
    <p:sldId id="546" r:id="rId30"/>
    <p:sldId id="604" r:id="rId31"/>
    <p:sldId id="549" r:id="rId32"/>
    <p:sldId id="550" r:id="rId33"/>
    <p:sldId id="532" r:id="rId34"/>
    <p:sldId id="589" r:id="rId35"/>
    <p:sldId id="588" r:id="rId36"/>
    <p:sldId id="577" r:id="rId37"/>
    <p:sldId id="533" r:id="rId38"/>
    <p:sldId id="534" r:id="rId39"/>
    <p:sldId id="623" r:id="rId40"/>
    <p:sldId id="456" r:id="rId41"/>
    <p:sldId id="504" r:id="rId42"/>
    <p:sldId id="505" r:id="rId43"/>
    <p:sldId id="458" r:id="rId44"/>
    <p:sldId id="593" r:id="rId45"/>
    <p:sldId id="445" r:id="rId46"/>
    <p:sldId id="615" r:id="rId47"/>
    <p:sldId id="617" r:id="rId48"/>
    <p:sldId id="618" r:id="rId49"/>
    <p:sldId id="620" r:id="rId50"/>
    <p:sldId id="628" r:id="rId51"/>
    <p:sldId id="629" r:id="rId52"/>
    <p:sldId id="564" r:id="rId53"/>
    <p:sldId id="565" r:id="rId54"/>
    <p:sldId id="462" r:id="rId55"/>
    <p:sldId id="616" r:id="rId56"/>
    <p:sldId id="644" r:id="rId57"/>
    <p:sldId id="500" r:id="rId58"/>
    <p:sldId id="501" r:id="rId59"/>
    <p:sldId id="566" r:id="rId60"/>
    <p:sldId id="567" r:id="rId61"/>
    <p:sldId id="571" r:id="rId62"/>
    <p:sldId id="573" r:id="rId63"/>
    <p:sldId id="576" r:id="rId64"/>
    <p:sldId id="570" r:id="rId65"/>
    <p:sldId id="568" r:id="rId66"/>
    <p:sldId id="569" r:id="rId67"/>
    <p:sldId id="625" r:id="rId68"/>
    <p:sldId id="626" r:id="rId69"/>
    <p:sldId id="627" r:id="rId70"/>
    <p:sldId id="514" r:id="rId71"/>
    <p:sldId id="461" r:id="rId72"/>
    <p:sldId id="581" r:id="rId73"/>
    <p:sldId id="622" r:id="rId74"/>
  </p:sldIdLst>
  <p:sldSz cx="9144000" cy="6858000" type="screen4x3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FF9933"/>
    <a:srgbClr val="CC0000"/>
    <a:srgbClr val="CC3300"/>
    <a:srgbClr val="FF00FF"/>
    <a:srgbClr val="3333CC"/>
    <a:srgbClr val="CC00FF"/>
    <a:srgbClr val="66FFFF"/>
    <a:srgbClr val="FFFF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5" autoAdjust="0"/>
    <p:restoredTop sz="97445" autoAdjust="0"/>
  </p:normalViewPr>
  <p:slideViewPr>
    <p:cSldViewPr>
      <p:cViewPr varScale="1">
        <p:scale>
          <a:sx n="181" d="100"/>
          <a:sy n="181" d="100"/>
        </p:scale>
        <p:origin x="768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371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22" tIns="66412" rIns="132822" bIns="66412" numCol="1" anchor="t" anchorCtr="0" compatLnSpc="1">
            <a:prstTxWarp prst="textNoShape">
              <a:avLst/>
            </a:prstTxWarp>
          </a:bodyPr>
          <a:lstStyle>
            <a:lvl1pPr defTabSz="1327613">
              <a:defRPr sz="17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7688" y="0"/>
            <a:ext cx="4303712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22" tIns="66412" rIns="132822" bIns="66412" numCol="1" anchor="t" anchorCtr="0" compatLnSpc="1">
            <a:prstTxWarp prst="textNoShape">
              <a:avLst/>
            </a:prstTxWarp>
          </a:bodyPr>
          <a:lstStyle>
            <a:lvl1pPr algn="r" defTabSz="1327613">
              <a:defRPr sz="17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3644563"/>
            <a:ext cx="43037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22" tIns="66412" rIns="132822" bIns="66412" numCol="1" anchor="b" anchorCtr="0" compatLnSpc="1">
            <a:prstTxWarp prst="textNoShape">
              <a:avLst/>
            </a:prstTxWarp>
          </a:bodyPr>
          <a:lstStyle>
            <a:lvl1pPr defTabSz="1327613">
              <a:defRPr sz="17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7688" y="13644563"/>
            <a:ext cx="43037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2822" tIns="66412" rIns="132822" bIns="66412" numCol="1" anchor="b" anchorCtr="0" compatLnSpc="1">
            <a:prstTxWarp prst="textNoShape">
              <a:avLst/>
            </a:prstTxWarp>
          </a:bodyPr>
          <a:lstStyle>
            <a:lvl1pPr algn="r" defTabSz="1327613">
              <a:defRPr sz="1700"/>
            </a:lvl1pPr>
          </a:lstStyle>
          <a:p>
            <a:pPr>
              <a:defRPr/>
            </a:pPr>
            <a:fld id="{5A41A60F-B77F-42B6-B53F-54570DBFB4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862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6100" y="0"/>
            <a:ext cx="4303713" cy="717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57C1CC2-F47E-4F50-85CC-AC6607B77283}" type="datetimeFigureOut">
              <a:rPr lang="nb-NO"/>
              <a:pPr>
                <a:defRPr/>
              </a:pPr>
              <a:t>27.12.2023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077913"/>
            <a:ext cx="7181850" cy="5386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775" y="6823075"/>
            <a:ext cx="7943850" cy="6462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642975"/>
            <a:ext cx="4303713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6100" y="13642975"/>
            <a:ext cx="4303713" cy="717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58F5D2D-38CF-44A1-B8AA-B0B420E3F19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9026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58F5D2D-38CF-44A1-B8AA-B0B420E3F192}" type="slidenum">
              <a:rPr lang="nb-NO" smtClean="0"/>
              <a:pPr>
                <a:defRPr/>
              </a:pPr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7922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CAE9-B3AD-4428-A475-41722A4629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46823-A8EF-4F3B-8826-D209EED075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C16E4-3B3D-4E37-90D2-E72567441D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1732C-A7ED-4E2A-A8A7-5E7CA33A04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DF7A9-C725-4DF4-AAC1-CD31A6F667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8A4B9-2DE4-4D9A-B88D-1A132254E9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C265A-8739-427D-968E-81F1A42078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F0709-66B1-43FD-90A9-EAA09A280F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652F4-ED7F-4C4C-8FA1-9EB3F2A73F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F7A09-3349-469F-A21A-B5A89602E9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91FAD-E077-48F9-87D8-7BA24B240F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8AB955C-1EE3-4300-A05E-149305B323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emf"/><Relationship Id="rId4" Type="http://schemas.openxmlformats.org/officeDocument/2006/relationships/image" Target="../media/image110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2608406" cy="492443"/>
          </a:xfrm>
          <a:prstGeom prst="rect">
            <a:avLst/>
          </a:prstGeom>
          <a:solidFill>
            <a:srgbClr val="F2F2F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600" dirty="0" smtClean="0">
                <a:solidFill>
                  <a:srgbClr val="0066FF"/>
                </a:solidFill>
              </a:rPr>
              <a:t>Main heat sources</a:t>
            </a:r>
            <a:endParaRPr lang="en-GB" sz="2600" dirty="0">
              <a:solidFill>
                <a:srgbClr val="00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072188"/>
            <a:ext cx="3342582" cy="3259867"/>
          </a:xfrm>
          <a:prstGeom prst="rect">
            <a:avLst/>
          </a:prstGeom>
          <a:solidFill>
            <a:srgbClr val="F2F2F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2400" dirty="0" smtClean="0">
                <a:solidFill>
                  <a:srgbClr val="9900CC"/>
                </a:solidFill>
              </a:rPr>
              <a:t>Planetesimal to </a:t>
            </a:r>
            <a:r>
              <a:rPr lang="nb-NO" sz="2400" dirty="0" err="1" smtClean="0">
                <a:solidFill>
                  <a:srgbClr val="9900CC"/>
                </a:solidFill>
              </a:rPr>
              <a:t>runaway</a:t>
            </a:r>
            <a:endParaRPr lang="nb-NO" sz="2400" dirty="0" smtClean="0">
              <a:solidFill>
                <a:srgbClr val="9900CC"/>
              </a:solidFill>
            </a:endParaRPr>
          </a:p>
          <a:p>
            <a:pPr>
              <a:lnSpc>
                <a:spcPts val="2800"/>
              </a:lnSpc>
            </a:pPr>
            <a:r>
              <a:rPr lang="nb-NO" sz="2400" dirty="0">
                <a:solidFill>
                  <a:srgbClr val="9900CC"/>
                </a:solidFill>
              </a:rPr>
              <a:t> </a:t>
            </a:r>
            <a:r>
              <a:rPr lang="nb-NO" sz="2400" dirty="0" err="1" smtClean="0">
                <a:solidFill>
                  <a:srgbClr val="9900CC"/>
                </a:solidFill>
              </a:rPr>
              <a:t>growth</a:t>
            </a:r>
            <a:r>
              <a:rPr lang="nb-NO" sz="2400" dirty="0" smtClean="0">
                <a:solidFill>
                  <a:srgbClr val="9900CC"/>
                </a:solidFill>
              </a:rPr>
              <a:t> stages</a:t>
            </a:r>
          </a:p>
          <a:p>
            <a:pPr>
              <a:lnSpc>
                <a:spcPts val="800"/>
              </a:lnSpc>
            </a:pPr>
            <a:endParaRPr lang="nb-NO" sz="800" dirty="0">
              <a:solidFill>
                <a:srgbClr val="9900CC"/>
              </a:solidFill>
            </a:endParaRPr>
          </a:p>
          <a:p>
            <a:pPr>
              <a:lnSpc>
                <a:spcPts val="2100"/>
              </a:lnSpc>
            </a:pPr>
            <a:r>
              <a:rPr lang="nb-NO" dirty="0" smtClean="0"/>
              <a:t> </a:t>
            </a:r>
            <a:r>
              <a:rPr lang="nb-NO" b="1" dirty="0" smtClean="0">
                <a:solidFill>
                  <a:srgbClr val="0066FF"/>
                </a:solidFill>
              </a:rPr>
              <a:t>- Shortlived </a:t>
            </a:r>
            <a:r>
              <a:rPr lang="nb-NO" b="1" dirty="0" err="1" smtClean="0">
                <a:solidFill>
                  <a:srgbClr val="0066FF"/>
                </a:solidFill>
              </a:rPr>
              <a:t>radioactive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decay</a:t>
            </a:r>
            <a:endParaRPr lang="nb-NO" b="1" dirty="0">
              <a:solidFill>
                <a:srgbClr val="0066FF"/>
              </a:solidFill>
            </a:endParaRPr>
          </a:p>
          <a:p>
            <a:pPr>
              <a:lnSpc>
                <a:spcPts val="2100"/>
              </a:lnSpc>
            </a:pPr>
            <a:r>
              <a:rPr lang="nb-NO" dirty="0" smtClean="0"/>
              <a:t>    </a:t>
            </a:r>
            <a:r>
              <a:rPr lang="nb-NO" sz="1600" dirty="0" err="1" smtClean="0"/>
              <a:t>important</a:t>
            </a:r>
            <a:r>
              <a:rPr lang="nb-NO" sz="1600" dirty="0" smtClean="0"/>
              <a:t> during </a:t>
            </a:r>
            <a:r>
              <a:rPr lang="nb-NO" sz="1600" dirty="0" err="1" smtClean="0"/>
              <a:t>the</a:t>
            </a:r>
            <a:r>
              <a:rPr lang="nb-NO" sz="1600" dirty="0" smtClean="0"/>
              <a:t> first 2-4 </a:t>
            </a:r>
            <a:r>
              <a:rPr lang="nb-NO" sz="1600" dirty="0" err="1" smtClean="0"/>
              <a:t>Ma</a:t>
            </a:r>
            <a:r>
              <a:rPr lang="nb-NO" sz="1600" dirty="0" smtClean="0"/>
              <a:t>)</a:t>
            </a:r>
          </a:p>
          <a:p>
            <a:pPr>
              <a:lnSpc>
                <a:spcPts val="2100"/>
              </a:lnSpc>
            </a:pPr>
            <a:r>
              <a:rPr lang="nb-NO" dirty="0"/>
              <a:t> </a:t>
            </a:r>
            <a:r>
              <a:rPr lang="nb-NO" dirty="0" smtClean="0"/>
              <a:t>   </a:t>
            </a:r>
            <a:r>
              <a:rPr lang="nb-NO" dirty="0" err="1" smtClean="0">
                <a:solidFill>
                  <a:srgbClr val="FF0000"/>
                </a:solidFill>
              </a:rPr>
              <a:t>mainly</a:t>
            </a:r>
            <a:r>
              <a:rPr lang="nb-NO" dirty="0" smtClean="0">
                <a:solidFill>
                  <a:srgbClr val="FF0000"/>
                </a:solidFill>
              </a:rPr>
              <a:t>  </a:t>
            </a:r>
            <a:r>
              <a:rPr lang="nb-NO" b="1" baseline="30000" dirty="0" smtClean="0">
                <a:solidFill>
                  <a:srgbClr val="FF0000"/>
                </a:solidFill>
              </a:rPr>
              <a:t>26</a:t>
            </a:r>
            <a:r>
              <a:rPr lang="nb-NO" b="1" dirty="0" smtClean="0">
                <a:solidFill>
                  <a:srgbClr val="FF0000"/>
                </a:solidFill>
              </a:rPr>
              <a:t>Al → </a:t>
            </a:r>
            <a:r>
              <a:rPr lang="nb-NO" b="1" baseline="30000" dirty="0" smtClean="0">
                <a:solidFill>
                  <a:srgbClr val="FF0000"/>
                </a:solidFill>
              </a:rPr>
              <a:t>26</a:t>
            </a:r>
            <a:r>
              <a:rPr lang="nb-NO" b="1" dirty="0" smtClean="0">
                <a:solidFill>
                  <a:srgbClr val="FF0000"/>
                </a:solidFill>
              </a:rPr>
              <a:t>Mg</a:t>
            </a:r>
            <a:r>
              <a:rPr lang="nb-NO" dirty="0" smtClean="0">
                <a:solidFill>
                  <a:srgbClr val="FF0000"/>
                </a:solidFill>
              </a:rPr>
              <a:t>    </a:t>
            </a:r>
            <a:r>
              <a:rPr lang="nb-NO" b="1" dirty="0" smtClean="0">
                <a:solidFill>
                  <a:srgbClr val="FF0000"/>
                </a:solidFill>
              </a:rPr>
              <a:t>T</a:t>
            </a:r>
            <a:r>
              <a:rPr lang="nb-NO" b="1" baseline="-25000" dirty="0" smtClean="0">
                <a:solidFill>
                  <a:srgbClr val="FF0000"/>
                </a:solidFill>
              </a:rPr>
              <a:t>h</a:t>
            </a:r>
            <a:r>
              <a:rPr lang="nb-NO" b="1" dirty="0" smtClean="0">
                <a:solidFill>
                  <a:srgbClr val="FF0000"/>
                </a:solidFill>
              </a:rPr>
              <a:t>: 0.7 My</a:t>
            </a:r>
            <a:r>
              <a:rPr lang="nb-NO" dirty="0" smtClean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ts val="2100"/>
              </a:lnSpc>
            </a:pPr>
            <a:r>
              <a:rPr lang="nb-NO" dirty="0"/>
              <a:t> </a:t>
            </a:r>
            <a:r>
              <a:rPr lang="nb-NO" dirty="0" smtClean="0"/>
              <a:t>    </a:t>
            </a:r>
            <a:r>
              <a:rPr lang="nb-NO" sz="1600" dirty="0" smtClean="0">
                <a:solidFill>
                  <a:srgbClr val="FF0000"/>
                </a:solidFill>
              </a:rPr>
              <a:t>i.e. practical life-time: 3 - 3.5 My</a:t>
            </a:r>
          </a:p>
          <a:p>
            <a:pPr>
              <a:lnSpc>
                <a:spcPts val="800"/>
              </a:lnSpc>
            </a:pPr>
            <a:r>
              <a:rPr lang="nb-NO" sz="800" dirty="0" smtClean="0"/>
              <a:t> </a:t>
            </a:r>
          </a:p>
          <a:p>
            <a:pPr>
              <a:lnSpc>
                <a:spcPts val="2700"/>
              </a:lnSpc>
            </a:pPr>
            <a:r>
              <a:rPr lang="nb-NO" dirty="0" smtClean="0"/>
              <a:t> </a:t>
            </a:r>
            <a:r>
              <a:rPr lang="nb-NO" b="1" dirty="0" smtClean="0">
                <a:solidFill>
                  <a:srgbClr val="0066FF"/>
                </a:solidFill>
              </a:rPr>
              <a:t>- </a:t>
            </a:r>
            <a:r>
              <a:rPr lang="nb-NO" b="1" dirty="0" err="1" smtClean="0">
                <a:solidFill>
                  <a:srgbClr val="0066FF"/>
                </a:solidFill>
              </a:rPr>
              <a:t>Core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segregation</a:t>
            </a:r>
            <a:endParaRPr lang="nb-NO" b="1" dirty="0" smtClean="0">
              <a:solidFill>
                <a:srgbClr val="0066FF"/>
              </a:solidFill>
            </a:endParaRPr>
          </a:p>
          <a:p>
            <a:pPr>
              <a:lnSpc>
                <a:spcPts val="1300"/>
              </a:lnSpc>
            </a:pPr>
            <a:r>
              <a:rPr lang="nb-NO" b="1" dirty="0" smtClean="0">
                <a:solidFill>
                  <a:srgbClr val="0066FF"/>
                </a:solidFill>
              </a:rPr>
              <a:t>    </a:t>
            </a:r>
            <a:r>
              <a:rPr lang="nb-NO" sz="1400" dirty="0" err="1" smtClean="0">
                <a:solidFill>
                  <a:srgbClr val="0066FF"/>
                </a:solidFill>
              </a:rPr>
              <a:t>potential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energy</a:t>
            </a:r>
            <a:r>
              <a:rPr lang="nb-NO" sz="1400" dirty="0" smtClean="0">
                <a:solidFill>
                  <a:srgbClr val="0066FF"/>
                </a:solidFill>
              </a:rPr>
              <a:t> → heat</a:t>
            </a:r>
            <a:endParaRPr lang="nb-NO" sz="1400" dirty="0" smtClean="0"/>
          </a:p>
          <a:p>
            <a:pPr>
              <a:lnSpc>
                <a:spcPts val="800"/>
              </a:lnSpc>
            </a:pPr>
            <a:endParaRPr lang="nb-NO" sz="800" dirty="0" smtClean="0">
              <a:solidFill>
                <a:srgbClr val="0066FF"/>
              </a:solidFill>
            </a:endParaRPr>
          </a:p>
          <a:p>
            <a:pPr>
              <a:lnSpc>
                <a:spcPts val="2700"/>
              </a:lnSpc>
            </a:pP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sz="1600" b="1" dirty="0" smtClean="0">
                <a:solidFill>
                  <a:srgbClr val="0066FF"/>
                </a:solidFill>
              </a:rPr>
              <a:t>- </a:t>
            </a:r>
            <a:r>
              <a:rPr lang="nb-NO" sz="1600" b="1" dirty="0">
                <a:solidFill>
                  <a:srgbClr val="0066FF"/>
                </a:solidFill>
              </a:rPr>
              <a:t>Magma </a:t>
            </a:r>
            <a:r>
              <a:rPr lang="nb-NO" sz="1600" b="1" dirty="0" err="1">
                <a:solidFill>
                  <a:srgbClr val="0066FF"/>
                </a:solidFill>
              </a:rPr>
              <a:t>ocean</a:t>
            </a:r>
            <a:r>
              <a:rPr lang="nb-NO" sz="1600" b="1" dirty="0">
                <a:solidFill>
                  <a:srgbClr val="0066FF"/>
                </a:solidFill>
              </a:rPr>
              <a:t> </a:t>
            </a:r>
            <a:r>
              <a:rPr lang="nb-NO" sz="1600" b="1" dirty="0" err="1" smtClean="0">
                <a:solidFill>
                  <a:srgbClr val="0066FF"/>
                </a:solidFill>
              </a:rPr>
              <a:t>crystallisation</a:t>
            </a:r>
            <a:endParaRPr lang="nb-NO" sz="1600" b="1" dirty="0">
              <a:solidFill>
                <a:srgbClr val="0066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    latent heat of </a:t>
            </a:r>
            <a:r>
              <a:rPr lang="nb-NO" sz="1400" dirty="0" err="1" smtClean="0">
                <a:solidFill>
                  <a:srgbClr val="0066FF"/>
                </a:solidFill>
              </a:rPr>
              <a:t>cryst</a:t>
            </a:r>
            <a:r>
              <a:rPr lang="nb-NO" sz="1400" dirty="0">
                <a:solidFill>
                  <a:srgbClr val="0066FF"/>
                </a:solidFill>
              </a:rPr>
              <a:t>., </a:t>
            </a:r>
            <a:r>
              <a:rPr lang="nb-NO" sz="1400" dirty="0" smtClean="0">
                <a:solidFill>
                  <a:srgbClr val="0066FF"/>
                </a:solidFill>
              </a:rPr>
              <a:t> pot. </a:t>
            </a:r>
            <a:r>
              <a:rPr lang="nb-NO" sz="1400" dirty="0" err="1">
                <a:solidFill>
                  <a:srgbClr val="0066FF"/>
                </a:solidFill>
              </a:rPr>
              <a:t>energy</a:t>
            </a:r>
            <a:r>
              <a:rPr lang="nb-NO" sz="1400" dirty="0">
                <a:solidFill>
                  <a:srgbClr val="0066FF"/>
                </a:solidFill>
              </a:rPr>
              <a:t> → heat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4723160"/>
            <a:ext cx="3240360" cy="1964640"/>
          </a:xfrm>
          <a:prstGeom prst="rect">
            <a:avLst/>
          </a:prstGeom>
          <a:solidFill>
            <a:srgbClr val="F2F2F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nb-NO" sz="2400" dirty="0" smtClean="0">
                <a:solidFill>
                  <a:srgbClr val="9900CC"/>
                </a:solidFill>
              </a:rPr>
              <a:t>Giant impact stage</a:t>
            </a:r>
          </a:p>
          <a:p>
            <a:pPr>
              <a:lnSpc>
                <a:spcPts val="2200"/>
              </a:lnSpc>
            </a:pPr>
            <a:r>
              <a:rPr lang="nb-NO" b="1" dirty="0">
                <a:solidFill>
                  <a:srgbClr val="0066FF"/>
                </a:solidFill>
              </a:rPr>
              <a:t> </a:t>
            </a:r>
            <a:r>
              <a:rPr lang="nb-NO" b="1" dirty="0" smtClean="0">
                <a:solidFill>
                  <a:srgbClr val="0066FF"/>
                </a:solidFill>
              </a:rPr>
              <a:t>- Impact energy</a:t>
            </a:r>
          </a:p>
          <a:p>
            <a:pPr>
              <a:lnSpc>
                <a:spcPts val="2900"/>
              </a:lnSpc>
            </a:pPr>
            <a:r>
              <a:rPr lang="nb-NO" b="1" dirty="0">
                <a:solidFill>
                  <a:srgbClr val="0066FF"/>
                </a:solidFill>
              </a:rPr>
              <a:t> </a:t>
            </a:r>
            <a:r>
              <a:rPr lang="nb-NO" b="1" dirty="0" smtClean="0">
                <a:solidFill>
                  <a:srgbClr val="0066FF"/>
                </a:solidFill>
              </a:rPr>
              <a:t>- </a:t>
            </a:r>
            <a:r>
              <a:rPr lang="nb-NO" b="1" dirty="0">
                <a:solidFill>
                  <a:srgbClr val="0066FF"/>
                </a:solidFill>
              </a:rPr>
              <a:t>Core </a:t>
            </a:r>
            <a:r>
              <a:rPr lang="nb-NO" b="1" dirty="0" smtClean="0">
                <a:solidFill>
                  <a:srgbClr val="0066FF"/>
                </a:solidFill>
              </a:rPr>
              <a:t>segregation</a:t>
            </a:r>
          </a:p>
          <a:p>
            <a:pPr>
              <a:lnSpc>
                <a:spcPts val="2900"/>
              </a:lnSpc>
            </a:pPr>
            <a:r>
              <a:rPr lang="nb-NO" b="1" dirty="0" smtClean="0">
                <a:solidFill>
                  <a:srgbClr val="0066FF"/>
                </a:solidFill>
              </a:rPr>
              <a:t> - Magma </a:t>
            </a:r>
            <a:r>
              <a:rPr lang="nb-NO" b="1" dirty="0" err="1" smtClean="0">
                <a:solidFill>
                  <a:srgbClr val="0066FF"/>
                </a:solidFill>
              </a:rPr>
              <a:t>ocean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  <a:r>
              <a:rPr lang="nb-NO" b="1" dirty="0" err="1" smtClean="0">
                <a:solidFill>
                  <a:srgbClr val="0066FF"/>
                </a:solidFill>
              </a:rPr>
              <a:t>crystallisation</a:t>
            </a:r>
            <a:endParaRPr lang="nb-NO" b="1" dirty="0">
              <a:solidFill>
                <a:srgbClr val="0066FF"/>
              </a:solidFill>
            </a:endParaRPr>
          </a:p>
          <a:p>
            <a:pPr>
              <a:lnSpc>
                <a:spcPts val="1500"/>
              </a:lnSpc>
            </a:pPr>
            <a:r>
              <a:rPr lang="nb-NO" dirty="0" smtClean="0">
                <a:solidFill>
                  <a:srgbClr val="00B0F0"/>
                </a:solidFill>
              </a:rPr>
              <a:t>   </a:t>
            </a:r>
            <a:r>
              <a:rPr lang="nb-NO" sz="1200" dirty="0" smtClean="0"/>
              <a:t>(</a:t>
            </a:r>
            <a:r>
              <a:rPr lang="nb-NO" sz="1200" dirty="0" err="1" smtClean="0"/>
              <a:t>partly</a:t>
            </a:r>
            <a:r>
              <a:rPr lang="nb-NO" sz="1200" dirty="0" smtClean="0"/>
              <a:t> overlapping </a:t>
            </a:r>
            <a:r>
              <a:rPr lang="nb-NO" sz="1200" dirty="0" err="1" smtClean="0"/>
              <a:t>with</a:t>
            </a:r>
            <a:r>
              <a:rPr lang="nb-NO" sz="1200" dirty="0" smtClean="0"/>
              <a:t>, </a:t>
            </a:r>
            <a:r>
              <a:rPr lang="nb-NO" sz="1200" dirty="0" err="1" smtClean="0"/>
              <a:t>partly</a:t>
            </a:r>
            <a:r>
              <a:rPr lang="nb-NO" sz="1200" dirty="0" smtClean="0"/>
              <a:t> </a:t>
            </a:r>
            <a:r>
              <a:rPr lang="nb-NO" sz="1200" dirty="0" err="1" smtClean="0"/>
              <a:t>subsequent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 to </a:t>
            </a:r>
            <a:r>
              <a:rPr lang="nb-NO" sz="1200" dirty="0" err="1" smtClean="0"/>
              <a:t>core</a:t>
            </a:r>
            <a:r>
              <a:rPr lang="nb-NO" sz="1200" dirty="0" smtClean="0"/>
              <a:t> </a:t>
            </a:r>
            <a:r>
              <a:rPr lang="nb-NO" sz="1200" dirty="0" err="1" smtClean="0"/>
              <a:t>segregation</a:t>
            </a:r>
            <a:r>
              <a:rPr lang="nb-NO" sz="1200" dirty="0" smtClean="0"/>
              <a:t>)</a:t>
            </a:r>
            <a:endParaRPr lang="nb-NO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47" y="1374765"/>
            <a:ext cx="3094025" cy="3404116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84743" y="332656"/>
            <a:ext cx="1800200" cy="759182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nb-NO" dirty="0" err="1" smtClean="0">
                <a:solidFill>
                  <a:srgbClr val="3333FF"/>
                </a:solidFill>
              </a:rPr>
              <a:t>Radioactive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decay</a:t>
            </a:r>
            <a:r>
              <a:rPr lang="nb-NO" dirty="0" smtClean="0">
                <a:solidFill>
                  <a:srgbClr val="3333FF"/>
                </a:solidFill>
              </a:rPr>
              <a:t>:</a:t>
            </a:r>
          </a:p>
          <a:p>
            <a:pPr>
              <a:lnSpc>
                <a:spcPts val="2600"/>
              </a:lnSpc>
            </a:pPr>
            <a:r>
              <a:rPr lang="nb-NO" sz="2400" b="1" dirty="0" smtClean="0">
                <a:solidFill>
                  <a:srgbClr val="3333FF"/>
                </a:solidFill>
              </a:rPr>
              <a:t>N = </a:t>
            </a:r>
            <a:r>
              <a:rPr lang="nb-NO" sz="2400" b="1" dirty="0" err="1" smtClean="0">
                <a:solidFill>
                  <a:srgbClr val="3333FF"/>
                </a:solidFill>
              </a:rPr>
              <a:t>N</a:t>
            </a:r>
            <a:r>
              <a:rPr lang="nb-NO" sz="2400" b="1" baseline="-25000" dirty="0" err="1" smtClean="0">
                <a:solidFill>
                  <a:srgbClr val="3333FF"/>
                </a:solidFill>
              </a:rPr>
              <a:t>0</a:t>
            </a:r>
            <a:r>
              <a:rPr lang="nb-NO" sz="1000" b="1" dirty="0" smtClean="0">
                <a:solidFill>
                  <a:srgbClr val="3333FF"/>
                </a:solidFill>
              </a:rPr>
              <a:t> </a:t>
            </a:r>
            <a:r>
              <a:rPr lang="nb-NO" sz="2400" b="1" dirty="0">
                <a:solidFill>
                  <a:srgbClr val="3333FF"/>
                </a:solidFill>
              </a:rPr>
              <a:t>e</a:t>
            </a:r>
            <a:r>
              <a:rPr lang="nb-NO" sz="2400" b="1" baseline="30000" dirty="0">
                <a:solidFill>
                  <a:srgbClr val="3333FF"/>
                </a:solidFill>
                <a:latin typeface="Symbol" pitchFamily="18" charset="2"/>
              </a:rPr>
              <a:t>-l</a:t>
            </a:r>
            <a:r>
              <a:rPr lang="nb-NO" sz="1400" b="1" baseline="30000" dirty="0">
                <a:solidFill>
                  <a:srgbClr val="3333FF"/>
                </a:solidFill>
                <a:latin typeface="Symbol" pitchFamily="18" charset="2"/>
              </a:rPr>
              <a:t> </a:t>
            </a:r>
            <a:r>
              <a:rPr lang="nb-NO" sz="2800" b="1" baseline="28000" dirty="0">
                <a:solidFill>
                  <a:srgbClr val="3333FF"/>
                </a:solidFill>
              </a:rPr>
              <a:t>t</a:t>
            </a:r>
            <a:endParaRPr lang="nb-NO" sz="2800" baseline="28000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065605" y="1412776"/>
            <a:ext cx="1311578" cy="1323439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Half-</a:t>
            </a:r>
            <a:r>
              <a:rPr lang="nb-NO" sz="1800" dirty="0" err="1" smtClean="0">
                <a:solidFill>
                  <a:srgbClr val="3333FF"/>
                </a:solidFill>
              </a:rPr>
              <a:t>life</a:t>
            </a:r>
            <a:r>
              <a:rPr lang="nb-NO" sz="1800" dirty="0" smtClean="0">
                <a:solidFill>
                  <a:srgbClr val="3333FF"/>
                </a:solidFill>
              </a:rPr>
              <a:t>: </a:t>
            </a:r>
            <a:r>
              <a:rPr lang="nb-NO" sz="1800" b="1" dirty="0" err="1" smtClean="0">
                <a:solidFill>
                  <a:srgbClr val="3333FF"/>
                </a:solidFill>
              </a:rPr>
              <a:t>t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h</a:t>
            </a:r>
            <a:endParaRPr lang="nb-NO" sz="1800" baseline="-25000" dirty="0" smtClean="0">
              <a:solidFill>
                <a:srgbClr val="3333FF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400" dirty="0" err="1" smtClean="0"/>
              <a:t>N</a:t>
            </a:r>
            <a:r>
              <a:rPr lang="nb-NO" sz="1400" baseline="-25000" dirty="0" err="1" smtClean="0"/>
              <a:t>0</a:t>
            </a:r>
            <a:r>
              <a:rPr lang="nb-NO" sz="1400" dirty="0" smtClean="0"/>
              <a:t>/2 </a:t>
            </a:r>
            <a:r>
              <a:rPr lang="nb-NO" sz="1400" dirty="0"/>
              <a:t>= </a:t>
            </a:r>
            <a:r>
              <a:rPr lang="nb-NO" sz="1400" dirty="0" err="1"/>
              <a:t>N</a:t>
            </a:r>
            <a:r>
              <a:rPr lang="nb-NO" sz="1400" baseline="-25000" dirty="0" err="1"/>
              <a:t>0</a:t>
            </a:r>
            <a:r>
              <a:rPr lang="nb-NO" sz="1400" dirty="0"/>
              <a:t> </a:t>
            </a:r>
            <a:r>
              <a:rPr lang="nb-NO" dirty="0"/>
              <a:t>e</a:t>
            </a:r>
            <a:r>
              <a:rPr lang="nb-NO" sz="1400" baseline="30000" dirty="0">
                <a:latin typeface="Symbol" pitchFamily="18" charset="2"/>
              </a:rPr>
              <a:t>-l</a:t>
            </a:r>
            <a:r>
              <a:rPr lang="nb-NO" sz="800" baseline="30000" dirty="0">
                <a:latin typeface="Symbol" pitchFamily="18" charset="2"/>
              </a:rPr>
              <a:t> </a:t>
            </a:r>
            <a:r>
              <a:rPr lang="nb-NO" sz="1800" b="1" baseline="24000" dirty="0" err="1" smtClean="0"/>
              <a:t>t</a:t>
            </a:r>
            <a:r>
              <a:rPr lang="nb-NO" sz="1100" baseline="26000" dirty="0" err="1" smtClean="0"/>
              <a:t>h</a:t>
            </a:r>
            <a:endParaRPr lang="nb-NO" sz="1100" baseline="26000" dirty="0" smtClean="0"/>
          </a:p>
          <a:p>
            <a:pPr>
              <a:lnSpc>
                <a:spcPts val="2400"/>
              </a:lnSpc>
            </a:pPr>
            <a:r>
              <a:rPr lang="nb-NO" sz="1400" dirty="0" smtClean="0"/>
              <a:t>   1/2 = </a:t>
            </a:r>
            <a:r>
              <a:rPr lang="nb-NO" dirty="0" smtClean="0"/>
              <a:t>e</a:t>
            </a:r>
            <a:r>
              <a:rPr lang="nb-NO" sz="1400" baseline="30000" dirty="0">
                <a:latin typeface="Symbol" pitchFamily="18" charset="2"/>
              </a:rPr>
              <a:t>-l</a:t>
            </a:r>
            <a:r>
              <a:rPr lang="nb-NO" sz="800" baseline="30000" dirty="0">
                <a:latin typeface="Symbol" pitchFamily="18" charset="2"/>
              </a:rPr>
              <a:t> </a:t>
            </a:r>
            <a:r>
              <a:rPr lang="nb-NO" sz="1800" b="1" baseline="24000" dirty="0" err="1" smtClean="0"/>
              <a:t>t</a:t>
            </a:r>
            <a:r>
              <a:rPr lang="nb-NO" sz="1100" baseline="26000" dirty="0" err="1" smtClean="0"/>
              <a:t>h</a:t>
            </a:r>
            <a:endParaRPr lang="nb-NO" sz="1400" baseline="30000" dirty="0" smtClean="0"/>
          </a:p>
          <a:p>
            <a:pPr>
              <a:lnSpc>
                <a:spcPts val="2400"/>
              </a:lnSpc>
            </a:pPr>
            <a:r>
              <a:rPr lang="nb-NO" sz="1400" dirty="0" err="1" smtClean="0"/>
              <a:t>ln1</a:t>
            </a:r>
            <a:r>
              <a:rPr lang="nb-NO" sz="1400" dirty="0" err="1" smtClean="0">
                <a:latin typeface="Symbol" pitchFamily="18" charset="2"/>
              </a:rPr>
              <a:t>-</a:t>
            </a:r>
            <a:r>
              <a:rPr lang="nb-NO" sz="1400" dirty="0" err="1" smtClean="0"/>
              <a:t>ln2</a:t>
            </a:r>
            <a:r>
              <a:rPr lang="nb-NO" sz="1400" dirty="0" smtClean="0"/>
              <a:t> = </a:t>
            </a:r>
            <a:r>
              <a:rPr lang="nb-NO" sz="1400" dirty="0" smtClean="0">
                <a:latin typeface="Symbol" pitchFamily="18" charset="2"/>
              </a:rPr>
              <a:t>-</a:t>
            </a:r>
            <a:r>
              <a:rPr lang="nb-NO" sz="1400" dirty="0" err="1" smtClean="0">
                <a:latin typeface="Symbol" pitchFamily="18" charset="2"/>
              </a:rPr>
              <a:t>l</a:t>
            </a:r>
            <a:r>
              <a:rPr lang="nb-NO" b="1" dirty="0" err="1" smtClean="0"/>
              <a:t>t</a:t>
            </a:r>
            <a:r>
              <a:rPr lang="nb-NO" sz="1400" baseline="-25000" dirty="0" err="1" smtClean="0"/>
              <a:t>h</a:t>
            </a:r>
            <a:endParaRPr lang="nb-NO" sz="1400" baseline="-250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065605" y="2913137"/>
            <a:ext cx="1178528" cy="34881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err="1" smtClean="0">
                <a:solidFill>
                  <a:srgbClr val="3333FF"/>
                </a:solidFill>
              </a:rPr>
              <a:t>t</a:t>
            </a:r>
            <a:r>
              <a:rPr lang="nb-NO" b="1" baseline="-16000" dirty="0" err="1" smtClean="0">
                <a:solidFill>
                  <a:srgbClr val="3333FF"/>
                </a:solidFill>
              </a:rPr>
              <a:t>h</a:t>
            </a:r>
            <a:r>
              <a:rPr lang="nb-NO" b="1" baseline="-16000" dirty="0" smtClean="0">
                <a:solidFill>
                  <a:srgbClr val="3333FF"/>
                </a:solidFill>
              </a:rPr>
              <a:t>  </a:t>
            </a:r>
            <a:r>
              <a:rPr lang="nb-NO" dirty="0">
                <a:solidFill>
                  <a:srgbClr val="3333FF"/>
                </a:solidFill>
              </a:rPr>
              <a:t>=  </a:t>
            </a:r>
            <a:r>
              <a:rPr lang="nb-NO" dirty="0" err="1">
                <a:solidFill>
                  <a:srgbClr val="3333FF"/>
                </a:solidFill>
              </a:rPr>
              <a:t>ln2</a:t>
            </a:r>
            <a:r>
              <a:rPr lang="nb-NO" dirty="0">
                <a:solidFill>
                  <a:srgbClr val="3333FF"/>
                </a:solidFill>
              </a:rPr>
              <a:t> / </a:t>
            </a:r>
            <a:r>
              <a:rPr lang="nb-NO" dirty="0">
                <a:solidFill>
                  <a:srgbClr val="3333FF"/>
                </a:solidFill>
                <a:latin typeface="Symbol" pitchFamily="18" charset="2"/>
              </a:rPr>
              <a:t>l</a:t>
            </a:r>
            <a:endParaRPr lang="nb-NO" baseline="-16000" dirty="0"/>
          </a:p>
        </p:txBody>
      </p:sp>
      <p:sp>
        <p:nvSpPr>
          <p:cNvPr id="12" name="Left Brace 11"/>
          <p:cNvSpPr/>
          <p:nvPr/>
        </p:nvSpPr>
        <p:spPr>
          <a:xfrm rot="16200000">
            <a:off x="7029930" y="4161117"/>
            <a:ext cx="132522" cy="1382911"/>
          </a:xfrm>
          <a:prstGeom prst="leftBrace">
            <a:avLst>
              <a:gd name="adj1" fmla="val 0"/>
              <a:gd name="adj2" fmla="val 50000"/>
            </a:avLst>
          </a:prstGeom>
          <a:ln w="95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01578" y="4911052"/>
            <a:ext cx="16578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B050"/>
                </a:solidFill>
              </a:rPr>
              <a:t>Practical</a:t>
            </a:r>
            <a:r>
              <a:rPr lang="nb-NO" dirty="0" smtClean="0">
                <a:solidFill>
                  <a:srgbClr val="00B050"/>
                </a:solidFill>
              </a:rPr>
              <a:t> </a:t>
            </a:r>
            <a:r>
              <a:rPr lang="nb-NO" dirty="0" err="1" smtClean="0">
                <a:solidFill>
                  <a:srgbClr val="00B050"/>
                </a:solidFill>
              </a:rPr>
              <a:t>lifetime</a:t>
            </a:r>
            <a:r>
              <a:rPr lang="nb-NO" dirty="0" smtClean="0">
                <a:solidFill>
                  <a:srgbClr val="00B050"/>
                </a:solidFill>
              </a:rPr>
              <a:t>:</a:t>
            </a:r>
          </a:p>
          <a:p>
            <a:r>
              <a:rPr lang="nb-NO" dirty="0">
                <a:solidFill>
                  <a:srgbClr val="00B050"/>
                </a:solidFill>
              </a:rPr>
              <a:t> </a:t>
            </a:r>
            <a:r>
              <a:rPr lang="nb-NO" dirty="0" smtClean="0">
                <a:solidFill>
                  <a:srgbClr val="00B050"/>
                </a:solidFill>
              </a:rPr>
              <a:t>      4-6 </a:t>
            </a:r>
            <a:r>
              <a:rPr lang="nb-NO" dirty="0" err="1" smtClean="0">
                <a:solidFill>
                  <a:srgbClr val="00B050"/>
                </a:solidFill>
              </a:rPr>
              <a:t>t</a:t>
            </a:r>
            <a:r>
              <a:rPr lang="nb-NO" baseline="-25000" dirty="0" err="1" smtClean="0">
                <a:solidFill>
                  <a:srgbClr val="00B050"/>
                </a:solidFill>
              </a:rPr>
              <a:t>h</a:t>
            </a:r>
            <a:endParaRPr lang="en-US" baseline="-25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7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1" grpId="0" animBg="1"/>
      <p:bldP spid="1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620688"/>
            <a:ext cx="748883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r>
              <a:rPr lang="en-GB" sz="3200" dirty="0" smtClean="0">
                <a:ea typeface="Times New Roman" panose="02020603050405020304" pitchFamily="18" charset="0"/>
              </a:rPr>
              <a:t>Chronology of the early Solar System</a:t>
            </a:r>
            <a:endParaRPr lang="en-GB" sz="3200" dirty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endParaRPr lang="en-GB" sz="2000" dirty="0" smtClean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r>
              <a:rPr lang="en-GB" sz="2000" b="1" dirty="0" smtClean="0">
                <a:ea typeface="Times New Roman" panose="02020603050405020304" pitchFamily="18" charset="0"/>
              </a:rPr>
              <a:t>  </a:t>
            </a:r>
            <a:r>
              <a:rPr lang="en-GB" sz="2000" dirty="0" smtClean="0">
                <a:ea typeface="Times New Roman" panose="02020603050405020304" pitchFamily="18" charset="0"/>
              </a:rPr>
              <a:t>Georg Wilhelm </a:t>
            </a:r>
            <a:r>
              <a:rPr lang="en-GB" sz="2000" b="1" dirty="0" smtClean="0">
                <a:ea typeface="Times New Roman" panose="02020603050405020304" pitchFamily="18" charset="0"/>
              </a:rPr>
              <a:t>Gabriel </a:t>
            </a:r>
            <a:r>
              <a:rPr lang="en-GB" sz="2000" b="1" dirty="0">
                <a:ea typeface="Times New Roman" panose="02020603050405020304" pitchFamily="18" charset="0"/>
              </a:rPr>
              <a:t>Zachén</a:t>
            </a:r>
            <a:r>
              <a:rPr lang="en-GB" sz="2000" dirty="0" smtClean="0">
                <a:ea typeface="Times New Roman" panose="02020603050405020304" pitchFamily="18" charset="0"/>
              </a:rPr>
              <a:t>, Lund Univ., </a:t>
            </a:r>
            <a:r>
              <a:rPr lang="en-GB" sz="2000" dirty="0" err="1" smtClean="0">
                <a:ea typeface="Times New Roman" panose="02020603050405020304" pitchFamily="18" charset="0"/>
              </a:rPr>
              <a:t>Sweeden</a:t>
            </a:r>
            <a:endParaRPr lang="en-GB" sz="2800" dirty="0" smtClean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02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Patterson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15888"/>
            <a:ext cx="6461125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8"/>
          <p:cNvSpPr txBox="1">
            <a:spLocks noChangeArrowheads="1"/>
          </p:cNvSpPr>
          <p:nvPr/>
        </p:nvSpPr>
        <p:spPr bwMode="auto">
          <a:xfrm>
            <a:off x="123825" y="465138"/>
            <a:ext cx="4102405" cy="769441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</a:rPr>
              <a:t>Age </a:t>
            </a:r>
            <a:r>
              <a:rPr lang="nb-NO" sz="2400" dirty="0" err="1">
                <a:solidFill>
                  <a:srgbClr val="3333FF"/>
                </a:solidFill>
              </a:rPr>
              <a:t>of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meteorites</a:t>
            </a:r>
            <a:r>
              <a:rPr lang="nb-NO" sz="2400" dirty="0">
                <a:solidFill>
                  <a:srgbClr val="3333FF"/>
                </a:solidFill>
              </a:rPr>
              <a:t> and </a:t>
            </a:r>
            <a:r>
              <a:rPr lang="nb-NO" sz="2400" dirty="0" err="1">
                <a:solidFill>
                  <a:srgbClr val="3333FF"/>
                </a:solidFill>
              </a:rPr>
              <a:t>the</a:t>
            </a:r>
            <a:r>
              <a:rPr lang="nb-NO" sz="2400" dirty="0">
                <a:solidFill>
                  <a:srgbClr val="3333FF"/>
                </a:solidFill>
              </a:rPr>
              <a:t> Earth</a:t>
            </a:r>
          </a:p>
          <a:p>
            <a:r>
              <a:rPr lang="nb-NO" sz="2000" dirty="0" err="1">
                <a:solidFill>
                  <a:srgbClr val="3333FF"/>
                </a:solidFill>
              </a:rPr>
              <a:t>Mostly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err="1">
                <a:solidFill>
                  <a:srgbClr val="3333FF"/>
                </a:solidFill>
              </a:rPr>
              <a:t>established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b="1" dirty="0" err="1">
                <a:solidFill>
                  <a:srgbClr val="3333FF"/>
                </a:solidFill>
              </a:rPr>
              <a:t>already</a:t>
            </a:r>
            <a:r>
              <a:rPr lang="nb-NO" sz="2000" b="1" dirty="0">
                <a:solidFill>
                  <a:srgbClr val="3333FF"/>
                </a:solidFill>
              </a:rPr>
              <a:t> in 1956 </a:t>
            </a:r>
            <a:r>
              <a:rPr lang="nb-NO" sz="2000" dirty="0" smtClean="0">
                <a:solidFill>
                  <a:srgbClr val="3333FF"/>
                </a:solidFill>
              </a:rPr>
              <a:t>!!</a:t>
            </a:r>
          </a:p>
        </p:txBody>
      </p:sp>
      <p:sp>
        <p:nvSpPr>
          <p:cNvPr id="4" name="Oval 3"/>
          <p:cNvSpPr/>
          <p:nvPr/>
        </p:nvSpPr>
        <p:spPr>
          <a:xfrm>
            <a:off x="7596188" y="2996952"/>
            <a:ext cx="1439862" cy="287586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" name="TextBox 1"/>
          <p:cNvSpPr txBox="1"/>
          <p:nvPr/>
        </p:nvSpPr>
        <p:spPr>
          <a:xfrm>
            <a:off x="7475234" y="2487089"/>
            <a:ext cx="1624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b="1" dirty="0" err="1" smtClean="0">
                <a:solidFill>
                  <a:srgbClr val="FF0000"/>
                </a:solidFill>
              </a:rPr>
              <a:t>Correct</a:t>
            </a:r>
            <a:r>
              <a:rPr lang="nb-NO" sz="1100" b="1" dirty="0" smtClean="0">
                <a:solidFill>
                  <a:srgbClr val="FF0000"/>
                </a:solidFill>
              </a:rPr>
              <a:t> age, </a:t>
            </a:r>
            <a:r>
              <a:rPr lang="nb-NO" sz="1100" b="1" dirty="0" err="1" smtClean="0">
                <a:solidFill>
                  <a:srgbClr val="FF0000"/>
                </a:solidFill>
              </a:rPr>
              <a:t>within</a:t>
            </a:r>
            <a:r>
              <a:rPr lang="nb-NO" sz="1100" b="1" dirty="0" smtClean="0">
                <a:solidFill>
                  <a:srgbClr val="FF0000"/>
                </a:solidFill>
              </a:rPr>
              <a:t> </a:t>
            </a:r>
            <a:r>
              <a:rPr lang="nb-NO" sz="1100" b="1" dirty="0" err="1" smtClean="0">
                <a:solidFill>
                  <a:srgbClr val="FF0000"/>
                </a:solidFill>
              </a:rPr>
              <a:t>the</a:t>
            </a:r>
            <a:r>
              <a:rPr lang="nb-NO" sz="1100" b="1" dirty="0" smtClean="0">
                <a:solidFill>
                  <a:srgbClr val="FF0000"/>
                </a:solidFill>
              </a:rPr>
              <a:t> </a:t>
            </a:r>
            <a:r>
              <a:rPr lang="nb-NO" sz="1100" b="1" dirty="0" err="1" smtClean="0">
                <a:solidFill>
                  <a:srgbClr val="FF0000"/>
                </a:solidFill>
              </a:rPr>
              <a:t>stated</a:t>
            </a:r>
            <a:r>
              <a:rPr lang="nb-NO" sz="1100" b="1" dirty="0" smtClean="0">
                <a:solidFill>
                  <a:srgbClr val="FF0000"/>
                </a:solidFill>
              </a:rPr>
              <a:t> </a:t>
            </a:r>
            <a:r>
              <a:rPr lang="nb-NO" sz="1100" b="1" dirty="0" err="1" smtClean="0">
                <a:solidFill>
                  <a:srgbClr val="FF0000"/>
                </a:solidFill>
              </a:rPr>
              <a:t>uncertainty</a:t>
            </a:r>
            <a:endParaRPr lang="nb-NO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Amelin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7731" y="1091034"/>
            <a:ext cx="6046788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228184" y="6282159"/>
            <a:ext cx="271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>
                <a:solidFill>
                  <a:srgbClr val="3333FF"/>
                </a:solidFill>
              </a:rPr>
              <a:t>Amelin</a:t>
            </a:r>
            <a:r>
              <a:rPr lang="nb-NO" sz="1800" dirty="0">
                <a:solidFill>
                  <a:srgbClr val="3333FF"/>
                </a:solidFill>
              </a:rPr>
              <a:t> et al. 2002, </a:t>
            </a:r>
            <a:r>
              <a:rPr lang="nb-NO" sz="1800" dirty="0" err="1">
                <a:solidFill>
                  <a:srgbClr val="3333FF"/>
                </a:solidFill>
              </a:rPr>
              <a:t>Science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3417094" y="1233909"/>
            <a:ext cx="1800225" cy="431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9445" name="Rectangle 5"/>
          <p:cNvSpPr>
            <a:spLocks noChangeArrowheads="1"/>
          </p:cNvSpPr>
          <p:nvPr/>
        </p:nvSpPr>
        <p:spPr bwMode="auto">
          <a:xfrm>
            <a:off x="2121694" y="2170534"/>
            <a:ext cx="1584325" cy="431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9446" name="Rectangle 6"/>
          <p:cNvSpPr>
            <a:spLocks noChangeArrowheads="1"/>
          </p:cNvSpPr>
          <p:nvPr/>
        </p:nvSpPr>
        <p:spPr bwMode="auto">
          <a:xfrm>
            <a:off x="4282281" y="4331122"/>
            <a:ext cx="1727200" cy="431800"/>
          </a:xfrm>
          <a:prstGeom prst="rect">
            <a:avLst/>
          </a:prstGeom>
          <a:noFill/>
          <a:ln w="28575">
            <a:solidFill>
              <a:srgbClr val="CC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1329531" y="476672"/>
            <a:ext cx="5984875" cy="49847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600">
                <a:solidFill>
                  <a:srgbClr val="3333FF"/>
                </a:solidFill>
              </a:rPr>
              <a:t>Dating refractory inclusions and chondrules</a:t>
            </a: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 rot="-2096089">
            <a:off x="1905794" y="3683422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FF0000"/>
                </a:solidFill>
              </a:rPr>
              <a:t>t</a:t>
            </a:r>
            <a:r>
              <a:rPr lang="nb-NO" sz="2000" baseline="-25000">
                <a:solidFill>
                  <a:srgbClr val="FF0000"/>
                </a:solidFill>
              </a:rPr>
              <a:t>0</a:t>
            </a:r>
            <a:r>
              <a:rPr lang="nb-NO" sz="2000">
                <a:solidFill>
                  <a:srgbClr val="FF0000"/>
                </a:solidFill>
              </a:rPr>
              <a:t> = 4567 Ma</a:t>
            </a:r>
          </a:p>
        </p:txBody>
      </p:sp>
      <p:sp>
        <p:nvSpPr>
          <p:cNvPr id="189449" name="Text Box 9"/>
          <p:cNvSpPr txBox="1">
            <a:spLocks noChangeArrowheads="1"/>
          </p:cNvSpPr>
          <p:nvPr/>
        </p:nvSpPr>
        <p:spPr bwMode="auto">
          <a:xfrm>
            <a:off x="3993356" y="5085184"/>
            <a:ext cx="277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>
                <a:solidFill>
                  <a:srgbClr val="CC00FF"/>
                </a:solidFill>
              </a:rPr>
              <a:t>Chondrules: t = t</a:t>
            </a:r>
            <a:r>
              <a:rPr lang="nb-NO" sz="2000" baseline="-25000" dirty="0">
                <a:solidFill>
                  <a:srgbClr val="CC00FF"/>
                </a:solidFill>
              </a:rPr>
              <a:t>0</a:t>
            </a:r>
            <a:r>
              <a:rPr lang="nb-NO" sz="2000" dirty="0">
                <a:solidFill>
                  <a:srgbClr val="CC00FF"/>
                </a:solidFill>
              </a:rPr>
              <a:t> </a:t>
            </a:r>
            <a:r>
              <a:rPr lang="nb-NO" sz="2000" dirty="0" smtClean="0">
                <a:solidFill>
                  <a:srgbClr val="CC00FF"/>
                </a:solidFill>
                <a:cs typeface="Times New Roman" pitchFamily="18" charset="0"/>
              </a:rPr>
              <a:t>-</a:t>
            </a:r>
            <a:r>
              <a:rPr lang="nb-NO" sz="2000" dirty="0" smtClean="0">
                <a:solidFill>
                  <a:srgbClr val="CC00FF"/>
                </a:solidFill>
              </a:rPr>
              <a:t> </a:t>
            </a:r>
            <a:r>
              <a:rPr lang="nb-NO" sz="2000" dirty="0">
                <a:solidFill>
                  <a:srgbClr val="CC00FF"/>
                </a:solidFill>
              </a:rPr>
              <a:t>2 Ma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2265890" y="1831980"/>
            <a:ext cx="12934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CV </a:t>
            </a:r>
            <a:r>
              <a:rPr lang="nb-NO" dirty="0" err="1" smtClean="0">
                <a:solidFill>
                  <a:srgbClr val="3333FF"/>
                </a:solidFill>
              </a:rPr>
              <a:t>chondrite</a:t>
            </a:r>
            <a:endParaRPr lang="nb-NO" dirty="0">
              <a:solidFill>
                <a:srgbClr val="3333FF"/>
              </a:solidFill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539665" y="4016318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CR </a:t>
            </a:r>
            <a:r>
              <a:rPr lang="nb-NO" dirty="0" err="1" smtClean="0">
                <a:solidFill>
                  <a:srgbClr val="3333FF"/>
                </a:solidFill>
              </a:rPr>
              <a:t>chondrite</a:t>
            </a:r>
            <a:endParaRPr lang="nb-NO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6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4" grpId="0" animBg="1"/>
      <p:bldP spid="189445" grpId="0" animBg="1"/>
      <p:bldP spid="189446" grpId="0" animBg="1"/>
      <p:bldP spid="189448" grpId="0"/>
      <p:bldP spid="1894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4" y="939132"/>
            <a:ext cx="4387228" cy="343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7984" y="911225"/>
            <a:ext cx="4303018" cy="348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3135272" y="4636154"/>
            <a:ext cx="40703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/>
              <a:t>Bouvier</a:t>
            </a:r>
            <a:r>
              <a:rPr lang="nb-NO" sz="1800" dirty="0"/>
              <a:t> et al. </a:t>
            </a:r>
            <a:r>
              <a:rPr lang="nb-NO" sz="1800" dirty="0" smtClean="0"/>
              <a:t>(2010</a:t>
            </a:r>
            <a:r>
              <a:rPr lang="nb-NO" sz="1800" dirty="0"/>
              <a:t>, Nature </a:t>
            </a:r>
            <a:r>
              <a:rPr lang="nb-NO" sz="1800" dirty="0" err="1" smtClean="0"/>
              <a:t>Geoscience</a:t>
            </a:r>
            <a:r>
              <a:rPr lang="nb-NO" sz="1800" dirty="0" smtClean="0"/>
              <a:t>)</a:t>
            </a:r>
          </a:p>
          <a:p>
            <a:r>
              <a:rPr lang="nb-NO" sz="1800" dirty="0" err="1" smtClean="0">
                <a:solidFill>
                  <a:srgbClr val="3333FF"/>
                </a:solidFill>
              </a:rPr>
              <a:t>Assumed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constant</a:t>
            </a:r>
            <a:r>
              <a:rPr lang="nb-NO" sz="1800" dirty="0" smtClean="0">
                <a:solidFill>
                  <a:srgbClr val="3333FF"/>
                </a:solidFill>
              </a:rPr>
              <a:t> (solar) </a:t>
            </a:r>
            <a:r>
              <a:rPr lang="nb-NO" sz="1800" baseline="30000" dirty="0" smtClean="0">
                <a:solidFill>
                  <a:srgbClr val="3333FF"/>
                </a:solidFill>
              </a:rPr>
              <a:t>238</a:t>
            </a:r>
            <a:r>
              <a:rPr lang="nb-NO" sz="1800" dirty="0" smtClean="0">
                <a:solidFill>
                  <a:srgbClr val="3333FF"/>
                </a:solidFill>
              </a:rPr>
              <a:t>U/</a:t>
            </a:r>
            <a:r>
              <a:rPr lang="nb-NO" sz="1800" baseline="30000" dirty="0" smtClean="0">
                <a:solidFill>
                  <a:srgbClr val="3333FF"/>
                </a:solidFill>
              </a:rPr>
              <a:t>235</a:t>
            </a:r>
            <a:r>
              <a:rPr lang="nb-NO" sz="1800" dirty="0" smtClean="0">
                <a:solidFill>
                  <a:srgbClr val="3333FF"/>
                </a:solidFill>
              </a:rPr>
              <a:t>U-ratio 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7380312" y="3236119"/>
            <a:ext cx="1152128" cy="1952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46086" name="Rectangle 5"/>
          <p:cNvSpPr>
            <a:spLocks noChangeArrowheads="1"/>
          </p:cNvSpPr>
          <p:nvPr/>
        </p:nvSpPr>
        <p:spPr bwMode="auto">
          <a:xfrm rot="-2272212">
            <a:off x="2116309" y="1670152"/>
            <a:ext cx="1742252" cy="20796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" name="TextBox 1"/>
          <p:cNvSpPr txBox="1"/>
          <p:nvPr/>
        </p:nvSpPr>
        <p:spPr>
          <a:xfrm>
            <a:off x="251520" y="197225"/>
            <a:ext cx="3502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3366FF"/>
                </a:solidFill>
              </a:rPr>
              <a:t>Northwest Africa 2364 </a:t>
            </a:r>
            <a:r>
              <a:rPr lang="en-GB" b="1" dirty="0" smtClean="0">
                <a:solidFill>
                  <a:srgbClr val="3366FF"/>
                </a:solidFill>
              </a:rPr>
              <a:t>CV3 chondrite</a:t>
            </a:r>
            <a:endParaRPr lang="en-GB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7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0057" y="788271"/>
            <a:ext cx="2676420" cy="6044328"/>
            <a:chOff x="40057" y="788271"/>
            <a:chExt cx="2676420" cy="604432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57" y="2771747"/>
              <a:ext cx="2676420" cy="190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67" y="4714371"/>
              <a:ext cx="2654845" cy="2118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77" y="788271"/>
              <a:ext cx="2646215" cy="191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85016" y="875048"/>
              <a:ext cx="910767" cy="2340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94858" y="2833080"/>
              <a:ext cx="1016148" cy="2340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4407" y="4782582"/>
              <a:ext cx="1088729" cy="2340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188" y="1052736"/>
            <a:ext cx="4592131" cy="576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113776" y="1411834"/>
            <a:ext cx="314102" cy="477001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81619" y="47501"/>
            <a:ext cx="2616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Connelly et al. (2012, Science): </a:t>
            </a:r>
          </a:p>
          <a:p>
            <a:r>
              <a:rPr lang="nb-NO" dirty="0" smtClean="0">
                <a:solidFill>
                  <a:srgbClr val="3333FF"/>
                </a:solidFill>
              </a:rPr>
              <a:t>Using </a:t>
            </a:r>
            <a:r>
              <a:rPr lang="nb-NO" b="1" dirty="0" smtClean="0">
                <a:solidFill>
                  <a:srgbClr val="3333FF"/>
                </a:solidFill>
              </a:rPr>
              <a:t>measured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(variable</a:t>
            </a:r>
            <a:r>
              <a:rPr lang="nb-NO" dirty="0" smtClean="0">
                <a:solidFill>
                  <a:srgbClr val="3333FF"/>
                </a:solidFill>
              </a:rPr>
              <a:t>)</a:t>
            </a:r>
            <a:endParaRPr lang="nb-NO" dirty="0">
              <a:solidFill>
                <a:srgbClr val="3333FF"/>
              </a:solidFill>
            </a:endParaRPr>
          </a:p>
          <a:p>
            <a:r>
              <a:rPr lang="nb-NO" baseline="30000" dirty="0" smtClean="0">
                <a:solidFill>
                  <a:srgbClr val="3333FF"/>
                </a:solidFill>
              </a:rPr>
              <a:t>238</a:t>
            </a:r>
            <a:r>
              <a:rPr lang="nb-NO" dirty="0" smtClean="0">
                <a:solidFill>
                  <a:srgbClr val="3333FF"/>
                </a:solidFill>
              </a:rPr>
              <a:t>U/</a:t>
            </a:r>
            <a:r>
              <a:rPr lang="nb-NO" baseline="30000" dirty="0" smtClean="0">
                <a:solidFill>
                  <a:srgbClr val="3333FF"/>
                </a:solidFill>
              </a:rPr>
              <a:t>235</a:t>
            </a:r>
            <a:r>
              <a:rPr lang="nb-NO" dirty="0" smtClean="0">
                <a:solidFill>
                  <a:srgbClr val="3333FF"/>
                </a:solidFill>
              </a:rPr>
              <a:t>U-ratio</a:t>
            </a:r>
            <a:endParaRPr lang="nb-NO" dirty="0"/>
          </a:p>
        </p:txBody>
      </p:sp>
      <p:sp>
        <p:nvSpPr>
          <p:cNvPr id="11" name="TextBox 10"/>
          <p:cNvSpPr txBox="1"/>
          <p:nvPr/>
        </p:nvSpPr>
        <p:spPr>
          <a:xfrm>
            <a:off x="4644008" y="775737"/>
            <a:ext cx="2486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Amelin</a:t>
            </a:r>
            <a:r>
              <a:rPr lang="nb-NO" sz="1200" dirty="0" smtClean="0"/>
              <a:t> and </a:t>
            </a:r>
            <a:r>
              <a:rPr lang="nb-NO" sz="1200" dirty="0" err="1" smtClean="0"/>
              <a:t>Ireland</a:t>
            </a:r>
            <a:r>
              <a:rPr lang="nb-NO" sz="1200" dirty="0" smtClean="0"/>
              <a:t> (2013, Elements)</a:t>
            </a:r>
            <a:endParaRPr lang="nb-NO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3429000"/>
            <a:ext cx="2377574" cy="523220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CAIs</a:t>
            </a:r>
            <a:r>
              <a:rPr lang="nb-NO" sz="1400" b="1" dirty="0" smtClean="0"/>
              <a:t>: </a:t>
            </a:r>
            <a:r>
              <a:rPr lang="nb-NO" sz="1400" dirty="0" smtClean="0"/>
              <a:t>4567.3 ± 0.16 </a:t>
            </a:r>
            <a:r>
              <a:rPr lang="nb-NO" sz="1400" dirty="0" err="1" smtClean="0"/>
              <a:t>Ma</a:t>
            </a:r>
            <a:endParaRPr lang="nb-NO" sz="1400" dirty="0" smtClean="0"/>
          </a:p>
          <a:p>
            <a:r>
              <a:rPr lang="nb-NO" sz="1400" b="1" dirty="0" err="1" smtClean="0"/>
              <a:t>Chondrules</a:t>
            </a:r>
            <a:r>
              <a:rPr lang="nb-NO" sz="1400" b="1" dirty="0" smtClean="0"/>
              <a:t>: </a:t>
            </a:r>
            <a:r>
              <a:rPr lang="nb-NO" sz="1400" dirty="0" smtClean="0"/>
              <a:t>4567 </a:t>
            </a:r>
            <a:r>
              <a:rPr lang="nb-NO" sz="1400" dirty="0" smtClean="0">
                <a:latin typeface="Symbol" panose="05050102010706020507" pitchFamily="18" charset="2"/>
              </a:rPr>
              <a:t>-</a:t>
            </a:r>
            <a:r>
              <a:rPr lang="nb-NO" sz="1400" dirty="0" smtClean="0"/>
              <a:t> 4564 </a:t>
            </a:r>
            <a:r>
              <a:rPr lang="nb-NO" sz="1400" dirty="0" err="1" smtClean="0"/>
              <a:t>Ma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74446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9024" y="692696"/>
            <a:ext cx="878497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r>
              <a:rPr lang="en-GB" sz="3200" dirty="0" smtClean="0">
                <a:ea typeface="Times New Roman" panose="02020603050405020304" pitchFamily="18" charset="0"/>
              </a:rPr>
              <a:t>Earth-Theia-Moon composition - </a:t>
            </a:r>
            <a:r>
              <a:rPr lang="en-GB" sz="3200" dirty="0" err="1" smtClean="0">
                <a:ea typeface="Times New Roman" panose="02020603050405020304" pitchFamily="18" charset="0"/>
              </a:rPr>
              <a:t>devolatilisation</a:t>
            </a:r>
            <a:endParaRPr lang="en-GB" sz="3200" dirty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endParaRPr lang="en-GB" sz="2000" dirty="0" smtClean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r>
              <a:rPr lang="en-GB" sz="2000" b="1" dirty="0" smtClean="0">
                <a:ea typeface="Times New Roman" panose="02020603050405020304" pitchFamily="18" charset="0"/>
              </a:rPr>
              <a:t>         Anders Plan</a:t>
            </a:r>
            <a:r>
              <a:rPr lang="en-GB" sz="2000" dirty="0" smtClean="0">
                <a:ea typeface="Times New Roman" panose="02020603050405020304" pitchFamily="18" charset="0"/>
              </a:rPr>
              <a:t>, Lund Univ., </a:t>
            </a:r>
            <a:r>
              <a:rPr lang="en-GB" sz="2000" dirty="0" err="1" smtClean="0">
                <a:ea typeface="Times New Roman" panose="02020603050405020304" pitchFamily="18" charset="0"/>
              </a:rPr>
              <a:t>Sweeden</a:t>
            </a:r>
            <a:endParaRPr lang="en-GB" sz="2800" dirty="0" smtClean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3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46" y="1803918"/>
            <a:ext cx="4696151" cy="37444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735" y="2132856"/>
            <a:ext cx="3526722" cy="27902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98361" y="1692454"/>
            <a:ext cx="1678665" cy="2205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50" dirty="0" err="1" smtClean="0"/>
              <a:t>Tartese</a:t>
            </a:r>
            <a:r>
              <a:rPr lang="nb-NO" sz="1050" dirty="0" smtClean="0"/>
              <a:t> et al. (2021, PNAS)</a:t>
            </a:r>
            <a:endParaRPr lang="en-GB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6228184" y="2042421"/>
            <a:ext cx="1678665" cy="2205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50" dirty="0" err="1" smtClean="0"/>
              <a:t>Tartese</a:t>
            </a:r>
            <a:r>
              <a:rPr lang="nb-NO" sz="1050" dirty="0" smtClean="0"/>
              <a:t> et al. (2021, PNAS)</a:t>
            </a:r>
            <a:endParaRPr lang="en-GB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151046" y="139882"/>
            <a:ext cx="3634328" cy="118494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500" dirty="0" err="1" smtClean="0">
                <a:solidFill>
                  <a:srgbClr val="0066FF"/>
                </a:solidFill>
              </a:rPr>
              <a:t>Common</a:t>
            </a:r>
            <a:r>
              <a:rPr lang="nb-NO" sz="1500" dirty="0" smtClean="0">
                <a:solidFill>
                  <a:srgbClr val="0066FF"/>
                </a:solidFill>
              </a:rPr>
              <a:t> and </a:t>
            </a:r>
            <a:r>
              <a:rPr lang="nb-NO" sz="1500" dirty="0" err="1" smtClean="0">
                <a:solidFill>
                  <a:srgbClr val="0066FF"/>
                </a:solidFill>
              </a:rPr>
              <a:t>useful</a:t>
            </a:r>
            <a:r>
              <a:rPr lang="nb-NO" sz="1500" dirty="0" smtClean="0">
                <a:solidFill>
                  <a:srgbClr val="0066FF"/>
                </a:solidFill>
              </a:rPr>
              <a:t> diagram for </a:t>
            </a:r>
            <a:r>
              <a:rPr lang="nb-NO" sz="1500" dirty="0" err="1" smtClean="0">
                <a:solidFill>
                  <a:srgbClr val="0066FF"/>
                </a:solidFill>
              </a:rPr>
              <a:t>identifying</a:t>
            </a:r>
            <a:r>
              <a:rPr lang="nb-NO" sz="1500" dirty="0">
                <a:solidFill>
                  <a:srgbClr val="0066FF"/>
                </a:solidFill>
              </a:rPr>
              <a:t>:</a:t>
            </a:r>
          </a:p>
          <a:p>
            <a:r>
              <a:rPr lang="nb-NO" sz="1400" dirty="0" smtClean="0"/>
              <a:t>    - </a:t>
            </a:r>
            <a:r>
              <a:rPr lang="nb-NO" sz="1400" dirty="0" err="1" smtClean="0"/>
              <a:t>refractory</a:t>
            </a:r>
            <a:r>
              <a:rPr lang="nb-NO" sz="1400" dirty="0" smtClean="0"/>
              <a:t> </a:t>
            </a:r>
            <a:r>
              <a:rPr lang="nb-NO" sz="1400" dirty="0" err="1" smtClean="0"/>
              <a:t>lithophile</a:t>
            </a:r>
            <a:r>
              <a:rPr lang="nb-NO" sz="1400" dirty="0" smtClean="0"/>
              <a:t> elements, </a:t>
            </a:r>
            <a:r>
              <a:rPr lang="nb-NO" sz="1400" b="1" dirty="0" smtClean="0"/>
              <a:t>RLE</a:t>
            </a:r>
          </a:p>
          <a:p>
            <a:r>
              <a:rPr lang="nb-NO" sz="1400" dirty="0" smtClean="0"/>
              <a:t>    - </a:t>
            </a:r>
            <a:r>
              <a:rPr lang="nb-NO" sz="1400" dirty="0" err="1" smtClean="0"/>
              <a:t>moderately</a:t>
            </a:r>
            <a:r>
              <a:rPr lang="nb-NO" sz="1400" dirty="0" smtClean="0"/>
              <a:t> volatile elements, </a:t>
            </a:r>
            <a:r>
              <a:rPr lang="nb-NO" sz="1400" b="1" dirty="0" smtClean="0"/>
              <a:t>MVE</a:t>
            </a:r>
          </a:p>
          <a:p>
            <a:r>
              <a:rPr lang="nb-NO" sz="1400" dirty="0" smtClean="0">
                <a:solidFill>
                  <a:schemeClr val="bg1">
                    <a:lumMod val="65000"/>
                  </a:schemeClr>
                </a:solidFill>
              </a:rPr>
              <a:t>    - </a:t>
            </a:r>
            <a:r>
              <a:rPr lang="nb-NO" sz="1400" dirty="0" err="1" smtClean="0">
                <a:solidFill>
                  <a:schemeClr val="bg1">
                    <a:lumMod val="65000"/>
                  </a:schemeClr>
                </a:solidFill>
              </a:rPr>
              <a:t>moderately</a:t>
            </a:r>
            <a:r>
              <a:rPr lang="nb-NO" sz="1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65000"/>
                  </a:schemeClr>
                </a:solidFill>
              </a:rPr>
              <a:t>siderophile</a:t>
            </a:r>
            <a:r>
              <a:rPr lang="nb-NO" sz="1400" dirty="0" smtClean="0">
                <a:solidFill>
                  <a:schemeClr val="bg1">
                    <a:lumMod val="65000"/>
                  </a:schemeClr>
                </a:solidFill>
              </a:rPr>
              <a:t> elements, MSE</a:t>
            </a:r>
          </a:p>
          <a:p>
            <a:r>
              <a:rPr lang="nb-NO" sz="1400" dirty="0" smtClean="0">
                <a:solidFill>
                  <a:schemeClr val="bg1">
                    <a:lumMod val="65000"/>
                  </a:schemeClr>
                </a:solidFill>
              </a:rPr>
              <a:t>    - </a:t>
            </a:r>
            <a:r>
              <a:rPr lang="nb-NO" sz="1400" dirty="0" err="1" smtClean="0">
                <a:solidFill>
                  <a:schemeClr val="bg1">
                    <a:lumMod val="65000"/>
                  </a:schemeClr>
                </a:solidFill>
              </a:rPr>
              <a:t>highly</a:t>
            </a:r>
            <a:r>
              <a:rPr lang="nb-NO" sz="1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sz="1400" dirty="0" err="1" smtClean="0">
                <a:solidFill>
                  <a:schemeClr val="bg1">
                    <a:lumMod val="65000"/>
                  </a:schemeClr>
                </a:solidFill>
              </a:rPr>
              <a:t>siderophile</a:t>
            </a:r>
            <a:r>
              <a:rPr lang="nb-NO" sz="1400" dirty="0" smtClean="0">
                <a:solidFill>
                  <a:schemeClr val="bg1">
                    <a:lumMod val="65000"/>
                  </a:schemeClr>
                </a:solidFill>
              </a:rPr>
              <a:t> elements, HSE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8156" y="3666411"/>
            <a:ext cx="596638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 smtClean="0">
                <a:solidFill>
                  <a:srgbClr val="0066FF"/>
                </a:solidFill>
              </a:rPr>
              <a:t>Bulk</a:t>
            </a:r>
          </a:p>
          <a:p>
            <a:pPr>
              <a:lnSpc>
                <a:spcPts val="1100"/>
              </a:lnSpc>
            </a:pPr>
            <a:r>
              <a:rPr lang="nb-NO" sz="1100" b="1" dirty="0" err="1" smtClean="0">
                <a:solidFill>
                  <a:srgbClr val="0066FF"/>
                </a:solidFill>
              </a:rPr>
              <a:t>silicate</a:t>
            </a:r>
            <a:endParaRPr lang="nb-NO" sz="1100" b="1" dirty="0" smtClean="0">
              <a:solidFill>
                <a:srgbClr val="0066FF"/>
              </a:solidFill>
            </a:endParaRPr>
          </a:p>
          <a:p>
            <a:pPr>
              <a:lnSpc>
                <a:spcPts val="1100"/>
              </a:lnSpc>
            </a:pPr>
            <a:r>
              <a:rPr lang="nb-NO" sz="1100" b="1" dirty="0" smtClean="0">
                <a:solidFill>
                  <a:srgbClr val="0066FF"/>
                </a:solidFill>
              </a:rPr>
              <a:t>Earth</a:t>
            </a:r>
            <a:endParaRPr lang="en-GB" sz="1100" b="1" dirty="0">
              <a:solidFill>
                <a:srgbClr val="0066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99576" y="3579460"/>
            <a:ext cx="598241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 smtClean="0">
                <a:solidFill>
                  <a:srgbClr val="FF0000"/>
                </a:solidFill>
              </a:rPr>
              <a:t>Bulk</a:t>
            </a:r>
          </a:p>
          <a:p>
            <a:pPr>
              <a:lnSpc>
                <a:spcPts val="1100"/>
              </a:lnSpc>
            </a:pPr>
            <a:r>
              <a:rPr lang="nb-NO" sz="1100" b="1" dirty="0" smtClean="0">
                <a:solidFill>
                  <a:srgbClr val="FF0000"/>
                </a:solidFill>
              </a:rPr>
              <a:t>lunar</a:t>
            </a:r>
          </a:p>
          <a:p>
            <a:pPr>
              <a:lnSpc>
                <a:spcPts val="1100"/>
              </a:lnSpc>
            </a:pPr>
            <a:r>
              <a:rPr lang="nb-NO" sz="1100" b="1" dirty="0" smtClean="0">
                <a:solidFill>
                  <a:srgbClr val="FF0000"/>
                </a:solidFill>
              </a:rPr>
              <a:t>mantle</a:t>
            </a:r>
            <a:endParaRPr lang="en-GB" sz="11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774733" y="4041801"/>
            <a:ext cx="105317" cy="219179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054652" y="4007253"/>
            <a:ext cx="211015" cy="232658"/>
          </a:xfrm>
          <a:prstGeom prst="straightConnector1">
            <a:avLst/>
          </a:prstGeom>
          <a:ln w="19050">
            <a:solidFill>
              <a:srgbClr val="00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05909" y="2197054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b="1" dirty="0" smtClean="0"/>
              <a:t>RLE</a:t>
            </a:r>
            <a:endParaRPr lang="en-GB" b="1" dirty="0"/>
          </a:p>
        </p:txBody>
      </p:sp>
      <p:sp>
        <p:nvSpPr>
          <p:cNvPr id="18" name="TextBox 17"/>
          <p:cNvSpPr txBox="1"/>
          <p:nvPr/>
        </p:nvSpPr>
        <p:spPr>
          <a:xfrm rot="1730117">
            <a:off x="2920627" y="2763275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b="1" dirty="0" smtClean="0"/>
              <a:t>MVE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804119" y="855320"/>
            <a:ext cx="3246338" cy="97719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300"/>
              </a:lnSpc>
            </a:pPr>
            <a:r>
              <a:rPr lang="nb-NO" sz="1800" dirty="0" err="1" smtClean="0">
                <a:solidFill>
                  <a:srgbClr val="0066FF"/>
                </a:solidFill>
              </a:rPr>
              <a:t>Two</a:t>
            </a:r>
            <a:r>
              <a:rPr lang="nb-NO" sz="1800" dirty="0" smtClean="0">
                <a:solidFill>
                  <a:srgbClr val="0066FF"/>
                </a:solidFill>
              </a:rPr>
              <a:t> alternative T-</a:t>
            </a:r>
            <a:r>
              <a:rPr lang="nb-NO" sz="1800" dirty="0" err="1" smtClean="0">
                <a:solidFill>
                  <a:srgbClr val="0066FF"/>
                </a:solidFill>
              </a:rPr>
              <a:t>scales</a:t>
            </a:r>
            <a:endParaRPr lang="nb-NO" sz="1800" dirty="0">
              <a:solidFill>
                <a:srgbClr val="0066FF"/>
              </a:solidFill>
            </a:endParaRPr>
          </a:p>
          <a:p>
            <a:pPr>
              <a:lnSpc>
                <a:spcPts val="2300"/>
              </a:lnSpc>
            </a:pPr>
            <a:r>
              <a:rPr lang="nb-NO" sz="1800" dirty="0" smtClean="0"/>
              <a:t>  50%-</a:t>
            </a:r>
            <a:r>
              <a:rPr lang="nb-NO" sz="1800" dirty="0" err="1" smtClean="0"/>
              <a:t>T</a:t>
            </a:r>
            <a:r>
              <a:rPr lang="nb-NO" sz="1800" baseline="-10000" dirty="0" err="1" smtClean="0"/>
              <a:t>condensation</a:t>
            </a:r>
            <a:r>
              <a:rPr lang="nb-NO" sz="1800" baseline="-25000" dirty="0" smtClean="0"/>
              <a:t> </a:t>
            </a:r>
            <a:r>
              <a:rPr lang="nb-NO" sz="1800" dirty="0" smtClean="0"/>
              <a:t>(most </a:t>
            </a:r>
            <a:r>
              <a:rPr lang="nb-NO" sz="1800" dirty="0" err="1" smtClean="0"/>
              <a:t>common</a:t>
            </a:r>
            <a:r>
              <a:rPr lang="nb-NO" sz="1800" dirty="0" smtClean="0"/>
              <a:t>)</a:t>
            </a:r>
          </a:p>
          <a:p>
            <a:pPr>
              <a:lnSpc>
                <a:spcPts val="2300"/>
              </a:lnSpc>
            </a:pPr>
            <a:r>
              <a:rPr lang="nb-NO" sz="1800" dirty="0" smtClean="0"/>
              <a:t>  1%-</a:t>
            </a:r>
            <a:r>
              <a:rPr lang="nb-NO" sz="1800" dirty="0" err="1" smtClean="0"/>
              <a:t>T</a:t>
            </a:r>
            <a:r>
              <a:rPr lang="nb-NO" sz="1800" baseline="-10000" dirty="0" err="1" smtClean="0"/>
              <a:t>evaporation</a:t>
            </a:r>
            <a:endParaRPr lang="nb-NO" sz="1800" b="1" baseline="-100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1472151" y="1944143"/>
            <a:ext cx="258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400" b="1" dirty="0" smtClean="0">
                <a:solidFill>
                  <a:srgbClr val="0066FF"/>
                </a:solidFill>
              </a:rPr>
              <a:t>Earth</a:t>
            </a:r>
            <a:r>
              <a:rPr lang="nb-NO" sz="1400" b="1" dirty="0" smtClean="0"/>
              <a:t> </a:t>
            </a:r>
            <a:r>
              <a:rPr lang="nb-NO" sz="1400" dirty="0" smtClean="0"/>
              <a:t>and</a:t>
            </a:r>
            <a:r>
              <a:rPr lang="nb-NO" sz="1400" b="1" dirty="0" smtClean="0"/>
              <a:t> </a:t>
            </a:r>
            <a:r>
              <a:rPr lang="nb-NO" sz="1400" b="1" dirty="0" smtClean="0">
                <a:solidFill>
                  <a:srgbClr val="FF0000"/>
                </a:solidFill>
              </a:rPr>
              <a:t>Moon</a:t>
            </a:r>
            <a:r>
              <a:rPr lang="nb-NO" sz="1400" b="1" dirty="0" smtClean="0"/>
              <a:t> </a:t>
            </a:r>
            <a:r>
              <a:rPr lang="nb-NO" sz="1400" dirty="0" err="1" smtClean="0"/>
              <a:t>overlap</a:t>
            </a:r>
            <a:r>
              <a:rPr lang="nb-NO" sz="1400" dirty="0" smtClean="0"/>
              <a:t> in RLE</a:t>
            </a:r>
            <a:endParaRPr lang="en-GB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549485" y="2192301"/>
            <a:ext cx="309571" cy="166103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5519" y="718659"/>
            <a:ext cx="1139975" cy="2908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15550" y="2631233"/>
            <a:ext cx="1299862" cy="210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96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504" y="79335"/>
            <a:ext cx="8706230" cy="400110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Moon has strong </a:t>
            </a:r>
            <a:r>
              <a:rPr lang="nb-NO" sz="2000" b="1" dirty="0" smtClean="0">
                <a:solidFill>
                  <a:srgbClr val="3333FF"/>
                </a:solidFill>
              </a:rPr>
              <a:t>depletion in volatile elements</a:t>
            </a:r>
            <a:r>
              <a:rPr lang="nb-NO" sz="2000" dirty="0" smtClean="0">
                <a:solidFill>
                  <a:srgbClr val="3333FF"/>
                </a:solidFill>
              </a:rPr>
              <a:t>, e.g. </a:t>
            </a:r>
            <a:r>
              <a:rPr lang="nb-NO" sz="2000" dirty="0" err="1" smtClean="0">
                <a:solidFill>
                  <a:srgbClr val="3333FF"/>
                </a:solidFill>
              </a:rPr>
              <a:t>Zn</a:t>
            </a:r>
            <a:r>
              <a:rPr lang="nb-NO" sz="20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>
                <a:solidFill>
                  <a:srgbClr val="3333FF"/>
                </a:solidFill>
              </a:rPr>
              <a:t>Cu</a:t>
            </a:r>
            <a:r>
              <a:rPr lang="nb-NO" sz="2000" dirty="0" smtClean="0">
                <a:solidFill>
                  <a:srgbClr val="3333FF"/>
                </a:solidFill>
              </a:rPr>
              <a:t>, Na, K, Rb, </a:t>
            </a:r>
            <a:r>
              <a:rPr lang="nb-NO" sz="2000" dirty="0" err="1" smtClean="0">
                <a:solidFill>
                  <a:srgbClr val="3333FF"/>
                </a:solidFill>
              </a:rPr>
              <a:t>Cs</a:t>
            </a:r>
            <a:r>
              <a:rPr lang="nb-NO" sz="2000" dirty="0" smtClean="0">
                <a:solidFill>
                  <a:srgbClr val="3333FF"/>
                </a:solidFill>
              </a:rPr>
              <a:t>, Ga, </a:t>
            </a:r>
            <a:r>
              <a:rPr lang="nb-NO" sz="2000" dirty="0" err="1" smtClean="0">
                <a:solidFill>
                  <a:srgbClr val="3333FF"/>
                </a:solidFill>
              </a:rPr>
              <a:t>Cr</a:t>
            </a:r>
            <a:endParaRPr lang="nb-NO" sz="2000" dirty="0" smtClean="0">
              <a:solidFill>
                <a:srgbClr val="3333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4" y="737616"/>
            <a:ext cx="3826424" cy="3050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93933"/>
            <a:ext cx="6340669" cy="2731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5002" y="871147"/>
            <a:ext cx="1678665" cy="22057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50" dirty="0" err="1" smtClean="0"/>
              <a:t>Tartese</a:t>
            </a:r>
            <a:r>
              <a:rPr lang="nb-NO" sz="1050" dirty="0" smtClean="0"/>
              <a:t> et al. (2021, PNAS)</a:t>
            </a:r>
            <a:endParaRPr lang="en-GB" sz="1050" dirty="0"/>
          </a:p>
        </p:txBody>
      </p:sp>
      <p:sp>
        <p:nvSpPr>
          <p:cNvPr id="18" name="TextBox 17"/>
          <p:cNvSpPr txBox="1"/>
          <p:nvPr/>
        </p:nvSpPr>
        <p:spPr>
          <a:xfrm rot="1730117">
            <a:off x="2466094" y="1542068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b="1" dirty="0" smtClean="0"/>
              <a:t>MVE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75443" y="999620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b="1" dirty="0" smtClean="0"/>
              <a:t>RLE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04048" y="3068960"/>
            <a:ext cx="3684022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000" dirty="0" err="1" smtClean="0">
                <a:solidFill>
                  <a:srgbClr val="3333FF"/>
                </a:solidFill>
              </a:rPr>
              <a:t>Did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volatile </a:t>
            </a:r>
            <a:r>
              <a:rPr lang="nb-NO" sz="2000" b="1" dirty="0" err="1" smtClean="0">
                <a:solidFill>
                  <a:srgbClr val="3333FF"/>
                </a:solidFill>
              </a:rPr>
              <a:t>depletion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happen</a:t>
            </a:r>
            <a:endParaRPr lang="nb-NO" sz="2000" dirty="0" smtClean="0">
              <a:solidFill>
                <a:srgbClr val="3333FF"/>
              </a:solidFill>
            </a:endParaRPr>
          </a:p>
          <a:p>
            <a:pPr>
              <a:lnSpc>
                <a:spcPts val="30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 in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proto</a:t>
            </a:r>
            <a:r>
              <a:rPr lang="nb-NO" sz="2000" dirty="0" smtClean="0">
                <a:solidFill>
                  <a:srgbClr val="3333FF"/>
                </a:solidFill>
              </a:rPr>
              <a:t>-lunar </a:t>
            </a:r>
            <a:r>
              <a:rPr lang="nb-NO" sz="2000" dirty="0" err="1" smtClean="0">
                <a:solidFill>
                  <a:srgbClr val="3333FF"/>
                </a:solidFill>
              </a:rPr>
              <a:t>disc</a:t>
            </a:r>
            <a:r>
              <a:rPr lang="nb-NO" sz="2000" dirty="0" smtClean="0">
                <a:solidFill>
                  <a:srgbClr val="3333FF"/>
                </a:solidFill>
              </a:rPr>
              <a:t>?</a:t>
            </a:r>
            <a:endParaRPr lang="nb-NO" sz="2000" b="1" dirty="0" smtClean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431" y="3528334"/>
            <a:ext cx="623889" cy="3616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200" b="1" dirty="0">
                <a:solidFill>
                  <a:srgbClr val="CC00FF"/>
                </a:solidFill>
              </a:rPr>
              <a:t>No</a:t>
            </a:r>
            <a:r>
              <a:rPr lang="nb-NO" sz="2200" b="1" dirty="0" smtClean="0">
                <a:solidFill>
                  <a:srgbClr val="CC00FF"/>
                </a:solidFill>
              </a:rPr>
              <a:t>!</a:t>
            </a:r>
            <a:endParaRPr lang="nb-NO" sz="22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Condie-Ea-Moon-Vol-Ref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12850"/>
            <a:ext cx="860425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79462" y="190500"/>
            <a:ext cx="6135687" cy="4667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rgbClr val="3333FF"/>
                </a:solidFill>
              </a:rPr>
              <a:t>Earth-Moon bulk silicate</a:t>
            </a:r>
            <a:r>
              <a:rPr lang="nb-NO"/>
              <a:t> </a:t>
            </a:r>
            <a:r>
              <a:rPr lang="nb-NO" sz="2400">
                <a:solidFill>
                  <a:srgbClr val="3333FF"/>
                </a:solidFill>
              </a:rPr>
              <a:t>compositional relations</a:t>
            </a:r>
          </a:p>
        </p:txBody>
      </p:sp>
      <p:sp>
        <p:nvSpPr>
          <p:cNvPr id="21508" name="Oval 6"/>
          <p:cNvSpPr>
            <a:spLocks noChangeArrowheads="1"/>
          </p:cNvSpPr>
          <p:nvPr/>
        </p:nvSpPr>
        <p:spPr bwMode="auto">
          <a:xfrm>
            <a:off x="1403350" y="1822580"/>
            <a:ext cx="1223963" cy="354563"/>
          </a:xfrm>
          <a:prstGeom prst="ellipse">
            <a:avLst/>
          </a:prstGeom>
          <a:noFill/>
          <a:ln w="952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1839242" y="4261994"/>
            <a:ext cx="15263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 smtClean="0">
                <a:solidFill>
                  <a:srgbClr val="0066FF"/>
                </a:solidFill>
              </a:rPr>
              <a:t>Theia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was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much</a:t>
            </a:r>
            <a:endParaRPr lang="nb-NO" sz="1400" dirty="0">
              <a:solidFill>
                <a:srgbClr val="0066FF"/>
              </a:solidFill>
            </a:endParaRPr>
          </a:p>
          <a:p>
            <a:r>
              <a:rPr lang="nb-NO" sz="1400" dirty="0" smtClean="0">
                <a:solidFill>
                  <a:srgbClr val="0066FF"/>
                </a:solidFill>
              </a:rPr>
              <a:t>more </a:t>
            </a:r>
            <a:r>
              <a:rPr lang="nb-NO" sz="1400" dirty="0" err="1" smtClean="0">
                <a:solidFill>
                  <a:srgbClr val="0066FF"/>
                </a:solidFill>
              </a:rPr>
              <a:t>devolatilized</a:t>
            </a:r>
            <a:endParaRPr lang="nb-NO" sz="1400" dirty="0">
              <a:solidFill>
                <a:srgbClr val="0066FF"/>
              </a:solidFill>
            </a:endParaRPr>
          </a:p>
          <a:p>
            <a:r>
              <a:rPr lang="nb-NO" sz="1400" dirty="0" err="1" smtClean="0">
                <a:solidFill>
                  <a:srgbClr val="0066FF"/>
                </a:solidFill>
              </a:rPr>
              <a:t>than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the</a:t>
            </a:r>
            <a:r>
              <a:rPr lang="nb-NO" sz="1400" dirty="0" smtClean="0">
                <a:solidFill>
                  <a:srgbClr val="0066FF"/>
                </a:solidFill>
              </a:rPr>
              <a:t> Earth</a:t>
            </a:r>
            <a:endParaRPr lang="nb-NO" sz="1400" dirty="0">
              <a:solidFill>
                <a:srgbClr val="0066FF"/>
              </a:solidFill>
            </a:endParaRPr>
          </a:p>
        </p:txBody>
      </p:sp>
      <p:sp>
        <p:nvSpPr>
          <p:cNvPr id="21510" name="Text Box 8"/>
          <p:cNvSpPr txBox="1">
            <a:spLocks noChangeArrowheads="1"/>
          </p:cNvSpPr>
          <p:nvPr/>
        </p:nvSpPr>
        <p:spPr bwMode="auto">
          <a:xfrm>
            <a:off x="7164288" y="4509120"/>
            <a:ext cx="161294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New/late </a:t>
            </a:r>
            <a:r>
              <a:rPr lang="nb-NO" sz="1400" dirty="0" err="1" smtClean="0">
                <a:solidFill>
                  <a:srgbClr val="0066FF"/>
                </a:solidFill>
              </a:rPr>
              <a:t>core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segre</a:t>
            </a:r>
            <a:endParaRPr lang="nb-NO" sz="1400" dirty="0">
              <a:solidFill>
                <a:srgbClr val="0066FF"/>
              </a:solidFill>
            </a:endParaRPr>
          </a:p>
          <a:p>
            <a:pPr>
              <a:lnSpc>
                <a:spcPct val="80000"/>
              </a:lnSpc>
            </a:pPr>
            <a:r>
              <a:rPr lang="nb-NO" sz="1400" dirty="0" smtClean="0">
                <a:solidFill>
                  <a:srgbClr val="0066FF"/>
                </a:solidFill>
              </a:rPr>
              <a:t>at</a:t>
            </a:r>
            <a:r>
              <a:rPr lang="nb-NO" sz="1400" dirty="0">
                <a:solidFill>
                  <a:srgbClr val="0066FF"/>
                </a:solidFill>
              </a:rPr>
              <a:t> </a:t>
            </a:r>
            <a:r>
              <a:rPr lang="nb-NO" sz="1400" dirty="0" err="1" smtClean="0">
                <a:solidFill>
                  <a:srgbClr val="0066FF"/>
                </a:solidFill>
              </a:rPr>
              <a:t>low</a:t>
            </a:r>
            <a:r>
              <a:rPr lang="nb-NO" sz="1400" dirty="0" smtClean="0">
                <a:solidFill>
                  <a:srgbClr val="0066FF"/>
                </a:solidFill>
              </a:rPr>
              <a:t> </a:t>
            </a:r>
            <a:r>
              <a:rPr lang="nb-NO" sz="1400" dirty="0" err="1">
                <a:solidFill>
                  <a:srgbClr val="0066FF"/>
                </a:solidFill>
              </a:rPr>
              <a:t>pressure</a:t>
            </a:r>
            <a:endParaRPr lang="nb-NO" sz="1400" dirty="0">
              <a:solidFill>
                <a:srgbClr val="0066FF"/>
              </a:solidFill>
            </a:endParaRPr>
          </a:p>
        </p:txBody>
      </p:sp>
      <p:sp>
        <p:nvSpPr>
          <p:cNvPr id="21511" name="Text Box 9"/>
          <p:cNvSpPr txBox="1">
            <a:spLocks noChangeArrowheads="1"/>
          </p:cNvSpPr>
          <p:nvPr/>
        </p:nvSpPr>
        <p:spPr bwMode="auto">
          <a:xfrm>
            <a:off x="1258888" y="908050"/>
            <a:ext cx="474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/>
              <a:t>Condie (2005, Earth as an Evolving Planetary System. Elsevier)</a:t>
            </a:r>
          </a:p>
        </p:txBody>
      </p:sp>
    </p:spTree>
    <p:extLst>
      <p:ext uri="{BB962C8B-B14F-4D97-AF65-F5344CB8AC3E}">
        <p14:creationId xmlns:p14="http://schemas.microsoft.com/office/powerpoint/2010/main" val="244008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71224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0" dirty="0" smtClean="0">
                <a:solidFill>
                  <a:srgbClr val="3333FF"/>
                </a:solidFill>
              </a:rPr>
              <a:t>The Moon is </a:t>
            </a:r>
            <a:r>
              <a:rPr lang="nb-NO" sz="2400" b="0" dirty="0" err="1" smtClean="0">
                <a:solidFill>
                  <a:srgbClr val="3333FF"/>
                </a:solidFill>
              </a:rPr>
              <a:t>distinctly</a:t>
            </a:r>
            <a:r>
              <a:rPr lang="nb-NO" sz="2400" b="0" dirty="0" smtClean="0">
                <a:solidFill>
                  <a:srgbClr val="3333FF"/>
                </a:solidFill>
              </a:rPr>
              <a:t> more </a:t>
            </a:r>
            <a:r>
              <a:rPr lang="nb-NO" sz="2400" b="0" dirty="0" err="1" smtClean="0">
                <a:solidFill>
                  <a:srgbClr val="3333FF"/>
                </a:solidFill>
              </a:rPr>
              <a:t>devolatilized</a:t>
            </a:r>
            <a:r>
              <a:rPr lang="nb-NO" sz="2400" b="0" dirty="0" smtClean="0">
                <a:solidFill>
                  <a:srgbClr val="3333FF"/>
                </a:solidFill>
              </a:rPr>
              <a:t> </a:t>
            </a:r>
            <a:r>
              <a:rPr lang="nb-NO" sz="2400" b="0" dirty="0" err="1" smtClean="0">
                <a:solidFill>
                  <a:srgbClr val="3333FF"/>
                </a:solidFill>
              </a:rPr>
              <a:t>than</a:t>
            </a:r>
            <a:r>
              <a:rPr lang="nb-NO" sz="2400" b="0" dirty="0" smtClean="0">
                <a:solidFill>
                  <a:srgbClr val="3333FF"/>
                </a:solidFill>
              </a:rPr>
              <a:t> all </a:t>
            </a:r>
            <a:r>
              <a:rPr lang="nb-NO" sz="2400" b="0" dirty="0" err="1" smtClean="0">
                <a:solidFill>
                  <a:srgbClr val="3333FF"/>
                </a:solidFill>
              </a:rPr>
              <a:t>of</a:t>
            </a:r>
            <a:r>
              <a:rPr lang="nb-NO" sz="2400" b="0" dirty="0" smtClean="0">
                <a:solidFill>
                  <a:srgbClr val="3333FF"/>
                </a:solidFill>
              </a:rPr>
              <a:t> </a:t>
            </a:r>
            <a:r>
              <a:rPr lang="nb-NO" sz="2400" b="0" dirty="0" err="1" smtClean="0">
                <a:solidFill>
                  <a:srgbClr val="3333FF"/>
                </a:solidFill>
              </a:rPr>
              <a:t>the</a:t>
            </a:r>
            <a:endParaRPr lang="nb-NO" sz="2400" dirty="0" smtClean="0">
              <a:solidFill>
                <a:srgbClr val="3333FF"/>
              </a:solidFill>
            </a:endParaRPr>
          </a:p>
          <a:p>
            <a:r>
              <a:rPr lang="nb-NO" sz="2400" b="0" dirty="0" err="1" smtClean="0">
                <a:solidFill>
                  <a:srgbClr val="3333FF"/>
                </a:solidFill>
              </a:rPr>
              <a:t>other</a:t>
            </a:r>
            <a:r>
              <a:rPr lang="nb-NO" sz="2400" b="0" dirty="0" smtClean="0">
                <a:solidFill>
                  <a:srgbClr val="3333FF"/>
                </a:solidFill>
              </a:rPr>
              <a:t> </a:t>
            </a:r>
            <a:r>
              <a:rPr lang="nb-NO" sz="2400" b="0" dirty="0" err="1" smtClean="0">
                <a:solidFill>
                  <a:srgbClr val="3333FF"/>
                </a:solidFill>
              </a:rPr>
              <a:t>terrestrial</a:t>
            </a:r>
            <a:r>
              <a:rPr lang="nb-NO" sz="2400" b="0" dirty="0" smtClean="0">
                <a:solidFill>
                  <a:srgbClr val="3333FF"/>
                </a:solidFill>
              </a:rPr>
              <a:t> planets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060848"/>
            <a:ext cx="536257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22599" y="5879162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Th</a:t>
            </a:r>
            <a:r>
              <a:rPr lang="nb-NO" b="0" dirty="0" smtClean="0"/>
              <a:t> </a:t>
            </a:r>
            <a:r>
              <a:rPr lang="nb-NO" b="0" dirty="0" err="1" smtClean="0"/>
              <a:t>ppm</a:t>
            </a:r>
            <a:endParaRPr lang="nb-NO" b="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965045" y="3077855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K</a:t>
            </a:r>
            <a:r>
              <a:rPr lang="nb-NO" sz="2000" b="0" dirty="0" smtClean="0"/>
              <a:t> </a:t>
            </a:r>
            <a:r>
              <a:rPr lang="nb-NO" b="0" dirty="0" err="1" smtClean="0"/>
              <a:t>ppm</a:t>
            </a:r>
            <a:endParaRPr lang="nb-NO" b="0" dirty="0"/>
          </a:p>
        </p:txBody>
      </p:sp>
      <p:sp>
        <p:nvSpPr>
          <p:cNvPr id="2" name="TextBox 1"/>
          <p:cNvSpPr txBox="1"/>
          <p:nvPr/>
        </p:nvSpPr>
        <p:spPr>
          <a:xfrm>
            <a:off x="6156176" y="6433558"/>
            <a:ext cx="2826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Peplowski</a:t>
            </a:r>
            <a:r>
              <a:rPr lang="nb-NO" dirty="0" smtClean="0"/>
              <a:t> et al. (2011, </a:t>
            </a:r>
            <a:r>
              <a:rPr lang="nb-NO" dirty="0" err="1" smtClean="0"/>
              <a:t>Science</a:t>
            </a:r>
            <a:r>
              <a:rPr lang="nb-NO" dirty="0" smtClean="0"/>
              <a:t>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4899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602" y="1752539"/>
            <a:ext cx="3169909" cy="48794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72" y="784160"/>
            <a:ext cx="3286729" cy="60212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0392" y="2060848"/>
            <a:ext cx="3043221" cy="405049"/>
          </a:xfrm>
          <a:prstGeom prst="rect">
            <a:avLst/>
          </a:prstGeom>
          <a:noFill/>
          <a:ln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3158358" y="1974176"/>
            <a:ext cx="11624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dirty="0" err="1" smtClean="0">
                <a:solidFill>
                  <a:srgbClr val="DE0000"/>
                </a:solidFill>
              </a:rPr>
              <a:t>Important</a:t>
            </a:r>
            <a:r>
              <a:rPr lang="nb-NO" sz="1300" dirty="0" smtClean="0">
                <a:solidFill>
                  <a:srgbClr val="DE0000"/>
                </a:solidFill>
              </a:rPr>
              <a:t> heat</a:t>
            </a:r>
          </a:p>
          <a:p>
            <a:pPr>
              <a:lnSpc>
                <a:spcPts val="1400"/>
              </a:lnSpc>
            </a:pPr>
            <a:r>
              <a:rPr lang="nb-NO" sz="1300" dirty="0" err="1" smtClean="0">
                <a:solidFill>
                  <a:srgbClr val="DE0000"/>
                </a:solidFill>
              </a:rPr>
              <a:t>source</a:t>
            </a:r>
            <a:r>
              <a:rPr lang="nb-NO" sz="1300" dirty="0" smtClean="0">
                <a:solidFill>
                  <a:srgbClr val="DE0000"/>
                </a:solidFill>
              </a:rPr>
              <a:t> for </a:t>
            </a:r>
            <a:r>
              <a:rPr lang="nb-NO" sz="1300" dirty="0" err="1" smtClean="0">
                <a:solidFill>
                  <a:srgbClr val="DE0000"/>
                </a:solidFill>
              </a:rPr>
              <a:t>the</a:t>
            </a:r>
            <a:endParaRPr lang="nb-NO" sz="1300" dirty="0">
              <a:solidFill>
                <a:srgbClr val="DE0000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300" dirty="0" smtClean="0">
                <a:solidFill>
                  <a:srgbClr val="DE0000"/>
                </a:solidFill>
              </a:rPr>
              <a:t>first 2-3 </a:t>
            </a:r>
            <a:r>
              <a:rPr lang="nb-NO" sz="1300" dirty="0" err="1" smtClean="0">
                <a:solidFill>
                  <a:srgbClr val="DE0000"/>
                </a:solidFill>
              </a:rPr>
              <a:t>Ma</a:t>
            </a:r>
            <a:endParaRPr lang="nb-NO" sz="1300" dirty="0">
              <a:solidFill>
                <a:srgbClr val="DE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466" y="78882"/>
            <a:ext cx="8729506" cy="41293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nb-NO" sz="2400" b="1" dirty="0" err="1" smtClean="0">
                <a:solidFill>
                  <a:srgbClr val="0066FF"/>
                </a:solidFill>
              </a:rPr>
              <a:t>Geochronology</a:t>
            </a:r>
            <a:r>
              <a:rPr lang="nb-NO" sz="2400" dirty="0" smtClean="0">
                <a:solidFill>
                  <a:srgbClr val="0066FF"/>
                </a:solidFill>
              </a:rPr>
              <a:t>:</a:t>
            </a:r>
            <a:r>
              <a:rPr lang="nb-NO" sz="2400" dirty="0" smtClean="0"/>
              <a:t> </a:t>
            </a:r>
            <a:r>
              <a:rPr lang="nb-NO" sz="2200" dirty="0" err="1"/>
              <a:t>R</a:t>
            </a:r>
            <a:r>
              <a:rPr lang="nb-NO" sz="2200" dirty="0" err="1" smtClean="0"/>
              <a:t>adioactive</a:t>
            </a:r>
            <a:r>
              <a:rPr lang="nb-NO" sz="2200" dirty="0" smtClean="0"/>
              <a:t> </a:t>
            </a:r>
            <a:r>
              <a:rPr lang="nb-NO" sz="2200" dirty="0" err="1" smtClean="0"/>
              <a:t>decay</a:t>
            </a:r>
            <a:r>
              <a:rPr lang="nb-NO" sz="2200" dirty="0" smtClean="0"/>
              <a:t> systems </a:t>
            </a:r>
            <a:r>
              <a:rPr lang="nb-NO" sz="2200" dirty="0" err="1" smtClean="0"/>
              <a:t>with</a:t>
            </a:r>
            <a:r>
              <a:rPr lang="nb-NO" sz="2200" dirty="0" smtClean="0"/>
              <a:t> half-lives in </a:t>
            </a:r>
            <a:r>
              <a:rPr lang="nb-NO" sz="2200" b="1" dirty="0" smtClean="0"/>
              <a:t>My</a:t>
            </a:r>
            <a:r>
              <a:rPr lang="nb-NO" sz="2200" dirty="0" smtClean="0"/>
              <a:t> and </a:t>
            </a:r>
            <a:r>
              <a:rPr lang="nb-NO" sz="2200" b="1" dirty="0" smtClean="0"/>
              <a:t>Gy</a:t>
            </a:r>
            <a:endParaRPr lang="en-GB" sz="2200" b="1" dirty="0"/>
          </a:p>
        </p:txBody>
      </p:sp>
      <p:sp>
        <p:nvSpPr>
          <p:cNvPr id="8" name="Rectangle 7"/>
          <p:cNvSpPr/>
          <p:nvPr/>
        </p:nvSpPr>
        <p:spPr>
          <a:xfrm>
            <a:off x="136950" y="5980386"/>
            <a:ext cx="3152788" cy="330404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Rectangle 8"/>
          <p:cNvSpPr/>
          <p:nvPr/>
        </p:nvSpPr>
        <p:spPr>
          <a:xfrm>
            <a:off x="5791200" y="5328745"/>
            <a:ext cx="3226614" cy="357352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Rectangle 9"/>
          <p:cNvSpPr/>
          <p:nvPr/>
        </p:nvSpPr>
        <p:spPr>
          <a:xfrm>
            <a:off x="131696" y="6406055"/>
            <a:ext cx="3131766" cy="346842"/>
          </a:xfrm>
          <a:prstGeom prst="rect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Rectangle 10"/>
          <p:cNvSpPr/>
          <p:nvPr/>
        </p:nvSpPr>
        <p:spPr>
          <a:xfrm>
            <a:off x="5785945" y="3100553"/>
            <a:ext cx="3231869" cy="341586"/>
          </a:xfrm>
          <a:prstGeom prst="rect">
            <a:avLst/>
          </a:prstGeom>
          <a:noFill/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ight Brace 4"/>
          <p:cNvSpPr/>
          <p:nvPr/>
        </p:nvSpPr>
        <p:spPr>
          <a:xfrm>
            <a:off x="3293064" y="4708286"/>
            <a:ext cx="130191" cy="1660982"/>
          </a:xfrm>
          <a:prstGeom prst="rightBrace">
            <a:avLst/>
          </a:prstGeom>
          <a:ln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343871" y="5130225"/>
            <a:ext cx="1465466" cy="92589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6600CC"/>
                </a:solidFill>
              </a:rPr>
              <a:t>Common</a:t>
            </a:r>
            <a:r>
              <a:rPr lang="nb-NO" sz="1200" dirty="0" smtClean="0">
                <a:solidFill>
                  <a:srgbClr val="6600CC"/>
                </a:solidFill>
              </a:rPr>
              <a:t> </a:t>
            </a:r>
            <a:r>
              <a:rPr lang="nb-NO" sz="1200" dirty="0" err="1" smtClean="0">
                <a:solidFill>
                  <a:srgbClr val="6600CC"/>
                </a:solidFill>
              </a:rPr>
              <a:t>constraints</a:t>
            </a:r>
            <a:endParaRPr lang="nb-NO" sz="1200" dirty="0">
              <a:solidFill>
                <a:srgbClr val="6600CC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6600CC"/>
                </a:solidFill>
              </a:rPr>
              <a:t>on</a:t>
            </a:r>
            <a:r>
              <a:rPr lang="nb-NO" sz="1200" dirty="0" smtClean="0">
                <a:solidFill>
                  <a:srgbClr val="6600CC"/>
                </a:solidFill>
              </a:rPr>
              <a:t> </a:t>
            </a:r>
            <a:r>
              <a:rPr lang="nb-NO" sz="1200" dirty="0" err="1" smtClean="0">
                <a:solidFill>
                  <a:srgbClr val="6600CC"/>
                </a:solidFill>
              </a:rPr>
              <a:t>early</a:t>
            </a:r>
            <a:r>
              <a:rPr lang="nb-NO" sz="1200" dirty="0" smtClean="0">
                <a:solidFill>
                  <a:srgbClr val="6600CC"/>
                </a:solidFill>
              </a:rPr>
              <a:t> </a:t>
            </a:r>
            <a:r>
              <a:rPr lang="nb-NO" sz="1200" dirty="0" err="1" smtClean="0">
                <a:solidFill>
                  <a:srgbClr val="6600CC"/>
                </a:solidFill>
              </a:rPr>
              <a:t>planetary</a:t>
            </a:r>
            <a:endParaRPr lang="nb-NO" sz="1200" dirty="0" smtClean="0">
              <a:solidFill>
                <a:srgbClr val="6600CC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6600CC"/>
                </a:solidFill>
              </a:rPr>
              <a:t>differentiation</a:t>
            </a:r>
            <a:r>
              <a:rPr lang="nb-NO" sz="1200" dirty="0" smtClean="0">
                <a:solidFill>
                  <a:srgbClr val="6600CC"/>
                </a:solidFill>
              </a:rPr>
              <a:t> and</a:t>
            </a:r>
          </a:p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6600CC"/>
                </a:solidFill>
              </a:rPr>
              <a:t>core</a:t>
            </a:r>
            <a:r>
              <a:rPr lang="nb-NO" sz="1200" dirty="0" smtClean="0">
                <a:solidFill>
                  <a:srgbClr val="6600CC"/>
                </a:solidFill>
              </a:rPr>
              <a:t>-mantle </a:t>
            </a:r>
            <a:r>
              <a:rPr lang="nb-NO" sz="1200" dirty="0" err="1" smtClean="0">
                <a:solidFill>
                  <a:srgbClr val="6600CC"/>
                </a:solidFill>
              </a:rPr>
              <a:t>geo</a:t>
            </a:r>
            <a:r>
              <a:rPr lang="nb-NO" sz="1200" dirty="0">
                <a:solidFill>
                  <a:srgbClr val="6600CC"/>
                </a:solidFill>
              </a:rPr>
              <a:t>-</a:t>
            </a:r>
            <a:endParaRPr lang="nb-NO" sz="1200" dirty="0" smtClean="0">
              <a:solidFill>
                <a:srgbClr val="6600CC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6600CC"/>
                </a:solidFill>
              </a:rPr>
              <a:t>chemical</a:t>
            </a:r>
            <a:r>
              <a:rPr lang="nb-NO" sz="1200" dirty="0" smtClean="0">
                <a:solidFill>
                  <a:srgbClr val="6600CC"/>
                </a:solidFill>
              </a:rPr>
              <a:t> </a:t>
            </a:r>
            <a:r>
              <a:rPr lang="nb-NO" sz="1200" dirty="0" err="1" smtClean="0">
                <a:solidFill>
                  <a:srgbClr val="6600CC"/>
                </a:solidFill>
              </a:rPr>
              <a:t>reservoirs</a:t>
            </a:r>
            <a:endParaRPr lang="nb-NO" sz="1200" dirty="0" smtClean="0">
              <a:solidFill>
                <a:srgbClr val="6600CC"/>
              </a:solidFill>
            </a:endParaRPr>
          </a:p>
        </p:txBody>
      </p:sp>
      <p:sp>
        <p:nvSpPr>
          <p:cNvPr id="14" name="Right Brace 13"/>
          <p:cNvSpPr/>
          <p:nvPr/>
        </p:nvSpPr>
        <p:spPr>
          <a:xfrm rot="10800000">
            <a:off x="5715620" y="5791951"/>
            <a:ext cx="135404" cy="741494"/>
          </a:xfrm>
          <a:prstGeom prst="rightBrace">
            <a:avLst/>
          </a:prstGeom>
          <a:ln>
            <a:solidFill>
              <a:srgbClr val="33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5043650" y="5894602"/>
            <a:ext cx="787973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3399FF"/>
                </a:solidFill>
              </a:rPr>
              <a:t>Very</a:t>
            </a:r>
            <a:r>
              <a:rPr lang="nb-NO" sz="1200" dirty="0" smtClean="0">
                <a:solidFill>
                  <a:srgbClr val="3399FF"/>
                </a:solidFill>
              </a:rPr>
              <a:t> </a:t>
            </a:r>
            <a:r>
              <a:rPr lang="nb-NO" sz="1200" dirty="0" err="1" smtClean="0">
                <a:solidFill>
                  <a:srgbClr val="3399FF"/>
                </a:solidFill>
              </a:rPr>
              <a:t>long</a:t>
            </a:r>
            <a:endParaRPr lang="nb-NO" sz="1200" dirty="0">
              <a:solidFill>
                <a:srgbClr val="3399FF"/>
              </a:solidFill>
            </a:endParaRPr>
          </a:p>
          <a:p>
            <a:pPr>
              <a:lnSpc>
                <a:spcPts val="1300"/>
              </a:lnSpc>
            </a:pPr>
            <a:r>
              <a:rPr lang="nb-NO" sz="1200" dirty="0" smtClean="0">
                <a:solidFill>
                  <a:srgbClr val="3399FF"/>
                </a:solidFill>
              </a:rPr>
              <a:t>        </a:t>
            </a:r>
            <a:r>
              <a:rPr lang="nb-NO" sz="1400" b="1" dirty="0" err="1" smtClean="0">
                <a:solidFill>
                  <a:srgbClr val="3399FF"/>
                </a:solidFill>
              </a:rPr>
              <a:t>t</a:t>
            </a:r>
            <a:r>
              <a:rPr lang="nb-NO" sz="1400" b="1" baseline="-25000" dirty="0" err="1" smtClean="0">
                <a:solidFill>
                  <a:srgbClr val="3399FF"/>
                </a:solidFill>
              </a:rPr>
              <a:t>h</a:t>
            </a:r>
            <a:endParaRPr lang="nb-NO" sz="1400" b="1" baseline="-25000" dirty="0" smtClean="0">
              <a:solidFill>
                <a:srgbClr val="3399FF"/>
              </a:solidFill>
            </a:endParaRPr>
          </a:p>
        </p:txBody>
      </p:sp>
      <p:sp>
        <p:nvSpPr>
          <p:cNvPr id="16" name="Right Brace 15"/>
          <p:cNvSpPr/>
          <p:nvPr/>
        </p:nvSpPr>
        <p:spPr>
          <a:xfrm rot="10800000">
            <a:off x="5678341" y="4005063"/>
            <a:ext cx="135404" cy="1720703"/>
          </a:xfrm>
          <a:prstGeom prst="rightBrac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24820" y="4735667"/>
            <a:ext cx="623889" cy="259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0066FF"/>
                </a:solidFill>
              </a:rPr>
              <a:t>long</a:t>
            </a:r>
            <a:r>
              <a:rPr lang="nb-NO" sz="1200" dirty="0" smtClean="0">
                <a:solidFill>
                  <a:srgbClr val="0066FF"/>
                </a:solidFill>
              </a:rPr>
              <a:t> </a:t>
            </a:r>
            <a:r>
              <a:rPr lang="nb-NO" sz="1400" b="1" dirty="0" err="1" smtClean="0">
                <a:solidFill>
                  <a:srgbClr val="0066FF"/>
                </a:solidFill>
              </a:rPr>
              <a:t>t</a:t>
            </a:r>
            <a:r>
              <a:rPr lang="nb-NO" sz="1400" b="1" baseline="-25000" dirty="0" err="1" smtClean="0">
                <a:solidFill>
                  <a:srgbClr val="0066FF"/>
                </a:solidFill>
              </a:rPr>
              <a:t>h</a:t>
            </a:r>
            <a:endParaRPr lang="nb-NO" sz="1400" b="1" baseline="-25000" dirty="0" smtClean="0">
              <a:solidFill>
                <a:srgbClr val="0066FF"/>
              </a:solidFill>
            </a:endParaRPr>
          </a:p>
        </p:txBody>
      </p:sp>
      <p:sp>
        <p:nvSpPr>
          <p:cNvPr id="22" name="Right Brace 21"/>
          <p:cNvSpPr/>
          <p:nvPr/>
        </p:nvSpPr>
        <p:spPr>
          <a:xfrm rot="10800000">
            <a:off x="5655796" y="3059133"/>
            <a:ext cx="135404" cy="763255"/>
          </a:xfrm>
          <a:prstGeom prst="rightBrac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66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07349" y="3321522"/>
            <a:ext cx="792205" cy="259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>
                <a:solidFill>
                  <a:srgbClr val="0066FF"/>
                </a:solidFill>
              </a:rPr>
              <a:t>interm</a:t>
            </a:r>
            <a:r>
              <a:rPr lang="nb-NO" sz="1200" dirty="0" smtClean="0">
                <a:solidFill>
                  <a:srgbClr val="0066FF"/>
                </a:solidFill>
              </a:rPr>
              <a:t>. </a:t>
            </a:r>
            <a:r>
              <a:rPr lang="nb-NO" sz="1400" b="1" dirty="0" err="1" smtClean="0">
                <a:solidFill>
                  <a:srgbClr val="0066FF"/>
                </a:solidFill>
              </a:rPr>
              <a:t>t</a:t>
            </a:r>
            <a:r>
              <a:rPr lang="nb-NO" sz="1400" b="1" baseline="-25000" dirty="0" err="1" smtClean="0">
                <a:solidFill>
                  <a:srgbClr val="0066FF"/>
                </a:solidFill>
              </a:rPr>
              <a:t>h</a:t>
            </a:r>
            <a:endParaRPr lang="nb-NO" sz="1400" b="1" baseline="-25000" dirty="0" smtClean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 animBg="1"/>
      <p:bldP spid="10" grpId="0" animBg="1"/>
      <p:bldP spid="11" grpId="0" animBg="1"/>
      <p:bldP spid="5" grpId="0" animBg="1"/>
      <p:bldP spid="12" grpId="0"/>
      <p:bldP spid="14" grpId="0" animBg="1"/>
      <p:bldP spid="15" grpId="0"/>
      <p:bldP spid="16" grpId="0" animBg="1"/>
      <p:bldP spid="17" grpId="0"/>
      <p:bldP spid="22" grpId="0" animBg="1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06" y="1340768"/>
            <a:ext cx="3881312" cy="517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8864927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2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Mercury </a:t>
            </a:r>
            <a:r>
              <a:rPr lang="nb-NO" sz="2000" dirty="0" err="1" smtClean="0">
                <a:solidFill>
                  <a:srgbClr val="3333FF"/>
                </a:solidFill>
              </a:rPr>
              <a:t>was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thought</a:t>
            </a:r>
            <a:r>
              <a:rPr lang="nb-NO" sz="2000" dirty="0" smtClean="0">
                <a:solidFill>
                  <a:srgbClr val="3333FF"/>
                </a:solidFill>
              </a:rPr>
              <a:t> to be </a:t>
            </a:r>
            <a:r>
              <a:rPr lang="nb-NO" sz="2000" dirty="0" err="1" smtClean="0">
                <a:solidFill>
                  <a:srgbClr val="3333FF"/>
                </a:solidFill>
              </a:rPr>
              <a:t>strongly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devolatilized</a:t>
            </a:r>
            <a:r>
              <a:rPr lang="nb-NO" sz="2000" dirty="0" smtClean="0">
                <a:solidFill>
                  <a:srgbClr val="3333FF"/>
                </a:solidFill>
              </a:rPr>
              <a:t> during it </a:t>
            </a:r>
            <a:r>
              <a:rPr lang="nb-NO" sz="2000" dirty="0" err="1" smtClean="0">
                <a:solidFill>
                  <a:srgbClr val="3333FF"/>
                </a:solidFill>
              </a:rPr>
              <a:t>accretion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close</a:t>
            </a:r>
            <a:r>
              <a:rPr lang="nb-NO" sz="2000" dirty="0" smtClean="0">
                <a:solidFill>
                  <a:srgbClr val="3333FF"/>
                </a:solidFill>
              </a:rPr>
              <a:t> to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Sun</a:t>
            </a:r>
          </a:p>
          <a:p>
            <a:pPr>
              <a:lnSpc>
                <a:spcPts val="3200"/>
              </a:lnSpc>
            </a:pPr>
            <a:r>
              <a:rPr lang="nb-NO" sz="2400" dirty="0" smtClean="0">
                <a:latin typeface="Symbol" pitchFamily="18" charset="2"/>
              </a:rPr>
              <a:t>    </a:t>
            </a:r>
            <a:r>
              <a:rPr lang="nb-NO" sz="2000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nb-NO" sz="2000" dirty="0" smtClean="0">
                <a:solidFill>
                  <a:srgbClr val="FF0000"/>
                </a:solidFill>
              </a:rPr>
              <a:t>-</a:t>
            </a:r>
            <a:r>
              <a:rPr lang="nb-NO" sz="2000" dirty="0" err="1" smtClean="0">
                <a:solidFill>
                  <a:srgbClr val="FF0000"/>
                </a:solidFill>
              </a:rPr>
              <a:t>ray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spectroscopy</a:t>
            </a:r>
            <a:r>
              <a:rPr lang="nb-NO" sz="2000" dirty="0" smtClean="0">
                <a:solidFill>
                  <a:srgbClr val="FF0000"/>
                </a:solidFill>
              </a:rPr>
              <a:t> data from MESSENGER </a:t>
            </a:r>
            <a:r>
              <a:rPr lang="nb-NO" sz="2000" dirty="0" err="1" smtClean="0">
                <a:solidFill>
                  <a:srgbClr val="FF0000"/>
                </a:solidFill>
              </a:rPr>
              <a:t>disproved</a:t>
            </a:r>
            <a:r>
              <a:rPr lang="nb-NO" sz="2000" dirty="0" smtClean="0">
                <a:solidFill>
                  <a:srgbClr val="FF0000"/>
                </a:solidFill>
              </a:rPr>
              <a:t> this</a:t>
            </a:r>
            <a:endParaRPr lang="nb-NO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8081" y="6089400"/>
            <a:ext cx="2016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McCubbin</a:t>
            </a:r>
            <a:r>
              <a:rPr lang="nb-NO" sz="1200" dirty="0" smtClean="0"/>
              <a:t> et al. (2012, GRL)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25231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132856"/>
            <a:ext cx="7709879" cy="4636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5884944" cy="167225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err="1" smtClean="0"/>
              <a:t>Cano</a:t>
            </a:r>
            <a:r>
              <a:rPr lang="nb-NO" dirty="0" smtClean="0"/>
              <a:t> et al. (2020, Nat. </a:t>
            </a:r>
            <a:r>
              <a:rPr lang="nb-NO" dirty="0" err="1" smtClean="0"/>
              <a:t>Geosci</a:t>
            </a:r>
            <a:r>
              <a:rPr lang="nb-NO" dirty="0" smtClean="0"/>
              <a:t>.)</a:t>
            </a:r>
          </a:p>
          <a:p>
            <a:pPr>
              <a:lnSpc>
                <a:spcPts val="2600"/>
              </a:lnSpc>
            </a:pPr>
            <a:r>
              <a:rPr lang="nb-NO" dirty="0" smtClean="0">
                <a:solidFill>
                  <a:srgbClr val="3333FF"/>
                </a:solidFill>
              </a:rPr>
              <a:t>High </a:t>
            </a:r>
            <a:r>
              <a:rPr lang="nb-NO" dirty="0" err="1" smtClean="0">
                <a:solidFill>
                  <a:srgbClr val="3333FF"/>
                </a:solidFill>
              </a:rPr>
              <a:t>resolution</a:t>
            </a:r>
            <a:r>
              <a:rPr lang="nb-NO" dirty="0" smtClean="0">
                <a:solidFill>
                  <a:srgbClr val="3333FF"/>
                </a:solidFill>
              </a:rPr>
              <a:t> O-isotope </a:t>
            </a:r>
            <a:r>
              <a:rPr lang="nb-NO" dirty="0" err="1" smtClean="0">
                <a:solidFill>
                  <a:srgbClr val="3333FF"/>
                </a:solidFill>
              </a:rPr>
              <a:t>study</a:t>
            </a:r>
            <a:r>
              <a:rPr lang="nb-NO" dirty="0" smtClean="0">
                <a:solidFill>
                  <a:srgbClr val="3333FF"/>
                </a:solidFill>
              </a:rPr>
              <a:t> of lunar basalts:</a:t>
            </a:r>
          </a:p>
          <a:p>
            <a:pPr>
              <a:lnSpc>
                <a:spcPts val="2600"/>
              </a:lnSpc>
            </a:pP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CC00FF"/>
                </a:solidFill>
              </a:rPr>
              <a:t>- </a:t>
            </a:r>
            <a:r>
              <a:rPr lang="nb-NO" sz="1800" b="1" dirty="0" err="1" smtClean="0">
                <a:solidFill>
                  <a:srgbClr val="CC00FF"/>
                </a:solidFill>
              </a:rPr>
              <a:t>very</a:t>
            </a:r>
            <a:r>
              <a:rPr lang="nb-NO" sz="1800" b="1" dirty="0" smtClean="0">
                <a:solidFill>
                  <a:srgbClr val="CC00FF"/>
                </a:solidFill>
              </a:rPr>
              <a:t> </a:t>
            </a:r>
            <a:r>
              <a:rPr lang="nb-NO" sz="1800" b="1" dirty="0" err="1" smtClean="0">
                <a:solidFill>
                  <a:srgbClr val="CC00FF"/>
                </a:solidFill>
              </a:rPr>
              <a:t>small</a:t>
            </a:r>
            <a:r>
              <a:rPr lang="nb-NO" sz="1800" b="1" dirty="0" smtClean="0">
                <a:solidFill>
                  <a:srgbClr val="CC00FF"/>
                </a:solidFill>
              </a:rPr>
              <a:t> </a:t>
            </a:r>
            <a:r>
              <a:rPr lang="nb-NO" sz="1800" dirty="0" err="1" smtClean="0">
                <a:solidFill>
                  <a:srgbClr val="CC00FF"/>
                </a:solidFill>
              </a:rPr>
              <a:t>but</a:t>
            </a:r>
            <a:r>
              <a:rPr lang="nb-NO" sz="1800" dirty="0" smtClean="0">
                <a:solidFill>
                  <a:srgbClr val="CC00FF"/>
                </a:solidFill>
              </a:rPr>
              <a:t> </a:t>
            </a:r>
            <a:r>
              <a:rPr lang="nb-NO" sz="1800" b="1" dirty="0" err="1" smtClean="0">
                <a:solidFill>
                  <a:srgbClr val="CC00FF"/>
                </a:solidFill>
              </a:rPr>
              <a:t>systematic</a:t>
            </a:r>
            <a:r>
              <a:rPr lang="nb-NO" sz="1800" dirty="0" smtClean="0">
                <a:solidFill>
                  <a:srgbClr val="CC00FF"/>
                </a:solidFill>
              </a:rPr>
              <a:t> </a:t>
            </a:r>
            <a:r>
              <a:rPr lang="nb-NO" sz="1800" dirty="0" err="1" smtClean="0">
                <a:solidFill>
                  <a:srgbClr val="CC00FF"/>
                </a:solidFill>
              </a:rPr>
              <a:t>variations</a:t>
            </a:r>
            <a:endParaRPr lang="nb-NO" sz="1800" dirty="0" smtClean="0">
              <a:solidFill>
                <a:srgbClr val="CC00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1800" dirty="0">
                <a:solidFill>
                  <a:srgbClr val="CC00FF"/>
                </a:solidFill>
              </a:rPr>
              <a:t> </a:t>
            </a:r>
            <a:r>
              <a:rPr lang="nb-NO" sz="1800" dirty="0" smtClean="0">
                <a:solidFill>
                  <a:srgbClr val="CC00FF"/>
                </a:solidFill>
              </a:rPr>
              <a:t>- </a:t>
            </a:r>
            <a:r>
              <a:rPr lang="nb-NO" sz="1800" dirty="0" err="1" smtClean="0">
                <a:solidFill>
                  <a:srgbClr val="CC00FF"/>
                </a:solidFill>
              </a:rPr>
              <a:t>the</a:t>
            </a:r>
            <a:r>
              <a:rPr lang="nb-NO" sz="1800" dirty="0" smtClean="0">
                <a:solidFill>
                  <a:srgbClr val="CC00FF"/>
                </a:solidFill>
              </a:rPr>
              <a:t> </a:t>
            </a:r>
            <a:r>
              <a:rPr lang="nb-NO" sz="1800" b="1" dirty="0" err="1" smtClean="0">
                <a:solidFill>
                  <a:srgbClr val="CC00FF"/>
                </a:solidFill>
              </a:rPr>
              <a:t>deepest</a:t>
            </a:r>
            <a:r>
              <a:rPr lang="nb-NO" sz="1800" dirty="0" smtClean="0">
                <a:solidFill>
                  <a:srgbClr val="CC00FF"/>
                </a:solidFill>
              </a:rPr>
              <a:t> magma </a:t>
            </a:r>
            <a:r>
              <a:rPr lang="nb-NO" sz="1800" dirty="0" err="1" smtClean="0">
                <a:solidFill>
                  <a:srgbClr val="CC00FF"/>
                </a:solidFill>
              </a:rPr>
              <a:t>ocean</a:t>
            </a:r>
            <a:r>
              <a:rPr lang="nb-NO" sz="1800" dirty="0" smtClean="0">
                <a:solidFill>
                  <a:srgbClr val="CC00FF"/>
                </a:solidFill>
              </a:rPr>
              <a:t> </a:t>
            </a:r>
            <a:r>
              <a:rPr lang="nb-NO" sz="1800" dirty="0" err="1" smtClean="0">
                <a:solidFill>
                  <a:srgbClr val="CC00FF"/>
                </a:solidFill>
              </a:rPr>
              <a:t>cumulates</a:t>
            </a:r>
            <a:r>
              <a:rPr lang="nb-NO" sz="1800" dirty="0" smtClean="0">
                <a:solidFill>
                  <a:srgbClr val="CC00FF"/>
                </a:solidFill>
              </a:rPr>
              <a:t> </a:t>
            </a:r>
            <a:r>
              <a:rPr lang="nb-NO" sz="1800" dirty="0" err="1" smtClean="0">
                <a:solidFill>
                  <a:srgbClr val="CC00FF"/>
                </a:solidFill>
              </a:rPr>
              <a:t>are</a:t>
            </a:r>
            <a:r>
              <a:rPr lang="nb-NO" sz="1800" dirty="0" smtClean="0">
                <a:solidFill>
                  <a:srgbClr val="CC00FF"/>
                </a:solidFill>
              </a:rPr>
              <a:t> </a:t>
            </a:r>
            <a:r>
              <a:rPr lang="nb-NO" sz="1800" b="1" dirty="0" smtClean="0">
                <a:solidFill>
                  <a:srgbClr val="CC00FF"/>
                </a:solidFill>
              </a:rPr>
              <a:t>most</a:t>
            </a:r>
            <a:r>
              <a:rPr lang="nb-NO" sz="1800" dirty="0" smtClean="0">
                <a:solidFill>
                  <a:srgbClr val="CC00FF"/>
                </a:solidFill>
              </a:rPr>
              <a:t> </a:t>
            </a:r>
            <a:r>
              <a:rPr lang="nb-NO" sz="1800" dirty="0" err="1" smtClean="0">
                <a:solidFill>
                  <a:srgbClr val="CC00FF"/>
                </a:solidFill>
              </a:rPr>
              <a:t>devolatilised</a:t>
            </a:r>
            <a:endParaRPr lang="nb-NO" sz="1800" dirty="0" smtClean="0">
              <a:solidFill>
                <a:srgbClr val="CC00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1800" dirty="0">
                <a:solidFill>
                  <a:srgbClr val="CC00FF"/>
                </a:solidFill>
              </a:rPr>
              <a:t> </a:t>
            </a:r>
            <a:r>
              <a:rPr lang="nb-NO" sz="1800" dirty="0" smtClean="0">
                <a:solidFill>
                  <a:srgbClr val="CC00FF"/>
                </a:solidFill>
              </a:rPr>
              <a:t>- O is </a:t>
            </a:r>
            <a:r>
              <a:rPr lang="nb-NO" sz="1800" b="1" dirty="0" smtClean="0">
                <a:solidFill>
                  <a:srgbClr val="CC00FF"/>
                </a:solidFill>
              </a:rPr>
              <a:t>not</a:t>
            </a:r>
            <a:r>
              <a:rPr lang="nb-NO" sz="1800" dirty="0" smtClean="0">
                <a:solidFill>
                  <a:srgbClr val="CC00FF"/>
                </a:solidFill>
              </a:rPr>
              <a:t> a </a:t>
            </a:r>
            <a:r>
              <a:rPr lang="nb-NO" sz="1800" dirty="0" err="1" smtClean="0">
                <a:solidFill>
                  <a:srgbClr val="CC00FF"/>
                </a:solidFill>
              </a:rPr>
              <a:t>very</a:t>
            </a:r>
            <a:r>
              <a:rPr lang="nb-NO" sz="1800" dirty="0" smtClean="0">
                <a:solidFill>
                  <a:srgbClr val="CC00FF"/>
                </a:solidFill>
              </a:rPr>
              <a:t> volatile element</a:t>
            </a:r>
          </a:p>
        </p:txBody>
      </p:sp>
    </p:spTree>
    <p:extLst>
      <p:ext uri="{BB962C8B-B14F-4D97-AF65-F5344CB8AC3E}">
        <p14:creationId xmlns:p14="http://schemas.microsoft.com/office/powerpoint/2010/main" val="33291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7" y="908720"/>
            <a:ext cx="737670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2852" y="105937"/>
            <a:ext cx="4886938" cy="646331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smtClean="0"/>
              <a:t>Wang &amp; Jacobsen (2016, Nature):</a:t>
            </a:r>
          </a:p>
          <a:p>
            <a:r>
              <a:rPr lang="nb-NO" sz="1800" dirty="0" err="1" smtClean="0">
                <a:solidFill>
                  <a:srgbClr val="3333FF"/>
                </a:solidFill>
              </a:rPr>
              <a:t>Fractionated</a:t>
            </a:r>
            <a:r>
              <a:rPr lang="nb-NO" sz="1800" dirty="0" smtClean="0">
                <a:solidFill>
                  <a:srgbClr val="3333FF"/>
                </a:solidFill>
              </a:rPr>
              <a:t> K-isotopes: </a:t>
            </a:r>
            <a:r>
              <a:rPr lang="nb-NO" sz="1800" dirty="0" err="1" smtClean="0">
                <a:solidFill>
                  <a:srgbClr val="3333FF"/>
                </a:solidFill>
              </a:rPr>
              <a:t>enriched</a:t>
            </a:r>
            <a:r>
              <a:rPr lang="nb-NO" sz="1800" dirty="0" smtClean="0">
                <a:solidFill>
                  <a:srgbClr val="3333FF"/>
                </a:solidFill>
              </a:rPr>
              <a:t> in the heavy </a:t>
            </a:r>
            <a:r>
              <a:rPr lang="nb-NO" sz="1800" baseline="30000" dirty="0" smtClean="0">
                <a:solidFill>
                  <a:srgbClr val="3333FF"/>
                </a:solidFill>
              </a:rPr>
              <a:t>41</a:t>
            </a:r>
            <a:r>
              <a:rPr lang="nb-NO" sz="1800" dirty="0" smtClean="0">
                <a:solidFill>
                  <a:srgbClr val="3333FF"/>
                </a:solidFill>
              </a:rPr>
              <a:t>K</a:t>
            </a:r>
            <a:r>
              <a:rPr lang="nb-NO" sz="1800" dirty="0" smtClean="0"/>
              <a:t> </a:t>
            </a:r>
            <a:endParaRPr lang="en-GB" sz="18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115616" y="6055163"/>
            <a:ext cx="4464684" cy="42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000" b="1" dirty="0" smtClean="0">
                <a:latin typeface="Symbol" pitchFamily="18" charset="2"/>
              </a:rPr>
              <a:t>d</a:t>
            </a:r>
            <a:r>
              <a:rPr lang="nb-NO" sz="2000" b="1" baseline="30000" dirty="0" smtClean="0"/>
              <a:t>41</a:t>
            </a:r>
            <a:r>
              <a:rPr lang="nb-NO" sz="2000" b="1" dirty="0" smtClean="0"/>
              <a:t>K</a:t>
            </a:r>
            <a:r>
              <a:rPr lang="nb-NO" sz="2000" baseline="-25000" dirty="0" smtClean="0"/>
              <a:t>BSE</a:t>
            </a:r>
            <a:r>
              <a:rPr lang="nb-NO" sz="2000" dirty="0" smtClean="0"/>
              <a:t> </a:t>
            </a:r>
            <a:r>
              <a:rPr lang="nb-NO" sz="2000" b="1" dirty="0"/>
              <a:t>= </a:t>
            </a:r>
            <a:r>
              <a:rPr lang="nb-NO" sz="2000" dirty="0" smtClean="0"/>
              <a:t>[(</a:t>
            </a:r>
            <a:r>
              <a:rPr lang="nb-NO" sz="2000" baseline="30000" dirty="0" err="1" smtClean="0"/>
              <a:t>41</a:t>
            </a:r>
            <a:r>
              <a:rPr lang="nb-NO" sz="2000" dirty="0" err="1" smtClean="0"/>
              <a:t>K</a:t>
            </a:r>
            <a:r>
              <a:rPr lang="nb-NO" sz="2000" dirty="0" smtClean="0"/>
              <a:t>/</a:t>
            </a:r>
            <a:r>
              <a:rPr lang="nb-NO" sz="2000" baseline="30000" dirty="0" err="1" smtClean="0"/>
              <a:t>39</a:t>
            </a:r>
            <a:r>
              <a:rPr lang="nb-NO" sz="2000" dirty="0" err="1" smtClean="0"/>
              <a:t>K</a:t>
            </a:r>
            <a:r>
              <a:rPr lang="nb-NO" sz="2000" dirty="0" smtClean="0"/>
              <a:t>)</a:t>
            </a:r>
            <a:r>
              <a:rPr lang="nb-NO" sz="2000" baseline="-25000" dirty="0" smtClean="0"/>
              <a:t>sample/BSE </a:t>
            </a:r>
            <a:r>
              <a:rPr lang="nb-NO" sz="2000" dirty="0">
                <a:latin typeface="Symbol" panose="05050102010706020507" pitchFamily="18" charset="2"/>
              </a:rPr>
              <a:t>-</a:t>
            </a:r>
            <a:r>
              <a:rPr lang="nb-NO" sz="2000" dirty="0"/>
              <a:t>1</a:t>
            </a:r>
            <a:r>
              <a:rPr lang="nb-NO" sz="2000" dirty="0" smtClean="0"/>
              <a:t>] </a:t>
            </a:r>
            <a:r>
              <a:rPr lang="nb-NO" sz="2000" baseline="-12000" dirty="0" smtClean="0"/>
              <a:t>*</a:t>
            </a:r>
            <a:r>
              <a:rPr lang="nb-NO" sz="2000" dirty="0" smtClean="0"/>
              <a:t>1000</a:t>
            </a:r>
            <a:r>
              <a:rPr lang="nb-NO" sz="2000" dirty="0">
                <a:cs typeface="Times New Roman" pitchFamily="18" charset="0"/>
              </a:rPr>
              <a:t>‰</a:t>
            </a:r>
          </a:p>
        </p:txBody>
      </p:sp>
    </p:spTree>
    <p:extLst>
      <p:ext uri="{BB962C8B-B14F-4D97-AF65-F5344CB8AC3E}">
        <p14:creationId xmlns:p14="http://schemas.microsoft.com/office/powerpoint/2010/main" val="1610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6106"/>
            <a:ext cx="5665043" cy="4176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116632"/>
            <a:ext cx="5981125" cy="646331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800" dirty="0" err="1"/>
              <a:t>Xia</a:t>
            </a:r>
            <a:r>
              <a:rPr lang="da-DK" sz="1800" dirty="0"/>
              <a:t> et al. (2019, </a:t>
            </a:r>
            <a:r>
              <a:rPr lang="da-DK" sz="1800" dirty="0" err="1"/>
              <a:t>GPL</a:t>
            </a:r>
            <a:r>
              <a:rPr lang="da-DK" sz="1800" dirty="0" smtClean="0"/>
              <a:t>)</a:t>
            </a:r>
            <a:r>
              <a:rPr lang="nb-NO" sz="1800" dirty="0" smtClean="0"/>
              <a:t>:</a:t>
            </a:r>
          </a:p>
          <a:p>
            <a:r>
              <a:rPr lang="nb-NO" sz="1800" dirty="0" err="1" smtClean="0">
                <a:solidFill>
                  <a:srgbClr val="3333FF"/>
                </a:solidFill>
              </a:rPr>
              <a:t>Similar</a:t>
            </a:r>
            <a:r>
              <a:rPr lang="nb-NO" sz="1800" dirty="0" smtClean="0">
                <a:solidFill>
                  <a:srgbClr val="3333FF"/>
                </a:solidFill>
              </a:rPr>
              <a:t> isotope </a:t>
            </a:r>
            <a:r>
              <a:rPr lang="nb-NO" sz="1800" dirty="0" err="1" smtClean="0">
                <a:solidFill>
                  <a:srgbClr val="3333FF"/>
                </a:solidFill>
              </a:rPr>
              <a:t>fractionation</a:t>
            </a:r>
            <a:r>
              <a:rPr lang="nb-NO" sz="1800" dirty="0" smtClean="0">
                <a:solidFill>
                  <a:srgbClr val="3333FF"/>
                </a:solidFill>
              </a:rPr>
              <a:t> in </a:t>
            </a:r>
            <a:r>
              <a:rPr lang="nb-NO" sz="1800" dirty="0" err="1" smtClean="0">
                <a:solidFill>
                  <a:srgbClr val="3333FF"/>
                </a:solidFill>
              </a:rPr>
              <a:t>Zn</a:t>
            </a:r>
            <a:r>
              <a:rPr lang="nb-NO" sz="1800" dirty="0" smtClean="0">
                <a:solidFill>
                  <a:srgbClr val="3333FF"/>
                </a:solidFill>
              </a:rPr>
              <a:t>, </a:t>
            </a:r>
            <a:r>
              <a:rPr lang="nb-NO" sz="1800" dirty="0" err="1" smtClean="0">
                <a:solidFill>
                  <a:srgbClr val="3333FF"/>
                </a:solidFill>
              </a:rPr>
              <a:t>Rb</a:t>
            </a:r>
            <a:r>
              <a:rPr lang="nb-NO" sz="1800" dirty="0" smtClean="0">
                <a:solidFill>
                  <a:srgbClr val="3333FF"/>
                </a:solidFill>
              </a:rPr>
              <a:t>, Ga, K, </a:t>
            </a:r>
            <a:r>
              <a:rPr lang="nb-NO" sz="1800" dirty="0" err="1" smtClean="0">
                <a:solidFill>
                  <a:srgbClr val="3333FF"/>
                </a:solidFill>
              </a:rPr>
              <a:t>Cu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b="1" i="1" dirty="0" smtClean="0">
                <a:solidFill>
                  <a:srgbClr val="3333FF"/>
                </a:solidFill>
              </a:rPr>
              <a:t>and </a:t>
            </a:r>
            <a:r>
              <a:rPr lang="nb-NO" sz="1800" b="1" i="1" dirty="0" err="1" smtClean="0">
                <a:solidFill>
                  <a:srgbClr val="3333FF"/>
                </a:solidFill>
              </a:rPr>
              <a:t>even</a:t>
            </a:r>
            <a:r>
              <a:rPr lang="nb-NO" sz="1800" b="1" i="1" dirty="0" smtClean="0">
                <a:solidFill>
                  <a:srgbClr val="3333FF"/>
                </a:solidFill>
              </a:rPr>
              <a:t> Fe</a:t>
            </a:r>
            <a:endParaRPr lang="en-GB" sz="1800" b="1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546" y="3835072"/>
            <a:ext cx="2911454" cy="30229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28384" y="3573016"/>
            <a:ext cx="936104" cy="446276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 dirty="0" err="1" smtClean="0"/>
              <a:t>Paquet</a:t>
            </a:r>
            <a:r>
              <a:rPr lang="da-DK" sz="1200" dirty="0" smtClean="0"/>
              <a:t> </a:t>
            </a:r>
            <a:r>
              <a:rPr lang="da-DK" sz="1200" dirty="0"/>
              <a:t>et </a:t>
            </a:r>
            <a:r>
              <a:rPr lang="da-DK" sz="1200" dirty="0" smtClean="0"/>
              <a:t>al.</a:t>
            </a:r>
          </a:p>
          <a:p>
            <a:r>
              <a:rPr lang="da-DK" sz="1100" dirty="0" smtClean="0"/>
              <a:t>2023, EPSL</a:t>
            </a:r>
            <a:endParaRPr lang="nb-NO" sz="1100" dirty="0" smtClean="0"/>
          </a:p>
        </p:txBody>
      </p:sp>
    </p:spTree>
    <p:extLst>
      <p:ext uri="{BB962C8B-B14F-4D97-AF65-F5344CB8AC3E}">
        <p14:creationId xmlns:p14="http://schemas.microsoft.com/office/powerpoint/2010/main" val="192055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5434402" y="3616795"/>
            <a:ext cx="3159618" cy="3214774"/>
            <a:chOff x="5978610" y="1541027"/>
            <a:chExt cx="3159618" cy="3214774"/>
          </a:xfrm>
        </p:grpSpPr>
        <p:grpSp>
          <p:nvGrpSpPr>
            <p:cNvPr id="22" name="Group 21"/>
            <p:cNvGrpSpPr/>
            <p:nvPr/>
          </p:nvGrpSpPr>
          <p:grpSpPr>
            <a:xfrm>
              <a:off x="5978610" y="1556792"/>
              <a:ext cx="3159618" cy="3199009"/>
              <a:chOff x="5954645" y="31341"/>
              <a:chExt cx="3159618" cy="319900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340017" y="31341"/>
                <a:ext cx="2774246" cy="2880320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7570277" y="2861018"/>
                <a:ext cx="1407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800" b="1" dirty="0" err="1" smtClean="0"/>
                  <a:t>Rb</a:t>
                </a:r>
                <a:r>
                  <a:rPr lang="nb-NO" sz="1800" b="1" dirty="0" smtClean="0"/>
                  <a:t>/</a:t>
                </a:r>
                <a:r>
                  <a:rPr lang="nb-NO" sz="1800" b="1" dirty="0" err="1" smtClean="0"/>
                  <a:t>Sr</a:t>
                </a:r>
                <a:r>
                  <a:rPr lang="nb-NO" sz="2000" baseline="-25000" dirty="0" err="1" smtClean="0"/>
                  <a:t>CI</a:t>
                </a:r>
                <a:r>
                  <a:rPr lang="nb-NO" sz="2000" baseline="-25000" dirty="0" smtClean="0"/>
                  <a:t>-norm.</a:t>
                </a:r>
                <a:endParaRPr lang="en-GB" sz="2000" baseline="-250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16200000">
                <a:off x="5525200" y="1089800"/>
                <a:ext cx="12282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800" b="1" dirty="0" smtClean="0"/>
                  <a:t>K/U</a:t>
                </a:r>
                <a:r>
                  <a:rPr lang="nb-NO" sz="2000" baseline="-25000" dirty="0" smtClean="0"/>
                  <a:t>CI-norm.</a:t>
                </a:r>
                <a:endParaRPr lang="en-GB" sz="2000" baseline="-250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476635" y="2240625"/>
                <a:ext cx="1322798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300" dirty="0" smtClean="0"/>
                  <a:t>(Angra dos Reis)</a:t>
                </a:r>
                <a:endParaRPr lang="en-GB" sz="1300" dirty="0"/>
              </a:p>
            </p:txBody>
          </p:sp>
        </p:grpSp>
        <p:cxnSp>
          <p:nvCxnSpPr>
            <p:cNvPr id="12" name="Straight Connector 11"/>
            <p:cNvCxnSpPr/>
            <p:nvPr/>
          </p:nvCxnSpPr>
          <p:spPr>
            <a:xfrm>
              <a:off x="6700709" y="1541027"/>
              <a:ext cx="2227829" cy="39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49" y="103808"/>
            <a:ext cx="4056443" cy="27799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83968" y="2204864"/>
            <a:ext cx="1008112" cy="446276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 dirty="0" err="1" smtClean="0"/>
              <a:t>Tartese</a:t>
            </a:r>
            <a:r>
              <a:rPr lang="da-DK" sz="1200" dirty="0" smtClean="0"/>
              <a:t> </a:t>
            </a:r>
            <a:r>
              <a:rPr lang="da-DK" sz="1200" dirty="0"/>
              <a:t>et </a:t>
            </a:r>
            <a:r>
              <a:rPr lang="da-DK" sz="1200" dirty="0" smtClean="0"/>
              <a:t>al.</a:t>
            </a:r>
          </a:p>
          <a:p>
            <a:r>
              <a:rPr lang="da-DK" sz="1100" dirty="0" smtClean="0"/>
              <a:t>2021, PNAS</a:t>
            </a:r>
            <a:endParaRPr lang="nb-NO" sz="1100" dirty="0" smtClean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95519" y="718659"/>
            <a:ext cx="1139975" cy="2908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59885" y="1412187"/>
            <a:ext cx="61050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0066FF"/>
                </a:solidFill>
              </a:rPr>
              <a:t>Bulk</a:t>
            </a:r>
          </a:p>
          <a:p>
            <a:pPr>
              <a:lnSpc>
                <a:spcPts val="900"/>
              </a:lnSpc>
            </a:pPr>
            <a:r>
              <a:rPr lang="nb-NO" sz="1000" dirty="0" err="1" smtClean="0">
                <a:solidFill>
                  <a:srgbClr val="0066FF"/>
                </a:solidFill>
              </a:rPr>
              <a:t>silicate</a:t>
            </a:r>
            <a:endParaRPr lang="nb-NO" sz="1000" dirty="0" smtClean="0">
              <a:solidFill>
                <a:srgbClr val="0066FF"/>
              </a:solidFill>
            </a:endParaRPr>
          </a:p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0066FF"/>
                </a:solidFill>
              </a:rPr>
              <a:t>Earth</a:t>
            </a:r>
            <a:endParaRPr lang="en-GB" sz="1000" dirty="0">
              <a:solidFill>
                <a:srgbClr val="00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44214" y="1369758"/>
            <a:ext cx="61050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FF0000"/>
                </a:solidFill>
              </a:rPr>
              <a:t>Bulk</a:t>
            </a:r>
          </a:p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FF0000"/>
                </a:solidFill>
              </a:rPr>
              <a:t>lunar</a:t>
            </a:r>
          </a:p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FF0000"/>
                </a:solidFill>
              </a:rPr>
              <a:t>mantle</a:t>
            </a:r>
            <a:endParaRPr lang="en-GB" sz="1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433484" y="1747684"/>
            <a:ext cx="55261" cy="190736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847422" y="1710939"/>
            <a:ext cx="201855" cy="217370"/>
          </a:xfrm>
          <a:prstGeom prst="straightConnector1">
            <a:avLst/>
          </a:prstGeom>
          <a:ln w="19050">
            <a:solidFill>
              <a:srgbClr val="00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86091" y="352441"/>
            <a:ext cx="6176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 smtClean="0"/>
              <a:t>RLE</a:t>
            </a:r>
            <a:endParaRPr lang="en-GB" sz="1400" b="1" dirty="0"/>
          </a:p>
        </p:txBody>
      </p:sp>
      <p:sp>
        <p:nvSpPr>
          <p:cNvPr id="32" name="TextBox 31"/>
          <p:cNvSpPr txBox="1"/>
          <p:nvPr/>
        </p:nvSpPr>
        <p:spPr>
          <a:xfrm rot="1730117">
            <a:off x="2547391" y="773388"/>
            <a:ext cx="672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 smtClean="0"/>
              <a:t>MVE</a:t>
            </a:r>
            <a:endParaRPr lang="en-GB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207708" y="143619"/>
            <a:ext cx="28744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b="1" dirty="0" smtClean="0">
                <a:solidFill>
                  <a:srgbClr val="0066FF"/>
                </a:solidFill>
              </a:rPr>
              <a:t>Earth</a:t>
            </a:r>
            <a:r>
              <a:rPr lang="nb-NO" sz="1400" b="1" dirty="0" smtClean="0"/>
              <a:t> </a:t>
            </a:r>
            <a:r>
              <a:rPr lang="nb-NO" sz="1400" dirty="0" smtClean="0"/>
              <a:t>and</a:t>
            </a:r>
            <a:r>
              <a:rPr lang="nb-NO" sz="1400" b="1" dirty="0" smtClean="0"/>
              <a:t> </a:t>
            </a:r>
            <a:r>
              <a:rPr lang="nb-NO" sz="1400" b="1" dirty="0" smtClean="0">
                <a:solidFill>
                  <a:srgbClr val="FF0000"/>
                </a:solidFill>
              </a:rPr>
              <a:t>Moon</a:t>
            </a:r>
            <a:r>
              <a:rPr lang="nb-NO" sz="1400" b="1" dirty="0" smtClean="0"/>
              <a:t> </a:t>
            </a:r>
            <a:r>
              <a:rPr lang="nb-NO" sz="1400" dirty="0" err="1" smtClean="0"/>
              <a:t>overlap</a:t>
            </a:r>
            <a:r>
              <a:rPr lang="nb-NO" sz="1400" dirty="0" smtClean="0"/>
              <a:t> in RLE</a:t>
            </a:r>
            <a:endParaRPr lang="en-GB" sz="1400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1450418" y="385557"/>
            <a:ext cx="144199" cy="205145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165513" y="3307107"/>
            <a:ext cx="5331610" cy="3524462"/>
            <a:chOff x="150765" y="3131038"/>
            <a:chExt cx="5463427" cy="3678408"/>
          </a:xfrm>
        </p:grpSpPr>
        <p:grpSp>
          <p:nvGrpSpPr>
            <p:cNvPr id="31" name="Group 30"/>
            <p:cNvGrpSpPr/>
            <p:nvPr/>
          </p:nvGrpSpPr>
          <p:grpSpPr>
            <a:xfrm>
              <a:off x="150765" y="3131038"/>
              <a:ext cx="5463427" cy="3678408"/>
              <a:chOff x="150765" y="3152681"/>
              <a:chExt cx="5463427" cy="3678408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150765" y="3152681"/>
                <a:ext cx="4901598" cy="369332"/>
              </a:xfrm>
              <a:prstGeom prst="rect">
                <a:avLst/>
              </a:prstGeom>
              <a:solidFill>
                <a:srgbClr val="EAEAEA"/>
              </a:solidFill>
              <a:ln w="31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800" dirty="0" err="1" smtClean="0">
                    <a:solidFill>
                      <a:srgbClr val="3333FF"/>
                    </a:solidFill>
                  </a:rPr>
                  <a:t>Angrite</a:t>
                </a:r>
                <a:r>
                  <a:rPr lang="nb-NO" sz="1800" dirty="0" smtClean="0">
                    <a:solidFill>
                      <a:srgbClr val="3333FF"/>
                    </a:solidFill>
                  </a:rPr>
                  <a:t> </a:t>
                </a:r>
                <a:r>
                  <a:rPr lang="nb-NO" sz="1800" dirty="0" err="1" smtClean="0">
                    <a:solidFill>
                      <a:srgbClr val="3333FF"/>
                    </a:solidFill>
                  </a:rPr>
                  <a:t>parent</a:t>
                </a:r>
                <a:r>
                  <a:rPr lang="nb-NO" sz="1800" dirty="0" smtClean="0">
                    <a:solidFill>
                      <a:srgbClr val="3333FF"/>
                    </a:solidFill>
                  </a:rPr>
                  <a:t> body (APB)</a:t>
                </a:r>
                <a:r>
                  <a:rPr lang="nb-NO" sz="1700" dirty="0" smtClean="0">
                    <a:solidFill>
                      <a:srgbClr val="3333FF"/>
                    </a:solidFill>
                  </a:rPr>
                  <a:t>: </a:t>
                </a:r>
                <a:r>
                  <a:rPr lang="nb-NO" sz="1700" b="1" dirty="0" err="1" smtClean="0">
                    <a:solidFill>
                      <a:srgbClr val="3333FF"/>
                    </a:solidFill>
                  </a:rPr>
                  <a:t>extremely</a:t>
                </a:r>
                <a:r>
                  <a:rPr lang="nb-NO" sz="1700" dirty="0" smtClean="0">
                    <a:solidFill>
                      <a:srgbClr val="3333FF"/>
                    </a:solidFill>
                  </a:rPr>
                  <a:t> </a:t>
                </a:r>
                <a:r>
                  <a:rPr lang="nb-NO" sz="1700" dirty="0" err="1" smtClean="0">
                    <a:solidFill>
                      <a:srgbClr val="3333FF"/>
                    </a:solidFill>
                  </a:rPr>
                  <a:t>devolatilised</a:t>
                </a:r>
                <a:endParaRPr lang="en-GB" sz="1700" b="1" i="1" dirty="0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5435" y="3596634"/>
                <a:ext cx="3999324" cy="3234455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4490301" y="5927356"/>
                <a:ext cx="1123891" cy="481830"/>
              </a:xfrm>
              <a:prstGeom prst="rect">
                <a:avLst/>
              </a:prstGeom>
              <a:solidFill>
                <a:srgbClr val="EAEAEA"/>
              </a:solidFill>
              <a:ln w="31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a-DK" sz="1200" dirty="0" smtClean="0"/>
                  <a:t>Hu </a:t>
                </a:r>
                <a:r>
                  <a:rPr lang="da-DK" sz="1200" dirty="0"/>
                  <a:t>et al. </a:t>
                </a:r>
                <a:r>
                  <a:rPr lang="da-DK" sz="1200" dirty="0" smtClean="0"/>
                  <a:t>2022,</a:t>
                </a:r>
              </a:p>
              <a:p>
                <a:r>
                  <a:rPr lang="da-DK" sz="1200" dirty="0" smtClean="0"/>
                  <a:t>N. </a:t>
                </a:r>
                <a:r>
                  <a:rPr lang="da-DK" sz="1200" dirty="0" err="1" smtClean="0"/>
                  <a:t>Comm</a:t>
                </a:r>
                <a:r>
                  <a:rPr lang="da-DK" sz="1200" dirty="0" smtClean="0"/>
                  <a:t>.</a:t>
                </a:r>
                <a:endParaRPr lang="nb-NO" sz="1200" dirty="0" smtClean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032921" y="5005865"/>
                <a:ext cx="9028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nb-NO" sz="1400" b="1" dirty="0" err="1" smtClean="0"/>
                  <a:t>Angrites</a:t>
                </a:r>
                <a:r>
                  <a:rPr lang="nb-NO" sz="1400" b="1" dirty="0" smtClean="0"/>
                  <a:t>:</a:t>
                </a:r>
                <a:endParaRPr lang="en-GB" sz="1400" b="1" dirty="0"/>
              </a:p>
            </p:txBody>
          </p:sp>
        </p:grpSp>
        <p:cxnSp>
          <p:nvCxnSpPr>
            <p:cNvPr id="41" name="Straight Connector 40"/>
            <p:cNvCxnSpPr/>
            <p:nvPr/>
          </p:nvCxnSpPr>
          <p:spPr>
            <a:xfrm>
              <a:off x="861058" y="4813626"/>
              <a:ext cx="1968713" cy="1853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94584" y="3998873"/>
            <a:ext cx="156004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000" dirty="0" smtClean="0"/>
              <a:t>Open symbols: </a:t>
            </a:r>
            <a:r>
              <a:rPr lang="nb-NO" sz="1000" dirty="0" err="1" smtClean="0"/>
              <a:t>siderophile</a:t>
            </a:r>
            <a:endParaRPr lang="nb-NO" sz="1000" dirty="0" smtClean="0"/>
          </a:p>
          <a:p>
            <a:r>
              <a:rPr lang="nb-NO" sz="1000" dirty="0" err="1" smtClean="0"/>
              <a:t>Filled</a:t>
            </a:r>
            <a:r>
              <a:rPr lang="nb-NO" sz="1000" dirty="0" smtClean="0"/>
              <a:t> symbols: </a:t>
            </a:r>
            <a:r>
              <a:rPr lang="nb-NO" sz="1000" dirty="0" err="1" smtClean="0"/>
              <a:t>lithophile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58969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6891" y="75357"/>
            <a:ext cx="3181768" cy="861774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a-DK" sz="1800" dirty="0" smtClean="0"/>
              <a:t>Hu </a:t>
            </a:r>
            <a:r>
              <a:rPr lang="da-DK" sz="1800" dirty="0"/>
              <a:t>et al. (</a:t>
            </a:r>
            <a:r>
              <a:rPr lang="da-DK" sz="1800" dirty="0" smtClean="0"/>
              <a:t>2022, N. </a:t>
            </a:r>
            <a:r>
              <a:rPr lang="da-DK" sz="1800" dirty="0" err="1" smtClean="0"/>
              <a:t>Comm</a:t>
            </a:r>
            <a:r>
              <a:rPr lang="da-DK" sz="1800" dirty="0" smtClean="0"/>
              <a:t>.)</a:t>
            </a:r>
            <a:r>
              <a:rPr lang="nb-NO" sz="1800" dirty="0" smtClean="0"/>
              <a:t>:</a:t>
            </a:r>
          </a:p>
          <a:p>
            <a:r>
              <a:rPr lang="nb-NO" dirty="0" err="1" smtClean="0">
                <a:solidFill>
                  <a:srgbClr val="3333FF"/>
                </a:solidFill>
              </a:rPr>
              <a:t>Angrite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parent</a:t>
            </a:r>
            <a:r>
              <a:rPr lang="nb-NO" dirty="0" smtClean="0">
                <a:solidFill>
                  <a:srgbClr val="3333FF"/>
                </a:solidFill>
              </a:rPr>
              <a:t> body (APB): </a:t>
            </a:r>
          </a:p>
          <a:p>
            <a:r>
              <a:rPr lang="nb-NO" b="1" dirty="0" err="1" smtClean="0">
                <a:solidFill>
                  <a:srgbClr val="3333FF"/>
                </a:solidFill>
              </a:rPr>
              <a:t>extremely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devolatilised</a:t>
            </a:r>
            <a:r>
              <a:rPr lang="nb-NO" dirty="0" smtClean="0">
                <a:solidFill>
                  <a:srgbClr val="3333FF"/>
                </a:solidFill>
              </a:rPr>
              <a:t> and </a:t>
            </a:r>
            <a:r>
              <a:rPr lang="nb-NO" dirty="0" err="1" smtClean="0">
                <a:solidFill>
                  <a:srgbClr val="3333FF"/>
                </a:solidFill>
              </a:rPr>
              <a:t>reduced</a:t>
            </a:r>
            <a:endParaRPr lang="en-GB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047226" y="1534044"/>
            <a:ext cx="4975529" cy="615553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No </a:t>
            </a:r>
            <a:r>
              <a:rPr lang="nb-NO" sz="1800" dirty="0" err="1" smtClean="0">
                <a:solidFill>
                  <a:srgbClr val="3333FF"/>
                </a:solidFill>
              </a:rPr>
              <a:t>corresponding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  <a:latin typeface="Symbol" panose="05050102010706020507" pitchFamily="18" charset="2"/>
              </a:rPr>
              <a:t>d</a:t>
            </a:r>
            <a:r>
              <a:rPr lang="nb-NO" sz="1800" baseline="30000" dirty="0" smtClean="0">
                <a:solidFill>
                  <a:srgbClr val="3333FF"/>
                </a:solidFill>
              </a:rPr>
              <a:t>41</a:t>
            </a:r>
            <a:r>
              <a:rPr lang="nb-NO" sz="1800" dirty="0" smtClean="0">
                <a:solidFill>
                  <a:srgbClr val="3333FF"/>
                </a:solidFill>
              </a:rPr>
              <a:t>K </a:t>
            </a:r>
            <a:r>
              <a:rPr lang="nb-NO" sz="1800" dirty="0" err="1" smtClean="0">
                <a:solidFill>
                  <a:srgbClr val="3333FF"/>
                </a:solidFill>
              </a:rPr>
              <a:t>enrichment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solidFill>
                  <a:srgbClr val="3333FF"/>
                </a:solidFill>
              </a:rPr>
              <a:t>for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r>
              <a:rPr lang="nb-NO" sz="1800" dirty="0" smtClean="0">
                <a:solidFill>
                  <a:srgbClr val="3333FF"/>
                </a:solidFill>
              </a:rPr>
              <a:t> APB:</a:t>
            </a:r>
          </a:p>
          <a:p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 smtClean="0"/>
              <a:t>- </a:t>
            </a:r>
            <a:r>
              <a:rPr lang="nb-NO" dirty="0" err="1" smtClean="0"/>
              <a:t>partial</a:t>
            </a:r>
            <a:r>
              <a:rPr lang="nb-NO" dirty="0" smtClean="0"/>
              <a:t> </a:t>
            </a:r>
            <a:r>
              <a:rPr lang="nb-NO" b="1" dirty="0" smtClean="0"/>
              <a:t>re-</a:t>
            </a:r>
            <a:r>
              <a:rPr lang="nb-NO" b="1" dirty="0" err="1" smtClean="0"/>
              <a:t>condensation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vapourised</a:t>
            </a:r>
            <a:r>
              <a:rPr lang="nb-NO" dirty="0" smtClean="0"/>
              <a:t> K</a:t>
            </a:r>
            <a:r>
              <a:rPr lang="nb-NO" dirty="0"/>
              <a:t>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low</a:t>
            </a:r>
            <a:r>
              <a:rPr lang="nb-NO" dirty="0" smtClean="0"/>
              <a:t> </a:t>
            </a:r>
            <a:r>
              <a:rPr lang="nb-NO" dirty="0" smtClean="0">
                <a:latin typeface="Symbol" panose="05050102010706020507" pitchFamily="18" charset="2"/>
              </a:rPr>
              <a:t>d</a:t>
            </a:r>
            <a:r>
              <a:rPr lang="nb-NO" baseline="30000" dirty="0" smtClean="0"/>
              <a:t>41</a:t>
            </a:r>
            <a:r>
              <a:rPr lang="nb-NO" dirty="0" smtClean="0"/>
              <a:t>K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6891" y="953682"/>
            <a:ext cx="3159618" cy="3199009"/>
            <a:chOff x="5954645" y="31341"/>
            <a:chExt cx="3159618" cy="31990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0017" y="31341"/>
              <a:ext cx="2774246" cy="288032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570277" y="2861018"/>
              <a:ext cx="1407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err="1" smtClean="0"/>
                <a:t>Rb</a:t>
              </a:r>
              <a:r>
                <a:rPr lang="nb-NO" sz="1800" b="1" dirty="0" smtClean="0"/>
                <a:t>/</a:t>
              </a:r>
              <a:r>
                <a:rPr lang="nb-NO" sz="1800" b="1" dirty="0" err="1" smtClean="0"/>
                <a:t>Sr</a:t>
              </a:r>
              <a:r>
                <a:rPr lang="nb-NO" sz="2000" baseline="-25000" dirty="0" err="1" smtClean="0"/>
                <a:t>CI</a:t>
              </a:r>
              <a:r>
                <a:rPr lang="nb-NO" sz="2000" baseline="-25000" dirty="0" smtClean="0"/>
                <a:t>-norm.</a:t>
              </a:r>
              <a:endParaRPr lang="en-GB" sz="2000" baseline="-250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5525200" y="1089800"/>
              <a:ext cx="122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800" b="1" dirty="0" smtClean="0"/>
                <a:t>K/U</a:t>
              </a:r>
              <a:r>
                <a:rPr lang="nb-NO" sz="2000" baseline="-25000" dirty="0" smtClean="0"/>
                <a:t>CI-norm.</a:t>
              </a:r>
              <a:endParaRPr lang="en-GB" sz="2000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76635" y="2240625"/>
              <a:ext cx="132279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/>
                <a:t>(Angra dos Reis)</a:t>
              </a:r>
              <a:endParaRPr lang="en-GB" sz="13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013112" y="2276872"/>
            <a:ext cx="4729291" cy="4431384"/>
            <a:chOff x="4324054" y="2350137"/>
            <a:chExt cx="4729291" cy="443138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4054" y="2350137"/>
              <a:ext cx="4729291" cy="443138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916343" y="5241152"/>
              <a:ext cx="1944216" cy="631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478446" y="5813847"/>
              <a:ext cx="181810" cy="235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6558" y="4225956"/>
              <a:ext cx="807453" cy="164720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5644299" y="4219586"/>
              <a:ext cx="1034048" cy="16612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33514" y="4964529"/>
              <a:ext cx="17267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200" dirty="0" smtClean="0">
                  <a:solidFill>
                    <a:srgbClr val="0066FF"/>
                  </a:solidFill>
                </a:rPr>
                <a:t>APB </a:t>
              </a:r>
              <a:r>
                <a:rPr lang="nb-NO" sz="1200" dirty="0" err="1" smtClean="0">
                  <a:solidFill>
                    <a:srgbClr val="0066FF"/>
                  </a:solidFill>
                </a:rPr>
                <a:t>size</a:t>
              </a:r>
              <a:r>
                <a:rPr lang="nb-NO" sz="1200" dirty="0" smtClean="0">
                  <a:solidFill>
                    <a:srgbClr val="0066FF"/>
                  </a:solidFill>
                </a:rPr>
                <a:t> </a:t>
              </a:r>
              <a:r>
                <a:rPr lang="nb-NO" sz="1200" dirty="0" err="1" smtClean="0">
                  <a:solidFill>
                    <a:srgbClr val="0066FF"/>
                  </a:solidFill>
                </a:rPr>
                <a:t>adjusted</a:t>
              </a:r>
              <a:r>
                <a:rPr lang="nb-NO" sz="1200" dirty="0" smtClean="0">
                  <a:solidFill>
                    <a:srgbClr val="0066FF"/>
                  </a:solidFill>
                </a:rPr>
                <a:t> to </a:t>
              </a:r>
              <a:endParaRPr lang="en-GB" sz="1200" dirty="0" smtClean="0">
                <a:solidFill>
                  <a:srgbClr val="0066FF"/>
                </a:solidFill>
              </a:endParaRPr>
            </a:p>
            <a:p>
              <a:r>
                <a:rPr lang="nb-NO" sz="1200" dirty="0" err="1" smtClean="0">
                  <a:solidFill>
                    <a:srgbClr val="0066FF"/>
                  </a:solidFill>
                </a:rPr>
                <a:t>Tissot</a:t>
              </a:r>
              <a:r>
                <a:rPr lang="nb-NO" sz="1200" dirty="0" smtClean="0">
                  <a:solidFill>
                    <a:srgbClr val="0066FF"/>
                  </a:solidFill>
                </a:rPr>
                <a:t> et al (2022, GCA)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96151" y="2579242"/>
              <a:ext cx="336884" cy="325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8267902" y="3765688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smtClean="0"/>
                <a:t>6371</a:t>
              </a:r>
              <a:endParaRPr lang="en-GB" sz="14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 rot="16200000">
              <a:off x="6024466" y="2499528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smtClean="0">
                  <a:solidFill>
                    <a:srgbClr val="008000"/>
                  </a:solidFill>
                </a:rPr>
                <a:t>263</a:t>
              </a:r>
              <a:endParaRPr lang="en-GB" sz="1400" b="1" dirty="0">
                <a:solidFill>
                  <a:srgbClr val="008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16200000">
              <a:off x="7146655" y="313098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smtClean="0">
                  <a:solidFill>
                    <a:srgbClr val="E6AF00"/>
                  </a:solidFill>
                </a:rPr>
                <a:t>1737</a:t>
              </a:r>
              <a:endParaRPr lang="en-GB" sz="1400" b="1" dirty="0">
                <a:solidFill>
                  <a:srgbClr val="E6AF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7788400" y="3359243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smtClean="0">
                  <a:solidFill>
                    <a:srgbClr val="990033"/>
                  </a:solidFill>
                </a:rPr>
                <a:t>3396</a:t>
              </a:r>
              <a:endParaRPr lang="en-GB" sz="1400" b="1" dirty="0">
                <a:solidFill>
                  <a:srgbClr val="990033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6937072" y="4246730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smtClean="0">
                  <a:solidFill>
                    <a:srgbClr val="0066FF"/>
                  </a:solidFill>
                </a:rPr>
                <a:t>1353</a:t>
              </a:r>
              <a:endParaRPr lang="en-GB" sz="1400" b="1" dirty="0">
                <a:solidFill>
                  <a:srgbClr val="00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521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1193" y="67423"/>
            <a:ext cx="3825924" cy="3691590"/>
            <a:chOff x="221348" y="332656"/>
            <a:chExt cx="3825924" cy="36915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544" y="332656"/>
              <a:ext cx="3579728" cy="356763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91419" y="494601"/>
              <a:ext cx="336884" cy="325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1348" y="1075763"/>
              <a:ext cx="404282" cy="99807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577792" y="2833618"/>
              <a:ext cx="1201270" cy="33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193365" y="2605740"/>
              <a:ext cx="1021976" cy="2820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87811" y="3143623"/>
              <a:ext cx="143435" cy="221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2468282" y="3645647"/>
              <a:ext cx="322730" cy="274917"/>
            </a:xfrm>
            <a:prstGeom prst="ellipse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2779062" y="3842615"/>
              <a:ext cx="203197" cy="6002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909164" y="3747247"/>
              <a:ext cx="6495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>
                  <a:solidFill>
                    <a:srgbClr val="FF0000"/>
                  </a:solidFill>
                </a:rPr>
                <a:t>volatile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764804" y="2882091"/>
            <a:ext cx="5323298" cy="3920147"/>
            <a:chOff x="3787888" y="2930427"/>
            <a:chExt cx="5323298" cy="39201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7888" y="2930427"/>
              <a:ext cx="5323298" cy="3920147"/>
            </a:xfrm>
            <a:prstGeom prst="rect">
              <a:avLst/>
            </a:prstGeom>
          </p:spPr>
        </p:pic>
        <p:cxnSp>
          <p:nvCxnSpPr>
            <p:cNvPr id="28" name="Straight Connector 27"/>
            <p:cNvCxnSpPr/>
            <p:nvPr/>
          </p:nvCxnSpPr>
          <p:spPr>
            <a:xfrm flipH="1" flipV="1">
              <a:off x="7034982" y="3672348"/>
              <a:ext cx="848031" cy="545691"/>
            </a:xfrm>
            <a:prstGeom prst="line">
              <a:avLst/>
            </a:prstGeom>
            <a:ln w="28575">
              <a:solidFill>
                <a:srgbClr val="00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5358676" y="4092677"/>
              <a:ext cx="1248601" cy="1437941"/>
            </a:xfrm>
            <a:prstGeom prst="line">
              <a:avLst/>
            </a:prstGeom>
            <a:ln w="28575">
              <a:solidFill>
                <a:srgbClr val="0066FF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8404013" y="5009070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smtClean="0">
                  <a:solidFill>
                    <a:srgbClr val="3333CC"/>
                  </a:solidFill>
                </a:rPr>
                <a:t>OC</a:t>
              </a:r>
              <a:endParaRPr lang="en-GB" sz="1400" b="1" dirty="0">
                <a:solidFill>
                  <a:srgbClr val="3333CC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765581" y="3624490"/>
              <a:ext cx="444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smtClean="0">
                  <a:solidFill>
                    <a:srgbClr val="FF00FF"/>
                  </a:solidFill>
                </a:rPr>
                <a:t>CV</a:t>
              </a:r>
              <a:endParaRPr lang="en-GB" sz="1400" b="1" dirty="0">
                <a:solidFill>
                  <a:srgbClr val="FF00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15882" y="3409959"/>
              <a:ext cx="514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1400" b="1" dirty="0" smtClean="0">
                  <a:solidFill>
                    <a:srgbClr val="CC3300"/>
                  </a:solidFill>
                </a:rPr>
                <a:t>CM</a:t>
              </a:r>
              <a:endParaRPr lang="en-GB" sz="1400" b="1" dirty="0">
                <a:solidFill>
                  <a:srgbClr val="CC33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464106" y="3591151"/>
              <a:ext cx="3850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smtClean="0">
                  <a:solidFill>
                    <a:srgbClr val="CC0000"/>
                  </a:solidFill>
                </a:rPr>
                <a:t>CI</a:t>
              </a:r>
              <a:endParaRPr lang="en-GB" sz="1400" b="1" dirty="0">
                <a:solidFill>
                  <a:srgbClr val="CC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8629601" y="4306004"/>
              <a:ext cx="444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smtClean="0">
                  <a:solidFill>
                    <a:srgbClr val="00B050"/>
                  </a:solidFill>
                </a:rPr>
                <a:t>EH</a:t>
              </a:r>
              <a:endParaRPr lang="en-GB" sz="1400" b="1" dirty="0">
                <a:solidFill>
                  <a:srgbClr val="00B05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7990326" y="4452895"/>
              <a:ext cx="453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400" b="1" dirty="0" smtClean="0">
                  <a:solidFill>
                    <a:srgbClr val="FF9933"/>
                  </a:solidFill>
                </a:rPr>
                <a:t>CO</a:t>
              </a:r>
              <a:endParaRPr lang="en-GB" sz="1400" b="1" dirty="0">
                <a:solidFill>
                  <a:srgbClr val="FF9933"/>
                </a:solidFill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H="1" flipV="1">
              <a:off x="8159785" y="4157292"/>
              <a:ext cx="32944" cy="281973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586" y="179015"/>
            <a:ext cx="2594115" cy="269343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158778" y="88566"/>
            <a:ext cx="936104" cy="446276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200" dirty="0" err="1" smtClean="0"/>
              <a:t>Paquet</a:t>
            </a:r>
            <a:r>
              <a:rPr lang="da-DK" sz="1200" dirty="0" smtClean="0"/>
              <a:t> </a:t>
            </a:r>
            <a:r>
              <a:rPr lang="da-DK" sz="1200" dirty="0"/>
              <a:t>et </a:t>
            </a:r>
            <a:r>
              <a:rPr lang="da-DK" sz="1200" dirty="0" smtClean="0"/>
              <a:t>al.</a:t>
            </a:r>
          </a:p>
          <a:p>
            <a:r>
              <a:rPr lang="da-DK" sz="1100" dirty="0" smtClean="0"/>
              <a:t>2023, EPSL</a:t>
            </a:r>
            <a:endParaRPr lang="nb-NO" sz="1100" dirty="0" smtClean="0"/>
          </a:p>
        </p:txBody>
      </p:sp>
    </p:spTree>
    <p:extLst>
      <p:ext uri="{BB962C8B-B14F-4D97-AF65-F5344CB8AC3E}">
        <p14:creationId xmlns:p14="http://schemas.microsoft.com/office/powerpoint/2010/main" val="405528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856" y="3846326"/>
            <a:ext cx="3008677" cy="3016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777314"/>
            <a:ext cx="3356568" cy="3080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116632"/>
            <a:ext cx="3641083" cy="331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01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182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3429000"/>
            <a:ext cx="4248472" cy="3387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66300"/>
            <a:ext cx="3753971" cy="29700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017" y="116753"/>
            <a:ext cx="3995004" cy="141577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err="1" smtClean="0"/>
              <a:t>Tartese</a:t>
            </a:r>
            <a:r>
              <a:rPr lang="nb-NO" dirty="0" smtClean="0"/>
              <a:t> et al. (2021, </a:t>
            </a:r>
            <a:r>
              <a:rPr lang="nb-NO" dirty="0" err="1" smtClean="0"/>
              <a:t>PNAS</a:t>
            </a:r>
            <a:r>
              <a:rPr lang="nb-NO" dirty="0" smtClean="0"/>
              <a:t>)</a:t>
            </a:r>
          </a:p>
          <a:p>
            <a:pPr>
              <a:lnSpc>
                <a:spcPts val="2600"/>
              </a:lnSpc>
            </a:pPr>
            <a:r>
              <a:rPr lang="nb-NO" sz="2000" dirty="0" err="1" smtClean="0">
                <a:solidFill>
                  <a:srgbClr val="3333FF"/>
                </a:solidFill>
              </a:rPr>
              <a:t>Did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Procellarum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impact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cause</a:t>
            </a:r>
            <a:endParaRPr lang="nb-NO" sz="2000" dirty="0" smtClean="0">
              <a:solidFill>
                <a:srgbClr val="3333FF"/>
              </a:solidFill>
            </a:endParaRPr>
          </a:p>
          <a:p>
            <a:pPr>
              <a:lnSpc>
                <a:spcPts val="2600"/>
              </a:lnSpc>
            </a:pP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lunar </a:t>
            </a:r>
            <a:r>
              <a:rPr lang="nb-NO" sz="2000" dirty="0" err="1" smtClean="0">
                <a:solidFill>
                  <a:srgbClr val="3333FF"/>
                </a:solidFill>
              </a:rPr>
              <a:t>devolatilisation</a:t>
            </a:r>
            <a:r>
              <a:rPr lang="nb-NO" sz="2000" dirty="0" smtClean="0">
                <a:solidFill>
                  <a:srgbClr val="3333FF"/>
                </a:solidFill>
              </a:rPr>
              <a:t>?</a:t>
            </a:r>
          </a:p>
          <a:p>
            <a:pPr>
              <a:lnSpc>
                <a:spcPts val="3200"/>
              </a:lnSpc>
            </a:pPr>
            <a:r>
              <a:rPr lang="nb-NO" b="1" dirty="0" smtClean="0">
                <a:solidFill>
                  <a:schemeClr val="bg1">
                    <a:lumMod val="50000"/>
                  </a:schemeClr>
                </a:solidFill>
              </a:rPr>
              <a:t>Impossible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nb-NO" dirty="0" err="1" smtClean="0">
                <a:solidFill>
                  <a:schemeClr val="bg1">
                    <a:lumMod val="50000"/>
                  </a:schemeClr>
                </a:solidFill>
              </a:rPr>
              <a:t>Procellarum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dirty="0" err="1" smtClean="0">
                <a:solidFill>
                  <a:schemeClr val="bg1">
                    <a:lumMod val="50000"/>
                  </a:schemeClr>
                </a:solidFill>
              </a:rPr>
              <a:t>impact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 is far </a:t>
            </a:r>
            <a:r>
              <a:rPr lang="nb-NO" dirty="0" err="1" smtClean="0">
                <a:solidFill>
                  <a:schemeClr val="bg1">
                    <a:lumMod val="50000"/>
                  </a:schemeClr>
                </a:solidFill>
              </a:rPr>
              <a:t>too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 late</a:t>
            </a:r>
          </a:p>
        </p:txBody>
      </p:sp>
    </p:spTree>
    <p:extLst>
      <p:ext uri="{BB962C8B-B14F-4D97-AF65-F5344CB8AC3E}">
        <p14:creationId xmlns:p14="http://schemas.microsoft.com/office/powerpoint/2010/main" val="35764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8753" y="995363"/>
            <a:ext cx="19446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35496" y="-22007"/>
            <a:ext cx="4903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600" dirty="0">
                <a:solidFill>
                  <a:srgbClr val="3333FF"/>
                </a:solidFill>
              </a:rPr>
              <a:t>Short-</a:t>
            </a:r>
            <a:r>
              <a:rPr lang="nb-NO" sz="3600" dirty="0" err="1">
                <a:solidFill>
                  <a:srgbClr val="3333FF"/>
                </a:solidFill>
              </a:rPr>
              <a:t>lived</a:t>
            </a:r>
            <a:r>
              <a:rPr lang="nb-NO" sz="3600" dirty="0">
                <a:solidFill>
                  <a:srgbClr val="3333FF"/>
                </a:solidFill>
              </a:rPr>
              <a:t> isotope </a:t>
            </a:r>
            <a:r>
              <a:rPr lang="nb-NO" sz="3600" dirty="0" err="1">
                <a:solidFill>
                  <a:srgbClr val="3333FF"/>
                </a:solidFill>
              </a:rPr>
              <a:t>decay</a:t>
            </a:r>
            <a:endParaRPr lang="nb-NO" sz="3600" dirty="0">
              <a:solidFill>
                <a:srgbClr val="3333FF"/>
              </a:solidFill>
            </a:endParaRPr>
          </a:p>
        </p:txBody>
      </p:sp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179559" y="707914"/>
            <a:ext cx="4022725" cy="1363663"/>
          </a:xfrm>
          <a:prstGeom prst="rect">
            <a:avLst/>
          </a:prstGeom>
          <a:solidFill>
            <a:srgbClr val="E1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400" dirty="0" err="1">
                <a:solidFill>
                  <a:srgbClr val="FF0000"/>
                </a:solidFill>
              </a:rPr>
              <a:t>Important</a:t>
            </a:r>
            <a:r>
              <a:rPr lang="nb-NO" sz="2400" dirty="0">
                <a:solidFill>
                  <a:srgbClr val="FF0000"/>
                </a:solidFill>
              </a:rPr>
              <a:t> </a:t>
            </a:r>
            <a:r>
              <a:rPr lang="nb-NO" sz="2400" dirty="0" err="1">
                <a:solidFill>
                  <a:srgbClr val="FF0000"/>
                </a:solidFill>
              </a:rPr>
              <a:t>early</a:t>
            </a:r>
            <a:r>
              <a:rPr lang="nb-NO" sz="2400" dirty="0">
                <a:solidFill>
                  <a:srgbClr val="FF0000"/>
                </a:solidFill>
              </a:rPr>
              <a:t> heat producers:</a:t>
            </a:r>
          </a:p>
          <a:p>
            <a:pPr>
              <a:lnSpc>
                <a:spcPct val="115000"/>
              </a:lnSpc>
            </a:pPr>
            <a:r>
              <a:rPr lang="nb-NO" sz="2400" b="1" baseline="30000" dirty="0">
                <a:solidFill>
                  <a:srgbClr val="FF0000"/>
                </a:solidFill>
              </a:rPr>
              <a:t>26</a:t>
            </a:r>
            <a:r>
              <a:rPr lang="nb-NO" sz="2400" b="1" dirty="0">
                <a:solidFill>
                  <a:srgbClr val="FF0000"/>
                </a:solidFill>
              </a:rPr>
              <a:t>Al </a:t>
            </a:r>
            <a:r>
              <a:rPr lang="nb-NO" sz="2400" b="1" dirty="0">
                <a:solidFill>
                  <a:srgbClr val="FF0000"/>
                </a:solidFill>
                <a:cs typeface="Times New Roman" pitchFamily="18" charset="0"/>
              </a:rPr>
              <a:t>→ </a:t>
            </a:r>
            <a:r>
              <a:rPr lang="nb-NO" sz="2400" b="1" baseline="30000" dirty="0">
                <a:solidFill>
                  <a:srgbClr val="FF0000"/>
                </a:solidFill>
              </a:rPr>
              <a:t>26</a:t>
            </a:r>
            <a:r>
              <a:rPr lang="nb-NO" sz="2400" b="1" dirty="0">
                <a:solidFill>
                  <a:srgbClr val="FF0000"/>
                </a:solidFill>
              </a:rPr>
              <a:t>Mg,  T</a:t>
            </a:r>
            <a:r>
              <a:rPr lang="nb-NO" sz="2400" b="1" baseline="-25000" dirty="0">
                <a:solidFill>
                  <a:srgbClr val="FF0000"/>
                </a:solidFill>
              </a:rPr>
              <a:t>h</a:t>
            </a:r>
            <a:r>
              <a:rPr lang="nb-NO" sz="2400" b="1" dirty="0">
                <a:solidFill>
                  <a:srgbClr val="FF0000"/>
                </a:solidFill>
              </a:rPr>
              <a:t>: 0.7 </a:t>
            </a:r>
            <a:r>
              <a:rPr lang="nb-NO" sz="2400" b="1" dirty="0" err="1">
                <a:solidFill>
                  <a:srgbClr val="FF0000"/>
                </a:solidFill>
              </a:rPr>
              <a:t>Ma</a:t>
            </a:r>
            <a:endParaRPr lang="nb-NO" sz="2400" b="1" dirty="0">
              <a:solidFill>
                <a:srgbClr val="FF0000"/>
              </a:solidFill>
            </a:endParaRPr>
          </a:p>
          <a:p>
            <a:pPr>
              <a:lnSpc>
                <a:spcPct val="115000"/>
              </a:lnSpc>
            </a:pPr>
            <a:r>
              <a:rPr lang="nb-NO" sz="2400" baseline="30000" dirty="0">
                <a:solidFill>
                  <a:srgbClr val="FF0000"/>
                </a:solidFill>
              </a:rPr>
              <a:t>60</a:t>
            </a:r>
            <a:r>
              <a:rPr lang="nb-NO" sz="2400" dirty="0">
                <a:solidFill>
                  <a:srgbClr val="FF0000"/>
                </a:solidFill>
              </a:rPr>
              <a:t>Fe → </a:t>
            </a:r>
            <a:r>
              <a:rPr lang="nb-NO" sz="2400" baseline="30000" dirty="0">
                <a:solidFill>
                  <a:srgbClr val="FF0000"/>
                </a:solidFill>
              </a:rPr>
              <a:t>60</a:t>
            </a:r>
            <a:r>
              <a:rPr lang="nb-NO" sz="2400" dirty="0">
                <a:solidFill>
                  <a:srgbClr val="FF0000"/>
                </a:solidFill>
              </a:rPr>
              <a:t>Ni,   T</a:t>
            </a:r>
            <a:r>
              <a:rPr lang="nb-NO" sz="2400" baseline="-25000" dirty="0">
                <a:solidFill>
                  <a:srgbClr val="FF0000"/>
                </a:solidFill>
              </a:rPr>
              <a:t>h</a:t>
            </a:r>
            <a:r>
              <a:rPr lang="nb-NO" sz="2400" dirty="0">
                <a:solidFill>
                  <a:srgbClr val="FF0000"/>
                </a:solidFill>
              </a:rPr>
              <a:t>: 1.5 </a:t>
            </a:r>
            <a:r>
              <a:rPr lang="nb-NO" sz="2400" dirty="0" err="1">
                <a:solidFill>
                  <a:srgbClr val="FF0000"/>
                </a:solidFill>
              </a:rPr>
              <a:t>Ma</a:t>
            </a:r>
            <a:endParaRPr lang="nb-NO" sz="2400" dirty="0">
              <a:solidFill>
                <a:srgbClr val="FF0000"/>
              </a:solidFill>
            </a:endParaRPr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244235" y="3907631"/>
            <a:ext cx="3546475" cy="2206625"/>
          </a:xfrm>
          <a:prstGeom prst="rect">
            <a:avLst/>
          </a:prstGeom>
          <a:solidFill>
            <a:srgbClr val="E1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000">
                <a:solidFill>
                  <a:srgbClr val="009900"/>
                </a:solidFill>
              </a:rPr>
              <a:t>Others with low concentration or</a:t>
            </a:r>
          </a:p>
          <a:p>
            <a:pPr>
              <a:lnSpc>
                <a:spcPct val="115000"/>
              </a:lnSpc>
            </a:pPr>
            <a:r>
              <a:rPr lang="nb-NO" sz="2000">
                <a:solidFill>
                  <a:srgbClr val="009900"/>
                </a:solidFill>
              </a:rPr>
              <a:t>low initial ratios:</a:t>
            </a:r>
          </a:p>
          <a:p>
            <a:pPr>
              <a:lnSpc>
                <a:spcPct val="115000"/>
              </a:lnSpc>
            </a:pPr>
            <a:r>
              <a:rPr lang="nb-NO" sz="2000" baseline="30000">
                <a:solidFill>
                  <a:srgbClr val="009900"/>
                </a:solidFill>
              </a:rPr>
              <a:t>41</a:t>
            </a:r>
            <a:r>
              <a:rPr lang="nb-NO" sz="2000">
                <a:solidFill>
                  <a:srgbClr val="009900"/>
                </a:solidFill>
              </a:rPr>
              <a:t>Ca </a:t>
            </a:r>
            <a:r>
              <a:rPr lang="nb-NO" sz="2000">
                <a:solidFill>
                  <a:srgbClr val="009900"/>
                </a:solidFill>
                <a:cs typeface="Times New Roman" pitchFamily="18" charset="0"/>
              </a:rPr>
              <a:t>→ </a:t>
            </a:r>
            <a:r>
              <a:rPr lang="nb-NO" sz="2000" baseline="30000">
                <a:solidFill>
                  <a:srgbClr val="009900"/>
                </a:solidFill>
              </a:rPr>
              <a:t>41</a:t>
            </a:r>
            <a:r>
              <a:rPr lang="nb-NO" sz="2000">
                <a:solidFill>
                  <a:srgbClr val="009900"/>
                </a:solidFill>
              </a:rPr>
              <a:t>K,  T</a:t>
            </a:r>
            <a:r>
              <a:rPr lang="nb-NO" sz="2000" baseline="-25000">
                <a:solidFill>
                  <a:srgbClr val="009900"/>
                </a:solidFill>
              </a:rPr>
              <a:t>h</a:t>
            </a:r>
            <a:r>
              <a:rPr lang="nb-NO" sz="2000">
                <a:solidFill>
                  <a:srgbClr val="009900"/>
                </a:solidFill>
              </a:rPr>
              <a:t>: 0.1 Ma</a:t>
            </a:r>
          </a:p>
          <a:p>
            <a:pPr>
              <a:lnSpc>
                <a:spcPct val="115000"/>
              </a:lnSpc>
            </a:pPr>
            <a:r>
              <a:rPr lang="nb-NO" sz="2000" baseline="30000">
                <a:solidFill>
                  <a:srgbClr val="009900"/>
                </a:solidFill>
              </a:rPr>
              <a:t>10</a:t>
            </a:r>
            <a:r>
              <a:rPr lang="nb-NO" sz="2000">
                <a:solidFill>
                  <a:srgbClr val="009900"/>
                </a:solidFill>
              </a:rPr>
              <a:t>Be → </a:t>
            </a:r>
            <a:r>
              <a:rPr lang="nb-NO" sz="2000" baseline="30000">
                <a:solidFill>
                  <a:srgbClr val="009900"/>
                </a:solidFill>
              </a:rPr>
              <a:t>10</a:t>
            </a:r>
            <a:r>
              <a:rPr lang="nb-NO" sz="2000">
                <a:solidFill>
                  <a:srgbClr val="009900"/>
                </a:solidFill>
              </a:rPr>
              <a:t>B,   T</a:t>
            </a:r>
            <a:r>
              <a:rPr lang="nb-NO" sz="2000" baseline="-25000">
                <a:solidFill>
                  <a:srgbClr val="009900"/>
                </a:solidFill>
              </a:rPr>
              <a:t>h</a:t>
            </a:r>
            <a:r>
              <a:rPr lang="nb-NO" sz="2000">
                <a:solidFill>
                  <a:srgbClr val="009900"/>
                </a:solidFill>
              </a:rPr>
              <a:t>: 1.5 Ma</a:t>
            </a:r>
          </a:p>
          <a:p>
            <a:pPr>
              <a:lnSpc>
                <a:spcPct val="115000"/>
              </a:lnSpc>
            </a:pPr>
            <a:r>
              <a:rPr lang="nb-NO" sz="2000" b="1" baseline="30000">
                <a:solidFill>
                  <a:srgbClr val="009900"/>
                </a:solidFill>
              </a:rPr>
              <a:t>182</a:t>
            </a:r>
            <a:r>
              <a:rPr lang="nb-NO" sz="2000" b="1">
                <a:solidFill>
                  <a:srgbClr val="009900"/>
                </a:solidFill>
              </a:rPr>
              <a:t>Hf → </a:t>
            </a:r>
            <a:r>
              <a:rPr lang="nb-NO" sz="2000" b="1" baseline="30000">
                <a:solidFill>
                  <a:srgbClr val="009900"/>
                </a:solidFill>
              </a:rPr>
              <a:t>182</a:t>
            </a:r>
            <a:r>
              <a:rPr lang="nb-NO" sz="2000" b="1">
                <a:solidFill>
                  <a:srgbClr val="009900"/>
                </a:solidFill>
              </a:rPr>
              <a:t>W, T</a:t>
            </a:r>
            <a:r>
              <a:rPr lang="nb-NO" sz="2000" b="1" baseline="-25000">
                <a:solidFill>
                  <a:srgbClr val="009900"/>
                </a:solidFill>
              </a:rPr>
              <a:t>h</a:t>
            </a:r>
            <a:r>
              <a:rPr lang="nb-NO" sz="2000" b="1">
                <a:solidFill>
                  <a:srgbClr val="009900"/>
                </a:solidFill>
              </a:rPr>
              <a:t>: 8.9 Ma</a:t>
            </a:r>
          </a:p>
          <a:p>
            <a:pPr>
              <a:lnSpc>
                <a:spcPct val="115000"/>
              </a:lnSpc>
            </a:pPr>
            <a:r>
              <a:rPr lang="nb-NO" sz="2000" b="1" baseline="30000">
                <a:solidFill>
                  <a:srgbClr val="009900"/>
                </a:solidFill>
              </a:rPr>
              <a:t>146</a:t>
            </a:r>
            <a:r>
              <a:rPr lang="nb-NO" sz="2000" b="1">
                <a:solidFill>
                  <a:srgbClr val="009900"/>
                </a:solidFill>
              </a:rPr>
              <a:t>Sm → </a:t>
            </a:r>
            <a:r>
              <a:rPr lang="nb-NO" sz="2000" b="1" baseline="30000">
                <a:solidFill>
                  <a:srgbClr val="009900"/>
                </a:solidFill>
              </a:rPr>
              <a:t>142</a:t>
            </a:r>
            <a:r>
              <a:rPr lang="nb-NO" sz="2000" b="1">
                <a:solidFill>
                  <a:srgbClr val="009900"/>
                </a:solidFill>
              </a:rPr>
              <a:t>Nd,   T</a:t>
            </a:r>
            <a:r>
              <a:rPr lang="nb-NO" sz="2000" b="1" baseline="-25000">
                <a:solidFill>
                  <a:srgbClr val="009900"/>
                </a:solidFill>
              </a:rPr>
              <a:t>h</a:t>
            </a:r>
            <a:r>
              <a:rPr lang="nb-NO" sz="2000" b="1">
                <a:solidFill>
                  <a:srgbClr val="009900"/>
                </a:solidFill>
              </a:rPr>
              <a:t>: 103 Ma</a:t>
            </a:r>
          </a:p>
        </p:txBody>
      </p:sp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70884" y="2151678"/>
            <a:ext cx="5104282" cy="79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b="1" dirty="0">
                <a:latin typeface="Symbol" pitchFamily="18" charset="2"/>
              </a:rPr>
              <a:t>d</a:t>
            </a:r>
            <a:r>
              <a:rPr lang="nb-NO" b="1" baseline="30000" dirty="0"/>
              <a:t>26</a:t>
            </a:r>
            <a:r>
              <a:rPr lang="nb-NO" b="1" dirty="0"/>
              <a:t>Mg</a:t>
            </a:r>
            <a:r>
              <a:rPr lang="nb-NO" dirty="0"/>
              <a:t> </a:t>
            </a:r>
            <a:r>
              <a:rPr lang="nb-NO" b="1" dirty="0"/>
              <a:t>= </a:t>
            </a:r>
            <a:r>
              <a:rPr lang="nb-NO" dirty="0"/>
              <a:t>[(</a:t>
            </a:r>
            <a:r>
              <a:rPr lang="nb-NO" baseline="30000" dirty="0" smtClean="0"/>
              <a:t>26</a:t>
            </a:r>
            <a:r>
              <a:rPr lang="nb-NO" dirty="0" smtClean="0"/>
              <a:t>Mg/</a:t>
            </a:r>
            <a:r>
              <a:rPr lang="nb-NO" baseline="30000" dirty="0" smtClean="0"/>
              <a:t>24</a:t>
            </a:r>
            <a:r>
              <a:rPr lang="nb-NO" dirty="0" smtClean="0"/>
              <a:t>Mg)</a:t>
            </a:r>
            <a:r>
              <a:rPr lang="nb-NO" baseline="-25000" dirty="0" smtClean="0"/>
              <a:t>sample</a:t>
            </a:r>
            <a:r>
              <a:rPr lang="nb-NO" sz="800" baseline="-25000" dirty="0" smtClean="0"/>
              <a:t> </a:t>
            </a:r>
            <a:r>
              <a:rPr lang="nb-NO" sz="2000" b="1" dirty="0" smtClean="0"/>
              <a:t>/</a:t>
            </a:r>
            <a:r>
              <a:rPr lang="nb-NO" sz="800" dirty="0" smtClean="0"/>
              <a:t> </a:t>
            </a:r>
            <a:r>
              <a:rPr lang="nb-NO" dirty="0" smtClean="0"/>
              <a:t>(</a:t>
            </a:r>
            <a:r>
              <a:rPr lang="nb-NO" baseline="30000" dirty="0" smtClean="0"/>
              <a:t>26</a:t>
            </a:r>
            <a:r>
              <a:rPr lang="nb-NO" dirty="0" smtClean="0"/>
              <a:t>Mg/</a:t>
            </a:r>
            <a:r>
              <a:rPr lang="nb-NO" baseline="30000" dirty="0" smtClean="0"/>
              <a:t>24</a:t>
            </a:r>
            <a:r>
              <a:rPr lang="nb-NO" dirty="0" smtClean="0"/>
              <a:t>Mg)</a:t>
            </a:r>
            <a:r>
              <a:rPr lang="nb-NO" baseline="-25000" dirty="0" smtClean="0"/>
              <a:t>stand </a:t>
            </a:r>
            <a:r>
              <a:rPr lang="nb-NO" sz="1800" dirty="0"/>
              <a:t>-1</a:t>
            </a:r>
            <a:r>
              <a:rPr lang="nb-NO" dirty="0"/>
              <a:t>]</a:t>
            </a:r>
            <a:r>
              <a:rPr lang="nb-NO" sz="800" dirty="0"/>
              <a:t> </a:t>
            </a:r>
            <a:r>
              <a:rPr lang="nb-NO" baseline="-12000" dirty="0"/>
              <a:t>*</a:t>
            </a:r>
            <a:r>
              <a:rPr lang="nb-NO" sz="800" dirty="0"/>
              <a:t> </a:t>
            </a:r>
            <a:r>
              <a:rPr lang="nb-NO" dirty="0" smtClean="0"/>
              <a:t>1000 (</a:t>
            </a:r>
            <a:r>
              <a:rPr lang="nb-NO" dirty="0" smtClean="0">
                <a:cs typeface="Times New Roman" pitchFamily="18" charset="0"/>
              </a:rPr>
              <a:t>‰)</a:t>
            </a:r>
          </a:p>
          <a:p>
            <a:pPr>
              <a:lnSpc>
                <a:spcPct val="120000"/>
              </a:lnSpc>
            </a:pPr>
            <a:r>
              <a:rPr lang="nb-NO" dirty="0" smtClean="0">
                <a:cs typeface="Times New Roman" pitchFamily="18" charset="0"/>
              </a:rPr>
              <a:t> </a:t>
            </a:r>
            <a:r>
              <a:rPr lang="nb-NO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Lazy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, </a:t>
            </a:r>
            <a:r>
              <a:rPr lang="nb-NO" dirty="0" err="1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short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  <a:cs typeface="Times New Roman" panose="02020603050405020304" pitchFamily="18" charset="0"/>
              </a:rPr>
              <a:t>:  </a:t>
            </a:r>
            <a:r>
              <a:rPr lang="nb-NO" b="1" dirty="0" smtClean="0">
                <a:solidFill>
                  <a:schemeClr val="bg1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lang="nb-NO" b="1" baseline="30000" dirty="0" smtClean="0">
                <a:solidFill>
                  <a:schemeClr val="bg1">
                    <a:lumMod val="50000"/>
                  </a:schemeClr>
                </a:solidFill>
              </a:rPr>
              <a:t>26</a:t>
            </a:r>
            <a:r>
              <a:rPr lang="nb-NO" b="1" dirty="0" smtClean="0">
                <a:solidFill>
                  <a:schemeClr val="bg1">
                    <a:lumMod val="50000"/>
                  </a:schemeClr>
                </a:solidFill>
              </a:rPr>
              <a:t>Mg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b="1" dirty="0">
                <a:solidFill>
                  <a:schemeClr val="bg1">
                    <a:lumMod val="50000"/>
                  </a:schemeClr>
                </a:solidFill>
              </a:rPr>
              <a:t>= 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[(</a:t>
            </a:r>
            <a:r>
              <a:rPr lang="nb-NO" baseline="30000" dirty="0" smtClean="0">
                <a:solidFill>
                  <a:schemeClr val="bg1">
                    <a:lumMod val="50000"/>
                  </a:schemeClr>
                </a:solidFill>
              </a:rPr>
              <a:t>26/24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Mg)</a:t>
            </a:r>
            <a:r>
              <a:rPr lang="nb-NO" baseline="-25000" dirty="0" smtClean="0">
                <a:solidFill>
                  <a:schemeClr val="bg1">
                    <a:lumMod val="50000"/>
                  </a:schemeClr>
                </a:solidFill>
              </a:rPr>
              <a:t>sample/stand</a:t>
            </a:r>
            <a:r>
              <a:rPr lang="nb-NO" sz="800" baseline="-25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-</a:t>
            </a:r>
            <a:r>
              <a:rPr lang="nb-NO" sz="18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]</a:t>
            </a:r>
            <a:r>
              <a:rPr lang="nb-NO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baseline="-120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nb-NO" sz="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dirty="0" smtClean="0">
                <a:solidFill>
                  <a:schemeClr val="bg1">
                    <a:lumMod val="50000"/>
                  </a:schemeClr>
                </a:solidFill>
              </a:rPr>
              <a:t>1000</a:t>
            </a:r>
            <a:endParaRPr lang="nb-NO" dirty="0">
              <a:solidFill>
                <a:schemeClr val="bg1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250825" y="6212681"/>
            <a:ext cx="4459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2000" b="1" dirty="0">
                <a:latin typeface="Symbol" pitchFamily="18" charset="2"/>
              </a:rPr>
              <a:t>e</a:t>
            </a:r>
            <a:r>
              <a:rPr lang="nb-NO" sz="1400" baseline="30000" dirty="0"/>
              <a:t>182</a:t>
            </a:r>
            <a:r>
              <a:rPr lang="nb-NO" sz="1400" dirty="0"/>
              <a:t>W</a:t>
            </a:r>
            <a:r>
              <a:rPr lang="nb-NO" dirty="0"/>
              <a:t> </a:t>
            </a:r>
            <a:r>
              <a:rPr lang="nb-NO" b="1" dirty="0"/>
              <a:t>= </a:t>
            </a:r>
            <a:r>
              <a:rPr lang="nb-NO" dirty="0" smtClean="0"/>
              <a:t>[(</a:t>
            </a:r>
            <a:r>
              <a:rPr lang="nb-NO" baseline="30000" dirty="0" smtClean="0"/>
              <a:t>182</a:t>
            </a:r>
            <a:r>
              <a:rPr lang="nb-NO" dirty="0" smtClean="0"/>
              <a:t>W/</a:t>
            </a:r>
            <a:r>
              <a:rPr lang="nb-NO" baseline="30000" dirty="0" smtClean="0"/>
              <a:t>184</a:t>
            </a:r>
            <a:r>
              <a:rPr lang="nb-NO" dirty="0" smtClean="0"/>
              <a:t>W)</a:t>
            </a:r>
            <a:r>
              <a:rPr lang="nb-NO" baseline="-25000" dirty="0" smtClean="0"/>
              <a:t>sample</a:t>
            </a:r>
            <a:r>
              <a:rPr lang="nb-NO" sz="800" baseline="-25000" dirty="0" smtClean="0"/>
              <a:t> </a:t>
            </a:r>
            <a:r>
              <a:rPr lang="nb-NO" sz="2000" b="1" dirty="0" smtClean="0"/>
              <a:t>/</a:t>
            </a:r>
            <a:r>
              <a:rPr lang="nb-NO" sz="800" dirty="0" smtClean="0"/>
              <a:t> </a:t>
            </a:r>
            <a:r>
              <a:rPr lang="nb-NO" dirty="0" smtClean="0"/>
              <a:t>(</a:t>
            </a:r>
            <a:r>
              <a:rPr lang="nb-NO" baseline="30000" dirty="0" smtClean="0"/>
              <a:t>182</a:t>
            </a:r>
            <a:r>
              <a:rPr lang="nb-NO" dirty="0" smtClean="0"/>
              <a:t>W/</a:t>
            </a:r>
            <a:r>
              <a:rPr lang="nb-NO" baseline="30000" dirty="0" smtClean="0"/>
              <a:t>184</a:t>
            </a:r>
            <a:r>
              <a:rPr lang="nb-NO" dirty="0" smtClean="0"/>
              <a:t>W)</a:t>
            </a:r>
            <a:r>
              <a:rPr lang="nb-NO" baseline="-25000" dirty="0" smtClean="0"/>
              <a:t>stand </a:t>
            </a:r>
            <a:r>
              <a:rPr lang="nb-NO" sz="1800" dirty="0"/>
              <a:t>-1</a:t>
            </a:r>
            <a:r>
              <a:rPr lang="nb-NO" dirty="0"/>
              <a:t>] </a:t>
            </a:r>
            <a:r>
              <a:rPr lang="nb-NO" baseline="-12000" dirty="0"/>
              <a:t>*</a:t>
            </a:r>
            <a:r>
              <a:rPr lang="nb-NO" dirty="0"/>
              <a:t> 10</a:t>
            </a:r>
            <a:r>
              <a:rPr lang="nb-NO" baseline="30000" dirty="0"/>
              <a:t>4</a:t>
            </a:r>
          </a:p>
        </p:txBody>
      </p:sp>
      <p:sp>
        <p:nvSpPr>
          <p:cNvPr id="190471" name="Text Box 7"/>
          <p:cNvSpPr txBox="1">
            <a:spLocks noChangeArrowheads="1"/>
          </p:cNvSpPr>
          <p:nvPr/>
        </p:nvSpPr>
        <p:spPr bwMode="auto">
          <a:xfrm>
            <a:off x="179559" y="2980341"/>
            <a:ext cx="3254481" cy="68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300"/>
              </a:lnSpc>
            </a:pPr>
            <a:r>
              <a:rPr lang="nb-NO" sz="1800" dirty="0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1800" baseline="30000" dirty="0">
                <a:solidFill>
                  <a:srgbClr val="3333FF"/>
                </a:solidFill>
              </a:rPr>
              <a:t>26</a:t>
            </a:r>
            <a:r>
              <a:rPr lang="nb-NO" sz="1800" dirty="0">
                <a:solidFill>
                  <a:srgbClr val="3333FF"/>
                </a:solidFill>
              </a:rPr>
              <a:t>Mg-excess in Al-</a:t>
            </a:r>
            <a:r>
              <a:rPr lang="nb-NO" sz="1800" dirty="0" err="1">
                <a:solidFill>
                  <a:srgbClr val="3333FF"/>
                </a:solidFill>
              </a:rPr>
              <a:t>rich</a:t>
            </a:r>
            <a:r>
              <a:rPr lang="nb-NO" sz="1800" dirty="0">
                <a:solidFill>
                  <a:srgbClr val="3333FF"/>
                </a:solidFill>
              </a:rPr>
              <a:t> minerals</a:t>
            </a:r>
          </a:p>
          <a:p>
            <a:pPr>
              <a:lnSpc>
                <a:spcPts val="2300"/>
              </a:lnSpc>
            </a:pPr>
            <a:r>
              <a:rPr lang="nb-NO" sz="1800" dirty="0">
                <a:solidFill>
                  <a:srgbClr val="3333FF"/>
                </a:solidFill>
              </a:rPr>
              <a:t>    (</a:t>
            </a:r>
            <a:r>
              <a:rPr lang="nb-NO" sz="1800" dirty="0" err="1">
                <a:solidFill>
                  <a:srgbClr val="3333FF"/>
                </a:solidFill>
              </a:rPr>
              <a:t>plagioclase</a:t>
            </a:r>
            <a:r>
              <a:rPr lang="nb-NO" sz="1800" dirty="0">
                <a:solidFill>
                  <a:srgbClr val="3333FF"/>
                </a:solidFill>
              </a:rPr>
              <a:t>) </a:t>
            </a:r>
            <a:r>
              <a:rPr lang="nb-NO" sz="1800" dirty="0" err="1">
                <a:solidFill>
                  <a:srgbClr val="3333FF"/>
                </a:solidFill>
              </a:rPr>
              <a:t>formed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err="1">
                <a:solidFill>
                  <a:srgbClr val="3333FF"/>
                </a:solidFill>
              </a:rPr>
              <a:t>early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190472" name="Text Box 8"/>
          <p:cNvSpPr txBox="1">
            <a:spLocks noChangeArrowheads="1"/>
          </p:cNvSpPr>
          <p:nvPr/>
        </p:nvSpPr>
        <p:spPr bwMode="auto">
          <a:xfrm>
            <a:off x="5206887" y="2933701"/>
            <a:ext cx="38735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nb-NO" sz="2000" dirty="0" err="1">
                <a:solidFill>
                  <a:srgbClr val="009900"/>
                </a:solidFill>
                <a:latin typeface="Symbol" pitchFamily="18" charset="2"/>
              </a:rPr>
              <a:t>H</a:t>
            </a:r>
            <a:r>
              <a:rPr lang="nb-NO" sz="2000" dirty="0" err="1">
                <a:solidFill>
                  <a:srgbClr val="009900"/>
                </a:solidFill>
              </a:rPr>
              <a:t>f</a:t>
            </a:r>
            <a:r>
              <a:rPr lang="nb-NO" sz="2000" dirty="0">
                <a:solidFill>
                  <a:srgbClr val="009900"/>
                </a:solidFill>
              </a:rPr>
              <a:t>:  </a:t>
            </a:r>
            <a:r>
              <a:rPr lang="nb-NO" sz="2000" dirty="0" err="1">
                <a:solidFill>
                  <a:srgbClr val="009900"/>
                </a:solidFill>
              </a:rPr>
              <a:t>lithophile</a:t>
            </a:r>
            <a:r>
              <a:rPr lang="nb-NO" sz="2000" dirty="0">
                <a:solidFill>
                  <a:srgbClr val="009900"/>
                </a:solidFill>
              </a:rPr>
              <a:t> (”</a:t>
            </a:r>
            <a:r>
              <a:rPr lang="nb-NO" sz="2000" dirty="0" err="1">
                <a:solidFill>
                  <a:srgbClr val="009900"/>
                </a:solidFill>
              </a:rPr>
              <a:t>silicate</a:t>
            </a:r>
            <a:r>
              <a:rPr lang="nb-NO" sz="2000" dirty="0">
                <a:solidFill>
                  <a:srgbClr val="009900"/>
                </a:solidFill>
              </a:rPr>
              <a:t>-loving”)</a:t>
            </a:r>
          </a:p>
          <a:p>
            <a:pPr>
              <a:lnSpc>
                <a:spcPts val="3000"/>
              </a:lnSpc>
            </a:pPr>
            <a:r>
              <a:rPr lang="nb-NO" sz="2000" dirty="0">
                <a:solidFill>
                  <a:srgbClr val="FF0000"/>
                </a:solidFill>
              </a:rPr>
              <a:t>W:  </a:t>
            </a:r>
            <a:r>
              <a:rPr lang="nb-NO" sz="2000" dirty="0" err="1">
                <a:solidFill>
                  <a:srgbClr val="FF0000"/>
                </a:solidFill>
              </a:rPr>
              <a:t>siderophile</a:t>
            </a:r>
            <a:r>
              <a:rPr lang="nb-NO" sz="2000" dirty="0">
                <a:solidFill>
                  <a:srgbClr val="FF0000"/>
                </a:solidFill>
              </a:rPr>
              <a:t> (”</a:t>
            </a:r>
            <a:r>
              <a:rPr lang="nb-NO" sz="2000" dirty="0" err="1">
                <a:solidFill>
                  <a:srgbClr val="FF0000"/>
                </a:solidFill>
              </a:rPr>
              <a:t>iron</a:t>
            </a:r>
            <a:r>
              <a:rPr lang="nb-NO" sz="2000" dirty="0">
                <a:solidFill>
                  <a:srgbClr val="FF0000"/>
                </a:solidFill>
              </a:rPr>
              <a:t>-loving</a:t>
            </a:r>
            <a:r>
              <a:rPr lang="nb-NO" sz="2000" dirty="0" smtClean="0">
                <a:solidFill>
                  <a:srgbClr val="FF0000"/>
                </a:solidFill>
              </a:rPr>
              <a:t>”)</a:t>
            </a:r>
            <a:endParaRPr lang="nb-NO" sz="20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6631697" y="2321719"/>
            <a:ext cx="150812" cy="793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782445" y="1787633"/>
            <a:ext cx="4746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</a:rPr>
              <a:t>W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6483265" y="1498601"/>
            <a:ext cx="144463" cy="144462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129594" y="2092607"/>
            <a:ext cx="200075" cy="1334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>
            <a:off x="6859503" y="1538288"/>
            <a:ext cx="196850" cy="22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945165" y="1871563"/>
            <a:ext cx="5111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>
                <a:solidFill>
                  <a:srgbClr val="009900"/>
                </a:solidFill>
              </a:rPr>
              <a:t>Hf</a:t>
            </a:r>
            <a:endParaRPr lang="nb-NO" sz="2400" dirty="0">
              <a:solidFill>
                <a:srgbClr val="0099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357853" y="1858963"/>
            <a:ext cx="182562" cy="523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0800000" flipV="1">
            <a:off x="6303192" y="2213318"/>
            <a:ext cx="207962" cy="127000"/>
          </a:xfrm>
          <a:prstGeom prst="straightConnector1">
            <a:avLst/>
          </a:prstGeom>
          <a:ln w="1905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316703" y="1798638"/>
            <a:ext cx="228600" cy="36513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rot="16200000" flipH="1">
            <a:off x="6980946" y="2432845"/>
            <a:ext cx="214313" cy="63500"/>
          </a:xfrm>
          <a:prstGeom prst="straightConnector1">
            <a:avLst/>
          </a:prstGeom>
          <a:ln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5206887" y="3833413"/>
            <a:ext cx="3873500" cy="199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Mantle: </a:t>
            </a:r>
            <a:r>
              <a:rPr lang="nb-NO" sz="2000" dirty="0" err="1" smtClean="0">
                <a:solidFill>
                  <a:srgbClr val="3333FF"/>
                </a:solidFill>
              </a:rPr>
              <a:t>high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Hf</a:t>
            </a:r>
            <a:r>
              <a:rPr lang="nb-NO" sz="2000" dirty="0" smtClean="0">
                <a:solidFill>
                  <a:srgbClr val="3333FF"/>
                </a:solidFill>
              </a:rPr>
              <a:t>/W </a:t>
            </a:r>
            <a:r>
              <a:rPr lang="nb-NO" sz="2000" dirty="0">
                <a:solidFill>
                  <a:srgbClr val="3333FF"/>
                </a:solidFill>
                <a:sym typeface="Symbol" pitchFamily="18" charset="2"/>
              </a:rPr>
              <a:t>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high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  <a:latin typeface="Symbol" pitchFamily="18" charset="2"/>
              </a:rPr>
              <a:t>e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W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mantle</a:t>
            </a:r>
            <a:endParaRPr lang="nb-NO" sz="1800" baseline="30000" dirty="0" smtClean="0">
              <a:solidFill>
                <a:srgbClr val="3333FF"/>
              </a:solidFill>
            </a:endParaRPr>
          </a:p>
          <a:p>
            <a:pPr>
              <a:lnSpc>
                <a:spcPts val="3600"/>
              </a:lnSpc>
            </a:pPr>
            <a:r>
              <a:rPr lang="nb-NO" sz="2000" dirty="0" err="1" smtClean="0">
                <a:solidFill>
                  <a:srgbClr val="3333FF"/>
                </a:solidFill>
              </a:rPr>
              <a:t>Core</a:t>
            </a:r>
            <a:r>
              <a:rPr lang="nb-NO" sz="2000" dirty="0" smtClean="0">
                <a:solidFill>
                  <a:srgbClr val="3333FF"/>
                </a:solidFill>
              </a:rPr>
              <a:t>:  </a:t>
            </a:r>
            <a:r>
              <a:rPr lang="nb-NO" sz="2000" dirty="0" err="1" smtClean="0">
                <a:solidFill>
                  <a:srgbClr val="3333FF"/>
                </a:solidFill>
              </a:rPr>
              <a:t>low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Hf</a:t>
            </a:r>
            <a:r>
              <a:rPr lang="nb-NO" sz="2000" dirty="0" smtClean="0">
                <a:solidFill>
                  <a:srgbClr val="3333FF"/>
                </a:solidFill>
              </a:rPr>
              <a:t>/W </a:t>
            </a:r>
            <a:r>
              <a:rPr lang="nb-NO" sz="2000" dirty="0" smtClean="0">
                <a:solidFill>
                  <a:srgbClr val="3333FF"/>
                </a:solidFill>
                <a:sym typeface="Symbol" pitchFamily="18" charset="2"/>
              </a:rPr>
              <a:t>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</a:rPr>
              <a:t>low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b="1" dirty="0" err="1" smtClean="0">
                <a:solidFill>
                  <a:srgbClr val="3333FF"/>
                </a:solidFill>
                <a:latin typeface="Symbol" pitchFamily="18" charset="2"/>
              </a:rPr>
              <a:t>e</a:t>
            </a:r>
            <a:r>
              <a:rPr lang="nb-NO" sz="1800" baseline="-25000" dirty="0" err="1" smtClean="0">
                <a:solidFill>
                  <a:srgbClr val="3333FF"/>
                </a:solidFill>
              </a:rPr>
              <a:t>W</a:t>
            </a:r>
            <a:r>
              <a:rPr lang="nb-NO" sz="1800" baseline="30000" dirty="0" err="1" smtClean="0">
                <a:solidFill>
                  <a:srgbClr val="3333FF"/>
                </a:solidFill>
              </a:rPr>
              <a:t>core</a:t>
            </a:r>
            <a:endParaRPr lang="nb-NO" sz="1800" baseline="30000" dirty="0" smtClean="0">
              <a:solidFill>
                <a:srgbClr val="3333FF"/>
              </a:solidFill>
            </a:endParaRPr>
          </a:p>
          <a:p>
            <a:pPr>
              <a:lnSpc>
                <a:spcPts val="1000"/>
              </a:lnSpc>
            </a:pPr>
            <a:endParaRPr lang="nb-NO" sz="2000" dirty="0">
              <a:solidFill>
                <a:srgbClr val="C00000"/>
              </a:solidFill>
            </a:endParaRPr>
          </a:p>
          <a:p>
            <a:pPr>
              <a:lnSpc>
                <a:spcPts val="3000"/>
              </a:lnSpc>
            </a:pPr>
            <a:r>
              <a:rPr lang="nb-NO" sz="2000" b="1" dirty="0" err="1" smtClean="0">
                <a:solidFill>
                  <a:srgbClr val="CC00FF"/>
                </a:solidFill>
                <a:latin typeface="Symbol" pitchFamily="18" charset="2"/>
              </a:rPr>
              <a:t>e</a:t>
            </a:r>
            <a:r>
              <a:rPr lang="nb-NO" sz="2000" b="1" baseline="-25000" dirty="0" err="1" smtClean="0">
                <a:solidFill>
                  <a:srgbClr val="CC00FF"/>
                </a:solidFill>
              </a:rPr>
              <a:t>W</a:t>
            </a:r>
            <a:r>
              <a:rPr lang="nb-NO" sz="2000" b="1" dirty="0" err="1" smtClean="0">
                <a:solidFill>
                  <a:srgbClr val="CC00FF"/>
                </a:solidFill>
              </a:rPr>
              <a:t>-deviation</a:t>
            </a:r>
            <a:r>
              <a:rPr lang="nb-NO" sz="2000" b="1" dirty="0" smtClean="0">
                <a:solidFill>
                  <a:srgbClr val="CC00FF"/>
                </a:solidFill>
              </a:rPr>
              <a:t> from zero:</a:t>
            </a:r>
          </a:p>
          <a:p>
            <a:pPr>
              <a:lnSpc>
                <a:spcPts val="1800"/>
              </a:lnSpc>
            </a:pPr>
            <a:r>
              <a:rPr lang="nb-NO" dirty="0"/>
              <a:t> </a:t>
            </a:r>
            <a:r>
              <a:rPr lang="nb-NO" dirty="0" smtClean="0"/>
              <a:t>  </a:t>
            </a:r>
            <a:r>
              <a:rPr lang="nb-NO" dirty="0" err="1" smtClean="0"/>
              <a:t>inversely</a:t>
            </a:r>
            <a:r>
              <a:rPr lang="nb-NO" dirty="0" smtClean="0"/>
              <a:t> </a:t>
            </a:r>
            <a:r>
              <a:rPr lang="nb-NO" dirty="0" err="1" smtClean="0"/>
              <a:t>proportional</a:t>
            </a:r>
            <a:r>
              <a:rPr lang="nb-NO" dirty="0" smtClean="0"/>
              <a:t> to </a:t>
            </a:r>
            <a:r>
              <a:rPr lang="nb-NO" dirty="0" err="1" smtClean="0"/>
              <a:t>the</a:t>
            </a:r>
            <a:r>
              <a:rPr lang="nb-NO" dirty="0" smtClean="0"/>
              <a:t> age </a:t>
            </a:r>
            <a:r>
              <a:rPr lang="nb-NO" dirty="0" err="1" smtClean="0"/>
              <a:t>of</a:t>
            </a:r>
            <a:endParaRPr lang="nb-NO" dirty="0"/>
          </a:p>
          <a:p>
            <a:pPr>
              <a:lnSpc>
                <a:spcPts val="1800"/>
              </a:lnSpc>
            </a:pPr>
            <a:r>
              <a:rPr lang="nb-NO" dirty="0" smtClean="0"/>
              <a:t>    </a:t>
            </a:r>
            <a:r>
              <a:rPr lang="nb-NO" dirty="0" err="1" smtClean="0"/>
              <a:t>core-segregation</a:t>
            </a:r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6945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68" grpId="0" animBg="1"/>
      <p:bldP spid="190469" grpId="0"/>
      <p:bldP spid="190470" grpId="0"/>
      <p:bldP spid="190471" grpId="0"/>
      <p:bldP spid="190472" grpId="0"/>
      <p:bldP spid="15" grpId="0"/>
      <p:bldP spid="22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440" y="24531"/>
            <a:ext cx="3508074" cy="26078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8947351">
            <a:off x="6585306" y="813699"/>
            <a:ext cx="1739579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dirty="0" err="1" smtClean="0">
                <a:solidFill>
                  <a:srgbClr val="0066FF"/>
                </a:solidFill>
              </a:rPr>
              <a:t>Unprocessed</a:t>
            </a:r>
            <a:r>
              <a:rPr lang="nb-NO" sz="1300" dirty="0" smtClean="0">
                <a:solidFill>
                  <a:srgbClr val="0066FF"/>
                </a:solidFill>
              </a:rPr>
              <a:t>, primitive</a:t>
            </a:r>
          </a:p>
          <a:p>
            <a:pPr>
              <a:lnSpc>
                <a:spcPts val="1400"/>
              </a:lnSpc>
            </a:pPr>
            <a:r>
              <a:rPr lang="nb-NO" sz="1300" dirty="0" err="1" smtClean="0">
                <a:solidFill>
                  <a:srgbClr val="0066FF"/>
                </a:solidFill>
              </a:rPr>
              <a:t>meteorites</a:t>
            </a:r>
            <a:endParaRPr lang="en-GB" sz="1300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095566">
            <a:off x="7219086" y="1864482"/>
            <a:ext cx="5052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FF0000"/>
                </a:solidFill>
              </a:rPr>
              <a:t>Mars</a:t>
            </a:r>
            <a:endParaRPr lang="en-GB" sz="11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2935269">
            <a:off x="6330639" y="1795416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008000"/>
                </a:solidFill>
              </a:rPr>
              <a:t>Earth</a:t>
            </a:r>
            <a:endParaRPr lang="en-GB" sz="1100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910283">
            <a:off x="6256024" y="2221350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/>
              <a:t>Moon</a:t>
            </a:r>
            <a:endParaRPr lang="en-GB" sz="11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13873" y="142883"/>
            <a:ext cx="839285" cy="36341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Borg et al.</a:t>
            </a:r>
          </a:p>
          <a:p>
            <a:pPr>
              <a:lnSpc>
                <a:spcPts val="1200"/>
              </a:lnSpc>
            </a:pPr>
            <a:r>
              <a:rPr lang="nb-NO" sz="1100" dirty="0" smtClean="0"/>
              <a:t>2022, PNAS</a:t>
            </a:r>
            <a:endParaRPr lang="en-GB" sz="11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108497"/>
            <a:ext cx="4159732" cy="27270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720" y="4098691"/>
            <a:ext cx="3495327" cy="27593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48593" y="2493818"/>
            <a:ext cx="2053244" cy="381550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5468939" y="4156363"/>
            <a:ext cx="2735723" cy="23275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4253749" y="2370261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0.70 10</a:t>
            </a:r>
            <a:endParaRPr lang="en-GB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4236226" y="5681496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0.7000</a:t>
            </a:r>
            <a:endParaRPr lang="en-GB" sz="1000" dirty="0"/>
          </a:p>
        </p:txBody>
      </p:sp>
      <p:sp>
        <p:nvSpPr>
          <p:cNvPr id="18" name="TextBox 17"/>
          <p:cNvSpPr txBox="1"/>
          <p:nvPr/>
        </p:nvSpPr>
        <p:spPr>
          <a:xfrm>
            <a:off x="4234840" y="5023406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0.7020</a:t>
            </a:r>
            <a:endParaRPr lang="en-GB" sz="1000" dirty="0"/>
          </a:p>
        </p:txBody>
      </p:sp>
      <p:sp>
        <p:nvSpPr>
          <p:cNvPr id="19" name="TextBox 18"/>
          <p:cNvSpPr txBox="1"/>
          <p:nvPr/>
        </p:nvSpPr>
        <p:spPr>
          <a:xfrm>
            <a:off x="4233455" y="4357001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0.7040</a:t>
            </a:r>
            <a:endParaRPr lang="en-GB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4249767" y="6176933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0.6985</a:t>
            </a:r>
            <a:endParaRPr lang="en-GB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4232967" y="6332005"/>
            <a:ext cx="5373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dirty="0" smtClean="0"/>
              <a:t>0.6980</a:t>
            </a:r>
            <a:endParaRPr lang="en-GB" sz="1000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298370" y="2493371"/>
            <a:ext cx="1138154" cy="1604804"/>
          </a:xfrm>
          <a:prstGeom prst="straightConnector1">
            <a:avLst/>
          </a:prstGeom>
          <a:ln>
            <a:solidFill>
              <a:srgbClr val="CC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302929" y="6315992"/>
            <a:ext cx="784750" cy="132655"/>
          </a:xfrm>
          <a:prstGeom prst="straightConnector1">
            <a:avLst/>
          </a:prstGeom>
          <a:ln>
            <a:solidFill>
              <a:srgbClr val="CC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1558" y="75843"/>
            <a:ext cx="4914743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b="1" dirty="0" smtClean="0">
                <a:solidFill>
                  <a:srgbClr val="0066FF"/>
                </a:solidFill>
              </a:rPr>
              <a:t>Volatile </a:t>
            </a:r>
            <a:r>
              <a:rPr lang="nb-NO" sz="1800" b="1" dirty="0" err="1" smtClean="0">
                <a:solidFill>
                  <a:srgbClr val="0066FF"/>
                </a:solidFill>
              </a:rPr>
              <a:t>content</a:t>
            </a:r>
            <a:r>
              <a:rPr lang="nb-NO" sz="1800" b="1" dirty="0" smtClean="0">
                <a:solidFill>
                  <a:srgbClr val="0066FF"/>
                </a:solidFill>
              </a:rPr>
              <a:t>:</a:t>
            </a:r>
            <a:r>
              <a:rPr lang="nb-NO" sz="1800" dirty="0" smtClean="0"/>
              <a:t> </a:t>
            </a:r>
            <a:r>
              <a:rPr lang="nb-NO" dirty="0" err="1" smtClean="0"/>
              <a:t>intimately</a:t>
            </a:r>
            <a:r>
              <a:rPr lang="nb-NO" dirty="0" smtClean="0"/>
              <a:t> </a:t>
            </a:r>
            <a:r>
              <a:rPr lang="nb-NO" dirty="0" err="1" smtClean="0"/>
              <a:t>linked</a:t>
            </a:r>
            <a:r>
              <a:rPr lang="nb-NO" dirty="0" smtClean="0"/>
              <a:t> to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Rb</a:t>
            </a:r>
            <a:r>
              <a:rPr lang="nb-NO" dirty="0" smtClean="0"/>
              <a:t>/Sr-ratio</a:t>
            </a:r>
          </a:p>
          <a:p>
            <a:r>
              <a:rPr lang="nb-NO" dirty="0">
                <a:solidFill>
                  <a:srgbClr val="CC00FF"/>
                </a:solidFill>
              </a:rPr>
              <a:t> </a:t>
            </a:r>
            <a:r>
              <a:rPr lang="nb-NO" dirty="0" smtClean="0">
                <a:solidFill>
                  <a:srgbClr val="CC00FF"/>
                </a:solidFill>
              </a:rPr>
              <a:t>                                   </a:t>
            </a:r>
            <a:r>
              <a:rPr lang="nb-NO" sz="1400" dirty="0" err="1" smtClean="0">
                <a:solidFill>
                  <a:srgbClr val="CC00FF"/>
                </a:solidFill>
              </a:rPr>
              <a:t>Rb</a:t>
            </a:r>
            <a:r>
              <a:rPr lang="nb-NO" sz="1400" dirty="0" smtClean="0">
                <a:solidFill>
                  <a:srgbClr val="CC00FF"/>
                </a:solidFill>
              </a:rPr>
              <a:t>: volatile,       Sr: </a:t>
            </a:r>
            <a:r>
              <a:rPr lang="nb-NO" sz="1400" dirty="0" err="1" smtClean="0">
                <a:solidFill>
                  <a:srgbClr val="CC00FF"/>
                </a:solidFill>
              </a:rPr>
              <a:t>refractory</a:t>
            </a:r>
            <a:endParaRPr lang="nb-NO" sz="1400" dirty="0" smtClean="0">
              <a:solidFill>
                <a:srgbClr val="CC00FF"/>
              </a:solidFill>
            </a:endParaRPr>
          </a:p>
          <a:p>
            <a:r>
              <a:rPr lang="nb-NO" sz="1400" dirty="0">
                <a:solidFill>
                  <a:srgbClr val="CC00FF"/>
                </a:solidFill>
              </a:rPr>
              <a:t> </a:t>
            </a:r>
            <a:r>
              <a:rPr lang="nb-NO" sz="1400" dirty="0" smtClean="0">
                <a:solidFill>
                  <a:srgbClr val="CC00FF"/>
                </a:solidFill>
              </a:rPr>
              <a:t>                                        T</a:t>
            </a:r>
            <a:r>
              <a:rPr lang="nb-NO" sz="1400" baseline="-25000" dirty="0" smtClean="0">
                <a:solidFill>
                  <a:srgbClr val="CC00FF"/>
                </a:solidFill>
              </a:rPr>
              <a:t>C-50%</a:t>
            </a:r>
            <a:r>
              <a:rPr lang="nb-NO" sz="1400" dirty="0" smtClean="0">
                <a:solidFill>
                  <a:srgbClr val="CC00FF"/>
                </a:solidFill>
              </a:rPr>
              <a:t>: 800 K,    T</a:t>
            </a:r>
            <a:r>
              <a:rPr lang="nb-NO" sz="1400" baseline="-25000" dirty="0" smtClean="0">
                <a:solidFill>
                  <a:srgbClr val="CC00FF"/>
                </a:solidFill>
              </a:rPr>
              <a:t>C-50</a:t>
            </a:r>
            <a:r>
              <a:rPr lang="nb-NO" sz="1400" baseline="-25000" dirty="0">
                <a:solidFill>
                  <a:srgbClr val="CC00FF"/>
                </a:solidFill>
              </a:rPr>
              <a:t>%</a:t>
            </a:r>
            <a:r>
              <a:rPr lang="nb-NO" sz="1400" dirty="0">
                <a:solidFill>
                  <a:srgbClr val="CC00FF"/>
                </a:solidFill>
              </a:rPr>
              <a:t>: </a:t>
            </a:r>
            <a:r>
              <a:rPr lang="nb-NO" sz="1400" dirty="0" smtClean="0">
                <a:solidFill>
                  <a:srgbClr val="CC00FF"/>
                </a:solidFill>
              </a:rPr>
              <a:t>1455 K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6508" y="1077652"/>
            <a:ext cx="5344668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>
                <a:solidFill>
                  <a:srgbClr val="00B050"/>
                </a:solidFill>
              </a:rPr>
              <a:t>CI-</a:t>
            </a:r>
            <a:r>
              <a:rPr lang="nb-NO" sz="1400" b="1" dirty="0" err="1">
                <a:solidFill>
                  <a:srgbClr val="00B050"/>
                </a:solidFill>
              </a:rPr>
              <a:t>chondrites</a:t>
            </a:r>
            <a:r>
              <a:rPr lang="nb-NO" sz="1400" dirty="0"/>
              <a:t> </a:t>
            </a:r>
            <a:r>
              <a:rPr lang="nb-NO" sz="1400" b="1" dirty="0">
                <a:solidFill>
                  <a:srgbClr val="00B050"/>
                </a:solidFill>
              </a:rPr>
              <a:t>and </a:t>
            </a:r>
            <a:r>
              <a:rPr lang="nb-NO" sz="1400" b="1" dirty="0" err="1">
                <a:solidFill>
                  <a:srgbClr val="00B050"/>
                </a:solidFill>
              </a:rPr>
              <a:t>the</a:t>
            </a:r>
            <a:r>
              <a:rPr lang="nb-NO" sz="1400" b="1" dirty="0">
                <a:solidFill>
                  <a:srgbClr val="00B050"/>
                </a:solidFill>
              </a:rPr>
              <a:t> Sun </a:t>
            </a:r>
            <a:r>
              <a:rPr lang="nb-NO" sz="1400" dirty="0" err="1">
                <a:solidFill>
                  <a:srgbClr val="00B050"/>
                </a:solidFill>
              </a:rPr>
              <a:t>evolve</a:t>
            </a:r>
            <a:r>
              <a:rPr lang="nb-NO" sz="1400" dirty="0">
                <a:solidFill>
                  <a:srgbClr val="00B050"/>
                </a:solidFill>
              </a:rPr>
              <a:t> </a:t>
            </a:r>
            <a:r>
              <a:rPr lang="nb-NO" sz="1400" dirty="0" err="1">
                <a:solidFill>
                  <a:srgbClr val="00B050"/>
                </a:solidFill>
              </a:rPr>
              <a:t>very</a:t>
            </a:r>
            <a:r>
              <a:rPr lang="nb-NO" sz="1400" dirty="0">
                <a:solidFill>
                  <a:srgbClr val="00B050"/>
                </a:solidFill>
              </a:rPr>
              <a:t> fast </a:t>
            </a:r>
            <a:r>
              <a:rPr lang="nb-NO" sz="1400" dirty="0" err="1" smtClean="0">
                <a:solidFill>
                  <a:srgbClr val="00B050"/>
                </a:solidFill>
              </a:rPr>
              <a:t>with</a:t>
            </a:r>
            <a:r>
              <a:rPr lang="nb-NO" sz="1400" dirty="0" smtClean="0">
                <a:solidFill>
                  <a:srgbClr val="00B050"/>
                </a:solidFill>
              </a:rPr>
              <a:t> </a:t>
            </a:r>
            <a:r>
              <a:rPr lang="nb-NO" sz="1400" dirty="0" err="1" smtClean="0">
                <a:solidFill>
                  <a:srgbClr val="00B050"/>
                </a:solidFill>
              </a:rPr>
              <a:t>much</a:t>
            </a:r>
            <a:r>
              <a:rPr lang="nb-NO" sz="1400" dirty="0" smtClean="0">
                <a:solidFill>
                  <a:srgbClr val="00B050"/>
                </a:solidFill>
              </a:rPr>
              <a:t> </a:t>
            </a:r>
            <a:r>
              <a:rPr lang="nb-NO" sz="1400" dirty="0" err="1">
                <a:solidFill>
                  <a:srgbClr val="00B050"/>
                </a:solidFill>
              </a:rPr>
              <a:t>higher</a:t>
            </a:r>
            <a:r>
              <a:rPr lang="nb-NO" sz="1400" dirty="0">
                <a:solidFill>
                  <a:srgbClr val="00B050"/>
                </a:solidFill>
              </a:rPr>
              <a:t> </a:t>
            </a:r>
            <a:r>
              <a:rPr lang="nb-NO" sz="1400" dirty="0" err="1" smtClean="0">
                <a:solidFill>
                  <a:srgbClr val="00B050"/>
                </a:solidFill>
              </a:rPr>
              <a:t>Rb</a:t>
            </a:r>
            <a:r>
              <a:rPr lang="nb-NO" sz="1400" dirty="0" smtClean="0">
                <a:solidFill>
                  <a:srgbClr val="00B050"/>
                </a:solidFill>
              </a:rPr>
              <a:t>/Sr-</a:t>
            </a:r>
          </a:p>
          <a:p>
            <a:r>
              <a:rPr lang="nb-NO" sz="1400" dirty="0" smtClean="0">
                <a:solidFill>
                  <a:srgbClr val="00B050"/>
                </a:solidFill>
              </a:rPr>
              <a:t>ratios </a:t>
            </a:r>
            <a:r>
              <a:rPr lang="nb-NO" sz="1400" dirty="0" err="1">
                <a:solidFill>
                  <a:srgbClr val="00B050"/>
                </a:solidFill>
              </a:rPr>
              <a:t>than</a:t>
            </a:r>
            <a:r>
              <a:rPr lang="nb-NO" sz="1400" dirty="0">
                <a:solidFill>
                  <a:srgbClr val="00B050"/>
                </a:solidFill>
              </a:rPr>
              <a:t> </a:t>
            </a:r>
            <a:r>
              <a:rPr lang="nb-NO" sz="1400" dirty="0" err="1">
                <a:solidFill>
                  <a:srgbClr val="00B050"/>
                </a:solidFill>
              </a:rPr>
              <a:t>the</a:t>
            </a:r>
            <a:r>
              <a:rPr lang="nb-NO" sz="1400" dirty="0">
                <a:solidFill>
                  <a:srgbClr val="00B050"/>
                </a:solidFill>
              </a:rPr>
              <a:t> </a:t>
            </a:r>
            <a:r>
              <a:rPr lang="nb-NO" sz="1400" dirty="0" err="1">
                <a:solidFill>
                  <a:srgbClr val="00B050"/>
                </a:solidFill>
              </a:rPr>
              <a:t>terrestrial</a:t>
            </a:r>
            <a:r>
              <a:rPr lang="nb-NO" sz="1400" dirty="0">
                <a:solidFill>
                  <a:srgbClr val="00B050"/>
                </a:solidFill>
              </a:rPr>
              <a:t> planets</a:t>
            </a:r>
          </a:p>
          <a:p>
            <a:r>
              <a:rPr lang="nb-NO" sz="1400" b="1" dirty="0" err="1" smtClean="0"/>
              <a:t>Rb</a:t>
            </a:r>
            <a:r>
              <a:rPr lang="nb-NO" sz="1400" b="1" dirty="0" smtClean="0"/>
              <a:t>-Sr </a:t>
            </a:r>
            <a:r>
              <a:rPr lang="nb-NO" sz="1400" b="1" dirty="0" err="1" smtClean="0"/>
              <a:t>systematics</a:t>
            </a:r>
            <a:r>
              <a:rPr lang="nb-NO" sz="1400" dirty="0"/>
              <a:t> </a:t>
            </a:r>
            <a:r>
              <a:rPr lang="nb-NO" sz="1100" dirty="0" smtClean="0"/>
              <a:t>(&lt; 9% </a:t>
            </a:r>
            <a:r>
              <a:rPr lang="nb-NO" sz="1100" dirty="0" err="1" smtClean="0"/>
              <a:t>of</a:t>
            </a:r>
            <a:r>
              <a:rPr lang="nb-NO" sz="1100" dirty="0" smtClean="0"/>
              <a:t> 87Rb has </a:t>
            </a:r>
            <a:r>
              <a:rPr lang="nb-NO" sz="1100" dirty="0" err="1" smtClean="0"/>
              <a:t>decayed</a:t>
            </a:r>
            <a:r>
              <a:rPr lang="nb-NO" sz="1100" dirty="0" smtClean="0"/>
              <a:t> in  </a:t>
            </a:r>
            <a:r>
              <a:rPr lang="nb-NO" sz="1400" dirty="0" smtClean="0"/>
              <a:t>timing </a:t>
            </a:r>
            <a:r>
              <a:rPr lang="nb-NO" sz="1400" dirty="0" err="1" smtClean="0"/>
              <a:t>of</a:t>
            </a:r>
            <a:r>
              <a:rPr lang="nb-NO" sz="1400" dirty="0" smtClean="0"/>
              <a:t> volatile </a:t>
            </a:r>
            <a:r>
              <a:rPr lang="nb-NO" sz="1400" dirty="0" err="1" smtClean="0"/>
              <a:t>depletion</a:t>
            </a:r>
            <a:endParaRPr lang="nb-NO" sz="1400" dirty="0" smtClean="0"/>
          </a:p>
          <a:p>
            <a:r>
              <a:rPr lang="nb-NO" sz="1400" dirty="0"/>
              <a:t> </a:t>
            </a:r>
            <a:r>
              <a:rPr lang="nb-NO" sz="1400" dirty="0" smtClean="0"/>
              <a:t>   (establishment </a:t>
            </a:r>
            <a:r>
              <a:rPr lang="nb-NO" sz="1400" dirty="0" err="1" smtClean="0"/>
              <a:t>of</a:t>
            </a:r>
            <a:r>
              <a:rPr lang="nb-NO" sz="1400" dirty="0" smtClean="0"/>
              <a:t> SS-</a:t>
            </a:r>
            <a:r>
              <a:rPr lang="nb-NO" sz="1400" dirty="0" err="1" smtClean="0"/>
              <a:t>domains</a:t>
            </a:r>
            <a:r>
              <a:rPr lang="nb-NO" sz="1400" dirty="0" smtClean="0"/>
              <a:t> </a:t>
            </a:r>
            <a:r>
              <a:rPr lang="nb-NO" sz="1400" dirty="0" err="1" smtClean="0"/>
              <a:t>with</a:t>
            </a:r>
            <a:r>
              <a:rPr lang="nb-NO" sz="1400" dirty="0"/>
              <a:t> </a:t>
            </a:r>
            <a:r>
              <a:rPr lang="nb-NO" sz="1400" dirty="0" smtClean="0"/>
              <a:t>different volatile </a:t>
            </a:r>
            <a:r>
              <a:rPr lang="nb-NO" sz="1400" dirty="0" err="1" smtClean="0"/>
              <a:t>contents</a:t>
            </a:r>
            <a:r>
              <a:rPr lang="nb-NO" sz="1400" dirty="0" smtClean="0"/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35896" y="5868785"/>
            <a:ext cx="412402" cy="328353"/>
          </a:xfrm>
          <a:prstGeom prst="roundRect">
            <a:avLst/>
          </a:prstGeom>
          <a:noFill/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7366477" y="5781502"/>
            <a:ext cx="326952" cy="274320"/>
          </a:xfrm>
          <a:prstGeom prst="roundRect">
            <a:avLst/>
          </a:prstGeom>
          <a:noFill/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101918" y="3645024"/>
            <a:ext cx="111921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/>
              <a:t>Borg &amp; Carlson,</a:t>
            </a:r>
          </a:p>
          <a:p>
            <a:pPr>
              <a:lnSpc>
                <a:spcPts val="1200"/>
              </a:lnSpc>
            </a:pPr>
            <a:r>
              <a:rPr lang="nb-NO" sz="1100" dirty="0" smtClean="0"/>
              <a:t>2023, AREPS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68939" y="3077011"/>
            <a:ext cx="3496470" cy="10028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0066FF"/>
                </a:solidFill>
              </a:rPr>
              <a:t>Moon and Earth: </a:t>
            </a:r>
            <a:r>
              <a:rPr lang="nb-NO" sz="1200" b="1" dirty="0" err="1" smtClean="0">
                <a:solidFill>
                  <a:srgbClr val="0066FF"/>
                </a:solidFill>
              </a:rPr>
              <a:t>extremely</a:t>
            </a:r>
            <a:r>
              <a:rPr lang="nb-NO" sz="1200" dirty="0" smtClean="0">
                <a:solidFill>
                  <a:srgbClr val="0066FF"/>
                </a:solidFill>
              </a:rPr>
              <a:t> </a:t>
            </a:r>
            <a:r>
              <a:rPr lang="nb-NO" sz="1200" dirty="0" err="1" smtClean="0">
                <a:solidFill>
                  <a:srgbClr val="0066FF"/>
                </a:solidFill>
              </a:rPr>
              <a:t>early</a:t>
            </a:r>
            <a:r>
              <a:rPr lang="nb-NO" sz="1200" dirty="0" smtClean="0">
                <a:solidFill>
                  <a:srgbClr val="0066FF"/>
                </a:solidFill>
              </a:rPr>
              <a:t> volatile </a:t>
            </a:r>
            <a:r>
              <a:rPr lang="nb-NO" sz="1200" dirty="0" err="1" smtClean="0">
                <a:solidFill>
                  <a:srgbClr val="0066FF"/>
                </a:solidFill>
              </a:rPr>
              <a:t>depletion</a:t>
            </a:r>
            <a:endParaRPr lang="nb-NO" sz="1200" dirty="0">
              <a:solidFill>
                <a:srgbClr val="0066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100" dirty="0" smtClean="0"/>
              <a:t>4566 and 4561 </a:t>
            </a:r>
            <a:r>
              <a:rPr lang="nb-NO" sz="1100" dirty="0" err="1" smtClean="0"/>
              <a:t>Ma</a:t>
            </a:r>
            <a:r>
              <a:rPr lang="nb-NO" sz="1100" dirty="0" smtClean="0"/>
              <a:t> </a:t>
            </a:r>
            <a:r>
              <a:rPr lang="nb-NO" sz="1100" dirty="0" err="1" smtClean="0"/>
              <a:t>model</a:t>
            </a:r>
            <a:r>
              <a:rPr lang="nb-NO" sz="1100" dirty="0" smtClean="0"/>
              <a:t> ages (</a:t>
            </a:r>
            <a:r>
              <a:rPr lang="nb-NO" sz="1100" dirty="0" err="1" smtClean="0">
                <a:latin typeface="Symbol" panose="05050102010706020507" pitchFamily="18" charset="2"/>
              </a:rPr>
              <a:t>D</a:t>
            </a:r>
            <a:r>
              <a:rPr lang="nb-NO" sz="1100" dirty="0" err="1" smtClean="0"/>
              <a:t>t</a:t>
            </a:r>
            <a:r>
              <a:rPr lang="nb-NO" sz="1100" dirty="0" smtClean="0"/>
              <a:t>: 1 and 7 My), </a:t>
            </a:r>
            <a:r>
              <a:rPr lang="nb-NO" sz="1100" dirty="0" err="1" smtClean="0"/>
              <a:t>based</a:t>
            </a:r>
            <a:r>
              <a:rPr lang="nb-NO" sz="1100" dirty="0"/>
              <a:t> </a:t>
            </a:r>
            <a:r>
              <a:rPr lang="nb-NO" sz="1100" dirty="0" err="1" smtClean="0"/>
              <a:t>on</a:t>
            </a:r>
            <a:r>
              <a:rPr lang="nb-NO" sz="1100" dirty="0" smtClean="0"/>
              <a:t>:</a:t>
            </a:r>
          </a:p>
          <a:p>
            <a:pPr>
              <a:lnSpc>
                <a:spcPts val="1500"/>
              </a:lnSpc>
            </a:pPr>
            <a:r>
              <a:rPr lang="nb-NO" sz="1100" dirty="0" smtClean="0"/>
              <a:t>  - </a:t>
            </a:r>
            <a:r>
              <a:rPr lang="nb-NO" sz="1100" dirty="0" err="1" smtClean="0"/>
              <a:t>the</a:t>
            </a:r>
            <a:r>
              <a:rPr lang="nb-NO" sz="1100" dirty="0" smtClean="0"/>
              <a:t> 4.35 Ga lunar </a:t>
            </a:r>
            <a:r>
              <a:rPr lang="nb-NO" sz="1100" dirty="0" err="1" smtClean="0"/>
              <a:t>anorthosite</a:t>
            </a:r>
            <a:r>
              <a:rPr lang="nb-NO" sz="1100" dirty="0" smtClean="0"/>
              <a:t> 60025</a:t>
            </a:r>
          </a:p>
          <a:p>
            <a:pPr>
              <a:lnSpc>
                <a:spcPts val="1500"/>
              </a:lnSpc>
            </a:pPr>
            <a:r>
              <a:rPr lang="nb-NO" sz="1100" dirty="0" smtClean="0"/>
              <a:t>  - a 3.45 Ga </a:t>
            </a:r>
            <a:r>
              <a:rPr lang="nb-NO" sz="1100" dirty="0" err="1" smtClean="0"/>
              <a:t>pyroxene</a:t>
            </a:r>
            <a:r>
              <a:rPr lang="nb-NO" sz="1100" dirty="0" smtClean="0"/>
              <a:t> from a </a:t>
            </a:r>
            <a:r>
              <a:rPr lang="nb-NO" sz="1100" dirty="0" err="1" smtClean="0"/>
              <a:t>Barberton</a:t>
            </a:r>
            <a:r>
              <a:rPr lang="nb-NO" sz="1100" dirty="0" smtClean="0"/>
              <a:t> </a:t>
            </a:r>
            <a:r>
              <a:rPr lang="nb-NO" sz="1100" dirty="0" err="1" smtClean="0"/>
              <a:t>komatiite</a:t>
            </a:r>
            <a:endParaRPr lang="nb-NO" sz="1100" dirty="0" smtClean="0"/>
          </a:p>
          <a:p>
            <a:pPr>
              <a:lnSpc>
                <a:spcPts val="1100"/>
              </a:lnSpc>
            </a:pPr>
            <a:r>
              <a:rPr lang="nb-NO" sz="1100" dirty="0"/>
              <a:t> </a:t>
            </a:r>
            <a:r>
              <a:rPr lang="nb-NO" sz="1100" dirty="0" smtClean="0"/>
              <a:t>         </a:t>
            </a:r>
            <a:r>
              <a:rPr lang="nb-NO" sz="1000" dirty="0" smtClean="0"/>
              <a:t>(</a:t>
            </a:r>
            <a:r>
              <a:rPr lang="nb-NO" sz="1000" baseline="30000" dirty="0" smtClean="0"/>
              <a:t>87</a:t>
            </a:r>
            <a:r>
              <a:rPr lang="nb-NO" sz="1000" dirty="0" smtClean="0"/>
              <a:t>Rb/</a:t>
            </a:r>
            <a:r>
              <a:rPr lang="nb-NO" sz="1000" baseline="30000" dirty="0" smtClean="0"/>
              <a:t>86</a:t>
            </a:r>
            <a:r>
              <a:rPr lang="nb-NO" sz="1000" dirty="0" smtClean="0"/>
              <a:t>Sr = 0.087 from McDonough &amp; Sun, 1995)</a:t>
            </a:r>
            <a:endParaRPr lang="nb-NO" sz="1000" dirty="0"/>
          </a:p>
        </p:txBody>
      </p:sp>
      <p:sp>
        <p:nvSpPr>
          <p:cNvPr id="9" name="Rectangle 8"/>
          <p:cNvSpPr/>
          <p:nvPr/>
        </p:nvSpPr>
        <p:spPr>
          <a:xfrm rot="18865123">
            <a:off x="7983745" y="5974730"/>
            <a:ext cx="114980" cy="1339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 rot="3639087">
            <a:off x="5888199" y="2148487"/>
            <a:ext cx="395193" cy="206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5612524" y="5912069"/>
            <a:ext cx="2443655" cy="131379"/>
          </a:xfrm>
          <a:prstGeom prst="straightConnector1">
            <a:avLst/>
          </a:prstGeom>
          <a:ln w="1905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81400">
            <a:off x="5696146" y="5914609"/>
            <a:ext cx="1516762" cy="377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CC00FF"/>
                </a:solidFill>
              </a:rPr>
              <a:t>APB: </a:t>
            </a:r>
            <a:r>
              <a:rPr lang="nb-NO" sz="1100" baseline="30000" dirty="0" smtClean="0">
                <a:solidFill>
                  <a:srgbClr val="CC00FF"/>
                </a:solidFill>
              </a:rPr>
              <a:t>87</a:t>
            </a:r>
            <a:r>
              <a:rPr lang="nb-NO" sz="1100" dirty="0" smtClean="0">
                <a:solidFill>
                  <a:srgbClr val="CC00FF"/>
                </a:solidFill>
              </a:rPr>
              <a:t>Rb/</a:t>
            </a:r>
            <a:r>
              <a:rPr lang="nb-NO" sz="1100" baseline="30000" dirty="0" smtClean="0">
                <a:solidFill>
                  <a:srgbClr val="CC00FF"/>
                </a:solidFill>
              </a:rPr>
              <a:t>86</a:t>
            </a:r>
            <a:r>
              <a:rPr lang="nb-NO" sz="1100" dirty="0" smtClean="0">
                <a:solidFill>
                  <a:srgbClr val="CC00FF"/>
                </a:solidFill>
              </a:rPr>
              <a:t>Sr = 0.005</a:t>
            </a:r>
          </a:p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CC00FF"/>
                </a:solidFill>
              </a:rPr>
              <a:t>(</a:t>
            </a:r>
            <a:r>
              <a:rPr lang="nb-NO" sz="1000" dirty="0" err="1" smtClean="0">
                <a:solidFill>
                  <a:srgbClr val="CC00FF"/>
                </a:solidFill>
              </a:rPr>
              <a:t>Angrite</a:t>
            </a:r>
            <a:r>
              <a:rPr lang="nb-NO" sz="1000" dirty="0" smtClean="0">
                <a:solidFill>
                  <a:srgbClr val="CC00FF"/>
                </a:solidFill>
              </a:rPr>
              <a:t> </a:t>
            </a:r>
            <a:r>
              <a:rPr lang="nb-NO" sz="1000" dirty="0" err="1" smtClean="0">
                <a:solidFill>
                  <a:srgbClr val="CC00FF"/>
                </a:solidFill>
              </a:rPr>
              <a:t>parent</a:t>
            </a:r>
            <a:r>
              <a:rPr lang="nb-NO" sz="1000" dirty="0" smtClean="0">
                <a:solidFill>
                  <a:srgbClr val="CC00FF"/>
                </a:solidFill>
              </a:rPr>
              <a:t> body)</a:t>
            </a:r>
            <a:endParaRPr lang="en-GB" sz="100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2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36" grpId="0" animBg="1"/>
      <p:bldP spid="7" grpId="0" animBg="1"/>
      <p:bldP spid="26" grpId="0" animBg="1"/>
      <p:bldP spid="27" grpId="0" animBg="1"/>
      <p:bldP spid="28" grpId="0" animBg="1"/>
      <p:bldP spid="9" grpId="0" animBg="1"/>
      <p:bldP spid="3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2232248" cy="9035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5" y="1988840"/>
            <a:ext cx="4849644" cy="42199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852936"/>
            <a:ext cx="3282980" cy="3297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16632"/>
            <a:ext cx="718215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solidFill>
                  <a:srgbClr val="0066FF"/>
                </a:solidFill>
              </a:rPr>
              <a:t>Meteroritic</a:t>
            </a:r>
            <a:r>
              <a:rPr lang="nb-NO" sz="2000" b="1" dirty="0" smtClean="0">
                <a:solidFill>
                  <a:srgbClr val="0066FF"/>
                </a:solidFill>
              </a:rPr>
              <a:t> and </a:t>
            </a:r>
            <a:r>
              <a:rPr lang="nb-NO" sz="2000" b="1" dirty="0" err="1" smtClean="0">
                <a:solidFill>
                  <a:srgbClr val="0066FF"/>
                </a:solidFill>
              </a:rPr>
              <a:t>planetary</a:t>
            </a:r>
            <a:r>
              <a:rPr lang="nb-NO" sz="2000" b="1" dirty="0" smtClean="0">
                <a:solidFill>
                  <a:srgbClr val="0066FF"/>
                </a:solidFill>
              </a:rPr>
              <a:t> O-isotope </a:t>
            </a:r>
            <a:r>
              <a:rPr lang="nb-NO" sz="2000" b="1" dirty="0" err="1" smtClean="0">
                <a:solidFill>
                  <a:srgbClr val="0066FF"/>
                </a:solidFill>
              </a:rPr>
              <a:t>relations</a:t>
            </a:r>
            <a:r>
              <a:rPr lang="nb-NO" sz="2000" b="1" dirty="0" smtClean="0">
                <a:solidFill>
                  <a:srgbClr val="0066FF"/>
                </a:solidFill>
              </a:rPr>
              <a:t>:  </a:t>
            </a:r>
            <a:r>
              <a:rPr lang="nb-NO" sz="2000" b="1" dirty="0" err="1" smtClean="0">
                <a:solidFill>
                  <a:srgbClr val="0066FF"/>
                </a:solidFill>
                <a:latin typeface="Symbol" panose="05050102010706020507" pitchFamily="18" charset="2"/>
              </a:rPr>
              <a:t>d</a:t>
            </a:r>
            <a:r>
              <a:rPr lang="nb-NO" sz="2000" b="1" baseline="30000" dirty="0" err="1" smtClean="0">
                <a:solidFill>
                  <a:srgbClr val="0066FF"/>
                </a:solidFill>
              </a:rPr>
              <a:t>17</a:t>
            </a:r>
            <a:r>
              <a:rPr lang="nb-NO" sz="2000" b="1" dirty="0" err="1" smtClean="0">
                <a:solidFill>
                  <a:srgbClr val="0066FF"/>
                </a:solidFill>
              </a:rPr>
              <a:t>O</a:t>
            </a:r>
            <a:r>
              <a:rPr lang="nb-NO" sz="2000" b="1" dirty="0" smtClean="0">
                <a:solidFill>
                  <a:srgbClr val="0066FF"/>
                </a:solidFill>
              </a:rPr>
              <a:t> versus </a:t>
            </a:r>
            <a:r>
              <a:rPr lang="nb-NO" sz="2000" b="1" dirty="0" err="1" smtClean="0">
                <a:solidFill>
                  <a:srgbClr val="0066FF"/>
                </a:solidFill>
                <a:latin typeface="Symbol" panose="05050102010706020507" pitchFamily="18" charset="2"/>
              </a:rPr>
              <a:t>d</a:t>
            </a:r>
            <a:r>
              <a:rPr lang="nb-NO" sz="2000" b="1" baseline="30000" dirty="0" err="1" smtClean="0">
                <a:solidFill>
                  <a:srgbClr val="0066FF"/>
                </a:solidFill>
              </a:rPr>
              <a:t>18</a:t>
            </a:r>
            <a:r>
              <a:rPr lang="nb-NO" sz="2000" b="1" dirty="0" err="1" smtClean="0">
                <a:solidFill>
                  <a:srgbClr val="0066FF"/>
                </a:solidFill>
              </a:rPr>
              <a:t>O</a:t>
            </a:r>
            <a:endParaRPr lang="en-GB" sz="2000" b="1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958857">
            <a:off x="523214" y="3213259"/>
            <a:ext cx="3006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0066FF"/>
                </a:solidFill>
              </a:rPr>
              <a:t>Terrestrial</a:t>
            </a:r>
            <a:r>
              <a:rPr lang="nb-NO" sz="1200" dirty="0" smtClean="0">
                <a:solidFill>
                  <a:srgbClr val="0066FF"/>
                </a:solidFill>
              </a:rPr>
              <a:t> </a:t>
            </a:r>
            <a:r>
              <a:rPr lang="nb-NO" sz="1200" dirty="0" err="1" smtClean="0">
                <a:solidFill>
                  <a:srgbClr val="0066FF"/>
                </a:solidFill>
              </a:rPr>
              <a:t>Fractionation</a:t>
            </a:r>
            <a:r>
              <a:rPr lang="nb-NO" sz="1200" dirty="0" smtClean="0">
                <a:solidFill>
                  <a:srgbClr val="0066FF"/>
                </a:solidFill>
              </a:rPr>
              <a:t> Line, </a:t>
            </a:r>
            <a:r>
              <a:rPr lang="nb-NO" sz="1200" b="1" dirty="0" err="1" smtClean="0">
                <a:solidFill>
                  <a:srgbClr val="0066FF"/>
                </a:solidFill>
              </a:rPr>
              <a:t>slope</a:t>
            </a:r>
            <a:r>
              <a:rPr lang="nb-NO" sz="1200" b="1" dirty="0" smtClean="0">
                <a:solidFill>
                  <a:srgbClr val="0066FF"/>
                </a:solidFill>
              </a:rPr>
              <a:t>: ~ (</a:t>
            </a:r>
            <a:r>
              <a:rPr lang="nb-NO" sz="1200" b="1" dirty="0" smtClean="0">
                <a:solidFill>
                  <a:srgbClr val="0066FF"/>
                </a:solidFill>
                <a:latin typeface="Symbol" panose="05050102010706020507" pitchFamily="18" charset="2"/>
              </a:rPr>
              <a:t>-</a:t>
            </a:r>
            <a:r>
              <a:rPr lang="nb-NO" sz="1200" b="1" dirty="0" smtClean="0">
                <a:solidFill>
                  <a:srgbClr val="0066FF"/>
                </a:solidFill>
              </a:rPr>
              <a:t>1/2)</a:t>
            </a:r>
            <a:endParaRPr lang="en-US" sz="1200" b="1" dirty="0">
              <a:solidFill>
                <a:srgbClr val="00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016046">
            <a:off x="241618" y="3960337"/>
            <a:ext cx="4877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66FF"/>
                </a:solidFill>
              </a:rPr>
              <a:t>CCAM</a:t>
            </a:r>
            <a:r>
              <a:rPr lang="nb-NO" sz="1200" dirty="0" smtClean="0">
                <a:solidFill>
                  <a:srgbClr val="0066FF"/>
                </a:solidFill>
              </a:rPr>
              <a:t>: </a:t>
            </a:r>
            <a:r>
              <a:rPr lang="nb-NO" sz="1200" dirty="0" err="1" smtClean="0">
                <a:solidFill>
                  <a:srgbClr val="0066FF"/>
                </a:solidFill>
              </a:rPr>
              <a:t>Carbonaceous</a:t>
            </a:r>
            <a:r>
              <a:rPr lang="nb-NO" sz="1200" dirty="0" smtClean="0">
                <a:solidFill>
                  <a:srgbClr val="0066FF"/>
                </a:solidFill>
              </a:rPr>
              <a:t> </a:t>
            </a:r>
            <a:r>
              <a:rPr lang="nb-NO" sz="1200" dirty="0" err="1" smtClean="0">
                <a:solidFill>
                  <a:srgbClr val="0066FF"/>
                </a:solidFill>
              </a:rPr>
              <a:t>Chondrite</a:t>
            </a:r>
            <a:r>
              <a:rPr lang="nb-NO" sz="1200" dirty="0" smtClean="0">
                <a:solidFill>
                  <a:srgbClr val="0066FF"/>
                </a:solidFill>
              </a:rPr>
              <a:t> </a:t>
            </a:r>
            <a:r>
              <a:rPr lang="nb-NO" sz="1200" dirty="0" err="1" smtClean="0">
                <a:solidFill>
                  <a:srgbClr val="0066FF"/>
                </a:solidFill>
              </a:rPr>
              <a:t>Anhydrous</a:t>
            </a:r>
            <a:r>
              <a:rPr lang="nb-NO" sz="1200" dirty="0">
                <a:solidFill>
                  <a:srgbClr val="0066FF"/>
                </a:solidFill>
              </a:rPr>
              <a:t> </a:t>
            </a:r>
            <a:r>
              <a:rPr lang="nb-NO" sz="1200" dirty="0" smtClean="0">
                <a:solidFill>
                  <a:srgbClr val="0066FF"/>
                </a:solidFill>
              </a:rPr>
              <a:t>Mineral Line,  </a:t>
            </a:r>
            <a:r>
              <a:rPr lang="nb-NO" sz="1200" b="1" dirty="0" err="1" smtClean="0">
                <a:solidFill>
                  <a:srgbClr val="0066FF"/>
                </a:solidFill>
              </a:rPr>
              <a:t>slope</a:t>
            </a:r>
            <a:r>
              <a:rPr lang="nb-NO" sz="1200" b="1" dirty="0" smtClean="0">
                <a:solidFill>
                  <a:srgbClr val="0066FF"/>
                </a:solidFill>
              </a:rPr>
              <a:t>: ~ (</a:t>
            </a:r>
            <a:r>
              <a:rPr lang="nb-NO" sz="1200" b="1" dirty="0">
                <a:solidFill>
                  <a:srgbClr val="0066FF"/>
                </a:solidFill>
                <a:latin typeface="Symbol" panose="05050102010706020507" pitchFamily="18" charset="2"/>
              </a:rPr>
              <a:t>-</a:t>
            </a:r>
            <a:r>
              <a:rPr lang="nb-NO" sz="1200" b="1" dirty="0" smtClean="0">
                <a:solidFill>
                  <a:srgbClr val="0066FF"/>
                </a:solidFill>
              </a:rPr>
              <a:t>1/1)</a:t>
            </a:r>
            <a:endParaRPr lang="en-US" sz="12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62" y="73391"/>
            <a:ext cx="585288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FF"/>
                </a:solidFill>
              </a:rPr>
              <a:t>Common</a:t>
            </a:r>
            <a:r>
              <a:rPr lang="nb-NO" dirty="0" smtClean="0">
                <a:solidFill>
                  <a:srgbClr val="0066FF"/>
                </a:solidFill>
              </a:rPr>
              <a:t> </a:t>
            </a:r>
            <a:r>
              <a:rPr lang="nb-NO" dirty="0" err="1" smtClean="0">
                <a:solidFill>
                  <a:srgbClr val="0066FF"/>
                </a:solidFill>
              </a:rPr>
              <a:t>heritage</a:t>
            </a:r>
            <a:r>
              <a:rPr lang="nb-NO" dirty="0" smtClean="0">
                <a:solidFill>
                  <a:srgbClr val="0066FF"/>
                </a:solidFill>
              </a:rPr>
              <a:t>: EC-</a:t>
            </a:r>
            <a:r>
              <a:rPr lang="nb-NO" dirty="0" err="1" smtClean="0">
                <a:solidFill>
                  <a:srgbClr val="0066FF"/>
                </a:solidFill>
              </a:rPr>
              <a:t>aubrite</a:t>
            </a:r>
            <a:r>
              <a:rPr lang="nb-NO" dirty="0" smtClean="0">
                <a:solidFill>
                  <a:srgbClr val="0066FF"/>
                </a:solidFill>
              </a:rPr>
              <a:t>-Earth-Moon common heritage</a:t>
            </a:r>
            <a:endParaRPr lang="en-GB" dirty="0">
              <a:solidFill>
                <a:srgbClr val="0066FF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4919" y="3917346"/>
            <a:ext cx="4114103" cy="2896029"/>
            <a:chOff x="25849" y="3917346"/>
            <a:chExt cx="4114103" cy="289602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49" y="3917346"/>
              <a:ext cx="4114103" cy="2896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28981" y="3975447"/>
              <a:ext cx="134524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900" dirty="0" smtClean="0">
                  <a:solidFill>
                    <a:srgbClr val="CC00FF"/>
                  </a:solidFill>
                </a:rPr>
                <a:t>McSween &amp; Huss, 2010:</a:t>
              </a:r>
            </a:p>
            <a:p>
              <a:pPr>
                <a:lnSpc>
                  <a:spcPts val="1000"/>
                </a:lnSpc>
              </a:pPr>
              <a:r>
                <a:rPr lang="nb-NO" sz="900" dirty="0" smtClean="0">
                  <a:solidFill>
                    <a:srgbClr val="CC00FF"/>
                  </a:solidFill>
                </a:rPr>
                <a:t>  Cosmochemistry.</a:t>
              </a:r>
            </a:p>
            <a:p>
              <a:pPr>
                <a:lnSpc>
                  <a:spcPts val="1000"/>
                </a:lnSpc>
              </a:pPr>
              <a:r>
                <a:rPr lang="nb-NO" sz="900" dirty="0" smtClean="0">
                  <a:solidFill>
                    <a:srgbClr val="CC00FF"/>
                  </a:solidFill>
                </a:rPr>
                <a:t>  Cambridge Univ. Press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26966" y="2973501"/>
            <a:ext cx="4243205" cy="3750522"/>
            <a:chOff x="4843796" y="2636912"/>
            <a:chExt cx="4243205" cy="375052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796" y="2924944"/>
              <a:ext cx="4243205" cy="3462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7668344" y="2636912"/>
              <a:ext cx="1329210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900" dirty="0" smtClean="0">
                  <a:solidFill>
                    <a:srgbClr val="CC00FF"/>
                  </a:solidFill>
                </a:rPr>
                <a:t>Greenwood et al. (2018,</a:t>
              </a:r>
            </a:p>
            <a:p>
              <a:pPr>
                <a:lnSpc>
                  <a:spcPts val="1000"/>
                </a:lnSpc>
              </a:pPr>
              <a:r>
                <a:rPr lang="nb-NO" sz="900" dirty="0" smtClean="0">
                  <a:solidFill>
                    <a:srgbClr val="CC00FF"/>
                  </a:solidFill>
                </a:rPr>
                <a:t>  Sci. Adv. </a:t>
              </a:r>
              <a:r>
                <a:rPr lang="en-GB" sz="900" dirty="0" smtClean="0">
                  <a:solidFill>
                    <a:srgbClr val="CC00FF"/>
                  </a:solidFill>
                </a:rPr>
                <a:t>4, eaao5928)</a:t>
              </a:r>
              <a:endParaRPr lang="nb-NO" sz="900" dirty="0" smtClean="0">
                <a:solidFill>
                  <a:srgbClr val="CC00FF"/>
                </a:solidFill>
              </a:endParaRPr>
            </a:p>
            <a:p>
              <a:pPr>
                <a:lnSpc>
                  <a:spcPts val="1000"/>
                </a:lnSpc>
              </a:pPr>
              <a:r>
                <a:rPr lang="nb-NO" sz="900" dirty="0" smtClean="0">
                  <a:solidFill>
                    <a:srgbClr val="CC00FF"/>
                  </a:solidFill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88912" y="4983938"/>
              <a:ext cx="994183" cy="212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nb-NO" sz="800" dirty="0" smtClean="0"/>
                <a:t>basaltic</a:t>
              </a:r>
              <a:r>
                <a:rPr lang="nb-NO" sz="800" dirty="0"/>
                <a:t> </a:t>
              </a:r>
              <a:r>
                <a:rPr lang="nb-NO" sz="800" dirty="0" smtClean="0"/>
                <a:t>achondrites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8758" y="501766"/>
            <a:ext cx="4067529" cy="3146678"/>
            <a:chOff x="121492" y="692696"/>
            <a:chExt cx="4067529" cy="3146678"/>
          </a:xfrm>
        </p:grpSpPr>
        <p:grpSp>
          <p:nvGrpSpPr>
            <p:cNvPr id="4" name="Group 3"/>
            <p:cNvGrpSpPr/>
            <p:nvPr/>
          </p:nvGrpSpPr>
          <p:grpSpPr>
            <a:xfrm>
              <a:off x="121492" y="692696"/>
              <a:ext cx="4067529" cy="3146678"/>
              <a:chOff x="169870" y="692696"/>
              <a:chExt cx="4050060" cy="314667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870" y="692696"/>
                <a:ext cx="4050060" cy="31466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41284" y="773285"/>
                <a:ext cx="1345240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000"/>
                  </a:lnSpc>
                </a:pPr>
                <a:r>
                  <a:rPr lang="nb-NO" sz="900" dirty="0" smtClean="0">
                    <a:solidFill>
                      <a:srgbClr val="CC00FF"/>
                    </a:solidFill>
                  </a:rPr>
                  <a:t>McSween &amp; Huss, 2010:</a:t>
                </a:r>
              </a:p>
              <a:p>
                <a:pPr>
                  <a:lnSpc>
                    <a:spcPts val="1000"/>
                  </a:lnSpc>
                </a:pPr>
                <a:r>
                  <a:rPr lang="nb-NO" sz="900" dirty="0" smtClean="0">
                    <a:solidFill>
                      <a:srgbClr val="CC00FF"/>
                    </a:solidFill>
                  </a:rPr>
                  <a:t>  Cosmochemistry.</a:t>
                </a:r>
              </a:p>
              <a:p>
                <a:pPr>
                  <a:lnSpc>
                    <a:spcPts val="1000"/>
                  </a:lnSpc>
                </a:pPr>
                <a:r>
                  <a:rPr lang="nb-NO" sz="900" dirty="0" smtClean="0">
                    <a:solidFill>
                      <a:srgbClr val="CC00FF"/>
                    </a:solidFill>
                  </a:rPr>
                  <a:t>  Cambridge Univ. Press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574432" y="2117017"/>
              <a:ext cx="710215" cy="132430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Connector 11"/>
          <p:cNvCxnSpPr/>
          <p:nvPr/>
        </p:nvCxnSpPr>
        <p:spPr>
          <a:xfrm flipV="1">
            <a:off x="583421" y="1222940"/>
            <a:ext cx="2204658" cy="18736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288970" y="1700808"/>
            <a:ext cx="385503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b="1" dirty="0" err="1" smtClean="0">
                <a:solidFill>
                  <a:srgbClr val="0066FF"/>
                </a:solidFill>
                <a:latin typeface="Symbol" panose="05050102010706020507" pitchFamily="18" charset="2"/>
              </a:rPr>
              <a:t>D</a:t>
            </a:r>
            <a:r>
              <a:rPr lang="nb-NO" b="1" baseline="30000" dirty="0" err="1" smtClean="0">
                <a:solidFill>
                  <a:srgbClr val="0066FF"/>
                </a:solidFill>
              </a:rPr>
              <a:t>17</a:t>
            </a:r>
            <a:r>
              <a:rPr lang="nb-NO" b="1" dirty="0" err="1" smtClean="0">
                <a:solidFill>
                  <a:srgbClr val="0066FF"/>
                </a:solidFill>
              </a:rPr>
              <a:t>O</a:t>
            </a:r>
            <a:r>
              <a:rPr lang="nb-NO" dirty="0" smtClean="0">
                <a:solidFill>
                  <a:srgbClr val="0066FF"/>
                </a:solidFill>
              </a:rPr>
              <a:t>:</a:t>
            </a:r>
            <a:r>
              <a:rPr lang="nb-NO" dirty="0" smtClean="0"/>
              <a:t> </a:t>
            </a:r>
            <a:r>
              <a:rPr lang="nb-NO" sz="1600" dirty="0" err="1" smtClean="0"/>
              <a:t>vertical</a:t>
            </a:r>
            <a:r>
              <a:rPr lang="nb-NO" sz="1600" dirty="0" smtClean="0"/>
              <a:t> </a:t>
            </a:r>
            <a:r>
              <a:rPr lang="nb-NO" sz="1600" dirty="0" err="1" smtClean="0"/>
              <a:t>distance</a:t>
            </a:r>
            <a:r>
              <a:rPr lang="en-US" sz="1600" dirty="0" smtClean="0"/>
              <a:t> below or above </a:t>
            </a:r>
            <a:r>
              <a:rPr lang="en-US" sz="1600" dirty="0" err="1" smtClean="0"/>
              <a:t>TFL</a:t>
            </a:r>
            <a:endParaRPr lang="en-US" sz="1600" dirty="0" smtClean="0"/>
          </a:p>
          <a:p>
            <a:pPr>
              <a:lnSpc>
                <a:spcPts val="2800"/>
              </a:lnSpc>
            </a:pPr>
            <a:r>
              <a:rPr lang="nb-NO" sz="1600" dirty="0" smtClean="0">
                <a:latin typeface="Symbol" panose="05050102010706020507" pitchFamily="18" charset="2"/>
              </a:rPr>
              <a:t>          </a:t>
            </a:r>
            <a:r>
              <a:rPr lang="nb-NO" dirty="0" err="1" smtClean="0"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nb-NO" baseline="30000" dirty="0" err="1" smtClean="0"/>
              <a:t>17</a:t>
            </a:r>
            <a:r>
              <a:rPr lang="nb-NO" dirty="0" err="1" smtClean="0"/>
              <a:t>O</a:t>
            </a:r>
            <a:r>
              <a:rPr lang="nb-NO" dirty="0" smtClean="0"/>
              <a:t> = </a:t>
            </a:r>
            <a:r>
              <a:rPr lang="nb-NO" dirty="0" err="1" smtClean="0">
                <a:latin typeface="Symbol" panose="05050102010706020507" pitchFamily="18" charset="2"/>
              </a:rPr>
              <a:t>d</a:t>
            </a:r>
            <a:r>
              <a:rPr lang="nb-NO" baseline="30000" dirty="0" err="1" smtClean="0"/>
              <a:t>17</a:t>
            </a:r>
            <a:r>
              <a:rPr lang="nb-NO" dirty="0" err="1" smtClean="0"/>
              <a:t>O</a:t>
            </a:r>
            <a:r>
              <a:rPr lang="nb-NO" dirty="0" smtClean="0"/>
              <a:t> </a:t>
            </a:r>
            <a:r>
              <a:rPr lang="nb-NO" dirty="0" smtClean="0">
                <a:latin typeface="Symbol" panose="05050102010706020507" pitchFamily="18" charset="2"/>
              </a:rPr>
              <a:t>-</a:t>
            </a:r>
            <a:r>
              <a:rPr lang="nb-NO" dirty="0" smtClean="0"/>
              <a:t> 0.5 </a:t>
            </a:r>
            <a:r>
              <a:rPr lang="nb-NO" dirty="0" err="1" smtClean="0">
                <a:latin typeface="Symbol" panose="05050102010706020507" pitchFamily="18" charset="2"/>
              </a:rPr>
              <a:t>d</a:t>
            </a:r>
            <a:r>
              <a:rPr lang="nb-NO" baseline="30000" dirty="0" err="1" smtClean="0"/>
              <a:t>18</a:t>
            </a:r>
            <a:r>
              <a:rPr lang="nb-NO" dirty="0" err="1" smtClean="0"/>
              <a:t>O</a:t>
            </a:r>
            <a:endParaRPr lang="nb-NO" dirty="0" smtClean="0"/>
          </a:p>
          <a:p>
            <a:pPr>
              <a:lnSpc>
                <a:spcPts val="2800"/>
              </a:lnSpc>
            </a:pPr>
            <a:r>
              <a:rPr lang="nb-NO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</a:t>
            </a:r>
            <a:r>
              <a:rPr lang="nb-NO" sz="1600" dirty="0" err="1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nb-NO" sz="1600" dirty="0" err="1" smtClean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'</a:t>
            </a:r>
            <a:r>
              <a:rPr lang="nb-NO" sz="1600" baseline="30000" dirty="0" err="1" smtClean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17</a:t>
            </a:r>
            <a:r>
              <a:rPr lang="nb-NO" sz="1600" dirty="0" err="1" smtClean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O</a:t>
            </a:r>
            <a:r>
              <a:rPr lang="nb-NO" sz="1600" dirty="0" smtClean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nb-NO" sz="1600" dirty="0" err="1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nb-NO" sz="1600" dirty="0" err="1" smtClean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'</a:t>
            </a:r>
            <a:r>
              <a:rPr lang="nb-NO" sz="1600" baseline="30000" dirty="0" err="1" smtClean="0">
                <a:solidFill>
                  <a:schemeClr val="bg1">
                    <a:lumMod val="65000"/>
                  </a:schemeClr>
                </a:solidFill>
              </a:rPr>
              <a:t>17</a:t>
            </a:r>
            <a:r>
              <a:rPr lang="nb-NO" sz="1600" dirty="0" err="1" smtClean="0">
                <a:solidFill>
                  <a:schemeClr val="bg1">
                    <a:lumMod val="65000"/>
                  </a:schemeClr>
                </a:solidFill>
              </a:rPr>
              <a:t>O</a:t>
            </a:r>
            <a:r>
              <a:rPr lang="nb-NO" sz="16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nb-NO" sz="1600" dirty="0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</a:rPr>
              <a:t>-</a:t>
            </a:r>
            <a:r>
              <a:rPr lang="nb-NO" sz="1600" dirty="0" smtClean="0">
                <a:solidFill>
                  <a:schemeClr val="bg1">
                    <a:lumMod val="65000"/>
                  </a:schemeClr>
                </a:solidFill>
              </a:rPr>
              <a:t> 0.5247 </a:t>
            </a:r>
            <a:r>
              <a:rPr lang="nb-NO" sz="1600" dirty="0" err="1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</a:rPr>
              <a:t>d</a:t>
            </a:r>
            <a:r>
              <a:rPr lang="nb-NO" sz="1600" dirty="0" err="1" smtClean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'</a:t>
            </a:r>
            <a:r>
              <a:rPr lang="nb-NO" sz="1600" baseline="30000" dirty="0" err="1" smtClean="0">
                <a:solidFill>
                  <a:schemeClr val="bg1">
                    <a:lumMod val="65000"/>
                  </a:schemeClr>
                </a:solidFill>
              </a:rPr>
              <a:t>18</a:t>
            </a:r>
            <a:r>
              <a:rPr lang="nb-NO" sz="1600" dirty="0" err="1" smtClean="0">
                <a:solidFill>
                  <a:schemeClr val="bg1">
                    <a:lumMod val="65000"/>
                  </a:schemeClr>
                </a:solidFill>
              </a:rPr>
              <a:t>O</a:t>
            </a:r>
            <a:endParaRPr lang="nb-NO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84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20" y="952380"/>
            <a:ext cx="3753755" cy="5759440"/>
          </a:xfrm>
          <a:prstGeom prst="rect">
            <a:avLst/>
          </a:prstGeom>
        </p:spPr>
      </p:pic>
      <p:pic>
        <p:nvPicPr>
          <p:cNvPr id="1033" name="Picture 9" descr="M:\pc\Dokumenter\Adobe-Illustr-figures\Planetology-Astrophys\SS-provenance-Warren-gap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99" y="673097"/>
            <a:ext cx="3954737" cy="619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925" y="86563"/>
            <a:ext cx="5705408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400" dirty="0" smtClean="0">
                <a:solidFill>
                  <a:srgbClr val="0066FF"/>
                </a:solidFill>
              </a:rPr>
              <a:t>Geochemical provenance, planets-meteorites</a:t>
            </a:r>
            <a:endParaRPr lang="en-GB" sz="2400" dirty="0">
              <a:solidFill>
                <a:srgbClr val="0066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0400" y="61070"/>
            <a:ext cx="1514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Warren (2011, EPSL)</a:t>
            </a:r>
          </a:p>
          <a:p>
            <a:r>
              <a:rPr lang="nb-NO" sz="1200" dirty="0" smtClean="0"/>
              <a:t>Dauphas (2017, Nat.)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239660" y="2780455"/>
            <a:ext cx="872355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aseline="30000" dirty="0" smtClean="0">
                <a:solidFill>
                  <a:srgbClr val="660066"/>
                </a:solidFill>
              </a:rPr>
              <a:t>48</a:t>
            </a:r>
            <a:r>
              <a:rPr lang="nb-NO" sz="1400" dirty="0" smtClean="0">
                <a:solidFill>
                  <a:srgbClr val="660066"/>
                </a:solidFill>
              </a:rPr>
              <a:t>Ca/</a:t>
            </a:r>
            <a:r>
              <a:rPr lang="nb-NO" sz="1400" baseline="30000" dirty="0" smtClean="0">
                <a:solidFill>
                  <a:srgbClr val="660066"/>
                </a:solidFill>
              </a:rPr>
              <a:t>44</a:t>
            </a:r>
            <a:r>
              <a:rPr lang="nb-NO" sz="1400" dirty="0" smtClean="0">
                <a:solidFill>
                  <a:srgbClr val="660066"/>
                </a:solidFill>
              </a:rPr>
              <a:t>Ca</a:t>
            </a:r>
            <a:endParaRPr lang="en-GB" sz="1400" dirty="0">
              <a:solidFill>
                <a:srgbClr val="6600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200213" y="5127786"/>
            <a:ext cx="77643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aseline="30000" dirty="0" smtClean="0">
                <a:solidFill>
                  <a:srgbClr val="660066"/>
                </a:solidFill>
              </a:rPr>
              <a:t>50</a:t>
            </a:r>
            <a:r>
              <a:rPr lang="nb-NO" sz="1400" dirty="0" smtClean="0">
                <a:solidFill>
                  <a:srgbClr val="660066"/>
                </a:solidFill>
              </a:rPr>
              <a:t>Ti/</a:t>
            </a:r>
            <a:r>
              <a:rPr lang="nb-NO" sz="1400" baseline="30000" dirty="0" smtClean="0">
                <a:solidFill>
                  <a:srgbClr val="660066"/>
                </a:solidFill>
              </a:rPr>
              <a:t>47</a:t>
            </a:r>
            <a:r>
              <a:rPr lang="nb-NO" sz="1400" dirty="0" smtClean="0">
                <a:solidFill>
                  <a:srgbClr val="660066"/>
                </a:solidFill>
              </a:rPr>
              <a:t>Ti</a:t>
            </a:r>
            <a:endParaRPr lang="en-GB" sz="1400" dirty="0">
              <a:solidFill>
                <a:srgbClr val="66006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53558" y="6485799"/>
            <a:ext cx="83067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aseline="30000" dirty="0" err="1" smtClean="0">
                <a:solidFill>
                  <a:srgbClr val="660066"/>
                </a:solidFill>
              </a:rPr>
              <a:t>54</a:t>
            </a:r>
            <a:r>
              <a:rPr lang="nb-NO" sz="1400" dirty="0" err="1" smtClean="0">
                <a:solidFill>
                  <a:srgbClr val="660066"/>
                </a:solidFill>
              </a:rPr>
              <a:t>Cr</a:t>
            </a:r>
            <a:r>
              <a:rPr lang="nb-NO" sz="1400" dirty="0" smtClean="0">
                <a:solidFill>
                  <a:srgbClr val="660066"/>
                </a:solidFill>
              </a:rPr>
              <a:t>/</a:t>
            </a:r>
            <a:r>
              <a:rPr lang="nb-NO" sz="1400" baseline="30000" dirty="0" err="1" smtClean="0">
                <a:solidFill>
                  <a:srgbClr val="660066"/>
                </a:solidFill>
              </a:rPr>
              <a:t>52</a:t>
            </a:r>
            <a:r>
              <a:rPr lang="nb-NO" sz="1400" dirty="0" err="1" smtClean="0">
                <a:solidFill>
                  <a:srgbClr val="660066"/>
                </a:solidFill>
              </a:rPr>
              <a:t>Cr</a:t>
            </a:r>
            <a:endParaRPr lang="en-GB" sz="1400" dirty="0">
              <a:solidFill>
                <a:srgbClr val="660066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257756" y="1208962"/>
            <a:ext cx="2174812" cy="4261156"/>
            <a:chOff x="2259883" y="1213369"/>
            <a:chExt cx="2174812" cy="4261156"/>
          </a:xfrm>
        </p:grpSpPr>
        <p:sp>
          <p:nvSpPr>
            <p:cNvPr id="5" name="Oval 4"/>
            <p:cNvSpPr/>
            <p:nvPr/>
          </p:nvSpPr>
          <p:spPr>
            <a:xfrm rot="18925246">
              <a:off x="2811048" y="1213369"/>
              <a:ext cx="1623647" cy="570928"/>
            </a:xfrm>
            <a:prstGeom prst="ellipse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 rot="2021133">
              <a:off x="2956740" y="4601154"/>
              <a:ext cx="1371192" cy="509030"/>
            </a:xfrm>
            <a:prstGeom prst="ellipse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 rot="2058351">
              <a:off x="2917875" y="2311660"/>
              <a:ext cx="1423326" cy="593686"/>
            </a:xfrm>
            <a:prstGeom prst="ellipse">
              <a:avLst/>
            </a:prstGeom>
            <a:noFill/>
            <a:ln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59883" y="2887554"/>
              <a:ext cx="877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FF0000"/>
                  </a:solidFill>
                </a:rPr>
                <a:t>NC</a:t>
              </a:r>
              <a:r>
                <a:rPr lang="nb-NO" b="1" dirty="0" smtClean="0"/>
                <a:t>  </a:t>
              </a:r>
              <a:r>
                <a:rPr lang="nb-NO" b="1" dirty="0" smtClean="0">
                  <a:solidFill>
                    <a:srgbClr val="3333FF"/>
                  </a:solidFill>
                </a:rPr>
                <a:t>CC</a:t>
              </a:r>
              <a:endParaRPr lang="en-GB" b="1" dirty="0">
                <a:solidFill>
                  <a:srgbClr val="3333FF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2754565" y="1286153"/>
              <a:ext cx="432048" cy="159498"/>
            </a:xfrm>
            <a:prstGeom prst="straightConnector1">
              <a:avLst/>
            </a:prstGeom>
            <a:ln w="19050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2725387" y="5041076"/>
              <a:ext cx="617517" cy="433449"/>
            </a:xfrm>
            <a:prstGeom prst="straightConnector1">
              <a:avLst/>
            </a:prstGeom>
            <a:ln w="19050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2757100" y="2933344"/>
              <a:ext cx="611579" cy="445323"/>
            </a:xfrm>
            <a:prstGeom prst="straightConnector1">
              <a:avLst/>
            </a:prstGeom>
            <a:ln w="19050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 rot="19425641">
              <a:off x="2758036" y="3106200"/>
              <a:ext cx="11144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nb-NO" sz="1100" b="1" dirty="0" smtClean="0">
                  <a:solidFill>
                    <a:srgbClr val="3333FF"/>
                  </a:solidFill>
                </a:rPr>
                <a:t>  Enrichm. of</a:t>
              </a:r>
            </a:p>
            <a:p>
              <a:pPr>
                <a:lnSpc>
                  <a:spcPts val="1100"/>
                </a:lnSpc>
              </a:pPr>
              <a:r>
                <a:rPr lang="nb-NO" sz="1100" b="1" dirty="0" smtClean="0">
                  <a:solidFill>
                    <a:srgbClr val="3333FF"/>
                  </a:solidFill>
                </a:rPr>
                <a:t>r-process nucl.</a:t>
              </a:r>
            </a:p>
            <a:p>
              <a:pPr>
                <a:lnSpc>
                  <a:spcPts val="1700"/>
                </a:lnSpc>
              </a:pPr>
              <a:r>
                <a:rPr lang="nb-NO" sz="1100" b="1" dirty="0" smtClean="0">
                  <a:solidFill>
                    <a:srgbClr val="3333FF"/>
                  </a:solidFill>
                </a:rPr>
                <a:t>Supernova</a:t>
              </a:r>
            </a:p>
            <a:p>
              <a:pPr>
                <a:lnSpc>
                  <a:spcPts val="900"/>
                </a:lnSpc>
              </a:pPr>
              <a:r>
                <a:rPr lang="nb-NO" sz="1100" b="1" dirty="0" smtClean="0">
                  <a:solidFill>
                    <a:srgbClr val="3333FF"/>
                  </a:solidFill>
                </a:rPr>
                <a:t>nucleosynthesis</a:t>
              </a:r>
              <a:endParaRPr lang="en-GB" sz="1100" b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17" name="Oval 16"/>
          <p:cNvSpPr/>
          <p:nvPr/>
        </p:nvSpPr>
        <p:spPr>
          <a:xfrm rot="19635422">
            <a:off x="7622913" y="1180163"/>
            <a:ext cx="1430095" cy="465956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 rot="3108535">
            <a:off x="7408795" y="3414986"/>
            <a:ext cx="1831595" cy="493050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 rot="19359997">
            <a:off x="7601956" y="5592827"/>
            <a:ext cx="1463218" cy="497776"/>
          </a:xfrm>
          <a:prstGeom prst="ellipse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4694950" y="1651920"/>
            <a:ext cx="83067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aseline="30000" dirty="0" err="1" smtClean="0">
                <a:solidFill>
                  <a:srgbClr val="660066"/>
                </a:solidFill>
              </a:rPr>
              <a:t>64</a:t>
            </a:r>
            <a:r>
              <a:rPr lang="nb-NO" sz="1400" dirty="0" err="1" smtClean="0">
                <a:solidFill>
                  <a:srgbClr val="660066"/>
                </a:solidFill>
              </a:rPr>
              <a:t>Ni</a:t>
            </a:r>
            <a:r>
              <a:rPr lang="nb-NO" sz="1400" dirty="0" smtClean="0">
                <a:solidFill>
                  <a:srgbClr val="660066"/>
                </a:solidFill>
              </a:rPr>
              <a:t>/</a:t>
            </a:r>
            <a:r>
              <a:rPr lang="nb-NO" sz="1400" baseline="30000" dirty="0" err="1" smtClean="0">
                <a:solidFill>
                  <a:srgbClr val="660066"/>
                </a:solidFill>
              </a:rPr>
              <a:t>58</a:t>
            </a:r>
            <a:r>
              <a:rPr lang="nb-NO" sz="1400" dirty="0" err="1" smtClean="0">
                <a:solidFill>
                  <a:srgbClr val="660066"/>
                </a:solidFill>
              </a:rPr>
              <a:t>Ni</a:t>
            </a:r>
            <a:endParaRPr lang="en-GB" sz="1400" dirty="0">
              <a:solidFill>
                <a:srgbClr val="66006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610561" y="3918127"/>
            <a:ext cx="97174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aseline="30000" dirty="0" smtClean="0">
                <a:solidFill>
                  <a:srgbClr val="660066"/>
                </a:solidFill>
              </a:rPr>
              <a:t>94</a:t>
            </a:r>
            <a:r>
              <a:rPr lang="nb-NO" sz="1400" dirty="0" smtClean="0">
                <a:solidFill>
                  <a:srgbClr val="660066"/>
                </a:solidFill>
              </a:rPr>
              <a:t>Mo/</a:t>
            </a:r>
            <a:r>
              <a:rPr lang="nb-NO" sz="1400" baseline="30000" dirty="0" smtClean="0">
                <a:solidFill>
                  <a:srgbClr val="660066"/>
                </a:solidFill>
              </a:rPr>
              <a:t>96</a:t>
            </a:r>
            <a:r>
              <a:rPr lang="nb-NO" sz="1400" dirty="0" smtClean="0">
                <a:solidFill>
                  <a:srgbClr val="660066"/>
                </a:solidFill>
              </a:rPr>
              <a:t>Mo</a:t>
            </a:r>
            <a:endParaRPr lang="en-GB" sz="1400" dirty="0">
              <a:solidFill>
                <a:srgbClr val="66006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4615054" y="5493730"/>
            <a:ext cx="1010213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aseline="30000" dirty="0" err="1" smtClean="0">
                <a:solidFill>
                  <a:srgbClr val="660066"/>
                </a:solidFill>
              </a:rPr>
              <a:t>100</a:t>
            </a:r>
            <a:r>
              <a:rPr lang="nb-NO" sz="1400" dirty="0" err="1" smtClean="0">
                <a:solidFill>
                  <a:srgbClr val="660066"/>
                </a:solidFill>
              </a:rPr>
              <a:t>Ru</a:t>
            </a:r>
            <a:r>
              <a:rPr lang="nb-NO" sz="1400" dirty="0" smtClean="0">
                <a:solidFill>
                  <a:srgbClr val="660066"/>
                </a:solidFill>
              </a:rPr>
              <a:t>/</a:t>
            </a:r>
            <a:r>
              <a:rPr lang="nb-NO" sz="1400" baseline="30000" dirty="0" err="1" smtClean="0">
                <a:solidFill>
                  <a:srgbClr val="800080"/>
                </a:solidFill>
              </a:rPr>
              <a:t>101</a:t>
            </a:r>
            <a:r>
              <a:rPr lang="nb-NO" sz="1400" dirty="0" err="1" smtClean="0">
                <a:solidFill>
                  <a:srgbClr val="660066"/>
                </a:solidFill>
              </a:rPr>
              <a:t>Ru</a:t>
            </a:r>
            <a:endParaRPr lang="en-GB" sz="1400" dirty="0">
              <a:solidFill>
                <a:srgbClr val="660066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7427580" y="1054742"/>
            <a:ext cx="463" cy="528387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992813" y="187038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NC</a:t>
            </a:r>
            <a:r>
              <a:rPr lang="nb-NO" b="1" dirty="0" smtClean="0"/>
              <a:t>  </a:t>
            </a:r>
            <a:r>
              <a:rPr lang="nb-NO" b="1" dirty="0" smtClean="0">
                <a:solidFill>
                  <a:srgbClr val="3333FF"/>
                </a:solidFill>
              </a:rPr>
              <a:t>CC</a:t>
            </a:r>
            <a:endParaRPr lang="en-GB" b="1" dirty="0">
              <a:solidFill>
                <a:srgbClr val="3333FF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883637" y="4580024"/>
            <a:ext cx="1548280" cy="402674"/>
            <a:chOff x="6928942" y="4613059"/>
            <a:chExt cx="1548280" cy="402674"/>
          </a:xfrm>
        </p:grpSpPr>
        <p:sp>
          <p:nvSpPr>
            <p:cNvPr id="24" name="TextBox 23"/>
            <p:cNvSpPr txBox="1"/>
            <p:nvPr/>
          </p:nvSpPr>
          <p:spPr>
            <a:xfrm>
              <a:off x="6976490" y="4613059"/>
              <a:ext cx="1500732" cy="40267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FF0000"/>
                  </a:solidFill>
                </a:rPr>
                <a:t>Low </a:t>
              </a:r>
              <a:r>
                <a:rPr lang="nb-NO" sz="11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e</a:t>
              </a:r>
              <a:r>
                <a:rPr lang="nb-NO" sz="1100" baseline="30000" dirty="0" smtClean="0">
                  <a:solidFill>
                    <a:srgbClr val="FF0000"/>
                  </a:solidFill>
                </a:rPr>
                <a:t>92</a:t>
              </a:r>
              <a:r>
                <a:rPr lang="nb-NO" sz="1100" dirty="0" smtClean="0">
                  <a:solidFill>
                    <a:srgbClr val="FF0000"/>
                  </a:solidFill>
                </a:rPr>
                <a:t>Mo:</a:t>
              </a:r>
            </a:p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FF0000"/>
                  </a:solidFill>
                </a:rPr>
                <a:t>    s-</a:t>
              </a:r>
              <a:r>
                <a:rPr lang="nb-NO" sz="1100" dirty="0" err="1" smtClean="0">
                  <a:solidFill>
                    <a:srgbClr val="FF0000"/>
                  </a:solidFill>
                </a:rPr>
                <a:t>process</a:t>
              </a:r>
              <a:r>
                <a:rPr lang="nb-NO" sz="1100" dirty="0" smtClean="0">
                  <a:solidFill>
                    <a:srgbClr val="FF0000"/>
                  </a:solidFill>
                </a:rPr>
                <a:t> </a:t>
              </a:r>
              <a:r>
                <a:rPr lang="nb-NO" sz="1100" dirty="0" err="1" smtClean="0">
                  <a:solidFill>
                    <a:srgbClr val="FF0000"/>
                  </a:solidFill>
                </a:rPr>
                <a:t>dominance</a:t>
              </a:r>
              <a:endParaRPr lang="en-GB" sz="1100" dirty="0">
                <a:solidFill>
                  <a:srgbClr val="FF00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6928942" y="4874821"/>
              <a:ext cx="237816" cy="4599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640131" y="1223650"/>
            <a:ext cx="6479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00" dirty="0" smtClean="0">
                <a:solidFill>
                  <a:srgbClr val="0066CC"/>
                </a:solidFill>
              </a:rPr>
              <a:t>aubrite</a:t>
            </a:r>
            <a:endParaRPr lang="en-GB" sz="1300" dirty="0">
              <a:solidFill>
                <a:srgbClr val="0066CC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53104" y="2520167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FF0000"/>
                </a:solidFill>
              </a:rPr>
              <a:t>Non-</a:t>
            </a:r>
            <a:r>
              <a:rPr lang="nb-NO" sz="1200" dirty="0" err="1" smtClean="0">
                <a:solidFill>
                  <a:srgbClr val="FF0000"/>
                </a:solidFill>
              </a:rPr>
              <a:t>cabonaceous</a:t>
            </a:r>
            <a:r>
              <a:rPr lang="nb-NO" sz="1200" dirty="0" smtClean="0">
                <a:solidFill>
                  <a:srgbClr val="FF0000"/>
                </a:solidFill>
              </a:rPr>
              <a:t>  </a:t>
            </a:r>
            <a:r>
              <a:rPr lang="nb-NO" sz="1200" dirty="0" err="1" smtClean="0">
                <a:solidFill>
                  <a:srgbClr val="3333FF"/>
                </a:solidFill>
              </a:rPr>
              <a:t>Carb</a:t>
            </a:r>
            <a:r>
              <a:rPr lang="nb-NO" sz="1200" dirty="0" smtClean="0">
                <a:solidFill>
                  <a:srgbClr val="3333FF"/>
                </a:solidFill>
              </a:rPr>
              <a:t>.</a:t>
            </a:r>
            <a:endParaRPr lang="nb-NO" sz="1200" dirty="0" smtClean="0">
              <a:solidFill>
                <a:srgbClr val="FF0000"/>
              </a:solidFill>
            </a:endParaRPr>
          </a:p>
          <a:p>
            <a:r>
              <a:rPr lang="nb-NO" sz="1200" dirty="0" smtClean="0">
                <a:solidFill>
                  <a:srgbClr val="FF0000"/>
                </a:solidFill>
              </a:rPr>
              <a:t>         </a:t>
            </a:r>
            <a:r>
              <a:rPr lang="nb-NO" sz="1200" dirty="0" err="1" smtClean="0">
                <a:solidFill>
                  <a:srgbClr val="FF0000"/>
                </a:solidFill>
              </a:rPr>
              <a:t>chondrites</a:t>
            </a:r>
            <a:r>
              <a:rPr lang="nb-NO" sz="1200" dirty="0" smtClean="0">
                <a:solidFill>
                  <a:srgbClr val="FF0000"/>
                </a:solidFill>
              </a:rPr>
              <a:t>  </a:t>
            </a:r>
            <a:r>
              <a:rPr lang="nb-NO" sz="1200" dirty="0" smtClean="0"/>
              <a:t>   </a:t>
            </a:r>
            <a:r>
              <a:rPr lang="nb-NO" sz="1200" dirty="0" err="1" smtClean="0">
                <a:solidFill>
                  <a:srgbClr val="3333FF"/>
                </a:solidFill>
              </a:rPr>
              <a:t>chond</a:t>
            </a:r>
            <a:r>
              <a:rPr lang="nb-NO" sz="1200" dirty="0" smtClean="0">
                <a:solidFill>
                  <a:srgbClr val="3333FF"/>
                </a:solidFill>
              </a:rPr>
              <a:t>.</a:t>
            </a:r>
            <a:endParaRPr lang="en-GB" sz="1200" dirty="0">
              <a:solidFill>
                <a:srgbClr val="3333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679774" y="675592"/>
            <a:ext cx="0" cy="572842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19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16" grpId="0" animBg="1"/>
      <p:bldP spid="21" grpId="0" animBg="1"/>
      <p:bldP spid="22" grpId="0" animBg="1"/>
      <p:bldP spid="4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634230" cy="38161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687" y="188640"/>
            <a:ext cx="211949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Burkhardt</a:t>
            </a:r>
            <a:r>
              <a:rPr lang="nb-NO" sz="1400" dirty="0" smtClean="0"/>
              <a:t>, 2021, Elements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811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12" y="172616"/>
            <a:ext cx="7643202" cy="6612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145" y="93252"/>
            <a:ext cx="140615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Burkhardt</a:t>
            </a:r>
            <a:r>
              <a:rPr lang="nb-NO" sz="1400" dirty="0" smtClean="0"/>
              <a:t>, 2021,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  Elements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98055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2594677"/>
            <a:ext cx="4605163" cy="3960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1024" y="2780928"/>
            <a:ext cx="1282723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100" dirty="0" smtClean="0"/>
              <a:t>Budde et al. (2019,</a:t>
            </a:r>
          </a:p>
          <a:p>
            <a:r>
              <a:rPr lang="nb-NO" sz="1100" dirty="0" smtClean="0"/>
              <a:t>Nature </a:t>
            </a:r>
            <a:r>
              <a:rPr lang="nb-NO" sz="1100" dirty="0" err="1" smtClean="0"/>
              <a:t>Astronomy</a:t>
            </a:r>
            <a:r>
              <a:rPr lang="nb-NO" sz="1100" dirty="0" smtClean="0"/>
              <a:t>)</a:t>
            </a:r>
            <a:endParaRPr lang="en-GB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67119" y="73062"/>
            <a:ext cx="4072833" cy="43858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nb-NO" sz="2200" dirty="0" smtClean="0">
                <a:solidFill>
                  <a:srgbClr val="0066FF"/>
                </a:solidFill>
              </a:rPr>
              <a:t>Late </a:t>
            </a:r>
            <a:r>
              <a:rPr lang="nb-NO" sz="2200" dirty="0" err="1" smtClean="0">
                <a:solidFill>
                  <a:srgbClr val="0066FF"/>
                </a:solidFill>
              </a:rPr>
              <a:t>accretion</a:t>
            </a:r>
            <a:r>
              <a:rPr lang="nb-NO" sz="2200" dirty="0" smtClean="0">
                <a:solidFill>
                  <a:srgbClr val="0066FF"/>
                </a:solidFill>
              </a:rPr>
              <a:t>, Mo-</a:t>
            </a:r>
            <a:r>
              <a:rPr lang="nb-NO" sz="2200" dirty="0" err="1" smtClean="0">
                <a:solidFill>
                  <a:srgbClr val="0066FF"/>
                </a:solidFill>
              </a:rPr>
              <a:t>isotopic</a:t>
            </a:r>
            <a:r>
              <a:rPr lang="nb-NO" sz="2200" dirty="0" smtClean="0">
                <a:solidFill>
                  <a:srgbClr val="0066FF"/>
                </a:solidFill>
              </a:rPr>
              <a:t> signal </a:t>
            </a:r>
            <a:endParaRPr lang="en-GB" sz="2200" dirty="0">
              <a:solidFill>
                <a:srgbClr val="00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102" y="647861"/>
            <a:ext cx="716917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b="1" dirty="0" smtClean="0">
                <a:solidFill>
                  <a:srgbClr val="0066FF"/>
                </a:solidFill>
              </a:rPr>
              <a:t>Mo is </a:t>
            </a:r>
            <a:r>
              <a:rPr lang="nb-NO" b="1" dirty="0" err="1" smtClean="0">
                <a:solidFill>
                  <a:srgbClr val="0066FF"/>
                </a:solidFill>
              </a:rPr>
              <a:t>siderophile</a:t>
            </a:r>
            <a:r>
              <a:rPr lang="nb-NO" b="1" dirty="0" smtClean="0">
                <a:solidFill>
                  <a:srgbClr val="0066FF"/>
                </a:solidFill>
              </a:rPr>
              <a:t> </a:t>
            </a:r>
          </a:p>
          <a:p>
            <a:pPr>
              <a:lnSpc>
                <a:spcPts val="2600"/>
              </a:lnSpc>
            </a:pPr>
            <a:r>
              <a:rPr lang="nb-NO" sz="1400" dirty="0" smtClean="0"/>
              <a:t> - Mo in </a:t>
            </a:r>
            <a:r>
              <a:rPr lang="nb-NO" sz="1400" b="1" dirty="0" smtClean="0">
                <a:solidFill>
                  <a:srgbClr val="00CC00"/>
                </a:solidFill>
              </a:rPr>
              <a:t>BSE </a:t>
            </a:r>
            <a:r>
              <a:rPr lang="nb-NO" sz="1400" dirty="0" smtClean="0"/>
              <a:t>and </a:t>
            </a:r>
            <a:r>
              <a:rPr lang="nb-NO" sz="1400" b="1" dirty="0" smtClean="0">
                <a:solidFill>
                  <a:srgbClr val="00CC00"/>
                </a:solidFill>
              </a:rPr>
              <a:t>BSM</a:t>
            </a:r>
            <a:r>
              <a:rPr lang="nb-NO" sz="1400" dirty="0" smtClean="0"/>
              <a:t> is </a:t>
            </a:r>
            <a:r>
              <a:rPr lang="nb-NO" sz="1400" dirty="0" err="1" smtClean="0"/>
              <a:t>mostly</a:t>
            </a:r>
            <a:r>
              <a:rPr lang="nb-NO" sz="1400" dirty="0" smtClean="0"/>
              <a:t> from late </a:t>
            </a:r>
            <a:r>
              <a:rPr lang="nb-NO" sz="1400" dirty="0" err="1" smtClean="0"/>
              <a:t>accretion</a:t>
            </a:r>
            <a:r>
              <a:rPr lang="nb-NO" sz="1400" dirty="0" smtClean="0"/>
              <a:t>, </a:t>
            </a:r>
            <a:r>
              <a:rPr lang="nb-NO" sz="1400" dirty="0" err="1" smtClean="0"/>
              <a:t>involving</a:t>
            </a:r>
            <a:r>
              <a:rPr lang="nb-NO" sz="1400" dirty="0" smtClean="0"/>
              <a:t> a </a:t>
            </a:r>
            <a:r>
              <a:rPr lang="nb-NO" sz="1400" dirty="0" err="1" smtClean="0"/>
              <a:t>significant</a:t>
            </a:r>
            <a:r>
              <a:rPr lang="nb-NO" sz="1400" dirty="0" smtClean="0"/>
              <a:t> CC-</a:t>
            </a:r>
            <a:r>
              <a:rPr lang="nb-NO" sz="1400" dirty="0" err="1" smtClean="0"/>
              <a:t>fraction</a:t>
            </a:r>
            <a:r>
              <a:rPr lang="nb-NO" sz="1400" dirty="0" smtClean="0"/>
              <a:t>.</a:t>
            </a:r>
          </a:p>
          <a:p>
            <a:pPr>
              <a:lnSpc>
                <a:spcPts val="2600"/>
              </a:lnSpc>
            </a:pPr>
            <a:r>
              <a:rPr lang="nb-NO" sz="1400" dirty="0"/>
              <a:t> </a:t>
            </a:r>
            <a:r>
              <a:rPr lang="nb-NO" sz="1400" dirty="0" smtClean="0"/>
              <a:t>- </a:t>
            </a:r>
            <a:r>
              <a:rPr lang="nb-NO" sz="1400" dirty="0" err="1" smtClean="0"/>
              <a:t>But</a:t>
            </a:r>
            <a:r>
              <a:rPr lang="nb-NO" sz="1400" dirty="0" smtClean="0"/>
              <a:t> </a:t>
            </a:r>
            <a:r>
              <a:rPr lang="nb-NO" sz="1400" dirty="0" err="1" smtClean="0"/>
              <a:t>the</a:t>
            </a:r>
            <a:r>
              <a:rPr lang="nb-NO" sz="1400" dirty="0" smtClean="0"/>
              <a:t> late </a:t>
            </a:r>
            <a:r>
              <a:rPr lang="nb-NO" sz="1400" dirty="0" err="1" smtClean="0"/>
              <a:t>accretion</a:t>
            </a:r>
            <a:r>
              <a:rPr lang="nb-NO" sz="1400" dirty="0" smtClean="0"/>
              <a:t> material </a:t>
            </a:r>
            <a:r>
              <a:rPr lang="nb-NO" sz="1400" dirty="0" err="1" smtClean="0"/>
              <a:t>arrived</a:t>
            </a:r>
            <a:r>
              <a:rPr lang="nb-NO" sz="1400" dirty="0" smtClean="0"/>
              <a:t> </a:t>
            </a:r>
            <a:r>
              <a:rPr lang="nb-NO" sz="1400" dirty="0" err="1" smtClean="0"/>
              <a:t>too</a:t>
            </a:r>
            <a:r>
              <a:rPr lang="nb-NO" sz="1400" dirty="0" smtClean="0"/>
              <a:t> late to be </a:t>
            </a:r>
            <a:r>
              <a:rPr lang="nb-NO" sz="1400" dirty="0" err="1" smtClean="0"/>
              <a:t>segregated</a:t>
            </a:r>
            <a:r>
              <a:rPr lang="nb-NO" sz="1400" dirty="0" smtClean="0"/>
              <a:t> via </a:t>
            </a:r>
            <a:r>
              <a:rPr lang="nb-NO" sz="1400" dirty="0" err="1" smtClean="0"/>
              <a:t>the</a:t>
            </a:r>
            <a:r>
              <a:rPr lang="nb-NO" sz="1400" dirty="0" smtClean="0"/>
              <a:t> magma </a:t>
            </a:r>
            <a:r>
              <a:rPr lang="nb-NO" sz="1400" dirty="0" err="1" smtClean="0"/>
              <a:t>ocean</a:t>
            </a:r>
            <a:r>
              <a:rPr lang="nb-NO" sz="1400" dirty="0" smtClean="0"/>
              <a:t> to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core</a:t>
            </a:r>
            <a:endParaRPr lang="nb-NO" sz="1400" dirty="0" smtClean="0"/>
          </a:p>
          <a:p>
            <a:pPr>
              <a:lnSpc>
                <a:spcPts val="2600"/>
              </a:lnSpc>
            </a:pPr>
            <a:r>
              <a:rPr lang="nb-NO" sz="1400" dirty="0" smtClean="0"/>
              <a:t>-  </a:t>
            </a:r>
            <a:r>
              <a:rPr lang="nb-NO" sz="1400" dirty="0" err="1" smtClean="0"/>
              <a:t>Therefore</a:t>
            </a:r>
            <a:r>
              <a:rPr lang="nb-NO" sz="1400" dirty="0" smtClean="0"/>
              <a:t> </a:t>
            </a:r>
            <a:r>
              <a:rPr lang="nb-NO" sz="1400" dirty="0" err="1" smtClean="0"/>
              <a:t>the</a:t>
            </a:r>
            <a:r>
              <a:rPr lang="nb-NO" sz="1400" dirty="0" smtClean="0"/>
              <a:t> apparent CC-</a:t>
            </a:r>
            <a:r>
              <a:rPr lang="nb-NO" sz="1400" dirty="0" err="1" smtClean="0"/>
              <a:t>fraction</a:t>
            </a:r>
            <a:r>
              <a:rPr lang="nb-NO" sz="1400" dirty="0" smtClean="0"/>
              <a:t> </a:t>
            </a:r>
            <a:r>
              <a:rPr lang="nb-NO" sz="1400" dirty="0" err="1" smtClean="0"/>
              <a:t>viewed</a:t>
            </a:r>
            <a:r>
              <a:rPr lang="nb-NO" sz="1400" dirty="0" smtClean="0"/>
              <a:t> from Mo-isotopes is </a:t>
            </a:r>
            <a:r>
              <a:rPr lang="nb-NO" sz="1400" dirty="0" err="1" smtClean="0"/>
              <a:t>exaggerated</a:t>
            </a:r>
            <a:endParaRPr lang="nb-NO" sz="1400" dirty="0" smtClean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3591946" y="5057126"/>
            <a:ext cx="97174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aseline="30000" dirty="0" err="1" smtClean="0">
                <a:solidFill>
                  <a:srgbClr val="660066"/>
                </a:solidFill>
              </a:rPr>
              <a:t>95</a:t>
            </a:r>
            <a:r>
              <a:rPr lang="nb-NO" sz="1400" dirty="0" err="1" smtClean="0">
                <a:solidFill>
                  <a:srgbClr val="660066"/>
                </a:solidFill>
              </a:rPr>
              <a:t>Mo</a:t>
            </a:r>
            <a:r>
              <a:rPr lang="nb-NO" sz="1400" dirty="0" smtClean="0">
                <a:solidFill>
                  <a:srgbClr val="660066"/>
                </a:solidFill>
              </a:rPr>
              <a:t>/</a:t>
            </a:r>
            <a:r>
              <a:rPr lang="nb-NO" sz="1400" baseline="30000" dirty="0" err="1" smtClean="0">
                <a:solidFill>
                  <a:srgbClr val="660066"/>
                </a:solidFill>
              </a:rPr>
              <a:t>96</a:t>
            </a:r>
            <a:r>
              <a:rPr lang="nb-NO" sz="1400" dirty="0" err="1" smtClean="0">
                <a:solidFill>
                  <a:srgbClr val="660066"/>
                </a:solidFill>
              </a:rPr>
              <a:t>Mo</a:t>
            </a:r>
            <a:endParaRPr lang="en-GB" sz="1400" dirty="0">
              <a:solidFill>
                <a:srgbClr val="66006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12360" y="6435702"/>
            <a:ext cx="97174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aseline="30000" dirty="0" err="1" smtClean="0">
                <a:solidFill>
                  <a:srgbClr val="660066"/>
                </a:solidFill>
              </a:rPr>
              <a:t>94</a:t>
            </a:r>
            <a:r>
              <a:rPr lang="nb-NO" sz="1400" dirty="0" err="1" smtClean="0">
                <a:solidFill>
                  <a:srgbClr val="660066"/>
                </a:solidFill>
              </a:rPr>
              <a:t>Mo</a:t>
            </a:r>
            <a:r>
              <a:rPr lang="nb-NO" sz="1400" dirty="0" smtClean="0">
                <a:solidFill>
                  <a:srgbClr val="660066"/>
                </a:solidFill>
              </a:rPr>
              <a:t>/</a:t>
            </a:r>
            <a:r>
              <a:rPr lang="nb-NO" sz="1400" baseline="30000" dirty="0" err="1" smtClean="0">
                <a:solidFill>
                  <a:srgbClr val="660066"/>
                </a:solidFill>
              </a:rPr>
              <a:t>96</a:t>
            </a:r>
            <a:r>
              <a:rPr lang="nb-NO" sz="1400" dirty="0" err="1" smtClean="0">
                <a:solidFill>
                  <a:srgbClr val="660066"/>
                </a:solidFill>
              </a:rPr>
              <a:t>Mo</a:t>
            </a:r>
            <a:endParaRPr lang="en-GB" sz="1400" dirty="0">
              <a:solidFill>
                <a:srgbClr val="660066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4147"/>
            <a:ext cx="4386904" cy="43010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3568" y="2772476"/>
            <a:ext cx="1098378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100" dirty="0" err="1" smtClean="0"/>
              <a:t>Burkhardt</a:t>
            </a:r>
            <a:r>
              <a:rPr lang="nb-NO" sz="1100" dirty="0" smtClean="0"/>
              <a:t> et al.,</a:t>
            </a:r>
          </a:p>
          <a:p>
            <a:r>
              <a:rPr lang="nb-NO" sz="1100" dirty="0" smtClean="0"/>
              <a:t>2021, </a:t>
            </a:r>
            <a:r>
              <a:rPr lang="nb-NO" sz="1100" dirty="0" err="1" smtClean="0"/>
              <a:t>Sci</a:t>
            </a:r>
            <a:r>
              <a:rPr lang="nb-NO" sz="1100" dirty="0" smtClean="0"/>
              <a:t>. Adv.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46765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0727" y="508096"/>
            <a:ext cx="5082710" cy="2767430"/>
            <a:chOff x="90004" y="639972"/>
            <a:chExt cx="5530161" cy="303875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04" y="639972"/>
              <a:ext cx="5530161" cy="3038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H="1">
              <a:off x="385929" y="2547257"/>
              <a:ext cx="754102" cy="6033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 rot="17100000">
              <a:off x="816411" y="1815367"/>
              <a:ext cx="744741" cy="200024"/>
            </a:xfrm>
            <a:prstGeom prst="rect">
              <a:avLst/>
            </a:prstGeom>
            <a:solidFill>
              <a:srgbClr val="FFFF00">
                <a:alpha val="16863"/>
              </a:srgbClr>
            </a:solidFill>
            <a:ln w="19050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 rot="19296876">
              <a:off x="489402" y="2605369"/>
              <a:ext cx="665910" cy="174400"/>
            </a:xfrm>
            <a:prstGeom prst="rect">
              <a:avLst/>
            </a:prstGeom>
            <a:solidFill>
              <a:srgbClr val="FFFF00">
                <a:alpha val="16863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1191491" y="1353787"/>
              <a:ext cx="251361" cy="924296"/>
            </a:xfrm>
            <a:prstGeom prst="straightConnector1">
              <a:avLst/>
            </a:prstGeom>
            <a:ln w="28575">
              <a:solidFill>
                <a:srgbClr val="3333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 rot="19278490">
              <a:off x="419024" y="2527453"/>
              <a:ext cx="759042" cy="304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>
                  <a:solidFill>
                    <a:srgbClr val="FF0000"/>
                  </a:solidFill>
                </a:rPr>
                <a:t>s-excess</a:t>
              </a:r>
              <a:endParaRPr lang="en-GB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8" y="3833484"/>
            <a:ext cx="3502552" cy="2725968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xtLst/>
        </p:spPr>
      </p:pic>
      <p:sp>
        <p:nvSpPr>
          <p:cNvPr id="16" name="TextBox 15"/>
          <p:cNvSpPr txBox="1"/>
          <p:nvPr/>
        </p:nvSpPr>
        <p:spPr>
          <a:xfrm>
            <a:off x="86189" y="6391298"/>
            <a:ext cx="1752403" cy="400110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low</a:t>
            </a:r>
            <a:r>
              <a:rPr lang="nb-NO" sz="1100" dirty="0" smtClean="0">
                <a:solidFill>
                  <a:srgbClr val="FF0000"/>
                </a:solidFill>
                <a:latin typeface="Symbol" panose="05050102010706020507" pitchFamily="18" charset="2"/>
              </a:rPr>
              <a:t> e</a:t>
            </a:r>
            <a:r>
              <a:rPr lang="nb-NO" sz="1100" baseline="30000" dirty="0" smtClean="0">
                <a:solidFill>
                  <a:srgbClr val="FF0000"/>
                </a:solidFill>
              </a:rPr>
              <a:t>182</a:t>
            </a:r>
            <a:r>
              <a:rPr lang="nb-NO" sz="1100" dirty="0" smtClean="0">
                <a:solidFill>
                  <a:srgbClr val="FF0000"/>
                </a:solidFill>
              </a:rPr>
              <a:t>W</a:t>
            </a:r>
            <a:r>
              <a:rPr lang="nb-NO" sz="11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: old</a:t>
            </a:r>
            <a:r>
              <a:rPr lang="nb-NO" sz="1100" dirty="0" smtClean="0">
                <a:solidFill>
                  <a:srgbClr val="FF0000"/>
                </a:solidFill>
                <a:latin typeface="Symbol" panose="05050102010706020507" pitchFamily="18" charset="2"/>
              </a:rPr>
              <a:t>,   e</a:t>
            </a:r>
            <a:r>
              <a:rPr lang="nb-NO" sz="1100" baseline="30000" dirty="0" smtClean="0">
                <a:solidFill>
                  <a:srgbClr val="FF0000"/>
                </a:solidFill>
              </a:rPr>
              <a:t>183</a:t>
            </a:r>
            <a:r>
              <a:rPr lang="nb-NO" sz="1100" dirty="0" smtClean="0">
                <a:solidFill>
                  <a:srgbClr val="FF0000"/>
                </a:solidFill>
              </a:rPr>
              <a:t>W ≈ 0:</a:t>
            </a:r>
          </a:p>
          <a:p>
            <a:pPr>
              <a:lnSpc>
                <a:spcPts val="1200"/>
              </a:lnSpc>
            </a:pPr>
            <a:r>
              <a:rPr lang="nb-NO" sz="1100" dirty="0" smtClean="0">
                <a:solidFill>
                  <a:srgbClr val="FF0000"/>
                </a:solidFill>
              </a:rPr>
              <a:t>    no nucleosynth. anomaly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27" y="57231"/>
            <a:ext cx="4515336" cy="36163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Provenance and time scales, Fe-meteorites</a:t>
            </a:r>
            <a:endParaRPr lang="nb-NO" sz="2000" baseline="30000" dirty="0" smtClean="0">
              <a:solidFill>
                <a:srgbClr val="CC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5279" y="3156136"/>
            <a:ext cx="918841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smtClean="0"/>
              <a:t>Kruijer et al.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(2017, PNAS)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625726" y="6132184"/>
            <a:ext cx="2343096" cy="705721"/>
            <a:chOff x="2336996" y="5792847"/>
            <a:chExt cx="2343096" cy="705721"/>
          </a:xfrm>
        </p:grpSpPr>
        <p:sp>
          <p:nvSpPr>
            <p:cNvPr id="2" name="TextBox 1"/>
            <p:cNvSpPr txBox="1"/>
            <p:nvPr/>
          </p:nvSpPr>
          <p:spPr>
            <a:xfrm>
              <a:off x="2339752" y="5792847"/>
              <a:ext cx="2340340" cy="369332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b-NO" b="1" baseline="30000" dirty="0" smtClean="0">
                  <a:solidFill>
                    <a:srgbClr val="00CC00"/>
                  </a:solidFill>
                </a:rPr>
                <a:t>182</a:t>
              </a:r>
              <a:r>
                <a:rPr lang="nb-NO" b="1" dirty="0" smtClean="0">
                  <a:solidFill>
                    <a:srgbClr val="00CC00"/>
                  </a:solidFill>
                </a:rPr>
                <a:t>Hf</a:t>
              </a:r>
              <a:r>
                <a:rPr lang="nb-NO" dirty="0" smtClean="0"/>
                <a:t> → </a:t>
              </a:r>
              <a:r>
                <a:rPr lang="nb-NO" b="1" baseline="30000" dirty="0" smtClean="0">
                  <a:solidFill>
                    <a:schemeClr val="bg1">
                      <a:lumMod val="50000"/>
                    </a:schemeClr>
                  </a:solidFill>
                </a:rPr>
                <a:t>182</a:t>
              </a:r>
              <a:r>
                <a:rPr lang="nb-NO" b="1" dirty="0" smtClean="0">
                  <a:solidFill>
                    <a:schemeClr val="bg1">
                      <a:lumMod val="50000"/>
                    </a:schemeClr>
                  </a:solidFill>
                </a:rPr>
                <a:t>W</a:t>
              </a:r>
              <a:r>
                <a:rPr lang="nb-NO" dirty="0" smtClean="0"/>
                <a:t>   </a:t>
              </a:r>
              <a:r>
                <a:rPr lang="nb-NO" sz="1600" dirty="0" smtClean="0"/>
                <a:t>t</a:t>
              </a:r>
              <a:r>
                <a:rPr lang="nb-NO" sz="1600" baseline="-25000" dirty="0" smtClean="0"/>
                <a:t>h</a:t>
              </a:r>
              <a:r>
                <a:rPr lang="nb-NO" sz="1600" dirty="0" smtClean="0"/>
                <a:t>: 9 My</a:t>
              </a:r>
              <a:endParaRPr lang="en-GB" sz="16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17157" y="6206180"/>
              <a:ext cx="92525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siderophile</a:t>
              </a:r>
              <a:endParaRPr lang="en-GB" sz="13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6996" y="6193750"/>
              <a:ext cx="82426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300" dirty="0" smtClean="0">
                  <a:solidFill>
                    <a:srgbClr val="00CC00"/>
                  </a:solidFill>
                </a:rPr>
                <a:t>lithophile</a:t>
              </a:r>
              <a:endParaRPr lang="en-GB" sz="1300" dirty="0">
                <a:solidFill>
                  <a:srgbClr val="00CC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2706239" y="6088779"/>
              <a:ext cx="23750" cy="201880"/>
            </a:xfrm>
            <a:prstGeom prst="straightConnector1">
              <a:avLst/>
            </a:prstGeom>
            <a:ln>
              <a:solidFill>
                <a:srgbClr val="00CC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3412038" y="6052985"/>
              <a:ext cx="0" cy="207818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1331694" y="3690045"/>
            <a:ext cx="1866217" cy="400110"/>
          </a:xfrm>
          <a:prstGeom prst="rect">
            <a:avLst/>
          </a:prstGeom>
          <a:solidFill>
            <a:srgbClr val="FFFFCC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100" dirty="0" err="1" smtClean="0">
                <a:solidFill>
                  <a:srgbClr val="3333FF"/>
                </a:solidFill>
                <a:cs typeface="Times New Roman" panose="02020603050405020304" pitchFamily="18" charset="0"/>
              </a:rPr>
              <a:t>higher</a:t>
            </a:r>
            <a:r>
              <a:rPr lang="nb-NO" sz="1100" dirty="0" smtClean="0">
                <a:solidFill>
                  <a:srgbClr val="3333FF"/>
                </a:solidFill>
                <a:latin typeface="Symbol" panose="05050102010706020507" pitchFamily="18" charset="2"/>
              </a:rPr>
              <a:t> </a:t>
            </a:r>
            <a:r>
              <a:rPr lang="nb-NO" sz="1100" dirty="0" err="1" smtClean="0">
                <a:solidFill>
                  <a:srgbClr val="3333FF"/>
                </a:solidFill>
                <a:latin typeface="Symbol" panose="05050102010706020507" pitchFamily="18" charset="2"/>
              </a:rPr>
              <a:t>e</a:t>
            </a:r>
            <a:r>
              <a:rPr lang="nb-NO" sz="1100" baseline="30000" dirty="0" err="1" smtClean="0">
                <a:solidFill>
                  <a:srgbClr val="3333FF"/>
                </a:solidFill>
              </a:rPr>
              <a:t>182</a:t>
            </a:r>
            <a:r>
              <a:rPr lang="nb-NO" sz="1100" dirty="0" err="1" smtClean="0">
                <a:solidFill>
                  <a:srgbClr val="3333FF"/>
                </a:solidFill>
              </a:rPr>
              <a:t>W</a:t>
            </a:r>
            <a:r>
              <a:rPr lang="nb-NO" sz="1100" dirty="0" smtClean="0">
                <a:solidFill>
                  <a:srgbClr val="3333FF"/>
                </a:solidFill>
              </a:rPr>
              <a:t>,   </a:t>
            </a:r>
            <a:r>
              <a:rPr lang="nb-NO" sz="1100" dirty="0" smtClean="0">
                <a:solidFill>
                  <a:srgbClr val="3333FF"/>
                </a:solidFill>
                <a:latin typeface="Symbol" panose="05050102010706020507" pitchFamily="18" charset="2"/>
              </a:rPr>
              <a:t>e</a:t>
            </a:r>
            <a:r>
              <a:rPr lang="nb-NO" sz="1100" baseline="30000" dirty="0" smtClean="0">
                <a:solidFill>
                  <a:srgbClr val="3333FF"/>
                </a:solidFill>
              </a:rPr>
              <a:t>183</a:t>
            </a:r>
            <a:r>
              <a:rPr lang="nb-NO" sz="1100" dirty="0" smtClean="0">
                <a:solidFill>
                  <a:srgbClr val="3333FF"/>
                </a:solidFill>
              </a:rPr>
              <a:t>W &gt; 0</a:t>
            </a:r>
          </a:p>
          <a:p>
            <a:pPr>
              <a:lnSpc>
                <a:spcPts val="1200"/>
              </a:lnSpc>
            </a:pPr>
            <a:r>
              <a:rPr lang="nb-NO" sz="1100" b="1" dirty="0">
                <a:solidFill>
                  <a:srgbClr val="3333FF"/>
                </a:solidFill>
              </a:rPr>
              <a:t> </a:t>
            </a:r>
            <a:r>
              <a:rPr lang="nb-NO" sz="1100" dirty="0" smtClean="0">
                <a:solidFill>
                  <a:srgbClr val="3333FF"/>
                </a:solidFill>
              </a:rPr>
              <a:t>Young  and  r-process excess</a:t>
            </a:r>
            <a:endParaRPr lang="en-GB" sz="1100" dirty="0">
              <a:solidFill>
                <a:srgbClr val="3333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453" y="57231"/>
            <a:ext cx="3073098" cy="292493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54406" y="2982162"/>
            <a:ext cx="941283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err="1" smtClean="0"/>
              <a:t>Spitzer</a:t>
            </a:r>
            <a:r>
              <a:rPr lang="nb-NO" sz="1000" dirty="0" smtClean="0"/>
              <a:t> et al.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(2020, </a:t>
            </a:r>
            <a:r>
              <a:rPr lang="nb-NO" sz="1000" dirty="0" err="1" smtClean="0"/>
              <a:t>AstrJL</a:t>
            </a:r>
            <a:r>
              <a:rPr lang="nb-NO" sz="1000" dirty="0" smtClean="0"/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3570287"/>
            <a:ext cx="3167243" cy="25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8228" y="122545"/>
            <a:ext cx="3001232" cy="36163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nb-NO" sz="2000" dirty="0" smtClean="0">
                <a:solidFill>
                  <a:srgbClr val="0066FF"/>
                </a:solidFill>
                <a:cs typeface="Times New Roman" panose="02020603050405020304" pitchFamily="18" charset="0"/>
              </a:rPr>
              <a:t>Provenance and time scales</a:t>
            </a:r>
            <a:endParaRPr lang="nb-NO" sz="2000" baseline="30000" dirty="0" smtClean="0">
              <a:solidFill>
                <a:srgbClr val="CC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7880" y="138260"/>
            <a:ext cx="2167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Kruijer et al. (2017, PNAS)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13831" y="4301300"/>
            <a:ext cx="4110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No Jupiter barrier, </a:t>
            </a:r>
            <a:r>
              <a:rPr lang="nb-NO" sz="1600" dirty="0" smtClean="0">
                <a:solidFill>
                  <a:srgbClr val="0066FF"/>
                </a:solidFill>
                <a:latin typeface="Symbol" panose="05050102010706020507" pitchFamily="18" charset="2"/>
              </a:rPr>
              <a:t>D</a:t>
            </a:r>
            <a:r>
              <a:rPr lang="nb-NO" sz="1600" dirty="0" smtClean="0">
                <a:solidFill>
                  <a:srgbClr val="0066FF"/>
                </a:solidFill>
              </a:rPr>
              <a:t>t: 0 - </a:t>
            </a:r>
            <a:r>
              <a:rPr lang="nb-NO" sz="1600" b="1" dirty="0" smtClean="0">
                <a:solidFill>
                  <a:srgbClr val="0066FF"/>
                </a:solidFill>
              </a:rPr>
              <a:t>0.8</a:t>
            </a:r>
            <a:r>
              <a:rPr lang="nb-NO" sz="1600" dirty="0" smtClean="0">
                <a:solidFill>
                  <a:srgbClr val="0066FF"/>
                </a:solidFill>
              </a:rPr>
              <a:t> My:</a:t>
            </a:r>
          </a:p>
          <a:p>
            <a:r>
              <a:rPr lang="nb-NO" sz="1400" dirty="0" smtClean="0">
                <a:solidFill>
                  <a:srgbClr val="008000"/>
                </a:solidFill>
              </a:rPr>
              <a:t>- unimpeded inflow of gas and dust</a:t>
            </a:r>
          </a:p>
          <a:p>
            <a:r>
              <a:rPr lang="nb-NO" sz="1400" dirty="0" smtClean="0">
                <a:solidFill>
                  <a:srgbClr val="008000"/>
                </a:solidFill>
              </a:rPr>
              <a:t>- earliest planetesimals (iron met. parent bodies, IPB)  </a:t>
            </a:r>
            <a:endParaRPr lang="en-GB" sz="1400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1333" y="3550020"/>
            <a:ext cx="33425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Jupiter barrier established, 0.8 - </a:t>
            </a:r>
            <a:r>
              <a:rPr lang="nb-NO" sz="1600" b="1" dirty="0" smtClean="0">
                <a:solidFill>
                  <a:srgbClr val="0066FF"/>
                </a:solidFill>
              </a:rPr>
              <a:t>2</a:t>
            </a:r>
            <a:r>
              <a:rPr lang="nb-NO" sz="1600" dirty="0" smtClean="0">
                <a:solidFill>
                  <a:srgbClr val="0066FF"/>
                </a:solidFill>
              </a:rPr>
              <a:t> My:</a:t>
            </a:r>
          </a:p>
          <a:p>
            <a:r>
              <a:rPr lang="nb-NO" sz="1600" dirty="0" smtClean="0">
                <a:solidFill>
                  <a:srgbClr val="008000"/>
                </a:solidFill>
              </a:rPr>
              <a:t> - </a:t>
            </a:r>
            <a:r>
              <a:rPr lang="nb-NO" sz="1400" dirty="0" smtClean="0">
                <a:solidFill>
                  <a:srgbClr val="008000"/>
                </a:solidFill>
              </a:rPr>
              <a:t>separate NC and CC planetesimals (IPB) </a:t>
            </a:r>
            <a:endParaRPr lang="en-GB" sz="1400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41186" y="2445394"/>
            <a:ext cx="396775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Jupiter barrier maintained, 2 - </a:t>
            </a:r>
            <a:r>
              <a:rPr lang="nb-NO" sz="1600" b="1" dirty="0" smtClean="0">
                <a:solidFill>
                  <a:srgbClr val="0066FF"/>
                </a:solidFill>
              </a:rPr>
              <a:t>3.6</a:t>
            </a:r>
            <a:r>
              <a:rPr lang="nb-NO" sz="1600" dirty="0" smtClean="0">
                <a:solidFill>
                  <a:srgbClr val="0066FF"/>
                </a:solidFill>
              </a:rPr>
              <a:t> My:</a:t>
            </a:r>
          </a:p>
          <a:p>
            <a:r>
              <a:rPr lang="nb-NO" sz="1600" dirty="0" smtClean="0">
                <a:solidFill>
                  <a:srgbClr val="008000"/>
                </a:solidFill>
              </a:rPr>
              <a:t> - </a:t>
            </a:r>
            <a:r>
              <a:rPr lang="nb-NO" sz="1400" dirty="0" smtClean="0">
                <a:solidFill>
                  <a:srgbClr val="008000"/>
                </a:solidFill>
              </a:rPr>
              <a:t>separate NC and CC planetesimals (IPB, OC, CC)</a:t>
            </a:r>
          </a:p>
          <a:p>
            <a:r>
              <a:rPr lang="nb-NO" sz="1400" dirty="0">
                <a:solidFill>
                  <a:srgbClr val="008000"/>
                </a:solidFill>
              </a:rPr>
              <a:t> </a:t>
            </a:r>
            <a:r>
              <a:rPr lang="nb-NO" sz="1400" dirty="0" smtClean="0">
                <a:solidFill>
                  <a:srgbClr val="008000"/>
                </a:solidFill>
              </a:rPr>
              <a:t>- planetary embryo Mars is 90 % accreted </a:t>
            </a:r>
            <a:endParaRPr lang="en-GB" sz="14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61333" y="1037107"/>
            <a:ext cx="4076693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 smtClean="0">
                <a:solidFill>
                  <a:srgbClr val="0066FF"/>
                </a:solidFill>
              </a:rPr>
              <a:t>Jupiter has opened a gap in the disc, moves </a:t>
            </a:r>
          </a:p>
          <a:p>
            <a:pPr>
              <a:lnSpc>
                <a:spcPts val="1600"/>
              </a:lnSpc>
            </a:pPr>
            <a:r>
              <a:rPr lang="nb-NO" sz="1600" dirty="0">
                <a:solidFill>
                  <a:srgbClr val="0066FF"/>
                </a:solidFill>
              </a:rPr>
              <a:t> </a:t>
            </a:r>
            <a:r>
              <a:rPr lang="nb-NO" sz="1600" dirty="0" smtClean="0">
                <a:solidFill>
                  <a:srgbClr val="0066FF"/>
                </a:solidFill>
              </a:rPr>
              <a:t>inwards and disrupts the disc, 3.6 - </a:t>
            </a:r>
            <a:r>
              <a:rPr lang="nb-NO" sz="1600" b="1" dirty="0" smtClean="0">
                <a:solidFill>
                  <a:srgbClr val="0066FF"/>
                </a:solidFill>
              </a:rPr>
              <a:t>5</a:t>
            </a:r>
            <a:r>
              <a:rPr lang="nb-NO" sz="1600" dirty="0" smtClean="0">
                <a:solidFill>
                  <a:srgbClr val="0066FF"/>
                </a:solidFill>
              </a:rPr>
              <a:t> My:</a:t>
            </a:r>
          </a:p>
          <a:p>
            <a:r>
              <a:rPr lang="nb-NO" sz="1600" dirty="0" smtClean="0">
                <a:solidFill>
                  <a:srgbClr val="008000"/>
                </a:solidFill>
              </a:rPr>
              <a:t> - </a:t>
            </a:r>
            <a:r>
              <a:rPr lang="nb-NO" sz="1400" dirty="0" smtClean="0">
                <a:solidFill>
                  <a:srgbClr val="008000"/>
                </a:solidFill>
              </a:rPr>
              <a:t>mixing of NC and CC material</a:t>
            </a:r>
          </a:p>
          <a:p>
            <a:r>
              <a:rPr lang="nb-NO" sz="1400" dirty="0">
                <a:solidFill>
                  <a:srgbClr val="008000"/>
                </a:solidFill>
              </a:rPr>
              <a:t> </a:t>
            </a:r>
            <a:r>
              <a:rPr lang="nb-NO" sz="1400" dirty="0" smtClean="0">
                <a:solidFill>
                  <a:srgbClr val="008000"/>
                </a:solidFill>
              </a:rPr>
              <a:t>- Mars: </a:t>
            </a:r>
            <a:r>
              <a:rPr lang="nb-NO" sz="1400" b="1" dirty="0" smtClean="0">
                <a:solidFill>
                  <a:srgbClr val="008000"/>
                </a:solidFill>
              </a:rPr>
              <a:t>≤</a:t>
            </a:r>
            <a:r>
              <a:rPr lang="nb-NO" sz="800" b="1" dirty="0" smtClean="0">
                <a:solidFill>
                  <a:srgbClr val="008000"/>
                </a:solidFill>
              </a:rPr>
              <a:t> </a:t>
            </a:r>
            <a:r>
              <a:rPr lang="nb-NO" sz="1400" dirty="0" smtClean="0">
                <a:solidFill>
                  <a:srgbClr val="008000"/>
                </a:solidFill>
              </a:rPr>
              <a:t>5 % CC (had </a:t>
            </a:r>
            <a:r>
              <a:rPr lang="nb-NO" sz="1400" b="1" dirty="0" err="1" smtClean="0">
                <a:solidFill>
                  <a:srgbClr val="008000"/>
                </a:solidFill>
              </a:rPr>
              <a:t>already</a:t>
            </a:r>
            <a:r>
              <a:rPr lang="nb-NO" sz="1400" dirty="0" smtClean="0">
                <a:solidFill>
                  <a:srgbClr val="008000"/>
                </a:solidFill>
              </a:rPr>
              <a:t> </a:t>
            </a:r>
            <a:r>
              <a:rPr lang="nb-NO" sz="1400" dirty="0" err="1" smtClean="0">
                <a:solidFill>
                  <a:srgbClr val="008000"/>
                </a:solidFill>
              </a:rPr>
              <a:t>accreted</a:t>
            </a:r>
            <a:r>
              <a:rPr lang="nb-NO" sz="1400" smtClean="0">
                <a:solidFill>
                  <a:srgbClr val="008000"/>
                </a:solidFill>
              </a:rPr>
              <a:t>, pre-3.6 </a:t>
            </a:r>
            <a:r>
              <a:rPr lang="nb-NO" sz="1400" dirty="0" smtClean="0">
                <a:solidFill>
                  <a:srgbClr val="008000"/>
                </a:solidFill>
              </a:rPr>
              <a:t>My)</a:t>
            </a:r>
          </a:p>
          <a:p>
            <a:r>
              <a:rPr lang="nb-NO" sz="1400" dirty="0" smtClean="0">
                <a:solidFill>
                  <a:srgbClr val="008000"/>
                </a:solidFill>
              </a:rPr>
              <a:t> - Earth: </a:t>
            </a:r>
            <a:r>
              <a:rPr lang="nb-NO" sz="1400" b="1" dirty="0" smtClean="0">
                <a:solidFill>
                  <a:srgbClr val="008000"/>
                </a:solidFill>
              </a:rPr>
              <a:t>≤</a:t>
            </a:r>
            <a:r>
              <a:rPr lang="nb-NO" sz="800" b="1" dirty="0" smtClean="0">
                <a:solidFill>
                  <a:srgbClr val="008000"/>
                </a:solidFill>
              </a:rPr>
              <a:t> </a:t>
            </a:r>
            <a:r>
              <a:rPr lang="nb-NO" sz="1400" dirty="0" smtClean="0">
                <a:solidFill>
                  <a:srgbClr val="008000"/>
                </a:solidFill>
              </a:rPr>
              <a:t>25 % CC (accretion time:</a:t>
            </a:r>
            <a:r>
              <a:rPr lang="nb-NO" sz="1400" dirty="0">
                <a:solidFill>
                  <a:srgbClr val="008000"/>
                </a:solidFill>
              </a:rPr>
              <a:t> </a:t>
            </a:r>
            <a:r>
              <a:rPr lang="nb-NO" sz="1400" dirty="0" smtClean="0">
                <a:solidFill>
                  <a:srgbClr val="008000"/>
                </a:solidFill>
              </a:rPr>
              <a:t>60-100 My)  </a:t>
            </a:r>
            <a:endParaRPr lang="en-GB" sz="1400" dirty="0">
              <a:solidFill>
                <a:srgbClr val="008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728" y="753037"/>
            <a:ext cx="4905820" cy="4585603"/>
            <a:chOff x="50728" y="753037"/>
            <a:chExt cx="4905820" cy="458560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28" y="1017109"/>
              <a:ext cx="4905820" cy="4321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125219" y="753037"/>
              <a:ext cx="19287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b="1" dirty="0" smtClean="0"/>
                <a:t>Current Jupiter size: 138 M</a:t>
              </a:r>
              <a:r>
                <a:rPr lang="nb-NO" sz="1100" b="1" baseline="-25000" dirty="0" smtClean="0"/>
                <a:t>E</a:t>
              </a:r>
              <a:endParaRPr lang="en-GB" sz="1100" b="1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79247" y="2476168"/>
              <a:ext cx="4203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b="1" dirty="0" smtClean="0">
                  <a:solidFill>
                    <a:srgbClr val="3333FF"/>
                  </a:solidFill>
                </a:rPr>
                <a:t>IPB</a:t>
              </a:r>
              <a:endParaRPr lang="en-GB" sz="1100" b="1" baseline="-25000" dirty="0">
                <a:solidFill>
                  <a:srgbClr val="3333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22022" y="2420399"/>
              <a:ext cx="3898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b="1" dirty="0" smtClean="0">
                  <a:solidFill>
                    <a:srgbClr val="3333FF"/>
                  </a:solidFill>
                </a:rPr>
                <a:t>CC</a:t>
              </a:r>
              <a:endParaRPr lang="en-GB" sz="1100" b="1" baseline="-25000" dirty="0">
                <a:solidFill>
                  <a:srgbClr val="3333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241063" y="2663994"/>
              <a:ext cx="4203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b="1" dirty="0" smtClean="0">
                  <a:solidFill>
                    <a:srgbClr val="FF0000"/>
                  </a:solidFill>
                </a:rPr>
                <a:t>IPB</a:t>
              </a:r>
              <a:endParaRPr lang="en-GB" sz="1100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25219" y="2526911"/>
              <a:ext cx="3962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b="1" dirty="0" smtClean="0">
                  <a:solidFill>
                    <a:srgbClr val="FF0000"/>
                  </a:solidFill>
                </a:rPr>
                <a:t>OC</a:t>
              </a:r>
              <a:endParaRPr lang="en-GB" sz="1100" b="1" baseline="-25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903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16632"/>
            <a:ext cx="5632071" cy="6575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249" y="90357"/>
            <a:ext cx="174759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Dauphas</a:t>
            </a:r>
            <a:r>
              <a:rPr lang="nb-NO" sz="1400" dirty="0" smtClean="0"/>
              <a:t> &amp; </a:t>
            </a:r>
            <a:r>
              <a:rPr lang="nb-NO" sz="1400" dirty="0" err="1" smtClean="0"/>
              <a:t>Schauble</a:t>
            </a:r>
            <a:r>
              <a:rPr lang="nb-NO" sz="1400" dirty="0" smtClean="0"/>
              <a:t>,</a:t>
            </a:r>
          </a:p>
          <a:p>
            <a:r>
              <a:rPr lang="nb-NO" sz="1400" dirty="0" smtClean="0"/>
              <a:t>  2016, AREPS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514362" y="5965045"/>
            <a:ext cx="1648208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err="1" smtClean="0">
                <a:solidFill>
                  <a:srgbClr val="FF0000"/>
                </a:solidFill>
              </a:rPr>
              <a:t>Correction</a:t>
            </a:r>
            <a:r>
              <a:rPr lang="nb-NO" sz="1000" dirty="0" smtClean="0">
                <a:solidFill>
                  <a:srgbClr val="FF0000"/>
                </a:solidFill>
              </a:rPr>
              <a:t> for </a:t>
            </a:r>
            <a:r>
              <a:rPr lang="nb-NO" sz="1000" dirty="0" err="1" smtClean="0">
                <a:solidFill>
                  <a:srgbClr val="FF0000"/>
                </a:solidFill>
              </a:rPr>
              <a:t>cosmogenic</a:t>
            </a:r>
            <a:endParaRPr lang="nb-NO" sz="1000" dirty="0" smtClean="0">
              <a:solidFill>
                <a:srgbClr val="FF00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1000" dirty="0" err="1" smtClean="0">
                <a:solidFill>
                  <a:srgbClr val="FF0000"/>
                </a:solidFill>
              </a:rPr>
              <a:t>exposure</a:t>
            </a:r>
            <a:r>
              <a:rPr lang="nb-NO" sz="1000" dirty="0" smtClean="0">
                <a:solidFill>
                  <a:srgbClr val="FF0000"/>
                </a:solidFill>
              </a:rPr>
              <a:t>, </a:t>
            </a:r>
            <a:r>
              <a:rPr lang="nb-NO" sz="1000" dirty="0" err="1" smtClean="0">
                <a:solidFill>
                  <a:srgbClr val="FF0000"/>
                </a:solidFill>
              </a:rPr>
              <a:t>lowering</a:t>
            </a:r>
            <a:r>
              <a:rPr lang="nb-NO" sz="1000" dirty="0" smtClean="0">
                <a:solidFill>
                  <a:srgbClr val="FF0000"/>
                </a:solidFill>
              </a:rPr>
              <a:t> </a:t>
            </a:r>
            <a:r>
              <a:rPr lang="nb-NO" sz="1000" dirty="0" err="1" smtClean="0">
                <a:solidFill>
                  <a:srgbClr val="FF0000"/>
                </a:solidFill>
              </a:rPr>
              <a:t>the</a:t>
            </a:r>
            <a:r>
              <a:rPr lang="nb-NO" sz="1000" dirty="0" smtClean="0">
                <a:solidFill>
                  <a:srgbClr val="FF0000"/>
                </a:solidFill>
              </a:rPr>
              <a:t> </a:t>
            </a:r>
            <a:r>
              <a:rPr lang="nb-NO" sz="1000" b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e</a:t>
            </a:r>
            <a:r>
              <a:rPr lang="nb-NO" sz="1000" baseline="30000" dirty="0" smtClean="0">
                <a:solidFill>
                  <a:srgbClr val="FF0000"/>
                </a:solidFill>
              </a:rPr>
              <a:t>50</a:t>
            </a:r>
            <a:r>
              <a:rPr lang="nb-NO" sz="1000" dirty="0" smtClean="0">
                <a:solidFill>
                  <a:srgbClr val="FF0000"/>
                </a:solidFill>
              </a:rPr>
              <a:t>Ti</a:t>
            </a:r>
            <a:endParaRPr lang="en-GB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410344" y="712047"/>
            <a:ext cx="1689886" cy="605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sz="2400" baseline="30000" dirty="0">
                <a:solidFill>
                  <a:srgbClr val="FF0000"/>
                </a:solidFill>
              </a:rPr>
              <a:t>87</a:t>
            </a:r>
            <a:r>
              <a:rPr lang="nb-NO" sz="2400" dirty="0">
                <a:solidFill>
                  <a:srgbClr val="FF0000"/>
                </a:solidFill>
              </a:rPr>
              <a:t>Rb</a:t>
            </a:r>
            <a:r>
              <a:rPr lang="nb-NO" sz="2400" dirty="0"/>
              <a:t> → </a:t>
            </a:r>
            <a:r>
              <a:rPr lang="nb-NO" sz="2400" baseline="30000" dirty="0">
                <a:solidFill>
                  <a:srgbClr val="3333FF"/>
                </a:solidFill>
              </a:rPr>
              <a:t>87</a:t>
            </a:r>
            <a:r>
              <a:rPr lang="nb-NO" sz="2400" dirty="0">
                <a:solidFill>
                  <a:srgbClr val="3333FF"/>
                </a:solidFill>
              </a:rPr>
              <a:t>Sr</a:t>
            </a:r>
          </a:p>
          <a:p>
            <a:pPr>
              <a:lnSpc>
                <a:spcPts val="2000"/>
              </a:lnSpc>
            </a:pPr>
            <a:r>
              <a:rPr lang="nb-NO" sz="1800" dirty="0" smtClean="0"/>
              <a:t> half </a:t>
            </a:r>
            <a:r>
              <a:rPr lang="en-GB" sz="1800" dirty="0" smtClean="0"/>
              <a:t>life</a:t>
            </a:r>
            <a:r>
              <a:rPr lang="nb-NO" sz="1800" dirty="0" smtClean="0"/>
              <a:t>: </a:t>
            </a:r>
            <a:r>
              <a:rPr lang="nb-NO" sz="1800" dirty="0"/>
              <a:t>49 Ga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59347" y="800526"/>
            <a:ext cx="5698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smtClean="0"/>
              <a:t>Isotope </a:t>
            </a:r>
            <a:r>
              <a:rPr lang="nb-NO" sz="1800" dirty="0" err="1" smtClean="0"/>
              <a:t>ratios</a:t>
            </a:r>
            <a:r>
              <a:rPr lang="nb-NO" sz="1800" dirty="0" smtClean="0"/>
              <a:t> </a:t>
            </a:r>
            <a:r>
              <a:rPr lang="nb-NO" sz="1800" dirty="0" err="1" smtClean="0"/>
              <a:t>measured</a:t>
            </a:r>
            <a:r>
              <a:rPr lang="nb-NO" sz="1800" dirty="0" smtClean="0"/>
              <a:t> and used: 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dirty="0"/>
              <a:t>/</a:t>
            </a:r>
            <a:r>
              <a:rPr lang="nb-NO" sz="1800" baseline="30000" dirty="0"/>
              <a:t> 86</a:t>
            </a:r>
            <a:r>
              <a:rPr lang="nb-NO" sz="1800" dirty="0"/>
              <a:t>Sr </a:t>
            </a:r>
            <a:r>
              <a:rPr lang="nb-NO" sz="1800" dirty="0" smtClean="0"/>
              <a:t> and  </a:t>
            </a:r>
            <a:r>
              <a:rPr lang="nb-NO" sz="1800" baseline="30000" dirty="0" smtClean="0">
                <a:solidFill>
                  <a:srgbClr val="FF0000"/>
                </a:solidFill>
              </a:rPr>
              <a:t>87</a:t>
            </a:r>
            <a:r>
              <a:rPr lang="nb-NO" sz="1800" dirty="0" smtClean="0">
                <a:solidFill>
                  <a:srgbClr val="FF0000"/>
                </a:solidFill>
              </a:rPr>
              <a:t>Rb</a:t>
            </a:r>
            <a:r>
              <a:rPr lang="nb-NO" sz="1800" dirty="0" smtClean="0"/>
              <a:t>/</a:t>
            </a:r>
            <a:r>
              <a:rPr lang="nb-NO" sz="1800" baseline="30000" dirty="0" smtClean="0"/>
              <a:t> 86</a:t>
            </a:r>
            <a:r>
              <a:rPr lang="nb-NO" sz="1800" dirty="0" smtClean="0"/>
              <a:t>Sr </a:t>
            </a:r>
            <a:endParaRPr lang="nb-NO" sz="18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101" y="110793"/>
            <a:ext cx="8569355" cy="4642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nb-NO" sz="2400" dirty="0" err="1" smtClean="0">
                <a:solidFill>
                  <a:srgbClr val="3333FF"/>
                </a:solidFill>
              </a:rPr>
              <a:t>Developing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the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b="1" dirty="0" err="1" smtClean="0">
                <a:solidFill>
                  <a:srgbClr val="3333FF"/>
                </a:solidFill>
              </a:rPr>
              <a:t>isochron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equation</a:t>
            </a:r>
            <a:r>
              <a:rPr lang="nb-NO" sz="2800" dirty="0" smtClean="0">
                <a:solidFill>
                  <a:srgbClr val="3333FF"/>
                </a:solidFill>
              </a:rPr>
              <a:t>, </a:t>
            </a:r>
            <a:r>
              <a:rPr lang="nb-NO" sz="2000" dirty="0" err="1" smtClean="0"/>
              <a:t>exemplified</a:t>
            </a:r>
            <a:r>
              <a:rPr lang="nb-NO" sz="2000" dirty="0" smtClean="0"/>
              <a:t> by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Rb-Sr-decay</a:t>
            </a:r>
            <a:r>
              <a:rPr lang="nb-NO" sz="2000" dirty="0" smtClean="0"/>
              <a:t> system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6229" y="1454277"/>
            <a:ext cx="5080237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dirty="0" smtClean="0"/>
              <a:t>Starting </a:t>
            </a:r>
            <a:r>
              <a:rPr lang="nb-NO" sz="2000" dirty="0" err="1" smtClean="0"/>
              <a:t>point</a:t>
            </a:r>
            <a:r>
              <a:rPr lang="nb-NO" sz="2000" dirty="0" smtClean="0"/>
              <a:t>:  N </a:t>
            </a:r>
            <a:r>
              <a:rPr lang="nb-NO" sz="2000" dirty="0" smtClean="0">
                <a:latin typeface="Symbol" pitchFamily="18" charset="2"/>
              </a:rPr>
              <a:t>=</a:t>
            </a:r>
            <a:r>
              <a:rPr lang="nb-NO" sz="2000" dirty="0" smtClean="0"/>
              <a:t> N</a:t>
            </a:r>
            <a:r>
              <a:rPr lang="nb-NO" sz="2000" baseline="-25000" dirty="0" smtClean="0"/>
              <a:t>0 </a:t>
            </a:r>
            <a:r>
              <a:rPr lang="nb-NO" sz="2000" dirty="0" err="1" smtClean="0"/>
              <a:t>e</a:t>
            </a:r>
            <a:r>
              <a:rPr lang="nb-NO" sz="2000" baseline="30000" dirty="0" err="1" smtClean="0">
                <a:latin typeface="Symbol" pitchFamily="18" charset="2"/>
              </a:rPr>
              <a:t>-l</a:t>
            </a:r>
            <a:r>
              <a:rPr lang="nb-NO" sz="2000" baseline="30000" dirty="0" err="1" smtClean="0"/>
              <a:t>t</a:t>
            </a:r>
            <a:r>
              <a:rPr lang="nb-NO" sz="2000" baseline="30000" dirty="0" smtClean="0"/>
              <a:t>  </a:t>
            </a:r>
            <a:r>
              <a:rPr lang="nb-NO" sz="2000" dirty="0" smtClean="0"/>
              <a:t>(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decay</a:t>
            </a:r>
            <a:r>
              <a:rPr lang="nb-NO" sz="2000" dirty="0" smtClean="0"/>
              <a:t> </a:t>
            </a:r>
            <a:r>
              <a:rPr lang="nb-NO" sz="2000" dirty="0" err="1" smtClean="0"/>
              <a:t>equation</a:t>
            </a:r>
            <a:r>
              <a:rPr lang="nb-NO" sz="2000" dirty="0" smtClean="0"/>
              <a:t>)</a:t>
            </a:r>
          </a:p>
          <a:p>
            <a:pPr>
              <a:lnSpc>
                <a:spcPts val="2800"/>
              </a:lnSpc>
            </a:pPr>
            <a:r>
              <a:rPr lang="nb-NO" sz="2000" baseline="30000" dirty="0" smtClean="0">
                <a:solidFill>
                  <a:srgbClr val="FF0000"/>
                </a:solidFill>
              </a:rPr>
              <a:t>	</a:t>
            </a:r>
            <a:r>
              <a:rPr lang="nb-NO" sz="2000" dirty="0" smtClean="0">
                <a:solidFill>
                  <a:srgbClr val="FF0000"/>
                </a:solidFill>
              </a:rPr>
              <a:t>       </a:t>
            </a:r>
            <a:r>
              <a:rPr lang="nb-NO" sz="2000" baseline="30000" dirty="0" smtClean="0">
                <a:solidFill>
                  <a:srgbClr val="FF0000"/>
                </a:solidFill>
              </a:rPr>
              <a:t>87</a:t>
            </a:r>
            <a:r>
              <a:rPr lang="nb-NO" sz="2000" dirty="0" smtClean="0">
                <a:solidFill>
                  <a:srgbClr val="FF0000"/>
                </a:solidFill>
              </a:rPr>
              <a:t>Rb </a:t>
            </a:r>
            <a:r>
              <a:rPr lang="nb-NO" sz="2000" dirty="0" smtClean="0">
                <a:latin typeface="Symbol" pitchFamily="18" charset="2"/>
              </a:rPr>
              <a:t>=</a:t>
            </a:r>
            <a:r>
              <a:rPr lang="nb-NO" sz="2000" baseline="30000" dirty="0" smtClean="0"/>
              <a:t> </a:t>
            </a:r>
            <a:r>
              <a:rPr lang="nb-NO" sz="2000" baseline="30000" dirty="0" smtClean="0">
                <a:solidFill>
                  <a:srgbClr val="FF0000"/>
                </a:solidFill>
              </a:rPr>
              <a:t>87</a:t>
            </a:r>
            <a:r>
              <a:rPr lang="nb-NO" sz="2000" dirty="0" smtClean="0">
                <a:solidFill>
                  <a:srgbClr val="FF0000"/>
                </a:solidFill>
              </a:rPr>
              <a:t>Rb</a:t>
            </a:r>
            <a:r>
              <a:rPr lang="nb-NO" sz="2000" baseline="-25000" dirty="0" smtClean="0">
                <a:solidFill>
                  <a:srgbClr val="FF0000"/>
                </a:solidFill>
              </a:rPr>
              <a:t>0</a:t>
            </a:r>
            <a:r>
              <a:rPr lang="nb-NO" sz="2000" baseline="-25000" dirty="0" smtClean="0"/>
              <a:t> </a:t>
            </a:r>
            <a:r>
              <a:rPr lang="nb-NO" sz="2000" dirty="0" smtClean="0"/>
              <a:t>e</a:t>
            </a:r>
            <a:r>
              <a:rPr lang="nb-NO" sz="2000" baseline="30000" dirty="0" smtClean="0">
                <a:latin typeface="Symbol" pitchFamily="18" charset="2"/>
              </a:rPr>
              <a:t>-</a:t>
            </a:r>
            <a:r>
              <a:rPr lang="nb-NO" sz="2000" baseline="30000" dirty="0" err="1" smtClean="0">
                <a:latin typeface="Symbol" pitchFamily="18" charset="2"/>
              </a:rPr>
              <a:t>l</a:t>
            </a:r>
            <a:r>
              <a:rPr lang="nb-NO" sz="2000" baseline="30000" dirty="0" err="1" smtClean="0"/>
              <a:t>t</a:t>
            </a:r>
            <a:r>
              <a:rPr lang="nb-NO" sz="2000" dirty="0" smtClean="0"/>
              <a:t> </a:t>
            </a:r>
            <a:endParaRPr lang="nb-NO" sz="2000" dirty="0"/>
          </a:p>
        </p:txBody>
      </p:sp>
      <p:grpSp>
        <p:nvGrpSpPr>
          <p:cNvPr id="8" name="Group 11"/>
          <p:cNvGrpSpPr/>
          <p:nvPr/>
        </p:nvGrpSpPr>
        <p:grpSpPr>
          <a:xfrm>
            <a:off x="19473" y="2330543"/>
            <a:ext cx="6489277" cy="804081"/>
            <a:chOff x="-1320766" y="3913747"/>
            <a:chExt cx="6489277" cy="804081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-1320766" y="3913747"/>
              <a:ext cx="6489277" cy="52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3400"/>
                </a:lnSpc>
              </a:pPr>
              <a:r>
                <a:rPr lang="nb-NO" sz="2000" dirty="0" err="1" smtClean="0"/>
                <a:t>Another</a:t>
              </a:r>
              <a:r>
                <a:rPr lang="nb-NO" sz="2000" dirty="0" smtClean="0"/>
                <a:t> </a:t>
              </a:r>
              <a:r>
                <a:rPr lang="nb-NO" sz="2000" dirty="0" err="1" smtClean="0"/>
                <a:t>relation</a:t>
              </a:r>
              <a:r>
                <a:rPr lang="nb-NO" sz="2000" dirty="0" smtClean="0"/>
                <a:t>: </a:t>
              </a:r>
              <a:r>
                <a:rPr lang="nb-NO" sz="2000" baseline="30000" dirty="0" smtClean="0">
                  <a:solidFill>
                    <a:srgbClr val="FF0000"/>
                  </a:solidFill>
                </a:rPr>
                <a:t>87</a:t>
              </a:r>
              <a:r>
                <a:rPr lang="nb-NO" sz="2000" dirty="0" smtClean="0">
                  <a:solidFill>
                    <a:srgbClr val="FF0000"/>
                  </a:solidFill>
                </a:rPr>
                <a:t>Rb </a:t>
              </a:r>
              <a:r>
                <a:rPr lang="nb-NO" sz="2000" dirty="0" smtClean="0"/>
                <a:t>=</a:t>
              </a:r>
              <a:r>
                <a:rPr lang="nb-NO" sz="2000" baseline="30000" dirty="0" smtClean="0"/>
                <a:t> </a:t>
              </a:r>
              <a:r>
                <a:rPr lang="nb-NO" sz="2000" baseline="30000" dirty="0" smtClean="0">
                  <a:solidFill>
                    <a:srgbClr val="FF0000"/>
                  </a:solidFill>
                </a:rPr>
                <a:t>87</a:t>
              </a:r>
              <a:r>
                <a:rPr lang="nb-NO" sz="2000" dirty="0" smtClean="0">
                  <a:solidFill>
                    <a:srgbClr val="FF0000"/>
                  </a:solidFill>
                </a:rPr>
                <a:t>Rb</a:t>
              </a:r>
              <a:r>
                <a:rPr lang="nb-NO" sz="2000" baseline="-25000" dirty="0" smtClean="0">
                  <a:solidFill>
                    <a:srgbClr val="FF0000"/>
                  </a:solidFill>
                </a:rPr>
                <a:t>0</a:t>
              </a:r>
              <a:r>
                <a:rPr lang="nb-NO" sz="2000" baseline="-25000" dirty="0" smtClean="0"/>
                <a:t> </a:t>
              </a:r>
              <a:r>
                <a:rPr lang="nb-NO" sz="2000" dirty="0" smtClean="0">
                  <a:latin typeface="Symbol" pitchFamily="18" charset="2"/>
                </a:rPr>
                <a:t>-</a:t>
              </a:r>
              <a:r>
                <a:rPr lang="nb-NO" sz="2000" dirty="0" smtClean="0"/>
                <a:t> </a:t>
              </a:r>
              <a:r>
                <a:rPr lang="nb-NO" sz="2000" baseline="30000" dirty="0" smtClean="0">
                  <a:solidFill>
                    <a:srgbClr val="3333FF"/>
                  </a:solidFill>
                </a:rPr>
                <a:t>87</a:t>
              </a:r>
              <a:r>
                <a:rPr lang="nb-NO" sz="2000" dirty="0" smtClean="0">
                  <a:solidFill>
                    <a:srgbClr val="3333FF"/>
                  </a:solidFill>
                </a:rPr>
                <a:t>Sr*</a:t>
              </a:r>
              <a:r>
                <a:rPr lang="nb-NO" sz="2000" dirty="0" smtClean="0"/>
                <a:t> </a:t>
              </a:r>
              <a:r>
                <a:rPr lang="nb-NO" sz="2000" dirty="0" smtClean="0">
                  <a:latin typeface="Symbol" pitchFamily="18" charset="2"/>
                </a:rPr>
                <a:t>=</a:t>
              </a:r>
              <a:r>
                <a:rPr lang="nb-NO" sz="2000" dirty="0" smtClean="0"/>
                <a:t>  </a:t>
              </a:r>
              <a:r>
                <a:rPr lang="nb-NO" sz="2000" baseline="30000" dirty="0" smtClean="0">
                  <a:solidFill>
                    <a:srgbClr val="FF0000"/>
                  </a:solidFill>
                </a:rPr>
                <a:t>87</a:t>
              </a:r>
              <a:r>
                <a:rPr lang="nb-NO" sz="2000" dirty="0" smtClean="0">
                  <a:solidFill>
                    <a:srgbClr val="FF0000"/>
                  </a:solidFill>
                </a:rPr>
                <a:t>Rb</a:t>
              </a:r>
              <a:r>
                <a:rPr lang="nb-NO" sz="2000" baseline="-25000" dirty="0" smtClean="0">
                  <a:solidFill>
                    <a:srgbClr val="FF0000"/>
                  </a:solidFill>
                </a:rPr>
                <a:t>0</a:t>
              </a:r>
              <a:r>
                <a:rPr lang="nb-NO" sz="2000" baseline="-25000" dirty="0" smtClean="0"/>
                <a:t> </a:t>
              </a:r>
              <a:r>
                <a:rPr lang="nb-NO" sz="2000" dirty="0" smtClean="0">
                  <a:latin typeface="Symbol" pitchFamily="18" charset="2"/>
                </a:rPr>
                <a:t>- (</a:t>
              </a:r>
              <a:r>
                <a:rPr lang="nb-NO" sz="2000" baseline="30000" dirty="0" smtClean="0">
                  <a:solidFill>
                    <a:srgbClr val="3333FF"/>
                  </a:solidFill>
                </a:rPr>
                <a:t>87</a:t>
              </a:r>
              <a:r>
                <a:rPr lang="nb-NO" sz="2000" dirty="0" smtClean="0">
                  <a:solidFill>
                    <a:srgbClr val="3333FF"/>
                  </a:solidFill>
                </a:rPr>
                <a:t>Sr</a:t>
              </a:r>
              <a:r>
                <a:rPr lang="nb-NO" sz="2000" baseline="-25000" dirty="0" smtClean="0"/>
                <a:t> </a:t>
              </a:r>
              <a:r>
                <a:rPr lang="nb-NO" sz="2000" dirty="0" smtClean="0">
                  <a:latin typeface="Symbol" pitchFamily="18" charset="2"/>
                </a:rPr>
                <a:t>- </a:t>
              </a:r>
              <a:r>
                <a:rPr lang="nb-NO" sz="2000" baseline="30000" dirty="0" smtClean="0">
                  <a:solidFill>
                    <a:srgbClr val="3333FF"/>
                  </a:solidFill>
                </a:rPr>
                <a:t>87</a:t>
              </a:r>
              <a:r>
                <a:rPr lang="nb-NO" sz="2000" dirty="0" smtClean="0">
                  <a:solidFill>
                    <a:srgbClr val="3333FF"/>
                  </a:solidFill>
                </a:rPr>
                <a:t>Sr</a:t>
              </a:r>
              <a:r>
                <a:rPr lang="nb-NO" sz="2000" baseline="-25000" dirty="0" smtClean="0">
                  <a:solidFill>
                    <a:srgbClr val="3333FF"/>
                  </a:solidFill>
                </a:rPr>
                <a:t>0</a:t>
              </a:r>
              <a:r>
                <a:rPr lang="nb-NO" sz="2000" dirty="0" smtClean="0"/>
                <a:t>)</a:t>
              </a:r>
              <a:endParaRPr lang="nb-NO" sz="2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66611" y="4440829"/>
              <a:ext cx="1063112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/>
                <a:t>Radiogenic</a:t>
              </a:r>
              <a:r>
                <a:rPr lang="nb-NO" sz="1200" dirty="0" smtClean="0"/>
                <a:t> Sr</a:t>
              </a:r>
              <a:endParaRPr lang="nb-NO" sz="1200" dirty="0"/>
            </a:p>
          </p:txBody>
        </p:sp>
        <p:cxnSp>
          <p:nvCxnSpPr>
            <p:cNvPr id="9" name="Straight Arrow Connector 8"/>
            <p:cNvCxnSpPr>
              <a:stCxn id="7" idx="0"/>
            </p:cNvCxnSpPr>
            <p:nvPr/>
          </p:nvCxnSpPr>
          <p:spPr>
            <a:xfrm rot="16200000" flipV="1">
              <a:off x="2505576" y="4348237"/>
              <a:ext cx="151074" cy="3410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07704" y="3231902"/>
            <a:ext cx="2834430" cy="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400"/>
              </a:lnSpc>
            </a:pPr>
            <a:r>
              <a:rPr lang="nb-NO" sz="2000" baseline="30000" dirty="0" smtClean="0">
                <a:solidFill>
                  <a:srgbClr val="FF0000"/>
                </a:solidFill>
              </a:rPr>
              <a:t>87</a:t>
            </a:r>
            <a:r>
              <a:rPr lang="nb-NO" sz="2000" dirty="0" smtClean="0">
                <a:solidFill>
                  <a:srgbClr val="FF0000"/>
                </a:solidFill>
              </a:rPr>
              <a:t>Rb</a:t>
            </a:r>
            <a:r>
              <a:rPr lang="nb-NO" sz="2000" baseline="-25000" dirty="0" smtClean="0">
                <a:solidFill>
                  <a:srgbClr val="FF0000"/>
                </a:solidFill>
              </a:rPr>
              <a:t>0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 smtClean="0">
                <a:latin typeface="Symbol" pitchFamily="18" charset="2"/>
              </a:rPr>
              <a:t>=</a:t>
            </a:r>
            <a:r>
              <a:rPr lang="nb-NO" sz="2000" baseline="30000" dirty="0" smtClean="0"/>
              <a:t> </a:t>
            </a:r>
            <a:r>
              <a:rPr lang="nb-NO" sz="2000" baseline="30000" dirty="0" smtClean="0">
                <a:solidFill>
                  <a:srgbClr val="FF0000"/>
                </a:solidFill>
              </a:rPr>
              <a:t>87</a:t>
            </a:r>
            <a:r>
              <a:rPr lang="nb-NO" sz="2000" dirty="0" smtClean="0">
                <a:solidFill>
                  <a:srgbClr val="FF0000"/>
                </a:solidFill>
              </a:rPr>
              <a:t>Rb</a:t>
            </a:r>
            <a:r>
              <a:rPr lang="nb-NO" sz="2000" baseline="-25000" dirty="0" smtClean="0"/>
              <a:t> </a:t>
            </a:r>
            <a:r>
              <a:rPr lang="nb-NO" sz="2000" dirty="0" smtClean="0">
                <a:latin typeface="Symbol" pitchFamily="18" charset="2"/>
              </a:rPr>
              <a:t>+</a:t>
            </a:r>
            <a:r>
              <a:rPr lang="nb-NO" sz="2000" dirty="0" smtClean="0"/>
              <a:t> </a:t>
            </a:r>
            <a:r>
              <a:rPr lang="nb-NO" sz="2000" baseline="30000" dirty="0" smtClean="0">
                <a:solidFill>
                  <a:srgbClr val="3333FF"/>
                </a:solidFill>
              </a:rPr>
              <a:t>87</a:t>
            </a:r>
            <a:r>
              <a:rPr lang="nb-NO" sz="2000" dirty="0" smtClean="0">
                <a:solidFill>
                  <a:srgbClr val="3333FF"/>
                </a:solidFill>
              </a:rPr>
              <a:t>Sr</a:t>
            </a:r>
            <a:r>
              <a:rPr lang="nb-NO" sz="2000" baseline="-25000" dirty="0" smtClean="0"/>
              <a:t> </a:t>
            </a:r>
            <a:r>
              <a:rPr lang="nb-NO" sz="2000" dirty="0" smtClean="0">
                <a:latin typeface="Symbol" pitchFamily="18" charset="2"/>
              </a:rPr>
              <a:t>- </a:t>
            </a:r>
            <a:r>
              <a:rPr lang="nb-NO" sz="2000" baseline="30000" dirty="0" smtClean="0">
                <a:solidFill>
                  <a:srgbClr val="3333FF"/>
                </a:solidFill>
              </a:rPr>
              <a:t>87</a:t>
            </a:r>
            <a:r>
              <a:rPr lang="nb-NO" sz="2000" dirty="0" smtClean="0">
                <a:solidFill>
                  <a:srgbClr val="3333FF"/>
                </a:solidFill>
              </a:rPr>
              <a:t>Sr</a:t>
            </a:r>
            <a:r>
              <a:rPr lang="nb-NO" sz="2000" baseline="-25000" dirty="0" smtClean="0">
                <a:solidFill>
                  <a:srgbClr val="3333FF"/>
                </a:solidFill>
              </a:rPr>
              <a:t>0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63688" y="3881832"/>
            <a:ext cx="7078316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dirty="0" err="1" smtClean="0"/>
              <a:t>Inserting</a:t>
            </a:r>
            <a:r>
              <a:rPr lang="nb-NO" sz="2000" dirty="0" smtClean="0"/>
              <a:t> </a:t>
            </a:r>
            <a:r>
              <a:rPr lang="nb-NO" sz="2000" dirty="0" err="1" smtClean="0"/>
              <a:t>into</a:t>
            </a:r>
            <a:r>
              <a:rPr lang="nb-NO" sz="2000" dirty="0" smtClean="0"/>
              <a:t>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decay</a:t>
            </a:r>
            <a:r>
              <a:rPr lang="nb-NO" sz="2000" dirty="0" smtClean="0"/>
              <a:t> </a:t>
            </a:r>
            <a:r>
              <a:rPr lang="nb-NO" sz="2000" dirty="0" err="1" smtClean="0"/>
              <a:t>equation</a:t>
            </a:r>
            <a:r>
              <a:rPr lang="nb-NO" sz="2000" dirty="0" smtClean="0"/>
              <a:t>:</a:t>
            </a:r>
          </a:p>
          <a:p>
            <a:pPr>
              <a:lnSpc>
                <a:spcPts val="2600"/>
              </a:lnSpc>
            </a:pPr>
            <a:r>
              <a:rPr lang="nb-NO" sz="2000" dirty="0" smtClean="0">
                <a:solidFill>
                  <a:srgbClr val="3333FF"/>
                </a:solidFill>
              </a:rPr>
              <a:t>               </a:t>
            </a:r>
            <a:r>
              <a:rPr lang="nb-NO" sz="1800" baseline="30000" dirty="0" smtClean="0">
                <a:solidFill>
                  <a:srgbClr val="FF0000"/>
                </a:solidFill>
              </a:rPr>
              <a:t>87</a:t>
            </a:r>
            <a:r>
              <a:rPr lang="nb-NO" sz="1800" dirty="0" smtClean="0">
                <a:solidFill>
                  <a:srgbClr val="FF0000"/>
                </a:solidFill>
              </a:rPr>
              <a:t>Rb  </a:t>
            </a:r>
            <a:r>
              <a:rPr lang="nb-NO" sz="1800" dirty="0" smtClean="0">
                <a:latin typeface="Symbol" pitchFamily="18" charset="2"/>
              </a:rPr>
              <a:t>=</a:t>
            </a:r>
            <a:r>
              <a:rPr lang="nb-NO" sz="1800" dirty="0" smtClean="0"/>
              <a:t>  (</a:t>
            </a:r>
            <a:r>
              <a:rPr lang="nb-NO" sz="1800" baseline="30000" dirty="0" smtClean="0"/>
              <a:t> </a:t>
            </a:r>
            <a:r>
              <a:rPr lang="nb-NO" sz="1800" baseline="30000" dirty="0" smtClean="0">
                <a:solidFill>
                  <a:srgbClr val="FF0000"/>
                </a:solidFill>
              </a:rPr>
              <a:t>87</a:t>
            </a:r>
            <a:r>
              <a:rPr lang="nb-NO" sz="1800" dirty="0" smtClean="0">
                <a:solidFill>
                  <a:srgbClr val="FF0000"/>
                </a:solidFill>
              </a:rPr>
              <a:t>Rb</a:t>
            </a:r>
            <a:r>
              <a:rPr lang="nb-NO" sz="1800" dirty="0" smtClean="0">
                <a:latin typeface="Symbol" pitchFamily="18" charset="2"/>
              </a:rPr>
              <a:t> +</a:t>
            </a:r>
            <a:r>
              <a:rPr lang="nb-NO" sz="1800" dirty="0" smtClean="0"/>
              <a:t> 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aseline="-25000" dirty="0" smtClean="0"/>
              <a:t> </a:t>
            </a:r>
            <a:r>
              <a:rPr lang="nb-NO" sz="1800" dirty="0" smtClean="0">
                <a:latin typeface="Symbol" pitchFamily="18" charset="2"/>
              </a:rPr>
              <a:t>- 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aseline="-25000" dirty="0" smtClean="0">
                <a:solidFill>
                  <a:srgbClr val="3333FF"/>
                </a:solidFill>
              </a:rPr>
              <a:t>0</a:t>
            </a:r>
            <a:r>
              <a:rPr lang="nb-NO" sz="1800" dirty="0" smtClean="0"/>
              <a:t>)</a:t>
            </a:r>
            <a:r>
              <a:rPr lang="nb-NO" sz="1800" baseline="-25000" dirty="0" smtClean="0"/>
              <a:t> </a:t>
            </a:r>
            <a:r>
              <a:rPr lang="nb-NO" sz="1800" dirty="0" smtClean="0"/>
              <a:t>e</a:t>
            </a:r>
            <a:r>
              <a:rPr lang="nb-NO" sz="1800" baseline="30000" dirty="0" smtClean="0">
                <a:latin typeface="Symbol" pitchFamily="18" charset="2"/>
              </a:rPr>
              <a:t>-</a:t>
            </a:r>
            <a:r>
              <a:rPr lang="nb-NO" sz="1800" baseline="30000" dirty="0" err="1" smtClean="0">
                <a:latin typeface="Symbol" pitchFamily="18" charset="2"/>
              </a:rPr>
              <a:t>l</a:t>
            </a:r>
            <a:r>
              <a:rPr lang="nb-NO" sz="1800" baseline="30000" dirty="0" err="1" smtClean="0"/>
              <a:t>t</a:t>
            </a:r>
            <a:r>
              <a:rPr lang="nb-NO" sz="1800" baseline="30000" dirty="0" smtClean="0"/>
              <a:t> </a:t>
            </a:r>
            <a:r>
              <a:rPr lang="nb-NO" sz="1800" dirty="0">
                <a:latin typeface="Symbol" pitchFamily="18" charset="2"/>
              </a:rPr>
              <a:t>=</a:t>
            </a:r>
            <a:r>
              <a:rPr lang="nb-NO" sz="1800" dirty="0"/>
              <a:t>  </a:t>
            </a:r>
            <a:r>
              <a:rPr lang="nb-NO" sz="1800" baseline="30000" dirty="0" smtClean="0"/>
              <a:t> </a:t>
            </a:r>
            <a:r>
              <a:rPr lang="nb-NO" sz="1800" baseline="30000" dirty="0" smtClean="0">
                <a:solidFill>
                  <a:srgbClr val="FF0000"/>
                </a:solidFill>
              </a:rPr>
              <a:t>87</a:t>
            </a:r>
            <a:r>
              <a:rPr lang="nb-NO" sz="1800" dirty="0" smtClean="0">
                <a:solidFill>
                  <a:srgbClr val="FF0000"/>
                </a:solidFill>
              </a:rPr>
              <a:t>Rb </a:t>
            </a:r>
            <a:r>
              <a:rPr lang="nb-NO" sz="1800" dirty="0" smtClean="0"/>
              <a:t>e</a:t>
            </a:r>
            <a:r>
              <a:rPr lang="nb-NO" sz="1800" baseline="30000" dirty="0" smtClean="0">
                <a:latin typeface="Symbol" pitchFamily="18" charset="2"/>
              </a:rPr>
              <a:t>-</a:t>
            </a:r>
            <a:r>
              <a:rPr lang="nb-NO" sz="1800" baseline="30000" dirty="0" err="1" smtClean="0">
                <a:latin typeface="Symbol" pitchFamily="18" charset="2"/>
              </a:rPr>
              <a:t>l</a:t>
            </a:r>
            <a:r>
              <a:rPr lang="nb-NO" sz="1800" baseline="30000" dirty="0" err="1" smtClean="0"/>
              <a:t>t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smtClean="0">
                <a:latin typeface="Symbol" pitchFamily="18" charset="2"/>
              </a:rPr>
              <a:t>+ (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aseline="-25000" dirty="0" smtClean="0"/>
              <a:t> </a:t>
            </a:r>
            <a:r>
              <a:rPr lang="nb-NO" sz="1800" dirty="0">
                <a:latin typeface="Symbol" pitchFamily="18" charset="2"/>
              </a:rPr>
              <a:t>- </a:t>
            </a:r>
            <a:r>
              <a:rPr lang="nb-NO" sz="1800" baseline="30000" dirty="0">
                <a:solidFill>
                  <a:srgbClr val="3333FF"/>
                </a:solidFill>
              </a:rPr>
              <a:t>87</a:t>
            </a:r>
            <a:r>
              <a:rPr lang="nb-NO" sz="1800" dirty="0">
                <a:solidFill>
                  <a:srgbClr val="3333FF"/>
                </a:solidFill>
              </a:rPr>
              <a:t>Sr</a:t>
            </a:r>
            <a:r>
              <a:rPr lang="nb-NO" sz="1800" baseline="-25000" dirty="0">
                <a:solidFill>
                  <a:srgbClr val="3333FF"/>
                </a:solidFill>
              </a:rPr>
              <a:t>0</a:t>
            </a:r>
            <a:r>
              <a:rPr lang="nb-NO" sz="1800" dirty="0"/>
              <a:t>)</a:t>
            </a:r>
            <a:r>
              <a:rPr lang="nb-NO" sz="1800" baseline="-25000" dirty="0"/>
              <a:t> </a:t>
            </a:r>
            <a:r>
              <a:rPr lang="nb-NO" sz="1800" dirty="0"/>
              <a:t>e</a:t>
            </a:r>
            <a:r>
              <a:rPr lang="nb-NO" sz="1800" baseline="30000" dirty="0">
                <a:latin typeface="Symbol" pitchFamily="18" charset="2"/>
              </a:rPr>
              <a:t>-</a:t>
            </a:r>
            <a:r>
              <a:rPr lang="nb-NO" sz="1800" baseline="30000" dirty="0" err="1">
                <a:latin typeface="Symbol" pitchFamily="18" charset="2"/>
              </a:rPr>
              <a:t>l</a:t>
            </a:r>
            <a:r>
              <a:rPr lang="nb-NO" sz="1800" baseline="30000" dirty="0" err="1"/>
              <a:t>t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898328" y="4509120"/>
            <a:ext cx="3376245" cy="5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400"/>
              </a:lnSpc>
            </a:pPr>
            <a:r>
              <a:rPr lang="nb-NO" sz="1800" baseline="30000" dirty="0" smtClean="0">
                <a:solidFill>
                  <a:srgbClr val="FF0000"/>
                </a:solidFill>
              </a:rPr>
              <a:t>87</a:t>
            </a:r>
            <a:r>
              <a:rPr lang="nb-NO" sz="1800" dirty="0" smtClean="0">
                <a:solidFill>
                  <a:srgbClr val="FF0000"/>
                </a:solidFill>
              </a:rPr>
              <a:t>Rb </a:t>
            </a:r>
            <a:r>
              <a:rPr lang="nb-NO" sz="1800" dirty="0" smtClean="0"/>
              <a:t>(1</a:t>
            </a:r>
            <a:r>
              <a:rPr lang="nb-NO" sz="1800" dirty="0" smtClean="0">
                <a:latin typeface="Symbol" pitchFamily="18" charset="2"/>
              </a:rPr>
              <a:t> - </a:t>
            </a:r>
            <a:r>
              <a:rPr lang="nb-NO" sz="1800" dirty="0" err="1" smtClean="0"/>
              <a:t>e</a:t>
            </a:r>
            <a:r>
              <a:rPr lang="nb-NO" sz="1800" baseline="30000" dirty="0" err="1" smtClean="0">
                <a:latin typeface="Symbol" pitchFamily="18" charset="2"/>
              </a:rPr>
              <a:t>-l</a:t>
            </a:r>
            <a:r>
              <a:rPr lang="nb-NO" sz="1800" baseline="30000" dirty="0" err="1" smtClean="0"/>
              <a:t>t</a:t>
            </a:r>
            <a:r>
              <a:rPr lang="nb-NO" sz="1800" dirty="0" smtClean="0"/>
              <a:t>)  </a:t>
            </a:r>
            <a:r>
              <a:rPr lang="nb-NO" sz="1800" dirty="0" smtClean="0">
                <a:latin typeface="Symbol" pitchFamily="18" charset="2"/>
              </a:rPr>
              <a:t>=</a:t>
            </a:r>
            <a:r>
              <a:rPr lang="nb-NO" sz="1800" dirty="0" smtClean="0"/>
              <a:t>  (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aseline="-25000" dirty="0" smtClean="0"/>
              <a:t> </a:t>
            </a:r>
            <a:r>
              <a:rPr lang="nb-NO" sz="1800" dirty="0" smtClean="0">
                <a:latin typeface="Symbol" pitchFamily="18" charset="2"/>
              </a:rPr>
              <a:t>- 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aseline="-25000" dirty="0" smtClean="0">
                <a:solidFill>
                  <a:srgbClr val="3333FF"/>
                </a:solidFill>
              </a:rPr>
              <a:t>0</a:t>
            </a:r>
            <a:r>
              <a:rPr lang="nb-NO" sz="1800" dirty="0" smtClean="0"/>
              <a:t>)</a:t>
            </a:r>
            <a:r>
              <a:rPr lang="nb-NO" sz="1800" baseline="-25000" dirty="0" smtClean="0"/>
              <a:t> </a:t>
            </a:r>
            <a:r>
              <a:rPr lang="nb-NO" sz="1800" dirty="0" err="1" smtClean="0"/>
              <a:t>e</a:t>
            </a:r>
            <a:r>
              <a:rPr lang="nb-NO" sz="1800" baseline="30000" dirty="0" err="1" smtClean="0">
                <a:latin typeface="Symbol" pitchFamily="18" charset="2"/>
              </a:rPr>
              <a:t>-l</a:t>
            </a:r>
            <a:r>
              <a:rPr lang="nb-NO" sz="1800" baseline="30000" dirty="0" err="1" smtClean="0"/>
              <a:t>t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32828" y="5301208"/>
            <a:ext cx="6556603" cy="8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nb-NO" sz="1800" dirty="0" err="1" smtClean="0"/>
              <a:t>Dividing</a:t>
            </a:r>
            <a:r>
              <a:rPr lang="nb-NO" sz="1800" dirty="0" smtClean="0"/>
              <a:t> by </a:t>
            </a:r>
            <a:r>
              <a:rPr lang="nb-NO" sz="1800" b="1" dirty="0" err="1" smtClean="0"/>
              <a:t>e</a:t>
            </a:r>
            <a:r>
              <a:rPr lang="nb-NO" sz="1800" b="1" baseline="30000" dirty="0" err="1" smtClean="0">
                <a:latin typeface="Symbol" pitchFamily="18" charset="2"/>
              </a:rPr>
              <a:t>-l</a:t>
            </a:r>
            <a:r>
              <a:rPr lang="nb-NO" sz="1800" b="1" baseline="30000" dirty="0" err="1" smtClean="0"/>
              <a:t>t</a:t>
            </a:r>
            <a:r>
              <a:rPr lang="nb-NO" sz="1800" dirty="0" smtClean="0"/>
              <a:t> </a:t>
            </a:r>
            <a:r>
              <a:rPr lang="nb-NO" sz="1800" dirty="0" err="1" smtClean="0"/>
              <a:t>on</a:t>
            </a:r>
            <a:r>
              <a:rPr lang="nb-NO" sz="1800" dirty="0" smtClean="0"/>
              <a:t> </a:t>
            </a:r>
            <a:r>
              <a:rPr lang="nb-NO" sz="1800" dirty="0" err="1" smtClean="0"/>
              <a:t>both</a:t>
            </a:r>
            <a:r>
              <a:rPr lang="nb-NO" sz="1800" dirty="0" smtClean="0"/>
              <a:t> sides: </a:t>
            </a:r>
            <a:r>
              <a:rPr lang="nb-NO" sz="1800" baseline="30000" dirty="0" smtClean="0">
                <a:solidFill>
                  <a:srgbClr val="FF0000"/>
                </a:solidFill>
              </a:rPr>
              <a:t>87</a:t>
            </a:r>
            <a:r>
              <a:rPr lang="nb-NO" sz="1800" dirty="0" smtClean="0">
                <a:solidFill>
                  <a:srgbClr val="FF0000"/>
                </a:solidFill>
              </a:rPr>
              <a:t>Rb </a:t>
            </a:r>
            <a:r>
              <a:rPr lang="nb-NO" sz="1800" dirty="0" smtClean="0"/>
              <a:t>(e</a:t>
            </a:r>
            <a:r>
              <a:rPr lang="nb-NO" sz="1800" baseline="30000" dirty="0" smtClean="0">
                <a:latin typeface="Symbol" pitchFamily="18" charset="2"/>
              </a:rPr>
              <a:t>l</a:t>
            </a:r>
            <a:r>
              <a:rPr lang="nb-NO" sz="1800" baseline="30000" dirty="0" smtClean="0"/>
              <a:t>t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smtClean="0">
                <a:latin typeface="Symbol" pitchFamily="18" charset="2"/>
              </a:rPr>
              <a:t>- </a:t>
            </a:r>
            <a:r>
              <a:rPr lang="nb-NO" sz="1800" dirty="0" smtClean="0"/>
              <a:t>1)  </a:t>
            </a:r>
            <a:r>
              <a:rPr lang="nb-NO" sz="1800" dirty="0" smtClean="0">
                <a:latin typeface="Symbol" pitchFamily="18" charset="2"/>
              </a:rPr>
              <a:t>= </a:t>
            </a:r>
            <a:r>
              <a:rPr lang="nb-NO" sz="1800" dirty="0" smtClean="0"/>
              <a:t> 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aseline="-25000" dirty="0" smtClean="0"/>
              <a:t> </a:t>
            </a:r>
            <a:r>
              <a:rPr lang="nb-NO" sz="1800" dirty="0" smtClean="0">
                <a:latin typeface="Symbol" pitchFamily="18" charset="2"/>
              </a:rPr>
              <a:t>- 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aseline="-25000" dirty="0" smtClean="0">
                <a:solidFill>
                  <a:srgbClr val="3333FF"/>
                </a:solidFill>
              </a:rPr>
              <a:t>0</a:t>
            </a:r>
          </a:p>
          <a:p>
            <a:pPr>
              <a:lnSpc>
                <a:spcPts val="2800"/>
              </a:lnSpc>
            </a:pPr>
            <a:r>
              <a:rPr lang="nb-NO" sz="2200" baseline="30000" dirty="0" smtClean="0">
                <a:solidFill>
                  <a:srgbClr val="3333FF"/>
                </a:solidFill>
              </a:rPr>
              <a:t>                                                                                  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aseline="-25000" dirty="0" smtClean="0"/>
              <a:t>  </a:t>
            </a:r>
            <a:r>
              <a:rPr lang="nb-NO" sz="1800" dirty="0" smtClean="0">
                <a:latin typeface="Symbol" pitchFamily="18" charset="2"/>
              </a:rPr>
              <a:t>= 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aseline="-25000" dirty="0" smtClean="0">
                <a:solidFill>
                  <a:srgbClr val="3333FF"/>
                </a:solidFill>
              </a:rPr>
              <a:t>0</a:t>
            </a:r>
            <a:r>
              <a:rPr lang="nb-NO" sz="1800" dirty="0" smtClean="0">
                <a:latin typeface="Symbol" pitchFamily="18" charset="2"/>
              </a:rPr>
              <a:t> +</a:t>
            </a:r>
            <a:r>
              <a:rPr lang="nb-NO" sz="1800" baseline="30000" dirty="0" smtClean="0">
                <a:solidFill>
                  <a:srgbClr val="FF0000"/>
                </a:solidFill>
              </a:rPr>
              <a:t> 87</a:t>
            </a:r>
            <a:r>
              <a:rPr lang="nb-NO" sz="1800" dirty="0" smtClean="0">
                <a:solidFill>
                  <a:srgbClr val="FF0000"/>
                </a:solidFill>
              </a:rPr>
              <a:t>Rb </a:t>
            </a:r>
            <a:r>
              <a:rPr lang="nb-NO" sz="1800" dirty="0" smtClean="0"/>
              <a:t>(e</a:t>
            </a:r>
            <a:r>
              <a:rPr lang="nb-NO" sz="1800" baseline="30000" dirty="0" smtClean="0">
                <a:latin typeface="Symbol" pitchFamily="18" charset="2"/>
              </a:rPr>
              <a:t>l</a:t>
            </a:r>
            <a:r>
              <a:rPr lang="nb-NO" sz="1800" baseline="30000" dirty="0" smtClean="0"/>
              <a:t>t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smtClean="0">
                <a:latin typeface="Symbol" pitchFamily="18" charset="2"/>
              </a:rPr>
              <a:t>- </a:t>
            </a:r>
            <a:r>
              <a:rPr lang="nb-NO" sz="1800" dirty="0" smtClean="0"/>
              <a:t>1) 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22777" y="6263972"/>
            <a:ext cx="7664278" cy="40011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 smtClean="0"/>
              <a:t>Dividing</a:t>
            </a:r>
            <a:r>
              <a:rPr lang="nb-NO" sz="2000" dirty="0" smtClean="0"/>
              <a:t> by </a:t>
            </a:r>
            <a:r>
              <a:rPr lang="nb-NO" sz="2000" b="1" baseline="30000" dirty="0" smtClean="0"/>
              <a:t>86</a:t>
            </a:r>
            <a:r>
              <a:rPr lang="nb-NO" sz="2000" b="1" dirty="0" smtClean="0"/>
              <a:t>Sr</a:t>
            </a:r>
            <a:r>
              <a:rPr lang="nb-NO" sz="2000" dirty="0" smtClean="0"/>
              <a:t> </a:t>
            </a:r>
            <a:r>
              <a:rPr lang="nb-NO" sz="2000" dirty="0" err="1" smtClean="0"/>
              <a:t>on</a:t>
            </a:r>
            <a:r>
              <a:rPr lang="nb-NO" sz="2000" dirty="0" smtClean="0"/>
              <a:t> </a:t>
            </a:r>
            <a:r>
              <a:rPr lang="nb-NO" sz="2000" dirty="0" err="1" smtClean="0"/>
              <a:t>both</a:t>
            </a:r>
            <a:r>
              <a:rPr lang="nb-NO" sz="2000" dirty="0" smtClean="0"/>
              <a:t> sides:   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="1" dirty="0" smtClean="0"/>
              <a:t>/</a:t>
            </a:r>
            <a:r>
              <a:rPr lang="nb-NO" sz="1800" baseline="30000" dirty="0" smtClean="0"/>
              <a:t>86</a:t>
            </a:r>
            <a:r>
              <a:rPr lang="nb-NO" sz="1800" dirty="0" smtClean="0"/>
              <a:t>Sr</a:t>
            </a:r>
            <a:r>
              <a:rPr lang="nb-NO" sz="1800" baseline="-25000" dirty="0" smtClean="0"/>
              <a:t>   </a:t>
            </a:r>
            <a:r>
              <a:rPr lang="nb-NO" sz="1800" dirty="0" smtClean="0">
                <a:latin typeface="Symbol" pitchFamily="18" charset="2"/>
              </a:rPr>
              <a:t>=  (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="1" dirty="0" smtClean="0"/>
              <a:t>/</a:t>
            </a:r>
            <a:r>
              <a:rPr lang="nb-NO" sz="1800" baseline="30000" dirty="0" smtClean="0"/>
              <a:t>86</a:t>
            </a:r>
            <a:r>
              <a:rPr lang="nb-NO" sz="1800" dirty="0" smtClean="0"/>
              <a:t>Sr)</a:t>
            </a:r>
            <a:r>
              <a:rPr lang="nb-NO" sz="1800" baseline="-25000" dirty="0" smtClean="0"/>
              <a:t>0</a:t>
            </a:r>
            <a:r>
              <a:rPr lang="nb-NO" sz="1800" dirty="0" smtClean="0">
                <a:latin typeface="Symbol" pitchFamily="18" charset="2"/>
              </a:rPr>
              <a:t> +</a:t>
            </a:r>
            <a:r>
              <a:rPr lang="nb-NO" sz="1800" baseline="30000" dirty="0" smtClean="0">
                <a:solidFill>
                  <a:srgbClr val="FF0000"/>
                </a:solidFill>
              </a:rPr>
              <a:t> 87</a:t>
            </a:r>
            <a:r>
              <a:rPr lang="nb-NO" sz="1800" dirty="0" smtClean="0">
                <a:solidFill>
                  <a:srgbClr val="FF0000"/>
                </a:solidFill>
              </a:rPr>
              <a:t>Rb</a:t>
            </a:r>
            <a:r>
              <a:rPr lang="nb-NO" sz="1800" b="1" dirty="0" smtClean="0"/>
              <a:t>/</a:t>
            </a:r>
            <a:r>
              <a:rPr lang="nb-NO" sz="1800" baseline="30000" dirty="0" smtClean="0"/>
              <a:t>86</a:t>
            </a:r>
            <a:r>
              <a:rPr lang="nb-NO" sz="1800" dirty="0" smtClean="0"/>
              <a:t>Sr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smtClean="0"/>
              <a:t>(e</a:t>
            </a:r>
            <a:r>
              <a:rPr lang="nb-NO" sz="1800" baseline="30000" dirty="0" smtClean="0">
                <a:latin typeface="Symbol" pitchFamily="18" charset="2"/>
              </a:rPr>
              <a:t>l</a:t>
            </a:r>
            <a:r>
              <a:rPr lang="nb-NO" sz="1800" baseline="30000" dirty="0" smtClean="0"/>
              <a:t>t</a:t>
            </a:r>
            <a:r>
              <a:rPr lang="nb-NO" sz="1800" dirty="0" smtClean="0">
                <a:solidFill>
                  <a:srgbClr val="FF0000"/>
                </a:solidFill>
              </a:rPr>
              <a:t> </a:t>
            </a:r>
            <a:r>
              <a:rPr lang="nb-NO" sz="1800" dirty="0" smtClean="0">
                <a:latin typeface="Symbol" pitchFamily="18" charset="2"/>
              </a:rPr>
              <a:t>- </a:t>
            </a:r>
            <a:r>
              <a:rPr lang="nb-NO" sz="1800" dirty="0" smtClean="0"/>
              <a:t>1) </a:t>
            </a:r>
            <a:endParaRPr lang="nb-NO" sz="18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7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5" grpId="0"/>
      <p:bldP spid="16" grpId="0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3" y="1814380"/>
            <a:ext cx="3974766" cy="320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644" y="1466971"/>
            <a:ext cx="40386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50825" y="160338"/>
            <a:ext cx="5041765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 err="1">
                <a:solidFill>
                  <a:srgbClr val="3333FF"/>
                </a:solidFill>
              </a:rPr>
              <a:t>Measuring</a:t>
            </a: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sz="2800" b="1" dirty="0">
                <a:solidFill>
                  <a:srgbClr val="3333FF"/>
                </a:solidFill>
              </a:rPr>
              <a:t>initial</a:t>
            </a: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baseline="30000" dirty="0" err="1" smtClean="0">
                <a:solidFill>
                  <a:srgbClr val="3333FF"/>
                </a:solidFill>
              </a:rPr>
              <a:t>26</a:t>
            </a:r>
            <a:r>
              <a:rPr lang="nb-NO" sz="2800" dirty="0" err="1" smtClean="0">
                <a:solidFill>
                  <a:srgbClr val="3333FF"/>
                </a:solidFill>
              </a:rPr>
              <a:t>Al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2800" dirty="0" smtClean="0">
                <a:solidFill>
                  <a:srgbClr val="3333FF"/>
                </a:solidFill>
              </a:rPr>
              <a:t>/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2800" baseline="30000" dirty="0" err="1" smtClean="0">
                <a:solidFill>
                  <a:srgbClr val="3333FF"/>
                </a:solidFill>
              </a:rPr>
              <a:t>24</a:t>
            </a:r>
            <a:r>
              <a:rPr lang="nb-NO" sz="2800" dirty="0" err="1" smtClean="0">
                <a:solidFill>
                  <a:srgbClr val="3333FF"/>
                </a:solidFill>
              </a:rPr>
              <a:t>Al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>
                <a:solidFill>
                  <a:srgbClr val="3333FF"/>
                </a:solidFill>
              </a:rPr>
              <a:t>at </a:t>
            </a:r>
            <a:r>
              <a:rPr lang="nb-NO" sz="2800" b="1" dirty="0" err="1">
                <a:solidFill>
                  <a:srgbClr val="3333FF"/>
                </a:solidFill>
              </a:rPr>
              <a:t>t</a:t>
            </a:r>
            <a:r>
              <a:rPr lang="nb-NO" sz="2800" b="1" baseline="-25000" dirty="0" err="1">
                <a:solidFill>
                  <a:srgbClr val="3333FF"/>
                </a:solidFill>
              </a:rPr>
              <a:t>0</a:t>
            </a:r>
            <a:endParaRPr lang="nb-NO" sz="2800" b="1" baseline="-25000" dirty="0">
              <a:solidFill>
                <a:srgbClr val="3333FF"/>
              </a:solidFill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34963" y="796925"/>
            <a:ext cx="4237037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nb-NO" sz="1800" b="1">
                <a:latin typeface="Symbol" pitchFamily="18" charset="2"/>
              </a:rPr>
              <a:t>d</a:t>
            </a:r>
            <a:r>
              <a:rPr lang="nb-NO" sz="1800" b="1" baseline="30000"/>
              <a:t>26</a:t>
            </a:r>
            <a:r>
              <a:rPr lang="nb-NO" sz="1800" b="1"/>
              <a:t>Mg</a:t>
            </a:r>
            <a:r>
              <a:rPr lang="nb-NO" sz="1800"/>
              <a:t> </a:t>
            </a:r>
            <a:r>
              <a:rPr lang="nb-NO" sz="1800" b="1"/>
              <a:t>= </a:t>
            </a:r>
            <a:r>
              <a:rPr lang="nb-NO" sz="1800"/>
              <a:t>[(</a:t>
            </a:r>
            <a:r>
              <a:rPr lang="nb-NO" sz="1800" baseline="30000"/>
              <a:t>26</a:t>
            </a:r>
            <a:r>
              <a:rPr lang="nb-NO" sz="1800"/>
              <a:t>Mg/</a:t>
            </a:r>
            <a:r>
              <a:rPr lang="nb-NO" sz="1800" baseline="30000"/>
              <a:t>24</a:t>
            </a:r>
            <a:r>
              <a:rPr lang="nb-NO" sz="1800"/>
              <a:t>Mg)</a:t>
            </a:r>
            <a:r>
              <a:rPr lang="nb-NO" sz="1800" baseline="-25000"/>
              <a:t>sample/stand </a:t>
            </a:r>
            <a:r>
              <a:rPr lang="nb-NO" sz="1800"/>
              <a:t>-1] </a:t>
            </a:r>
            <a:r>
              <a:rPr lang="nb-NO" sz="1800" baseline="-12000"/>
              <a:t>*</a:t>
            </a:r>
            <a:r>
              <a:rPr lang="nb-NO" sz="1800"/>
              <a:t> 1000%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828800" y="3938588"/>
            <a:ext cx="1738313" cy="2270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48135" name="Rectangle 5"/>
          <p:cNvSpPr>
            <a:spLocks noChangeArrowheads="1"/>
          </p:cNvSpPr>
          <p:nvPr/>
        </p:nvSpPr>
        <p:spPr bwMode="auto">
          <a:xfrm>
            <a:off x="6551613" y="3832225"/>
            <a:ext cx="2306637" cy="2063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48136" name="Text Box 3"/>
          <p:cNvSpPr txBox="1">
            <a:spLocks noChangeArrowheads="1"/>
          </p:cNvSpPr>
          <p:nvPr/>
        </p:nvSpPr>
        <p:spPr bwMode="auto">
          <a:xfrm>
            <a:off x="311525" y="5085184"/>
            <a:ext cx="21707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/>
              <a:t>Amelin</a:t>
            </a:r>
            <a:r>
              <a:rPr lang="nb-NO" sz="1400" dirty="0"/>
              <a:t> et al. 2002, </a:t>
            </a:r>
            <a:r>
              <a:rPr lang="nb-NO" sz="1400" dirty="0" err="1"/>
              <a:t>Science</a:t>
            </a:r>
            <a:endParaRPr lang="nb-NO" sz="1400" dirty="0"/>
          </a:p>
        </p:txBody>
      </p:sp>
      <p:sp>
        <p:nvSpPr>
          <p:cNvPr id="48137" name="Text Box 3"/>
          <p:cNvSpPr txBox="1">
            <a:spLocks noChangeArrowheads="1"/>
          </p:cNvSpPr>
          <p:nvPr/>
        </p:nvSpPr>
        <p:spPr bwMode="auto">
          <a:xfrm>
            <a:off x="5508103" y="5085183"/>
            <a:ext cx="34724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 smtClean="0"/>
              <a:t>Bouvier</a:t>
            </a:r>
            <a:r>
              <a:rPr lang="nb-NO" sz="1400" dirty="0" smtClean="0"/>
              <a:t> &amp; </a:t>
            </a:r>
            <a:r>
              <a:rPr lang="nb-NO" sz="1400" dirty="0" err="1" smtClean="0"/>
              <a:t>Wadhwa</a:t>
            </a:r>
            <a:r>
              <a:rPr lang="nb-NO" sz="1400" dirty="0" smtClean="0"/>
              <a:t> </a:t>
            </a:r>
            <a:r>
              <a:rPr lang="nb-NO" sz="1400" dirty="0"/>
              <a:t>2010, Nature </a:t>
            </a:r>
            <a:r>
              <a:rPr lang="nb-NO" sz="1400" dirty="0" err="1"/>
              <a:t>Geoscience</a:t>
            </a:r>
            <a:endParaRPr lang="nb-NO" sz="14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508103" y="1703445"/>
            <a:ext cx="25233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CAI, </a:t>
            </a:r>
            <a:r>
              <a:rPr lang="en-GB" dirty="0">
                <a:solidFill>
                  <a:srgbClr val="3366FF"/>
                </a:solidFill>
              </a:rPr>
              <a:t>Northwest Africa </a:t>
            </a:r>
            <a:r>
              <a:rPr lang="en-GB" dirty="0" smtClean="0">
                <a:solidFill>
                  <a:srgbClr val="3366FF"/>
                </a:solidFill>
              </a:rPr>
              <a:t>2364</a:t>
            </a:r>
          </a:p>
          <a:p>
            <a:r>
              <a:rPr lang="en-GB" dirty="0" smtClean="0">
                <a:solidFill>
                  <a:srgbClr val="3366FF"/>
                </a:solidFill>
              </a:rPr>
              <a:t>CV3 chondrite</a:t>
            </a:r>
            <a:endParaRPr lang="nb-NO" dirty="0">
              <a:solidFill>
                <a:srgbClr val="3366FF"/>
              </a:solidFill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62270" y="1784691"/>
            <a:ext cx="15536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3333FF"/>
                </a:solidFill>
              </a:rPr>
              <a:t>CAI, </a:t>
            </a:r>
            <a:r>
              <a:rPr lang="nb-NO" dirty="0" err="1" smtClean="0">
                <a:solidFill>
                  <a:srgbClr val="3333FF"/>
                </a:solidFill>
              </a:rPr>
              <a:t>Efremovka</a:t>
            </a:r>
            <a:endParaRPr lang="nb-NO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502" y="833677"/>
            <a:ext cx="3309141" cy="237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" y="688579"/>
            <a:ext cx="2664296" cy="610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5554" y="87505"/>
            <a:ext cx="8678979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Investigation of the </a:t>
            </a:r>
            <a:r>
              <a:rPr lang="nb-NO" sz="2000" baseline="30000" dirty="0">
                <a:solidFill>
                  <a:srgbClr val="FF0000"/>
                </a:solidFill>
              </a:rPr>
              <a:t>26</a:t>
            </a:r>
            <a:r>
              <a:rPr lang="nb-NO" sz="2000" dirty="0">
                <a:solidFill>
                  <a:srgbClr val="FF0000"/>
                </a:solidFill>
              </a:rPr>
              <a:t>Al/</a:t>
            </a:r>
            <a:r>
              <a:rPr lang="nb-NO" sz="2000" baseline="30000" dirty="0">
                <a:solidFill>
                  <a:srgbClr val="FF0000"/>
                </a:solidFill>
              </a:rPr>
              <a:t>27</a:t>
            </a:r>
            <a:r>
              <a:rPr lang="nb-NO" sz="2000" dirty="0">
                <a:solidFill>
                  <a:srgbClr val="FF0000"/>
                </a:solidFill>
              </a:rPr>
              <a:t>Al </a:t>
            </a:r>
            <a:r>
              <a:rPr lang="nb-NO" sz="2000" dirty="0" smtClean="0">
                <a:solidFill>
                  <a:srgbClr val="3333FF"/>
                </a:solidFill>
              </a:rPr>
              <a:t>ratio</a:t>
            </a:r>
            <a:r>
              <a:rPr lang="nb-NO" sz="2000" b="1" dirty="0" smtClean="0">
                <a:solidFill>
                  <a:srgbClr val="3333FF"/>
                </a:solidFill>
              </a:rPr>
              <a:t> </a:t>
            </a:r>
            <a:r>
              <a:rPr lang="nb-NO" sz="2000" dirty="0" smtClean="0">
                <a:solidFill>
                  <a:srgbClr val="3333FF"/>
                </a:solidFill>
              </a:rPr>
              <a:t>in the </a:t>
            </a:r>
            <a:r>
              <a:rPr lang="nb-NO" sz="2000" b="1" dirty="0" smtClean="0">
                <a:solidFill>
                  <a:srgbClr val="3333FF"/>
                </a:solidFill>
              </a:rPr>
              <a:t>angrite</a:t>
            </a:r>
            <a:r>
              <a:rPr lang="nb-NO" sz="2000" dirty="0" smtClean="0">
                <a:solidFill>
                  <a:srgbClr val="3333FF"/>
                </a:solidFill>
              </a:rPr>
              <a:t> parent body    </a:t>
            </a:r>
            <a:r>
              <a:rPr lang="nb-NO" sz="1400" dirty="0" smtClean="0"/>
              <a:t>Schiller et al. (2015, EPSL) </a:t>
            </a:r>
            <a:endParaRPr lang="en-GB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523" y="3893585"/>
            <a:ext cx="3532010" cy="2789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4820" y="892727"/>
            <a:ext cx="1353807" cy="13243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08082" y="5125571"/>
            <a:ext cx="1353807" cy="13243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17772" y="3031411"/>
            <a:ext cx="1353807" cy="13243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6205524" y="4457036"/>
            <a:ext cx="2167481" cy="153498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802521" y="1013267"/>
            <a:ext cx="803773" cy="132432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6093627" y="3960194"/>
            <a:ext cx="1671540" cy="238284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>
            <a:off x="2790887" y="3208293"/>
            <a:ext cx="432048" cy="544131"/>
          </a:xfrm>
          <a:prstGeom prst="rightArrow">
            <a:avLst/>
          </a:prstGeom>
          <a:noFill/>
          <a:ln w="571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131840" y="3098670"/>
            <a:ext cx="205537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(</a:t>
            </a:r>
            <a:r>
              <a:rPr lang="nb-NO" baseline="30000" dirty="0" smtClean="0"/>
              <a:t>27</a:t>
            </a:r>
            <a:r>
              <a:rPr lang="nb-NO" dirty="0" smtClean="0"/>
              <a:t>Al/</a:t>
            </a:r>
            <a:r>
              <a:rPr lang="nb-NO" baseline="30000" dirty="0" smtClean="0"/>
              <a:t>26</a:t>
            </a:r>
            <a:r>
              <a:rPr lang="nb-NO" dirty="0" smtClean="0"/>
              <a:t>Al)</a:t>
            </a:r>
            <a:r>
              <a:rPr lang="nb-NO" b="1" baseline="-25000" dirty="0" smtClean="0"/>
              <a:t>0</a:t>
            </a:r>
            <a:r>
              <a:rPr lang="nb-NO" dirty="0" smtClean="0"/>
              <a:t> = 1.33</a:t>
            </a:r>
            <a:r>
              <a:rPr lang="nb-NO" baseline="-8000" dirty="0" smtClean="0"/>
              <a:t>*</a:t>
            </a:r>
            <a:r>
              <a:rPr lang="nb-NO" dirty="0" smtClean="0"/>
              <a:t>10</a:t>
            </a:r>
            <a:r>
              <a:rPr lang="nb-NO" baseline="30000" dirty="0" smtClean="0"/>
              <a:t>5</a:t>
            </a:r>
          </a:p>
          <a:p>
            <a:pPr>
              <a:lnSpc>
                <a:spcPts val="2200"/>
              </a:lnSpc>
            </a:pPr>
            <a:r>
              <a:rPr lang="nb-NO" sz="1400" b="1" dirty="0"/>
              <a:t> </a:t>
            </a:r>
            <a:r>
              <a:rPr lang="nb-NO" sz="1400" b="1" dirty="0" smtClean="0"/>
              <a:t> 3-4 times lower</a:t>
            </a:r>
            <a:r>
              <a:rPr lang="nb-NO" sz="1400" dirty="0" smtClean="0"/>
              <a:t> than</a:t>
            </a:r>
          </a:p>
          <a:p>
            <a:pPr>
              <a:lnSpc>
                <a:spcPts val="1400"/>
              </a:lnSpc>
            </a:pPr>
            <a:r>
              <a:rPr lang="nb-NO" sz="1400" dirty="0" smtClean="0"/>
              <a:t>   the canonical value!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6375" y="6077542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FF0000"/>
                </a:solidFill>
              </a:rPr>
              <a:t>Age: 4564.39 Ma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9426" y="2219414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FF0000"/>
                </a:solidFill>
              </a:rPr>
              <a:t>Age: 4563.58 Ma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18855" y="4337005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>
                <a:solidFill>
                  <a:srgbClr val="FF0000"/>
                </a:solidFill>
              </a:rPr>
              <a:t>Age: 4563.42 Ma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644" y="4535435"/>
            <a:ext cx="739305" cy="196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900" dirty="0" smtClean="0"/>
              <a:t>5 ol-px-WR</a:t>
            </a:r>
            <a:endParaRPr lang="en-GB" sz="900" dirty="0"/>
          </a:p>
        </p:txBody>
      </p:sp>
      <p:sp>
        <p:nvSpPr>
          <p:cNvPr id="18" name="TextBox 17"/>
          <p:cNvSpPr txBox="1"/>
          <p:nvPr/>
        </p:nvSpPr>
        <p:spPr>
          <a:xfrm rot="19340501">
            <a:off x="1444711" y="3626579"/>
            <a:ext cx="461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3366FF"/>
                </a:solidFill>
              </a:rPr>
              <a:t>3 fsp</a:t>
            </a:r>
            <a:endParaRPr lang="en-GB" sz="1100" dirty="0">
              <a:solidFill>
                <a:srgbClr val="3366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9340501">
            <a:off x="2016135" y="1071555"/>
            <a:ext cx="461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3366FF"/>
                </a:solidFill>
              </a:rPr>
              <a:t>2 fsp</a:t>
            </a:r>
            <a:endParaRPr lang="en-GB" sz="1100" dirty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7656" y="5886044"/>
            <a:ext cx="418704" cy="196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900" dirty="0" smtClean="0"/>
              <a:t>10 ol</a:t>
            </a:r>
            <a:endParaRPr lang="en-GB" sz="900" dirty="0"/>
          </a:p>
        </p:txBody>
      </p:sp>
      <p:sp>
        <p:nvSpPr>
          <p:cNvPr id="21" name="TextBox 20"/>
          <p:cNvSpPr txBox="1"/>
          <p:nvPr/>
        </p:nvSpPr>
        <p:spPr>
          <a:xfrm rot="20809694">
            <a:off x="1844127" y="5526415"/>
            <a:ext cx="6415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3366FF"/>
                </a:solidFill>
              </a:rPr>
              <a:t>9 fsp/px</a:t>
            </a:r>
            <a:endParaRPr lang="en-GB" sz="1100" dirty="0">
              <a:solidFill>
                <a:srgbClr val="3366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4358" y="2399820"/>
            <a:ext cx="691215" cy="196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800"/>
              </a:lnSpc>
            </a:pPr>
            <a:r>
              <a:rPr lang="nb-NO" sz="900" dirty="0" smtClean="0"/>
              <a:t>1 ol, 1 WR</a:t>
            </a:r>
            <a:endParaRPr lang="en-GB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3382483" y="621466"/>
            <a:ext cx="1467068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Angrite</a:t>
            </a:r>
            <a:endParaRPr lang="nb-NO" sz="1400" b="1" dirty="0" smtClean="0"/>
          </a:p>
          <a:p>
            <a:r>
              <a:rPr lang="nb-NO" sz="1200" dirty="0" err="1" smtClean="0"/>
              <a:t>basaltic</a:t>
            </a:r>
            <a:r>
              <a:rPr lang="nb-NO" sz="1200" dirty="0" smtClean="0"/>
              <a:t> </a:t>
            </a:r>
            <a:r>
              <a:rPr lang="nb-NO" sz="1200" dirty="0" err="1" smtClean="0"/>
              <a:t>achondrite</a:t>
            </a:r>
            <a:endParaRPr lang="nb-NO" sz="1200" dirty="0" smtClean="0"/>
          </a:p>
          <a:p>
            <a:r>
              <a:rPr lang="nb-NO" sz="1200" i="1" dirty="0" err="1" smtClean="0"/>
              <a:t>mostly</a:t>
            </a:r>
            <a:r>
              <a:rPr lang="nb-NO" sz="1200" i="1" dirty="0" smtClean="0"/>
              <a:t> </a:t>
            </a:r>
            <a:r>
              <a:rPr lang="nb-NO" sz="1200" i="1" dirty="0" err="1" smtClean="0"/>
              <a:t>augite</a:t>
            </a:r>
            <a:r>
              <a:rPr lang="nb-NO" sz="1200" i="1" dirty="0" smtClean="0"/>
              <a:t>, </a:t>
            </a:r>
            <a:r>
              <a:rPr lang="nb-NO" sz="1200" i="1" dirty="0" err="1" smtClean="0"/>
              <a:t>minor</a:t>
            </a:r>
            <a:endParaRPr lang="nb-NO" sz="1200" i="1" dirty="0" smtClean="0"/>
          </a:p>
          <a:p>
            <a:r>
              <a:rPr lang="nb-NO" sz="1200" i="1" dirty="0"/>
              <a:t> </a:t>
            </a:r>
            <a:r>
              <a:rPr lang="nb-NO" sz="1200" i="1" dirty="0" err="1" smtClean="0"/>
              <a:t>oliv</a:t>
            </a:r>
            <a:r>
              <a:rPr lang="nb-NO" sz="1200" i="1" dirty="0" smtClean="0"/>
              <a:t>, plag, </a:t>
            </a:r>
            <a:r>
              <a:rPr lang="nb-NO" sz="1200" i="1" dirty="0" err="1" smtClean="0"/>
              <a:t>troilite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04896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477" y="188640"/>
            <a:ext cx="8184100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3366FF"/>
                </a:solidFill>
              </a:rPr>
              <a:t>A lower, angrite-like </a:t>
            </a:r>
            <a:r>
              <a:rPr lang="nb-NO" sz="1800" baseline="30000" dirty="0">
                <a:solidFill>
                  <a:srgbClr val="FF0000"/>
                </a:solidFill>
              </a:rPr>
              <a:t>26</a:t>
            </a:r>
            <a:r>
              <a:rPr lang="nb-NO" sz="1800" dirty="0">
                <a:solidFill>
                  <a:srgbClr val="FF0000"/>
                </a:solidFill>
              </a:rPr>
              <a:t>Al/</a:t>
            </a:r>
            <a:r>
              <a:rPr lang="nb-NO" sz="1800" baseline="30000" dirty="0">
                <a:solidFill>
                  <a:srgbClr val="FF0000"/>
                </a:solidFill>
              </a:rPr>
              <a:t>27</a:t>
            </a:r>
            <a:r>
              <a:rPr lang="nb-NO" sz="1800" dirty="0">
                <a:solidFill>
                  <a:srgbClr val="FF0000"/>
                </a:solidFill>
              </a:rPr>
              <a:t>Al-ratio </a:t>
            </a:r>
            <a:r>
              <a:rPr lang="nb-NO" sz="1800" dirty="0" smtClean="0">
                <a:solidFill>
                  <a:srgbClr val="3366FF"/>
                </a:solidFill>
              </a:rPr>
              <a:t>requires early planetesimal formation and heating </a:t>
            </a:r>
            <a:endParaRPr lang="nb-NO" sz="1800" dirty="0">
              <a:solidFill>
                <a:srgbClr val="3366FF"/>
              </a:solidFill>
            </a:endParaRPr>
          </a:p>
          <a:p>
            <a:r>
              <a:rPr lang="nb-NO" sz="1200" dirty="0" smtClean="0"/>
              <a:t>Schiller et al (2015, EPSL) </a:t>
            </a:r>
            <a:endParaRPr lang="en-GB" sz="1200" dirty="0"/>
          </a:p>
        </p:txBody>
      </p:sp>
      <p:pic>
        <p:nvPicPr>
          <p:cNvPr id="4" name="Picture 2" descr="M:\pc\Dokumenter\Adobe-Illustr-figures\26Al-heating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5" y="1124744"/>
            <a:ext cx="6336507" cy="475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79712" y="4424005"/>
            <a:ext cx="340644" cy="872115"/>
          </a:xfrm>
          <a:prstGeom prst="rect">
            <a:avLst/>
          </a:prstGeom>
          <a:solidFill>
            <a:srgbClr val="3366FF">
              <a:alpha val="10196"/>
            </a:srgbClr>
          </a:solidFill>
          <a:ln w="63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711460" y="4423125"/>
            <a:ext cx="340644" cy="872995"/>
          </a:xfrm>
          <a:prstGeom prst="rect">
            <a:avLst/>
          </a:prstGeom>
          <a:solidFill>
            <a:srgbClr val="00CC00">
              <a:alpha val="9804"/>
            </a:srgbClr>
          </a:solidFill>
          <a:ln w="63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19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2" name="Picture 6" descr="PlanAccr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3" y="3414755"/>
            <a:ext cx="3958006" cy="335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43" name="Text Box 7"/>
          <p:cNvSpPr txBox="1">
            <a:spLocks noChangeArrowheads="1"/>
          </p:cNvSpPr>
          <p:nvPr/>
        </p:nvSpPr>
        <p:spPr bwMode="auto">
          <a:xfrm>
            <a:off x="127146" y="109709"/>
            <a:ext cx="303096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3333FF"/>
                </a:solidFill>
              </a:rPr>
              <a:t>S-rich cores of Mars, </a:t>
            </a:r>
            <a:r>
              <a:rPr lang="en-GB" sz="2000" dirty="0" err="1" smtClean="0">
                <a:solidFill>
                  <a:srgbClr val="3333FF"/>
                </a:solidFill>
              </a:rPr>
              <a:t>Vesta</a:t>
            </a:r>
            <a:endParaRPr lang="en-GB" sz="2000" dirty="0" smtClean="0">
              <a:solidFill>
                <a:srgbClr val="3333FF"/>
              </a:solidFill>
            </a:endParaRPr>
          </a:p>
          <a:p>
            <a:r>
              <a:rPr lang="en-GB" sz="2000" dirty="0">
                <a:solidFill>
                  <a:srgbClr val="3333FF"/>
                </a:solidFill>
              </a:rPr>
              <a:t> </a:t>
            </a:r>
            <a:r>
              <a:rPr lang="en-GB" sz="2000" dirty="0" smtClean="0">
                <a:solidFill>
                  <a:srgbClr val="3333FF"/>
                </a:solidFill>
              </a:rPr>
              <a:t>and Fe-meteorites.   </a:t>
            </a:r>
            <a:r>
              <a:rPr lang="en-GB" sz="2000" b="1" dirty="0" smtClean="0">
                <a:solidFill>
                  <a:srgbClr val="3333FF"/>
                </a:solidFill>
              </a:rPr>
              <a:t>Why?</a:t>
            </a:r>
          </a:p>
        </p:txBody>
      </p:sp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720599" y="3890526"/>
            <a:ext cx="1120820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/>
              <a:t>Walter &amp; </a:t>
            </a:r>
            <a:r>
              <a:rPr lang="nb-NO" sz="1000" dirty="0" smtClean="0"/>
              <a:t>Trønnes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(2004</a:t>
            </a:r>
            <a:r>
              <a:rPr lang="nb-NO" sz="1000" dirty="0"/>
              <a:t>, EPSL)</a:t>
            </a:r>
          </a:p>
        </p:txBody>
      </p:sp>
      <p:sp>
        <p:nvSpPr>
          <p:cNvPr id="8" name="Rectangle 7"/>
          <p:cNvSpPr/>
          <p:nvPr/>
        </p:nvSpPr>
        <p:spPr>
          <a:xfrm>
            <a:off x="1944720" y="3893704"/>
            <a:ext cx="1886983" cy="1909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" name="TextBox 1"/>
          <p:cNvSpPr txBox="1"/>
          <p:nvPr/>
        </p:nvSpPr>
        <p:spPr>
          <a:xfrm>
            <a:off x="2721551" y="3218469"/>
            <a:ext cx="14814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FF0000"/>
                </a:solidFill>
              </a:rPr>
              <a:t>Canonical</a:t>
            </a:r>
            <a:r>
              <a:rPr lang="nb-NO" sz="1100" b="1" dirty="0" smtClean="0">
                <a:solidFill>
                  <a:srgbClr val="FF0000"/>
                </a:solidFill>
              </a:rPr>
              <a:t> CAI-</a:t>
            </a:r>
            <a:r>
              <a:rPr lang="nb-NO" sz="1100" b="1" dirty="0" err="1" smtClean="0">
                <a:solidFill>
                  <a:srgbClr val="FF0000"/>
                </a:solidFill>
              </a:rPr>
              <a:t>based</a:t>
            </a:r>
            <a:endParaRPr lang="nb-NO" sz="1100" b="1" dirty="0">
              <a:solidFill>
                <a:srgbClr val="FF0000"/>
              </a:solidFill>
            </a:endParaRPr>
          </a:p>
          <a:p>
            <a:r>
              <a:rPr lang="nb-NO" sz="1100" b="1" baseline="30000" dirty="0" smtClean="0">
                <a:solidFill>
                  <a:srgbClr val="FF0000"/>
                </a:solidFill>
              </a:rPr>
              <a:t>26</a:t>
            </a:r>
            <a:r>
              <a:rPr lang="nb-NO" sz="1100" b="1" dirty="0" smtClean="0">
                <a:solidFill>
                  <a:srgbClr val="FF0000"/>
                </a:solidFill>
              </a:rPr>
              <a:t>Al/</a:t>
            </a:r>
            <a:r>
              <a:rPr lang="nb-NO" sz="1100" b="1" baseline="30000" dirty="0" smtClean="0">
                <a:solidFill>
                  <a:srgbClr val="FF0000"/>
                </a:solidFill>
              </a:rPr>
              <a:t>27</a:t>
            </a:r>
            <a:r>
              <a:rPr lang="nb-NO" sz="1100" b="1" dirty="0" smtClean="0">
                <a:solidFill>
                  <a:srgbClr val="FF0000"/>
                </a:solidFill>
              </a:rPr>
              <a:t>Al initial ratio</a:t>
            </a:r>
            <a:endParaRPr lang="en-GB" sz="1100" b="1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714070" y="3602234"/>
            <a:ext cx="244982" cy="28829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86205" y="5013176"/>
            <a:ext cx="5057795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The </a:t>
            </a:r>
            <a:r>
              <a:rPr lang="nb-NO" sz="1400" dirty="0" err="1" smtClean="0"/>
              <a:t>canonical</a:t>
            </a:r>
            <a:r>
              <a:rPr lang="nb-NO" sz="1400" dirty="0" smtClean="0"/>
              <a:t>, CAI-</a:t>
            </a:r>
            <a:r>
              <a:rPr lang="nb-NO" sz="1400" dirty="0" err="1" smtClean="0"/>
              <a:t>based</a:t>
            </a:r>
            <a:r>
              <a:rPr lang="nb-NO" sz="1400" dirty="0" smtClean="0"/>
              <a:t> </a:t>
            </a:r>
            <a:r>
              <a:rPr lang="nb-NO" sz="1400" baseline="30000" dirty="0" smtClean="0">
                <a:solidFill>
                  <a:srgbClr val="FF0000"/>
                </a:solidFill>
              </a:rPr>
              <a:t>26</a:t>
            </a:r>
            <a:r>
              <a:rPr lang="nb-NO" sz="1400" dirty="0" smtClean="0">
                <a:solidFill>
                  <a:srgbClr val="FF0000"/>
                </a:solidFill>
              </a:rPr>
              <a:t>Al/</a:t>
            </a:r>
            <a:r>
              <a:rPr lang="nb-NO" sz="1400" baseline="30000" dirty="0" smtClean="0">
                <a:solidFill>
                  <a:srgbClr val="FF0000"/>
                </a:solidFill>
              </a:rPr>
              <a:t>27</a:t>
            </a:r>
            <a:r>
              <a:rPr lang="nb-NO" sz="1400" dirty="0" smtClean="0">
                <a:solidFill>
                  <a:srgbClr val="FF0000"/>
                </a:solidFill>
              </a:rPr>
              <a:t>Al-</a:t>
            </a:r>
            <a:r>
              <a:rPr lang="nb-NO" sz="1400" dirty="0" smtClean="0"/>
              <a:t>ratio </a:t>
            </a:r>
            <a:r>
              <a:rPr lang="nb-NO" sz="1400" dirty="0" err="1" smtClean="0"/>
              <a:t>results</a:t>
            </a:r>
            <a:r>
              <a:rPr lang="nb-NO" sz="1400" dirty="0" smtClean="0"/>
              <a:t> in a </a:t>
            </a:r>
            <a:r>
              <a:rPr lang="nb-NO" sz="1400" dirty="0" err="1" smtClean="0"/>
              <a:t>very</a:t>
            </a:r>
            <a:r>
              <a:rPr lang="nb-NO" sz="1400" dirty="0" smtClean="0"/>
              <a:t> </a:t>
            </a:r>
            <a:r>
              <a:rPr lang="nb-NO" sz="1400" dirty="0" err="1" smtClean="0"/>
              <a:t>extensive</a:t>
            </a:r>
            <a:endParaRPr lang="nb-NO" sz="1400" dirty="0"/>
          </a:p>
          <a:p>
            <a:r>
              <a:rPr lang="nb-NO" sz="1400" dirty="0" smtClean="0"/>
              <a:t>   and </a:t>
            </a:r>
            <a:r>
              <a:rPr lang="nb-NO" sz="1400" dirty="0" err="1" smtClean="0"/>
              <a:t>long</a:t>
            </a:r>
            <a:r>
              <a:rPr lang="nb-NO" sz="1400" dirty="0" smtClean="0"/>
              <a:t> </a:t>
            </a:r>
            <a:r>
              <a:rPr lang="nb-NO" sz="1400" dirty="0" err="1" smtClean="0"/>
              <a:t>heating</a:t>
            </a:r>
            <a:r>
              <a:rPr lang="nb-NO" sz="1400" dirty="0" smtClean="0"/>
              <a:t> </a:t>
            </a:r>
            <a:r>
              <a:rPr lang="nb-NO" sz="1400" dirty="0" err="1" smtClean="0"/>
              <a:t>period</a:t>
            </a:r>
            <a:r>
              <a:rPr lang="nb-NO" sz="1400" dirty="0" smtClean="0"/>
              <a:t> for </a:t>
            </a:r>
            <a:r>
              <a:rPr lang="nb-NO" sz="1400" dirty="0" err="1" smtClean="0"/>
              <a:t>planetesimals</a:t>
            </a:r>
            <a:endParaRPr lang="nb-NO" sz="1400" dirty="0" smtClean="0"/>
          </a:p>
          <a:p>
            <a:pPr>
              <a:lnSpc>
                <a:spcPts val="600"/>
              </a:lnSpc>
            </a:pPr>
            <a:endParaRPr lang="nb-NO" sz="1400" dirty="0" smtClean="0"/>
          </a:p>
          <a:p>
            <a:r>
              <a:rPr lang="nb-NO" sz="1400" dirty="0" smtClean="0"/>
              <a:t>The </a:t>
            </a:r>
            <a:r>
              <a:rPr lang="nb-NO" sz="1400" dirty="0" err="1" smtClean="0"/>
              <a:t>presence</a:t>
            </a:r>
            <a:r>
              <a:rPr lang="nb-NO" sz="1400" dirty="0" smtClean="0"/>
              <a:t> </a:t>
            </a:r>
            <a:r>
              <a:rPr lang="nb-NO" sz="1400" dirty="0" err="1" smtClean="0"/>
              <a:t>of</a:t>
            </a:r>
            <a:r>
              <a:rPr lang="nb-NO" sz="1400" dirty="0" smtClean="0"/>
              <a:t> </a:t>
            </a:r>
            <a:r>
              <a:rPr lang="nb-NO" sz="1400" dirty="0" err="1" smtClean="0"/>
              <a:t>undifferentiated</a:t>
            </a:r>
            <a:r>
              <a:rPr lang="nb-NO" sz="1400" dirty="0" smtClean="0"/>
              <a:t> </a:t>
            </a:r>
            <a:r>
              <a:rPr lang="nb-NO" sz="1400" dirty="0" err="1" smtClean="0"/>
              <a:t>planetesimals</a:t>
            </a:r>
            <a:r>
              <a:rPr lang="nb-NO" sz="1400" dirty="0" smtClean="0"/>
              <a:t> </a:t>
            </a:r>
            <a:r>
              <a:rPr lang="nb-NO" sz="1400" dirty="0" err="1" smtClean="0"/>
              <a:t>then</a:t>
            </a:r>
            <a:r>
              <a:rPr lang="nb-NO" sz="1400" dirty="0" smtClean="0"/>
              <a:t> </a:t>
            </a:r>
            <a:r>
              <a:rPr lang="nb-NO" sz="1400" dirty="0" err="1" smtClean="0"/>
              <a:t>requires</a:t>
            </a:r>
            <a:r>
              <a:rPr lang="nb-NO" sz="1400" dirty="0" smtClean="0"/>
              <a:t> </a:t>
            </a:r>
            <a:r>
              <a:rPr lang="nb-NO" sz="1400" dirty="0" err="1" smtClean="0"/>
              <a:t>either</a:t>
            </a:r>
            <a:r>
              <a:rPr lang="nb-NO" sz="1400" dirty="0" smtClean="0"/>
              <a:t>:</a:t>
            </a:r>
          </a:p>
          <a:p>
            <a:r>
              <a:rPr lang="nb-NO" sz="1400" dirty="0" smtClean="0">
                <a:solidFill>
                  <a:srgbClr val="FF0000"/>
                </a:solidFill>
              </a:rPr>
              <a:t>  - a </a:t>
            </a:r>
            <a:r>
              <a:rPr lang="nb-NO" sz="1400" dirty="0" err="1" smtClean="0">
                <a:solidFill>
                  <a:srgbClr val="FF0000"/>
                </a:solidFill>
              </a:rPr>
              <a:t>long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period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of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planetesimal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accretion</a:t>
            </a:r>
            <a:r>
              <a:rPr lang="nb-NO" sz="1400" dirty="0" smtClean="0"/>
              <a:t> or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 </a:t>
            </a:r>
            <a:r>
              <a:rPr lang="nb-NO" sz="1400" dirty="0" smtClean="0">
                <a:solidFill>
                  <a:srgbClr val="FF0000"/>
                </a:solidFill>
              </a:rPr>
              <a:t>- a </a:t>
            </a:r>
            <a:r>
              <a:rPr lang="nb-NO" sz="1400" dirty="0" err="1" smtClean="0">
                <a:solidFill>
                  <a:srgbClr val="FF0000"/>
                </a:solidFill>
              </a:rPr>
              <a:t>delay</a:t>
            </a:r>
            <a:r>
              <a:rPr lang="nb-NO" sz="1400" dirty="0" smtClean="0">
                <a:solidFill>
                  <a:srgbClr val="FF0000"/>
                </a:solidFill>
              </a:rPr>
              <a:t> for </a:t>
            </a:r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initial </a:t>
            </a:r>
            <a:r>
              <a:rPr lang="nb-NO" sz="1400" dirty="0" err="1" smtClean="0">
                <a:solidFill>
                  <a:srgbClr val="FF0000"/>
                </a:solidFill>
              </a:rPr>
              <a:t>accretion</a:t>
            </a:r>
            <a:r>
              <a:rPr lang="nb-NO" sz="1400" dirty="0" smtClean="0">
                <a:solidFill>
                  <a:srgbClr val="FF0000"/>
                </a:solidFill>
              </a:rPr>
              <a:t> relative to t</a:t>
            </a:r>
            <a:r>
              <a:rPr lang="nb-NO" sz="1400" baseline="-25000" dirty="0" smtClean="0">
                <a:solidFill>
                  <a:srgbClr val="FF0000"/>
                </a:solidFill>
              </a:rPr>
              <a:t>0</a:t>
            </a:r>
          </a:p>
          <a:p>
            <a:pPr>
              <a:lnSpc>
                <a:spcPts val="600"/>
              </a:lnSpc>
            </a:pPr>
            <a:endParaRPr lang="nb-NO" sz="1400" baseline="-25000" dirty="0" smtClean="0">
              <a:solidFill>
                <a:srgbClr val="FF0000"/>
              </a:solidFill>
            </a:endParaRPr>
          </a:p>
          <a:p>
            <a:r>
              <a:rPr lang="nb-NO" sz="1400" b="1" dirty="0" smtClean="0">
                <a:solidFill>
                  <a:srgbClr val="3333FF"/>
                </a:solidFill>
              </a:rPr>
              <a:t>   in contradiction to most dynamic models </a:t>
            </a:r>
            <a:endParaRPr lang="en-GB" sz="1400" b="1" dirty="0">
              <a:solidFill>
                <a:srgbClr val="3333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78" y="71933"/>
            <a:ext cx="3653807" cy="2492972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59487" y="2608448"/>
            <a:ext cx="1287532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dirty="0" smtClean="0"/>
              <a:t>Trønnes et al. (2019,</a:t>
            </a:r>
          </a:p>
          <a:p>
            <a:pPr>
              <a:lnSpc>
                <a:spcPts val="1000"/>
              </a:lnSpc>
            </a:pPr>
            <a:r>
              <a:rPr lang="nb-NO" sz="1000" dirty="0" smtClean="0"/>
              <a:t>           </a:t>
            </a:r>
            <a:r>
              <a:rPr lang="nb-NO" sz="1000" dirty="0" err="1" smtClean="0"/>
              <a:t>Tectonophys</a:t>
            </a:r>
            <a:r>
              <a:rPr lang="nb-NO" sz="1000" dirty="0" smtClean="0"/>
              <a:t>.)</a:t>
            </a:r>
            <a:endParaRPr lang="nb-NO" sz="1000" dirty="0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70689" y="2418231"/>
            <a:ext cx="3954219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rgbClr val="3333FF"/>
                </a:solidFill>
              </a:rPr>
              <a:t>Model </a:t>
            </a:r>
            <a:r>
              <a:rPr lang="en-GB" sz="2000" dirty="0">
                <a:solidFill>
                  <a:srgbClr val="3333FF"/>
                </a:solidFill>
              </a:rPr>
              <a:t>for </a:t>
            </a:r>
            <a:r>
              <a:rPr lang="en-GB" sz="2000" baseline="30000" dirty="0" smtClean="0">
                <a:solidFill>
                  <a:srgbClr val="3333FF"/>
                </a:solidFill>
              </a:rPr>
              <a:t>26</a:t>
            </a:r>
            <a:r>
              <a:rPr lang="en-GB" sz="2000" dirty="0" smtClean="0">
                <a:solidFill>
                  <a:srgbClr val="3333FF"/>
                </a:solidFill>
              </a:rPr>
              <a:t>Al-heating of chondritic</a:t>
            </a:r>
          </a:p>
          <a:p>
            <a:r>
              <a:rPr lang="en-GB" sz="2000" dirty="0">
                <a:solidFill>
                  <a:srgbClr val="3333FF"/>
                </a:solidFill>
              </a:rPr>
              <a:t> </a:t>
            </a:r>
            <a:r>
              <a:rPr lang="en-GB" sz="2000" dirty="0" smtClean="0">
                <a:solidFill>
                  <a:srgbClr val="3333FF"/>
                </a:solidFill>
              </a:rPr>
              <a:t>  object, </a:t>
            </a:r>
            <a:r>
              <a:rPr lang="en-GB" sz="2000" b="1" dirty="0" smtClean="0">
                <a:solidFill>
                  <a:srgbClr val="3333FF"/>
                </a:solidFill>
              </a:rPr>
              <a:t>60 km</a:t>
            </a:r>
            <a:r>
              <a:rPr lang="en-GB" sz="2000" dirty="0" smtClean="0">
                <a:solidFill>
                  <a:srgbClr val="3333FF"/>
                </a:solidFill>
              </a:rPr>
              <a:t> in diameter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77" y="872280"/>
            <a:ext cx="498802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Fe-</a:t>
            </a:r>
            <a:r>
              <a:rPr lang="nb-NO" dirty="0" err="1" smtClean="0"/>
              <a:t>FeS</a:t>
            </a:r>
            <a:r>
              <a:rPr lang="nb-NO" dirty="0" smtClean="0"/>
              <a:t> </a:t>
            </a:r>
            <a:r>
              <a:rPr lang="nb-NO" dirty="0" err="1" smtClean="0"/>
              <a:t>eutectic</a:t>
            </a:r>
            <a:r>
              <a:rPr lang="nb-NO" dirty="0" smtClean="0"/>
              <a:t> (right </a:t>
            </a:r>
            <a:r>
              <a:rPr lang="nb-NO" dirty="0" err="1" smtClean="0"/>
              <a:t>figure</a:t>
            </a:r>
            <a:r>
              <a:rPr lang="nb-NO" dirty="0" smtClean="0"/>
              <a:t>) and </a:t>
            </a:r>
            <a:r>
              <a:rPr lang="nb-NO" dirty="0" err="1" smtClean="0"/>
              <a:t>relatively</a:t>
            </a:r>
            <a:r>
              <a:rPr lang="nb-NO" dirty="0" smtClean="0"/>
              <a:t> </a:t>
            </a:r>
            <a:r>
              <a:rPr lang="nb-NO" sz="1500" dirty="0" err="1" smtClean="0"/>
              <a:t>high</a:t>
            </a:r>
            <a:r>
              <a:rPr lang="nb-NO" sz="1500" dirty="0" smtClean="0"/>
              <a:t> f</a:t>
            </a:r>
            <a:r>
              <a:rPr lang="nb-NO" sz="1700" baseline="-10000" dirty="0" smtClean="0"/>
              <a:t>O</a:t>
            </a:r>
            <a:r>
              <a:rPr lang="nb-NO" sz="1500" baseline="-25000" dirty="0" smtClean="0"/>
              <a:t>2</a:t>
            </a:r>
            <a:r>
              <a:rPr lang="nb-NO" sz="1500" dirty="0" smtClean="0"/>
              <a:t> </a:t>
            </a:r>
            <a:r>
              <a:rPr lang="nb-NO" sz="1500" dirty="0" err="1" smtClean="0"/>
              <a:t>favour</a:t>
            </a:r>
            <a:r>
              <a:rPr lang="nb-NO" sz="1500" dirty="0" smtClean="0"/>
              <a:t> </a:t>
            </a:r>
            <a:r>
              <a:rPr lang="nb-NO" sz="1500" b="1" dirty="0" smtClean="0"/>
              <a:t>initial</a:t>
            </a:r>
            <a:r>
              <a:rPr lang="nb-NO" sz="1500" dirty="0" smtClean="0"/>
              <a:t> Fe-</a:t>
            </a:r>
            <a:r>
              <a:rPr lang="nb-NO" sz="1500" dirty="0" err="1" smtClean="0"/>
              <a:t>sulfide</a:t>
            </a:r>
            <a:r>
              <a:rPr lang="nb-NO" sz="1500" dirty="0" smtClean="0"/>
              <a:t> melt </a:t>
            </a:r>
            <a:r>
              <a:rPr lang="nb-NO" sz="1500" dirty="0" err="1" smtClean="0"/>
              <a:t>segregation</a:t>
            </a:r>
            <a:r>
              <a:rPr lang="nb-NO" sz="1500" dirty="0" smtClean="0"/>
              <a:t> to </a:t>
            </a:r>
            <a:r>
              <a:rPr lang="nb-NO" sz="1500" dirty="0" err="1" smtClean="0"/>
              <a:t>the</a:t>
            </a:r>
            <a:r>
              <a:rPr lang="nb-NO" sz="1500" dirty="0" smtClean="0"/>
              <a:t> </a:t>
            </a:r>
            <a:r>
              <a:rPr lang="nb-NO" sz="1500" dirty="0" err="1" smtClean="0"/>
              <a:t>incipient</a:t>
            </a:r>
            <a:r>
              <a:rPr lang="nb-NO" sz="1500" dirty="0" smtClean="0"/>
              <a:t> </a:t>
            </a:r>
            <a:r>
              <a:rPr lang="nb-NO" sz="1500" dirty="0" err="1" smtClean="0"/>
              <a:t>core</a:t>
            </a:r>
            <a:endParaRPr lang="en-GB" sz="1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1" grpId="0" animBg="1"/>
      <p:bldP spid="8" grpId="0" animBg="1"/>
      <p:bldP spid="2" grpId="0"/>
      <p:bldP spid="6" grpId="0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908720"/>
            <a:ext cx="7416824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r>
              <a:rPr lang="en-GB" sz="3200" dirty="0" smtClean="0">
                <a:ea typeface="Times New Roman" panose="02020603050405020304" pitchFamily="18" charset="0"/>
              </a:rPr>
              <a:t>The young Moon</a:t>
            </a:r>
            <a:endParaRPr lang="en-GB" sz="3200" dirty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r>
              <a:rPr lang="en-GB" sz="2000" b="1" dirty="0" smtClean="0">
                <a:ea typeface="Times New Roman" panose="02020603050405020304" pitchFamily="18" charset="0"/>
              </a:rPr>
              <a:t>Lan Zhang</a:t>
            </a:r>
            <a:r>
              <a:rPr lang="en-GB" sz="2000" dirty="0" smtClean="0">
                <a:ea typeface="Times New Roman" panose="02020603050405020304" pitchFamily="18" charset="0"/>
              </a:rPr>
              <a:t>, Norwegian Univ. Science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33513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92" y="1262434"/>
            <a:ext cx="3535808" cy="265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312553"/>
            <a:ext cx="2743444" cy="2830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6"/>
          <p:cNvSpPr txBox="1">
            <a:spLocks noChangeArrowheads="1"/>
          </p:cNvSpPr>
          <p:nvPr/>
        </p:nvSpPr>
        <p:spPr bwMode="auto">
          <a:xfrm>
            <a:off x="87492" y="142250"/>
            <a:ext cx="7199728" cy="80021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 err="1">
                <a:solidFill>
                  <a:srgbClr val="3333FF"/>
                </a:solidFill>
              </a:rPr>
              <a:t>Giant</a:t>
            </a:r>
            <a:r>
              <a:rPr lang="nb-NO" sz="2800" dirty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collisions</a:t>
            </a:r>
            <a:r>
              <a:rPr lang="nb-NO" sz="2800" dirty="0" smtClean="0">
                <a:solidFill>
                  <a:srgbClr val="3333FF"/>
                </a:solidFill>
              </a:rPr>
              <a:t>:</a:t>
            </a:r>
          </a:p>
          <a:p>
            <a:r>
              <a:rPr lang="nb-NO" sz="1800" dirty="0" err="1" smtClean="0"/>
              <a:t>largely</a:t>
            </a:r>
            <a:r>
              <a:rPr lang="nb-NO" sz="1800" dirty="0" smtClean="0"/>
              <a:t> </a:t>
            </a:r>
            <a:r>
              <a:rPr lang="nb-NO" sz="1800" b="1" dirty="0">
                <a:solidFill>
                  <a:srgbClr val="FF0000"/>
                </a:solidFill>
              </a:rPr>
              <a:t>molten</a:t>
            </a:r>
            <a:r>
              <a:rPr lang="nb-NO" sz="1800" dirty="0"/>
              <a:t> </a:t>
            </a:r>
            <a:r>
              <a:rPr lang="nb-NO" sz="1800" dirty="0" err="1"/>
              <a:t>planetary</a:t>
            </a:r>
            <a:r>
              <a:rPr lang="nb-NO" sz="1800" dirty="0"/>
              <a:t> embryos and </a:t>
            </a:r>
            <a:r>
              <a:rPr lang="nb-NO" sz="1800" dirty="0" err="1" smtClean="0"/>
              <a:t>planetesimals</a:t>
            </a:r>
            <a:r>
              <a:rPr lang="nb-NO" sz="1800" dirty="0" smtClean="0"/>
              <a:t> </a:t>
            </a:r>
            <a:r>
              <a:rPr lang="nb-NO" sz="1800" b="1" dirty="0" err="1">
                <a:solidFill>
                  <a:srgbClr val="FF0000"/>
                </a:solidFill>
              </a:rPr>
              <a:t>with</a:t>
            </a:r>
            <a:r>
              <a:rPr lang="nb-NO" sz="1800" b="1" dirty="0">
                <a:solidFill>
                  <a:srgbClr val="FF0000"/>
                </a:solidFill>
              </a:rPr>
              <a:t> </a:t>
            </a:r>
            <a:r>
              <a:rPr lang="nb-NO" sz="1800" b="1" dirty="0" err="1">
                <a:solidFill>
                  <a:srgbClr val="FF0000"/>
                </a:solidFill>
              </a:rPr>
              <a:t>segregated</a:t>
            </a:r>
            <a:r>
              <a:rPr lang="nb-NO" sz="1800" b="1" dirty="0">
                <a:solidFill>
                  <a:srgbClr val="FF0000"/>
                </a:solidFill>
              </a:rPr>
              <a:t> </a:t>
            </a:r>
            <a:r>
              <a:rPr lang="nb-NO" sz="1800" b="1" dirty="0" err="1">
                <a:solidFill>
                  <a:srgbClr val="FF0000"/>
                </a:solidFill>
              </a:rPr>
              <a:t>cores</a:t>
            </a:r>
            <a:endParaRPr lang="nb-NO" sz="1800" b="1" dirty="0">
              <a:solidFill>
                <a:srgbClr val="FF0000"/>
              </a:solidFill>
            </a:endParaRPr>
          </a:p>
        </p:txBody>
      </p:sp>
      <p:sp>
        <p:nvSpPr>
          <p:cNvPr id="157703" name="Text Box 7"/>
          <p:cNvSpPr txBox="1">
            <a:spLocks noChangeArrowheads="1"/>
          </p:cNvSpPr>
          <p:nvPr/>
        </p:nvSpPr>
        <p:spPr bwMode="auto">
          <a:xfrm>
            <a:off x="251520" y="4694845"/>
            <a:ext cx="3632726" cy="164404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lnSpc>
                <a:spcPts val="2000"/>
              </a:lnSpc>
            </a:pPr>
            <a:r>
              <a:rPr lang="nb-NO" sz="1800" dirty="0">
                <a:solidFill>
                  <a:srgbClr val="3333FF"/>
                </a:solidFill>
              </a:rPr>
              <a:t>Extent of core-mante re-equilibration</a:t>
            </a:r>
          </a:p>
          <a:p>
            <a:pPr marL="457200" indent="-457200">
              <a:lnSpc>
                <a:spcPts val="2000"/>
              </a:lnSpc>
            </a:pPr>
            <a:r>
              <a:rPr lang="nb-NO" sz="1400" b="1" dirty="0" err="1"/>
              <a:t>Two</a:t>
            </a:r>
            <a:r>
              <a:rPr lang="nb-NO" sz="1400" b="1" dirty="0"/>
              <a:t> </a:t>
            </a:r>
            <a:r>
              <a:rPr lang="nb-NO" sz="1400" b="1" dirty="0" err="1" smtClean="0"/>
              <a:t>extremes</a:t>
            </a:r>
            <a:endParaRPr lang="nb-NO" sz="1400" b="1" dirty="0" smtClean="0"/>
          </a:p>
          <a:p>
            <a:pPr marL="457200" indent="-457200">
              <a:lnSpc>
                <a:spcPts val="2000"/>
              </a:lnSpc>
            </a:pPr>
            <a:r>
              <a:rPr lang="nb-NO" sz="1300" dirty="0" smtClean="0"/>
              <a:t>Minimal re-</a:t>
            </a:r>
            <a:r>
              <a:rPr lang="nb-NO" sz="1300" dirty="0" err="1" smtClean="0"/>
              <a:t>equilibration</a:t>
            </a:r>
            <a:r>
              <a:rPr lang="nb-NO" sz="1300" dirty="0" smtClean="0"/>
              <a:t> </a:t>
            </a:r>
          </a:p>
          <a:p>
            <a:pPr marL="457200" indent="-457200">
              <a:lnSpc>
                <a:spcPts val="1700"/>
              </a:lnSpc>
            </a:pPr>
            <a:r>
              <a:rPr lang="nb-NO" sz="1300" dirty="0" err="1" smtClean="0">
                <a:solidFill>
                  <a:srgbClr val="FF0000"/>
                </a:solidFill>
              </a:rPr>
              <a:t>Impactor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>
                <a:solidFill>
                  <a:srgbClr val="FF0000"/>
                </a:solidFill>
              </a:rPr>
              <a:t>core </a:t>
            </a:r>
            <a:r>
              <a:rPr lang="nb-NO" sz="1300" b="1" dirty="0">
                <a:solidFill>
                  <a:srgbClr val="FF0000"/>
                </a:solidFill>
              </a:rPr>
              <a:t>merges directly</a:t>
            </a:r>
            <a:r>
              <a:rPr lang="nb-NO" sz="1300" dirty="0">
                <a:solidFill>
                  <a:srgbClr val="FF0000"/>
                </a:solidFill>
              </a:rPr>
              <a:t> into big core</a:t>
            </a:r>
          </a:p>
          <a:p>
            <a:pPr marL="457200" indent="-457200">
              <a:lnSpc>
                <a:spcPts val="1000"/>
              </a:lnSpc>
            </a:pPr>
            <a:endParaRPr lang="nb-NO" sz="1300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ts val="1700"/>
              </a:lnSpc>
            </a:pPr>
            <a:r>
              <a:rPr lang="nb-NO" sz="1300" dirty="0" err="1" smtClean="0"/>
              <a:t>Extensive</a:t>
            </a:r>
            <a:r>
              <a:rPr lang="nb-NO" sz="1300" dirty="0" smtClean="0"/>
              <a:t> re-</a:t>
            </a:r>
            <a:r>
              <a:rPr lang="nb-NO" sz="1300" dirty="0" err="1" smtClean="0"/>
              <a:t>equilibration</a:t>
            </a:r>
            <a:endParaRPr lang="nb-NO" sz="1300" dirty="0" smtClean="0"/>
          </a:p>
          <a:p>
            <a:pPr marL="457200" indent="-457200">
              <a:lnSpc>
                <a:spcPts val="1700"/>
              </a:lnSpc>
            </a:pPr>
            <a:r>
              <a:rPr lang="nb-NO" sz="1300" dirty="0" err="1" smtClean="0">
                <a:solidFill>
                  <a:srgbClr val="FF0000"/>
                </a:solidFill>
              </a:rPr>
              <a:t>Impactor</a:t>
            </a:r>
            <a:r>
              <a:rPr lang="nb-NO" sz="1300" dirty="0" smtClean="0">
                <a:solidFill>
                  <a:srgbClr val="FF0000"/>
                </a:solidFill>
              </a:rPr>
              <a:t> </a:t>
            </a:r>
            <a:r>
              <a:rPr lang="nb-NO" sz="1300" dirty="0">
                <a:solidFill>
                  <a:srgbClr val="FF0000"/>
                </a:solidFill>
              </a:rPr>
              <a:t>core </a:t>
            </a:r>
            <a:r>
              <a:rPr lang="nb-NO" sz="1300" b="1" dirty="0">
                <a:solidFill>
                  <a:srgbClr val="FF0000"/>
                </a:solidFill>
              </a:rPr>
              <a:t>emulsifies</a:t>
            </a:r>
            <a:r>
              <a:rPr lang="nb-NO" sz="1300" dirty="0">
                <a:solidFill>
                  <a:srgbClr val="FF0000"/>
                </a:solidFill>
              </a:rPr>
              <a:t> in silicate magma ocean</a:t>
            </a:r>
            <a:r>
              <a:rPr lang="nb-NO" sz="1300" dirty="0"/>
              <a:t>  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283968" y="4694845"/>
            <a:ext cx="4592924" cy="192616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>
              <a:lnSpc>
                <a:spcPts val="21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Problem with </a:t>
            </a:r>
            <a:r>
              <a:rPr lang="nb-NO" sz="1800" dirty="0" err="1" smtClean="0">
                <a:solidFill>
                  <a:srgbClr val="3333FF"/>
                </a:solidFill>
              </a:rPr>
              <a:t>many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early</a:t>
            </a:r>
            <a:r>
              <a:rPr lang="nb-NO" sz="1800" dirty="0" smtClean="0">
                <a:solidFill>
                  <a:srgbClr val="3333FF"/>
                </a:solidFill>
              </a:rPr>
              <a:t>, </a:t>
            </a:r>
            <a:r>
              <a:rPr lang="nb-NO" sz="1800" dirty="0" err="1" smtClean="0">
                <a:solidFill>
                  <a:srgbClr val="3333FF"/>
                </a:solidFill>
              </a:rPr>
              <a:t>low-energy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models</a:t>
            </a:r>
            <a:endParaRPr lang="nb-NO" sz="1800" dirty="0"/>
          </a:p>
          <a:p>
            <a:pPr marL="457200" indent="-457200">
              <a:lnSpc>
                <a:spcPts val="2100"/>
              </a:lnSpc>
            </a:pPr>
            <a:r>
              <a:rPr lang="nb-NO" sz="1500" dirty="0" smtClean="0">
                <a:solidFill>
                  <a:srgbClr val="FF0000"/>
                </a:solidFill>
              </a:rPr>
              <a:t> - Moon formed mostly from the impactor (Theia) mantle</a:t>
            </a:r>
          </a:p>
          <a:p>
            <a:pPr marL="457200" indent="-457200">
              <a:lnSpc>
                <a:spcPts val="2100"/>
              </a:lnSpc>
            </a:pPr>
            <a:r>
              <a:rPr lang="nb-NO" sz="1500" dirty="0" smtClean="0">
                <a:solidFill>
                  <a:srgbClr val="FF0000"/>
                </a:solidFill>
              </a:rPr>
              <a:t> - Insufficient equilibration with </a:t>
            </a:r>
            <a:r>
              <a:rPr lang="nb-NO" sz="1500" dirty="0" err="1" smtClean="0">
                <a:solidFill>
                  <a:srgbClr val="FF0000"/>
                </a:solidFill>
              </a:rPr>
              <a:t>the</a:t>
            </a:r>
            <a:r>
              <a:rPr lang="nb-NO" sz="1500" dirty="0" smtClean="0">
                <a:solidFill>
                  <a:srgbClr val="FF0000"/>
                </a:solidFill>
              </a:rPr>
              <a:t> Earth</a:t>
            </a:r>
          </a:p>
          <a:p>
            <a:pPr marL="457200" indent="-457200">
              <a:lnSpc>
                <a:spcPts val="1400"/>
              </a:lnSpc>
            </a:pPr>
            <a:endParaRPr lang="nb-NO" sz="1500" dirty="0" smtClean="0">
              <a:solidFill>
                <a:srgbClr val="FF0000"/>
              </a:solidFill>
            </a:endParaRPr>
          </a:p>
          <a:p>
            <a:pPr marL="457200" indent="-457200">
              <a:lnSpc>
                <a:spcPts val="1400"/>
              </a:lnSpc>
            </a:pPr>
            <a:r>
              <a:rPr lang="nb-NO" sz="1300" dirty="0" smtClean="0"/>
              <a:t>Pahlevan and Stevenson (2007, </a:t>
            </a:r>
            <a:r>
              <a:rPr lang="nb-NO" sz="1300" dirty="0" err="1" smtClean="0"/>
              <a:t>EPSL</a:t>
            </a:r>
            <a:r>
              <a:rPr lang="nb-NO" sz="1300" dirty="0" smtClean="0"/>
              <a:t>)</a:t>
            </a:r>
          </a:p>
          <a:p>
            <a:pPr marL="457200" indent="-457200">
              <a:lnSpc>
                <a:spcPts val="1400"/>
              </a:lnSpc>
            </a:pPr>
            <a:r>
              <a:rPr lang="nb-NO" sz="1300" dirty="0" smtClean="0"/>
              <a:t>Lock &amp; Stewart (2017, </a:t>
            </a:r>
            <a:r>
              <a:rPr lang="nb-NO" sz="1300" dirty="0" err="1" smtClean="0"/>
              <a:t>JGR</a:t>
            </a:r>
            <a:r>
              <a:rPr lang="nb-NO" sz="1300" dirty="0" smtClean="0"/>
              <a:t>)</a:t>
            </a:r>
          </a:p>
          <a:p>
            <a:pPr marL="457200" indent="-457200">
              <a:lnSpc>
                <a:spcPts val="1400"/>
              </a:lnSpc>
            </a:pPr>
            <a:r>
              <a:rPr lang="nb-NO" sz="1300" dirty="0" smtClean="0"/>
              <a:t>Lock et al. (2018, </a:t>
            </a:r>
            <a:r>
              <a:rPr lang="nb-NO" sz="1300" dirty="0" err="1" smtClean="0"/>
              <a:t>JGR</a:t>
            </a:r>
            <a:r>
              <a:rPr lang="nb-NO" sz="1300" dirty="0" smtClean="0"/>
              <a:t>)</a:t>
            </a:r>
          </a:p>
          <a:p>
            <a:pPr marL="457200" indent="-457200">
              <a:lnSpc>
                <a:spcPts val="2400"/>
              </a:lnSpc>
            </a:pPr>
            <a:r>
              <a:rPr lang="nb-NO" sz="1400" b="1" dirty="0" smtClean="0">
                <a:solidFill>
                  <a:srgbClr val="CC00CC"/>
                </a:solidFill>
              </a:rPr>
              <a:t>  </a:t>
            </a:r>
            <a:r>
              <a:rPr lang="nb-NO" sz="1800" b="1" dirty="0" err="1" smtClean="0">
                <a:solidFill>
                  <a:srgbClr val="CC00CC"/>
                </a:solidFill>
              </a:rPr>
              <a:t>Vapour</a:t>
            </a:r>
            <a:r>
              <a:rPr lang="nb-NO" sz="1800" b="1" dirty="0" smtClean="0">
                <a:solidFill>
                  <a:srgbClr val="CC00CC"/>
                </a:solidFill>
              </a:rPr>
              <a:t> disc equilibration</a:t>
            </a:r>
            <a:endParaRPr lang="nb-NO" sz="1800" b="1" dirty="0">
              <a:solidFill>
                <a:srgbClr val="CC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03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16" y="1156387"/>
            <a:ext cx="8100392" cy="565800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1715461" y="5223641"/>
            <a:ext cx="7111224" cy="14566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52120" y="3577852"/>
            <a:ext cx="220124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baseline="30000" dirty="0" smtClean="0"/>
              <a:t>182</a:t>
            </a:r>
            <a:r>
              <a:rPr lang="nb-NO" sz="1800" dirty="0" smtClean="0"/>
              <a:t>Hf → </a:t>
            </a:r>
            <a:r>
              <a:rPr lang="nb-NO" sz="1800" baseline="30000" dirty="0" smtClean="0"/>
              <a:t>182</a:t>
            </a:r>
            <a:r>
              <a:rPr lang="nb-NO" sz="1800" dirty="0" smtClean="0"/>
              <a:t>W,</a:t>
            </a:r>
          </a:p>
          <a:p>
            <a:r>
              <a:rPr lang="nb-NO" sz="1800" dirty="0"/>
              <a:t> </a:t>
            </a:r>
            <a:r>
              <a:rPr lang="nb-NO" sz="1800" dirty="0" smtClean="0"/>
              <a:t>     </a:t>
            </a:r>
            <a:r>
              <a:rPr lang="nb-NO" sz="1800" dirty="0" err="1" smtClean="0"/>
              <a:t>t</a:t>
            </a:r>
            <a:r>
              <a:rPr lang="nb-NO" sz="1800" baseline="-25000" dirty="0" err="1" smtClean="0"/>
              <a:t>h</a:t>
            </a:r>
            <a:r>
              <a:rPr lang="nb-NO" sz="1800" dirty="0" smtClean="0"/>
              <a:t>: 8.9 My</a:t>
            </a:r>
          </a:p>
          <a:p>
            <a:r>
              <a:rPr lang="nb-NO" sz="1800" dirty="0" smtClean="0"/>
              <a:t>life-time: ~ 40-60 My</a:t>
            </a:r>
            <a:endParaRPr lang="en-GB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787093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66FF"/>
                </a:solidFill>
              </a:rPr>
              <a:t>Old APB (</a:t>
            </a:r>
            <a:r>
              <a:rPr lang="nb-NO" sz="2400" dirty="0" err="1" smtClean="0">
                <a:solidFill>
                  <a:srgbClr val="0066FF"/>
                </a:solidFill>
              </a:rPr>
              <a:t>angrite</a:t>
            </a:r>
            <a:r>
              <a:rPr lang="nb-NO" sz="2400" dirty="0" smtClean="0">
                <a:solidFill>
                  <a:srgbClr val="0066FF"/>
                </a:solidFill>
              </a:rPr>
              <a:t> </a:t>
            </a:r>
            <a:r>
              <a:rPr lang="nb-NO" sz="2400" dirty="0" err="1" smtClean="0">
                <a:solidFill>
                  <a:srgbClr val="0066FF"/>
                </a:solidFill>
              </a:rPr>
              <a:t>parent</a:t>
            </a:r>
            <a:r>
              <a:rPr lang="nb-NO" sz="2400" dirty="0" smtClean="0">
                <a:solidFill>
                  <a:srgbClr val="0066FF"/>
                </a:solidFill>
              </a:rPr>
              <a:t> body),  </a:t>
            </a:r>
            <a:r>
              <a:rPr lang="nb-NO" sz="2400" b="1" dirty="0" err="1" smtClean="0">
                <a:solidFill>
                  <a:srgbClr val="0066FF"/>
                </a:solidFill>
              </a:rPr>
              <a:t>young</a:t>
            </a:r>
            <a:r>
              <a:rPr lang="nb-NO" sz="2400" b="1" dirty="0" smtClean="0">
                <a:solidFill>
                  <a:srgbClr val="0066FF"/>
                </a:solidFill>
              </a:rPr>
              <a:t> Moon mantle </a:t>
            </a:r>
            <a:r>
              <a:rPr lang="nb-NO" sz="2400" b="1" dirty="0" err="1" smtClean="0">
                <a:solidFill>
                  <a:srgbClr val="0066FF"/>
                </a:solidFill>
              </a:rPr>
              <a:t>sources</a:t>
            </a:r>
            <a:endParaRPr lang="en-GB" sz="2400" b="1" dirty="0">
              <a:solidFill>
                <a:srgbClr val="00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8487" y="2390921"/>
            <a:ext cx="1328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APB:</a:t>
            </a:r>
          </a:p>
          <a:p>
            <a:r>
              <a:rPr lang="nb-NO" dirty="0" smtClean="0">
                <a:solidFill>
                  <a:srgbClr val="0066FF"/>
                </a:solidFill>
                <a:latin typeface="Symbol" panose="05050102010706020507" pitchFamily="18" charset="2"/>
              </a:rPr>
              <a:t>D</a:t>
            </a:r>
            <a:r>
              <a:rPr lang="nb-NO" dirty="0" smtClean="0">
                <a:solidFill>
                  <a:srgbClr val="0066FF"/>
                </a:solidFill>
              </a:rPr>
              <a:t>T: (&lt;)10 My</a:t>
            </a:r>
            <a:endParaRPr lang="en-GB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5466" y="4814843"/>
            <a:ext cx="3533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Moon:  </a:t>
            </a:r>
            <a:r>
              <a:rPr lang="nb-NO" b="1" dirty="0" smtClean="0">
                <a:solidFill>
                  <a:srgbClr val="FF9900"/>
                </a:solidFill>
                <a:latin typeface="Symbol" panose="05050102010706020507" pitchFamily="18" charset="2"/>
              </a:rPr>
              <a:t>D</a:t>
            </a:r>
            <a:r>
              <a:rPr lang="nb-NO" b="1" dirty="0" smtClean="0">
                <a:solidFill>
                  <a:srgbClr val="FF9900"/>
                </a:solidFill>
              </a:rPr>
              <a:t>T</a:t>
            </a:r>
            <a:r>
              <a:rPr lang="nb-NO" dirty="0" smtClean="0">
                <a:solidFill>
                  <a:srgbClr val="FF9900"/>
                </a:solidFill>
              </a:rPr>
              <a:t> </a:t>
            </a:r>
            <a:r>
              <a:rPr lang="nb-NO" b="1" dirty="0" smtClean="0">
                <a:solidFill>
                  <a:srgbClr val="FF9900"/>
                </a:solidFill>
              </a:rPr>
              <a:t>&gt;</a:t>
            </a:r>
            <a:r>
              <a:rPr lang="nb-NO" dirty="0" smtClean="0">
                <a:solidFill>
                  <a:srgbClr val="FF9900"/>
                </a:solidFill>
              </a:rPr>
              <a:t>5-8 </a:t>
            </a:r>
            <a:r>
              <a:rPr lang="nb-NO" sz="1800" b="1" dirty="0" err="1" smtClean="0">
                <a:solidFill>
                  <a:srgbClr val="FF9900"/>
                </a:solidFill>
              </a:rPr>
              <a:t>t</a:t>
            </a:r>
            <a:r>
              <a:rPr lang="nb-NO" sz="1800" b="1" baseline="-25000" dirty="0" err="1" smtClean="0">
                <a:solidFill>
                  <a:srgbClr val="FF9900"/>
                </a:solidFill>
              </a:rPr>
              <a:t>h</a:t>
            </a:r>
            <a:r>
              <a:rPr lang="nb-NO" dirty="0" smtClean="0">
                <a:solidFill>
                  <a:srgbClr val="FF9900"/>
                </a:solidFill>
              </a:rPr>
              <a:t>, </a:t>
            </a:r>
            <a:r>
              <a:rPr lang="nb-NO" b="1" dirty="0">
                <a:solidFill>
                  <a:srgbClr val="FF9900"/>
                </a:solidFill>
                <a:latin typeface="Symbol" panose="05050102010706020507" pitchFamily="18" charset="2"/>
              </a:rPr>
              <a:t>D</a:t>
            </a:r>
            <a:r>
              <a:rPr lang="nb-NO" b="1" dirty="0">
                <a:solidFill>
                  <a:srgbClr val="FF9900"/>
                </a:solidFill>
              </a:rPr>
              <a:t>T </a:t>
            </a:r>
            <a:r>
              <a:rPr lang="nb-NO" b="1" dirty="0" smtClean="0">
                <a:solidFill>
                  <a:srgbClr val="FF9900"/>
                </a:solidFill>
              </a:rPr>
              <a:t>&gt;</a:t>
            </a:r>
            <a:r>
              <a:rPr lang="nb-NO" dirty="0" smtClean="0">
                <a:solidFill>
                  <a:srgbClr val="FF9900"/>
                </a:solidFill>
              </a:rPr>
              <a:t>45-71 My,  </a:t>
            </a:r>
            <a:r>
              <a:rPr lang="nb-NO" sz="1800" b="1" dirty="0" smtClean="0">
                <a:solidFill>
                  <a:srgbClr val="FF9900"/>
                </a:solidFill>
              </a:rPr>
              <a:t>t</a:t>
            </a:r>
            <a:r>
              <a:rPr lang="nb-NO" dirty="0">
                <a:solidFill>
                  <a:srgbClr val="FF9900"/>
                </a:solidFill>
              </a:rPr>
              <a:t> </a:t>
            </a:r>
            <a:r>
              <a:rPr lang="nb-NO" b="1" dirty="0" smtClean="0">
                <a:solidFill>
                  <a:srgbClr val="FF9900"/>
                </a:solidFill>
              </a:rPr>
              <a:t>&lt;</a:t>
            </a:r>
            <a:r>
              <a:rPr lang="nb-NO" dirty="0" smtClean="0">
                <a:solidFill>
                  <a:srgbClr val="FF9900"/>
                </a:solidFill>
              </a:rPr>
              <a:t> </a:t>
            </a:r>
            <a:endParaRPr lang="en-GB" dirty="0">
              <a:solidFill>
                <a:srgbClr val="FF99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9981" y="5781860"/>
            <a:ext cx="449661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C00FF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CC00FF"/>
                </a:solidFill>
              </a:rPr>
              <a:t>The lunar samples </a:t>
            </a:r>
            <a:r>
              <a:rPr lang="nb-NO" b="1" dirty="0" smtClean="0">
                <a:solidFill>
                  <a:srgbClr val="CC00FF"/>
                </a:solidFill>
              </a:rPr>
              <a:t>do not</a:t>
            </a:r>
            <a:r>
              <a:rPr lang="nb-NO" dirty="0" smtClean="0">
                <a:solidFill>
                  <a:srgbClr val="CC00FF"/>
                </a:solidFill>
              </a:rPr>
              <a:t> </a:t>
            </a:r>
            <a:r>
              <a:rPr lang="nb-NO" dirty="0" err="1" smtClean="0">
                <a:solidFill>
                  <a:srgbClr val="CC00FF"/>
                </a:solidFill>
              </a:rPr>
              <a:t>record</a:t>
            </a:r>
            <a:r>
              <a:rPr lang="nb-NO" dirty="0" smtClean="0">
                <a:solidFill>
                  <a:srgbClr val="CC00FF"/>
                </a:solidFill>
              </a:rPr>
              <a:t> </a:t>
            </a:r>
            <a:r>
              <a:rPr lang="nb-NO" b="1" dirty="0" err="1" smtClean="0">
                <a:solidFill>
                  <a:srgbClr val="CC00FF"/>
                </a:solidFill>
              </a:rPr>
              <a:t>any</a:t>
            </a:r>
            <a:r>
              <a:rPr lang="nb-NO" dirty="0" smtClean="0">
                <a:solidFill>
                  <a:srgbClr val="CC00FF"/>
                </a:solidFill>
              </a:rPr>
              <a:t> </a:t>
            </a:r>
            <a:r>
              <a:rPr lang="nb-NO" baseline="30000" dirty="0" smtClean="0">
                <a:solidFill>
                  <a:srgbClr val="CC00FF"/>
                </a:solidFill>
              </a:rPr>
              <a:t>182</a:t>
            </a:r>
            <a:r>
              <a:rPr lang="nb-NO" dirty="0" smtClean="0">
                <a:solidFill>
                  <a:srgbClr val="CC00FF"/>
                </a:solidFill>
              </a:rPr>
              <a:t>W-ingrowth</a:t>
            </a:r>
            <a:endParaRPr lang="en-GB" dirty="0">
              <a:solidFill>
                <a:srgbClr val="CC00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316416" y="5223641"/>
            <a:ext cx="0" cy="558219"/>
          </a:xfrm>
          <a:prstGeom prst="straightConnector1">
            <a:avLst/>
          </a:prstGeom>
          <a:ln w="19050">
            <a:solidFill>
              <a:srgbClr val="CC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2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56753"/>
            <a:ext cx="6843687" cy="65702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4048" y="44624"/>
            <a:ext cx="1794081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baseline="30000" dirty="0" smtClean="0"/>
              <a:t>146</a:t>
            </a:r>
            <a:r>
              <a:rPr lang="nb-NO" sz="1800" dirty="0" smtClean="0"/>
              <a:t>Sm → </a:t>
            </a:r>
            <a:r>
              <a:rPr lang="nb-NO" sz="1800" baseline="30000" dirty="0" smtClean="0"/>
              <a:t>142</a:t>
            </a:r>
            <a:r>
              <a:rPr lang="nb-NO" sz="1800" dirty="0" smtClean="0"/>
              <a:t>Nd, </a:t>
            </a:r>
          </a:p>
          <a:p>
            <a:pPr>
              <a:lnSpc>
                <a:spcPts val="2200"/>
              </a:lnSpc>
            </a:pPr>
            <a:r>
              <a:rPr lang="nb-NO" sz="1800" dirty="0"/>
              <a:t> </a:t>
            </a:r>
            <a:r>
              <a:rPr lang="nb-NO" sz="1800" dirty="0" smtClean="0"/>
              <a:t>  </a:t>
            </a:r>
            <a:r>
              <a:rPr lang="nb-NO" sz="1800" dirty="0" err="1" smtClean="0"/>
              <a:t>t</a:t>
            </a:r>
            <a:r>
              <a:rPr lang="nb-NO" sz="1800" baseline="-25000" dirty="0" err="1" smtClean="0"/>
              <a:t>h</a:t>
            </a:r>
            <a:r>
              <a:rPr lang="nb-NO" sz="1800" dirty="0" smtClean="0"/>
              <a:t>: 103 My</a:t>
            </a:r>
          </a:p>
          <a:p>
            <a:pPr>
              <a:lnSpc>
                <a:spcPts val="2200"/>
              </a:lnSpc>
            </a:pPr>
            <a:r>
              <a:rPr lang="nb-NO" dirty="0" smtClean="0"/>
              <a:t>life-time: ~</a:t>
            </a:r>
            <a:r>
              <a:rPr lang="nb-NO" dirty="0" err="1" smtClean="0"/>
              <a:t>Hadean</a:t>
            </a:r>
            <a:r>
              <a:rPr lang="nb-NO" dirty="0" smtClean="0"/>
              <a:t>,</a:t>
            </a:r>
          </a:p>
          <a:p>
            <a:pPr>
              <a:lnSpc>
                <a:spcPts val="1600"/>
              </a:lnSpc>
            </a:pPr>
            <a:r>
              <a:rPr lang="nb-NO" dirty="0"/>
              <a:t> </a:t>
            </a:r>
            <a:r>
              <a:rPr lang="nb-NO" dirty="0" smtClean="0"/>
              <a:t>               ~500 My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542138" y="3986404"/>
            <a:ext cx="1457450" cy="87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sz="1400" dirty="0" smtClean="0"/>
              <a:t>White symbol</a:t>
            </a:r>
          </a:p>
          <a:p>
            <a:pPr>
              <a:lnSpc>
                <a:spcPts val="1600"/>
              </a:lnSpc>
            </a:pPr>
            <a:r>
              <a:rPr lang="nb-NO" sz="1400" dirty="0" err="1" smtClean="0"/>
              <a:t>cores</a:t>
            </a:r>
            <a:r>
              <a:rPr lang="nb-NO" sz="1400" dirty="0" smtClean="0"/>
              <a:t>: </a:t>
            </a:r>
            <a:r>
              <a:rPr lang="nb-NO" sz="1800" b="1" dirty="0" smtClean="0">
                <a:latin typeface="Symbol" panose="05050102010706020507" pitchFamily="18" charset="2"/>
              </a:rPr>
              <a:t>e</a:t>
            </a:r>
            <a:r>
              <a:rPr lang="nb-NO" sz="1400" baseline="30000" dirty="0" smtClean="0"/>
              <a:t>149</a:t>
            </a:r>
            <a:r>
              <a:rPr lang="nb-NO" sz="1400" dirty="0" smtClean="0"/>
              <a:t>Sm &lt; 5</a:t>
            </a:r>
          </a:p>
          <a:p>
            <a:r>
              <a:rPr lang="nb-NO" sz="1200" dirty="0" smtClean="0"/>
              <a:t>(</a:t>
            </a:r>
            <a:r>
              <a:rPr lang="nb-NO" sz="1200" dirty="0" err="1" smtClean="0"/>
              <a:t>little</a:t>
            </a:r>
            <a:r>
              <a:rPr lang="nb-NO" sz="1200" dirty="0" smtClean="0"/>
              <a:t> </a:t>
            </a:r>
            <a:r>
              <a:rPr lang="nb-NO" sz="1200" dirty="0" err="1" smtClean="0"/>
              <a:t>correction</a:t>
            </a:r>
            <a:r>
              <a:rPr lang="nb-NO" sz="1200" dirty="0" smtClean="0"/>
              <a:t> for</a:t>
            </a:r>
            <a:endParaRPr lang="nb-NO" sz="1200" dirty="0"/>
          </a:p>
          <a:p>
            <a:r>
              <a:rPr lang="nb-NO" sz="1200" dirty="0" smtClean="0"/>
              <a:t>  </a:t>
            </a:r>
            <a:r>
              <a:rPr lang="nb-NO" sz="1200" dirty="0" err="1" smtClean="0"/>
              <a:t>neutron</a:t>
            </a:r>
            <a:r>
              <a:rPr lang="nb-NO" sz="1200" dirty="0" smtClean="0"/>
              <a:t> </a:t>
            </a:r>
            <a:r>
              <a:rPr lang="nb-NO" sz="1200" dirty="0" err="1" smtClean="0"/>
              <a:t>capture</a:t>
            </a:r>
            <a:r>
              <a:rPr lang="nb-NO" sz="1200" dirty="0" smtClean="0"/>
              <a:t>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7483192" y="3664456"/>
            <a:ext cx="380648" cy="3784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79512" y="150681"/>
            <a:ext cx="2136354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66FF"/>
                </a:solidFill>
              </a:rPr>
              <a:t>Old Mars,</a:t>
            </a:r>
          </a:p>
          <a:p>
            <a:r>
              <a:rPr lang="nb-NO" sz="2400" b="1" dirty="0" err="1" smtClean="0">
                <a:solidFill>
                  <a:srgbClr val="0066FF"/>
                </a:solidFill>
              </a:rPr>
              <a:t>young</a:t>
            </a:r>
            <a:r>
              <a:rPr lang="nb-NO" sz="2400" b="1" dirty="0" smtClean="0">
                <a:solidFill>
                  <a:srgbClr val="0066FF"/>
                </a:solidFill>
              </a:rPr>
              <a:t> Moon</a:t>
            </a:r>
          </a:p>
          <a:p>
            <a:r>
              <a:rPr lang="nb-NO" sz="2400" b="1" dirty="0" smtClean="0">
                <a:solidFill>
                  <a:srgbClr val="0066FF"/>
                </a:solidFill>
              </a:rPr>
              <a:t>mantle </a:t>
            </a:r>
            <a:r>
              <a:rPr lang="nb-NO" sz="2400" b="1" dirty="0" err="1" smtClean="0">
                <a:solidFill>
                  <a:srgbClr val="0066FF"/>
                </a:solidFill>
              </a:rPr>
              <a:t>sources</a:t>
            </a:r>
            <a:endParaRPr lang="nb-NO" sz="2400" b="1" dirty="0" smtClean="0">
              <a:solidFill>
                <a:srgbClr val="0066FF"/>
              </a:solidFill>
            </a:endParaRPr>
          </a:p>
          <a:p>
            <a:r>
              <a:rPr lang="nb-NO" sz="2400" b="1" dirty="0" smtClean="0">
                <a:solidFill>
                  <a:srgbClr val="0066FF"/>
                </a:solidFill>
              </a:rPr>
              <a:t>and FAS</a:t>
            </a:r>
            <a:endParaRPr lang="en-GB" sz="2400" b="1" dirty="0">
              <a:solidFill>
                <a:srgbClr val="0066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28042" y="3960128"/>
            <a:ext cx="6120680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6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8" y="2060848"/>
            <a:ext cx="9055922" cy="3528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2160" y="1196752"/>
            <a:ext cx="1608133" cy="6565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baseline="30000" dirty="0" smtClean="0"/>
              <a:t>176</a:t>
            </a:r>
            <a:r>
              <a:rPr lang="nb-NO" sz="1800" dirty="0" smtClean="0"/>
              <a:t>Lu → </a:t>
            </a:r>
            <a:r>
              <a:rPr lang="nb-NO" sz="1800" baseline="30000" dirty="0" smtClean="0"/>
              <a:t>176</a:t>
            </a:r>
            <a:r>
              <a:rPr lang="nb-NO" sz="1800" dirty="0" smtClean="0"/>
              <a:t>Hf, </a:t>
            </a:r>
          </a:p>
          <a:p>
            <a:pPr>
              <a:lnSpc>
                <a:spcPts val="2200"/>
              </a:lnSpc>
            </a:pPr>
            <a:r>
              <a:rPr lang="nb-NO" sz="1800" dirty="0"/>
              <a:t> </a:t>
            </a:r>
            <a:r>
              <a:rPr lang="nb-NO" sz="1800" dirty="0" smtClean="0"/>
              <a:t>  </a:t>
            </a:r>
            <a:r>
              <a:rPr lang="nb-NO" sz="1800" dirty="0" err="1" smtClean="0"/>
              <a:t>t</a:t>
            </a:r>
            <a:r>
              <a:rPr lang="nb-NO" sz="1800" baseline="-25000" dirty="0" err="1" smtClean="0"/>
              <a:t>h</a:t>
            </a:r>
            <a:r>
              <a:rPr lang="nb-NO" sz="1800" dirty="0" smtClean="0"/>
              <a:t>: 36 </a:t>
            </a:r>
            <a:r>
              <a:rPr lang="nb-NO" sz="1800" b="1" dirty="0" smtClean="0"/>
              <a:t>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7624" y="1196752"/>
            <a:ext cx="1697901" cy="65659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800" baseline="30000" dirty="0" smtClean="0"/>
              <a:t>147</a:t>
            </a:r>
            <a:r>
              <a:rPr lang="nb-NO" sz="1800" dirty="0" smtClean="0"/>
              <a:t>Sm → </a:t>
            </a:r>
            <a:r>
              <a:rPr lang="nb-NO" sz="1800" baseline="30000" dirty="0" smtClean="0"/>
              <a:t>143</a:t>
            </a:r>
            <a:r>
              <a:rPr lang="nb-NO" sz="1800" dirty="0" smtClean="0"/>
              <a:t>Nd, </a:t>
            </a:r>
          </a:p>
          <a:p>
            <a:pPr>
              <a:lnSpc>
                <a:spcPts val="2200"/>
              </a:lnSpc>
            </a:pPr>
            <a:r>
              <a:rPr lang="nb-NO" sz="1800" dirty="0"/>
              <a:t> </a:t>
            </a:r>
            <a:r>
              <a:rPr lang="nb-NO" sz="1800" dirty="0" smtClean="0"/>
              <a:t>  </a:t>
            </a:r>
            <a:r>
              <a:rPr lang="nb-NO" sz="1800" dirty="0" err="1" smtClean="0"/>
              <a:t>t</a:t>
            </a:r>
            <a:r>
              <a:rPr lang="nb-NO" sz="1800" baseline="-25000" dirty="0" err="1" smtClean="0"/>
              <a:t>h</a:t>
            </a:r>
            <a:r>
              <a:rPr lang="nb-NO" sz="1800" dirty="0" smtClean="0"/>
              <a:t>: 106 </a:t>
            </a:r>
            <a:r>
              <a:rPr lang="nb-NO" sz="1800" b="1" dirty="0" smtClean="0"/>
              <a:t>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116632"/>
            <a:ext cx="54006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0066FF"/>
                </a:solidFill>
              </a:rPr>
              <a:t>Long-</a:t>
            </a:r>
            <a:r>
              <a:rPr lang="nb-NO" sz="2400" dirty="0" err="1" smtClean="0">
                <a:solidFill>
                  <a:srgbClr val="0066FF"/>
                </a:solidFill>
              </a:rPr>
              <a:t>lived</a:t>
            </a:r>
            <a:r>
              <a:rPr lang="nb-NO" sz="2400" dirty="0" smtClean="0">
                <a:solidFill>
                  <a:srgbClr val="0066FF"/>
                </a:solidFill>
              </a:rPr>
              <a:t> </a:t>
            </a:r>
            <a:r>
              <a:rPr lang="nb-NO" sz="2400" dirty="0" err="1" smtClean="0">
                <a:solidFill>
                  <a:srgbClr val="0066FF"/>
                </a:solidFill>
              </a:rPr>
              <a:t>Sm-Nd</a:t>
            </a:r>
            <a:r>
              <a:rPr lang="nb-NO" sz="2400" dirty="0" smtClean="0">
                <a:solidFill>
                  <a:srgbClr val="0066FF"/>
                </a:solidFill>
              </a:rPr>
              <a:t> and Lu-</a:t>
            </a:r>
            <a:r>
              <a:rPr lang="nb-NO" sz="2400" dirty="0" err="1" smtClean="0">
                <a:solidFill>
                  <a:srgbClr val="0066FF"/>
                </a:solidFill>
              </a:rPr>
              <a:t>Hf</a:t>
            </a:r>
            <a:r>
              <a:rPr lang="nb-NO" sz="2400" dirty="0" smtClean="0">
                <a:solidFill>
                  <a:srgbClr val="0066FF"/>
                </a:solidFill>
              </a:rPr>
              <a:t> </a:t>
            </a:r>
            <a:r>
              <a:rPr lang="nb-NO" sz="2400" dirty="0" err="1" smtClean="0">
                <a:solidFill>
                  <a:srgbClr val="0066FF"/>
                </a:solidFill>
              </a:rPr>
              <a:t>systematics</a:t>
            </a:r>
            <a:r>
              <a:rPr lang="nb-NO" sz="2400" dirty="0" smtClean="0">
                <a:solidFill>
                  <a:srgbClr val="0066FF"/>
                </a:solidFill>
              </a:rPr>
              <a:t> </a:t>
            </a:r>
            <a:endParaRPr lang="en-GB" sz="24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46458"/>
            <a:ext cx="8912689" cy="59046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9588" y="1089590"/>
            <a:ext cx="1156063" cy="5284363"/>
          </a:xfrm>
          <a:prstGeom prst="rect">
            <a:avLst/>
          </a:prstGeom>
          <a:noFill/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19995" y="1089825"/>
            <a:ext cx="1169125" cy="6004"/>
          </a:xfrm>
          <a:prstGeom prst="straightConnector1">
            <a:avLst/>
          </a:prstGeom>
          <a:ln w="19050">
            <a:solidFill>
              <a:srgbClr val="0066FF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817619" y="841630"/>
            <a:ext cx="34301" cy="247059"/>
          </a:xfrm>
          <a:prstGeom prst="straightConnector1">
            <a:avLst/>
          </a:prstGeom>
          <a:ln w="12700">
            <a:solidFill>
              <a:srgbClr val="0066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27784" y="154949"/>
            <a:ext cx="2701381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FF"/>
                </a:solidFill>
              </a:rPr>
              <a:t>Oldest</a:t>
            </a:r>
            <a:r>
              <a:rPr lang="nb-NO" dirty="0" smtClean="0">
                <a:solidFill>
                  <a:srgbClr val="0066FF"/>
                </a:solidFill>
              </a:rPr>
              <a:t> Jack Hills </a:t>
            </a:r>
            <a:r>
              <a:rPr lang="nb-NO" dirty="0" err="1" smtClean="0">
                <a:solidFill>
                  <a:srgbClr val="0066FF"/>
                </a:solidFill>
              </a:rPr>
              <a:t>zircons</a:t>
            </a:r>
            <a:r>
              <a:rPr lang="nb-NO" dirty="0" smtClean="0">
                <a:solidFill>
                  <a:srgbClr val="0066FF"/>
                </a:solidFill>
              </a:rPr>
              <a:t>,</a:t>
            </a:r>
          </a:p>
          <a:p>
            <a:r>
              <a:rPr lang="nb-NO" sz="1200" dirty="0" smtClean="0"/>
              <a:t>Valley et al. (2014, Nat. </a:t>
            </a:r>
            <a:r>
              <a:rPr lang="nb-NO" sz="1200" dirty="0" err="1" smtClean="0"/>
              <a:t>Geosci</a:t>
            </a:r>
            <a:r>
              <a:rPr lang="nb-NO" sz="1200" dirty="0" smtClean="0"/>
              <a:t>.)</a:t>
            </a:r>
          </a:p>
          <a:p>
            <a:r>
              <a:rPr lang="nb-NO" sz="1200" dirty="0" smtClean="0"/>
              <a:t>Harrison (2020, </a:t>
            </a:r>
            <a:r>
              <a:rPr lang="nb-NO" sz="1200" dirty="0" err="1" smtClean="0"/>
              <a:t>Hadean</a:t>
            </a:r>
            <a:r>
              <a:rPr lang="nb-NO" sz="1200" dirty="0" smtClean="0"/>
              <a:t> Earth, Springer)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162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/>
          <p:cNvCxnSpPr/>
          <p:nvPr/>
        </p:nvCxnSpPr>
        <p:spPr>
          <a:xfrm flipV="1">
            <a:off x="1227180" y="3562184"/>
            <a:ext cx="3551554" cy="20559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1224489" y="4468633"/>
            <a:ext cx="4230106" cy="115937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1215631" y="5610701"/>
            <a:ext cx="4946429" cy="1417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4" name="Freeform 4"/>
          <p:cNvSpPr>
            <a:spLocks/>
          </p:cNvSpPr>
          <p:nvPr/>
        </p:nvSpPr>
        <p:spPr bwMode="auto">
          <a:xfrm>
            <a:off x="1205528" y="3097845"/>
            <a:ext cx="5195071" cy="3138146"/>
          </a:xfrm>
          <a:custGeom>
            <a:avLst/>
            <a:gdLst>
              <a:gd name="T0" fmla="*/ 0 w 3759"/>
              <a:gd name="T1" fmla="*/ 0 h 2395"/>
              <a:gd name="T2" fmla="*/ 0 w 3759"/>
              <a:gd name="T3" fmla="*/ 2395 h 2395"/>
              <a:gd name="T4" fmla="*/ 3759 w 3759"/>
              <a:gd name="T5" fmla="*/ 2395 h 2395"/>
              <a:gd name="T6" fmla="*/ 3759 w 3759"/>
              <a:gd name="T7" fmla="*/ 2385 h 2395"/>
              <a:gd name="T8" fmla="*/ 5 w 3759"/>
              <a:gd name="T9" fmla="*/ 2385 h 2395"/>
              <a:gd name="T10" fmla="*/ 10 w 3759"/>
              <a:gd name="T11" fmla="*/ 2390 h 2395"/>
              <a:gd name="T12" fmla="*/ 10 w 3759"/>
              <a:gd name="T13" fmla="*/ 0 h 2395"/>
              <a:gd name="T14" fmla="*/ 0 w 3759"/>
              <a:gd name="T15" fmla="*/ 0 h 239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759"/>
              <a:gd name="T25" fmla="*/ 0 h 2395"/>
              <a:gd name="T26" fmla="*/ 3759 w 3759"/>
              <a:gd name="T27" fmla="*/ 2395 h 239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759" h="2395">
                <a:moveTo>
                  <a:pt x="0" y="0"/>
                </a:moveTo>
                <a:lnTo>
                  <a:pt x="0" y="2395"/>
                </a:lnTo>
                <a:lnTo>
                  <a:pt x="3759" y="2395"/>
                </a:lnTo>
                <a:lnTo>
                  <a:pt x="3759" y="2385"/>
                </a:lnTo>
                <a:lnTo>
                  <a:pt x="5" y="2385"/>
                </a:lnTo>
                <a:lnTo>
                  <a:pt x="10" y="239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70667" name="Oval 7"/>
          <p:cNvSpPr>
            <a:spLocks noChangeArrowheads="1"/>
          </p:cNvSpPr>
          <p:nvPr/>
        </p:nvSpPr>
        <p:spPr bwMode="auto">
          <a:xfrm>
            <a:off x="2256638" y="4938369"/>
            <a:ext cx="92075" cy="92075"/>
          </a:xfrm>
          <a:prstGeom prst="ellipse">
            <a:avLst/>
          </a:prstGeom>
          <a:solidFill>
            <a:schemeClr val="accent2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0244" name="Rectangle 20"/>
          <p:cNvSpPr>
            <a:spLocks noChangeArrowheads="1"/>
          </p:cNvSpPr>
          <p:nvPr/>
        </p:nvSpPr>
        <p:spPr bwMode="auto">
          <a:xfrm>
            <a:off x="2888505" y="5327349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3333FF"/>
                </a:solidFill>
                <a:latin typeface="Arial" charset="0"/>
              </a:rPr>
              <a:t>a</a:t>
            </a:r>
            <a:endParaRPr lang="en-US" sz="3200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45" name="Rectangle 21"/>
          <p:cNvSpPr>
            <a:spLocks noChangeArrowheads="1"/>
          </p:cNvSpPr>
          <p:nvPr/>
        </p:nvSpPr>
        <p:spPr bwMode="auto">
          <a:xfrm>
            <a:off x="4179101" y="5335245"/>
            <a:ext cx="1138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3333FF"/>
                </a:solidFill>
                <a:latin typeface="Arial" charset="0"/>
              </a:rPr>
              <a:t>b</a:t>
            </a:r>
            <a:endParaRPr lang="en-US" sz="320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46" name="Rectangle 22"/>
          <p:cNvSpPr>
            <a:spLocks noChangeArrowheads="1"/>
          </p:cNvSpPr>
          <p:nvPr/>
        </p:nvSpPr>
        <p:spPr bwMode="auto">
          <a:xfrm>
            <a:off x="5863438" y="5335245"/>
            <a:ext cx="1025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3333FF"/>
                </a:solidFill>
                <a:latin typeface="Arial" charset="0"/>
              </a:rPr>
              <a:t>c</a:t>
            </a:r>
            <a:endParaRPr lang="en-US" sz="320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47" name="Rectangle 23"/>
          <p:cNvSpPr>
            <a:spLocks noChangeArrowheads="1"/>
          </p:cNvSpPr>
          <p:nvPr/>
        </p:nvSpPr>
        <p:spPr bwMode="auto">
          <a:xfrm>
            <a:off x="2507489" y="4945978"/>
            <a:ext cx="1891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3333FF"/>
                </a:solidFill>
                <a:latin typeface="Arial" charset="0"/>
              </a:rPr>
              <a:t>a</a:t>
            </a:r>
            <a:r>
              <a:rPr lang="en-US" i="1" baseline="-25000" dirty="0">
                <a:solidFill>
                  <a:srgbClr val="3333FF"/>
                </a:solidFill>
                <a:latin typeface="Arial" charset="0"/>
              </a:rPr>
              <a:t>1</a:t>
            </a:r>
            <a:endParaRPr lang="en-US" sz="3200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48" name="Rectangle 24"/>
          <p:cNvSpPr>
            <a:spLocks noChangeArrowheads="1"/>
          </p:cNvSpPr>
          <p:nvPr/>
        </p:nvSpPr>
        <p:spPr bwMode="auto">
          <a:xfrm>
            <a:off x="3552038" y="4674997"/>
            <a:ext cx="1891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3333FF"/>
                </a:solidFill>
                <a:latin typeface="Arial" charset="0"/>
              </a:rPr>
              <a:t>b</a:t>
            </a:r>
            <a:r>
              <a:rPr lang="en-US" i="1" baseline="-25000">
                <a:solidFill>
                  <a:srgbClr val="3333FF"/>
                </a:solidFill>
                <a:latin typeface="Arial" charset="0"/>
              </a:rPr>
              <a:t>1</a:t>
            </a:r>
            <a:endParaRPr lang="en-US" sz="320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49" name="Rectangle 25"/>
          <p:cNvSpPr>
            <a:spLocks noChangeArrowheads="1"/>
          </p:cNvSpPr>
          <p:nvPr/>
        </p:nvSpPr>
        <p:spPr bwMode="auto">
          <a:xfrm>
            <a:off x="4863313" y="4308243"/>
            <a:ext cx="1779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3333FF"/>
                </a:solidFill>
                <a:latin typeface="Arial" charset="0"/>
              </a:rPr>
              <a:t>c</a:t>
            </a:r>
            <a:r>
              <a:rPr lang="en-US" i="1" baseline="-25000">
                <a:solidFill>
                  <a:srgbClr val="3333FF"/>
                </a:solidFill>
                <a:latin typeface="Arial" charset="0"/>
              </a:rPr>
              <a:t>1</a:t>
            </a:r>
            <a:endParaRPr lang="en-US" sz="320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50" name="Rectangle 26"/>
          <p:cNvSpPr>
            <a:spLocks noChangeArrowheads="1"/>
          </p:cNvSpPr>
          <p:nvPr/>
        </p:nvSpPr>
        <p:spPr bwMode="auto">
          <a:xfrm>
            <a:off x="2194482" y="4644065"/>
            <a:ext cx="1891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3333FF"/>
                </a:solidFill>
                <a:latin typeface="Arial" charset="0"/>
              </a:rPr>
              <a:t>a</a:t>
            </a:r>
            <a:r>
              <a:rPr lang="en-US" i="1" baseline="-25000" dirty="0">
                <a:solidFill>
                  <a:srgbClr val="3333FF"/>
                </a:solidFill>
                <a:latin typeface="Arial" charset="0"/>
              </a:rPr>
              <a:t>2</a:t>
            </a:r>
            <a:endParaRPr lang="en-US" sz="3200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51" name="Rectangle 27"/>
          <p:cNvSpPr>
            <a:spLocks noChangeArrowheads="1"/>
          </p:cNvSpPr>
          <p:nvPr/>
        </p:nvSpPr>
        <p:spPr bwMode="auto">
          <a:xfrm>
            <a:off x="3058205" y="4177216"/>
            <a:ext cx="18915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rgbClr val="3333FF"/>
                </a:solidFill>
                <a:latin typeface="Arial" charset="0"/>
              </a:rPr>
              <a:t>b</a:t>
            </a:r>
            <a:r>
              <a:rPr lang="en-US" i="1" baseline="-25000" dirty="0">
                <a:solidFill>
                  <a:srgbClr val="3333FF"/>
                </a:solidFill>
                <a:latin typeface="Arial" charset="0"/>
              </a:rPr>
              <a:t>2</a:t>
            </a:r>
            <a:endParaRPr lang="en-US" sz="3200" dirty="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52" name="Rectangle 28"/>
          <p:cNvSpPr>
            <a:spLocks noChangeArrowheads="1"/>
          </p:cNvSpPr>
          <p:nvPr/>
        </p:nvSpPr>
        <p:spPr bwMode="auto">
          <a:xfrm>
            <a:off x="4128167" y="3551796"/>
            <a:ext cx="17793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i="1">
                <a:solidFill>
                  <a:srgbClr val="3333FF"/>
                </a:solidFill>
                <a:latin typeface="Arial" charset="0"/>
              </a:rPr>
              <a:t>c</a:t>
            </a:r>
            <a:r>
              <a:rPr lang="en-US" i="1" baseline="-25000">
                <a:solidFill>
                  <a:srgbClr val="3333FF"/>
                </a:solidFill>
                <a:latin typeface="Arial" charset="0"/>
              </a:rPr>
              <a:t>2</a:t>
            </a:r>
            <a:endParaRPr lang="en-US" sz="3200">
              <a:solidFill>
                <a:srgbClr val="3333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53" name="Rectangle 29"/>
          <p:cNvSpPr>
            <a:spLocks noChangeArrowheads="1"/>
          </p:cNvSpPr>
          <p:nvPr/>
        </p:nvSpPr>
        <p:spPr bwMode="auto">
          <a:xfrm>
            <a:off x="5458450" y="4203399"/>
            <a:ext cx="2333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2800" i="1" baseline="-25000" dirty="0">
                <a:solidFill>
                  <a:srgbClr val="FF0000"/>
                </a:solidFill>
                <a:latin typeface="Arial" charset="0"/>
              </a:rPr>
              <a:t>1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54" name="Rectangle 30"/>
          <p:cNvSpPr>
            <a:spLocks noChangeArrowheads="1"/>
          </p:cNvSpPr>
          <p:nvPr/>
        </p:nvSpPr>
        <p:spPr bwMode="auto">
          <a:xfrm>
            <a:off x="6210741" y="5375163"/>
            <a:ext cx="2333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2800" i="1" baseline="-25000" dirty="0">
                <a:solidFill>
                  <a:srgbClr val="FF0000"/>
                </a:solidFill>
                <a:latin typeface="Arial" charset="0"/>
              </a:rPr>
              <a:t>o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80255" name="Rectangle 31"/>
          <p:cNvSpPr>
            <a:spLocks noChangeArrowheads="1"/>
          </p:cNvSpPr>
          <p:nvPr/>
        </p:nvSpPr>
        <p:spPr bwMode="auto">
          <a:xfrm>
            <a:off x="4778816" y="3301333"/>
            <a:ext cx="233362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2800" i="1" dirty="0">
                <a:solidFill>
                  <a:srgbClr val="FF0000"/>
                </a:solidFill>
                <a:latin typeface="Arial" charset="0"/>
              </a:rPr>
              <a:t>t</a:t>
            </a:r>
            <a:r>
              <a:rPr lang="en-US" sz="2800" i="1" baseline="-25000" dirty="0">
                <a:solidFill>
                  <a:srgbClr val="FF0000"/>
                </a:solidFill>
                <a:latin typeface="Arial" charset="0"/>
              </a:rPr>
              <a:t>2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92" name="Oval 32"/>
          <p:cNvSpPr>
            <a:spLocks noChangeArrowheads="1"/>
          </p:cNvSpPr>
          <p:nvPr/>
        </p:nvSpPr>
        <p:spPr bwMode="auto">
          <a:xfrm>
            <a:off x="2494763" y="5198719"/>
            <a:ext cx="100012" cy="93662"/>
          </a:xfrm>
          <a:prstGeom prst="ellipse">
            <a:avLst/>
          </a:prstGeom>
          <a:solidFill>
            <a:schemeClr val="accent2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93" name="Oval 33"/>
          <p:cNvSpPr>
            <a:spLocks noChangeArrowheads="1"/>
          </p:cNvSpPr>
          <p:nvPr/>
        </p:nvSpPr>
        <p:spPr bwMode="auto">
          <a:xfrm>
            <a:off x="2856713" y="5560669"/>
            <a:ext cx="92075" cy="93662"/>
          </a:xfrm>
          <a:prstGeom prst="ellipse">
            <a:avLst/>
          </a:prstGeom>
          <a:solidFill>
            <a:schemeClr val="accent2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94" name="Oval 34"/>
          <p:cNvSpPr>
            <a:spLocks noChangeArrowheads="1"/>
          </p:cNvSpPr>
          <p:nvPr/>
        </p:nvSpPr>
        <p:spPr bwMode="auto">
          <a:xfrm>
            <a:off x="4179101" y="5560669"/>
            <a:ext cx="92075" cy="93662"/>
          </a:xfrm>
          <a:prstGeom prst="ellipse">
            <a:avLst/>
          </a:prstGeom>
          <a:solidFill>
            <a:schemeClr val="accent2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95" name="Oval 35"/>
          <p:cNvSpPr>
            <a:spLocks noChangeArrowheads="1"/>
          </p:cNvSpPr>
          <p:nvPr/>
        </p:nvSpPr>
        <p:spPr bwMode="auto">
          <a:xfrm>
            <a:off x="3110713" y="4444656"/>
            <a:ext cx="92075" cy="93662"/>
          </a:xfrm>
          <a:prstGeom prst="ellipse">
            <a:avLst/>
          </a:prstGeom>
          <a:solidFill>
            <a:schemeClr val="accent2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96" name="Oval 36"/>
          <p:cNvSpPr>
            <a:spLocks noChangeArrowheads="1"/>
          </p:cNvSpPr>
          <p:nvPr/>
        </p:nvSpPr>
        <p:spPr bwMode="auto">
          <a:xfrm>
            <a:off x="3556801" y="4922494"/>
            <a:ext cx="92075" cy="92075"/>
          </a:xfrm>
          <a:prstGeom prst="ellipse">
            <a:avLst/>
          </a:prstGeom>
          <a:solidFill>
            <a:schemeClr val="accent2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97" name="Oval 37"/>
          <p:cNvSpPr>
            <a:spLocks noChangeArrowheads="1"/>
          </p:cNvSpPr>
          <p:nvPr/>
        </p:nvSpPr>
        <p:spPr bwMode="auto">
          <a:xfrm>
            <a:off x="5847563" y="5568606"/>
            <a:ext cx="92075" cy="92075"/>
          </a:xfrm>
          <a:prstGeom prst="ellipse">
            <a:avLst/>
          </a:prstGeom>
          <a:solidFill>
            <a:schemeClr val="accent2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98" name="Oval 38"/>
          <p:cNvSpPr>
            <a:spLocks noChangeArrowheads="1"/>
          </p:cNvSpPr>
          <p:nvPr/>
        </p:nvSpPr>
        <p:spPr bwMode="auto">
          <a:xfrm>
            <a:off x="4879188" y="4568481"/>
            <a:ext cx="92075" cy="92075"/>
          </a:xfrm>
          <a:prstGeom prst="ellipse">
            <a:avLst/>
          </a:prstGeom>
          <a:solidFill>
            <a:schemeClr val="accent2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99" name="Oval 39"/>
          <p:cNvSpPr>
            <a:spLocks noChangeArrowheads="1"/>
          </p:cNvSpPr>
          <p:nvPr/>
        </p:nvSpPr>
        <p:spPr bwMode="auto">
          <a:xfrm>
            <a:off x="4156876" y="3836644"/>
            <a:ext cx="92075" cy="93662"/>
          </a:xfrm>
          <a:prstGeom prst="ellipse">
            <a:avLst/>
          </a:prstGeom>
          <a:solidFill>
            <a:schemeClr val="accent2"/>
          </a:solidFill>
          <a:ln w="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19148" y="93065"/>
            <a:ext cx="7159332" cy="45140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nb-NO" sz="2000" dirty="0" err="1" smtClean="0"/>
              <a:t>Isochron</a:t>
            </a:r>
            <a:r>
              <a:rPr lang="nb-NO" sz="2000" dirty="0" smtClean="0"/>
              <a:t> </a:t>
            </a:r>
            <a:r>
              <a:rPr lang="nb-NO" sz="2000" dirty="0" err="1" smtClean="0"/>
              <a:t>equation</a:t>
            </a:r>
            <a:r>
              <a:rPr lang="nb-NO" sz="2000" dirty="0" smtClean="0"/>
              <a:t>: </a:t>
            </a:r>
            <a:r>
              <a:rPr lang="nb-NO" sz="2200" baseline="30000" dirty="0" smtClean="0">
                <a:solidFill>
                  <a:srgbClr val="3333FF"/>
                </a:solidFill>
              </a:rPr>
              <a:t>87</a:t>
            </a:r>
            <a:r>
              <a:rPr lang="nb-NO" sz="2200" dirty="0" smtClean="0">
                <a:solidFill>
                  <a:srgbClr val="3333FF"/>
                </a:solidFill>
              </a:rPr>
              <a:t>Sr</a:t>
            </a:r>
            <a:r>
              <a:rPr lang="nb-NO" sz="2200" b="1" dirty="0" smtClean="0"/>
              <a:t>/</a:t>
            </a:r>
            <a:r>
              <a:rPr lang="nb-NO" sz="2200" baseline="30000" dirty="0" smtClean="0"/>
              <a:t>86</a:t>
            </a:r>
            <a:r>
              <a:rPr lang="nb-NO" sz="2200" dirty="0" smtClean="0"/>
              <a:t>Sr</a:t>
            </a:r>
            <a:r>
              <a:rPr lang="nb-NO" sz="2200" baseline="-25000" dirty="0" smtClean="0"/>
              <a:t>   </a:t>
            </a:r>
            <a:r>
              <a:rPr lang="nb-NO" sz="2200" dirty="0" smtClean="0">
                <a:latin typeface="Symbol" pitchFamily="18" charset="2"/>
              </a:rPr>
              <a:t>=  (</a:t>
            </a:r>
            <a:r>
              <a:rPr lang="nb-NO" sz="2200" baseline="30000" dirty="0" smtClean="0">
                <a:solidFill>
                  <a:srgbClr val="3333FF"/>
                </a:solidFill>
              </a:rPr>
              <a:t>87</a:t>
            </a:r>
            <a:r>
              <a:rPr lang="nb-NO" sz="2200" dirty="0" smtClean="0">
                <a:solidFill>
                  <a:srgbClr val="3333FF"/>
                </a:solidFill>
              </a:rPr>
              <a:t>Sr</a:t>
            </a:r>
            <a:r>
              <a:rPr lang="nb-NO" sz="2200" b="1" dirty="0" smtClean="0"/>
              <a:t>/</a:t>
            </a:r>
            <a:r>
              <a:rPr lang="nb-NO" sz="2200" baseline="30000" dirty="0" smtClean="0"/>
              <a:t>86</a:t>
            </a:r>
            <a:r>
              <a:rPr lang="nb-NO" sz="2200" dirty="0" smtClean="0"/>
              <a:t>Sr)</a:t>
            </a:r>
            <a:r>
              <a:rPr lang="nb-NO" sz="2200" baseline="-25000" dirty="0" smtClean="0"/>
              <a:t>0</a:t>
            </a:r>
            <a:r>
              <a:rPr lang="nb-NO" sz="2200" dirty="0" smtClean="0">
                <a:latin typeface="Symbol" pitchFamily="18" charset="2"/>
              </a:rPr>
              <a:t> +</a:t>
            </a:r>
            <a:r>
              <a:rPr lang="nb-NO" sz="2200" baseline="30000" dirty="0" smtClean="0">
                <a:solidFill>
                  <a:srgbClr val="FF0000"/>
                </a:solidFill>
              </a:rPr>
              <a:t> 87</a:t>
            </a:r>
            <a:r>
              <a:rPr lang="nb-NO" sz="2200" dirty="0" smtClean="0">
                <a:solidFill>
                  <a:srgbClr val="FF0000"/>
                </a:solidFill>
              </a:rPr>
              <a:t>Rb</a:t>
            </a:r>
            <a:r>
              <a:rPr lang="nb-NO" sz="2200" b="1" dirty="0" smtClean="0"/>
              <a:t>/</a:t>
            </a:r>
            <a:r>
              <a:rPr lang="nb-NO" sz="2200" baseline="30000" dirty="0" smtClean="0"/>
              <a:t>86</a:t>
            </a:r>
            <a:r>
              <a:rPr lang="nb-NO" sz="2200" dirty="0" smtClean="0"/>
              <a:t>Sr</a:t>
            </a:r>
            <a:r>
              <a:rPr lang="nb-NO" sz="2200" dirty="0" smtClean="0">
                <a:solidFill>
                  <a:srgbClr val="FF0000"/>
                </a:solidFill>
              </a:rPr>
              <a:t> </a:t>
            </a:r>
            <a:r>
              <a:rPr lang="nb-NO" sz="2200" dirty="0" smtClean="0"/>
              <a:t>(e</a:t>
            </a:r>
            <a:r>
              <a:rPr lang="nb-NO" sz="2200" baseline="30000" dirty="0" smtClean="0">
                <a:latin typeface="Symbol" pitchFamily="18" charset="2"/>
              </a:rPr>
              <a:t>l</a:t>
            </a:r>
            <a:r>
              <a:rPr lang="nb-NO" sz="2200" baseline="30000" dirty="0" smtClean="0"/>
              <a:t>t</a:t>
            </a:r>
            <a:r>
              <a:rPr lang="nb-NO" sz="2200" dirty="0" smtClean="0">
                <a:solidFill>
                  <a:srgbClr val="FF0000"/>
                </a:solidFill>
              </a:rPr>
              <a:t> </a:t>
            </a:r>
            <a:r>
              <a:rPr lang="nb-NO" sz="2200" dirty="0" smtClean="0">
                <a:latin typeface="Symbol" pitchFamily="18" charset="2"/>
              </a:rPr>
              <a:t>- </a:t>
            </a:r>
            <a:r>
              <a:rPr lang="nb-NO" sz="2200" dirty="0" smtClean="0"/>
              <a:t>1) </a:t>
            </a:r>
            <a:endParaRPr lang="nb-NO" sz="2200" dirty="0">
              <a:solidFill>
                <a:srgbClr val="3333FF"/>
              </a:solidFill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4753055" y="6309319"/>
            <a:ext cx="1686680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nb-NO" sz="3200" baseline="30000" dirty="0" smtClean="0">
                <a:solidFill>
                  <a:srgbClr val="FF0000"/>
                </a:solidFill>
              </a:rPr>
              <a:t>87</a:t>
            </a:r>
            <a:r>
              <a:rPr lang="nb-NO" sz="3200" dirty="0" smtClean="0">
                <a:solidFill>
                  <a:srgbClr val="FF0000"/>
                </a:solidFill>
              </a:rPr>
              <a:t>Rb</a:t>
            </a:r>
            <a:r>
              <a:rPr lang="nb-NO" sz="3200" b="1" dirty="0" smtClean="0"/>
              <a:t>/</a:t>
            </a:r>
            <a:r>
              <a:rPr lang="nb-NO" sz="3200" baseline="30000" dirty="0" smtClean="0"/>
              <a:t>86</a:t>
            </a:r>
            <a:r>
              <a:rPr lang="nb-NO" sz="3200" dirty="0" smtClean="0"/>
              <a:t>Sr</a:t>
            </a:r>
            <a:endParaRPr lang="nb-NO" sz="3200" dirty="0">
              <a:solidFill>
                <a:srgbClr val="3333FF"/>
              </a:solidFill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 rot="16200000">
            <a:off x="163764" y="3661546"/>
            <a:ext cx="1571264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nb-NO" sz="3200" baseline="30000" dirty="0" smtClean="0">
                <a:solidFill>
                  <a:srgbClr val="3333FF"/>
                </a:solidFill>
              </a:rPr>
              <a:t>87</a:t>
            </a:r>
            <a:r>
              <a:rPr lang="nb-NO" sz="3200" dirty="0" smtClean="0">
                <a:solidFill>
                  <a:srgbClr val="3333FF"/>
                </a:solidFill>
              </a:rPr>
              <a:t>Sr</a:t>
            </a:r>
            <a:r>
              <a:rPr lang="nb-NO" sz="3200" b="1" dirty="0" smtClean="0"/>
              <a:t>/</a:t>
            </a:r>
            <a:r>
              <a:rPr lang="nb-NO" sz="3200" baseline="30000" dirty="0" smtClean="0"/>
              <a:t>86</a:t>
            </a:r>
            <a:r>
              <a:rPr lang="nb-NO" sz="3200" dirty="0" smtClean="0"/>
              <a:t>Sr</a:t>
            </a:r>
            <a:endParaRPr lang="nb-NO" sz="3200" dirty="0">
              <a:solidFill>
                <a:srgbClr val="3333FF"/>
              </a:solidFill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54119" y="5360517"/>
            <a:ext cx="1197764" cy="451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800"/>
              </a:lnSpc>
            </a:pPr>
            <a:r>
              <a:rPr lang="nb-NO" sz="1800" dirty="0" smtClean="0">
                <a:latin typeface="Symbol" pitchFamily="18" charset="2"/>
              </a:rPr>
              <a:t>(</a:t>
            </a:r>
            <a:r>
              <a:rPr lang="nb-NO" sz="1800" baseline="30000" dirty="0" smtClean="0">
                <a:solidFill>
                  <a:srgbClr val="3333FF"/>
                </a:solidFill>
              </a:rPr>
              <a:t>87</a:t>
            </a:r>
            <a:r>
              <a:rPr lang="nb-NO" sz="1800" dirty="0" smtClean="0">
                <a:solidFill>
                  <a:srgbClr val="3333FF"/>
                </a:solidFill>
              </a:rPr>
              <a:t>Sr</a:t>
            </a:r>
            <a:r>
              <a:rPr lang="nb-NO" sz="1800" b="1" dirty="0" smtClean="0"/>
              <a:t>/</a:t>
            </a:r>
            <a:r>
              <a:rPr lang="nb-NO" sz="1800" baseline="30000" dirty="0" smtClean="0"/>
              <a:t>86</a:t>
            </a:r>
            <a:r>
              <a:rPr lang="nb-NO" sz="1800" dirty="0" smtClean="0"/>
              <a:t>Sr)</a:t>
            </a:r>
            <a:r>
              <a:rPr lang="nb-NO" sz="1800" baseline="-25000" dirty="0" smtClean="0"/>
              <a:t>0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94441" y="650141"/>
            <a:ext cx="8615948" cy="634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smtClean="0">
                <a:solidFill>
                  <a:srgbClr val="3333FF"/>
                </a:solidFill>
              </a:rPr>
              <a:t>a, b, c</a:t>
            </a:r>
            <a:r>
              <a:rPr lang="nb-NO" sz="2000" dirty="0" smtClean="0"/>
              <a:t>:</a:t>
            </a:r>
            <a:r>
              <a:rPr lang="nb-NO" sz="2000" b="1" dirty="0" smtClean="0">
                <a:solidFill>
                  <a:srgbClr val="3333FF"/>
                </a:solidFill>
              </a:rPr>
              <a:t>  </a:t>
            </a:r>
            <a:r>
              <a:rPr lang="nb-NO" dirty="0" err="1" smtClean="0"/>
              <a:t>three</a:t>
            </a:r>
            <a:r>
              <a:rPr lang="nb-NO" dirty="0" smtClean="0"/>
              <a:t> </a:t>
            </a:r>
            <a:r>
              <a:rPr lang="nb-NO" dirty="0" err="1" smtClean="0"/>
              <a:t>different</a:t>
            </a:r>
            <a:r>
              <a:rPr lang="nb-NO" dirty="0" smtClean="0"/>
              <a:t> minerals </a:t>
            </a:r>
            <a:r>
              <a:rPr lang="nb-NO" dirty="0" err="1" smtClean="0"/>
              <a:t>crystallized</a:t>
            </a:r>
            <a:r>
              <a:rPr lang="nb-NO" dirty="0" smtClean="0"/>
              <a:t> at time t</a:t>
            </a:r>
            <a:r>
              <a:rPr lang="nb-NO" baseline="-25000" dirty="0" smtClean="0"/>
              <a:t>0</a:t>
            </a:r>
            <a:r>
              <a:rPr lang="nb-NO" dirty="0" smtClean="0"/>
              <a:t> from </a:t>
            </a:r>
            <a:r>
              <a:rPr lang="nb-NO" dirty="0" err="1" smtClean="0"/>
              <a:t>the</a:t>
            </a:r>
            <a:r>
              <a:rPr lang="nb-NO" dirty="0" smtClean="0"/>
              <a:t> same magma</a:t>
            </a:r>
          </a:p>
          <a:p>
            <a:pPr>
              <a:lnSpc>
                <a:spcPts val="2200"/>
              </a:lnSpc>
            </a:pPr>
            <a:r>
              <a:rPr lang="nb-NO" dirty="0" smtClean="0"/>
              <a:t>               </a:t>
            </a:r>
            <a:r>
              <a:rPr lang="nb-NO" b="1" dirty="0" smtClean="0"/>
              <a:t>or</a:t>
            </a:r>
            <a:r>
              <a:rPr lang="nb-NO" dirty="0" smtClean="0"/>
              <a:t>  </a:t>
            </a:r>
            <a:r>
              <a:rPr lang="nb-NO" dirty="0" err="1" smtClean="0"/>
              <a:t>three</a:t>
            </a:r>
            <a:r>
              <a:rPr lang="nb-NO" dirty="0" smtClean="0"/>
              <a:t> </a:t>
            </a:r>
            <a:r>
              <a:rPr lang="nb-NO" dirty="0" err="1" smtClean="0"/>
              <a:t>different</a:t>
            </a:r>
            <a:r>
              <a:rPr lang="nb-NO" dirty="0" smtClean="0"/>
              <a:t> rocks </a:t>
            </a:r>
            <a:r>
              <a:rPr lang="nb-NO" dirty="0" err="1" smtClean="0"/>
              <a:t>formed</a:t>
            </a:r>
            <a:r>
              <a:rPr lang="nb-NO" dirty="0" smtClean="0"/>
              <a:t> at time t</a:t>
            </a:r>
            <a:r>
              <a:rPr lang="nb-NO" baseline="-25000" dirty="0" smtClean="0"/>
              <a:t>0</a:t>
            </a:r>
            <a:r>
              <a:rPr lang="nb-NO" dirty="0" smtClean="0"/>
              <a:t> from </a:t>
            </a:r>
            <a:r>
              <a:rPr lang="nb-NO" dirty="0" err="1" smtClean="0"/>
              <a:t>the</a:t>
            </a:r>
            <a:r>
              <a:rPr lang="nb-NO" dirty="0" smtClean="0"/>
              <a:t> same magma, by </a:t>
            </a:r>
            <a:r>
              <a:rPr lang="nb-NO" dirty="0" err="1" smtClean="0"/>
              <a:t>fractional</a:t>
            </a:r>
            <a:r>
              <a:rPr lang="nb-NO" dirty="0" smtClean="0"/>
              <a:t> </a:t>
            </a:r>
            <a:r>
              <a:rPr lang="nb-NO" dirty="0" err="1" smtClean="0"/>
              <a:t>crystallization</a:t>
            </a:r>
            <a:endParaRPr lang="nb-NO" dirty="0"/>
          </a:p>
        </p:txBody>
      </p:sp>
      <p:sp>
        <p:nvSpPr>
          <p:cNvPr id="82" name="TextBox 81"/>
          <p:cNvSpPr txBox="1"/>
          <p:nvPr/>
        </p:nvSpPr>
        <p:spPr>
          <a:xfrm>
            <a:off x="321661" y="1394074"/>
            <a:ext cx="712976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dirty="0" smtClean="0"/>
              <a:t>In </a:t>
            </a:r>
            <a:r>
              <a:rPr lang="nb-NO" dirty="0" err="1" smtClean="0"/>
              <a:t>that</a:t>
            </a:r>
            <a:r>
              <a:rPr lang="nb-NO" dirty="0" smtClean="0"/>
              <a:t> case: </a:t>
            </a:r>
            <a:r>
              <a:rPr lang="nb-NO" sz="1800" b="1" dirty="0" smtClean="0">
                <a:solidFill>
                  <a:srgbClr val="3333FF"/>
                </a:solidFill>
              </a:rPr>
              <a:t>a, b, c </a:t>
            </a:r>
            <a:r>
              <a:rPr lang="nb-NO" dirty="0" smtClean="0"/>
              <a:t>must have </a:t>
            </a:r>
            <a:r>
              <a:rPr lang="nb-NO" dirty="0" err="1" smtClean="0"/>
              <a:t>identical</a:t>
            </a:r>
            <a:r>
              <a:rPr lang="nb-NO" dirty="0" smtClean="0"/>
              <a:t>  </a:t>
            </a:r>
            <a:r>
              <a:rPr lang="nb-NO" dirty="0" smtClean="0">
                <a:latin typeface="Symbol" pitchFamily="18" charset="2"/>
              </a:rPr>
              <a:t>(</a:t>
            </a:r>
            <a:r>
              <a:rPr lang="nb-NO" baseline="30000" dirty="0" smtClean="0"/>
              <a:t>87</a:t>
            </a:r>
            <a:r>
              <a:rPr lang="nb-NO" dirty="0" smtClean="0"/>
              <a:t>Sr</a:t>
            </a:r>
            <a:r>
              <a:rPr lang="nb-NO" b="1" dirty="0" smtClean="0"/>
              <a:t>/</a:t>
            </a:r>
            <a:r>
              <a:rPr lang="nb-NO" baseline="30000" dirty="0" smtClean="0"/>
              <a:t>86</a:t>
            </a:r>
            <a:r>
              <a:rPr lang="nb-NO" dirty="0" smtClean="0"/>
              <a:t>Sr)</a:t>
            </a:r>
            <a:r>
              <a:rPr lang="nb-NO" baseline="-25000" dirty="0" smtClean="0"/>
              <a:t>0</a:t>
            </a:r>
            <a:r>
              <a:rPr lang="nb-NO" dirty="0" smtClean="0"/>
              <a:t>-ratio, </a:t>
            </a:r>
            <a:r>
              <a:rPr lang="nb-NO" dirty="0" err="1" smtClean="0"/>
              <a:t>but</a:t>
            </a:r>
            <a:r>
              <a:rPr lang="nb-NO" dirty="0" smtClean="0"/>
              <a:t> </a:t>
            </a:r>
            <a:r>
              <a:rPr lang="nb-NO" dirty="0" err="1" smtClean="0"/>
              <a:t>different</a:t>
            </a:r>
            <a:r>
              <a:rPr lang="nb-NO" dirty="0" smtClean="0"/>
              <a:t> </a:t>
            </a:r>
            <a:r>
              <a:rPr lang="nb-NO" dirty="0" err="1" smtClean="0"/>
              <a:t>Rb/Sr-ratio</a:t>
            </a:r>
            <a:r>
              <a:rPr lang="nb-NO" dirty="0" smtClean="0"/>
              <a:t>.</a:t>
            </a:r>
          </a:p>
          <a:p>
            <a:pPr>
              <a:lnSpc>
                <a:spcPts val="2200"/>
              </a:lnSpc>
            </a:pPr>
            <a:r>
              <a:rPr lang="nb-NO" dirty="0" err="1" smtClean="0"/>
              <a:t>How</a:t>
            </a:r>
            <a:r>
              <a:rPr lang="nb-NO" dirty="0" smtClean="0"/>
              <a:t> </a:t>
            </a:r>
            <a:r>
              <a:rPr lang="nb-NO" dirty="0" err="1" smtClean="0"/>
              <a:t>does</a:t>
            </a:r>
            <a:r>
              <a:rPr lang="nb-NO" dirty="0" smtClean="0"/>
              <a:t> a, b, and c </a:t>
            </a:r>
            <a:r>
              <a:rPr lang="nb-NO" dirty="0" err="1" smtClean="0"/>
              <a:t>move</a:t>
            </a:r>
            <a:r>
              <a:rPr lang="nb-NO" dirty="0" smtClean="0"/>
              <a:t> in </a:t>
            </a:r>
            <a:r>
              <a:rPr lang="nb-NO" dirty="0" err="1" smtClean="0"/>
              <a:t>the</a:t>
            </a:r>
            <a:r>
              <a:rPr lang="nb-NO" dirty="0" smtClean="0"/>
              <a:t> diagram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progressing</a:t>
            </a:r>
            <a:r>
              <a:rPr lang="nb-NO" dirty="0" smtClean="0"/>
              <a:t> time ?</a:t>
            </a:r>
            <a:endParaRPr lang="nb-NO" dirty="0"/>
          </a:p>
        </p:txBody>
      </p:sp>
      <p:cxnSp>
        <p:nvCxnSpPr>
          <p:cNvPr id="84" name="Straight Arrow Connector 83"/>
          <p:cNvCxnSpPr>
            <a:stCxn id="70693" idx="1"/>
            <a:endCxn id="70692" idx="5"/>
          </p:cNvCxnSpPr>
          <p:nvPr/>
        </p:nvCxnSpPr>
        <p:spPr>
          <a:xfrm rot="16200000" flipV="1">
            <a:off x="2599704" y="5303892"/>
            <a:ext cx="262914" cy="278072"/>
          </a:xfrm>
          <a:prstGeom prst="straightConnector1">
            <a:avLst/>
          </a:prstGeom>
          <a:ln w="127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16200000" flipV="1">
            <a:off x="4993941" y="4690749"/>
            <a:ext cx="869065" cy="854203"/>
          </a:xfrm>
          <a:prstGeom prst="straightConnector1">
            <a:avLst/>
          </a:prstGeom>
          <a:ln w="127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rot="16200000" flipV="1">
            <a:off x="2362281" y="5056286"/>
            <a:ext cx="137532" cy="123116"/>
          </a:xfrm>
          <a:prstGeom prst="straightConnector1">
            <a:avLst/>
          </a:prstGeom>
          <a:ln w="127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rot="16200000" flipV="1">
            <a:off x="3654856" y="5034744"/>
            <a:ext cx="527582" cy="513167"/>
          </a:xfrm>
          <a:prstGeom prst="straightConnector1">
            <a:avLst/>
          </a:prstGeom>
          <a:ln w="127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rot="16200000" flipV="1">
            <a:off x="3191233" y="4558857"/>
            <a:ext cx="373995" cy="352006"/>
          </a:xfrm>
          <a:prstGeom prst="straightConnector1">
            <a:avLst/>
          </a:prstGeom>
          <a:ln w="127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rot="10800000">
            <a:off x="4261900" y="3951798"/>
            <a:ext cx="609085" cy="604188"/>
          </a:xfrm>
          <a:prstGeom prst="straightConnector1">
            <a:avLst/>
          </a:prstGeom>
          <a:ln w="12700">
            <a:solidFill>
              <a:srgbClr val="00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068493" y="2200604"/>
            <a:ext cx="4978671" cy="759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1800" dirty="0" err="1" smtClean="0"/>
              <a:t>If</a:t>
            </a:r>
            <a:r>
              <a:rPr lang="nb-NO" sz="1800" dirty="0" smtClean="0"/>
              <a:t> </a:t>
            </a:r>
            <a:r>
              <a:rPr lang="nb-NO" sz="1800" dirty="0" smtClean="0">
                <a:solidFill>
                  <a:srgbClr val="FF0000"/>
                </a:solidFill>
              </a:rPr>
              <a:t>t</a:t>
            </a:r>
            <a:r>
              <a:rPr lang="nb-NO" sz="1800" baseline="-25000" dirty="0" smtClean="0">
                <a:solidFill>
                  <a:srgbClr val="FF0000"/>
                </a:solidFill>
              </a:rPr>
              <a:t>2</a:t>
            </a:r>
            <a:r>
              <a:rPr lang="nb-NO" sz="1800" dirty="0" smtClean="0"/>
              <a:t> is </a:t>
            </a:r>
            <a:r>
              <a:rPr lang="nb-NO" sz="1800" dirty="0" err="1" smtClean="0"/>
              <a:t>today</a:t>
            </a:r>
            <a:r>
              <a:rPr lang="nb-NO" sz="1800" dirty="0" smtClean="0"/>
              <a:t>, </a:t>
            </a:r>
            <a:r>
              <a:rPr lang="nb-NO" sz="1800" dirty="0" err="1" smtClean="0"/>
              <a:t>the</a:t>
            </a:r>
            <a:r>
              <a:rPr lang="nb-NO" sz="1800" dirty="0" smtClean="0"/>
              <a:t> age </a:t>
            </a:r>
            <a:r>
              <a:rPr lang="nb-NO" sz="1800" dirty="0" err="1" smtClean="0"/>
              <a:t>of</a:t>
            </a:r>
            <a:r>
              <a:rPr lang="nb-NO" sz="1800" dirty="0" smtClean="0"/>
              <a:t> </a:t>
            </a:r>
            <a:r>
              <a:rPr lang="nb-NO" sz="1800" dirty="0" err="1" smtClean="0"/>
              <a:t>the</a:t>
            </a:r>
            <a:r>
              <a:rPr lang="nb-NO" sz="1800" dirty="0" smtClean="0"/>
              <a:t> rock or rock suite is </a:t>
            </a:r>
            <a:r>
              <a:rPr lang="nb-NO" sz="1800" dirty="0" smtClean="0">
                <a:solidFill>
                  <a:srgbClr val="FF0000"/>
                </a:solidFill>
              </a:rPr>
              <a:t>t</a:t>
            </a:r>
            <a:r>
              <a:rPr lang="nb-NO" sz="1800" baseline="-25000" dirty="0" smtClean="0">
                <a:solidFill>
                  <a:srgbClr val="FF0000"/>
                </a:solidFill>
              </a:rPr>
              <a:t>2</a:t>
            </a:r>
            <a:r>
              <a:rPr lang="nb-NO" sz="1800" dirty="0" smtClean="0">
                <a:solidFill>
                  <a:srgbClr val="FF0000"/>
                </a:solidFill>
              </a:rPr>
              <a:t>-t</a:t>
            </a:r>
            <a:r>
              <a:rPr lang="nb-NO" sz="1800" baseline="-25000" dirty="0" smtClean="0">
                <a:solidFill>
                  <a:srgbClr val="FF0000"/>
                </a:solidFill>
              </a:rPr>
              <a:t>0</a:t>
            </a:r>
          </a:p>
          <a:p>
            <a:pPr>
              <a:lnSpc>
                <a:spcPts val="2600"/>
              </a:lnSpc>
            </a:pPr>
            <a:r>
              <a:rPr lang="nb-NO" sz="1800" dirty="0" smtClean="0"/>
              <a:t>The </a:t>
            </a:r>
            <a:r>
              <a:rPr lang="nb-NO" sz="1800" b="1" dirty="0" err="1" smtClean="0"/>
              <a:t>slope</a:t>
            </a:r>
            <a:r>
              <a:rPr lang="nb-NO" sz="1800" dirty="0" smtClean="0"/>
              <a:t> </a:t>
            </a:r>
            <a:r>
              <a:rPr lang="nb-NO" sz="1800" dirty="0" err="1" smtClean="0"/>
              <a:t>of</a:t>
            </a:r>
            <a:r>
              <a:rPr lang="nb-NO" sz="1800" dirty="0" smtClean="0"/>
              <a:t> </a:t>
            </a:r>
            <a:r>
              <a:rPr lang="nb-NO" sz="1800" dirty="0" err="1" smtClean="0"/>
              <a:t>the</a:t>
            </a:r>
            <a:r>
              <a:rPr lang="nb-NO" sz="1800" dirty="0" smtClean="0"/>
              <a:t> </a:t>
            </a:r>
            <a:r>
              <a:rPr lang="nb-NO" sz="1800" b="1" dirty="0" err="1" smtClean="0"/>
              <a:t>isochron</a:t>
            </a:r>
            <a:r>
              <a:rPr lang="nb-NO" sz="1800" dirty="0" smtClean="0"/>
              <a:t> (</a:t>
            </a:r>
            <a:r>
              <a:rPr lang="nb-NO" sz="1800" dirty="0" smtClean="0">
                <a:solidFill>
                  <a:srgbClr val="FF0000"/>
                </a:solidFill>
              </a:rPr>
              <a:t>t</a:t>
            </a:r>
            <a:r>
              <a:rPr lang="nb-NO" sz="1800" baseline="-25000" dirty="0" smtClean="0">
                <a:solidFill>
                  <a:srgbClr val="FF0000"/>
                </a:solidFill>
              </a:rPr>
              <a:t>2</a:t>
            </a:r>
            <a:r>
              <a:rPr lang="nb-NO" sz="1800" dirty="0" smtClean="0">
                <a:solidFill>
                  <a:srgbClr val="FF0000"/>
                </a:solidFill>
              </a:rPr>
              <a:t>-line</a:t>
            </a:r>
            <a:r>
              <a:rPr lang="nb-NO" sz="1800" dirty="0" smtClean="0"/>
              <a:t>) is </a:t>
            </a:r>
            <a:r>
              <a:rPr lang="nb-NO" sz="1800" b="1" dirty="0" smtClean="0"/>
              <a:t>e</a:t>
            </a:r>
            <a:r>
              <a:rPr lang="nb-NO" sz="1800" b="1" baseline="30000" dirty="0" smtClean="0">
                <a:latin typeface="Symbol" pitchFamily="18" charset="2"/>
              </a:rPr>
              <a:t>l</a:t>
            </a:r>
            <a:r>
              <a:rPr lang="nb-NO" sz="1800" b="1" baseline="30000" dirty="0" smtClean="0"/>
              <a:t>t</a:t>
            </a:r>
            <a:r>
              <a:rPr lang="nb-NO" sz="1800" b="1" dirty="0" smtClean="0">
                <a:latin typeface="Symbol" pitchFamily="18" charset="2"/>
              </a:rPr>
              <a:t>-</a:t>
            </a:r>
            <a:r>
              <a:rPr lang="nb-NO" sz="1800" b="1" dirty="0" smtClean="0"/>
              <a:t>1</a:t>
            </a:r>
            <a:r>
              <a:rPr lang="nb-NO" sz="1800" dirty="0" smtClean="0"/>
              <a:t>.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98767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4" grpId="0" animBg="1"/>
      <p:bldP spid="70667" grpId="0" animBg="1"/>
      <p:bldP spid="180244" grpId="0"/>
      <p:bldP spid="180245" grpId="0"/>
      <p:bldP spid="180246" grpId="0"/>
      <p:bldP spid="180247" grpId="0"/>
      <p:bldP spid="180248" grpId="0"/>
      <p:bldP spid="180249" grpId="0"/>
      <p:bldP spid="180250" grpId="0"/>
      <p:bldP spid="180251" grpId="0"/>
      <p:bldP spid="180252" grpId="0"/>
      <p:bldP spid="180253" grpId="0"/>
      <p:bldP spid="180254" grpId="0"/>
      <p:bldP spid="180255" grpId="0"/>
      <p:bldP spid="70692" grpId="0" animBg="1"/>
      <p:bldP spid="70693" grpId="0" animBg="1"/>
      <p:bldP spid="70694" grpId="0" animBg="1"/>
      <p:bldP spid="70695" grpId="0" animBg="1"/>
      <p:bldP spid="70696" grpId="0" animBg="1"/>
      <p:bldP spid="70697" grpId="0" animBg="1"/>
      <p:bldP spid="70698" grpId="0" animBg="1"/>
      <p:bldP spid="70699" grpId="0" animBg="1"/>
      <p:bldP spid="66" grpId="0"/>
      <p:bldP spid="67" grpId="0"/>
      <p:bldP spid="68" grpId="0"/>
      <p:bldP spid="82" grpId="0"/>
      <p:bldP spid="9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4" y="1052736"/>
            <a:ext cx="8983067" cy="33575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875" y="135293"/>
            <a:ext cx="390042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err="1" smtClean="0"/>
              <a:t>Summary</a:t>
            </a:r>
            <a:r>
              <a:rPr lang="nb-NO" sz="2400" dirty="0" smtClean="0"/>
              <a:t> of lunar </a:t>
            </a:r>
            <a:r>
              <a:rPr lang="nb-NO" sz="2400" dirty="0" err="1" smtClean="0"/>
              <a:t>chronology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994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36912"/>
            <a:ext cx="8932677" cy="2320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5" y="5138057"/>
            <a:ext cx="8846219" cy="1648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09" y="188640"/>
            <a:ext cx="8892480" cy="23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/>
          <p:nvPr/>
        </p:nvGrpSpPr>
        <p:grpSpPr>
          <a:xfrm>
            <a:off x="247381" y="1692856"/>
            <a:ext cx="5267987" cy="5102637"/>
            <a:chOff x="16793" y="1692856"/>
            <a:chExt cx="5267987" cy="5102637"/>
          </a:xfrm>
        </p:grpSpPr>
        <p:pic>
          <p:nvPicPr>
            <p:cNvPr id="19458" name="Picture 2" descr="EPD-Mars142-8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793" y="1692856"/>
              <a:ext cx="5267987" cy="510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1"/>
            <p:cNvSpPr/>
            <p:nvPr/>
          </p:nvSpPr>
          <p:spPr>
            <a:xfrm rot="1831315">
              <a:off x="1140666" y="4986963"/>
              <a:ext cx="887407" cy="242196"/>
            </a:xfrm>
            <a:prstGeom prst="ellipse">
              <a:avLst/>
            </a:prstGeom>
            <a:solidFill>
              <a:srgbClr val="FFCCCC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463" name="Oval 16"/>
            <p:cNvSpPr>
              <a:spLocks noChangeArrowheads="1"/>
            </p:cNvSpPr>
            <p:nvPr/>
          </p:nvSpPr>
          <p:spPr bwMode="auto">
            <a:xfrm rot="1647262">
              <a:off x="580189" y="4161769"/>
              <a:ext cx="4488952" cy="871374"/>
            </a:xfrm>
            <a:prstGeom prst="ellips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19464" name="Text Box 17"/>
            <p:cNvSpPr txBox="1">
              <a:spLocks noChangeArrowheads="1"/>
            </p:cNvSpPr>
            <p:nvPr/>
          </p:nvSpPr>
          <p:spPr bwMode="auto">
            <a:xfrm rot="2111820">
              <a:off x="1219109" y="4263028"/>
              <a:ext cx="1236236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nb-NO" sz="1500" b="1" dirty="0">
                  <a:solidFill>
                    <a:srgbClr val="00CC00"/>
                  </a:solidFill>
                </a:rPr>
                <a:t>Mars mantle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87624" y="4844005"/>
              <a:ext cx="792088" cy="1064871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3418" y="4844004"/>
              <a:ext cx="1256294" cy="526649"/>
            </a:xfrm>
            <a:prstGeom prst="rect">
              <a:avLst/>
            </a:prstGeom>
            <a:noFill/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462" name="Text Box 15"/>
            <p:cNvSpPr txBox="1">
              <a:spLocks noChangeArrowheads="1"/>
            </p:cNvSpPr>
            <p:nvPr/>
          </p:nvSpPr>
          <p:spPr bwMode="auto">
            <a:xfrm rot="1819726">
              <a:off x="1268494" y="5001353"/>
              <a:ext cx="63350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400" b="1" dirty="0" err="1" smtClean="0">
                  <a:solidFill>
                    <a:srgbClr val="FF0000"/>
                  </a:solidFill>
                </a:rPr>
                <a:t>Earth</a:t>
              </a:r>
              <a:endParaRPr lang="nb-NO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460" name="Text Box 8"/>
          <p:cNvSpPr txBox="1">
            <a:spLocks noChangeArrowheads="1"/>
          </p:cNvSpPr>
          <p:nvPr/>
        </p:nvSpPr>
        <p:spPr bwMode="auto">
          <a:xfrm>
            <a:off x="6064614" y="6237312"/>
            <a:ext cx="207665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/>
              <a:t>Borg, LPI </a:t>
            </a:r>
            <a:r>
              <a:rPr lang="nb-NO" sz="1200" dirty="0" err="1"/>
              <a:t>Contrib</a:t>
            </a:r>
            <a:r>
              <a:rPr lang="nb-NO" sz="1200" dirty="0"/>
              <a:t>. 1335, </a:t>
            </a:r>
            <a:r>
              <a:rPr lang="nb-NO" sz="1200" dirty="0" smtClean="0"/>
              <a:t>2006</a:t>
            </a:r>
            <a:endParaRPr lang="nb-NO" sz="1200" dirty="0"/>
          </a:p>
          <a:p>
            <a:r>
              <a:rPr lang="nb-NO" sz="1200" dirty="0" smtClean="0"/>
              <a:t>Borg et al. 2003, GCA</a:t>
            </a:r>
            <a:endParaRPr lang="nb-NO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50994" y="112942"/>
            <a:ext cx="8364652" cy="53194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nb-NO" sz="2800" dirty="0" err="1" smtClean="0">
                <a:solidFill>
                  <a:srgbClr val="3333FF"/>
                </a:solidFill>
              </a:rPr>
              <a:t>Comparative</a:t>
            </a:r>
            <a:r>
              <a:rPr lang="nb-NO" sz="2800" dirty="0" smtClean="0">
                <a:solidFill>
                  <a:srgbClr val="3333FF"/>
                </a:solidFill>
              </a:rPr>
              <a:t> mantle </a:t>
            </a:r>
            <a:r>
              <a:rPr lang="nb-NO" sz="2800" dirty="0" err="1" smtClean="0">
                <a:solidFill>
                  <a:srgbClr val="3333FF"/>
                </a:solidFill>
              </a:rPr>
              <a:t>heterogeneity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of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Earth</a:t>
            </a:r>
            <a:r>
              <a:rPr lang="nb-NO" sz="2800" dirty="0" smtClean="0">
                <a:solidFill>
                  <a:srgbClr val="3333FF"/>
                </a:solidFill>
              </a:rPr>
              <a:t>, Mars, Moon</a:t>
            </a:r>
            <a:endParaRPr lang="nb-NO" sz="2800" dirty="0">
              <a:solidFill>
                <a:srgbClr val="3333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01647" y="1609111"/>
            <a:ext cx="478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err="1" smtClean="0"/>
              <a:t>Reflects</a:t>
            </a:r>
            <a:r>
              <a:rPr lang="nb-NO" sz="2000" dirty="0" smtClean="0"/>
              <a:t> </a:t>
            </a:r>
            <a:r>
              <a:rPr lang="nb-NO" sz="2000" dirty="0" err="1" smtClean="0"/>
              <a:t>heterogeneities</a:t>
            </a:r>
            <a:r>
              <a:rPr lang="nb-NO" sz="2000" dirty="0" smtClean="0"/>
              <a:t> </a:t>
            </a:r>
            <a:r>
              <a:rPr lang="nb-NO" sz="2000" dirty="0" err="1" smtClean="0"/>
              <a:t>produced</a:t>
            </a:r>
            <a:r>
              <a:rPr lang="nb-NO" sz="2000" dirty="0" smtClean="0"/>
              <a:t> by magma </a:t>
            </a:r>
            <a:r>
              <a:rPr lang="nb-NO" sz="2000" dirty="0" err="1" smtClean="0"/>
              <a:t>ocean</a:t>
            </a:r>
            <a:r>
              <a:rPr lang="nb-NO" sz="2000" dirty="0" smtClean="0"/>
              <a:t> </a:t>
            </a:r>
            <a:r>
              <a:rPr lang="nb-NO" sz="2000" dirty="0" err="1" smtClean="0"/>
              <a:t>crystallization</a:t>
            </a:r>
            <a:r>
              <a:rPr lang="nb-NO" sz="2000" dirty="0" smtClean="0"/>
              <a:t> </a:t>
            </a:r>
            <a:r>
              <a:rPr lang="nb-NO" sz="2000" dirty="0" err="1" smtClean="0"/>
              <a:t>the</a:t>
            </a:r>
            <a:r>
              <a:rPr lang="nb-NO" sz="2000" dirty="0" smtClean="0"/>
              <a:t> </a:t>
            </a:r>
            <a:r>
              <a:rPr lang="nb-NO" sz="2000" dirty="0" err="1" smtClean="0"/>
              <a:t>primordial</a:t>
            </a:r>
            <a:r>
              <a:rPr lang="nb-NO" sz="2000" dirty="0" smtClean="0"/>
              <a:t> magma  </a:t>
            </a:r>
            <a:endParaRPr lang="nb-NO" sz="2000" dirty="0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935677" y="1015908"/>
            <a:ext cx="6651180" cy="492443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600" b="1" dirty="0" smtClean="0">
                <a:solidFill>
                  <a:srgbClr val="3333FF"/>
                </a:solidFill>
              </a:rPr>
              <a:t>Mars:</a:t>
            </a:r>
            <a:r>
              <a:rPr lang="nb-NO" sz="2600" dirty="0" smtClean="0">
                <a:solidFill>
                  <a:srgbClr val="3333FF"/>
                </a:solidFill>
              </a:rPr>
              <a:t>  5 times </a:t>
            </a:r>
            <a:r>
              <a:rPr lang="nb-NO" sz="2600" dirty="0" err="1" smtClean="0">
                <a:solidFill>
                  <a:srgbClr val="3333FF"/>
                </a:solidFill>
              </a:rPr>
              <a:t>wider</a:t>
            </a:r>
            <a:r>
              <a:rPr lang="nb-NO" sz="2600" dirty="0" smtClean="0">
                <a:solidFill>
                  <a:srgbClr val="3333FF"/>
                </a:solidFill>
              </a:rPr>
              <a:t> mantle </a:t>
            </a:r>
            <a:r>
              <a:rPr lang="nb-NO" sz="2600" dirty="0" err="1" smtClean="0">
                <a:solidFill>
                  <a:srgbClr val="3333FF"/>
                </a:solidFill>
              </a:rPr>
              <a:t>array</a:t>
            </a:r>
            <a:r>
              <a:rPr lang="nb-NO" sz="2600" dirty="0" smtClean="0">
                <a:solidFill>
                  <a:srgbClr val="3333FF"/>
                </a:solidFill>
              </a:rPr>
              <a:t> </a:t>
            </a:r>
            <a:r>
              <a:rPr lang="nb-NO" sz="2600" dirty="0" err="1" smtClean="0">
                <a:solidFill>
                  <a:srgbClr val="3333FF"/>
                </a:solidFill>
              </a:rPr>
              <a:t>that</a:t>
            </a:r>
            <a:r>
              <a:rPr lang="nb-NO" sz="2600" dirty="0" smtClean="0">
                <a:solidFill>
                  <a:srgbClr val="3333FF"/>
                </a:solidFill>
              </a:rPr>
              <a:t> for Earth</a:t>
            </a:r>
          </a:p>
        </p:txBody>
      </p:sp>
      <p:sp>
        <p:nvSpPr>
          <p:cNvPr id="3" name="Rectangle 2"/>
          <p:cNvSpPr/>
          <p:nvPr/>
        </p:nvSpPr>
        <p:spPr>
          <a:xfrm>
            <a:off x="614855" y="2117834"/>
            <a:ext cx="1497724" cy="332642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170386" y="3069020"/>
            <a:ext cx="1497724" cy="346842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3745553" y="4027431"/>
            <a:ext cx="1497724" cy="341586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3794235" y="4419600"/>
            <a:ext cx="215462" cy="578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4198883" y="4117388"/>
            <a:ext cx="1008993" cy="228640"/>
          </a:xfrm>
          <a:custGeom>
            <a:avLst/>
            <a:gdLst>
              <a:gd name="connsiteX0" fmla="*/ 0 w 1008993"/>
              <a:gd name="connsiteY0" fmla="*/ 228640 h 228640"/>
              <a:gd name="connsiteX1" fmla="*/ 115614 w 1008993"/>
              <a:gd name="connsiteY1" fmla="*/ 107771 h 228640"/>
              <a:gd name="connsiteX2" fmla="*/ 283779 w 1008993"/>
              <a:gd name="connsiteY2" fmla="*/ 28943 h 228640"/>
              <a:gd name="connsiteX3" fmla="*/ 436179 w 1008993"/>
              <a:gd name="connsiteY3" fmla="*/ 2667 h 228640"/>
              <a:gd name="connsiteX4" fmla="*/ 651641 w 1008993"/>
              <a:gd name="connsiteY4" fmla="*/ 2667 h 228640"/>
              <a:gd name="connsiteX5" fmla="*/ 898634 w 1008993"/>
              <a:gd name="connsiteY5" fmla="*/ 18433 h 228640"/>
              <a:gd name="connsiteX6" fmla="*/ 1008993 w 1008993"/>
              <a:gd name="connsiteY6" fmla="*/ 23688 h 22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993" h="228640">
                <a:moveTo>
                  <a:pt x="0" y="228640"/>
                </a:moveTo>
                <a:cubicBezTo>
                  <a:pt x="34159" y="184847"/>
                  <a:pt x="68318" y="141054"/>
                  <a:pt x="115614" y="107771"/>
                </a:cubicBezTo>
                <a:cubicBezTo>
                  <a:pt x="162911" y="74488"/>
                  <a:pt x="230352" y="46460"/>
                  <a:pt x="283779" y="28943"/>
                </a:cubicBezTo>
                <a:cubicBezTo>
                  <a:pt x="337206" y="11426"/>
                  <a:pt x="374869" y="7046"/>
                  <a:pt x="436179" y="2667"/>
                </a:cubicBezTo>
                <a:cubicBezTo>
                  <a:pt x="497489" y="-1712"/>
                  <a:pt x="574565" y="39"/>
                  <a:pt x="651641" y="2667"/>
                </a:cubicBezTo>
                <a:cubicBezTo>
                  <a:pt x="728717" y="5295"/>
                  <a:pt x="839075" y="14930"/>
                  <a:pt x="898634" y="18433"/>
                </a:cubicBezTo>
                <a:cubicBezTo>
                  <a:pt x="958193" y="21936"/>
                  <a:pt x="983593" y="22812"/>
                  <a:pt x="1008993" y="23688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4376380" y="4107322"/>
            <a:ext cx="9412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>
                <a:solidFill>
                  <a:srgbClr val="FF0000"/>
                </a:solidFill>
              </a:rPr>
              <a:t>Group A </a:t>
            </a:r>
            <a:r>
              <a:rPr lang="nb-NO" sz="900" dirty="0" err="1" smtClean="0">
                <a:solidFill>
                  <a:srgbClr val="FF0000"/>
                </a:solidFill>
              </a:rPr>
              <a:t>pattern</a:t>
            </a:r>
            <a:endParaRPr lang="en-GB" sz="9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90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PD-Mars-SmNd-RbS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692696"/>
            <a:ext cx="331325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07504" y="3789040"/>
            <a:ext cx="2038187" cy="25904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/>
              <a:t>Borg, LPI </a:t>
            </a:r>
            <a:r>
              <a:rPr lang="nb-NO" sz="1200" dirty="0" smtClean="0"/>
              <a:t>Contrib.1335</a:t>
            </a:r>
            <a:r>
              <a:rPr lang="nb-NO" sz="1200" dirty="0"/>
              <a:t>, 2006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07504" y="116632"/>
            <a:ext cx="7430176" cy="52322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 dirty="0" smtClean="0">
                <a:solidFill>
                  <a:srgbClr val="3333FF"/>
                </a:solidFill>
              </a:rPr>
              <a:t>Moon: </a:t>
            </a:r>
            <a:r>
              <a:rPr lang="nb-NO" sz="2800" dirty="0" err="1" smtClean="0">
                <a:solidFill>
                  <a:srgbClr val="3333FF"/>
                </a:solidFill>
              </a:rPr>
              <a:t>even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larger</a:t>
            </a:r>
            <a:r>
              <a:rPr lang="nb-NO" sz="2800" dirty="0" smtClean="0">
                <a:solidFill>
                  <a:srgbClr val="3333FF"/>
                </a:solidFill>
              </a:rPr>
              <a:t> </a:t>
            </a:r>
            <a:r>
              <a:rPr lang="nb-NO" sz="2800" dirty="0" err="1" smtClean="0">
                <a:solidFill>
                  <a:srgbClr val="3333FF"/>
                </a:solidFill>
              </a:rPr>
              <a:t>compositional</a:t>
            </a:r>
            <a:r>
              <a:rPr lang="nb-NO" sz="2800" dirty="0" smtClean="0">
                <a:solidFill>
                  <a:srgbClr val="3333FF"/>
                </a:solidFill>
              </a:rPr>
              <a:t> range </a:t>
            </a:r>
            <a:r>
              <a:rPr lang="nb-NO" sz="2800" dirty="0" err="1" smtClean="0">
                <a:solidFill>
                  <a:srgbClr val="3333FF"/>
                </a:solidFill>
              </a:rPr>
              <a:t>than</a:t>
            </a:r>
            <a:r>
              <a:rPr lang="nb-NO" sz="2800" dirty="0" smtClean="0">
                <a:solidFill>
                  <a:srgbClr val="3333FF"/>
                </a:solidFill>
              </a:rPr>
              <a:t> Mars</a:t>
            </a:r>
            <a:endParaRPr lang="nb-NO" sz="2800" dirty="0">
              <a:solidFill>
                <a:srgbClr val="3333FF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922312" y="692696"/>
            <a:ext cx="496855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1800" dirty="0" smtClean="0"/>
              <a:t>In spite </a:t>
            </a:r>
            <a:r>
              <a:rPr lang="nb-NO" sz="1800" dirty="0" err="1" smtClean="0"/>
              <a:t>of</a:t>
            </a:r>
            <a:r>
              <a:rPr lang="nb-NO" sz="1800" dirty="0" smtClean="0"/>
              <a:t> probable mantle </a:t>
            </a:r>
            <a:r>
              <a:rPr lang="nb-NO" sz="1800" dirty="0" err="1" smtClean="0"/>
              <a:t>cumulate</a:t>
            </a:r>
            <a:r>
              <a:rPr lang="nb-NO" sz="1800" dirty="0" smtClean="0"/>
              <a:t> </a:t>
            </a:r>
            <a:r>
              <a:rPr lang="nb-NO" sz="1800" dirty="0" err="1" smtClean="0"/>
              <a:t>turn-over</a:t>
            </a:r>
            <a:r>
              <a:rPr lang="nb-NO" sz="1800" dirty="0" smtClean="0"/>
              <a:t> and intense mare basalt </a:t>
            </a:r>
            <a:r>
              <a:rPr lang="nb-NO" sz="1800" dirty="0" err="1" smtClean="0"/>
              <a:t>volcanism</a:t>
            </a:r>
            <a:r>
              <a:rPr lang="nb-NO" sz="1800" dirty="0" smtClean="0"/>
              <a:t> at 3.8 </a:t>
            </a:r>
            <a:r>
              <a:rPr lang="nb-NO" sz="1800" dirty="0" smtClean="0">
                <a:latin typeface="Symbol" pitchFamily="18" charset="2"/>
              </a:rPr>
              <a:t>- </a:t>
            </a:r>
            <a:r>
              <a:rPr lang="nb-NO" sz="1800" dirty="0" smtClean="0"/>
              <a:t>3.6 Ga:</a:t>
            </a:r>
          </a:p>
          <a:p>
            <a:endParaRPr lang="nb-NO" sz="1800" dirty="0" smtClean="0">
              <a:solidFill>
                <a:srgbClr val="3333FF"/>
              </a:solidFill>
            </a:endParaRPr>
          </a:p>
          <a:p>
            <a:r>
              <a:rPr lang="nb-NO" sz="1800" b="1" dirty="0" err="1" smtClean="0">
                <a:solidFill>
                  <a:srgbClr val="3333FF"/>
                </a:solidFill>
              </a:rPr>
              <a:t>Inefficient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homogenization</a:t>
            </a:r>
            <a:r>
              <a:rPr lang="nb-NO" sz="1800" b="1" dirty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of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>
                <a:solidFill>
                  <a:srgbClr val="3333FF"/>
                </a:solidFill>
              </a:rPr>
              <a:t>magma </a:t>
            </a:r>
            <a:r>
              <a:rPr lang="nb-NO" sz="1800" dirty="0" err="1">
                <a:solidFill>
                  <a:srgbClr val="3333FF"/>
                </a:solidFill>
              </a:rPr>
              <a:t>ocean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heterogeneities</a:t>
            </a:r>
            <a:r>
              <a:rPr lang="nb-NO" sz="1800" dirty="0" smtClean="0">
                <a:solidFill>
                  <a:srgbClr val="3333FF"/>
                </a:solidFill>
              </a:rPr>
              <a:t> in </a:t>
            </a:r>
            <a:r>
              <a:rPr lang="nb-NO" sz="1800" dirty="0" err="1" smtClean="0">
                <a:solidFill>
                  <a:srgbClr val="3333FF"/>
                </a:solidFill>
              </a:rPr>
              <a:t>both</a:t>
            </a:r>
            <a:r>
              <a:rPr lang="nb-NO" sz="1800" dirty="0" smtClean="0">
                <a:solidFill>
                  <a:srgbClr val="3333FF"/>
                </a:solidFill>
              </a:rPr>
              <a:t> Mars and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r>
              <a:rPr lang="nb-NO" sz="1800" dirty="0" smtClean="0">
                <a:solidFill>
                  <a:srgbClr val="3333FF"/>
                </a:solidFill>
              </a:rPr>
              <a:t> Moon.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772" y="2508661"/>
            <a:ext cx="4961299" cy="4327556"/>
          </a:xfrm>
          <a:prstGeom prst="rect">
            <a:avLst/>
          </a:prstGeom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7537680" y="6165304"/>
            <a:ext cx="893193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smtClean="0"/>
              <a:t>Borg et al.</a:t>
            </a:r>
          </a:p>
          <a:p>
            <a:pPr>
              <a:lnSpc>
                <a:spcPts val="1300"/>
              </a:lnSpc>
            </a:pPr>
            <a:r>
              <a:rPr lang="nb-NO" sz="1200" dirty="0" smtClean="0"/>
              <a:t>2003, GCA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4144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103188" y="100150"/>
            <a:ext cx="4679950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</a:pPr>
            <a:r>
              <a:rPr lang="nb-NO" sz="2800" dirty="0" err="1">
                <a:solidFill>
                  <a:srgbClr val="0000FF"/>
                </a:solidFill>
              </a:rPr>
              <a:t>Chronological</a:t>
            </a:r>
            <a:r>
              <a:rPr lang="nb-NO" sz="2800" dirty="0">
                <a:solidFill>
                  <a:srgbClr val="0000FF"/>
                </a:solidFill>
              </a:rPr>
              <a:t> </a:t>
            </a:r>
            <a:r>
              <a:rPr lang="nb-NO" sz="2800" dirty="0" err="1">
                <a:solidFill>
                  <a:srgbClr val="0000FF"/>
                </a:solidFill>
              </a:rPr>
              <a:t>summary</a:t>
            </a:r>
            <a:endParaRPr lang="nb-NO" sz="2800" dirty="0">
              <a:solidFill>
                <a:srgbClr val="FF0000"/>
              </a:solidFill>
            </a:endParaRPr>
          </a:p>
        </p:txBody>
      </p:sp>
      <p:sp>
        <p:nvSpPr>
          <p:cNvPr id="194563" name="Text Box 3"/>
          <p:cNvSpPr txBox="1">
            <a:spLocks noChangeArrowheads="1"/>
          </p:cNvSpPr>
          <p:nvPr/>
        </p:nvSpPr>
        <p:spPr bwMode="auto">
          <a:xfrm>
            <a:off x="250825" y="3068960"/>
            <a:ext cx="3814186" cy="152349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dirty="0" err="1">
                <a:solidFill>
                  <a:srgbClr val="FF0000"/>
                </a:solidFill>
              </a:rPr>
              <a:t>Hf</a:t>
            </a:r>
            <a:r>
              <a:rPr lang="nb-NO" sz="1800" dirty="0">
                <a:solidFill>
                  <a:srgbClr val="FF0000"/>
                </a:solidFill>
              </a:rPr>
              <a:t>-W </a:t>
            </a:r>
            <a:r>
              <a:rPr lang="nb-NO" sz="1800" dirty="0" err="1">
                <a:solidFill>
                  <a:srgbClr val="FF0000"/>
                </a:solidFill>
              </a:rPr>
              <a:t>systematics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of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b="1" dirty="0" err="1">
                <a:solidFill>
                  <a:srgbClr val="FF0000"/>
                </a:solidFill>
              </a:rPr>
              <a:t>core</a:t>
            </a:r>
            <a:r>
              <a:rPr lang="nb-NO" sz="1800" b="1" dirty="0">
                <a:solidFill>
                  <a:srgbClr val="FF0000"/>
                </a:solidFill>
              </a:rPr>
              <a:t> </a:t>
            </a:r>
            <a:r>
              <a:rPr lang="nb-NO" sz="1800" b="1" dirty="0" err="1">
                <a:solidFill>
                  <a:srgbClr val="FF0000"/>
                </a:solidFill>
              </a:rPr>
              <a:t>segregation</a:t>
            </a:r>
            <a:r>
              <a:rPr lang="nb-NO" sz="1800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ts val="3000"/>
              </a:lnSpc>
            </a:pPr>
            <a:r>
              <a:rPr lang="nb-NO" b="1" dirty="0"/>
              <a:t>Fe-</a:t>
            </a:r>
            <a:r>
              <a:rPr lang="nb-NO" b="1" dirty="0" err="1"/>
              <a:t>meteorite</a:t>
            </a:r>
            <a:r>
              <a:rPr lang="nb-NO" dirty="0"/>
              <a:t> </a:t>
            </a:r>
            <a:r>
              <a:rPr lang="nb-NO" dirty="0" err="1"/>
              <a:t>parent</a:t>
            </a:r>
            <a:r>
              <a:rPr lang="nb-NO" dirty="0"/>
              <a:t> </a:t>
            </a:r>
            <a:r>
              <a:rPr lang="nb-NO" dirty="0" err="1"/>
              <a:t>bodies</a:t>
            </a:r>
            <a:r>
              <a:rPr lang="nb-NO" dirty="0"/>
              <a:t>: &lt; 1 </a:t>
            </a:r>
            <a:r>
              <a:rPr lang="nb-NO" dirty="0" smtClean="0"/>
              <a:t>My</a:t>
            </a:r>
            <a:endParaRPr lang="nb-NO" dirty="0"/>
          </a:p>
          <a:p>
            <a:pPr>
              <a:lnSpc>
                <a:spcPts val="3000"/>
              </a:lnSpc>
            </a:pPr>
            <a:r>
              <a:rPr lang="nb-NO" b="1" dirty="0"/>
              <a:t>Vesta:</a:t>
            </a:r>
            <a:r>
              <a:rPr lang="nb-NO" dirty="0"/>
              <a:t> </a:t>
            </a:r>
            <a:r>
              <a:rPr lang="nb-NO" dirty="0" err="1">
                <a:latin typeface="Symbol" pitchFamily="18" charset="2"/>
              </a:rPr>
              <a:t>D</a:t>
            </a:r>
            <a:r>
              <a:rPr lang="nb-NO" dirty="0" err="1"/>
              <a:t>t</a:t>
            </a:r>
            <a:r>
              <a:rPr lang="nb-NO" dirty="0"/>
              <a:t> = 1-2 </a:t>
            </a:r>
            <a:r>
              <a:rPr lang="nb-NO" dirty="0" smtClean="0"/>
              <a:t>My</a:t>
            </a:r>
            <a:endParaRPr lang="nb-NO" dirty="0"/>
          </a:p>
          <a:p>
            <a:pPr>
              <a:lnSpc>
                <a:spcPts val="3000"/>
              </a:lnSpc>
            </a:pPr>
            <a:r>
              <a:rPr lang="nb-NO" b="1" dirty="0" smtClean="0"/>
              <a:t>Mars</a:t>
            </a:r>
            <a:r>
              <a:rPr lang="nb-NO" b="1" dirty="0"/>
              <a:t>:</a:t>
            </a:r>
            <a:r>
              <a:rPr lang="nb-NO" dirty="0"/>
              <a:t> </a:t>
            </a:r>
            <a:r>
              <a:rPr lang="nb-NO" dirty="0">
                <a:latin typeface="Symbol" pitchFamily="18" charset="2"/>
              </a:rPr>
              <a:t>D</a:t>
            </a:r>
            <a:r>
              <a:rPr lang="nb-NO" dirty="0"/>
              <a:t>t ≈ </a:t>
            </a:r>
            <a:r>
              <a:rPr lang="nb-NO" dirty="0" smtClean="0"/>
              <a:t>3 My </a:t>
            </a:r>
          </a:p>
        </p:txBody>
      </p:sp>
      <p:sp>
        <p:nvSpPr>
          <p:cNvPr id="194564" name="Text Box 4"/>
          <p:cNvSpPr txBox="1">
            <a:spLocks noChangeArrowheads="1"/>
          </p:cNvSpPr>
          <p:nvPr/>
        </p:nvSpPr>
        <p:spPr bwMode="auto">
          <a:xfrm>
            <a:off x="281999" y="5229200"/>
            <a:ext cx="5574475" cy="990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nb-NO" sz="1800" dirty="0" err="1">
                <a:solidFill>
                  <a:srgbClr val="FF0000"/>
                </a:solidFill>
              </a:rPr>
              <a:t>Important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implication</a:t>
            </a:r>
            <a:r>
              <a:rPr lang="nb-NO" sz="1800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nb-NO" sz="1800" dirty="0" err="1">
                <a:solidFill>
                  <a:srgbClr val="FF0000"/>
                </a:solidFill>
              </a:rPr>
              <a:t>Chondrite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parent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bodies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accreted</a:t>
            </a:r>
            <a:r>
              <a:rPr lang="nb-NO" sz="1800" dirty="0">
                <a:solidFill>
                  <a:srgbClr val="FF0000"/>
                </a:solidFill>
              </a:rPr>
              <a:t> rel. </a:t>
            </a:r>
            <a:r>
              <a:rPr lang="nb-NO" sz="1800" b="1" dirty="0">
                <a:solidFill>
                  <a:srgbClr val="FF0000"/>
                </a:solidFill>
              </a:rPr>
              <a:t>LATE:  </a:t>
            </a:r>
            <a:r>
              <a:rPr lang="nb-NO" sz="1800" dirty="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1800" dirty="0" err="1">
                <a:solidFill>
                  <a:srgbClr val="FF0000"/>
                </a:solidFill>
              </a:rPr>
              <a:t>t</a:t>
            </a:r>
            <a:r>
              <a:rPr lang="nb-NO" sz="1800" dirty="0">
                <a:solidFill>
                  <a:srgbClr val="FF0000"/>
                </a:solidFill>
              </a:rPr>
              <a:t> &gt; </a:t>
            </a:r>
            <a:r>
              <a:rPr lang="nb-NO" sz="1800" dirty="0" smtClean="0">
                <a:solidFill>
                  <a:srgbClr val="FF0000"/>
                </a:solidFill>
              </a:rPr>
              <a:t>1-2 My</a:t>
            </a:r>
            <a:endParaRPr lang="nb-NO" sz="1800" dirty="0">
              <a:solidFill>
                <a:srgbClr val="FF0000"/>
              </a:solidFill>
            </a:endParaRPr>
          </a:p>
          <a:p>
            <a:pPr>
              <a:lnSpc>
                <a:spcPts val="1600"/>
              </a:lnSpc>
            </a:pPr>
            <a:r>
              <a:rPr lang="nb-NO" sz="2000" dirty="0"/>
              <a:t>   </a:t>
            </a:r>
            <a:r>
              <a:rPr lang="nb-NO" dirty="0" err="1"/>
              <a:t>after</a:t>
            </a:r>
            <a:r>
              <a:rPr lang="nb-NO" dirty="0"/>
              <a:t> most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b="1" baseline="30000" dirty="0">
                <a:solidFill>
                  <a:srgbClr val="FF0000"/>
                </a:solidFill>
              </a:rPr>
              <a:t>26</a:t>
            </a:r>
            <a:r>
              <a:rPr lang="nb-NO" b="1" dirty="0">
                <a:solidFill>
                  <a:srgbClr val="FF0000"/>
                </a:solidFill>
              </a:rPr>
              <a:t>Al</a:t>
            </a:r>
            <a:r>
              <a:rPr lang="nb-NO" dirty="0"/>
              <a:t> </a:t>
            </a:r>
            <a:r>
              <a:rPr lang="nb-NO" dirty="0" smtClean="0"/>
              <a:t>(</a:t>
            </a:r>
            <a:r>
              <a:rPr lang="nb-NO" dirty="0" err="1"/>
              <a:t>primary</a:t>
            </a:r>
            <a:r>
              <a:rPr lang="nb-NO" dirty="0"/>
              <a:t> heat </a:t>
            </a:r>
            <a:r>
              <a:rPr lang="nb-NO" dirty="0" err="1" smtClean="0"/>
              <a:t>source</a:t>
            </a:r>
            <a:r>
              <a:rPr lang="nb-NO" dirty="0" smtClean="0"/>
              <a:t>) </a:t>
            </a:r>
            <a:r>
              <a:rPr lang="nb-NO" dirty="0" err="1"/>
              <a:t>had</a:t>
            </a:r>
            <a:r>
              <a:rPr lang="nb-NO" dirty="0"/>
              <a:t> </a:t>
            </a:r>
            <a:r>
              <a:rPr lang="nb-NO" dirty="0" err="1"/>
              <a:t>decayed</a:t>
            </a:r>
            <a:endParaRPr lang="nb-NO" dirty="0"/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15417" y="620688"/>
            <a:ext cx="5001690" cy="209288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3000"/>
              </a:lnSpc>
            </a:pPr>
            <a:r>
              <a:rPr lang="nb-NO" sz="1800" dirty="0">
                <a:solidFill>
                  <a:srgbClr val="FF0000"/>
                </a:solidFill>
              </a:rPr>
              <a:t>CAI: t</a:t>
            </a:r>
            <a:r>
              <a:rPr lang="nb-NO" sz="1800" baseline="-25000" dirty="0">
                <a:solidFill>
                  <a:srgbClr val="FF0000"/>
                </a:solidFill>
              </a:rPr>
              <a:t>0</a:t>
            </a:r>
            <a:r>
              <a:rPr lang="nb-NO" sz="1800" dirty="0">
                <a:solidFill>
                  <a:srgbClr val="FF0000"/>
                </a:solidFill>
              </a:rPr>
              <a:t>: </a:t>
            </a:r>
            <a:r>
              <a:rPr lang="nb-NO" sz="1800" dirty="0" smtClean="0">
                <a:solidFill>
                  <a:srgbClr val="FF0000"/>
                </a:solidFill>
              </a:rPr>
              <a:t>4567.3 </a:t>
            </a:r>
            <a:r>
              <a:rPr lang="nb-NO" sz="1800" dirty="0">
                <a:solidFill>
                  <a:srgbClr val="FF0000"/>
                </a:solidFill>
              </a:rPr>
              <a:t>± 0.2 </a:t>
            </a:r>
            <a:r>
              <a:rPr lang="nb-NO" sz="1800" dirty="0" err="1">
                <a:solidFill>
                  <a:srgbClr val="FF0000"/>
                </a:solidFill>
              </a:rPr>
              <a:t>Ma</a:t>
            </a:r>
            <a:endParaRPr lang="nb-NO" sz="1800" dirty="0">
              <a:solidFill>
                <a:srgbClr val="FF0000"/>
              </a:solidFill>
            </a:endParaRPr>
          </a:p>
          <a:p>
            <a:pPr>
              <a:lnSpc>
                <a:spcPts val="3000"/>
              </a:lnSpc>
            </a:pPr>
            <a:r>
              <a:rPr lang="nb-NO" sz="1800" dirty="0" err="1" smtClean="0">
                <a:solidFill>
                  <a:srgbClr val="3333FF"/>
                </a:solidFill>
              </a:rPr>
              <a:t>Chondrules</a:t>
            </a:r>
            <a:r>
              <a:rPr lang="nb-NO" sz="1800" dirty="0">
                <a:solidFill>
                  <a:srgbClr val="3333FF"/>
                </a:solidFill>
              </a:rPr>
              <a:t>: </a:t>
            </a:r>
            <a:r>
              <a:rPr lang="nb-NO" sz="1800" dirty="0" err="1">
                <a:solidFill>
                  <a:srgbClr val="3333FF"/>
                </a:solidFill>
                <a:latin typeface="Symbol" pitchFamily="18" charset="2"/>
              </a:rPr>
              <a:t>D</a:t>
            </a:r>
            <a:r>
              <a:rPr lang="nb-NO" sz="1800" dirty="0" err="1">
                <a:solidFill>
                  <a:srgbClr val="3333FF"/>
                </a:solidFill>
              </a:rPr>
              <a:t>t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>
                <a:solidFill>
                  <a:srgbClr val="3333FF"/>
                </a:solidFill>
                <a:cs typeface="Times New Roman" pitchFamily="18" charset="0"/>
              </a:rPr>
              <a:t>≈ ± </a:t>
            </a:r>
            <a:r>
              <a:rPr lang="nb-NO" sz="1800" dirty="0" smtClean="0">
                <a:solidFill>
                  <a:srgbClr val="3333FF"/>
                </a:solidFill>
                <a:cs typeface="Times New Roman" pitchFamily="18" charset="0"/>
              </a:rPr>
              <a:t>0-3 My</a:t>
            </a:r>
          </a:p>
          <a:p>
            <a:pPr>
              <a:lnSpc>
                <a:spcPts val="3000"/>
              </a:lnSpc>
            </a:pPr>
            <a:r>
              <a:rPr lang="nb-NO" sz="1800" dirty="0" smtClean="0">
                <a:solidFill>
                  <a:srgbClr val="3333FF"/>
                </a:solidFill>
                <a:cs typeface="Times New Roman" pitchFamily="18" charset="0"/>
              </a:rPr>
              <a:t>Small planetesimals, </a:t>
            </a:r>
            <a:r>
              <a:rPr lang="nb-NO" dirty="0" smtClean="0">
                <a:solidFill>
                  <a:srgbClr val="3333FF"/>
                </a:solidFill>
                <a:cs typeface="Times New Roman" pitchFamily="18" charset="0"/>
              </a:rPr>
              <a:t>including Fe-meteorite PB</a:t>
            </a:r>
            <a:r>
              <a:rPr lang="nb-NO" sz="1800" dirty="0" smtClean="0">
                <a:solidFill>
                  <a:srgbClr val="3333FF"/>
                </a:solidFill>
                <a:cs typeface="Times New Roman" pitchFamily="18" charset="0"/>
              </a:rPr>
              <a:t>:</a:t>
            </a:r>
          </a:p>
          <a:p>
            <a:pPr>
              <a:lnSpc>
                <a:spcPts val="1800"/>
              </a:lnSpc>
            </a:pPr>
            <a:r>
              <a:rPr lang="nb-NO" sz="1800" dirty="0" smtClean="0">
                <a:solidFill>
                  <a:srgbClr val="3333FF"/>
                </a:solidFill>
                <a:latin typeface="Symbol" pitchFamily="18" charset="2"/>
                <a:cs typeface="Times New Roman" pitchFamily="18" charset="0"/>
              </a:rPr>
              <a:t>  D</a:t>
            </a:r>
            <a:r>
              <a:rPr lang="nb-NO" sz="1800" dirty="0" smtClean="0">
                <a:solidFill>
                  <a:srgbClr val="3333FF"/>
                </a:solidFill>
                <a:cs typeface="Times New Roman" pitchFamily="18" charset="0"/>
              </a:rPr>
              <a:t>t </a:t>
            </a:r>
            <a:r>
              <a:rPr lang="nb-NO" sz="1800" dirty="0" smtClean="0">
                <a:solidFill>
                  <a:srgbClr val="3333FF"/>
                </a:solidFill>
              </a:rPr>
              <a:t>&lt; 0.5 My, </a:t>
            </a:r>
            <a:r>
              <a:rPr lang="nb-NO" sz="1400" dirty="0" smtClean="0">
                <a:cs typeface="Times New Roman" pitchFamily="18" charset="0"/>
              </a:rPr>
              <a:t>using the low (</a:t>
            </a:r>
            <a:r>
              <a:rPr lang="nb-NO" sz="1400" baseline="30000" dirty="0" smtClean="0"/>
              <a:t>26</a:t>
            </a:r>
            <a:r>
              <a:rPr lang="nb-NO" sz="1400" dirty="0" smtClean="0"/>
              <a:t>Al/</a:t>
            </a:r>
            <a:r>
              <a:rPr lang="nb-NO" sz="1400" baseline="30000" dirty="0" smtClean="0"/>
              <a:t>27</a:t>
            </a:r>
            <a:r>
              <a:rPr lang="nb-NO" sz="1400" dirty="0" smtClean="0"/>
              <a:t>Al)</a:t>
            </a:r>
            <a:r>
              <a:rPr lang="nb-NO" sz="1400" baseline="-25000" dirty="0" smtClean="0"/>
              <a:t>0</a:t>
            </a:r>
            <a:r>
              <a:rPr lang="nb-NO" sz="1400" dirty="0" smtClean="0"/>
              <a:t> ratio from the angrites</a:t>
            </a:r>
          </a:p>
          <a:p>
            <a:pPr>
              <a:lnSpc>
                <a:spcPts val="1800"/>
              </a:lnSpc>
            </a:pPr>
            <a:r>
              <a:rPr lang="nb-NO" sz="1400" dirty="0">
                <a:cs typeface="Times New Roman" pitchFamily="18" charset="0"/>
              </a:rPr>
              <a:t> </a:t>
            </a:r>
            <a:r>
              <a:rPr lang="nb-NO" sz="1400" dirty="0" smtClean="0">
                <a:cs typeface="Times New Roman" pitchFamily="18" charset="0"/>
              </a:rPr>
              <a:t>  </a:t>
            </a:r>
            <a:r>
              <a:rPr lang="nb-NO" sz="1800" dirty="0" smtClean="0">
                <a:solidFill>
                  <a:srgbClr val="3333FF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nb-NO" sz="1800" dirty="0" smtClean="0">
                <a:solidFill>
                  <a:srgbClr val="3333FF"/>
                </a:solidFill>
                <a:cs typeface="Times New Roman" pitchFamily="18" charset="0"/>
              </a:rPr>
              <a:t>t </a:t>
            </a:r>
            <a:r>
              <a:rPr lang="nb-NO" sz="1800" dirty="0">
                <a:solidFill>
                  <a:srgbClr val="3333FF"/>
                </a:solidFill>
              </a:rPr>
              <a:t>&lt; </a:t>
            </a:r>
            <a:r>
              <a:rPr lang="nb-NO" sz="1800" dirty="0" smtClean="0">
                <a:solidFill>
                  <a:srgbClr val="3333FF"/>
                </a:solidFill>
              </a:rPr>
              <a:t> about 1 My, </a:t>
            </a:r>
            <a:r>
              <a:rPr lang="nb-NO" sz="1400" dirty="0" smtClean="0">
                <a:cs typeface="Times New Roman" pitchFamily="18" charset="0"/>
              </a:rPr>
              <a:t>using Hf-W-systematics </a:t>
            </a:r>
            <a:endParaRPr lang="nb-NO" sz="1400" dirty="0">
              <a:cs typeface="Times New Roman" pitchFamily="18" charset="0"/>
            </a:endParaRPr>
          </a:p>
          <a:p>
            <a:pPr>
              <a:lnSpc>
                <a:spcPts val="3000"/>
              </a:lnSpc>
            </a:pPr>
            <a:r>
              <a:rPr lang="nb-NO" sz="1800" dirty="0">
                <a:solidFill>
                  <a:srgbClr val="3333FF"/>
                </a:solidFill>
                <a:cs typeface="Times New Roman" pitchFamily="18" charset="0"/>
              </a:rPr>
              <a:t>Chondrites: </a:t>
            </a:r>
            <a:r>
              <a:rPr lang="nb-NO" sz="1800" dirty="0">
                <a:solidFill>
                  <a:srgbClr val="3333FF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nb-NO" sz="1800" dirty="0">
                <a:solidFill>
                  <a:srgbClr val="3333FF"/>
                </a:solidFill>
                <a:cs typeface="Times New Roman" pitchFamily="18" charset="0"/>
              </a:rPr>
              <a:t>t </a:t>
            </a:r>
            <a:r>
              <a:rPr lang="nb-NO" sz="1800" dirty="0">
                <a:solidFill>
                  <a:srgbClr val="3333FF"/>
                </a:solidFill>
              </a:rPr>
              <a:t>&gt; </a:t>
            </a:r>
            <a:r>
              <a:rPr lang="nb-NO" sz="1800" dirty="0" smtClean="0">
                <a:solidFill>
                  <a:srgbClr val="3333FF"/>
                </a:solidFill>
              </a:rPr>
              <a:t>1-2 My </a:t>
            </a:r>
            <a:r>
              <a:rPr lang="nb-NO" sz="1400" dirty="0" smtClean="0"/>
              <a:t>(after most of the </a:t>
            </a:r>
            <a:r>
              <a:rPr lang="nb-NO" sz="1400" baseline="30000" dirty="0" smtClean="0"/>
              <a:t>26</a:t>
            </a:r>
            <a:r>
              <a:rPr lang="nb-NO" sz="1400" dirty="0" smtClean="0"/>
              <a:t>Al-decay)</a:t>
            </a:r>
            <a:endParaRPr lang="nb-NO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3" grpId="0" animBg="1"/>
      <p:bldP spid="19456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692696"/>
            <a:ext cx="6597691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r>
              <a:rPr lang="en-GB" sz="3200" dirty="0" smtClean="0">
                <a:ea typeface="Times New Roman" panose="02020603050405020304" pitchFamily="18" charset="0"/>
              </a:rPr>
              <a:t>Late </a:t>
            </a:r>
            <a:r>
              <a:rPr lang="en-GB" sz="3200" dirty="0">
                <a:ea typeface="Times New Roman" panose="02020603050405020304" pitchFamily="18" charset="0"/>
              </a:rPr>
              <a:t>accretion, the "late veneer"</a:t>
            </a:r>
            <a:endParaRPr lang="en-US" sz="3200" dirty="0"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r>
              <a:rPr lang="en-GB" sz="2000" b="1" dirty="0" smtClean="0">
                <a:ea typeface="Times New Roman" panose="02020603050405020304" pitchFamily="18" charset="0"/>
              </a:rPr>
              <a:t>Alexandra </a:t>
            </a:r>
            <a:r>
              <a:rPr lang="en-GB" sz="2000" b="1" dirty="0" err="1" smtClean="0">
                <a:ea typeface="Times New Roman" panose="02020603050405020304" pitchFamily="18" charset="0"/>
              </a:rPr>
              <a:t>Ostroverkhova</a:t>
            </a:r>
            <a:r>
              <a:rPr lang="en-GB" sz="2000" dirty="0" smtClean="0">
                <a:ea typeface="Times New Roman" panose="02020603050405020304" pitchFamily="18" charset="0"/>
              </a:rPr>
              <a:t>, Rutgers Univ., USA</a:t>
            </a:r>
            <a:endParaRPr lang="nb-NO" sz="2000" dirty="0" smtClean="0"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861048"/>
            <a:ext cx="8449818" cy="188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r>
              <a:rPr lang="en-GB" sz="3200" dirty="0" smtClean="0">
                <a:ea typeface="Times New Roman" panose="02020603050405020304" pitchFamily="18" charset="0"/>
              </a:rPr>
              <a:t>Early mantle differentiation and the question</a:t>
            </a: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r>
              <a:rPr lang="en-GB" sz="3200" dirty="0">
                <a:ea typeface="Times New Roman" panose="02020603050405020304" pitchFamily="18" charset="0"/>
              </a:rPr>
              <a:t>  </a:t>
            </a:r>
            <a:r>
              <a:rPr lang="en-GB" sz="3200" dirty="0" smtClean="0">
                <a:ea typeface="Times New Roman" panose="02020603050405020304" pitchFamily="18" charset="0"/>
              </a:rPr>
              <a:t>about geochemically isolated reservoirs</a:t>
            </a:r>
          </a:p>
          <a:p>
            <a:pPr>
              <a:lnSpc>
                <a:spcPct val="200000"/>
              </a:lnSpc>
              <a:spcAft>
                <a:spcPts val="0"/>
              </a:spcAft>
              <a:tabLst>
                <a:tab pos="800100" algn="l"/>
                <a:tab pos="838200" algn="l"/>
              </a:tabLst>
            </a:pPr>
            <a:r>
              <a:rPr lang="en-GB" sz="2000" b="1" dirty="0" err="1" smtClean="0">
                <a:ea typeface="Times New Roman" panose="02020603050405020304" pitchFamily="18" charset="0"/>
              </a:rPr>
              <a:t>Nidha</a:t>
            </a:r>
            <a:r>
              <a:rPr lang="en-GB" sz="2000" b="1" dirty="0" smtClean="0">
                <a:ea typeface="Times New Roman" panose="02020603050405020304" pitchFamily="18" charset="0"/>
              </a:rPr>
              <a:t> </a:t>
            </a:r>
            <a:r>
              <a:rPr lang="en-GB" sz="2000" b="1" dirty="0" err="1" smtClean="0">
                <a:ea typeface="Times New Roman" panose="02020603050405020304" pitchFamily="18" charset="0"/>
              </a:rPr>
              <a:t>Eriyattukuzhiyil</a:t>
            </a:r>
            <a:r>
              <a:rPr lang="en-GB" sz="2000" dirty="0" smtClean="0">
                <a:ea typeface="Times New Roman" panose="02020603050405020304" pitchFamily="18" charset="0"/>
              </a:rPr>
              <a:t>, Michigan State Univ., USA  and Univ. of Bristol, UK</a:t>
            </a:r>
          </a:p>
        </p:txBody>
      </p:sp>
    </p:spTree>
    <p:extLst>
      <p:ext uri="{BB962C8B-B14F-4D97-AF65-F5344CB8AC3E}">
        <p14:creationId xmlns:p14="http://schemas.microsoft.com/office/powerpoint/2010/main" val="29213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700808"/>
            <a:ext cx="4052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6000" b="1" dirty="0" err="1" smtClean="0"/>
              <a:t>Extra</a:t>
            </a:r>
            <a:r>
              <a:rPr lang="nb-NO" sz="6000" b="1" dirty="0" smtClean="0"/>
              <a:t> slides</a:t>
            </a:r>
            <a:endParaRPr lang="en-GB" sz="6000" b="1" dirty="0"/>
          </a:p>
        </p:txBody>
      </p:sp>
    </p:spTree>
    <p:extLst>
      <p:ext uri="{BB962C8B-B14F-4D97-AF65-F5344CB8AC3E}">
        <p14:creationId xmlns:p14="http://schemas.microsoft.com/office/powerpoint/2010/main" val="5597068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073" y="3663911"/>
            <a:ext cx="6646231" cy="316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6" y="59255"/>
            <a:ext cx="4521874" cy="245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31839" y="61582"/>
            <a:ext cx="1236236" cy="477054"/>
          </a:xfrm>
          <a:prstGeom prst="rect">
            <a:avLst/>
          </a:prstGeom>
          <a:noFill/>
          <a:ln>
            <a:solidFill>
              <a:srgbClr val="0099FF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 err="1" smtClean="0">
                <a:solidFill>
                  <a:srgbClr val="0099FF"/>
                </a:solidFill>
              </a:rPr>
              <a:t>Science</a:t>
            </a:r>
            <a:r>
              <a:rPr lang="nb-NO" sz="1400" dirty="0" smtClean="0">
                <a:solidFill>
                  <a:srgbClr val="0099FF"/>
                </a:solidFill>
              </a:rPr>
              <a:t>,</a:t>
            </a:r>
          </a:p>
          <a:p>
            <a:pPr>
              <a:lnSpc>
                <a:spcPts val="1500"/>
              </a:lnSpc>
            </a:pPr>
            <a:r>
              <a:rPr lang="nb-NO" sz="1400" dirty="0" smtClean="0">
                <a:solidFill>
                  <a:srgbClr val="0099FF"/>
                </a:solidFill>
              </a:rPr>
              <a:t>April 17, 2015</a:t>
            </a:r>
            <a:endParaRPr lang="en-GB" sz="1400" dirty="0">
              <a:solidFill>
                <a:srgbClr val="0099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49277" y="1296074"/>
            <a:ext cx="4355680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700" b="1" dirty="0" smtClean="0">
                <a:solidFill>
                  <a:srgbClr val="0070C0"/>
                </a:solidFill>
              </a:rPr>
              <a:t>Model </a:t>
            </a:r>
            <a:r>
              <a:rPr lang="nb-NO" sz="1700" b="1" dirty="0" err="1" smtClean="0">
                <a:solidFill>
                  <a:srgbClr val="0070C0"/>
                </a:solidFill>
              </a:rPr>
              <a:t>based</a:t>
            </a:r>
            <a:r>
              <a:rPr lang="nb-NO" sz="1700" b="1" dirty="0" smtClean="0">
                <a:solidFill>
                  <a:srgbClr val="0070C0"/>
                </a:solidFill>
              </a:rPr>
              <a:t> </a:t>
            </a:r>
            <a:r>
              <a:rPr lang="nb-NO" sz="1700" b="1" dirty="0" err="1" smtClean="0">
                <a:solidFill>
                  <a:srgbClr val="0070C0"/>
                </a:solidFill>
              </a:rPr>
              <a:t>on</a:t>
            </a:r>
            <a:r>
              <a:rPr lang="nb-NO" sz="1700" b="1" dirty="0" smtClean="0">
                <a:solidFill>
                  <a:srgbClr val="0070C0"/>
                </a:solidFill>
              </a:rPr>
              <a:t> Ar-Ar and U-Pb </a:t>
            </a:r>
            <a:r>
              <a:rPr lang="nb-NO" sz="1700" b="1" dirty="0" err="1" smtClean="0">
                <a:solidFill>
                  <a:srgbClr val="0070C0"/>
                </a:solidFill>
              </a:rPr>
              <a:t>impact</a:t>
            </a:r>
            <a:r>
              <a:rPr lang="nb-NO" sz="1700" b="1" dirty="0">
                <a:solidFill>
                  <a:srgbClr val="0070C0"/>
                </a:solidFill>
              </a:rPr>
              <a:t> </a:t>
            </a:r>
            <a:r>
              <a:rPr lang="nb-NO" sz="1700" b="1" dirty="0" smtClean="0">
                <a:solidFill>
                  <a:srgbClr val="0070C0"/>
                </a:solidFill>
              </a:rPr>
              <a:t>ages</a:t>
            </a:r>
          </a:p>
          <a:p>
            <a:r>
              <a:rPr lang="nb-NO" sz="1700" dirty="0" smtClean="0"/>
              <a:t>High frequency of meteoritic impact ages at</a:t>
            </a:r>
          </a:p>
          <a:p>
            <a:r>
              <a:rPr lang="nb-NO" sz="1700" dirty="0" smtClean="0"/>
              <a:t>about </a:t>
            </a:r>
            <a:r>
              <a:rPr lang="nb-NO" sz="1700" b="1" dirty="0" smtClean="0"/>
              <a:t>4.47 Ga</a:t>
            </a:r>
            <a:r>
              <a:rPr lang="nb-NO" sz="1700" dirty="0" smtClean="0"/>
              <a:t>  ~ Moon-forming impact (</a:t>
            </a:r>
            <a:r>
              <a:rPr lang="nb-NO" sz="1700" b="1" dirty="0" smtClean="0"/>
              <a:t>GI</a:t>
            </a:r>
            <a:r>
              <a:rPr lang="nb-NO" sz="1700" dirty="0" smtClean="0"/>
              <a:t>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06522" y="3140691"/>
            <a:ext cx="5400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Dynamical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evolution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of</a:t>
            </a:r>
            <a:r>
              <a:rPr lang="nb-NO" sz="1400" b="1" dirty="0" smtClean="0"/>
              <a:t> GI </a:t>
            </a:r>
            <a:r>
              <a:rPr lang="nb-NO" sz="1400" b="1" dirty="0" err="1" smtClean="0"/>
              <a:t>ejecta</a:t>
            </a:r>
            <a:r>
              <a:rPr lang="nb-NO" sz="1400" b="1" dirty="0" smtClean="0"/>
              <a:t>:</a:t>
            </a:r>
          </a:p>
          <a:p>
            <a:r>
              <a:rPr lang="nb-NO" sz="1400" b="1" dirty="0" err="1" smtClean="0">
                <a:solidFill>
                  <a:srgbClr val="FF0000"/>
                </a:solidFill>
              </a:rPr>
              <a:t>co</a:t>
            </a:r>
            <a:r>
              <a:rPr lang="nb-NO" sz="1400" b="1" dirty="0" err="1" smtClean="0">
                <a:solidFill>
                  <a:srgbClr val="FF6600"/>
                </a:solidFill>
              </a:rPr>
              <a:t>lo</a:t>
            </a:r>
            <a:r>
              <a:rPr lang="nb-NO" sz="1400" b="1" dirty="0" err="1" smtClean="0">
                <a:solidFill>
                  <a:srgbClr val="CCCC00"/>
                </a:solidFill>
              </a:rPr>
              <a:t>ur</a:t>
            </a:r>
            <a:r>
              <a:rPr lang="nb-NO" sz="1400" b="1" dirty="0" smtClean="0"/>
              <a:t> </a:t>
            </a:r>
            <a:r>
              <a:rPr lang="nb-NO" sz="1400" b="1" dirty="0" err="1" smtClean="0">
                <a:solidFill>
                  <a:srgbClr val="00CC00"/>
                </a:solidFill>
              </a:rPr>
              <a:t>co</a:t>
            </a:r>
            <a:r>
              <a:rPr lang="nb-NO" sz="1400" b="1" dirty="0" err="1" smtClean="0">
                <a:solidFill>
                  <a:srgbClr val="33CCCC"/>
                </a:solidFill>
              </a:rPr>
              <a:t>nt</a:t>
            </a:r>
            <a:r>
              <a:rPr lang="nb-NO" sz="1400" b="1" dirty="0" err="1" smtClean="0">
                <a:solidFill>
                  <a:srgbClr val="3333FF"/>
                </a:solidFill>
              </a:rPr>
              <a:t>ou</a:t>
            </a:r>
            <a:r>
              <a:rPr lang="nb-NO" sz="1400" b="1" dirty="0" err="1" smtClean="0">
                <a:solidFill>
                  <a:srgbClr val="CC00FF"/>
                </a:solidFill>
              </a:rPr>
              <a:t>rs</a:t>
            </a:r>
            <a:r>
              <a:rPr lang="nb-NO" sz="1400" dirty="0" smtClean="0"/>
              <a:t> </a:t>
            </a:r>
            <a:r>
              <a:rPr lang="nb-NO" sz="1400" dirty="0" err="1" smtClean="0"/>
              <a:t>are</a:t>
            </a:r>
            <a:r>
              <a:rPr lang="nb-NO" sz="1400" dirty="0" smtClean="0"/>
              <a:t> </a:t>
            </a:r>
            <a:r>
              <a:rPr lang="nb-NO" sz="1400" dirty="0" err="1" smtClean="0"/>
              <a:t>collision</a:t>
            </a:r>
            <a:r>
              <a:rPr lang="nb-NO" sz="1400" dirty="0" smtClean="0"/>
              <a:t> </a:t>
            </a:r>
            <a:r>
              <a:rPr lang="nb-NO" sz="1400" dirty="0" err="1" smtClean="0"/>
              <a:t>velocities</a:t>
            </a:r>
            <a:r>
              <a:rPr lang="nb-NO" sz="1400" dirty="0" smtClean="0"/>
              <a:t> at </a:t>
            </a:r>
            <a:r>
              <a:rPr lang="nb-NO" sz="1400" dirty="0" err="1" smtClean="0"/>
              <a:t>about</a:t>
            </a:r>
            <a:r>
              <a:rPr lang="nb-NO" sz="1400" dirty="0" smtClean="0"/>
              <a:t> 2.5 AU (Vesta-</a:t>
            </a:r>
            <a:r>
              <a:rPr lang="nb-NO" sz="1400" dirty="0" err="1" smtClean="0"/>
              <a:t>position</a:t>
            </a:r>
            <a:r>
              <a:rPr lang="nb-NO" sz="1400" dirty="0" smtClean="0"/>
              <a:t>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320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" y="304884"/>
            <a:ext cx="3762621" cy="548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386" y="515857"/>
            <a:ext cx="3713614" cy="516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7207762" y="518347"/>
            <a:ext cx="9119" cy="4613135"/>
          </a:xfrm>
          <a:prstGeom prst="line">
            <a:avLst/>
          </a:prstGeom>
          <a:ln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0028" y="107863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99FF"/>
                </a:solidFill>
              </a:rPr>
              <a:t>4.57</a:t>
            </a:r>
            <a:endParaRPr lang="en-GB" sz="1200" dirty="0">
              <a:solidFill>
                <a:srgbClr val="0099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76264" y="126658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99FF"/>
                </a:solidFill>
              </a:rPr>
              <a:t>4.37</a:t>
            </a:r>
            <a:endParaRPr lang="en-GB" sz="1200" dirty="0">
              <a:solidFill>
                <a:srgbClr val="0099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7283" y="112740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99FF"/>
                </a:solidFill>
              </a:rPr>
              <a:t>4.47</a:t>
            </a:r>
            <a:endParaRPr lang="en-GB" sz="1200" dirty="0">
              <a:solidFill>
                <a:srgbClr val="0099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465050" y="4196577"/>
            <a:ext cx="1125451" cy="1128"/>
          </a:xfrm>
          <a:prstGeom prst="straightConnector1">
            <a:avLst/>
          </a:prstGeom>
          <a:ln w="28575">
            <a:solidFill>
              <a:srgbClr val="00CC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78590" y="335278"/>
            <a:ext cx="9970" cy="4885006"/>
          </a:xfrm>
          <a:prstGeom prst="line">
            <a:avLst/>
          </a:prstGeom>
          <a:ln w="9525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93221" y="2595675"/>
            <a:ext cx="2209190" cy="0"/>
          </a:xfrm>
          <a:prstGeom prst="straightConnector1">
            <a:avLst/>
          </a:prstGeom>
          <a:ln w="28575">
            <a:solidFill>
              <a:srgbClr val="00CC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68132" y="352237"/>
            <a:ext cx="263347" cy="4868047"/>
          </a:xfrm>
          <a:prstGeom prst="rect">
            <a:avLst/>
          </a:prstGeom>
          <a:solidFill>
            <a:srgbClr val="00CC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707507" y="2581045"/>
            <a:ext cx="931250" cy="3227"/>
          </a:xfrm>
          <a:prstGeom prst="straightConnector1">
            <a:avLst/>
          </a:prstGeom>
          <a:ln w="28575">
            <a:solidFill>
              <a:srgbClr val="0099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07507" y="1517955"/>
            <a:ext cx="1284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0099FF"/>
                </a:solidFill>
              </a:rPr>
              <a:t>Few</a:t>
            </a:r>
            <a:r>
              <a:rPr lang="nb-NO" sz="1200" dirty="0" smtClean="0">
                <a:solidFill>
                  <a:srgbClr val="0099FF"/>
                </a:solidFill>
              </a:rPr>
              <a:t> ages </a:t>
            </a:r>
            <a:r>
              <a:rPr lang="nb-NO" sz="1200" dirty="0" err="1" smtClean="0">
                <a:solidFill>
                  <a:srgbClr val="0099FF"/>
                </a:solidFill>
              </a:rPr>
              <a:t>of</a:t>
            </a:r>
            <a:endParaRPr lang="nb-NO" sz="1200" dirty="0">
              <a:solidFill>
                <a:srgbClr val="0099FF"/>
              </a:solidFill>
            </a:endParaRPr>
          </a:p>
          <a:p>
            <a:r>
              <a:rPr lang="nb-NO" sz="1200" dirty="0" smtClean="0">
                <a:solidFill>
                  <a:srgbClr val="0099FF"/>
                </a:solidFill>
              </a:rPr>
              <a:t>4.3-4.1 Ga,</a:t>
            </a:r>
          </a:p>
          <a:p>
            <a:r>
              <a:rPr lang="nb-NO" sz="1200" dirty="0" err="1" smtClean="0">
                <a:solidFill>
                  <a:srgbClr val="0099FF"/>
                </a:solidFill>
              </a:rPr>
              <a:t>but</a:t>
            </a:r>
            <a:r>
              <a:rPr lang="nb-NO" sz="1200" dirty="0" smtClean="0">
                <a:solidFill>
                  <a:srgbClr val="0099FF"/>
                </a:solidFill>
              </a:rPr>
              <a:t> </a:t>
            </a:r>
            <a:r>
              <a:rPr lang="nb-NO" sz="1200" dirty="0" err="1" smtClean="0">
                <a:solidFill>
                  <a:srgbClr val="0099FF"/>
                </a:solidFill>
              </a:rPr>
              <a:t>many</a:t>
            </a:r>
            <a:r>
              <a:rPr lang="nb-NO" sz="1200" dirty="0">
                <a:solidFill>
                  <a:srgbClr val="0099FF"/>
                </a:solidFill>
              </a:rPr>
              <a:t> </a:t>
            </a:r>
            <a:r>
              <a:rPr lang="nb-NO" sz="1200" dirty="0" smtClean="0">
                <a:solidFill>
                  <a:srgbClr val="0099FF"/>
                </a:solidFill>
              </a:rPr>
              <a:t>at</a:t>
            </a:r>
          </a:p>
          <a:p>
            <a:r>
              <a:rPr lang="nb-NO" sz="1200" dirty="0" smtClean="0">
                <a:solidFill>
                  <a:srgbClr val="0099FF"/>
                </a:solidFill>
              </a:rPr>
              <a:t>4.1-3.5 Ga: </a:t>
            </a:r>
            <a:r>
              <a:rPr lang="nb-NO" sz="1200" b="1" dirty="0" smtClean="0">
                <a:solidFill>
                  <a:srgbClr val="0099FF"/>
                </a:solidFill>
              </a:rPr>
              <a:t>LHB</a:t>
            </a:r>
            <a:r>
              <a:rPr lang="nb-NO" sz="1200" dirty="0" smtClean="0">
                <a:solidFill>
                  <a:srgbClr val="0099FF"/>
                </a:solidFill>
              </a:rPr>
              <a:t> </a:t>
            </a:r>
            <a:endParaRPr lang="en-GB" sz="1200" dirty="0">
              <a:solidFill>
                <a:srgbClr val="00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94311" y="3757988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err="1" smtClean="0">
                <a:solidFill>
                  <a:srgbClr val="00CC00"/>
                </a:solidFill>
              </a:rPr>
              <a:t>Only</a:t>
            </a:r>
            <a:r>
              <a:rPr lang="nb-NO" sz="1200" dirty="0" smtClean="0">
                <a:solidFill>
                  <a:srgbClr val="00CC00"/>
                </a:solidFill>
              </a:rPr>
              <a:t> </a:t>
            </a:r>
            <a:r>
              <a:rPr lang="nb-NO" sz="1200" dirty="0" err="1" smtClean="0">
                <a:solidFill>
                  <a:srgbClr val="00CC00"/>
                </a:solidFill>
              </a:rPr>
              <a:t>impact</a:t>
            </a:r>
            <a:endParaRPr lang="nb-NO" sz="1200" dirty="0">
              <a:solidFill>
                <a:srgbClr val="00CC00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200" dirty="0" err="1" smtClean="0">
                <a:solidFill>
                  <a:srgbClr val="00CC00"/>
                </a:solidFill>
              </a:rPr>
              <a:t>heating</a:t>
            </a:r>
            <a:r>
              <a:rPr lang="nb-NO" sz="1200" dirty="0" smtClean="0">
                <a:solidFill>
                  <a:srgbClr val="00CC00"/>
                </a:solidFill>
              </a:rPr>
              <a:t> ages</a:t>
            </a:r>
            <a:endParaRPr lang="en-GB" sz="1200" dirty="0">
              <a:solidFill>
                <a:srgbClr val="00CC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7209566" y="3722404"/>
            <a:ext cx="1366138" cy="5697"/>
          </a:xfrm>
          <a:prstGeom prst="straightConnector1">
            <a:avLst/>
          </a:prstGeom>
          <a:ln w="28575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605144" y="4834314"/>
            <a:ext cx="611738" cy="87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591681" y="2136153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err="1" smtClean="0">
                <a:solidFill>
                  <a:srgbClr val="00CC00"/>
                </a:solidFill>
              </a:rPr>
              <a:t>Only</a:t>
            </a:r>
            <a:r>
              <a:rPr lang="nb-NO" sz="1200" dirty="0" smtClean="0">
                <a:solidFill>
                  <a:srgbClr val="00CC00"/>
                </a:solidFill>
              </a:rPr>
              <a:t> </a:t>
            </a:r>
            <a:r>
              <a:rPr lang="nb-NO" sz="1200" dirty="0" err="1" smtClean="0">
                <a:solidFill>
                  <a:srgbClr val="00CC00"/>
                </a:solidFill>
              </a:rPr>
              <a:t>impact</a:t>
            </a:r>
            <a:endParaRPr lang="nb-NO" sz="1200" dirty="0">
              <a:solidFill>
                <a:srgbClr val="00CC00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200" dirty="0" err="1" smtClean="0">
                <a:solidFill>
                  <a:srgbClr val="00CC00"/>
                </a:solidFill>
              </a:rPr>
              <a:t>heating</a:t>
            </a:r>
            <a:r>
              <a:rPr lang="nb-NO" sz="1200" dirty="0" smtClean="0">
                <a:solidFill>
                  <a:srgbClr val="00CC00"/>
                </a:solidFill>
              </a:rPr>
              <a:t> ages</a:t>
            </a:r>
            <a:endParaRPr lang="en-GB" sz="1200" dirty="0">
              <a:solidFill>
                <a:srgbClr val="00CC00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725125" y="2602991"/>
            <a:ext cx="754555" cy="119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97143" y="2057312"/>
            <a:ext cx="894797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>
                <a:solidFill>
                  <a:srgbClr val="FF0000"/>
                </a:solidFill>
              </a:rPr>
              <a:t>Mixed </a:t>
            </a:r>
            <a:r>
              <a:rPr lang="nb-NO" sz="1100" dirty="0" err="1" smtClean="0">
                <a:solidFill>
                  <a:srgbClr val="FF0000"/>
                </a:solidFill>
              </a:rPr>
              <a:t>cryst</a:t>
            </a:r>
            <a:r>
              <a:rPr lang="nb-NO" sz="1100" dirty="0" smtClean="0">
                <a:solidFill>
                  <a:srgbClr val="FF0000"/>
                </a:solidFill>
              </a:rPr>
              <a:t>,</a:t>
            </a:r>
          </a:p>
          <a:p>
            <a:pPr>
              <a:lnSpc>
                <a:spcPts val="1100"/>
              </a:lnSpc>
            </a:pPr>
            <a:r>
              <a:rPr lang="nb-NO" sz="1100" dirty="0" err="1" smtClean="0">
                <a:solidFill>
                  <a:srgbClr val="FF0000"/>
                </a:solidFill>
              </a:rPr>
              <a:t>metam</a:t>
            </a:r>
            <a:r>
              <a:rPr lang="nb-NO" sz="1100" dirty="0" smtClean="0">
                <a:solidFill>
                  <a:srgbClr val="FF0000"/>
                </a:solidFill>
              </a:rPr>
              <a:t>, and</a:t>
            </a:r>
          </a:p>
          <a:p>
            <a:pPr>
              <a:lnSpc>
                <a:spcPts val="1100"/>
              </a:lnSpc>
            </a:pPr>
            <a:r>
              <a:rPr lang="nb-NO" sz="1100" dirty="0" err="1" smtClean="0">
                <a:solidFill>
                  <a:srgbClr val="FF0000"/>
                </a:solidFill>
              </a:rPr>
              <a:t>impact</a:t>
            </a:r>
            <a:r>
              <a:rPr lang="nb-NO" sz="1100" dirty="0" smtClean="0">
                <a:solidFill>
                  <a:srgbClr val="FF0000"/>
                </a:solidFill>
              </a:rPr>
              <a:t> ages 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928606" y="289420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99FF"/>
                </a:solidFill>
              </a:rPr>
              <a:t>4.57</a:t>
            </a:r>
            <a:endParaRPr lang="en-GB" sz="1200" dirty="0">
              <a:solidFill>
                <a:srgbClr val="0099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19459" y="266254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99FF"/>
                </a:solidFill>
              </a:rPr>
              <a:t>4.37</a:t>
            </a:r>
            <a:endParaRPr lang="en-GB" sz="1200" dirty="0">
              <a:solidFill>
                <a:srgbClr val="0099F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77144" y="286982"/>
            <a:ext cx="453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99FF"/>
                </a:solidFill>
              </a:rPr>
              <a:t>4.47</a:t>
            </a:r>
            <a:endParaRPr lang="en-GB" sz="1200" dirty="0">
              <a:solidFill>
                <a:srgbClr val="0099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004527" y="5103568"/>
            <a:ext cx="4097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>
                <a:solidFill>
                  <a:srgbClr val="0099FF"/>
                </a:solidFill>
              </a:rPr>
              <a:t>110</a:t>
            </a:r>
            <a:endParaRPr lang="en-GB" sz="1200" dirty="0">
              <a:solidFill>
                <a:srgbClr val="0099FF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 flipV="1">
            <a:off x="709276" y="4189170"/>
            <a:ext cx="754555" cy="1192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2098145" y="6125891"/>
            <a:ext cx="6758581" cy="430887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200" dirty="0" smtClean="0">
                <a:solidFill>
                  <a:srgbClr val="3333FF"/>
                </a:solidFill>
              </a:rPr>
              <a:t>Model supports </a:t>
            </a:r>
            <a:r>
              <a:rPr lang="nb-NO" sz="2200" dirty="0" err="1" smtClean="0">
                <a:solidFill>
                  <a:srgbClr val="3333FF"/>
                </a:solidFill>
              </a:rPr>
              <a:t>giant</a:t>
            </a:r>
            <a:r>
              <a:rPr lang="nb-NO" sz="2200" dirty="0">
                <a:solidFill>
                  <a:srgbClr val="3333FF"/>
                </a:solidFill>
              </a:rPr>
              <a:t> </a:t>
            </a:r>
            <a:r>
              <a:rPr lang="nb-NO" sz="2200" dirty="0" smtClean="0">
                <a:solidFill>
                  <a:srgbClr val="3333FF"/>
                </a:solidFill>
              </a:rPr>
              <a:t>Moon-forming </a:t>
            </a:r>
            <a:r>
              <a:rPr lang="nb-NO" sz="2200" dirty="0" err="1" smtClean="0">
                <a:solidFill>
                  <a:srgbClr val="3333FF"/>
                </a:solidFill>
              </a:rPr>
              <a:t>impact</a:t>
            </a:r>
            <a:r>
              <a:rPr lang="nb-NO" sz="2200" dirty="0" smtClean="0">
                <a:solidFill>
                  <a:srgbClr val="3333FF"/>
                </a:solidFill>
              </a:rPr>
              <a:t> at 80-120 </a:t>
            </a:r>
            <a:r>
              <a:rPr lang="nb-NO" sz="2200" dirty="0" err="1" smtClean="0">
                <a:solidFill>
                  <a:srgbClr val="3333FF"/>
                </a:solidFill>
              </a:rPr>
              <a:t>Ma</a:t>
            </a:r>
            <a:endParaRPr lang="en-GB" sz="2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3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  <p:bldP spid="5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0"/>
          <p:cNvSpPr txBox="1">
            <a:spLocks noChangeArrowheads="1"/>
          </p:cNvSpPr>
          <p:nvPr/>
        </p:nvSpPr>
        <p:spPr bwMode="auto">
          <a:xfrm>
            <a:off x="292371" y="1456930"/>
            <a:ext cx="7640233" cy="72314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600"/>
              </a:lnSpc>
            </a:pPr>
            <a:r>
              <a:rPr lang="nb-NO" sz="2400" dirty="0" err="1">
                <a:solidFill>
                  <a:srgbClr val="3333FF"/>
                </a:solidFill>
              </a:rPr>
              <a:t>Short-lived</a:t>
            </a:r>
            <a:r>
              <a:rPr lang="nb-NO" sz="2400" dirty="0">
                <a:solidFill>
                  <a:srgbClr val="3333FF"/>
                </a:solidFill>
              </a:rPr>
              <a:t> system </a:t>
            </a:r>
            <a:r>
              <a:rPr lang="nb-NO" sz="2400" baseline="30000" dirty="0">
                <a:solidFill>
                  <a:srgbClr val="3333FF"/>
                </a:solidFill>
              </a:rPr>
              <a:t>146</a:t>
            </a:r>
            <a:r>
              <a:rPr lang="nb-NO" sz="2400" dirty="0">
                <a:solidFill>
                  <a:srgbClr val="3333FF"/>
                </a:solidFill>
              </a:rPr>
              <a:t>Sm </a:t>
            </a:r>
            <a:r>
              <a:rPr lang="nb-NO" sz="2400" dirty="0">
                <a:solidFill>
                  <a:srgbClr val="3333FF"/>
                </a:solidFill>
                <a:cs typeface="Times New Roman" pitchFamily="18" charset="0"/>
              </a:rPr>
              <a:t>→ </a:t>
            </a:r>
            <a:r>
              <a:rPr lang="nb-NO" sz="2400" baseline="30000" dirty="0">
                <a:solidFill>
                  <a:srgbClr val="3333FF"/>
                </a:solidFill>
                <a:cs typeface="Times New Roman" pitchFamily="18" charset="0"/>
              </a:rPr>
              <a:t>142</a:t>
            </a:r>
            <a:r>
              <a:rPr lang="nb-NO" sz="2400" dirty="0">
                <a:solidFill>
                  <a:srgbClr val="3333FF"/>
                </a:solidFill>
                <a:cs typeface="Times New Roman" pitchFamily="18" charset="0"/>
              </a:rPr>
              <a:t>Nd</a:t>
            </a:r>
            <a:r>
              <a:rPr lang="nb-NO" dirty="0">
                <a:solidFill>
                  <a:srgbClr val="3333FF"/>
                </a:solidFill>
                <a:cs typeface="Times New Roman" pitchFamily="18" charset="0"/>
              </a:rPr>
              <a:t>  (</a:t>
            </a:r>
            <a:r>
              <a:rPr lang="nb-NO" dirty="0" err="1">
                <a:solidFill>
                  <a:srgbClr val="3333FF"/>
                </a:solidFill>
                <a:cs typeface="Times New Roman" pitchFamily="18" charset="0"/>
              </a:rPr>
              <a:t>t</a:t>
            </a:r>
            <a:r>
              <a:rPr lang="nb-NO" baseline="-25000" dirty="0" err="1">
                <a:solidFill>
                  <a:srgbClr val="3333FF"/>
                </a:solidFill>
                <a:cs typeface="Times New Roman" pitchFamily="18" charset="0"/>
              </a:rPr>
              <a:t>h</a:t>
            </a:r>
            <a:r>
              <a:rPr lang="nb-NO" dirty="0">
                <a:solidFill>
                  <a:srgbClr val="3333FF"/>
                </a:solidFill>
                <a:cs typeface="Times New Roman" pitchFamily="18" charset="0"/>
              </a:rPr>
              <a:t>: 103 </a:t>
            </a:r>
            <a:r>
              <a:rPr lang="nb-NO" dirty="0" err="1">
                <a:solidFill>
                  <a:srgbClr val="3333FF"/>
                </a:solidFill>
                <a:cs typeface="Times New Roman" pitchFamily="18" charset="0"/>
              </a:rPr>
              <a:t>Ma</a:t>
            </a:r>
            <a:r>
              <a:rPr lang="nb-NO" dirty="0">
                <a:solidFill>
                  <a:srgbClr val="3333FF"/>
                </a:solidFill>
                <a:cs typeface="Times New Roman" pitchFamily="18" charset="0"/>
              </a:rPr>
              <a:t> – </a:t>
            </a:r>
            <a:r>
              <a:rPr lang="nb-NO" dirty="0" err="1">
                <a:solidFill>
                  <a:srgbClr val="3333FF"/>
                </a:solidFill>
                <a:cs typeface="Times New Roman" pitchFamily="18" charset="0"/>
              </a:rPr>
              <a:t>alive</a:t>
            </a:r>
            <a:r>
              <a:rPr lang="nb-NO" dirty="0">
                <a:solidFill>
                  <a:srgbClr val="3333FF"/>
                </a:solidFill>
                <a:cs typeface="Times New Roman" pitchFamily="18" charset="0"/>
              </a:rPr>
              <a:t> for </a:t>
            </a:r>
            <a:r>
              <a:rPr lang="nb-NO" dirty="0" err="1">
                <a:solidFill>
                  <a:srgbClr val="3333FF"/>
                </a:solidFill>
                <a:cs typeface="Times New Roman" pitchFamily="18" charset="0"/>
              </a:rPr>
              <a:t>about</a:t>
            </a:r>
            <a:r>
              <a:rPr lang="nb-NO" dirty="0">
                <a:solidFill>
                  <a:srgbClr val="3333FF"/>
                </a:solidFill>
                <a:cs typeface="Times New Roman" pitchFamily="18" charset="0"/>
              </a:rPr>
              <a:t> 500 </a:t>
            </a:r>
            <a:r>
              <a:rPr lang="nb-NO" dirty="0" err="1">
                <a:solidFill>
                  <a:srgbClr val="3333FF"/>
                </a:solidFill>
                <a:cs typeface="Times New Roman" pitchFamily="18" charset="0"/>
              </a:rPr>
              <a:t>Ma</a:t>
            </a:r>
            <a:r>
              <a:rPr lang="nb-NO" dirty="0">
                <a:solidFill>
                  <a:srgbClr val="3333FF"/>
                </a:solidFill>
                <a:cs typeface="Times New Roman" pitchFamily="18" charset="0"/>
              </a:rPr>
              <a:t>)</a:t>
            </a:r>
          </a:p>
          <a:p>
            <a:pPr>
              <a:lnSpc>
                <a:spcPts val="2600"/>
              </a:lnSpc>
            </a:pPr>
            <a:r>
              <a:rPr lang="nb-NO" dirty="0">
                <a:solidFill>
                  <a:srgbClr val="3333FF"/>
                </a:solidFill>
                <a:cs typeface="Times New Roman" pitchFamily="18" charset="0"/>
              </a:rPr>
              <a:t>  </a:t>
            </a:r>
            <a:r>
              <a:rPr lang="nb-NO" dirty="0">
                <a:latin typeface="Symbol" pitchFamily="18" charset="2"/>
                <a:cs typeface="Times New Roman" pitchFamily="18" charset="0"/>
              </a:rPr>
              <a:t>e</a:t>
            </a:r>
            <a:r>
              <a:rPr lang="nb-NO" baseline="-25000" dirty="0">
                <a:cs typeface="Times New Roman" pitchFamily="18" charset="0"/>
              </a:rPr>
              <a:t>142</a:t>
            </a:r>
            <a:r>
              <a:rPr lang="nb-NO" dirty="0">
                <a:cs typeface="Times New Roman" pitchFamily="18" charset="0"/>
              </a:rPr>
              <a:t> = [(</a:t>
            </a:r>
            <a:r>
              <a:rPr lang="nb-NO" baseline="30000" dirty="0">
                <a:cs typeface="Times New Roman" pitchFamily="18" charset="0"/>
              </a:rPr>
              <a:t>142/144</a:t>
            </a:r>
            <a:r>
              <a:rPr lang="nb-NO" dirty="0">
                <a:cs typeface="Times New Roman" pitchFamily="18" charset="0"/>
              </a:rPr>
              <a:t>Nd</a:t>
            </a:r>
            <a:r>
              <a:rPr lang="nb-NO" baseline="-25000" dirty="0"/>
              <a:t>sample</a:t>
            </a:r>
            <a:r>
              <a:rPr lang="nb-NO" dirty="0"/>
              <a:t>/</a:t>
            </a:r>
            <a:r>
              <a:rPr lang="nb-NO" baseline="30000" dirty="0"/>
              <a:t>142/144</a:t>
            </a:r>
            <a:r>
              <a:rPr lang="nb-NO" dirty="0"/>
              <a:t>Nd</a:t>
            </a:r>
            <a:r>
              <a:rPr lang="nb-NO" baseline="-25000" dirty="0"/>
              <a:t>stand</a:t>
            </a:r>
            <a:r>
              <a:rPr lang="nb-NO" dirty="0"/>
              <a:t>) - 1] </a:t>
            </a:r>
            <a:r>
              <a:rPr lang="nb-NO" baseline="-6000" dirty="0"/>
              <a:t>*</a:t>
            </a:r>
            <a:r>
              <a:rPr lang="nb-NO" dirty="0"/>
              <a:t> 10</a:t>
            </a:r>
            <a:r>
              <a:rPr lang="nb-NO" baseline="30000" dirty="0"/>
              <a:t>4</a:t>
            </a:r>
          </a:p>
        </p:txBody>
      </p:sp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332" y="2454267"/>
            <a:ext cx="77533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332" y="2454267"/>
            <a:ext cx="77533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2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332" y="2454267"/>
            <a:ext cx="77533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9553" y="119270"/>
            <a:ext cx="6367449" cy="89255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600" dirty="0" smtClean="0"/>
              <a:t>The </a:t>
            </a:r>
            <a:r>
              <a:rPr lang="nb-NO" sz="2600" b="1" dirty="0" err="1" smtClean="0"/>
              <a:t>homogenization</a:t>
            </a:r>
            <a:r>
              <a:rPr lang="nb-NO" sz="2600" dirty="0" smtClean="0"/>
              <a:t> </a:t>
            </a:r>
            <a:r>
              <a:rPr lang="nb-NO" sz="2600" dirty="0" err="1" smtClean="0"/>
              <a:t>process</a:t>
            </a:r>
            <a:r>
              <a:rPr lang="nb-NO" sz="2600" dirty="0" smtClean="0"/>
              <a:t> (</a:t>
            </a:r>
            <a:r>
              <a:rPr lang="nb-NO" sz="2600" dirty="0" err="1" smtClean="0"/>
              <a:t>Earth's</a:t>
            </a:r>
            <a:r>
              <a:rPr lang="nb-NO" sz="2600" dirty="0" smtClean="0"/>
              <a:t> mantle)</a:t>
            </a:r>
          </a:p>
          <a:p>
            <a:r>
              <a:rPr lang="nb-NO" sz="2600" dirty="0" err="1" smtClean="0"/>
              <a:t>can</a:t>
            </a:r>
            <a:r>
              <a:rPr lang="nb-NO" sz="2600" dirty="0" smtClean="0"/>
              <a:t> be </a:t>
            </a:r>
            <a:r>
              <a:rPr lang="nb-NO" sz="2600" dirty="0" err="1" smtClean="0"/>
              <a:t>dated</a:t>
            </a:r>
            <a:r>
              <a:rPr lang="nb-NO" sz="2600" dirty="0" smtClean="0"/>
              <a:t> by </a:t>
            </a:r>
            <a:r>
              <a:rPr lang="nb-NO" sz="2600" dirty="0" err="1" smtClean="0"/>
              <a:t>the</a:t>
            </a:r>
            <a:r>
              <a:rPr lang="nb-NO" sz="2600" dirty="0" smtClean="0"/>
              <a:t> </a:t>
            </a:r>
            <a:r>
              <a:rPr lang="nb-NO" sz="2600" dirty="0" err="1" smtClean="0"/>
              <a:t>short-lived</a:t>
            </a:r>
            <a:r>
              <a:rPr lang="nb-NO" sz="2600" dirty="0" smtClean="0"/>
              <a:t> </a:t>
            </a:r>
            <a:r>
              <a:rPr lang="nb-NO" sz="2600" dirty="0" err="1" smtClean="0"/>
              <a:t>Sm-Nd-system</a:t>
            </a:r>
            <a:endParaRPr lang="nb-NO" sz="2600" dirty="0"/>
          </a:p>
        </p:txBody>
      </p:sp>
    </p:spTree>
    <p:extLst>
      <p:ext uri="{BB962C8B-B14F-4D97-AF65-F5344CB8AC3E}">
        <p14:creationId xmlns:p14="http://schemas.microsoft.com/office/powerpoint/2010/main" val="197131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34" name="Picture 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0682" y="2466607"/>
            <a:ext cx="56483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341" y="0"/>
            <a:ext cx="44470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 dirty="0" err="1">
                <a:solidFill>
                  <a:srgbClr val="3333FF"/>
                </a:solidFill>
              </a:rPr>
              <a:t>Chronology</a:t>
            </a:r>
            <a:r>
              <a:rPr lang="nb-NO" sz="3200" dirty="0">
                <a:solidFill>
                  <a:srgbClr val="3333FF"/>
                </a:solidFill>
              </a:rPr>
              <a:t> – </a:t>
            </a:r>
            <a:r>
              <a:rPr lang="nb-NO" sz="3200" dirty="0" err="1">
                <a:solidFill>
                  <a:srgbClr val="3333FF"/>
                </a:solidFill>
              </a:rPr>
              <a:t>radiometric</a:t>
            </a:r>
            <a:endParaRPr lang="nb-NO" sz="3200" dirty="0">
              <a:solidFill>
                <a:srgbClr val="3333FF"/>
              </a:solidFill>
            </a:endParaRPr>
          </a:p>
        </p:txBody>
      </p:sp>
      <p:sp>
        <p:nvSpPr>
          <p:cNvPr id="39940" name="Text Box 3"/>
          <p:cNvSpPr txBox="1">
            <a:spLocks noChangeArrowheads="1"/>
          </p:cNvSpPr>
          <p:nvPr/>
        </p:nvSpPr>
        <p:spPr bwMode="auto">
          <a:xfrm>
            <a:off x="179512" y="584775"/>
            <a:ext cx="3034805" cy="118955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200" dirty="0"/>
              <a:t>U-Pb isotope </a:t>
            </a:r>
            <a:r>
              <a:rPr lang="nb-NO" sz="2200" dirty="0" err="1"/>
              <a:t>systematics</a:t>
            </a:r>
            <a:endParaRPr lang="nb-NO" sz="2200" dirty="0"/>
          </a:p>
          <a:p>
            <a:pPr>
              <a:lnSpc>
                <a:spcPct val="115000"/>
              </a:lnSpc>
            </a:pPr>
            <a:r>
              <a:rPr lang="nb-NO" sz="2000" baseline="30000" dirty="0"/>
              <a:t>235</a:t>
            </a:r>
            <a:r>
              <a:rPr lang="nb-NO" sz="2000" dirty="0"/>
              <a:t>U </a:t>
            </a:r>
            <a:r>
              <a:rPr lang="nb-NO" sz="2000" dirty="0">
                <a:cs typeface="Times New Roman" pitchFamily="18" charset="0"/>
              </a:rPr>
              <a:t>→ </a:t>
            </a:r>
            <a:r>
              <a:rPr lang="nb-NO" sz="2000" baseline="30000" dirty="0"/>
              <a:t>207</a:t>
            </a:r>
            <a:r>
              <a:rPr lang="nb-NO" sz="2000" dirty="0"/>
              <a:t>Pb,  T</a:t>
            </a:r>
            <a:r>
              <a:rPr lang="nb-NO" sz="2000" baseline="-25000" dirty="0"/>
              <a:t>h</a:t>
            </a:r>
            <a:r>
              <a:rPr lang="nb-NO" sz="2000" dirty="0"/>
              <a:t>: 0.7 Ga</a:t>
            </a:r>
          </a:p>
          <a:p>
            <a:pPr>
              <a:lnSpc>
                <a:spcPct val="115000"/>
              </a:lnSpc>
            </a:pPr>
            <a:r>
              <a:rPr lang="nb-NO" sz="2000" baseline="30000" dirty="0"/>
              <a:t>238</a:t>
            </a:r>
            <a:r>
              <a:rPr lang="nb-NO" sz="2000" dirty="0"/>
              <a:t>U → </a:t>
            </a:r>
            <a:r>
              <a:rPr lang="nb-NO" sz="2000" baseline="30000" dirty="0"/>
              <a:t>206</a:t>
            </a:r>
            <a:r>
              <a:rPr lang="nb-NO" sz="2000" dirty="0"/>
              <a:t>Pb,   T</a:t>
            </a:r>
            <a:r>
              <a:rPr lang="nb-NO" sz="2000" baseline="-25000" dirty="0"/>
              <a:t>h</a:t>
            </a:r>
            <a:r>
              <a:rPr lang="nb-NO" sz="2000" dirty="0"/>
              <a:t>: 4.5 Ga</a:t>
            </a:r>
          </a:p>
        </p:txBody>
      </p:sp>
      <p:sp>
        <p:nvSpPr>
          <p:cNvPr id="39941" name="Text Box 11"/>
          <p:cNvSpPr txBox="1">
            <a:spLocks noChangeArrowheads="1"/>
          </p:cNvSpPr>
          <p:nvPr/>
        </p:nvSpPr>
        <p:spPr bwMode="auto">
          <a:xfrm>
            <a:off x="1239838" y="3762375"/>
            <a:ext cx="1841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nb-NO" b="1"/>
          </a:p>
        </p:txBody>
      </p:sp>
      <p:sp>
        <p:nvSpPr>
          <p:cNvPr id="175118" name="Text Box 14"/>
          <p:cNvSpPr txBox="1">
            <a:spLocks noChangeArrowheads="1"/>
          </p:cNvSpPr>
          <p:nvPr/>
        </p:nvSpPr>
        <p:spPr bwMode="auto">
          <a:xfrm>
            <a:off x="4331982" y="6282957"/>
            <a:ext cx="1563687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200" baseline="30000" dirty="0"/>
              <a:t>206</a:t>
            </a:r>
            <a:r>
              <a:rPr lang="nb-NO" sz="2200" dirty="0"/>
              <a:t>Pb / </a:t>
            </a:r>
            <a:r>
              <a:rPr lang="nb-NO" sz="2200" baseline="30000" dirty="0" smtClean="0"/>
              <a:t>204</a:t>
            </a:r>
            <a:r>
              <a:rPr lang="nb-NO" sz="2200" dirty="0" smtClean="0"/>
              <a:t>Pb</a:t>
            </a:r>
            <a:endParaRPr lang="nb-NO" sz="2200" dirty="0"/>
          </a:p>
        </p:txBody>
      </p:sp>
      <p:sp>
        <p:nvSpPr>
          <p:cNvPr id="175119" name="Text Box 15"/>
          <p:cNvSpPr txBox="1">
            <a:spLocks noChangeArrowheads="1"/>
          </p:cNvSpPr>
          <p:nvPr/>
        </p:nvSpPr>
        <p:spPr bwMode="auto">
          <a:xfrm rot="-5400000">
            <a:off x="1772932" y="4089032"/>
            <a:ext cx="1563688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200" baseline="30000" dirty="0"/>
              <a:t>207</a:t>
            </a:r>
            <a:r>
              <a:rPr lang="nb-NO" sz="2200" dirty="0"/>
              <a:t>Pb / </a:t>
            </a:r>
            <a:r>
              <a:rPr lang="nb-NO" sz="2200" baseline="30000" dirty="0"/>
              <a:t>204</a:t>
            </a:r>
            <a:r>
              <a:rPr lang="nb-NO" sz="2200" dirty="0"/>
              <a:t>Pb</a:t>
            </a:r>
          </a:p>
        </p:txBody>
      </p:sp>
      <p:sp>
        <p:nvSpPr>
          <p:cNvPr id="175126" name="Text Box 22"/>
          <p:cNvSpPr txBox="1">
            <a:spLocks noChangeArrowheads="1"/>
          </p:cNvSpPr>
          <p:nvPr/>
        </p:nvSpPr>
        <p:spPr bwMode="auto">
          <a:xfrm>
            <a:off x="3539819" y="5633670"/>
            <a:ext cx="2360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dirty="0" err="1">
                <a:solidFill>
                  <a:srgbClr val="990099"/>
                </a:solidFill>
              </a:rPr>
              <a:t>Earth’s</a:t>
            </a:r>
            <a:r>
              <a:rPr lang="nb-NO" dirty="0">
                <a:solidFill>
                  <a:srgbClr val="990099"/>
                </a:solidFill>
              </a:rPr>
              <a:t> initial </a:t>
            </a:r>
            <a:r>
              <a:rPr lang="nb-NO" dirty="0" err="1">
                <a:solidFill>
                  <a:srgbClr val="990099"/>
                </a:solidFill>
              </a:rPr>
              <a:t>composition</a:t>
            </a:r>
            <a:endParaRPr lang="nb-NO" dirty="0">
              <a:solidFill>
                <a:srgbClr val="990099"/>
              </a:solidFill>
            </a:endParaRPr>
          </a:p>
        </p:txBody>
      </p:sp>
      <p:sp>
        <p:nvSpPr>
          <p:cNvPr id="175127" name="Line 23"/>
          <p:cNvSpPr>
            <a:spLocks noChangeShapeType="1"/>
          </p:cNvSpPr>
          <p:nvPr/>
        </p:nvSpPr>
        <p:spPr bwMode="auto">
          <a:xfrm flipH="1" flipV="1">
            <a:off x="3252482" y="5706695"/>
            <a:ext cx="360362" cy="71437"/>
          </a:xfrm>
          <a:prstGeom prst="line">
            <a:avLst/>
          </a:prstGeom>
          <a:noFill/>
          <a:ln w="19050">
            <a:solidFill>
              <a:srgbClr val="99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75128" name="Text Box 24"/>
          <p:cNvSpPr txBox="1">
            <a:spLocks noChangeArrowheads="1"/>
          </p:cNvSpPr>
          <p:nvPr/>
        </p:nvSpPr>
        <p:spPr bwMode="auto">
          <a:xfrm>
            <a:off x="7213294" y="3330207"/>
            <a:ext cx="11223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nb-NO" sz="2000">
                <a:solidFill>
                  <a:srgbClr val="FF0000"/>
                </a:solidFill>
              </a:rPr>
              <a:t> = U/Pb</a:t>
            </a:r>
          </a:p>
        </p:txBody>
      </p:sp>
      <p:sp>
        <p:nvSpPr>
          <p:cNvPr id="175135" name="Text Box 31"/>
          <p:cNvSpPr txBox="1">
            <a:spLocks noChangeArrowheads="1"/>
          </p:cNvSpPr>
          <p:nvPr/>
        </p:nvSpPr>
        <p:spPr bwMode="auto">
          <a:xfrm>
            <a:off x="6288752" y="3457251"/>
            <a:ext cx="476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nb-NO" sz="1400" dirty="0">
                <a:solidFill>
                  <a:srgbClr val="FF0000"/>
                </a:solidFill>
              </a:rPr>
              <a:t>=8</a:t>
            </a:r>
          </a:p>
        </p:txBody>
      </p:sp>
      <p:sp>
        <p:nvSpPr>
          <p:cNvPr id="175136" name="Text Box 32"/>
          <p:cNvSpPr txBox="1">
            <a:spLocks noChangeArrowheads="1"/>
          </p:cNvSpPr>
          <p:nvPr/>
        </p:nvSpPr>
        <p:spPr bwMode="auto">
          <a:xfrm>
            <a:off x="6708469" y="3212732"/>
            <a:ext cx="476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nb-NO" sz="1400">
                <a:solidFill>
                  <a:srgbClr val="FF0000"/>
                </a:solidFill>
              </a:rPr>
              <a:t>=9</a:t>
            </a:r>
          </a:p>
        </p:txBody>
      </p:sp>
      <p:sp>
        <p:nvSpPr>
          <p:cNvPr id="175137" name="Text Box 33"/>
          <p:cNvSpPr txBox="1">
            <a:spLocks noChangeArrowheads="1"/>
          </p:cNvSpPr>
          <p:nvPr/>
        </p:nvSpPr>
        <p:spPr bwMode="auto">
          <a:xfrm>
            <a:off x="7140269" y="2925395"/>
            <a:ext cx="565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nb-NO" sz="1400">
                <a:solidFill>
                  <a:srgbClr val="FF0000"/>
                </a:solidFill>
              </a:rPr>
              <a:t>=10</a:t>
            </a:r>
          </a:p>
        </p:txBody>
      </p:sp>
      <p:sp>
        <p:nvSpPr>
          <p:cNvPr id="175138" name="Text Box 34"/>
          <p:cNvSpPr txBox="1">
            <a:spLocks noChangeArrowheads="1"/>
          </p:cNvSpPr>
          <p:nvPr/>
        </p:nvSpPr>
        <p:spPr bwMode="auto">
          <a:xfrm rot="-3065312">
            <a:off x="4767751" y="3381801"/>
            <a:ext cx="525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009900"/>
                </a:solidFill>
              </a:rPr>
              <a:t>1 Ga</a:t>
            </a:r>
          </a:p>
        </p:txBody>
      </p:sp>
      <p:sp>
        <p:nvSpPr>
          <p:cNvPr id="175139" name="Text Box 35"/>
          <p:cNvSpPr txBox="1">
            <a:spLocks noChangeArrowheads="1"/>
          </p:cNvSpPr>
          <p:nvPr/>
        </p:nvSpPr>
        <p:spPr bwMode="auto">
          <a:xfrm rot="-2562763">
            <a:off x="5786132" y="3003182"/>
            <a:ext cx="5254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009900"/>
                </a:solidFill>
              </a:rPr>
              <a:t>2 Ga</a:t>
            </a:r>
          </a:p>
        </p:txBody>
      </p:sp>
      <p:sp>
        <p:nvSpPr>
          <p:cNvPr id="175140" name="Text Box 36"/>
          <p:cNvSpPr txBox="1">
            <a:spLocks noChangeArrowheads="1"/>
          </p:cNvSpPr>
          <p:nvPr/>
        </p:nvSpPr>
        <p:spPr bwMode="auto">
          <a:xfrm rot="-2242212">
            <a:off x="6717994" y="2853957"/>
            <a:ext cx="5254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>
                <a:solidFill>
                  <a:srgbClr val="009900"/>
                </a:solidFill>
              </a:rPr>
              <a:t>3 Ga</a:t>
            </a:r>
          </a:p>
        </p:txBody>
      </p:sp>
      <p:sp>
        <p:nvSpPr>
          <p:cNvPr id="175141" name="Text Box 37"/>
          <p:cNvSpPr txBox="1">
            <a:spLocks noChangeArrowheads="1"/>
          </p:cNvSpPr>
          <p:nvPr/>
        </p:nvSpPr>
        <p:spPr bwMode="auto">
          <a:xfrm rot="-1778902">
            <a:off x="4981269" y="4193807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3333FF"/>
                </a:solidFill>
              </a:rPr>
              <a:t>Geochron (0 Ga)</a:t>
            </a:r>
          </a:p>
        </p:txBody>
      </p:sp>
    </p:spTree>
    <p:extLst>
      <p:ext uri="{BB962C8B-B14F-4D97-AF65-F5344CB8AC3E}">
        <p14:creationId xmlns:p14="http://schemas.microsoft.com/office/powerpoint/2010/main" val="333965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8" grpId="0"/>
      <p:bldP spid="175119" grpId="0"/>
      <p:bldP spid="175126" grpId="0"/>
      <p:bldP spid="175127" grpId="0" animBg="1"/>
      <p:bldP spid="175128" grpId="0"/>
      <p:bldP spid="175135" grpId="0"/>
      <p:bldP spid="175136" grpId="0"/>
      <p:bldP spid="175137" grpId="0"/>
      <p:bldP spid="175138" grpId="0"/>
      <p:bldP spid="175139" grpId="0"/>
      <p:bldP spid="175140" grpId="0"/>
      <p:bldP spid="17514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PSL-BoyetNd1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2383" y="15725"/>
            <a:ext cx="3509484" cy="578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3565692" y="2148070"/>
            <a:ext cx="181722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 dirty="0" err="1"/>
              <a:t>Boyet</a:t>
            </a:r>
            <a:r>
              <a:rPr lang="nb-NO" sz="1200" dirty="0"/>
              <a:t> and </a:t>
            </a:r>
            <a:r>
              <a:rPr lang="nb-NO" sz="1200" dirty="0" err="1"/>
              <a:t>Carlson</a:t>
            </a:r>
            <a:r>
              <a:rPr lang="nb-NO" sz="1200" dirty="0"/>
              <a:t>,</a:t>
            </a:r>
          </a:p>
          <a:p>
            <a:r>
              <a:rPr lang="nb-NO" sz="1200" dirty="0"/>
              <a:t>Nature, EPSL 2005, 2006)</a:t>
            </a:r>
          </a:p>
        </p:txBody>
      </p:sp>
      <p:sp>
        <p:nvSpPr>
          <p:cNvPr id="6148" name="Oval 5"/>
          <p:cNvSpPr>
            <a:spLocks noChangeArrowheads="1"/>
          </p:cNvSpPr>
          <p:nvPr/>
        </p:nvSpPr>
        <p:spPr bwMode="auto">
          <a:xfrm>
            <a:off x="7610475" y="1824237"/>
            <a:ext cx="695325" cy="6141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2278" name="Line 6"/>
          <p:cNvSpPr>
            <a:spLocks noChangeShapeType="1"/>
          </p:cNvSpPr>
          <p:nvPr/>
        </p:nvSpPr>
        <p:spPr bwMode="auto">
          <a:xfrm>
            <a:off x="4912252" y="5327301"/>
            <a:ext cx="1368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82279" name="Text Box 7"/>
          <p:cNvSpPr txBox="1">
            <a:spLocks noChangeArrowheads="1"/>
          </p:cNvSpPr>
          <p:nvPr/>
        </p:nvSpPr>
        <p:spPr bwMode="auto">
          <a:xfrm>
            <a:off x="4994108" y="4787353"/>
            <a:ext cx="12875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>
                <a:solidFill>
                  <a:srgbClr val="FF0000"/>
                </a:solidFill>
              </a:rPr>
              <a:t>   </a:t>
            </a:r>
            <a:r>
              <a:rPr lang="nb-NO" sz="1400" dirty="0" err="1">
                <a:solidFill>
                  <a:srgbClr val="FF0000"/>
                </a:solidFill>
              </a:rPr>
              <a:t>Hidden</a:t>
            </a:r>
            <a:endParaRPr lang="nb-NO" sz="1400" dirty="0">
              <a:solidFill>
                <a:srgbClr val="FF0000"/>
              </a:solidFill>
            </a:endParaRPr>
          </a:p>
          <a:p>
            <a:r>
              <a:rPr lang="nb-NO" sz="1400" dirty="0" err="1" smtClean="0">
                <a:solidFill>
                  <a:srgbClr val="FF0000"/>
                </a:solidFill>
              </a:rPr>
              <a:t>enriched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layer</a:t>
            </a:r>
            <a:r>
              <a:rPr lang="nb-NO" sz="1400" dirty="0" smtClean="0">
                <a:solidFill>
                  <a:srgbClr val="FF0000"/>
                </a:solidFill>
              </a:rPr>
              <a:t>?</a:t>
            </a:r>
            <a:endParaRPr lang="nb-NO" sz="1400" dirty="0">
              <a:solidFill>
                <a:srgbClr val="FF0000"/>
              </a:solidFill>
            </a:endParaRPr>
          </a:p>
        </p:txBody>
      </p:sp>
      <p:sp>
        <p:nvSpPr>
          <p:cNvPr id="6151" name="Text Box 9"/>
          <p:cNvSpPr txBox="1">
            <a:spLocks noChangeArrowheads="1"/>
          </p:cNvSpPr>
          <p:nvPr/>
        </p:nvSpPr>
        <p:spPr bwMode="auto">
          <a:xfrm>
            <a:off x="187516" y="146599"/>
            <a:ext cx="357501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>
                <a:solidFill>
                  <a:srgbClr val="3333FF"/>
                </a:solidFill>
              </a:rPr>
              <a:t>Earth</a:t>
            </a:r>
            <a:r>
              <a:rPr lang="nb-NO" sz="2400" dirty="0">
                <a:solidFill>
                  <a:srgbClr val="3333FF"/>
                </a:solidFill>
              </a:rPr>
              <a:t> is </a:t>
            </a:r>
            <a:r>
              <a:rPr lang="nb-NO" sz="2400" b="1" dirty="0" err="1">
                <a:solidFill>
                  <a:srgbClr val="3333FF"/>
                </a:solidFill>
              </a:rPr>
              <a:t>very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homogeneous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sz="2400" dirty="0" err="1" smtClean="0">
                <a:solidFill>
                  <a:srgbClr val="3333FF"/>
                </a:solidFill>
              </a:rPr>
              <a:t>with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respect</a:t>
            </a:r>
            <a:r>
              <a:rPr lang="nb-NO" sz="2400" dirty="0" smtClean="0">
                <a:solidFill>
                  <a:srgbClr val="3333FF"/>
                </a:solidFill>
              </a:rPr>
              <a:t> to </a:t>
            </a:r>
            <a:r>
              <a:rPr lang="nb-NO" sz="2400" dirty="0">
                <a:solidFill>
                  <a:srgbClr val="3333FF"/>
                </a:solidFill>
                <a:latin typeface="Symbol" pitchFamily="18" charset="2"/>
              </a:rPr>
              <a:t>e</a:t>
            </a:r>
            <a:r>
              <a:rPr lang="nb-NO" sz="2400" baseline="30000" dirty="0">
                <a:solidFill>
                  <a:srgbClr val="3333FF"/>
                </a:solidFill>
              </a:rPr>
              <a:t>142</a:t>
            </a:r>
            <a:r>
              <a:rPr lang="nb-NO" sz="2400" dirty="0">
                <a:solidFill>
                  <a:srgbClr val="3333FF"/>
                </a:solidFill>
              </a:rPr>
              <a:t>Nd</a:t>
            </a:r>
            <a:endParaRPr lang="en-GB" sz="2400" dirty="0">
              <a:solidFill>
                <a:srgbClr val="3333FF"/>
              </a:solidFill>
            </a:endParaRPr>
          </a:p>
        </p:txBody>
      </p:sp>
      <p:sp>
        <p:nvSpPr>
          <p:cNvPr id="182282" name="Text Box 10"/>
          <p:cNvSpPr txBox="1">
            <a:spLocks noChangeArrowheads="1"/>
          </p:cNvSpPr>
          <p:nvPr/>
        </p:nvSpPr>
        <p:spPr bwMode="auto">
          <a:xfrm>
            <a:off x="4705028" y="4170437"/>
            <a:ext cx="13115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err="1">
                <a:solidFill>
                  <a:srgbClr val="3333FF"/>
                </a:solidFill>
              </a:rPr>
              <a:t>If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Earth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smtClean="0">
                <a:solidFill>
                  <a:srgbClr val="3333FF"/>
                </a:solidFill>
              </a:rPr>
              <a:t>is</a:t>
            </a:r>
          </a:p>
          <a:p>
            <a:r>
              <a:rPr lang="nb-NO" sz="1400" dirty="0" err="1" smtClean="0">
                <a:solidFill>
                  <a:srgbClr val="3333FF"/>
                </a:solidFill>
              </a:rPr>
              <a:t>chondritic</a:t>
            </a:r>
            <a:r>
              <a:rPr lang="nb-NO" sz="1400" dirty="0">
                <a:solidFill>
                  <a:srgbClr val="3333FF"/>
                </a:solidFill>
              </a:rPr>
              <a:t>, </a:t>
            </a:r>
            <a:r>
              <a:rPr lang="nb-NO" sz="1400" dirty="0" err="1">
                <a:solidFill>
                  <a:srgbClr val="3333FF"/>
                </a:solidFill>
              </a:rPr>
              <a:t>then</a:t>
            </a:r>
            <a:endParaRPr lang="en-GB" sz="1400" dirty="0">
              <a:solidFill>
                <a:srgbClr val="3333FF"/>
              </a:solidFill>
            </a:endParaRPr>
          </a:p>
        </p:txBody>
      </p:sp>
      <p:sp>
        <p:nvSpPr>
          <p:cNvPr id="182283" name="Line 11"/>
          <p:cNvSpPr>
            <a:spLocks noChangeShapeType="1"/>
          </p:cNvSpPr>
          <p:nvPr/>
        </p:nvSpPr>
        <p:spPr bwMode="auto">
          <a:xfrm>
            <a:off x="5355729" y="4642122"/>
            <a:ext cx="27192" cy="168223"/>
          </a:xfrm>
          <a:prstGeom prst="line">
            <a:avLst/>
          </a:prstGeom>
          <a:noFill/>
          <a:ln w="19050">
            <a:solidFill>
              <a:srgbClr val="3333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nb-NO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90402" y="5993215"/>
            <a:ext cx="804124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 dirty="0" err="1" smtClean="0">
                <a:solidFill>
                  <a:srgbClr val="3333FF"/>
                </a:solidFill>
              </a:rPr>
              <a:t>Alternatively</a:t>
            </a:r>
            <a:r>
              <a:rPr lang="nb-NO" sz="2400" dirty="0" smtClean="0">
                <a:solidFill>
                  <a:srgbClr val="3333FF"/>
                </a:solidFill>
              </a:rPr>
              <a:t>:  Earth </a:t>
            </a:r>
            <a:r>
              <a:rPr lang="nb-NO" sz="2400" dirty="0" err="1" smtClean="0">
                <a:solidFill>
                  <a:srgbClr val="3333FF"/>
                </a:solidFill>
              </a:rPr>
              <a:t>may</a:t>
            </a:r>
            <a:r>
              <a:rPr lang="nb-NO" sz="2400" dirty="0" smtClean="0">
                <a:solidFill>
                  <a:srgbClr val="3333FF"/>
                </a:solidFill>
              </a:rPr>
              <a:t> have a super-</a:t>
            </a:r>
            <a:r>
              <a:rPr lang="nb-NO" sz="2400" dirty="0" err="1" smtClean="0">
                <a:solidFill>
                  <a:srgbClr val="3333FF"/>
                </a:solidFill>
              </a:rPr>
              <a:t>chondritic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 err="1" smtClean="0">
                <a:solidFill>
                  <a:srgbClr val="3333FF"/>
                </a:solidFill>
              </a:rPr>
              <a:t>Sm</a:t>
            </a:r>
            <a:r>
              <a:rPr lang="nb-NO" sz="2400" dirty="0" smtClean="0">
                <a:solidFill>
                  <a:srgbClr val="3333FF"/>
                </a:solidFill>
              </a:rPr>
              <a:t>/</a:t>
            </a:r>
            <a:r>
              <a:rPr lang="nb-NO" sz="2400" dirty="0" err="1" smtClean="0">
                <a:solidFill>
                  <a:srgbClr val="3333FF"/>
                </a:solidFill>
              </a:rPr>
              <a:t>Nd</a:t>
            </a:r>
            <a:r>
              <a:rPr lang="nb-NO" sz="2400" dirty="0" smtClean="0">
                <a:solidFill>
                  <a:srgbClr val="3333FF"/>
                </a:solidFill>
              </a:rPr>
              <a:t> ratio </a:t>
            </a:r>
            <a:endParaRPr lang="en-GB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8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8" grpId="0" animBg="1"/>
      <p:bldP spid="182279" grpId="0"/>
      <p:bldP spid="182282" grpId="0"/>
      <p:bldP spid="18228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10376" y="127143"/>
            <a:ext cx="8613255" cy="2168799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GB" sz="3200" dirty="0">
                <a:solidFill>
                  <a:srgbClr val="3333FF"/>
                </a:solidFill>
              </a:rPr>
              <a:t>Possible explanations</a:t>
            </a:r>
          </a:p>
          <a:p>
            <a:pPr>
              <a:lnSpc>
                <a:spcPct val="115000"/>
              </a:lnSpc>
            </a:pPr>
            <a:r>
              <a:rPr lang="en-GB" sz="2400" dirty="0" smtClean="0"/>
              <a:t>Alternative </a:t>
            </a:r>
            <a:r>
              <a:rPr lang="en-GB" sz="2400" dirty="0"/>
              <a:t>1</a:t>
            </a:r>
          </a:p>
          <a:p>
            <a:pPr>
              <a:lnSpc>
                <a:spcPct val="115000"/>
              </a:lnSpc>
            </a:pPr>
            <a:r>
              <a:rPr lang="nb-NO" dirty="0" err="1">
                <a:solidFill>
                  <a:srgbClr val="3333FF"/>
                </a:solidFill>
              </a:rPr>
              <a:t>Nebular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 err="1">
                <a:solidFill>
                  <a:srgbClr val="3333FF"/>
                </a:solidFill>
              </a:rPr>
              <a:t>disc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fractionation</a:t>
            </a:r>
            <a:endParaRPr lang="nb-NO" dirty="0" smtClean="0">
              <a:solidFill>
                <a:srgbClr val="3333FF"/>
              </a:solidFill>
            </a:endParaRPr>
          </a:p>
          <a:p>
            <a:pPr>
              <a:lnSpc>
                <a:spcPts val="1600"/>
              </a:lnSpc>
            </a:pPr>
            <a:r>
              <a:rPr lang="nb-NO" sz="1200" dirty="0">
                <a:solidFill>
                  <a:srgbClr val="3333FF"/>
                </a:solidFill>
              </a:rPr>
              <a:t> </a:t>
            </a:r>
            <a:r>
              <a:rPr lang="nb-NO" sz="1200" dirty="0" smtClean="0"/>
              <a:t>(e.g. </a:t>
            </a:r>
            <a:r>
              <a:rPr lang="nb-NO" sz="1200" dirty="0" err="1" smtClean="0"/>
              <a:t>Hewins</a:t>
            </a:r>
            <a:r>
              <a:rPr lang="nb-NO" sz="1200" dirty="0" smtClean="0"/>
              <a:t> &amp; </a:t>
            </a:r>
            <a:r>
              <a:rPr lang="nb-NO" sz="1200" dirty="0" err="1" smtClean="0"/>
              <a:t>Herzberg</a:t>
            </a:r>
            <a:r>
              <a:rPr lang="nb-NO" sz="1200" dirty="0" smtClean="0"/>
              <a:t> 1995, EPSL; </a:t>
            </a:r>
            <a:r>
              <a:rPr lang="nb-NO" sz="1200" dirty="0" err="1" smtClean="0"/>
              <a:t>Caro</a:t>
            </a:r>
            <a:r>
              <a:rPr lang="nb-NO" sz="1200" dirty="0" smtClean="0"/>
              <a:t> et al. 2008, Nat,;  </a:t>
            </a:r>
            <a:r>
              <a:rPr lang="nb-NO" sz="1200" dirty="0" err="1" smtClean="0"/>
              <a:t>Dauphas</a:t>
            </a:r>
            <a:r>
              <a:rPr lang="nb-NO" sz="1200" dirty="0" smtClean="0"/>
              <a:t> et al. 2015, EPSL;  Johnston et al. 2022, Nat.) </a:t>
            </a:r>
            <a:endParaRPr lang="en-GB" sz="1200" dirty="0"/>
          </a:p>
          <a:p>
            <a:pPr>
              <a:lnSpc>
                <a:spcPts val="2000"/>
              </a:lnSpc>
            </a:pPr>
            <a:r>
              <a:rPr lang="en-GB" sz="1400" dirty="0">
                <a:solidFill>
                  <a:srgbClr val="FF0000"/>
                </a:solidFill>
              </a:rPr>
              <a:t>- generally high Sm/</a:t>
            </a:r>
            <a:r>
              <a:rPr lang="en-GB" sz="1400" dirty="0" err="1">
                <a:solidFill>
                  <a:srgbClr val="FF0000"/>
                </a:solidFill>
              </a:rPr>
              <a:t>Nd</a:t>
            </a:r>
            <a:r>
              <a:rPr lang="en-GB" sz="1400" dirty="0">
                <a:solidFill>
                  <a:srgbClr val="FF0000"/>
                </a:solidFill>
              </a:rPr>
              <a:t>-ratios </a:t>
            </a:r>
            <a:r>
              <a:rPr lang="en-GB" sz="1400" dirty="0" smtClean="0">
                <a:solidFill>
                  <a:srgbClr val="FF0000"/>
                </a:solidFill>
              </a:rPr>
              <a:t>in </a:t>
            </a:r>
            <a:r>
              <a:rPr lang="en-GB" sz="1400" dirty="0">
                <a:solidFill>
                  <a:srgbClr val="FF0000"/>
                </a:solidFill>
              </a:rPr>
              <a:t>CAI and </a:t>
            </a:r>
            <a:r>
              <a:rPr lang="en-GB" sz="1400" dirty="0" err="1">
                <a:solidFill>
                  <a:srgbClr val="FF0000"/>
                </a:solidFill>
              </a:rPr>
              <a:t>chondrules</a:t>
            </a:r>
            <a:r>
              <a:rPr lang="en-GB" sz="1400" dirty="0">
                <a:solidFill>
                  <a:srgbClr val="FF0000"/>
                </a:solidFill>
              </a:rPr>
              <a:t> in the solar nebula</a:t>
            </a:r>
          </a:p>
          <a:p>
            <a:pPr>
              <a:lnSpc>
                <a:spcPts val="2000"/>
              </a:lnSpc>
            </a:pPr>
            <a:r>
              <a:rPr lang="en-GB" sz="1400" dirty="0">
                <a:solidFill>
                  <a:srgbClr val="FF0000"/>
                </a:solidFill>
              </a:rPr>
              <a:t>- fractionation of </a:t>
            </a:r>
            <a:r>
              <a:rPr lang="en-GB" sz="1400" dirty="0" smtClean="0">
                <a:solidFill>
                  <a:srgbClr val="FF0000"/>
                </a:solidFill>
              </a:rPr>
              <a:t>refractory solids </a:t>
            </a:r>
            <a:r>
              <a:rPr lang="en-GB" sz="1400" dirty="0">
                <a:solidFill>
                  <a:srgbClr val="FF0000"/>
                </a:solidFill>
              </a:rPr>
              <a:t>(e.g. olivine, also high </a:t>
            </a:r>
            <a:r>
              <a:rPr lang="en-GB" sz="1400" dirty="0" smtClean="0">
                <a:solidFill>
                  <a:srgbClr val="FF0000"/>
                </a:solidFill>
              </a:rPr>
              <a:t>Mg/Si, and </a:t>
            </a:r>
            <a:r>
              <a:rPr lang="en-GB" sz="1400" dirty="0" err="1" smtClean="0">
                <a:solidFill>
                  <a:srgbClr val="FF0000"/>
                </a:solidFill>
              </a:rPr>
              <a:t>oldhamite</a:t>
            </a:r>
            <a:r>
              <a:rPr lang="en-GB" sz="1400" dirty="0" smtClean="0">
                <a:solidFill>
                  <a:srgbClr val="FF0000"/>
                </a:solidFill>
              </a:rPr>
              <a:t>) </a:t>
            </a:r>
            <a:r>
              <a:rPr lang="en-GB" sz="1400" dirty="0">
                <a:solidFill>
                  <a:srgbClr val="FF0000"/>
                </a:solidFill>
              </a:rPr>
              <a:t>towards the disc mid-plane is likely</a:t>
            </a:r>
          </a:p>
          <a:p>
            <a:pPr>
              <a:lnSpc>
                <a:spcPts val="2000"/>
              </a:lnSpc>
            </a:pPr>
            <a:r>
              <a:rPr lang="en-GB" sz="1400" dirty="0">
                <a:solidFill>
                  <a:srgbClr val="FF0000"/>
                </a:solidFill>
              </a:rPr>
              <a:t>- planets forming preferentially from mid- plane material </a:t>
            </a:r>
            <a:r>
              <a:rPr lang="en-GB" sz="1400" dirty="0" smtClean="0">
                <a:solidFill>
                  <a:srgbClr val="FF0000"/>
                </a:solidFill>
              </a:rPr>
              <a:t>would have </a:t>
            </a:r>
            <a:r>
              <a:rPr lang="en-GB" sz="1400" dirty="0">
                <a:solidFill>
                  <a:srgbClr val="FF0000"/>
                </a:solidFill>
              </a:rPr>
              <a:t>high Sm/</a:t>
            </a:r>
            <a:r>
              <a:rPr lang="en-GB" sz="1400" dirty="0" err="1">
                <a:solidFill>
                  <a:srgbClr val="FF0000"/>
                </a:solidFill>
              </a:rPr>
              <a:t>Nd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95689" y="5572886"/>
            <a:ext cx="7939994" cy="1012585"/>
          </a:xfrm>
          <a:prstGeom prst="rect">
            <a:avLst/>
          </a:prstGeom>
          <a:solidFill>
            <a:srgbClr val="CCECFF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en-GB" sz="2400" dirty="0"/>
              <a:t>Alternative 2</a:t>
            </a:r>
          </a:p>
          <a:p>
            <a:pPr>
              <a:lnSpc>
                <a:spcPct val="115000"/>
              </a:lnSpc>
            </a:pPr>
            <a:r>
              <a:rPr lang="nb-NO" sz="1200" dirty="0" smtClean="0"/>
              <a:t>  (e.g. </a:t>
            </a:r>
            <a:r>
              <a:rPr lang="nb-NO" sz="1200" dirty="0" err="1" smtClean="0"/>
              <a:t>Frossard</a:t>
            </a:r>
            <a:r>
              <a:rPr lang="nb-NO" sz="1200" dirty="0" smtClean="0"/>
              <a:t> et al. 2022, </a:t>
            </a:r>
            <a:r>
              <a:rPr lang="nb-NO" sz="1200" dirty="0" err="1" smtClean="0"/>
              <a:t>Sci</a:t>
            </a:r>
            <a:r>
              <a:rPr lang="nb-NO" sz="1200" dirty="0" smtClean="0"/>
              <a:t>.)</a:t>
            </a:r>
            <a:endParaRPr lang="en-GB" sz="1200" dirty="0" smtClean="0"/>
          </a:p>
          <a:p>
            <a:pPr>
              <a:lnSpc>
                <a:spcPct val="115000"/>
              </a:lnSpc>
            </a:pPr>
            <a:r>
              <a:rPr lang="en-GB" sz="1400" dirty="0" smtClean="0">
                <a:solidFill>
                  <a:srgbClr val="FF0000"/>
                </a:solidFill>
              </a:rPr>
              <a:t>Collisional </a:t>
            </a:r>
            <a:r>
              <a:rPr lang="en-GB" sz="1400" dirty="0">
                <a:solidFill>
                  <a:srgbClr val="FF0000"/>
                </a:solidFill>
              </a:rPr>
              <a:t>erosion of early planetary crusts </a:t>
            </a:r>
            <a:r>
              <a:rPr lang="en-GB" sz="1400" dirty="0" smtClean="0">
                <a:solidFill>
                  <a:srgbClr val="FF0000"/>
                </a:solidFill>
              </a:rPr>
              <a:t>would preferentially remove </a:t>
            </a:r>
            <a:r>
              <a:rPr lang="en-GB" sz="1400" dirty="0">
                <a:solidFill>
                  <a:srgbClr val="FF0000"/>
                </a:solidFill>
              </a:rPr>
              <a:t>enriched material with low Sm/</a:t>
            </a:r>
            <a:r>
              <a:rPr lang="en-GB" sz="1400" dirty="0" err="1">
                <a:solidFill>
                  <a:srgbClr val="FF0000"/>
                </a:solidFill>
              </a:rPr>
              <a:t>Nd</a:t>
            </a:r>
            <a:endParaRPr lang="en-GB" sz="14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2476" y="2348880"/>
            <a:ext cx="3010844" cy="2618586"/>
            <a:chOff x="132476" y="2348880"/>
            <a:chExt cx="3010844" cy="2618586"/>
          </a:xfrm>
        </p:grpSpPr>
        <p:pic>
          <p:nvPicPr>
            <p:cNvPr id="9220" name="Picture 4" descr="Caro08-Nat142Nd-Chondrule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2476" y="2348880"/>
              <a:ext cx="3010844" cy="2618586"/>
            </a:xfrm>
            <a:prstGeom prst="rect">
              <a:avLst/>
            </a:prstGeom>
            <a:noFill/>
          </p:spPr>
        </p:pic>
        <p:sp>
          <p:nvSpPr>
            <p:cNvPr id="189451" name="Text Box 11"/>
            <p:cNvSpPr txBox="1">
              <a:spLocks noChangeArrowheads="1"/>
            </p:cNvSpPr>
            <p:nvPr/>
          </p:nvSpPr>
          <p:spPr bwMode="auto">
            <a:xfrm>
              <a:off x="2108811" y="2878772"/>
              <a:ext cx="920445" cy="3744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nb-NO" sz="1100" dirty="0" err="1"/>
                <a:t>Caro</a:t>
              </a:r>
              <a:r>
                <a:rPr lang="nb-NO" sz="1100" dirty="0"/>
                <a:t> et al.</a:t>
              </a:r>
            </a:p>
            <a:p>
              <a:pPr>
                <a:lnSpc>
                  <a:spcPts val="1100"/>
                </a:lnSpc>
              </a:pPr>
              <a:r>
                <a:rPr lang="nb-NO" sz="1100" dirty="0"/>
                <a:t>2008, Nature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2361710"/>
            <a:ext cx="4802733" cy="28391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41288" y="2361710"/>
            <a:ext cx="14401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572000" y="3212976"/>
            <a:ext cx="992579" cy="37446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dirty="0" smtClean="0"/>
              <a:t>Johnston </a:t>
            </a:r>
            <a:r>
              <a:rPr lang="nb-NO" sz="1100" dirty="0"/>
              <a:t>et al.</a:t>
            </a:r>
          </a:p>
          <a:p>
            <a:pPr>
              <a:lnSpc>
                <a:spcPts val="1100"/>
              </a:lnSpc>
            </a:pPr>
            <a:r>
              <a:rPr lang="nb-NO" sz="1100" dirty="0"/>
              <a:t>2008, Nature</a:t>
            </a:r>
          </a:p>
        </p:txBody>
      </p:sp>
    </p:spTree>
    <p:extLst>
      <p:ext uri="{BB962C8B-B14F-4D97-AF65-F5344CB8AC3E}">
        <p14:creationId xmlns:p14="http://schemas.microsoft.com/office/powerpoint/2010/main" val="15786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4431213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Super-</a:t>
            </a:r>
            <a:r>
              <a:rPr lang="nb-NO" sz="1800" dirty="0" err="1" smtClean="0">
                <a:solidFill>
                  <a:srgbClr val="0066FF"/>
                </a:solidFill>
              </a:rPr>
              <a:t>chondritic</a:t>
            </a:r>
            <a:r>
              <a:rPr lang="nb-NO" sz="1800" dirty="0" smtClean="0">
                <a:solidFill>
                  <a:srgbClr val="0066FF"/>
                </a:solidFill>
              </a:rPr>
              <a:t> Mg/Si (and </a:t>
            </a:r>
            <a:r>
              <a:rPr lang="nb-NO" sz="1800" dirty="0" err="1" smtClean="0">
                <a:solidFill>
                  <a:srgbClr val="0066FF"/>
                </a:solidFill>
              </a:rPr>
              <a:t>Sm</a:t>
            </a:r>
            <a:r>
              <a:rPr lang="nb-NO" sz="1800" dirty="0" smtClean="0">
                <a:solidFill>
                  <a:srgbClr val="0066FF"/>
                </a:solidFill>
              </a:rPr>
              <a:t>/</a:t>
            </a:r>
            <a:r>
              <a:rPr lang="nb-NO" sz="1800" dirty="0" err="1" smtClean="0">
                <a:solidFill>
                  <a:srgbClr val="0066FF"/>
                </a:solidFill>
              </a:rPr>
              <a:t>Nd</a:t>
            </a:r>
            <a:r>
              <a:rPr lang="nb-NO" sz="1800" dirty="0" smtClean="0">
                <a:solidFill>
                  <a:srgbClr val="0066FF"/>
                </a:solidFill>
              </a:rPr>
              <a:t>) ratios in</a:t>
            </a:r>
          </a:p>
          <a:p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the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Earth's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convecting</a:t>
            </a:r>
            <a:r>
              <a:rPr lang="nb-NO" sz="1800" dirty="0" smtClean="0">
                <a:solidFill>
                  <a:srgbClr val="0066FF"/>
                </a:solidFill>
              </a:rPr>
              <a:t> mantle </a:t>
            </a:r>
            <a:endParaRPr lang="en-US" sz="1800" dirty="0">
              <a:solidFill>
                <a:srgbClr val="00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216" y="96646"/>
            <a:ext cx="2592288" cy="6656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973" y="847045"/>
            <a:ext cx="33890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/>
              <a:t>Fractional</a:t>
            </a:r>
            <a:r>
              <a:rPr lang="nb-NO" b="1" dirty="0" smtClean="0"/>
              <a:t> </a:t>
            </a:r>
            <a:r>
              <a:rPr lang="nb-NO" b="1" dirty="0" err="1" smtClean="0"/>
              <a:t>condensation</a:t>
            </a:r>
            <a:r>
              <a:rPr lang="nb-NO" b="1" dirty="0" smtClean="0"/>
              <a:t> of </a:t>
            </a:r>
            <a:r>
              <a:rPr lang="nb-NO" b="1" dirty="0" err="1" smtClean="0"/>
              <a:t>forsterite</a:t>
            </a:r>
            <a:endParaRPr lang="nb-NO" b="1" dirty="0"/>
          </a:p>
          <a:p>
            <a:r>
              <a:rPr lang="nb-NO" sz="1400" dirty="0" smtClean="0"/>
              <a:t>      </a:t>
            </a:r>
            <a:r>
              <a:rPr lang="nb-NO" sz="1400" dirty="0" err="1" smtClean="0"/>
              <a:t>Dauphas</a:t>
            </a:r>
            <a:r>
              <a:rPr lang="nb-NO" sz="1400" dirty="0" smtClean="0"/>
              <a:t> </a:t>
            </a:r>
            <a:r>
              <a:rPr lang="nb-NO" sz="1400" dirty="0"/>
              <a:t>et </a:t>
            </a:r>
            <a:r>
              <a:rPr lang="nb-NO" sz="1400" dirty="0" smtClean="0"/>
              <a:t>al. (2015</a:t>
            </a:r>
            <a:r>
              <a:rPr lang="nb-NO" sz="1400" dirty="0"/>
              <a:t>, </a:t>
            </a:r>
            <a:r>
              <a:rPr lang="nb-NO" sz="1400" dirty="0" err="1" smtClean="0"/>
              <a:t>EPSL</a:t>
            </a:r>
            <a:r>
              <a:rPr lang="nb-NO" sz="1400" dirty="0" smtClean="0"/>
              <a:t>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63" y="1523958"/>
            <a:ext cx="4799624" cy="530761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611061" y="1902798"/>
            <a:ext cx="276840" cy="282354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22818" y="1715639"/>
            <a:ext cx="853119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1000" b="1" dirty="0" err="1" smtClean="0">
                <a:solidFill>
                  <a:srgbClr val="008000"/>
                </a:solidFill>
              </a:rPr>
              <a:t>core-incorp</a:t>
            </a:r>
            <a:r>
              <a:rPr lang="nb-NO" sz="1000" b="1" dirty="0" smtClean="0">
                <a:solidFill>
                  <a:srgbClr val="008000"/>
                </a:solidFill>
              </a:rPr>
              <a:t>.</a:t>
            </a:r>
          </a:p>
          <a:p>
            <a:pPr>
              <a:lnSpc>
                <a:spcPts val="1000"/>
              </a:lnSpc>
            </a:pPr>
            <a:r>
              <a:rPr lang="nb-NO" sz="1000" b="1" dirty="0" smtClean="0">
                <a:solidFill>
                  <a:srgbClr val="008000"/>
                </a:solidFill>
              </a:rPr>
              <a:t>       of Si</a:t>
            </a:r>
            <a:endParaRPr lang="en-US" sz="1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71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631955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The super-</a:t>
            </a:r>
            <a:r>
              <a:rPr lang="nb-NO" sz="1800" dirty="0" err="1" smtClean="0">
                <a:solidFill>
                  <a:srgbClr val="0066FF"/>
                </a:solidFill>
              </a:rPr>
              <a:t>chondritic</a:t>
            </a:r>
            <a:r>
              <a:rPr lang="nb-NO" sz="1800" dirty="0" smtClean="0">
                <a:solidFill>
                  <a:srgbClr val="0066FF"/>
                </a:solidFill>
              </a:rPr>
              <a:t> Mg/Si ratio of </a:t>
            </a:r>
            <a:r>
              <a:rPr lang="nb-NO" sz="1800" dirty="0" err="1" smtClean="0">
                <a:solidFill>
                  <a:srgbClr val="0066FF"/>
                </a:solidFill>
              </a:rPr>
              <a:t>the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Earth's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convecting</a:t>
            </a:r>
            <a:r>
              <a:rPr lang="nb-NO" sz="1800" dirty="0" smtClean="0">
                <a:solidFill>
                  <a:srgbClr val="0066FF"/>
                </a:solidFill>
              </a:rPr>
              <a:t> mantle </a:t>
            </a:r>
            <a:endParaRPr lang="en-US" sz="1800" dirty="0">
              <a:solidFill>
                <a:srgbClr val="0066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00808"/>
            <a:ext cx="6840545" cy="489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418" y="516599"/>
            <a:ext cx="31758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Fractional</a:t>
            </a:r>
            <a:r>
              <a:rPr lang="nb-NO" dirty="0" smtClean="0"/>
              <a:t> </a:t>
            </a:r>
            <a:r>
              <a:rPr lang="nb-NO" dirty="0" err="1" smtClean="0"/>
              <a:t>condensation</a:t>
            </a:r>
            <a:r>
              <a:rPr lang="nb-NO" dirty="0" smtClean="0"/>
              <a:t> of </a:t>
            </a:r>
            <a:r>
              <a:rPr lang="nb-NO" dirty="0" err="1" smtClean="0"/>
              <a:t>forsterite</a:t>
            </a:r>
            <a:endParaRPr lang="nb-NO" dirty="0"/>
          </a:p>
          <a:p>
            <a:r>
              <a:rPr lang="nb-NO" sz="1400" dirty="0" smtClean="0"/>
              <a:t>(</a:t>
            </a:r>
            <a:r>
              <a:rPr lang="nb-NO" sz="1400" dirty="0" err="1" smtClean="0"/>
              <a:t>Dauphas</a:t>
            </a:r>
            <a:r>
              <a:rPr lang="nb-NO" sz="1400" dirty="0" smtClean="0"/>
              <a:t> </a:t>
            </a:r>
            <a:r>
              <a:rPr lang="nb-NO" sz="1400" dirty="0"/>
              <a:t>et </a:t>
            </a:r>
            <a:r>
              <a:rPr lang="nb-NO" sz="1400" dirty="0" smtClean="0"/>
              <a:t>al. 2015</a:t>
            </a:r>
            <a:r>
              <a:rPr lang="nb-NO" sz="1400" dirty="0"/>
              <a:t>, </a:t>
            </a:r>
            <a:r>
              <a:rPr lang="nb-NO" sz="1400" dirty="0" err="1" smtClean="0"/>
              <a:t>EPSL</a:t>
            </a:r>
            <a:r>
              <a:rPr lang="nb-NO" sz="1400" dirty="0" smtClean="0"/>
              <a:t>)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391261" y="2616347"/>
            <a:ext cx="192270" cy="530775"/>
          </a:xfrm>
          <a:prstGeom prst="straightConnector1">
            <a:avLst/>
          </a:prstGeom>
          <a:ln w="19050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98049" y="2193937"/>
            <a:ext cx="101662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b="1" dirty="0" smtClean="0">
                <a:solidFill>
                  <a:srgbClr val="008000"/>
                </a:solidFill>
              </a:rPr>
              <a:t>3.5 </a:t>
            </a:r>
            <a:r>
              <a:rPr lang="nb-NO" sz="1400" b="1" dirty="0" err="1" smtClean="0">
                <a:solidFill>
                  <a:srgbClr val="008000"/>
                </a:solidFill>
              </a:rPr>
              <a:t>wt</a:t>
            </a:r>
            <a:r>
              <a:rPr lang="nb-NO" sz="1400" b="1" dirty="0" smtClean="0">
                <a:solidFill>
                  <a:srgbClr val="008000"/>
                </a:solidFill>
              </a:rPr>
              <a:t>% Si</a:t>
            </a:r>
          </a:p>
          <a:p>
            <a:pPr>
              <a:lnSpc>
                <a:spcPts val="1500"/>
              </a:lnSpc>
            </a:pPr>
            <a:r>
              <a:rPr lang="nb-NO" sz="1400" b="1" dirty="0" smtClean="0">
                <a:solidFill>
                  <a:srgbClr val="008000"/>
                </a:solidFill>
              </a:rPr>
              <a:t>in </a:t>
            </a:r>
            <a:r>
              <a:rPr lang="nb-NO" sz="1400" b="1" dirty="0" err="1" smtClean="0">
                <a:solidFill>
                  <a:srgbClr val="008000"/>
                </a:solidFill>
              </a:rPr>
              <a:t>the</a:t>
            </a:r>
            <a:r>
              <a:rPr lang="nb-NO" sz="1400" b="1" dirty="0" smtClean="0">
                <a:solidFill>
                  <a:srgbClr val="008000"/>
                </a:solidFill>
              </a:rPr>
              <a:t> </a:t>
            </a:r>
            <a:r>
              <a:rPr lang="nb-NO" sz="1400" b="1" dirty="0" err="1" smtClean="0">
                <a:solidFill>
                  <a:srgbClr val="008000"/>
                </a:solidFill>
              </a:rPr>
              <a:t>core</a:t>
            </a:r>
            <a:endParaRPr lang="en-US" sz="1400" b="1" dirty="0">
              <a:solidFill>
                <a:srgbClr val="008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99992" y="3068960"/>
            <a:ext cx="266449" cy="415219"/>
          </a:xfrm>
          <a:prstGeom prst="straightConnector1">
            <a:avLst/>
          </a:prstGeom>
          <a:ln w="19050">
            <a:solidFill>
              <a:srgbClr val="008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80618" y="2815126"/>
            <a:ext cx="1164037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008000"/>
                </a:solidFill>
              </a:rPr>
              <a:t>Core-incorp</a:t>
            </a:r>
            <a:r>
              <a:rPr lang="nb-NO" sz="1400" b="1" dirty="0" smtClean="0">
                <a:solidFill>
                  <a:srgbClr val="008000"/>
                </a:solidFill>
              </a:rPr>
              <a:t>.</a:t>
            </a:r>
          </a:p>
          <a:p>
            <a:pPr>
              <a:lnSpc>
                <a:spcPts val="1300"/>
              </a:lnSpc>
            </a:pPr>
            <a:r>
              <a:rPr lang="nb-NO" sz="1400" b="1" dirty="0" smtClean="0">
                <a:solidFill>
                  <a:srgbClr val="008000"/>
                </a:solidFill>
              </a:rPr>
              <a:t>   </a:t>
            </a:r>
            <a:r>
              <a:rPr lang="nb-NO" sz="1400" b="1" dirty="0" err="1" smtClean="0">
                <a:solidFill>
                  <a:srgbClr val="008000"/>
                </a:solidFill>
              </a:rPr>
              <a:t>of</a:t>
            </a:r>
            <a:r>
              <a:rPr lang="nb-NO" sz="1400" b="1" dirty="0" smtClean="0">
                <a:solidFill>
                  <a:srgbClr val="008000"/>
                </a:solidFill>
              </a:rPr>
              <a:t> Si</a:t>
            </a:r>
            <a:endParaRPr lang="en-US" sz="14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42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90" y="3270512"/>
            <a:ext cx="8704599" cy="355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497576" y="5389436"/>
            <a:ext cx="8355013" cy="1746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9445" name="Line 5"/>
          <p:cNvSpPr>
            <a:spLocks noChangeShapeType="1"/>
          </p:cNvSpPr>
          <p:nvPr/>
        </p:nvSpPr>
        <p:spPr bwMode="auto">
          <a:xfrm flipV="1">
            <a:off x="5607739" y="3314573"/>
            <a:ext cx="2598737" cy="3136900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89446" name="Line 6"/>
          <p:cNvSpPr>
            <a:spLocks noChangeShapeType="1"/>
          </p:cNvSpPr>
          <p:nvPr/>
        </p:nvSpPr>
        <p:spPr bwMode="auto">
          <a:xfrm flipV="1">
            <a:off x="1105589" y="3293936"/>
            <a:ext cx="2598737" cy="3144837"/>
          </a:xfrm>
          <a:prstGeom prst="line">
            <a:avLst/>
          </a:prstGeom>
          <a:noFill/>
          <a:ln w="19050">
            <a:solidFill>
              <a:srgbClr val="0099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 rot="-3091637">
            <a:off x="3059801" y="3351086"/>
            <a:ext cx="60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600">
                <a:solidFill>
                  <a:srgbClr val="009900"/>
                </a:solidFill>
              </a:rPr>
              <a:t>Mars</a:t>
            </a:r>
            <a:endParaRPr lang="en-GB" sz="1600">
              <a:solidFill>
                <a:srgbClr val="009900"/>
              </a:solidFill>
            </a:endParaRP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76980" y="1582415"/>
            <a:ext cx="637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b="1" dirty="0">
                <a:solidFill>
                  <a:srgbClr val="3333FF"/>
                </a:solidFill>
              </a:rPr>
              <a:t>Earth: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err="1">
                <a:solidFill>
                  <a:srgbClr val="3333FF"/>
                </a:solidFill>
              </a:rPr>
              <a:t>almost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err="1">
                <a:solidFill>
                  <a:srgbClr val="3333FF"/>
                </a:solidFill>
              </a:rPr>
              <a:t>no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err="1">
                <a:solidFill>
                  <a:srgbClr val="3333FF"/>
                </a:solidFill>
                <a:latin typeface="Symbol" pitchFamily="18" charset="2"/>
              </a:rPr>
              <a:t>e</a:t>
            </a:r>
            <a:r>
              <a:rPr lang="nb-NO" sz="1800" baseline="30000" dirty="0" err="1">
                <a:solidFill>
                  <a:srgbClr val="3333FF"/>
                </a:solidFill>
              </a:rPr>
              <a:t>142</a:t>
            </a:r>
            <a:r>
              <a:rPr lang="nb-NO" sz="1800" dirty="0" err="1">
                <a:solidFill>
                  <a:srgbClr val="3333FF"/>
                </a:solidFill>
              </a:rPr>
              <a:t>Nd</a:t>
            </a:r>
            <a:r>
              <a:rPr lang="nb-NO" sz="1800" dirty="0" err="1">
                <a:solidFill>
                  <a:srgbClr val="3333FF"/>
                </a:solidFill>
                <a:cs typeface="Times New Roman" pitchFamily="18" charset="0"/>
              </a:rPr>
              <a:t>-variation</a:t>
            </a:r>
            <a:r>
              <a:rPr lang="nb-NO" sz="18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600" dirty="0">
                <a:solidFill>
                  <a:srgbClr val="3333FF"/>
                </a:solidFill>
                <a:cs typeface="Times New Roman" pitchFamily="18" charset="0"/>
              </a:rPr>
              <a:t>(</a:t>
            </a:r>
            <a:r>
              <a:rPr lang="nb-NO" sz="1600" dirty="0" err="1">
                <a:solidFill>
                  <a:srgbClr val="3333FF"/>
                </a:solidFill>
                <a:cs typeface="Times New Roman" pitchFamily="18" charset="0"/>
              </a:rPr>
              <a:t>except</a:t>
            </a:r>
            <a:r>
              <a:rPr lang="nb-NO" sz="1600" dirty="0">
                <a:solidFill>
                  <a:srgbClr val="3333FF"/>
                </a:solidFill>
                <a:cs typeface="Times New Roman" pitchFamily="18" charset="0"/>
              </a:rPr>
              <a:t> a </a:t>
            </a:r>
            <a:r>
              <a:rPr lang="nb-NO" sz="1600" dirty="0" err="1">
                <a:solidFill>
                  <a:srgbClr val="3333FF"/>
                </a:solidFill>
                <a:cs typeface="Times New Roman" pitchFamily="18" charset="0"/>
              </a:rPr>
              <a:t>few</a:t>
            </a:r>
            <a:r>
              <a:rPr lang="nb-NO" sz="16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600" dirty="0" err="1">
                <a:solidFill>
                  <a:srgbClr val="3333FF"/>
                </a:solidFill>
                <a:cs typeface="Times New Roman" pitchFamily="18" charset="0"/>
              </a:rPr>
              <a:t>Archean</a:t>
            </a:r>
            <a:r>
              <a:rPr lang="nb-NO" sz="1600" dirty="0">
                <a:solidFill>
                  <a:srgbClr val="3333FF"/>
                </a:solidFill>
                <a:cs typeface="Times New Roman" pitchFamily="18" charset="0"/>
              </a:rPr>
              <a:t> rocks)</a:t>
            </a:r>
          </a:p>
          <a:p>
            <a:r>
              <a:rPr lang="nb-NO" sz="1800" dirty="0">
                <a:solidFill>
                  <a:srgbClr val="3333FF"/>
                </a:solidFill>
                <a:cs typeface="Times New Roman" pitchFamily="18" charset="0"/>
              </a:rPr>
              <a:t>                 → mantle </a:t>
            </a:r>
            <a:r>
              <a:rPr lang="nb-NO" sz="1800" dirty="0" err="1">
                <a:solidFill>
                  <a:srgbClr val="3333FF"/>
                </a:solidFill>
                <a:cs typeface="Times New Roman" pitchFamily="18" charset="0"/>
              </a:rPr>
              <a:t>convection</a:t>
            </a:r>
            <a:r>
              <a:rPr lang="nb-NO" sz="1800" dirty="0">
                <a:solidFill>
                  <a:srgbClr val="3333FF"/>
                </a:solidFill>
                <a:cs typeface="Times New Roman" pitchFamily="18" charset="0"/>
              </a:rPr>
              <a:t> has </a:t>
            </a:r>
            <a:r>
              <a:rPr lang="nb-NO" sz="1800" dirty="0" err="1">
                <a:solidFill>
                  <a:srgbClr val="3333FF"/>
                </a:solidFill>
                <a:cs typeface="Times New Roman" pitchFamily="18" charset="0"/>
              </a:rPr>
              <a:t>erased</a:t>
            </a:r>
            <a:r>
              <a:rPr lang="nb-NO" sz="1800" dirty="0">
                <a:solidFill>
                  <a:srgbClr val="3333FF"/>
                </a:solidFill>
                <a:cs typeface="Times New Roman" pitchFamily="18" charset="0"/>
              </a:rPr>
              <a:t> pre-</a:t>
            </a:r>
            <a:r>
              <a:rPr lang="nb-NO" sz="1800" dirty="0" err="1">
                <a:solidFill>
                  <a:srgbClr val="3333FF"/>
                </a:solidFill>
                <a:cs typeface="Times New Roman" pitchFamily="18" charset="0"/>
              </a:rPr>
              <a:t>4Ga</a:t>
            </a:r>
            <a:r>
              <a:rPr lang="nb-NO" sz="1800" dirty="0">
                <a:solidFill>
                  <a:srgbClr val="3333FF"/>
                </a:solidFill>
                <a:cs typeface="Times New Roman" pitchFamily="18" charset="0"/>
              </a:rPr>
              <a:t> </a:t>
            </a:r>
            <a:r>
              <a:rPr lang="nb-NO" sz="1800" dirty="0" err="1">
                <a:solidFill>
                  <a:srgbClr val="3333FF"/>
                </a:solidFill>
                <a:cs typeface="Times New Roman" pitchFamily="18" charset="0"/>
              </a:rPr>
              <a:t>heterogeneities</a:t>
            </a:r>
            <a:endParaRPr lang="nb-NO" sz="1800" dirty="0"/>
          </a:p>
        </p:txBody>
      </p:sp>
      <p:sp>
        <p:nvSpPr>
          <p:cNvPr id="189449" name="Text Box 9"/>
          <p:cNvSpPr txBox="1">
            <a:spLocks noChangeArrowheads="1"/>
          </p:cNvSpPr>
          <p:nvPr/>
        </p:nvSpPr>
        <p:spPr bwMode="auto">
          <a:xfrm>
            <a:off x="59518" y="2350765"/>
            <a:ext cx="7893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 b="1" dirty="0">
                <a:solidFill>
                  <a:srgbClr val="3333FF"/>
                </a:solidFill>
              </a:rPr>
              <a:t>Mars, Moon, Vesta: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err="1">
                <a:solidFill>
                  <a:srgbClr val="3333FF"/>
                </a:solidFill>
              </a:rPr>
              <a:t>large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err="1">
                <a:solidFill>
                  <a:srgbClr val="3333FF"/>
                </a:solidFill>
                <a:latin typeface="Symbol" pitchFamily="18" charset="2"/>
              </a:rPr>
              <a:t>e</a:t>
            </a:r>
            <a:r>
              <a:rPr lang="nb-NO" sz="1800" baseline="30000" dirty="0" err="1">
                <a:solidFill>
                  <a:srgbClr val="3333FF"/>
                </a:solidFill>
              </a:rPr>
              <a:t>142</a:t>
            </a:r>
            <a:r>
              <a:rPr lang="nb-NO" sz="1800" dirty="0" err="1">
                <a:solidFill>
                  <a:srgbClr val="3333FF"/>
                </a:solidFill>
              </a:rPr>
              <a:t>Nd-heterogeneities</a:t>
            </a:r>
            <a:r>
              <a:rPr lang="nb-NO" sz="1800" dirty="0">
                <a:solidFill>
                  <a:srgbClr val="3333FF"/>
                </a:solidFill>
              </a:rPr>
              <a:t> (pre-</a:t>
            </a:r>
            <a:r>
              <a:rPr lang="nb-NO" sz="1800" dirty="0" err="1">
                <a:solidFill>
                  <a:srgbClr val="3333FF"/>
                </a:solidFill>
              </a:rPr>
              <a:t>4Ga</a:t>
            </a:r>
            <a:r>
              <a:rPr lang="nb-NO" sz="1800" dirty="0">
                <a:solidFill>
                  <a:srgbClr val="3333FF"/>
                </a:solidFill>
              </a:rPr>
              <a:t>) still </a:t>
            </a:r>
            <a:r>
              <a:rPr lang="nb-NO" sz="1800" dirty="0" err="1">
                <a:solidFill>
                  <a:srgbClr val="3333FF"/>
                </a:solidFill>
              </a:rPr>
              <a:t>exist</a:t>
            </a:r>
            <a:endParaRPr lang="nb-NO" sz="1800" dirty="0">
              <a:solidFill>
                <a:srgbClr val="3333FF"/>
              </a:solidFill>
            </a:endParaRPr>
          </a:p>
          <a:p>
            <a:r>
              <a:rPr lang="nb-NO" sz="1800" dirty="0">
                <a:solidFill>
                  <a:srgbClr val="FF0000"/>
                </a:solidFill>
              </a:rPr>
              <a:t>            Magma </a:t>
            </a:r>
            <a:r>
              <a:rPr lang="nb-NO" sz="1800" dirty="0" err="1">
                <a:solidFill>
                  <a:srgbClr val="FF0000"/>
                </a:solidFill>
              </a:rPr>
              <a:t>ocean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 err="1">
                <a:solidFill>
                  <a:srgbClr val="FF0000"/>
                </a:solidFill>
              </a:rPr>
              <a:t>heterogeneities</a:t>
            </a:r>
            <a:r>
              <a:rPr lang="nb-NO" sz="1800" dirty="0">
                <a:solidFill>
                  <a:srgbClr val="FF0000"/>
                </a:solidFill>
              </a:rPr>
              <a:t> - more </a:t>
            </a:r>
            <a:r>
              <a:rPr lang="nb-NO" sz="1800" dirty="0" err="1">
                <a:solidFill>
                  <a:srgbClr val="FF0000"/>
                </a:solidFill>
              </a:rPr>
              <a:t>limited</a:t>
            </a:r>
            <a:r>
              <a:rPr lang="nb-NO" sz="1800" dirty="0">
                <a:solidFill>
                  <a:srgbClr val="FF0000"/>
                </a:solidFill>
              </a:rPr>
              <a:t> heat loss from mantle and </a:t>
            </a:r>
            <a:r>
              <a:rPr lang="nb-NO" sz="1800" dirty="0" err="1">
                <a:solidFill>
                  <a:srgbClr val="FF0000"/>
                </a:solidFill>
              </a:rPr>
              <a:t>core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9451" name="Text Box 11"/>
          <p:cNvSpPr txBox="1">
            <a:spLocks noChangeArrowheads="1"/>
          </p:cNvSpPr>
          <p:nvPr/>
        </p:nvSpPr>
        <p:spPr bwMode="auto">
          <a:xfrm>
            <a:off x="4312339" y="3207876"/>
            <a:ext cx="989373" cy="42575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/>
              <a:t>Caro</a:t>
            </a:r>
            <a:r>
              <a:rPr lang="nb-NO" sz="1200" dirty="0"/>
              <a:t> et al. </a:t>
            </a:r>
            <a:endParaRPr lang="nb-NO" sz="1200" dirty="0" smtClean="0"/>
          </a:p>
          <a:p>
            <a:pPr>
              <a:lnSpc>
                <a:spcPts val="1300"/>
              </a:lnSpc>
            </a:pPr>
            <a:r>
              <a:rPr lang="nb-NO" sz="1200" dirty="0" smtClean="0"/>
              <a:t>2008</a:t>
            </a:r>
            <a:r>
              <a:rPr lang="nb-NO" sz="1200" dirty="0"/>
              <a:t>, Nature</a:t>
            </a: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160690" y="590128"/>
            <a:ext cx="6838732" cy="830997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 err="1" smtClean="0">
                <a:solidFill>
                  <a:srgbClr val="3333FF"/>
                </a:solidFill>
              </a:rPr>
              <a:t>Perhaps</a:t>
            </a:r>
            <a:r>
              <a:rPr lang="nb-NO" sz="2400" dirty="0" smtClean="0">
                <a:solidFill>
                  <a:srgbClr val="3333FF"/>
                </a:solidFill>
              </a:rPr>
              <a:t> </a:t>
            </a:r>
            <a:r>
              <a:rPr lang="nb-NO" sz="2400" dirty="0">
                <a:solidFill>
                  <a:srgbClr val="3333FF"/>
                </a:solidFill>
              </a:rPr>
              <a:t>bulk Earth </a:t>
            </a:r>
            <a:r>
              <a:rPr lang="nb-NO" sz="2400" dirty="0" err="1">
                <a:solidFill>
                  <a:srgbClr val="3333FF"/>
                </a:solidFill>
              </a:rPr>
              <a:t>does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b="1" dirty="0">
                <a:solidFill>
                  <a:srgbClr val="3333FF"/>
                </a:solidFill>
              </a:rPr>
              <a:t>NOT</a:t>
            </a:r>
            <a:r>
              <a:rPr lang="nb-NO" sz="2400" dirty="0">
                <a:solidFill>
                  <a:srgbClr val="3333FF"/>
                </a:solidFill>
              </a:rPr>
              <a:t> have </a:t>
            </a:r>
            <a:r>
              <a:rPr lang="nb-NO" sz="2400" dirty="0" err="1">
                <a:solidFill>
                  <a:srgbClr val="3333FF"/>
                </a:solidFill>
              </a:rPr>
              <a:t>chondritic</a:t>
            </a:r>
            <a:r>
              <a:rPr lang="nb-NO" sz="2400" dirty="0">
                <a:solidFill>
                  <a:srgbClr val="3333FF"/>
                </a:solidFill>
              </a:rPr>
              <a:t> </a:t>
            </a:r>
            <a:r>
              <a:rPr lang="nb-NO" sz="2400" dirty="0" err="1">
                <a:solidFill>
                  <a:srgbClr val="3333FF"/>
                </a:solidFill>
              </a:rPr>
              <a:t>Sm</a:t>
            </a:r>
            <a:r>
              <a:rPr lang="nb-NO" sz="2400" dirty="0">
                <a:solidFill>
                  <a:srgbClr val="3333FF"/>
                </a:solidFill>
              </a:rPr>
              <a:t>/</a:t>
            </a:r>
            <a:r>
              <a:rPr lang="nb-NO" sz="2400" dirty="0" err="1">
                <a:solidFill>
                  <a:srgbClr val="3333FF"/>
                </a:solidFill>
              </a:rPr>
              <a:t>Nd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sz="2400" dirty="0">
                <a:solidFill>
                  <a:srgbClr val="3333FF"/>
                </a:solidFill>
              </a:rPr>
              <a:t>  </a:t>
            </a:r>
            <a:r>
              <a:rPr lang="nb-NO" sz="1800" dirty="0"/>
              <a:t>--- </a:t>
            </a:r>
            <a:r>
              <a:rPr lang="nb-NO" sz="1800" dirty="0" err="1"/>
              <a:t>but</a:t>
            </a:r>
            <a:r>
              <a:rPr lang="nb-NO" sz="1800" dirty="0"/>
              <a:t> </a:t>
            </a:r>
            <a:r>
              <a:rPr lang="nb-NO" sz="1800" dirty="0" err="1"/>
              <a:t>rather</a:t>
            </a:r>
            <a:r>
              <a:rPr lang="nb-NO" sz="1800" dirty="0"/>
              <a:t> </a:t>
            </a:r>
            <a:r>
              <a:rPr lang="nb-NO" sz="1800" dirty="0" err="1"/>
              <a:t>superchondritic</a:t>
            </a:r>
            <a:r>
              <a:rPr lang="nb-NO" sz="1800" dirty="0"/>
              <a:t> </a:t>
            </a:r>
            <a:r>
              <a:rPr lang="nb-NO" sz="1800" dirty="0" err="1"/>
              <a:t>Sm</a:t>
            </a:r>
            <a:r>
              <a:rPr lang="nb-NO" sz="1800" dirty="0"/>
              <a:t>/</a:t>
            </a:r>
            <a:r>
              <a:rPr lang="nb-NO" sz="1800" dirty="0" err="1"/>
              <a:t>Nd</a:t>
            </a:r>
            <a:endParaRPr lang="en-GB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59518" y="65163"/>
            <a:ext cx="1862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Older, less relevant?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4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3" grpId="0" animBg="1"/>
      <p:bldP spid="189445" grpId="0" animBg="1"/>
      <p:bldP spid="189446" grpId="0" animBg="1"/>
      <p:bldP spid="189447" grpId="0"/>
      <p:bldP spid="189448" grpId="0"/>
      <p:bldP spid="189449" grpId="0"/>
      <p:bldP spid="18945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25" name="Picture 9" descr="Sci08-ONeil-Haden-142Nd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1163" y="4332288"/>
            <a:ext cx="6119812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5" descr="Sci08-ONeil-Haden-142Nd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814" y="579187"/>
            <a:ext cx="1755600" cy="319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2" name="Picture 6" descr="Sci08-ONeil-Haden-142Nd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4616" y="908721"/>
            <a:ext cx="2841448" cy="256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8"/>
          <p:cNvSpPr txBox="1">
            <a:spLocks noChangeArrowheads="1"/>
          </p:cNvSpPr>
          <p:nvPr/>
        </p:nvSpPr>
        <p:spPr bwMode="auto">
          <a:xfrm>
            <a:off x="79129" y="544907"/>
            <a:ext cx="2980703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dirty="0" err="1">
                <a:solidFill>
                  <a:srgbClr val="3333FF"/>
                </a:solidFill>
              </a:rPr>
              <a:t>Enriched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  <a:latin typeface="Symbol" pitchFamily="18" charset="2"/>
              </a:rPr>
              <a:t>e</a:t>
            </a:r>
            <a:r>
              <a:rPr lang="nb-NO" baseline="30000" dirty="0">
                <a:solidFill>
                  <a:srgbClr val="3333FF"/>
                </a:solidFill>
              </a:rPr>
              <a:t>142</a:t>
            </a:r>
            <a:r>
              <a:rPr lang="nb-NO" dirty="0">
                <a:solidFill>
                  <a:srgbClr val="3333FF"/>
                </a:solidFill>
              </a:rPr>
              <a:t>Nd in </a:t>
            </a:r>
            <a:r>
              <a:rPr lang="nb-NO" dirty="0" err="1">
                <a:solidFill>
                  <a:srgbClr val="3333FF"/>
                </a:solidFill>
              </a:rPr>
              <a:t>Haden</a:t>
            </a:r>
            <a:r>
              <a:rPr lang="nb-NO" dirty="0">
                <a:solidFill>
                  <a:srgbClr val="3333FF"/>
                </a:solidFill>
              </a:rPr>
              <a:t> rocks</a:t>
            </a:r>
          </a:p>
          <a:p>
            <a:r>
              <a:rPr lang="nb-NO" sz="1600" dirty="0"/>
              <a:t> </a:t>
            </a:r>
            <a:r>
              <a:rPr lang="nb-NO" sz="1600" dirty="0" err="1"/>
              <a:t>the</a:t>
            </a:r>
            <a:r>
              <a:rPr lang="nb-NO" sz="1600" dirty="0"/>
              <a:t> </a:t>
            </a:r>
            <a:r>
              <a:rPr lang="en-GB" sz="1600" dirty="0" err="1"/>
              <a:t>Nuvvuagittuq</a:t>
            </a:r>
            <a:r>
              <a:rPr lang="en-GB" sz="1600" dirty="0"/>
              <a:t> greenstone belt</a:t>
            </a:r>
          </a:p>
          <a:p>
            <a:endParaRPr lang="nb-NO" sz="600" dirty="0"/>
          </a:p>
          <a:p>
            <a:r>
              <a:rPr lang="nb-NO" sz="1200" dirty="0"/>
              <a:t>     </a:t>
            </a:r>
            <a:r>
              <a:rPr lang="nb-NO" sz="1200" dirty="0" err="1"/>
              <a:t>O’Neil</a:t>
            </a:r>
            <a:r>
              <a:rPr lang="nb-NO" sz="1200" dirty="0"/>
              <a:t> et al, Science 2008, 321, 1822</a:t>
            </a:r>
            <a:endParaRPr lang="en-GB" sz="1600" dirty="0"/>
          </a:p>
        </p:txBody>
      </p:sp>
      <p:pic>
        <p:nvPicPr>
          <p:cNvPr id="7174" name="Picture 4" descr="Sci08-ONeil-Haden-142Nd-m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63" y="1498478"/>
            <a:ext cx="2872866" cy="313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6" name="Oval 10"/>
          <p:cNvSpPr>
            <a:spLocks noChangeArrowheads="1"/>
          </p:cNvSpPr>
          <p:nvPr/>
        </p:nvSpPr>
        <p:spPr bwMode="auto">
          <a:xfrm>
            <a:off x="4876664" y="777848"/>
            <a:ext cx="527910" cy="2232174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8427" name="Oval 11"/>
          <p:cNvSpPr>
            <a:spLocks noChangeArrowheads="1"/>
          </p:cNvSpPr>
          <p:nvPr/>
        </p:nvSpPr>
        <p:spPr bwMode="auto">
          <a:xfrm>
            <a:off x="7305996" y="2703604"/>
            <a:ext cx="450850" cy="190500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8428" name="Line 12"/>
          <p:cNvSpPr>
            <a:spLocks noChangeShapeType="1"/>
          </p:cNvSpPr>
          <p:nvPr/>
        </p:nvSpPr>
        <p:spPr bwMode="auto">
          <a:xfrm flipV="1">
            <a:off x="6877382" y="1144987"/>
            <a:ext cx="2171202" cy="208404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188429" name="Text Box 13"/>
          <p:cNvSpPr txBox="1">
            <a:spLocks noChangeArrowheads="1"/>
          </p:cNvSpPr>
          <p:nvPr/>
        </p:nvSpPr>
        <p:spPr bwMode="auto">
          <a:xfrm>
            <a:off x="3789363" y="3986213"/>
            <a:ext cx="391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800">
                <a:solidFill>
                  <a:srgbClr val="3333FF"/>
                </a:solidFill>
              </a:rPr>
              <a:t>Traditional</a:t>
            </a:r>
            <a:r>
              <a:rPr lang="nb-NO" sz="1800" baseline="30000">
                <a:solidFill>
                  <a:srgbClr val="3333FF"/>
                </a:solidFill>
              </a:rPr>
              <a:t> 147</a:t>
            </a:r>
            <a:r>
              <a:rPr lang="nb-NO" sz="1800">
                <a:solidFill>
                  <a:srgbClr val="3333FF"/>
                </a:solidFill>
              </a:rPr>
              <a:t>Sm-</a:t>
            </a:r>
            <a:r>
              <a:rPr lang="nb-NO" sz="1800" baseline="30000">
                <a:solidFill>
                  <a:srgbClr val="3333FF"/>
                </a:solidFill>
              </a:rPr>
              <a:t>143</a:t>
            </a:r>
            <a:r>
              <a:rPr lang="nb-NO" sz="1800">
                <a:solidFill>
                  <a:srgbClr val="3333FF"/>
                </a:solidFill>
              </a:rPr>
              <a:t>Nd-isochron dating:</a:t>
            </a:r>
            <a:endParaRPr lang="en-GB" sz="1800">
              <a:solidFill>
                <a:srgbClr val="3333FF"/>
              </a:solidFill>
            </a:endParaRPr>
          </a:p>
        </p:txBody>
      </p:sp>
      <p:sp>
        <p:nvSpPr>
          <p:cNvPr id="188430" name="Text Box 14"/>
          <p:cNvSpPr txBox="1">
            <a:spLocks noChangeArrowheads="1"/>
          </p:cNvSpPr>
          <p:nvPr/>
        </p:nvSpPr>
        <p:spPr bwMode="auto">
          <a:xfrm>
            <a:off x="3509963" y="4371975"/>
            <a:ext cx="1803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Ultramafic to gabbroic sill</a:t>
            </a:r>
            <a:endParaRPr lang="en-GB" sz="1200"/>
          </a:p>
        </p:txBody>
      </p:sp>
      <p:sp>
        <p:nvSpPr>
          <p:cNvPr id="188431" name="Text Box 15"/>
          <p:cNvSpPr txBox="1">
            <a:spLocks noChangeArrowheads="1"/>
          </p:cNvSpPr>
          <p:nvPr/>
        </p:nvSpPr>
        <p:spPr bwMode="auto">
          <a:xfrm>
            <a:off x="6567488" y="4389438"/>
            <a:ext cx="2228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200"/>
              <a:t>Gabbro sills with gneissic texture</a:t>
            </a:r>
            <a:endParaRPr lang="en-GB" sz="1200"/>
          </a:p>
        </p:txBody>
      </p:sp>
      <p:sp>
        <p:nvSpPr>
          <p:cNvPr id="188432" name="Oval 16"/>
          <p:cNvSpPr>
            <a:spLocks noChangeArrowheads="1"/>
          </p:cNvSpPr>
          <p:nvPr/>
        </p:nvSpPr>
        <p:spPr bwMode="auto">
          <a:xfrm>
            <a:off x="5003800" y="6021388"/>
            <a:ext cx="215900" cy="104775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8433" name="Oval 17"/>
          <p:cNvSpPr>
            <a:spLocks noChangeArrowheads="1"/>
          </p:cNvSpPr>
          <p:nvPr/>
        </p:nvSpPr>
        <p:spPr bwMode="auto">
          <a:xfrm>
            <a:off x="8099425" y="6062663"/>
            <a:ext cx="215900" cy="104775"/>
          </a:xfrm>
          <a:prstGeom prst="ellipse">
            <a:avLst/>
          </a:prstGeom>
          <a:noFill/>
          <a:ln w="31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nb-NO"/>
          </a:p>
        </p:txBody>
      </p:sp>
      <p:sp>
        <p:nvSpPr>
          <p:cNvPr id="188434" name="Text Box 18"/>
          <p:cNvSpPr txBox="1">
            <a:spLocks noChangeArrowheads="1"/>
          </p:cNvSpPr>
          <p:nvPr/>
        </p:nvSpPr>
        <p:spPr bwMode="auto">
          <a:xfrm>
            <a:off x="6361287" y="569969"/>
            <a:ext cx="27286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1400" dirty="0" smtClean="0">
                <a:solidFill>
                  <a:srgbClr val="3333FF"/>
                </a:solidFill>
                <a:latin typeface="Symbol" pitchFamily="18" charset="2"/>
              </a:rPr>
              <a:t>e</a:t>
            </a:r>
            <a:r>
              <a:rPr lang="nb-NO" sz="1400" baseline="30000" dirty="0" smtClean="0">
                <a:solidFill>
                  <a:srgbClr val="3333FF"/>
                </a:solidFill>
              </a:rPr>
              <a:t>142</a:t>
            </a:r>
            <a:r>
              <a:rPr lang="nb-NO" sz="1400" dirty="0" smtClean="0">
                <a:solidFill>
                  <a:srgbClr val="3333FF"/>
                </a:solidFill>
              </a:rPr>
              <a:t>Nd </a:t>
            </a:r>
            <a:r>
              <a:rPr lang="nb-NO" sz="1400" dirty="0" err="1">
                <a:solidFill>
                  <a:srgbClr val="3333FF"/>
                </a:solidFill>
              </a:rPr>
              <a:t>correlated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with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Sm/Nd-ratio</a:t>
            </a:r>
            <a:endParaRPr lang="en-GB" sz="1400" dirty="0">
              <a:solidFill>
                <a:srgbClr val="3333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53" y="56958"/>
            <a:ext cx="6381855" cy="400110"/>
          </a:xfrm>
          <a:prstGeom prst="rect">
            <a:avLst/>
          </a:prstGeom>
          <a:solidFill>
            <a:srgbClr val="FFFF99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 err="1" smtClean="0"/>
              <a:t>However</a:t>
            </a:r>
            <a:r>
              <a:rPr lang="nb-NO" sz="2000" dirty="0" smtClean="0"/>
              <a:t>, </a:t>
            </a:r>
            <a:r>
              <a:rPr lang="nb-NO" sz="2000" dirty="0" err="1" smtClean="0"/>
              <a:t>there</a:t>
            </a:r>
            <a:r>
              <a:rPr lang="nb-NO" sz="2000" dirty="0" smtClean="0"/>
              <a:t> </a:t>
            </a:r>
            <a:r>
              <a:rPr lang="nb-NO" sz="2000" dirty="0" err="1" smtClean="0"/>
              <a:t>are</a:t>
            </a:r>
            <a:r>
              <a:rPr lang="nb-NO" sz="2000" dirty="0" smtClean="0"/>
              <a:t> a </a:t>
            </a:r>
            <a:r>
              <a:rPr lang="nb-NO" sz="2000" dirty="0" err="1" smtClean="0"/>
              <a:t>few</a:t>
            </a:r>
            <a:r>
              <a:rPr lang="nb-NO" sz="2000" dirty="0" smtClean="0"/>
              <a:t> </a:t>
            </a:r>
            <a:r>
              <a:rPr lang="nb-NO" sz="2000" dirty="0" err="1" smtClean="0"/>
              <a:t>Hadean</a:t>
            </a:r>
            <a:r>
              <a:rPr lang="nb-NO" sz="2000" dirty="0" smtClean="0"/>
              <a:t> or </a:t>
            </a:r>
            <a:r>
              <a:rPr lang="nb-NO" sz="2000" dirty="0" err="1" smtClean="0"/>
              <a:t>Archean</a:t>
            </a:r>
            <a:r>
              <a:rPr lang="nb-NO" sz="2000" dirty="0" smtClean="0"/>
              <a:t> </a:t>
            </a:r>
            <a:r>
              <a:rPr lang="nb-NO" sz="2000" dirty="0" err="1" smtClean="0"/>
              <a:t>heterogeneities</a:t>
            </a:r>
            <a:r>
              <a:rPr lang="nb-NO" sz="2000" dirty="0" smtClean="0"/>
              <a:t>       </a:t>
            </a:r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93654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6" grpId="0" animBg="1"/>
      <p:bldP spid="188427" grpId="0" animBg="1"/>
      <p:bldP spid="188428" grpId="0" animBg="1"/>
      <p:bldP spid="188429" grpId="0"/>
      <p:bldP spid="188430" grpId="0"/>
      <p:bldP spid="188431" grpId="0"/>
      <p:bldP spid="188432" grpId="0" animBg="1"/>
      <p:bldP spid="188433" grpId="0" animBg="1"/>
      <p:bldP spid="18843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142Nd-Upadhyay-Nat09-dia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0775" y="711200"/>
            <a:ext cx="4213225" cy="6146800"/>
          </a:xfrm>
          <a:prstGeom prst="rect">
            <a:avLst/>
          </a:prstGeom>
          <a:noFill/>
        </p:spPr>
      </p:pic>
      <p:pic>
        <p:nvPicPr>
          <p:cNvPr id="41989" name="Picture 5" descr="142Nd-Upadhyay-Nat09-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63" y="1989138"/>
            <a:ext cx="3641725" cy="4670425"/>
          </a:xfrm>
          <a:prstGeom prst="rect">
            <a:avLst/>
          </a:prstGeom>
          <a:noFill/>
        </p:spPr>
      </p:pic>
      <p:sp>
        <p:nvSpPr>
          <p:cNvPr id="41990" name="Line 6"/>
          <p:cNvSpPr>
            <a:spLocks noChangeShapeType="1"/>
          </p:cNvSpPr>
          <p:nvPr/>
        </p:nvSpPr>
        <p:spPr bwMode="auto">
          <a:xfrm flipV="1">
            <a:off x="2974975" y="4221163"/>
            <a:ext cx="3036888" cy="11033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2863850" y="5303838"/>
            <a:ext cx="128588" cy="889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52388" y="60325"/>
            <a:ext cx="5849937" cy="741363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800"/>
              <a:t>Upadhyay et al. (2009, Nature):</a:t>
            </a:r>
          </a:p>
          <a:p>
            <a:r>
              <a:rPr lang="en-GB">
                <a:solidFill>
                  <a:srgbClr val="3333FF"/>
                </a:solidFill>
              </a:rPr>
              <a:t>  </a:t>
            </a:r>
            <a:r>
              <a:rPr lang="en-GB" sz="2400">
                <a:solidFill>
                  <a:srgbClr val="3333FF"/>
                </a:solidFill>
              </a:rPr>
              <a:t>Enriched Hadean reservoir in cratonic roots ?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3635375" y="5445125"/>
            <a:ext cx="1225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1000"/>
              <a:t>DC: </a:t>
            </a:r>
            <a:r>
              <a:rPr lang="en-GB" sz="1000"/>
              <a:t>Dharwar craton</a:t>
            </a:r>
          </a:p>
          <a:p>
            <a:r>
              <a:rPr lang="nb-NO" sz="1000"/>
              <a:t>BC: Bastar craton</a:t>
            </a:r>
            <a:endParaRPr lang="en-GB" sz="1000"/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8027988" y="4054475"/>
            <a:ext cx="431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nb-NO"/>
          </a:p>
        </p:txBody>
      </p:sp>
      <p:sp>
        <p:nvSpPr>
          <p:cNvPr id="41995" name="Oval 11"/>
          <p:cNvSpPr>
            <a:spLocks noChangeArrowheads="1"/>
          </p:cNvSpPr>
          <p:nvPr/>
        </p:nvSpPr>
        <p:spPr bwMode="auto">
          <a:xfrm>
            <a:off x="7493000" y="3687763"/>
            <a:ext cx="1368425" cy="4619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548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454" y="102211"/>
            <a:ext cx="7848581" cy="369332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Could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primordial</a:t>
            </a:r>
            <a:r>
              <a:rPr lang="nb-NO" sz="1800" dirty="0" smtClean="0">
                <a:solidFill>
                  <a:srgbClr val="3333FF"/>
                </a:solidFill>
              </a:rPr>
              <a:t>-like He and Ne isotope ratios </a:t>
            </a:r>
            <a:r>
              <a:rPr lang="nb-NO" sz="1800" dirty="0" err="1" smtClean="0">
                <a:solidFill>
                  <a:srgbClr val="3333FF"/>
                </a:solidFill>
              </a:rPr>
              <a:t>result</a:t>
            </a:r>
            <a:r>
              <a:rPr lang="nb-NO" sz="1800" dirty="0" smtClean="0">
                <a:solidFill>
                  <a:srgbClr val="3333FF"/>
                </a:solidFill>
              </a:rPr>
              <a:t> from </a:t>
            </a:r>
            <a:r>
              <a:rPr lang="nb-NO" sz="1800" dirty="0" err="1" smtClean="0">
                <a:solidFill>
                  <a:srgbClr val="3333FF"/>
                </a:solidFill>
              </a:rPr>
              <a:t>core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contamination</a:t>
            </a:r>
            <a:r>
              <a:rPr lang="nb-NO" sz="1800" dirty="0" smtClean="0">
                <a:solidFill>
                  <a:srgbClr val="3333FF"/>
                </a:solidFill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348880"/>
            <a:ext cx="3744416" cy="149784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Short-</a:t>
            </a:r>
            <a:r>
              <a:rPr lang="nb-NO" sz="1800" dirty="0" err="1" smtClean="0">
                <a:solidFill>
                  <a:srgbClr val="3333FF"/>
                </a:solidFill>
              </a:rPr>
              <a:t>lived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Sm</a:t>
            </a:r>
            <a:r>
              <a:rPr lang="nb-NO" sz="1800" dirty="0" smtClean="0">
                <a:solidFill>
                  <a:srgbClr val="3333FF"/>
                </a:solidFill>
              </a:rPr>
              <a:t>-</a:t>
            </a:r>
            <a:r>
              <a:rPr lang="nb-NO" sz="1800" dirty="0" err="1" smtClean="0">
                <a:solidFill>
                  <a:srgbClr val="3333FF"/>
                </a:solidFill>
              </a:rPr>
              <a:t>Nd</a:t>
            </a:r>
            <a:r>
              <a:rPr lang="nb-NO" sz="1800" dirty="0" smtClean="0">
                <a:solidFill>
                  <a:srgbClr val="3333FF"/>
                </a:solidFill>
              </a:rPr>
              <a:t>-system</a:t>
            </a:r>
          </a:p>
          <a:p>
            <a:pPr>
              <a:lnSpc>
                <a:spcPts val="1600"/>
              </a:lnSpc>
            </a:pPr>
            <a:r>
              <a:rPr lang="nb-NO" sz="1200" baseline="30000" dirty="0" err="1" smtClean="0"/>
              <a:t>146</a:t>
            </a:r>
            <a:r>
              <a:rPr lang="nb-NO" sz="1200" dirty="0" err="1" smtClean="0"/>
              <a:t>Sm→</a:t>
            </a:r>
            <a:r>
              <a:rPr lang="nb-NO" sz="1200" baseline="30000" dirty="0" err="1" smtClean="0"/>
              <a:t>142</a:t>
            </a:r>
            <a:r>
              <a:rPr lang="nb-NO" sz="1200" dirty="0" err="1" smtClean="0"/>
              <a:t>Nd</a:t>
            </a:r>
            <a:r>
              <a:rPr lang="nb-NO" sz="1200" dirty="0" smtClean="0"/>
              <a:t>    </a:t>
            </a:r>
            <a:r>
              <a:rPr lang="nb-NO" sz="1200" dirty="0" err="1" smtClean="0"/>
              <a:t>t</a:t>
            </a:r>
            <a:r>
              <a:rPr lang="nb-NO" sz="1200" baseline="-25000" dirty="0" err="1" smtClean="0"/>
              <a:t>h</a:t>
            </a:r>
            <a:r>
              <a:rPr lang="nb-NO" sz="1200" dirty="0" smtClean="0"/>
              <a:t>: 103 My, "live" for </a:t>
            </a:r>
            <a:r>
              <a:rPr lang="nb-NO" sz="1200" dirty="0" err="1" smtClean="0"/>
              <a:t>about</a:t>
            </a:r>
            <a:r>
              <a:rPr lang="nb-NO" sz="1200" dirty="0" smtClean="0"/>
              <a:t> 500 My.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The </a:t>
            </a:r>
            <a:r>
              <a:rPr lang="nb-NO" sz="1200" dirty="0" err="1" smtClean="0"/>
              <a:t>Nd-daughter</a:t>
            </a:r>
            <a:r>
              <a:rPr lang="nb-NO" sz="1200" dirty="0"/>
              <a:t> </a:t>
            </a:r>
            <a:r>
              <a:rPr lang="nb-NO" sz="1200" dirty="0" err="1" smtClean="0"/>
              <a:t>partitions</a:t>
            </a:r>
            <a:r>
              <a:rPr lang="nb-NO" sz="1200" dirty="0" smtClean="0"/>
              <a:t> to melt more </a:t>
            </a:r>
            <a:r>
              <a:rPr lang="nb-NO" sz="1200" dirty="0" err="1" smtClean="0"/>
              <a:t>than</a:t>
            </a:r>
            <a:r>
              <a:rPr lang="nb-NO" sz="1200" dirty="0" smtClean="0"/>
              <a:t> Sm.</a:t>
            </a:r>
          </a:p>
          <a:p>
            <a:pPr>
              <a:lnSpc>
                <a:spcPts val="1600"/>
              </a:lnSpc>
            </a:pPr>
            <a:r>
              <a:rPr lang="nb-NO" sz="1200" b="1" dirty="0" err="1" smtClean="0"/>
              <a:t>Bm-residues</a:t>
            </a:r>
            <a:r>
              <a:rPr lang="nb-NO" sz="1200" b="1" dirty="0" smtClean="0"/>
              <a:t>/</a:t>
            </a:r>
            <a:r>
              <a:rPr lang="nb-NO" sz="1200" b="1" dirty="0" err="1" smtClean="0"/>
              <a:t>cumulates</a:t>
            </a:r>
            <a:r>
              <a:rPr lang="nb-NO" sz="1200" dirty="0" smtClean="0"/>
              <a:t>: </a:t>
            </a:r>
            <a:r>
              <a:rPr lang="nb-NO" sz="1200" dirty="0" err="1" smtClean="0"/>
              <a:t>high</a:t>
            </a:r>
            <a:r>
              <a:rPr lang="nb-NO" sz="1200" dirty="0" smtClean="0"/>
              <a:t> </a:t>
            </a:r>
            <a:r>
              <a:rPr lang="nb-NO" sz="1200" dirty="0" err="1" smtClean="0"/>
              <a:t>Sm</a:t>
            </a:r>
            <a:r>
              <a:rPr lang="nb-NO" sz="1200" dirty="0" smtClean="0"/>
              <a:t>/</a:t>
            </a:r>
            <a:r>
              <a:rPr lang="nb-NO" sz="1200" dirty="0" err="1" smtClean="0"/>
              <a:t>Nd</a:t>
            </a:r>
            <a:r>
              <a:rPr lang="nb-NO" sz="1200" dirty="0"/>
              <a:t> </a:t>
            </a:r>
            <a:r>
              <a:rPr lang="nb-NO" sz="1200" dirty="0" smtClean="0"/>
              <a:t>ratio, </a:t>
            </a:r>
            <a:r>
              <a:rPr lang="nb-NO" sz="1200" b="1" dirty="0" err="1" smtClean="0"/>
              <a:t>high</a:t>
            </a:r>
            <a:r>
              <a:rPr lang="nb-NO" sz="1200" b="1" dirty="0" smtClean="0"/>
              <a:t> </a:t>
            </a:r>
            <a:r>
              <a:rPr lang="nb-NO" sz="1400" b="1" dirty="0" err="1" smtClean="0">
                <a:latin typeface="Symbol" panose="05050102010706020507" pitchFamily="18" charset="2"/>
              </a:rPr>
              <a:t>m</a:t>
            </a:r>
            <a:r>
              <a:rPr lang="nb-NO" sz="1200" baseline="30000" dirty="0" err="1" smtClean="0"/>
              <a:t>142</a:t>
            </a:r>
            <a:r>
              <a:rPr lang="nb-NO" sz="1200" dirty="0" err="1" smtClean="0"/>
              <a:t>Nd</a:t>
            </a:r>
            <a:endParaRPr lang="nb-NO" sz="1200" dirty="0" smtClean="0"/>
          </a:p>
          <a:p>
            <a:pPr>
              <a:lnSpc>
                <a:spcPts val="2000"/>
              </a:lnSpc>
            </a:pPr>
            <a:r>
              <a:rPr lang="nb-NO" sz="1800" b="1" dirty="0" smtClean="0">
                <a:latin typeface="Symbol" panose="05050102010706020507" pitchFamily="18" charset="2"/>
              </a:rPr>
              <a:t>    </a:t>
            </a:r>
            <a:r>
              <a:rPr lang="nb-NO" sz="1400" b="1" dirty="0" err="1" smtClean="0">
                <a:latin typeface="Symbol" panose="05050102010706020507" pitchFamily="18" charset="2"/>
              </a:rPr>
              <a:t>m</a:t>
            </a:r>
            <a:r>
              <a:rPr lang="nb-NO" sz="1100" baseline="30000" dirty="0" err="1" smtClean="0"/>
              <a:t>142</a:t>
            </a:r>
            <a:r>
              <a:rPr lang="nb-NO" sz="1100" dirty="0" err="1" smtClean="0"/>
              <a:t>Nd</a:t>
            </a:r>
            <a:r>
              <a:rPr lang="nb-NO" sz="1100" dirty="0" smtClean="0"/>
              <a:t> </a:t>
            </a:r>
            <a:r>
              <a:rPr lang="nb-NO" sz="1100" dirty="0"/>
              <a:t>= (</a:t>
            </a:r>
            <a:r>
              <a:rPr lang="nb-NO" sz="1100" baseline="30000" dirty="0" smtClean="0"/>
              <a:t>142/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sample</a:t>
            </a:r>
            <a:r>
              <a:rPr lang="nb-NO" sz="1100" baseline="-25000" dirty="0" smtClean="0"/>
              <a:t> </a:t>
            </a:r>
            <a:r>
              <a:rPr lang="nb-NO" sz="1100" b="1" dirty="0"/>
              <a:t>/</a:t>
            </a:r>
            <a:r>
              <a:rPr lang="nb-NO" sz="1100" baseline="30000" dirty="0"/>
              <a:t> </a:t>
            </a:r>
            <a:r>
              <a:rPr lang="nb-NO" sz="1100" baseline="30000" dirty="0" smtClean="0"/>
              <a:t>142/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standard</a:t>
            </a:r>
            <a:r>
              <a:rPr lang="nb-NO" sz="1100" dirty="0" smtClean="0"/>
              <a:t> </a:t>
            </a:r>
            <a:r>
              <a:rPr lang="nb-NO" sz="1100" dirty="0">
                <a:latin typeface="Symbol" panose="05050102010706020507" pitchFamily="18" charset="2"/>
              </a:rPr>
              <a:t>-</a:t>
            </a:r>
            <a:r>
              <a:rPr lang="nb-NO" sz="1100" dirty="0"/>
              <a:t> 1) </a:t>
            </a:r>
            <a:r>
              <a:rPr lang="nb-NO" sz="1100" baseline="-6000" dirty="0" smtClean="0"/>
              <a:t>*</a:t>
            </a:r>
            <a:r>
              <a:rPr lang="nb-NO" sz="1100" b="1" dirty="0" smtClean="0"/>
              <a:t>10</a:t>
            </a:r>
            <a:r>
              <a:rPr lang="nb-NO" sz="1100" b="1" baseline="30000" dirty="0" smtClean="0"/>
              <a:t>6 </a:t>
            </a:r>
            <a:r>
              <a:rPr lang="nb-NO" sz="1100" dirty="0" smtClean="0"/>
              <a:t> (</a:t>
            </a:r>
            <a:r>
              <a:rPr lang="nb-NO" sz="1100" dirty="0" err="1" smtClean="0"/>
              <a:t>ppm</a:t>
            </a:r>
            <a:r>
              <a:rPr lang="nb-NO" sz="1100" dirty="0" smtClean="0"/>
              <a:t>)</a:t>
            </a:r>
          </a:p>
          <a:p>
            <a:pPr>
              <a:lnSpc>
                <a:spcPts val="2000"/>
              </a:lnSpc>
            </a:pPr>
            <a:r>
              <a:rPr lang="nb-NO" sz="1100" dirty="0" smtClean="0"/>
              <a:t>       </a:t>
            </a:r>
            <a:r>
              <a:rPr lang="nb-NO" sz="1400" b="1" dirty="0" err="1" smtClean="0">
                <a:latin typeface="Symbol" panose="05050102010706020507" pitchFamily="18" charset="2"/>
              </a:rPr>
              <a:t>e</a:t>
            </a:r>
            <a:r>
              <a:rPr lang="nb-NO" sz="1100" baseline="30000" dirty="0" err="1" smtClean="0"/>
              <a:t>143</a:t>
            </a:r>
            <a:r>
              <a:rPr lang="nb-NO" sz="1100" dirty="0" err="1" smtClean="0"/>
              <a:t>Nd</a:t>
            </a:r>
            <a:r>
              <a:rPr lang="nb-NO" sz="1100" dirty="0" smtClean="0"/>
              <a:t> </a:t>
            </a:r>
            <a:r>
              <a:rPr lang="nb-NO" sz="1100" dirty="0"/>
              <a:t>= (</a:t>
            </a:r>
            <a:r>
              <a:rPr lang="nb-NO" sz="1100" baseline="30000" dirty="0" smtClean="0"/>
              <a:t>143/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sample</a:t>
            </a:r>
            <a:r>
              <a:rPr lang="nb-NO" sz="1100" baseline="-25000" dirty="0" smtClean="0"/>
              <a:t> </a:t>
            </a:r>
            <a:r>
              <a:rPr lang="nb-NO" sz="1100" b="1" dirty="0"/>
              <a:t>/</a:t>
            </a:r>
            <a:r>
              <a:rPr lang="nb-NO" sz="1100" baseline="30000" dirty="0"/>
              <a:t> </a:t>
            </a:r>
            <a:r>
              <a:rPr lang="nb-NO" sz="1100" baseline="30000" dirty="0" smtClean="0"/>
              <a:t>143/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standard</a:t>
            </a:r>
            <a:r>
              <a:rPr lang="nb-NO" sz="1100" dirty="0" smtClean="0"/>
              <a:t> </a:t>
            </a:r>
            <a:r>
              <a:rPr lang="nb-NO" sz="1100" dirty="0">
                <a:latin typeface="Symbol" panose="05050102010706020507" pitchFamily="18" charset="2"/>
              </a:rPr>
              <a:t>-</a:t>
            </a:r>
            <a:r>
              <a:rPr lang="nb-NO" sz="1100" dirty="0"/>
              <a:t> 1) </a:t>
            </a:r>
            <a:r>
              <a:rPr lang="nb-NO" sz="1100" baseline="-6000" dirty="0"/>
              <a:t>*</a:t>
            </a:r>
            <a:r>
              <a:rPr lang="nb-NO" sz="1100" b="1" dirty="0" smtClean="0"/>
              <a:t>10</a:t>
            </a:r>
            <a:r>
              <a:rPr lang="nb-NO" sz="1100" b="1" baseline="30000" dirty="0" smtClean="0"/>
              <a:t>4  </a:t>
            </a:r>
            <a:r>
              <a:rPr lang="nb-NO" sz="1100" dirty="0" smtClean="0"/>
              <a:t>(</a:t>
            </a:r>
            <a:r>
              <a:rPr lang="nb-NO" sz="1100" dirty="0" err="1" smtClean="0"/>
              <a:t>pp</a:t>
            </a:r>
            <a:r>
              <a:rPr lang="nb-NO" sz="200" dirty="0"/>
              <a:t> </a:t>
            </a:r>
            <a:r>
              <a:rPr lang="nb-NO" sz="1100" dirty="0" smtClean="0"/>
              <a:t>10</a:t>
            </a:r>
            <a:r>
              <a:rPr lang="nb-NO" sz="1100" baseline="30000" dirty="0" smtClean="0"/>
              <a:t>4</a:t>
            </a:r>
            <a:r>
              <a:rPr lang="nb-NO" sz="1100" dirty="0" smtClean="0"/>
              <a:t>)</a:t>
            </a:r>
            <a:endParaRPr lang="nb-NO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318453" y="627390"/>
            <a:ext cx="7848581" cy="114390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300" b="1" dirty="0" err="1" smtClean="0">
                <a:solidFill>
                  <a:srgbClr val="9900CC"/>
                </a:solidFill>
              </a:rPr>
              <a:t>Unlikely</a:t>
            </a:r>
            <a:r>
              <a:rPr lang="nb-NO" sz="1300" dirty="0" smtClean="0">
                <a:solidFill>
                  <a:srgbClr val="9900CC"/>
                </a:solidFill>
              </a:rPr>
              <a:t>:   </a:t>
            </a:r>
            <a:r>
              <a:rPr lang="nb-NO" sz="1200" dirty="0" smtClean="0">
                <a:solidFill>
                  <a:srgbClr val="9900CC"/>
                </a:solidFill>
              </a:rPr>
              <a:t>- </a:t>
            </a:r>
            <a:r>
              <a:rPr lang="nb-NO" sz="1200" dirty="0" err="1" smtClean="0">
                <a:solidFill>
                  <a:srgbClr val="9900CC"/>
                </a:solidFill>
              </a:rPr>
              <a:t>Although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tiny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additions</a:t>
            </a:r>
            <a:r>
              <a:rPr lang="nb-NO" sz="1200" dirty="0" smtClean="0">
                <a:solidFill>
                  <a:srgbClr val="9900CC"/>
                </a:solidFill>
              </a:rPr>
              <a:t> of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>
                <a:solidFill>
                  <a:srgbClr val="9900CC"/>
                </a:solidFill>
              </a:rPr>
              <a:t> metal to </a:t>
            </a:r>
            <a:r>
              <a:rPr lang="nb-NO" sz="1200" dirty="0" err="1" smtClean="0">
                <a:solidFill>
                  <a:srgbClr val="9900CC"/>
                </a:solidFill>
              </a:rPr>
              <a:t>plume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roots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explain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clear</a:t>
            </a:r>
            <a:r>
              <a:rPr lang="nb-NO" sz="1200" dirty="0" smtClean="0">
                <a:solidFill>
                  <a:srgbClr val="9900CC"/>
                </a:solidFill>
              </a:rPr>
              <a:t> W- and </a:t>
            </a:r>
            <a:r>
              <a:rPr lang="nb-NO" sz="1200" dirty="0" err="1" smtClean="0">
                <a:solidFill>
                  <a:srgbClr val="9900CC"/>
                </a:solidFill>
              </a:rPr>
              <a:t>weak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Xe-isotopic</a:t>
            </a:r>
            <a:r>
              <a:rPr lang="nb-NO" sz="1200" dirty="0" smtClean="0">
                <a:solidFill>
                  <a:srgbClr val="9900CC"/>
                </a:solidFill>
              </a:rPr>
              <a:t> signals, </a:t>
            </a:r>
            <a:r>
              <a:rPr lang="nb-NO" sz="1200" dirty="0" err="1" smtClean="0">
                <a:solidFill>
                  <a:srgbClr val="9900CC"/>
                </a:solidFill>
              </a:rPr>
              <a:t>they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are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                     </a:t>
            </a:r>
            <a:r>
              <a:rPr lang="nb-NO" sz="1200" dirty="0" err="1" smtClean="0">
                <a:solidFill>
                  <a:srgbClr val="9900CC"/>
                </a:solidFill>
              </a:rPr>
              <a:t>probably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insufficient</a:t>
            </a:r>
            <a:r>
              <a:rPr lang="nb-NO" sz="1200" dirty="0" smtClean="0">
                <a:solidFill>
                  <a:srgbClr val="9900CC"/>
                </a:solidFill>
              </a:rPr>
              <a:t> to </a:t>
            </a:r>
            <a:r>
              <a:rPr lang="nb-NO" sz="1200" dirty="0" err="1" smtClean="0">
                <a:solidFill>
                  <a:srgbClr val="9900CC"/>
                </a:solidFill>
              </a:rPr>
              <a:t>generate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primordial</a:t>
            </a:r>
            <a:r>
              <a:rPr lang="nb-NO" sz="1200" dirty="0" smtClean="0">
                <a:solidFill>
                  <a:srgbClr val="9900CC"/>
                </a:solidFill>
              </a:rPr>
              <a:t>-like He-Ne </a:t>
            </a:r>
            <a:r>
              <a:rPr lang="nb-NO" sz="1200" dirty="0" err="1" smtClean="0">
                <a:solidFill>
                  <a:srgbClr val="9900CC"/>
                </a:solidFill>
              </a:rPr>
              <a:t>isotopic</a:t>
            </a:r>
            <a:r>
              <a:rPr lang="nb-NO" sz="1200" dirty="0" smtClean="0">
                <a:solidFill>
                  <a:srgbClr val="9900CC"/>
                </a:solidFill>
              </a:rPr>
              <a:t> signals   </a:t>
            </a:r>
          </a:p>
          <a:p>
            <a:pPr>
              <a:lnSpc>
                <a:spcPts val="24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              - High </a:t>
            </a:r>
            <a:r>
              <a:rPr lang="nb-NO" sz="1200" baseline="30000" dirty="0" err="1" smtClean="0">
                <a:solidFill>
                  <a:srgbClr val="9900CC"/>
                </a:solidFill>
              </a:rPr>
              <a:t>3</a:t>
            </a:r>
            <a:r>
              <a:rPr lang="nb-NO" sz="1200" dirty="0" err="1" smtClean="0">
                <a:solidFill>
                  <a:srgbClr val="9900CC"/>
                </a:solidFill>
              </a:rPr>
              <a:t>He</a:t>
            </a:r>
            <a:r>
              <a:rPr lang="nb-NO" sz="1200" dirty="0" smtClean="0">
                <a:solidFill>
                  <a:srgbClr val="9900CC"/>
                </a:solidFill>
              </a:rPr>
              <a:t>/</a:t>
            </a:r>
            <a:r>
              <a:rPr lang="nb-NO" sz="1200" baseline="30000" dirty="0" err="1" smtClean="0">
                <a:solidFill>
                  <a:srgbClr val="9900CC"/>
                </a:solidFill>
              </a:rPr>
              <a:t>4</a:t>
            </a:r>
            <a:r>
              <a:rPr lang="nb-NO" sz="1200" dirty="0" err="1" smtClean="0">
                <a:solidFill>
                  <a:srgbClr val="9900CC"/>
                </a:solidFill>
              </a:rPr>
              <a:t>He</a:t>
            </a:r>
            <a:r>
              <a:rPr lang="nb-NO" sz="1200" dirty="0" smtClean="0">
                <a:solidFill>
                  <a:srgbClr val="9900CC"/>
                </a:solidFill>
              </a:rPr>
              <a:t> is </a:t>
            </a:r>
            <a:r>
              <a:rPr lang="nb-NO" sz="1200" b="1" dirty="0" err="1" smtClean="0">
                <a:solidFill>
                  <a:srgbClr val="9900CC"/>
                </a:solidFill>
              </a:rPr>
              <a:t>generally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associated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with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refractory</a:t>
            </a:r>
            <a:r>
              <a:rPr lang="nb-NO" sz="1200" b="1" dirty="0" smtClean="0">
                <a:solidFill>
                  <a:srgbClr val="9900CC"/>
                </a:solidFill>
              </a:rPr>
              <a:t> mantle </a:t>
            </a:r>
            <a:r>
              <a:rPr lang="nb-NO" sz="1200" b="1" dirty="0" err="1" smtClean="0">
                <a:solidFill>
                  <a:srgbClr val="9900CC"/>
                </a:solidFill>
              </a:rPr>
              <a:t>sources</a:t>
            </a:r>
            <a:r>
              <a:rPr lang="nb-NO" sz="1200" dirty="0" smtClean="0">
                <a:solidFill>
                  <a:srgbClr val="9900CC"/>
                </a:solidFill>
              </a:rPr>
              <a:t> (</a:t>
            </a:r>
            <a:r>
              <a:rPr lang="nb-NO" sz="1200" dirty="0" err="1" smtClean="0">
                <a:solidFill>
                  <a:srgbClr val="9900CC"/>
                </a:solidFill>
              </a:rPr>
              <a:t>PREMA-FOZO</a:t>
            </a:r>
            <a:r>
              <a:rPr lang="nb-NO" sz="1200" dirty="0" smtClean="0">
                <a:solidFill>
                  <a:srgbClr val="9900CC"/>
                </a:solidFill>
              </a:rPr>
              <a:t>)</a:t>
            </a:r>
          </a:p>
          <a:p>
            <a:pPr>
              <a:lnSpc>
                <a:spcPts val="2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              - Parts of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refractory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sources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seem</a:t>
            </a:r>
            <a:r>
              <a:rPr lang="nb-NO" sz="1200" dirty="0" smtClean="0">
                <a:solidFill>
                  <a:srgbClr val="9900CC"/>
                </a:solidFill>
              </a:rPr>
              <a:t> to have </a:t>
            </a:r>
            <a:r>
              <a:rPr lang="nb-NO" sz="1200" b="1" dirty="0" err="1" smtClean="0">
                <a:solidFill>
                  <a:srgbClr val="9900CC"/>
                </a:solidFill>
              </a:rPr>
              <a:t>formed</a:t>
            </a:r>
            <a:r>
              <a:rPr lang="nb-NO" sz="1200" b="1" dirty="0" smtClean="0">
                <a:solidFill>
                  <a:srgbClr val="9900CC"/>
                </a:solidFill>
              </a:rPr>
              <a:t> in </a:t>
            </a:r>
            <a:r>
              <a:rPr lang="nb-NO" sz="1200" b="1" dirty="0" err="1" smtClean="0">
                <a:solidFill>
                  <a:srgbClr val="9900CC"/>
                </a:solidFill>
              </a:rPr>
              <a:t>the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Hadean</a:t>
            </a:r>
            <a:r>
              <a:rPr lang="nb-NO" sz="1200" dirty="0" smtClean="0">
                <a:solidFill>
                  <a:srgbClr val="9900CC"/>
                </a:solidFill>
              </a:rPr>
              <a:t>: </a:t>
            </a:r>
            <a:r>
              <a:rPr lang="nb-NO" sz="1200" dirty="0" err="1" smtClean="0">
                <a:solidFill>
                  <a:srgbClr val="9900CC"/>
                </a:solidFill>
              </a:rPr>
              <a:t>Baffin</a:t>
            </a:r>
            <a:r>
              <a:rPr lang="nb-NO" sz="1200" dirty="0" smtClean="0">
                <a:solidFill>
                  <a:srgbClr val="9900CC"/>
                </a:solidFill>
              </a:rPr>
              <a:t> Island, Reunion, Samoa, Hawaii</a:t>
            </a:r>
            <a:endParaRPr lang="nb-NO" sz="1200" dirty="0">
              <a:solidFill>
                <a:srgbClr val="9900CC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859469" y="4483871"/>
            <a:ext cx="3228027" cy="2307510"/>
            <a:chOff x="5859469" y="4483871"/>
            <a:chExt cx="3228027" cy="2307510"/>
          </a:xfrm>
        </p:grpSpPr>
        <p:grpSp>
          <p:nvGrpSpPr>
            <p:cNvPr id="7" name="Group 6"/>
            <p:cNvGrpSpPr/>
            <p:nvPr/>
          </p:nvGrpSpPr>
          <p:grpSpPr>
            <a:xfrm>
              <a:off x="5859469" y="4483871"/>
              <a:ext cx="3219762" cy="2307510"/>
              <a:chOff x="4487519" y="2420888"/>
              <a:chExt cx="4656481" cy="418620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87519" y="2420888"/>
                <a:ext cx="4656481" cy="418620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103325" y="2555737"/>
                <a:ext cx="2272392" cy="6793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nb-NO" sz="1000" dirty="0" smtClean="0"/>
                  <a:t>Peters et al. (2018, Nature)</a:t>
                </a:r>
                <a:endParaRPr lang="en-US" sz="1000" dirty="0"/>
              </a:p>
              <a:p>
                <a:pPr>
                  <a:lnSpc>
                    <a:spcPts val="1300"/>
                  </a:lnSpc>
                </a:pPr>
                <a:r>
                  <a:rPr lang="nb-NO" sz="1200" b="1" dirty="0" smtClean="0"/>
                  <a:t>Reunion basalts</a:t>
                </a:r>
                <a:endParaRPr lang="en-US" sz="1200" b="1" dirty="0"/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6271312" y="5528882"/>
              <a:ext cx="2816184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 rot="19041621">
              <a:off x="7090453" y="5150444"/>
              <a:ext cx="1723563" cy="647498"/>
            </a:xfrm>
            <a:prstGeom prst="roundRect">
              <a:avLst/>
            </a:prstGeom>
            <a:solidFill>
              <a:srgbClr val="9900FF">
                <a:alpha val="3922"/>
              </a:srgbClr>
            </a:solidFill>
            <a:ln w="9525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99231" y="4999108"/>
              <a:ext cx="133402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050" b="1" dirty="0" smtClean="0">
                  <a:solidFill>
                    <a:srgbClr val="9900FF"/>
                  </a:solidFill>
                </a:rPr>
                <a:t>Positive </a:t>
              </a:r>
              <a:r>
                <a:rPr lang="nb-NO" sz="1050" b="1" dirty="0" err="1" smtClean="0">
                  <a:solidFill>
                    <a:srgbClr val="9900FF"/>
                  </a:solidFill>
                </a:rPr>
                <a:t>correlation</a:t>
              </a:r>
              <a:endParaRPr lang="nb-NO" sz="1050" baseline="30000" dirty="0">
                <a:solidFill>
                  <a:srgbClr val="9900FF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nb-NO" sz="1050" baseline="30000" dirty="0" err="1" smtClean="0">
                  <a:solidFill>
                    <a:srgbClr val="9900FF"/>
                  </a:solidFill>
                </a:rPr>
                <a:t>3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He</a:t>
              </a:r>
              <a:r>
                <a:rPr lang="nb-NO" sz="1050" dirty="0" smtClean="0">
                  <a:solidFill>
                    <a:srgbClr val="9900FF"/>
                  </a:solidFill>
                </a:rPr>
                <a:t>/</a:t>
              </a:r>
              <a:r>
                <a:rPr lang="nb-NO" sz="1050" baseline="30000" dirty="0" err="1" smtClean="0">
                  <a:solidFill>
                    <a:srgbClr val="9900FF"/>
                  </a:solidFill>
                </a:rPr>
                <a:t>4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He</a:t>
              </a:r>
              <a:r>
                <a:rPr lang="nb-NO" sz="1050" dirty="0" smtClean="0">
                  <a:solidFill>
                    <a:srgbClr val="9900FF"/>
                  </a:solidFill>
                </a:rPr>
                <a:t> </a:t>
              </a:r>
              <a:r>
                <a:rPr lang="nb-NO" sz="1000" dirty="0" smtClean="0">
                  <a:solidFill>
                    <a:srgbClr val="9900FF"/>
                  </a:solidFill>
                </a:rPr>
                <a:t>(</a:t>
              </a:r>
              <a:r>
                <a:rPr lang="nb-NO" sz="1000" dirty="0" err="1" smtClean="0">
                  <a:solidFill>
                    <a:srgbClr val="9900FF"/>
                  </a:solidFill>
                </a:rPr>
                <a:t>plume</a:t>
              </a:r>
              <a:r>
                <a:rPr lang="nb-NO" sz="1000" dirty="0" smtClean="0">
                  <a:solidFill>
                    <a:srgbClr val="9900FF"/>
                  </a:solidFill>
                </a:rPr>
                <a:t> </a:t>
              </a:r>
              <a:r>
                <a:rPr lang="nb-NO" sz="1000" dirty="0" err="1" smtClean="0">
                  <a:solidFill>
                    <a:srgbClr val="9900FF"/>
                  </a:solidFill>
                </a:rPr>
                <a:t>flux</a:t>
              </a:r>
              <a:r>
                <a:rPr lang="nb-NO" sz="1000" dirty="0" smtClean="0">
                  <a:solidFill>
                    <a:srgbClr val="9900FF"/>
                  </a:solidFill>
                </a:rPr>
                <a:t>)</a:t>
              </a:r>
            </a:p>
            <a:p>
              <a:pPr>
                <a:lnSpc>
                  <a:spcPts val="1200"/>
                </a:lnSpc>
              </a:pPr>
              <a:r>
                <a:rPr lang="nb-NO" sz="1050" dirty="0" smtClean="0">
                  <a:solidFill>
                    <a:srgbClr val="9900FF"/>
                  </a:solidFill>
                </a:rPr>
                <a:t>     versus </a:t>
              </a:r>
              <a:r>
                <a:rPr lang="nb-NO" sz="1200" b="1" dirty="0" err="1" smtClean="0">
                  <a:solidFill>
                    <a:srgbClr val="9900FF"/>
                  </a:solidFill>
                  <a:latin typeface="Symbol" panose="05050102010706020507" pitchFamily="18" charset="2"/>
                </a:rPr>
                <a:t>m</a:t>
              </a:r>
              <a:r>
                <a:rPr lang="nb-NO" sz="1050" baseline="30000" dirty="0" err="1" smtClean="0">
                  <a:solidFill>
                    <a:srgbClr val="9900FF"/>
                  </a:solidFill>
                </a:rPr>
                <a:t>142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Nd</a:t>
              </a:r>
              <a:endParaRPr lang="nb-NO" sz="1050" dirty="0" smtClean="0">
                <a:solidFill>
                  <a:srgbClr val="9900FF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" y="4149081"/>
            <a:ext cx="5242356" cy="27089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38010"/>
            <a:ext cx="2473897" cy="20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1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14" y="203171"/>
            <a:ext cx="1906231" cy="58480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32184" y="950976"/>
            <a:ext cx="975352" cy="1159587"/>
          </a:xfrm>
          <a:prstGeom prst="roundRect">
            <a:avLst/>
          </a:prstGeom>
          <a:noFill/>
          <a:ln w="1905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81493" y="3657600"/>
            <a:ext cx="1045906" cy="1133029"/>
          </a:xfrm>
          <a:prstGeom prst="roundRect">
            <a:avLst/>
          </a:prstGeom>
          <a:noFill/>
          <a:ln w="19050">
            <a:solidFill>
              <a:srgbClr val="B8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84774" y="1529427"/>
            <a:ext cx="60305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33CCCC"/>
                </a:solidFill>
              </a:rPr>
              <a:t>Ofu</a:t>
            </a:r>
            <a:endParaRPr lang="nb-NO" sz="1400" b="1" dirty="0" smtClean="0">
              <a:solidFill>
                <a:srgbClr val="33CC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33CCCC"/>
                </a:solidFill>
              </a:rPr>
              <a:t>04-14</a:t>
            </a:r>
            <a:endParaRPr lang="en-US" sz="1400" b="1" dirty="0">
              <a:solidFill>
                <a:srgbClr val="33CC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4606" y="3993502"/>
            <a:ext cx="60305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B800B8"/>
                </a:solidFill>
              </a:rPr>
              <a:t>Loihi</a:t>
            </a:r>
            <a:endParaRPr lang="nb-NO" sz="1400" b="1" dirty="0" smtClean="0">
              <a:solidFill>
                <a:srgbClr val="B800B8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B800B8"/>
                </a:solidFill>
              </a:rPr>
              <a:t>02-02</a:t>
            </a:r>
            <a:endParaRPr lang="en-US" sz="1400" b="1" dirty="0">
              <a:solidFill>
                <a:srgbClr val="B800B8"/>
              </a:solidFill>
            </a:endParaRPr>
          </a:p>
        </p:txBody>
      </p:sp>
      <p:sp>
        <p:nvSpPr>
          <p:cNvPr id="18" name="Left Brace 17"/>
          <p:cNvSpPr/>
          <p:nvPr/>
        </p:nvSpPr>
        <p:spPr>
          <a:xfrm>
            <a:off x="419373" y="269954"/>
            <a:ext cx="129268" cy="281287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/>
          <p:cNvSpPr/>
          <p:nvPr/>
        </p:nvSpPr>
        <p:spPr>
          <a:xfrm>
            <a:off x="362767" y="3699400"/>
            <a:ext cx="138847" cy="1778075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27303" y="146332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/>
              <a:t>Samoa</a:t>
            </a:r>
            <a:endParaRPr lang="en-US" sz="1800" b="1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08620" y="436104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/>
              <a:t>Hawaii</a:t>
            </a:r>
            <a:endParaRPr lang="en-US" sz="1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72346" y="5929336"/>
            <a:ext cx="3866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latin typeface="Symbol" panose="05050102010706020507" pitchFamily="18" charset="2"/>
              </a:rPr>
              <a:t>-</a:t>
            </a:r>
            <a:r>
              <a:rPr lang="nb-NO" sz="1500" dirty="0" smtClean="0"/>
              <a:t>5</a:t>
            </a:r>
            <a:endParaRPr lang="en-US" sz="1500" dirty="0"/>
          </a:p>
        </p:txBody>
      </p:sp>
      <p:sp>
        <p:nvSpPr>
          <p:cNvPr id="25" name="TextBox 24"/>
          <p:cNvSpPr txBox="1"/>
          <p:nvPr/>
        </p:nvSpPr>
        <p:spPr>
          <a:xfrm>
            <a:off x="1731754" y="5924982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/>
              <a:t>5</a:t>
            </a:r>
            <a:endParaRPr lang="en-US" sz="1500" dirty="0"/>
          </a:p>
        </p:txBody>
      </p:sp>
      <p:sp>
        <p:nvSpPr>
          <p:cNvPr id="26" name="TextBox 25"/>
          <p:cNvSpPr txBox="1"/>
          <p:nvPr/>
        </p:nvSpPr>
        <p:spPr>
          <a:xfrm>
            <a:off x="1091560" y="5924688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latin typeface="Symbol" panose="05050102010706020507" pitchFamily="18" charset="2"/>
              </a:rPr>
              <a:t>0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743871" y="6091608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latin typeface="Symbol" panose="05050102010706020507" pitchFamily="18" charset="2"/>
              </a:rPr>
              <a:t>m</a:t>
            </a:r>
            <a:r>
              <a:rPr lang="nb-NO" baseline="30000" dirty="0" err="1" smtClean="0"/>
              <a:t>142</a:t>
            </a:r>
            <a:r>
              <a:rPr lang="nb-NO" dirty="0" err="1" smtClean="0"/>
              <a:t>Nd</a:t>
            </a:r>
            <a:r>
              <a:rPr lang="nb-NO" sz="1400" dirty="0" smtClean="0"/>
              <a:t>, </a:t>
            </a:r>
            <a:r>
              <a:rPr lang="nb-NO" sz="1400" dirty="0" err="1" smtClean="0"/>
              <a:t>ppm</a:t>
            </a:r>
            <a:endParaRPr lang="en-US" sz="1400" dirty="0"/>
          </a:p>
        </p:txBody>
      </p:sp>
      <p:cxnSp>
        <p:nvCxnSpPr>
          <p:cNvPr id="57" name="Straight Connector 56"/>
          <p:cNvCxnSpPr>
            <a:stCxn id="26" idx="0"/>
            <a:endCxn id="16" idx="0"/>
          </p:cNvCxnSpPr>
          <p:nvPr/>
        </p:nvCxnSpPr>
        <p:spPr>
          <a:xfrm flipV="1">
            <a:off x="1231983" y="203171"/>
            <a:ext cx="16247" cy="5721517"/>
          </a:xfrm>
          <a:prstGeom prst="line">
            <a:avLst/>
          </a:prstGeom>
          <a:ln w="28575">
            <a:solidFill>
              <a:srgbClr val="000000">
                <a:alpha val="30196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4095356" y="118000"/>
            <a:ext cx="2682197" cy="1862833"/>
            <a:chOff x="3741606" y="327887"/>
            <a:chExt cx="2682197" cy="1862833"/>
          </a:xfrm>
        </p:grpSpPr>
        <p:grpSp>
          <p:nvGrpSpPr>
            <p:cNvPr id="34" name="Group 33"/>
            <p:cNvGrpSpPr/>
            <p:nvPr/>
          </p:nvGrpSpPr>
          <p:grpSpPr>
            <a:xfrm>
              <a:off x="4305459" y="433261"/>
              <a:ext cx="2118344" cy="1264485"/>
              <a:chOff x="6643967" y="303057"/>
              <a:chExt cx="2118344" cy="126448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3967" y="332656"/>
                <a:ext cx="2118344" cy="1216302"/>
              </a:xfrm>
              <a:prstGeom prst="rect">
                <a:avLst/>
              </a:prstGeom>
            </p:spPr>
          </p:pic>
          <p:sp>
            <p:nvSpPr>
              <p:cNvPr id="23" name="Rounded Rectangle 22"/>
              <p:cNvSpPr/>
              <p:nvPr/>
            </p:nvSpPr>
            <p:spPr>
              <a:xfrm>
                <a:off x="7997470" y="520848"/>
                <a:ext cx="606056" cy="593934"/>
              </a:xfrm>
              <a:prstGeom prst="roundRect">
                <a:avLst/>
              </a:prstGeom>
              <a:noFill/>
              <a:ln w="190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656831" y="303057"/>
                <a:ext cx="2105479" cy="126448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998471" y="1460872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88169" y="327887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90668" y="907584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61236" y="1648653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30</a:t>
              </a:r>
              <a:endParaRPr lang="en-US" sz="1500" dirty="0"/>
            </a:p>
          </p:txBody>
        </p:sp>
        <p:sp>
          <p:nvSpPr>
            <p:cNvPr id="55" name="TextBox 54"/>
            <p:cNvSpPr txBox="1"/>
            <p:nvPr/>
          </p:nvSpPr>
          <p:spPr>
            <a:xfrm rot="16200000">
              <a:off x="3342779" y="803119"/>
              <a:ext cx="11977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142</a:t>
              </a:r>
              <a:r>
                <a:rPr lang="nb-NO" dirty="0" err="1" smtClean="0"/>
                <a:t>Nd</a:t>
              </a:r>
              <a:r>
                <a:rPr lang="nb-NO" sz="1400" dirty="0" smtClean="0"/>
                <a:t>, </a:t>
              </a:r>
              <a:r>
                <a:rPr lang="nb-NO" sz="1400" dirty="0" err="1" smtClean="0"/>
                <a:t>ppm</a:t>
              </a:r>
              <a:endParaRPr lang="en-US" sz="14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92011" y="1645190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20</a:t>
              </a:r>
              <a:endParaRPr lang="en-US" sz="15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698843" y="1644896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10</a:t>
              </a:r>
              <a:endParaRPr lang="en-US" sz="15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89086" y="1852166"/>
              <a:ext cx="1417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aseline="30000" dirty="0" err="1" smtClean="0"/>
                <a:t>3</a:t>
              </a:r>
              <a:r>
                <a:rPr lang="nb-NO" dirty="0" err="1" smtClean="0"/>
                <a:t>He</a:t>
              </a:r>
              <a:r>
                <a:rPr lang="nb-NO" dirty="0" smtClean="0"/>
                <a:t>/</a:t>
              </a:r>
              <a:r>
                <a:rPr lang="nb-NO" baseline="30000" dirty="0" err="1" smtClean="0"/>
                <a:t>4</a:t>
              </a:r>
              <a:r>
                <a:rPr lang="nb-NO" dirty="0" err="1" smtClean="0"/>
                <a:t>He</a:t>
              </a:r>
              <a:r>
                <a:rPr lang="nb-NO" sz="1400" dirty="0" smtClean="0"/>
                <a:t>, R/</a:t>
              </a:r>
              <a:r>
                <a:rPr lang="nb-NO" sz="1400" dirty="0" err="1" smtClean="0"/>
                <a:t>R</a:t>
              </a:r>
              <a:r>
                <a:rPr lang="nb-NO" sz="1400" baseline="-25000" dirty="0" err="1" smtClean="0"/>
                <a:t>atm</a:t>
              </a:r>
              <a:endParaRPr lang="en-US" sz="1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81858" y="2588012"/>
            <a:ext cx="4904772" cy="4095370"/>
            <a:chOff x="4181858" y="2588012"/>
            <a:chExt cx="4904772" cy="40953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7829" y="3060464"/>
              <a:ext cx="4156604" cy="305891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16200000">
              <a:off x="3753375" y="4560389"/>
              <a:ext cx="12570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142</a:t>
              </a:r>
              <a:r>
                <a:rPr lang="nb-NO" dirty="0" err="1" smtClean="0"/>
                <a:t>Nd</a:t>
              </a:r>
              <a:r>
                <a:rPr lang="nb-NO" dirty="0" smtClean="0"/>
                <a:t>, </a:t>
              </a:r>
              <a:r>
                <a:rPr lang="nb-NO" dirty="0" err="1" smtClean="0"/>
                <a:t>ppm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97631" y="6035989"/>
              <a:ext cx="788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143</a:t>
              </a:r>
              <a:r>
                <a:rPr lang="nb-NO" dirty="0" err="1" smtClean="0"/>
                <a:t>Nd</a:t>
              </a:r>
              <a:endParaRPr lang="en-US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748279" y="4891871"/>
              <a:ext cx="4129643" cy="1181"/>
            </a:xfrm>
            <a:prstGeom prst="line">
              <a:avLst/>
            </a:prstGeom>
            <a:ln w="57150">
              <a:solidFill>
                <a:srgbClr val="000000">
                  <a:alpha val="21961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424250" y="5345911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34850" y="4118875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32121" y="4735146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451780" y="6089082"/>
              <a:ext cx="57900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400</a:t>
              </a:r>
              <a:endParaRPr lang="en-US" sz="15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660911" y="6118077"/>
              <a:ext cx="4732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400</a:t>
              </a:r>
              <a:endParaRPr lang="en-US" sz="15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686424" y="6089082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434508" y="3521142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10</a:t>
              </a:r>
              <a:endParaRPr lang="en-US" sz="15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332898" y="6278213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e</a:t>
              </a:r>
              <a:r>
                <a:rPr lang="nb-NO" baseline="30000" dirty="0" err="1" smtClean="0"/>
                <a:t>143</a:t>
              </a:r>
              <a:r>
                <a:rPr lang="nb-NO" dirty="0" err="1" smtClean="0"/>
                <a:t>Nd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560920" y="6319168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4</a:t>
              </a:r>
              <a:endParaRPr lang="en-US" sz="15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750514" y="6360217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4</a:t>
              </a:r>
              <a:endParaRPr lang="en-US" sz="15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91665" y="6327426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34525" y="2906850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20</a:t>
              </a:r>
              <a:endParaRPr lang="en-US" sz="15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324366" y="5938972"/>
              <a:ext cx="48282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10</a:t>
              </a:r>
              <a:endParaRPr lang="en-US" sz="1500" dirty="0"/>
            </a:p>
          </p:txBody>
        </p:sp>
        <p:cxnSp>
          <p:nvCxnSpPr>
            <p:cNvPr id="78" name="Straight Connector 77"/>
            <p:cNvCxnSpPr/>
            <p:nvPr/>
          </p:nvCxnSpPr>
          <p:spPr>
            <a:xfrm flipH="1" flipV="1">
              <a:off x="6808767" y="3079928"/>
              <a:ext cx="3691" cy="3019974"/>
            </a:xfrm>
            <a:prstGeom prst="line">
              <a:avLst/>
            </a:prstGeom>
            <a:ln w="57150">
              <a:solidFill>
                <a:srgbClr val="000000">
                  <a:alpha val="21961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 rot="18531982">
              <a:off x="7544273" y="3264751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4.57 Ga</a:t>
              </a:r>
              <a:endParaRPr lang="en-US" sz="1300" dirty="0"/>
            </a:p>
          </p:txBody>
        </p:sp>
        <p:sp>
          <p:nvSpPr>
            <p:cNvPr id="84" name="TextBox 83"/>
            <p:cNvSpPr txBox="1"/>
            <p:nvPr/>
          </p:nvSpPr>
          <p:spPr>
            <a:xfrm rot="19299537">
              <a:off x="7906499" y="3509625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4.50 Ga</a:t>
              </a:r>
              <a:endParaRPr lang="en-US" sz="1300" dirty="0"/>
            </a:p>
          </p:txBody>
        </p:sp>
        <p:sp>
          <p:nvSpPr>
            <p:cNvPr id="85" name="TextBox 84"/>
            <p:cNvSpPr txBox="1"/>
            <p:nvPr/>
          </p:nvSpPr>
          <p:spPr>
            <a:xfrm rot="20290316">
              <a:off x="7894078" y="4073095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4.42 Ga</a:t>
              </a:r>
              <a:endParaRPr lang="en-US" sz="13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624254" y="2588012"/>
              <a:ext cx="2577950" cy="502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nb-NO" sz="1500" dirty="0" smtClean="0">
                  <a:solidFill>
                    <a:srgbClr val="0066FF"/>
                  </a:solidFill>
                </a:rPr>
                <a:t>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Residues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after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melt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extraction</a:t>
              </a:r>
              <a:endParaRPr lang="nb-NO" sz="1300" b="1" dirty="0" smtClean="0">
                <a:solidFill>
                  <a:srgbClr val="0066FF"/>
                </a:solidFill>
              </a:endParaRPr>
            </a:p>
            <a:p>
              <a:pPr>
                <a:lnSpc>
                  <a:spcPts val="1600"/>
                </a:lnSpc>
              </a:pPr>
              <a:r>
                <a:rPr lang="nb-NO" sz="1300" b="1" dirty="0">
                  <a:solidFill>
                    <a:srgbClr val="0066FF"/>
                  </a:solidFill>
                </a:rPr>
                <a:t> 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at: 4.57</a:t>
              </a:r>
              <a:r>
                <a:rPr lang="nb-NO" sz="2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100" dirty="0" smtClean="0">
                  <a:solidFill>
                    <a:srgbClr val="0066FF"/>
                  </a:solidFill>
                </a:rPr>
                <a:t>(SS age)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, 4.50 and 4.42 Ga</a:t>
              </a:r>
              <a:endParaRPr lang="en-US" sz="1300" b="1" dirty="0">
                <a:solidFill>
                  <a:srgbClr val="0066FF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867268" y="3055574"/>
              <a:ext cx="1789272" cy="1361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Original mantle 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reservoir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:</a:t>
              </a:r>
            </a:p>
            <a:p>
              <a:pPr>
                <a:lnSpc>
                  <a:spcPts val="1400"/>
                </a:lnSpc>
              </a:pPr>
              <a:r>
                <a:rPr lang="nb-NO" sz="1200" b="1" dirty="0" smtClean="0">
                  <a:solidFill>
                    <a:srgbClr val="0066FF"/>
                  </a:solidFill>
                  <a:latin typeface="Symbol" panose="05050102010706020507" pitchFamily="18" charset="2"/>
                </a:rPr>
                <a:t>  </a:t>
              </a:r>
              <a:r>
                <a:rPr lang="nb-NO" sz="1300" b="1" dirty="0" err="1" smtClean="0">
                  <a:solidFill>
                    <a:srgbClr val="0066FF"/>
                  </a:solidFill>
                  <a:latin typeface="Symbol" panose="05050102010706020507" pitchFamily="18" charset="2"/>
                </a:rPr>
                <a:t>m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142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 = </a:t>
              </a:r>
              <a:r>
                <a:rPr lang="nb-NO" sz="1300" b="1" dirty="0" err="1" smtClean="0">
                  <a:solidFill>
                    <a:srgbClr val="0066FF"/>
                  </a:solidFill>
                  <a:latin typeface="Symbol" panose="05050102010706020507" pitchFamily="18" charset="2"/>
                </a:rPr>
                <a:t>e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143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 = 0</a:t>
              </a:r>
            </a:p>
            <a:p>
              <a:pPr>
                <a:lnSpc>
                  <a:spcPts val="1400"/>
                </a:lnSpc>
              </a:pPr>
              <a:r>
                <a:rPr lang="nb-NO" sz="1200" baseline="30000" dirty="0" smtClean="0">
                  <a:solidFill>
                    <a:srgbClr val="0066FF"/>
                  </a:solidFill>
                  <a:latin typeface="+mn-lt"/>
                </a:rPr>
                <a:t>   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147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Sm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/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144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: </a:t>
              </a:r>
              <a:r>
                <a:rPr lang="nb-NO" sz="1200" b="1" dirty="0" smtClean="0">
                  <a:solidFill>
                    <a:srgbClr val="0066FF"/>
                  </a:solidFill>
                  <a:latin typeface="+mn-lt"/>
                </a:rPr>
                <a:t>0.196</a:t>
              </a:r>
              <a:endParaRPr lang="en-US" sz="1200" b="1" dirty="0" smtClean="0">
                <a:solidFill>
                  <a:srgbClr val="0066FF"/>
                </a:solidFill>
                <a:latin typeface="+mn-lt"/>
              </a:endParaRPr>
            </a:p>
            <a:p>
              <a:pPr>
                <a:lnSpc>
                  <a:spcPts val="20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Small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black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symbols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on</a:t>
              </a:r>
              <a:endParaRPr lang="nb-NO" sz="1100" dirty="0" smtClean="0">
                <a:solidFill>
                  <a:srgbClr val="0066FF"/>
                </a:solidFill>
                <a:latin typeface="+mn-lt"/>
              </a:endParaRPr>
            </a:p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residue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trends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corresponds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</a:t>
              </a:r>
            </a:p>
            <a:p>
              <a:pPr>
                <a:lnSpc>
                  <a:spcPts val="13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to </a:t>
              </a:r>
              <a:r>
                <a:rPr lang="nb-NO" sz="1100" baseline="30000" dirty="0" err="1" smtClean="0">
                  <a:solidFill>
                    <a:srgbClr val="0066FF"/>
                  </a:solidFill>
                </a:rPr>
                <a:t>147</a:t>
              </a:r>
              <a:r>
                <a:rPr lang="nb-NO" sz="1100" dirty="0" err="1" smtClean="0">
                  <a:solidFill>
                    <a:srgbClr val="0066FF"/>
                  </a:solidFill>
                </a:rPr>
                <a:t>Sm</a:t>
              </a:r>
              <a:r>
                <a:rPr lang="nb-NO" sz="1100" dirty="0" smtClean="0">
                  <a:solidFill>
                    <a:srgbClr val="0066FF"/>
                  </a:solidFill>
                </a:rPr>
                <a:t>/</a:t>
              </a:r>
              <a:r>
                <a:rPr lang="nb-NO" sz="1100" baseline="30000" dirty="0" err="1" smtClean="0">
                  <a:solidFill>
                    <a:srgbClr val="0066FF"/>
                  </a:solidFill>
                </a:rPr>
                <a:t>144</a:t>
              </a:r>
              <a:r>
                <a:rPr lang="nb-NO" sz="1100" dirty="0" err="1" smtClean="0">
                  <a:solidFill>
                    <a:srgbClr val="0066FF"/>
                  </a:solidFill>
                </a:rPr>
                <a:t>Nd</a:t>
              </a:r>
              <a:r>
                <a:rPr lang="nb-NO" sz="1100" dirty="0" smtClean="0">
                  <a:solidFill>
                    <a:srgbClr val="0066FF"/>
                  </a:solidFill>
                </a:rPr>
                <a:t>: </a:t>
              </a:r>
            </a:p>
            <a:p>
              <a:pPr>
                <a:lnSpc>
                  <a:spcPts val="1300"/>
                </a:lnSpc>
              </a:pPr>
              <a:r>
                <a:rPr lang="nb-NO" sz="1100" dirty="0" smtClean="0">
                  <a:solidFill>
                    <a:srgbClr val="0066FF"/>
                  </a:solidFill>
                </a:rPr>
                <a:t>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0.200</a:t>
              </a:r>
              <a:r>
                <a:rPr lang="nb-NO" sz="1100" dirty="0" smtClean="0">
                  <a:solidFill>
                    <a:srgbClr val="0066FF"/>
                  </a:solidFill>
                </a:rPr>
                <a:t>,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0.204</a:t>
              </a:r>
              <a:r>
                <a:rPr lang="nb-NO" sz="1100" dirty="0" smtClean="0">
                  <a:solidFill>
                    <a:srgbClr val="0066FF"/>
                  </a:solidFill>
                </a:rPr>
                <a:t> and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0.208</a:t>
              </a:r>
              <a:endParaRPr lang="nb-NO" sz="1100" b="1" dirty="0" smtClean="0">
                <a:solidFill>
                  <a:srgbClr val="0066FF"/>
                </a:solidFill>
                <a:latin typeface="+mn-lt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966458" y="5081567"/>
              <a:ext cx="1202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/>
                <a:t>Enriched</a:t>
              </a:r>
              <a:r>
                <a:rPr lang="nb-NO" sz="1200" dirty="0" smtClean="0"/>
                <a:t> mantle</a:t>
              </a:r>
              <a:endParaRPr lang="en-US" sz="1200" dirty="0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flipH="1" flipV="1">
              <a:off x="5313144" y="4943400"/>
              <a:ext cx="48910" cy="20087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2433244" y="199601"/>
            <a:ext cx="1031051" cy="461665"/>
          </a:xfrm>
          <a:prstGeom prst="rect">
            <a:avLst/>
          </a:prstGeom>
          <a:solidFill>
            <a:srgbClr val="E0E0E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Horan</a:t>
            </a:r>
            <a:r>
              <a:rPr lang="nb-NO" sz="1200" dirty="0" smtClean="0"/>
              <a:t> et al.</a:t>
            </a:r>
          </a:p>
          <a:p>
            <a:r>
              <a:rPr lang="nb-NO" sz="1200" dirty="0" smtClean="0"/>
              <a:t>(2018, </a:t>
            </a:r>
            <a:r>
              <a:rPr lang="nb-NO" sz="1200" dirty="0" err="1" smtClean="0"/>
              <a:t>EPSL</a:t>
            </a:r>
            <a:r>
              <a:rPr lang="nb-NO" sz="1200" dirty="0" smtClean="0"/>
              <a:t>)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60828" y="223373"/>
            <a:ext cx="4313924" cy="1762350"/>
            <a:chOff x="4660828" y="223373"/>
            <a:chExt cx="4313924" cy="1762350"/>
          </a:xfrm>
        </p:grpSpPr>
        <p:grpSp>
          <p:nvGrpSpPr>
            <p:cNvPr id="75" name="Group 74"/>
            <p:cNvGrpSpPr/>
            <p:nvPr/>
          </p:nvGrpSpPr>
          <p:grpSpPr>
            <a:xfrm>
              <a:off x="6763368" y="223373"/>
              <a:ext cx="2211384" cy="1762350"/>
              <a:chOff x="6409618" y="433260"/>
              <a:chExt cx="2211384" cy="176235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409618" y="433260"/>
                <a:ext cx="2211384" cy="1262527"/>
                <a:chOff x="6666134" y="2111827"/>
                <a:chExt cx="2211384" cy="1262527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66134" y="2137836"/>
                  <a:ext cx="2188180" cy="1226127"/>
                </a:xfrm>
                <a:prstGeom prst="rect">
                  <a:avLst/>
                </a:prstGeom>
              </p:spPr>
            </p:pic>
            <p:sp>
              <p:nvSpPr>
                <p:cNvPr id="31" name="Rectangle 30"/>
                <p:cNvSpPr/>
                <p:nvPr/>
              </p:nvSpPr>
              <p:spPr>
                <a:xfrm>
                  <a:off x="6682958" y="2111827"/>
                  <a:ext cx="2194560" cy="126252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7052304" y="2329705"/>
                  <a:ext cx="612221" cy="579611"/>
                </a:xfrm>
                <a:prstGeom prst="roundRect">
                  <a:avLst/>
                </a:prstGeom>
                <a:noFill/>
                <a:ln w="19050">
                  <a:solidFill>
                    <a:srgbClr val="CC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7510906" y="1631021"/>
                <a:ext cx="38664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-</a:t>
                </a:r>
                <a:r>
                  <a:rPr lang="nb-NO" sz="1500" dirty="0" smtClean="0"/>
                  <a:t>5</a:t>
                </a:r>
                <a:endParaRPr lang="en-US" sz="15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65692" y="1631755"/>
                <a:ext cx="28084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/>
                  <a:t>5</a:t>
                </a:r>
                <a:endParaRPr lang="en-US" sz="15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28483" y="1627864"/>
                <a:ext cx="28084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0</a:t>
                </a:r>
                <a:endParaRPr lang="en-US" sz="15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795788" y="1642065"/>
                <a:ext cx="48282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-</a:t>
                </a:r>
                <a:r>
                  <a:rPr lang="nb-NO" sz="1500" dirty="0" smtClean="0"/>
                  <a:t>15</a:t>
                </a:r>
                <a:endParaRPr lang="en-US" sz="15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716818" y="1795500"/>
                <a:ext cx="7328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err="1" smtClean="0">
                    <a:latin typeface="Symbol" panose="05050102010706020507" pitchFamily="18" charset="2"/>
                  </a:rPr>
                  <a:t>m</a:t>
                </a:r>
                <a:r>
                  <a:rPr lang="nb-NO" baseline="30000" dirty="0" err="1" smtClean="0"/>
                  <a:t>182</a:t>
                </a:r>
                <a:r>
                  <a:rPr lang="nb-NO" dirty="0" err="1" smtClean="0"/>
                  <a:t>W</a:t>
                </a:r>
                <a:endParaRPr lang="en-US" dirty="0"/>
              </a:p>
            </p:txBody>
          </p:sp>
        </p:grpSp>
        <p:sp>
          <p:nvSpPr>
            <p:cNvPr id="76" name="Rounded Rectangle 75"/>
            <p:cNvSpPr/>
            <p:nvPr/>
          </p:nvSpPr>
          <p:spPr>
            <a:xfrm>
              <a:off x="4660828" y="451884"/>
              <a:ext cx="3089686" cy="175438"/>
            </a:xfrm>
            <a:prstGeom prst="roundRect">
              <a:avLst/>
            </a:prstGeom>
            <a:noFill/>
            <a:ln w="31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87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215" y="4221088"/>
            <a:ext cx="5458414" cy="2565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24" y="124236"/>
            <a:ext cx="3229876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Primary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kimberlites</a:t>
            </a:r>
            <a:endParaRPr lang="nb-NO" sz="1800" b="1" dirty="0" smtClean="0">
              <a:solidFill>
                <a:srgbClr val="3333FF"/>
              </a:solidFill>
            </a:endParaRPr>
          </a:p>
          <a:p>
            <a:r>
              <a:rPr lang="nb-NO" sz="1500" b="1" dirty="0" smtClean="0">
                <a:solidFill>
                  <a:srgbClr val="9900FF"/>
                </a:solidFill>
              </a:rPr>
              <a:t>Negative</a:t>
            </a:r>
            <a:r>
              <a:rPr lang="nb-NO" sz="1500" dirty="0" smtClean="0">
                <a:solidFill>
                  <a:srgbClr val="9900FF"/>
                </a:solidFill>
              </a:rPr>
              <a:t> </a:t>
            </a:r>
            <a:r>
              <a:rPr lang="nb-NO" sz="1500" dirty="0" err="1" smtClean="0">
                <a:solidFill>
                  <a:srgbClr val="9900FF"/>
                </a:solidFill>
              </a:rPr>
              <a:t>correlation</a:t>
            </a:r>
            <a:r>
              <a:rPr lang="nb-NO" sz="1500" dirty="0" smtClean="0">
                <a:solidFill>
                  <a:srgbClr val="9900FF"/>
                </a:solidFill>
              </a:rPr>
              <a:t>: </a:t>
            </a:r>
            <a:r>
              <a:rPr lang="nb-NO" sz="1500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m</a:t>
            </a:r>
            <a:r>
              <a:rPr lang="nb-NO" sz="1500" baseline="30000" dirty="0" smtClean="0">
                <a:solidFill>
                  <a:srgbClr val="9900FF"/>
                </a:solidFill>
              </a:rPr>
              <a:t>142</a:t>
            </a:r>
            <a:r>
              <a:rPr lang="nb-NO" sz="1500" dirty="0" smtClean="0">
                <a:solidFill>
                  <a:srgbClr val="9900FF"/>
                </a:solidFill>
              </a:rPr>
              <a:t>Nd</a:t>
            </a:r>
            <a:r>
              <a:rPr lang="nb-NO" sz="1500" b="1" dirty="0" smtClean="0">
                <a:solidFill>
                  <a:srgbClr val="9900FF"/>
                </a:solidFill>
              </a:rPr>
              <a:t>-</a:t>
            </a:r>
            <a:r>
              <a:rPr lang="nb-NO" sz="1500" dirty="0" smtClean="0">
                <a:solidFill>
                  <a:srgbClr val="9900FF"/>
                </a:solidFill>
              </a:rPr>
              <a:t> </a:t>
            </a:r>
            <a:r>
              <a:rPr lang="nb-NO" sz="1500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m</a:t>
            </a:r>
            <a:r>
              <a:rPr lang="nb-NO" sz="1500" baseline="30000" dirty="0" smtClean="0">
                <a:solidFill>
                  <a:srgbClr val="9900FF"/>
                </a:solidFill>
              </a:rPr>
              <a:t>182</a:t>
            </a:r>
            <a:r>
              <a:rPr lang="nb-NO" sz="1500" dirty="0" smtClean="0">
                <a:solidFill>
                  <a:srgbClr val="9900FF"/>
                </a:solidFill>
              </a:rPr>
              <a:t>W ? </a:t>
            </a:r>
            <a:r>
              <a:rPr lang="nb-NO" sz="1400" dirty="0" smtClean="0"/>
              <a:t>No </a:t>
            </a:r>
            <a:r>
              <a:rPr lang="nb-NO" sz="1400" dirty="0" err="1" smtClean="0"/>
              <a:t>clear</a:t>
            </a:r>
            <a:r>
              <a:rPr lang="nb-NO" sz="1400" dirty="0" smtClean="0"/>
              <a:t> </a:t>
            </a:r>
            <a:r>
              <a:rPr lang="nb-NO" sz="1400" dirty="0" err="1" smtClean="0"/>
              <a:t>correlation</a:t>
            </a:r>
            <a:r>
              <a:rPr lang="nb-NO" sz="1400" dirty="0" smtClean="0"/>
              <a:t> </a:t>
            </a:r>
            <a:r>
              <a:rPr lang="nb-NO" sz="1400" dirty="0" err="1" smtClean="0"/>
              <a:t>with</a:t>
            </a:r>
            <a:r>
              <a:rPr lang="nb-NO" sz="1400" dirty="0" smtClean="0"/>
              <a:t> W-</a:t>
            </a:r>
            <a:r>
              <a:rPr lang="nb-NO" sz="1400" dirty="0" err="1" smtClean="0"/>
              <a:t>concentration</a:t>
            </a:r>
            <a:r>
              <a:rPr lang="nb-NO" sz="1400" dirty="0" smtClean="0"/>
              <a:t> </a:t>
            </a:r>
            <a:endParaRPr lang="nb-NO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8464" y="4509120"/>
            <a:ext cx="3024336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OIBs</a:t>
            </a:r>
            <a:endParaRPr lang="nb-NO" sz="1800" b="1" dirty="0" smtClean="0">
              <a:solidFill>
                <a:srgbClr val="3333FF"/>
              </a:solidFill>
            </a:endParaRPr>
          </a:p>
          <a:p>
            <a:r>
              <a:rPr lang="nb-NO" sz="1400" dirty="0" smtClean="0"/>
              <a:t>Are W-</a:t>
            </a:r>
            <a:r>
              <a:rPr lang="nb-NO" sz="1400" dirty="0" err="1" smtClean="0"/>
              <a:t>conc</a:t>
            </a:r>
            <a:r>
              <a:rPr lang="nb-NO" sz="1400" dirty="0" smtClean="0"/>
              <a:t>. and </a:t>
            </a:r>
            <a:r>
              <a:rPr lang="nb-NO" sz="1400" b="1" dirty="0" smtClean="0">
                <a:latin typeface="Symbol" panose="05050102010706020507" pitchFamily="18" charset="2"/>
              </a:rPr>
              <a:t>m</a:t>
            </a:r>
            <a:r>
              <a:rPr lang="nb-NO" sz="1400" baseline="30000" dirty="0" smtClean="0"/>
              <a:t>182</a:t>
            </a:r>
            <a:r>
              <a:rPr lang="nb-NO" sz="1400" dirty="0" smtClean="0"/>
              <a:t>W  </a:t>
            </a:r>
            <a:r>
              <a:rPr lang="nb-NO" sz="1400" dirty="0" err="1" smtClean="0"/>
              <a:t>correlated</a:t>
            </a:r>
            <a:r>
              <a:rPr lang="nb-NO" sz="1400" dirty="0" smtClean="0"/>
              <a:t> ??</a:t>
            </a:r>
          </a:p>
          <a:p>
            <a:r>
              <a:rPr lang="nb-NO" sz="1200" dirty="0" smtClean="0"/>
              <a:t>  (Fig. S2, </a:t>
            </a:r>
            <a:r>
              <a:rPr lang="nb-NO" sz="1200" dirty="0" err="1" smtClean="0"/>
              <a:t>Yoshino</a:t>
            </a:r>
            <a:r>
              <a:rPr lang="nb-NO" sz="1200" dirty="0" smtClean="0"/>
              <a:t> et al., 2020, EPSL)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76" y="92708"/>
            <a:ext cx="5123698" cy="372771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158641" y="1816274"/>
            <a:ext cx="1672225" cy="1540701"/>
          </a:xfrm>
          <a:custGeom>
            <a:avLst/>
            <a:gdLst>
              <a:gd name="connsiteX0" fmla="*/ 0 w 1672225"/>
              <a:gd name="connsiteY0" fmla="*/ 0 h 1540701"/>
              <a:gd name="connsiteX1" fmla="*/ 125260 w 1672225"/>
              <a:gd name="connsiteY1" fmla="*/ 745299 h 1540701"/>
              <a:gd name="connsiteX2" fmla="*/ 394570 w 1672225"/>
              <a:gd name="connsiteY2" fmla="*/ 1233814 h 1540701"/>
              <a:gd name="connsiteX3" fmla="*/ 870559 w 1672225"/>
              <a:gd name="connsiteY3" fmla="*/ 1434230 h 1540701"/>
              <a:gd name="connsiteX4" fmla="*/ 1672225 w 1672225"/>
              <a:gd name="connsiteY4" fmla="*/ 1540701 h 154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225" h="1540701">
                <a:moveTo>
                  <a:pt x="0" y="0"/>
                </a:moveTo>
                <a:cubicBezTo>
                  <a:pt x="29749" y="269831"/>
                  <a:pt x="59498" y="539663"/>
                  <a:pt x="125260" y="745299"/>
                </a:cubicBezTo>
                <a:cubicBezTo>
                  <a:pt x="191022" y="950935"/>
                  <a:pt x="270354" y="1118992"/>
                  <a:pt x="394570" y="1233814"/>
                </a:cubicBezTo>
                <a:cubicBezTo>
                  <a:pt x="518786" y="1348636"/>
                  <a:pt x="657617" y="1383082"/>
                  <a:pt x="870559" y="1434230"/>
                </a:cubicBezTo>
                <a:cubicBezTo>
                  <a:pt x="1083501" y="1485378"/>
                  <a:pt x="1377863" y="1513039"/>
                  <a:pt x="1672225" y="1540701"/>
                </a:cubicBezTo>
              </a:path>
            </a:pathLst>
          </a:custGeom>
          <a:noFill/>
          <a:ln w="1905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788024" y="4581129"/>
            <a:ext cx="2808312" cy="1679762"/>
          </a:xfrm>
          <a:custGeom>
            <a:avLst/>
            <a:gdLst>
              <a:gd name="connsiteX0" fmla="*/ 0 w 1672225"/>
              <a:gd name="connsiteY0" fmla="*/ 0 h 1540701"/>
              <a:gd name="connsiteX1" fmla="*/ 125260 w 1672225"/>
              <a:gd name="connsiteY1" fmla="*/ 745299 h 1540701"/>
              <a:gd name="connsiteX2" fmla="*/ 394570 w 1672225"/>
              <a:gd name="connsiteY2" fmla="*/ 1233814 h 1540701"/>
              <a:gd name="connsiteX3" fmla="*/ 870559 w 1672225"/>
              <a:gd name="connsiteY3" fmla="*/ 1434230 h 1540701"/>
              <a:gd name="connsiteX4" fmla="*/ 1672225 w 1672225"/>
              <a:gd name="connsiteY4" fmla="*/ 1540701 h 154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225" h="1540701">
                <a:moveTo>
                  <a:pt x="0" y="0"/>
                </a:moveTo>
                <a:cubicBezTo>
                  <a:pt x="29749" y="269831"/>
                  <a:pt x="59498" y="539663"/>
                  <a:pt x="125260" y="745299"/>
                </a:cubicBezTo>
                <a:cubicBezTo>
                  <a:pt x="191022" y="950935"/>
                  <a:pt x="270354" y="1118992"/>
                  <a:pt x="394570" y="1233814"/>
                </a:cubicBezTo>
                <a:cubicBezTo>
                  <a:pt x="518786" y="1348636"/>
                  <a:pt x="657617" y="1383082"/>
                  <a:pt x="870559" y="1434230"/>
                </a:cubicBezTo>
                <a:cubicBezTo>
                  <a:pt x="1083501" y="1485378"/>
                  <a:pt x="1377863" y="1513039"/>
                  <a:pt x="1672225" y="1540701"/>
                </a:cubicBezTo>
              </a:path>
            </a:pathLst>
          </a:custGeom>
          <a:noFill/>
          <a:ln w="1905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1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96975"/>
            <a:ext cx="8280400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196975"/>
            <a:ext cx="8280400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196975"/>
            <a:ext cx="8280400" cy="440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253308" y="44624"/>
            <a:ext cx="714009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3200" dirty="0">
                <a:solidFill>
                  <a:srgbClr val="3333FF"/>
                </a:solidFill>
              </a:rPr>
              <a:t>The</a:t>
            </a:r>
            <a:r>
              <a:rPr lang="nb-NO" sz="3200" dirty="0"/>
              <a:t> </a:t>
            </a:r>
            <a:r>
              <a:rPr lang="nb-NO" sz="3200" b="1" i="1" dirty="0" err="1">
                <a:solidFill>
                  <a:srgbClr val="FF0000"/>
                </a:solidFill>
              </a:rPr>
              <a:t>concordia</a:t>
            </a:r>
            <a:r>
              <a:rPr lang="nb-NO" sz="3200" dirty="0"/>
              <a:t> </a:t>
            </a:r>
            <a:r>
              <a:rPr lang="nb-NO" sz="3200" dirty="0">
                <a:solidFill>
                  <a:srgbClr val="3333FF"/>
                </a:solidFill>
              </a:rPr>
              <a:t>diagram</a:t>
            </a:r>
            <a:r>
              <a:rPr lang="nb-NO" sz="3200" dirty="0"/>
              <a:t> </a:t>
            </a:r>
            <a:r>
              <a:rPr lang="nb-NO" sz="2400" dirty="0">
                <a:solidFill>
                  <a:srgbClr val="3333FF"/>
                </a:solidFill>
              </a:rPr>
              <a:t>(Pb*: </a:t>
            </a:r>
            <a:r>
              <a:rPr lang="nb-NO" sz="2400" dirty="0" err="1">
                <a:solidFill>
                  <a:srgbClr val="3333FF"/>
                </a:solidFill>
              </a:rPr>
              <a:t>radiogenic</a:t>
            </a:r>
            <a:r>
              <a:rPr lang="nb-NO" sz="2400" dirty="0">
                <a:solidFill>
                  <a:srgbClr val="3333FF"/>
                </a:solidFill>
              </a:rPr>
              <a:t> lead)</a:t>
            </a:r>
          </a:p>
          <a:p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>
                <a:solidFill>
                  <a:srgbClr val="7030A0"/>
                </a:solidFill>
              </a:rPr>
              <a:t>- </a:t>
            </a:r>
            <a:r>
              <a:rPr lang="nb-NO" sz="2000" dirty="0" err="1" smtClean="0">
                <a:solidFill>
                  <a:srgbClr val="7030A0"/>
                </a:solidFill>
              </a:rPr>
              <a:t>dating</a:t>
            </a:r>
            <a:r>
              <a:rPr lang="nb-NO" sz="2000" dirty="0" smtClean="0">
                <a:solidFill>
                  <a:srgbClr val="7030A0"/>
                </a:solidFill>
              </a:rPr>
              <a:t> minerals </a:t>
            </a:r>
            <a:r>
              <a:rPr lang="nb-NO" sz="2000" dirty="0" err="1" smtClean="0">
                <a:solidFill>
                  <a:srgbClr val="7030A0"/>
                </a:solidFill>
              </a:rPr>
              <a:t>formed</a:t>
            </a:r>
            <a:r>
              <a:rPr lang="nb-NO" sz="2000" dirty="0" smtClean="0">
                <a:solidFill>
                  <a:srgbClr val="7030A0"/>
                </a:solidFill>
              </a:rPr>
              <a:t> </a:t>
            </a:r>
            <a:r>
              <a:rPr lang="nb-NO" sz="2000" dirty="0" err="1" smtClean="0">
                <a:solidFill>
                  <a:srgbClr val="7030A0"/>
                </a:solidFill>
              </a:rPr>
              <a:t>with</a:t>
            </a:r>
            <a:r>
              <a:rPr lang="nb-NO" sz="2000" dirty="0" smtClean="0">
                <a:solidFill>
                  <a:srgbClr val="7030A0"/>
                </a:solidFill>
              </a:rPr>
              <a:t> </a:t>
            </a:r>
            <a:r>
              <a:rPr lang="nb-NO" sz="2000" dirty="0" err="1" smtClean="0">
                <a:solidFill>
                  <a:srgbClr val="7030A0"/>
                </a:solidFill>
              </a:rPr>
              <a:t>very</a:t>
            </a:r>
            <a:r>
              <a:rPr lang="nb-NO" sz="2000" dirty="0" smtClean="0">
                <a:solidFill>
                  <a:srgbClr val="7030A0"/>
                </a:solidFill>
              </a:rPr>
              <a:t> </a:t>
            </a:r>
            <a:r>
              <a:rPr lang="nb-NO" sz="2000" dirty="0" err="1" smtClean="0">
                <a:solidFill>
                  <a:srgbClr val="7030A0"/>
                </a:solidFill>
              </a:rPr>
              <a:t>low</a:t>
            </a:r>
            <a:r>
              <a:rPr lang="nb-NO" sz="2000" dirty="0" smtClean="0">
                <a:solidFill>
                  <a:srgbClr val="7030A0"/>
                </a:solidFill>
              </a:rPr>
              <a:t> </a:t>
            </a:r>
            <a:r>
              <a:rPr lang="nb-NO" sz="2000" dirty="0">
                <a:solidFill>
                  <a:srgbClr val="7030A0"/>
                </a:solidFill>
              </a:rPr>
              <a:t>Pb, </a:t>
            </a:r>
            <a:r>
              <a:rPr lang="nb-NO" sz="2000" dirty="0" err="1">
                <a:solidFill>
                  <a:srgbClr val="7030A0"/>
                </a:solidFill>
              </a:rPr>
              <a:t>but</a:t>
            </a:r>
            <a:r>
              <a:rPr lang="nb-NO" sz="2000" dirty="0">
                <a:solidFill>
                  <a:srgbClr val="7030A0"/>
                </a:solidFill>
              </a:rPr>
              <a:t> </a:t>
            </a:r>
            <a:r>
              <a:rPr lang="nb-NO" sz="2000" dirty="0" err="1" smtClean="0">
                <a:solidFill>
                  <a:srgbClr val="7030A0"/>
                </a:solidFill>
              </a:rPr>
              <a:t>high</a:t>
            </a:r>
            <a:r>
              <a:rPr lang="nb-NO" sz="2000" dirty="0" smtClean="0">
                <a:solidFill>
                  <a:srgbClr val="7030A0"/>
                </a:solidFill>
              </a:rPr>
              <a:t> </a:t>
            </a:r>
            <a:r>
              <a:rPr lang="nb-NO" sz="2000" dirty="0">
                <a:solidFill>
                  <a:srgbClr val="7030A0"/>
                </a:solidFill>
              </a:rPr>
              <a:t>U (e.g. </a:t>
            </a:r>
            <a:r>
              <a:rPr lang="nb-NO" sz="2000" dirty="0" err="1">
                <a:solidFill>
                  <a:srgbClr val="7030A0"/>
                </a:solidFill>
              </a:rPr>
              <a:t>zircon</a:t>
            </a:r>
            <a:r>
              <a:rPr lang="nb-NO" sz="2000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03648" y="5913909"/>
            <a:ext cx="3497555" cy="707886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b-NO" sz="2000" dirty="0" err="1">
                <a:solidFill>
                  <a:srgbClr val="3333FF"/>
                </a:solidFill>
              </a:rPr>
              <a:t>Partial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smtClean="0">
                <a:solidFill>
                  <a:srgbClr val="3333FF"/>
                </a:solidFill>
              </a:rPr>
              <a:t>Pb-loss (from </a:t>
            </a:r>
            <a:r>
              <a:rPr lang="nb-NO" sz="2000" dirty="0" err="1" smtClean="0">
                <a:solidFill>
                  <a:srgbClr val="3333FF"/>
                </a:solidFill>
              </a:rPr>
              <a:t>zircons</a:t>
            </a:r>
            <a:r>
              <a:rPr lang="nb-NO" sz="2000" dirty="0" smtClean="0">
                <a:solidFill>
                  <a:srgbClr val="3333FF"/>
                </a:solidFill>
              </a:rPr>
              <a:t>) in</a:t>
            </a:r>
          </a:p>
          <a:p>
            <a:r>
              <a:rPr lang="nb-NO" sz="2000" dirty="0" err="1" smtClean="0">
                <a:solidFill>
                  <a:srgbClr val="3333FF"/>
                </a:solidFill>
              </a:rPr>
              <a:t>three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crustal</a:t>
            </a:r>
            <a:r>
              <a:rPr lang="nb-NO" sz="2000" dirty="0" smtClean="0">
                <a:solidFill>
                  <a:srgbClr val="3333FF"/>
                </a:solidFill>
              </a:rPr>
              <a:t> rocks at </a:t>
            </a:r>
            <a:r>
              <a:rPr lang="nb-NO" sz="2000" dirty="0">
                <a:solidFill>
                  <a:srgbClr val="3333FF"/>
                </a:solidFill>
              </a:rPr>
              <a:t>2.5 </a:t>
            </a:r>
            <a:r>
              <a:rPr lang="nb-NO" sz="2000" dirty="0" smtClean="0">
                <a:solidFill>
                  <a:srgbClr val="3333FF"/>
                </a:solidFill>
              </a:rPr>
              <a:t>Ga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92080" y="5913909"/>
            <a:ext cx="2787943" cy="707886"/>
          </a:xfrm>
          <a:prstGeom prst="rect">
            <a:avLst/>
          </a:prstGeom>
          <a:solidFill>
            <a:srgbClr val="EAEAEA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 dirty="0" err="1">
                <a:solidFill>
                  <a:srgbClr val="009900"/>
                </a:solidFill>
              </a:rPr>
              <a:t>Further</a:t>
            </a:r>
            <a:r>
              <a:rPr lang="nb-NO" sz="2000" dirty="0">
                <a:solidFill>
                  <a:srgbClr val="009900"/>
                </a:solidFill>
              </a:rPr>
              <a:t> </a:t>
            </a:r>
            <a:r>
              <a:rPr lang="nb-NO" sz="2000" dirty="0" smtClean="0">
                <a:solidFill>
                  <a:srgbClr val="009900"/>
                </a:solidFill>
              </a:rPr>
              <a:t>Pb-</a:t>
            </a:r>
            <a:r>
              <a:rPr lang="nb-NO" sz="2000" dirty="0" err="1" smtClean="0">
                <a:solidFill>
                  <a:srgbClr val="009900"/>
                </a:solidFill>
              </a:rPr>
              <a:t>growth</a:t>
            </a:r>
            <a:r>
              <a:rPr lang="nb-NO" sz="2000" dirty="0" smtClean="0">
                <a:solidFill>
                  <a:srgbClr val="009900"/>
                </a:solidFill>
              </a:rPr>
              <a:t> in </a:t>
            </a:r>
            <a:r>
              <a:rPr lang="nb-NO" sz="2000" dirty="0" err="1" smtClean="0">
                <a:solidFill>
                  <a:srgbClr val="009900"/>
                </a:solidFill>
              </a:rPr>
              <a:t>the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endParaRPr lang="nb-NO" sz="2000" dirty="0">
              <a:solidFill>
                <a:srgbClr val="009900"/>
              </a:solidFill>
            </a:endParaRPr>
          </a:p>
          <a:p>
            <a:r>
              <a:rPr lang="nb-NO" sz="2000" dirty="0" err="1" smtClean="0">
                <a:solidFill>
                  <a:srgbClr val="009900"/>
                </a:solidFill>
              </a:rPr>
              <a:t>zircons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2000" dirty="0" err="1" smtClean="0">
                <a:solidFill>
                  <a:srgbClr val="009900"/>
                </a:solidFill>
              </a:rPr>
              <a:t>until</a:t>
            </a:r>
            <a:r>
              <a:rPr lang="nb-NO" sz="2000" dirty="0" smtClean="0">
                <a:solidFill>
                  <a:srgbClr val="009900"/>
                </a:solidFill>
              </a:rPr>
              <a:t> </a:t>
            </a:r>
            <a:r>
              <a:rPr lang="nb-NO" sz="2000" dirty="0">
                <a:solidFill>
                  <a:srgbClr val="009900"/>
                </a:solidFill>
              </a:rPr>
              <a:t>3.5 </a:t>
            </a:r>
            <a:r>
              <a:rPr lang="nb-NO" sz="2000" dirty="0" smtClean="0">
                <a:solidFill>
                  <a:srgbClr val="009900"/>
                </a:solidFill>
              </a:rPr>
              <a:t>Ga</a:t>
            </a:r>
            <a:endParaRPr lang="nb-NO" sz="2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1676" y="1329947"/>
            <a:ext cx="3467616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/>
              <a:t>All minerals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perfect</a:t>
            </a:r>
            <a:r>
              <a:rPr lang="nb-NO" dirty="0" smtClean="0"/>
              <a:t> </a:t>
            </a:r>
            <a:r>
              <a:rPr lang="nb-NO" dirty="0" err="1" smtClean="0"/>
              <a:t>closed</a:t>
            </a:r>
            <a:r>
              <a:rPr lang="nb-NO" dirty="0" smtClean="0"/>
              <a:t>-system</a:t>
            </a:r>
          </a:p>
          <a:p>
            <a:pPr>
              <a:lnSpc>
                <a:spcPts val="1800"/>
              </a:lnSpc>
            </a:pPr>
            <a:r>
              <a:rPr lang="nb-NO" dirty="0"/>
              <a:t> </a:t>
            </a:r>
            <a:r>
              <a:rPr lang="nb-NO" dirty="0" err="1" smtClean="0"/>
              <a:t>behaviour</a:t>
            </a:r>
            <a:r>
              <a:rPr lang="nb-NO" dirty="0" smtClean="0"/>
              <a:t> </a:t>
            </a:r>
            <a:r>
              <a:rPr lang="nb-NO" dirty="0" err="1" smtClean="0"/>
              <a:t>lie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</a:t>
            </a:r>
            <a:r>
              <a:rPr lang="nb-NO" b="1" dirty="0" smtClean="0">
                <a:solidFill>
                  <a:srgbClr val="FF0000"/>
                </a:solidFill>
              </a:rPr>
              <a:t>Concordia</a:t>
            </a:r>
            <a:r>
              <a:rPr lang="nb-NO" dirty="0" smtClean="0">
                <a:solidFill>
                  <a:srgbClr val="FF0000"/>
                </a:solidFill>
              </a:rPr>
              <a:t> </a:t>
            </a:r>
            <a:r>
              <a:rPr lang="nb-NO" dirty="0" err="1" smtClean="0"/>
              <a:t>today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304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" y="851456"/>
            <a:ext cx="4314358" cy="295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727277" y="775532"/>
            <a:ext cx="4366615" cy="2944042"/>
            <a:chOff x="4753232" y="551674"/>
            <a:chExt cx="4366615" cy="294404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232" y="551674"/>
              <a:ext cx="4366615" cy="29440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 flipV="1">
              <a:off x="5802612" y="1206634"/>
              <a:ext cx="2066717" cy="19256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/>
            <p:cNvSpPr/>
            <p:nvPr/>
          </p:nvSpPr>
          <p:spPr>
            <a:xfrm>
              <a:off x="7821579" y="1219672"/>
              <a:ext cx="68344" cy="1910683"/>
            </a:xfrm>
            <a:prstGeom prst="rect">
              <a:avLst/>
            </a:prstGeom>
            <a:solidFill>
              <a:srgbClr val="9900CC">
                <a:alpha val="10196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017" y="4179690"/>
            <a:ext cx="4604549" cy="2620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8756" y="125444"/>
            <a:ext cx="4057521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Early Moon age: 4.51 Ga</a:t>
            </a:r>
            <a:r>
              <a:rPr lang="nb-NO" sz="1800" dirty="0" smtClean="0">
                <a:solidFill>
                  <a:srgbClr val="3333FF"/>
                </a:solidFill>
              </a:rPr>
              <a:t> (</a:t>
            </a:r>
            <a:r>
              <a:rPr lang="nb-NO" sz="1800" dirty="0" smtClean="0">
                <a:solidFill>
                  <a:srgbClr val="3333FF"/>
                </a:solidFill>
                <a:latin typeface="Symbol" panose="05050102010706020507" pitchFamily="18" charset="2"/>
              </a:rPr>
              <a:t>D</a:t>
            </a:r>
            <a:r>
              <a:rPr lang="nb-NO" sz="1800" dirty="0" smtClean="0">
                <a:solidFill>
                  <a:srgbClr val="3333FF"/>
                </a:solidFill>
              </a:rPr>
              <a:t>T: 60 Ma),</a:t>
            </a:r>
          </a:p>
          <a:p>
            <a:r>
              <a:rPr lang="nb-NO" sz="1400" dirty="0" smtClean="0"/>
              <a:t> from Hf-isotope composition of early crustal zircons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1862" y="130016"/>
            <a:ext cx="2144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Barboni et al. (2017, Sci. Adv.)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73397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179512" y="980728"/>
            <a:ext cx="8137525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dirty="0" err="1"/>
              <a:t>Halliday</a:t>
            </a:r>
            <a:r>
              <a:rPr lang="nb-NO" sz="2000" dirty="0"/>
              <a:t> (2008, </a:t>
            </a:r>
            <a:r>
              <a:rPr lang="nb-NO" sz="2000" dirty="0" err="1"/>
              <a:t>Phil.Trans.R.Soc</a:t>
            </a:r>
            <a:r>
              <a:rPr lang="nb-NO" sz="2000" dirty="0" smtClean="0"/>
              <a:t>.):</a:t>
            </a:r>
            <a:endParaRPr lang="nb-NO" sz="2000" dirty="0"/>
          </a:p>
          <a:p>
            <a:endParaRPr lang="nb-NO" sz="900" dirty="0">
              <a:solidFill>
                <a:srgbClr val="3333FF"/>
              </a:solidFill>
            </a:endParaRPr>
          </a:p>
          <a:p>
            <a:r>
              <a:rPr lang="nb-NO" sz="2000" dirty="0" smtClean="0">
                <a:solidFill>
                  <a:srgbClr val="3333FF"/>
                </a:solidFill>
              </a:rPr>
              <a:t>Agreement </a:t>
            </a:r>
            <a:r>
              <a:rPr lang="nb-NO" sz="2000" dirty="0" err="1">
                <a:solidFill>
                  <a:srgbClr val="3333FF"/>
                </a:solidFill>
              </a:rPr>
              <a:t>between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b="1" dirty="0" err="1">
                <a:solidFill>
                  <a:srgbClr val="3333FF"/>
                </a:solidFill>
              </a:rPr>
              <a:t>Rb</a:t>
            </a:r>
            <a:r>
              <a:rPr lang="nb-NO" sz="2000" b="1" dirty="0">
                <a:solidFill>
                  <a:srgbClr val="3333FF"/>
                </a:solidFill>
              </a:rPr>
              <a:t>-Sr-</a:t>
            </a:r>
            <a:r>
              <a:rPr lang="nb-NO" sz="2000" dirty="0">
                <a:solidFill>
                  <a:srgbClr val="3333FF"/>
                </a:solidFill>
              </a:rPr>
              <a:t> and </a:t>
            </a:r>
            <a:r>
              <a:rPr lang="nb-NO" sz="2000" b="1" dirty="0">
                <a:solidFill>
                  <a:srgbClr val="3333FF"/>
                </a:solidFill>
              </a:rPr>
              <a:t>U-Pb-</a:t>
            </a:r>
            <a:r>
              <a:rPr lang="nb-NO" sz="2000" dirty="0" err="1">
                <a:solidFill>
                  <a:srgbClr val="3333FF"/>
                </a:solidFill>
              </a:rPr>
              <a:t>model</a:t>
            </a:r>
            <a:r>
              <a:rPr lang="nb-NO" sz="2000" dirty="0">
                <a:solidFill>
                  <a:srgbClr val="3333FF"/>
                </a:solidFill>
              </a:rPr>
              <a:t> ages for </a:t>
            </a:r>
            <a:r>
              <a:rPr lang="nb-NO" sz="2000" dirty="0" err="1">
                <a:solidFill>
                  <a:srgbClr val="3333FF"/>
                </a:solidFill>
              </a:rPr>
              <a:t>the</a:t>
            </a:r>
            <a:r>
              <a:rPr lang="nb-NO" sz="2000" dirty="0">
                <a:solidFill>
                  <a:srgbClr val="3333FF"/>
                </a:solidFill>
              </a:rPr>
              <a:t> Moon:</a:t>
            </a:r>
          </a:p>
          <a:p>
            <a:r>
              <a:rPr lang="nb-NO" sz="2000" dirty="0">
                <a:solidFill>
                  <a:srgbClr val="3333FF"/>
                </a:solidFill>
              </a:rPr>
              <a:t>    </a:t>
            </a:r>
            <a:r>
              <a:rPr lang="nb-NO" sz="2000" b="1" dirty="0">
                <a:solidFill>
                  <a:srgbClr val="3333FF"/>
                </a:solidFill>
              </a:rPr>
              <a:t>4.47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>
                <a:solidFill>
                  <a:srgbClr val="3333FF"/>
                </a:solidFill>
                <a:cs typeface="Times New Roman" pitchFamily="18" charset="0"/>
              </a:rPr>
              <a:t>± 0.02 Ga (i.e. </a:t>
            </a:r>
            <a:r>
              <a:rPr lang="nb-NO" sz="2000" b="1" dirty="0" err="1">
                <a:solidFill>
                  <a:srgbClr val="3333FF"/>
                </a:solidFill>
                <a:latin typeface="Symbol" pitchFamily="18" charset="2"/>
                <a:cs typeface="Times New Roman" pitchFamily="18" charset="0"/>
              </a:rPr>
              <a:t>D</a:t>
            </a:r>
            <a:r>
              <a:rPr lang="nb-NO" sz="2000" b="1" dirty="0" err="1">
                <a:solidFill>
                  <a:srgbClr val="3333FF"/>
                </a:solidFill>
                <a:cs typeface="Times New Roman" pitchFamily="18" charset="0"/>
              </a:rPr>
              <a:t>t</a:t>
            </a:r>
            <a:r>
              <a:rPr lang="nb-NO" sz="2000" b="1" dirty="0">
                <a:solidFill>
                  <a:srgbClr val="3333FF"/>
                </a:solidFill>
                <a:cs typeface="Times New Roman" pitchFamily="18" charset="0"/>
              </a:rPr>
              <a:t>: 100 </a:t>
            </a:r>
            <a:r>
              <a:rPr lang="nb-NO" sz="2000" b="1" dirty="0" err="1">
                <a:solidFill>
                  <a:srgbClr val="3333FF"/>
                </a:solidFill>
                <a:cs typeface="Times New Roman" pitchFamily="18" charset="0"/>
              </a:rPr>
              <a:t>Ma</a:t>
            </a:r>
            <a:r>
              <a:rPr lang="nb-NO" sz="2000" dirty="0" smtClean="0">
                <a:solidFill>
                  <a:srgbClr val="3333FF"/>
                </a:solidFill>
                <a:cs typeface="Times New Roman" pitchFamily="18" charset="0"/>
              </a:rPr>
              <a:t>)</a:t>
            </a:r>
            <a:endParaRPr lang="nb-NO" sz="2000" dirty="0">
              <a:solidFill>
                <a:srgbClr val="3333FF"/>
              </a:solidFill>
            </a:endParaRPr>
          </a:p>
          <a:p>
            <a:r>
              <a:rPr lang="nb-NO" sz="2000" dirty="0">
                <a:solidFill>
                  <a:srgbClr val="3333FF"/>
                </a:solidFill>
              </a:rPr>
              <a:t>  </a:t>
            </a:r>
            <a:r>
              <a:rPr lang="nb-NO" sz="2000" dirty="0" err="1"/>
              <a:t>based</a:t>
            </a:r>
            <a:r>
              <a:rPr lang="nb-NO" sz="2000" dirty="0"/>
              <a:t> </a:t>
            </a:r>
            <a:r>
              <a:rPr lang="nb-NO" sz="2000" dirty="0" err="1"/>
              <a:t>on</a:t>
            </a:r>
            <a:r>
              <a:rPr lang="nb-NO" sz="2000" dirty="0"/>
              <a:t> </a:t>
            </a:r>
            <a:r>
              <a:rPr lang="nb-NO" sz="2000" dirty="0" err="1"/>
              <a:t>Rb</a:t>
            </a:r>
            <a:r>
              <a:rPr lang="nb-NO" sz="2000" dirty="0"/>
              <a:t>- and Pb-loss from Moon by </a:t>
            </a:r>
            <a:r>
              <a:rPr lang="nb-NO" sz="2000" dirty="0" err="1"/>
              <a:t>volatilization</a:t>
            </a:r>
            <a:endParaRPr lang="nb-NO" sz="2000" dirty="0"/>
          </a:p>
          <a:p>
            <a:endParaRPr lang="nb-NO" sz="800" dirty="0">
              <a:solidFill>
                <a:srgbClr val="3333FF"/>
              </a:solidFill>
            </a:endParaRPr>
          </a:p>
          <a:p>
            <a:r>
              <a:rPr lang="nb-NO" sz="2000" b="1" dirty="0" smtClean="0"/>
              <a:t>and</a:t>
            </a:r>
            <a:endParaRPr lang="nb-NO" sz="2000" b="1" dirty="0"/>
          </a:p>
          <a:p>
            <a:endParaRPr lang="nb-NO" sz="800" dirty="0">
              <a:solidFill>
                <a:srgbClr val="3333FF"/>
              </a:solidFill>
            </a:endParaRPr>
          </a:p>
          <a:p>
            <a:r>
              <a:rPr lang="nb-NO" sz="2000" dirty="0" err="1">
                <a:solidFill>
                  <a:srgbClr val="3333FF"/>
                </a:solidFill>
              </a:rPr>
              <a:t>the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err="1">
                <a:solidFill>
                  <a:srgbClr val="3333FF"/>
                </a:solidFill>
              </a:rPr>
              <a:t>oldest</a:t>
            </a:r>
            <a:r>
              <a:rPr lang="nb-NO" sz="2000" dirty="0">
                <a:solidFill>
                  <a:srgbClr val="3333FF"/>
                </a:solidFill>
              </a:rPr>
              <a:t> date </a:t>
            </a:r>
            <a:r>
              <a:rPr lang="nb-NO" sz="2000" dirty="0" err="1">
                <a:solidFill>
                  <a:srgbClr val="3333FF"/>
                </a:solidFill>
              </a:rPr>
              <a:t>of</a:t>
            </a:r>
            <a:r>
              <a:rPr lang="nb-NO" sz="2000" dirty="0">
                <a:solidFill>
                  <a:srgbClr val="3333FF"/>
                </a:solidFill>
              </a:rPr>
              <a:t> lunar </a:t>
            </a:r>
            <a:r>
              <a:rPr lang="nb-NO" sz="2000" dirty="0" err="1">
                <a:solidFill>
                  <a:srgbClr val="3333FF"/>
                </a:solidFill>
              </a:rPr>
              <a:t>anorthositic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dirty="0" err="1">
                <a:solidFill>
                  <a:srgbClr val="3333FF"/>
                </a:solidFill>
              </a:rPr>
              <a:t>crust</a:t>
            </a:r>
            <a:r>
              <a:rPr lang="nb-NO" sz="2000" dirty="0">
                <a:solidFill>
                  <a:srgbClr val="3333FF"/>
                </a:solidFill>
              </a:rPr>
              <a:t>: </a:t>
            </a:r>
            <a:r>
              <a:rPr lang="nb-NO" sz="2000" b="1" dirty="0">
                <a:solidFill>
                  <a:srgbClr val="3333FF"/>
                </a:solidFill>
              </a:rPr>
              <a:t>4.46</a:t>
            </a:r>
            <a:r>
              <a:rPr lang="nb-NO" sz="2000" dirty="0">
                <a:solidFill>
                  <a:srgbClr val="3333FF"/>
                </a:solidFill>
              </a:rPr>
              <a:t> ± 0.04 Ga</a:t>
            </a:r>
          </a:p>
          <a:p>
            <a:r>
              <a:rPr lang="nb-NO" sz="2000" dirty="0">
                <a:solidFill>
                  <a:srgbClr val="3333FF"/>
                </a:solidFill>
              </a:rPr>
              <a:t>  (Norman et al. 2003)</a:t>
            </a:r>
            <a:endParaRPr lang="en-GB" sz="2000" dirty="0">
              <a:solidFill>
                <a:srgbClr val="3333FF"/>
              </a:solidFill>
            </a:endParaRPr>
          </a:p>
        </p:txBody>
      </p:sp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356224" y="4519613"/>
            <a:ext cx="84931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dirty="0">
                <a:solidFill>
                  <a:srgbClr val="FF0000"/>
                </a:solidFill>
              </a:rPr>
              <a:t>Earth-</a:t>
            </a:r>
            <a:r>
              <a:rPr lang="nb-NO" sz="2800" dirty="0" err="1">
                <a:solidFill>
                  <a:srgbClr val="FF0000"/>
                </a:solidFill>
              </a:rPr>
              <a:t>Theia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  <a:r>
              <a:rPr lang="nb-NO" sz="2800" dirty="0" err="1">
                <a:solidFill>
                  <a:srgbClr val="FF0000"/>
                </a:solidFill>
              </a:rPr>
              <a:t>collision</a:t>
            </a:r>
            <a:r>
              <a:rPr lang="nb-NO" sz="2800" dirty="0">
                <a:solidFill>
                  <a:srgbClr val="FF0000"/>
                </a:solidFill>
              </a:rPr>
              <a:t> and Moon </a:t>
            </a:r>
            <a:r>
              <a:rPr lang="nb-NO" sz="2800" dirty="0" err="1">
                <a:solidFill>
                  <a:srgbClr val="FF0000"/>
                </a:solidFill>
              </a:rPr>
              <a:t>formation</a:t>
            </a:r>
            <a:r>
              <a:rPr lang="nb-NO" sz="2800" dirty="0">
                <a:solidFill>
                  <a:srgbClr val="FF0000"/>
                </a:solidFill>
              </a:rPr>
              <a:t>: </a:t>
            </a:r>
            <a:r>
              <a:rPr lang="nb-NO" sz="2800" dirty="0" err="1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nb-NO" sz="2800" dirty="0" err="1">
                <a:solidFill>
                  <a:srgbClr val="FF0000"/>
                </a:solidFill>
              </a:rPr>
              <a:t>t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  <a:r>
              <a:rPr lang="nb-NO" sz="2800" dirty="0">
                <a:solidFill>
                  <a:srgbClr val="FF0000"/>
                </a:solidFill>
                <a:cs typeface="Times New Roman" pitchFamily="18" charset="0"/>
              </a:rPr>
              <a:t>≈ </a:t>
            </a:r>
            <a:r>
              <a:rPr lang="nb-NO" sz="2800" b="1" dirty="0">
                <a:solidFill>
                  <a:srgbClr val="FF0000"/>
                </a:solidFill>
                <a:cs typeface="Times New Roman" pitchFamily="18" charset="0"/>
              </a:rPr>
              <a:t>100 </a:t>
            </a:r>
            <a:r>
              <a:rPr lang="nb-NO" sz="2800" b="1" dirty="0" err="1">
                <a:solidFill>
                  <a:srgbClr val="FF0000"/>
                </a:solidFill>
                <a:cs typeface="Times New Roman" pitchFamily="18" charset="0"/>
              </a:rPr>
              <a:t>Ma</a:t>
            </a:r>
            <a:r>
              <a:rPr lang="nb-NO" sz="2800" b="1" dirty="0">
                <a:solidFill>
                  <a:srgbClr val="FF0000"/>
                </a:solidFill>
              </a:rPr>
              <a:t>  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2011987" y="4014788"/>
            <a:ext cx="4905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  <a:sym typeface="Symbol" pitchFamily="18" charset="2"/>
              </a:rPr>
              <a:t>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728" y="134445"/>
            <a:ext cx="6011582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800" dirty="0" err="1" smtClean="0">
                <a:solidFill>
                  <a:srgbClr val="3366FF"/>
                </a:solidFill>
              </a:rPr>
              <a:t>Additional</a:t>
            </a:r>
            <a:r>
              <a:rPr lang="nb-NO" sz="2800" dirty="0" smtClean="0">
                <a:solidFill>
                  <a:srgbClr val="3366FF"/>
                </a:solidFill>
              </a:rPr>
              <a:t> time </a:t>
            </a:r>
            <a:r>
              <a:rPr lang="nb-NO" sz="2800" dirty="0" err="1" smtClean="0">
                <a:solidFill>
                  <a:srgbClr val="3366FF"/>
                </a:solidFill>
              </a:rPr>
              <a:t>constraints</a:t>
            </a:r>
            <a:r>
              <a:rPr lang="nb-NO" sz="2800" dirty="0" smtClean="0">
                <a:solidFill>
                  <a:srgbClr val="3366FF"/>
                </a:solidFill>
              </a:rPr>
              <a:t> </a:t>
            </a:r>
            <a:r>
              <a:rPr lang="nb-NO" sz="2800" dirty="0" err="1" smtClean="0">
                <a:solidFill>
                  <a:srgbClr val="3366FF"/>
                </a:solidFill>
              </a:rPr>
              <a:t>on</a:t>
            </a:r>
            <a:r>
              <a:rPr lang="nb-NO" sz="2800" dirty="0" smtClean="0">
                <a:solidFill>
                  <a:srgbClr val="3366FF"/>
                </a:solidFill>
              </a:rPr>
              <a:t> </a:t>
            </a:r>
            <a:r>
              <a:rPr lang="nb-NO" sz="2800" dirty="0" err="1" smtClean="0">
                <a:solidFill>
                  <a:srgbClr val="3366FF"/>
                </a:solidFill>
              </a:rPr>
              <a:t>the</a:t>
            </a:r>
            <a:r>
              <a:rPr lang="nb-NO" sz="2800" dirty="0" smtClean="0">
                <a:solidFill>
                  <a:srgbClr val="3366FF"/>
                </a:solidFill>
              </a:rPr>
              <a:t> Moon</a:t>
            </a:r>
            <a:endParaRPr lang="en-GB" sz="2800" dirty="0">
              <a:solidFill>
                <a:srgbClr val="33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5" grpId="0"/>
      <p:bldP spid="19968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051720" y="3573016"/>
            <a:ext cx="5832648" cy="3024336"/>
            <a:chOff x="1072063" y="692696"/>
            <a:chExt cx="6068196" cy="306301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063" y="692696"/>
              <a:ext cx="3145811" cy="30577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9952" y="768009"/>
              <a:ext cx="3000307" cy="2987701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 flipH="1">
              <a:off x="4145237" y="782261"/>
              <a:ext cx="3919" cy="25047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4108921" y="3353636"/>
              <a:ext cx="98375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208433"/>
            <a:ext cx="3073098" cy="2924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4" y="116632"/>
            <a:ext cx="3472196" cy="27798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512" y="116632"/>
            <a:ext cx="1056251" cy="45140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err="1" smtClean="0"/>
              <a:t>Spitzer</a:t>
            </a:r>
            <a:r>
              <a:rPr lang="nb-NO" sz="1200" dirty="0" smtClean="0"/>
              <a:t> et al.,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2020, </a:t>
            </a:r>
            <a:r>
              <a:rPr lang="nb-NO" sz="1200" dirty="0" err="1" smtClean="0"/>
              <a:t>Astr</a:t>
            </a:r>
            <a:r>
              <a:rPr lang="nb-NO" sz="1200" dirty="0" smtClean="0"/>
              <a:t> J L</a:t>
            </a:r>
          </a:p>
        </p:txBody>
      </p:sp>
    </p:spTree>
    <p:extLst>
      <p:ext uri="{BB962C8B-B14F-4D97-AF65-F5344CB8AC3E}">
        <p14:creationId xmlns:p14="http://schemas.microsoft.com/office/powerpoint/2010/main" val="4516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448" y="18346"/>
            <a:ext cx="6905297" cy="6832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504" y="116632"/>
            <a:ext cx="1747594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400" dirty="0" err="1" smtClean="0"/>
              <a:t>Dauphas</a:t>
            </a:r>
            <a:r>
              <a:rPr lang="nb-NO" sz="1400" dirty="0" smtClean="0"/>
              <a:t> &amp; </a:t>
            </a:r>
            <a:r>
              <a:rPr lang="nb-NO" sz="1400" dirty="0" err="1" smtClean="0"/>
              <a:t>Schauble</a:t>
            </a:r>
            <a:r>
              <a:rPr lang="nb-NO" sz="1400" dirty="0" smtClean="0"/>
              <a:t>,</a:t>
            </a:r>
          </a:p>
          <a:p>
            <a:r>
              <a:rPr lang="nb-NO" sz="1400" dirty="0" smtClean="0"/>
              <a:t>  2016, AREPS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619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3341688"/>
            <a:ext cx="5594350" cy="353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12"/>
          <p:cNvSpPr txBox="1">
            <a:spLocks noChangeArrowheads="1"/>
          </p:cNvSpPr>
          <p:nvPr/>
        </p:nvSpPr>
        <p:spPr bwMode="auto">
          <a:xfrm>
            <a:off x="468313" y="4724400"/>
            <a:ext cx="3095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200"/>
              <a:t>Satellite-image (175 km width) covering parts of the Pilbara craton, NW Australia.</a:t>
            </a:r>
          </a:p>
          <a:p>
            <a:r>
              <a:rPr lang="nb-NO" sz="1200"/>
              <a:t>Such cratons typically contain granitic domes (here: 3.0-3.2 Ga) emplaced between dark  greenstone belts comprising altered basaltic og komatiitic lavas (here: 3.2-3.5 Ga)</a:t>
            </a:r>
          </a:p>
        </p:txBody>
      </p:sp>
      <p:pic>
        <p:nvPicPr>
          <p:cNvPr id="41988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59" y="698973"/>
            <a:ext cx="4427984" cy="247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2848" y="1170635"/>
            <a:ext cx="4000690" cy="213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5"/>
          <p:cNvSpPr txBox="1">
            <a:spLocks noChangeArrowheads="1"/>
          </p:cNvSpPr>
          <p:nvPr/>
        </p:nvSpPr>
        <p:spPr bwMode="auto">
          <a:xfrm>
            <a:off x="4945289" y="823064"/>
            <a:ext cx="4148137" cy="630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r>
              <a:rPr lang="nb-NO" sz="1300" dirty="0"/>
              <a:t>SEM-image of zircon crystals from a quartsite at Jack Hills,</a:t>
            </a:r>
          </a:p>
          <a:p>
            <a:pPr>
              <a:lnSpc>
                <a:spcPts val="1400"/>
              </a:lnSpc>
            </a:pPr>
            <a:r>
              <a:rPr lang="nb-NO" sz="1300" dirty="0"/>
              <a:t> Pilbara craton, Western Australia.</a:t>
            </a:r>
          </a:p>
          <a:p>
            <a:pPr>
              <a:lnSpc>
                <a:spcPts val="1400"/>
              </a:lnSpc>
            </a:pPr>
            <a:r>
              <a:rPr lang="nb-NO" sz="1300" dirty="0"/>
              <a:t> These are the oldest zircons found on Earth (ages in Ma) </a:t>
            </a:r>
          </a:p>
        </p:txBody>
      </p:sp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38100" y="23813"/>
            <a:ext cx="86853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dirty="0">
                <a:solidFill>
                  <a:srgbClr val="3333FF"/>
                </a:solidFill>
              </a:rPr>
              <a:t>Oldest zircon crystals on Earth, </a:t>
            </a:r>
            <a:r>
              <a:rPr lang="nb-NO" sz="2000" dirty="0">
                <a:solidFill>
                  <a:srgbClr val="3333FF"/>
                </a:solidFill>
              </a:rPr>
              <a:t>dated by </a:t>
            </a:r>
            <a:r>
              <a:rPr lang="nb-NO" sz="2000" dirty="0" smtClean="0">
                <a:solidFill>
                  <a:srgbClr val="3333FF"/>
                </a:solidFill>
              </a:rPr>
              <a:t>U/Pb-geochronology: </a:t>
            </a:r>
            <a:r>
              <a:rPr lang="nb-NO" sz="2000" b="1" dirty="0" smtClean="0">
                <a:solidFill>
                  <a:srgbClr val="FF0000"/>
                </a:solidFill>
              </a:rPr>
              <a:t>up to 4.4 Ga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endParaRPr lang="nb-NO" sz="20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335" y="12135"/>
            <a:ext cx="4800664" cy="3800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" y="3593508"/>
            <a:ext cx="5318554" cy="325923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953407" y="4508939"/>
            <a:ext cx="236483" cy="236483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3016468" y="5176346"/>
            <a:ext cx="236483" cy="236483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3426372" y="4981904"/>
            <a:ext cx="236483" cy="236483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" y="622539"/>
            <a:ext cx="2386166" cy="2939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2939"/>
            <a:ext cx="37898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Valley et al. (2014, Nat. </a:t>
            </a:r>
            <a:r>
              <a:rPr lang="nb-NO" dirty="0" err="1" smtClean="0"/>
              <a:t>Geosci</a:t>
            </a:r>
            <a:r>
              <a:rPr lang="nb-NO" dirty="0" smtClean="0"/>
              <a:t>.)</a:t>
            </a:r>
          </a:p>
          <a:p>
            <a:r>
              <a:rPr lang="nb-NO" dirty="0" smtClean="0"/>
              <a:t>SIMS-</a:t>
            </a:r>
            <a:r>
              <a:rPr lang="nb-NO" dirty="0" err="1" smtClean="0"/>
              <a:t>analysis</a:t>
            </a:r>
            <a:r>
              <a:rPr lang="nb-NO" dirty="0" smtClean="0"/>
              <a:t> and atom-</a:t>
            </a:r>
            <a:r>
              <a:rPr lang="nb-NO" dirty="0" err="1" smtClean="0"/>
              <a:t>probe</a:t>
            </a:r>
            <a:r>
              <a:rPr lang="nb-NO" dirty="0" smtClean="0"/>
              <a:t> </a:t>
            </a:r>
            <a:r>
              <a:rPr lang="nb-NO" dirty="0" err="1" smtClean="0"/>
              <a:t>tomography</a:t>
            </a:r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79996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41120</TotalTime>
  <Words>3819</Words>
  <Application>Microsoft Office PowerPoint</Application>
  <PresentationFormat>On-screen Show (4:3)</PresentationFormat>
  <Paragraphs>689</Paragraphs>
  <Slides>73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696</cp:revision>
  <dcterms:created xsi:type="dcterms:W3CDTF">2004-05-12T10:19:50Z</dcterms:created>
  <dcterms:modified xsi:type="dcterms:W3CDTF">2023-12-27T22:37:36Z</dcterms:modified>
</cp:coreProperties>
</file>