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7"/>
  </p:handoutMasterIdLst>
  <p:sldIdLst>
    <p:sldId id="568" r:id="rId2"/>
    <p:sldId id="396" r:id="rId3"/>
    <p:sldId id="434" r:id="rId4"/>
    <p:sldId id="487" r:id="rId5"/>
    <p:sldId id="439" r:id="rId6"/>
    <p:sldId id="483" r:id="rId7"/>
    <p:sldId id="471" r:id="rId8"/>
    <p:sldId id="474" r:id="rId9"/>
    <p:sldId id="472" r:id="rId10"/>
    <p:sldId id="473" r:id="rId11"/>
    <p:sldId id="515" r:id="rId12"/>
    <p:sldId id="425" r:id="rId13"/>
    <p:sldId id="533" r:id="rId14"/>
    <p:sldId id="567" r:id="rId15"/>
    <p:sldId id="534" r:id="rId16"/>
    <p:sldId id="566" r:id="rId17"/>
    <p:sldId id="565" r:id="rId18"/>
    <p:sldId id="481" r:id="rId19"/>
    <p:sldId id="486" r:id="rId20"/>
    <p:sldId id="547" r:id="rId21"/>
    <p:sldId id="516" r:id="rId22"/>
    <p:sldId id="477" r:id="rId23"/>
    <p:sldId id="479" r:id="rId24"/>
    <p:sldId id="496" r:id="rId25"/>
    <p:sldId id="536" r:id="rId26"/>
    <p:sldId id="538" r:id="rId27"/>
    <p:sldId id="535" r:id="rId28"/>
    <p:sldId id="537" r:id="rId29"/>
    <p:sldId id="497" r:id="rId30"/>
    <p:sldId id="403" r:id="rId31"/>
    <p:sldId id="404" r:id="rId32"/>
    <p:sldId id="531" r:id="rId33"/>
    <p:sldId id="532" r:id="rId34"/>
    <p:sldId id="480" r:id="rId35"/>
    <p:sldId id="550" r:id="rId36"/>
    <p:sldId id="488" r:id="rId37"/>
    <p:sldId id="549" r:id="rId38"/>
    <p:sldId id="548" r:id="rId39"/>
    <p:sldId id="420" r:id="rId40"/>
    <p:sldId id="530" r:id="rId41"/>
    <p:sldId id="499" r:id="rId42"/>
    <p:sldId id="546" r:id="rId43"/>
    <p:sldId id="569" r:id="rId44"/>
    <p:sldId id="570" r:id="rId45"/>
    <p:sldId id="571" r:id="rId46"/>
    <p:sldId id="572" r:id="rId47"/>
    <p:sldId id="573" r:id="rId48"/>
    <p:sldId id="574" r:id="rId49"/>
    <p:sldId id="575" r:id="rId50"/>
    <p:sldId id="576" r:id="rId51"/>
    <p:sldId id="577" r:id="rId52"/>
    <p:sldId id="551" r:id="rId53"/>
    <p:sldId id="552" r:id="rId54"/>
    <p:sldId id="553" r:id="rId55"/>
    <p:sldId id="554" r:id="rId56"/>
    <p:sldId id="555" r:id="rId57"/>
    <p:sldId id="556" r:id="rId58"/>
    <p:sldId id="557" r:id="rId59"/>
    <p:sldId id="558" r:id="rId60"/>
    <p:sldId id="559" r:id="rId61"/>
    <p:sldId id="560" r:id="rId62"/>
    <p:sldId id="561" r:id="rId63"/>
    <p:sldId id="562" r:id="rId64"/>
    <p:sldId id="563" r:id="rId65"/>
    <p:sldId id="564" r:id="rId66"/>
  </p:sldIdLst>
  <p:sldSz cx="9144000" cy="6858000" type="screen4x3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3333FF"/>
    <a:srgbClr val="FFCCFF"/>
    <a:srgbClr val="6600FF"/>
    <a:srgbClr val="CCCCFF"/>
    <a:srgbClr val="0066FF"/>
    <a:srgbClr val="FF5C01"/>
    <a:srgbClr val="FD8603"/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27" autoAdjust="0"/>
    <p:restoredTop sz="94660" autoAdjust="0"/>
  </p:normalViewPr>
  <p:slideViewPr>
    <p:cSldViewPr>
      <p:cViewPr varScale="1">
        <p:scale>
          <a:sx n="184" d="100"/>
          <a:sy n="184" d="100"/>
        </p:scale>
        <p:origin x="51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3760" cy="71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11" tIns="66407" rIns="132811" bIns="66407" numCol="1" anchor="t" anchorCtr="0" compatLnSpc="1">
            <a:prstTxWarp prst="textNoShape">
              <a:avLst/>
            </a:prstTxWarp>
          </a:bodyPr>
          <a:lstStyle>
            <a:lvl1pPr defTabSz="1327505">
              <a:defRPr sz="17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7643" y="0"/>
            <a:ext cx="4303758" cy="71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11" tIns="66407" rIns="132811" bIns="66407" numCol="1" anchor="t" anchorCtr="0" compatLnSpc="1">
            <a:prstTxWarp prst="textNoShape">
              <a:avLst/>
            </a:prstTxWarp>
          </a:bodyPr>
          <a:lstStyle>
            <a:lvl1pPr algn="r" defTabSz="1327505">
              <a:defRPr sz="17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13645060"/>
            <a:ext cx="4303760" cy="71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11" tIns="66407" rIns="132811" bIns="66407" numCol="1" anchor="b" anchorCtr="0" compatLnSpc="1">
            <a:prstTxWarp prst="textNoShape">
              <a:avLst/>
            </a:prstTxWarp>
          </a:bodyPr>
          <a:lstStyle>
            <a:lvl1pPr defTabSz="1327505">
              <a:defRPr sz="17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7643" y="13645060"/>
            <a:ext cx="4303758" cy="71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11" tIns="66407" rIns="132811" bIns="66407" numCol="1" anchor="b" anchorCtr="0" compatLnSpc="1">
            <a:prstTxWarp prst="textNoShape">
              <a:avLst/>
            </a:prstTxWarp>
          </a:bodyPr>
          <a:lstStyle>
            <a:lvl1pPr algn="r" defTabSz="1327505">
              <a:defRPr sz="1700"/>
            </a:lvl1pPr>
          </a:lstStyle>
          <a:p>
            <a:pPr>
              <a:defRPr/>
            </a:pPr>
            <a:fld id="{CB8F7614-7661-4B75-B71F-6F6546D2C6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70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BA32B-9FE6-437D-9D7A-DEB95FBFE6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DFE03-C920-4115-B25F-07314DFEB8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D21E0-F465-4D48-974F-11BC1966DC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03DC7-6C30-4246-BCC2-BB025BB2F1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CD39E-A8EE-47EC-8028-D9176D36A2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D40B8-D91E-4E79-B658-4B00993EBE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4919C-1497-4733-9E99-9179DF4B37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ACA12-FE88-4183-8B30-285A5721CF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F4F71-6608-4CAB-9378-0E5172D496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3738B-F671-4010-922D-43F6D46E41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6B212-A9E8-41F3-89FD-45DE944174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6BFDE11-285B-4ACF-BAFB-F5C0B05515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90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emf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27" y="0"/>
            <a:ext cx="839704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dirty="0" err="1" smtClean="0">
                <a:solidFill>
                  <a:srgbClr val="3366FF"/>
                </a:solidFill>
              </a:rPr>
              <a:t>Discovery</a:t>
            </a:r>
            <a:r>
              <a:rPr lang="nb-NO" sz="2200" dirty="0" smtClean="0">
                <a:solidFill>
                  <a:srgbClr val="3366FF"/>
                </a:solidFill>
              </a:rPr>
              <a:t> of CaIrO</a:t>
            </a:r>
            <a:r>
              <a:rPr lang="nb-NO" sz="2200" baseline="-25000" dirty="0" smtClean="0">
                <a:solidFill>
                  <a:srgbClr val="3366FF"/>
                </a:solidFill>
              </a:rPr>
              <a:t>3</a:t>
            </a:r>
            <a:r>
              <a:rPr lang="nb-NO" sz="2200" dirty="0" smtClean="0">
                <a:solidFill>
                  <a:srgbClr val="3366FF"/>
                </a:solidFill>
              </a:rPr>
              <a:t>-structured "post-</a:t>
            </a:r>
            <a:r>
              <a:rPr lang="nb-NO" sz="2200" dirty="0" err="1" smtClean="0">
                <a:solidFill>
                  <a:srgbClr val="3366FF"/>
                </a:solidFill>
              </a:rPr>
              <a:t>perovskite</a:t>
            </a:r>
            <a:r>
              <a:rPr lang="nb-NO" sz="2200" dirty="0" smtClean="0">
                <a:solidFill>
                  <a:srgbClr val="3366FF"/>
                </a:solidFill>
              </a:rPr>
              <a:t>": </a:t>
            </a:r>
            <a:r>
              <a:rPr lang="nb-NO" sz="2200" b="1" dirty="0" smtClean="0">
                <a:solidFill>
                  <a:srgbClr val="3366FF"/>
                </a:solidFill>
              </a:rPr>
              <a:t>2004</a:t>
            </a:r>
          </a:p>
          <a:p>
            <a:r>
              <a:rPr lang="nb-NO" dirty="0" smtClean="0"/>
              <a:t>This </a:t>
            </a:r>
            <a:r>
              <a:rPr lang="nb-NO" dirty="0" err="1" smtClean="0"/>
              <a:t>discovery</a:t>
            </a:r>
            <a:r>
              <a:rPr lang="nb-NO" dirty="0" smtClean="0"/>
              <a:t> </a:t>
            </a:r>
            <a:r>
              <a:rPr lang="nb-NO" dirty="0" err="1" smtClean="0"/>
              <a:t>was</a:t>
            </a:r>
            <a:r>
              <a:rPr lang="nb-NO" dirty="0" smtClean="0"/>
              <a:t> </a:t>
            </a:r>
            <a:r>
              <a:rPr lang="nb-NO" b="1" dirty="0" err="1" smtClean="0"/>
              <a:t>long</a:t>
            </a:r>
            <a:r>
              <a:rPr lang="nb-NO" b="1" dirty="0" smtClean="0"/>
              <a:t> </a:t>
            </a:r>
            <a:r>
              <a:rPr lang="nb-NO" b="1" dirty="0" err="1" smtClean="0"/>
              <a:t>overdue</a:t>
            </a:r>
            <a:r>
              <a:rPr lang="nb-NO" b="1" dirty="0" smtClean="0"/>
              <a:t> </a:t>
            </a:r>
            <a:r>
              <a:rPr lang="nb-NO" dirty="0" smtClean="0"/>
              <a:t>and </a:t>
            </a:r>
            <a:r>
              <a:rPr lang="nb-NO" dirty="0" err="1" smtClean="0"/>
              <a:t>spurred</a:t>
            </a:r>
            <a:r>
              <a:rPr lang="nb-NO" dirty="0" smtClean="0"/>
              <a:t> a </a:t>
            </a:r>
            <a:r>
              <a:rPr lang="nb-NO" dirty="0" err="1" smtClean="0"/>
              <a:t>minor</a:t>
            </a:r>
            <a:r>
              <a:rPr lang="nb-NO" dirty="0" smtClean="0"/>
              <a:t> </a:t>
            </a:r>
            <a:r>
              <a:rPr lang="nb-NO" b="1" dirty="0" err="1" smtClean="0"/>
              <a:t>revolution</a:t>
            </a:r>
            <a:r>
              <a:rPr lang="nb-NO" dirty="0" smtClean="0"/>
              <a:t> in </a:t>
            </a:r>
            <a:r>
              <a:rPr lang="nb-NO" dirty="0" err="1" smtClean="0"/>
              <a:t>deep</a:t>
            </a:r>
            <a:r>
              <a:rPr lang="nb-NO" dirty="0" smtClean="0"/>
              <a:t>-Earth</a:t>
            </a:r>
          </a:p>
          <a:p>
            <a:r>
              <a:rPr lang="nb-NO" dirty="0" smtClean="0"/>
              <a:t>mineral </a:t>
            </a:r>
            <a:r>
              <a:rPr lang="nb-NO" dirty="0" err="1" smtClean="0"/>
              <a:t>physics</a:t>
            </a:r>
            <a:r>
              <a:rPr lang="nb-NO" dirty="0" smtClean="0"/>
              <a:t> and </a:t>
            </a:r>
            <a:r>
              <a:rPr lang="nb-NO" dirty="0" err="1" smtClean="0"/>
              <a:t>geodynamics</a:t>
            </a:r>
            <a:r>
              <a:rPr lang="nb-NO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050" y="3356992"/>
            <a:ext cx="8931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dirty="0" err="1" smtClean="0">
                <a:solidFill>
                  <a:srgbClr val="3366FF"/>
                </a:solidFill>
              </a:rPr>
              <a:t>Discovery</a:t>
            </a:r>
            <a:r>
              <a:rPr lang="nb-NO" sz="2200" dirty="0" smtClean="0">
                <a:solidFill>
                  <a:srgbClr val="3366FF"/>
                </a:solidFill>
              </a:rPr>
              <a:t> of Mg-</a:t>
            </a:r>
            <a:r>
              <a:rPr lang="nb-NO" sz="2200" dirty="0" err="1" smtClean="0">
                <a:solidFill>
                  <a:srgbClr val="3366FF"/>
                </a:solidFill>
              </a:rPr>
              <a:t>silicate</a:t>
            </a:r>
            <a:r>
              <a:rPr lang="nb-NO" sz="2200" dirty="0" smtClean="0">
                <a:solidFill>
                  <a:srgbClr val="3366FF"/>
                </a:solidFill>
              </a:rPr>
              <a:t> </a:t>
            </a:r>
            <a:r>
              <a:rPr lang="nb-NO" sz="2200" dirty="0" err="1" smtClean="0">
                <a:solidFill>
                  <a:srgbClr val="3366FF"/>
                </a:solidFill>
              </a:rPr>
              <a:t>perovskite</a:t>
            </a:r>
            <a:r>
              <a:rPr lang="nb-NO" sz="2200" dirty="0" smtClean="0">
                <a:solidFill>
                  <a:srgbClr val="3366FF"/>
                </a:solidFill>
              </a:rPr>
              <a:t> (MgSiO</a:t>
            </a:r>
            <a:r>
              <a:rPr lang="nb-NO" sz="2200" baseline="-25000" dirty="0" smtClean="0">
                <a:solidFill>
                  <a:srgbClr val="3366FF"/>
                </a:solidFill>
              </a:rPr>
              <a:t>3</a:t>
            </a:r>
            <a:r>
              <a:rPr lang="nb-NO" sz="2200" dirty="0" smtClean="0">
                <a:solidFill>
                  <a:srgbClr val="3366FF"/>
                </a:solidFill>
              </a:rPr>
              <a:t>-dominated) = </a:t>
            </a:r>
            <a:r>
              <a:rPr lang="nb-NO" sz="2200" b="1" dirty="0" err="1" smtClean="0">
                <a:solidFill>
                  <a:srgbClr val="3366FF"/>
                </a:solidFill>
              </a:rPr>
              <a:t>bridgmanite</a:t>
            </a:r>
            <a:r>
              <a:rPr lang="nb-NO" sz="2200" dirty="0" smtClean="0">
                <a:solidFill>
                  <a:srgbClr val="3366FF"/>
                </a:solidFill>
              </a:rPr>
              <a:t> in </a:t>
            </a:r>
            <a:r>
              <a:rPr lang="nb-NO" sz="2200" dirty="0" err="1" smtClean="0">
                <a:solidFill>
                  <a:srgbClr val="3366FF"/>
                </a:solidFill>
              </a:rPr>
              <a:t>the</a:t>
            </a:r>
            <a:r>
              <a:rPr lang="nb-NO" sz="2200" dirty="0" smtClean="0">
                <a:solidFill>
                  <a:srgbClr val="3366FF"/>
                </a:solidFill>
              </a:rPr>
              <a:t> </a:t>
            </a:r>
            <a:r>
              <a:rPr lang="nb-NO" sz="2200" dirty="0" err="1" smtClean="0">
                <a:solidFill>
                  <a:srgbClr val="3366FF"/>
                </a:solidFill>
              </a:rPr>
              <a:t>Tenham</a:t>
            </a:r>
            <a:r>
              <a:rPr lang="nb-NO" sz="2200" dirty="0" smtClean="0">
                <a:solidFill>
                  <a:srgbClr val="3366FF"/>
                </a:solidFill>
              </a:rPr>
              <a:t> </a:t>
            </a:r>
            <a:r>
              <a:rPr lang="nb-NO" sz="2200" dirty="0" err="1" smtClean="0">
                <a:solidFill>
                  <a:srgbClr val="3366FF"/>
                </a:solidFill>
              </a:rPr>
              <a:t>meteorite</a:t>
            </a:r>
            <a:r>
              <a:rPr lang="nb-NO" sz="2200" dirty="0" smtClean="0">
                <a:solidFill>
                  <a:srgbClr val="3366FF"/>
                </a:solidFill>
              </a:rPr>
              <a:t>: </a:t>
            </a:r>
            <a:r>
              <a:rPr lang="nb-NO" sz="2200" b="1" dirty="0" smtClean="0">
                <a:solidFill>
                  <a:srgbClr val="3366FF"/>
                </a:solidFill>
              </a:rPr>
              <a:t>2014</a:t>
            </a:r>
            <a:endParaRPr lang="nb-NO" sz="2200" dirty="0" smtClean="0">
              <a:solidFill>
                <a:srgbClr val="3366FF"/>
              </a:solidFill>
            </a:endParaRPr>
          </a:p>
          <a:p>
            <a:r>
              <a:rPr lang="nb-NO" dirty="0" err="1" smtClean="0"/>
              <a:t>Some</a:t>
            </a:r>
            <a:r>
              <a:rPr lang="nb-NO" dirty="0" smtClean="0"/>
              <a:t> of </a:t>
            </a:r>
            <a:r>
              <a:rPr lang="nb-NO" dirty="0" err="1" smtClean="0"/>
              <a:t>us</a:t>
            </a:r>
            <a:r>
              <a:rPr lang="nb-NO" dirty="0" smtClean="0"/>
              <a:t> have </a:t>
            </a:r>
            <a:r>
              <a:rPr lang="nb-NO" dirty="0" err="1" smtClean="0"/>
              <a:t>since</a:t>
            </a:r>
            <a:r>
              <a:rPr lang="nb-NO" dirty="0" smtClean="0"/>
              <a:t> </a:t>
            </a:r>
            <a:r>
              <a:rPr lang="nb-NO" dirty="0" err="1" smtClean="0"/>
              <a:t>referred</a:t>
            </a:r>
            <a:r>
              <a:rPr lang="nb-NO" dirty="0" smtClean="0"/>
              <a:t> to </a:t>
            </a:r>
            <a:r>
              <a:rPr lang="nb-NO" dirty="0" err="1" smtClean="0"/>
              <a:t>the</a:t>
            </a:r>
            <a:r>
              <a:rPr lang="nb-NO" dirty="0" smtClean="0"/>
              <a:t> CaIrO</a:t>
            </a:r>
            <a:r>
              <a:rPr lang="nb-NO" baseline="-25000" dirty="0" smtClean="0"/>
              <a:t>3</a:t>
            </a:r>
            <a:r>
              <a:rPr lang="nb-NO" dirty="0" smtClean="0"/>
              <a:t>-structured </a:t>
            </a:r>
            <a:r>
              <a:rPr lang="nb-NO" dirty="0" err="1" smtClean="0"/>
              <a:t>phase</a:t>
            </a:r>
            <a:r>
              <a:rPr lang="nb-NO" dirty="0" smtClean="0"/>
              <a:t> as </a:t>
            </a:r>
            <a:r>
              <a:rPr lang="nb-NO" b="1" dirty="0" smtClean="0"/>
              <a:t>post-</a:t>
            </a:r>
            <a:r>
              <a:rPr lang="nb-NO" b="1" dirty="0" err="1" smtClean="0"/>
              <a:t>bridgmanite</a:t>
            </a:r>
            <a:r>
              <a:rPr lang="nb-NO" dirty="0" smtClean="0"/>
              <a:t>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521159"/>
            <a:ext cx="3744416" cy="2103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43838"/>
            <a:ext cx="2880320" cy="1752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1143838"/>
            <a:ext cx="2304256" cy="1854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3768" y="1286845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3366FF"/>
                </a:solidFill>
              </a:rPr>
              <a:t>Science, 2004</a:t>
            </a:r>
            <a:endParaRPr lang="en-GB" sz="1400" b="1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9785" y="1628800"/>
            <a:ext cx="1168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3366FF"/>
                </a:solidFill>
              </a:rPr>
              <a:t>Nature, 2004</a:t>
            </a:r>
            <a:endParaRPr lang="en-GB" sz="1400" b="1" dirty="0">
              <a:solidFill>
                <a:srgbClr val="33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0617" y="5052696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3366FF"/>
                </a:solidFill>
              </a:rPr>
              <a:t>Science, 2004</a:t>
            </a:r>
            <a:endParaRPr lang="en-GB" sz="14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1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EarthqLoca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3978942" cy="49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7" name="Picture 7" descr="EarthqLoc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5617" y="2204864"/>
            <a:ext cx="4185900" cy="420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623677"/>
            <a:ext cx="2746714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dirty="0" err="1" smtClean="0"/>
              <a:t>Dziewonski</a:t>
            </a:r>
            <a:r>
              <a:rPr lang="nb-NO" sz="1300" dirty="0" smtClean="0"/>
              <a:t> &amp; Anderson (1981, PEPI)</a:t>
            </a:r>
          </a:p>
          <a:p>
            <a:pPr>
              <a:lnSpc>
                <a:spcPts val="1400"/>
              </a:lnSpc>
            </a:pPr>
            <a:r>
              <a:rPr lang="nb-NO" sz="1400" dirty="0" smtClean="0"/>
              <a:t>  </a:t>
            </a:r>
            <a:r>
              <a:rPr lang="nb-NO" sz="1200" dirty="0" smtClean="0"/>
              <a:t>11</a:t>
            </a:r>
            <a:r>
              <a:rPr lang="nb-NO" sz="400" dirty="0" smtClean="0"/>
              <a:t> </a:t>
            </a:r>
            <a:r>
              <a:rPr lang="nb-NO" sz="1200" dirty="0" smtClean="0"/>
              <a:t>444 </a:t>
            </a:r>
            <a:r>
              <a:rPr lang="nb-NO" sz="1200" dirty="0" err="1" smtClean="0"/>
              <a:t>citations</a:t>
            </a:r>
            <a:r>
              <a:rPr lang="nb-NO" sz="1200" dirty="0" smtClean="0"/>
              <a:t>, </a:t>
            </a:r>
            <a:r>
              <a:rPr lang="nb-NO" sz="1200" dirty="0" err="1" smtClean="0"/>
              <a:t>March</a:t>
            </a:r>
            <a:r>
              <a:rPr lang="nb-NO" sz="1200" dirty="0" smtClean="0"/>
              <a:t> 22, 2022 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7840" y="15963"/>
            <a:ext cx="3839513" cy="65659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nb-NO" sz="2400" dirty="0">
                <a:solidFill>
                  <a:srgbClr val="3333FF"/>
                </a:solidFill>
              </a:rPr>
              <a:t>First-order Earth </a:t>
            </a:r>
            <a:r>
              <a:rPr lang="nb-NO" sz="2400" dirty="0" err="1" smtClean="0">
                <a:solidFill>
                  <a:srgbClr val="3333FF"/>
                </a:solidFill>
              </a:rPr>
              <a:t>structure</a:t>
            </a:r>
            <a:endParaRPr lang="nb-NO" sz="2400" dirty="0" smtClean="0">
              <a:solidFill>
                <a:srgbClr val="3333FF"/>
              </a:solidFill>
            </a:endParaRPr>
          </a:p>
          <a:p>
            <a:pPr>
              <a:lnSpc>
                <a:spcPts val="2200"/>
              </a:lnSpc>
            </a:pPr>
            <a:r>
              <a:rPr lang="nb-NO" sz="1600" b="1" dirty="0">
                <a:solidFill>
                  <a:srgbClr val="3333FF"/>
                </a:solidFill>
              </a:rPr>
              <a:t>PREM</a:t>
            </a:r>
            <a:r>
              <a:rPr lang="nb-NO" sz="1600" dirty="0">
                <a:solidFill>
                  <a:srgbClr val="3333FF"/>
                </a:solidFill>
              </a:rPr>
              <a:t>: Preliminary Earth Reference </a:t>
            </a:r>
            <a:r>
              <a:rPr lang="nb-NO" sz="1600" dirty="0" smtClean="0">
                <a:solidFill>
                  <a:srgbClr val="3333FF"/>
                </a:solidFill>
              </a:rPr>
              <a:t>Model</a:t>
            </a:r>
            <a:endParaRPr lang="nb-NO" sz="1600" dirty="0">
              <a:solidFill>
                <a:srgbClr val="3333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9204" y="210156"/>
            <a:ext cx="4165343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700" dirty="0"/>
              <a:t>- from </a:t>
            </a:r>
            <a:r>
              <a:rPr lang="nb-NO" sz="1700" b="1" dirty="0" err="1"/>
              <a:t>seismology</a:t>
            </a:r>
            <a:r>
              <a:rPr lang="nb-NO" sz="1700" dirty="0"/>
              <a:t> </a:t>
            </a:r>
            <a:r>
              <a:rPr lang="nb-NO" sz="1500" dirty="0"/>
              <a:t>(normal modes) </a:t>
            </a:r>
            <a:r>
              <a:rPr lang="nb-NO" sz="1700" dirty="0"/>
              <a:t>and </a:t>
            </a:r>
            <a:r>
              <a:rPr lang="nb-NO" sz="1700" b="1" dirty="0" err="1"/>
              <a:t>gravity</a:t>
            </a:r>
            <a:endParaRPr lang="nb-NO" sz="1700" b="1" dirty="0"/>
          </a:p>
          <a:p>
            <a:pPr>
              <a:lnSpc>
                <a:spcPts val="2200"/>
              </a:lnSpc>
            </a:pPr>
            <a:r>
              <a:rPr lang="nb-NO" sz="1700" dirty="0"/>
              <a:t>- </a:t>
            </a:r>
            <a:r>
              <a:rPr lang="nb-NO" sz="1700" dirty="0" err="1"/>
              <a:t>includes</a:t>
            </a:r>
            <a:r>
              <a:rPr lang="nb-NO" sz="1700" dirty="0"/>
              <a:t> </a:t>
            </a:r>
            <a:r>
              <a:rPr lang="nb-NO" sz="1700" b="1" dirty="0">
                <a:latin typeface="Symbol" pitchFamily="18" charset="2"/>
              </a:rPr>
              <a:t>r</a:t>
            </a:r>
            <a:r>
              <a:rPr lang="nb-NO" sz="1700" dirty="0"/>
              <a:t> and </a:t>
            </a:r>
            <a:r>
              <a:rPr lang="nb-NO" sz="1700" b="1" dirty="0" smtClean="0"/>
              <a:t>p</a:t>
            </a:r>
            <a:endParaRPr lang="nb-NO" sz="17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752967" y="1589810"/>
            <a:ext cx="1047634" cy="93135"/>
          </a:xfrm>
          <a:prstGeom prst="straightConnector1">
            <a:avLst/>
          </a:prstGeom>
          <a:ln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769796" y="3766705"/>
            <a:ext cx="994437" cy="2555558"/>
          </a:xfrm>
          <a:prstGeom prst="straightConnector1">
            <a:avLst/>
          </a:prstGeom>
          <a:ln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:\pc\Dokumenter\Adobe-Illustr-figures\Experimental-PhaseRel\PREM-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55" y="1181895"/>
            <a:ext cx="4819484" cy="565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" y="1373847"/>
            <a:ext cx="3975214" cy="49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7862"/>
            <a:ext cx="3386981" cy="629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8"/>
          <p:cNvSpPr txBox="1">
            <a:spLocks noChangeArrowheads="1"/>
          </p:cNvSpPr>
          <p:nvPr/>
        </p:nvSpPr>
        <p:spPr bwMode="auto">
          <a:xfrm>
            <a:off x="1" y="0"/>
            <a:ext cx="3923928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200" dirty="0" err="1" smtClean="0">
                <a:solidFill>
                  <a:srgbClr val="0000FF"/>
                </a:solidFill>
              </a:rPr>
              <a:t>Seismic</a:t>
            </a:r>
            <a:r>
              <a:rPr lang="nb-NO" sz="1200" dirty="0" smtClean="0">
                <a:solidFill>
                  <a:srgbClr val="0000FF"/>
                </a:solidFill>
              </a:rPr>
              <a:t> </a:t>
            </a:r>
            <a:r>
              <a:rPr lang="nb-NO" sz="1200" dirty="0" err="1">
                <a:solidFill>
                  <a:srgbClr val="0000FF"/>
                </a:solidFill>
              </a:rPr>
              <a:t>phases</a:t>
            </a:r>
            <a:r>
              <a:rPr lang="nb-NO" sz="1200" dirty="0">
                <a:solidFill>
                  <a:srgbClr val="0000FF"/>
                </a:solidFill>
              </a:rPr>
              <a:t> </a:t>
            </a:r>
            <a:r>
              <a:rPr lang="nb-NO" sz="1200" dirty="0" err="1">
                <a:solidFill>
                  <a:srgbClr val="0000FF"/>
                </a:solidFill>
              </a:rPr>
              <a:t>generated</a:t>
            </a:r>
            <a:r>
              <a:rPr lang="nb-NO" sz="1200" dirty="0">
                <a:solidFill>
                  <a:srgbClr val="0000FF"/>
                </a:solidFill>
              </a:rPr>
              <a:t> by a 562 km </a:t>
            </a:r>
            <a:r>
              <a:rPr lang="nb-NO" sz="1200" dirty="0" err="1">
                <a:solidFill>
                  <a:srgbClr val="0000FF"/>
                </a:solidFill>
              </a:rPr>
              <a:t>deep</a:t>
            </a:r>
            <a:r>
              <a:rPr lang="nb-NO" sz="1200" dirty="0">
                <a:solidFill>
                  <a:srgbClr val="0000FF"/>
                </a:solidFill>
              </a:rPr>
              <a:t> </a:t>
            </a:r>
            <a:r>
              <a:rPr lang="nb-NO" sz="1200" dirty="0" err="1">
                <a:solidFill>
                  <a:srgbClr val="0000FF"/>
                </a:solidFill>
              </a:rPr>
              <a:t>source</a:t>
            </a:r>
            <a:r>
              <a:rPr lang="nb-NO" sz="1200" dirty="0">
                <a:solidFill>
                  <a:srgbClr val="0000FF"/>
                </a:solidFill>
              </a:rPr>
              <a:t> in </a:t>
            </a:r>
            <a:r>
              <a:rPr lang="nb-NO" sz="1200" dirty="0" err="1" smtClean="0">
                <a:solidFill>
                  <a:srgbClr val="0000FF"/>
                </a:solidFill>
              </a:rPr>
              <a:t>PREM</a:t>
            </a:r>
            <a:endParaRPr lang="nb-NO" sz="1200" dirty="0" smtClean="0">
              <a:solidFill>
                <a:srgbClr val="0000FF"/>
              </a:solidFill>
            </a:endParaRPr>
          </a:p>
          <a:p>
            <a:r>
              <a:rPr lang="nb-NO" sz="1050" dirty="0" smtClean="0">
                <a:solidFill>
                  <a:srgbClr val="0000FF"/>
                </a:solidFill>
              </a:rPr>
              <a:t>  </a:t>
            </a:r>
            <a:r>
              <a:rPr lang="nb-NO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1-D Reference Earth Model, </a:t>
            </a:r>
            <a:r>
              <a:rPr lang="nb-NO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Dziewonski</a:t>
            </a:r>
            <a:r>
              <a:rPr lang="nb-NO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Anderson (1981)</a:t>
            </a:r>
            <a:endParaRPr lang="nb-NO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084" name="TextBox 7"/>
          <p:cNvSpPr txBox="1">
            <a:spLocks noChangeArrowheads="1"/>
          </p:cNvSpPr>
          <p:nvPr/>
        </p:nvSpPr>
        <p:spPr bwMode="auto">
          <a:xfrm>
            <a:off x="3059832" y="6644046"/>
            <a:ext cx="2214068" cy="22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</a:pPr>
            <a:r>
              <a:rPr lang="nb-NO" sz="1050" dirty="0">
                <a:solidFill>
                  <a:srgbClr val="0000FF"/>
                </a:solidFill>
              </a:rPr>
              <a:t>Lay &amp; Garnero (2011, </a:t>
            </a:r>
            <a:r>
              <a:rPr lang="nb-NO" sz="1050" dirty="0" smtClean="0">
                <a:solidFill>
                  <a:srgbClr val="0000FF"/>
                </a:solidFill>
              </a:rPr>
              <a:t>Ann Rev EPS)</a:t>
            </a:r>
            <a:endParaRPr lang="nb-NO" sz="1050" dirty="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14484" y="69168"/>
            <a:ext cx="4897479" cy="6748598"/>
            <a:chOff x="4214484" y="69168"/>
            <a:chExt cx="4897479" cy="6748598"/>
          </a:xfrm>
        </p:grpSpPr>
        <p:grpSp>
          <p:nvGrpSpPr>
            <p:cNvPr id="4" name="Group 3"/>
            <p:cNvGrpSpPr/>
            <p:nvPr/>
          </p:nvGrpSpPr>
          <p:grpSpPr>
            <a:xfrm>
              <a:off x="4214484" y="69168"/>
              <a:ext cx="4897479" cy="6748598"/>
              <a:chOff x="4214484" y="69168"/>
              <a:chExt cx="4897479" cy="6748598"/>
            </a:xfrm>
          </p:grpSpPr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4483150" y="69168"/>
                <a:ext cx="462881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nb-NO" sz="1200" b="1" dirty="0">
                    <a:solidFill>
                      <a:srgbClr val="0000FF"/>
                    </a:solidFill>
                  </a:rPr>
                  <a:t>Travel time </a:t>
                </a:r>
                <a:r>
                  <a:rPr lang="nb-NO" sz="1200" b="1" dirty="0" err="1" smtClean="0">
                    <a:solidFill>
                      <a:srgbClr val="0000FF"/>
                    </a:solidFill>
                  </a:rPr>
                  <a:t>curves</a:t>
                </a:r>
                <a:r>
                  <a:rPr lang="nb-NO" sz="1200" b="1" dirty="0" smtClean="0">
                    <a:solidFill>
                      <a:srgbClr val="0000FF"/>
                    </a:solidFill>
                  </a:rPr>
                  <a:t>.   </a:t>
                </a:r>
                <a:r>
                  <a:rPr lang="nb-NO" sz="1050" dirty="0" err="1" smtClean="0">
                    <a:solidFill>
                      <a:srgbClr val="0000FF"/>
                    </a:solidFill>
                  </a:rPr>
                  <a:t>Dashed</a:t>
                </a:r>
                <a:r>
                  <a:rPr lang="nb-NO" sz="1050" dirty="0" smtClean="0">
                    <a:solidFill>
                      <a:srgbClr val="0000FF"/>
                    </a:solidFill>
                  </a:rPr>
                  <a:t> </a:t>
                </a:r>
                <a:r>
                  <a:rPr lang="nb-NO" sz="1050" dirty="0">
                    <a:solidFill>
                      <a:srgbClr val="0000FF"/>
                    </a:solidFill>
                  </a:rPr>
                  <a:t>and </a:t>
                </a:r>
                <a:r>
                  <a:rPr lang="nb-NO" sz="1050" dirty="0" err="1">
                    <a:solidFill>
                      <a:srgbClr val="0000FF"/>
                    </a:solidFill>
                  </a:rPr>
                  <a:t>dotted</a:t>
                </a:r>
                <a:r>
                  <a:rPr lang="nb-NO" sz="1050" dirty="0">
                    <a:solidFill>
                      <a:srgbClr val="0000FF"/>
                    </a:solidFill>
                  </a:rPr>
                  <a:t> </a:t>
                </a:r>
                <a:r>
                  <a:rPr lang="nb-NO" sz="1050" dirty="0" err="1">
                    <a:solidFill>
                      <a:srgbClr val="0000FF"/>
                    </a:solidFill>
                  </a:rPr>
                  <a:t>curves</a:t>
                </a:r>
                <a:r>
                  <a:rPr lang="nb-NO" sz="1050" dirty="0">
                    <a:solidFill>
                      <a:srgbClr val="0000FF"/>
                    </a:solidFill>
                  </a:rPr>
                  <a:t> </a:t>
                </a:r>
                <a:r>
                  <a:rPr lang="nb-NO" sz="1050" dirty="0" err="1">
                    <a:solidFill>
                      <a:srgbClr val="0000FF"/>
                    </a:solidFill>
                  </a:rPr>
                  <a:t>are</a:t>
                </a:r>
                <a:r>
                  <a:rPr lang="nb-NO" sz="1050" dirty="0">
                    <a:solidFill>
                      <a:srgbClr val="0000FF"/>
                    </a:solidFill>
                  </a:rPr>
                  <a:t> </a:t>
                </a:r>
                <a:r>
                  <a:rPr lang="nb-NO" sz="1050" dirty="0" err="1" smtClean="0">
                    <a:solidFill>
                      <a:srgbClr val="0000FF"/>
                    </a:solidFill>
                  </a:rPr>
                  <a:t>upward-radiated</a:t>
                </a:r>
                <a:r>
                  <a:rPr lang="nb-NO" sz="1050" dirty="0" smtClean="0">
                    <a:solidFill>
                      <a:srgbClr val="0000FF"/>
                    </a:solidFill>
                  </a:rPr>
                  <a:t> P- and S- </a:t>
                </a:r>
              </a:p>
              <a:p>
                <a:pPr>
                  <a:lnSpc>
                    <a:spcPts val="1200"/>
                  </a:lnSpc>
                </a:pPr>
                <a:r>
                  <a:rPr lang="nb-NO" sz="1050" dirty="0" smtClean="0">
                    <a:solidFill>
                      <a:srgbClr val="0000FF"/>
                    </a:solidFill>
                  </a:rPr>
                  <a:t>                                         </a:t>
                </a:r>
                <a:r>
                  <a:rPr lang="nb-NO" sz="1050" dirty="0" err="1" smtClean="0">
                    <a:solidFill>
                      <a:srgbClr val="0000FF"/>
                    </a:solidFill>
                  </a:rPr>
                  <a:t>wave</a:t>
                </a:r>
                <a:r>
                  <a:rPr lang="nb-NO" sz="1050" dirty="0" smtClean="0">
                    <a:solidFill>
                      <a:srgbClr val="0000FF"/>
                    </a:solidFill>
                  </a:rPr>
                  <a:t> </a:t>
                </a:r>
                <a:r>
                  <a:rPr lang="nb-NO" sz="1050" dirty="0" err="1">
                    <a:solidFill>
                      <a:srgbClr val="0000FF"/>
                    </a:solidFill>
                  </a:rPr>
                  <a:t>surface</a:t>
                </a:r>
                <a:r>
                  <a:rPr lang="nb-NO" sz="1050" dirty="0">
                    <a:solidFill>
                      <a:srgbClr val="0000FF"/>
                    </a:solidFill>
                  </a:rPr>
                  <a:t> </a:t>
                </a:r>
                <a:r>
                  <a:rPr lang="nb-NO" sz="1050" dirty="0" err="1">
                    <a:solidFill>
                      <a:srgbClr val="0000FF"/>
                    </a:solidFill>
                  </a:rPr>
                  <a:t>reflections</a:t>
                </a:r>
                <a:r>
                  <a:rPr lang="nb-NO" sz="1050" dirty="0">
                    <a:solidFill>
                      <a:srgbClr val="0000FF"/>
                    </a:solidFill>
                  </a:rPr>
                  <a:t> (e.g. </a:t>
                </a:r>
                <a:r>
                  <a:rPr lang="nb-NO" sz="1050" dirty="0" err="1">
                    <a:solidFill>
                      <a:srgbClr val="0000FF"/>
                    </a:solidFill>
                  </a:rPr>
                  <a:t>pPdiff</a:t>
                </a:r>
                <a:r>
                  <a:rPr lang="nb-NO" sz="1050" dirty="0">
                    <a:solidFill>
                      <a:srgbClr val="0000FF"/>
                    </a:solidFill>
                  </a:rPr>
                  <a:t> and </a:t>
                </a:r>
                <a:r>
                  <a:rPr lang="nb-NO" sz="1050" dirty="0" err="1">
                    <a:solidFill>
                      <a:srgbClr val="0000FF"/>
                    </a:solidFill>
                  </a:rPr>
                  <a:t>sPdiff</a:t>
                </a:r>
                <a:r>
                  <a:rPr lang="nb-NO" sz="1050" dirty="0">
                    <a:solidFill>
                      <a:srgbClr val="0000FF"/>
                    </a:solidFill>
                  </a:rPr>
                  <a:t>)</a:t>
                </a: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214484" y="469278"/>
                <a:ext cx="4848623" cy="6348488"/>
                <a:chOff x="4214484" y="469278"/>
                <a:chExt cx="4848623" cy="6348488"/>
              </a:xfrm>
            </p:grpSpPr>
            <p:pic>
              <p:nvPicPr>
                <p:cNvPr id="3074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4484" y="469278"/>
                  <a:ext cx="4848623" cy="6348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4326211" y="4451685"/>
                  <a:ext cx="595035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900" dirty="0" smtClean="0"/>
                    <a:t>16.7 min</a:t>
                  </a:r>
                  <a:endParaRPr lang="en-GB" sz="900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4339276" y="2508666"/>
                  <a:ext cx="595035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900" dirty="0" smtClean="0"/>
                    <a:t>33.3 min</a:t>
                  </a:r>
                  <a:endParaRPr lang="en-GB" sz="900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4391113" y="566238"/>
                  <a:ext cx="50847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900" dirty="0" smtClean="0"/>
                    <a:t>50 min</a:t>
                  </a:r>
                  <a:endParaRPr lang="en-GB" sz="900" dirty="0"/>
                </a:p>
              </p:txBody>
            </p:sp>
          </p:grpSp>
        </p:grpSp>
        <p:sp>
          <p:nvSpPr>
            <p:cNvPr id="13" name="TextBox 12"/>
            <p:cNvSpPr txBox="1"/>
            <p:nvPr/>
          </p:nvSpPr>
          <p:spPr>
            <a:xfrm>
              <a:off x="4336889" y="5399823"/>
              <a:ext cx="5950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smtClean="0"/>
                <a:t>8.33 min</a:t>
              </a:r>
              <a:endParaRPr lang="en-GB" sz="900" dirty="0"/>
            </a:p>
          </p:txBody>
        </p:sp>
      </p:grp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5107401"/>
            <a:ext cx="6754600" cy="1046507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6529"/>
            <a:ext cx="8890000" cy="685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67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" y="188640"/>
            <a:ext cx="9036496" cy="627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3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12079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16632"/>
            <a:ext cx="462979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66FF"/>
                </a:solidFill>
              </a:rPr>
              <a:t>Investigation</a:t>
            </a:r>
            <a:r>
              <a:rPr lang="nb-NO" dirty="0" smtClean="0">
                <a:solidFill>
                  <a:srgbClr val="3366FF"/>
                </a:solidFill>
              </a:rPr>
              <a:t> of </a:t>
            </a:r>
            <a:r>
              <a:rPr lang="nb-NO" dirty="0" err="1" smtClean="0">
                <a:solidFill>
                  <a:srgbClr val="3366FF"/>
                </a:solidFill>
              </a:rPr>
              <a:t>the</a:t>
            </a:r>
            <a:r>
              <a:rPr lang="nb-NO" dirty="0" smtClean="0">
                <a:solidFill>
                  <a:srgbClr val="3366FF"/>
                </a:solidFill>
              </a:rPr>
              <a:t> </a:t>
            </a:r>
            <a:r>
              <a:rPr lang="nb-NO" dirty="0" err="1" smtClean="0">
                <a:solidFill>
                  <a:srgbClr val="3366FF"/>
                </a:solidFill>
              </a:rPr>
              <a:t>outermost</a:t>
            </a:r>
            <a:r>
              <a:rPr lang="nb-NO" dirty="0" smtClean="0">
                <a:solidFill>
                  <a:srgbClr val="3366FF"/>
                </a:solidFill>
              </a:rPr>
              <a:t> </a:t>
            </a:r>
            <a:r>
              <a:rPr lang="nb-NO" dirty="0" err="1" smtClean="0">
                <a:solidFill>
                  <a:srgbClr val="3366FF"/>
                </a:solidFill>
              </a:rPr>
              <a:t>core</a:t>
            </a:r>
            <a:r>
              <a:rPr lang="nb-NO" dirty="0" smtClean="0">
                <a:solidFill>
                  <a:srgbClr val="3366FF"/>
                </a:solidFill>
              </a:rPr>
              <a:t> E'-</a:t>
            </a:r>
            <a:r>
              <a:rPr lang="nb-NO" dirty="0" err="1" smtClean="0">
                <a:solidFill>
                  <a:srgbClr val="3366FF"/>
                </a:solidFill>
              </a:rPr>
              <a:t>layer</a:t>
            </a:r>
            <a:endParaRPr lang="en-GB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79463"/>
            <a:ext cx="4032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5145307" y="3058219"/>
            <a:ext cx="383534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dirty="0">
                <a:solidFill>
                  <a:srgbClr val="0000FF"/>
                </a:solidFill>
              </a:rPr>
              <a:t>The </a:t>
            </a:r>
            <a:r>
              <a:rPr lang="nb-NO" sz="1800" b="1" dirty="0">
                <a:solidFill>
                  <a:srgbClr val="0000FF"/>
                </a:solidFill>
              </a:rPr>
              <a:t>Scd</a:t>
            </a:r>
            <a:r>
              <a:rPr lang="nb-NO" sz="1800" dirty="0">
                <a:solidFill>
                  <a:srgbClr val="0000FF"/>
                </a:solidFill>
              </a:rPr>
              <a:t> and </a:t>
            </a:r>
            <a:r>
              <a:rPr lang="nb-NO" sz="1800" b="1" dirty="0">
                <a:solidFill>
                  <a:srgbClr val="0000FF"/>
                </a:solidFill>
              </a:rPr>
              <a:t>Scd</a:t>
            </a:r>
            <a:r>
              <a:rPr lang="nb-NO" sz="1800" b="1" baseline="-25000" dirty="0">
                <a:solidFill>
                  <a:srgbClr val="0000FF"/>
                </a:solidFill>
              </a:rPr>
              <a:t>2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may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smtClean="0">
                <a:solidFill>
                  <a:srgbClr val="0000FF"/>
                </a:solidFill>
              </a:rPr>
              <a:t>be </a:t>
            </a:r>
            <a:r>
              <a:rPr lang="nb-NO" sz="1800" dirty="0" err="1" smtClean="0">
                <a:solidFill>
                  <a:srgbClr val="0000FF"/>
                </a:solidFill>
              </a:rPr>
              <a:t>ascribed</a:t>
            </a:r>
            <a:r>
              <a:rPr lang="nb-NO" sz="1800" dirty="0" smtClean="0">
                <a:solidFill>
                  <a:srgbClr val="0000FF"/>
                </a:solidFill>
              </a:rPr>
              <a:t> to</a:t>
            </a:r>
            <a:endParaRPr lang="nb-NO" sz="1800" dirty="0">
              <a:solidFill>
                <a:srgbClr val="0000FF"/>
              </a:solidFill>
            </a:endParaRPr>
          </a:p>
          <a:p>
            <a:pPr>
              <a:lnSpc>
                <a:spcPts val="2200"/>
              </a:lnSpc>
            </a:pPr>
            <a:r>
              <a:rPr lang="nb-NO" sz="1800" b="1" dirty="0" smtClean="0">
                <a:solidFill>
                  <a:srgbClr val="009900"/>
                </a:solidFill>
              </a:rPr>
              <a:t>double-</a:t>
            </a:r>
            <a:r>
              <a:rPr lang="nb-NO" sz="1800" b="1" dirty="0" err="1" smtClean="0">
                <a:solidFill>
                  <a:srgbClr val="009900"/>
                </a:solidFill>
              </a:rPr>
              <a:t>crossing</a:t>
            </a:r>
            <a:r>
              <a:rPr lang="nb-NO" sz="1800" b="1" dirty="0" smtClean="0">
                <a:solidFill>
                  <a:srgbClr val="006699"/>
                </a:solidFill>
              </a:rPr>
              <a:t> </a:t>
            </a:r>
            <a:r>
              <a:rPr lang="nb-NO" sz="1800" dirty="0" smtClean="0">
                <a:solidFill>
                  <a:srgbClr val="0000FF"/>
                </a:solidFill>
              </a:rPr>
              <a:t>of </a:t>
            </a:r>
            <a:r>
              <a:rPr lang="nb-NO" sz="1800" dirty="0" err="1" smtClean="0">
                <a:solidFill>
                  <a:srgbClr val="0000FF"/>
                </a:solidFill>
              </a:rPr>
              <a:t>the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phase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boundary</a:t>
            </a:r>
            <a:endParaRPr lang="nb-NO" sz="1800" dirty="0" smtClean="0">
              <a:solidFill>
                <a:srgbClr val="0000FF"/>
              </a:solidFill>
            </a:endParaRPr>
          </a:p>
          <a:p>
            <a:pPr>
              <a:lnSpc>
                <a:spcPts val="2200"/>
              </a:lnSpc>
            </a:pPr>
            <a:r>
              <a:rPr lang="nb-NO" sz="1800" dirty="0" smtClean="0">
                <a:solidFill>
                  <a:srgbClr val="0000FF"/>
                </a:solidFill>
              </a:rPr>
              <a:t>to</a:t>
            </a:r>
            <a:r>
              <a:rPr lang="nb-NO" sz="1800" b="1" dirty="0" smtClean="0">
                <a:solidFill>
                  <a:srgbClr val="0000FF"/>
                </a:solidFill>
              </a:rPr>
              <a:t> post-</a:t>
            </a:r>
            <a:r>
              <a:rPr lang="nb-NO" sz="1800" b="1" dirty="0" err="1" smtClean="0">
                <a:solidFill>
                  <a:srgbClr val="0000FF"/>
                </a:solidFill>
              </a:rPr>
              <a:t>bridgmanite</a:t>
            </a:r>
            <a:endParaRPr lang="nb-NO" sz="1800" dirty="0">
              <a:solidFill>
                <a:srgbClr val="0000FF"/>
              </a:solidFill>
            </a:endParaRPr>
          </a:p>
          <a:p>
            <a:pPr>
              <a:lnSpc>
                <a:spcPts val="600"/>
              </a:lnSpc>
            </a:pPr>
            <a:endParaRPr lang="nb-NO" sz="800" b="1" dirty="0" smtClean="0">
              <a:solidFill>
                <a:srgbClr val="009900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600" dirty="0" smtClean="0">
                <a:solidFill>
                  <a:srgbClr val="009900"/>
                </a:solidFill>
              </a:rPr>
              <a:t>Double-</a:t>
            </a:r>
            <a:r>
              <a:rPr lang="nb-NO" sz="1600" dirty="0" err="1" smtClean="0">
                <a:solidFill>
                  <a:srgbClr val="009900"/>
                </a:solidFill>
              </a:rPr>
              <a:t>crossing</a:t>
            </a:r>
            <a:r>
              <a:rPr lang="nb-NO" sz="1600" dirty="0" smtClean="0">
                <a:solidFill>
                  <a:srgbClr val="009900"/>
                </a:solidFill>
              </a:rPr>
              <a:t> scenario:</a:t>
            </a:r>
            <a:endParaRPr lang="nb-NO" sz="1600" dirty="0">
              <a:solidFill>
                <a:srgbClr val="009900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600" dirty="0" smtClean="0">
                <a:solidFill>
                  <a:srgbClr val="009900"/>
                </a:solidFill>
              </a:rPr>
              <a:t>    Hernlund </a:t>
            </a:r>
            <a:r>
              <a:rPr lang="nb-NO" sz="1600" dirty="0">
                <a:solidFill>
                  <a:srgbClr val="009900"/>
                </a:solidFill>
              </a:rPr>
              <a:t>et </a:t>
            </a:r>
            <a:r>
              <a:rPr lang="nb-NO" sz="1600" dirty="0" smtClean="0">
                <a:solidFill>
                  <a:srgbClr val="009900"/>
                </a:solidFill>
              </a:rPr>
              <a:t>al. (2005, Nature)</a:t>
            </a:r>
            <a:endParaRPr lang="nb-NO" sz="1600" dirty="0">
              <a:solidFill>
                <a:srgbClr val="009900"/>
              </a:solidFill>
            </a:endParaRPr>
          </a:p>
          <a:p>
            <a:pPr>
              <a:lnSpc>
                <a:spcPts val="600"/>
              </a:lnSpc>
            </a:pPr>
            <a:endParaRPr lang="nb-NO" b="1" dirty="0">
              <a:solidFill>
                <a:srgbClr val="009900"/>
              </a:solidFill>
            </a:endParaRPr>
          </a:p>
          <a:p>
            <a:pPr>
              <a:lnSpc>
                <a:spcPts val="2600"/>
              </a:lnSpc>
            </a:pPr>
            <a:r>
              <a:rPr lang="nb-NO" sz="1800" b="1" dirty="0" err="1" smtClean="0"/>
              <a:t>Caused</a:t>
            </a:r>
            <a:r>
              <a:rPr lang="nb-NO" sz="1800" b="1" dirty="0" smtClean="0"/>
              <a:t> by</a:t>
            </a:r>
            <a:r>
              <a:rPr lang="nb-NO" sz="1800" dirty="0" smtClean="0"/>
              <a:t>:</a:t>
            </a:r>
          </a:p>
          <a:p>
            <a:pPr>
              <a:lnSpc>
                <a:spcPts val="2600"/>
              </a:lnSpc>
            </a:pPr>
            <a:r>
              <a:rPr lang="nb-NO" sz="1800" dirty="0" smtClean="0"/>
              <a:t>- </a:t>
            </a:r>
            <a:r>
              <a:rPr lang="nb-NO" sz="1800" dirty="0" err="1" smtClean="0"/>
              <a:t>large</a:t>
            </a:r>
            <a:r>
              <a:rPr lang="nb-NO" sz="1800" dirty="0" smtClean="0"/>
              <a:t> </a:t>
            </a:r>
            <a:r>
              <a:rPr lang="nb-NO" sz="1800" dirty="0"/>
              <a:t>thermal gradient </a:t>
            </a:r>
            <a:r>
              <a:rPr lang="nb-NO" sz="1800" dirty="0" err="1" smtClean="0"/>
              <a:t>across</a:t>
            </a:r>
            <a:r>
              <a:rPr lang="nb-NO" sz="1800" dirty="0" smtClean="0"/>
              <a:t> D</a:t>
            </a:r>
            <a:r>
              <a:rPr lang="nb-NO" sz="1800" dirty="0"/>
              <a:t>”</a:t>
            </a:r>
          </a:p>
          <a:p>
            <a:pPr>
              <a:lnSpc>
                <a:spcPts val="2600"/>
              </a:lnSpc>
            </a:pPr>
            <a:r>
              <a:rPr lang="nb-NO" sz="1800" dirty="0"/>
              <a:t>- large dp/dT-slope of </a:t>
            </a:r>
            <a:r>
              <a:rPr lang="nb-NO" sz="1800" dirty="0" err="1"/>
              <a:t>phase</a:t>
            </a:r>
            <a:r>
              <a:rPr lang="nb-NO" sz="1800" dirty="0"/>
              <a:t> </a:t>
            </a:r>
            <a:r>
              <a:rPr lang="nb-NO" sz="1800" dirty="0" err="1" smtClean="0"/>
              <a:t>boundary</a:t>
            </a:r>
            <a:endParaRPr lang="en-US" sz="1800" dirty="0"/>
          </a:p>
        </p:txBody>
      </p:sp>
      <p:sp>
        <p:nvSpPr>
          <p:cNvPr id="9221" name="Text Box 15"/>
          <p:cNvSpPr txBox="1">
            <a:spLocks noChangeArrowheads="1"/>
          </p:cNvSpPr>
          <p:nvPr/>
        </p:nvSpPr>
        <p:spPr bwMode="auto">
          <a:xfrm>
            <a:off x="130175" y="6350"/>
            <a:ext cx="8826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500"/>
              </a:lnSpc>
            </a:pPr>
            <a:r>
              <a:rPr lang="nb-NO" sz="2200" b="1">
                <a:solidFill>
                  <a:srgbClr val="0000FF"/>
                </a:solidFill>
              </a:rPr>
              <a:t>D”-discontinuities</a:t>
            </a:r>
          </a:p>
          <a:p>
            <a:pPr>
              <a:lnSpc>
                <a:spcPts val="2500"/>
              </a:lnSpc>
            </a:pPr>
            <a:r>
              <a:rPr lang="nb-NO" sz="1700"/>
              <a:t>Lay and Helmberger (1983, GJRAS): </a:t>
            </a:r>
            <a:r>
              <a:rPr lang="nb-NO" sz="1700" b="1"/>
              <a:t>S-wave triplication</a:t>
            </a:r>
            <a:r>
              <a:rPr lang="nb-NO" sz="1700"/>
              <a:t>:</a:t>
            </a:r>
            <a:r>
              <a:rPr lang="nb-NO" sz="1700">
                <a:solidFill>
                  <a:srgbClr val="0000FF"/>
                </a:solidFill>
              </a:rPr>
              <a:t> </a:t>
            </a:r>
            <a:r>
              <a:rPr lang="nb-NO" sz="1800">
                <a:solidFill>
                  <a:srgbClr val="0000FF"/>
                </a:solidFill>
              </a:rPr>
              <a:t>S, Scd and ScS </a:t>
            </a:r>
            <a:r>
              <a:rPr lang="nb-NO" sz="1600"/>
              <a:t>(in certain areas, at least)</a:t>
            </a:r>
            <a:endParaRPr lang="en-US" sz="1600"/>
          </a:p>
        </p:txBody>
      </p:sp>
      <p:pic>
        <p:nvPicPr>
          <p:cNvPr id="9222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908050"/>
            <a:ext cx="42481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31" name="Rectangle 19"/>
          <p:cNvSpPr>
            <a:spLocks noChangeArrowheads="1"/>
          </p:cNvSpPr>
          <p:nvPr/>
        </p:nvSpPr>
        <p:spPr bwMode="auto">
          <a:xfrm>
            <a:off x="7381875" y="1628775"/>
            <a:ext cx="360363" cy="647700"/>
          </a:xfrm>
          <a:prstGeom prst="rect">
            <a:avLst/>
          </a:prstGeom>
          <a:solidFill>
            <a:srgbClr val="FFFFFF">
              <a:alpha val="9607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s-IS"/>
          </a:p>
        </p:txBody>
      </p:sp>
      <p:pic>
        <p:nvPicPr>
          <p:cNvPr id="2" name="Picture 3" descr="M:\pc\Dokumenter\Adobe-Illustr-figures\Experimental-PhaseRel\Core-phase-rel\Tecto12217-Fig\Fig-AI-final\Adiabat-perid-melt-range-double-cros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13" y="3068960"/>
            <a:ext cx="3600400" cy="372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5204151" y="3530432"/>
            <a:ext cx="687977" cy="14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23938" y="4135995"/>
            <a:ext cx="2206320" cy="181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418727" y="4372164"/>
            <a:ext cx="2526259" cy="10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7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/>
      <p:bldP spid="1669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1561" y="6858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2462" y="62960"/>
            <a:ext cx="2433680" cy="646331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D" reflections</a:t>
            </a:r>
          </a:p>
          <a:p>
            <a:r>
              <a:rPr lang="nb-NO" sz="16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Post-bridgmanite transition</a:t>
            </a:r>
            <a:endParaRPr lang="en-GB" sz="16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01" y="846147"/>
            <a:ext cx="28513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latin typeface="Times" pitchFamily="18" charset="0"/>
              </a:rPr>
              <a:t>Cobden et al. (2015), </a:t>
            </a:r>
            <a:r>
              <a:rPr lang="nb-NO" sz="1050" dirty="0" smtClean="0">
                <a:latin typeface="Times" pitchFamily="18" charset="0"/>
              </a:rPr>
              <a:t>in: Khan &amp; Deschamps</a:t>
            </a:r>
          </a:p>
          <a:p>
            <a:r>
              <a:rPr lang="nb-NO" sz="1050" dirty="0">
                <a:latin typeface="Times" pitchFamily="18" charset="0"/>
              </a:rPr>
              <a:t> </a:t>
            </a:r>
            <a:r>
              <a:rPr lang="nb-NO" sz="1050" dirty="0" smtClean="0">
                <a:latin typeface="Times" pitchFamily="18" charset="0"/>
              </a:rPr>
              <a:t>     (eds.): "The Earth's Heterogeneous Mantle")</a:t>
            </a:r>
            <a:endParaRPr lang="en-GB" sz="1050" dirty="0">
              <a:latin typeface="Times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19400" y="39408"/>
            <a:ext cx="6273936" cy="3618192"/>
            <a:chOff x="2819400" y="39408"/>
            <a:chExt cx="6273936" cy="361819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799" y="39408"/>
              <a:ext cx="6121537" cy="355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230282"/>
              <a:ext cx="549048" cy="40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2959306">
              <a:off x="3061295" y="2402920"/>
              <a:ext cx="890347" cy="400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300" b="1" dirty="0" smtClean="0">
                  <a:solidFill>
                    <a:schemeClr val="bg1"/>
                  </a:solidFill>
                  <a:latin typeface="Times" pitchFamily="18" charset="0"/>
                </a:rPr>
                <a:t>African</a:t>
              </a:r>
            </a:p>
            <a:p>
              <a:pPr>
                <a:lnSpc>
                  <a:spcPts val="1200"/>
                </a:lnSpc>
              </a:pPr>
              <a:r>
                <a:rPr lang="nb-NO" sz="1300" b="1" dirty="0" smtClean="0">
                  <a:solidFill>
                    <a:schemeClr val="bg1"/>
                  </a:solidFill>
                  <a:latin typeface="Times" pitchFamily="18" charset="0"/>
                </a:rPr>
                <a:t>LLSVP</a:t>
              </a:r>
              <a:endParaRPr lang="en-GB" sz="1300" b="1" dirty="0">
                <a:solidFill>
                  <a:schemeClr val="bg1"/>
                </a:solidFill>
                <a:latin typeface="Times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3434884">
              <a:off x="8383672" y="1218146"/>
              <a:ext cx="890347" cy="400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300" b="1" dirty="0" smtClean="0">
                  <a:solidFill>
                    <a:schemeClr val="bg1"/>
                  </a:solidFill>
                  <a:latin typeface="Times" pitchFamily="18" charset="0"/>
                </a:rPr>
                <a:t>African</a:t>
              </a:r>
            </a:p>
            <a:p>
              <a:pPr>
                <a:lnSpc>
                  <a:spcPts val="1200"/>
                </a:lnSpc>
              </a:pPr>
              <a:r>
                <a:rPr lang="nb-NO" sz="1300" b="1" dirty="0" smtClean="0">
                  <a:solidFill>
                    <a:schemeClr val="bg1"/>
                  </a:solidFill>
                  <a:latin typeface="Times" pitchFamily="18" charset="0"/>
                </a:rPr>
                <a:t>LLSVP</a:t>
              </a:r>
              <a:endParaRPr lang="en-GB" sz="1300" b="1" dirty="0">
                <a:solidFill>
                  <a:schemeClr val="bg1"/>
                </a:solidFill>
                <a:latin typeface="Times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08018" y="1772972"/>
              <a:ext cx="890347" cy="400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300" b="1" dirty="0" smtClean="0">
                  <a:solidFill>
                    <a:schemeClr val="bg1"/>
                  </a:solidFill>
                  <a:latin typeface="Times" pitchFamily="18" charset="0"/>
                </a:rPr>
                <a:t>Pacific</a:t>
              </a:r>
            </a:p>
            <a:p>
              <a:pPr>
                <a:lnSpc>
                  <a:spcPts val="1200"/>
                </a:lnSpc>
              </a:pPr>
              <a:r>
                <a:rPr lang="nb-NO" sz="1300" b="1" dirty="0" smtClean="0">
                  <a:solidFill>
                    <a:schemeClr val="bg1"/>
                  </a:solidFill>
                  <a:latin typeface="Times" pitchFamily="18" charset="0"/>
                </a:rPr>
                <a:t>LLSVP</a:t>
              </a:r>
              <a:endParaRPr lang="en-GB" sz="1300" b="1" dirty="0">
                <a:solidFill>
                  <a:schemeClr val="bg1"/>
                </a:solidFill>
                <a:latin typeface="Times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37497">
              <a:off x="3960069" y="2033896"/>
              <a:ext cx="1201725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b="1" dirty="0" smtClean="0">
                  <a:latin typeface="Times" pitchFamily="18" charset="0"/>
                </a:rPr>
                <a:t>Circu</a:t>
              </a:r>
              <a:r>
                <a:rPr lang="en-GB" sz="1300" b="1" dirty="0" err="1" smtClean="0">
                  <a:latin typeface="Times" pitchFamily="18" charset="0"/>
                </a:rPr>
                <a:t>mpolar</a:t>
              </a:r>
              <a:endParaRPr lang="en-GB" sz="1300" b="1" dirty="0">
                <a:latin typeface="Times" pitchFamily="18" charset="0"/>
              </a:endParaRPr>
            </a:p>
            <a:p>
              <a:pPr>
                <a:lnSpc>
                  <a:spcPts val="1400"/>
                </a:lnSpc>
              </a:pPr>
              <a:r>
                <a:rPr lang="en-GB" sz="1300" b="1" dirty="0" smtClean="0">
                  <a:latin typeface="Times" pitchFamily="18" charset="0"/>
                </a:rPr>
                <a:t> high-V</a:t>
              </a:r>
              <a:r>
                <a:rPr lang="en-GB" sz="1300" b="1" baseline="-25000" dirty="0" smtClean="0">
                  <a:latin typeface="Times" pitchFamily="18" charset="0"/>
                </a:rPr>
                <a:t>S</a:t>
              </a:r>
              <a:r>
                <a:rPr lang="en-GB" sz="1300" b="1" dirty="0" smtClean="0">
                  <a:latin typeface="Times" pitchFamily="18" charset="0"/>
                </a:rPr>
                <a:t> belt</a:t>
              </a:r>
              <a:endParaRPr lang="nb-NO" sz="1300" b="1" dirty="0" smtClean="0">
                <a:latin typeface="Times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819400" y="3124200"/>
              <a:ext cx="914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84152" y="3282884"/>
            <a:ext cx="2937926" cy="3508270"/>
            <a:chOff x="755576" y="620688"/>
            <a:chExt cx="4896544" cy="584711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620688"/>
              <a:ext cx="4896544" cy="5847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1691680" y="3403600"/>
              <a:ext cx="792088" cy="240665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91680" y="3657600"/>
              <a:ext cx="792088" cy="215900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1656344" y="3197340"/>
              <a:ext cx="1171353" cy="324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9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330 km</a:t>
              </a:r>
              <a:endParaRPr lang="en-GB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flipH="1">
              <a:off x="1661736" y="3443220"/>
              <a:ext cx="1182980" cy="324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9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290 km</a:t>
              </a:r>
              <a:endParaRPr lang="en-GB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91680" y="3930651"/>
              <a:ext cx="792088" cy="1879600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1642618" y="3725417"/>
              <a:ext cx="1158652" cy="324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9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260 km</a:t>
              </a:r>
              <a:endParaRPr lang="en-GB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31840" y="5670450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 (2015,</a:t>
            </a:r>
          </a:p>
          <a:p>
            <a:r>
              <a:rPr lang="nb-NO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Treat. Geophys.)</a:t>
            </a:r>
            <a:endParaRPr lang="en-GB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51" y="3972899"/>
            <a:ext cx="2682984" cy="28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726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01453" y="2492896"/>
            <a:ext cx="5710707" cy="216777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nb-NO" sz="3200" dirty="0">
                <a:solidFill>
                  <a:srgbClr val="FF0000"/>
                </a:solidFill>
              </a:rPr>
              <a:t>G/</a:t>
            </a:r>
            <a:r>
              <a:rPr lang="nb-NO" sz="3200" dirty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nb-NO" sz="3200" dirty="0">
                <a:solidFill>
                  <a:srgbClr val="FF0000"/>
                </a:solidFill>
              </a:rPr>
              <a:t> = v</a:t>
            </a:r>
            <a:r>
              <a:rPr lang="nb-NO" sz="3200" baseline="-25000" dirty="0">
                <a:solidFill>
                  <a:srgbClr val="FF0000"/>
                </a:solidFill>
              </a:rPr>
              <a:t>s</a:t>
            </a:r>
            <a:r>
              <a:rPr lang="nb-NO" sz="3200" baseline="30000" dirty="0">
                <a:solidFill>
                  <a:srgbClr val="FF0000"/>
                </a:solidFill>
              </a:rPr>
              <a:t>2</a:t>
            </a:r>
            <a:endParaRPr lang="nb-NO" sz="32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nb-NO" sz="3200" b="1" dirty="0">
                <a:solidFill>
                  <a:srgbClr val="FF0000"/>
                </a:solidFill>
              </a:rPr>
              <a:t>K/</a:t>
            </a:r>
            <a:r>
              <a:rPr lang="nb-NO" sz="3200" b="1" dirty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nb-NO" sz="3200" dirty="0">
                <a:solidFill>
                  <a:srgbClr val="FF0000"/>
                </a:solidFill>
              </a:rPr>
              <a:t> = </a:t>
            </a:r>
            <a:r>
              <a:rPr lang="nb-NO" sz="3200" dirty="0" err="1">
                <a:solidFill>
                  <a:srgbClr val="FF0000"/>
                </a:solidFill>
              </a:rPr>
              <a:t>v</a:t>
            </a:r>
            <a:r>
              <a:rPr lang="nb-NO" sz="3200" baseline="-25000" dirty="0" err="1">
                <a:solidFill>
                  <a:srgbClr val="FF0000"/>
                </a:solidFill>
              </a:rPr>
              <a:t>p</a:t>
            </a:r>
            <a:r>
              <a:rPr lang="nb-NO" sz="3200" baseline="30000" dirty="0" err="1">
                <a:solidFill>
                  <a:srgbClr val="FF0000"/>
                </a:solidFill>
              </a:rPr>
              <a:t>2</a:t>
            </a:r>
            <a:r>
              <a:rPr lang="nb-NO" sz="3200" dirty="0">
                <a:solidFill>
                  <a:srgbClr val="FF0000"/>
                </a:solidFill>
              </a:rPr>
              <a:t> </a:t>
            </a:r>
            <a:r>
              <a:rPr lang="nb-NO" sz="3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nb-NO" sz="3200" dirty="0" smtClean="0">
                <a:solidFill>
                  <a:srgbClr val="FF0000"/>
                </a:solidFill>
              </a:rPr>
              <a:t> </a:t>
            </a:r>
            <a:r>
              <a:rPr lang="nb-NO" sz="3200" dirty="0">
                <a:solidFill>
                  <a:srgbClr val="FF0000"/>
                </a:solidFill>
              </a:rPr>
              <a:t>4/3v</a:t>
            </a:r>
            <a:r>
              <a:rPr lang="nb-NO" sz="3200" baseline="-25000" dirty="0">
                <a:solidFill>
                  <a:srgbClr val="FF0000"/>
                </a:solidFill>
              </a:rPr>
              <a:t>s</a:t>
            </a:r>
            <a:r>
              <a:rPr lang="nb-NO" sz="3200" baseline="30000" dirty="0">
                <a:solidFill>
                  <a:srgbClr val="FF0000"/>
                </a:solidFill>
              </a:rPr>
              <a:t>2  </a:t>
            </a:r>
            <a:r>
              <a:rPr lang="nb-NO" sz="3200" dirty="0">
                <a:solidFill>
                  <a:srgbClr val="FF0000"/>
                </a:solidFill>
              </a:rPr>
              <a:t> </a:t>
            </a:r>
            <a:r>
              <a:rPr lang="nb-NO" sz="3200" dirty="0" smtClean="0">
                <a:solidFill>
                  <a:srgbClr val="0000FF"/>
                </a:solidFill>
              </a:rPr>
              <a:t>= </a:t>
            </a:r>
            <a:r>
              <a:rPr lang="nb-NO" sz="3200" dirty="0">
                <a:solidFill>
                  <a:srgbClr val="0000FF"/>
                </a:solidFill>
              </a:rPr>
              <a:t>v</a:t>
            </a:r>
            <a:r>
              <a:rPr lang="nb-NO" sz="3200" baseline="-25000" dirty="0">
                <a:solidFill>
                  <a:srgbClr val="0000FF"/>
                </a:solidFill>
                <a:latin typeface="Symbol" pitchFamily="18" charset="2"/>
              </a:rPr>
              <a:t>f</a:t>
            </a:r>
            <a:r>
              <a:rPr lang="nb-NO" sz="3200" baseline="30000" dirty="0">
                <a:solidFill>
                  <a:srgbClr val="0000FF"/>
                </a:solidFill>
                <a:latin typeface="Symbol" pitchFamily="18" charset="2"/>
              </a:rPr>
              <a:t>2 </a:t>
            </a:r>
            <a:r>
              <a:rPr lang="nb-NO" sz="3200" dirty="0">
                <a:solidFill>
                  <a:srgbClr val="0000FF"/>
                </a:solidFill>
              </a:rPr>
              <a:t>= </a:t>
            </a:r>
            <a:r>
              <a:rPr lang="nb-NO" sz="3200" b="1" dirty="0" smtClean="0">
                <a:solidFill>
                  <a:srgbClr val="0000FF"/>
                </a:solidFill>
                <a:latin typeface="Symbol" pitchFamily="18" charset="2"/>
              </a:rPr>
              <a:t>F</a:t>
            </a:r>
            <a:endParaRPr lang="nb-NO" sz="3200" b="1" dirty="0">
              <a:solidFill>
                <a:srgbClr val="0000FF"/>
              </a:solidFill>
            </a:endParaRPr>
          </a:p>
          <a:p>
            <a:pPr eaLnBrk="1" hangingPunct="1">
              <a:lnSpc>
                <a:spcPts val="3400"/>
              </a:lnSpc>
            </a:pPr>
            <a:r>
              <a:rPr lang="nb-NO" sz="3200" b="1" dirty="0" smtClean="0">
                <a:solidFill>
                  <a:srgbClr val="0000FF"/>
                </a:solidFill>
              </a:rPr>
              <a:t>                              </a:t>
            </a:r>
            <a:r>
              <a:rPr lang="nb-NO" sz="2400" dirty="0" err="1" smtClean="0">
                <a:solidFill>
                  <a:srgbClr val="0000FF"/>
                </a:solidFill>
              </a:rPr>
              <a:t>v</a:t>
            </a:r>
            <a:r>
              <a:rPr lang="nb-NO" sz="2400" baseline="-25000" dirty="0" err="1" smtClean="0">
                <a:solidFill>
                  <a:srgbClr val="0000FF"/>
                </a:solidFill>
                <a:latin typeface="Symbol" pitchFamily="18" charset="2"/>
              </a:rPr>
              <a:t>f</a:t>
            </a:r>
            <a:r>
              <a:rPr lang="nb-NO" dirty="0" smtClean="0">
                <a:solidFill>
                  <a:srgbClr val="0000FF"/>
                </a:solidFill>
              </a:rPr>
              <a:t>:</a:t>
            </a:r>
            <a:r>
              <a:rPr lang="nb-NO" dirty="0" smtClean="0">
                <a:solidFill>
                  <a:srgbClr val="0066CC"/>
                </a:solidFill>
              </a:rPr>
              <a:t> bulk </a:t>
            </a:r>
            <a:r>
              <a:rPr lang="nb-NO" dirty="0">
                <a:solidFill>
                  <a:srgbClr val="0066CC"/>
                </a:solidFill>
              </a:rPr>
              <a:t>sound </a:t>
            </a:r>
            <a:r>
              <a:rPr lang="nb-NO" dirty="0" err="1" smtClean="0">
                <a:solidFill>
                  <a:srgbClr val="0066CC"/>
                </a:solidFill>
              </a:rPr>
              <a:t>velocity</a:t>
            </a:r>
            <a:r>
              <a:rPr lang="nb-NO" dirty="0" smtClean="0">
                <a:solidFill>
                  <a:srgbClr val="0066CC"/>
                </a:solidFill>
              </a:rPr>
              <a:t>,</a:t>
            </a:r>
          </a:p>
          <a:p>
            <a:pPr eaLnBrk="1" hangingPunct="1">
              <a:lnSpc>
                <a:spcPts val="2800"/>
              </a:lnSpc>
            </a:pPr>
            <a:r>
              <a:rPr lang="nb-NO" dirty="0">
                <a:solidFill>
                  <a:srgbClr val="0066CC"/>
                </a:solidFill>
              </a:rPr>
              <a:t> </a:t>
            </a:r>
            <a:r>
              <a:rPr lang="nb-NO" b="1" dirty="0">
                <a:solidFill>
                  <a:srgbClr val="0066CC"/>
                </a:solidFill>
                <a:latin typeface="Symbol" pitchFamily="18" charset="2"/>
              </a:rPr>
              <a:t> </a:t>
            </a:r>
            <a:r>
              <a:rPr lang="nb-NO" b="1" dirty="0" smtClean="0">
                <a:solidFill>
                  <a:srgbClr val="0066CC"/>
                </a:solidFill>
                <a:latin typeface="Symbol" pitchFamily="18" charset="2"/>
              </a:rPr>
              <a:t>                                              </a:t>
            </a:r>
            <a:r>
              <a:rPr lang="nb-NO" sz="2400" b="1" dirty="0" smtClean="0">
                <a:solidFill>
                  <a:srgbClr val="0000FF"/>
                </a:solidFill>
                <a:latin typeface="Symbol" pitchFamily="18" charset="2"/>
              </a:rPr>
              <a:t>F </a:t>
            </a:r>
            <a:r>
              <a:rPr lang="nb-NO" dirty="0" smtClean="0">
                <a:solidFill>
                  <a:srgbClr val="0066CC"/>
                </a:solidFill>
              </a:rPr>
              <a:t>: </a:t>
            </a:r>
            <a:r>
              <a:rPr lang="nb-NO" dirty="0" err="1" smtClean="0">
                <a:solidFill>
                  <a:srgbClr val="0066CC"/>
                </a:solidFill>
              </a:rPr>
              <a:t>seismic</a:t>
            </a:r>
            <a:r>
              <a:rPr lang="nb-NO" dirty="0" smtClean="0">
                <a:solidFill>
                  <a:srgbClr val="0066CC"/>
                </a:solidFill>
              </a:rPr>
              <a:t> parameter</a:t>
            </a:r>
            <a:endParaRPr lang="en-US" sz="1800" dirty="0">
              <a:solidFill>
                <a:srgbClr val="0066CC"/>
              </a:solidFill>
              <a:latin typeface="Symbol" pitchFamily="18" charset="2"/>
            </a:endParaRPr>
          </a:p>
        </p:txBody>
      </p:sp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250825" y="115888"/>
            <a:ext cx="87074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sz="3200" dirty="0" err="1">
                <a:solidFill>
                  <a:srgbClr val="0000FF"/>
                </a:solidFill>
              </a:rPr>
              <a:t>Seismic</a:t>
            </a:r>
            <a:r>
              <a:rPr lang="nb-NO" sz="3200" dirty="0">
                <a:solidFill>
                  <a:srgbClr val="0000FF"/>
                </a:solidFill>
              </a:rPr>
              <a:t> </a:t>
            </a:r>
            <a:r>
              <a:rPr lang="nb-NO" sz="3200" dirty="0" err="1">
                <a:solidFill>
                  <a:srgbClr val="0000FF"/>
                </a:solidFill>
              </a:rPr>
              <a:t>velocities</a:t>
            </a:r>
            <a:r>
              <a:rPr lang="nb-NO" sz="3200" dirty="0">
                <a:solidFill>
                  <a:srgbClr val="0000FF"/>
                </a:solidFill>
              </a:rPr>
              <a:t>  </a:t>
            </a:r>
            <a:r>
              <a:rPr lang="nb-NO" sz="3200" dirty="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  </a:t>
            </a:r>
            <a:r>
              <a:rPr lang="nb-NO" sz="3200" dirty="0" err="1">
                <a:solidFill>
                  <a:srgbClr val="0000FF"/>
                </a:solidFill>
              </a:rPr>
              <a:t>physical</a:t>
            </a:r>
            <a:r>
              <a:rPr lang="nb-NO" sz="3200" dirty="0">
                <a:solidFill>
                  <a:srgbClr val="0000FF"/>
                </a:solidFill>
              </a:rPr>
              <a:t> </a:t>
            </a:r>
            <a:r>
              <a:rPr lang="nb-NO" sz="3200" dirty="0" err="1">
                <a:solidFill>
                  <a:srgbClr val="0000FF"/>
                </a:solidFill>
              </a:rPr>
              <a:t>properties</a:t>
            </a:r>
            <a:endParaRPr lang="nb-NO" sz="32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b-NO" sz="36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b-NO" sz="3200" dirty="0"/>
              <a:t>Bulk modulus:</a:t>
            </a:r>
            <a:r>
              <a:rPr lang="nb-NO" sz="3600" dirty="0"/>
              <a:t> K</a:t>
            </a:r>
            <a:r>
              <a:rPr lang="nb-NO" sz="3600" baseline="-25000" dirty="0"/>
              <a:t> </a:t>
            </a:r>
            <a:r>
              <a:rPr lang="nb-NO" sz="2400" dirty="0"/>
              <a:t>(= </a:t>
            </a:r>
            <a:r>
              <a:rPr lang="nb-NO" sz="2400" dirty="0" err="1"/>
              <a:t>incompressibility</a:t>
            </a:r>
            <a:r>
              <a:rPr lang="nb-NO" sz="2400" dirty="0"/>
              <a:t> / </a:t>
            </a:r>
            <a:r>
              <a:rPr lang="nb-NO" sz="2400" dirty="0" err="1"/>
              <a:t>stiffness</a:t>
            </a:r>
            <a:r>
              <a:rPr lang="nb-NO" sz="2400" dirty="0"/>
              <a:t>)  </a:t>
            </a:r>
            <a:endParaRPr lang="nb-NO" sz="3600" baseline="-25000" dirty="0"/>
          </a:p>
          <a:p>
            <a:pPr eaLnBrk="1" hangingPunct="1">
              <a:lnSpc>
                <a:spcPct val="90000"/>
              </a:lnSpc>
            </a:pPr>
            <a:r>
              <a:rPr lang="nb-NO" sz="3200" dirty="0" err="1"/>
              <a:t>Shear</a:t>
            </a:r>
            <a:r>
              <a:rPr lang="nb-NO" sz="3200" dirty="0"/>
              <a:t> modulus:</a:t>
            </a:r>
            <a:r>
              <a:rPr lang="nb-NO" sz="3600" dirty="0"/>
              <a:t> G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827584" y="5157192"/>
            <a:ext cx="4176712" cy="12906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nb-NO" sz="2800">
                <a:solidFill>
                  <a:srgbClr val="FF0000"/>
                </a:solidFill>
              </a:rPr>
              <a:t>v</a:t>
            </a:r>
            <a:r>
              <a:rPr lang="nb-NO" sz="2800" baseline="-25000">
                <a:solidFill>
                  <a:srgbClr val="FF0000"/>
                </a:solidFill>
              </a:rPr>
              <a:t>s</a:t>
            </a:r>
            <a:r>
              <a:rPr lang="nb-NO" sz="2800" baseline="30000">
                <a:solidFill>
                  <a:srgbClr val="FF0000"/>
                </a:solidFill>
              </a:rPr>
              <a:t>2</a:t>
            </a:r>
            <a:r>
              <a:rPr lang="nb-NO" sz="2800">
                <a:solidFill>
                  <a:srgbClr val="FF0000"/>
                </a:solidFill>
              </a:rPr>
              <a:t> = </a:t>
            </a:r>
            <a:r>
              <a:rPr lang="nb-NO" sz="2800" b="1">
                <a:solidFill>
                  <a:srgbClr val="FF0000"/>
                </a:solidFill>
              </a:rPr>
              <a:t>G</a:t>
            </a:r>
            <a:r>
              <a:rPr lang="nb-NO" sz="2800">
                <a:solidFill>
                  <a:srgbClr val="FF0000"/>
                </a:solidFill>
              </a:rPr>
              <a:t>/</a:t>
            </a:r>
            <a:r>
              <a:rPr lang="nb-NO" sz="2800">
                <a:solidFill>
                  <a:srgbClr val="FF0000"/>
                </a:solidFill>
                <a:latin typeface="Symbol" pitchFamily="18" charset="2"/>
              </a:rPr>
              <a:t>r</a:t>
            </a:r>
            <a:endParaRPr lang="nb-NO" sz="2800">
              <a:solidFill>
                <a:srgbClr val="FF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nb-NO" sz="3200">
                <a:solidFill>
                  <a:srgbClr val="FF0000"/>
                </a:solidFill>
              </a:rPr>
              <a:t>v</a:t>
            </a:r>
            <a:r>
              <a:rPr lang="nb-NO" sz="3200" baseline="-25000">
                <a:solidFill>
                  <a:srgbClr val="FF0000"/>
                </a:solidFill>
              </a:rPr>
              <a:t>p</a:t>
            </a:r>
            <a:r>
              <a:rPr lang="nb-NO" sz="3200" baseline="30000">
                <a:solidFill>
                  <a:srgbClr val="FF0000"/>
                </a:solidFill>
              </a:rPr>
              <a:t>2</a:t>
            </a:r>
            <a:r>
              <a:rPr lang="nb-NO" sz="3200">
                <a:solidFill>
                  <a:srgbClr val="FF0000"/>
                </a:solidFill>
              </a:rPr>
              <a:t> = (</a:t>
            </a:r>
            <a:r>
              <a:rPr lang="nb-NO" sz="3200" b="1">
                <a:solidFill>
                  <a:srgbClr val="FF0000"/>
                </a:solidFill>
              </a:rPr>
              <a:t>K</a:t>
            </a:r>
            <a:r>
              <a:rPr lang="nb-NO" sz="3200">
                <a:solidFill>
                  <a:srgbClr val="FF0000"/>
                </a:solidFill>
              </a:rPr>
              <a:t> </a:t>
            </a:r>
            <a:r>
              <a:rPr lang="nb-NO" sz="3200">
                <a:solidFill>
                  <a:srgbClr val="FF0000"/>
                </a:solidFill>
                <a:latin typeface="Symbol" pitchFamily="18" charset="2"/>
              </a:rPr>
              <a:t>+ 4/3</a:t>
            </a:r>
            <a:r>
              <a:rPr lang="nb-NO" sz="2800">
                <a:solidFill>
                  <a:srgbClr val="FF0000"/>
                </a:solidFill>
                <a:latin typeface="Symbol" pitchFamily="18" charset="2"/>
              </a:rPr>
              <a:t>*</a:t>
            </a:r>
            <a:r>
              <a:rPr lang="nb-NO" sz="3200" b="1">
                <a:solidFill>
                  <a:srgbClr val="FF0000"/>
                </a:solidFill>
              </a:rPr>
              <a:t>G</a:t>
            </a:r>
            <a:r>
              <a:rPr lang="nb-NO" sz="3200">
                <a:solidFill>
                  <a:srgbClr val="FF0000"/>
                </a:solidFill>
              </a:rPr>
              <a:t>)</a:t>
            </a:r>
            <a:r>
              <a:rPr lang="nb-NO" sz="3200">
                <a:solidFill>
                  <a:srgbClr val="FF0000"/>
                </a:solidFill>
                <a:latin typeface="Symbol" pitchFamily="18" charset="2"/>
              </a:rPr>
              <a:t>/r</a:t>
            </a:r>
            <a:endParaRPr lang="en-US" sz="3200">
              <a:solidFill>
                <a:srgbClr val="FF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5853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368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786708"/>
            <a:ext cx="3579730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12"/>
          <p:cNvSpPr txBox="1">
            <a:spLocks noChangeArrowheads="1"/>
          </p:cNvSpPr>
          <p:nvPr/>
        </p:nvSpPr>
        <p:spPr bwMode="auto">
          <a:xfrm>
            <a:off x="6450749" y="498676"/>
            <a:ext cx="15504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 dirty="0" err="1">
                <a:solidFill>
                  <a:srgbClr val="0000FF"/>
                </a:solidFill>
              </a:rPr>
              <a:t>Bragg's</a:t>
            </a:r>
            <a:r>
              <a:rPr lang="nb-NO" sz="1600" b="1" dirty="0">
                <a:solidFill>
                  <a:srgbClr val="0000FF"/>
                </a:solidFill>
              </a:rPr>
              <a:t> </a:t>
            </a:r>
            <a:r>
              <a:rPr lang="nb-NO" sz="1600" b="1" dirty="0" err="1">
                <a:solidFill>
                  <a:srgbClr val="0000FF"/>
                </a:solidFill>
              </a:rPr>
              <a:t>law</a:t>
            </a:r>
            <a:endParaRPr lang="nb-NO" sz="1600" b="1" dirty="0">
              <a:solidFill>
                <a:srgbClr val="0000FF"/>
              </a:solidFill>
            </a:endParaRPr>
          </a:p>
          <a:p>
            <a:r>
              <a:rPr lang="nb-NO" sz="1300" dirty="0" smtClean="0"/>
              <a:t>positive </a:t>
            </a:r>
            <a:r>
              <a:rPr lang="nb-NO" sz="1300" dirty="0" err="1"/>
              <a:t>interference</a:t>
            </a:r>
            <a:endParaRPr lang="nb-NO" sz="1300" dirty="0"/>
          </a:p>
          <a:p>
            <a:r>
              <a:rPr lang="nb-NO" sz="1300" dirty="0"/>
              <a:t> </a:t>
            </a:r>
            <a:r>
              <a:rPr lang="nb-NO" sz="1300" dirty="0" err="1" smtClean="0"/>
              <a:t>when</a:t>
            </a:r>
            <a:r>
              <a:rPr lang="nb-NO" sz="1300" dirty="0" smtClean="0"/>
              <a:t>  </a:t>
            </a:r>
            <a:r>
              <a:rPr lang="nb-NO" sz="1300" dirty="0" err="1"/>
              <a:t>n</a:t>
            </a:r>
            <a:r>
              <a:rPr lang="nb-NO" sz="1300" b="1" dirty="0" err="1">
                <a:latin typeface="Symbol" pitchFamily="18" charset="2"/>
              </a:rPr>
              <a:t>l</a:t>
            </a:r>
            <a:r>
              <a:rPr lang="nb-NO" sz="1300" b="1" dirty="0"/>
              <a:t> = 2d </a:t>
            </a:r>
            <a:r>
              <a:rPr lang="nb-NO" sz="1300" b="1" dirty="0" err="1"/>
              <a:t>sin</a:t>
            </a:r>
            <a:r>
              <a:rPr lang="nb-NO" sz="1300" b="1" dirty="0" err="1">
                <a:latin typeface="Symbol" pitchFamily="18" charset="2"/>
              </a:rPr>
              <a:t>q</a:t>
            </a:r>
            <a:endParaRPr lang="en-GB" sz="1300" b="1" dirty="0">
              <a:latin typeface="Symbol" pitchFamily="18" charset="2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35680" y="41399"/>
            <a:ext cx="3814057" cy="4308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dirty="0">
                <a:solidFill>
                  <a:srgbClr val="0000FF"/>
                </a:solidFill>
              </a:rPr>
              <a:t>Unit </a:t>
            </a:r>
            <a:r>
              <a:rPr lang="nb-NO" dirty="0" err="1">
                <a:solidFill>
                  <a:srgbClr val="0000FF"/>
                </a:solidFill>
              </a:rPr>
              <a:t>cell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b="1" dirty="0">
                <a:solidFill>
                  <a:srgbClr val="0000FF"/>
                </a:solidFill>
              </a:rPr>
              <a:t>V </a:t>
            </a:r>
            <a:r>
              <a:rPr lang="nb-NO" dirty="0">
                <a:solidFill>
                  <a:srgbClr val="0000FF"/>
                </a:solidFill>
              </a:rPr>
              <a:t>and</a:t>
            </a:r>
            <a:r>
              <a:rPr lang="nb-NO" b="1" dirty="0">
                <a:solidFill>
                  <a:srgbClr val="0000FF"/>
                </a:solidFill>
              </a:rPr>
              <a:t> </a:t>
            </a:r>
            <a:r>
              <a:rPr lang="nb-NO" b="1" dirty="0">
                <a:solidFill>
                  <a:srgbClr val="0000FF"/>
                </a:solidFill>
                <a:latin typeface="Symbol" pitchFamily="18" charset="2"/>
              </a:rPr>
              <a:t>r</a:t>
            </a:r>
            <a:r>
              <a:rPr lang="nb-NO" b="1" dirty="0">
                <a:solidFill>
                  <a:srgbClr val="0000FF"/>
                </a:solidFill>
              </a:rPr>
              <a:t> </a:t>
            </a:r>
            <a:r>
              <a:rPr lang="nb-NO" dirty="0" smtClean="0">
                <a:solidFill>
                  <a:srgbClr val="0000FF"/>
                </a:solidFill>
              </a:rPr>
              <a:t>as </a:t>
            </a:r>
            <a:r>
              <a:rPr lang="nb-NO" dirty="0">
                <a:solidFill>
                  <a:srgbClr val="0000FF"/>
                </a:solidFill>
              </a:rPr>
              <a:t>a </a:t>
            </a:r>
            <a:r>
              <a:rPr lang="nb-NO" dirty="0" err="1">
                <a:solidFill>
                  <a:srgbClr val="0000FF"/>
                </a:solidFill>
              </a:rPr>
              <a:t>function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dirty="0" err="1">
                <a:solidFill>
                  <a:srgbClr val="0000FF"/>
                </a:solidFill>
              </a:rPr>
              <a:t>of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b="1" dirty="0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035775" y="3192"/>
            <a:ext cx="2449710" cy="5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sz="1300" dirty="0"/>
              <a:t>In-</a:t>
            </a:r>
            <a:r>
              <a:rPr lang="nb-NO" sz="1300" dirty="0" err="1"/>
              <a:t>situ</a:t>
            </a:r>
            <a:r>
              <a:rPr lang="nb-NO" sz="1300" dirty="0"/>
              <a:t> </a:t>
            </a:r>
            <a:r>
              <a:rPr lang="nb-NO" sz="1300" dirty="0" err="1" smtClean="0"/>
              <a:t>high-</a:t>
            </a:r>
            <a:r>
              <a:rPr lang="nb-NO" sz="1300" b="1" dirty="0" err="1" smtClean="0"/>
              <a:t>pT</a:t>
            </a:r>
            <a:r>
              <a:rPr lang="nb-NO" sz="1300" dirty="0" smtClean="0"/>
              <a:t> XRD</a:t>
            </a:r>
            <a:r>
              <a:rPr lang="nb-NO" sz="1300" dirty="0"/>
              <a:t>, </a:t>
            </a:r>
            <a:r>
              <a:rPr lang="nb-NO" sz="1300" dirty="0" err="1" smtClean="0"/>
              <a:t>using</a:t>
            </a:r>
            <a:r>
              <a:rPr lang="nb-NO" sz="1300" dirty="0" smtClean="0"/>
              <a:t> </a:t>
            </a:r>
            <a:r>
              <a:rPr lang="nb-NO" sz="1300" dirty="0" err="1" smtClean="0"/>
              <a:t>high</a:t>
            </a:r>
            <a:r>
              <a:rPr lang="nb-NO" sz="1300" dirty="0" smtClean="0"/>
              <a:t>-</a:t>
            </a:r>
          </a:p>
          <a:p>
            <a:pPr>
              <a:lnSpc>
                <a:spcPct val="110000"/>
              </a:lnSpc>
            </a:pPr>
            <a:r>
              <a:rPr lang="nb-NO" sz="1300" dirty="0" err="1" smtClean="0"/>
              <a:t>intensity</a:t>
            </a:r>
            <a:r>
              <a:rPr lang="nb-NO" sz="1300" dirty="0" smtClean="0"/>
              <a:t> </a:t>
            </a:r>
            <a:r>
              <a:rPr lang="nb-NO" sz="1300" dirty="0" err="1" smtClean="0"/>
              <a:t>synchrotron</a:t>
            </a:r>
            <a:r>
              <a:rPr lang="nb-NO" sz="1300" dirty="0" smtClean="0"/>
              <a:t> </a:t>
            </a:r>
            <a:r>
              <a:rPr lang="nb-NO" sz="1300" dirty="0" err="1" smtClean="0"/>
              <a:t>radiation</a:t>
            </a:r>
            <a:endParaRPr lang="en-US" sz="1300" dirty="0"/>
          </a:p>
        </p:txBody>
      </p:sp>
      <p:grpSp>
        <p:nvGrpSpPr>
          <p:cNvPr id="2" name="Group 1"/>
          <p:cNvGrpSpPr/>
          <p:nvPr/>
        </p:nvGrpSpPr>
        <p:grpSpPr>
          <a:xfrm>
            <a:off x="6012160" y="4012841"/>
            <a:ext cx="3047629" cy="2023631"/>
            <a:chOff x="5706425" y="2756109"/>
            <a:chExt cx="3047629" cy="2023631"/>
          </a:xfrm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706425" y="2756109"/>
              <a:ext cx="3047629" cy="2023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nb-NO" sz="1400" b="1" dirty="0">
                  <a:solidFill>
                    <a:srgbClr val="0000FF"/>
                  </a:solidFill>
                </a:rPr>
                <a:t>Angle-dispersive XRD</a:t>
              </a:r>
            </a:p>
            <a:p>
              <a:pPr>
                <a:lnSpc>
                  <a:spcPct val="110000"/>
                </a:lnSpc>
              </a:pPr>
              <a:r>
                <a:rPr lang="nb-NO" sz="1300" dirty="0" err="1">
                  <a:solidFill>
                    <a:srgbClr val="FF0000"/>
                  </a:solidFill>
                </a:rPr>
                <a:t>Monochromatic</a:t>
              </a:r>
              <a:r>
                <a:rPr lang="nb-NO" sz="1300" dirty="0">
                  <a:solidFill>
                    <a:srgbClr val="FF0000"/>
                  </a:solidFill>
                </a:rPr>
                <a:t> beam, </a:t>
              </a:r>
              <a:r>
                <a:rPr lang="nb-NO" sz="1300" b="1" dirty="0" err="1">
                  <a:solidFill>
                    <a:srgbClr val="FF0000"/>
                  </a:solidFill>
                </a:rPr>
                <a:t>fixed</a:t>
              </a:r>
              <a:r>
                <a:rPr lang="nb-NO" sz="1300" b="1" dirty="0">
                  <a:solidFill>
                    <a:srgbClr val="FF0000"/>
                  </a:solidFill>
                </a:rPr>
                <a:t> </a:t>
              </a:r>
              <a:r>
                <a:rPr lang="nb-NO" sz="1300" b="1" dirty="0">
                  <a:solidFill>
                    <a:srgbClr val="FF0000"/>
                  </a:solidFill>
                  <a:latin typeface="Symbol" pitchFamily="18" charset="2"/>
                </a:rPr>
                <a:t>l, </a:t>
              </a:r>
              <a:r>
                <a:rPr lang="nb-NO" sz="1300" dirty="0">
                  <a:solidFill>
                    <a:srgbClr val="FF0000"/>
                  </a:solidFill>
                </a:rPr>
                <a:t>variable</a:t>
              </a:r>
              <a:r>
                <a:rPr lang="nb-NO" sz="1300" b="1" dirty="0">
                  <a:solidFill>
                    <a:srgbClr val="FF0000"/>
                  </a:solidFill>
                  <a:latin typeface="Symbol" pitchFamily="18" charset="2"/>
                </a:rPr>
                <a:t> q</a:t>
              </a:r>
              <a:endParaRPr lang="nb-NO" sz="1300" dirty="0">
                <a:solidFill>
                  <a:srgbClr val="FF0000"/>
                </a:solidFill>
              </a:endParaRPr>
            </a:p>
            <a:p>
              <a:pPr>
                <a:lnSpc>
                  <a:spcPct val="110000"/>
                </a:lnSpc>
              </a:pPr>
              <a:endParaRPr lang="nb-NO" sz="1400" dirty="0">
                <a:solidFill>
                  <a:srgbClr val="FF0000"/>
                </a:solidFill>
              </a:endParaRPr>
            </a:p>
            <a:p>
              <a:pPr>
                <a:lnSpc>
                  <a:spcPct val="110000"/>
                </a:lnSpc>
              </a:pPr>
              <a:r>
                <a:rPr lang="nb-NO" sz="1400" b="1" dirty="0">
                  <a:solidFill>
                    <a:srgbClr val="0000FF"/>
                  </a:solidFill>
                </a:rPr>
                <a:t>Energy-dispersive XRD</a:t>
              </a:r>
            </a:p>
            <a:p>
              <a:pPr>
                <a:lnSpc>
                  <a:spcPct val="110000"/>
                </a:lnSpc>
              </a:pPr>
              <a:r>
                <a:rPr lang="nb-NO" sz="1300" dirty="0" err="1">
                  <a:solidFill>
                    <a:srgbClr val="FF0000"/>
                  </a:solidFill>
                </a:rPr>
                <a:t>Polychromatic</a:t>
              </a:r>
              <a:r>
                <a:rPr lang="nb-NO" sz="1300" dirty="0">
                  <a:solidFill>
                    <a:srgbClr val="FF0000"/>
                  </a:solidFill>
                </a:rPr>
                <a:t> (”</a:t>
              </a:r>
              <a:r>
                <a:rPr lang="nb-NO" sz="1300" dirty="0" err="1">
                  <a:solidFill>
                    <a:srgbClr val="FF0000"/>
                  </a:solidFill>
                </a:rPr>
                <a:t>white</a:t>
              </a:r>
              <a:r>
                <a:rPr lang="nb-NO" sz="1300" dirty="0">
                  <a:solidFill>
                    <a:srgbClr val="FF0000"/>
                  </a:solidFill>
                </a:rPr>
                <a:t>”) beam, </a:t>
              </a:r>
              <a:r>
                <a:rPr lang="nb-NO" sz="1300" b="1" dirty="0" err="1">
                  <a:solidFill>
                    <a:srgbClr val="FF0000"/>
                  </a:solidFill>
                </a:rPr>
                <a:t>fixed</a:t>
              </a:r>
              <a:r>
                <a:rPr lang="nb-NO" sz="1300" b="1" dirty="0">
                  <a:solidFill>
                    <a:srgbClr val="FF0000"/>
                  </a:solidFill>
                </a:rPr>
                <a:t> </a:t>
              </a:r>
              <a:r>
                <a:rPr lang="nb-NO" sz="1300" b="1" dirty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</a:p>
            <a:p>
              <a:pPr>
                <a:lnSpc>
                  <a:spcPct val="110000"/>
                </a:lnSpc>
              </a:pPr>
              <a:r>
                <a:rPr lang="nb-NO" sz="1300" dirty="0">
                  <a:solidFill>
                    <a:srgbClr val="FF0000"/>
                  </a:solidFill>
                </a:rPr>
                <a:t>d-</a:t>
              </a:r>
              <a:r>
                <a:rPr lang="nb-NO" sz="1300" dirty="0" err="1">
                  <a:solidFill>
                    <a:srgbClr val="FF0000"/>
                  </a:solidFill>
                </a:rPr>
                <a:t>spacings</a:t>
              </a:r>
              <a:r>
                <a:rPr lang="nb-NO" sz="1300" dirty="0">
                  <a:solidFill>
                    <a:srgbClr val="FF0000"/>
                  </a:solidFill>
                </a:rPr>
                <a:t> from </a:t>
              </a:r>
              <a:r>
                <a:rPr lang="nb-NO" sz="1300" dirty="0" err="1" smtClean="0">
                  <a:solidFill>
                    <a:srgbClr val="FF0000"/>
                  </a:solidFill>
                </a:rPr>
                <a:t>the</a:t>
              </a:r>
              <a:r>
                <a:rPr lang="nb-NO" sz="1300" dirty="0" smtClean="0">
                  <a:solidFill>
                    <a:srgbClr val="FF0000"/>
                  </a:solidFill>
                </a:rPr>
                <a:t> </a:t>
              </a:r>
              <a:r>
                <a:rPr lang="nb-NO" sz="1300" dirty="0" err="1" smtClean="0">
                  <a:solidFill>
                    <a:srgbClr val="FF0000"/>
                  </a:solidFill>
                </a:rPr>
                <a:t>energy</a:t>
              </a:r>
              <a:r>
                <a:rPr lang="nb-NO" sz="1300" dirty="0" smtClean="0">
                  <a:solidFill>
                    <a:srgbClr val="FF0000"/>
                  </a:solidFill>
                </a:rPr>
                <a:t> </a:t>
              </a:r>
              <a:r>
                <a:rPr lang="nb-NO" sz="1300" dirty="0" err="1">
                  <a:solidFill>
                    <a:srgbClr val="FF0000"/>
                  </a:solidFill>
                </a:rPr>
                <a:t>peaks</a:t>
              </a:r>
              <a:endParaRPr lang="nb-NO" sz="1300" dirty="0">
                <a:solidFill>
                  <a:srgbClr val="FF0000"/>
                </a:solidFill>
              </a:endParaRPr>
            </a:p>
            <a:p>
              <a:pPr>
                <a:lnSpc>
                  <a:spcPct val="130000"/>
                </a:lnSpc>
              </a:pPr>
              <a:r>
                <a:rPr lang="nb-NO" sz="1400" b="1" dirty="0">
                  <a:solidFill>
                    <a:srgbClr val="FF0000"/>
                  </a:solidFill>
                </a:rPr>
                <a:t> </a:t>
              </a:r>
              <a:r>
                <a:rPr lang="nb-NO" sz="1400" b="1" dirty="0"/>
                <a:t>E</a:t>
              </a:r>
              <a:r>
                <a:rPr lang="nb-NO" sz="1400" dirty="0"/>
                <a:t> </a:t>
              </a:r>
              <a:r>
                <a:rPr lang="nb-NO" sz="1400" dirty="0">
                  <a:latin typeface="Symbol" pitchFamily="18" charset="2"/>
                </a:rPr>
                <a:t>=</a:t>
              </a:r>
              <a:r>
                <a:rPr lang="nb-NO" sz="1400" dirty="0"/>
                <a:t> </a:t>
              </a:r>
              <a:r>
                <a:rPr lang="nb-NO" sz="1400" dirty="0" err="1"/>
                <a:t>hf</a:t>
              </a:r>
              <a:r>
                <a:rPr lang="nb-NO" sz="1400" dirty="0"/>
                <a:t> </a:t>
              </a:r>
              <a:r>
                <a:rPr lang="nb-NO" sz="1400" dirty="0">
                  <a:latin typeface="Symbol" pitchFamily="18" charset="2"/>
                </a:rPr>
                <a:t>=</a:t>
              </a:r>
              <a:r>
                <a:rPr lang="nb-NO" sz="1400" dirty="0"/>
                <a:t> </a:t>
              </a:r>
              <a:r>
                <a:rPr lang="nb-NO" sz="1400" dirty="0" err="1"/>
                <a:t>hc</a:t>
              </a:r>
              <a:r>
                <a:rPr lang="nb-NO" sz="1400" dirty="0"/>
                <a:t>/</a:t>
              </a:r>
              <a:r>
                <a:rPr lang="nb-NO" sz="1400" dirty="0">
                  <a:latin typeface="Symbol" pitchFamily="18" charset="2"/>
                </a:rPr>
                <a:t>l</a:t>
              </a:r>
              <a:endParaRPr lang="nb-NO" sz="1400" dirty="0"/>
            </a:p>
            <a:p>
              <a:pPr>
                <a:lnSpc>
                  <a:spcPct val="130000"/>
                </a:lnSpc>
              </a:pPr>
              <a:r>
                <a:rPr lang="nb-NO" sz="1400" dirty="0">
                  <a:latin typeface="Symbol" pitchFamily="18" charset="2"/>
                </a:rPr>
                <a:t>    </a:t>
              </a:r>
              <a:r>
                <a:rPr lang="nb-NO" sz="1400" dirty="0" smtClean="0">
                  <a:latin typeface="Symbol" pitchFamily="18" charset="2"/>
                </a:rPr>
                <a:t>l </a:t>
              </a:r>
              <a:r>
                <a:rPr lang="nb-NO" sz="1400" dirty="0">
                  <a:latin typeface="Symbol" pitchFamily="18" charset="2"/>
                </a:rPr>
                <a:t>= </a:t>
              </a:r>
              <a:r>
                <a:rPr lang="nb-NO" sz="1400" dirty="0" err="1">
                  <a:cs typeface="Times New Roman" pitchFamily="18" charset="0"/>
                </a:rPr>
                <a:t>hc</a:t>
              </a:r>
              <a:r>
                <a:rPr lang="nb-NO" sz="1400" dirty="0">
                  <a:cs typeface="Times New Roman" pitchFamily="18" charset="0"/>
                </a:rPr>
                <a:t>/</a:t>
              </a:r>
              <a:r>
                <a:rPr lang="nb-NO" sz="1400" b="1" dirty="0">
                  <a:cs typeface="Times New Roman" pitchFamily="18" charset="0"/>
                </a:rPr>
                <a:t>E</a:t>
              </a:r>
              <a:r>
                <a:rPr lang="nb-NO" sz="1400" dirty="0"/>
                <a:t>   </a:t>
              </a:r>
              <a:r>
                <a:rPr lang="nb-NO" sz="1400" dirty="0" smtClean="0"/>
                <a:t>      </a:t>
              </a:r>
              <a:r>
                <a:rPr lang="nb-NO" sz="1400" dirty="0"/>
                <a:t>2d </a:t>
              </a:r>
              <a:r>
                <a:rPr lang="nb-NO" sz="1400" dirty="0" err="1"/>
                <a:t>sin</a:t>
              </a:r>
              <a:r>
                <a:rPr lang="nb-NO" sz="1400" dirty="0" err="1">
                  <a:latin typeface="Symbol" pitchFamily="18" charset="2"/>
                </a:rPr>
                <a:t>q</a:t>
              </a:r>
              <a:r>
                <a:rPr lang="nb-NO" sz="1400" dirty="0"/>
                <a:t> </a:t>
              </a:r>
              <a:r>
                <a:rPr lang="nb-NO" sz="1400" dirty="0">
                  <a:latin typeface="Symbol" pitchFamily="18" charset="2"/>
                </a:rPr>
                <a:t>=</a:t>
              </a:r>
              <a:r>
                <a:rPr lang="nb-NO" sz="1400" dirty="0"/>
                <a:t> </a:t>
              </a:r>
              <a:r>
                <a:rPr lang="nb-NO" sz="1400" dirty="0" err="1"/>
                <a:t>n</a:t>
              </a:r>
              <a:r>
                <a:rPr lang="nb-NO" sz="1400" dirty="0" err="1">
                  <a:latin typeface="Symbol" pitchFamily="18" charset="2"/>
                </a:rPr>
                <a:t>l</a:t>
              </a:r>
              <a:r>
                <a:rPr lang="nb-NO" sz="1400" dirty="0"/>
                <a:t> </a:t>
              </a:r>
              <a:r>
                <a:rPr lang="nb-NO" sz="1400" dirty="0">
                  <a:latin typeface="Symbol" pitchFamily="18" charset="2"/>
                </a:rPr>
                <a:t>=</a:t>
              </a:r>
              <a:r>
                <a:rPr lang="nb-NO" sz="1400" dirty="0"/>
                <a:t> </a:t>
              </a:r>
              <a:r>
                <a:rPr lang="nb-NO" sz="1400" dirty="0" err="1"/>
                <a:t>nhc</a:t>
              </a:r>
              <a:r>
                <a:rPr lang="nb-NO" sz="1400" dirty="0"/>
                <a:t>/</a:t>
              </a:r>
              <a:r>
                <a:rPr lang="nb-NO" sz="1400" b="1" dirty="0"/>
                <a:t>E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6724606" y="4509229"/>
              <a:ext cx="217488" cy="142875"/>
            </a:xfrm>
            <a:prstGeom prst="rightArrow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1520" y="820943"/>
            <a:ext cx="1767201" cy="1771340"/>
            <a:chOff x="1694037" y="1268724"/>
            <a:chExt cx="2483805" cy="2483805"/>
          </a:xfrm>
        </p:grpSpPr>
        <p:pic>
          <p:nvPicPr>
            <p:cNvPr id="15" name="Picture 5" descr="C:\Users\marzenk\Desktop\diamantstempelzelle.e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037" y="1268724"/>
              <a:ext cx="2483805" cy="2483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240982" y="2403015"/>
              <a:ext cx="813793" cy="388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gasket</a:t>
              </a:r>
              <a:endParaRPr lang="en-GB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M:\pc\Dokumenter\Adobe-Illustr-figures\Synchrotron-XRD-SEM\Synchr-XRD-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" y="3352715"/>
            <a:ext cx="5508105" cy="334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62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pic>
        <p:nvPicPr>
          <p:cNvPr id="3075" name="Picture 3" descr="Front-TuSchu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2263" y="549275"/>
            <a:ext cx="3741737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en-GB" sz="3200">
                <a:solidFill>
                  <a:srgbClr val="FFFF00"/>
                </a:solidFill>
              </a:rPr>
              <a:t>Mineral physics and seismic constraints on Earth’s structure and dynamics</a:t>
            </a:r>
            <a:endParaRPr lang="en-US" sz="3200">
              <a:solidFill>
                <a:srgbClr val="FFFF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46863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8" descr="EarthMo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8100" y="0"/>
            <a:ext cx="9231313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15"/>
          <p:cNvSpPr txBox="1">
            <a:spLocks noChangeArrowheads="1"/>
          </p:cNvSpPr>
          <p:nvPr/>
        </p:nvSpPr>
        <p:spPr bwMode="auto">
          <a:xfrm>
            <a:off x="74613" y="109538"/>
            <a:ext cx="8260146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nb-NO" sz="3200" dirty="0" smtClean="0">
                <a:solidFill>
                  <a:srgbClr val="CCFFFF"/>
                </a:solidFill>
              </a:rPr>
              <a:t>Earth stucture, seismology, mineralogy, elasticity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784976" cy="609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9707" y="1436656"/>
            <a:ext cx="6279225" cy="4359257"/>
          </a:xfrm>
          <a:prstGeom prst="rect">
            <a:avLst/>
          </a:prstGeom>
        </p:spPr>
      </p:pic>
      <p:sp>
        <p:nvSpPr>
          <p:cNvPr id="36867" name="TextBox 6"/>
          <p:cNvSpPr txBox="1">
            <a:spLocks noChangeArrowheads="1"/>
          </p:cNvSpPr>
          <p:nvPr/>
        </p:nvSpPr>
        <p:spPr bwMode="auto">
          <a:xfrm>
            <a:off x="64038" y="56403"/>
            <a:ext cx="483818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3366FF"/>
                </a:solidFill>
              </a:rPr>
              <a:t>First-order constraints on temperature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14999" y="5815791"/>
            <a:ext cx="3730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00FF"/>
                </a:solidFill>
              </a:rPr>
              <a:t>Inner-outer core boundary at 330 GPa / 5150 km:</a:t>
            </a:r>
          </a:p>
          <a:p>
            <a:r>
              <a:rPr lang="nb-NO" sz="1400" dirty="0">
                <a:solidFill>
                  <a:srgbClr val="0000FF"/>
                </a:solidFill>
              </a:rPr>
              <a:t>  </a:t>
            </a:r>
            <a:r>
              <a:rPr lang="nb-NO" sz="1400" b="1" dirty="0">
                <a:solidFill>
                  <a:srgbClr val="0000FF"/>
                </a:solidFill>
              </a:rPr>
              <a:t>melting temperature of FeNi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362937" y="6133291"/>
            <a:ext cx="1444625" cy="1587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30179" y="816323"/>
            <a:ext cx="37195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00FF"/>
                </a:solidFill>
              </a:rPr>
              <a:t>660 km discontinuity:</a:t>
            </a:r>
          </a:p>
          <a:p>
            <a:r>
              <a:rPr lang="nb-NO" sz="1400" dirty="0">
                <a:solidFill>
                  <a:srgbClr val="0000FF"/>
                </a:solidFill>
              </a:rPr>
              <a:t>Reaction  </a:t>
            </a:r>
            <a:r>
              <a:rPr lang="nb-NO" sz="1400" b="1" dirty="0">
                <a:solidFill>
                  <a:srgbClr val="0000FF"/>
                </a:solidFill>
              </a:rPr>
              <a:t>rwd = </a:t>
            </a:r>
            <a:r>
              <a:rPr lang="nb-NO" sz="1400" b="1" dirty="0" smtClean="0">
                <a:solidFill>
                  <a:srgbClr val="0000FF"/>
                </a:solidFill>
              </a:rPr>
              <a:t>bm+fp  </a:t>
            </a:r>
            <a:r>
              <a:rPr lang="nb-NO" sz="1400" dirty="0">
                <a:solidFill>
                  <a:srgbClr val="0000FF"/>
                </a:solidFill>
              </a:rPr>
              <a:t>at 24 GPa</a:t>
            </a:r>
          </a:p>
          <a:p>
            <a:pPr>
              <a:lnSpc>
                <a:spcPts val="1500"/>
              </a:lnSpc>
            </a:pPr>
            <a:r>
              <a:rPr lang="nb-NO" sz="1400" smtClean="0">
                <a:solidFill>
                  <a:srgbClr val="0000FF"/>
                </a:solidFill>
              </a:rPr>
              <a:t>(</a:t>
            </a:r>
            <a:r>
              <a:rPr lang="nb-NO" sz="1400" dirty="0">
                <a:solidFill>
                  <a:srgbClr val="0000FF"/>
                </a:solidFill>
              </a:rPr>
              <a:t>endothermic transition - small drop in adiabat)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85249" y="1153234"/>
            <a:ext cx="779512" cy="1587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00716" y="1826845"/>
            <a:ext cx="30059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800080"/>
                </a:solidFill>
              </a:rPr>
              <a:t>Location of mantle </a:t>
            </a:r>
            <a:r>
              <a:rPr lang="nb-NO" sz="1400" dirty="0" smtClean="0">
                <a:solidFill>
                  <a:srgbClr val="800080"/>
                </a:solidFill>
              </a:rPr>
              <a:t>adiabat (</a:t>
            </a:r>
            <a:r>
              <a:rPr lang="nb-NO" sz="1400" dirty="0" err="1" smtClean="0">
                <a:solidFill>
                  <a:srgbClr val="800080"/>
                </a:solidFill>
              </a:rPr>
              <a:t>geotherm</a:t>
            </a:r>
            <a:r>
              <a:rPr lang="nb-NO" sz="1400" dirty="0" smtClean="0">
                <a:solidFill>
                  <a:srgbClr val="800080"/>
                </a:solidFill>
              </a:rPr>
              <a:t>):</a:t>
            </a:r>
            <a:endParaRPr lang="nb-NO" sz="1400" dirty="0">
              <a:solidFill>
                <a:srgbClr val="800080"/>
              </a:solidFill>
            </a:endParaRPr>
          </a:p>
          <a:p>
            <a:r>
              <a:rPr lang="nb-NO" sz="1400" b="1" dirty="0">
                <a:solidFill>
                  <a:srgbClr val="800080"/>
                </a:solidFill>
              </a:rPr>
              <a:t>below</a:t>
            </a:r>
            <a:r>
              <a:rPr lang="nb-NO" sz="1400" dirty="0">
                <a:solidFill>
                  <a:srgbClr val="800080"/>
                </a:solidFill>
              </a:rPr>
              <a:t> solidi of peridotite and basalt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353955" y="4129746"/>
            <a:ext cx="2652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800080"/>
                </a:solidFill>
              </a:rPr>
              <a:t>Location of outer core adiabat:</a:t>
            </a:r>
          </a:p>
          <a:p>
            <a:r>
              <a:rPr lang="nb-NO" sz="1400" b="1" dirty="0">
                <a:solidFill>
                  <a:srgbClr val="800080"/>
                </a:solidFill>
              </a:rPr>
              <a:t>above</a:t>
            </a:r>
            <a:r>
              <a:rPr lang="nb-NO" sz="1400" dirty="0">
                <a:solidFill>
                  <a:srgbClr val="800080"/>
                </a:solidFill>
              </a:rPr>
              <a:t> solidus of FeNi (+ Si, O, S)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820341" y="4331237"/>
            <a:ext cx="814388" cy="1588"/>
          </a:xfrm>
          <a:prstGeom prst="straightConnector1">
            <a:avLst/>
          </a:prstGeom>
          <a:ln w="38100">
            <a:solidFill>
              <a:srgbClr val="8000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294091" y="2639374"/>
            <a:ext cx="35269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 dirty="0">
                <a:solidFill>
                  <a:srgbClr val="009900"/>
                </a:solidFill>
              </a:rPr>
              <a:t>CMB</a:t>
            </a:r>
            <a:r>
              <a:rPr lang="nb-NO" sz="1600" dirty="0">
                <a:solidFill>
                  <a:srgbClr val="009900"/>
                </a:solidFill>
              </a:rPr>
              <a:t>: extreme thermal </a:t>
            </a:r>
            <a:r>
              <a:rPr lang="nb-NO" sz="1600" dirty="0" err="1">
                <a:solidFill>
                  <a:srgbClr val="009900"/>
                </a:solidFill>
              </a:rPr>
              <a:t>boundary</a:t>
            </a:r>
            <a:r>
              <a:rPr lang="nb-NO" sz="1600" dirty="0">
                <a:solidFill>
                  <a:srgbClr val="009900"/>
                </a:solidFill>
              </a:rPr>
              <a:t> </a:t>
            </a:r>
            <a:r>
              <a:rPr lang="nb-NO" sz="1600" dirty="0" err="1" smtClean="0">
                <a:solidFill>
                  <a:srgbClr val="009900"/>
                </a:solidFill>
              </a:rPr>
              <a:t>layer</a:t>
            </a:r>
            <a:endParaRPr lang="nb-NO" sz="1600" dirty="0">
              <a:solidFill>
                <a:srgbClr val="009900"/>
              </a:solidFill>
            </a:endParaRPr>
          </a:p>
          <a:p>
            <a:r>
              <a:rPr lang="nb-NO" sz="1600" dirty="0">
                <a:solidFill>
                  <a:srgbClr val="009900"/>
                </a:solidFill>
              </a:rPr>
              <a:t>          </a:t>
            </a:r>
            <a:r>
              <a:rPr lang="nb-NO" sz="1600" b="1" dirty="0" smtClean="0">
                <a:solidFill>
                  <a:srgbClr val="009900"/>
                </a:solidFill>
              </a:rPr>
              <a:t>2470 </a:t>
            </a:r>
            <a:r>
              <a:rPr lang="nb-NO" sz="1600" b="1" dirty="0">
                <a:solidFill>
                  <a:srgbClr val="009900"/>
                </a:solidFill>
              </a:rPr>
              <a:t>- </a:t>
            </a:r>
            <a:r>
              <a:rPr lang="nb-NO" sz="1600" b="1" dirty="0" smtClean="0">
                <a:solidFill>
                  <a:srgbClr val="009900"/>
                </a:solidFill>
              </a:rPr>
              <a:t>3700 </a:t>
            </a:r>
            <a:r>
              <a:rPr lang="nb-NO" sz="1600" b="1" dirty="0">
                <a:solidFill>
                  <a:srgbClr val="009900"/>
                </a:solidFill>
              </a:rPr>
              <a:t>K ! </a:t>
            </a:r>
            <a:r>
              <a:rPr lang="nb-NO" sz="1600" dirty="0">
                <a:solidFill>
                  <a:srgbClr val="009900"/>
                </a:solidFill>
              </a:rPr>
              <a:t>(</a:t>
            </a:r>
            <a:r>
              <a:rPr lang="nb-NO" sz="1600" dirty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1600" dirty="0">
                <a:solidFill>
                  <a:srgbClr val="009900"/>
                </a:solidFill>
              </a:rPr>
              <a:t>T: </a:t>
            </a:r>
            <a:r>
              <a:rPr lang="nb-NO" sz="1600" dirty="0" smtClean="0">
                <a:solidFill>
                  <a:srgbClr val="009900"/>
                </a:solidFill>
              </a:rPr>
              <a:t>1230 K</a:t>
            </a:r>
            <a:r>
              <a:rPr lang="nb-NO" sz="1600" dirty="0">
                <a:solidFill>
                  <a:srgbClr val="009900"/>
                </a:solidFill>
              </a:rPr>
              <a:t>)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945679" y="2001034"/>
            <a:ext cx="814387" cy="1587"/>
          </a:xfrm>
          <a:prstGeom prst="straightConnector1">
            <a:avLst/>
          </a:prstGeom>
          <a:ln w="38100">
            <a:solidFill>
              <a:srgbClr val="8000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93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9" grpId="0"/>
      <p:bldP spid="25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Visc-SteibergerCalderwood06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7997" y="3618338"/>
            <a:ext cx="2949575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7"/>
          <p:cNvSpPr txBox="1">
            <a:spLocks noChangeArrowheads="1"/>
          </p:cNvSpPr>
          <p:nvPr/>
        </p:nvSpPr>
        <p:spPr bwMode="auto">
          <a:xfrm>
            <a:off x="3246438" y="31960"/>
            <a:ext cx="5897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 dirty="0" err="1">
                <a:solidFill>
                  <a:srgbClr val="0000FF"/>
                </a:solidFill>
              </a:rPr>
              <a:t>Why</a:t>
            </a:r>
            <a:r>
              <a:rPr lang="nb-NO" b="1" dirty="0">
                <a:solidFill>
                  <a:srgbClr val="0000FF"/>
                </a:solidFill>
              </a:rPr>
              <a:t> </a:t>
            </a:r>
            <a:r>
              <a:rPr lang="nb-NO" b="1" dirty="0" err="1">
                <a:solidFill>
                  <a:srgbClr val="0000FF"/>
                </a:solidFill>
              </a:rPr>
              <a:t>such</a:t>
            </a:r>
            <a:r>
              <a:rPr lang="nb-NO" b="1" dirty="0">
                <a:solidFill>
                  <a:srgbClr val="0000FF"/>
                </a:solidFill>
              </a:rPr>
              <a:t> a </a:t>
            </a:r>
            <a:r>
              <a:rPr lang="nb-NO" b="1" dirty="0" err="1">
                <a:solidFill>
                  <a:srgbClr val="0000FF"/>
                </a:solidFill>
              </a:rPr>
              <a:t>large</a:t>
            </a:r>
            <a:r>
              <a:rPr lang="nb-NO" b="1" dirty="0">
                <a:solidFill>
                  <a:srgbClr val="0000FF"/>
                </a:solidFill>
              </a:rPr>
              <a:t> </a:t>
            </a:r>
            <a:r>
              <a:rPr lang="nb-NO" b="1" dirty="0" err="1">
                <a:solidFill>
                  <a:srgbClr val="0000FF"/>
                </a:solidFill>
              </a:rPr>
              <a:t>thermal</a:t>
            </a:r>
            <a:r>
              <a:rPr lang="nb-NO" b="1" dirty="0">
                <a:solidFill>
                  <a:srgbClr val="0000FF"/>
                </a:solidFill>
              </a:rPr>
              <a:t> </a:t>
            </a:r>
            <a:r>
              <a:rPr lang="nb-NO" b="1" dirty="0" err="1">
                <a:solidFill>
                  <a:srgbClr val="0000FF"/>
                </a:solidFill>
              </a:rPr>
              <a:t>boundary</a:t>
            </a:r>
            <a:r>
              <a:rPr lang="nb-NO" b="1" dirty="0">
                <a:solidFill>
                  <a:srgbClr val="0000FF"/>
                </a:solidFill>
              </a:rPr>
              <a:t> </a:t>
            </a:r>
            <a:r>
              <a:rPr lang="nb-NO" b="1" dirty="0" err="1">
                <a:solidFill>
                  <a:srgbClr val="0000FF"/>
                </a:solidFill>
              </a:rPr>
              <a:t>layer</a:t>
            </a:r>
            <a:r>
              <a:rPr lang="nb-NO" b="1" dirty="0">
                <a:solidFill>
                  <a:srgbClr val="0000FF"/>
                </a:solidFill>
              </a:rPr>
              <a:t> at CMB 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42911" y="450782"/>
            <a:ext cx="4352474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 err="1" smtClean="0"/>
              <a:t>Density</a:t>
            </a:r>
            <a:r>
              <a:rPr lang="nb-NO" sz="2200" dirty="0" smtClean="0"/>
              <a:t> </a:t>
            </a:r>
            <a:r>
              <a:rPr lang="nb-NO" sz="2200" dirty="0"/>
              <a:t>contrast </a:t>
            </a:r>
            <a:r>
              <a:rPr lang="nb-NO" sz="2200" b="1" dirty="0">
                <a:solidFill>
                  <a:srgbClr val="009900"/>
                </a:solidFill>
              </a:rPr>
              <a:t>5500</a:t>
            </a:r>
            <a:r>
              <a:rPr lang="nb-NO" sz="2200" dirty="0"/>
              <a:t> - </a:t>
            </a:r>
            <a:r>
              <a:rPr lang="nb-NO" sz="2200" b="1" dirty="0">
                <a:solidFill>
                  <a:srgbClr val="FF9900"/>
                </a:solidFill>
              </a:rPr>
              <a:t>9900</a:t>
            </a:r>
            <a:r>
              <a:rPr lang="nb-NO" sz="2200" dirty="0"/>
              <a:t> </a:t>
            </a:r>
            <a:r>
              <a:rPr lang="nb-NO" sz="2200" dirty="0" smtClean="0"/>
              <a:t>kg/m</a:t>
            </a:r>
            <a:r>
              <a:rPr lang="nb-NO" sz="2200" baseline="30000" dirty="0" smtClean="0"/>
              <a:t>3</a:t>
            </a:r>
            <a:endParaRPr lang="nb-NO" sz="2200" dirty="0"/>
          </a:p>
          <a:p>
            <a:pPr marL="285750" indent="-285750">
              <a:buFontTx/>
              <a:buChar char="-"/>
            </a:pPr>
            <a:endParaRPr lang="nb-NO" sz="1800" dirty="0" smtClean="0"/>
          </a:p>
          <a:p>
            <a:pPr>
              <a:lnSpc>
                <a:spcPts val="3300"/>
              </a:lnSpc>
            </a:pPr>
            <a:r>
              <a:rPr lang="nb-NO" sz="1800" dirty="0"/>
              <a:t> </a:t>
            </a:r>
            <a:r>
              <a:rPr lang="nb-NO" sz="1800" dirty="0" smtClean="0"/>
              <a:t>           </a:t>
            </a:r>
            <a:r>
              <a:rPr lang="nb-NO" dirty="0" err="1" smtClean="0"/>
              <a:t>precludes</a:t>
            </a:r>
            <a:r>
              <a:rPr lang="nb-NO" dirty="0" smtClean="0"/>
              <a:t> </a:t>
            </a:r>
            <a:r>
              <a:rPr lang="nb-NO" b="1" dirty="0" smtClean="0">
                <a:solidFill>
                  <a:srgbClr val="009900"/>
                </a:solidFill>
              </a:rPr>
              <a:t>mantle </a:t>
            </a:r>
            <a:r>
              <a:rPr lang="nb-NO" dirty="0" smtClean="0"/>
              <a:t>- </a:t>
            </a:r>
            <a:r>
              <a:rPr lang="nb-NO" b="1" dirty="0" err="1" smtClean="0">
                <a:solidFill>
                  <a:srgbClr val="FF9900"/>
                </a:solidFill>
              </a:rPr>
              <a:t>core</a:t>
            </a:r>
            <a:r>
              <a:rPr lang="nb-NO" dirty="0" smtClean="0"/>
              <a:t> </a:t>
            </a:r>
            <a:r>
              <a:rPr lang="nb-NO" dirty="0" err="1" smtClean="0"/>
              <a:t>mixing</a:t>
            </a:r>
            <a:r>
              <a:rPr lang="nb-NO" dirty="0" smtClean="0"/>
              <a:t>, </a:t>
            </a:r>
          </a:p>
          <a:p>
            <a:pPr>
              <a:lnSpc>
                <a:spcPts val="1800"/>
              </a:lnSpc>
            </a:pPr>
            <a:r>
              <a:rPr lang="nb-NO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</a:t>
            </a:r>
            <a:r>
              <a:rPr lang="nb-NO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but</a:t>
            </a:r>
            <a:r>
              <a:rPr lang="nb-NO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not </a:t>
            </a:r>
            <a:r>
              <a:rPr lang="nb-NO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some</a:t>
            </a:r>
            <a:r>
              <a:rPr lang="nb-NO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chemical</a:t>
            </a:r>
            <a:r>
              <a:rPr lang="nb-NO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exchange</a:t>
            </a:r>
            <a:r>
              <a:rPr lang="nb-NO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endParaRPr lang="nb-NO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99805" y="2256600"/>
            <a:ext cx="447539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200" dirty="0" err="1" smtClean="0"/>
              <a:t>Viscocity</a:t>
            </a:r>
            <a:r>
              <a:rPr lang="nb-NO" sz="2200" dirty="0" smtClean="0"/>
              <a:t> </a:t>
            </a:r>
            <a:r>
              <a:rPr lang="nb-NO" sz="2200" dirty="0" err="1"/>
              <a:t>of</a:t>
            </a:r>
            <a:r>
              <a:rPr lang="nb-NO" sz="2200" dirty="0"/>
              <a:t> solid rock is </a:t>
            </a:r>
            <a:r>
              <a:rPr lang="nb-NO" sz="2200" dirty="0" err="1" smtClean="0"/>
              <a:t>quite</a:t>
            </a:r>
            <a:r>
              <a:rPr lang="nb-NO" sz="2200" dirty="0" smtClean="0"/>
              <a:t> </a:t>
            </a:r>
            <a:r>
              <a:rPr lang="nb-NO" sz="2200" dirty="0" err="1" smtClean="0"/>
              <a:t>high</a:t>
            </a:r>
            <a:r>
              <a:rPr lang="nb-NO" sz="2200" dirty="0" smtClean="0"/>
              <a:t>,</a:t>
            </a:r>
          </a:p>
          <a:p>
            <a:r>
              <a:rPr lang="nb-NO" dirty="0"/>
              <a:t> </a:t>
            </a:r>
            <a:r>
              <a:rPr lang="nb-NO" dirty="0" smtClean="0"/>
              <a:t> </a:t>
            </a:r>
            <a:r>
              <a:rPr lang="nb-NO" dirty="0" err="1" smtClean="0"/>
              <a:t>even</a:t>
            </a:r>
            <a:r>
              <a:rPr lang="nb-NO" dirty="0" smtClean="0"/>
              <a:t> </a:t>
            </a:r>
            <a:r>
              <a:rPr lang="nb-NO" dirty="0"/>
              <a:t>at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high</a:t>
            </a:r>
            <a:r>
              <a:rPr lang="nb-NO" dirty="0"/>
              <a:t> </a:t>
            </a:r>
            <a:r>
              <a:rPr lang="nb-NO" dirty="0" smtClean="0"/>
              <a:t>T </a:t>
            </a:r>
            <a:r>
              <a:rPr lang="nb-NO" dirty="0" err="1" smtClean="0"/>
              <a:t>near</a:t>
            </a:r>
            <a:r>
              <a:rPr lang="nb-NO" dirty="0" smtClean="0"/>
              <a:t> </a:t>
            </a:r>
            <a:r>
              <a:rPr lang="nb-NO" dirty="0" err="1"/>
              <a:t>the</a:t>
            </a:r>
            <a:r>
              <a:rPr lang="nb-NO" dirty="0"/>
              <a:t> CMB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52324" y="865132"/>
            <a:ext cx="8274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b="1" dirty="0" err="1">
                <a:solidFill>
                  <a:srgbClr val="009900"/>
                </a:solidFill>
              </a:rPr>
              <a:t>peridotite</a:t>
            </a:r>
            <a:endParaRPr lang="nb-NO" sz="1200" b="1" dirty="0">
              <a:solidFill>
                <a:srgbClr val="0099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79795" y="865132"/>
            <a:ext cx="9252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b="1" dirty="0" err="1" smtClean="0">
                <a:solidFill>
                  <a:srgbClr val="FF9900"/>
                </a:solidFill>
              </a:rPr>
              <a:t>liquid</a:t>
            </a:r>
            <a:r>
              <a:rPr lang="nb-NO" sz="1200" b="1" dirty="0" smtClean="0">
                <a:solidFill>
                  <a:srgbClr val="FF9900"/>
                </a:solidFill>
              </a:rPr>
              <a:t> </a:t>
            </a:r>
            <a:r>
              <a:rPr lang="nb-NO" sz="1200" b="1" dirty="0" err="1" smtClean="0">
                <a:solidFill>
                  <a:srgbClr val="FF9900"/>
                </a:solidFill>
              </a:rPr>
              <a:t>FeNi</a:t>
            </a:r>
            <a:endParaRPr lang="nb-NO" sz="1200" b="1" dirty="0">
              <a:solidFill>
                <a:srgbClr val="FF99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6984124" y="865132"/>
            <a:ext cx="144462" cy="1588"/>
          </a:xfrm>
          <a:prstGeom prst="straightConnector1">
            <a:avLst/>
          </a:prstGeom>
          <a:ln>
            <a:solidFill>
              <a:srgbClr val="00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7715818" y="833949"/>
            <a:ext cx="142875" cy="1587"/>
          </a:xfrm>
          <a:prstGeom prst="straightConnector1">
            <a:avLst/>
          </a:prstGeom>
          <a:ln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08411" y="3429000"/>
            <a:ext cx="26857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smtClean="0"/>
              <a:t>T-dependent </a:t>
            </a:r>
            <a:r>
              <a:rPr lang="nb-NO" sz="1600" dirty="0" err="1" smtClean="0"/>
              <a:t>viscosity</a:t>
            </a:r>
            <a:r>
              <a:rPr lang="nb-NO" sz="1600" dirty="0" smtClean="0"/>
              <a:t> </a:t>
            </a:r>
            <a:r>
              <a:rPr lang="nb-NO" sz="1600" dirty="0" err="1" smtClean="0"/>
              <a:t>models</a:t>
            </a:r>
            <a:r>
              <a:rPr lang="nb-NO" sz="1600" dirty="0" smtClean="0"/>
              <a:t> </a:t>
            </a:r>
            <a:endParaRPr lang="nb-NO" sz="1600" dirty="0"/>
          </a:p>
          <a:p>
            <a:r>
              <a:rPr lang="nb-NO" sz="1200" dirty="0" smtClean="0"/>
              <a:t>  Steinberger and </a:t>
            </a:r>
            <a:r>
              <a:rPr lang="nb-NO" sz="1200" dirty="0" err="1" smtClean="0"/>
              <a:t>Calderwood</a:t>
            </a:r>
            <a:endParaRPr lang="nb-NO" sz="1200" dirty="0"/>
          </a:p>
          <a:p>
            <a:r>
              <a:rPr lang="nb-NO" sz="1200" dirty="0" smtClean="0"/>
              <a:t>  (2006</a:t>
            </a:r>
            <a:r>
              <a:rPr lang="nb-NO" sz="1200" dirty="0"/>
              <a:t>, GJI)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595522" y="6715551"/>
            <a:ext cx="247967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147847" y="6575851"/>
            <a:ext cx="5254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0000"/>
                </a:solidFill>
              </a:rPr>
              <a:t>CMB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2176" y="1668709"/>
            <a:ext cx="5616625" cy="3899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68142" y="64685"/>
            <a:ext cx="3256020" cy="938719"/>
          </a:xfrm>
          <a:prstGeom prst="rect">
            <a:avLst/>
          </a:prstGeom>
          <a:solidFill>
            <a:srgbClr val="E7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nb-NO" sz="2100" dirty="0" err="1">
                <a:solidFill>
                  <a:srgbClr val="0000FF"/>
                </a:solidFill>
              </a:rPr>
              <a:t>Seismic</a:t>
            </a:r>
            <a:r>
              <a:rPr lang="nb-NO" sz="2100" dirty="0">
                <a:solidFill>
                  <a:srgbClr val="0000FF"/>
                </a:solidFill>
              </a:rPr>
              <a:t> </a:t>
            </a:r>
            <a:r>
              <a:rPr lang="nb-NO" sz="2100" dirty="0" err="1">
                <a:solidFill>
                  <a:srgbClr val="0000FF"/>
                </a:solidFill>
              </a:rPr>
              <a:t>tomography</a:t>
            </a:r>
            <a:r>
              <a:rPr lang="nb-NO" sz="2100" dirty="0">
                <a:solidFill>
                  <a:srgbClr val="0000FF"/>
                </a:solidFill>
              </a:rPr>
              <a:t> </a:t>
            </a:r>
            <a:r>
              <a:rPr lang="nb-NO" sz="2100" dirty="0" err="1">
                <a:solidFill>
                  <a:srgbClr val="0000FF"/>
                </a:solidFill>
              </a:rPr>
              <a:t>models</a:t>
            </a:r>
            <a:endParaRPr lang="nb-NO" sz="2100" dirty="0">
              <a:solidFill>
                <a:srgbClr val="0000FF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800" dirty="0" smtClean="0"/>
              <a:t> Large </a:t>
            </a:r>
            <a:r>
              <a:rPr lang="nb-NO" sz="1800" dirty="0"/>
              <a:t>v</a:t>
            </a:r>
            <a:r>
              <a:rPr lang="nb-NO" sz="1800" baseline="-25000" dirty="0"/>
              <a:t>S</a:t>
            </a:r>
            <a:r>
              <a:rPr lang="nb-NO" sz="1800" dirty="0"/>
              <a:t>-amplitudes at the </a:t>
            </a:r>
            <a:r>
              <a:rPr lang="nb-NO" sz="1800" b="1" dirty="0">
                <a:solidFill>
                  <a:srgbClr val="FF0000"/>
                </a:solidFill>
              </a:rPr>
              <a:t>top</a:t>
            </a:r>
            <a:endParaRPr lang="nb-NO" sz="1800" dirty="0">
              <a:solidFill>
                <a:srgbClr val="FF0000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800" dirty="0"/>
              <a:t> </a:t>
            </a:r>
            <a:r>
              <a:rPr lang="nb-NO" sz="1800" dirty="0" smtClean="0"/>
              <a:t> and </a:t>
            </a:r>
            <a:r>
              <a:rPr lang="nb-NO" sz="1800" b="1" dirty="0">
                <a:solidFill>
                  <a:srgbClr val="FF0000"/>
                </a:solidFill>
              </a:rPr>
              <a:t>bottom</a:t>
            </a:r>
            <a:r>
              <a:rPr lang="nb-NO" sz="1800" dirty="0"/>
              <a:t> of the mantle</a:t>
            </a:r>
          </a:p>
        </p:txBody>
      </p:sp>
      <p:pic>
        <p:nvPicPr>
          <p:cNvPr id="6" name="Picture 4" descr="Laskem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64685"/>
            <a:ext cx="4342796" cy="620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" y="1178571"/>
            <a:ext cx="4095997" cy="56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0504" y="6333800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Romanowicz (2003,</a:t>
            </a:r>
          </a:p>
          <a:p>
            <a:pPr>
              <a:lnSpc>
                <a:spcPts val="1200"/>
              </a:lnSpc>
            </a:pPr>
            <a:r>
              <a:rPr lang="nb-NO" sz="1200" dirty="0" smtClean="0"/>
              <a:t>       Ann.Rev. EPS)</a:t>
            </a:r>
            <a:endParaRPr lang="en-GB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4639815" y="6202679"/>
            <a:ext cx="187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3333FF"/>
                </a:solidFill>
              </a:rPr>
              <a:t>465 km</a:t>
            </a:r>
            <a:r>
              <a:rPr lang="nb-NO" sz="1600" dirty="0" smtClean="0">
                <a:solidFill>
                  <a:srgbClr val="3333FF"/>
                </a:solidFill>
              </a:rPr>
              <a:t> above CMB</a:t>
            </a:r>
            <a:endParaRPr lang="en-GB" sz="1600" dirty="0">
              <a:solidFill>
                <a:srgbClr val="3333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8293" y="6196232"/>
            <a:ext cx="187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3333FF"/>
                </a:solidFill>
              </a:rPr>
              <a:t>120 km</a:t>
            </a:r>
            <a:r>
              <a:rPr lang="nb-NO" sz="1600" dirty="0" smtClean="0">
                <a:solidFill>
                  <a:srgbClr val="3333FF"/>
                </a:solidFill>
              </a:rPr>
              <a:t> above CMB</a:t>
            </a:r>
            <a:endParaRPr lang="en-GB" sz="1600" dirty="0">
              <a:solidFill>
                <a:srgbClr val="3333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129" y="6187627"/>
            <a:ext cx="1676041" cy="555372"/>
          </a:xfrm>
          <a:prstGeom prst="rect">
            <a:avLst/>
          </a:prstGeom>
          <a:solidFill>
            <a:srgbClr val="FF0000">
              <a:alpha val="10196"/>
            </a:srgbClr>
          </a:solidFill>
          <a:ln w="31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16200000">
            <a:off x="488484" y="6329417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3333FF"/>
                </a:solidFill>
              </a:rPr>
              <a:t>300 km</a:t>
            </a:r>
            <a:endParaRPr lang="en-GB" sz="1200" b="1" dirty="0">
              <a:solidFill>
                <a:srgbClr val="3333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9009" y="1542143"/>
            <a:ext cx="350820" cy="4645484"/>
          </a:xfrm>
          <a:prstGeom prst="rect">
            <a:avLst/>
          </a:prstGeom>
          <a:solidFill>
            <a:srgbClr val="FF0000">
              <a:alpha val="10196"/>
            </a:srgbClr>
          </a:solidFill>
          <a:ln w="31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45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 animBg="1"/>
      <p:bldP spid="5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44" y="5570904"/>
            <a:ext cx="2174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Lay</a:t>
            </a:r>
            <a:r>
              <a:rPr lang="nb-NO" sz="1400" dirty="0" smtClean="0"/>
              <a:t> (2015, Treat. </a:t>
            </a:r>
            <a:r>
              <a:rPr lang="nb-NO" sz="1400" dirty="0" err="1" smtClean="0"/>
              <a:t>Geophys</a:t>
            </a:r>
            <a:r>
              <a:rPr lang="nb-NO" sz="1400" dirty="0" smtClean="0"/>
              <a:t>)</a:t>
            </a:r>
            <a:endParaRPr lang="en-GB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" y="1191143"/>
            <a:ext cx="4465615" cy="41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247192" y="4756374"/>
            <a:ext cx="229235" cy="10561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32574" y="4756374"/>
            <a:ext cx="229235" cy="105616"/>
          </a:xfrm>
          <a:prstGeom prst="line">
            <a:avLst/>
          </a:prstGeom>
          <a:ln w="28575">
            <a:solidFill>
              <a:srgbClr val="66FF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17956" y="4756374"/>
            <a:ext cx="229235" cy="105616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77915" y="4750512"/>
            <a:ext cx="188204" cy="9389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50549" y="4750512"/>
            <a:ext cx="188204" cy="93894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7551" y="4516160"/>
            <a:ext cx="1037973" cy="369277"/>
          </a:xfrm>
          <a:prstGeom prst="rect">
            <a:avLst/>
          </a:prstGeom>
          <a:solidFill>
            <a:srgbClr val="FF0000">
              <a:alpha val="10196"/>
            </a:srgbClr>
          </a:solidFill>
          <a:ln w="31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936" y="1283701"/>
            <a:ext cx="4517624" cy="393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 rot="16200000">
            <a:off x="476361" y="4564374"/>
            <a:ext cx="396262" cy="327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100" b="1" dirty="0" smtClean="0">
                <a:solidFill>
                  <a:srgbClr val="3333FF"/>
                </a:solidFill>
              </a:rPr>
              <a:t>300</a:t>
            </a:r>
          </a:p>
          <a:p>
            <a:pPr>
              <a:lnSpc>
                <a:spcPts val="900"/>
              </a:lnSpc>
            </a:pPr>
            <a:r>
              <a:rPr lang="nb-NO" sz="1100" b="1" dirty="0" smtClean="0">
                <a:solidFill>
                  <a:srgbClr val="3333FF"/>
                </a:solidFill>
              </a:rPr>
              <a:t>km</a:t>
            </a:r>
            <a:endParaRPr lang="en-GB" sz="1100" b="1" dirty="0">
              <a:solidFill>
                <a:srgbClr val="3333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3567" y="2151743"/>
            <a:ext cx="172775" cy="2364417"/>
          </a:xfrm>
          <a:prstGeom prst="rect">
            <a:avLst/>
          </a:prstGeom>
          <a:solidFill>
            <a:srgbClr val="FF0000">
              <a:alpha val="10196"/>
            </a:srgbClr>
          </a:solidFill>
          <a:ln w="31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94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08" y="17253"/>
            <a:ext cx="8887464" cy="683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flipH="1">
            <a:off x="7781026" y="1069675"/>
            <a:ext cx="465826" cy="2053087"/>
          </a:xfrm>
          <a:prstGeom prst="rect">
            <a:avLst/>
          </a:prstGeom>
          <a:noFill/>
          <a:ln w="63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 flipH="1">
            <a:off x="5553558" y="5210355"/>
            <a:ext cx="678102" cy="1199071"/>
          </a:xfrm>
          <a:prstGeom prst="rect">
            <a:avLst/>
          </a:prstGeom>
          <a:noFill/>
          <a:ln w="3175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flipH="1">
            <a:off x="5507539" y="1189249"/>
            <a:ext cx="666493" cy="1937917"/>
          </a:xfrm>
          <a:prstGeom prst="rect">
            <a:avLst/>
          </a:prstGeom>
          <a:noFill/>
          <a:ln w="3175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flipH="1">
            <a:off x="3329894" y="1828800"/>
            <a:ext cx="718835" cy="1292200"/>
          </a:xfrm>
          <a:prstGeom prst="rect">
            <a:avLst/>
          </a:prstGeom>
          <a:noFill/>
          <a:ln w="3175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 flipH="1">
            <a:off x="1305531" y="2241073"/>
            <a:ext cx="702978" cy="879047"/>
          </a:xfrm>
          <a:prstGeom prst="rect">
            <a:avLst/>
          </a:prstGeom>
          <a:noFill/>
          <a:ln w="3175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749517" y="237849"/>
            <a:ext cx="2119505" cy="288266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014955" y="252825"/>
            <a:ext cx="2119505" cy="286564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801493" y="3541318"/>
            <a:ext cx="2088672" cy="286917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014075" y="3551888"/>
            <a:ext cx="857139" cy="285860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 flipH="1">
            <a:off x="1389681" y="5338405"/>
            <a:ext cx="523688" cy="1075426"/>
          </a:xfrm>
          <a:prstGeom prst="rect">
            <a:avLst/>
          </a:prstGeom>
          <a:noFill/>
          <a:ln w="3175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 flipH="1">
            <a:off x="3456748" y="5428259"/>
            <a:ext cx="549697" cy="984692"/>
          </a:xfrm>
          <a:prstGeom prst="rect">
            <a:avLst/>
          </a:prstGeom>
          <a:noFill/>
          <a:ln w="3175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1883" y="116632"/>
            <a:ext cx="1003801" cy="553998"/>
          </a:xfrm>
          <a:prstGeom prst="rect">
            <a:avLst/>
          </a:prstGeom>
          <a:solidFill>
            <a:srgbClr val="E7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nb-NO" sz="1400" dirty="0" smtClean="0">
                <a:solidFill>
                  <a:srgbClr val="0000FF"/>
                </a:solidFill>
              </a:rPr>
              <a:t>V</a:t>
            </a:r>
            <a:r>
              <a:rPr lang="nb-NO" sz="1400" baseline="-25000" dirty="0" smtClean="0">
                <a:solidFill>
                  <a:srgbClr val="0000FF"/>
                </a:solidFill>
              </a:rPr>
              <a:t>S</a:t>
            </a:r>
            <a:r>
              <a:rPr lang="nb-NO" sz="1400" dirty="0" smtClean="0">
                <a:solidFill>
                  <a:srgbClr val="0000FF"/>
                </a:solidFill>
              </a:rPr>
              <a:t> models</a:t>
            </a:r>
          </a:p>
          <a:p>
            <a:pPr>
              <a:lnSpc>
                <a:spcPts val="1200"/>
              </a:lnSpc>
            </a:pPr>
            <a:r>
              <a:rPr lang="nb-NO" sz="1000" dirty="0" smtClean="0"/>
              <a:t> Shephard et al.</a:t>
            </a:r>
          </a:p>
          <a:p>
            <a:pPr>
              <a:lnSpc>
                <a:spcPts val="1100"/>
              </a:lnSpc>
            </a:pPr>
            <a:r>
              <a:rPr lang="nb-NO" sz="1000" dirty="0" smtClean="0"/>
              <a:t> 2017, Sci.Rep. </a:t>
            </a:r>
            <a:endParaRPr lang="nb-NO" sz="1000" dirty="0"/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123728" y="477205"/>
            <a:ext cx="1165704" cy="592470"/>
          </a:xfrm>
          <a:prstGeom prst="rect">
            <a:avLst/>
          </a:prstGeom>
          <a:solidFill>
            <a:srgbClr val="E7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nb-NO" sz="1300" dirty="0" smtClean="0">
                <a:solidFill>
                  <a:srgbClr val="0000FF"/>
                </a:solidFill>
              </a:rPr>
              <a:t>Amplitudes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Fast to slow peak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range: </a:t>
            </a:r>
            <a:r>
              <a:rPr lang="nb-NO" sz="1100" b="1" dirty="0" smtClean="0"/>
              <a:t>2-3 %</a:t>
            </a:r>
            <a:endParaRPr lang="nb-NO" sz="1200" b="1" dirty="0" smtClean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1524000" y="5335821"/>
            <a:ext cx="386786" cy="1075426"/>
          </a:xfrm>
          <a:prstGeom prst="rect">
            <a:avLst/>
          </a:prstGeom>
          <a:noFill/>
          <a:ln w="3175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0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" y="27370"/>
            <a:ext cx="9066713" cy="681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3031" y="243135"/>
            <a:ext cx="2158288" cy="28501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733940" y="252825"/>
            <a:ext cx="2189098" cy="284362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393473" y="3619720"/>
            <a:ext cx="2226097" cy="284362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853597" y="3613554"/>
            <a:ext cx="1058870" cy="284362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5668" y="100895"/>
            <a:ext cx="1020991" cy="553998"/>
          </a:xfrm>
          <a:prstGeom prst="rect">
            <a:avLst/>
          </a:prstGeom>
          <a:solidFill>
            <a:srgbClr val="E7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nb-NO" sz="1400" b="1" dirty="0" smtClean="0">
                <a:solidFill>
                  <a:srgbClr val="0000FF"/>
                </a:solidFill>
              </a:rPr>
              <a:t>V</a:t>
            </a:r>
            <a:r>
              <a:rPr lang="nb-NO" sz="1400" b="1" baseline="-25000" dirty="0">
                <a:solidFill>
                  <a:srgbClr val="0000FF"/>
                </a:solidFill>
              </a:rPr>
              <a:t>P</a:t>
            </a:r>
            <a:r>
              <a:rPr lang="nb-NO" sz="1400" b="1" dirty="0" smtClean="0">
                <a:solidFill>
                  <a:srgbClr val="0000FF"/>
                </a:solidFill>
              </a:rPr>
              <a:t> models</a:t>
            </a:r>
          </a:p>
          <a:p>
            <a:pPr>
              <a:lnSpc>
                <a:spcPts val="1200"/>
              </a:lnSpc>
            </a:pPr>
            <a:r>
              <a:rPr lang="nb-NO" sz="1000" dirty="0" smtClean="0"/>
              <a:t>Shephard et al.</a:t>
            </a:r>
          </a:p>
          <a:p>
            <a:pPr>
              <a:lnSpc>
                <a:spcPts val="1100"/>
              </a:lnSpc>
            </a:pPr>
            <a:r>
              <a:rPr lang="nb-NO" sz="1000" dirty="0" smtClean="0"/>
              <a:t>2017, Sci.Rep. </a:t>
            </a:r>
            <a:endParaRPr lang="nb-NO" sz="1000" dirty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979712" y="477205"/>
            <a:ext cx="1239738" cy="759182"/>
          </a:xfrm>
          <a:prstGeom prst="rect">
            <a:avLst/>
          </a:prstGeom>
          <a:solidFill>
            <a:srgbClr val="E7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nb-NO" sz="1300" dirty="0" smtClean="0">
                <a:solidFill>
                  <a:srgbClr val="0000FF"/>
                </a:solidFill>
              </a:rPr>
              <a:t>Amplitudes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Fast to slow peak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range: </a:t>
            </a:r>
            <a:r>
              <a:rPr lang="nb-NO" sz="1100" b="1" dirty="0" smtClean="0"/>
              <a:t>&lt; 1 %</a:t>
            </a:r>
          </a:p>
          <a:p>
            <a:pPr>
              <a:lnSpc>
                <a:spcPts val="1300"/>
              </a:lnSpc>
            </a:pPr>
            <a:r>
              <a:rPr lang="nb-NO" sz="1000" dirty="0" smtClean="0">
                <a:solidFill>
                  <a:schemeClr val="bg1">
                    <a:lumMod val="50000"/>
                  </a:schemeClr>
                </a:solidFill>
              </a:rPr>
              <a:t>(expanded V</a:t>
            </a:r>
            <a:r>
              <a:rPr lang="nb-NO" sz="1000" baseline="-25000" dirty="0" smtClean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nb-NO" sz="1000" dirty="0" smtClean="0">
                <a:solidFill>
                  <a:schemeClr val="bg1">
                    <a:lumMod val="50000"/>
                  </a:schemeClr>
                </a:solidFill>
              </a:rPr>
              <a:t>-scale)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4133495" y="4225275"/>
            <a:ext cx="598267" cy="2236711"/>
          </a:xfrm>
          <a:prstGeom prst="rect">
            <a:avLst/>
          </a:prstGeom>
          <a:noFill/>
          <a:ln w="3175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 flipH="1">
            <a:off x="3096723" y="1531652"/>
            <a:ext cx="657704" cy="1568470"/>
          </a:xfrm>
          <a:prstGeom prst="rect">
            <a:avLst/>
          </a:prstGeom>
          <a:noFill/>
          <a:ln w="3175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 flipH="1">
            <a:off x="998813" y="1097960"/>
            <a:ext cx="405079" cy="1998196"/>
          </a:xfrm>
          <a:prstGeom prst="rect">
            <a:avLst/>
          </a:prstGeom>
          <a:noFill/>
          <a:ln w="3175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 flipH="1">
            <a:off x="7519154" y="1488874"/>
            <a:ext cx="564276" cy="1607282"/>
          </a:xfrm>
          <a:prstGeom prst="rect">
            <a:avLst/>
          </a:prstGeom>
          <a:noFill/>
          <a:ln w="3175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9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76" y="14437"/>
            <a:ext cx="5069639" cy="68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54326" y="27160"/>
            <a:ext cx="1226245" cy="5353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317262" y="21142"/>
            <a:ext cx="1215676" cy="6465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14521" y="153631"/>
            <a:ext cx="1440160" cy="682238"/>
          </a:xfrm>
          <a:prstGeom prst="rect">
            <a:avLst/>
          </a:prstGeom>
          <a:solidFill>
            <a:srgbClr val="E7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nb-NO" sz="1800" b="1" dirty="0" smtClean="0">
                <a:solidFill>
                  <a:srgbClr val="0000FF"/>
                </a:solidFill>
              </a:rPr>
              <a:t>V</a:t>
            </a:r>
            <a:r>
              <a:rPr lang="nb-NO" sz="1800" b="1" baseline="-25000" dirty="0" smtClean="0">
                <a:solidFill>
                  <a:srgbClr val="0000FF"/>
                </a:solidFill>
              </a:rPr>
              <a:t>S</a:t>
            </a:r>
            <a:r>
              <a:rPr lang="nb-NO" sz="1800" b="1" dirty="0" smtClean="0">
                <a:solidFill>
                  <a:srgbClr val="0000FF"/>
                </a:solidFill>
              </a:rPr>
              <a:t> models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 Hernlund &amp; Houser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 2008, EPSL</a:t>
            </a:r>
            <a:endParaRPr lang="nb-NO" sz="1000" dirty="0"/>
          </a:p>
        </p:txBody>
      </p:sp>
      <p:sp>
        <p:nvSpPr>
          <p:cNvPr id="2" name="Rectangle 1"/>
          <p:cNvSpPr/>
          <p:nvPr/>
        </p:nvSpPr>
        <p:spPr>
          <a:xfrm>
            <a:off x="4098595" y="24654"/>
            <a:ext cx="360040" cy="139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41717" y="23803"/>
            <a:ext cx="360040" cy="139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96892" y="2194013"/>
            <a:ext cx="475108" cy="139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0014" y="2182945"/>
            <a:ext cx="360040" cy="139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90081" y="3592006"/>
            <a:ext cx="384860" cy="139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38311" y="3601371"/>
            <a:ext cx="508311" cy="139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02852" y="5392709"/>
            <a:ext cx="392522" cy="154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5000622" y="1885950"/>
            <a:ext cx="400052" cy="284487"/>
          </a:xfrm>
          <a:prstGeom prst="rect">
            <a:avLst/>
          </a:prstGeom>
          <a:noFill/>
          <a:ln w="3175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 flipH="1">
            <a:off x="7519983" y="1900239"/>
            <a:ext cx="442915" cy="284486"/>
          </a:xfrm>
          <a:prstGeom prst="rect">
            <a:avLst/>
          </a:prstGeom>
          <a:noFill/>
          <a:ln w="3175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8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66" y="5482"/>
            <a:ext cx="6140683" cy="683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08625" y="57338"/>
            <a:ext cx="1516901" cy="630724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14521" y="153631"/>
            <a:ext cx="1440160" cy="682238"/>
          </a:xfrm>
          <a:prstGeom prst="rect">
            <a:avLst/>
          </a:prstGeom>
          <a:solidFill>
            <a:srgbClr val="E7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nb-NO" sz="1800" b="1" dirty="0" smtClean="0">
                <a:solidFill>
                  <a:srgbClr val="0000FF"/>
                </a:solidFill>
              </a:rPr>
              <a:t>V</a:t>
            </a:r>
            <a:r>
              <a:rPr lang="nb-NO" sz="1800" b="1" baseline="-25000" dirty="0" smtClean="0">
                <a:solidFill>
                  <a:srgbClr val="0000FF"/>
                </a:solidFill>
              </a:rPr>
              <a:t>P</a:t>
            </a:r>
            <a:r>
              <a:rPr lang="nb-NO" sz="1800" b="1" dirty="0" smtClean="0">
                <a:solidFill>
                  <a:srgbClr val="0000FF"/>
                </a:solidFill>
              </a:rPr>
              <a:t> models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 Hernlund &amp; Houser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 2008, EPSL</a:t>
            </a:r>
            <a:endParaRPr lang="nb-NO" sz="1000" dirty="0"/>
          </a:p>
        </p:txBody>
      </p:sp>
      <p:sp>
        <p:nvSpPr>
          <p:cNvPr id="14" name="Rectangle 13"/>
          <p:cNvSpPr/>
          <p:nvPr/>
        </p:nvSpPr>
        <p:spPr>
          <a:xfrm>
            <a:off x="7574192" y="56457"/>
            <a:ext cx="1464098" cy="498595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15619" y="60412"/>
            <a:ext cx="401887" cy="1643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38928" y="59561"/>
            <a:ext cx="499797" cy="165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13916" y="2766152"/>
            <a:ext cx="694768" cy="1711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47443" y="2765300"/>
            <a:ext cx="506608" cy="1618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956" y="4382954"/>
            <a:ext cx="549179" cy="163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19876" y="4371033"/>
            <a:ext cx="550882" cy="1856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87313" y="4286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95" y="42863"/>
            <a:ext cx="7763905" cy="675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44232" y="379799"/>
            <a:ext cx="10310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 smtClean="0"/>
              <a:t>Ritsema et al.</a:t>
            </a:r>
          </a:p>
          <a:p>
            <a:r>
              <a:rPr lang="nb-NO" sz="1200" dirty="0" smtClean="0"/>
              <a:t>(2011, GJI)</a:t>
            </a:r>
            <a:endParaRPr lang="nb-NO" sz="1200" dirty="0"/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-1" y="10467"/>
            <a:ext cx="17572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00FF"/>
                </a:solidFill>
              </a:rPr>
              <a:t>S-wave </a:t>
            </a:r>
            <a:r>
              <a:rPr lang="nb-NO" dirty="0" smtClean="0">
                <a:solidFill>
                  <a:srgbClr val="0000FF"/>
                </a:solidFill>
              </a:rPr>
              <a:t>models</a:t>
            </a:r>
            <a:endParaRPr lang="nb-NO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388" y="351162"/>
            <a:ext cx="6696868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99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dirty="0" err="1" smtClean="0">
                <a:solidFill>
                  <a:srgbClr val="3333FF"/>
                </a:solidFill>
              </a:rPr>
              <a:t>Primary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source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information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about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the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deep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interior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structure</a:t>
            </a:r>
            <a:r>
              <a:rPr lang="nb-NO" dirty="0" smtClean="0">
                <a:solidFill>
                  <a:srgbClr val="3333FF"/>
                </a:solidFill>
              </a:rPr>
              <a:t>:</a:t>
            </a:r>
          </a:p>
          <a:p>
            <a:pPr>
              <a:defRPr/>
            </a:pPr>
            <a:r>
              <a:rPr lang="nb-NO" sz="2400" b="1" dirty="0">
                <a:solidFill>
                  <a:srgbClr val="3333FF"/>
                </a:solidFill>
              </a:rPr>
              <a:t> </a:t>
            </a:r>
            <a:r>
              <a:rPr lang="nb-NO" sz="2400" b="1" dirty="0" smtClean="0">
                <a:solidFill>
                  <a:srgbClr val="3333FF"/>
                </a:solidFill>
              </a:rPr>
              <a:t>   </a:t>
            </a:r>
            <a:r>
              <a:rPr lang="nb-NO" sz="2400" b="1" dirty="0" err="1" smtClean="0">
                <a:solidFill>
                  <a:srgbClr val="3333FF"/>
                </a:solidFill>
              </a:rPr>
              <a:t>seismological</a:t>
            </a:r>
            <a:r>
              <a:rPr lang="nb-NO" sz="2400" b="1" dirty="0" smtClean="0">
                <a:solidFill>
                  <a:srgbClr val="3333FF"/>
                </a:solidFill>
              </a:rPr>
              <a:t> data</a:t>
            </a:r>
            <a:endParaRPr lang="nb-NO" sz="2400" b="1" dirty="0">
              <a:solidFill>
                <a:srgbClr val="3333FF"/>
              </a:solidFill>
            </a:endParaRPr>
          </a:p>
        </p:txBody>
      </p: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179388" y="1773238"/>
            <a:ext cx="814517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nb-NO" sz="2400" dirty="0" err="1">
                <a:solidFill>
                  <a:srgbClr val="3333FF"/>
                </a:solidFill>
              </a:rPr>
              <a:t>Other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sources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>
                <a:solidFill>
                  <a:srgbClr val="3333FF"/>
                </a:solidFill>
              </a:rPr>
              <a:t>of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>
                <a:solidFill>
                  <a:srgbClr val="3333FF"/>
                </a:solidFill>
              </a:rPr>
              <a:t>information</a:t>
            </a:r>
            <a:r>
              <a:rPr lang="nb-NO" sz="2400" dirty="0">
                <a:solidFill>
                  <a:srgbClr val="3333FF"/>
                </a:solidFill>
              </a:rPr>
              <a:t>, Earth </a:t>
            </a:r>
            <a:r>
              <a:rPr lang="nb-NO" sz="2400" dirty="0" err="1">
                <a:solidFill>
                  <a:srgbClr val="3333FF"/>
                </a:solidFill>
              </a:rPr>
              <a:t>structure</a:t>
            </a:r>
            <a:r>
              <a:rPr lang="nb-NO" sz="2400" dirty="0">
                <a:solidFill>
                  <a:srgbClr val="3333FF"/>
                </a:solidFill>
              </a:rPr>
              <a:t> and </a:t>
            </a:r>
            <a:r>
              <a:rPr lang="nb-NO" sz="2400" dirty="0" err="1">
                <a:solidFill>
                  <a:srgbClr val="3333FF"/>
                </a:solidFill>
              </a:rPr>
              <a:t>dynamics</a:t>
            </a:r>
            <a:endParaRPr lang="nb-NO" sz="2400" dirty="0">
              <a:solidFill>
                <a:srgbClr val="3333FF"/>
              </a:solidFill>
            </a:endParaRPr>
          </a:p>
          <a:p>
            <a:pPr>
              <a:lnSpc>
                <a:spcPct val="125000"/>
              </a:lnSpc>
            </a:pPr>
            <a:r>
              <a:rPr lang="nb-NO" dirty="0" err="1"/>
              <a:t>Gravitational</a:t>
            </a:r>
            <a:r>
              <a:rPr lang="nb-NO" dirty="0"/>
              <a:t> </a:t>
            </a:r>
            <a:r>
              <a:rPr lang="nb-NO" dirty="0" err="1"/>
              <a:t>field</a:t>
            </a:r>
            <a:endParaRPr lang="nb-NO" dirty="0"/>
          </a:p>
          <a:p>
            <a:pPr>
              <a:lnSpc>
                <a:spcPct val="125000"/>
              </a:lnSpc>
            </a:pPr>
            <a:r>
              <a:rPr lang="nb-NO" dirty="0" err="1"/>
              <a:t>Magnetic</a:t>
            </a:r>
            <a:r>
              <a:rPr lang="nb-NO" dirty="0"/>
              <a:t> </a:t>
            </a:r>
            <a:r>
              <a:rPr lang="nb-NO" dirty="0" err="1"/>
              <a:t>field</a:t>
            </a:r>
            <a:endParaRPr lang="nb-NO" dirty="0"/>
          </a:p>
          <a:p>
            <a:pPr>
              <a:lnSpc>
                <a:spcPct val="125000"/>
              </a:lnSpc>
            </a:pPr>
            <a:r>
              <a:rPr lang="nb-NO" dirty="0"/>
              <a:t>Heat </a:t>
            </a:r>
            <a:r>
              <a:rPr lang="nb-NO" dirty="0" err="1"/>
              <a:t>flow</a:t>
            </a:r>
            <a:r>
              <a:rPr lang="nb-NO" dirty="0"/>
              <a:t>, </a:t>
            </a:r>
            <a:r>
              <a:rPr lang="nb-NO" dirty="0" err="1"/>
              <a:t>dynamic</a:t>
            </a:r>
            <a:r>
              <a:rPr lang="nb-NO" dirty="0"/>
              <a:t> </a:t>
            </a:r>
            <a:r>
              <a:rPr lang="nb-NO" dirty="0" err="1"/>
              <a:t>topography</a:t>
            </a:r>
            <a:r>
              <a:rPr lang="nb-NO" dirty="0"/>
              <a:t> and </a:t>
            </a:r>
            <a:r>
              <a:rPr lang="nb-NO" dirty="0" err="1"/>
              <a:t>geoid</a:t>
            </a:r>
            <a:r>
              <a:rPr lang="nb-NO" dirty="0"/>
              <a:t>  </a:t>
            </a:r>
          </a:p>
          <a:p>
            <a:pPr>
              <a:lnSpc>
                <a:spcPct val="125000"/>
              </a:lnSpc>
            </a:pPr>
            <a:r>
              <a:rPr lang="nb-NO" dirty="0"/>
              <a:t>Plate </a:t>
            </a:r>
            <a:r>
              <a:rPr lang="nb-NO" dirty="0" err="1"/>
              <a:t>movements</a:t>
            </a:r>
            <a:endParaRPr lang="nb-NO" dirty="0"/>
          </a:p>
          <a:p>
            <a:pPr>
              <a:lnSpc>
                <a:spcPct val="125000"/>
              </a:lnSpc>
            </a:pPr>
            <a:r>
              <a:rPr lang="nb-NO" dirty="0" err="1"/>
              <a:t>Cosmochemistry</a:t>
            </a:r>
            <a:r>
              <a:rPr lang="nb-NO" dirty="0"/>
              <a:t> and </a:t>
            </a:r>
            <a:r>
              <a:rPr lang="nb-NO" dirty="0" err="1"/>
              <a:t>geochemistry</a:t>
            </a:r>
            <a:endParaRPr lang="nb-NO" dirty="0"/>
          </a:p>
          <a:p>
            <a:pPr>
              <a:lnSpc>
                <a:spcPct val="125000"/>
              </a:lnSpc>
            </a:pPr>
            <a:r>
              <a:rPr lang="nb-NO" dirty="0"/>
              <a:t>High </a:t>
            </a:r>
            <a:r>
              <a:rPr lang="nb-NO" dirty="0" err="1"/>
              <a:t>pressure</a:t>
            </a:r>
            <a:r>
              <a:rPr lang="nb-NO" dirty="0"/>
              <a:t> </a:t>
            </a:r>
            <a:r>
              <a:rPr lang="nb-NO" dirty="0" err="1"/>
              <a:t>mineralogy</a:t>
            </a:r>
            <a:r>
              <a:rPr lang="nb-NO" dirty="0"/>
              <a:t> and mineral </a:t>
            </a:r>
            <a:r>
              <a:rPr lang="nb-NO" dirty="0" err="1"/>
              <a:t>physics</a:t>
            </a:r>
            <a:r>
              <a:rPr lang="nb-NO" dirty="0"/>
              <a:t>: </a:t>
            </a:r>
            <a:r>
              <a:rPr lang="nb-NO" dirty="0" err="1"/>
              <a:t>experimental</a:t>
            </a:r>
            <a:r>
              <a:rPr lang="nb-NO" dirty="0"/>
              <a:t> – </a:t>
            </a:r>
            <a:r>
              <a:rPr lang="nb-NO" dirty="0" err="1"/>
              <a:t>computational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87313" y="4286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b-NO"/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0" y="716102"/>
            <a:ext cx="24016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/>
              <a:t>Montelli et al.  (2006, GGG)</a:t>
            </a:r>
          </a:p>
          <a:p>
            <a:r>
              <a:rPr lang="nb-NO" sz="1400" dirty="0"/>
              <a:t>(finite frequency tomography) 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0" y="0"/>
            <a:ext cx="2746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0000FF"/>
                </a:solidFill>
              </a:rPr>
              <a:t>S-wave models</a:t>
            </a:r>
          </a:p>
          <a:p>
            <a:r>
              <a:rPr lang="nb-NO" sz="1600" dirty="0" smtClean="0">
                <a:solidFill>
                  <a:srgbClr val="0000FF"/>
                </a:solidFill>
              </a:rPr>
              <a:t>6 </a:t>
            </a:r>
            <a:r>
              <a:rPr lang="nb-NO" sz="1600" dirty="0">
                <a:solidFill>
                  <a:srgbClr val="0000FF"/>
                </a:solidFill>
              </a:rPr>
              <a:t>depth sections: 900-2800 km</a:t>
            </a:r>
          </a:p>
        </p:txBody>
      </p:sp>
      <p:pic>
        <p:nvPicPr>
          <p:cNvPr id="49157" name="Picture 6" descr="Montelli06-S-tomogrSe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9563" y="0"/>
            <a:ext cx="6294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1484784"/>
            <a:ext cx="4782564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596933"/>
            <a:ext cx="2700944" cy="507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259632" y="980728"/>
            <a:ext cx="10727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0000FF"/>
                </a:solidFill>
              </a:rPr>
              <a:t>Hawaii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804199" y="1053753"/>
            <a:ext cx="108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0000FF"/>
                </a:solidFill>
              </a:rPr>
              <a:t>Iceland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5220072" y="188640"/>
            <a:ext cx="26003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/>
              <a:t>Montelli</a:t>
            </a:r>
            <a:r>
              <a:rPr lang="nb-NO" sz="1600" dirty="0"/>
              <a:t> et al. (2006, </a:t>
            </a:r>
            <a:r>
              <a:rPr lang="nb-NO" sz="1600" dirty="0" err="1"/>
              <a:t>GGG</a:t>
            </a:r>
            <a:r>
              <a:rPr lang="nb-NO" sz="1600" dirty="0"/>
              <a:t>):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5611" y="117736"/>
            <a:ext cx="4769254" cy="46166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0000FF"/>
                </a:solidFill>
              </a:rPr>
              <a:t>Finite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 err="1" smtClean="0">
                <a:solidFill>
                  <a:srgbClr val="0000FF"/>
                </a:solidFill>
              </a:rPr>
              <a:t>frequency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 err="1" smtClean="0">
                <a:solidFill>
                  <a:srgbClr val="0000FF"/>
                </a:solidFill>
              </a:rPr>
              <a:t>seismic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 err="1" smtClean="0">
                <a:solidFill>
                  <a:srgbClr val="0000FF"/>
                </a:solidFill>
              </a:rPr>
              <a:t>tomography</a:t>
            </a:r>
            <a:endParaRPr lang="nb-NO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307647" y="34816"/>
            <a:ext cx="4825132" cy="3832422"/>
            <a:chOff x="4307647" y="34816"/>
            <a:chExt cx="4825132" cy="3832422"/>
          </a:xfrm>
        </p:grpSpPr>
        <p:grpSp>
          <p:nvGrpSpPr>
            <p:cNvPr id="5" name="Group 4"/>
            <p:cNvGrpSpPr/>
            <p:nvPr/>
          </p:nvGrpSpPr>
          <p:grpSpPr>
            <a:xfrm>
              <a:off x="4307647" y="44624"/>
              <a:ext cx="4825132" cy="3822614"/>
              <a:chOff x="4307647" y="0"/>
              <a:chExt cx="4825132" cy="3822614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9948" y="0"/>
                <a:ext cx="4656117" cy="3822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4344755" y="3455648"/>
                <a:ext cx="4788024" cy="3669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307647" y="2260042"/>
                <a:ext cx="146545" cy="129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364681" y="1066086"/>
                <a:ext cx="146545" cy="129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648811" y="1061411"/>
                <a:ext cx="146545" cy="129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666574" y="2246018"/>
                <a:ext cx="146545" cy="129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114405" y="3413219"/>
                <a:ext cx="209310" cy="98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320737" y="34816"/>
              <a:ext cx="146545" cy="66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598221" y="38912"/>
              <a:ext cx="146545" cy="50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67486" y="3679606"/>
            <a:ext cx="4678580" cy="3144130"/>
            <a:chOff x="4367486" y="3679606"/>
            <a:chExt cx="4678580" cy="314413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949" y="3679606"/>
              <a:ext cx="4656117" cy="3144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4391795" y="5121048"/>
              <a:ext cx="146545" cy="129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551574" y="3707375"/>
              <a:ext cx="146545" cy="129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36656" y="5144422"/>
              <a:ext cx="146545" cy="129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67486" y="6027968"/>
              <a:ext cx="193294" cy="193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4333" y="91636"/>
            <a:ext cx="2672526" cy="584775"/>
          </a:xfrm>
          <a:prstGeom prst="rect">
            <a:avLst/>
          </a:prstGeom>
          <a:solidFill>
            <a:srgbClr val="E7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Plume conduit imaging</a:t>
            </a:r>
            <a:r>
              <a:rPr lang="nb-NO" dirty="0" smtClean="0"/>
              <a:t> </a:t>
            </a:r>
          </a:p>
          <a:p>
            <a:r>
              <a:rPr lang="nb-NO" sz="1200" dirty="0" smtClean="0"/>
              <a:t>French and Romanowicz (2015, Nature)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0587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65" y="-253"/>
            <a:ext cx="4854623" cy="675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1893" y="114075"/>
            <a:ext cx="2672526" cy="584775"/>
          </a:xfrm>
          <a:prstGeom prst="rect">
            <a:avLst/>
          </a:prstGeom>
          <a:solidFill>
            <a:srgbClr val="E7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Plume conduit imaging</a:t>
            </a:r>
            <a:r>
              <a:rPr lang="nb-NO" dirty="0" smtClean="0"/>
              <a:t> </a:t>
            </a:r>
          </a:p>
          <a:p>
            <a:r>
              <a:rPr lang="nb-NO" sz="1200" dirty="0" smtClean="0"/>
              <a:t>French &amp; Romanowicz (2015, Nature)</a:t>
            </a:r>
            <a:endParaRPr lang="en-GB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95736" y="1412776"/>
            <a:ext cx="1738089" cy="25924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Brace 11"/>
          <p:cNvSpPr/>
          <p:nvPr/>
        </p:nvSpPr>
        <p:spPr>
          <a:xfrm>
            <a:off x="3978391" y="1290638"/>
            <a:ext cx="187929" cy="5476875"/>
          </a:xfrm>
          <a:prstGeom prst="lef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01893" y="885782"/>
            <a:ext cx="3534003" cy="65659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Comparison of  model </a:t>
            </a:r>
            <a:r>
              <a:rPr lang="nb-NO" sz="1600" b="1" dirty="0" smtClean="0"/>
              <a:t>SEMUCB-WM1</a:t>
            </a:r>
          </a:p>
          <a:p>
            <a:pPr>
              <a:lnSpc>
                <a:spcPts val="2200"/>
              </a:lnSpc>
            </a:pPr>
            <a:r>
              <a:rPr lang="nb-NO" sz="1600" dirty="0" smtClean="0">
                <a:solidFill>
                  <a:schemeClr val="bg1"/>
                </a:solidFill>
              </a:rPr>
              <a:t>     (F&amp;R 2015)</a:t>
            </a:r>
            <a:r>
              <a:rPr lang="nb-NO" sz="1200" dirty="0" smtClean="0">
                <a:solidFill>
                  <a:schemeClr val="bg1"/>
                </a:solidFill>
              </a:rPr>
              <a:t> </a:t>
            </a:r>
            <a:r>
              <a:rPr lang="nb-NO" sz="1600" dirty="0" smtClean="0">
                <a:solidFill>
                  <a:schemeClr val="bg1"/>
                </a:solidFill>
              </a:rPr>
              <a:t>with </a:t>
            </a:r>
            <a:r>
              <a:rPr lang="nb-NO" sz="1600" b="1" dirty="0" smtClean="0">
                <a:solidFill>
                  <a:schemeClr val="bg1"/>
                </a:solidFill>
              </a:rPr>
              <a:t>four other models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33775" y="952500"/>
            <a:ext cx="852488" cy="1333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067944" y="1290638"/>
            <a:ext cx="4928419" cy="547687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523557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309563" y="590550"/>
            <a:ext cx="5365750" cy="70802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nb-NO" sz="2100"/>
              <a:t>Two large anti-podal, slow provinces  -  LLSVP</a:t>
            </a:r>
          </a:p>
          <a:p>
            <a:pPr>
              <a:lnSpc>
                <a:spcPts val="2400"/>
              </a:lnSpc>
            </a:pPr>
            <a:r>
              <a:rPr lang="nb-NO" sz="2100"/>
              <a:t>  </a:t>
            </a:r>
            <a:r>
              <a:rPr lang="nb-NO" sz="2100" b="1"/>
              <a:t>Africa – Pacific </a:t>
            </a:r>
            <a:r>
              <a:rPr lang="nb-NO" sz="2100"/>
              <a:t>(near equator - 180</a:t>
            </a:r>
            <a:r>
              <a:rPr lang="nb-NO" sz="2100">
                <a:cs typeface="Times New Roman" pitchFamily="18" charset="0"/>
              </a:rPr>
              <a:t>º apart)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0" y="0"/>
            <a:ext cx="6711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>
                <a:solidFill>
                  <a:srgbClr val="3333FF"/>
                </a:solidFill>
              </a:rPr>
              <a:t>S-wave</a:t>
            </a:r>
            <a:r>
              <a:rPr lang="nb-NO" sz="2800">
                <a:solidFill>
                  <a:srgbClr val="3333FF"/>
                </a:solidFill>
              </a:rPr>
              <a:t> models, lowermost mantle (D”-zone)</a:t>
            </a:r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54952"/>
            <a:ext cx="4121473" cy="206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512" y="5445224"/>
            <a:ext cx="4207690" cy="1220847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nb-NO" sz="1600" dirty="0">
                <a:solidFill>
                  <a:srgbClr val="FF0000"/>
                </a:solidFill>
              </a:rPr>
              <a:t>The </a:t>
            </a:r>
            <a:r>
              <a:rPr lang="nb-NO" sz="1600" dirty="0" smtClean="0">
                <a:solidFill>
                  <a:srgbClr val="FF0000"/>
                </a:solidFill>
              </a:rPr>
              <a:t>degree-2 </a:t>
            </a:r>
            <a:r>
              <a:rPr lang="nb-NO" sz="1600" dirty="0" err="1">
                <a:solidFill>
                  <a:srgbClr val="FF0000"/>
                </a:solidFill>
              </a:rPr>
              <a:t>velocity</a:t>
            </a:r>
            <a:r>
              <a:rPr lang="nb-NO" sz="1600" dirty="0">
                <a:solidFill>
                  <a:srgbClr val="FF0000"/>
                </a:solidFill>
              </a:rPr>
              <a:t> </a:t>
            </a:r>
            <a:r>
              <a:rPr lang="nb-NO" sz="1600" dirty="0" err="1" smtClean="0">
                <a:solidFill>
                  <a:srgbClr val="FF0000"/>
                </a:solidFill>
              </a:rPr>
              <a:t>anomalies</a:t>
            </a:r>
            <a:r>
              <a:rPr lang="nb-NO" sz="1600" dirty="0" smtClean="0">
                <a:solidFill>
                  <a:srgbClr val="FF0000"/>
                </a:solidFill>
              </a:rPr>
              <a:t>, </a:t>
            </a:r>
            <a:r>
              <a:rPr lang="nb-NO" sz="1600" dirty="0" err="1" smtClean="0">
                <a:solidFill>
                  <a:srgbClr val="FF0000"/>
                </a:solidFill>
              </a:rPr>
              <a:t>recognized</a:t>
            </a:r>
            <a:endParaRPr lang="nb-NO" sz="1600" dirty="0" smtClean="0">
              <a:solidFill>
                <a:srgbClr val="FF0000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 &gt;30 </a:t>
            </a:r>
            <a:r>
              <a:rPr lang="nb-NO" sz="1600" dirty="0" err="1" smtClean="0">
                <a:solidFill>
                  <a:srgbClr val="FF0000"/>
                </a:solidFill>
              </a:rPr>
              <a:t>years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 err="1" smtClean="0">
                <a:solidFill>
                  <a:srgbClr val="FF0000"/>
                </a:solidFill>
              </a:rPr>
              <a:t>ago</a:t>
            </a:r>
            <a:r>
              <a:rPr lang="nb-NO" sz="1600" dirty="0" smtClean="0">
                <a:solidFill>
                  <a:srgbClr val="FF0000"/>
                </a:solidFill>
              </a:rPr>
              <a:t>, </a:t>
            </a:r>
            <a:r>
              <a:rPr lang="nb-NO" sz="1600" b="1" dirty="0" err="1" smtClean="0">
                <a:solidFill>
                  <a:srgbClr val="FF0000"/>
                </a:solidFill>
              </a:rPr>
              <a:t>coincide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 err="1" smtClean="0">
                <a:solidFill>
                  <a:srgbClr val="FF0000"/>
                </a:solidFill>
              </a:rPr>
              <a:t>with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 err="1" smtClean="0">
                <a:solidFill>
                  <a:srgbClr val="FF0000"/>
                </a:solidFill>
              </a:rPr>
              <a:t>the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b="1" dirty="0" smtClean="0">
                <a:solidFill>
                  <a:srgbClr val="FF0000"/>
                </a:solidFill>
              </a:rPr>
              <a:t>residual </a:t>
            </a:r>
            <a:r>
              <a:rPr lang="nb-NO" sz="1600" b="1" dirty="0" err="1" smtClean="0">
                <a:solidFill>
                  <a:srgbClr val="FF0000"/>
                </a:solidFill>
              </a:rPr>
              <a:t>geoid</a:t>
            </a:r>
            <a:endParaRPr lang="nb-NO" sz="1600" b="1" dirty="0" smtClean="0">
              <a:solidFill>
                <a:srgbClr val="FF0000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600" dirty="0" smtClean="0"/>
              <a:t> </a:t>
            </a:r>
            <a:r>
              <a:rPr lang="nb-NO" sz="1400" dirty="0" smtClean="0"/>
              <a:t>e.g</a:t>
            </a:r>
            <a:r>
              <a:rPr lang="nb-NO" sz="1400" dirty="0"/>
              <a:t>. </a:t>
            </a:r>
            <a:r>
              <a:rPr lang="nb-NO" sz="1400" dirty="0" smtClean="0"/>
              <a:t>Dziewonski </a:t>
            </a:r>
            <a:r>
              <a:rPr lang="nb-NO" sz="1400" dirty="0"/>
              <a:t>et al. (1977, </a:t>
            </a:r>
            <a:r>
              <a:rPr lang="nb-NO" sz="1400" dirty="0" smtClean="0"/>
              <a:t>JGR),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        </a:t>
            </a:r>
            <a:r>
              <a:rPr lang="nb-NO" sz="1400" dirty="0" err="1" smtClean="0"/>
              <a:t>Dziewonski</a:t>
            </a:r>
            <a:r>
              <a:rPr lang="nb-NO" sz="1400" dirty="0" smtClean="0"/>
              <a:t> </a:t>
            </a:r>
            <a:r>
              <a:rPr lang="nb-NO" sz="1400" dirty="0"/>
              <a:t>&amp; Anderson (1984, </a:t>
            </a:r>
            <a:r>
              <a:rPr lang="nb-NO" sz="1400" dirty="0" err="1"/>
              <a:t>Am</a:t>
            </a:r>
            <a:r>
              <a:rPr lang="nb-NO" sz="1400" dirty="0"/>
              <a:t> </a:t>
            </a:r>
            <a:r>
              <a:rPr lang="nb-NO" sz="1400" dirty="0" err="1"/>
              <a:t>Sci</a:t>
            </a:r>
            <a:r>
              <a:rPr lang="nb-NO" sz="1400" dirty="0"/>
              <a:t>)</a:t>
            </a:r>
          </a:p>
        </p:txBody>
      </p:sp>
      <p:pic>
        <p:nvPicPr>
          <p:cNvPr id="41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930426"/>
            <a:ext cx="24193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60032" y="3482959"/>
            <a:ext cx="1085634" cy="348813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 err="1"/>
              <a:t>Dziewonski</a:t>
            </a:r>
            <a:r>
              <a:rPr lang="nb-NO" sz="1000" dirty="0"/>
              <a:t> et al. </a:t>
            </a:r>
            <a:endParaRPr lang="nb-NO" sz="1000" dirty="0" smtClean="0"/>
          </a:p>
          <a:p>
            <a:pPr>
              <a:lnSpc>
                <a:spcPts val="1000"/>
              </a:lnSpc>
            </a:pPr>
            <a:r>
              <a:rPr lang="nb-NO" sz="1000" dirty="0" smtClean="0"/>
              <a:t>     (2010, EPSL)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69099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6615" y="77120"/>
            <a:ext cx="27275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>
                <a:solidFill>
                  <a:srgbClr val="3333FF"/>
                </a:solidFill>
              </a:rPr>
              <a:t>P-</a:t>
            </a:r>
            <a:r>
              <a:rPr lang="nb-NO" sz="1600" dirty="0" err="1" smtClean="0">
                <a:solidFill>
                  <a:srgbClr val="3333FF"/>
                </a:solidFill>
              </a:rPr>
              <a:t>wave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model</a:t>
            </a:r>
            <a:r>
              <a:rPr lang="nb-NO" sz="1600" dirty="0" smtClean="0">
                <a:solidFill>
                  <a:srgbClr val="3333FF"/>
                </a:solidFill>
              </a:rPr>
              <a:t>, 2500 km </a:t>
            </a:r>
            <a:r>
              <a:rPr lang="nb-NO" sz="1600" dirty="0" err="1" smtClean="0">
                <a:solidFill>
                  <a:srgbClr val="3333FF"/>
                </a:solidFill>
              </a:rPr>
              <a:t>depth</a:t>
            </a:r>
            <a:endParaRPr lang="nb-NO" sz="1600" dirty="0" smtClean="0">
              <a:solidFill>
                <a:srgbClr val="3333FF"/>
              </a:solidFill>
            </a:endParaRPr>
          </a:p>
          <a:p>
            <a:r>
              <a:rPr lang="nb-NO" sz="1000" dirty="0" err="1" smtClean="0"/>
              <a:t>Dziewonski</a:t>
            </a:r>
            <a:r>
              <a:rPr lang="nb-NO" sz="1000" dirty="0" smtClean="0"/>
              <a:t> &amp; Anderson (1984, Am. Scientist) 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130" y="44624"/>
            <a:ext cx="3590386" cy="2195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30" y="2430984"/>
            <a:ext cx="8212886" cy="4406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1720" y="5028388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err="1" smtClean="0">
                <a:solidFill>
                  <a:srgbClr val="3333FF"/>
                </a:solidFill>
              </a:rPr>
              <a:t>NAm</a:t>
            </a:r>
            <a:endParaRPr lang="en-GB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1556792"/>
            <a:ext cx="4488336" cy="74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>
                <a:solidFill>
                  <a:srgbClr val="3333FF"/>
                </a:solidFill>
              </a:rPr>
              <a:t>S-</a:t>
            </a:r>
            <a:r>
              <a:rPr lang="nb-NO" sz="1600" dirty="0" err="1" smtClean="0">
                <a:solidFill>
                  <a:srgbClr val="3333FF"/>
                </a:solidFill>
              </a:rPr>
              <a:t>wave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model</a:t>
            </a:r>
            <a:r>
              <a:rPr lang="nb-NO" sz="1600" dirty="0" smtClean="0">
                <a:solidFill>
                  <a:srgbClr val="3333FF"/>
                </a:solidFill>
              </a:rPr>
              <a:t>, 500 km </a:t>
            </a:r>
            <a:r>
              <a:rPr lang="nb-NO" sz="1600" dirty="0" err="1" smtClean="0">
                <a:solidFill>
                  <a:srgbClr val="3333FF"/>
                </a:solidFill>
              </a:rPr>
              <a:t>depth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sections</a:t>
            </a:r>
            <a:endParaRPr lang="nb-NO" sz="1600" dirty="0" smtClean="0">
              <a:solidFill>
                <a:srgbClr val="3333FF"/>
              </a:solidFill>
            </a:endParaRPr>
          </a:p>
          <a:p>
            <a:r>
              <a:rPr lang="nb-NO" sz="1300" dirty="0" smtClean="0">
                <a:solidFill>
                  <a:srgbClr val="3333FF"/>
                </a:solidFill>
              </a:rPr>
              <a:t>3 times </a:t>
            </a:r>
            <a:r>
              <a:rPr lang="nb-NO" sz="1300" dirty="0" err="1" smtClean="0">
                <a:solidFill>
                  <a:srgbClr val="3333FF"/>
                </a:solidFill>
              </a:rPr>
              <a:t>larger</a:t>
            </a:r>
            <a:r>
              <a:rPr lang="nb-NO" sz="1300" dirty="0" smtClean="0">
                <a:solidFill>
                  <a:srgbClr val="3333FF"/>
                </a:solidFill>
              </a:rPr>
              <a:t> amplitudes </a:t>
            </a:r>
            <a:r>
              <a:rPr lang="nb-NO" sz="1300" dirty="0" err="1" smtClean="0">
                <a:solidFill>
                  <a:srgbClr val="3333FF"/>
                </a:solidFill>
              </a:rPr>
              <a:t>than</a:t>
            </a:r>
            <a:r>
              <a:rPr lang="nb-NO" sz="1300" dirty="0" smtClean="0">
                <a:solidFill>
                  <a:srgbClr val="3333FF"/>
                </a:solidFill>
              </a:rPr>
              <a:t> P-</a:t>
            </a:r>
            <a:r>
              <a:rPr lang="nb-NO" sz="1300" dirty="0" err="1" smtClean="0">
                <a:solidFill>
                  <a:srgbClr val="3333FF"/>
                </a:solidFill>
              </a:rPr>
              <a:t>wave</a:t>
            </a:r>
            <a:r>
              <a:rPr lang="nb-NO" sz="1300" dirty="0" smtClean="0">
                <a:solidFill>
                  <a:srgbClr val="3333FF"/>
                </a:solidFill>
              </a:rPr>
              <a:t> </a:t>
            </a:r>
            <a:r>
              <a:rPr lang="nb-NO" sz="1300" dirty="0" err="1" smtClean="0">
                <a:solidFill>
                  <a:srgbClr val="3333FF"/>
                </a:solidFill>
              </a:rPr>
              <a:t>model</a:t>
            </a:r>
            <a:r>
              <a:rPr lang="nb-NO" sz="1300" dirty="0" smtClean="0">
                <a:solidFill>
                  <a:srgbClr val="3333FF"/>
                </a:solidFill>
              </a:rPr>
              <a:t> at 2400-2850 km</a:t>
            </a:r>
          </a:p>
          <a:p>
            <a:pPr>
              <a:lnSpc>
                <a:spcPts val="1600"/>
              </a:lnSpc>
            </a:pPr>
            <a:r>
              <a:rPr lang="nb-NO" sz="1000" dirty="0" smtClean="0"/>
              <a:t>Forte et al. (1993, AGU </a:t>
            </a:r>
            <a:r>
              <a:rPr lang="nb-NO" sz="1000" dirty="0" err="1" smtClean="0"/>
              <a:t>Geophys</a:t>
            </a:r>
            <a:r>
              <a:rPr lang="nb-NO" sz="1000" dirty="0" smtClean="0"/>
              <a:t>. </a:t>
            </a:r>
            <a:r>
              <a:rPr lang="nb-NO" sz="1000" dirty="0" err="1" smtClean="0"/>
              <a:t>Monogr</a:t>
            </a:r>
            <a:r>
              <a:rPr lang="nb-NO" sz="1000" dirty="0" smtClean="0"/>
              <a:t>.) </a:t>
            </a:r>
            <a:endParaRPr lang="en-GB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8450389" y="547035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err="1" smtClean="0">
                <a:solidFill>
                  <a:srgbClr val="3333FF"/>
                </a:solidFill>
              </a:rPr>
              <a:t>Afr</a:t>
            </a:r>
            <a:endParaRPr lang="en-GB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585456" y="574198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err="1" smtClean="0">
                <a:solidFill>
                  <a:srgbClr val="3333FF"/>
                </a:solidFill>
              </a:rPr>
              <a:t>SAm</a:t>
            </a:r>
            <a:endParaRPr lang="en-GB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87289" y="5969378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rgbClr val="3333FF"/>
                </a:solidFill>
              </a:rPr>
              <a:t>Aust</a:t>
            </a:r>
            <a:endParaRPr lang="en-GB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687289" y="5993858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rgbClr val="3333FF"/>
                </a:solidFill>
              </a:rPr>
              <a:t>Aust</a:t>
            </a:r>
            <a:endParaRPr lang="en-GB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18839" y="5140465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rgbClr val="3333FF"/>
                </a:solidFill>
              </a:rPr>
              <a:t>Asia</a:t>
            </a:r>
            <a:endParaRPr lang="en-GB" sz="1200" b="1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647552" y="4451420"/>
            <a:ext cx="15072" cy="351692"/>
          </a:xfrm>
          <a:prstGeom prst="straightConnector1">
            <a:avLst/>
          </a:prstGeom>
          <a:ln w="76200"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183653" y="4103663"/>
            <a:ext cx="300517" cy="313021"/>
          </a:xfrm>
          <a:prstGeom prst="straightConnector1">
            <a:avLst/>
          </a:prstGeom>
          <a:ln w="76200"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774075" y="4443046"/>
            <a:ext cx="15072" cy="351692"/>
          </a:xfrm>
          <a:prstGeom prst="straightConnector1">
            <a:avLst/>
          </a:prstGeom>
          <a:ln w="76200"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87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9" y="426296"/>
            <a:ext cx="4562395" cy="200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395536" y="4202344"/>
            <a:ext cx="8628124" cy="2421134"/>
            <a:chOff x="395536" y="4202344"/>
            <a:chExt cx="8628124" cy="242113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4202344"/>
              <a:ext cx="8350224" cy="242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395536" y="4646891"/>
              <a:ext cx="790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err="1" smtClean="0"/>
                <a:t>L</a:t>
              </a:r>
              <a:r>
                <a:rPr lang="nb-NO" sz="1400" baseline="-25000" dirty="0" err="1" smtClean="0"/>
                <a:t>2</a:t>
              </a:r>
              <a:r>
                <a:rPr lang="nb-NO" sz="1400" dirty="0" smtClean="0"/>
                <a:t>-norm</a:t>
              </a:r>
              <a:endParaRPr lang="en-GB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16415" y="4646890"/>
              <a:ext cx="70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/>
                <a:t>L</a:t>
              </a:r>
              <a:r>
                <a:rPr lang="nb-NO" sz="1200" baseline="-25000" dirty="0" err="1" smtClean="0"/>
                <a:t>1</a:t>
              </a:r>
              <a:r>
                <a:rPr lang="nb-NO" sz="1200" dirty="0" smtClean="0"/>
                <a:t>-norm</a:t>
              </a:r>
              <a:endParaRPr lang="en-GB" sz="12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9580" y="3650309"/>
            <a:ext cx="3608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Cluster </a:t>
            </a:r>
            <a:r>
              <a:rPr lang="nb-NO" dirty="0" err="1" smtClean="0">
                <a:solidFill>
                  <a:srgbClr val="3333FF"/>
                </a:solidFill>
              </a:rPr>
              <a:t>analysis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5 </a:t>
            </a:r>
            <a:r>
              <a:rPr lang="nb-NO" dirty="0" err="1" smtClean="0">
                <a:solidFill>
                  <a:srgbClr val="3333FF"/>
                </a:solidFill>
              </a:rPr>
              <a:t>tomographic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models</a:t>
            </a:r>
            <a:endParaRPr lang="nb-NO" dirty="0" smtClean="0">
              <a:solidFill>
                <a:srgbClr val="3333FF"/>
              </a:solidFill>
            </a:endParaRPr>
          </a:p>
          <a:p>
            <a:r>
              <a:rPr lang="nb-NO" sz="1200" dirty="0" err="1" smtClean="0"/>
              <a:t>Lekic</a:t>
            </a:r>
            <a:r>
              <a:rPr lang="nb-NO" sz="1200" dirty="0" smtClean="0"/>
              <a:t> et al. (2012, </a:t>
            </a:r>
            <a:r>
              <a:rPr lang="nb-NO" sz="1200" dirty="0" err="1" smtClean="0"/>
              <a:t>EPSL</a:t>
            </a:r>
            <a:r>
              <a:rPr lang="nb-NO" sz="1200" dirty="0" smtClean="0"/>
              <a:t>)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87742"/>
            <a:ext cx="2202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Seismic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tomography</a:t>
            </a:r>
            <a:r>
              <a:rPr lang="nb-NO" dirty="0" smtClean="0">
                <a:solidFill>
                  <a:srgbClr val="3333FF"/>
                </a:solidFill>
              </a:rPr>
              <a:t>, D"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95936" y="4180868"/>
            <a:ext cx="1395324" cy="5761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237504" y="3878422"/>
            <a:ext cx="3105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FF0000"/>
                </a:solidFill>
              </a:rPr>
              <a:t>Note </a:t>
            </a:r>
            <a:r>
              <a:rPr lang="nb-NO" sz="1400" dirty="0" err="1" smtClean="0">
                <a:solidFill>
                  <a:srgbClr val="FF0000"/>
                </a:solidFill>
              </a:rPr>
              <a:t>the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plume</a:t>
            </a:r>
            <a:r>
              <a:rPr lang="nb-NO" sz="1400" dirty="0" smtClean="0">
                <a:solidFill>
                  <a:srgbClr val="FF0000"/>
                </a:solidFill>
              </a:rPr>
              <a:t> locations:</a:t>
            </a:r>
          </a:p>
          <a:p>
            <a:r>
              <a:rPr lang="nb-NO" sz="1400" dirty="0" smtClean="0">
                <a:solidFill>
                  <a:srgbClr val="FF0000"/>
                </a:solidFill>
              </a:rPr>
              <a:t>   </a:t>
            </a:r>
            <a:r>
              <a:rPr lang="nb-NO" sz="1400" dirty="0" err="1" smtClean="0">
                <a:solidFill>
                  <a:srgbClr val="FF0000"/>
                </a:solidFill>
              </a:rPr>
              <a:t>many</a:t>
            </a:r>
            <a:r>
              <a:rPr lang="nb-NO" sz="1400" dirty="0" smtClean="0">
                <a:solidFill>
                  <a:srgbClr val="FF0000"/>
                </a:solidFill>
              </a:rPr>
              <a:t>/most </a:t>
            </a:r>
            <a:r>
              <a:rPr lang="nb-NO" sz="1400" dirty="0" err="1" smtClean="0">
                <a:solidFill>
                  <a:srgbClr val="FF0000"/>
                </a:solidFill>
              </a:rPr>
              <a:t>along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the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LLSVP</a:t>
            </a:r>
            <a:r>
              <a:rPr lang="nb-NO" sz="1400" dirty="0" smtClean="0">
                <a:solidFill>
                  <a:srgbClr val="FF0000"/>
                </a:solidFill>
              </a:rPr>
              <a:t>-</a:t>
            </a:r>
            <a:r>
              <a:rPr lang="nb-NO" sz="1400" b="1" dirty="0" smtClean="0">
                <a:solidFill>
                  <a:srgbClr val="FF0000"/>
                </a:solidFill>
              </a:rPr>
              <a:t>margins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9130" y="146913"/>
            <a:ext cx="1911043" cy="227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3941274" y="195463"/>
            <a:ext cx="12009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dirty="0" err="1"/>
              <a:t>Dziewonski</a:t>
            </a:r>
            <a:r>
              <a:rPr lang="nb-NO" sz="1100" dirty="0"/>
              <a:t> et al. </a:t>
            </a:r>
          </a:p>
          <a:p>
            <a:r>
              <a:rPr lang="nb-NO" sz="1100" dirty="0"/>
              <a:t>  (2010, </a:t>
            </a:r>
            <a:r>
              <a:rPr lang="nb-NO" sz="1100" dirty="0" err="1"/>
              <a:t>EPSL</a:t>
            </a:r>
            <a:r>
              <a:rPr lang="nb-NO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10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181" y="432966"/>
            <a:ext cx="2101083" cy="640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320" y="467802"/>
            <a:ext cx="2092861" cy="63901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344" y="102566"/>
            <a:ext cx="3697416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1900" b="1" dirty="0" smtClean="0">
                <a:solidFill>
                  <a:srgbClr val="0066FF"/>
                </a:solidFill>
              </a:rPr>
              <a:t>Cluster </a:t>
            </a:r>
            <a:r>
              <a:rPr lang="nb-NO" sz="1900" b="1" dirty="0" err="1" smtClean="0">
                <a:solidFill>
                  <a:srgbClr val="0066FF"/>
                </a:solidFill>
              </a:rPr>
              <a:t>analysis</a:t>
            </a:r>
            <a:r>
              <a:rPr lang="nb-NO" sz="19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</a:t>
            </a:r>
            <a:r>
              <a:rPr lang="nb-NO" sz="1800" dirty="0" err="1" smtClean="0">
                <a:solidFill>
                  <a:srgbClr val="0066FF"/>
                </a:solidFill>
              </a:rPr>
              <a:t>vote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map</a:t>
            </a:r>
            <a:r>
              <a:rPr lang="nb-NO" sz="1800" dirty="0" smtClean="0">
                <a:solidFill>
                  <a:srgbClr val="0066FF"/>
                </a:solidFill>
              </a:rPr>
              <a:t>) </a:t>
            </a:r>
            <a:r>
              <a:rPr lang="nb-NO" sz="1900" b="1" dirty="0" err="1" smtClean="0">
                <a:solidFill>
                  <a:srgbClr val="0066FF"/>
                </a:solidFill>
              </a:rPr>
              <a:t>models</a:t>
            </a:r>
            <a:endParaRPr lang="nb-NO" sz="1900" b="1" dirty="0" smtClean="0">
              <a:solidFill>
                <a:srgbClr val="0066FF"/>
              </a:solidFill>
            </a:endParaRPr>
          </a:p>
          <a:p>
            <a:pPr>
              <a:lnSpc>
                <a:spcPts val="2100"/>
              </a:lnSpc>
            </a:pPr>
            <a:r>
              <a:rPr lang="nb-NO" sz="1400" dirty="0" smtClean="0"/>
              <a:t>  </a:t>
            </a:r>
            <a:r>
              <a:rPr lang="nb-NO" sz="1400" dirty="0" err="1" smtClean="0"/>
              <a:t>Cottaar</a:t>
            </a:r>
            <a:r>
              <a:rPr lang="nb-NO" sz="1400" dirty="0" smtClean="0"/>
              <a:t> &amp; </a:t>
            </a:r>
            <a:r>
              <a:rPr lang="nb-NO" sz="1400" dirty="0" err="1" smtClean="0"/>
              <a:t>Lekic</a:t>
            </a:r>
            <a:r>
              <a:rPr lang="nb-NO" sz="1400" dirty="0" smtClean="0"/>
              <a:t> (2016, </a:t>
            </a:r>
            <a:r>
              <a:rPr lang="nb-NO" sz="1400" dirty="0" err="1" smtClean="0"/>
              <a:t>GJI</a:t>
            </a:r>
            <a:r>
              <a:rPr lang="nb-NO" sz="1400" dirty="0" smtClean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0072" y="97308"/>
            <a:ext cx="1487908" cy="28469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600" dirty="0" smtClean="0"/>
              <a:t>Five </a:t>
            </a:r>
            <a:r>
              <a:rPr lang="nb-NO" sz="1600" b="1" dirty="0" err="1" smtClean="0"/>
              <a:t>V</a:t>
            </a:r>
            <a:r>
              <a:rPr lang="nb-NO" sz="1600" b="1" baseline="-25000" dirty="0" err="1" smtClean="0"/>
              <a:t>S</a:t>
            </a:r>
            <a:r>
              <a:rPr lang="nb-NO" sz="1600" dirty="0" err="1" smtClean="0"/>
              <a:t>-models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312496" y="97308"/>
            <a:ext cx="1495922" cy="28469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600" dirty="0" smtClean="0"/>
              <a:t>Five </a:t>
            </a:r>
            <a:r>
              <a:rPr lang="nb-NO" sz="1600" b="1" dirty="0" smtClean="0"/>
              <a:t>V</a:t>
            </a:r>
            <a:r>
              <a:rPr lang="nb-NO" sz="1600" b="1" baseline="-25000" dirty="0" smtClean="0"/>
              <a:t>P</a:t>
            </a:r>
            <a:r>
              <a:rPr lang="nb-NO" sz="1600" dirty="0" smtClean="0"/>
              <a:t>-</a:t>
            </a:r>
            <a:r>
              <a:rPr lang="nb-NO" sz="1600" dirty="0" err="1" smtClean="0"/>
              <a:t>models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147795" y="779200"/>
            <a:ext cx="688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1100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3629" y="230282"/>
            <a:ext cx="8066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800" dirty="0" smtClean="0"/>
              <a:t>Depth,</a:t>
            </a:r>
          </a:p>
          <a:p>
            <a:pPr>
              <a:lnSpc>
                <a:spcPts val="1800"/>
              </a:lnSpc>
            </a:pPr>
            <a:r>
              <a:rPr lang="nb-NO" sz="1800" dirty="0" smtClean="0"/>
              <a:t>  </a:t>
            </a:r>
            <a:r>
              <a:rPr lang="nb-NO" sz="1800" b="1" dirty="0" smtClean="0"/>
              <a:t>km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8305" y="47670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2300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38305" y="343317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68601" y="212072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1500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47795" y="60878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2700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520" y="3020368"/>
            <a:ext cx="3294492" cy="1746632"/>
          </a:xfrm>
          <a:prstGeom prst="rect">
            <a:avLst/>
          </a:prstGeom>
          <a:solidFill>
            <a:srgbClr val="FFCCFF"/>
          </a:solidFill>
          <a:ln>
            <a:solidFill>
              <a:srgbClr val="6600FF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1800" dirty="0" err="1" smtClean="0">
                <a:solidFill>
                  <a:srgbClr val="6600FF"/>
                </a:solidFill>
              </a:rPr>
              <a:t>These</a:t>
            </a:r>
            <a:r>
              <a:rPr lang="nb-NO" sz="1800" dirty="0" smtClean="0">
                <a:solidFill>
                  <a:srgbClr val="6600FF"/>
                </a:solidFill>
              </a:rPr>
              <a:t> </a:t>
            </a:r>
            <a:r>
              <a:rPr lang="nb-NO" sz="1800" dirty="0" err="1" smtClean="0">
                <a:solidFill>
                  <a:srgbClr val="6600FF"/>
                </a:solidFill>
              </a:rPr>
              <a:t>models</a:t>
            </a:r>
            <a:r>
              <a:rPr lang="nb-NO" sz="1800" dirty="0" smtClean="0">
                <a:solidFill>
                  <a:srgbClr val="6600FF"/>
                </a:solidFill>
              </a:rPr>
              <a:t> do </a:t>
            </a:r>
            <a:r>
              <a:rPr lang="nb-NO" sz="1800" b="1" dirty="0" smtClean="0">
                <a:solidFill>
                  <a:srgbClr val="6600FF"/>
                </a:solidFill>
              </a:rPr>
              <a:t>NOT</a:t>
            </a:r>
            <a:r>
              <a:rPr lang="nb-NO" sz="1800" dirty="0" smtClean="0">
                <a:solidFill>
                  <a:srgbClr val="6600FF"/>
                </a:solidFill>
              </a:rPr>
              <a:t> </a:t>
            </a:r>
            <a:r>
              <a:rPr lang="nb-NO" sz="1800" dirty="0" err="1" smtClean="0">
                <a:solidFill>
                  <a:srgbClr val="6600FF"/>
                </a:solidFill>
              </a:rPr>
              <a:t>reflect</a:t>
            </a:r>
            <a:r>
              <a:rPr lang="nb-NO" sz="1800" dirty="0" smtClean="0">
                <a:solidFill>
                  <a:srgbClr val="6600FF"/>
                </a:solidFill>
              </a:rPr>
              <a:t> </a:t>
            </a:r>
            <a:r>
              <a:rPr lang="nb-NO" sz="1800" dirty="0" err="1" smtClean="0">
                <a:solidFill>
                  <a:srgbClr val="6600FF"/>
                </a:solidFill>
              </a:rPr>
              <a:t>the</a:t>
            </a:r>
            <a:endParaRPr lang="nb-NO" sz="1800" dirty="0" smtClean="0">
              <a:solidFill>
                <a:srgbClr val="6600FF"/>
              </a:solidFill>
            </a:endParaRPr>
          </a:p>
          <a:p>
            <a:pPr>
              <a:lnSpc>
                <a:spcPts val="2100"/>
              </a:lnSpc>
            </a:pPr>
            <a:r>
              <a:rPr lang="nb-NO" sz="1800" dirty="0" err="1" smtClean="0">
                <a:solidFill>
                  <a:srgbClr val="6600FF"/>
                </a:solidFill>
              </a:rPr>
              <a:t>seismic</a:t>
            </a:r>
            <a:r>
              <a:rPr lang="nb-NO" sz="1800" dirty="0" smtClean="0">
                <a:solidFill>
                  <a:srgbClr val="6600FF"/>
                </a:solidFill>
              </a:rPr>
              <a:t> amplitude </a:t>
            </a:r>
            <a:r>
              <a:rPr lang="nb-NO" sz="1800" dirty="0" err="1" smtClean="0">
                <a:solidFill>
                  <a:srgbClr val="6600FF"/>
                </a:solidFill>
              </a:rPr>
              <a:t>variation</a:t>
            </a:r>
            <a:r>
              <a:rPr lang="nb-NO" sz="1800" dirty="0" smtClean="0">
                <a:solidFill>
                  <a:srgbClr val="6600FF"/>
                </a:solidFill>
              </a:rPr>
              <a:t> as a</a:t>
            </a:r>
            <a:endParaRPr lang="nb-NO" sz="1800" dirty="0">
              <a:solidFill>
                <a:srgbClr val="6600FF"/>
              </a:solidFill>
            </a:endParaRPr>
          </a:p>
          <a:p>
            <a:pPr>
              <a:lnSpc>
                <a:spcPts val="2100"/>
              </a:lnSpc>
            </a:pPr>
            <a:r>
              <a:rPr lang="nb-NO" sz="1800" dirty="0" err="1" smtClean="0">
                <a:solidFill>
                  <a:srgbClr val="6600FF"/>
                </a:solidFill>
              </a:rPr>
              <a:t>function</a:t>
            </a:r>
            <a:r>
              <a:rPr lang="nb-NO" sz="1800" dirty="0" smtClean="0">
                <a:solidFill>
                  <a:srgbClr val="6600FF"/>
                </a:solidFill>
              </a:rPr>
              <a:t> of </a:t>
            </a:r>
            <a:r>
              <a:rPr lang="nb-NO" sz="1800" dirty="0" err="1" smtClean="0">
                <a:solidFill>
                  <a:srgbClr val="6600FF"/>
                </a:solidFill>
              </a:rPr>
              <a:t>depth</a:t>
            </a:r>
            <a:r>
              <a:rPr lang="nb-NO" sz="1800" dirty="0" smtClean="0">
                <a:solidFill>
                  <a:srgbClr val="6600FF"/>
                </a:solidFill>
              </a:rPr>
              <a:t> </a:t>
            </a:r>
            <a:r>
              <a:rPr lang="nb-NO" sz="1600" dirty="0" smtClean="0">
                <a:solidFill>
                  <a:srgbClr val="6600FF"/>
                </a:solidFill>
              </a:rPr>
              <a:t>(slides 9 and 10).</a:t>
            </a:r>
          </a:p>
          <a:p>
            <a:pPr>
              <a:lnSpc>
                <a:spcPts val="1000"/>
              </a:lnSpc>
            </a:pPr>
            <a:endParaRPr lang="nb-NO" sz="1400" dirty="0" smtClean="0"/>
          </a:p>
          <a:p>
            <a:pPr>
              <a:lnSpc>
                <a:spcPts val="1700"/>
              </a:lnSpc>
            </a:pPr>
            <a:r>
              <a:rPr lang="nb-NO" sz="1400" dirty="0" smtClean="0"/>
              <a:t>In my </a:t>
            </a:r>
            <a:r>
              <a:rPr lang="nb-NO" sz="1400" dirty="0" err="1" smtClean="0"/>
              <a:t>view</a:t>
            </a:r>
            <a:r>
              <a:rPr lang="nb-NO" sz="1400" dirty="0" smtClean="0"/>
              <a:t> </a:t>
            </a:r>
            <a:r>
              <a:rPr lang="nb-NO" sz="1400" dirty="0" err="1" smtClean="0"/>
              <a:t>they</a:t>
            </a:r>
            <a:r>
              <a:rPr lang="nb-NO" sz="1400" dirty="0" smtClean="0"/>
              <a:t> </a:t>
            </a:r>
            <a:r>
              <a:rPr lang="nb-NO" sz="1400" dirty="0" err="1" smtClean="0"/>
              <a:t>give</a:t>
            </a:r>
            <a:r>
              <a:rPr lang="nb-NO" sz="1400" dirty="0" smtClean="0"/>
              <a:t> a false </a:t>
            </a:r>
            <a:r>
              <a:rPr lang="nb-NO" sz="1400" dirty="0" err="1" smtClean="0"/>
              <a:t>impression</a:t>
            </a:r>
            <a:endParaRPr lang="nb-NO" sz="1400" dirty="0" smtClean="0"/>
          </a:p>
          <a:p>
            <a:pPr>
              <a:lnSpc>
                <a:spcPts val="1700"/>
              </a:lnSpc>
            </a:pPr>
            <a:r>
              <a:rPr lang="nb-NO" sz="1400" dirty="0" err="1" smtClean="0"/>
              <a:t>that</a:t>
            </a:r>
            <a:r>
              <a:rPr lang="nb-NO" sz="1400" dirty="0" smtClean="0"/>
              <a:t>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LLSVPs</a:t>
            </a:r>
            <a:r>
              <a:rPr lang="nb-NO" sz="1400" dirty="0" smtClean="0"/>
              <a:t> </a:t>
            </a:r>
            <a:r>
              <a:rPr lang="nb-NO" sz="1400" dirty="0" err="1" smtClean="0"/>
              <a:t>are</a:t>
            </a:r>
            <a:r>
              <a:rPr lang="nb-NO" sz="1400" dirty="0" smtClean="0"/>
              <a:t> </a:t>
            </a:r>
            <a:r>
              <a:rPr lang="nb-NO" sz="1400" dirty="0" err="1" smtClean="0"/>
              <a:t>extended</a:t>
            </a:r>
            <a:r>
              <a:rPr lang="nb-NO" sz="1400" dirty="0" smtClean="0"/>
              <a:t> </a:t>
            </a:r>
            <a:r>
              <a:rPr lang="nb-NO" sz="1400" dirty="0" err="1" smtClean="0"/>
              <a:t>upwards</a:t>
            </a:r>
            <a:endParaRPr lang="nb-NO" sz="1400" dirty="0" smtClean="0"/>
          </a:p>
          <a:p>
            <a:pPr>
              <a:lnSpc>
                <a:spcPts val="1700"/>
              </a:lnSpc>
            </a:pPr>
            <a:r>
              <a:rPr lang="nb-NO" sz="1400" dirty="0" err="1" smtClean="0"/>
              <a:t>beyond</a:t>
            </a:r>
            <a:r>
              <a:rPr lang="nb-NO" sz="1400" dirty="0" smtClean="0"/>
              <a:t> </a:t>
            </a:r>
            <a:r>
              <a:rPr lang="nb-NO" sz="1400" dirty="0" err="1" smtClean="0"/>
              <a:t>the</a:t>
            </a:r>
            <a:r>
              <a:rPr lang="nb-NO" sz="1400" dirty="0" smtClean="0"/>
              <a:t> D" </a:t>
            </a:r>
            <a:r>
              <a:rPr lang="nb-NO" sz="1400" dirty="0" err="1" smtClean="0"/>
              <a:t>zone</a:t>
            </a:r>
            <a:r>
              <a:rPr lang="nb-NO" sz="1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55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58"/>
            <a:ext cx="9144000" cy="4865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07" y="626356"/>
            <a:ext cx="8082256" cy="4257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" y="524375"/>
            <a:ext cx="8868967" cy="4309954"/>
          </a:xfrm>
          <a:prstGeom prst="rect">
            <a:avLst/>
          </a:prstGeom>
        </p:spPr>
      </p:pic>
      <p:pic>
        <p:nvPicPr>
          <p:cNvPr id="11" name="Picture 3" descr="Torsvik-LI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936310"/>
            <a:ext cx="3743707" cy="191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1520" y="5911770"/>
            <a:ext cx="1944216" cy="68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b="1" dirty="0">
                <a:solidFill>
                  <a:srgbClr val="3333FF"/>
                </a:solidFill>
              </a:rPr>
              <a:t>Large </a:t>
            </a:r>
            <a:r>
              <a:rPr lang="nb-NO" sz="1400" b="1" dirty="0" err="1" smtClean="0">
                <a:solidFill>
                  <a:srgbClr val="3333FF"/>
                </a:solidFill>
              </a:rPr>
              <a:t>igneous</a:t>
            </a:r>
            <a:endParaRPr lang="nb-NO" sz="1400" b="1" dirty="0">
              <a:solidFill>
                <a:srgbClr val="3333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400" b="1" dirty="0" err="1" smtClean="0">
                <a:solidFill>
                  <a:srgbClr val="3333FF"/>
                </a:solidFill>
              </a:rPr>
              <a:t>provinces</a:t>
            </a:r>
            <a:r>
              <a:rPr lang="nb-NO" sz="1400" b="1" dirty="0" smtClean="0">
                <a:solidFill>
                  <a:srgbClr val="3333FF"/>
                </a:solidFill>
              </a:rPr>
              <a:t> </a:t>
            </a:r>
            <a:r>
              <a:rPr lang="nb-NO" sz="1400" b="1" dirty="0">
                <a:solidFill>
                  <a:srgbClr val="3333FF"/>
                </a:solidFill>
              </a:rPr>
              <a:t>(LIPs</a:t>
            </a:r>
            <a:r>
              <a:rPr lang="nb-NO" sz="1400" b="1" dirty="0" smtClean="0">
                <a:solidFill>
                  <a:srgbClr val="3333FF"/>
                </a:solidFill>
              </a:rPr>
              <a:t>)</a:t>
            </a:r>
          </a:p>
          <a:p>
            <a:pPr>
              <a:lnSpc>
                <a:spcPct val="115000"/>
              </a:lnSpc>
            </a:pPr>
            <a:r>
              <a:rPr lang="nb-NO" sz="1200" dirty="0" smtClean="0"/>
              <a:t>- </a:t>
            </a:r>
            <a:r>
              <a:rPr lang="nb-NO" sz="1200" dirty="0"/>
              <a:t>age span: 16-297 </a:t>
            </a:r>
            <a:r>
              <a:rPr lang="nb-NO" sz="1200" dirty="0" err="1"/>
              <a:t>Ma</a:t>
            </a:r>
            <a:endParaRPr lang="nb-NO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46022" y="5228312"/>
            <a:ext cx="3682737" cy="1603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>
                <a:solidFill>
                  <a:srgbClr val="3333FF"/>
                </a:solidFill>
              </a:rPr>
              <a:t>Clustering of reconstructed LIPs along</a:t>
            </a:r>
          </a:p>
          <a:p>
            <a:r>
              <a:rPr lang="nb-NO" sz="1400" b="1" dirty="0">
                <a:solidFill>
                  <a:srgbClr val="3333FF"/>
                </a:solidFill>
              </a:rPr>
              <a:t> </a:t>
            </a:r>
            <a:r>
              <a:rPr lang="nb-NO" sz="1400" b="1" dirty="0" smtClean="0">
                <a:solidFill>
                  <a:srgbClr val="3333FF"/>
                </a:solidFill>
              </a:rPr>
              <a:t>the LLSVP-margins  </a:t>
            </a:r>
            <a:r>
              <a:rPr lang="nb-NO" sz="1400" b="1" dirty="0" smtClean="0">
                <a:solidFill>
                  <a:srgbClr val="3333FF"/>
                </a:solidFill>
                <a:latin typeface="Symbol" panose="05050102010706020507" pitchFamily="18" charset="2"/>
              </a:rPr>
              <a:t>-</a:t>
            </a:r>
            <a:r>
              <a:rPr lang="nb-NO" sz="1400" b="1" dirty="0" smtClean="0">
                <a:solidFill>
                  <a:srgbClr val="3333FF"/>
                </a:solidFill>
              </a:rPr>
              <a:t>  implications</a:t>
            </a:r>
          </a:p>
          <a:p>
            <a:r>
              <a:rPr lang="nb-NO" sz="1400" dirty="0" smtClean="0"/>
              <a:t> </a:t>
            </a:r>
            <a:r>
              <a:rPr lang="nb-NO" sz="1200" dirty="0" smtClean="0"/>
              <a:t>- The plume generation zones and the LLSVPs have </a:t>
            </a:r>
          </a:p>
          <a:p>
            <a:r>
              <a:rPr lang="nb-NO" sz="1200" dirty="0"/>
              <a:t> </a:t>
            </a:r>
            <a:r>
              <a:rPr lang="nb-NO" sz="1200" dirty="0" smtClean="0"/>
              <a:t>       long-term stability (&gt; 300-500 </a:t>
            </a:r>
            <a:r>
              <a:rPr lang="nb-NO" sz="1200" dirty="0" err="1" smtClean="0"/>
              <a:t>Ma</a:t>
            </a:r>
            <a:r>
              <a:rPr lang="nb-NO" sz="1200" dirty="0" smtClean="0"/>
              <a:t>)</a:t>
            </a:r>
          </a:p>
          <a:p>
            <a:pPr>
              <a:lnSpc>
                <a:spcPts val="800"/>
              </a:lnSpc>
            </a:pPr>
            <a:endParaRPr lang="nb-NO" sz="1200" dirty="0"/>
          </a:p>
          <a:p>
            <a:pPr>
              <a:lnSpc>
                <a:spcPts val="1500"/>
              </a:lnSpc>
            </a:pPr>
            <a:r>
              <a:rPr lang="nb-NO" sz="1200" dirty="0" smtClean="0"/>
              <a:t> - The </a:t>
            </a:r>
            <a:r>
              <a:rPr lang="nb-NO" sz="1200" dirty="0" err="1" smtClean="0"/>
              <a:t>LLSVPs</a:t>
            </a:r>
            <a:r>
              <a:rPr lang="nb-NO" sz="1200" dirty="0" smtClean="0"/>
              <a:t> </a:t>
            </a:r>
            <a:r>
              <a:rPr lang="nb-NO" sz="1200" dirty="0" err="1" smtClean="0"/>
              <a:t>are</a:t>
            </a:r>
            <a:r>
              <a:rPr lang="nb-NO" sz="1200" dirty="0" smtClean="0"/>
              <a:t> </a:t>
            </a:r>
            <a:r>
              <a:rPr lang="nb-NO" sz="1200" dirty="0" err="1" smtClean="0"/>
              <a:t>likely</a:t>
            </a:r>
            <a:r>
              <a:rPr lang="nb-NO" sz="1200" dirty="0" smtClean="0"/>
              <a:t> to have (hot) base </a:t>
            </a:r>
            <a:r>
              <a:rPr lang="nb-NO" sz="1200" dirty="0" err="1" smtClean="0"/>
              <a:t>layers</a:t>
            </a:r>
            <a:r>
              <a:rPr lang="nb-NO" sz="1200" dirty="0" smtClean="0"/>
              <a:t> </a:t>
            </a:r>
            <a:r>
              <a:rPr lang="nb-NO" sz="1200" dirty="0" err="1" smtClean="0"/>
              <a:t>with</a:t>
            </a:r>
            <a:endParaRPr lang="nb-NO" sz="1200" dirty="0"/>
          </a:p>
          <a:p>
            <a:pPr>
              <a:lnSpc>
                <a:spcPts val="1500"/>
              </a:lnSpc>
            </a:pPr>
            <a:r>
              <a:rPr lang="nb-NO" sz="1200" dirty="0" smtClean="0"/>
              <a:t>     a </a:t>
            </a:r>
            <a:r>
              <a:rPr lang="nb-NO" sz="1200" dirty="0" err="1" smtClean="0"/>
              <a:t>density</a:t>
            </a:r>
            <a:r>
              <a:rPr lang="nb-NO" sz="1200" dirty="0" smtClean="0"/>
              <a:t> </a:t>
            </a:r>
            <a:r>
              <a:rPr lang="nb-NO" sz="1200" dirty="0" err="1" smtClean="0"/>
              <a:t>excess</a:t>
            </a:r>
            <a:r>
              <a:rPr lang="nb-NO" sz="1200" dirty="0" smtClean="0"/>
              <a:t> </a:t>
            </a:r>
            <a:r>
              <a:rPr lang="nb-NO" sz="1200" dirty="0" err="1" smtClean="0"/>
              <a:t>sufficient</a:t>
            </a:r>
            <a:r>
              <a:rPr lang="nb-NO" sz="1200" dirty="0" smtClean="0"/>
              <a:t> to </a:t>
            </a:r>
            <a:r>
              <a:rPr lang="nb-NO" sz="1200" dirty="0" err="1" smtClean="0"/>
              <a:t>counteract</a:t>
            </a:r>
            <a:r>
              <a:rPr lang="nb-NO" sz="1200" dirty="0" smtClean="0"/>
              <a:t> </a:t>
            </a:r>
            <a:r>
              <a:rPr lang="nb-NO" sz="1200" dirty="0" err="1" smtClean="0"/>
              <a:t>destruction</a:t>
            </a:r>
            <a:endParaRPr lang="nb-NO" sz="1200" dirty="0"/>
          </a:p>
          <a:p>
            <a:pPr>
              <a:lnSpc>
                <a:spcPts val="1500"/>
              </a:lnSpc>
            </a:pPr>
            <a:r>
              <a:rPr lang="nb-NO" sz="1200" dirty="0" smtClean="0"/>
              <a:t>     by </a:t>
            </a:r>
            <a:r>
              <a:rPr lang="nb-NO" sz="1200" dirty="0" err="1" smtClean="0"/>
              <a:t>thermal</a:t>
            </a:r>
            <a:r>
              <a:rPr lang="nb-NO" sz="1200" dirty="0" smtClean="0"/>
              <a:t> </a:t>
            </a:r>
            <a:r>
              <a:rPr lang="nb-NO" sz="1200" dirty="0" err="1" smtClean="0"/>
              <a:t>buoyancy</a:t>
            </a:r>
            <a:r>
              <a:rPr lang="en-GB" sz="1200" dirty="0"/>
              <a:t>.</a:t>
            </a:r>
            <a:endParaRPr lang="nb-NO" sz="12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4330024" y="2182664"/>
            <a:ext cx="402674" cy="255736"/>
            <a:chOff x="4330024" y="2182664"/>
            <a:chExt cx="402674" cy="255736"/>
          </a:xfrm>
        </p:grpSpPr>
        <p:sp>
          <p:nvSpPr>
            <p:cNvPr id="3" name="Oval 2"/>
            <p:cNvSpPr/>
            <p:nvPr/>
          </p:nvSpPr>
          <p:spPr>
            <a:xfrm>
              <a:off x="4401264" y="2182664"/>
              <a:ext cx="252016" cy="2557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66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30024" y="2210280"/>
              <a:ext cx="40267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00" b="1" dirty="0" err="1" smtClean="0">
                  <a:solidFill>
                    <a:srgbClr val="6600FF"/>
                  </a:solidFill>
                  <a:latin typeface="Arial Narrow" panose="020B0606020202030204" pitchFamily="34" charset="0"/>
                </a:rPr>
                <a:t>SCLIP</a:t>
              </a:r>
              <a:endParaRPr lang="en-US" sz="700" b="1" dirty="0">
                <a:solidFill>
                  <a:srgbClr val="6600FF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06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Torsvik06-LIP-LLSV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82925"/>
            <a:ext cx="7451725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Torsvik-L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" y="17463"/>
            <a:ext cx="5348288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5435600" y="2349500"/>
            <a:ext cx="3563938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nb-NO" sz="2400">
                <a:solidFill>
                  <a:srgbClr val="0000FF"/>
                </a:solidFill>
              </a:rPr>
              <a:t>Paleogeographic relocation</a:t>
            </a:r>
          </a:p>
          <a:p>
            <a:pPr>
              <a:lnSpc>
                <a:spcPct val="115000"/>
              </a:lnSpc>
            </a:pPr>
            <a:r>
              <a:rPr lang="nb-NO" sz="1800">
                <a:solidFill>
                  <a:srgbClr val="FF0000"/>
                </a:solidFill>
              </a:rPr>
              <a:t>     Clustering near</a:t>
            </a:r>
            <a:r>
              <a:rPr lang="nb-NO" sz="1800" b="1">
                <a:solidFill>
                  <a:srgbClr val="FF0000"/>
                </a:solidFill>
              </a:rPr>
              <a:t> periphery</a:t>
            </a:r>
            <a:endParaRPr lang="nb-NO" sz="180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</a:pPr>
            <a:r>
              <a:rPr lang="nb-NO" sz="1800">
                <a:solidFill>
                  <a:srgbClr val="FF0000"/>
                </a:solidFill>
              </a:rPr>
              <a:t>         of LLSVPs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7102475" y="3582988"/>
            <a:ext cx="24923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800">
                <a:solidFill>
                  <a:srgbClr val="0000FF"/>
                </a:solidFill>
                <a:cs typeface="Times New Roman" pitchFamily="18" charset="0"/>
              </a:rPr>
              <a:t>- long-term stability</a:t>
            </a:r>
            <a:endParaRPr lang="nb-NO" sz="1800">
              <a:solidFill>
                <a:srgbClr val="0000FF"/>
              </a:solidFill>
            </a:endParaRPr>
          </a:p>
          <a:p>
            <a:pPr>
              <a:lnSpc>
                <a:spcPts val="2200"/>
              </a:lnSpc>
            </a:pPr>
            <a:r>
              <a:rPr lang="nb-NO" sz="1800">
                <a:solidFill>
                  <a:srgbClr val="0000FF"/>
                </a:solidFill>
              </a:rPr>
              <a:t>-</a:t>
            </a:r>
            <a:r>
              <a:rPr lang="nb-NO" sz="1800" b="1">
                <a:solidFill>
                  <a:srgbClr val="0000FF"/>
                </a:solidFill>
              </a:rPr>
              <a:t> dense </a:t>
            </a:r>
            <a:r>
              <a:rPr lang="nb-NO" sz="1800">
                <a:solidFill>
                  <a:srgbClr val="0000FF"/>
                </a:solidFill>
              </a:rPr>
              <a:t>and hot </a:t>
            </a:r>
          </a:p>
          <a:p>
            <a:pPr>
              <a:lnSpc>
                <a:spcPts val="1700"/>
              </a:lnSpc>
            </a:pPr>
            <a:r>
              <a:rPr lang="nb-NO" sz="1600" b="1">
                <a:solidFill>
                  <a:srgbClr val="0000FF"/>
                </a:solidFill>
              </a:rPr>
              <a:t>  </a:t>
            </a:r>
            <a:r>
              <a:rPr lang="nb-NO" sz="1400"/>
              <a:t>(thermo-chemical piles)</a:t>
            </a:r>
          </a:p>
        </p:txBody>
      </p:sp>
      <p:sp>
        <p:nvSpPr>
          <p:cNvPr id="210950" name="Line 12"/>
          <p:cNvSpPr>
            <a:spLocks noChangeShapeType="1"/>
          </p:cNvSpPr>
          <p:nvPr/>
        </p:nvSpPr>
        <p:spPr bwMode="auto">
          <a:xfrm>
            <a:off x="7019925" y="3500438"/>
            <a:ext cx="215900" cy="2159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40967" name="Text Box 4"/>
          <p:cNvSpPr txBox="1">
            <a:spLocks noChangeArrowheads="1"/>
          </p:cNvSpPr>
          <p:nvPr/>
        </p:nvSpPr>
        <p:spPr bwMode="auto">
          <a:xfrm>
            <a:off x="4816338" y="0"/>
            <a:ext cx="4160837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nb-NO" sz="2400" dirty="0">
                <a:solidFill>
                  <a:srgbClr val="3333FF"/>
                </a:solidFill>
              </a:rPr>
              <a:t>Large </a:t>
            </a:r>
            <a:r>
              <a:rPr lang="nb-NO" sz="2400" dirty="0" err="1">
                <a:solidFill>
                  <a:srgbClr val="3333FF"/>
                </a:solidFill>
              </a:rPr>
              <a:t>igneous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>
                <a:solidFill>
                  <a:srgbClr val="3333FF"/>
                </a:solidFill>
              </a:rPr>
              <a:t>provinces</a:t>
            </a:r>
            <a:r>
              <a:rPr lang="nb-NO" sz="2400" dirty="0">
                <a:solidFill>
                  <a:srgbClr val="3333FF"/>
                </a:solidFill>
              </a:rPr>
              <a:t> (LIPs)</a:t>
            </a:r>
          </a:p>
          <a:p>
            <a:pPr>
              <a:lnSpc>
                <a:spcPct val="115000"/>
              </a:lnSpc>
            </a:pPr>
            <a:r>
              <a:rPr lang="nb-NO" sz="2400" dirty="0">
                <a:solidFill>
                  <a:srgbClr val="3333FF"/>
                </a:solidFill>
              </a:rPr>
              <a:t>             </a:t>
            </a:r>
            <a:r>
              <a:rPr lang="nb-NO" sz="2400" dirty="0"/>
              <a:t>- age span: 16-297 </a:t>
            </a:r>
            <a:r>
              <a:rPr lang="nb-NO" sz="2400" dirty="0" err="1"/>
              <a:t>Ma</a:t>
            </a:r>
            <a:endParaRPr lang="nb-NO" sz="2400" dirty="0"/>
          </a:p>
        </p:txBody>
      </p:sp>
      <p:sp>
        <p:nvSpPr>
          <p:cNvPr id="210952" name="Oval 8"/>
          <p:cNvSpPr>
            <a:spLocks noChangeArrowheads="1"/>
          </p:cNvSpPr>
          <p:nvPr/>
        </p:nvSpPr>
        <p:spPr bwMode="auto">
          <a:xfrm>
            <a:off x="3924300" y="4508500"/>
            <a:ext cx="215900" cy="2174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nb-NO" sz="1000" b="1">
                <a:latin typeface="Arial" pitchFamily="34" charset="0"/>
              </a:rPr>
              <a:t>SC</a:t>
            </a:r>
            <a:endParaRPr lang="en-GB" sz="1000" b="1">
              <a:latin typeface="Arial" pitchFamily="34" charset="0"/>
            </a:endParaRPr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 rot="-2945228">
            <a:off x="6145213" y="4591050"/>
            <a:ext cx="814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b="1">
                <a:cs typeface="Times New Roman" pitchFamily="18" charset="0"/>
              </a:rPr>
              <a:t>–</a:t>
            </a:r>
            <a:r>
              <a:rPr lang="nb-NO" sz="1200" b="1"/>
              <a:t>1%</a:t>
            </a:r>
            <a:r>
              <a:rPr lang="nb-NO" sz="1200"/>
              <a:t> slow</a:t>
            </a:r>
            <a:endParaRPr lang="en-GB" sz="1200"/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 rot="2691266">
            <a:off x="4957763" y="3783013"/>
            <a:ext cx="873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b="1"/>
              <a:t>+2.5%</a:t>
            </a:r>
            <a:r>
              <a:rPr lang="nb-NO" sz="1200"/>
              <a:t> fast</a:t>
            </a:r>
            <a:endParaRPr lang="en-GB" sz="1200"/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3563938" y="5202238"/>
            <a:ext cx="4889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nb-NO" sz="1200" b="1">
                <a:cs typeface="Times New Roman" pitchFamily="18" charset="0"/>
              </a:rPr>
              <a:t>–</a:t>
            </a:r>
            <a:r>
              <a:rPr lang="nb-NO" sz="1200" b="1"/>
              <a:t>3%</a:t>
            </a:r>
            <a:endParaRPr lang="nb-NO" sz="1200"/>
          </a:p>
          <a:p>
            <a:pPr>
              <a:lnSpc>
                <a:spcPct val="70000"/>
              </a:lnSpc>
            </a:pPr>
            <a:r>
              <a:rPr lang="nb-NO" sz="1200"/>
              <a:t>slow</a:t>
            </a:r>
            <a:endParaRPr lang="en-GB" sz="1200"/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3679825" y="4884738"/>
            <a:ext cx="73818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nb-NO" sz="1600" b="1">
                <a:cs typeface="Times New Roman" pitchFamily="18" charset="0"/>
              </a:rPr>
              <a:t>Africa</a:t>
            </a:r>
            <a:endParaRPr lang="en-GB" sz="1600"/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14288" y="5019675"/>
            <a:ext cx="77311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nb-NO" sz="1600" b="1">
                <a:cs typeface="Times New Roman" pitchFamily="18" charset="0"/>
              </a:rPr>
              <a:t>Pacific</a:t>
            </a:r>
            <a:endParaRPr lang="en-GB" sz="1600"/>
          </a:p>
        </p:txBody>
      </p:sp>
      <p:sp>
        <p:nvSpPr>
          <p:cNvPr id="210958" name="Text Box 14"/>
          <p:cNvSpPr txBox="1">
            <a:spLocks noChangeArrowheads="1"/>
          </p:cNvSpPr>
          <p:nvPr/>
        </p:nvSpPr>
        <p:spPr bwMode="auto">
          <a:xfrm>
            <a:off x="5559425" y="5840413"/>
            <a:ext cx="2354263" cy="9525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/>
              <a:t>Burke &amp; Torsvik, 2004, EPSL</a:t>
            </a:r>
          </a:p>
          <a:p>
            <a:r>
              <a:rPr lang="nb-NO" sz="1400"/>
              <a:t>Torsvik et al., 2006, GIJ</a:t>
            </a:r>
          </a:p>
          <a:p>
            <a:r>
              <a:rPr lang="nb-NO" sz="1400"/>
              <a:t>Burke et al. 2007, EPSL</a:t>
            </a:r>
          </a:p>
          <a:p>
            <a:r>
              <a:rPr lang="nb-NO" sz="1400"/>
              <a:t>Torsvik et al. 2008, EPSL</a:t>
            </a:r>
            <a:endParaRPr lang="en-GB" sz="1400"/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686050" y="365125"/>
            <a:ext cx="146050" cy="1492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2590800" y="312738"/>
            <a:ext cx="3286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b="1">
                <a:latin typeface="Arial Narrow" pitchFamily="34" charset="0"/>
              </a:rPr>
              <a:t>SC</a:t>
            </a:r>
            <a:endParaRPr lang="en-GB" sz="1000" b="1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8" grpId="0"/>
      <p:bldP spid="210949" grpId="0"/>
      <p:bldP spid="210950" grpId="0" animBg="1"/>
      <p:bldP spid="210952" grpId="0" animBg="1"/>
      <p:bldP spid="210953" grpId="0"/>
      <p:bldP spid="210954" grpId="0"/>
      <p:bldP spid="210955" grpId="0"/>
      <p:bldP spid="210956" grpId="0"/>
      <p:bldP spid="210957" grpId="0"/>
      <p:bldP spid="2109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172982" y="79860"/>
            <a:ext cx="5983194" cy="10259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dirty="0" err="1" smtClean="0">
                <a:solidFill>
                  <a:srgbClr val="0000FF"/>
                </a:solidFill>
              </a:rPr>
              <a:t>Other</a:t>
            </a:r>
            <a:r>
              <a:rPr lang="nb-NO" dirty="0" smtClean="0">
                <a:solidFill>
                  <a:srgbClr val="0000FF"/>
                </a:solidFill>
              </a:rPr>
              <a:t> planets: </a:t>
            </a:r>
            <a:r>
              <a:rPr lang="nb-NO" dirty="0" err="1">
                <a:solidFill>
                  <a:srgbClr val="0000FF"/>
                </a:solidFill>
              </a:rPr>
              <a:t>n</a:t>
            </a:r>
            <a:r>
              <a:rPr lang="nb-NO" dirty="0" err="1" smtClean="0">
                <a:solidFill>
                  <a:srgbClr val="0000FF"/>
                </a:solidFill>
              </a:rPr>
              <a:t>o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dirty="0" err="1" smtClean="0">
                <a:solidFill>
                  <a:srgbClr val="0000FF"/>
                </a:solidFill>
              </a:rPr>
              <a:t>seismology</a:t>
            </a:r>
            <a:endParaRPr lang="nb-NO" dirty="0">
              <a:solidFill>
                <a:srgbClr val="0000FF"/>
              </a:solidFill>
            </a:endParaRPr>
          </a:p>
          <a:p>
            <a:r>
              <a:rPr lang="nb-NO" sz="1400" dirty="0" smtClean="0">
                <a:solidFill>
                  <a:srgbClr val="0000FF"/>
                </a:solidFill>
              </a:rPr>
              <a:t>  </a:t>
            </a:r>
            <a:r>
              <a:rPr lang="nb-NO" sz="1400" dirty="0" err="1" smtClean="0"/>
              <a:t>except</a:t>
            </a:r>
            <a:r>
              <a:rPr lang="nb-NO" sz="1400" dirty="0" smtClean="0"/>
              <a:t> </a:t>
            </a:r>
            <a:r>
              <a:rPr lang="nb-NO" sz="1400" dirty="0" err="1" smtClean="0"/>
              <a:t>rudimentary</a:t>
            </a:r>
            <a:r>
              <a:rPr lang="nb-NO" sz="1400" dirty="0" smtClean="0"/>
              <a:t> Mars and </a:t>
            </a:r>
            <a:r>
              <a:rPr lang="nb-NO" sz="1400" dirty="0"/>
              <a:t>Moon </a:t>
            </a:r>
            <a:r>
              <a:rPr lang="nb-NO" sz="1400" dirty="0" err="1" smtClean="0"/>
              <a:t>seismology</a:t>
            </a:r>
            <a:r>
              <a:rPr lang="nb-NO" sz="1400" dirty="0" smtClean="0"/>
              <a:t> </a:t>
            </a:r>
            <a:r>
              <a:rPr lang="nb-NO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(Insight- and Apollo-missions)</a:t>
            </a:r>
          </a:p>
          <a:p>
            <a:pPr>
              <a:lnSpc>
                <a:spcPts val="3200"/>
              </a:lnSpc>
            </a:pPr>
            <a:r>
              <a:rPr lang="nb-NO" dirty="0" err="1" smtClean="0">
                <a:solidFill>
                  <a:srgbClr val="0000FF"/>
                </a:solidFill>
              </a:rPr>
              <a:t>Planetary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dirty="0" err="1">
                <a:solidFill>
                  <a:srgbClr val="0000FF"/>
                </a:solidFill>
              </a:rPr>
              <a:t>mass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dirty="0" err="1">
                <a:solidFill>
                  <a:srgbClr val="0000FF"/>
                </a:solidFill>
              </a:rPr>
              <a:t>distribution</a:t>
            </a:r>
            <a:r>
              <a:rPr lang="nb-NO" dirty="0">
                <a:solidFill>
                  <a:srgbClr val="0000FF"/>
                </a:solidFill>
              </a:rPr>
              <a:t>: </a:t>
            </a:r>
            <a:r>
              <a:rPr lang="nb-NO" dirty="0" err="1">
                <a:solidFill>
                  <a:srgbClr val="FF0000"/>
                </a:solidFill>
              </a:rPr>
              <a:t>determined</a:t>
            </a:r>
            <a:r>
              <a:rPr lang="nb-NO" dirty="0">
                <a:solidFill>
                  <a:srgbClr val="FF0000"/>
                </a:solidFill>
              </a:rPr>
              <a:t> via simple </a:t>
            </a:r>
            <a:r>
              <a:rPr lang="nb-NO" dirty="0" err="1">
                <a:solidFill>
                  <a:srgbClr val="FF0000"/>
                </a:solidFill>
              </a:rPr>
              <a:t>flyby</a:t>
            </a:r>
            <a:r>
              <a:rPr lang="nb-NO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4643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3" y="1544868"/>
            <a:ext cx="3377500" cy="289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5683707" y="2564904"/>
            <a:ext cx="3236784" cy="1261884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1600" dirty="0">
                <a:solidFill>
                  <a:srgbClr val="0000FF"/>
                </a:solidFill>
              </a:rPr>
              <a:t>Moment of </a:t>
            </a:r>
            <a:r>
              <a:rPr lang="nb-NO" sz="1600" dirty="0" err="1">
                <a:solidFill>
                  <a:srgbClr val="0000FF"/>
                </a:solidFill>
              </a:rPr>
              <a:t>inertia</a:t>
            </a:r>
            <a:r>
              <a:rPr lang="nb-NO" sz="1600" dirty="0">
                <a:solidFill>
                  <a:srgbClr val="0000FF"/>
                </a:solidFill>
              </a:rPr>
              <a:t> </a:t>
            </a:r>
            <a:r>
              <a:rPr lang="nb-NO" sz="1600" dirty="0" err="1" smtClean="0">
                <a:solidFill>
                  <a:srgbClr val="0000FF"/>
                </a:solidFill>
              </a:rPr>
              <a:t>factor</a:t>
            </a:r>
            <a:r>
              <a:rPr lang="nb-NO" sz="1600" dirty="0" smtClean="0">
                <a:solidFill>
                  <a:srgbClr val="0000FF"/>
                </a:solidFill>
              </a:rPr>
              <a:t>, MIF</a:t>
            </a:r>
            <a:endParaRPr lang="nb-NO" sz="1600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nb-NO" sz="1600" b="1" dirty="0">
                <a:solidFill>
                  <a:srgbClr val="0000FF"/>
                </a:solidFill>
              </a:rPr>
              <a:t>MIF =  I / R</a:t>
            </a:r>
            <a:r>
              <a:rPr lang="nb-NO" sz="1600" b="1" baseline="30000" dirty="0">
                <a:solidFill>
                  <a:srgbClr val="0000FF"/>
                </a:solidFill>
              </a:rPr>
              <a:t>2 </a:t>
            </a:r>
            <a:r>
              <a:rPr lang="nb-NO" sz="1600" b="1" dirty="0">
                <a:solidFill>
                  <a:srgbClr val="0000FF"/>
                </a:solidFill>
              </a:rPr>
              <a:t>M</a:t>
            </a:r>
          </a:p>
          <a:p>
            <a:endParaRPr lang="nb-NO" sz="400" dirty="0"/>
          </a:p>
          <a:p>
            <a:pPr>
              <a:lnSpc>
                <a:spcPct val="120000"/>
              </a:lnSpc>
            </a:pPr>
            <a:r>
              <a:rPr lang="nb-NO" sz="1400" dirty="0" err="1"/>
              <a:t>Homogeneous</a:t>
            </a:r>
            <a:r>
              <a:rPr lang="nb-NO" sz="1400" dirty="0"/>
              <a:t> massive </a:t>
            </a:r>
            <a:r>
              <a:rPr lang="nb-NO" sz="1400" dirty="0" err="1"/>
              <a:t>sphere</a:t>
            </a:r>
            <a:r>
              <a:rPr lang="nb-NO" sz="1400" dirty="0"/>
              <a:t>:  MIF = 0.4</a:t>
            </a:r>
          </a:p>
          <a:p>
            <a:pPr>
              <a:lnSpc>
                <a:spcPct val="120000"/>
              </a:lnSpc>
            </a:pPr>
            <a:r>
              <a:rPr lang="nb-NO" sz="1400" dirty="0"/>
              <a:t>Planet </a:t>
            </a:r>
            <a:r>
              <a:rPr lang="nb-NO" sz="1400" dirty="0" err="1"/>
              <a:t>with</a:t>
            </a:r>
            <a:r>
              <a:rPr lang="nb-NO" sz="1400" dirty="0"/>
              <a:t> </a:t>
            </a:r>
            <a:r>
              <a:rPr lang="nb-NO" sz="1400" dirty="0" err="1"/>
              <a:t>high-density</a:t>
            </a:r>
            <a:r>
              <a:rPr lang="nb-NO" sz="1400" dirty="0"/>
              <a:t> </a:t>
            </a:r>
            <a:r>
              <a:rPr lang="nb-NO" sz="1400" dirty="0" err="1"/>
              <a:t>core</a:t>
            </a:r>
            <a:r>
              <a:rPr lang="nb-NO" sz="1400" dirty="0"/>
              <a:t>: MIF &lt; 0.4 </a:t>
            </a:r>
          </a:p>
        </p:txBody>
      </p:sp>
      <p:pic>
        <p:nvPicPr>
          <p:cNvPr id="14644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16832"/>
            <a:ext cx="1368152" cy="75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7734" y="5662989"/>
            <a:ext cx="4924746" cy="646331"/>
          </a:xfrm>
          <a:prstGeom prst="rect">
            <a:avLst/>
          </a:prstGeom>
          <a:solidFill>
            <a:srgbClr val="FFCCFF"/>
          </a:solidFill>
          <a:ln w="317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Planetary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rotation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axis</a:t>
            </a:r>
            <a:r>
              <a:rPr lang="nb-NO" sz="1400" b="1" dirty="0" smtClean="0"/>
              <a:t>  = </a:t>
            </a:r>
            <a:r>
              <a:rPr lang="nb-NO" sz="1400" dirty="0"/>
              <a:t> </a:t>
            </a:r>
            <a:r>
              <a:rPr lang="nb-NO" sz="1400" dirty="0" err="1" smtClean="0"/>
              <a:t>axis</a:t>
            </a:r>
            <a:r>
              <a:rPr lang="nb-NO" sz="1400" dirty="0" smtClean="0"/>
              <a:t> of </a:t>
            </a:r>
            <a:r>
              <a:rPr lang="nb-NO" sz="1400" b="1" dirty="0" err="1" smtClean="0"/>
              <a:t>maximum</a:t>
            </a:r>
            <a:r>
              <a:rPr lang="nb-NO" sz="1400" b="1" dirty="0" smtClean="0"/>
              <a:t> </a:t>
            </a:r>
            <a:r>
              <a:rPr lang="nb-NO" sz="1400" dirty="0" smtClean="0"/>
              <a:t>moment of </a:t>
            </a:r>
            <a:r>
              <a:rPr lang="nb-NO" sz="1400" dirty="0" err="1" smtClean="0"/>
              <a:t>inertia</a:t>
            </a:r>
            <a:endParaRPr lang="nb-NO" sz="1400" dirty="0" smtClean="0"/>
          </a:p>
          <a:p>
            <a:endParaRPr lang="nb-NO" sz="800" b="1" dirty="0" smtClean="0"/>
          </a:p>
          <a:p>
            <a:r>
              <a:rPr lang="nb-NO" sz="1400" dirty="0" smtClean="0"/>
              <a:t>The </a:t>
            </a:r>
            <a:r>
              <a:rPr lang="nb-NO" sz="1400" dirty="0" err="1"/>
              <a:t>a</a:t>
            </a:r>
            <a:r>
              <a:rPr lang="nb-NO" sz="1400" dirty="0" err="1" smtClean="0"/>
              <a:t>xis</a:t>
            </a:r>
            <a:r>
              <a:rPr lang="nb-NO" sz="1400" dirty="0" smtClean="0"/>
              <a:t> of </a:t>
            </a:r>
            <a:r>
              <a:rPr lang="nb-NO" sz="1400" b="1" dirty="0" smtClean="0"/>
              <a:t>minimum </a:t>
            </a:r>
            <a:r>
              <a:rPr lang="nb-NO" sz="1400" dirty="0" smtClean="0"/>
              <a:t>moment of </a:t>
            </a:r>
            <a:r>
              <a:rPr lang="nb-NO" sz="1400" dirty="0" err="1" smtClean="0"/>
              <a:t>inertia</a:t>
            </a:r>
            <a:r>
              <a:rPr lang="nb-NO" sz="1400" dirty="0" smtClean="0"/>
              <a:t> is in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equatorial</a:t>
            </a:r>
            <a:r>
              <a:rPr lang="nb-NO" sz="1400" dirty="0" smtClean="0"/>
              <a:t> plane</a:t>
            </a:r>
          </a:p>
        </p:txBody>
      </p:sp>
    </p:spTree>
    <p:extLst>
      <p:ext uri="{BB962C8B-B14F-4D97-AF65-F5344CB8AC3E}">
        <p14:creationId xmlns:p14="http://schemas.microsoft.com/office/powerpoint/2010/main" val="37737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ziew-EPSL10-Fig2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5475" y="2376488"/>
            <a:ext cx="26098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ziew-EPSL10-Fig2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6213" y="2416175"/>
            <a:ext cx="2611437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80963" y="71438"/>
            <a:ext cx="5080237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err="1">
                <a:solidFill>
                  <a:srgbClr val="0000FF"/>
                </a:solidFill>
              </a:rPr>
              <a:t>Comparison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dirty="0" err="1">
                <a:solidFill>
                  <a:srgbClr val="0000FF"/>
                </a:solidFill>
              </a:rPr>
              <a:t>of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b="1" dirty="0" err="1">
                <a:solidFill>
                  <a:srgbClr val="0000FF"/>
                </a:solidFill>
              </a:rPr>
              <a:t>seismic</a:t>
            </a:r>
            <a:r>
              <a:rPr lang="nb-NO" sz="2000" b="1" dirty="0">
                <a:solidFill>
                  <a:srgbClr val="0000FF"/>
                </a:solidFill>
              </a:rPr>
              <a:t> </a:t>
            </a:r>
            <a:r>
              <a:rPr lang="nb-NO" sz="2000" b="1" dirty="0" err="1">
                <a:solidFill>
                  <a:srgbClr val="0000FF"/>
                </a:solidFill>
              </a:rPr>
              <a:t>tomography</a:t>
            </a:r>
            <a:r>
              <a:rPr lang="nb-NO" sz="2000" b="1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(</a:t>
            </a:r>
            <a:r>
              <a:rPr lang="nb-NO" sz="2000" dirty="0" err="1">
                <a:solidFill>
                  <a:srgbClr val="0000FF"/>
                </a:solidFill>
              </a:rPr>
              <a:t>LLSVPs</a:t>
            </a:r>
            <a:r>
              <a:rPr lang="nb-NO" sz="2000" dirty="0">
                <a:solidFill>
                  <a:srgbClr val="0000FF"/>
                </a:solidFill>
              </a:rPr>
              <a:t>)</a:t>
            </a:r>
          </a:p>
          <a:p>
            <a:r>
              <a:rPr lang="nb-NO" sz="2000" dirty="0">
                <a:solidFill>
                  <a:srgbClr val="0000FF"/>
                </a:solidFill>
              </a:rPr>
              <a:t>and </a:t>
            </a:r>
            <a:r>
              <a:rPr lang="nb-NO" sz="2000" b="1" dirty="0" err="1">
                <a:solidFill>
                  <a:srgbClr val="0000FF"/>
                </a:solidFill>
              </a:rPr>
              <a:t>slab-sinking</a:t>
            </a:r>
            <a:r>
              <a:rPr lang="nb-NO" sz="2000" b="1" dirty="0">
                <a:solidFill>
                  <a:srgbClr val="0000FF"/>
                </a:solidFill>
              </a:rPr>
              <a:t> </a:t>
            </a:r>
            <a:r>
              <a:rPr lang="nb-NO" sz="2000" b="1" dirty="0" err="1">
                <a:solidFill>
                  <a:srgbClr val="0000FF"/>
                </a:solidFill>
              </a:rPr>
              <a:t>model</a:t>
            </a:r>
            <a:r>
              <a:rPr lang="nb-NO" sz="2000" b="1" dirty="0">
                <a:solidFill>
                  <a:srgbClr val="0000FF"/>
                </a:solidFill>
              </a:rPr>
              <a:t> </a:t>
            </a:r>
            <a:r>
              <a:rPr lang="nb-NO" sz="2000" dirty="0">
                <a:solidFill>
                  <a:srgbClr val="0000FF"/>
                </a:solidFill>
              </a:rPr>
              <a:t>at 2800 km </a:t>
            </a:r>
            <a:r>
              <a:rPr lang="nb-NO" sz="2000" dirty="0" err="1">
                <a:solidFill>
                  <a:srgbClr val="0000FF"/>
                </a:solidFill>
              </a:rPr>
              <a:t>depth</a:t>
            </a:r>
            <a:endParaRPr lang="nb-NO" sz="2000" dirty="0">
              <a:solidFill>
                <a:srgbClr val="0000FF"/>
              </a:solidFill>
            </a:endParaRPr>
          </a:p>
          <a:p>
            <a:r>
              <a:rPr lang="nb-NO" sz="1800" dirty="0"/>
              <a:t> </a:t>
            </a:r>
            <a:r>
              <a:rPr lang="nb-NO" sz="1400" dirty="0" err="1"/>
              <a:t>Dziewonski</a:t>
            </a:r>
            <a:r>
              <a:rPr lang="nb-NO" sz="1400" dirty="0"/>
              <a:t> et al. (2010, </a:t>
            </a:r>
            <a:r>
              <a:rPr lang="nb-NO" sz="1400" dirty="0" err="1"/>
              <a:t>EPSL</a:t>
            </a:r>
            <a:r>
              <a:rPr lang="nb-NO" sz="1400" dirty="0"/>
              <a:t>)</a:t>
            </a:r>
          </a:p>
        </p:txBody>
      </p:sp>
      <p:pic>
        <p:nvPicPr>
          <p:cNvPr id="6149" name="Picture 6" descr="Lithgow-Bert-RevGeph9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28775"/>
            <a:ext cx="269557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851" y="58902"/>
            <a:ext cx="278288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68263" y="6227363"/>
            <a:ext cx="21224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/>
              <a:t>Lithgow-Bertelloni &amp; Richards</a:t>
            </a:r>
          </a:p>
          <a:p>
            <a:r>
              <a:rPr lang="nb-NO" sz="1200" dirty="0"/>
              <a:t>(1998, Rev. Geophys.)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789363" y="3298826"/>
            <a:ext cx="20637" cy="18886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6400006" y="4474369"/>
            <a:ext cx="1512888" cy="19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60236" y="5092211"/>
            <a:ext cx="8386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Degree 2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657120" y="5135319"/>
            <a:ext cx="8386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Degree 2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397250" y="1692275"/>
            <a:ext cx="3005951" cy="369332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/>
              <a:t>Spherical harmonics modeling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546475" y="2151063"/>
            <a:ext cx="1274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>
                <a:solidFill>
                  <a:srgbClr val="0000FF"/>
                </a:solidFill>
              </a:rPr>
              <a:t>Power spectra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3238" y="2184400"/>
            <a:ext cx="2205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>
                <a:solidFill>
                  <a:srgbClr val="0000FF"/>
                </a:solidFill>
              </a:rPr>
              <a:t>Cumulative power spectra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 rot="-2807976">
            <a:off x="7236796" y="3767544"/>
            <a:ext cx="9156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b="1">
                <a:solidFill>
                  <a:srgbClr val="006600"/>
                </a:solidFill>
              </a:rPr>
              <a:t>Slab model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237038" y="2506663"/>
            <a:ext cx="1389062" cy="406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5" name="Rounded Rectangle 24"/>
          <p:cNvSpPr/>
          <p:nvPr/>
        </p:nvSpPr>
        <p:spPr>
          <a:xfrm>
            <a:off x="4233863" y="2941638"/>
            <a:ext cx="1390650" cy="203200"/>
          </a:xfrm>
          <a:prstGeom prst="round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 rot="-2603364">
            <a:off x="6990978" y="2719358"/>
            <a:ext cx="7008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>
                <a:solidFill>
                  <a:srgbClr val="FF0000"/>
                </a:solidFill>
              </a:rPr>
              <a:t>Tomogr.</a:t>
            </a:r>
          </a:p>
          <a:p>
            <a:pPr>
              <a:lnSpc>
                <a:spcPts val="1200"/>
              </a:lnSpc>
            </a:pPr>
            <a:r>
              <a:rPr lang="nb-NO" sz="1200" dirty="0">
                <a:solidFill>
                  <a:srgbClr val="FF0000"/>
                </a:solidFill>
              </a:rPr>
              <a:t> models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67375" y="2528888"/>
            <a:ext cx="73025" cy="611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580063" y="2524125"/>
            <a:ext cx="9429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nb-NO" sz="1100">
                <a:solidFill>
                  <a:srgbClr val="FF0000"/>
                </a:solidFill>
              </a:rPr>
              <a:t>Tomographic</a:t>
            </a:r>
          </a:p>
          <a:p>
            <a:pPr>
              <a:lnSpc>
                <a:spcPts val="1300"/>
              </a:lnSpc>
            </a:pPr>
            <a:r>
              <a:rPr lang="nb-NO" sz="1100">
                <a:solidFill>
                  <a:srgbClr val="FF0000"/>
                </a:solidFill>
              </a:rPr>
              <a:t> models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578475" y="2916238"/>
            <a:ext cx="8207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>
                <a:solidFill>
                  <a:srgbClr val="006600"/>
                </a:solidFill>
              </a:rPr>
              <a:t>Slab model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4577" y="5557614"/>
            <a:ext cx="4637161" cy="1125949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1800" b="1" dirty="0">
                <a:cs typeface="+mn-cs"/>
              </a:rPr>
              <a:t>Tentative </a:t>
            </a:r>
            <a:r>
              <a:rPr lang="nb-NO" sz="1800" b="1" dirty="0" err="1">
                <a:cs typeface="+mn-cs"/>
              </a:rPr>
              <a:t>conclusions</a:t>
            </a:r>
            <a:endParaRPr lang="nb-NO" sz="1800" b="1" dirty="0">
              <a:cs typeface="+mn-cs"/>
            </a:endParaRPr>
          </a:p>
          <a:p>
            <a:pPr marL="342900" indent="-342900">
              <a:lnSpc>
                <a:spcPts val="2100"/>
              </a:lnSpc>
              <a:defRPr/>
            </a:pPr>
            <a:r>
              <a:rPr lang="nb-NO" sz="1600" dirty="0">
                <a:cs typeface="+mn-cs"/>
              </a:rPr>
              <a:t>  </a:t>
            </a:r>
            <a:r>
              <a:rPr lang="nb-NO" sz="1400" dirty="0">
                <a:cs typeface="+mn-cs"/>
              </a:rPr>
              <a:t>1. The </a:t>
            </a:r>
            <a:r>
              <a:rPr lang="nb-NO" sz="1400" dirty="0" err="1">
                <a:cs typeface="+mn-cs"/>
              </a:rPr>
              <a:t>observed</a:t>
            </a:r>
            <a:r>
              <a:rPr lang="nb-NO" sz="1400" dirty="0">
                <a:cs typeface="+mn-cs"/>
              </a:rPr>
              <a:t> </a:t>
            </a:r>
            <a:r>
              <a:rPr lang="nb-NO" sz="1400" dirty="0" err="1">
                <a:cs typeface="+mn-cs"/>
              </a:rPr>
              <a:t>degree-2</a:t>
            </a:r>
            <a:r>
              <a:rPr lang="nb-NO" sz="1400" dirty="0">
                <a:cs typeface="+mn-cs"/>
              </a:rPr>
              <a:t> </a:t>
            </a:r>
            <a:r>
              <a:rPr lang="nb-NO" sz="1400" dirty="0" err="1">
                <a:cs typeface="+mn-cs"/>
              </a:rPr>
              <a:t>pattern</a:t>
            </a:r>
            <a:r>
              <a:rPr lang="nb-NO" sz="1400" dirty="0">
                <a:cs typeface="+mn-cs"/>
              </a:rPr>
              <a:t> is </a:t>
            </a:r>
            <a:r>
              <a:rPr lang="nb-NO" sz="1400" b="1" dirty="0" err="1">
                <a:cs typeface="+mn-cs"/>
              </a:rPr>
              <a:t>only</a:t>
            </a:r>
            <a:r>
              <a:rPr lang="nb-NO" sz="1400" b="1" dirty="0">
                <a:cs typeface="+mn-cs"/>
              </a:rPr>
              <a:t> </a:t>
            </a:r>
            <a:r>
              <a:rPr lang="nb-NO" sz="1400" b="1" dirty="0" err="1">
                <a:cs typeface="+mn-cs"/>
              </a:rPr>
              <a:t>partly</a:t>
            </a:r>
            <a:r>
              <a:rPr lang="nb-NO" sz="1400" b="1" dirty="0">
                <a:cs typeface="+mn-cs"/>
              </a:rPr>
              <a:t> </a:t>
            </a:r>
            <a:r>
              <a:rPr lang="nb-NO" sz="1400" b="1" dirty="0" err="1">
                <a:cs typeface="+mn-cs"/>
              </a:rPr>
              <a:t>reproduced</a:t>
            </a:r>
            <a:endParaRPr lang="nb-NO" sz="1400" b="1" dirty="0">
              <a:cs typeface="+mn-cs"/>
            </a:endParaRPr>
          </a:p>
          <a:p>
            <a:pPr marL="342900" indent="-342900">
              <a:lnSpc>
                <a:spcPts val="1700"/>
              </a:lnSpc>
              <a:defRPr/>
            </a:pPr>
            <a:r>
              <a:rPr lang="nb-NO" sz="1400" dirty="0">
                <a:cs typeface="+mn-cs"/>
              </a:rPr>
              <a:t>       by </a:t>
            </a:r>
            <a:r>
              <a:rPr lang="nb-NO" sz="1400" dirty="0" err="1">
                <a:cs typeface="+mn-cs"/>
              </a:rPr>
              <a:t>calculated</a:t>
            </a:r>
            <a:r>
              <a:rPr lang="nb-NO" sz="1400" dirty="0">
                <a:cs typeface="+mn-cs"/>
              </a:rPr>
              <a:t> </a:t>
            </a:r>
            <a:r>
              <a:rPr lang="nb-NO" sz="1400" dirty="0" err="1">
                <a:cs typeface="+mn-cs"/>
              </a:rPr>
              <a:t>slab-accumulation</a:t>
            </a:r>
            <a:endParaRPr lang="nb-NO" sz="1400" dirty="0">
              <a:cs typeface="+mn-cs"/>
            </a:endParaRPr>
          </a:p>
          <a:p>
            <a:pPr>
              <a:lnSpc>
                <a:spcPts val="2100"/>
              </a:lnSpc>
              <a:defRPr/>
            </a:pPr>
            <a:r>
              <a:rPr lang="nb-NO" sz="1400" dirty="0">
                <a:cs typeface="+mn-cs"/>
              </a:rPr>
              <a:t>  2. The </a:t>
            </a:r>
            <a:r>
              <a:rPr lang="nb-NO" sz="1400" dirty="0" err="1">
                <a:cs typeface="+mn-cs"/>
              </a:rPr>
              <a:t>LM-structure</a:t>
            </a:r>
            <a:r>
              <a:rPr lang="nb-NO" sz="1400" dirty="0">
                <a:cs typeface="+mn-cs"/>
              </a:rPr>
              <a:t> </a:t>
            </a:r>
            <a:r>
              <a:rPr lang="nb-NO" sz="1400" dirty="0" err="1">
                <a:cs typeface="+mn-cs"/>
              </a:rPr>
              <a:t>may</a:t>
            </a:r>
            <a:r>
              <a:rPr lang="nb-NO" sz="1400" dirty="0">
                <a:cs typeface="+mn-cs"/>
              </a:rPr>
              <a:t> </a:t>
            </a:r>
            <a:r>
              <a:rPr lang="nb-NO" sz="1400" dirty="0" err="1">
                <a:cs typeface="+mn-cs"/>
              </a:rPr>
              <a:t>thus</a:t>
            </a:r>
            <a:r>
              <a:rPr lang="nb-NO" sz="1400" dirty="0">
                <a:cs typeface="+mn-cs"/>
              </a:rPr>
              <a:t> be </a:t>
            </a:r>
            <a:r>
              <a:rPr lang="nb-NO" sz="1400" b="1" dirty="0">
                <a:cs typeface="+mn-cs"/>
              </a:rPr>
              <a:t>old</a:t>
            </a:r>
            <a:r>
              <a:rPr lang="nb-NO" sz="1400" dirty="0">
                <a:cs typeface="+mn-cs"/>
              </a:rPr>
              <a:t> ( </a:t>
            </a:r>
            <a:r>
              <a:rPr lang="nb-NO" sz="1400" b="1" dirty="0">
                <a:cs typeface="+mn-cs"/>
              </a:rPr>
              <a:t>&gt; </a:t>
            </a:r>
            <a:r>
              <a:rPr lang="nb-NO" sz="1400" dirty="0">
                <a:cs typeface="+mn-cs"/>
              </a:rPr>
              <a:t>300-500 </a:t>
            </a:r>
            <a:r>
              <a:rPr lang="nb-NO" sz="1400" dirty="0" err="1">
                <a:cs typeface="+mn-cs"/>
              </a:rPr>
              <a:t>Ma</a:t>
            </a:r>
            <a:r>
              <a:rPr lang="nb-NO" sz="1400" dirty="0"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977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 animBg="1"/>
      <p:bldP spid="21" grpId="0"/>
      <p:bldP spid="22" grpId="0"/>
      <p:bldP spid="23" grpId="0"/>
      <p:bldP spid="24" grpId="0" animBg="1"/>
      <p:bldP spid="25" grpId="0" animBg="1"/>
      <p:bldP spid="27" grpId="0"/>
      <p:bldP spid="29" grpId="0"/>
      <p:bldP spid="30" grpId="0"/>
      <p:bldP spid="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2792"/>
            <a:ext cx="4511938" cy="389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537" y="37432"/>
            <a:ext cx="2993760" cy="204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8071"/>
            <a:ext cx="4505916" cy="37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200" y="139907"/>
            <a:ext cx="4038800" cy="17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5498275" y="3384465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8401792" y="4581127"/>
            <a:ext cx="141012" cy="145251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7356765" y="4734295"/>
            <a:ext cx="142503" cy="136566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7360723" y="4142507"/>
            <a:ext cx="138545" cy="13854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5062846" y="3815936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/>
          <p:cNvSpPr/>
          <p:nvPr/>
        </p:nvSpPr>
        <p:spPr>
          <a:xfrm>
            <a:off x="8387937" y="4896586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5904015" y="4769920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/>
          <p:cNvSpPr/>
          <p:nvPr/>
        </p:nvSpPr>
        <p:spPr>
          <a:xfrm>
            <a:off x="8319894" y="5041074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/>
          <p:cNvSpPr/>
          <p:nvPr/>
        </p:nvSpPr>
        <p:spPr>
          <a:xfrm>
            <a:off x="8050622" y="4931225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7668343" y="4999508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/>
          <p:cNvSpPr/>
          <p:nvPr/>
        </p:nvSpPr>
        <p:spPr>
          <a:xfrm>
            <a:off x="7810848" y="4895601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626780" y="4552206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/>
          <p:cNvSpPr/>
          <p:nvPr/>
        </p:nvSpPr>
        <p:spPr>
          <a:xfrm>
            <a:off x="7484275" y="5026227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4866903" y="4231572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/>
          <p:cNvSpPr/>
          <p:nvPr/>
        </p:nvSpPr>
        <p:spPr>
          <a:xfrm>
            <a:off x="5066805" y="4591791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/>
          <p:cNvSpPr/>
          <p:nvPr/>
        </p:nvSpPr>
        <p:spPr>
          <a:xfrm>
            <a:off x="5349833" y="4126674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/>
          <p:cNvSpPr/>
          <p:nvPr/>
        </p:nvSpPr>
        <p:spPr>
          <a:xfrm>
            <a:off x="5252851" y="4391890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/>
          <p:cNvSpPr/>
          <p:nvPr/>
        </p:nvSpPr>
        <p:spPr>
          <a:xfrm>
            <a:off x="5290456" y="5301208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/>
          <p:cNvSpPr/>
          <p:nvPr/>
        </p:nvSpPr>
        <p:spPr>
          <a:xfrm>
            <a:off x="5096491" y="4866899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/>
          <p:cNvSpPr/>
          <p:nvPr/>
        </p:nvSpPr>
        <p:spPr>
          <a:xfrm>
            <a:off x="5650674" y="4296887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al 27"/>
          <p:cNvSpPr/>
          <p:nvPr/>
        </p:nvSpPr>
        <p:spPr>
          <a:xfrm>
            <a:off x="5048991" y="3980212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/>
          <p:cNvSpPr/>
          <p:nvPr/>
        </p:nvSpPr>
        <p:spPr>
          <a:xfrm>
            <a:off x="5979225" y="5299228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Oval 29"/>
          <p:cNvSpPr/>
          <p:nvPr/>
        </p:nvSpPr>
        <p:spPr>
          <a:xfrm>
            <a:off x="5666508" y="4597728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Oval 30"/>
          <p:cNvSpPr/>
          <p:nvPr/>
        </p:nvSpPr>
        <p:spPr>
          <a:xfrm>
            <a:off x="6982095" y="4290949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/>
          <p:cNvSpPr/>
          <p:nvPr/>
        </p:nvSpPr>
        <p:spPr>
          <a:xfrm>
            <a:off x="5721926" y="5299227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4205" y="44624"/>
            <a:ext cx="20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ULVZ distribution</a:t>
            </a:r>
            <a:endParaRPr lang="en-GB" sz="2000" dirty="0">
              <a:solidFill>
                <a:srgbClr val="3333FF"/>
              </a:solidFill>
            </a:endParaRPr>
          </a:p>
          <a:p>
            <a:r>
              <a:rPr lang="nb-NO" sz="1400" dirty="0" smtClean="0"/>
              <a:t>Thorne &amp; Garnero</a:t>
            </a:r>
          </a:p>
          <a:p>
            <a:r>
              <a:rPr lang="nb-NO" sz="1400" dirty="0" smtClean="0"/>
              <a:t>(2004,</a:t>
            </a:r>
            <a:r>
              <a:rPr lang="nb-NO" sz="1400" dirty="0"/>
              <a:t> </a:t>
            </a:r>
            <a:r>
              <a:rPr lang="nb-NO" sz="1400" dirty="0" smtClean="0"/>
              <a:t>JGR)</a:t>
            </a:r>
          </a:p>
        </p:txBody>
      </p:sp>
      <p:sp>
        <p:nvSpPr>
          <p:cNvPr id="35" name="Oval 34"/>
          <p:cNvSpPr/>
          <p:nvPr/>
        </p:nvSpPr>
        <p:spPr>
          <a:xfrm>
            <a:off x="7810848" y="5232924"/>
            <a:ext cx="142505" cy="136567"/>
          </a:xfrm>
          <a:prstGeom prst="ellipse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89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169053" y="16659"/>
            <a:ext cx="3974948" cy="2062948"/>
            <a:chOff x="5169053" y="16659"/>
            <a:chExt cx="3974948" cy="20629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9053" y="16659"/>
              <a:ext cx="3974948" cy="2062948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5423698" y="20901"/>
              <a:ext cx="365760" cy="31350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" y="764704"/>
            <a:ext cx="6270915" cy="6079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4426" y="2138022"/>
            <a:ext cx="2036135" cy="7232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="1" dirty="0" err="1" smtClean="0">
                <a:solidFill>
                  <a:srgbClr val="3366FF"/>
                </a:solidFill>
              </a:rPr>
              <a:t>CMB</a:t>
            </a:r>
            <a:r>
              <a:rPr lang="nb-NO" sz="1400" b="1" dirty="0" smtClean="0">
                <a:solidFill>
                  <a:srgbClr val="3366FF"/>
                </a:solidFill>
              </a:rPr>
              <a:t> heat </a:t>
            </a:r>
            <a:r>
              <a:rPr lang="nb-NO" sz="1400" b="1" dirty="0" err="1" smtClean="0">
                <a:solidFill>
                  <a:srgbClr val="3366FF"/>
                </a:solidFill>
              </a:rPr>
              <a:t>flow</a:t>
            </a:r>
            <a:endParaRPr lang="nb-NO" sz="1400" b="1" dirty="0">
              <a:solidFill>
                <a:srgbClr val="3366FF"/>
              </a:solidFill>
            </a:endParaRPr>
          </a:p>
          <a:p>
            <a:r>
              <a:rPr lang="nb-NO" sz="1200" dirty="0" err="1" smtClean="0"/>
              <a:t>approx</a:t>
            </a:r>
            <a:r>
              <a:rPr lang="nb-NO" sz="1200" dirty="0" smtClean="0"/>
              <a:t>. </a:t>
            </a:r>
            <a:r>
              <a:rPr lang="nb-NO" sz="1200" dirty="0" err="1" smtClean="0"/>
              <a:t>scale</a:t>
            </a:r>
            <a:r>
              <a:rPr lang="nb-NO" sz="1200" dirty="0" smtClean="0"/>
              <a:t>: </a:t>
            </a:r>
            <a:r>
              <a:rPr lang="nb-NO" sz="1200" b="1" dirty="0" smtClean="0">
                <a:solidFill>
                  <a:srgbClr val="FF5C01"/>
                </a:solidFill>
              </a:rPr>
              <a:t>150</a:t>
            </a:r>
            <a:r>
              <a:rPr lang="nb-NO" sz="1200" dirty="0" smtClean="0"/>
              <a:t>-</a:t>
            </a:r>
            <a:r>
              <a:rPr lang="nb-NO" sz="1200" b="1" dirty="0" smtClean="0">
                <a:solidFill>
                  <a:srgbClr val="0000FF"/>
                </a:solidFill>
              </a:rPr>
              <a:t>10</a:t>
            </a:r>
            <a:r>
              <a:rPr lang="nb-NO" sz="1200" dirty="0" smtClean="0">
                <a:solidFill>
                  <a:srgbClr val="3366FF"/>
                </a:solidFill>
              </a:rPr>
              <a:t> </a:t>
            </a:r>
            <a:r>
              <a:rPr lang="nb-NO" sz="1200" dirty="0" smtClean="0"/>
              <a:t>mW/</a:t>
            </a:r>
            <a:r>
              <a:rPr lang="nb-NO" sz="1200" dirty="0" err="1" smtClean="0"/>
              <a:t>m</a:t>
            </a:r>
            <a:r>
              <a:rPr lang="nb-NO" sz="1200" baseline="30000" dirty="0" err="1" smtClean="0"/>
              <a:t>2</a:t>
            </a:r>
            <a:endParaRPr lang="nb-NO" sz="1200" baseline="30000" dirty="0" smtClean="0"/>
          </a:p>
          <a:p>
            <a:pPr>
              <a:lnSpc>
                <a:spcPts val="1800"/>
              </a:lnSpc>
            </a:pPr>
            <a:r>
              <a:rPr lang="nb-NO" sz="1100" dirty="0" smtClean="0"/>
              <a:t>Olson &amp; Christensen, 2002, </a:t>
            </a:r>
            <a:r>
              <a:rPr lang="nb-NO" sz="1100" dirty="0" err="1" smtClean="0"/>
              <a:t>GJI</a:t>
            </a:r>
            <a:endParaRPr lang="en-US" sz="1100" dirty="0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81061" y="6414003"/>
            <a:ext cx="1221809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 smtClean="0"/>
              <a:t>Dehant et al. (2021,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     Surv. </a:t>
            </a:r>
            <a:r>
              <a:rPr lang="nb-NO" sz="1000" dirty="0" err="1" smtClean="0"/>
              <a:t>Geophys</a:t>
            </a:r>
            <a:r>
              <a:rPr lang="nb-NO" sz="1000" dirty="0" smtClean="0"/>
              <a:t>.)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337003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294168" y="41563"/>
            <a:ext cx="3849832" cy="1953491"/>
            <a:chOff x="5169053" y="16659"/>
            <a:chExt cx="3974948" cy="206294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9053" y="16659"/>
              <a:ext cx="3974948" cy="2062948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5423698" y="20901"/>
              <a:ext cx="365760" cy="31350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7" y="3195205"/>
            <a:ext cx="5846859" cy="3008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255" y="3334331"/>
            <a:ext cx="3137164" cy="27363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44390" y="6248971"/>
            <a:ext cx="1390867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err="1" smtClean="0">
                <a:solidFill>
                  <a:srgbClr val="0066FF"/>
                </a:solidFill>
              </a:rPr>
              <a:t>CMB</a:t>
            </a:r>
            <a:r>
              <a:rPr lang="nb-NO" sz="1400" dirty="0" smtClean="0">
                <a:solidFill>
                  <a:srgbClr val="0066FF"/>
                </a:solidFill>
              </a:rPr>
              <a:t> heat </a:t>
            </a:r>
            <a:r>
              <a:rPr lang="nb-NO" sz="1400" dirty="0" err="1" smtClean="0">
                <a:solidFill>
                  <a:srgbClr val="0066FF"/>
                </a:solidFill>
              </a:rPr>
              <a:t>flux</a:t>
            </a:r>
            <a:endParaRPr lang="nb-NO" sz="1400" dirty="0" smtClean="0">
              <a:solidFill>
                <a:srgbClr val="0066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100" dirty="0" smtClean="0"/>
              <a:t> Olson </a:t>
            </a:r>
            <a:r>
              <a:rPr lang="nb-NO" sz="1100" dirty="0"/>
              <a:t>2016, </a:t>
            </a:r>
            <a:r>
              <a:rPr lang="nb-NO" sz="1100" dirty="0" err="1" smtClean="0"/>
              <a:t>GGG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6948264" y="6128030"/>
            <a:ext cx="2117887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Radial </a:t>
            </a:r>
            <a:r>
              <a:rPr lang="nb-NO" sz="1400" dirty="0" err="1" smtClean="0">
                <a:solidFill>
                  <a:srgbClr val="0066FF"/>
                </a:solidFill>
              </a:rPr>
              <a:t>flow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velocity</a:t>
            </a:r>
            <a:r>
              <a:rPr lang="nb-NO" sz="1400" dirty="0" smtClean="0">
                <a:solidFill>
                  <a:srgbClr val="0066FF"/>
                </a:solidFill>
              </a:rPr>
              <a:t>, </a:t>
            </a:r>
            <a:r>
              <a:rPr lang="nb-NO" sz="1400" b="1" dirty="0" err="1" smtClean="0">
                <a:solidFill>
                  <a:srgbClr val="0066FF"/>
                </a:solidFill>
              </a:rPr>
              <a:t>core</a:t>
            </a:r>
            <a:endParaRPr lang="nb-NO" sz="1400" b="1" dirty="0" smtClean="0">
              <a:solidFill>
                <a:srgbClr val="0066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100" dirty="0" err="1" smtClean="0"/>
              <a:t>Equatorial</a:t>
            </a:r>
            <a:r>
              <a:rPr lang="nb-NO" sz="1100" dirty="0" smtClean="0"/>
              <a:t> plane, 0⁰ longitude: </a:t>
            </a:r>
            <a:r>
              <a:rPr lang="nb-NO" sz="1100" dirty="0" err="1" smtClean="0"/>
              <a:t>left</a:t>
            </a:r>
            <a:endParaRPr lang="nb-NO" sz="1100" dirty="0" smtClean="0"/>
          </a:p>
          <a:p>
            <a:pPr>
              <a:lnSpc>
                <a:spcPts val="1400"/>
              </a:lnSpc>
            </a:pPr>
            <a:r>
              <a:rPr lang="nb-NO" sz="1100" dirty="0" smtClean="0"/>
              <a:t>Olson 2016, </a:t>
            </a:r>
            <a:r>
              <a:rPr lang="nb-NO" sz="1100" dirty="0" err="1" smtClean="0"/>
              <a:t>GGG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" y="194134"/>
            <a:ext cx="5524109" cy="29394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84425" y="2121363"/>
            <a:ext cx="2036135" cy="7232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="1" dirty="0" err="1" smtClean="0">
                <a:solidFill>
                  <a:srgbClr val="3366FF"/>
                </a:solidFill>
              </a:rPr>
              <a:t>CMB</a:t>
            </a:r>
            <a:r>
              <a:rPr lang="nb-NO" sz="1400" b="1" dirty="0" smtClean="0">
                <a:solidFill>
                  <a:srgbClr val="3366FF"/>
                </a:solidFill>
              </a:rPr>
              <a:t> heat </a:t>
            </a:r>
            <a:r>
              <a:rPr lang="nb-NO" sz="1400" b="1" dirty="0" err="1" smtClean="0">
                <a:solidFill>
                  <a:srgbClr val="3366FF"/>
                </a:solidFill>
              </a:rPr>
              <a:t>flow</a:t>
            </a:r>
            <a:endParaRPr lang="nb-NO" sz="1400" b="1" dirty="0">
              <a:solidFill>
                <a:srgbClr val="3366FF"/>
              </a:solidFill>
            </a:endParaRPr>
          </a:p>
          <a:p>
            <a:r>
              <a:rPr lang="nb-NO" sz="1200" dirty="0" err="1" smtClean="0"/>
              <a:t>approx</a:t>
            </a:r>
            <a:r>
              <a:rPr lang="nb-NO" sz="1200" dirty="0" smtClean="0"/>
              <a:t>. </a:t>
            </a:r>
            <a:r>
              <a:rPr lang="nb-NO" sz="1200" dirty="0" err="1" smtClean="0"/>
              <a:t>scale</a:t>
            </a:r>
            <a:r>
              <a:rPr lang="nb-NO" sz="1200" dirty="0" smtClean="0"/>
              <a:t>: </a:t>
            </a:r>
            <a:r>
              <a:rPr lang="nb-NO" sz="1200" b="1" dirty="0" smtClean="0">
                <a:solidFill>
                  <a:srgbClr val="FF5C01"/>
                </a:solidFill>
              </a:rPr>
              <a:t>150</a:t>
            </a:r>
            <a:r>
              <a:rPr lang="nb-NO" sz="1200" dirty="0" smtClean="0"/>
              <a:t>-</a:t>
            </a:r>
            <a:r>
              <a:rPr lang="nb-NO" sz="1200" b="1" dirty="0" smtClean="0">
                <a:solidFill>
                  <a:srgbClr val="0000FF"/>
                </a:solidFill>
              </a:rPr>
              <a:t>10</a:t>
            </a:r>
            <a:r>
              <a:rPr lang="nb-NO" sz="1200" dirty="0" smtClean="0">
                <a:solidFill>
                  <a:srgbClr val="3366FF"/>
                </a:solidFill>
              </a:rPr>
              <a:t> </a:t>
            </a:r>
            <a:r>
              <a:rPr lang="nb-NO" sz="1200" dirty="0" smtClean="0"/>
              <a:t>mW/</a:t>
            </a:r>
            <a:r>
              <a:rPr lang="nb-NO" sz="1200" dirty="0" err="1" smtClean="0"/>
              <a:t>m</a:t>
            </a:r>
            <a:r>
              <a:rPr lang="nb-NO" sz="1200" baseline="30000" dirty="0" err="1" smtClean="0"/>
              <a:t>2</a:t>
            </a:r>
            <a:endParaRPr lang="nb-NO" sz="1200" baseline="30000" dirty="0" smtClean="0"/>
          </a:p>
          <a:p>
            <a:pPr>
              <a:lnSpc>
                <a:spcPts val="1800"/>
              </a:lnSpc>
            </a:pPr>
            <a:r>
              <a:rPr lang="nb-NO" sz="1100" dirty="0" smtClean="0"/>
              <a:t>Olson &amp; Christensen, 2002, </a:t>
            </a:r>
            <a:r>
              <a:rPr lang="nb-NO" sz="1100" dirty="0" err="1" smtClean="0"/>
              <a:t>GJI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8159688" y="4613630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180°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874734" y="4581490"/>
            <a:ext cx="322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0°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984696" y="3276936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90°W</a:t>
            </a:r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028611" y="5822333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90°E</a:t>
            </a:r>
            <a:endParaRPr lang="en-GB" sz="1200" dirty="0"/>
          </a:p>
        </p:txBody>
      </p:sp>
      <p:sp>
        <p:nvSpPr>
          <p:cNvPr id="21" name="TextBox 20"/>
          <p:cNvSpPr txBox="1"/>
          <p:nvPr/>
        </p:nvSpPr>
        <p:spPr>
          <a:xfrm rot="16401455">
            <a:off x="1639727" y="4540914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90°W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 rot="16817127">
            <a:off x="4319823" y="4761633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90°E</a:t>
            </a:r>
            <a:endParaRPr lang="en-GB" sz="1200" dirty="0"/>
          </a:p>
        </p:txBody>
      </p:sp>
      <p:sp>
        <p:nvSpPr>
          <p:cNvPr id="25" name="TextBox 24"/>
          <p:cNvSpPr txBox="1"/>
          <p:nvPr/>
        </p:nvSpPr>
        <p:spPr>
          <a:xfrm rot="16620738">
            <a:off x="561396" y="4393393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180°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7071716">
            <a:off x="5436464" y="4686070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180°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169052" y="0"/>
            <a:ext cx="3974948" cy="2062948"/>
            <a:chOff x="5169053" y="16659"/>
            <a:chExt cx="3974948" cy="20629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9053" y="16659"/>
              <a:ext cx="3974948" cy="2062948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5423698" y="20901"/>
              <a:ext cx="365760" cy="31350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84425" y="2121363"/>
            <a:ext cx="2036135" cy="7232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="1" dirty="0" err="1" smtClean="0">
                <a:solidFill>
                  <a:srgbClr val="3366FF"/>
                </a:solidFill>
              </a:rPr>
              <a:t>CMB</a:t>
            </a:r>
            <a:r>
              <a:rPr lang="nb-NO" sz="1400" b="1" dirty="0" smtClean="0">
                <a:solidFill>
                  <a:srgbClr val="3366FF"/>
                </a:solidFill>
              </a:rPr>
              <a:t> heat </a:t>
            </a:r>
            <a:r>
              <a:rPr lang="nb-NO" sz="1400" b="1" dirty="0" err="1" smtClean="0">
                <a:solidFill>
                  <a:srgbClr val="3366FF"/>
                </a:solidFill>
              </a:rPr>
              <a:t>flow</a:t>
            </a:r>
            <a:endParaRPr lang="nb-NO" sz="1400" b="1" dirty="0">
              <a:solidFill>
                <a:srgbClr val="3366FF"/>
              </a:solidFill>
            </a:endParaRPr>
          </a:p>
          <a:p>
            <a:r>
              <a:rPr lang="nb-NO" sz="1200" dirty="0" err="1" smtClean="0"/>
              <a:t>approx</a:t>
            </a:r>
            <a:r>
              <a:rPr lang="nb-NO" sz="1200" dirty="0" smtClean="0"/>
              <a:t>. </a:t>
            </a:r>
            <a:r>
              <a:rPr lang="nb-NO" sz="1200" dirty="0" err="1" smtClean="0"/>
              <a:t>scale</a:t>
            </a:r>
            <a:r>
              <a:rPr lang="nb-NO" sz="1200" dirty="0" smtClean="0"/>
              <a:t>: </a:t>
            </a:r>
            <a:r>
              <a:rPr lang="nb-NO" sz="1200" b="1" dirty="0" smtClean="0">
                <a:solidFill>
                  <a:srgbClr val="FF5C01"/>
                </a:solidFill>
              </a:rPr>
              <a:t>150</a:t>
            </a:r>
            <a:r>
              <a:rPr lang="nb-NO" sz="1200" dirty="0" smtClean="0"/>
              <a:t>-</a:t>
            </a:r>
            <a:r>
              <a:rPr lang="nb-NO" sz="1200" b="1" dirty="0" smtClean="0">
                <a:solidFill>
                  <a:srgbClr val="0000FF"/>
                </a:solidFill>
              </a:rPr>
              <a:t>10</a:t>
            </a:r>
            <a:r>
              <a:rPr lang="nb-NO" sz="1200" dirty="0" smtClean="0">
                <a:solidFill>
                  <a:srgbClr val="3366FF"/>
                </a:solidFill>
              </a:rPr>
              <a:t> </a:t>
            </a:r>
            <a:r>
              <a:rPr lang="nb-NO" sz="1200" dirty="0" smtClean="0"/>
              <a:t>mW/</a:t>
            </a:r>
            <a:r>
              <a:rPr lang="nb-NO" sz="1200" dirty="0" err="1" smtClean="0"/>
              <a:t>m</a:t>
            </a:r>
            <a:r>
              <a:rPr lang="nb-NO" sz="1200" baseline="30000" dirty="0" err="1" smtClean="0"/>
              <a:t>2</a:t>
            </a:r>
            <a:endParaRPr lang="nb-NO" sz="1200" baseline="30000" dirty="0" smtClean="0"/>
          </a:p>
          <a:p>
            <a:pPr>
              <a:lnSpc>
                <a:spcPts val="1800"/>
              </a:lnSpc>
            </a:pPr>
            <a:r>
              <a:rPr lang="nb-NO" sz="1100" dirty="0" smtClean="0"/>
              <a:t>Olson &amp; Christensen, 2002, </a:t>
            </a:r>
            <a:r>
              <a:rPr lang="nb-NO" sz="1100" dirty="0" err="1" smtClean="0"/>
              <a:t>GJI</a:t>
            </a:r>
            <a:endParaRPr lang="en-US" sz="11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" y="665514"/>
            <a:ext cx="6358070" cy="61651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0" y="857250"/>
            <a:ext cx="5907232" cy="59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136" y="5929938"/>
            <a:ext cx="2727189" cy="792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5511182" y="926626"/>
            <a:ext cx="3556081" cy="2781993"/>
            <a:chOff x="5516377" y="673342"/>
            <a:chExt cx="3556081" cy="27819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6377" y="967788"/>
              <a:ext cx="3556081" cy="248754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16216" y="673342"/>
              <a:ext cx="16875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b="1" dirty="0" smtClean="0"/>
                <a:t>Turning </a:t>
              </a:r>
              <a:r>
                <a:rPr lang="nb-NO" sz="1300" b="1" dirty="0" err="1" smtClean="0"/>
                <a:t>points</a:t>
              </a:r>
              <a:r>
                <a:rPr lang="nb-NO" sz="1300" b="1" dirty="0" smtClean="0"/>
                <a:t> from:</a:t>
              </a:r>
              <a:endParaRPr lang="en-GB" sz="13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43024" y="3905689"/>
            <a:ext cx="3654217" cy="2786059"/>
            <a:chOff x="5443024" y="3761174"/>
            <a:chExt cx="3654217" cy="2786059"/>
          </a:xfrm>
        </p:grpSpPr>
        <p:grpSp>
          <p:nvGrpSpPr>
            <p:cNvPr id="21" name="Group 20"/>
            <p:cNvGrpSpPr/>
            <p:nvPr/>
          </p:nvGrpSpPr>
          <p:grpSpPr>
            <a:xfrm>
              <a:off x="5443024" y="3911965"/>
              <a:ext cx="3654217" cy="2635268"/>
              <a:chOff x="5489783" y="3667778"/>
              <a:chExt cx="3654217" cy="26352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27964" y="3789040"/>
                <a:ext cx="3616036" cy="2514006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5489783" y="3667778"/>
                <a:ext cx="322705" cy="28278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434820" y="3761174"/>
              <a:ext cx="16875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b="1" dirty="0" smtClean="0"/>
                <a:t>Turning </a:t>
              </a:r>
              <a:r>
                <a:rPr lang="nb-NO" sz="1300" b="1" dirty="0" err="1" smtClean="0"/>
                <a:t>points</a:t>
              </a:r>
              <a:r>
                <a:rPr lang="nb-NO" sz="1300" b="1" dirty="0" smtClean="0"/>
                <a:t> from:</a:t>
              </a:r>
              <a:endParaRPr lang="en-GB" sz="13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63712" y="963880"/>
            <a:ext cx="3707904" cy="3414135"/>
            <a:chOff x="1763454" y="703377"/>
            <a:chExt cx="3707904" cy="3414135"/>
          </a:xfrm>
        </p:grpSpPr>
        <p:sp>
          <p:nvSpPr>
            <p:cNvPr id="11" name="TextBox 10"/>
            <p:cNvSpPr txBox="1"/>
            <p:nvPr/>
          </p:nvSpPr>
          <p:spPr>
            <a:xfrm>
              <a:off x="2894305" y="703377"/>
              <a:ext cx="168757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b="1" dirty="0" smtClean="0"/>
                <a:t>Turning </a:t>
              </a:r>
              <a:r>
                <a:rPr lang="nb-NO" sz="1300" b="1" dirty="0" err="1" smtClean="0"/>
                <a:t>points</a:t>
              </a:r>
              <a:r>
                <a:rPr lang="nb-NO" sz="1300" b="1" dirty="0" smtClean="0"/>
                <a:t> from:</a:t>
              </a:r>
              <a:endParaRPr lang="en-GB" sz="1300" b="1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763454" y="849571"/>
              <a:ext cx="3707904" cy="2584424"/>
              <a:chOff x="5436096" y="850110"/>
              <a:chExt cx="3707904" cy="258442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8745" y="960657"/>
                <a:ext cx="3595255" cy="2473877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5436096" y="850110"/>
                <a:ext cx="322705" cy="28278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3" name="Straight Connector 42"/>
            <p:cNvCxnSpPr/>
            <p:nvPr/>
          </p:nvCxnSpPr>
          <p:spPr>
            <a:xfrm flipV="1">
              <a:off x="2873086" y="3486150"/>
              <a:ext cx="1039091" cy="5195"/>
            </a:xfrm>
            <a:prstGeom prst="line">
              <a:avLst/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492019" y="3471181"/>
              <a:ext cx="152477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200" dirty="0" smtClean="0">
                  <a:solidFill>
                    <a:srgbClr val="FF0000"/>
                  </a:solidFill>
                </a:rPr>
                <a:t>Western </a:t>
              </a:r>
              <a:r>
                <a:rPr lang="nb-NO" sz="1200" dirty="0" err="1" smtClean="0">
                  <a:solidFill>
                    <a:srgbClr val="FF0000"/>
                  </a:solidFill>
                </a:rPr>
                <a:t>hemisphere</a:t>
              </a:r>
              <a:r>
                <a:rPr lang="nb-NO" sz="1200" dirty="0" smtClean="0">
                  <a:solidFill>
                    <a:srgbClr val="FF0000"/>
                  </a:solidFill>
                </a:rPr>
                <a:t>:</a:t>
              </a:r>
            </a:p>
            <a:p>
              <a:r>
                <a:rPr lang="nb-NO" sz="1200" b="1" dirty="0" smtClean="0">
                  <a:solidFill>
                    <a:srgbClr val="FF0000"/>
                  </a:solidFill>
                </a:rPr>
                <a:t>   </a:t>
              </a:r>
              <a:r>
                <a:rPr lang="nb-NO" sz="1200" b="1" dirty="0" err="1" smtClean="0">
                  <a:solidFill>
                    <a:srgbClr val="FF0000"/>
                  </a:solidFill>
                </a:rPr>
                <a:t>high</a:t>
              </a:r>
              <a:r>
                <a:rPr lang="nb-NO" sz="1200" b="1" dirty="0" smtClean="0">
                  <a:solidFill>
                    <a:srgbClr val="FF0000"/>
                  </a:solidFill>
                </a:rPr>
                <a:t> IC-</a:t>
              </a:r>
              <a:r>
                <a:rPr lang="nb-NO" sz="1200" b="1" dirty="0" err="1" smtClean="0">
                  <a:solidFill>
                    <a:srgbClr val="FF0000"/>
                  </a:solidFill>
                </a:rPr>
                <a:t>velocities</a:t>
              </a:r>
              <a:endParaRPr lang="nb-NO" sz="1200" b="1" dirty="0" smtClean="0">
                <a:solidFill>
                  <a:srgbClr val="FF0000"/>
                </a:solidFill>
              </a:endParaRPr>
            </a:p>
            <a:p>
              <a:r>
                <a:rPr lang="nb-NO" sz="1200" b="1" dirty="0">
                  <a:solidFill>
                    <a:srgbClr val="FF0000"/>
                  </a:solidFill>
                </a:rPr>
                <a:t> </a:t>
              </a:r>
              <a:r>
                <a:rPr lang="nb-NO" sz="1000" dirty="0" smtClean="0">
                  <a:solidFill>
                    <a:srgbClr val="FF0000"/>
                  </a:solidFill>
                </a:rPr>
                <a:t>(and </a:t>
              </a:r>
              <a:r>
                <a:rPr lang="nb-NO" sz="1000" dirty="0" err="1" smtClean="0">
                  <a:solidFill>
                    <a:srgbClr val="FF0000"/>
                  </a:solidFill>
                </a:rPr>
                <a:t>seismic</a:t>
              </a:r>
              <a:r>
                <a:rPr lang="nb-NO" sz="1000" dirty="0" smtClean="0">
                  <a:solidFill>
                    <a:srgbClr val="FF0000"/>
                  </a:solidFill>
                </a:rPr>
                <a:t> </a:t>
              </a:r>
              <a:r>
                <a:rPr lang="nb-NO" sz="1000" dirty="0" err="1" smtClean="0">
                  <a:solidFill>
                    <a:srgbClr val="FF0000"/>
                  </a:solidFill>
                </a:rPr>
                <a:t>anisotropy</a:t>
              </a:r>
              <a:r>
                <a:rPr lang="nb-NO" sz="1000" dirty="0">
                  <a:solidFill>
                    <a:srgbClr val="FF0000"/>
                  </a:solidFill>
                </a:rPr>
                <a:t>)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3906982" y="3226377"/>
              <a:ext cx="15586" cy="322118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 flipV="1">
              <a:off x="3924300" y="3482688"/>
              <a:ext cx="1136073" cy="3462"/>
            </a:xfrm>
            <a:prstGeom prst="line">
              <a:avLst/>
            </a:prstGeom>
            <a:ln>
              <a:solidFill>
                <a:srgbClr val="0066FF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916386" y="3471567"/>
              <a:ext cx="144142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>
                  <a:solidFill>
                    <a:srgbClr val="0066FF"/>
                  </a:solidFill>
                </a:rPr>
                <a:t>Eastern</a:t>
              </a:r>
              <a:r>
                <a:rPr lang="nb-NO" sz="1200" dirty="0" smtClean="0">
                  <a:solidFill>
                    <a:srgbClr val="0066FF"/>
                  </a:solidFill>
                </a:rPr>
                <a:t> </a:t>
              </a:r>
              <a:r>
                <a:rPr lang="nb-NO" sz="1200" dirty="0" err="1" smtClean="0">
                  <a:solidFill>
                    <a:srgbClr val="0066FF"/>
                  </a:solidFill>
                </a:rPr>
                <a:t>hemisphere</a:t>
              </a:r>
              <a:r>
                <a:rPr lang="nb-NO" sz="1200" dirty="0" smtClean="0">
                  <a:solidFill>
                    <a:srgbClr val="0066FF"/>
                  </a:solidFill>
                </a:rPr>
                <a:t>:</a:t>
              </a:r>
            </a:p>
            <a:p>
              <a:r>
                <a:rPr lang="nb-NO" sz="1200" dirty="0" smtClean="0">
                  <a:solidFill>
                    <a:srgbClr val="0066FF"/>
                  </a:solidFill>
                </a:rPr>
                <a:t>  </a:t>
              </a:r>
              <a:r>
                <a:rPr lang="nb-NO" sz="1200" b="1" dirty="0" err="1" smtClean="0">
                  <a:solidFill>
                    <a:srgbClr val="0066FF"/>
                  </a:solidFill>
                </a:rPr>
                <a:t>low</a:t>
              </a:r>
              <a:r>
                <a:rPr lang="nb-NO" sz="1200" b="1" dirty="0" smtClean="0">
                  <a:solidFill>
                    <a:srgbClr val="0066FF"/>
                  </a:solidFill>
                </a:rPr>
                <a:t> IC-</a:t>
              </a:r>
              <a:r>
                <a:rPr lang="nb-NO" sz="1200" b="1" dirty="0" err="1" smtClean="0">
                  <a:solidFill>
                    <a:srgbClr val="0066FF"/>
                  </a:solidFill>
                </a:rPr>
                <a:t>velocities</a:t>
              </a:r>
              <a:endParaRPr lang="en-GB" sz="1200" b="1" dirty="0">
                <a:solidFill>
                  <a:srgbClr val="0066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78957" y="4556802"/>
            <a:ext cx="2789546" cy="1037308"/>
            <a:chOff x="1992641" y="4055317"/>
            <a:chExt cx="2789546" cy="1037308"/>
          </a:xfrm>
        </p:grpSpPr>
        <p:sp>
          <p:nvSpPr>
            <p:cNvPr id="4" name="Rectangle 3"/>
            <p:cNvSpPr/>
            <p:nvPr/>
          </p:nvSpPr>
          <p:spPr>
            <a:xfrm>
              <a:off x="2003259" y="4102077"/>
              <a:ext cx="2734996" cy="3103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8456" y="4380749"/>
              <a:ext cx="2727188" cy="7118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1992641" y="4055317"/>
              <a:ext cx="27895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b="1" dirty="0" err="1" smtClean="0">
                  <a:solidFill>
                    <a:srgbClr val="3333FF"/>
                  </a:solidFill>
                </a:rPr>
                <a:t>Eff</a:t>
              </a:r>
              <a:r>
                <a:rPr lang="nb-NO" sz="1600" b="1" dirty="0" err="1" smtClean="0">
                  <a:solidFill>
                    <a:srgbClr val="0066FF"/>
                  </a:solidFill>
                </a:rPr>
                <a:t>ect</a:t>
              </a:r>
              <a:r>
                <a:rPr lang="nb-NO" sz="1600" b="1" dirty="0" err="1" smtClean="0">
                  <a:solidFill>
                    <a:srgbClr val="3399FF"/>
                  </a:solidFill>
                </a:rPr>
                <a:t>ive</a:t>
              </a:r>
              <a:r>
                <a:rPr lang="nb-NO" sz="1600" b="1" dirty="0" smtClean="0"/>
                <a:t> </a:t>
              </a:r>
              <a:r>
                <a:rPr lang="nb-NO" sz="1600" b="1" dirty="0" smtClean="0">
                  <a:solidFill>
                    <a:srgbClr val="00CCFF"/>
                  </a:solidFill>
                </a:rPr>
                <a:t>IC-</a:t>
              </a:r>
              <a:r>
                <a:rPr lang="nb-NO" sz="1600" b="1" dirty="0" err="1" smtClean="0">
                  <a:solidFill>
                    <a:srgbClr val="00FFFF"/>
                  </a:solidFill>
                </a:rPr>
                <a:t>vel</a:t>
              </a:r>
              <a:r>
                <a:rPr lang="nb-NO" sz="1600" b="1" dirty="0" err="1" smtClean="0">
                  <a:solidFill>
                    <a:srgbClr val="FFFF00"/>
                  </a:solidFill>
                </a:rPr>
                <a:t>oc</a:t>
              </a:r>
              <a:r>
                <a:rPr lang="nb-NO" sz="1600" b="1" dirty="0" err="1" smtClean="0">
                  <a:solidFill>
                    <a:srgbClr val="FF9900"/>
                  </a:solidFill>
                </a:rPr>
                <a:t>it</a:t>
              </a:r>
              <a:r>
                <a:rPr lang="nb-NO" sz="1600" b="1" dirty="0" err="1" smtClean="0">
                  <a:solidFill>
                    <a:srgbClr val="FF6600"/>
                  </a:solidFill>
                </a:rPr>
                <a:t>y</a:t>
              </a:r>
              <a:r>
                <a:rPr lang="nb-NO" sz="1600" b="1" dirty="0" smtClean="0">
                  <a:solidFill>
                    <a:srgbClr val="FF6600"/>
                  </a:solidFill>
                </a:rPr>
                <a:t> </a:t>
              </a:r>
              <a:r>
                <a:rPr lang="nb-NO" sz="1600" b="1" dirty="0" err="1" smtClean="0">
                  <a:solidFill>
                    <a:srgbClr val="FF6600"/>
                  </a:solidFill>
                </a:rPr>
                <a:t>an</a:t>
              </a:r>
              <a:r>
                <a:rPr lang="nb-NO" sz="1600" b="1" dirty="0" err="1" smtClean="0">
                  <a:solidFill>
                    <a:srgbClr val="FF0000"/>
                  </a:solidFill>
                </a:rPr>
                <a:t>om</a:t>
              </a:r>
              <a:r>
                <a:rPr lang="nb-NO" sz="1600" b="1" dirty="0" err="1" smtClean="0">
                  <a:solidFill>
                    <a:srgbClr val="CC0000"/>
                  </a:solidFill>
                </a:rPr>
                <a:t>aly</a:t>
              </a:r>
              <a:endParaRPr lang="en-GB" sz="1600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810" y="1019820"/>
            <a:ext cx="1734591" cy="3815902"/>
            <a:chOff x="30914" y="464274"/>
            <a:chExt cx="1734591" cy="38159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914" y="656786"/>
              <a:ext cx="1734591" cy="353817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36210" y="902565"/>
              <a:ext cx="67217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b="1" dirty="0" smtClean="0"/>
                <a:t>Source</a:t>
              </a:r>
              <a:endParaRPr lang="en-GB" sz="13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9668" y="3987788"/>
              <a:ext cx="80342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b="1" dirty="0" err="1" smtClean="0"/>
                <a:t>Receiver</a:t>
              </a:r>
              <a:endParaRPr lang="en-GB" sz="13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977" y="464274"/>
              <a:ext cx="1023037" cy="515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nb-NO" sz="1100" b="1" dirty="0" smtClean="0"/>
                <a:t>Zeta </a:t>
              </a:r>
              <a:r>
                <a:rPr lang="nb-NO" sz="1100" dirty="0" smtClean="0"/>
                <a:t>(</a:t>
              </a:r>
              <a:r>
                <a:rPr lang="el-GR" sz="1100" b="1" dirty="0"/>
                <a:t>ζ</a:t>
              </a:r>
              <a:r>
                <a:rPr lang="nb-NO" sz="1100" dirty="0" smtClean="0"/>
                <a:t>)</a:t>
              </a:r>
              <a:r>
                <a:rPr lang="nb-NO" sz="1100" b="1" dirty="0" smtClean="0"/>
                <a:t> </a:t>
              </a:r>
              <a:r>
                <a:rPr lang="nb-NO" sz="1100" dirty="0" smtClean="0"/>
                <a:t>angle:</a:t>
              </a:r>
            </a:p>
            <a:p>
              <a:pPr>
                <a:lnSpc>
                  <a:spcPts val="1100"/>
                </a:lnSpc>
              </a:pPr>
              <a:r>
                <a:rPr lang="nb-NO" sz="1100" dirty="0" err="1" smtClean="0"/>
                <a:t>deviation</a:t>
              </a:r>
              <a:r>
                <a:rPr lang="nb-NO" sz="1100" dirty="0" smtClean="0"/>
                <a:t> from</a:t>
              </a:r>
            </a:p>
            <a:p>
              <a:pPr>
                <a:lnSpc>
                  <a:spcPts val="1100"/>
                </a:lnSpc>
              </a:pPr>
              <a:r>
                <a:rPr lang="nb-NO" sz="1100" dirty="0" err="1" smtClean="0"/>
                <a:t>rotation</a:t>
              </a:r>
              <a:r>
                <a:rPr lang="nb-NO" sz="1100" dirty="0" smtClean="0"/>
                <a:t> </a:t>
              </a:r>
              <a:r>
                <a:rPr lang="nb-NO" sz="1100" dirty="0" err="1" smtClean="0"/>
                <a:t>axis</a:t>
              </a:r>
              <a:endParaRPr lang="en-GB" sz="11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6722" y="67973"/>
            <a:ext cx="7366119" cy="6565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nb-NO" sz="1800" dirty="0" smtClean="0">
                <a:solidFill>
                  <a:srgbClr val="0000FF"/>
                </a:solidFill>
              </a:rPr>
              <a:t>IC-</a:t>
            </a:r>
            <a:r>
              <a:rPr lang="nb-NO" sz="1800" dirty="0" err="1" smtClean="0">
                <a:solidFill>
                  <a:srgbClr val="0000FF"/>
                </a:solidFill>
              </a:rPr>
              <a:t>velocity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anomalies</a:t>
            </a:r>
            <a:r>
              <a:rPr lang="nb-NO" sz="1800" dirty="0" smtClean="0">
                <a:solidFill>
                  <a:srgbClr val="0000FF"/>
                </a:solidFill>
              </a:rPr>
              <a:t> for </a:t>
            </a:r>
            <a:r>
              <a:rPr lang="nb-NO" sz="1800" b="1" dirty="0" smtClean="0">
                <a:solidFill>
                  <a:srgbClr val="0000FF"/>
                </a:solidFill>
              </a:rPr>
              <a:t>PKP-</a:t>
            </a:r>
            <a:r>
              <a:rPr lang="nb-NO" sz="1800" b="1" dirty="0" err="1" smtClean="0">
                <a:solidFill>
                  <a:srgbClr val="0000FF"/>
                </a:solidFill>
              </a:rPr>
              <a:t>waves</a:t>
            </a:r>
            <a:r>
              <a:rPr lang="nb-NO" sz="1800" b="1" dirty="0" smtClean="0">
                <a:solidFill>
                  <a:srgbClr val="0000FF"/>
                </a:solidFill>
              </a:rPr>
              <a:t> turning </a:t>
            </a:r>
            <a:r>
              <a:rPr lang="nb-NO" sz="1800" dirty="0" smtClean="0">
                <a:solidFill>
                  <a:srgbClr val="0000FF"/>
                </a:solidFill>
              </a:rPr>
              <a:t>in </a:t>
            </a:r>
            <a:r>
              <a:rPr lang="nb-NO" sz="1800" dirty="0" err="1" smtClean="0">
                <a:solidFill>
                  <a:srgbClr val="0000FF"/>
                </a:solidFill>
              </a:rPr>
              <a:t>the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following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depth</a:t>
            </a:r>
            <a:r>
              <a:rPr lang="nb-NO" sz="1800" dirty="0" smtClean="0">
                <a:solidFill>
                  <a:srgbClr val="0000FF"/>
                </a:solidFill>
              </a:rPr>
              <a:t> ranges: </a:t>
            </a:r>
          </a:p>
          <a:p>
            <a:pPr>
              <a:lnSpc>
                <a:spcPts val="2200"/>
              </a:lnSpc>
              <a:defRPr/>
            </a:pPr>
            <a:r>
              <a:rPr lang="nb-NO" sz="1800" dirty="0" smtClean="0">
                <a:solidFill>
                  <a:srgbClr val="0000FF"/>
                </a:solidFill>
              </a:rPr>
              <a:t>               5150(ICB) - 5600,  5600 - 6000  and  6000-6371 km</a:t>
            </a:r>
            <a:endParaRPr lang="nb-NO" sz="18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0393" y="84422"/>
            <a:ext cx="1225015" cy="4257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smtClean="0"/>
              <a:t>Frost et al., 2021</a:t>
            </a:r>
          </a:p>
          <a:p>
            <a:pPr>
              <a:lnSpc>
                <a:spcPts val="1300"/>
              </a:lnSpc>
            </a:pPr>
            <a:r>
              <a:rPr lang="nb-NO" sz="1200" dirty="0" smtClean="0"/>
              <a:t>  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.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3836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062" y="868243"/>
            <a:ext cx="4427984" cy="3124563"/>
            <a:chOff x="0" y="1160748"/>
            <a:chExt cx="4427984" cy="3124563"/>
          </a:xfrm>
          <a:solidFill>
            <a:srgbClr val="000000"/>
          </a:solidFill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68760"/>
              <a:ext cx="4359402" cy="3016551"/>
            </a:xfrm>
            <a:prstGeom prst="rect">
              <a:avLst/>
            </a:prstGeom>
            <a:grpFill/>
          </p:spPr>
        </p:pic>
        <p:sp>
          <p:nvSpPr>
            <p:cNvPr id="4" name="Rectangle 3"/>
            <p:cNvSpPr/>
            <p:nvPr/>
          </p:nvSpPr>
          <p:spPr>
            <a:xfrm>
              <a:off x="4333009" y="3861048"/>
              <a:ext cx="94975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5977" y="1160748"/>
              <a:ext cx="153535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46274" y="3429000"/>
            <a:ext cx="4380639" cy="3200400"/>
            <a:chOff x="4727865" y="3657600"/>
            <a:chExt cx="4380639" cy="3200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8024" y="3714949"/>
              <a:ext cx="4320480" cy="314305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727865" y="3657600"/>
              <a:ext cx="202622" cy="239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1552" y="126116"/>
            <a:ext cx="4147289" cy="6565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nb-NO" sz="1800" dirty="0" smtClean="0">
                <a:solidFill>
                  <a:srgbClr val="0000FF"/>
                </a:solidFill>
              </a:rPr>
              <a:t>IC-</a:t>
            </a:r>
            <a:r>
              <a:rPr lang="nb-NO" sz="1800" dirty="0" err="1" smtClean="0">
                <a:solidFill>
                  <a:srgbClr val="0000FF"/>
                </a:solidFill>
              </a:rPr>
              <a:t>velocity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anomalies</a:t>
            </a:r>
            <a:r>
              <a:rPr lang="nb-NO" sz="1800" dirty="0" smtClean="0">
                <a:solidFill>
                  <a:srgbClr val="0000FF"/>
                </a:solidFill>
              </a:rPr>
              <a:t> as a </a:t>
            </a:r>
            <a:r>
              <a:rPr lang="nb-NO" sz="1800" dirty="0" err="1" smtClean="0">
                <a:solidFill>
                  <a:srgbClr val="0000FF"/>
                </a:solidFill>
              </a:rPr>
              <a:t>function</a:t>
            </a:r>
            <a:r>
              <a:rPr lang="nb-NO" sz="1800" dirty="0" smtClean="0">
                <a:solidFill>
                  <a:srgbClr val="0000FF"/>
                </a:solidFill>
              </a:rPr>
              <a:t> of zeta</a:t>
            </a:r>
          </a:p>
          <a:p>
            <a:pPr>
              <a:lnSpc>
                <a:spcPts val="2200"/>
              </a:lnSpc>
              <a:defRPr/>
            </a:pPr>
            <a:r>
              <a:rPr lang="nb-NO" sz="1400" dirty="0" smtClean="0"/>
              <a:t> Gray </a:t>
            </a:r>
            <a:r>
              <a:rPr lang="nb-NO" sz="1400" dirty="0" err="1" smtClean="0"/>
              <a:t>shading</a:t>
            </a:r>
            <a:r>
              <a:rPr lang="nb-NO" sz="1400" dirty="0" smtClean="0"/>
              <a:t>:  </a:t>
            </a:r>
            <a:r>
              <a:rPr lang="el-GR" sz="1400" b="1" dirty="0"/>
              <a:t>ζ</a:t>
            </a:r>
            <a:r>
              <a:rPr lang="nb-NO" sz="1400" dirty="0" smtClean="0"/>
              <a:t> &lt; 15°,  </a:t>
            </a:r>
            <a:r>
              <a:rPr lang="nb-NO" sz="1400" dirty="0" err="1" smtClean="0"/>
              <a:t>where</a:t>
            </a:r>
            <a:r>
              <a:rPr lang="nb-NO" sz="1400" dirty="0" smtClean="0"/>
              <a:t> </a:t>
            </a:r>
            <a:r>
              <a:rPr lang="nb-NO" sz="1400" b="1" dirty="0" err="1" smtClean="0"/>
              <a:t>dlnV</a:t>
            </a:r>
            <a:r>
              <a:rPr lang="nb-NO" sz="1400" b="1" baseline="-25000" dirty="0" err="1" smtClean="0"/>
              <a:t>WH</a:t>
            </a:r>
            <a:r>
              <a:rPr lang="nb-NO" sz="1400" b="1" dirty="0" smtClean="0"/>
              <a:t> &gt; </a:t>
            </a:r>
            <a:r>
              <a:rPr lang="nb-NO" sz="1400" b="1" dirty="0" err="1" smtClean="0"/>
              <a:t>dlnV</a:t>
            </a:r>
            <a:r>
              <a:rPr lang="nb-NO" sz="1400" b="1" baseline="-25000" dirty="0" err="1" smtClean="0"/>
              <a:t>EH</a:t>
            </a:r>
            <a:endParaRPr lang="nb-NO" sz="1400" b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2366210"/>
            <a:ext cx="4256293" cy="938719"/>
          </a:xfrm>
          <a:prstGeom prst="rect">
            <a:avLst/>
          </a:prstGeom>
          <a:solidFill>
            <a:srgbClr val="E0E0E0"/>
          </a:solidFill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nb-NO" sz="1800" dirty="0" err="1" smtClean="0">
                <a:solidFill>
                  <a:srgbClr val="0000FF"/>
                </a:solidFill>
              </a:rPr>
              <a:t>dlnV</a:t>
            </a:r>
            <a:r>
              <a:rPr lang="nb-NO" sz="1800" dirty="0" smtClean="0">
                <a:solidFill>
                  <a:srgbClr val="0000FF"/>
                </a:solidFill>
              </a:rPr>
              <a:t>% versus </a:t>
            </a:r>
            <a:r>
              <a:rPr lang="nb-NO" sz="1800" dirty="0" err="1" smtClean="0">
                <a:solidFill>
                  <a:srgbClr val="0000FF"/>
                </a:solidFill>
              </a:rPr>
              <a:t>epicentral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distance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700" dirty="0" smtClean="0">
                <a:solidFill>
                  <a:srgbClr val="3333FF"/>
                </a:solidFill>
              </a:rPr>
              <a:t>(~ turning </a:t>
            </a:r>
          </a:p>
          <a:p>
            <a:pPr>
              <a:lnSpc>
                <a:spcPts val="2200"/>
              </a:lnSpc>
              <a:defRPr/>
            </a:pPr>
            <a:r>
              <a:rPr lang="nb-NO" sz="1700" dirty="0" err="1" smtClean="0">
                <a:solidFill>
                  <a:srgbClr val="3333FF"/>
                </a:solidFill>
              </a:rPr>
              <a:t>point</a:t>
            </a:r>
            <a:r>
              <a:rPr lang="nb-NO" sz="1700" dirty="0" smtClean="0">
                <a:solidFill>
                  <a:srgbClr val="3333FF"/>
                </a:solidFill>
              </a:rPr>
              <a:t> </a:t>
            </a:r>
            <a:r>
              <a:rPr lang="nb-NO" sz="1700" dirty="0" err="1" smtClean="0">
                <a:solidFill>
                  <a:srgbClr val="3333FF"/>
                </a:solidFill>
              </a:rPr>
              <a:t>depth</a:t>
            </a:r>
            <a:r>
              <a:rPr lang="nb-NO" sz="1700" dirty="0" smtClean="0">
                <a:solidFill>
                  <a:srgbClr val="3333FF"/>
                </a:solidFill>
              </a:rPr>
              <a:t>) for data </a:t>
            </a:r>
            <a:r>
              <a:rPr lang="nb-NO" sz="1700" dirty="0" err="1" smtClean="0">
                <a:solidFill>
                  <a:srgbClr val="3333FF"/>
                </a:solidFill>
              </a:rPr>
              <a:t>where</a:t>
            </a:r>
            <a:r>
              <a:rPr lang="nb-NO" sz="1700" b="1" dirty="0" smtClean="0">
                <a:solidFill>
                  <a:srgbClr val="3333FF"/>
                </a:solidFill>
              </a:rPr>
              <a:t> </a:t>
            </a:r>
            <a:r>
              <a:rPr lang="el-GR" sz="1800" b="1" dirty="0">
                <a:solidFill>
                  <a:srgbClr val="3333FF"/>
                </a:solidFill>
              </a:rPr>
              <a:t>ζ</a:t>
            </a:r>
            <a:r>
              <a:rPr lang="nb-NO" sz="1700" b="1" dirty="0" smtClean="0">
                <a:solidFill>
                  <a:srgbClr val="3333FF"/>
                </a:solidFill>
              </a:rPr>
              <a:t> ≤ 15°</a:t>
            </a:r>
          </a:p>
          <a:p>
            <a:pPr>
              <a:lnSpc>
                <a:spcPts val="2200"/>
              </a:lnSpc>
              <a:defRPr/>
            </a:pPr>
            <a:r>
              <a:rPr lang="nb-NO" sz="1400" dirty="0" smtClean="0"/>
              <a:t>  </a:t>
            </a:r>
            <a:r>
              <a:rPr lang="nb-NO" sz="1400" b="1" dirty="0" err="1" smtClean="0"/>
              <a:t>dlnV</a:t>
            </a:r>
            <a:r>
              <a:rPr lang="nb-NO" sz="1400" b="1" dirty="0" smtClean="0"/>
              <a:t> ~ </a:t>
            </a:r>
            <a:r>
              <a:rPr lang="nb-NO" sz="1400" b="1" dirty="0" err="1" smtClean="0"/>
              <a:t>epicentral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distance</a:t>
            </a:r>
            <a:r>
              <a:rPr lang="nb-NO" sz="1400" dirty="0" smtClean="0"/>
              <a:t>   and   </a:t>
            </a:r>
            <a:r>
              <a:rPr lang="nb-NO" sz="1400" b="1" dirty="0" err="1" smtClean="0"/>
              <a:t>dlnV</a:t>
            </a:r>
            <a:r>
              <a:rPr lang="nb-NO" sz="1400" b="1" baseline="-25000" dirty="0" err="1" smtClean="0"/>
              <a:t>WH</a:t>
            </a:r>
            <a:r>
              <a:rPr lang="nb-NO" sz="1400" b="1" dirty="0" smtClean="0"/>
              <a:t> </a:t>
            </a:r>
            <a:r>
              <a:rPr lang="nb-NO" sz="1400" b="1" dirty="0"/>
              <a:t>&gt; </a:t>
            </a:r>
            <a:r>
              <a:rPr lang="nb-NO" sz="1400" b="1" dirty="0" err="1"/>
              <a:t>dlnV</a:t>
            </a:r>
            <a:r>
              <a:rPr lang="nb-NO" sz="1400" b="1" baseline="-25000" dirty="0" err="1"/>
              <a:t>EH</a:t>
            </a:r>
            <a:endParaRPr lang="nb-NO" sz="1400" b="1" baseline="-250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043608" y="3304929"/>
            <a:ext cx="0" cy="6878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7544" y="3926411"/>
            <a:ext cx="1228221" cy="348813"/>
          </a:xfrm>
          <a:prstGeom prst="rect">
            <a:avLst/>
          </a:prstGeom>
          <a:solidFill>
            <a:srgbClr val="E0E0E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dirty="0"/>
              <a:t>zeta &lt; 15°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810393" y="84422"/>
            <a:ext cx="1225015" cy="4257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smtClean="0"/>
              <a:t>Frost et al., 2021</a:t>
            </a:r>
          </a:p>
          <a:p>
            <a:pPr>
              <a:lnSpc>
                <a:spcPts val="1300"/>
              </a:lnSpc>
            </a:pPr>
            <a:r>
              <a:rPr lang="nb-NO" sz="1200" dirty="0" smtClean="0"/>
              <a:t>  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.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535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541281" y="3829268"/>
            <a:ext cx="2737259" cy="2637115"/>
            <a:chOff x="3883992" y="3732471"/>
            <a:chExt cx="2737259" cy="26371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3992" y="3732471"/>
              <a:ext cx="2737259" cy="263711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007516" y="4962727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smtClean="0"/>
                <a:t>E</a:t>
              </a:r>
              <a:endParaRPr lang="en-GB" sz="18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74783" y="490752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smtClean="0"/>
                <a:t>W</a:t>
              </a:r>
              <a:endParaRPr lang="en-GB" sz="18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44208" y="3536544"/>
            <a:ext cx="2711365" cy="3304891"/>
            <a:chOff x="6640384" y="3480911"/>
            <a:chExt cx="2711365" cy="3304891"/>
          </a:xfrm>
        </p:grpSpPr>
        <p:grpSp>
          <p:nvGrpSpPr>
            <p:cNvPr id="10" name="Group 9"/>
            <p:cNvGrpSpPr/>
            <p:nvPr/>
          </p:nvGrpSpPr>
          <p:grpSpPr>
            <a:xfrm>
              <a:off x="6866208" y="3480911"/>
              <a:ext cx="2206212" cy="3304891"/>
              <a:chOff x="6877498" y="3431695"/>
              <a:chExt cx="2206212" cy="330489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77498" y="3451602"/>
                <a:ext cx="2206212" cy="3284984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6877498" y="3431695"/>
                <a:ext cx="216024" cy="188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640384" y="4746888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smtClean="0"/>
                <a:t>E</a:t>
              </a:r>
              <a:endParaRPr lang="en-GB" sz="18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36251" y="472286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smtClean="0"/>
                <a:t>W</a:t>
              </a:r>
              <a:endParaRPr lang="en-GB" sz="1800" b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76257" y="4058750"/>
            <a:ext cx="3365024" cy="6565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nb-NO" b="1" dirty="0" smtClean="0"/>
              <a:t>IC</a:t>
            </a:r>
            <a:r>
              <a:rPr lang="nb-NO" dirty="0" smtClean="0"/>
              <a:t>: </a:t>
            </a:r>
            <a:r>
              <a:rPr lang="nb-NO" dirty="0" err="1" smtClean="0"/>
              <a:t>inferred</a:t>
            </a:r>
            <a:r>
              <a:rPr lang="nb-NO" dirty="0" smtClean="0"/>
              <a:t> </a:t>
            </a:r>
            <a:r>
              <a:rPr lang="nb-NO" sz="1800" b="1" dirty="0" err="1" smtClean="0">
                <a:solidFill>
                  <a:srgbClr val="FF6600"/>
                </a:solidFill>
              </a:rPr>
              <a:t>shape</a:t>
            </a:r>
            <a:r>
              <a:rPr lang="nb-NO" sz="1800" b="1" dirty="0" smtClean="0">
                <a:solidFill>
                  <a:srgbClr val="FF6600"/>
                </a:solidFill>
              </a:rPr>
              <a:t> </a:t>
            </a:r>
            <a:r>
              <a:rPr lang="nb-NO" sz="1600" dirty="0" smtClean="0">
                <a:solidFill>
                  <a:srgbClr val="FF6600"/>
                </a:solidFill>
              </a:rPr>
              <a:t>(</a:t>
            </a:r>
            <a:r>
              <a:rPr lang="nb-NO" sz="1600" dirty="0" err="1" smtClean="0">
                <a:solidFill>
                  <a:srgbClr val="FF6600"/>
                </a:solidFill>
              </a:rPr>
              <a:t>exaggerated</a:t>
            </a:r>
            <a:r>
              <a:rPr lang="nb-NO" sz="1600" dirty="0" smtClean="0">
                <a:solidFill>
                  <a:srgbClr val="FF6600"/>
                </a:solidFill>
              </a:rPr>
              <a:t>)</a:t>
            </a:r>
            <a:r>
              <a:rPr lang="nb-NO" sz="1800" dirty="0" smtClean="0"/>
              <a:t>,</a:t>
            </a:r>
          </a:p>
          <a:p>
            <a:pPr>
              <a:lnSpc>
                <a:spcPts val="2200"/>
              </a:lnSpc>
              <a:defRPr/>
            </a:pPr>
            <a:r>
              <a:rPr lang="nb-NO" sz="1800" b="1" dirty="0" err="1" smtClean="0">
                <a:solidFill>
                  <a:srgbClr val="0033CC"/>
                </a:solidFill>
              </a:rPr>
              <a:t>westward</a:t>
            </a:r>
            <a:r>
              <a:rPr lang="nb-NO" sz="1800" b="1" dirty="0" smtClean="0">
                <a:solidFill>
                  <a:srgbClr val="0033CC"/>
                </a:solidFill>
              </a:rPr>
              <a:t> </a:t>
            </a:r>
            <a:r>
              <a:rPr lang="nb-NO" sz="1800" b="1" dirty="0" err="1" smtClean="0">
                <a:solidFill>
                  <a:srgbClr val="0033CC"/>
                </a:solidFill>
              </a:rPr>
              <a:t>flow</a:t>
            </a:r>
            <a:r>
              <a:rPr lang="nb-NO" sz="1800" dirty="0" smtClean="0"/>
              <a:t> and </a:t>
            </a:r>
            <a:r>
              <a:rPr lang="nb-NO" sz="1800" b="1" dirty="0" err="1" smtClean="0">
                <a:solidFill>
                  <a:srgbClr val="00CC00"/>
                </a:solidFill>
              </a:rPr>
              <a:t>def</a:t>
            </a:r>
            <a:r>
              <a:rPr lang="nb-NO" sz="1800" b="1" dirty="0" err="1" smtClean="0">
                <a:solidFill>
                  <a:srgbClr val="009900"/>
                </a:solidFill>
              </a:rPr>
              <a:t>orm</a:t>
            </a:r>
            <a:r>
              <a:rPr lang="nb-NO" sz="1800" b="1" dirty="0" err="1" smtClean="0">
                <a:solidFill>
                  <a:srgbClr val="000099"/>
                </a:solidFill>
              </a:rPr>
              <a:t>ati</a:t>
            </a:r>
            <a:r>
              <a:rPr lang="nb-NO" sz="1800" b="1" dirty="0" err="1" smtClean="0">
                <a:solidFill>
                  <a:srgbClr val="009900"/>
                </a:solidFill>
              </a:rPr>
              <a:t>o</a:t>
            </a:r>
            <a:r>
              <a:rPr lang="nb-NO" sz="1800" b="1" dirty="0" err="1" smtClean="0">
                <a:solidFill>
                  <a:srgbClr val="00CC00"/>
                </a:solidFill>
              </a:rPr>
              <a:t>n</a:t>
            </a:r>
            <a:endParaRPr lang="nb-NO" sz="1800" b="1" dirty="0" smtClean="0">
              <a:solidFill>
                <a:srgbClr val="00CC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18472" y="57210"/>
            <a:ext cx="2857067" cy="3440295"/>
            <a:chOff x="2373267" y="-41172"/>
            <a:chExt cx="2857067" cy="3440295"/>
          </a:xfrm>
        </p:grpSpPr>
        <p:grpSp>
          <p:nvGrpSpPr>
            <p:cNvPr id="11" name="Group 10"/>
            <p:cNvGrpSpPr/>
            <p:nvPr/>
          </p:nvGrpSpPr>
          <p:grpSpPr>
            <a:xfrm>
              <a:off x="2626786" y="-41172"/>
              <a:ext cx="2333436" cy="3440295"/>
              <a:chOff x="2699792" y="0"/>
              <a:chExt cx="2333436" cy="344029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99792" y="44624"/>
                <a:ext cx="2333436" cy="3395671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699792" y="0"/>
                <a:ext cx="216024" cy="188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373267" y="1220672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smtClean="0"/>
                <a:t>E</a:t>
              </a:r>
              <a:endParaRPr lang="en-GB" sz="18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14836" y="122679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smtClean="0"/>
                <a:t>W</a:t>
              </a:r>
              <a:endParaRPr lang="en-GB" sz="18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11324" y="10265"/>
            <a:ext cx="2771585" cy="2710933"/>
            <a:chOff x="5414987" y="56266"/>
            <a:chExt cx="2771585" cy="27109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6406" y="56266"/>
              <a:ext cx="2159299" cy="2664296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5414987" y="173008"/>
              <a:ext cx="2771585" cy="2594191"/>
              <a:chOff x="5414987" y="173008"/>
              <a:chExt cx="2771585" cy="259419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414987" y="1323263"/>
                <a:ext cx="4764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200" dirty="0" smtClean="0"/>
                  <a:t>180°</a:t>
                </a:r>
                <a:endParaRPr lang="en-GB" sz="12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864048" y="1340869"/>
                <a:ext cx="3225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200" dirty="0" smtClean="0"/>
                  <a:t>0°</a:t>
                </a:r>
                <a:endParaRPr lang="en-GB" sz="12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504493" y="173008"/>
                <a:ext cx="3994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200" dirty="0" smtClean="0"/>
                  <a:t>90°</a:t>
                </a:r>
                <a:endParaRPr lang="en-GB" sz="12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6587" y="2490200"/>
                <a:ext cx="3994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200" dirty="0" smtClean="0"/>
                  <a:t>90°</a:t>
                </a:r>
                <a:endParaRPr lang="en-GB" sz="1200" dirty="0"/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7851957" y="53249"/>
            <a:ext cx="1225015" cy="4257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smtClean="0"/>
              <a:t>Frost et al., 2021</a:t>
            </a:r>
          </a:p>
          <a:p>
            <a:pPr>
              <a:lnSpc>
                <a:spcPts val="1300"/>
              </a:lnSpc>
            </a:pPr>
            <a:r>
              <a:rPr lang="nb-NO" sz="1200" dirty="0" smtClean="0"/>
              <a:t>  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. 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6902" y="116632"/>
            <a:ext cx="2669257" cy="6565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nb-NO" sz="2200" b="1" dirty="0" smtClean="0">
                <a:solidFill>
                  <a:srgbClr val="0000FF"/>
                </a:solidFill>
              </a:rPr>
              <a:t>IC</a:t>
            </a:r>
            <a:r>
              <a:rPr lang="nb-NO" sz="2200" dirty="0" smtClean="0">
                <a:solidFill>
                  <a:srgbClr val="0000FF"/>
                </a:solidFill>
              </a:rPr>
              <a:t> </a:t>
            </a:r>
            <a:r>
              <a:rPr lang="nb-NO" sz="2200" dirty="0" err="1" smtClean="0">
                <a:solidFill>
                  <a:srgbClr val="0000FF"/>
                </a:solidFill>
              </a:rPr>
              <a:t>seismic</a:t>
            </a:r>
            <a:r>
              <a:rPr lang="nb-NO" sz="2200" dirty="0" smtClean="0">
                <a:solidFill>
                  <a:srgbClr val="0000FF"/>
                </a:solidFill>
              </a:rPr>
              <a:t> </a:t>
            </a:r>
            <a:r>
              <a:rPr lang="nb-NO" sz="2200" dirty="0" err="1" smtClean="0">
                <a:solidFill>
                  <a:srgbClr val="0000FF"/>
                </a:solidFill>
              </a:rPr>
              <a:t>anisotropy</a:t>
            </a:r>
            <a:endParaRPr lang="nb-NO" sz="2200" dirty="0" smtClean="0">
              <a:solidFill>
                <a:srgbClr val="0000FF"/>
              </a:solidFill>
            </a:endParaRPr>
          </a:p>
          <a:p>
            <a:pPr>
              <a:lnSpc>
                <a:spcPts val="2200"/>
              </a:lnSpc>
              <a:defRPr/>
            </a:pPr>
            <a:r>
              <a:rPr lang="nb-NO" sz="1400" dirty="0" smtClean="0"/>
              <a:t>Here: </a:t>
            </a:r>
            <a:r>
              <a:rPr lang="nb-NO" sz="1400" b="1" dirty="0" smtClean="0"/>
              <a:t>E</a:t>
            </a:r>
            <a:r>
              <a:rPr lang="nb-NO" sz="1400" dirty="0" smtClean="0"/>
              <a:t> to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b="1" dirty="0" err="1" smtClean="0"/>
              <a:t>left</a:t>
            </a:r>
            <a:r>
              <a:rPr lang="nb-NO" sz="1400" dirty="0" smtClean="0"/>
              <a:t>,  </a:t>
            </a:r>
            <a:r>
              <a:rPr lang="nb-NO" sz="1400" b="1" dirty="0" smtClean="0"/>
              <a:t>W</a:t>
            </a:r>
            <a:r>
              <a:rPr lang="nb-NO" sz="1400" dirty="0" smtClean="0"/>
              <a:t> to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b="1" dirty="0" smtClean="0"/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170281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401185" y="76879"/>
            <a:ext cx="3675759" cy="1988840"/>
            <a:chOff x="5169053" y="16659"/>
            <a:chExt cx="3974948" cy="20629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9053" y="16659"/>
              <a:ext cx="3974948" cy="2062948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5423698" y="20901"/>
              <a:ext cx="365760" cy="31350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876256" y="2124050"/>
            <a:ext cx="2036135" cy="7232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3366FF"/>
                </a:solidFill>
              </a:rPr>
              <a:t>CMB heat </a:t>
            </a:r>
            <a:r>
              <a:rPr lang="nb-NO" sz="1400" dirty="0" err="1" smtClean="0">
                <a:solidFill>
                  <a:srgbClr val="3366FF"/>
                </a:solidFill>
              </a:rPr>
              <a:t>flux</a:t>
            </a:r>
            <a:endParaRPr lang="nb-NO" sz="1400" dirty="0">
              <a:solidFill>
                <a:srgbClr val="3366FF"/>
              </a:solidFill>
            </a:endParaRPr>
          </a:p>
          <a:p>
            <a:r>
              <a:rPr lang="nb-NO" sz="1200" dirty="0" err="1" smtClean="0"/>
              <a:t>approx</a:t>
            </a:r>
            <a:r>
              <a:rPr lang="nb-NO" sz="1200" dirty="0" smtClean="0"/>
              <a:t>. </a:t>
            </a:r>
            <a:r>
              <a:rPr lang="nb-NO" sz="1200" dirty="0" err="1" smtClean="0"/>
              <a:t>scale</a:t>
            </a:r>
            <a:r>
              <a:rPr lang="nb-NO" sz="1200" dirty="0" smtClean="0"/>
              <a:t>: </a:t>
            </a:r>
            <a:r>
              <a:rPr lang="nb-NO" sz="1200" b="1" dirty="0" smtClean="0">
                <a:solidFill>
                  <a:srgbClr val="FF5C01"/>
                </a:solidFill>
              </a:rPr>
              <a:t>150</a:t>
            </a:r>
            <a:r>
              <a:rPr lang="nb-NO" sz="1200" dirty="0" smtClean="0"/>
              <a:t>-</a:t>
            </a:r>
            <a:r>
              <a:rPr lang="nb-NO" sz="1200" b="1" dirty="0" smtClean="0">
                <a:solidFill>
                  <a:srgbClr val="0000FF"/>
                </a:solidFill>
              </a:rPr>
              <a:t>10</a:t>
            </a:r>
            <a:r>
              <a:rPr lang="nb-NO" sz="1200" dirty="0" smtClean="0">
                <a:solidFill>
                  <a:srgbClr val="3366FF"/>
                </a:solidFill>
              </a:rPr>
              <a:t> </a:t>
            </a:r>
            <a:r>
              <a:rPr lang="nb-NO" sz="1200" dirty="0" smtClean="0"/>
              <a:t>mW/</a:t>
            </a:r>
            <a:r>
              <a:rPr lang="nb-NO" sz="1200" dirty="0" err="1" smtClean="0"/>
              <a:t>m</a:t>
            </a:r>
            <a:r>
              <a:rPr lang="nb-NO" sz="1200" baseline="30000" dirty="0" err="1" smtClean="0"/>
              <a:t>2</a:t>
            </a:r>
            <a:endParaRPr lang="nb-NO" sz="1200" baseline="30000" dirty="0" smtClean="0"/>
          </a:p>
          <a:p>
            <a:pPr>
              <a:lnSpc>
                <a:spcPts val="1800"/>
              </a:lnSpc>
            </a:pPr>
            <a:r>
              <a:rPr lang="nb-NO" sz="1100" dirty="0" smtClean="0"/>
              <a:t>Olson &amp; Christensen, 2002, </a:t>
            </a:r>
            <a:r>
              <a:rPr lang="nb-NO" sz="1100" dirty="0" err="1" smtClean="0"/>
              <a:t>GJI</a:t>
            </a:r>
            <a:endParaRPr 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" y="-16596"/>
            <a:ext cx="5552551" cy="53840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30" y="476672"/>
            <a:ext cx="3030788" cy="4474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459" y="4149080"/>
            <a:ext cx="5277541" cy="27152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77569" y="3861048"/>
            <a:ext cx="1368152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err="1" smtClean="0">
                <a:solidFill>
                  <a:srgbClr val="0066FF"/>
                </a:solidFill>
              </a:rPr>
              <a:t>CMB</a:t>
            </a:r>
            <a:r>
              <a:rPr lang="nb-NO" sz="1400" dirty="0" smtClean="0">
                <a:solidFill>
                  <a:srgbClr val="0066FF"/>
                </a:solidFill>
              </a:rPr>
              <a:t> heat </a:t>
            </a:r>
            <a:r>
              <a:rPr lang="nb-NO" sz="1400" dirty="0" err="1" smtClean="0">
                <a:solidFill>
                  <a:srgbClr val="0066FF"/>
                </a:solidFill>
              </a:rPr>
              <a:t>flux</a:t>
            </a:r>
            <a:endParaRPr lang="nb-NO" sz="1400" dirty="0" smtClean="0">
              <a:solidFill>
                <a:srgbClr val="0066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100" dirty="0" smtClean="0"/>
              <a:t> Olson </a:t>
            </a:r>
            <a:r>
              <a:rPr lang="nb-NO" sz="1100" dirty="0"/>
              <a:t>2016, </a:t>
            </a:r>
            <a:r>
              <a:rPr lang="nb-NO" sz="1100" dirty="0" err="1" smtClean="0"/>
              <a:t>GGG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 rot="16737363">
            <a:off x="5311550" y="5250516"/>
            <a:ext cx="514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90°W</a:t>
            </a:r>
            <a:endParaRPr lang="en-GB" sz="1100" dirty="0"/>
          </a:p>
        </p:txBody>
      </p:sp>
      <p:sp>
        <p:nvSpPr>
          <p:cNvPr id="13" name="TextBox 12"/>
          <p:cNvSpPr txBox="1"/>
          <p:nvPr/>
        </p:nvSpPr>
        <p:spPr>
          <a:xfrm rot="16817127">
            <a:off x="7595392" y="5533061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90°E</a:t>
            </a:r>
            <a:endParaRPr lang="en-GB" sz="1100" dirty="0"/>
          </a:p>
        </p:txBody>
      </p:sp>
      <p:sp>
        <p:nvSpPr>
          <p:cNvPr id="14" name="TextBox 13"/>
          <p:cNvSpPr txBox="1"/>
          <p:nvPr/>
        </p:nvSpPr>
        <p:spPr>
          <a:xfrm rot="16620738">
            <a:off x="4324536" y="5268728"/>
            <a:ext cx="4523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chemeClr val="bg1"/>
                </a:solidFill>
              </a:rPr>
              <a:t>180°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7071716">
            <a:off x="8742403" y="5499060"/>
            <a:ext cx="4523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chemeClr val="bg1"/>
                </a:solidFill>
              </a:rPr>
              <a:t>180°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857314">
            <a:off x="5858913" y="5078332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60°E</a:t>
            </a:r>
            <a:endParaRPr lang="en-GB" sz="1100" dirty="0"/>
          </a:p>
        </p:txBody>
      </p:sp>
      <p:sp>
        <p:nvSpPr>
          <p:cNvPr id="17" name="TextBox 16"/>
          <p:cNvSpPr txBox="1"/>
          <p:nvPr/>
        </p:nvSpPr>
        <p:spPr>
          <a:xfrm rot="17274698">
            <a:off x="7884841" y="5680345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120°E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02667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863" y="62344"/>
            <a:ext cx="6844420" cy="3313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131" y="3526325"/>
            <a:ext cx="6808206" cy="3331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95736" y="62344"/>
            <a:ext cx="288032" cy="259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889267" y="3559228"/>
            <a:ext cx="288032" cy="259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206193" y="3534983"/>
            <a:ext cx="288032" cy="259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868144" y="62344"/>
            <a:ext cx="288032" cy="259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80130" y="1472906"/>
            <a:ext cx="2314095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300" dirty="0" err="1" smtClean="0">
                <a:solidFill>
                  <a:srgbClr val="3333FF"/>
                </a:solidFill>
              </a:rPr>
              <a:t>Eastern</a:t>
            </a:r>
            <a:r>
              <a:rPr lang="nb-NO" sz="1300" dirty="0" smtClean="0">
                <a:solidFill>
                  <a:srgbClr val="3333FF"/>
                </a:solidFill>
              </a:rPr>
              <a:t> </a:t>
            </a:r>
            <a:r>
              <a:rPr lang="nb-NO" sz="1300" dirty="0" err="1" smtClean="0">
                <a:solidFill>
                  <a:srgbClr val="3333FF"/>
                </a:solidFill>
              </a:rPr>
              <a:t>hemispheric</a:t>
            </a:r>
            <a:r>
              <a:rPr lang="nb-NO" sz="1300" dirty="0" smtClean="0">
                <a:solidFill>
                  <a:srgbClr val="3333FF"/>
                </a:solidFill>
              </a:rPr>
              <a:t> </a:t>
            </a:r>
            <a:r>
              <a:rPr lang="nb-NO" sz="1300" dirty="0" err="1" smtClean="0">
                <a:solidFill>
                  <a:srgbClr val="3333FF"/>
                </a:solidFill>
              </a:rPr>
              <a:t>equatorial</a:t>
            </a:r>
            <a:endParaRPr lang="nb-NO" sz="1300" dirty="0" smtClean="0">
              <a:solidFill>
                <a:srgbClr val="3333FF"/>
              </a:solidFill>
            </a:endParaRPr>
          </a:p>
          <a:p>
            <a:r>
              <a:rPr lang="nb-NO" sz="1300" dirty="0" err="1" smtClean="0">
                <a:solidFill>
                  <a:srgbClr val="3333FF"/>
                </a:solidFill>
              </a:rPr>
              <a:t>view</a:t>
            </a:r>
            <a:r>
              <a:rPr lang="nb-NO" sz="1300" dirty="0" smtClean="0">
                <a:solidFill>
                  <a:srgbClr val="3333FF"/>
                </a:solidFill>
              </a:rPr>
              <a:t>, Indonesia-</a:t>
            </a:r>
            <a:r>
              <a:rPr lang="nb-NO" sz="1300" dirty="0" err="1" smtClean="0">
                <a:solidFill>
                  <a:srgbClr val="3333FF"/>
                </a:solidFill>
              </a:rPr>
              <a:t>centred</a:t>
            </a:r>
            <a:r>
              <a:rPr lang="nb-NO" sz="1300" dirty="0" smtClean="0">
                <a:solidFill>
                  <a:srgbClr val="3333FF"/>
                </a:solidFill>
              </a:rPr>
              <a:t>, 110°E </a:t>
            </a:r>
            <a:endParaRPr lang="en-GB" sz="1300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5350" y="4767554"/>
            <a:ext cx="1324402" cy="29238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300" dirty="0" smtClean="0">
                <a:solidFill>
                  <a:srgbClr val="3333FF"/>
                </a:solidFill>
              </a:rPr>
              <a:t>North polar </a:t>
            </a:r>
            <a:r>
              <a:rPr lang="nb-NO" sz="1300" dirty="0" err="1" smtClean="0">
                <a:solidFill>
                  <a:srgbClr val="3333FF"/>
                </a:solidFill>
              </a:rPr>
              <a:t>view</a:t>
            </a:r>
            <a:endParaRPr lang="en-GB" sz="1300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9" y="31084"/>
            <a:ext cx="206338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CMB heat </a:t>
            </a:r>
            <a:r>
              <a:rPr lang="nb-NO" sz="1800" dirty="0" err="1" smtClean="0">
                <a:solidFill>
                  <a:srgbClr val="3333FF"/>
                </a:solidFill>
              </a:rPr>
              <a:t>flow</a:t>
            </a:r>
            <a:r>
              <a:rPr lang="nb-NO" sz="1800" dirty="0" smtClean="0">
                <a:solidFill>
                  <a:srgbClr val="3333FF"/>
                </a:solidFill>
              </a:rPr>
              <a:t>,</a:t>
            </a:r>
          </a:p>
          <a:p>
            <a:r>
              <a:rPr lang="nb-NO" sz="1800" dirty="0" smtClean="0">
                <a:solidFill>
                  <a:srgbClr val="3333FF"/>
                </a:solidFill>
              </a:rPr>
              <a:t>OC-</a:t>
            </a:r>
            <a:r>
              <a:rPr lang="nb-NO" sz="1800" dirty="0" err="1" smtClean="0">
                <a:solidFill>
                  <a:srgbClr val="3333FF"/>
                </a:solidFill>
              </a:rPr>
              <a:t>convective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flow</a:t>
            </a:r>
            <a:endParaRPr lang="nb-NO" sz="1800" dirty="0" smtClean="0">
              <a:solidFill>
                <a:srgbClr val="3333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69" y="766707"/>
            <a:ext cx="1510350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100" dirty="0" smtClean="0"/>
              <a:t>Aubert et al. 2008, Nat.</a:t>
            </a:r>
            <a:endParaRPr lang="en-GB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7015077" y="4087463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>
                <a:solidFill>
                  <a:srgbClr val="3333FF"/>
                </a:solidFill>
              </a:rPr>
              <a:t>inflow</a:t>
            </a:r>
            <a:endParaRPr lang="en-GB" sz="1400" b="1" dirty="0">
              <a:solidFill>
                <a:srgbClr val="3333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3686" y="4469742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>
                <a:solidFill>
                  <a:srgbClr val="FF0000"/>
                </a:solidFill>
              </a:rPr>
              <a:t>outflow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418609" y="3938155"/>
            <a:ext cx="592282" cy="613125"/>
          </a:xfrm>
          <a:custGeom>
            <a:avLst/>
            <a:gdLst>
              <a:gd name="connsiteX0" fmla="*/ 242797 w 570110"/>
              <a:gd name="connsiteY0" fmla="*/ 0 h 571777"/>
              <a:gd name="connsiteX1" fmla="*/ 97324 w 570110"/>
              <a:gd name="connsiteY1" fmla="*/ 114300 h 571777"/>
              <a:gd name="connsiteX2" fmla="*/ 19392 w 570110"/>
              <a:gd name="connsiteY2" fmla="*/ 259772 h 571777"/>
              <a:gd name="connsiteX3" fmla="*/ 3806 w 570110"/>
              <a:gd name="connsiteY3" fmla="*/ 394854 h 571777"/>
              <a:gd name="connsiteX4" fmla="*/ 76542 w 570110"/>
              <a:gd name="connsiteY4" fmla="*/ 493568 h 571777"/>
              <a:gd name="connsiteX5" fmla="*/ 247992 w 570110"/>
              <a:gd name="connsiteY5" fmla="*/ 555913 h 571777"/>
              <a:gd name="connsiteX6" fmla="*/ 455810 w 570110"/>
              <a:gd name="connsiteY6" fmla="*/ 571500 h 571777"/>
              <a:gd name="connsiteX7" fmla="*/ 570110 w 570110"/>
              <a:gd name="connsiteY7" fmla="*/ 566304 h 571777"/>
              <a:gd name="connsiteX8" fmla="*/ 570110 w 570110"/>
              <a:gd name="connsiteY8" fmla="*/ 566304 h 57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0110" h="571777">
                <a:moveTo>
                  <a:pt x="242797" y="0"/>
                </a:moveTo>
                <a:cubicBezTo>
                  <a:pt x="188677" y="35502"/>
                  <a:pt x="134558" y="71005"/>
                  <a:pt x="97324" y="114300"/>
                </a:cubicBezTo>
                <a:cubicBezTo>
                  <a:pt x="60090" y="157595"/>
                  <a:pt x="34978" y="213013"/>
                  <a:pt x="19392" y="259772"/>
                </a:cubicBezTo>
                <a:cubicBezTo>
                  <a:pt x="3806" y="306531"/>
                  <a:pt x="-5719" y="355888"/>
                  <a:pt x="3806" y="394854"/>
                </a:cubicBezTo>
                <a:cubicBezTo>
                  <a:pt x="13331" y="433820"/>
                  <a:pt x="35844" y="466725"/>
                  <a:pt x="76542" y="493568"/>
                </a:cubicBezTo>
                <a:cubicBezTo>
                  <a:pt x="117240" y="520411"/>
                  <a:pt x="184781" y="542924"/>
                  <a:pt x="247992" y="555913"/>
                </a:cubicBezTo>
                <a:cubicBezTo>
                  <a:pt x="311203" y="568902"/>
                  <a:pt x="402124" y="569768"/>
                  <a:pt x="455810" y="571500"/>
                </a:cubicBezTo>
                <a:cubicBezTo>
                  <a:pt x="509496" y="573232"/>
                  <a:pt x="570110" y="566304"/>
                  <a:pt x="570110" y="566304"/>
                </a:cubicBezTo>
                <a:lnTo>
                  <a:pt x="570110" y="566304"/>
                </a:lnTo>
              </a:path>
            </a:pathLst>
          </a:custGeom>
          <a:noFill/>
          <a:ln w="19050">
            <a:solidFill>
              <a:srgbClr val="0099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4046002" y="4073298"/>
            <a:ext cx="489439" cy="472848"/>
          </a:xfrm>
          <a:custGeom>
            <a:avLst/>
            <a:gdLst>
              <a:gd name="connsiteX0" fmla="*/ 0 w 489439"/>
              <a:gd name="connsiteY0" fmla="*/ 457200 h 472848"/>
              <a:gd name="connsiteX1" fmla="*/ 270164 w 489439"/>
              <a:gd name="connsiteY1" fmla="*/ 472786 h 472848"/>
              <a:gd name="connsiteX2" fmla="*/ 431223 w 489439"/>
              <a:gd name="connsiteY2" fmla="*/ 452004 h 472848"/>
              <a:gd name="connsiteX3" fmla="*/ 488373 w 489439"/>
              <a:gd name="connsiteY3" fmla="*/ 322118 h 472848"/>
              <a:gd name="connsiteX4" fmla="*/ 389660 w 489439"/>
              <a:gd name="connsiteY4" fmla="*/ 114300 h 472848"/>
              <a:gd name="connsiteX5" fmla="*/ 264969 w 489439"/>
              <a:gd name="connsiteY5" fmla="*/ 0 h 47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9439" h="472848">
                <a:moveTo>
                  <a:pt x="0" y="457200"/>
                </a:moveTo>
                <a:cubicBezTo>
                  <a:pt x="99147" y="465426"/>
                  <a:pt x="198294" y="473652"/>
                  <a:pt x="270164" y="472786"/>
                </a:cubicBezTo>
                <a:cubicBezTo>
                  <a:pt x="342034" y="471920"/>
                  <a:pt x="394855" y="477115"/>
                  <a:pt x="431223" y="452004"/>
                </a:cubicBezTo>
                <a:cubicBezTo>
                  <a:pt x="467591" y="426893"/>
                  <a:pt x="495300" y="378402"/>
                  <a:pt x="488373" y="322118"/>
                </a:cubicBezTo>
                <a:cubicBezTo>
                  <a:pt x="481446" y="265834"/>
                  <a:pt x="426894" y="167986"/>
                  <a:pt x="389660" y="114300"/>
                </a:cubicBezTo>
                <a:cubicBezTo>
                  <a:pt x="352426" y="60614"/>
                  <a:pt x="308697" y="30307"/>
                  <a:pt x="264969" y="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3444586" y="5772150"/>
            <a:ext cx="1074393" cy="825202"/>
          </a:xfrm>
          <a:custGeom>
            <a:avLst/>
            <a:gdLst>
              <a:gd name="connsiteX0" fmla="*/ 0 w 1074393"/>
              <a:gd name="connsiteY0" fmla="*/ 748145 h 774266"/>
              <a:gd name="connsiteX1" fmla="*/ 254578 w 1074393"/>
              <a:gd name="connsiteY1" fmla="*/ 774123 h 774266"/>
              <a:gd name="connsiteX2" fmla="*/ 503959 w 1074393"/>
              <a:gd name="connsiteY2" fmla="*/ 753341 h 774266"/>
              <a:gd name="connsiteX3" fmla="*/ 872837 w 1074393"/>
              <a:gd name="connsiteY3" fmla="*/ 659823 h 774266"/>
              <a:gd name="connsiteX4" fmla="*/ 1059873 w 1074393"/>
              <a:gd name="connsiteY4" fmla="*/ 493568 h 774266"/>
              <a:gd name="connsiteX5" fmla="*/ 1039091 w 1074393"/>
              <a:gd name="connsiteY5" fmla="*/ 379268 h 774266"/>
              <a:gd name="connsiteX6" fmla="*/ 857250 w 1074393"/>
              <a:gd name="connsiteY6" fmla="*/ 238991 h 774266"/>
              <a:gd name="connsiteX7" fmla="*/ 659823 w 1074393"/>
              <a:gd name="connsiteY7" fmla="*/ 150668 h 774266"/>
              <a:gd name="connsiteX8" fmla="*/ 187037 w 1074393"/>
              <a:gd name="connsiteY8" fmla="*/ 0 h 774266"/>
              <a:gd name="connsiteX9" fmla="*/ 187037 w 1074393"/>
              <a:gd name="connsiteY9" fmla="*/ 0 h 77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4393" h="774266">
                <a:moveTo>
                  <a:pt x="0" y="748145"/>
                </a:moveTo>
                <a:cubicBezTo>
                  <a:pt x="85292" y="760701"/>
                  <a:pt x="170585" y="773257"/>
                  <a:pt x="254578" y="774123"/>
                </a:cubicBezTo>
                <a:cubicBezTo>
                  <a:pt x="338571" y="774989"/>
                  <a:pt x="400916" y="772391"/>
                  <a:pt x="503959" y="753341"/>
                </a:cubicBezTo>
                <a:cubicBezTo>
                  <a:pt x="607002" y="734291"/>
                  <a:pt x="780185" y="703118"/>
                  <a:pt x="872837" y="659823"/>
                </a:cubicBezTo>
                <a:cubicBezTo>
                  <a:pt x="965489" y="616527"/>
                  <a:pt x="1032164" y="540327"/>
                  <a:pt x="1059873" y="493568"/>
                </a:cubicBezTo>
                <a:cubicBezTo>
                  <a:pt x="1087582" y="446809"/>
                  <a:pt x="1072862" y="421697"/>
                  <a:pt x="1039091" y="379268"/>
                </a:cubicBezTo>
                <a:cubicBezTo>
                  <a:pt x="1005321" y="336838"/>
                  <a:pt x="920461" y="277091"/>
                  <a:pt x="857250" y="238991"/>
                </a:cubicBezTo>
                <a:cubicBezTo>
                  <a:pt x="794039" y="200891"/>
                  <a:pt x="771525" y="190500"/>
                  <a:pt x="659823" y="150668"/>
                </a:cubicBezTo>
                <a:cubicBezTo>
                  <a:pt x="548121" y="110836"/>
                  <a:pt x="187037" y="0"/>
                  <a:pt x="187037" y="0"/>
                </a:cubicBezTo>
                <a:lnTo>
                  <a:pt x="187037" y="0"/>
                </a:lnTo>
              </a:path>
            </a:pathLst>
          </a:custGeom>
          <a:noFill/>
          <a:ln w="19050">
            <a:solidFill>
              <a:srgbClr val="0099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2895490" y="5172116"/>
            <a:ext cx="689374" cy="662379"/>
          </a:xfrm>
          <a:custGeom>
            <a:avLst/>
            <a:gdLst>
              <a:gd name="connsiteX0" fmla="*/ 689374 w 689374"/>
              <a:gd name="connsiteY0" fmla="*/ 532493 h 662379"/>
              <a:gd name="connsiteX1" fmla="*/ 590660 w 689374"/>
              <a:gd name="connsiteY1" fmla="*/ 412998 h 662379"/>
              <a:gd name="connsiteX2" fmla="*/ 559487 w 689374"/>
              <a:gd name="connsiteY2" fmla="*/ 324675 h 662379"/>
              <a:gd name="connsiteX3" fmla="*/ 439992 w 689374"/>
              <a:gd name="connsiteY3" fmla="*/ 132443 h 662379"/>
              <a:gd name="connsiteX4" fmla="*/ 330887 w 689374"/>
              <a:gd name="connsiteY4" fmla="*/ 38925 h 662379"/>
              <a:gd name="connsiteX5" fmla="*/ 237369 w 689374"/>
              <a:gd name="connsiteY5" fmla="*/ 2557 h 662379"/>
              <a:gd name="connsiteX6" fmla="*/ 107483 w 689374"/>
              <a:gd name="connsiteY6" fmla="*/ 23339 h 662379"/>
              <a:gd name="connsiteX7" fmla="*/ 13965 w 689374"/>
              <a:gd name="connsiteY7" fmla="*/ 184398 h 662379"/>
              <a:gd name="connsiteX8" fmla="*/ 3574 w 689374"/>
              <a:gd name="connsiteY8" fmla="*/ 402607 h 662379"/>
              <a:gd name="connsiteX9" fmla="*/ 45137 w 689374"/>
              <a:gd name="connsiteY9" fmla="*/ 579252 h 662379"/>
              <a:gd name="connsiteX10" fmla="*/ 86701 w 689374"/>
              <a:gd name="connsiteY10" fmla="*/ 662379 h 66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9374" h="662379">
                <a:moveTo>
                  <a:pt x="689374" y="532493"/>
                </a:moveTo>
                <a:cubicBezTo>
                  <a:pt x="650841" y="490063"/>
                  <a:pt x="612308" y="447634"/>
                  <a:pt x="590660" y="412998"/>
                </a:cubicBezTo>
                <a:cubicBezTo>
                  <a:pt x="569012" y="378362"/>
                  <a:pt x="584598" y="371434"/>
                  <a:pt x="559487" y="324675"/>
                </a:cubicBezTo>
                <a:cubicBezTo>
                  <a:pt x="534376" y="277916"/>
                  <a:pt x="478092" y="180068"/>
                  <a:pt x="439992" y="132443"/>
                </a:cubicBezTo>
                <a:cubicBezTo>
                  <a:pt x="401892" y="84818"/>
                  <a:pt x="364657" y="60573"/>
                  <a:pt x="330887" y="38925"/>
                </a:cubicBezTo>
                <a:cubicBezTo>
                  <a:pt x="297116" y="17277"/>
                  <a:pt x="274603" y="5155"/>
                  <a:pt x="237369" y="2557"/>
                </a:cubicBezTo>
                <a:cubicBezTo>
                  <a:pt x="200135" y="-41"/>
                  <a:pt x="144717" y="-6968"/>
                  <a:pt x="107483" y="23339"/>
                </a:cubicBezTo>
                <a:cubicBezTo>
                  <a:pt x="70249" y="53646"/>
                  <a:pt x="31283" y="121187"/>
                  <a:pt x="13965" y="184398"/>
                </a:cubicBezTo>
                <a:cubicBezTo>
                  <a:pt x="-3353" y="247609"/>
                  <a:pt x="-1621" y="336798"/>
                  <a:pt x="3574" y="402607"/>
                </a:cubicBezTo>
                <a:cubicBezTo>
                  <a:pt x="8769" y="468416"/>
                  <a:pt x="31283" y="535957"/>
                  <a:pt x="45137" y="579252"/>
                </a:cubicBezTo>
                <a:cubicBezTo>
                  <a:pt x="58991" y="622547"/>
                  <a:pt x="72846" y="642463"/>
                  <a:pt x="86701" y="662379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485188" y="5595505"/>
            <a:ext cx="351780" cy="488372"/>
          </a:xfrm>
          <a:custGeom>
            <a:avLst/>
            <a:gdLst>
              <a:gd name="connsiteX0" fmla="*/ 351780 w 351780"/>
              <a:gd name="connsiteY0" fmla="*/ 488372 h 488372"/>
              <a:gd name="connsiteX1" fmla="*/ 201112 w 351780"/>
              <a:gd name="connsiteY1" fmla="*/ 436418 h 488372"/>
              <a:gd name="connsiteX2" fmla="*/ 50444 w 351780"/>
              <a:gd name="connsiteY2" fmla="*/ 311727 h 488372"/>
              <a:gd name="connsiteX3" fmla="*/ 3685 w 351780"/>
              <a:gd name="connsiteY3" fmla="*/ 213013 h 488372"/>
              <a:gd name="connsiteX4" fmla="*/ 8880 w 351780"/>
              <a:gd name="connsiteY4" fmla="*/ 119495 h 488372"/>
              <a:gd name="connsiteX5" fmla="*/ 55639 w 351780"/>
              <a:gd name="connsiteY5" fmla="*/ 0 h 48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0" h="488372">
                <a:moveTo>
                  <a:pt x="351780" y="488372"/>
                </a:moveTo>
                <a:cubicBezTo>
                  <a:pt x="301557" y="477115"/>
                  <a:pt x="251335" y="465859"/>
                  <a:pt x="201112" y="436418"/>
                </a:cubicBezTo>
                <a:cubicBezTo>
                  <a:pt x="150889" y="406977"/>
                  <a:pt x="83348" y="348961"/>
                  <a:pt x="50444" y="311727"/>
                </a:cubicBezTo>
                <a:cubicBezTo>
                  <a:pt x="17540" y="274493"/>
                  <a:pt x="10612" y="245052"/>
                  <a:pt x="3685" y="213013"/>
                </a:cubicBezTo>
                <a:cubicBezTo>
                  <a:pt x="-3242" y="180974"/>
                  <a:pt x="221" y="154997"/>
                  <a:pt x="8880" y="119495"/>
                </a:cubicBezTo>
                <a:cubicBezTo>
                  <a:pt x="17539" y="83993"/>
                  <a:pt x="36589" y="41996"/>
                  <a:pt x="55639" y="0"/>
                </a:cubicBezTo>
              </a:path>
            </a:pathLst>
          </a:custGeom>
          <a:noFill/>
          <a:ln w="19050">
            <a:solidFill>
              <a:srgbClr val="0099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4551218" y="5203484"/>
            <a:ext cx="654627" cy="392021"/>
          </a:xfrm>
          <a:custGeom>
            <a:avLst/>
            <a:gdLst>
              <a:gd name="connsiteX0" fmla="*/ 0 w 654627"/>
              <a:gd name="connsiteY0" fmla="*/ 386825 h 386825"/>
              <a:gd name="connsiteX1" fmla="*/ 93518 w 654627"/>
              <a:gd name="connsiteY1" fmla="*/ 262134 h 386825"/>
              <a:gd name="connsiteX2" fmla="*/ 264968 w 654627"/>
              <a:gd name="connsiteY2" fmla="*/ 106271 h 386825"/>
              <a:gd name="connsiteX3" fmla="*/ 431223 w 654627"/>
              <a:gd name="connsiteY3" fmla="*/ 7557 h 386825"/>
              <a:gd name="connsiteX4" fmla="*/ 576696 w 654627"/>
              <a:gd name="connsiteY4" fmla="*/ 23143 h 386825"/>
              <a:gd name="connsiteX5" fmla="*/ 654627 w 654627"/>
              <a:gd name="connsiteY5" fmla="*/ 153030 h 38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627" h="386825">
                <a:moveTo>
                  <a:pt x="0" y="386825"/>
                </a:moveTo>
                <a:cubicBezTo>
                  <a:pt x="24678" y="347859"/>
                  <a:pt x="49357" y="308893"/>
                  <a:pt x="93518" y="262134"/>
                </a:cubicBezTo>
                <a:cubicBezTo>
                  <a:pt x="137679" y="215375"/>
                  <a:pt x="208684" y="148700"/>
                  <a:pt x="264968" y="106271"/>
                </a:cubicBezTo>
                <a:cubicBezTo>
                  <a:pt x="321252" y="63841"/>
                  <a:pt x="379268" y="21412"/>
                  <a:pt x="431223" y="7557"/>
                </a:cubicBezTo>
                <a:cubicBezTo>
                  <a:pt x="483178" y="-6298"/>
                  <a:pt x="539462" y="-1102"/>
                  <a:pt x="576696" y="23143"/>
                </a:cubicBezTo>
                <a:cubicBezTo>
                  <a:pt x="613930" y="47388"/>
                  <a:pt x="634278" y="100209"/>
                  <a:pt x="654627" y="15303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306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:\pc\Dokumenter\Adobe-Illustr-figures\DeepEarth-Seismology\Seism-NormModes-toro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1" y="4509120"/>
            <a:ext cx="6561137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432" y="86227"/>
            <a:ext cx="735650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3600" dirty="0">
                <a:solidFill>
                  <a:srgbClr val="0000FF"/>
                </a:solidFill>
              </a:rPr>
              <a:t>Normal modes</a:t>
            </a:r>
          </a:p>
          <a:p>
            <a:pPr>
              <a:defRPr/>
            </a:pPr>
            <a:r>
              <a:rPr lang="nb-NO" sz="2400" dirty="0"/>
              <a:t>Global, </a:t>
            </a:r>
            <a:r>
              <a:rPr lang="nb-NO" sz="2400" dirty="0" err="1"/>
              <a:t>very</a:t>
            </a:r>
            <a:r>
              <a:rPr lang="nb-NO" sz="2400" dirty="0"/>
              <a:t> </a:t>
            </a:r>
            <a:r>
              <a:rPr lang="nb-NO" sz="2400" dirty="0" err="1"/>
              <a:t>low</a:t>
            </a:r>
            <a:r>
              <a:rPr lang="nb-NO" sz="2400" dirty="0"/>
              <a:t> </a:t>
            </a:r>
            <a:r>
              <a:rPr lang="nb-NO" sz="2400" dirty="0" err="1"/>
              <a:t>frequency</a:t>
            </a:r>
            <a:r>
              <a:rPr lang="nb-NO" sz="2400" dirty="0"/>
              <a:t> </a:t>
            </a:r>
            <a:r>
              <a:rPr lang="nb-NO" sz="2400" dirty="0" err="1"/>
              <a:t>vibrations</a:t>
            </a:r>
            <a:r>
              <a:rPr lang="nb-NO" sz="2400" dirty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the</a:t>
            </a:r>
            <a:r>
              <a:rPr lang="nb-NO" sz="2400" dirty="0" smtClean="0"/>
              <a:t> </a:t>
            </a:r>
            <a:r>
              <a:rPr lang="nb-NO" sz="2400" dirty="0" err="1" smtClean="0"/>
              <a:t>entire</a:t>
            </a:r>
            <a:r>
              <a:rPr lang="nb-NO" sz="2400" dirty="0" smtClean="0"/>
              <a:t> Earth</a:t>
            </a:r>
            <a:endParaRPr lang="nb-NO" sz="2400" dirty="0"/>
          </a:p>
        </p:txBody>
      </p:sp>
      <p:pic>
        <p:nvPicPr>
          <p:cNvPr id="2050" name="Picture 2" descr="M:\pc\Dokumenter\Adobe-Illustr-figures\DeepEarth-Seismology\Seism-NormModes-sphero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6699250" cy="23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9927" y="3594549"/>
            <a:ext cx="8892480" cy="2664296"/>
            <a:chOff x="1043608" y="2420888"/>
            <a:chExt cx="7877911" cy="21705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608" y="2420888"/>
              <a:ext cx="7877911" cy="217058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292080" y="2455315"/>
              <a:ext cx="21602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5284" y="2455315"/>
              <a:ext cx="21602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042" y="509026"/>
            <a:ext cx="8999984" cy="2448272"/>
            <a:chOff x="683568" y="181438"/>
            <a:chExt cx="8460432" cy="21223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68" y="188640"/>
              <a:ext cx="8460432" cy="211510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49150" y="280322"/>
              <a:ext cx="21602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0182" y="181438"/>
              <a:ext cx="21602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84496" y="140176"/>
            <a:ext cx="327044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3333FF"/>
                </a:solidFill>
              </a:rPr>
              <a:t>Radial </a:t>
            </a:r>
            <a:r>
              <a:rPr lang="en-GB" dirty="0">
                <a:solidFill>
                  <a:srgbClr val="3333FF"/>
                </a:solidFill>
              </a:rPr>
              <a:t>magnetic field at </a:t>
            </a:r>
            <a:r>
              <a:rPr lang="en-GB" dirty="0" smtClean="0">
                <a:solidFill>
                  <a:srgbClr val="3333FF"/>
                </a:solidFill>
              </a:rPr>
              <a:t>CMB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5503" y="3501030"/>
            <a:ext cx="241444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3333FF"/>
                </a:solidFill>
              </a:rPr>
              <a:t>Flow below the </a:t>
            </a:r>
            <a:r>
              <a:rPr lang="en-GB" dirty="0" smtClean="0">
                <a:solidFill>
                  <a:srgbClr val="3333FF"/>
                </a:solidFill>
              </a:rPr>
              <a:t>CMB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8971" y="101460"/>
            <a:ext cx="1501901" cy="23339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/>
              <a:t>Aubert et al. 2008, Nat.</a:t>
            </a:r>
            <a:endParaRPr lang="en-GB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89927" y="2767498"/>
            <a:ext cx="2758512" cy="461665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Time-averaged CMB </a:t>
            </a:r>
            <a:r>
              <a:rPr lang="en-GB" sz="1200" dirty="0" err="1" smtClean="0"/>
              <a:t>paleomagnetic</a:t>
            </a:r>
            <a:r>
              <a:rPr lang="en-GB" sz="1200" dirty="0" smtClean="0"/>
              <a:t> field</a:t>
            </a:r>
          </a:p>
          <a:p>
            <a:r>
              <a:rPr lang="en-GB" sz="1200" dirty="0" smtClean="0"/>
              <a:t>during normal polarity periods 0-5 Ma 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11584" y="6304621"/>
            <a:ext cx="3398687" cy="461665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Streamlines of the time-averaged flow below CMB</a:t>
            </a:r>
          </a:p>
          <a:p>
            <a:r>
              <a:rPr lang="en-GB" sz="1200" dirty="0" smtClean="0"/>
              <a:t>from geomagnetic secular variations, 1840-1990 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780003" y="2846656"/>
            <a:ext cx="3327578" cy="276999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Time-averaged CMB magnetic field in flow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8405" y="6258845"/>
            <a:ext cx="2590774" cy="461665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Streamlines of the time-averaged flow</a:t>
            </a:r>
          </a:p>
          <a:p>
            <a:r>
              <a:rPr lang="en-GB" sz="1200" dirty="0" smtClean="0"/>
              <a:t>in the uppermost OC in flow model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35847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699792" y="1268760"/>
            <a:ext cx="6418204" cy="3140492"/>
            <a:chOff x="35496" y="2412952"/>
            <a:chExt cx="6418204" cy="314049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96" y="2592972"/>
              <a:ext cx="6312922" cy="296047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61727" y="2412952"/>
              <a:ext cx="335993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205583" y="3779693"/>
              <a:ext cx="248117" cy="792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18138" y="2635501"/>
            <a:ext cx="2111494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3333FF"/>
                </a:solidFill>
              </a:rPr>
              <a:t>Model used in this and</a:t>
            </a:r>
          </a:p>
          <a:p>
            <a:r>
              <a:rPr lang="en-GB" sz="1600" dirty="0" smtClean="0">
                <a:solidFill>
                  <a:srgbClr val="3333FF"/>
                </a:solidFill>
              </a:rPr>
              <a:t>the</a:t>
            </a:r>
            <a:r>
              <a:rPr lang="en-GB" sz="1600" dirty="0">
                <a:solidFill>
                  <a:srgbClr val="3333FF"/>
                </a:solidFill>
              </a:rPr>
              <a:t> </a:t>
            </a:r>
            <a:r>
              <a:rPr lang="en-GB" sz="1600" dirty="0" smtClean="0">
                <a:solidFill>
                  <a:srgbClr val="3333FF"/>
                </a:solidFill>
              </a:rPr>
              <a:t>previous figures:  </a:t>
            </a:r>
          </a:p>
          <a:p>
            <a:r>
              <a:rPr lang="nb-NO" sz="1600" dirty="0" smtClean="0">
                <a:solidFill>
                  <a:srgbClr val="3333FF"/>
                </a:solidFill>
                <a:latin typeface="+mn-lt"/>
              </a:rPr>
              <a:t>   S</a:t>
            </a:r>
            <a:r>
              <a:rPr lang="nb-NO" sz="1600" baseline="-25000" dirty="0" smtClean="0">
                <a:solidFill>
                  <a:srgbClr val="3333FF"/>
                </a:solidFill>
                <a:latin typeface="+mn-lt"/>
              </a:rPr>
              <a:t>T</a:t>
            </a:r>
            <a:r>
              <a:rPr lang="nb-NO" sz="1600" dirty="0" smtClean="0">
                <a:solidFill>
                  <a:srgbClr val="3333FF"/>
                </a:solidFill>
                <a:latin typeface="+mn-lt"/>
              </a:rPr>
              <a:t> + S</a:t>
            </a:r>
            <a:r>
              <a:rPr lang="el-GR" sz="1600" baseline="-25000" dirty="0" smtClean="0">
                <a:solidFill>
                  <a:srgbClr val="3333FF"/>
                </a:solidFill>
                <a:latin typeface="+mn-lt"/>
              </a:rPr>
              <a:t>Χ</a:t>
            </a:r>
            <a:r>
              <a:rPr lang="nb-NO" sz="1600" dirty="0" smtClean="0">
                <a:solidFill>
                  <a:srgbClr val="3333FF"/>
                </a:solidFill>
                <a:latin typeface="+mn-lt"/>
              </a:rPr>
              <a:t> = 0</a:t>
            </a:r>
          </a:p>
          <a:p>
            <a:r>
              <a:rPr lang="nb-NO" sz="1600" dirty="0">
                <a:solidFill>
                  <a:srgbClr val="3333FF"/>
                </a:solidFill>
                <a:latin typeface="+mn-lt"/>
              </a:rPr>
              <a:t> </a:t>
            </a:r>
            <a:r>
              <a:rPr lang="nb-NO" sz="1600" dirty="0" smtClean="0">
                <a:solidFill>
                  <a:srgbClr val="3333FF"/>
                </a:solidFill>
                <a:latin typeface="+mn-lt"/>
              </a:rPr>
              <a:t>  Ra = 2</a:t>
            </a:r>
            <a:r>
              <a:rPr lang="nb-NO" sz="800" dirty="0" smtClean="0">
                <a:solidFill>
                  <a:srgbClr val="3333FF"/>
                </a:solidFill>
                <a:latin typeface="+mn-lt"/>
              </a:rPr>
              <a:t> </a:t>
            </a:r>
            <a:r>
              <a:rPr lang="nb-NO" sz="1600" baseline="30000" dirty="0" smtClean="0">
                <a:solidFill>
                  <a:srgbClr val="3333FF"/>
                </a:solidFill>
                <a:latin typeface="+mn-lt"/>
              </a:rPr>
              <a:t>.</a:t>
            </a:r>
            <a:r>
              <a:rPr lang="nb-NO" sz="1600" dirty="0" smtClean="0">
                <a:solidFill>
                  <a:srgbClr val="3333FF"/>
                </a:solidFill>
                <a:latin typeface="+mn-lt"/>
              </a:rPr>
              <a:t>10</a:t>
            </a:r>
            <a:r>
              <a:rPr lang="nb-NO" sz="1600" baseline="30000" dirty="0" smtClean="0">
                <a:solidFill>
                  <a:srgbClr val="3333FF"/>
                </a:solidFill>
                <a:latin typeface="Symbol" panose="05050102010706020507" pitchFamily="18" charset="2"/>
              </a:rPr>
              <a:t>-</a:t>
            </a:r>
            <a:r>
              <a:rPr lang="nb-NO" sz="1600" baseline="30000" dirty="0" smtClean="0">
                <a:solidFill>
                  <a:srgbClr val="3333FF"/>
                </a:solidFill>
                <a:latin typeface="+mn-lt"/>
              </a:rPr>
              <a:t>5</a:t>
            </a:r>
            <a:endParaRPr lang="en-GB" sz="1600" baseline="300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116632"/>
            <a:ext cx="6494085" cy="104131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1800" dirty="0" smtClean="0">
                <a:solidFill>
                  <a:srgbClr val="3333FF"/>
                </a:solidFill>
              </a:rPr>
              <a:t>- IC growth rate variations from relative </a:t>
            </a:r>
            <a:r>
              <a:rPr lang="en-GB" sz="1800" b="1" dirty="0" smtClean="0">
                <a:solidFill>
                  <a:srgbClr val="3333FF"/>
                </a:solidFill>
              </a:rPr>
              <a:t>mass anomaly flux </a:t>
            </a:r>
            <a:r>
              <a:rPr lang="en-GB" sz="1800" dirty="0" smtClean="0">
                <a:solidFill>
                  <a:srgbClr val="3333FF"/>
                </a:solidFill>
              </a:rPr>
              <a:t>across,</a:t>
            </a:r>
          </a:p>
          <a:p>
            <a:pPr>
              <a:lnSpc>
                <a:spcPts val="2000"/>
              </a:lnSpc>
            </a:pPr>
            <a:r>
              <a:rPr lang="en-GB" sz="1800" dirty="0" smtClean="0">
                <a:solidFill>
                  <a:srgbClr val="3333FF"/>
                </a:solidFill>
              </a:rPr>
              <a:t>      </a:t>
            </a:r>
            <a:r>
              <a:rPr lang="en-GB" sz="1800" dirty="0">
                <a:solidFill>
                  <a:srgbClr val="3333FF"/>
                </a:solidFill>
              </a:rPr>
              <a:t>the </a:t>
            </a:r>
            <a:r>
              <a:rPr lang="en-GB" sz="1800" dirty="0" smtClean="0">
                <a:solidFill>
                  <a:srgbClr val="3333FF"/>
                </a:solidFill>
              </a:rPr>
              <a:t>IC-boundary </a:t>
            </a:r>
            <a:r>
              <a:rPr lang="en-GB" sz="1800" b="1" dirty="0" smtClean="0"/>
              <a:t>(</a:t>
            </a:r>
            <a:r>
              <a:rPr lang="en-GB" sz="1800" b="1" dirty="0" smtClean="0">
                <a:solidFill>
                  <a:srgbClr val="FF0000"/>
                </a:solidFill>
              </a:rPr>
              <a:t>co</a:t>
            </a:r>
            <a:r>
              <a:rPr lang="en-GB" sz="1800" b="1" dirty="0" smtClean="0">
                <a:solidFill>
                  <a:srgbClr val="FF9900"/>
                </a:solidFill>
              </a:rPr>
              <a:t>lo</a:t>
            </a:r>
            <a:r>
              <a:rPr lang="en-GB" sz="1800" b="1" dirty="0" smtClean="0">
                <a:solidFill>
                  <a:srgbClr val="00CC00"/>
                </a:solidFill>
              </a:rPr>
              <a:t>ur</a:t>
            </a:r>
            <a:r>
              <a:rPr lang="en-GB" sz="1800" b="1" dirty="0" smtClean="0"/>
              <a:t> </a:t>
            </a:r>
            <a:r>
              <a:rPr lang="en-GB" sz="1800" b="1" dirty="0" smtClean="0">
                <a:solidFill>
                  <a:srgbClr val="0099FF"/>
                </a:solidFill>
              </a:rPr>
              <a:t>sc</a:t>
            </a:r>
            <a:r>
              <a:rPr lang="en-GB" sz="1800" b="1" dirty="0" smtClean="0">
                <a:solidFill>
                  <a:srgbClr val="3333FF"/>
                </a:solidFill>
              </a:rPr>
              <a:t>ale</a:t>
            </a:r>
            <a:r>
              <a:rPr lang="en-GB" sz="1800" b="1" dirty="0" smtClean="0"/>
              <a:t>)</a:t>
            </a:r>
          </a:p>
          <a:p>
            <a:pPr>
              <a:lnSpc>
                <a:spcPts val="1600"/>
              </a:lnSpc>
            </a:pPr>
            <a:endParaRPr lang="nb-NO" sz="1800" dirty="0" smtClean="0">
              <a:solidFill>
                <a:srgbClr val="3333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- </a:t>
            </a:r>
            <a:r>
              <a:rPr lang="nb-NO" sz="1800" dirty="0" err="1" smtClean="0">
                <a:solidFill>
                  <a:srgbClr val="3333FF"/>
                </a:solidFill>
              </a:rPr>
              <a:t>Upper</a:t>
            </a:r>
            <a:r>
              <a:rPr lang="nb-NO" sz="1800" dirty="0" smtClean="0">
                <a:solidFill>
                  <a:srgbClr val="3333FF"/>
                </a:solidFill>
              </a:rPr>
              <a:t> IC </a:t>
            </a:r>
            <a:r>
              <a:rPr lang="nb-NO" sz="1800" b="1" dirty="0" err="1" smtClean="0">
                <a:solidFill>
                  <a:srgbClr val="3333FF"/>
                </a:solidFill>
              </a:rPr>
              <a:t>seismic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velocity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perturbations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b="1" dirty="0" smtClean="0"/>
              <a:t>(</a:t>
            </a:r>
            <a:r>
              <a:rPr lang="nb-NO" sz="1800" b="1" dirty="0" err="1" smtClean="0"/>
              <a:t>black</a:t>
            </a:r>
            <a:r>
              <a:rPr lang="nb-NO" sz="1800" b="1" dirty="0" smtClean="0"/>
              <a:t> </a:t>
            </a:r>
            <a:r>
              <a:rPr lang="nb-NO" sz="1800" b="1" dirty="0" err="1" smtClean="0"/>
              <a:t>contours</a:t>
            </a:r>
            <a:r>
              <a:rPr lang="nb-NO" sz="1800" b="1" dirty="0" smtClean="0"/>
              <a:t>)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endParaRPr lang="en-GB" sz="1800" dirty="0">
              <a:solidFill>
                <a:srgbClr val="3333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8299" y="3981551"/>
            <a:ext cx="3087705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latin typeface="+mn-lt"/>
              </a:rPr>
              <a:t>S</a:t>
            </a:r>
            <a:r>
              <a:rPr lang="nb-NO" sz="1400" b="1" baseline="-25000" dirty="0" smtClean="0">
                <a:latin typeface="+mn-lt"/>
              </a:rPr>
              <a:t>T</a:t>
            </a:r>
            <a:r>
              <a:rPr lang="nb-NO" sz="1400" dirty="0" smtClean="0">
                <a:latin typeface="+mn-lt"/>
              </a:rPr>
              <a:t>: </a:t>
            </a:r>
            <a:r>
              <a:rPr lang="nb-NO" sz="1400" dirty="0" err="1" smtClean="0">
                <a:latin typeface="+mn-lt"/>
              </a:rPr>
              <a:t>volumetric</a:t>
            </a:r>
            <a:r>
              <a:rPr lang="nb-NO" sz="1400" dirty="0" smtClean="0">
                <a:latin typeface="+mn-lt"/>
              </a:rPr>
              <a:t> </a:t>
            </a:r>
            <a:r>
              <a:rPr lang="nb-NO" sz="1400" dirty="0" err="1" smtClean="0">
                <a:latin typeface="+mn-lt"/>
              </a:rPr>
              <a:t>thermal</a:t>
            </a:r>
            <a:r>
              <a:rPr lang="nb-NO" sz="1400" dirty="0" smtClean="0">
                <a:latin typeface="+mn-lt"/>
              </a:rPr>
              <a:t> </a:t>
            </a:r>
            <a:r>
              <a:rPr lang="nb-NO" sz="1400" dirty="0" err="1" smtClean="0">
                <a:latin typeface="+mn-lt"/>
              </a:rPr>
              <a:t>buoyancy</a:t>
            </a:r>
            <a:r>
              <a:rPr lang="nb-NO" sz="1400" dirty="0" smtClean="0">
                <a:latin typeface="+mn-lt"/>
              </a:rPr>
              <a:t> </a:t>
            </a:r>
            <a:r>
              <a:rPr lang="nb-NO" sz="1400" dirty="0" err="1" smtClean="0">
                <a:latin typeface="+mn-lt"/>
              </a:rPr>
              <a:t>source</a:t>
            </a:r>
            <a:endParaRPr lang="nb-NO" sz="1400" dirty="0" smtClean="0">
              <a:latin typeface="+mn-lt"/>
            </a:endParaRPr>
          </a:p>
          <a:p>
            <a:r>
              <a:rPr lang="nb-NO" sz="1400" b="1" dirty="0" smtClean="0">
                <a:latin typeface="+mn-lt"/>
              </a:rPr>
              <a:t>S</a:t>
            </a:r>
            <a:r>
              <a:rPr lang="nb-NO" sz="1400" b="1" baseline="-25000" dirty="0" smtClean="0">
                <a:latin typeface="+mn-lt"/>
              </a:rPr>
              <a:t>X</a:t>
            </a:r>
            <a:r>
              <a:rPr lang="nb-NO" sz="1400" dirty="0" smtClean="0">
                <a:latin typeface="+mn-lt"/>
              </a:rPr>
              <a:t>: </a:t>
            </a:r>
            <a:r>
              <a:rPr lang="nb-NO" sz="1400" dirty="0" err="1" smtClean="0">
                <a:latin typeface="+mn-lt"/>
              </a:rPr>
              <a:t>chemical</a:t>
            </a:r>
            <a:r>
              <a:rPr lang="nb-NO" sz="1400" dirty="0" smtClean="0">
                <a:latin typeface="+mn-lt"/>
              </a:rPr>
              <a:t> </a:t>
            </a:r>
            <a:r>
              <a:rPr lang="nb-NO" sz="1400" dirty="0" err="1" smtClean="0">
                <a:latin typeface="+mn-lt"/>
              </a:rPr>
              <a:t>buoyancy</a:t>
            </a:r>
            <a:r>
              <a:rPr lang="nb-NO" sz="1400" dirty="0" smtClean="0">
                <a:latin typeface="+mn-lt"/>
              </a:rPr>
              <a:t> sink</a:t>
            </a:r>
            <a:endParaRPr lang="nb-NO" sz="1400" dirty="0">
              <a:latin typeface="+mn-lt"/>
            </a:endParaRPr>
          </a:p>
          <a:p>
            <a:endParaRPr lang="nb-NO" sz="1400" b="1" dirty="0" smtClean="0"/>
          </a:p>
          <a:p>
            <a:r>
              <a:rPr lang="nb-NO" sz="1400" b="1" dirty="0" smtClean="0"/>
              <a:t>Ra</a:t>
            </a:r>
            <a:r>
              <a:rPr lang="nb-NO" sz="1400" dirty="0" smtClean="0"/>
              <a:t> </a:t>
            </a:r>
            <a:r>
              <a:rPr lang="nb-NO" sz="1400" dirty="0"/>
              <a:t>= f</a:t>
            </a:r>
            <a:r>
              <a:rPr lang="nb-NO" sz="1400" baseline="-25000" dirty="0"/>
              <a:t>0</a:t>
            </a:r>
            <a:r>
              <a:rPr lang="nb-NO" sz="1400" dirty="0"/>
              <a:t>g</a:t>
            </a:r>
            <a:r>
              <a:rPr lang="nb-NO" sz="1400" baseline="-25000" dirty="0"/>
              <a:t>0</a:t>
            </a:r>
            <a:r>
              <a:rPr lang="nb-NO" sz="1400" dirty="0"/>
              <a:t> / </a:t>
            </a:r>
            <a:r>
              <a:rPr lang="nb-NO" sz="1400" dirty="0">
                <a:latin typeface="Symbol" panose="05050102010706020507" pitchFamily="18" charset="2"/>
              </a:rPr>
              <a:t>r</a:t>
            </a:r>
            <a:r>
              <a:rPr lang="el-GR" sz="1400" dirty="0"/>
              <a:t>Ω</a:t>
            </a:r>
            <a:r>
              <a:rPr lang="nb-NO" sz="1400" baseline="30000" dirty="0"/>
              <a:t>3</a:t>
            </a:r>
            <a:r>
              <a:rPr lang="nb-NO" sz="1400" dirty="0"/>
              <a:t>(r</a:t>
            </a:r>
            <a:r>
              <a:rPr lang="nb-NO" sz="1400" baseline="-25000" dirty="0"/>
              <a:t>0</a:t>
            </a:r>
            <a:r>
              <a:rPr lang="nb-NO" sz="1400" dirty="0"/>
              <a:t>-r</a:t>
            </a:r>
            <a:r>
              <a:rPr lang="nb-NO" sz="1400" baseline="-25000" dirty="0"/>
              <a:t>i</a:t>
            </a:r>
            <a:r>
              <a:rPr lang="nb-NO" sz="1400" dirty="0"/>
              <a:t>)</a:t>
            </a:r>
            <a:r>
              <a:rPr lang="nb-NO" sz="1400" baseline="30000" dirty="0"/>
              <a:t>2</a:t>
            </a:r>
          </a:p>
          <a:p>
            <a:r>
              <a:rPr lang="nb-NO" sz="1400" dirty="0" err="1" smtClean="0">
                <a:latin typeface="+mn-lt"/>
              </a:rPr>
              <a:t>Rayleigh</a:t>
            </a:r>
            <a:r>
              <a:rPr lang="nb-NO" sz="1400" dirty="0" smtClean="0">
                <a:latin typeface="+mn-lt"/>
              </a:rPr>
              <a:t> </a:t>
            </a:r>
            <a:r>
              <a:rPr lang="nb-NO" sz="1400" dirty="0" err="1" smtClean="0">
                <a:latin typeface="+mn-lt"/>
              </a:rPr>
              <a:t>number</a:t>
            </a:r>
            <a:r>
              <a:rPr lang="nb-NO" sz="1400" dirty="0" smtClean="0">
                <a:latin typeface="+mn-lt"/>
              </a:rPr>
              <a:t>, </a:t>
            </a:r>
            <a:r>
              <a:rPr lang="nb-NO" sz="1400" dirty="0" err="1" smtClean="0">
                <a:latin typeface="+mn-lt"/>
              </a:rPr>
              <a:t>based</a:t>
            </a:r>
            <a:r>
              <a:rPr lang="nb-NO" sz="1400" dirty="0" smtClean="0">
                <a:latin typeface="+mn-lt"/>
              </a:rPr>
              <a:t> </a:t>
            </a:r>
            <a:r>
              <a:rPr lang="nb-NO" sz="1400" dirty="0" err="1" smtClean="0">
                <a:latin typeface="+mn-lt"/>
              </a:rPr>
              <a:t>on</a:t>
            </a:r>
            <a:r>
              <a:rPr lang="nb-NO" sz="1400" dirty="0" smtClean="0">
                <a:latin typeface="+mn-lt"/>
              </a:rPr>
              <a:t> </a:t>
            </a:r>
            <a:r>
              <a:rPr lang="nb-NO" sz="1400" dirty="0" err="1" smtClean="0">
                <a:latin typeface="+mn-lt"/>
              </a:rPr>
              <a:t>the</a:t>
            </a:r>
            <a:endParaRPr lang="nb-NO" sz="1400" dirty="0">
              <a:latin typeface="+mn-lt"/>
            </a:endParaRPr>
          </a:p>
          <a:p>
            <a:r>
              <a:rPr lang="nb-NO" sz="1400" dirty="0" smtClean="0">
                <a:latin typeface="+mn-lt"/>
              </a:rPr>
              <a:t>IC-</a:t>
            </a:r>
            <a:r>
              <a:rPr lang="nb-NO" sz="1400" dirty="0" err="1" smtClean="0">
                <a:latin typeface="+mn-lt"/>
              </a:rPr>
              <a:t>boundary</a:t>
            </a:r>
            <a:r>
              <a:rPr lang="nb-NO" sz="1400" dirty="0" smtClean="0">
                <a:latin typeface="+mn-lt"/>
              </a:rPr>
              <a:t> </a:t>
            </a:r>
            <a:r>
              <a:rPr lang="nb-NO" sz="1400" dirty="0" err="1" smtClean="0">
                <a:latin typeface="+mn-lt"/>
              </a:rPr>
              <a:t>mass</a:t>
            </a:r>
            <a:r>
              <a:rPr lang="nb-NO" sz="1400" dirty="0" smtClean="0">
                <a:latin typeface="+mn-lt"/>
              </a:rPr>
              <a:t> </a:t>
            </a:r>
            <a:r>
              <a:rPr lang="nb-NO" sz="1400" dirty="0" err="1" smtClean="0">
                <a:latin typeface="+mn-lt"/>
              </a:rPr>
              <a:t>anomaly</a:t>
            </a:r>
            <a:r>
              <a:rPr lang="nb-NO" sz="1400" dirty="0" smtClean="0">
                <a:latin typeface="+mn-lt"/>
              </a:rPr>
              <a:t> </a:t>
            </a:r>
            <a:r>
              <a:rPr lang="nb-NO" sz="1400" dirty="0" err="1" smtClean="0">
                <a:latin typeface="+mn-lt"/>
              </a:rPr>
              <a:t>flux</a:t>
            </a:r>
            <a:r>
              <a:rPr lang="nb-NO" sz="1400" dirty="0" smtClean="0">
                <a:latin typeface="+mn-lt"/>
              </a:rPr>
              <a:t>, f</a:t>
            </a:r>
            <a:r>
              <a:rPr lang="nb-NO" sz="1400" baseline="-25000" dirty="0" smtClean="0">
                <a:latin typeface="+mn-lt"/>
              </a:rPr>
              <a:t>0</a:t>
            </a:r>
            <a:r>
              <a:rPr lang="nb-NO" sz="1400" dirty="0" smtClean="0">
                <a:latin typeface="+mn-lt"/>
              </a:rPr>
              <a:t>:</a:t>
            </a:r>
            <a:endParaRPr lang="nb-NO" sz="1400" baseline="30000" dirty="0" smtClean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5381" y="52932"/>
            <a:ext cx="151035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Aubert et al. 2008, Nat.</a:t>
            </a:r>
            <a:endParaRPr lang="en-GB" sz="11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214877" y="3106882"/>
            <a:ext cx="328673" cy="14074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707904" y="4443558"/>
            <a:ext cx="220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Maximum IC </a:t>
            </a:r>
            <a:r>
              <a:rPr lang="nb-NO" sz="1400" dirty="0" err="1" smtClean="0"/>
              <a:t>equatorial</a:t>
            </a:r>
            <a:endParaRPr lang="nb-NO" sz="1400" dirty="0"/>
          </a:p>
          <a:p>
            <a:r>
              <a:rPr lang="nb-NO" sz="1400" dirty="0" err="1" smtClean="0"/>
              <a:t>growth</a:t>
            </a:r>
            <a:r>
              <a:rPr lang="nb-NO" sz="1400" dirty="0" smtClean="0"/>
              <a:t> rate under Indonesia</a:t>
            </a:r>
            <a:endParaRPr lang="en-GB" sz="1400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208863" y="2963790"/>
            <a:ext cx="2742112" cy="4563"/>
          </a:xfrm>
          <a:prstGeom prst="straightConnector1">
            <a:avLst/>
          </a:prstGeom>
          <a:ln w="190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44208" y="2932991"/>
            <a:ext cx="8803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chemeClr val="bg1"/>
                </a:solidFill>
              </a:rPr>
              <a:t>  </a:t>
            </a:r>
            <a:r>
              <a:rPr lang="nb-NO" sz="1400" b="1" dirty="0" smtClean="0">
                <a:solidFill>
                  <a:schemeClr val="bg1"/>
                </a:solidFill>
              </a:rPr>
              <a:t>~</a:t>
            </a:r>
            <a:r>
              <a:rPr lang="nb-NO" sz="1100" b="1" dirty="0" smtClean="0">
                <a:solidFill>
                  <a:schemeClr val="bg1"/>
                </a:solidFill>
              </a:rPr>
              <a:t> </a:t>
            </a:r>
            <a:r>
              <a:rPr lang="nb-NO" sz="1100" b="1" dirty="0" err="1" smtClean="0">
                <a:solidFill>
                  <a:schemeClr val="bg1"/>
                </a:solidFill>
              </a:rPr>
              <a:t>eastern</a:t>
            </a:r>
            <a:endParaRPr lang="nb-NO" sz="1100" b="1" dirty="0">
              <a:solidFill>
                <a:schemeClr val="bg1"/>
              </a:solidFill>
            </a:endParaRPr>
          </a:p>
          <a:p>
            <a:r>
              <a:rPr lang="nb-NO" sz="1100" b="1" dirty="0" err="1" smtClean="0">
                <a:solidFill>
                  <a:schemeClr val="bg1"/>
                </a:solidFill>
              </a:rPr>
              <a:t>hemisphere</a:t>
            </a:r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637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.springernature.com/w735h400/nature-cms/uploads/cms/pages/2321/top_item_image/core_geochem-3adeee7297ec1ec6363dfaacaff74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768" y="3255194"/>
            <a:ext cx="5397453" cy="294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85" y="1988840"/>
            <a:ext cx="3727488" cy="43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3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98670" y="105292"/>
            <a:ext cx="2763898" cy="707886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rgbClr val="0000FF"/>
                </a:solidFill>
              </a:rPr>
              <a:t>Electronic </a:t>
            </a:r>
            <a:r>
              <a:rPr lang="nb-NO" sz="1600" dirty="0" err="1">
                <a:solidFill>
                  <a:srgbClr val="0000FF"/>
                </a:solidFill>
              </a:rPr>
              <a:t>spin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000" dirty="0" err="1">
                <a:solidFill>
                  <a:srgbClr val="0000FF"/>
                </a:solidFill>
              </a:rPr>
              <a:t>state</a:t>
            </a:r>
            <a:endParaRPr lang="nb-NO" sz="2000" dirty="0">
              <a:solidFill>
                <a:srgbClr val="0000FF"/>
              </a:solidFill>
            </a:endParaRPr>
          </a:p>
          <a:p>
            <a:r>
              <a:rPr lang="nb-NO" dirty="0" err="1" smtClean="0"/>
              <a:t>transition</a:t>
            </a:r>
            <a:r>
              <a:rPr lang="nb-NO" dirty="0" smtClean="0"/>
              <a:t> metals, </a:t>
            </a:r>
            <a:r>
              <a:rPr lang="nb-NO" b="1" dirty="0" err="1" smtClean="0">
                <a:solidFill>
                  <a:srgbClr val="009900"/>
                </a:solidFill>
              </a:rPr>
              <a:t>esp</a:t>
            </a:r>
            <a:r>
              <a:rPr lang="nb-NO" b="1" dirty="0" smtClean="0">
                <a:solidFill>
                  <a:srgbClr val="009900"/>
                </a:solidFill>
              </a:rPr>
              <a:t>. Fe</a:t>
            </a:r>
            <a:endParaRPr lang="en-GB" b="1" dirty="0">
              <a:solidFill>
                <a:srgbClr val="009900"/>
              </a:solidFill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64044" y="876088"/>
            <a:ext cx="1885453" cy="5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900"/>
              </a:lnSpc>
            </a:pPr>
            <a:r>
              <a:rPr lang="nb-NO" dirty="0" err="1">
                <a:solidFill>
                  <a:srgbClr val="0000FF"/>
                </a:solidFill>
              </a:rPr>
              <a:t>3d-transition</a:t>
            </a:r>
            <a:r>
              <a:rPr lang="nb-NO" dirty="0">
                <a:solidFill>
                  <a:srgbClr val="0000FF"/>
                </a:solidFill>
              </a:rPr>
              <a:t> metals:</a:t>
            </a:r>
          </a:p>
          <a:p>
            <a:pPr>
              <a:lnSpc>
                <a:spcPts val="1900"/>
              </a:lnSpc>
            </a:pPr>
            <a:r>
              <a:rPr lang="nb-NO" dirty="0">
                <a:solidFill>
                  <a:srgbClr val="0000FF"/>
                </a:solidFill>
              </a:rPr>
              <a:t>   </a:t>
            </a:r>
            <a:r>
              <a:rPr lang="nb-NO" dirty="0">
                <a:solidFill>
                  <a:srgbClr val="0000FF"/>
                </a:solidFill>
                <a:cs typeface="Times New Roman" pitchFamily="18" charset="0"/>
              </a:rPr>
              <a:t>―</a:t>
            </a:r>
            <a:r>
              <a:rPr lang="nb-NO" dirty="0">
                <a:solidFill>
                  <a:srgbClr val="0000FF"/>
                </a:solidFill>
              </a:rPr>
              <a:t> [Ar] </a:t>
            </a:r>
            <a:r>
              <a:rPr lang="nb-NO" dirty="0" err="1">
                <a:solidFill>
                  <a:srgbClr val="0000FF"/>
                </a:solidFill>
              </a:rPr>
              <a:t>3d</a:t>
            </a:r>
            <a:r>
              <a:rPr lang="nb-NO" baseline="30000" dirty="0" err="1">
                <a:solidFill>
                  <a:srgbClr val="0000FF"/>
                </a:solidFill>
              </a:rPr>
              <a:t>X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dirty="0" err="1">
                <a:solidFill>
                  <a:srgbClr val="0000FF"/>
                </a:solidFill>
              </a:rPr>
              <a:t>4s</a:t>
            </a:r>
            <a:r>
              <a:rPr lang="nb-NO" baseline="30000" dirty="0" err="1">
                <a:solidFill>
                  <a:srgbClr val="0000FF"/>
                </a:solidFill>
              </a:rPr>
              <a:t>2</a:t>
            </a:r>
            <a:endParaRPr lang="nb-NO" dirty="0">
              <a:solidFill>
                <a:srgbClr val="0000FF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67544" y="1483718"/>
            <a:ext cx="1229824" cy="264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sz="1600" dirty="0"/>
              <a:t>Sc:  </a:t>
            </a:r>
            <a:r>
              <a:rPr lang="nb-NO" sz="1600" dirty="0" err="1"/>
              <a:t>3d</a:t>
            </a:r>
            <a:r>
              <a:rPr lang="nb-NO" sz="1600" baseline="30000" dirty="0" err="1"/>
              <a:t>1</a:t>
            </a:r>
            <a:r>
              <a:rPr lang="nb-NO" sz="1600" dirty="0"/>
              <a:t> </a:t>
            </a:r>
            <a:r>
              <a:rPr lang="nb-NO" sz="1600" dirty="0" err="1"/>
              <a:t>4s</a:t>
            </a:r>
            <a:r>
              <a:rPr lang="nb-NO" sz="1600" baseline="30000" dirty="0" err="1"/>
              <a:t>2</a:t>
            </a:r>
            <a:r>
              <a:rPr lang="nb-NO" sz="1600" dirty="0"/>
              <a:t> </a:t>
            </a:r>
          </a:p>
          <a:p>
            <a:pPr>
              <a:lnSpc>
                <a:spcPts val="2000"/>
              </a:lnSpc>
            </a:pPr>
            <a:r>
              <a:rPr lang="nb-NO" sz="1600" dirty="0"/>
              <a:t>Ti:  </a:t>
            </a:r>
            <a:r>
              <a:rPr lang="nb-NO" sz="1600" dirty="0" err="1"/>
              <a:t>3d</a:t>
            </a:r>
            <a:r>
              <a:rPr lang="nb-NO" sz="1600" baseline="30000" dirty="0" err="1"/>
              <a:t>2</a:t>
            </a:r>
            <a:r>
              <a:rPr lang="nb-NO" sz="1600" dirty="0"/>
              <a:t> </a:t>
            </a:r>
            <a:r>
              <a:rPr lang="nb-NO" sz="1600" dirty="0" err="1"/>
              <a:t>4s</a:t>
            </a:r>
            <a:r>
              <a:rPr lang="nb-NO" sz="1600" baseline="30000" dirty="0" err="1"/>
              <a:t>2</a:t>
            </a:r>
            <a:endParaRPr lang="nb-NO" sz="1600" dirty="0"/>
          </a:p>
          <a:p>
            <a:pPr>
              <a:lnSpc>
                <a:spcPts val="2000"/>
              </a:lnSpc>
            </a:pPr>
            <a:r>
              <a:rPr lang="nb-NO" sz="1600" dirty="0"/>
              <a:t>V:  </a:t>
            </a:r>
            <a:r>
              <a:rPr lang="nb-NO" sz="1600" dirty="0" err="1"/>
              <a:t>3d</a:t>
            </a:r>
            <a:r>
              <a:rPr lang="nb-NO" sz="1600" baseline="30000" dirty="0" err="1"/>
              <a:t>3</a:t>
            </a:r>
            <a:r>
              <a:rPr lang="nb-NO" sz="1600" dirty="0"/>
              <a:t> </a:t>
            </a:r>
            <a:r>
              <a:rPr lang="nb-NO" sz="1600" dirty="0" err="1"/>
              <a:t>4s</a:t>
            </a:r>
            <a:r>
              <a:rPr lang="nb-NO" sz="1600" baseline="30000" dirty="0" err="1"/>
              <a:t>2</a:t>
            </a:r>
            <a:endParaRPr lang="nb-NO" sz="1600" baseline="30000" dirty="0"/>
          </a:p>
          <a:p>
            <a:pPr>
              <a:lnSpc>
                <a:spcPts val="2000"/>
              </a:lnSpc>
            </a:pPr>
            <a:r>
              <a:rPr lang="nb-NO" sz="1600" dirty="0" err="1"/>
              <a:t>Cr</a:t>
            </a:r>
            <a:r>
              <a:rPr lang="nb-NO" sz="1600" dirty="0"/>
              <a:t>:  </a:t>
            </a:r>
            <a:r>
              <a:rPr lang="nb-NO" sz="1600" dirty="0" err="1"/>
              <a:t>3d</a:t>
            </a:r>
            <a:r>
              <a:rPr lang="nb-NO" sz="1600" baseline="30000" dirty="0" err="1"/>
              <a:t>5</a:t>
            </a:r>
            <a:r>
              <a:rPr lang="nb-NO" sz="1600" dirty="0"/>
              <a:t> </a:t>
            </a:r>
            <a:r>
              <a:rPr lang="nb-NO" sz="1600" dirty="0" err="1"/>
              <a:t>4s</a:t>
            </a:r>
            <a:r>
              <a:rPr lang="nb-NO" sz="1600" baseline="30000" dirty="0" err="1"/>
              <a:t>1</a:t>
            </a:r>
            <a:endParaRPr lang="nb-NO" sz="1600" baseline="30000" dirty="0"/>
          </a:p>
          <a:p>
            <a:pPr>
              <a:lnSpc>
                <a:spcPts val="2000"/>
              </a:lnSpc>
            </a:pPr>
            <a:r>
              <a:rPr lang="nb-NO" sz="1600" dirty="0" err="1"/>
              <a:t>Mn</a:t>
            </a:r>
            <a:r>
              <a:rPr lang="nb-NO" sz="1600" dirty="0"/>
              <a:t>:  </a:t>
            </a:r>
            <a:r>
              <a:rPr lang="nb-NO" sz="1600" dirty="0" err="1"/>
              <a:t>3d</a:t>
            </a:r>
            <a:r>
              <a:rPr lang="nb-NO" sz="1600" baseline="30000" dirty="0" err="1"/>
              <a:t>5</a:t>
            </a:r>
            <a:r>
              <a:rPr lang="nb-NO" sz="1600" dirty="0"/>
              <a:t> </a:t>
            </a:r>
            <a:r>
              <a:rPr lang="nb-NO" sz="1600" dirty="0" err="1"/>
              <a:t>4s</a:t>
            </a:r>
            <a:r>
              <a:rPr lang="nb-NO" sz="1600" baseline="30000" dirty="0" err="1"/>
              <a:t>2</a:t>
            </a:r>
            <a:endParaRPr lang="nb-NO" sz="1600" baseline="30000" dirty="0"/>
          </a:p>
          <a:p>
            <a:pPr>
              <a:lnSpc>
                <a:spcPts val="2000"/>
              </a:lnSpc>
            </a:pPr>
            <a:r>
              <a:rPr lang="nb-NO" sz="1600" b="1" dirty="0">
                <a:solidFill>
                  <a:srgbClr val="009900"/>
                </a:solidFill>
              </a:rPr>
              <a:t>Fe:  </a:t>
            </a:r>
            <a:r>
              <a:rPr lang="nb-NO" sz="1600" b="1" dirty="0" err="1">
                <a:solidFill>
                  <a:srgbClr val="009900"/>
                </a:solidFill>
              </a:rPr>
              <a:t>3d</a:t>
            </a:r>
            <a:r>
              <a:rPr lang="nb-NO" sz="1600" b="1" baseline="30000" dirty="0" err="1">
                <a:solidFill>
                  <a:srgbClr val="009900"/>
                </a:solidFill>
              </a:rPr>
              <a:t>6</a:t>
            </a:r>
            <a:r>
              <a:rPr lang="nb-NO" sz="1600" b="1" dirty="0">
                <a:solidFill>
                  <a:srgbClr val="009900"/>
                </a:solidFill>
              </a:rPr>
              <a:t> </a:t>
            </a:r>
            <a:r>
              <a:rPr lang="nb-NO" sz="1600" b="1" dirty="0" err="1">
                <a:solidFill>
                  <a:srgbClr val="009900"/>
                </a:solidFill>
              </a:rPr>
              <a:t>4s</a:t>
            </a:r>
            <a:r>
              <a:rPr lang="nb-NO" sz="1600" b="1" baseline="30000" dirty="0" err="1">
                <a:solidFill>
                  <a:srgbClr val="009900"/>
                </a:solidFill>
              </a:rPr>
              <a:t>2</a:t>
            </a:r>
            <a:endParaRPr lang="nb-NO" sz="1600" b="1" baseline="30000" dirty="0">
              <a:solidFill>
                <a:srgbClr val="009900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600" dirty="0"/>
              <a:t>Co:  </a:t>
            </a:r>
            <a:r>
              <a:rPr lang="nb-NO" sz="1600" dirty="0" err="1"/>
              <a:t>3d</a:t>
            </a:r>
            <a:r>
              <a:rPr lang="nb-NO" sz="1600" baseline="30000" dirty="0" err="1"/>
              <a:t>7</a:t>
            </a:r>
            <a:r>
              <a:rPr lang="nb-NO" sz="1600" dirty="0"/>
              <a:t> </a:t>
            </a:r>
            <a:r>
              <a:rPr lang="nb-NO" sz="1600" dirty="0" err="1"/>
              <a:t>4s</a:t>
            </a:r>
            <a:r>
              <a:rPr lang="nb-NO" sz="1600" baseline="30000" dirty="0" err="1"/>
              <a:t>2</a:t>
            </a:r>
            <a:endParaRPr lang="nb-NO" sz="1600" baseline="30000" dirty="0"/>
          </a:p>
          <a:p>
            <a:pPr>
              <a:lnSpc>
                <a:spcPts val="2000"/>
              </a:lnSpc>
            </a:pPr>
            <a:r>
              <a:rPr lang="nb-NO" sz="1600" dirty="0"/>
              <a:t>Ni:  </a:t>
            </a:r>
            <a:r>
              <a:rPr lang="nb-NO" sz="1600" dirty="0" err="1"/>
              <a:t>3d</a:t>
            </a:r>
            <a:r>
              <a:rPr lang="nb-NO" sz="1600" baseline="30000" dirty="0" err="1"/>
              <a:t>8</a:t>
            </a:r>
            <a:r>
              <a:rPr lang="nb-NO" sz="1600" dirty="0"/>
              <a:t> </a:t>
            </a:r>
            <a:r>
              <a:rPr lang="nb-NO" sz="1600" dirty="0" err="1"/>
              <a:t>4s</a:t>
            </a:r>
            <a:r>
              <a:rPr lang="nb-NO" sz="1600" baseline="30000" dirty="0" err="1"/>
              <a:t>2</a:t>
            </a:r>
            <a:endParaRPr lang="nb-NO" sz="1600" baseline="30000" dirty="0"/>
          </a:p>
          <a:p>
            <a:pPr>
              <a:lnSpc>
                <a:spcPts val="2000"/>
              </a:lnSpc>
            </a:pPr>
            <a:r>
              <a:rPr lang="nb-NO" sz="1600" dirty="0" err="1"/>
              <a:t>Cu</a:t>
            </a:r>
            <a:r>
              <a:rPr lang="nb-NO" sz="1600" dirty="0"/>
              <a:t>:  </a:t>
            </a:r>
            <a:r>
              <a:rPr lang="nb-NO" sz="1600" dirty="0" err="1"/>
              <a:t>3d</a:t>
            </a:r>
            <a:r>
              <a:rPr lang="nb-NO" sz="1600" baseline="30000" dirty="0" err="1"/>
              <a:t>10</a:t>
            </a:r>
            <a:r>
              <a:rPr lang="nb-NO" sz="1600" dirty="0"/>
              <a:t> </a:t>
            </a:r>
            <a:r>
              <a:rPr lang="nb-NO" sz="1600" dirty="0" err="1"/>
              <a:t>4s</a:t>
            </a:r>
            <a:r>
              <a:rPr lang="nb-NO" sz="1600" baseline="30000" dirty="0" err="1"/>
              <a:t>1</a:t>
            </a:r>
            <a:endParaRPr lang="nb-NO" sz="1600" baseline="30000" dirty="0"/>
          </a:p>
          <a:p>
            <a:pPr>
              <a:lnSpc>
                <a:spcPts val="2000"/>
              </a:lnSpc>
            </a:pPr>
            <a:r>
              <a:rPr lang="nb-NO" sz="1600" dirty="0" err="1"/>
              <a:t>Zn</a:t>
            </a:r>
            <a:r>
              <a:rPr lang="nb-NO" sz="1600" dirty="0"/>
              <a:t>:  </a:t>
            </a:r>
            <a:r>
              <a:rPr lang="nb-NO" sz="1600" dirty="0" err="1"/>
              <a:t>3d</a:t>
            </a:r>
            <a:r>
              <a:rPr lang="nb-NO" sz="1600" baseline="30000" dirty="0" err="1"/>
              <a:t>10</a:t>
            </a:r>
            <a:r>
              <a:rPr lang="nb-NO" sz="1600" dirty="0"/>
              <a:t> </a:t>
            </a:r>
            <a:r>
              <a:rPr lang="nb-NO" sz="1600" dirty="0" err="1"/>
              <a:t>4s</a:t>
            </a:r>
            <a:r>
              <a:rPr lang="nb-NO" sz="1600" baseline="30000" dirty="0" err="1"/>
              <a:t>2</a:t>
            </a:r>
            <a:endParaRPr lang="en-GB" sz="1600" baseline="30000" dirty="0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4040603" y="163159"/>
            <a:ext cx="118494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nb-NO" sz="1800" dirty="0">
                <a:solidFill>
                  <a:srgbClr val="008000"/>
                </a:solidFill>
              </a:rPr>
              <a:t>Fe: 3d</a:t>
            </a:r>
            <a:r>
              <a:rPr lang="nb-NO" sz="1800" baseline="30000" dirty="0">
                <a:solidFill>
                  <a:srgbClr val="008000"/>
                </a:solidFill>
              </a:rPr>
              <a:t>6</a:t>
            </a:r>
            <a:r>
              <a:rPr lang="nb-NO" sz="1800" dirty="0">
                <a:solidFill>
                  <a:srgbClr val="008000"/>
                </a:solidFill>
              </a:rPr>
              <a:t> 4s</a:t>
            </a:r>
            <a:r>
              <a:rPr lang="nb-NO" sz="1800" baseline="30000" dirty="0">
                <a:solidFill>
                  <a:srgbClr val="008000"/>
                </a:solidFill>
              </a:rPr>
              <a:t>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44077" y="390171"/>
            <a:ext cx="2157412" cy="295275"/>
            <a:chOff x="4900613" y="3327400"/>
            <a:chExt cx="2157412" cy="295275"/>
          </a:xfrm>
        </p:grpSpPr>
        <p:sp>
          <p:nvSpPr>
            <p:cNvPr id="54279" name="Oval 7"/>
            <p:cNvSpPr>
              <a:spLocks noChangeArrowheads="1"/>
            </p:cNvSpPr>
            <p:nvPr/>
          </p:nvSpPr>
          <p:spPr bwMode="auto">
            <a:xfrm>
              <a:off x="4900613" y="3328988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80" name="Oval 8"/>
            <p:cNvSpPr>
              <a:spLocks noChangeArrowheads="1"/>
            </p:cNvSpPr>
            <p:nvPr/>
          </p:nvSpPr>
          <p:spPr bwMode="auto">
            <a:xfrm>
              <a:off x="5222875" y="3330575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81" name="Oval 9"/>
            <p:cNvSpPr>
              <a:spLocks noChangeArrowheads="1"/>
            </p:cNvSpPr>
            <p:nvPr/>
          </p:nvSpPr>
          <p:spPr bwMode="auto">
            <a:xfrm>
              <a:off x="5545138" y="3327400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82" name="Oval 10"/>
            <p:cNvSpPr>
              <a:spLocks noChangeArrowheads="1"/>
            </p:cNvSpPr>
            <p:nvPr/>
          </p:nvSpPr>
          <p:spPr bwMode="auto">
            <a:xfrm>
              <a:off x="5861050" y="3330575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83" name="Oval 11"/>
            <p:cNvSpPr>
              <a:spLocks noChangeArrowheads="1"/>
            </p:cNvSpPr>
            <p:nvPr/>
          </p:nvSpPr>
          <p:spPr bwMode="auto">
            <a:xfrm>
              <a:off x="6184900" y="3330575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84" name="Oval 12"/>
            <p:cNvSpPr>
              <a:spLocks noChangeArrowheads="1"/>
            </p:cNvSpPr>
            <p:nvPr/>
          </p:nvSpPr>
          <p:spPr bwMode="auto">
            <a:xfrm>
              <a:off x="6769100" y="3333750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85" name="Line 13"/>
            <p:cNvSpPr>
              <a:spLocks noChangeShapeType="1"/>
            </p:cNvSpPr>
            <p:nvPr/>
          </p:nvSpPr>
          <p:spPr bwMode="auto">
            <a:xfrm flipV="1">
              <a:off x="5003800" y="336073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86" name="Line 14"/>
            <p:cNvSpPr>
              <a:spLocks noChangeShapeType="1"/>
            </p:cNvSpPr>
            <p:nvPr/>
          </p:nvSpPr>
          <p:spPr bwMode="auto">
            <a:xfrm>
              <a:off x="5076825" y="3387725"/>
              <a:ext cx="4763" cy="1968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87" name="Line 15"/>
            <p:cNvSpPr>
              <a:spLocks noChangeShapeType="1"/>
            </p:cNvSpPr>
            <p:nvPr/>
          </p:nvSpPr>
          <p:spPr bwMode="auto">
            <a:xfrm flipV="1">
              <a:off x="6280150" y="336708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88" name="Line 16"/>
            <p:cNvSpPr>
              <a:spLocks noChangeShapeType="1"/>
            </p:cNvSpPr>
            <p:nvPr/>
          </p:nvSpPr>
          <p:spPr bwMode="auto">
            <a:xfrm flipV="1">
              <a:off x="5316538" y="336708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89" name="Line 17"/>
            <p:cNvSpPr>
              <a:spLocks noChangeShapeType="1"/>
            </p:cNvSpPr>
            <p:nvPr/>
          </p:nvSpPr>
          <p:spPr bwMode="auto">
            <a:xfrm flipV="1">
              <a:off x="5646738" y="3362325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90" name="Line 18"/>
            <p:cNvSpPr>
              <a:spLocks noChangeShapeType="1"/>
            </p:cNvSpPr>
            <p:nvPr/>
          </p:nvSpPr>
          <p:spPr bwMode="auto">
            <a:xfrm flipV="1">
              <a:off x="5954713" y="3365500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91" name="Line 19"/>
            <p:cNvSpPr>
              <a:spLocks noChangeShapeType="1"/>
            </p:cNvSpPr>
            <p:nvPr/>
          </p:nvSpPr>
          <p:spPr bwMode="auto">
            <a:xfrm flipV="1">
              <a:off x="6880225" y="3362325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292" name="Line 20"/>
            <p:cNvSpPr>
              <a:spLocks noChangeShapeType="1"/>
            </p:cNvSpPr>
            <p:nvPr/>
          </p:nvSpPr>
          <p:spPr bwMode="auto">
            <a:xfrm>
              <a:off x="6953250" y="3389313"/>
              <a:ext cx="4763" cy="1968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54293" name="Line 21"/>
          <p:cNvSpPr>
            <a:spLocks noChangeShapeType="1"/>
          </p:cNvSpPr>
          <p:nvPr/>
        </p:nvSpPr>
        <p:spPr bwMode="auto">
          <a:xfrm>
            <a:off x="5498052" y="204434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6020881" y="-84528"/>
            <a:ext cx="38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/>
              <a:t>3d</a:t>
            </a:r>
            <a:endParaRPr lang="en-GB" sz="1600" dirty="0"/>
          </a:p>
        </p:txBody>
      </p:sp>
      <p:sp>
        <p:nvSpPr>
          <p:cNvPr id="54295" name="Text Box 23"/>
          <p:cNvSpPr txBox="1">
            <a:spLocks noChangeArrowheads="1"/>
          </p:cNvSpPr>
          <p:nvPr/>
        </p:nvSpPr>
        <p:spPr bwMode="auto">
          <a:xfrm>
            <a:off x="7274464" y="-36866"/>
            <a:ext cx="365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4s</a:t>
            </a:r>
            <a:endParaRPr lang="en-GB" sz="1600"/>
          </a:p>
        </p:txBody>
      </p:sp>
      <p:grpSp>
        <p:nvGrpSpPr>
          <p:cNvPr id="5" name="Group 4"/>
          <p:cNvGrpSpPr/>
          <p:nvPr/>
        </p:nvGrpSpPr>
        <p:grpSpPr>
          <a:xfrm>
            <a:off x="5415651" y="1411439"/>
            <a:ext cx="1573213" cy="292100"/>
            <a:chOff x="4911725" y="3840163"/>
            <a:chExt cx="1573213" cy="292100"/>
          </a:xfrm>
        </p:grpSpPr>
        <p:sp>
          <p:nvSpPr>
            <p:cNvPr id="54296" name="Oval 24"/>
            <p:cNvSpPr>
              <a:spLocks noChangeArrowheads="1"/>
            </p:cNvSpPr>
            <p:nvPr/>
          </p:nvSpPr>
          <p:spPr bwMode="auto">
            <a:xfrm>
              <a:off x="4911725" y="3841750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97" name="Oval 25"/>
            <p:cNvSpPr>
              <a:spLocks noChangeArrowheads="1"/>
            </p:cNvSpPr>
            <p:nvPr/>
          </p:nvSpPr>
          <p:spPr bwMode="auto">
            <a:xfrm>
              <a:off x="5233988" y="3843338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98" name="Oval 26"/>
            <p:cNvSpPr>
              <a:spLocks noChangeArrowheads="1"/>
            </p:cNvSpPr>
            <p:nvPr/>
          </p:nvSpPr>
          <p:spPr bwMode="auto">
            <a:xfrm>
              <a:off x="5556250" y="3840163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299" name="Oval 27"/>
            <p:cNvSpPr>
              <a:spLocks noChangeArrowheads="1"/>
            </p:cNvSpPr>
            <p:nvPr/>
          </p:nvSpPr>
          <p:spPr bwMode="auto">
            <a:xfrm>
              <a:off x="5872163" y="3843338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00" name="Oval 28"/>
            <p:cNvSpPr>
              <a:spLocks noChangeArrowheads="1"/>
            </p:cNvSpPr>
            <p:nvPr/>
          </p:nvSpPr>
          <p:spPr bwMode="auto">
            <a:xfrm>
              <a:off x="6196013" y="3843338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01" name="Line 29"/>
            <p:cNvSpPr>
              <a:spLocks noChangeShapeType="1"/>
            </p:cNvSpPr>
            <p:nvPr/>
          </p:nvSpPr>
          <p:spPr bwMode="auto">
            <a:xfrm flipV="1">
              <a:off x="5014913" y="3873500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02" name="Line 30"/>
            <p:cNvSpPr>
              <a:spLocks noChangeShapeType="1"/>
            </p:cNvSpPr>
            <p:nvPr/>
          </p:nvSpPr>
          <p:spPr bwMode="auto">
            <a:xfrm>
              <a:off x="5087938" y="3900488"/>
              <a:ext cx="4762" cy="1968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03" name="Line 31"/>
            <p:cNvSpPr>
              <a:spLocks noChangeShapeType="1"/>
            </p:cNvSpPr>
            <p:nvPr/>
          </p:nvSpPr>
          <p:spPr bwMode="auto">
            <a:xfrm flipV="1">
              <a:off x="6291263" y="3879850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04" name="Line 32"/>
            <p:cNvSpPr>
              <a:spLocks noChangeShapeType="1"/>
            </p:cNvSpPr>
            <p:nvPr/>
          </p:nvSpPr>
          <p:spPr bwMode="auto">
            <a:xfrm flipV="1">
              <a:off x="5327650" y="3879850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05" name="Line 33"/>
            <p:cNvSpPr>
              <a:spLocks noChangeShapeType="1"/>
            </p:cNvSpPr>
            <p:nvPr/>
          </p:nvSpPr>
          <p:spPr bwMode="auto">
            <a:xfrm flipV="1">
              <a:off x="5657850" y="387508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06" name="Line 34"/>
            <p:cNvSpPr>
              <a:spLocks noChangeShapeType="1"/>
            </p:cNvSpPr>
            <p:nvPr/>
          </p:nvSpPr>
          <p:spPr bwMode="auto">
            <a:xfrm flipV="1">
              <a:off x="5965825" y="3878263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23589" y="1901976"/>
            <a:ext cx="1573212" cy="292100"/>
            <a:chOff x="4919663" y="4330700"/>
            <a:chExt cx="1573212" cy="292100"/>
          </a:xfrm>
        </p:grpSpPr>
        <p:sp>
          <p:nvSpPr>
            <p:cNvPr id="54307" name="Oval 35"/>
            <p:cNvSpPr>
              <a:spLocks noChangeArrowheads="1"/>
            </p:cNvSpPr>
            <p:nvPr/>
          </p:nvSpPr>
          <p:spPr bwMode="auto">
            <a:xfrm>
              <a:off x="4919663" y="4332288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08" name="Oval 36"/>
            <p:cNvSpPr>
              <a:spLocks noChangeArrowheads="1"/>
            </p:cNvSpPr>
            <p:nvPr/>
          </p:nvSpPr>
          <p:spPr bwMode="auto">
            <a:xfrm>
              <a:off x="5241925" y="4333875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09" name="Oval 37"/>
            <p:cNvSpPr>
              <a:spLocks noChangeArrowheads="1"/>
            </p:cNvSpPr>
            <p:nvPr/>
          </p:nvSpPr>
          <p:spPr bwMode="auto">
            <a:xfrm>
              <a:off x="5564188" y="4330700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10" name="Oval 38"/>
            <p:cNvSpPr>
              <a:spLocks noChangeArrowheads="1"/>
            </p:cNvSpPr>
            <p:nvPr/>
          </p:nvSpPr>
          <p:spPr bwMode="auto">
            <a:xfrm>
              <a:off x="5880100" y="4333875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11" name="Oval 39"/>
            <p:cNvSpPr>
              <a:spLocks noChangeArrowheads="1"/>
            </p:cNvSpPr>
            <p:nvPr/>
          </p:nvSpPr>
          <p:spPr bwMode="auto">
            <a:xfrm>
              <a:off x="6203950" y="4333875"/>
              <a:ext cx="288925" cy="288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4312" name="Line 40"/>
            <p:cNvSpPr>
              <a:spLocks noChangeShapeType="1"/>
            </p:cNvSpPr>
            <p:nvPr/>
          </p:nvSpPr>
          <p:spPr bwMode="auto">
            <a:xfrm flipV="1">
              <a:off x="5022850" y="436403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13" name="Line 41"/>
            <p:cNvSpPr>
              <a:spLocks noChangeShapeType="1"/>
            </p:cNvSpPr>
            <p:nvPr/>
          </p:nvSpPr>
          <p:spPr bwMode="auto">
            <a:xfrm flipV="1">
              <a:off x="6299200" y="437038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14" name="Line 42"/>
            <p:cNvSpPr>
              <a:spLocks noChangeShapeType="1"/>
            </p:cNvSpPr>
            <p:nvPr/>
          </p:nvSpPr>
          <p:spPr bwMode="auto">
            <a:xfrm flipV="1">
              <a:off x="5335588" y="4370388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15" name="Line 43"/>
            <p:cNvSpPr>
              <a:spLocks noChangeShapeType="1"/>
            </p:cNvSpPr>
            <p:nvPr/>
          </p:nvSpPr>
          <p:spPr bwMode="auto">
            <a:xfrm flipV="1">
              <a:off x="5665788" y="4365625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54316" name="Line 44"/>
            <p:cNvSpPr>
              <a:spLocks noChangeShapeType="1"/>
            </p:cNvSpPr>
            <p:nvPr/>
          </p:nvSpPr>
          <p:spPr bwMode="auto">
            <a:xfrm flipV="1">
              <a:off x="5973763" y="4368800"/>
              <a:ext cx="0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54317" name="Text Box 45"/>
          <p:cNvSpPr txBox="1">
            <a:spLocks noChangeArrowheads="1"/>
          </p:cNvSpPr>
          <p:nvPr/>
        </p:nvSpPr>
        <p:spPr bwMode="auto">
          <a:xfrm>
            <a:off x="4204785" y="912522"/>
            <a:ext cx="979755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nb-NO" sz="1800" b="1" dirty="0" smtClean="0">
                <a:solidFill>
                  <a:srgbClr val="0000FF"/>
                </a:solidFill>
              </a:rPr>
              <a:t>Fe-ions:</a:t>
            </a:r>
            <a:endParaRPr lang="en-GB" sz="1800" b="1" baseline="30000" dirty="0">
              <a:solidFill>
                <a:srgbClr val="0000FF"/>
              </a:solidFill>
            </a:endParaRPr>
          </a:p>
        </p:txBody>
      </p:sp>
      <p:sp>
        <p:nvSpPr>
          <p:cNvPr id="54318" name="Text Box 46"/>
          <p:cNvSpPr txBox="1">
            <a:spLocks noChangeArrowheads="1"/>
          </p:cNvSpPr>
          <p:nvPr/>
        </p:nvSpPr>
        <p:spPr bwMode="auto">
          <a:xfrm>
            <a:off x="4267136" y="1284808"/>
            <a:ext cx="11624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600"/>
              </a:lnSpc>
            </a:pPr>
            <a:r>
              <a:rPr lang="nb-NO" dirty="0">
                <a:solidFill>
                  <a:srgbClr val="008000"/>
                </a:solidFill>
              </a:rPr>
              <a:t>Fe</a:t>
            </a:r>
            <a:r>
              <a:rPr lang="nb-NO" baseline="30000" dirty="0">
                <a:solidFill>
                  <a:srgbClr val="008000"/>
                </a:solidFill>
              </a:rPr>
              <a:t>2+</a:t>
            </a:r>
            <a:r>
              <a:rPr lang="nb-NO" dirty="0">
                <a:solidFill>
                  <a:srgbClr val="008000"/>
                </a:solidFill>
              </a:rPr>
              <a:t>:  3d</a:t>
            </a:r>
            <a:r>
              <a:rPr lang="nb-NO" baseline="30000" dirty="0">
                <a:solidFill>
                  <a:srgbClr val="008000"/>
                </a:solidFill>
              </a:rPr>
              <a:t>6</a:t>
            </a:r>
          </a:p>
          <a:p>
            <a:pPr>
              <a:lnSpc>
                <a:spcPts val="3600"/>
              </a:lnSpc>
            </a:pPr>
            <a:r>
              <a:rPr lang="nb-NO" dirty="0">
                <a:solidFill>
                  <a:srgbClr val="008000"/>
                </a:solidFill>
              </a:rPr>
              <a:t>Fe</a:t>
            </a:r>
            <a:r>
              <a:rPr lang="nb-NO" baseline="30000" dirty="0">
                <a:solidFill>
                  <a:srgbClr val="008000"/>
                </a:solidFill>
              </a:rPr>
              <a:t>3+</a:t>
            </a:r>
            <a:r>
              <a:rPr lang="nb-NO" dirty="0">
                <a:solidFill>
                  <a:srgbClr val="008000"/>
                </a:solidFill>
              </a:rPr>
              <a:t>:  3d</a:t>
            </a:r>
            <a:r>
              <a:rPr lang="nb-NO" baseline="30000" dirty="0">
                <a:solidFill>
                  <a:srgbClr val="008000"/>
                </a:solidFill>
              </a:rPr>
              <a:t>5</a:t>
            </a:r>
            <a:endParaRPr lang="en-GB" baseline="30000" dirty="0">
              <a:solidFill>
                <a:srgbClr val="008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164525" y="1981260"/>
            <a:ext cx="434488" cy="579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513492" y="1690015"/>
            <a:ext cx="16369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smtClean="0"/>
              <a:t>Maximum </a:t>
            </a:r>
            <a:r>
              <a:rPr lang="nb-NO" sz="1400" dirty="0" err="1" smtClean="0"/>
              <a:t>magnetic</a:t>
            </a:r>
            <a:endParaRPr lang="nb-NO" sz="1400" dirty="0"/>
          </a:p>
          <a:p>
            <a:pPr>
              <a:lnSpc>
                <a:spcPts val="1500"/>
              </a:lnSpc>
            </a:pPr>
            <a:r>
              <a:rPr lang="nb-NO" sz="1400" dirty="0" smtClean="0"/>
              <a:t>   moment</a:t>
            </a:r>
            <a:endParaRPr lang="nb-NO" sz="1400" dirty="0"/>
          </a:p>
        </p:txBody>
      </p:sp>
      <p:sp>
        <p:nvSpPr>
          <p:cNvPr id="52" name="Text Box 45"/>
          <p:cNvSpPr txBox="1">
            <a:spLocks noChangeArrowheads="1"/>
          </p:cNvSpPr>
          <p:nvPr/>
        </p:nvSpPr>
        <p:spPr bwMode="auto">
          <a:xfrm>
            <a:off x="4354856" y="2709850"/>
            <a:ext cx="4638804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nb-NO" sz="1600" dirty="0" err="1" smtClean="0"/>
              <a:t>Very</a:t>
            </a:r>
            <a:r>
              <a:rPr lang="nb-NO" sz="1600" dirty="0" smtClean="0"/>
              <a:t> </a:t>
            </a:r>
            <a:r>
              <a:rPr lang="nb-NO" sz="1600" dirty="0" err="1" smtClean="0"/>
              <a:t>high</a:t>
            </a:r>
            <a:r>
              <a:rPr lang="nb-NO" sz="1600" dirty="0" smtClean="0"/>
              <a:t> </a:t>
            </a:r>
            <a:r>
              <a:rPr lang="nb-NO" sz="1600" dirty="0" err="1" smtClean="0"/>
              <a:t>pressures</a:t>
            </a:r>
            <a:r>
              <a:rPr lang="nb-NO" sz="1600" dirty="0" smtClean="0"/>
              <a:t> </a:t>
            </a:r>
            <a:r>
              <a:rPr lang="nb-NO" sz="1600" dirty="0" err="1" smtClean="0"/>
              <a:t>will</a:t>
            </a:r>
            <a:r>
              <a:rPr lang="nb-NO" sz="1600" dirty="0" smtClean="0"/>
              <a:t> </a:t>
            </a:r>
            <a:r>
              <a:rPr lang="nb-NO" sz="1600" dirty="0" err="1" smtClean="0"/>
              <a:t>ultimately</a:t>
            </a:r>
            <a:r>
              <a:rPr lang="nb-NO" sz="1600" dirty="0" smtClean="0"/>
              <a:t> </a:t>
            </a:r>
            <a:r>
              <a:rPr lang="nb-NO" sz="1600" dirty="0" err="1" smtClean="0"/>
              <a:t>favour</a:t>
            </a:r>
            <a:r>
              <a:rPr lang="nb-NO" sz="1600" dirty="0" smtClean="0"/>
              <a:t> </a:t>
            </a:r>
            <a:r>
              <a:rPr lang="nb-NO" sz="1600" dirty="0" err="1" smtClean="0"/>
              <a:t>pairing</a:t>
            </a:r>
            <a:r>
              <a:rPr lang="nb-NO" sz="1600" dirty="0" smtClean="0"/>
              <a:t>  </a:t>
            </a:r>
          </a:p>
          <a:p>
            <a:pPr>
              <a:lnSpc>
                <a:spcPts val="2200"/>
              </a:lnSpc>
            </a:pP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electrons</a:t>
            </a:r>
            <a:r>
              <a:rPr lang="nb-NO" sz="1600" dirty="0" smtClean="0"/>
              <a:t> </a:t>
            </a:r>
            <a:r>
              <a:rPr lang="nb-NO" sz="1600" dirty="0" err="1" smtClean="0"/>
              <a:t>into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lowest</a:t>
            </a:r>
            <a:r>
              <a:rPr lang="nb-NO" sz="1600" dirty="0" smtClean="0"/>
              <a:t> </a:t>
            </a:r>
            <a:r>
              <a:rPr lang="nb-NO" sz="1600" dirty="0" err="1" smtClean="0"/>
              <a:t>energy</a:t>
            </a:r>
            <a:r>
              <a:rPr lang="nb-NO" sz="1600" dirty="0" smtClean="0"/>
              <a:t> orbitals, </a:t>
            </a:r>
            <a:r>
              <a:rPr lang="nb-NO" sz="1600" dirty="0" err="1" smtClean="0"/>
              <a:t>because</a:t>
            </a:r>
            <a:endParaRPr lang="nb-NO" sz="1600" dirty="0" smtClean="0"/>
          </a:p>
          <a:p>
            <a:pPr>
              <a:lnSpc>
                <a:spcPts val="2200"/>
              </a:lnSpc>
            </a:pPr>
            <a:r>
              <a:rPr lang="nb-NO" sz="1600" dirty="0" err="1" smtClean="0"/>
              <a:t>that</a:t>
            </a:r>
            <a:r>
              <a:rPr lang="nb-NO" sz="1600" dirty="0" smtClean="0"/>
              <a:t> </a:t>
            </a:r>
            <a:r>
              <a:rPr lang="nb-NO" sz="1600" dirty="0" err="1" smtClean="0"/>
              <a:t>reduces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ionic</a:t>
            </a:r>
            <a:r>
              <a:rPr lang="nb-NO" sz="1600" dirty="0" smtClean="0"/>
              <a:t> </a:t>
            </a:r>
            <a:r>
              <a:rPr lang="nb-NO" sz="1600" dirty="0" err="1" smtClean="0"/>
              <a:t>size</a:t>
            </a:r>
            <a:r>
              <a:rPr lang="nb-NO" sz="1600" dirty="0" smtClean="0"/>
              <a:t>.</a:t>
            </a:r>
          </a:p>
          <a:p>
            <a:pPr>
              <a:lnSpc>
                <a:spcPts val="800"/>
              </a:lnSpc>
            </a:pPr>
            <a:endParaRPr lang="nb-NO" sz="1600" dirty="0"/>
          </a:p>
          <a:p>
            <a:pPr>
              <a:lnSpc>
                <a:spcPts val="2200"/>
              </a:lnSpc>
            </a:pPr>
            <a:r>
              <a:rPr lang="nb-NO" sz="1600" dirty="0" smtClean="0"/>
              <a:t>BUT </a:t>
            </a:r>
            <a:r>
              <a:rPr lang="nb-NO" sz="1600" dirty="0" err="1" smtClean="0"/>
              <a:t>there</a:t>
            </a:r>
            <a:r>
              <a:rPr lang="nb-NO" sz="1600" dirty="0" smtClean="0"/>
              <a:t> is an </a:t>
            </a:r>
            <a:r>
              <a:rPr lang="nb-NO" sz="1600" b="1" dirty="0" err="1" smtClean="0">
                <a:solidFill>
                  <a:srgbClr val="FF0000"/>
                </a:solidFill>
              </a:rPr>
              <a:t>energy</a:t>
            </a:r>
            <a:r>
              <a:rPr lang="nb-NO" sz="1600" b="1" dirty="0" smtClean="0">
                <a:solidFill>
                  <a:srgbClr val="FF0000"/>
                </a:solidFill>
              </a:rPr>
              <a:t> </a:t>
            </a:r>
            <a:r>
              <a:rPr lang="nb-NO" sz="1600" b="1" dirty="0" err="1" smtClean="0">
                <a:solidFill>
                  <a:srgbClr val="FF0000"/>
                </a:solidFill>
              </a:rPr>
              <a:t>cost</a:t>
            </a:r>
            <a:r>
              <a:rPr lang="nb-NO" sz="1600" dirty="0" smtClean="0">
                <a:solidFill>
                  <a:srgbClr val="0000FF"/>
                </a:solidFill>
              </a:rPr>
              <a:t> </a:t>
            </a:r>
            <a:r>
              <a:rPr lang="nb-NO" sz="1600" dirty="0" smtClean="0"/>
              <a:t>(</a:t>
            </a:r>
            <a:r>
              <a:rPr lang="nb-NO" sz="1600" dirty="0" err="1" smtClean="0"/>
              <a:t>repulsion</a:t>
            </a:r>
            <a:r>
              <a:rPr lang="nb-NO" sz="1600" dirty="0" smtClean="0"/>
              <a:t>) </a:t>
            </a:r>
            <a:r>
              <a:rPr lang="nb-NO" sz="1600" dirty="0" err="1" smtClean="0"/>
              <a:t>involved</a:t>
            </a:r>
            <a:r>
              <a:rPr lang="nb-NO" sz="1600" dirty="0" smtClean="0"/>
              <a:t>. </a:t>
            </a:r>
          </a:p>
        </p:txBody>
      </p:sp>
      <p:sp>
        <p:nvSpPr>
          <p:cNvPr id="9" name="Freeform 8"/>
          <p:cNvSpPr/>
          <p:nvPr/>
        </p:nvSpPr>
        <p:spPr>
          <a:xfrm>
            <a:off x="5914961" y="2115237"/>
            <a:ext cx="538543" cy="187731"/>
          </a:xfrm>
          <a:custGeom>
            <a:avLst/>
            <a:gdLst>
              <a:gd name="connsiteX0" fmla="*/ 544152 w 544152"/>
              <a:gd name="connsiteY0" fmla="*/ 11220 h 193341"/>
              <a:gd name="connsiteX1" fmla="*/ 392687 w 544152"/>
              <a:gd name="connsiteY1" fmla="*/ 145856 h 193341"/>
              <a:gd name="connsiteX2" fmla="*/ 140245 w 544152"/>
              <a:gd name="connsiteY2" fmla="*/ 185124 h 193341"/>
              <a:gd name="connsiteX3" fmla="*/ 0 w 544152"/>
              <a:gd name="connsiteY3" fmla="*/ 0 h 19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52" h="193341">
                <a:moveTo>
                  <a:pt x="544152" y="11220"/>
                </a:moveTo>
                <a:cubicBezTo>
                  <a:pt x="502078" y="64046"/>
                  <a:pt x="460005" y="116872"/>
                  <a:pt x="392687" y="145856"/>
                </a:cubicBezTo>
                <a:cubicBezTo>
                  <a:pt x="325369" y="174840"/>
                  <a:pt x="205693" y="209433"/>
                  <a:pt x="140245" y="185124"/>
                </a:cubicBezTo>
                <a:cubicBezTo>
                  <a:pt x="74797" y="160815"/>
                  <a:pt x="37398" y="80407"/>
                  <a:pt x="0" y="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6" name="Freeform 55"/>
          <p:cNvSpPr/>
          <p:nvPr/>
        </p:nvSpPr>
        <p:spPr>
          <a:xfrm>
            <a:off x="5616798" y="2081578"/>
            <a:ext cx="1156466" cy="447762"/>
          </a:xfrm>
          <a:custGeom>
            <a:avLst/>
            <a:gdLst>
              <a:gd name="connsiteX0" fmla="*/ 544152 w 544152"/>
              <a:gd name="connsiteY0" fmla="*/ 11220 h 193341"/>
              <a:gd name="connsiteX1" fmla="*/ 392687 w 544152"/>
              <a:gd name="connsiteY1" fmla="*/ 145856 h 193341"/>
              <a:gd name="connsiteX2" fmla="*/ 140245 w 544152"/>
              <a:gd name="connsiteY2" fmla="*/ 185124 h 193341"/>
              <a:gd name="connsiteX3" fmla="*/ 0 w 544152"/>
              <a:gd name="connsiteY3" fmla="*/ 0 h 19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52" h="193341">
                <a:moveTo>
                  <a:pt x="544152" y="11220"/>
                </a:moveTo>
                <a:cubicBezTo>
                  <a:pt x="502078" y="64046"/>
                  <a:pt x="460005" y="116872"/>
                  <a:pt x="392687" y="145856"/>
                </a:cubicBezTo>
                <a:cubicBezTo>
                  <a:pt x="325369" y="174840"/>
                  <a:pt x="205693" y="209433"/>
                  <a:pt x="140245" y="185124"/>
                </a:cubicBezTo>
                <a:cubicBezTo>
                  <a:pt x="74797" y="160815"/>
                  <a:pt x="37398" y="80407"/>
                  <a:pt x="0" y="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0" name="Picture 3" descr="Mi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33" y="4709033"/>
            <a:ext cx="4034045" cy="212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 Box 12"/>
          <p:cNvSpPr txBox="1">
            <a:spLocks noChangeArrowheads="1"/>
          </p:cNvSpPr>
          <p:nvPr/>
        </p:nvSpPr>
        <p:spPr bwMode="auto">
          <a:xfrm>
            <a:off x="2776868" y="6354635"/>
            <a:ext cx="4507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rgbClr val="009900"/>
                </a:solidFill>
              </a:rPr>
              <a:t>2 el.</a:t>
            </a:r>
            <a:endParaRPr lang="en-GB" sz="1200" dirty="0">
              <a:solidFill>
                <a:srgbClr val="009900"/>
              </a:solidFill>
            </a:endParaRPr>
          </a:p>
        </p:txBody>
      </p:sp>
      <p:sp>
        <p:nvSpPr>
          <p:cNvPr id="72" name="Text Box 13"/>
          <p:cNvSpPr txBox="1">
            <a:spLocks noChangeArrowheads="1"/>
          </p:cNvSpPr>
          <p:nvPr/>
        </p:nvSpPr>
        <p:spPr bwMode="auto">
          <a:xfrm>
            <a:off x="1992410" y="6497767"/>
            <a:ext cx="4507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rgbClr val="009900"/>
                </a:solidFill>
              </a:rPr>
              <a:t>2 el.</a:t>
            </a:r>
            <a:endParaRPr lang="en-GB" sz="1200" dirty="0">
              <a:solidFill>
                <a:srgbClr val="009900"/>
              </a:solidFill>
            </a:endParaRPr>
          </a:p>
        </p:txBody>
      </p:sp>
      <p:sp>
        <p:nvSpPr>
          <p:cNvPr id="73" name="Text Box 14"/>
          <p:cNvSpPr txBox="1">
            <a:spLocks noChangeArrowheads="1"/>
          </p:cNvSpPr>
          <p:nvPr/>
        </p:nvSpPr>
        <p:spPr bwMode="auto">
          <a:xfrm>
            <a:off x="369746" y="6398348"/>
            <a:ext cx="4507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rgbClr val="009900"/>
                </a:solidFill>
              </a:rPr>
              <a:t>2 el.</a:t>
            </a:r>
            <a:endParaRPr lang="en-GB" sz="1200" dirty="0">
              <a:solidFill>
                <a:srgbClr val="009900"/>
              </a:solidFill>
            </a:endParaRPr>
          </a:p>
        </p:txBody>
      </p:sp>
      <p:sp>
        <p:nvSpPr>
          <p:cNvPr id="74" name="Text Box 15"/>
          <p:cNvSpPr txBox="1">
            <a:spLocks noChangeArrowheads="1"/>
          </p:cNvSpPr>
          <p:nvPr/>
        </p:nvSpPr>
        <p:spPr bwMode="auto">
          <a:xfrm>
            <a:off x="1550628" y="5129538"/>
            <a:ext cx="4507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rgbClr val="FF0000"/>
                </a:solidFill>
              </a:rPr>
              <a:t>2 el.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75" name="Text Box 16"/>
          <p:cNvSpPr txBox="1">
            <a:spLocks noChangeArrowheads="1"/>
          </p:cNvSpPr>
          <p:nvPr/>
        </p:nvSpPr>
        <p:spPr bwMode="auto">
          <a:xfrm>
            <a:off x="2366709" y="5189155"/>
            <a:ext cx="4507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rgbClr val="FF0000"/>
                </a:solidFill>
              </a:rPr>
              <a:t>2 el.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76" name="Text Box 17"/>
          <p:cNvSpPr txBox="1">
            <a:spLocks noChangeArrowheads="1"/>
          </p:cNvSpPr>
          <p:nvPr/>
        </p:nvSpPr>
        <p:spPr bwMode="auto">
          <a:xfrm>
            <a:off x="3333347" y="5327654"/>
            <a:ext cx="4507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rgbClr val="FF0000"/>
                </a:solidFill>
              </a:rPr>
              <a:t>2 el.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77" name="Text Box 18"/>
          <p:cNvSpPr txBox="1">
            <a:spLocks noChangeArrowheads="1"/>
          </p:cNvSpPr>
          <p:nvPr/>
        </p:nvSpPr>
        <p:spPr bwMode="auto">
          <a:xfrm>
            <a:off x="1181078" y="6380177"/>
            <a:ext cx="4507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rgbClr val="009900"/>
                </a:solidFill>
              </a:rPr>
              <a:t>2 el.</a:t>
            </a:r>
            <a:endParaRPr lang="en-GB" sz="1200" dirty="0">
              <a:solidFill>
                <a:srgbClr val="009900"/>
              </a:solidFill>
            </a:endParaRPr>
          </a:p>
        </p:txBody>
      </p:sp>
      <p:sp>
        <p:nvSpPr>
          <p:cNvPr id="78" name="Text Box 19"/>
          <p:cNvSpPr txBox="1">
            <a:spLocks noChangeArrowheads="1"/>
          </p:cNvSpPr>
          <p:nvPr/>
        </p:nvSpPr>
        <p:spPr bwMode="auto">
          <a:xfrm>
            <a:off x="3289721" y="6447615"/>
            <a:ext cx="4507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rgbClr val="009900"/>
                </a:solidFill>
              </a:rPr>
              <a:t>2 el.</a:t>
            </a:r>
            <a:endParaRPr lang="en-GB" sz="1200" dirty="0">
              <a:solidFill>
                <a:srgbClr val="009900"/>
              </a:solidFill>
            </a:endParaRPr>
          </a:p>
        </p:txBody>
      </p:sp>
      <p:sp>
        <p:nvSpPr>
          <p:cNvPr id="80" name="Text Box 22"/>
          <p:cNvSpPr txBox="1">
            <a:spLocks noChangeArrowheads="1"/>
          </p:cNvSpPr>
          <p:nvPr/>
        </p:nvSpPr>
        <p:spPr bwMode="auto">
          <a:xfrm rot="1355104">
            <a:off x="3863186" y="6229659"/>
            <a:ext cx="121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dirty="0" smtClean="0">
                <a:solidFill>
                  <a:srgbClr val="009900"/>
                </a:solidFill>
              </a:rPr>
              <a:t>Max. 10 d-</a:t>
            </a:r>
            <a:r>
              <a:rPr lang="nb-NO" sz="1000" dirty="0" err="1" smtClean="0">
                <a:solidFill>
                  <a:srgbClr val="009900"/>
                </a:solidFill>
              </a:rPr>
              <a:t>electrons</a:t>
            </a:r>
            <a:endParaRPr lang="en-GB" sz="1000" dirty="0">
              <a:solidFill>
                <a:srgbClr val="009900"/>
              </a:solidFill>
            </a:endParaRPr>
          </a:p>
        </p:txBody>
      </p:sp>
      <p:sp>
        <p:nvSpPr>
          <p:cNvPr id="81" name="Text Box 23"/>
          <p:cNvSpPr txBox="1">
            <a:spLocks noChangeArrowheads="1"/>
          </p:cNvSpPr>
          <p:nvPr/>
        </p:nvSpPr>
        <p:spPr bwMode="auto">
          <a:xfrm rot="1052542">
            <a:off x="3752126" y="5312320"/>
            <a:ext cx="1095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dirty="0" smtClean="0">
                <a:solidFill>
                  <a:srgbClr val="FF0000"/>
                </a:solidFill>
              </a:rPr>
              <a:t>Max. 6 p-</a:t>
            </a:r>
            <a:r>
              <a:rPr lang="nb-NO" sz="1000" dirty="0" err="1" smtClean="0">
                <a:solidFill>
                  <a:srgbClr val="FF0000"/>
                </a:solidFill>
              </a:rPr>
              <a:t>elctrons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flipH="1" flipV="1">
            <a:off x="3333347" y="4892025"/>
            <a:ext cx="497938" cy="93754"/>
          </a:xfrm>
          <a:prstGeom prst="straightConnector1">
            <a:avLst/>
          </a:prstGeom>
          <a:ln w="6350">
            <a:solidFill>
              <a:srgbClr val="99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757577" y="4798548"/>
            <a:ext cx="119455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smtClean="0">
                <a:solidFill>
                  <a:srgbClr val="9900CC"/>
                </a:solidFill>
              </a:rPr>
              <a:t>Domains of high</a:t>
            </a:r>
          </a:p>
          <a:p>
            <a:pPr>
              <a:lnSpc>
                <a:spcPts val="1100"/>
              </a:lnSpc>
            </a:pPr>
            <a:r>
              <a:rPr lang="nb-NO" sz="1000" dirty="0" smtClean="0">
                <a:solidFill>
                  <a:srgbClr val="9900CC"/>
                </a:solidFill>
              </a:rPr>
              <a:t>electron probability</a:t>
            </a:r>
            <a:endParaRPr lang="en-GB" sz="1000" dirty="0">
              <a:solidFill>
                <a:srgbClr val="9900CC"/>
              </a:solidFill>
            </a:endParaRPr>
          </a:p>
        </p:txBody>
      </p:sp>
      <p:sp>
        <p:nvSpPr>
          <p:cNvPr id="85" name="Text Box 11"/>
          <p:cNvSpPr txBox="1">
            <a:spLocks noChangeArrowheads="1"/>
          </p:cNvSpPr>
          <p:nvPr/>
        </p:nvSpPr>
        <p:spPr bwMode="auto">
          <a:xfrm>
            <a:off x="-23508" y="5406537"/>
            <a:ext cx="11384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</a:rPr>
              <a:t>Max, 2 s-</a:t>
            </a:r>
            <a:r>
              <a:rPr lang="nb-NO" sz="1000" dirty="0" err="1" smtClean="0">
                <a:solidFill>
                  <a:srgbClr val="3333FF"/>
                </a:solidFill>
              </a:rPr>
              <a:t>electrons</a:t>
            </a:r>
            <a:endParaRPr lang="en-GB" sz="1000" dirty="0">
              <a:solidFill>
                <a:srgbClr val="3333FF"/>
              </a:solidFill>
            </a:endParaRPr>
          </a:p>
        </p:txBody>
      </p:sp>
      <p:pic>
        <p:nvPicPr>
          <p:cNvPr id="86" name="Picture 2" descr="Min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8774" y="4404855"/>
            <a:ext cx="2667641" cy="239722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4" name="TextBox 93"/>
          <p:cNvSpPr txBox="1"/>
          <p:nvPr/>
        </p:nvSpPr>
        <p:spPr>
          <a:xfrm>
            <a:off x="7075520" y="6051882"/>
            <a:ext cx="1530313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50" b="1" dirty="0" smtClean="0">
                <a:solidFill>
                  <a:srgbClr val="9900CC"/>
                </a:solidFill>
              </a:rPr>
              <a:t>Note:</a:t>
            </a:r>
          </a:p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9900CC"/>
                </a:solidFill>
              </a:rPr>
              <a:t> 4s is </a:t>
            </a:r>
            <a:r>
              <a:rPr lang="nb-NO" sz="1050" dirty="0" err="1" smtClean="0">
                <a:solidFill>
                  <a:srgbClr val="9900CC"/>
                </a:solidFill>
              </a:rPr>
              <a:t>lower</a:t>
            </a:r>
            <a:r>
              <a:rPr lang="nb-NO" sz="1050" dirty="0" smtClean="0">
                <a:solidFill>
                  <a:srgbClr val="9900CC"/>
                </a:solidFill>
              </a:rPr>
              <a:t> </a:t>
            </a:r>
            <a:r>
              <a:rPr lang="nb-NO" sz="1050" dirty="0" err="1" smtClean="0">
                <a:solidFill>
                  <a:srgbClr val="9900CC"/>
                </a:solidFill>
              </a:rPr>
              <a:t>than</a:t>
            </a:r>
            <a:r>
              <a:rPr lang="nb-NO" sz="1050" dirty="0" smtClean="0">
                <a:solidFill>
                  <a:srgbClr val="9900CC"/>
                </a:solidFill>
              </a:rPr>
              <a:t> 3d,</a:t>
            </a:r>
          </a:p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9900CC"/>
                </a:solidFill>
              </a:rPr>
              <a:t> 5s is </a:t>
            </a:r>
            <a:r>
              <a:rPr lang="nb-NO" sz="1050" dirty="0" err="1" smtClean="0">
                <a:solidFill>
                  <a:srgbClr val="9900CC"/>
                </a:solidFill>
              </a:rPr>
              <a:t>lower</a:t>
            </a:r>
            <a:r>
              <a:rPr lang="nb-NO" sz="1050" dirty="0" smtClean="0">
                <a:solidFill>
                  <a:srgbClr val="9900CC"/>
                </a:solidFill>
              </a:rPr>
              <a:t> </a:t>
            </a:r>
            <a:r>
              <a:rPr lang="nb-NO" sz="1050" dirty="0" err="1" smtClean="0">
                <a:solidFill>
                  <a:srgbClr val="9900CC"/>
                </a:solidFill>
              </a:rPr>
              <a:t>than</a:t>
            </a:r>
            <a:r>
              <a:rPr lang="nb-NO" sz="1050" dirty="0" smtClean="0">
                <a:solidFill>
                  <a:srgbClr val="9900CC"/>
                </a:solidFill>
              </a:rPr>
              <a:t> 4d,</a:t>
            </a:r>
          </a:p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9900CC"/>
                </a:solidFill>
              </a:rPr>
              <a:t>   etc.</a:t>
            </a:r>
            <a:endParaRPr lang="nb-NO" sz="1050" dirty="0">
              <a:solidFill>
                <a:srgbClr val="9900CC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15932" y="5744704"/>
            <a:ext cx="665837" cy="103323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327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  <p:bldP spid="54293" grpId="0" animBg="1"/>
      <p:bldP spid="54294" grpId="0"/>
      <p:bldP spid="54295" grpId="0"/>
      <p:bldP spid="54317" grpId="0"/>
      <p:bldP spid="54318" grpId="0"/>
      <p:bldP spid="4" grpId="0"/>
      <p:bldP spid="52" grpId="0"/>
      <p:bldP spid="9" grpId="0" animBg="1"/>
      <p:bldP spid="5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2"/>
            <a:ext cx="6268920" cy="5446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0"/>
            <a:ext cx="62616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err="1" smtClean="0">
                <a:solidFill>
                  <a:srgbClr val="3333FF"/>
                </a:solidFill>
              </a:rPr>
              <a:t>Periclase</a:t>
            </a:r>
            <a:r>
              <a:rPr lang="nb-NO" sz="3200" dirty="0" smtClean="0">
                <a:solidFill>
                  <a:srgbClr val="3333FF"/>
                </a:solidFill>
              </a:rPr>
              <a:t> and </a:t>
            </a:r>
            <a:r>
              <a:rPr lang="nb-NO" sz="3200" dirty="0" err="1" smtClean="0">
                <a:solidFill>
                  <a:srgbClr val="3333FF"/>
                </a:solidFill>
              </a:rPr>
              <a:t>ferropericlase</a:t>
            </a:r>
            <a:r>
              <a:rPr lang="nb-NO" sz="3200" dirty="0" smtClean="0">
                <a:solidFill>
                  <a:srgbClr val="3333FF"/>
                </a:solidFill>
              </a:rPr>
              <a:t> </a:t>
            </a:r>
            <a:r>
              <a:rPr lang="nb-NO" sz="3200" dirty="0" err="1" smtClean="0">
                <a:solidFill>
                  <a:srgbClr val="3333FF"/>
                </a:solidFill>
              </a:rPr>
              <a:t>structure</a:t>
            </a:r>
            <a:endParaRPr lang="nb-NO" sz="3200" dirty="0" smtClean="0">
              <a:solidFill>
                <a:srgbClr val="3333FF"/>
              </a:solidFill>
            </a:endParaRPr>
          </a:p>
          <a:p>
            <a:r>
              <a:rPr lang="nb-NO" sz="3200" dirty="0">
                <a:solidFill>
                  <a:srgbClr val="3333FF"/>
                </a:solidFill>
              </a:rPr>
              <a:t> </a:t>
            </a:r>
            <a:r>
              <a:rPr lang="nb-NO" sz="3200" dirty="0" smtClean="0">
                <a:solidFill>
                  <a:srgbClr val="3333FF"/>
                </a:solidFill>
              </a:rPr>
              <a:t>  </a:t>
            </a:r>
            <a:r>
              <a:rPr lang="nb-NO" sz="3200" dirty="0" err="1" smtClean="0"/>
              <a:t>MgO</a:t>
            </a:r>
            <a:r>
              <a:rPr lang="nb-NO" sz="3200" dirty="0" smtClean="0"/>
              <a:t>              (</a:t>
            </a:r>
            <a:r>
              <a:rPr lang="nb-NO" sz="3200" dirty="0" err="1" smtClean="0"/>
              <a:t>Mg,Fe</a:t>
            </a:r>
            <a:r>
              <a:rPr lang="nb-NO" sz="3200" dirty="0" smtClean="0"/>
              <a:t>)O</a:t>
            </a:r>
            <a:endParaRPr lang="nb-NO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020272" y="6362300"/>
            <a:ext cx="203934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Creative </a:t>
            </a:r>
            <a:r>
              <a:rPr lang="nb-NO" sz="1100" dirty="0" err="1" smtClean="0"/>
              <a:t>Commons</a:t>
            </a:r>
            <a:r>
              <a:rPr lang="nb-NO" sz="1100" dirty="0" smtClean="0"/>
              <a:t> </a:t>
            </a:r>
            <a:r>
              <a:rPr lang="nb-NO" sz="1100" dirty="0" err="1" smtClean="0"/>
              <a:t>Attribution</a:t>
            </a:r>
            <a:r>
              <a:rPr lang="nb-NO" sz="1100" dirty="0" smtClean="0"/>
              <a:t> –</a:t>
            </a:r>
          </a:p>
          <a:p>
            <a:pPr>
              <a:lnSpc>
                <a:spcPts val="1200"/>
              </a:lnSpc>
            </a:pPr>
            <a:r>
              <a:rPr lang="nb-NO" sz="1100" dirty="0" err="1" smtClean="0"/>
              <a:t>Share</a:t>
            </a:r>
            <a:r>
              <a:rPr lang="nb-NO" sz="1100" dirty="0" smtClean="0"/>
              <a:t> </a:t>
            </a:r>
            <a:r>
              <a:rPr lang="nb-NO" sz="1100" dirty="0" err="1" smtClean="0"/>
              <a:t>Alike</a:t>
            </a:r>
            <a:r>
              <a:rPr lang="nb-NO" sz="1100" dirty="0" smtClean="0"/>
              <a:t> 4.0 International</a:t>
            </a:r>
            <a:endParaRPr lang="nb-NO" sz="11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209906" y="2132856"/>
            <a:ext cx="489886" cy="72008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23728" y="2795225"/>
            <a:ext cx="504056" cy="5771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04572" y="1827928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 smtClean="0"/>
              <a:t>Mg,Fe</a:t>
            </a:r>
            <a:endParaRPr lang="nb-NO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549661" y="2441282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b="1" dirty="0" smtClean="0"/>
              <a:t>O</a:t>
            </a:r>
            <a:endParaRPr lang="nb-NO" sz="4000" b="1" dirty="0"/>
          </a:p>
        </p:txBody>
      </p:sp>
    </p:spTree>
    <p:extLst>
      <p:ext uri="{BB962C8B-B14F-4D97-AF65-F5344CB8AC3E}">
        <p14:creationId xmlns:p14="http://schemas.microsoft.com/office/powerpoint/2010/main" val="293533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" y="980728"/>
            <a:ext cx="3299455" cy="4311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74" y="1867263"/>
            <a:ext cx="2806999" cy="4079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79" y="2350720"/>
            <a:ext cx="231180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6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8609572" cy="4917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9390"/>
            <a:ext cx="4294765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1800" dirty="0" smtClean="0">
                <a:solidFill>
                  <a:srgbClr val="0000FF"/>
                </a:solidFill>
              </a:rPr>
              <a:t>Fe</a:t>
            </a:r>
            <a:r>
              <a:rPr lang="nb-NO" sz="1800" baseline="30000" dirty="0" smtClean="0">
                <a:solidFill>
                  <a:srgbClr val="0000FF"/>
                </a:solidFill>
              </a:rPr>
              <a:t>2+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spin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state</a:t>
            </a:r>
            <a:r>
              <a:rPr lang="nb-NO" sz="1800" dirty="0" smtClean="0">
                <a:solidFill>
                  <a:srgbClr val="0000FF"/>
                </a:solidFill>
              </a:rPr>
              <a:t> in </a:t>
            </a:r>
            <a:r>
              <a:rPr lang="nb-NO" sz="1800" dirty="0" err="1" smtClean="0">
                <a:solidFill>
                  <a:srgbClr val="0000FF"/>
                </a:solidFill>
              </a:rPr>
              <a:t>ferropericlase</a:t>
            </a:r>
            <a:endParaRPr lang="nb-NO" sz="1800" dirty="0" smtClean="0">
              <a:solidFill>
                <a:srgbClr val="0000FF"/>
              </a:solidFill>
            </a:endParaRPr>
          </a:p>
          <a:p>
            <a:pPr>
              <a:lnSpc>
                <a:spcPts val="2100"/>
              </a:lnSpc>
            </a:pPr>
            <a:r>
              <a:rPr lang="nb-NO" sz="1800" b="1" dirty="0" err="1" smtClean="0">
                <a:solidFill>
                  <a:srgbClr val="0000FF"/>
                </a:solidFill>
              </a:rPr>
              <a:t>Effects</a:t>
            </a:r>
            <a:r>
              <a:rPr lang="nb-NO" sz="1800" b="1" dirty="0" smtClean="0">
                <a:solidFill>
                  <a:srgbClr val="0000FF"/>
                </a:solidFill>
              </a:rPr>
              <a:t> </a:t>
            </a:r>
            <a:r>
              <a:rPr lang="nb-NO" sz="1800" b="1" dirty="0" err="1" smtClean="0">
                <a:solidFill>
                  <a:srgbClr val="0000FF"/>
                </a:solidFill>
              </a:rPr>
              <a:t>on</a:t>
            </a:r>
            <a:r>
              <a:rPr lang="nb-NO" sz="1800" b="1" dirty="0" smtClean="0">
                <a:solidFill>
                  <a:srgbClr val="0000FF"/>
                </a:solidFill>
              </a:rPr>
              <a:t> </a:t>
            </a:r>
            <a:r>
              <a:rPr lang="nb-NO" sz="1800" b="1" dirty="0" err="1" smtClean="0">
                <a:solidFill>
                  <a:srgbClr val="0000FF"/>
                </a:solidFill>
              </a:rPr>
              <a:t>elastic</a:t>
            </a:r>
            <a:r>
              <a:rPr lang="nb-NO" sz="1800" b="1" dirty="0" smtClean="0">
                <a:solidFill>
                  <a:srgbClr val="0000FF"/>
                </a:solidFill>
              </a:rPr>
              <a:t> moduli and </a:t>
            </a:r>
            <a:r>
              <a:rPr lang="nb-NO" sz="1800" b="1" dirty="0" err="1" smtClean="0">
                <a:solidFill>
                  <a:srgbClr val="0000FF"/>
                </a:solidFill>
              </a:rPr>
              <a:t>wave</a:t>
            </a:r>
            <a:r>
              <a:rPr lang="nb-NO" sz="1800" b="1" dirty="0" smtClean="0">
                <a:solidFill>
                  <a:srgbClr val="0000FF"/>
                </a:solidFill>
              </a:rPr>
              <a:t>-speeds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192" y="188640"/>
            <a:ext cx="2362122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Valencia-</a:t>
            </a:r>
            <a:r>
              <a:rPr lang="nb-NO" sz="1200" dirty="0" err="1" smtClean="0"/>
              <a:t>Cardona</a:t>
            </a:r>
            <a:r>
              <a:rPr lang="nb-NO" sz="1200" dirty="0" smtClean="0"/>
              <a:t> et al. 2017, </a:t>
            </a:r>
            <a:r>
              <a:rPr lang="nb-NO" sz="1200" dirty="0" err="1" smtClean="0"/>
              <a:t>GRL</a:t>
            </a:r>
            <a:endParaRPr lang="nb-NO" sz="12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168400" y="2128520"/>
            <a:ext cx="2016760" cy="528320"/>
          </a:xfrm>
          <a:prstGeom prst="rect">
            <a:avLst/>
          </a:prstGeom>
          <a:solidFill>
            <a:srgbClr val="FFFF00">
              <a:alpha val="5098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9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9043" y="131864"/>
            <a:ext cx="3377848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Fe</a:t>
            </a:r>
            <a:r>
              <a:rPr lang="nb-NO" sz="2000" baseline="30000" dirty="0" smtClean="0">
                <a:solidFill>
                  <a:srgbClr val="0000FF"/>
                </a:solidFill>
              </a:rPr>
              <a:t>2+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spin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state</a:t>
            </a:r>
            <a:r>
              <a:rPr lang="nb-NO" sz="2000" dirty="0" smtClean="0">
                <a:solidFill>
                  <a:srgbClr val="0000FF"/>
                </a:solidFill>
              </a:rPr>
              <a:t> in </a:t>
            </a:r>
            <a:r>
              <a:rPr lang="nb-NO" sz="2000" dirty="0" err="1" smtClean="0">
                <a:solidFill>
                  <a:srgbClr val="0000FF"/>
                </a:solidFill>
              </a:rPr>
              <a:t>ferropericlase</a:t>
            </a:r>
            <a:endParaRPr lang="nb-NO" sz="2000" dirty="0" smtClean="0">
              <a:solidFill>
                <a:srgbClr val="0000FF"/>
              </a:solidFill>
            </a:endParaRPr>
          </a:p>
          <a:p>
            <a:pPr>
              <a:lnSpc>
                <a:spcPts val="2100"/>
              </a:lnSpc>
            </a:pPr>
            <a:r>
              <a:rPr lang="nb-NO" sz="1800" b="1" dirty="0" err="1" smtClean="0">
                <a:solidFill>
                  <a:srgbClr val="0000FF"/>
                </a:solidFill>
              </a:rPr>
              <a:t>Effects</a:t>
            </a:r>
            <a:r>
              <a:rPr lang="nb-NO" sz="1800" b="1" dirty="0" smtClean="0">
                <a:solidFill>
                  <a:srgbClr val="0000FF"/>
                </a:solidFill>
              </a:rPr>
              <a:t> </a:t>
            </a:r>
            <a:r>
              <a:rPr lang="nb-NO" sz="1800" b="1" dirty="0" err="1" smtClean="0">
                <a:solidFill>
                  <a:srgbClr val="0000FF"/>
                </a:solidFill>
              </a:rPr>
              <a:t>on</a:t>
            </a:r>
            <a:r>
              <a:rPr lang="nb-NO" sz="1800" b="1" dirty="0" smtClean="0">
                <a:solidFill>
                  <a:srgbClr val="0000FF"/>
                </a:solidFill>
              </a:rPr>
              <a:t> </a:t>
            </a:r>
            <a:r>
              <a:rPr lang="nb-NO" sz="1800" b="1" dirty="0" err="1" smtClean="0">
                <a:solidFill>
                  <a:srgbClr val="0000FF"/>
                </a:solidFill>
              </a:rPr>
              <a:t>elastic</a:t>
            </a:r>
            <a:r>
              <a:rPr lang="nb-NO" sz="1800" b="1" dirty="0" smtClean="0">
                <a:solidFill>
                  <a:srgbClr val="0000FF"/>
                </a:solidFill>
              </a:rPr>
              <a:t> moduli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2587" y="131864"/>
            <a:ext cx="1455848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err="1" smtClean="0"/>
              <a:t>Kennett</a:t>
            </a:r>
            <a:r>
              <a:rPr lang="nb-NO" sz="1200" dirty="0" smtClean="0"/>
              <a:t> 2021, </a:t>
            </a:r>
            <a:r>
              <a:rPr lang="nb-NO" sz="1200" dirty="0" err="1" smtClean="0"/>
              <a:t>EPSL</a:t>
            </a:r>
            <a:endParaRPr lang="nb-NO" sz="12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50488" y="1728857"/>
            <a:ext cx="3961368" cy="2697447"/>
            <a:chOff x="107504" y="1484784"/>
            <a:chExt cx="3961368" cy="2848699"/>
          </a:xfrm>
        </p:grpSpPr>
        <p:grpSp>
          <p:nvGrpSpPr>
            <p:cNvPr id="6" name="Group 5"/>
            <p:cNvGrpSpPr/>
            <p:nvPr/>
          </p:nvGrpSpPr>
          <p:grpSpPr>
            <a:xfrm>
              <a:off x="107504" y="1484784"/>
              <a:ext cx="3961368" cy="2848699"/>
              <a:chOff x="395536" y="2708920"/>
              <a:chExt cx="3704541" cy="243232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5536" y="2708920"/>
                <a:ext cx="3704541" cy="2432323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69216" y="2759368"/>
                <a:ext cx="3425264" cy="21529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653184" y="1680488"/>
              <a:ext cx="1297150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200" dirty="0" smtClean="0"/>
                <a:t>G: </a:t>
              </a:r>
              <a:r>
                <a:rPr lang="nb-NO" sz="1200" dirty="0" err="1" smtClean="0"/>
                <a:t>Shear</a:t>
              </a:r>
              <a:r>
                <a:rPr lang="nb-NO" sz="1200" dirty="0" smtClean="0"/>
                <a:t> modulus</a:t>
              </a:r>
            </a:p>
            <a:p>
              <a:pPr>
                <a:lnSpc>
                  <a:spcPts val="1200"/>
                </a:lnSpc>
              </a:pPr>
              <a:r>
                <a:rPr lang="nb-NO" sz="1200" dirty="0" smtClean="0"/>
                <a:t>K: bulk modulus</a:t>
              </a:r>
            </a:p>
            <a:p>
              <a:pPr>
                <a:lnSpc>
                  <a:spcPts val="1200"/>
                </a:lnSpc>
              </a:pPr>
              <a:r>
                <a:rPr lang="nb-NO" sz="1200" dirty="0" smtClean="0"/>
                <a:t>p: </a:t>
              </a:r>
              <a:r>
                <a:rPr lang="nb-NO" sz="1200" dirty="0" err="1" smtClean="0"/>
                <a:t>pressure</a:t>
              </a:r>
              <a:endParaRPr lang="nb-NO" sz="1200" dirty="0" smtClean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5917" y="3199227"/>
              <a:ext cx="1194891" cy="575212"/>
            </a:xfrm>
            <a:prstGeom prst="rect">
              <a:avLst/>
            </a:prstGeom>
            <a:solidFill>
              <a:srgbClr val="FFFF00">
                <a:alpha val="7843"/>
              </a:srgbClr>
            </a:solidFill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8791" y="3377720"/>
              <a:ext cx="1332416" cy="395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nb-NO" sz="1000" b="1" dirty="0" err="1" smtClean="0">
                  <a:solidFill>
                    <a:srgbClr val="009900"/>
                  </a:solidFill>
                </a:rPr>
                <a:t>Calculated</a:t>
              </a:r>
              <a:r>
                <a:rPr lang="nb-NO" sz="1000" b="1" dirty="0" smtClean="0">
                  <a:solidFill>
                    <a:srgbClr val="009900"/>
                  </a:solidFill>
                </a:rPr>
                <a:t> </a:t>
              </a:r>
              <a:r>
                <a:rPr lang="nb-NO" sz="1000" b="1" dirty="0" err="1" smtClean="0">
                  <a:solidFill>
                    <a:srgbClr val="009900"/>
                  </a:solidFill>
                </a:rPr>
                <a:t>without</a:t>
              </a:r>
              <a:endParaRPr lang="nb-NO" sz="1000" b="1" dirty="0">
                <a:solidFill>
                  <a:srgbClr val="009900"/>
                </a:solidFill>
              </a:endParaRPr>
            </a:p>
            <a:p>
              <a:pPr>
                <a:lnSpc>
                  <a:spcPts val="1100"/>
                </a:lnSpc>
              </a:pPr>
              <a:r>
                <a:rPr lang="nb-NO" sz="1000" b="1" dirty="0" err="1" smtClean="0">
                  <a:solidFill>
                    <a:srgbClr val="009900"/>
                  </a:solidFill>
                </a:rPr>
                <a:t>spin</a:t>
              </a:r>
              <a:r>
                <a:rPr lang="nb-NO" sz="1000" b="1" dirty="0" smtClean="0">
                  <a:solidFill>
                    <a:srgbClr val="009900"/>
                  </a:solidFill>
                </a:rPr>
                <a:t> </a:t>
              </a:r>
              <a:r>
                <a:rPr lang="nb-NO" sz="1000" b="1" dirty="0" err="1" smtClean="0">
                  <a:solidFill>
                    <a:srgbClr val="009900"/>
                  </a:solidFill>
                </a:rPr>
                <a:t>crossover</a:t>
              </a:r>
              <a:r>
                <a:rPr lang="nb-NO" sz="1000" b="1" dirty="0" smtClean="0">
                  <a:solidFill>
                    <a:srgbClr val="009900"/>
                  </a:solidFill>
                </a:rPr>
                <a:t> </a:t>
              </a:r>
              <a:r>
                <a:rPr lang="nb-NO" sz="1000" b="1" dirty="0" err="1" smtClean="0">
                  <a:solidFill>
                    <a:srgbClr val="009900"/>
                  </a:solidFill>
                </a:rPr>
                <a:t>effect</a:t>
              </a:r>
              <a:r>
                <a:rPr lang="nb-NO" sz="1000" b="1" dirty="0" smtClean="0">
                  <a:solidFill>
                    <a:srgbClr val="009900"/>
                  </a:solidFill>
                </a:rPr>
                <a:t> </a:t>
              </a:r>
              <a:endParaRPr lang="en-US" sz="1000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298525" y="1914170"/>
            <a:ext cx="4809979" cy="2592288"/>
            <a:chOff x="4289501" y="1141760"/>
            <a:chExt cx="4815896" cy="259228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9501" y="1141760"/>
              <a:ext cx="4815896" cy="259228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309613" y="1357784"/>
              <a:ext cx="193928" cy="169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7843520" y="2997200"/>
              <a:ext cx="289560" cy="345440"/>
            </a:xfrm>
            <a:prstGeom prst="line">
              <a:avLst/>
            </a:prstGeom>
            <a:ln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001557" y="2982885"/>
              <a:ext cx="93647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000" b="1" dirty="0" err="1" smtClean="0">
                  <a:solidFill>
                    <a:srgbClr val="0099FF"/>
                  </a:solidFill>
                </a:rPr>
                <a:t>Elevated</a:t>
              </a:r>
              <a:r>
                <a:rPr lang="nb-NO" sz="1000" b="1" dirty="0" smtClean="0">
                  <a:solidFill>
                    <a:srgbClr val="0099FF"/>
                  </a:solidFill>
                </a:rPr>
                <a:t> K</a:t>
              </a:r>
              <a:r>
                <a:rPr lang="nb-NO" sz="1000" dirty="0" smtClean="0">
                  <a:solidFill>
                    <a:srgbClr val="0099FF"/>
                  </a:solidFill>
                </a:rPr>
                <a:t> </a:t>
              </a:r>
              <a:r>
                <a:rPr lang="nb-NO" sz="1000" b="1" dirty="0" smtClean="0">
                  <a:solidFill>
                    <a:srgbClr val="0099FF"/>
                  </a:solidFill>
                </a:rPr>
                <a:t>in</a:t>
              </a:r>
            </a:p>
            <a:p>
              <a:pPr>
                <a:lnSpc>
                  <a:spcPts val="1000"/>
                </a:lnSpc>
              </a:pPr>
              <a:r>
                <a:rPr lang="nb-NO" sz="1000" b="1" dirty="0" err="1" smtClean="0">
                  <a:solidFill>
                    <a:srgbClr val="0099FF"/>
                  </a:solidFill>
                </a:rPr>
                <a:t>low-spin</a:t>
              </a:r>
              <a:r>
                <a:rPr lang="nb-NO" sz="1000" b="1" dirty="0" smtClean="0">
                  <a:solidFill>
                    <a:srgbClr val="0099FF"/>
                  </a:solidFill>
                </a:rPr>
                <a:t> </a:t>
              </a:r>
              <a:r>
                <a:rPr lang="nb-NO" sz="1000" b="1" dirty="0" err="1" smtClean="0">
                  <a:solidFill>
                    <a:srgbClr val="0099FF"/>
                  </a:solidFill>
                </a:rPr>
                <a:t>state</a:t>
              </a:r>
              <a:endParaRPr lang="nb-NO" sz="1000" dirty="0">
                <a:solidFill>
                  <a:srgbClr val="0099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9316740">
              <a:off x="7501006" y="1749426"/>
              <a:ext cx="102944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000" b="1" dirty="0" err="1" smtClean="0">
                  <a:solidFill>
                    <a:srgbClr val="FF0000"/>
                  </a:solidFill>
                </a:rPr>
                <a:t>Low</a:t>
              </a:r>
              <a:r>
                <a:rPr lang="nb-NO" sz="1000" b="1" dirty="0" smtClean="0">
                  <a:solidFill>
                    <a:srgbClr val="FF0000"/>
                  </a:solidFill>
                </a:rPr>
                <a:t> K</a:t>
              </a:r>
              <a:r>
                <a:rPr lang="nb-NO" sz="1000" dirty="0" smtClean="0">
                  <a:solidFill>
                    <a:srgbClr val="FF0000"/>
                  </a:solidFill>
                </a:rPr>
                <a:t> </a:t>
              </a:r>
              <a:r>
                <a:rPr lang="nb-NO" sz="1000" dirty="0" err="1" smtClean="0">
                  <a:solidFill>
                    <a:srgbClr val="FF0000"/>
                  </a:solidFill>
                </a:rPr>
                <a:t>through</a:t>
              </a:r>
              <a:r>
                <a:rPr lang="nb-NO" sz="1000" dirty="0" smtClean="0">
                  <a:solidFill>
                    <a:srgbClr val="FF0000"/>
                  </a:solidFill>
                </a:rPr>
                <a:t> </a:t>
              </a:r>
            </a:p>
            <a:p>
              <a:pPr>
                <a:lnSpc>
                  <a:spcPts val="1000"/>
                </a:lnSpc>
              </a:pPr>
              <a:r>
                <a:rPr lang="nb-NO" sz="1000" dirty="0" err="1" smtClean="0">
                  <a:solidFill>
                    <a:srgbClr val="FF0000"/>
                  </a:solidFill>
                </a:rPr>
                <a:t>mixed-spin</a:t>
              </a:r>
              <a:r>
                <a:rPr lang="nb-NO" sz="1000" dirty="0" smtClean="0">
                  <a:solidFill>
                    <a:srgbClr val="FF0000"/>
                  </a:solidFill>
                </a:rPr>
                <a:t> </a:t>
              </a:r>
              <a:r>
                <a:rPr lang="nb-NO" sz="1000" dirty="0" err="1" smtClean="0">
                  <a:solidFill>
                    <a:srgbClr val="FF0000"/>
                  </a:solidFill>
                </a:rPr>
                <a:t>state</a:t>
              </a:r>
              <a:endParaRPr lang="nb-NO" sz="1000" dirty="0">
                <a:solidFill>
                  <a:srgbClr val="FF0000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6601146" y="1471845"/>
              <a:ext cx="1927398" cy="1492249"/>
            </a:xfrm>
            <a:custGeom>
              <a:avLst/>
              <a:gdLst>
                <a:gd name="connsiteX0" fmla="*/ 0 w 1927398"/>
                <a:gd name="connsiteY0" fmla="*/ 993953 h 1492249"/>
                <a:gd name="connsiteX1" fmla="*/ 1001730 w 1927398"/>
                <a:gd name="connsiteY1" fmla="*/ 367229 h 1492249"/>
                <a:gd name="connsiteX2" fmla="*/ 1618180 w 1927398"/>
                <a:gd name="connsiteY2" fmla="*/ 48730 h 1492249"/>
                <a:gd name="connsiteX3" fmla="*/ 1772292 w 1927398"/>
                <a:gd name="connsiteY3" fmla="*/ 2497 h 1492249"/>
                <a:gd name="connsiteX4" fmla="*/ 1895582 w 1927398"/>
                <a:gd name="connsiteY4" fmla="*/ 17908 h 1492249"/>
                <a:gd name="connsiteX5" fmla="*/ 1926405 w 1927398"/>
                <a:gd name="connsiteY5" fmla="*/ 115512 h 1492249"/>
                <a:gd name="connsiteX6" fmla="*/ 1869897 w 1927398"/>
                <a:gd name="connsiteY6" fmla="*/ 346681 h 1492249"/>
                <a:gd name="connsiteX7" fmla="*/ 1643865 w 1927398"/>
                <a:gd name="connsiteY7" fmla="*/ 906622 h 1492249"/>
                <a:gd name="connsiteX8" fmla="*/ 1289407 w 1927398"/>
                <a:gd name="connsiteY8" fmla="*/ 1492249 h 149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398" h="1492249">
                  <a:moveTo>
                    <a:pt x="0" y="993953"/>
                  </a:moveTo>
                  <a:cubicBezTo>
                    <a:pt x="366016" y="759359"/>
                    <a:pt x="732033" y="524766"/>
                    <a:pt x="1001730" y="367229"/>
                  </a:cubicBezTo>
                  <a:cubicBezTo>
                    <a:pt x="1271427" y="209692"/>
                    <a:pt x="1489753" y="109519"/>
                    <a:pt x="1618180" y="48730"/>
                  </a:cubicBezTo>
                  <a:cubicBezTo>
                    <a:pt x="1746607" y="-12059"/>
                    <a:pt x="1726058" y="7634"/>
                    <a:pt x="1772292" y="2497"/>
                  </a:cubicBezTo>
                  <a:cubicBezTo>
                    <a:pt x="1818526" y="-2640"/>
                    <a:pt x="1869897" y="-928"/>
                    <a:pt x="1895582" y="17908"/>
                  </a:cubicBezTo>
                  <a:cubicBezTo>
                    <a:pt x="1921268" y="36744"/>
                    <a:pt x="1930686" y="60717"/>
                    <a:pt x="1926405" y="115512"/>
                  </a:cubicBezTo>
                  <a:cubicBezTo>
                    <a:pt x="1922124" y="170307"/>
                    <a:pt x="1916987" y="214829"/>
                    <a:pt x="1869897" y="346681"/>
                  </a:cubicBezTo>
                  <a:cubicBezTo>
                    <a:pt x="1822807" y="478533"/>
                    <a:pt x="1740613" y="715694"/>
                    <a:pt x="1643865" y="906622"/>
                  </a:cubicBezTo>
                  <a:cubicBezTo>
                    <a:pt x="1547117" y="1097550"/>
                    <a:pt x="1418262" y="1294899"/>
                    <a:pt x="1289407" y="1492249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 rot="1685555">
            <a:off x="1061652" y="2654090"/>
            <a:ext cx="2678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solidFill>
                  <a:srgbClr val="FF0000"/>
                </a:solidFill>
              </a:rPr>
              <a:t>Almost</a:t>
            </a:r>
            <a:r>
              <a:rPr lang="nb-NO" sz="1400" dirty="0" smtClean="0">
                <a:solidFill>
                  <a:srgbClr val="FF0000"/>
                </a:solidFill>
              </a:rPr>
              <a:t> linear G/K vs. p/K </a:t>
            </a:r>
            <a:r>
              <a:rPr lang="nb-NO" sz="1400" dirty="0" err="1" smtClean="0">
                <a:solidFill>
                  <a:srgbClr val="FF0000"/>
                </a:solidFill>
              </a:rPr>
              <a:t>relation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42313" y="1980357"/>
            <a:ext cx="3545405" cy="1884898"/>
          </a:xfrm>
          <a:prstGeom prst="line">
            <a:avLst/>
          </a:prstGeom>
          <a:ln w="95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906401" y="1746459"/>
            <a:ext cx="1863011" cy="6565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600" b="1" dirty="0" err="1" smtClean="0">
                <a:solidFill>
                  <a:srgbClr val="009900"/>
                </a:solidFill>
              </a:rPr>
              <a:t>fp</a:t>
            </a:r>
            <a:r>
              <a:rPr lang="nb-NO" sz="1600" b="1" dirty="0">
                <a:solidFill>
                  <a:srgbClr val="009900"/>
                </a:solidFill>
              </a:rPr>
              <a:t>:</a:t>
            </a:r>
            <a:r>
              <a:rPr lang="nb-NO" sz="1600" dirty="0"/>
              <a:t> </a:t>
            </a:r>
            <a:r>
              <a:rPr lang="nb-NO" sz="1600" b="1" dirty="0" smtClean="0">
                <a:solidFill>
                  <a:srgbClr val="009900"/>
                </a:solidFill>
              </a:rPr>
              <a:t>Mg</a:t>
            </a:r>
            <a:r>
              <a:rPr lang="nb-NO" sz="1600" b="1" baseline="-25000" dirty="0" smtClean="0">
                <a:solidFill>
                  <a:srgbClr val="009900"/>
                </a:solidFill>
              </a:rPr>
              <a:t>87.5</a:t>
            </a:r>
            <a:r>
              <a:rPr lang="nb-NO" sz="1600" b="1" dirty="0" smtClean="0">
                <a:solidFill>
                  <a:srgbClr val="009900"/>
                </a:solidFill>
              </a:rPr>
              <a:t>Fe</a:t>
            </a:r>
            <a:r>
              <a:rPr lang="nb-NO" sz="1600" b="1" baseline="-25000" dirty="0" smtClean="0">
                <a:solidFill>
                  <a:srgbClr val="009900"/>
                </a:solidFill>
              </a:rPr>
              <a:t>12.5</a:t>
            </a:r>
            <a:r>
              <a:rPr lang="nb-NO" sz="1600" b="1" dirty="0" smtClean="0">
                <a:solidFill>
                  <a:srgbClr val="009900"/>
                </a:solidFill>
              </a:rPr>
              <a:t>O</a:t>
            </a:r>
            <a:r>
              <a:rPr lang="nb-NO" sz="1600" b="1" baseline="-25000" dirty="0" smtClean="0">
                <a:solidFill>
                  <a:srgbClr val="009900"/>
                </a:solidFill>
              </a:rPr>
              <a:t>100</a:t>
            </a:r>
            <a:endParaRPr lang="nb-NO" sz="1600" dirty="0" smtClean="0"/>
          </a:p>
          <a:p>
            <a:pPr>
              <a:lnSpc>
                <a:spcPts val="1500"/>
              </a:lnSpc>
            </a:pPr>
            <a:r>
              <a:rPr lang="nb-NO" sz="1050" dirty="0" smtClean="0"/>
              <a:t>Ab </a:t>
            </a:r>
            <a:r>
              <a:rPr lang="nb-NO" sz="1050" dirty="0" err="1" smtClean="0"/>
              <a:t>initio</a:t>
            </a:r>
            <a:r>
              <a:rPr lang="nb-NO" sz="1050" dirty="0" smtClean="0"/>
              <a:t>, </a:t>
            </a:r>
            <a:r>
              <a:rPr lang="nb-NO" sz="1050" dirty="0" err="1" smtClean="0"/>
              <a:t>along</a:t>
            </a:r>
            <a:r>
              <a:rPr lang="nb-NO" sz="1050" dirty="0" smtClean="0"/>
              <a:t> BS-81 adiabat,</a:t>
            </a:r>
          </a:p>
          <a:p>
            <a:pPr>
              <a:lnSpc>
                <a:spcPts val="1300"/>
              </a:lnSpc>
            </a:pPr>
            <a:r>
              <a:rPr lang="nb-NO" sz="1000" dirty="0" smtClean="0"/>
              <a:t>   Wu </a:t>
            </a:r>
            <a:r>
              <a:rPr lang="nb-NO" sz="1000" dirty="0"/>
              <a:t>et al. 2013, </a:t>
            </a:r>
            <a:r>
              <a:rPr lang="nb-NO" sz="1000" dirty="0" smtClean="0"/>
              <a:t>PRL</a:t>
            </a:r>
          </a:p>
        </p:txBody>
      </p:sp>
      <p:sp>
        <p:nvSpPr>
          <p:cNvPr id="42" name="TextBox 41"/>
          <p:cNvSpPr txBox="1"/>
          <p:nvPr/>
        </p:nvSpPr>
        <p:spPr>
          <a:xfrm rot="1658972">
            <a:off x="1033489" y="2931660"/>
            <a:ext cx="2492990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smtClean="0">
                <a:solidFill>
                  <a:srgbClr val="009900"/>
                </a:solidFill>
              </a:rPr>
              <a:t>Green data </a:t>
            </a:r>
            <a:r>
              <a:rPr lang="nb-NO" sz="1000" dirty="0" err="1" smtClean="0">
                <a:solidFill>
                  <a:srgbClr val="009900"/>
                </a:solidFill>
              </a:rPr>
              <a:t>curve</a:t>
            </a:r>
            <a:r>
              <a:rPr lang="nb-NO" sz="1000" dirty="0" smtClean="0">
                <a:solidFill>
                  <a:srgbClr val="009900"/>
                </a:solidFill>
              </a:rPr>
              <a:t>: </a:t>
            </a:r>
            <a:r>
              <a:rPr lang="nb-NO" sz="1000" dirty="0" err="1" smtClean="0">
                <a:solidFill>
                  <a:srgbClr val="009900"/>
                </a:solidFill>
              </a:rPr>
              <a:t>slightly</a:t>
            </a:r>
            <a:r>
              <a:rPr lang="nb-NO" sz="1000" dirty="0" smtClean="0">
                <a:solidFill>
                  <a:srgbClr val="009900"/>
                </a:solidFill>
              </a:rPr>
              <a:t> </a:t>
            </a:r>
            <a:r>
              <a:rPr lang="nb-NO" sz="1000" b="1" dirty="0" err="1" smtClean="0">
                <a:solidFill>
                  <a:srgbClr val="009900"/>
                </a:solidFill>
              </a:rPr>
              <a:t>concave</a:t>
            </a:r>
            <a:r>
              <a:rPr lang="nb-NO" sz="1000" b="1" dirty="0" smtClean="0">
                <a:solidFill>
                  <a:srgbClr val="009900"/>
                </a:solidFill>
              </a:rPr>
              <a:t> </a:t>
            </a:r>
            <a:r>
              <a:rPr lang="nb-NO" sz="1000" b="1" dirty="0" err="1" smtClean="0">
                <a:solidFill>
                  <a:srgbClr val="009900"/>
                </a:solidFill>
              </a:rPr>
              <a:t>upwards</a:t>
            </a:r>
            <a:endParaRPr lang="en-US" sz="10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5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908720"/>
            <a:ext cx="3727565" cy="2763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024" y="72275"/>
            <a:ext cx="3844322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Fe</a:t>
            </a:r>
            <a:r>
              <a:rPr lang="nb-NO" sz="2000" baseline="30000" dirty="0" smtClean="0">
                <a:solidFill>
                  <a:srgbClr val="0000FF"/>
                </a:solidFill>
              </a:rPr>
              <a:t>2+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spin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state</a:t>
            </a:r>
            <a:r>
              <a:rPr lang="nb-NO" sz="2000" dirty="0" smtClean="0">
                <a:solidFill>
                  <a:srgbClr val="0000FF"/>
                </a:solidFill>
              </a:rPr>
              <a:t> in </a:t>
            </a:r>
            <a:r>
              <a:rPr lang="nb-NO" sz="2000" dirty="0" err="1" smtClean="0">
                <a:solidFill>
                  <a:srgbClr val="0000FF"/>
                </a:solidFill>
              </a:rPr>
              <a:t>ferropericlase</a:t>
            </a:r>
            <a:endParaRPr lang="nb-NO" sz="2000" dirty="0" smtClean="0">
              <a:solidFill>
                <a:srgbClr val="0000FF"/>
              </a:solidFill>
            </a:endParaRPr>
          </a:p>
          <a:p>
            <a:pPr>
              <a:lnSpc>
                <a:spcPts val="2100"/>
              </a:lnSpc>
            </a:pPr>
            <a:r>
              <a:rPr lang="nb-NO" b="1" dirty="0" err="1" smtClean="0">
                <a:solidFill>
                  <a:srgbClr val="0000FF"/>
                </a:solidFill>
              </a:rPr>
              <a:t>Effects</a:t>
            </a:r>
            <a:r>
              <a:rPr lang="nb-NO" b="1" dirty="0" smtClean="0">
                <a:solidFill>
                  <a:srgbClr val="0000FF"/>
                </a:solidFill>
              </a:rPr>
              <a:t> </a:t>
            </a:r>
            <a:r>
              <a:rPr lang="nb-NO" b="1" dirty="0" err="1" smtClean="0">
                <a:solidFill>
                  <a:srgbClr val="0000FF"/>
                </a:solidFill>
              </a:rPr>
              <a:t>on</a:t>
            </a:r>
            <a:r>
              <a:rPr lang="nb-NO" b="1" dirty="0" smtClean="0">
                <a:solidFill>
                  <a:srgbClr val="0000FF"/>
                </a:solidFill>
              </a:rPr>
              <a:t> </a:t>
            </a:r>
            <a:r>
              <a:rPr lang="nb-NO" b="1" dirty="0" err="1" smtClean="0">
                <a:solidFill>
                  <a:srgbClr val="0000FF"/>
                </a:solidFill>
              </a:rPr>
              <a:t>elastic</a:t>
            </a:r>
            <a:r>
              <a:rPr lang="nb-NO" b="1" dirty="0" smtClean="0">
                <a:solidFill>
                  <a:srgbClr val="0000FF"/>
                </a:solidFill>
              </a:rPr>
              <a:t> moduli and </a:t>
            </a:r>
            <a:r>
              <a:rPr lang="nb-NO" b="1" dirty="0" err="1" smtClean="0">
                <a:solidFill>
                  <a:srgbClr val="0000FF"/>
                </a:solidFill>
              </a:rPr>
              <a:t>wave</a:t>
            </a:r>
            <a:r>
              <a:rPr lang="nb-NO" b="1" dirty="0" smtClean="0">
                <a:solidFill>
                  <a:srgbClr val="0000FF"/>
                </a:solidFill>
              </a:rPr>
              <a:t>-speeds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5936" y="79467"/>
            <a:ext cx="1455848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err="1" smtClean="0"/>
              <a:t>Kennett</a:t>
            </a:r>
            <a:r>
              <a:rPr lang="nb-NO" sz="1200" dirty="0" smtClean="0"/>
              <a:t> 2021, </a:t>
            </a:r>
            <a:r>
              <a:rPr lang="nb-NO" sz="1200" dirty="0" err="1" smtClean="0"/>
              <a:t>EPSL</a:t>
            </a:r>
            <a:endParaRPr lang="nb-NO" sz="12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1504624" y="841371"/>
            <a:ext cx="157734" cy="14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59427" y="1081976"/>
            <a:ext cx="2361915" cy="2239123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34" y="3867449"/>
            <a:ext cx="3357965" cy="270703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59427" y="4320255"/>
            <a:ext cx="2361915" cy="2239123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803643" y="3321099"/>
            <a:ext cx="19972" cy="999036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2013569">
            <a:off x="2501792" y="5085360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 err="1" smtClean="0">
                <a:solidFill>
                  <a:srgbClr val="0066FF"/>
                </a:solidFill>
              </a:rPr>
              <a:t>Convex</a:t>
            </a:r>
            <a:r>
              <a:rPr lang="nb-NO" sz="1000" b="1" dirty="0">
                <a:solidFill>
                  <a:srgbClr val="0066FF"/>
                </a:solidFill>
              </a:rPr>
              <a:t> </a:t>
            </a:r>
            <a:r>
              <a:rPr lang="nb-NO" sz="1000" b="1" dirty="0" err="1" smtClean="0">
                <a:solidFill>
                  <a:srgbClr val="0066FF"/>
                </a:solidFill>
              </a:rPr>
              <a:t>upwards</a:t>
            </a:r>
            <a:r>
              <a:rPr lang="nb-NO" sz="1000" b="1" dirty="0" smtClean="0">
                <a:solidFill>
                  <a:srgbClr val="0066FF"/>
                </a:solidFill>
              </a:rPr>
              <a:t>:</a:t>
            </a:r>
            <a:endParaRPr lang="en-US" sz="1000" b="1" dirty="0">
              <a:solidFill>
                <a:srgbClr val="0066FF"/>
              </a:solidFill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1346697" y="4099072"/>
            <a:ext cx="2597498" cy="1657978"/>
          </a:xfrm>
          <a:custGeom>
            <a:avLst/>
            <a:gdLst>
              <a:gd name="connsiteX0" fmla="*/ 0 w 2597498"/>
              <a:gd name="connsiteY0" fmla="*/ 0 h 1657978"/>
              <a:gd name="connsiteX1" fmla="*/ 1713243 w 2597498"/>
              <a:gd name="connsiteY1" fmla="*/ 879230 h 1657978"/>
              <a:gd name="connsiteX2" fmla="*/ 2135274 w 2597498"/>
              <a:gd name="connsiteY2" fmla="*/ 1120391 h 1657978"/>
              <a:gd name="connsiteX3" fmla="*/ 2401556 w 2597498"/>
              <a:gd name="connsiteY3" fmla="*/ 1346479 h 1657978"/>
              <a:gd name="connsiteX4" fmla="*/ 2597498 w 2597498"/>
              <a:gd name="connsiteY4" fmla="*/ 1657978 h 165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7498" h="1657978">
                <a:moveTo>
                  <a:pt x="0" y="0"/>
                </a:moveTo>
                <a:lnTo>
                  <a:pt x="1713243" y="879230"/>
                </a:lnTo>
                <a:cubicBezTo>
                  <a:pt x="2069122" y="1065962"/>
                  <a:pt x="2020555" y="1042516"/>
                  <a:pt x="2135274" y="1120391"/>
                </a:cubicBezTo>
                <a:cubicBezTo>
                  <a:pt x="2249993" y="1198266"/>
                  <a:pt x="2324519" y="1256881"/>
                  <a:pt x="2401556" y="1346479"/>
                </a:cubicBezTo>
                <a:cubicBezTo>
                  <a:pt x="2478593" y="1436077"/>
                  <a:pt x="2538045" y="1547027"/>
                  <a:pt x="2597498" y="1657978"/>
                </a:cubicBezTo>
              </a:path>
            </a:pathLst>
          </a:custGeom>
          <a:noFill/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1577735" y="6446098"/>
            <a:ext cx="364202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800" dirty="0" smtClean="0"/>
              <a:t>0.40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1457483" y="5845304"/>
            <a:ext cx="1569660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900" dirty="0" err="1" smtClean="0"/>
              <a:t>Marquardt</a:t>
            </a:r>
            <a:r>
              <a:rPr lang="nb-NO" sz="900" dirty="0" smtClean="0"/>
              <a:t> et al. 2009, </a:t>
            </a:r>
            <a:r>
              <a:rPr lang="nb-NO" sz="900" dirty="0" err="1" smtClean="0"/>
              <a:t>EPSL</a:t>
            </a:r>
            <a:endParaRPr lang="en-US" sz="900" dirty="0"/>
          </a:p>
        </p:txBody>
      </p:sp>
      <p:sp>
        <p:nvSpPr>
          <p:cNvPr id="32" name="TextBox 31"/>
          <p:cNvSpPr txBox="1"/>
          <p:nvPr/>
        </p:nvSpPr>
        <p:spPr>
          <a:xfrm>
            <a:off x="2122311" y="1268760"/>
            <a:ext cx="1289135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b="1" dirty="0" smtClean="0">
                <a:solidFill>
                  <a:srgbClr val="009900"/>
                </a:solidFill>
              </a:rPr>
              <a:t>Mg</a:t>
            </a:r>
            <a:r>
              <a:rPr lang="nb-NO" sz="1300" b="1" baseline="-25000" dirty="0" smtClean="0">
                <a:solidFill>
                  <a:srgbClr val="009900"/>
                </a:solidFill>
              </a:rPr>
              <a:t>81.25</a:t>
            </a:r>
            <a:r>
              <a:rPr lang="nb-NO" sz="1300" b="1" dirty="0" smtClean="0">
                <a:solidFill>
                  <a:srgbClr val="009900"/>
                </a:solidFill>
              </a:rPr>
              <a:t>Fe</a:t>
            </a:r>
            <a:r>
              <a:rPr lang="nb-NO" sz="1300" b="1" baseline="-25000" dirty="0" smtClean="0">
                <a:solidFill>
                  <a:srgbClr val="009900"/>
                </a:solidFill>
              </a:rPr>
              <a:t>18.75</a:t>
            </a:r>
            <a:r>
              <a:rPr lang="nb-NO" sz="1300" b="1" dirty="0" smtClean="0">
                <a:solidFill>
                  <a:srgbClr val="009900"/>
                </a:solidFill>
              </a:rPr>
              <a:t>O</a:t>
            </a:r>
          </a:p>
          <a:p>
            <a:pPr>
              <a:lnSpc>
                <a:spcPts val="1400"/>
              </a:lnSpc>
            </a:pPr>
            <a:r>
              <a:rPr lang="nb-NO" sz="1050" dirty="0"/>
              <a:t>Ab </a:t>
            </a:r>
            <a:r>
              <a:rPr lang="nb-NO" sz="1050" dirty="0" err="1"/>
              <a:t>initio</a:t>
            </a:r>
            <a:r>
              <a:rPr lang="nb-NO" sz="1050" dirty="0"/>
              <a:t>, 2000 K,</a:t>
            </a:r>
          </a:p>
          <a:p>
            <a:pPr>
              <a:lnSpc>
                <a:spcPts val="1400"/>
              </a:lnSpc>
            </a:pPr>
            <a:r>
              <a:rPr lang="nb-NO" sz="1050" dirty="0"/>
              <a:t>Wu et al. 2013, </a:t>
            </a:r>
            <a:r>
              <a:rPr lang="nb-NO" sz="1050" dirty="0" smtClean="0"/>
              <a:t>PRL</a:t>
            </a:r>
            <a:endParaRPr lang="nb-NO" sz="1050" dirty="0"/>
          </a:p>
        </p:txBody>
      </p:sp>
    </p:spTree>
    <p:extLst>
      <p:ext uri="{BB962C8B-B14F-4D97-AF65-F5344CB8AC3E}">
        <p14:creationId xmlns:p14="http://schemas.microsoft.com/office/powerpoint/2010/main" val="118726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64" grpId="0"/>
      <p:bldP spid="65" grpId="0" animBg="1"/>
      <p:bldP spid="66" grpId="0"/>
      <p:bldP spid="7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24" y="72275"/>
            <a:ext cx="3844322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Fe</a:t>
            </a:r>
            <a:r>
              <a:rPr lang="nb-NO" sz="2000" baseline="30000" dirty="0" smtClean="0">
                <a:solidFill>
                  <a:srgbClr val="0000FF"/>
                </a:solidFill>
              </a:rPr>
              <a:t>2+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spin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state</a:t>
            </a:r>
            <a:r>
              <a:rPr lang="nb-NO" sz="2000" dirty="0" smtClean="0">
                <a:solidFill>
                  <a:srgbClr val="0000FF"/>
                </a:solidFill>
              </a:rPr>
              <a:t> in </a:t>
            </a:r>
            <a:r>
              <a:rPr lang="nb-NO" sz="2000" dirty="0" err="1" smtClean="0">
                <a:solidFill>
                  <a:srgbClr val="0000FF"/>
                </a:solidFill>
              </a:rPr>
              <a:t>ferropericlase</a:t>
            </a:r>
            <a:endParaRPr lang="nb-NO" sz="2000" dirty="0" smtClean="0">
              <a:solidFill>
                <a:srgbClr val="0000FF"/>
              </a:solidFill>
            </a:endParaRPr>
          </a:p>
          <a:p>
            <a:pPr>
              <a:lnSpc>
                <a:spcPts val="2100"/>
              </a:lnSpc>
            </a:pPr>
            <a:r>
              <a:rPr lang="nb-NO" b="1" dirty="0" err="1" smtClean="0">
                <a:solidFill>
                  <a:srgbClr val="0000FF"/>
                </a:solidFill>
              </a:rPr>
              <a:t>Effects</a:t>
            </a:r>
            <a:r>
              <a:rPr lang="nb-NO" b="1" dirty="0" smtClean="0">
                <a:solidFill>
                  <a:srgbClr val="0000FF"/>
                </a:solidFill>
              </a:rPr>
              <a:t> </a:t>
            </a:r>
            <a:r>
              <a:rPr lang="nb-NO" b="1" dirty="0" err="1" smtClean="0">
                <a:solidFill>
                  <a:srgbClr val="0000FF"/>
                </a:solidFill>
              </a:rPr>
              <a:t>on</a:t>
            </a:r>
            <a:r>
              <a:rPr lang="nb-NO" b="1" dirty="0" smtClean="0">
                <a:solidFill>
                  <a:srgbClr val="0000FF"/>
                </a:solidFill>
              </a:rPr>
              <a:t> </a:t>
            </a:r>
            <a:r>
              <a:rPr lang="nb-NO" b="1" dirty="0" err="1" smtClean="0">
                <a:solidFill>
                  <a:srgbClr val="0000FF"/>
                </a:solidFill>
              </a:rPr>
              <a:t>elastic</a:t>
            </a:r>
            <a:r>
              <a:rPr lang="nb-NO" b="1" dirty="0" smtClean="0">
                <a:solidFill>
                  <a:srgbClr val="0000FF"/>
                </a:solidFill>
              </a:rPr>
              <a:t> moduli and </a:t>
            </a:r>
            <a:r>
              <a:rPr lang="nb-NO" b="1" dirty="0" err="1" smtClean="0">
                <a:solidFill>
                  <a:srgbClr val="0000FF"/>
                </a:solidFill>
              </a:rPr>
              <a:t>wave</a:t>
            </a:r>
            <a:r>
              <a:rPr lang="nb-NO" b="1" dirty="0" smtClean="0">
                <a:solidFill>
                  <a:srgbClr val="0000FF"/>
                </a:solidFill>
              </a:rPr>
              <a:t>-speeds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5936" y="79467"/>
            <a:ext cx="1455848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err="1" smtClean="0"/>
              <a:t>Kennett</a:t>
            </a:r>
            <a:r>
              <a:rPr lang="nb-NO" sz="1200" dirty="0" smtClean="0"/>
              <a:t> 2021, </a:t>
            </a:r>
            <a:r>
              <a:rPr lang="nb-NO" sz="1200" dirty="0" err="1" smtClean="0"/>
              <a:t>EPSL</a:t>
            </a:r>
            <a:endParaRPr lang="nb-NO" sz="12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45766" y="1245348"/>
            <a:ext cx="157734" cy="14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928561" y="1163001"/>
            <a:ext cx="4716017" cy="5487087"/>
            <a:chOff x="4427984" y="1340768"/>
            <a:chExt cx="4716017" cy="548708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7984" y="1340768"/>
              <a:ext cx="4716017" cy="548708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4440210" y="1490012"/>
              <a:ext cx="142886" cy="196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441884" y="4642897"/>
              <a:ext cx="142886" cy="203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4823209" y="1441938"/>
              <a:ext cx="4146550" cy="2628493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783015" y="1647930"/>
              <a:ext cx="4183569" cy="2419326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6436785" y="1783162"/>
              <a:ext cx="12073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b="1" dirty="0" err="1" smtClean="0">
                  <a:solidFill>
                    <a:srgbClr val="EA8B00"/>
                  </a:solidFill>
                </a:rPr>
                <a:t>Concave</a:t>
              </a:r>
              <a:r>
                <a:rPr lang="nb-NO" sz="1000" b="1" dirty="0" smtClean="0">
                  <a:solidFill>
                    <a:srgbClr val="EA8B00"/>
                  </a:solidFill>
                </a:rPr>
                <a:t> </a:t>
              </a:r>
              <a:r>
                <a:rPr lang="nb-NO" sz="1000" b="1" dirty="0" err="1" smtClean="0">
                  <a:solidFill>
                    <a:srgbClr val="EA8B00"/>
                  </a:solidFill>
                </a:rPr>
                <a:t>upwards</a:t>
              </a:r>
              <a:r>
                <a:rPr lang="nb-NO" sz="1000" b="1" dirty="0" smtClean="0">
                  <a:solidFill>
                    <a:srgbClr val="EA8B00"/>
                  </a:solidFill>
                </a:rPr>
                <a:t>:</a:t>
              </a:r>
              <a:endParaRPr lang="en-US" sz="1000" b="1" dirty="0">
                <a:solidFill>
                  <a:srgbClr val="EA8B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19285" y="2044992"/>
              <a:ext cx="11496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b="1" dirty="0" err="1" smtClean="0">
                  <a:solidFill>
                    <a:srgbClr val="EE0000"/>
                  </a:solidFill>
                </a:rPr>
                <a:t>Convex</a:t>
              </a:r>
              <a:r>
                <a:rPr lang="nb-NO" sz="1000" b="1" dirty="0" smtClean="0">
                  <a:solidFill>
                    <a:srgbClr val="EE0000"/>
                  </a:solidFill>
                </a:rPr>
                <a:t> </a:t>
              </a:r>
              <a:r>
                <a:rPr lang="nb-NO" sz="1000" b="1" dirty="0" err="1" smtClean="0">
                  <a:solidFill>
                    <a:srgbClr val="EE0000"/>
                  </a:solidFill>
                </a:rPr>
                <a:t>upwards</a:t>
              </a:r>
              <a:r>
                <a:rPr lang="nb-NO" sz="1000" b="1" dirty="0" smtClean="0">
                  <a:solidFill>
                    <a:srgbClr val="EE0000"/>
                  </a:solidFill>
                </a:rPr>
                <a:t>:</a:t>
              </a:r>
              <a:endParaRPr lang="en-US" sz="1000" b="1" dirty="0">
                <a:solidFill>
                  <a:srgbClr val="EE0000"/>
                </a:solidFill>
              </a:endParaRPr>
            </a:p>
          </p:txBody>
        </p:sp>
        <p:sp>
          <p:nvSpPr>
            <p:cNvPr id="62" name="Left Brace 61"/>
            <p:cNvSpPr/>
            <p:nvPr/>
          </p:nvSpPr>
          <p:spPr>
            <a:xfrm>
              <a:off x="7504232" y="2059287"/>
              <a:ext cx="72008" cy="226545"/>
            </a:xfrm>
            <a:prstGeom prst="lef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5014738" y="1885658"/>
            <a:ext cx="814647" cy="2205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b="1" dirty="0" smtClean="0">
                <a:solidFill>
                  <a:srgbClr val="FF0000"/>
                </a:solidFill>
              </a:rPr>
              <a:t>body </a:t>
            </a:r>
            <a:r>
              <a:rPr lang="nb-NO" sz="1000" b="1" dirty="0" err="1" smtClean="0">
                <a:solidFill>
                  <a:srgbClr val="FF0000"/>
                </a:solidFill>
              </a:rPr>
              <a:t>waves</a:t>
            </a:r>
            <a:endParaRPr lang="en-US" sz="1000" b="1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701420" y="1712134"/>
            <a:ext cx="309572" cy="145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010992" y="1464201"/>
            <a:ext cx="1421706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b="1" dirty="0" smtClean="0">
                <a:solidFill>
                  <a:srgbClr val="EA8B00"/>
                </a:solidFill>
              </a:rPr>
              <a:t>normal modes</a:t>
            </a:r>
          </a:p>
          <a:p>
            <a:pPr>
              <a:lnSpc>
                <a:spcPts val="1000"/>
              </a:lnSpc>
            </a:pPr>
            <a:r>
              <a:rPr lang="nb-NO" sz="900" b="1" dirty="0" err="1" smtClean="0">
                <a:solidFill>
                  <a:srgbClr val="EA8B00"/>
                </a:solidFill>
              </a:rPr>
              <a:t>high</a:t>
            </a:r>
            <a:r>
              <a:rPr lang="nb-NO" sz="900" b="1" dirty="0" smtClean="0">
                <a:solidFill>
                  <a:srgbClr val="EA8B00"/>
                </a:solidFill>
              </a:rPr>
              <a:t> G, </a:t>
            </a:r>
            <a:r>
              <a:rPr lang="nb-NO" sz="900" b="1" dirty="0" err="1" smtClean="0">
                <a:solidFill>
                  <a:srgbClr val="EA8B00"/>
                </a:solidFill>
              </a:rPr>
              <a:t>low</a:t>
            </a:r>
            <a:r>
              <a:rPr lang="nb-NO" sz="900" b="1" dirty="0" smtClean="0">
                <a:solidFill>
                  <a:srgbClr val="EA8B00"/>
                </a:solidFill>
              </a:rPr>
              <a:t> K </a:t>
            </a:r>
            <a:r>
              <a:rPr lang="nb-NO" sz="900" b="1" dirty="0" err="1" smtClean="0">
                <a:solidFill>
                  <a:srgbClr val="EA8B00"/>
                </a:solidFill>
              </a:rPr>
              <a:t>sensitivity</a:t>
            </a:r>
            <a:endParaRPr lang="en-US" sz="900" b="1" dirty="0">
              <a:solidFill>
                <a:srgbClr val="EA8B00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4648722" y="1840397"/>
            <a:ext cx="66626" cy="28139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4754617" y="1981548"/>
            <a:ext cx="252442" cy="56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82503" y="4725144"/>
            <a:ext cx="202018" cy="1521484"/>
          </a:xfrm>
          <a:prstGeom prst="rect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279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pc\Dokumenter\Adobe-Illustr-figures\DeepEarth-Seismology\Seism-NormModes-sphero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40" y="3813388"/>
            <a:ext cx="4131034" cy="14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pc\Dokumenter\Adobe-Illustr-figures\DeepEarth-Seismology\Seism-NormModes-toro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509174"/>
            <a:ext cx="4030909" cy="129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:\pc\Dokumenter\Adobe-Illustr-figures\DeepEarth-Seismology\Seism-NormModes-spectr-Sumatra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" y="44625"/>
            <a:ext cx="5917787" cy="29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pc\Dokumenter\Adobe-Illustr-figures\DeepEarth-Seismology\Seism-Normal-Modes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" y="3429000"/>
            <a:ext cx="4189595" cy="27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48264" y="2276872"/>
            <a:ext cx="1407758" cy="584775"/>
          </a:xfrm>
          <a:prstGeom prst="rect">
            <a:avLst/>
          </a:prstGeom>
          <a:solidFill>
            <a:srgbClr val="E7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0000FF"/>
                </a:solidFill>
              </a:rPr>
              <a:t>1 mHz =</a:t>
            </a:r>
          </a:p>
          <a:p>
            <a:r>
              <a:rPr lang="nb-NO" sz="1600" dirty="0" smtClean="0">
                <a:solidFill>
                  <a:srgbClr val="0000FF"/>
                </a:solidFill>
              </a:rPr>
              <a:t>1cycle </a:t>
            </a:r>
            <a:r>
              <a:rPr lang="nb-NO" sz="1600" b="1" dirty="0" smtClean="0">
                <a:solidFill>
                  <a:srgbClr val="0000FF"/>
                </a:solidFill>
              </a:rPr>
              <a:t>/</a:t>
            </a:r>
            <a:r>
              <a:rPr lang="nb-NO" sz="1600" dirty="0" smtClean="0">
                <a:solidFill>
                  <a:srgbClr val="0000FF"/>
                </a:solidFill>
              </a:rPr>
              <a:t> 17min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2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21" y="763601"/>
            <a:ext cx="6061125" cy="2882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15" y="3501008"/>
            <a:ext cx="6239885" cy="2094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97762"/>
            <a:ext cx="8429552" cy="36163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1800" b="1" dirty="0" smtClean="0">
                <a:solidFill>
                  <a:srgbClr val="0000FF"/>
                </a:solidFill>
              </a:rPr>
              <a:t>Spatial </a:t>
            </a:r>
            <a:r>
              <a:rPr lang="nb-NO" sz="1800" b="1" dirty="0" err="1" smtClean="0">
                <a:solidFill>
                  <a:srgbClr val="0000FF"/>
                </a:solidFill>
              </a:rPr>
              <a:t>resolution</a:t>
            </a:r>
            <a:r>
              <a:rPr lang="nb-NO" sz="1800" dirty="0" smtClean="0">
                <a:solidFill>
                  <a:srgbClr val="0000FF"/>
                </a:solidFill>
              </a:rPr>
              <a:t> by </a:t>
            </a:r>
            <a:r>
              <a:rPr lang="nb-NO" sz="1800" dirty="0" err="1" smtClean="0">
                <a:solidFill>
                  <a:srgbClr val="0000FF"/>
                </a:solidFill>
              </a:rPr>
              <a:t>seismic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tomography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vote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map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method</a:t>
            </a:r>
            <a:r>
              <a:rPr lang="nb-NO" sz="1800" dirty="0" smtClean="0">
                <a:solidFill>
                  <a:srgbClr val="0000FF"/>
                </a:solidFill>
              </a:rPr>
              <a:t>  </a:t>
            </a:r>
            <a:r>
              <a:rPr lang="nb-NO" sz="1400" dirty="0" smtClean="0"/>
              <a:t>(Shephard et al. 2021, Nat. </a:t>
            </a:r>
            <a:r>
              <a:rPr lang="nb-NO" sz="1400" dirty="0" err="1" smtClean="0"/>
              <a:t>Comm</a:t>
            </a:r>
            <a:r>
              <a:rPr lang="nb-NO" sz="1400" dirty="0" smtClean="0"/>
              <a:t>)</a:t>
            </a:r>
            <a:endParaRPr lang="nb-NO" sz="14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91680" y="1059546"/>
            <a:ext cx="2961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/>
              <a:t>One </a:t>
            </a:r>
            <a:r>
              <a:rPr lang="nb-NO" sz="1800" dirty="0" err="1" smtClean="0"/>
              <a:t>particular</a:t>
            </a:r>
            <a:r>
              <a:rPr lang="nb-NO" sz="1800" dirty="0" smtClean="0"/>
              <a:t> </a:t>
            </a:r>
            <a:r>
              <a:rPr lang="nb-NO" sz="1800" dirty="0" err="1" smtClean="0"/>
              <a:t>tomography</a:t>
            </a:r>
            <a:endParaRPr lang="nb-NO" sz="1800" dirty="0"/>
          </a:p>
          <a:p>
            <a:r>
              <a:rPr lang="nb-NO" sz="1800" dirty="0" smtClean="0"/>
              <a:t> </a:t>
            </a:r>
            <a:r>
              <a:rPr lang="nb-NO" sz="1800" dirty="0" err="1" smtClean="0"/>
              <a:t>model</a:t>
            </a:r>
            <a:r>
              <a:rPr lang="nb-NO" sz="1800" dirty="0" smtClean="0"/>
              <a:t> at </a:t>
            </a:r>
            <a:r>
              <a:rPr lang="nb-NO" sz="1800" dirty="0" err="1" smtClean="0"/>
              <a:t>one</a:t>
            </a:r>
            <a:r>
              <a:rPr lang="nb-NO" sz="1800" dirty="0" smtClean="0"/>
              <a:t> </a:t>
            </a:r>
            <a:r>
              <a:rPr lang="nb-NO" sz="1800" dirty="0" err="1" smtClean="0"/>
              <a:t>specific</a:t>
            </a:r>
            <a:r>
              <a:rPr lang="nb-NO" sz="1800" dirty="0" smtClean="0"/>
              <a:t> </a:t>
            </a:r>
            <a:r>
              <a:rPr lang="nb-NO" sz="1800" dirty="0" err="1" smtClean="0"/>
              <a:t>depth</a:t>
            </a:r>
            <a:r>
              <a:rPr lang="nb-NO" sz="1800" dirty="0" smtClean="0"/>
              <a:t>:  </a:t>
            </a:r>
            <a:endParaRPr lang="nb-NO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18817" y="2530675"/>
            <a:ext cx="2318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Extracting</a:t>
            </a:r>
            <a:r>
              <a:rPr lang="nb-NO" dirty="0" smtClean="0"/>
              <a:t> fast </a:t>
            </a:r>
            <a:r>
              <a:rPr lang="nb-NO" sz="1400" dirty="0" smtClean="0"/>
              <a:t>(e.g. &gt;+1</a:t>
            </a:r>
            <a:r>
              <a:rPr lang="nb-NO" sz="1400" dirty="0" smtClean="0">
                <a:latin typeface="Symbol" panose="05050102010706020507" pitchFamily="18" charset="2"/>
              </a:rPr>
              <a:t>s</a:t>
            </a:r>
            <a:r>
              <a:rPr lang="nb-NO" sz="1400" dirty="0" smtClean="0"/>
              <a:t>) </a:t>
            </a:r>
            <a:endParaRPr lang="nb-NO" dirty="0" smtClean="0"/>
          </a:p>
          <a:p>
            <a:r>
              <a:rPr lang="nb-NO" dirty="0" smtClean="0"/>
              <a:t> and </a:t>
            </a:r>
            <a:r>
              <a:rPr lang="nb-NO" dirty="0" err="1" smtClean="0"/>
              <a:t>slow</a:t>
            </a:r>
            <a:r>
              <a:rPr lang="nb-NO" dirty="0" smtClean="0"/>
              <a:t> </a:t>
            </a:r>
            <a:r>
              <a:rPr lang="nb-NO" sz="1400" dirty="0"/>
              <a:t>(e.g. </a:t>
            </a:r>
            <a:r>
              <a:rPr lang="nb-NO" sz="1400" dirty="0" smtClean="0"/>
              <a:t>&lt;</a:t>
            </a:r>
            <a:r>
              <a:rPr lang="nb-NO" sz="1400" dirty="0" smtClean="0">
                <a:latin typeface="Symbol" panose="05050102010706020507" pitchFamily="18" charset="2"/>
              </a:rPr>
              <a:t>-</a:t>
            </a:r>
            <a:r>
              <a:rPr lang="nb-NO" sz="1400" dirty="0" smtClean="0"/>
              <a:t>1</a:t>
            </a:r>
            <a:r>
              <a:rPr lang="nb-NO" sz="1400" dirty="0" smtClean="0">
                <a:latin typeface="Symbol" panose="05050102010706020507" pitchFamily="18" charset="2"/>
              </a:rPr>
              <a:t>s</a:t>
            </a:r>
            <a:r>
              <a:rPr lang="nb-NO" sz="1400" dirty="0"/>
              <a:t>)</a:t>
            </a:r>
            <a:r>
              <a:rPr lang="nb-NO" dirty="0" smtClean="0"/>
              <a:t> areas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4054071"/>
            <a:ext cx="1909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Combining</a:t>
            </a:r>
            <a:r>
              <a:rPr lang="nb-NO" dirty="0" smtClean="0"/>
              <a:t> 4 </a:t>
            </a:r>
            <a:r>
              <a:rPr lang="nb-NO" dirty="0" err="1" smtClean="0"/>
              <a:t>models</a:t>
            </a:r>
            <a:endParaRPr lang="nb-NO" dirty="0" smtClean="0"/>
          </a:p>
          <a:p>
            <a:r>
              <a:rPr lang="nb-NO" dirty="0"/>
              <a:t> </a:t>
            </a:r>
            <a:r>
              <a:rPr lang="nb-NO" dirty="0" smtClean="0"/>
              <a:t>at </a:t>
            </a:r>
            <a:r>
              <a:rPr lang="nb-NO" dirty="0" err="1" smtClean="0"/>
              <a:t>the</a:t>
            </a:r>
            <a:r>
              <a:rPr lang="nb-NO" dirty="0" smtClean="0"/>
              <a:t> same </a:t>
            </a:r>
            <a:r>
              <a:rPr lang="nb-NO" dirty="0" err="1" smtClean="0"/>
              <a:t>depth</a:t>
            </a:r>
            <a:endParaRPr lang="nb-NO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3568" y="6216341"/>
            <a:ext cx="684033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Combining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models</a:t>
            </a:r>
            <a:r>
              <a:rPr lang="nb-NO" sz="2000" dirty="0" smtClean="0">
                <a:solidFill>
                  <a:srgbClr val="3333FF"/>
                </a:solidFill>
              </a:rPr>
              <a:t> at </a:t>
            </a:r>
            <a:r>
              <a:rPr lang="nb-NO" sz="2000" dirty="0" err="1" smtClean="0">
                <a:solidFill>
                  <a:srgbClr val="3333FF"/>
                </a:solidFill>
              </a:rPr>
              <a:t>numerous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depths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through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lower</a:t>
            </a:r>
            <a:r>
              <a:rPr lang="nb-NO" sz="2000" dirty="0" smtClean="0">
                <a:solidFill>
                  <a:srgbClr val="3333FF"/>
                </a:solidFill>
              </a:rPr>
              <a:t> mantle</a:t>
            </a:r>
          </a:p>
        </p:txBody>
      </p:sp>
    </p:spTree>
    <p:extLst>
      <p:ext uri="{BB962C8B-B14F-4D97-AF65-F5344CB8AC3E}">
        <p14:creationId xmlns:p14="http://schemas.microsoft.com/office/powerpoint/2010/main" val="65476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graceshephard:Documents:Postdoc:Seismic_tomography:Manuscript_Nature:NatureCommunications:PRESS_RELEASE:pressrelease_fig1-02-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" y="0"/>
            <a:ext cx="9144000" cy="50131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591226" y="4532112"/>
            <a:ext cx="3015830" cy="316335"/>
          </a:xfrm>
          <a:prstGeom prst="rect">
            <a:avLst/>
          </a:prstGeom>
          <a:solidFill>
            <a:srgbClr val="FFFF00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/>
          <p:cNvSpPr/>
          <p:nvPr/>
        </p:nvSpPr>
        <p:spPr>
          <a:xfrm>
            <a:off x="2038244" y="3332434"/>
            <a:ext cx="6952505" cy="836004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……………………...</a:t>
            </a:r>
            <a:endParaRPr lang="nb-NO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26798" y="3325555"/>
            <a:ext cx="11286" cy="842408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79606" y="3586249"/>
            <a:ext cx="593432" cy="5027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b="1" dirty="0" smtClean="0">
                <a:solidFill>
                  <a:srgbClr val="FF0000"/>
                </a:solidFill>
              </a:rPr>
              <a:t>D’’</a:t>
            </a:r>
          </a:p>
          <a:p>
            <a:pPr>
              <a:lnSpc>
                <a:spcPts val="1600"/>
              </a:lnSpc>
            </a:pPr>
            <a:r>
              <a:rPr lang="nb-NO" b="1" dirty="0" smtClean="0">
                <a:solidFill>
                  <a:srgbClr val="FF0000"/>
                </a:solidFill>
              </a:rPr>
              <a:t>TBL</a:t>
            </a:r>
            <a:endParaRPr lang="nb-NO" b="1" dirty="0">
              <a:solidFill>
                <a:srgbClr val="FF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385930" y="1095042"/>
            <a:ext cx="2488020" cy="1650108"/>
            <a:chOff x="4385930" y="2147777"/>
            <a:chExt cx="2488020" cy="1706525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4385930" y="2147777"/>
              <a:ext cx="669852" cy="11748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778256" y="2934586"/>
              <a:ext cx="95694" cy="91971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4864395" y="2450805"/>
              <a:ext cx="377456" cy="3189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310423" y="2541181"/>
              <a:ext cx="510363" cy="8080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209914" y="2240830"/>
              <a:ext cx="1138453" cy="4257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300" dirty="0" smtClean="0"/>
                <a:t>Loss </a:t>
              </a:r>
              <a:r>
                <a:rPr lang="nb-NO" sz="1300" dirty="0" err="1" smtClean="0"/>
                <a:t>of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strong</a:t>
              </a:r>
              <a:endParaRPr lang="nb-NO" sz="1300" dirty="0" smtClean="0"/>
            </a:p>
            <a:p>
              <a:pPr>
                <a:lnSpc>
                  <a:spcPts val="1300"/>
                </a:lnSpc>
              </a:pPr>
              <a:r>
                <a:rPr lang="nb-NO" sz="1300" dirty="0" err="1" smtClean="0"/>
                <a:t>Vp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anomalies</a:t>
              </a:r>
              <a:endParaRPr lang="nb-NO" sz="13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38617" y="5142172"/>
            <a:ext cx="8314210" cy="156709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No </a:t>
            </a:r>
            <a:r>
              <a:rPr lang="nb-NO" sz="2000" dirty="0" err="1" smtClean="0">
                <a:solidFill>
                  <a:srgbClr val="3333FF"/>
                </a:solidFill>
              </a:rPr>
              <a:t>indication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a </a:t>
            </a:r>
            <a:r>
              <a:rPr lang="nb-NO" sz="2000" dirty="0" err="1" smtClean="0">
                <a:solidFill>
                  <a:srgbClr val="3333FF"/>
                </a:solidFill>
              </a:rPr>
              <a:t>spin</a:t>
            </a:r>
            <a:r>
              <a:rPr lang="nb-NO" sz="2000" dirty="0" smtClean="0">
                <a:solidFill>
                  <a:srgbClr val="3333FF"/>
                </a:solidFill>
              </a:rPr>
              <a:t> signal in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ambient (</a:t>
            </a:r>
            <a:r>
              <a:rPr lang="nb-NO" sz="2000" dirty="0" err="1" smtClean="0">
                <a:solidFill>
                  <a:srgbClr val="3333FF"/>
                </a:solidFill>
              </a:rPr>
              <a:t>average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velocity</a:t>
            </a:r>
            <a:r>
              <a:rPr lang="nb-NO" sz="2000" dirty="0" smtClean="0">
                <a:solidFill>
                  <a:srgbClr val="3333FF"/>
                </a:solidFill>
              </a:rPr>
              <a:t>) mantle</a:t>
            </a:r>
          </a:p>
          <a:p>
            <a:pPr>
              <a:lnSpc>
                <a:spcPts val="2600"/>
              </a:lnSpc>
            </a:pPr>
            <a:r>
              <a:rPr lang="nb-NO" sz="2000" dirty="0" smtClean="0">
                <a:solidFill>
                  <a:srgbClr val="009900"/>
                </a:solidFill>
              </a:rPr>
              <a:t> </a:t>
            </a:r>
            <a:r>
              <a:rPr lang="nb-NO" sz="1500" dirty="0" smtClean="0">
                <a:solidFill>
                  <a:srgbClr val="009900"/>
                </a:solidFill>
              </a:rPr>
              <a:t>- </a:t>
            </a:r>
            <a:r>
              <a:rPr lang="nb-NO" sz="1500" dirty="0" err="1" smtClean="0">
                <a:solidFill>
                  <a:srgbClr val="009900"/>
                </a:solidFill>
              </a:rPr>
              <a:t>but</a:t>
            </a:r>
            <a:r>
              <a:rPr lang="nb-NO" sz="1500" dirty="0" smtClean="0">
                <a:solidFill>
                  <a:srgbClr val="009900"/>
                </a:solidFill>
              </a:rPr>
              <a:t> </a:t>
            </a:r>
            <a:r>
              <a:rPr lang="nb-NO" sz="1500" dirty="0" err="1" smtClean="0">
                <a:solidFill>
                  <a:srgbClr val="009900"/>
                </a:solidFill>
              </a:rPr>
              <a:t>would</a:t>
            </a:r>
            <a:r>
              <a:rPr lang="nb-NO" sz="1500" dirty="0" smtClean="0">
                <a:solidFill>
                  <a:srgbClr val="009900"/>
                </a:solidFill>
              </a:rPr>
              <a:t> </a:t>
            </a:r>
            <a:r>
              <a:rPr lang="nb-NO" sz="1500" dirty="0" err="1" smtClean="0">
                <a:solidFill>
                  <a:srgbClr val="009900"/>
                </a:solidFill>
              </a:rPr>
              <a:t>we</a:t>
            </a:r>
            <a:r>
              <a:rPr lang="nb-NO" sz="1500" dirty="0" smtClean="0">
                <a:solidFill>
                  <a:srgbClr val="009900"/>
                </a:solidFill>
              </a:rPr>
              <a:t> be </a:t>
            </a:r>
            <a:r>
              <a:rPr lang="nb-NO" sz="1500" dirty="0" err="1" smtClean="0">
                <a:solidFill>
                  <a:srgbClr val="009900"/>
                </a:solidFill>
              </a:rPr>
              <a:t>able</a:t>
            </a:r>
            <a:r>
              <a:rPr lang="nb-NO" sz="1500" dirty="0" smtClean="0">
                <a:solidFill>
                  <a:srgbClr val="009900"/>
                </a:solidFill>
              </a:rPr>
              <a:t> to </a:t>
            </a:r>
            <a:r>
              <a:rPr lang="nb-NO" sz="1500" dirty="0" err="1" smtClean="0">
                <a:solidFill>
                  <a:srgbClr val="009900"/>
                </a:solidFill>
              </a:rPr>
              <a:t>detect</a:t>
            </a:r>
            <a:r>
              <a:rPr lang="nb-NO" sz="1500" dirty="0" smtClean="0">
                <a:solidFill>
                  <a:srgbClr val="009900"/>
                </a:solidFill>
              </a:rPr>
              <a:t> it or </a:t>
            </a:r>
            <a:r>
              <a:rPr lang="nb-NO" sz="1500" b="1" dirty="0" err="1" smtClean="0">
                <a:solidFill>
                  <a:srgbClr val="009900"/>
                </a:solidFill>
              </a:rPr>
              <a:t>confirm</a:t>
            </a:r>
            <a:r>
              <a:rPr lang="nb-NO" sz="1500" b="1" dirty="0" smtClean="0">
                <a:solidFill>
                  <a:srgbClr val="009900"/>
                </a:solidFill>
              </a:rPr>
              <a:t> a </a:t>
            </a:r>
            <a:r>
              <a:rPr lang="nb-NO" sz="1500" b="1" dirty="0" err="1" smtClean="0">
                <a:solidFill>
                  <a:srgbClr val="009900"/>
                </a:solidFill>
              </a:rPr>
              <a:t>lack</a:t>
            </a:r>
            <a:r>
              <a:rPr lang="nb-NO" sz="1500" b="1" dirty="0" smtClean="0">
                <a:solidFill>
                  <a:srgbClr val="009900"/>
                </a:solidFill>
              </a:rPr>
              <a:t> </a:t>
            </a:r>
            <a:r>
              <a:rPr lang="nb-NO" sz="1500" b="1" dirty="0" err="1" smtClean="0">
                <a:solidFill>
                  <a:srgbClr val="009900"/>
                </a:solidFill>
              </a:rPr>
              <a:t>of</a:t>
            </a:r>
            <a:r>
              <a:rPr lang="nb-NO" sz="1500" b="1" dirty="0" smtClean="0">
                <a:solidFill>
                  <a:srgbClr val="009900"/>
                </a:solidFill>
              </a:rPr>
              <a:t> signa</a:t>
            </a:r>
            <a:r>
              <a:rPr lang="nb-NO" sz="1500" dirty="0" smtClean="0">
                <a:solidFill>
                  <a:srgbClr val="009900"/>
                </a:solidFill>
              </a:rPr>
              <a:t>l</a:t>
            </a:r>
            <a:r>
              <a:rPr lang="nb-NO" sz="800" dirty="0" smtClean="0">
                <a:solidFill>
                  <a:srgbClr val="009900"/>
                </a:solidFill>
              </a:rPr>
              <a:t> </a:t>
            </a:r>
            <a:r>
              <a:rPr lang="nb-NO" sz="1500" b="1" dirty="0" smtClean="0">
                <a:solidFill>
                  <a:srgbClr val="009900"/>
                </a:solidFill>
              </a:rPr>
              <a:t>?</a:t>
            </a:r>
          </a:p>
          <a:p>
            <a:pPr>
              <a:lnSpc>
                <a:spcPts val="2600"/>
              </a:lnSpc>
            </a:pPr>
            <a:r>
              <a:rPr lang="nb-NO" sz="1500" dirty="0">
                <a:solidFill>
                  <a:srgbClr val="009900"/>
                </a:solidFill>
              </a:rPr>
              <a:t> </a:t>
            </a:r>
            <a:r>
              <a:rPr lang="nb-NO" sz="1500" dirty="0" smtClean="0">
                <a:solidFill>
                  <a:srgbClr val="009900"/>
                </a:solidFill>
              </a:rPr>
              <a:t>- </a:t>
            </a:r>
            <a:r>
              <a:rPr lang="nb-NO" sz="1500" dirty="0" err="1" smtClean="0">
                <a:solidFill>
                  <a:srgbClr val="009900"/>
                </a:solidFill>
              </a:rPr>
              <a:t>would</a:t>
            </a:r>
            <a:r>
              <a:rPr lang="nb-NO" sz="1500" dirty="0" smtClean="0">
                <a:solidFill>
                  <a:srgbClr val="009900"/>
                </a:solidFill>
              </a:rPr>
              <a:t> an absent signal, is </a:t>
            </a:r>
            <a:r>
              <a:rPr lang="nb-NO" sz="1500" dirty="0" err="1" smtClean="0">
                <a:solidFill>
                  <a:srgbClr val="009900"/>
                </a:solidFill>
              </a:rPr>
              <a:t>confirmed</a:t>
            </a:r>
            <a:r>
              <a:rPr lang="nb-NO" sz="1500" dirty="0" smtClean="0">
                <a:solidFill>
                  <a:srgbClr val="009900"/>
                </a:solidFill>
              </a:rPr>
              <a:t>, </a:t>
            </a:r>
            <a:r>
              <a:rPr lang="nb-NO" sz="1500" dirty="0" err="1" smtClean="0">
                <a:solidFill>
                  <a:srgbClr val="009900"/>
                </a:solidFill>
              </a:rPr>
              <a:t>indicate</a:t>
            </a:r>
            <a:r>
              <a:rPr lang="nb-NO" sz="1500" dirty="0" smtClean="0">
                <a:solidFill>
                  <a:srgbClr val="009900"/>
                </a:solidFill>
              </a:rPr>
              <a:t>  </a:t>
            </a:r>
            <a:r>
              <a:rPr lang="nb-NO" sz="1500" b="1" dirty="0" err="1" smtClean="0">
                <a:solidFill>
                  <a:srgbClr val="009900"/>
                </a:solidFill>
              </a:rPr>
              <a:t>fp-free</a:t>
            </a:r>
            <a:r>
              <a:rPr lang="nb-NO" sz="1500" dirty="0" smtClean="0">
                <a:solidFill>
                  <a:srgbClr val="009900"/>
                </a:solidFill>
              </a:rPr>
              <a:t>, </a:t>
            </a:r>
            <a:r>
              <a:rPr lang="nb-NO" sz="1500" dirty="0" err="1" smtClean="0">
                <a:solidFill>
                  <a:srgbClr val="009900"/>
                </a:solidFill>
              </a:rPr>
              <a:t>refractory</a:t>
            </a:r>
            <a:endParaRPr lang="nb-NO" sz="1500" dirty="0">
              <a:solidFill>
                <a:srgbClr val="009900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500" dirty="0" smtClean="0">
                <a:solidFill>
                  <a:srgbClr val="009900"/>
                </a:solidFill>
              </a:rPr>
              <a:t>                     and </a:t>
            </a:r>
            <a:r>
              <a:rPr lang="nb-NO" sz="1500" dirty="0" err="1" smtClean="0">
                <a:solidFill>
                  <a:srgbClr val="009900"/>
                </a:solidFill>
              </a:rPr>
              <a:t>highly</a:t>
            </a:r>
            <a:r>
              <a:rPr lang="nb-NO" sz="1500" dirty="0" smtClean="0">
                <a:solidFill>
                  <a:srgbClr val="009900"/>
                </a:solidFill>
              </a:rPr>
              <a:t> </a:t>
            </a:r>
            <a:r>
              <a:rPr lang="nb-NO" sz="1500" dirty="0" err="1" smtClean="0">
                <a:solidFill>
                  <a:srgbClr val="009900"/>
                </a:solidFill>
              </a:rPr>
              <a:t>viscous</a:t>
            </a:r>
            <a:r>
              <a:rPr lang="nb-NO" sz="1500" dirty="0" smtClean="0">
                <a:solidFill>
                  <a:srgbClr val="009900"/>
                </a:solidFill>
              </a:rPr>
              <a:t> </a:t>
            </a:r>
            <a:r>
              <a:rPr lang="nb-NO" sz="1500" b="1" dirty="0" err="1" smtClean="0">
                <a:solidFill>
                  <a:srgbClr val="009900"/>
                </a:solidFill>
              </a:rPr>
              <a:t>bm-dominated</a:t>
            </a:r>
            <a:r>
              <a:rPr lang="nb-NO" sz="1500" dirty="0" smtClean="0">
                <a:solidFill>
                  <a:srgbClr val="009900"/>
                </a:solidFill>
              </a:rPr>
              <a:t> material (BEAMS)</a:t>
            </a:r>
            <a:r>
              <a:rPr lang="nb-NO" sz="800" dirty="0" smtClean="0">
                <a:solidFill>
                  <a:srgbClr val="009900"/>
                </a:solidFill>
              </a:rPr>
              <a:t> </a:t>
            </a:r>
            <a:r>
              <a:rPr lang="nb-NO" sz="1500" b="1" dirty="0" smtClean="0">
                <a:solidFill>
                  <a:srgbClr val="009900"/>
                </a:solidFill>
              </a:rPr>
              <a:t>? </a:t>
            </a:r>
          </a:p>
          <a:p>
            <a:pPr>
              <a:lnSpc>
                <a:spcPts val="2600"/>
              </a:lnSpc>
            </a:pPr>
            <a:r>
              <a:rPr lang="nb-NO" sz="1500" dirty="0">
                <a:solidFill>
                  <a:srgbClr val="009900"/>
                </a:solidFill>
              </a:rPr>
              <a:t> </a:t>
            </a:r>
            <a:r>
              <a:rPr lang="nb-NO" sz="1500" dirty="0" smtClean="0">
                <a:solidFill>
                  <a:srgbClr val="009900"/>
                </a:solidFill>
              </a:rPr>
              <a:t>- </a:t>
            </a:r>
            <a:r>
              <a:rPr lang="nb-NO" sz="1500" dirty="0" err="1" smtClean="0">
                <a:solidFill>
                  <a:srgbClr val="009900"/>
                </a:solidFill>
              </a:rPr>
              <a:t>where</a:t>
            </a:r>
            <a:r>
              <a:rPr lang="nb-NO" sz="1500" dirty="0" smtClean="0">
                <a:solidFill>
                  <a:srgbClr val="009900"/>
                </a:solidFill>
              </a:rPr>
              <a:t> is </a:t>
            </a:r>
            <a:r>
              <a:rPr lang="nb-NO" sz="1500" dirty="0" err="1" smtClean="0">
                <a:solidFill>
                  <a:srgbClr val="009900"/>
                </a:solidFill>
              </a:rPr>
              <a:t>the</a:t>
            </a:r>
            <a:r>
              <a:rPr lang="nb-NO" sz="1500" dirty="0" smtClean="0">
                <a:solidFill>
                  <a:srgbClr val="009900"/>
                </a:solidFill>
              </a:rPr>
              <a:t> ambient (</a:t>
            </a:r>
            <a:r>
              <a:rPr lang="nb-NO" sz="1500" dirty="0" err="1" smtClean="0">
                <a:solidFill>
                  <a:srgbClr val="009900"/>
                </a:solidFill>
              </a:rPr>
              <a:t>average</a:t>
            </a:r>
            <a:r>
              <a:rPr lang="nb-NO" sz="1500" dirty="0" smtClean="0">
                <a:solidFill>
                  <a:srgbClr val="009900"/>
                </a:solidFill>
              </a:rPr>
              <a:t> </a:t>
            </a:r>
            <a:r>
              <a:rPr lang="nb-NO" sz="1500" dirty="0" err="1" smtClean="0">
                <a:solidFill>
                  <a:srgbClr val="009900"/>
                </a:solidFill>
              </a:rPr>
              <a:t>velocity</a:t>
            </a:r>
            <a:r>
              <a:rPr lang="nb-NO" sz="1500" dirty="0" smtClean="0">
                <a:solidFill>
                  <a:srgbClr val="009900"/>
                </a:solidFill>
              </a:rPr>
              <a:t>) in </a:t>
            </a:r>
            <a:r>
              <a:rPr lang="nb-NO" sz="1500" dirty="0" err="1" smtClean="0">
                <a:solidFill>
                  <a:srgbClr val="009900"/>
                </a:solidFill>
              </a:rPr>
              <a:t>the</a:t>
            </a:r>
            <a:r>
              <a:rPr lang="nb-NO" sz="1500" dirty="0" smtClean="0">
                <a:solidFill>
                  <a:srgbClr val="009900"/>
                </a:solidFill>
              </a:rPr>
              <a:t> </a:t>
            </a:r>
            <a:r>
              <a:rPr lang="nb-NO" sz="1500" dirty="0" err="1" smtClean="0">
                <a:solidFill>
                  <a:srgbClr val="009900"/>
                </a:solidFill>
              </a:rPr>
              <a:t>lower</a:t>
            </a:r>
            <a:r>
              <a:rPr lang="nb-NO" sz="1500" dirty="0" smtClean="0">
                <a:solidFill>
                  <a:srgbClr val="009900"/>
                </a:solidFill>
              </a:rPr>
              <a:t> mantle</a:t>
            </a:r>
            <a:r>
              <a:rPr lang="nb-NO" sz="800" dirty="0" smtClean="0">
                <a:solidFill>
                  <a:srgbClr val="009900"/>
                </a:solidFill>
              </a:rPr>
              <a:t> </a:t>
            </a:r>
            <a:r>
              <a:rPr lang="nb-NO" sz="1500" b="1" dirty="0" smtClean="0">
                <a:solidFill>
                  <a:srgbClr val="009900"/>
                </a:solidFill>
              </a:rPr>
              <a:t>?</a:t>
            </a:r>
            <a:r>
              <a:rPr lang="nb-NO" sz="1700" dirty="0" smtClean="0">
                <a:solidFill>
                  <a:srgbClr val="009900"/>
                </a:solidFill>
              </a:rPr>
              <a:t>  </a:t>
            </a:r>
            <a:endParaRPr lang="nb-NO" sz="1700" b="1" dirty="0" smtClean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97032" y="5469846"/>
            <a:ext cx="30652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err="1" smtClean="0">
                <a:solidFill>
                  <a:srgbClr val="FF00FF"/>
                </a:solidFill>
              </a:rPr>
              <a:t>Possibly</a:t>
            </a:r>
            <a:r>
              <a:rPr lang="nb-NO" sz="1500" dirty="0" smtClean="0">
                <a:solidFill>
                  <a:srgbClr val="FF00FF"/>
                </a:solidFill>
              </a:rPr>
              <a:t> not - a </a:t>
            </a:r>
            <a:r>
              <a:rPr lang="nb-NO" sz="1500" dirty="0" err="1" smtClean="0">
                <a:solidFill>
                  <a:srgbClr val="FF00FF"/>
                </a:solidFill>
              </a:rPr>
              <a:t>very</a:t>
            </a:r>
            <a:r>
              <a:rPr lang="nb-NO" sz="1500" dirty="0" smtClean="0">
                <a:solidFill>
                  <a:srgbClr val="FF00FF"/>
                </a:solidFill>
              </a:rPr>
              <a:t> </a:t>
            </a:r>
            <a:r>
              <a:rPr lang="nb-NO" sz="1500" dirty="0" err="1" smtClean="0">
                <a:solidFill>
                  <a:srgbClr val="FF00FF"/>
                </a:solidFill>
              </a:rPr>
              <a:t>challenging</a:t>
            </a:r>
            <a:r>
              <a:rPr lang="nb-NO" sz="1500" dirty="0" smtClean="0">
                <a:solidFill>
                  <a:srgbClr val="FF00FF"/>
                </a:solidFill>
              </a:rPr>
              <a:t> </a:t>
            </a:r>
            <a:r>
              <a:rPr lang="nb-NO" sz="1500" dirty="0" err="1" smtClean="0">
                <a:solidFill>
                  <a:srgbClr val="FF00FF"/>
                </a:solidFill>
              </a:rPr>
              <a:t>task</a:t>
            </a:r>
            <a:endParaRPr lang="nb-NO" sz="1500" dirty="0">
              <a:solidFill>
                <a:srgbClr val="FF00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59785" y="6020982"/>
            <a:ext cx="14558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err="1" smtClean="0">
                <a:solidFill>
                  <a:srgbClr val="FF00FF"/>
                </a:solidFill>
              </a:rPr>
              <a:t>Yes</a:t>
            </a:r>
            <a:r>
              <a:rPr lang="nb-NO" sz="1500" dirty="0" smtClean="0">
                <a:solidFill>
                  <a:srgbClr val="FF00FF"/>
                </a:solidFill>
              </a:rPr>
              <a:t>, </a:t>
            </a:r>
            <a:r>
              <a:rPr lang="nb-NO" sz="1700" b="1" dirty="0" err="1" smtClean="0">
                <a:solidFill>
                  <a:srgbClr val="FF00FF"/>
                </a:solidFill>
              </a:rPr>
              <a:t>very</a:t>
            </a:r>
            <a:r>
              <a:rPr lang="nb-NO" sz="1500" dirty="0" smtClean="0">
                <a:solidFill>
                  <a:srgbClr val="FF00FF"/>
                </a:solidFill>
              </a:rPr>
              <a:t> </a:t>
            </a:r>
            <a:r>
              <a:rPr lang="nb-NO" sz="1500" dirty="0" err="1" smtClean="0">
                <a:solidFill>
                  <a:srgbClr val="FF00FF"/>
                </a:solidFill>
              </a:rPr>
              <a:t>likely</a:t>
            </a:r>
            <a:endParaRPr lang="nb-NO" sz="1500" dirty="0">
              <a:solidFill>
                <a:srgbClr val="FF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87315" y="6317616"/>
            <a:ext cx="31652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err="1" smtClean="0">
                <a:solidFill>
                  <a:srgbClr val="FF00FF"/>
                </a:solidFill>
              </a:rPr>
              <a:t>Let’s</a:t>
            </a:r>
            <a:r>
              <a:rPr lang="nb-NO" sz="1500" dirty="0" smtClean="0">
                <a:solidFill>
                  <a:srgbClr val="FF00FF"/>
                </a:solidFill>
              </a:rPr>
              <a:t> </a:t>
            </a:r>
            <a:r>
              <a:rPr lang="nb-NO" sz="1500" dirty="0" err="1" smtClean="0">
                <a:solidFill>
                  <a:srgbClr val="FF00FF"/>
                </a:solidFill>
              </a:rPr>
              <a:t>look</a:t>
            </a:r>
            <a:r>
              <a:rPr lang="nb-NO" sz="1500" dirty="0" smtClean="0">
                <a:solidFill>
                  <a:srgbClr val="FF00FF"/>
                </a:solidFill>
              </a:rPr>
              <a:t> at a </a:t>
            </a:r>
            <a:r>
              <a:rPr lang="nb-NO" sz="1500" dirty="0" err="1" smtClean="0">
                <a:solidFill>
                  <a:srgbClr val="FF00FF"/>
                </a:solidFill>
              </a:rPr>
              <a:t>map</a:t>
            </a:r>
            <a:r>
              <a:rPr lang="nb-NO" sz="1500" dirty="0" smtClean="0">
                <a:solidFill>
                  <a:srgbClr val="FF00FF"/>
                </a:solidFill>
              </a:rPr>
              <a:t> and a cross-</a:t>
            </a:r>
            <a:r>
              <a:rPr lang="nb-NO" sz="1500" dirty="0" err="1" smtClean="0">
                <a:solidFill>
                  <a:srgbClr val="FF00FF"/>
                </a:solidFill>
              </a:rPr>
              <a:t>section</a:t>
            </a:r>
            <a:endParaRPr lang="nb-NO" sz="1500" dirty="0">
              <a:solidFill>
                <a:srgbClr val="FF00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40678" y="4480707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, full score</a:t>
            </a:r>
            <a:endParaRPr lang="nb-NO" sz="2000" dirty="0"/>
          </a:p>
        </p:txBody>
      </p:sp>
      <p:sp>
        <p:nvSpPr>
          <p:cNvPr id="7" name="Rectangle 6"/>
          <p:cNvSpPr/>
          <p:nvPr/>
        </p:nvSpPr>
        <p:spPr>
          <a:xfrm>
            <a:off x="4260845" y="75601"/>
            <a:ext cx="4837898" cy="483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417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/>
      <p:bldP spid="43" grpId="0"/>
      <p:bldP spid="44" grpId="0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106"/>
            <a:ext cx="9144000" cy="4877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1619249"/>
            <a:ext cx="8105775" cy="4191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93952"/>
            <a:ext cx="8623893" cy="3473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188" y="88635"/>
            <a:ext cx="543610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Degree-2 mantle </a:t>
            </a:r>
            <a:r>
              <a:rPr lang="nb-NO" sz="1800" dirty="0" err="1" smtClean="0">
                <a:solidFill>
                  <a:srgbClr val="0066FF"/>
                </a:solidFill>
              </a:rPr>
              <a:t>flow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pattern</a:t>
            </a:r>
            <a:r>
              <a:rPr lang="nb-NO" sz="1800" dirty="0" smtClean="0">
                <a:solidFill>
                  <a:srgbClr val="0066FF"/>
                </a:solidFill>
              </a:rPr>
              <a:t> and </a:t>
            </a:r>
            <a:r>
              <a:rPr lang="nb-NO" sz="1800" dirty="0" err="1" smtClean="0">
                <a:solidFill>
                  <a:srgbClr val="0066FF"/>
                </a:solidFill>
              </a:rPr>
              <a:t>lower</a:t>
            </a:r>
            <a:r>
              <a:rPr lang="nb-NO" sz="1800" dirty="0" smtClean="0">
                <a:solidFill>
                  <a:srgbClr val="0066FF"/>
                </a:solidFill>
              </a:rPr>
              <a:t> mantle </a:t>
            </a:r>
            <a:r>
              <a:rPr lang="nb-NO" sz="1800" dirty="0" err="1" smtClean="0">
                <a:solidFill>
                  <a:srgbClr val="0066FF"/>
                </a:solidFill>
              </a:rPr>
              <a:t>structure</a:t>
            </a:r>
            <a:endParaRPr lang="nb-NO" sz="1800" b="1" dirty="0" smtClean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216" y="40466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60731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106"/>
            <a:ext cx="9144000" cy="4877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" y="971056"/>
            <a:ext cx="8988871" cy="459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1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" y="3689498"/>
            <a:ext cx="5890711" cy="31578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660" y="0"/>
            <a:ext cx="4948340" cy="4797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63" y="116632"/>
            <a:ext cx="4597734" cy="2708434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- BEAMS </a:t>
            </a:r>
            <a:r>
              <a:rPr lang="nb-NO" sz="1400" dirty="0" err="1" smtClean="0">
                <a:solidFill>
                  <a:srgbClr val="3333FF"/>
                </a:solidFill>
              </a:rPr>
              <a:t>are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positioned</a:t>
            </a:r>
            <a:r>
              <a:rPr lang="nb-NO" sz="1400" dirty="0" smtClean="0">
                <a:solidFill>
                  <a:srgbClr val="3333FF"/>
                </a:solidFill>
              </a:rPr>
              <a:t> to </a:t>
            </a:r>
            <a:r>
              <a:rPr lang="nb-NO" sz="1400" dirty="0" err="1" smtClean="0">
                <a:solidFill>
                  <a:srgbClr val="3333FF"/>
                </a:solidFill>
              </a:rPr>
              <a:t>avoid</a:t>
            </a:r>
            <a:r>
              <a:rPr lang="nb-NO" sz="1400" dirty="0" smtClean="0">
                <a:solidFill>
                  <a:srgbClr val="3333FF"/>
                </a:solidFill>
              </a:rPr>
              <a:t> ’’</a:t>
            </a:r>
            <a:r>
              <a:rPr lang="nb-NO" sz="1400" dirty="0" err="1" smtClean="0">
                <a:solidFill>
                  <a:srgbClr val="3333FF"/>
                </a:solidFill>
              </a:rPr>
              <a:t>interference</a:t>
            </a:r>
            <a:r>
              <a:rPr lang="nb-NO" sz="1400" dirty="0" smtClean="0">
                <a:solidFill>
                  <a:srgbClr val="3333FF"/>
                </a:solidFill>
              </a:rPr>
              <a:t>’’ </a:t>
            </a:r>
            <a:r>
              <a:rPr lang="nb-NO" sz="1400" dirty="0" err="1" smtClean="0">
                <a:solidFill>
                  <a:srgbClr val="3333FF"/>
                </a:solidFill>
              </a:rPr>
              <a:t>with</a:t>
            </a:r>
            <a:endParaRPr lang="nb-NO" sz="1400" dirty="0" smtClean="0">
              <a:solidFill>
                <a:srgbClr val="3333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   </a:t>
            </a:r>
            <a:r>
              <a:rPr lang="nb-NO" sz="1400" dirty="0" err="1" smtClean="0">
                <a:solidFill>
                  <a:srgbClr val="3333FF"/>
                </a:solidFill>
              </a:rPr>
              <a:t>the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slabs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mapped</a:t>
            </a:r>
            <a:r>
              <a:rPr lang="nb-NO" sz="1400" dirty="0" smtClean="0">
                <a:solidFill>
                  <a:srgbClr val="3333FF"/>
                </a:solidFill>
              </a:rPr>
              <a:t> by </a:t>
            </a:r>
            <a:r>
              <a:rPr lang="nb-NO" sz="1100" dirty="0" smtClean="0"/>
              <a:t>van der </a:t>
            </a:r>
            <a:r>
              <a:rPr lang="nb-NO" sz="1100" dirty="0" err="1" smtClean="0"/>
              <a:t>Meer</a:t>
            </a:r>
            <a:r>
              <a:rPr lang="nb-NO" sz="1100" dirty="0" smtClean="0"/>
              <a:t> et al. (2010, NG, 2019, </a:t>
            </a:r>
            <a:r>
              <a:rPr lang="nb-NO" sz="1100" dirty="0" err="1" smtClean="0"/>
              <a:t>Tectonoph</a:t>
            </a:r>
            <a:r>
              <a:rPr lang="nb-NO" sz="1100" dirty="0" smtClean="0"/>
              <a:t>)</a:t>
            </a:r>
          </a:p>
          <a:p>
            <a:pPr>
              <a:lnSpc>
                <a:spcPts val="1200"/>
              </a:lnSpc>
            </a:pPr>
            <a:endParaRPr lang="nb-NO" sz="1400" dirty="0" smtClean="0">
              <a:solidFill>
                <a:srgbClr val="3333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- </a:t>
            </a:r>
            <a:r>
              <a:rPr lang="nb-NO" sz="1400" dirty="0" err="1" smtClean="0">
                <a:solidFill>
                  <a:srgbClr val="3333FF"/>
                </a:solidFill>
              </a:rPr>
              <a:t>Viscous</a:t>
            </a:r>
            <a:r>
              <a:rPr lang="nb-NO" sz="1400" dirty="0" smtClean="0">
                <a:solidFill>
                  <a:srgbClr val="3333FF"/>
                </a:solidFill>
              </a:rPr>
              <a:t> and </a:t>
            </a:r>
            <a:r>
              <a:rPr lang="nb-NO" sz="1400" dirty="0" err="1" smtClean="0">
                <a:solidFill>
                  <a:srgbClr val="3333FF"/>
                </a:solidFill>
              </a:rPr>
              <a:t>refractory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bridgmanitic</a:t>
            </a:r>
            <a:r>
              <a:rPr lang="nb-NO" sz="1400" dirty="0" smtClean="0">
                <a:solidFill>
                  <a:srgbClr val="3333FF"/>
                </a:solidFill>
              </a:rPr>
              <a:t> material is </a:t>
            </a:r>
            <a:r>
              <a:rPr lang="nb-NO" sz="1400" dirty="0" err="1" smtClean="0">
                <a:solidFill>
                  <a:srgbClr val="3333FF"/>
                </a:solidFill>
              </a:rPr>
              <a:t>strongly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</a:p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smtClean="0">
                <a:solidFill>
                  <a:srgbClr val="3333FF"/>
                </a:solidFill>
              </a:rPr>
              <a:t>  </a:t>
            </a:r>
            <a:r>
              <a:rPr lang="nb-NO" sz="1400" dirty="0" err="1" smtClean="0">
                <a:solidFill>
                  <a:srgbClr val="3333FF"/>
                </a:solidFill>
              </a:rPr>
              <a:t>indicated</a:t>
            </a:r>
            <a:r>
              <a:rPr lang="nb-NO" sz="1400" dirty="0" smtClean="0">
                <a:solidFill>
                  <a:srgbClr val="3333FF"/>
                </a:solidFill>
              </a:rPr>
              <a:t> from a </a:t>
            </a:r>
            <a:r>
              <a:rPr lang="nb-NO" sz="1400" dirty="0" err="1" smtClean="0">
                <a:solidFill>
                  <a:srgbClr val="3333FF"/>
                </a:solidFill>
              </a:rPr>
              <a:t>petrological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point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of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view</a:t>
            </a:r>
            <a:endParaRPr lang="nb-NO" sz="1400" dirty="0" smtClean="0">
              <a:solidFill>
                <a:srgbClr val="3333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500" dirty="0" smtClean="0"/>
              <a:t>    </a:t>
            </a:r>
            <a:r>
              <a:rPr lang="nb-NO" sz="1200" dirty="0" err="1" smtClean="0"/>
              <a:t>early</a:t>
            </a:r>
            <a:r>
              <a:rPr lang="nb-NO" sz="1200" dirty="0" smtClean="0"/>
              <a:t> </a:t>
            </a:r>
            <a:r>
              <a:rPr lang="nb-NO" sz="1200" dirty="0" smtClean="0">
                <a:solidFill>
                  <a:srgbClr val="FF0000"/>
                </a:solidFill>
              </a:rPr>
              <a:t>MO</a:t>
            </a:r>
            <a:r>
              <a:rPr lang="nb-NO" sz="1200" dirty="0" smtClean="0"/>
              <a:t>-</a:t>
            </a:r>
            <a:r>
              <a:rPr lang="nb-NO" sz="1200" dirty="0" err="1" smtClean="0"/>
              <a:t>crystallisation</a:t>
            </a:r>
            <a:r>
              <a:rPr lang="nb-NO" sz="1200" dirty="0" smtClean="0"/>
              <a:t> during </a:t>
            </a:r>
            <a:r>
              <a:rPr lang="nb-NO" sz="1200" dirty="0" err="1" smtClean="0"/>
              <a:t>core</a:t>
            </a:r>
            <a:r>
              <a:rPr lang="nb-NO" sz="1200" dirty="0" smtClean="0"/>
              <a:t>-</a:t>
            </a:r>
            <a:r>
              <a:rPr lang="nb-NO" sz="1200" dirty="0" smtClean="0">
                <a:solidFill>
                  <a:srgbClr val="FF0000"/>
                </a:solidFill>
              </a:rPr>
              <a:t>MO</a:t>
            </a:r>
            <a:r>
              <a:rPr lang="nb-NO" sz="1200" dirty="0" smtClean="0"/>
              <a:t> and </a:t>
            </a:r>
            <a:r>
              <a:rPr lang="nb-NO" sz="1200" dirty="0" err="1" smtClean="0"/>
              <a:t>core</a:t>
            </a:r>
            <a:r>
              <a:rPr lang="nb-NO" sz="1200" dirty="0" smtClean="0"/>
              <a:t>-</a:t>
            </a:r>
            <a:r>
              <a:rPr lang="nb-NO" sz="1200" dirty="0" smtClean="0">
                <a:solidFill>
                  <a:srgbClr val="FF0000"/>
                </a:solidFill>
              </a:rPr>
              <a:t>BMO</a:t>
            </a:r>
          </a:p>
          <a:p>
            <a:pPr>
              <a:lnSpc>
                <a:spcPts val="14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 </a:t>
            </a:r>
            <a:r>
              <a:rPr lang="nb-NO" sz="1200" dirty="0" err="1" smtClean="0"/>
              <a:t>chemical</a:t>
            </a:r>
            <a:r>
              <a:rPr lang="nb-NO" sz="1200" dirty="0" smtClean="0"/>
              <a:t> </a:t>
            </a:r>
            <a:r>
              <a:rPr lang="nb-NO" sz="1200" dirty="0" err="1" smtClean="0"/>
              <a:t>exchange</a:t>
            </a:r>
            <a:r>
              <a:rPr lang="nb-NO" sz="1200" dirty="0" smtClean="0"/>
              <a:t> (CEED Ann. Report 2020, SAB-seminar,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        2021).     </a:t>
            </a:r>
            <a:r>
              <a:rPr lang="nb-NO" sz="1200" dirty="0" smtClean="0">
                <a:solidFill>
                  <a:srgbClr val="FF0000"/>
                </a:solidFill>
              </a:rPr>
              <a:t>(B)MO: (basal) magma </a:t>
            </a:r>
            <a:r>
              <a:rPr lang="nb-NO" sz="1200" dirty="0" err="1" smtClean="0">
                <a:solidFill>
                  <a:srgbClr val="FF0000"/>
                </a:solidFill>
              </a:rPr>
              <a:t>ocean</a:t>
            </a:r>
            <a:r>
              <a:rPr lang="nb-NO" sz="12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ts val="1200"/>
              </a:lnSpc>
            </a:pPr>
            <a:endParaRPr lang="nb-NO" sz="1200" dirty="0"/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- </a:t>
            </a:r>
            <a:r>
              <a:rPr lang="nb-NO" sz="1400" dirty="0" err="1" smtClean="0">
                <a:solidFill>
                  <a:srgbClr val="3333FF"/>
                </a:solidFill>
              </a:rPr>
              <a:t>Early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refractory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domains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are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likely</a:t>
            </a:r>
            <a:r>
              <a:rPr lang="nb-NO" sz="1400" dirty="0" smtClean="0">
                <a:solidFill>
                  <a:srgbClr val="3333FF"/>
                </a:solidFill>
              </a:rPr>
              <a:t> to be</a:t>
            </a:r>
          </a:p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smtClean="0">
                <a:solidFill>
                  <a:srgbClr val="3333FF"/>
                </a:solidFill>
              </a:rPr>
              <a:t>   </a:t>
            </a:r>
            <a:r>
              <a:rPr lang="nb-NO" sz="1400" dirty="0" err="1" smtClean="0">
                <a:solidFill>
                  <a:srgbClr val="3333FF"/>
                </a:solidFill>
              </a:rPr>
              <a:t>convectively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aggregated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into</a:t>
            </a:r>
            <a:r>
              <a:rPr lang="nb-NO" sz="1400" dirty="0" smtClean="0">
                <a:solidFill>
                  <a:srgbClr val="3333FF"/>
                </a:solidFill>
              </a:rPr>
              <a:t> BEAMS</a:t>
            </a:r>
          </a:p>
          <a:p>
            <a:pPr>
              <a:lnSpc>
                <a:spcPts val="14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</a:t>
            </a:r>
            <a:r>
              <a:rPr lang="nb-NO" sz="1100" dirty="0" smtClean="0"/>
              <a:t>(Manga 1996a,b, GRL; Becker et al. 1999, EPSL;</a:t>
            </a:r>
          </a:p>
          <a:p>
            <a:pPr>
              <a:lnSpc>
                <a:spcPts val="1400"/>
              </a:lnSpc>
            </a:pPr>
            <a:r>
              <a:rPr lang="nb-NO" sz="1100" dirty="0"/>
              <a:t> </a:t>
            </a:r>
            <a:r>
              <a:rPr lang="nb-NO" sz="1100" dirty="0" smtClean="0"/>
              <a:t>       Ballmer et al. 2017, NG) </a:t>
            </a:r>
          </a:p>
          <a:p>
            <a:pPr>
              <a:lnSpc>
                <a:spcPts val="2100"/>
              </a:lnSpc>
            </a:pPr>
            <a:endParaRPr lang="nb-NO" dirty="0" smtClean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" y="123854"/>
            <a:ext cx="6697547" cy="6744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1261" y="139386"/>
            <a:ext cx="4392488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200" dirty="0" smtClean="0">
                <a:solidFill>
                  <a:srgbClr val="3333FF"/>
                </a:solidFill>
              </a:rPr>
              <a:t>- MgSiO</a:t>
            </a:r>
            <a:r>
              <a:rPr lang="nb-NO" sz="2200" baseline="-25000" dirty="0" smtClean="0">
                <a:solidFill>
                  <a:srgbClr val="3333FF"/>
                </a:solidFill>
              </a:rPr>
              <a:t>3</a:t>
            </a:r>
            <a:r>
              <a:rPr lang="nb-NO" sz="2200" dirty="0" smtClean="0">
                <a:solidFill>
                  <a:srgbClr val="3333FF"/>
                </a:solidFill>
              </a:rPr>
              <a:t>-dominated </a:t>
            </a:r>
            <a:r>
              <a:rPr lang="nb-NO" sz="2200" dirty="0" err="1" smtClean="0">
                <a:solidFill>
                  <a:srgbClr val="3333FF"/>
                </a:solidFill>
              </a:rPr>
              <a:t>bm</a:t>
            </a:r>
            <a:r>
              <a:rPr lang="nb-NO" sz="2200" dirty="0" smtClean="0">
                <a:solidFill>
                  <a:srgbClr val="3333FF"/>
                </a:solidFill>
              </a:rPr>
              <a:t> is </a:t>
            </a:r>
            <a:r>
              <a:rPr lang="nb-NO" sz="2200" dirty="0" err="1" smtClean="0">
                <a:solidFill>
                  <a:srgbClr val="3333FF"/>
                </a:solidFill>
              </a:rPr>
              <a:t>neutrally</a:t>
            </a:r>
            <a:endParaRPr lang="nb-NO" sz="2200" dirty="0" smtClean="0">
              <a:solidFill>
                <a:srgbClr val="3333FF"/>
              </a:solidFill>
            </a:endParaRPr>
          </a:p>
          <a:p>
            <a:r>
              <a:rPr lang="nb-NO" sz="2200" dirty="0" smtClean="0">
                <a:solidFill>
                  <a:srgbClr val="3333FF"/>
                </a:solidFill>
              </a:rPr>
              <a:t>    </a:t>
            </a:r>
            <a:r>
              <a:rPr lang="nb-NO" sz="2200" dirty="0" err="1" smtClean="0">
                <a:solidFill>
                  <a:srgbClr val="3333FF"/>
                </a:solidFill>
              </a:rPr>
              <a:t>buoyant</a:t>
            </a:r>
            <a:r>
              <a:rPr lang="nb-NO" sz="2200" dirty="0" smtClean="0">
                <a:solidFill>
                  <a:srgbClr val="3333FF"/>
                </a:solidFill>
              </a:rPr>
              <a:t> in </a:t>
            </a:r>
            <a:r>
              <a:rPr lang="nb-NO" sz="2200" dirty="0" err="1" smtClean="0">
                <a:solidFill>
                  <a:srgbClr val="3333FF"/>
                </a:solidFill>
              </a:rPr>
              <a:t>the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mid</a:t>
            </a:r>
            <a:r>
              <a:rPr lang="nb-NO" sz="2200" dirty="0" smtClean="0">
                <a:solidFill>
                  <a:srgbClr val="3333FF"/>
                </a:solidFill>
              </a:rPr>
              <a:t>-LM</a:t>
            </a:r>
          </a:p>
          <a:p>
            <a:endParaRPr lang="nb-NO" sz="1000" dirty="0" smtClean="0">
              <a:solidFill>
                <a:srgbClr val="3333FF"/>
              </a:solidFill>
            </a:endParaRPr>
          </a:p>
          <a:p>
            <a:r>
              <a:rPr lang="nb-NO" sz="1800" dirty="0" smtClean="0">
                <a:solidFill>
                  <a:srgbClr val="3333FF"/>
                </a:solidFill>
              </a:rPr>
              <a:t>- </a:t>
            </a:r>
            <a:r>
              <a:rPr lang="nb-NO" sz="1800" dirty="0" err="1" smtClean="0">
                <a:solidFill>
                  <a:srgbClr val="3333FF"/>
                </a:solidFill>
              </a:rPr>
              <a:t>Very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refractory</a:t>
            </a:r>
            <a:r>
              <a:rPr lang="nb-NO" sz="1800" dirty="0" smtClean="0">
                <a:solidFill>
                  <a:srgbClr val="3333FF"/>
                </a:solidFill>
              </a:rPr>
              <a:t> in </a:t>
            </a:r>
            <a:r>
              <a:rPr lang="nb-NO" sz="1800" dirty="0" err="1" smtClean="0">
                <a:solidFill>
                  <a:srgbClr val="3333FF"/>
                </a:solidFill>
              </a:rPr>
              <a:t>the</a:t>
            </a:r>
            <a:r>
              <a:rPr lang="nb-NO" sz="1800" dirty="0" smtClean="0">
                <a:solidFill>
                  <a:srgbClr val="3333FF"/>
                </a:solidFill>
              </a:rPr>
              <a:t> LM, </a:t>
            </a:r>
            <a:r>
              <a:rPr lang="nb-NO" sz="1800" dirty="0" err="1" smtClean="0">
                <a:solidFill>
                  <a:srgbClr val="3333FF"/>
                </a:solidFill>
              </a:rPr>
              <a:t>but</a:t>
            </a:r>
            <a:r>
              <a:rPr lang="nb-NO" sz="1800" dirty="0" smtClean="0">
                <a:solidFill>
                  <a:srgbClr val="3333FF"/>
                </a:solidFill>
              </a:rPr>
              <a:t> less so as an</a:t>
            </a:r>
          </a:p>
          <a:p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3333FF"/>
                </a:solidFill>
              </a:rPr>
              <a:t>      </a:t>
            </a:r>
            <a:r>
              <a:rPr lang="nb-NO" sz="1800" dirty="0" err="1" smtClean="0">
                <a:solidFill>
                  <a:srgbClr val="3333FF"/>
                </a:solidFill>
              </a:rPr>
              <a:t>opx-component</a:t>
            </a:r>
            <a:r>
              <a:rPr lang="nb-NO" sz="1800" dirty="0" smtClean="0">
                <a:solidFill>
                  <a:srgbClr val="3333FF"/>
                </a:solidFill>
              </a:rPr>
              <a:t> in </a:t>
            </a:r>
            <a:r>
              <a:rPr lang="nb-NO" sz="1800" dirty="0" err="1" smtClean="0">
                <a:solidFill>
                  <a:srgbClr val="3333FF"/>
                </a:solidFill>
              </a:rPr>
              <a:t>the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upper</a:t>
            </a:r>
            <a:r>
              <a:rPr lang="nb-NO" sz="1800" dirty="0" smtClean="0">
                <a:solidFill>
                  <a:srgbClr val="3333FF"/>
                </a:solidFill>
              </a:rPr>
              <a:t> mantle   </a:t>
            </a:r>
            <a:endParaRPr lang="nb-NO" sz="18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1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260350" y="863600"/>
            <a:ext cx="3273425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3200" dirty="0" err="1">
                <a:solidFill>
                  <a:srgbClr val="3333FF"/>
                </a:solidFill>
              </a:rPr>
              <a:t>P-waves</a:t>
            </a:r>
            <a:endParaRPr lang="nb-NO" sz="3200" dirty="0">
              <a:solidFill>
                <a:srgbClr val="3333FF"/>
              </a:solidFill>
            </a:endParaRPr>
          </a:p>
          <a:p>
            <a:pPr>
              <a:defRPr/>
            </a:pPr>
            <a:r>
              <a:rPr lang="nb-NO" dirty="0"/>
              <a:t>Just like sound </a:t>
            </a:r>
            <a:r>
              <a:rPr lang="nb-NO" dirty="0" err="1"/>
              <a:t>waves</a:t>
            </a:r>
            <a:r>
              <a:rPr lang="nb-NO" dirty="0"/>
              <a:t> </a:t>
            </a:r>
            <a:r>
              <a:rPr lang="nb-NO" dirty="0" err="1"/>
              <a:t>through</a:t>
            </a:r>
            <a:endParaRPr lang="nb-NO" dirty="0"/>
          </a:p>
          <a:p>
            <a:pPr>
              <a:defRPr/>
            </a:pPr>
            <a:r>
              <a:rPr lang="nb-NO" dirty="0"/>
              <a:t>air (</a:t>
            </a:r>
            <a:r>
              <a:rPr lang="nb-NO" dirty="0" err="1"/>
              <a:t>pressure</a:t>
            </a:r>
            <a:r>
              <a:rPr lang="nb-NO" dirty="0"/>
              <a:t> </a:t>
            </a:r>
            <a:r>
              <a:rPr lang="nb-NO" dirty="0" err="1"/>
              <a:t>waves</a:t>
            </a:r>
            <a:r>
              <a:rPr lang="nb-NO" dirty="0"/>
              <a:t>)</a:t>
            </a:r>
            <a:endParaRPr lang="en-US" dirty="0"/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1939925" y="4645025"/>
            <a:ext cx="1576388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3200" dirty="0" err="1">
                <a:solidFill>
                  <a:srgbClr val="3333FF"/>
                </a:solidFill>
              </a:rPr>
              <a:t>S-waves</a:t>
            </a:r>
            <a:endParaRPr lang="nb-NO" sz="3200" dirty="0">
              <a:solidFill>
                <a:srgbClr val="3333FF"/>
              </a:solidFill>
            </a:endParaRPr>
          </a:p>
        </p:txBody>
      </p:sp>
      <p:pic>
        <p:nvPicPr>
          <p:cNvPr id="28676" name="Picture 11" descr="SeismWav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3716338"/>
            <a:ext cx="55086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2" descr="SeismWave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0"/>
            <a:ext cx="550862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/>
          <p:cNvSpPr txBox="1">
            <a:spLocks noChangeArrowheads="1"/>
          </p:cNvSpPr>
          <p:nvPr/>
        </p:nvSpPr>
        <p:spPr bwMode="auto">
          <a:xfrm>
            <a:off x="900113" y="163513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FF0000"/>
                </a:solidFill>
              </a:rPr>
              <a:t>P-wave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114699" name="Picture 11" descr="SeisStructS-wav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366963"/>
            <a:ext cx="4500562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3" descr="SeisStructP-wave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150"/>
            <a:ext cx="4535488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5651500" y="1963738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FF0000"/>
                </a:solidFill>
              </a:rPr>
              <a:t>S-wave</a:t>
            </a:r>
            <a:endParaRPr 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SeismicW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57200"/>
            <a:ext cx="8424862" cy="599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24980</TotalTime>
  <Words>2585</Words>
  <Application>Microsoft Office PowerPoint</Application>
  <PresentationFormat>On-screen Show (4:3)</PresentationFormat>
  <Paragraphs>526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Arial Narrow</vt:lpstr>
      <vt:lpstr>Symbol</vt:lpstr>
      <vt:lpstr>Times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429</cp:revision>
  <cp:lastPrinted>2018-04-26T17:23:58Z</cp:lastPrinted>
  <dcterms:created xsi:type="dcterms:W3CDTF">2004-05-12T10:19:50Z</dcterms:created>
  <dcterms:modified xsi:type="dcterms:W3CDTF">2023-10-09T08:39:37Z</dcterms:modified>
</cp:coreProperties>
</file>