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24" r:id="rId2"/>
    <p:sldId id="471" r:id="rId3"/>
    <p:sldId id="469" r:id="rId4"/>
    <p:sldId id="470" r:id="rId5"/>
    <p:sldId id="491" r:id="rId6"/>
    <p:sldId id="472" r:id="rId7"/>
    <p:sldId id="474" r:id="rId8"/>
    <p:sldId id="475" r:id="rId9"/>
    <p:sldId id="476" r:id="rId10"/>
    <p:sldId id="477" r:id="rId11"/>
    <p:sldId id="478" r:id="rId12"/>
    <p:sldId id="473" r:id="rId13"/>
    <p:sldId id="479" r:id="rId14"/>
    <p:sldId id="493" r:id="rId15"/>
    <p:sldId id="489" r:id="rId16"/>
    <p:sldId id="481" r:id="rId17"/>
    <p:sldId id="482" r:id="rId18"/>
    <p:sldId id="438" r:id="rId19"/>
    <p:sldId id="492" r:id="rId20"/>
    <p:sldId id="435" r:id="rId21"/>
    <p:sldId id="486" r:id="rId22"/>
    <p:sldId id="487" r:id="rId23"/>
    <p:sldId id="440" r:id="rId24"/>
    <p:sldId id="436" r:id="rId25"/>
    <p:sldId id="447" r:id="rId26"/>
    <p:sldId id="437" r:id="rId27"/>
    <p:sldId id="485" r:id="rId28"/>
    <p:sldId id="444" r:id="rId29"/>
    <p:sldId id="488" r:id="rId30"/>
    <p:sldId id="449" r:id="rId31"/>
    <p:sldId id="450" r:id="rId32"/>
    <p:sldId id="451" r:id="rId33"/>
    <p:sldId id="452" r:id="rId34"/>
    <p:sldId id="453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484" r:id="rId43"/>
    <p:sldId id="461" r:id="rId44"/>
    <p:sldId id="462" r:id="rId45"/>
    <p:sldId id="463" r:id="rId46"/>
    <p:sldId id="464" r:id="rId47"/>
    <p:sldId id="465" r:id="rId48"/>
    <p:sldId id="466" r:id="rId49"/>
    <p:sldId id="467" r:id="rId50"/>
  </p:sldIdLst>
  <p:sldSz cx="9144000" cy="6858000" type="screen4x3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0099FF"/>
    <a:srgbClr val="99FFCC"/>
    <a:srgbClr val="3333FF"/>
    <a:srgbClr val="CCFFFF"/>
    <a:srgbClr val="0066CC"/>
    <a:srgbClr val="FF0000"/>
    <a:srgbClr val="00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9" autoAdjust="0"/>
    <p:restoredTop sz="94660" autoAdjust="0"/>
  </p:normalViewPr>
  <p:slideViewPr>
    <p:cSldViewPr>
      <p:cViewPr varScale="1">
        <p:scale>
          <a:sx n="170" d="100"/>
          <a:sy n="170" d="100"/>
        </p:scale>
        <p:origin x="131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17" tIns="66410" rIns="132817" bIns="66410" numCol="1" anchor="t" anchorCtr="0" compatLnSpc="1">
            <a:prstTxWarp prst="textNoShape">
              <a:avLst/>
            </a:prstTxWarp>
          </a:bodyPr>
          <a:lstStyle>
            <a:lvl1pPr defTabSz="1327586">
              <a:defRPr sz="17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88" y="0"/>
            <a:ext cx="43037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17" tIns="66410" rIns="132817" bIns="66410" numCol="1" anchor="t" anchorCtr="0" compatLnSpc="1">
            <a:prstTxWarp prst="textNoShape">
              <a:avLst/>
            </a:prstTxWarp>
          </a:bodyPr>
          <a:lstStyle>
            <a:lvl1pPr algn="r" defTabSz="1327586">
              <a:defRPr sz="17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44563"/>
            <a:ext cx="43037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17" tIns="66410" rIns="132817" bIns="66410" numCol="1" anchor="b" anchorCtr="0" compatLnSpc="1">
            <a:prstTxWarp prst="textNoShape">
              <a:avLst/>
            </a:prstTxWarp>
          </a:bodyPr>
          <a:lstStyle>
            <a:lvl1pPr defTabSz="1327586">
              <a:defRPr sz="17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88" y="13644563"/>
            <a:ext cx="43037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17" tIns="66410" rIns="132817" bIns="66410" numCol="1" anchor="b" anchorCtr="0" compatLnSpc="1">
            <a:prstTxWarp prst="textNoShape">
              <a:avLst/>
            </a:prstTxWarp>
          </a:bodyPr>
          <a:lstStyle>
            <a:lvl1pPr algn="r" defTabSz="1327586">
              <a:defRPr sz="1700"/>
            </a:lvl1pPr>
          </a:lstStyle>
          <a:p>
            <a:pPr>
              <a:defRPr/>
            </a:pPr>
            <a:fld id="{42161D93-357E-4F51-ABFF-DAB59C4311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07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6100" y="0"/>
            <a:ext cx="4303713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CBE41-B427-4606-B93D-4B8E436CBAE5}" type="datetimeFigureOut">
              <a:rPr lang="nb-NO" smtClean="0"/>
              <a:pPr/>
              <a:t>22.03.2023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077913"/>
            <a:ext cx="7181850" cy="5386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5" y="6823075"/>
            <a:ext cx="7943850" cy="6462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42975"/>
            <a:ext cx="4303713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6100" y="13642975"/>
            <a:ext cx="4303713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059F5-0803-4424-A532-94350ABAC86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449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DFAEE-F1C4-44D4-AD85-FD4C57076451}" type="slidenum">
              <a:rPr lang="en-GB"/>
              <a:pPr/>
              <a:t>6</a:t>
            </a:fld>
            <a:endParaRPr lang="en-GB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C7FA9E25-9276-4766-963D-CC3E540557CC}" type="slidenum">
              <a:rPr lang="en-US" sz="1800">
                <a:latin typeface="Arial" charset="0"/>
              </a:rPr>
              <a:pPr algn="r"/>
              <a:t>6</a:t>
            </a:fld>
            <a:endParaRPr lang="en-US" sz="1800" dirty="0">
              <a:latin typeface="Arial" charset="0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35821-87F2-406E-AECC-74222768F3B0}" type="slidenum">
              <a:rPr lang="en-GB"/>
              <a:pPr/>
              <a:t>16</a:t>
            </a:fld>
            <a:endParaRPr lang="en-GB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C64303ED-23C1-4B9C-BE4F-B7337B3E8124}" type="slidenum">
              <a:rPr lang="en-US" sz="1800">
                <a:latin typeface="Arial" charset="0"/>
              </a:rPr>
              <a:pPr algn="r"/>
              <a:t>16</a:t>
            </a:fld>
            <a:endParaRPr lang="en-US" sz="1800" dirty="0">
              <a:latin typeface="Arial" charset="0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DC054-D09C-410C-AEE5-2E002589E93E}" type="slidenum">
              <a:rPr lang="en-GB"/>
              <a:pPr/>
              <a:t>7</a:t>
            </a:fld>
            <a:endParaRPr lang="en-GB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F7D87CA6-D59C-48C0-9EA6-3A0047627156}" type="slidenum">
              <a:rPr lang="en-US" sz="1800">
                <a:latin typeface="Arial" charset="0"/>
              </a:rPr>
              <a:pPr algn="r"/>
              <a:t>7</a:t>
            </a:fld>
            <a:endParaRPr lang="en-US" sz="1800" dirty="0">
              <a:latin typeface="Arial" charset="0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E1AD0-3ACA-49FC-8105-E42C14875AAA}" type="slidenum">
              <a:rPr lang="en-GB"/>
              <a:pPr/>
              <a:t>8</a:t>
            </a:fld>
            <a:endParaRPr lang="en-GB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8D4BAD3A-9BA0-4BE8-990D-1179CCF58B87}" type="slidenum">
              <a:rPr lang="en-US" sz="1800">
                <a:latin typeface="Arial" charset="0"/>
              </a:rPr>
              <a:pPr algn="r"/>
              <a:t>8</a:t>
            </a:fld>
            <a:endParaRPr lang="en-US" sz="1800" dirty="0">
              <a:latin typeface="Arial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15C3BC-6BA9-4296-AF83-53F10A69F7DA}" type="slidenum">
              <a:rPr lang="en-GB"/>
              <a:pPr/>
              <a:t>9</a:t>
            </a:fld>
            <a:endParaRPr lang="en-GB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7644488F-E48A-4BE9-97AB-12658BAAE786}" type="slidenum">
              <a:rPr lang="en-US" sz="1800">
                <a:latin typeface="Arial" charset="0"/>
              </a:rPr>
              <a:pPr algn="r"/>
              <a:t>9</a:t>
            </a:fld>
            <a:endParaRPr lang="en-US" sz="1800" dirty="0">
              <a:latin typeface="Arial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A85885-ED51-4030-8A0D-12736DCC652E}" type="slidenum">
              <a:rPr lang="en-GB"/>
              <a:pPr/>
              <a:t>10</a:t>
            </a:fld>
            <a:endParaRPr lang="en-GB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0320FE48-4003-4DB9-A881-BEFF4482BAB8}" type="slidenum">
              <a:rPr lang="en-US" sz="1800">
                <a:latin typeface="Arial" charset="0"/>
              </a:rPr>
              <a:pPr algn="r"/>
              <a:t>10</a:t>
            </a:fld>
            <a:endParaRPr lang="en-US" sz="1800" dirty="0">
              <a:latin typeface="Arial" charset="0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3525C-ADB9-4A01-9DF7-44A0CC8311FB}" type="slidenum">
              <a:rPr lang="en-GB"/>
              <a:pPr/>
              <a:t>11</a:t>
            </a:fld>
            <a:endParaRPr lang="en-GB"/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3F29AC99-27E0-41DF-8DD2-ED216F216D88}" type="slidenum">
              <a:rPr lang="en-US" sz="1800">
                <a:latin typeface="Arial" charset="0"/>
              </a:rPr>
              <a:pPr algn="r"/>
              <a:t>11</a:t>
            </a:fld>
            <a:endParaRPr lang="en-US" sz="1800" dirty="0">
              <a:latin typeface="Arial" charset="0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14D0D-4C56-4AE8-B346-BA196D330100}" type="slidenum">
              <a:rPr lang="en-GB"/>
              <a:pPr/>
              <a:t>12</a:t>
            </a:fld>
            <a:endParaRPr lang="en-GB"/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D932692D-3456-4349-928C-9F9C9DC5CBA0}" type="slidenum">
              <a:rPr lang="en-US" sz="1800">
                <a:latin typeface="Arial" charset="0"/>
              </a:rPr>
              <a:pPr algn="r"/>
              <a:t>12</a:t>
            </a:fld>
            <a:endParaRPr lang="en-US" sz="1800" dirty="0">
              <a:latin typeface="Arial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9963C3-E469-4B16-8A17-5597B37C5ABA}" type="slidenum">
              <a:rPr lang="en-GB"/>
              <a:pPr/>
              <a:t>13</a:t>
            </a:fld>
            <a:endParaRPr lang="en-GB"/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5EB20D96-ADC0-44F7-ABA9-63F05E06D617}" type="slidenum">
              <a:rPr lang="en-US" sz="1800">
                <a:latin typeface="Arial" charset="0"/>
              </a:rPr>
              <a:pPr algn="r"/>
              <a:t>13</a:t>
            </a:fld>
            <a:endParaRPr lang="en-US" sz="1800" dirty="0">
              <a:latin typeface="Arial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94B27-D0CA-49E2-A6E1-ABD07F182FB1}" type="slidenum">
              <a:rPr lang="en-GB"/>
              <a:pPr/>
              <a:t>15</a:t>
            </a:fld>
            <a:endParaRPr lang="en-GB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5625495" y="13643022"/>
            <a:ext cx="4303607" cy="7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824" tIns="69412" rIns="138824" bIns="69412" anchor="b"/>
          <a:lstStyle/>
          <a:p>
            <a:pPr algn="r"/>
            <a:fld id="{41D0462E-3B31-4F5F-9079-1F6505D82ACE}" type="slidenum">
              <a:rPr lang="en-US" sz="1800">
                <a:latin typeface="Arial" charset="0"/>
              </a:rPr>
              <a:pPr algn="r"/>
              <a:t>15</a:t>
            </a:fld>
            <a:endParaRPr lang="en-US" sz="1800" dirty="0">
              <a:latin typeface="Arial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D66F1-47CA-4F32-BED3-49D04F2262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FA9B9-B894-4043-8342-0B9BEFA9ED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74646-1DC7-4211-B610-C8183600D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8A59A-C340-444E-95FB-DF5E352460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96662-A163-4EB2-B3E7-C69CAB4D52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D4858-8844-4A54-B1DC-DFEC92451C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309F2-54F7-4ECD-B1DE-E74D50496E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E2297-D443-482D-AD63-E64B7A7C8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80EBF-AD8A-460D-9C33-BEC7652FB0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5F370-933A-488E-92A6-8F72B692CC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s-I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4E493-1241-4E74-905C-DE5A84B76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9F2A8AC-F26F-4E65-BA9E-D3A9A58716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EarthMo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6145"/>
            <a:ext cx="9231313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0" y="44624"/>
            <a:ext cx="4283968" cy="220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ts val="3000"/>
              </a:lnSpc>
            </a:pPr>
            <a:r>
              <a:rPr lang="en-GB" sz="3200" dirty="0" smtClean="0">
                <a:solidFill>
                  <a:srgbClr val="99CCFF"/>
                </a:solidFill>
              </a:rPr>
              <a:t>Mineral physics</a:t>
            </a:r>
            <a:endParaRPr lang="en-GB" sz="1000" dirty="0" smtClean="0">
              <a:solidFill>
                <a:srgbClr val="99CCFF"/>
              </a:solidFill>
            </a:endParaRPr>
          </a:p>
          <a:p>
            <a:pPr>
              <a:lnSpc>
                <a:spcPts val="3300"/>
              </a:lnSpc>
            </a:pPr>
            <a:r>
              <a:rPr lang="en-GB" sz="2400" dirty="0" smtClean="0">
                <a:solidFill>
                  <a:srgbClr val="99CCFF"/>
                </a:solidFill>
              </a:rPr>
              <a:t> Experimental methods</a:t>
            </a:r>
          </a:p>
          <a:p>
            <a:pPr>
              <a:lnSpc>
                <a:spcPts val="2600"/>
              </a:lnSpc>
            </a:pPr>
            <a:r>
              <a:rPr lang="en-GB" sz="2400" dirty="0" smtClean="0">
                <a:solidFill>
                  <a:srgbClr val="99CCFF"/>
                </a:solidFill>
              </a:rPr>
              <a:t> p-V-T equations-of-state (</a:t>
            </a:r>
            <a:r>
              <a:rPr lang="en-GB" sz="2400" dirty="0" err="1" smtClean="0">
                <a:solidFill>
                  <a:srgbClr val="99CCFF"/>
                </a:solidFill>
              </a:rPr>
              <a:t>EoS</a:t>
            </a:r>
            <a:r>
              <a:rPr lang="en-GB" sz="2400" dirty="0" smtClean="0">
                <a:solidFill>
                  <a:srgbClr val="99CCFF"/>
                </a:solidFill>
              </a:rPr>
              <a:t>)</a:t>
            </a:r>
          </a:p>
          <a:p>
            <a:pPr>
              <a:lnSpc>
                <a:spcPts val="3400"/>
              </a:lnSpc>
            </a:pPr>
            <a:r>
              <a:rPr lang="nb-NO" sz="1800" dirty="0" smtClean="0">
                <a:solidFill>
                  <a:schemeClr val="bg1"/>
                </a:solidFill>
              </a:rPr>
              <a:t>    </a:t>
            </a:r>
            <a:r>
              <a:rPr lang="nb-NO" sz="1800" dirty="0" err="1" smtClean="0">
                <a:solidFill>
                  <a:schemeClr val="bg1"/>
                </a:solidFill>
              </a:rPr>
              <a:t>Partly</a:t>
            </a:r>
            <a:r>
              <a:rPr lang="nb-NO" sz="1800" dirty="0" smtClean="0">
                <a:solidFill>
                  <a:schemeClr val="bg1"/>
                </a:solidFill>
              </a:rPr>
              <a:t> based on a presentation by</a:t>
            </a:r>
          </a:p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chemeClr val="bg1"/>
                </a:solidFill>
              </a:rPr>
              <a:t>     Peter Lazor, Univ. Uppsala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51050" y="200025"/>
            <a:ext cx="6665913" cy="6108700"/>
            <a:chOff x="793" y="94"/>
            <a:chExt cx="5096" cy="4074"/>
          </a:xfrm>
        </p:grpSpPr>
        <p:pic>
          <p:nvPicPr>
            <p:cNvPr id="6151" name="Picture 3" descr="Fig 7 pV fi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3" y="1003"/>
              <a:ext cx="4310" cy="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4"/>
            <p:cNvSpPr>
              <a:spLocks noChangeArrowheads="1"/>
            </p:cNvSpPr>
            <p:nvPr/>
          </p:nvSpPr>
          <p:spPr bwMode="auto">
            <a:xfrm>
              <a:off x="1020" y="94"/>
              <a:ext cx="4869" cy="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just"/>
              <a:r>
                <a:rPr lang="en-US" sz="1800" b="1">
                  <a:latin typeface="Arial" charset="0"/>
                </a:rPr>
                <a:t>The fit of p-V data to the 3rd order Birch-Murnaghan EOS</a:t>
              </a:r>
            </a:p>
            <a:p>
              <a:pPr algn="just"/>
              <a:endParaRPr lang="en-US" sz="1600">
                <a:latin typeface="Arial" charset="0"/>
              </a:endParaRPr>
            </a:p>
            <a:p>
              <a:pPr algn="just"/>
              <a:r>
                <a:rPr lang="en-US" sz="1600">
                  <a:latin typeface="Arial" charset="0"/>
                </a:rPr>
                <a:t>solid squares – this work</a:t>
              </a:r>
            </a:p>
            <a:p>
              <a:pPr algn="just"/>
              <a:r>
                <a:rPr lang="en-US" sz="1600">
                  <a:latin typeface="Arial" charset="0"/>
                </a:rPr>
                <a:t>dots with error bars – Haavik et al. (2000)</a:t>
              </a:r>
            </a:p>
            <a:p>
              <a:pPr algn="just"/>
              <a:r>
                <a:rPr lang="en-US" sz="1600">
                  <a:latin typeface="Arial" charset="0"/>
                </a:rPr>
                <a:t>The dotted lines represent the 90% confidence limits for the fit.</a:t>
              </a:r>
            </a:p>
          </p:txBody>
        </p:sp>
        <p:sp>
          <p:nvSpPr>
            <p:cNvPr id="6153" name="Text Box 5"/>
            <p:cNvSpPr txBox="1">
              <a:spLocks noChangeArrowheads="1"/>
            </p:cNvSpPr>
            <p:nvPr/>
          </p:nvSpPr>
          <p:spPr bwMode="auto">
            <a:xfrm>
              <a:off x="3774" y="1476"/>
              <a:ext cx="180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800">
                  <a:latin typeface="Arial" charset="0"/>
                </a:rPr>
                <a:t>’</a:t>
              </a:r>
              <a:endParaRPr lang="en-US" sz="1800">
                <a:latin typeface="Arial" charset="0"/>
              </a:endParaRPr>
            </a:p>
          </p:txBody>
        </p:sp>
      </p:grpSp>
      <p:graphicFrame>
        <p:nvGraphicFramePr>
          <p:cNvPr id="6146" name="Object 7"/>
          <p:cNvGraphicFramePr>
            <a:graphicFrameLocks noChangeAspect="1"/>
          </p:cNvGraphicFramePr>
          <p:nvPr/>
        </p:nvGraphicFramePr>
        <p:xfrm>
          <a:off x="0" y="1412875"/>
          <a:ext cx="2092325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4" r:id="rId5" imgW="2305372" imgH="2333333" progId="">
                  <p:embed/>
                </p:oleObj>
              </mc:Choice>
              <mc:Fallback>
                <p:oleObj r:id="rId5" imgW="2305372" imgH="2333333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2092325" cy="211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8"/>
          <p:cNvGraphicFramePr>
            <a:graphicFrameLocks noChangeAspect="1"/>
          </p:cNvGraphicFramePr>
          <p:nvPr/>
        </p:nvGraphicFramePr>
        <p:xfrm>
          <a:off x="160338" y="3500438"/>
          <a:ext cx="1682750" cy="18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5" r:id="rId7" imgW="1876190" imgH="2114845" progId="">
                  <p:embed/>
                </p:oleObj>
              </mc:Choice>
              <mc:Fallback>
                <p:oleObj r:id="rId7" imgW="1876190" imgH="2114845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8" y="3500438"/>
                        <a:ext cx="1682750" cy="189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9"/>
          <p:cNvSpPr txBox="1">
            <a:spLocks noChangeArrowheads="1"/>
          </p:cNvSpPr>
          <p:nvPr/>
        </p:nvSpPr>
        <p:spPr bwMode="auto">
          <a:xfrm>
            <a:off x="3543300" y="6400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v-SE" sz="1800">
              <a:latin typeface="Arial" charset="0"/>
            </a:endParaRPr>
          </a:p>
        </p:txBody>
      </p:sp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231775" y="182563"/>
            <a:ext cx="16834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000" dirty="0">
                <a:solidFill>
                  <a:srgbClr val="0066CC"/>
                </a:solidFill>
                <a:latin typeface="+mn-lt"/>
              </a:rPr>
              <a:t>MAGNETITE</a:t>
            </a:r>
            <a:endParaRPr lang="en-US" sz="2000" dirty="0">
              <a:solidFill>
                <a:srgbClr val="0066CC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14313" y="500063"/>
          <a:ext cx="8713787" cy="569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r:id="rId4" imgW="13190476" imgH="8621328" progId="">
                  <p:embed/>
                </p:oleObj>
              </mc:Choice>
              <mc:Fallback>
                <p:oleObj r:id="rId4" imgW="13190476" imgH="8621328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500063"/>
                        <a:ext cx="8713787" cy="569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971550" y="1268413"/>
          <a:ext cx="6826250" cy="509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" name="Photo Editor Photo" r:id="rId4" imgW="2408129" imgH="1798095" progId="">
                  <p:embed/>
                </p:oleObj>
              </mc:Choice>
              <mc:Fallback>
                <p:oleObj name="Photo Editor Photo" r:id="rId4" imgW="2408129" imgH="1798095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68413"/>
                        <a:ext cx="6826250" cy="509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900113" y="260350"/>
          <a:ext cx="6096000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r:id="rId6" imgW="25571429" imgH="3057143" progId="">
                  <p:embed/>
                </p:oleObj>
              </mc:Choice>
              <mc:Fallback>
                <p:oleObj r:id="rId6" imgW="25571429" imgH="3057143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60350"/>
                        <a:ext cx="6096000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3348038" y="671513"/>
            <a:ext cx="250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400">
                <a:latin typeface="Arial" charset="0"/>
              </a:rPr>
              <a:t>(Anderson and Ahrens, 1994)</a:t>
            </a:r>
            <a:endParaRPr lang="en-US" sz="1400">
              <a:latin typeface="Arial" charset="0"/>
            </a:endParaRPr>
          </a:p>
        </p:txBody>
      </p:sp>
      <p:sp>
        <p:nvSpPr>
          <p:cNvPr id="2053" name="Line 7"/>
          <p:cNvSpPr>
            <a:spLocks noChangeShapeType="1"/>
          </p:cNvSpPr>
          <p:nvPr/>
        </p:nvSpPr>
        <p:spPr bwMode="auto">
          <a:xfrm flipH="1">
            <a:off x="5219700" y="981075"/>
            <a:ext cx="2447925" cy="1655763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054" name="Line 8"/>
          <p:cNvSpPr>
            <a:spLocks noChangeShapeType="1"/>
          </p:cNvSpPr>
          <p:nvPr/>
        </p:nvSpPr>
        <p:spPr bwMode="auto">
          <a:xfrm flipH="1">
            <a:off x="5292725" y="981075"/>
            <a:ext cx="2374900" cy="2303463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055" name="Text Box 9"/>
          <p:cNvSpPr txBox="1">
            <a:spLocks noChangeArrowheads="1"/>
          </p:cNvSpPr>
          <p:nvPr/>
        </p:nvSpPr>
        <p:spPr bwMode="auto">
          <a:xfrm>
            <a:off x="7575550" y="641350"/>
            <a:ext cx="1673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200">
                <a:solidFill>
                  <a:srgbClr val="0066FF"/>
                </a:solidFill>
                <a:latin typeface="Arial" charset="0"/>
              </a:rPr>
              <a:t>Presence of light</a:t>
            </a:r>
          </a:p>
          <a:p>
            <a:r>
              <a:rPr lang="sv-SE" sz="1200">
                <a:solidFill>
                  <a:srgbClr val="0066FF"/>
                </a:solidFill>
                <a:latin typeface="Arial" charset="0"/>
              </a:rPr>
              <a:t>element(s) in the</a:t>
            </a:r>
          </a:p>
          <a:p>
            <a:r>
              <a:rPr lang="sv-SE" sz="1200">
                <a:solidFill>
                  <a:srgbClr val="0066FF"/>
                </a:solidFill>
                <a:latin typeface="Arial" charset="0"/>
              </a:rPr>
              <a:t>outer core required.</a:t>
            </a:r>
          </a:p>
          <a:p>
            <a:r>
              <a:rPr lang="sv-SE" sz="1200">
                <a:solidFill>
                  <a:srgbClr val="0066FF"/>
                </a:solidFill>
                <a:latin typeface="Arial" charset="0"/>
              </a:rPr>
              <a:t>Pure Fe is too dense.</a:t>
            </a:r>
            <a:r>
              <a:rPr lang="sv-SE" sz="1200">
                <a:latin typeface="Arial" charset="0"/>
              </a:rPr>
              <a:t> </a:t>
            </a:r>
            <a:endParaRPr lang="en-US" sz="1200">
              <a:latin typeface="Arial" charset="0"/>
            </a:endParaRPr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 rot="-1395791">
            <a:off x="2895600" y="280035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800">
                <a:solidFill>
                  <a:srgbClr val="0066FF"/>
                </a:solidFill>
                <a:latin typeface="Arial" charset="0"/>
              </a:rPr>
              <a:t>Liquid Fe</a:t>
            </a:r>
            <a:endParaRPr lang="en-US" sz="1800">
              <a:solidFill>
                <a:srgbClr val="0066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07504" y="116632"/>
            <a:ext cx="4120039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>
                <a:solidFill>
                  <a:srgbClr val="0066FF"/>
                </a:solidFill>
                <a:latin typeface="+mn-lt"/>
              </a:rPr>
              <a:t>Thermal Equations of State</a:t>
            </a:r>
            <a:endParaRPr lang="en-US" sz="28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90829" y="1556792"/>
            <a:ext cx="87264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400" b="1" dirty="0" smtClean="0">
                <a:solidFill>
                  <a:srgbClr val="0066CC"/>
                </a:solidFill>
                <a:latin typeface="+mn-lt"/>
              </a:rPr>
              <a:t>Simple </a:t>
            </a:r>
            <a:r>
              <a:rPr lang="sv-SE" sz="2400" b="1" dirty="0">
                <a:solidFill>
                  <a:srgbClr val="0066CC"/>
                </a:solidFill>
                <a:latin typeface="+mn-lt"/>
              </a:rPr>
              <a:t>method for evaluating </a:t>
            </a:r>
            <a:r>
              <a:rPr lang="sv-SE" sz="2400" b="1" dirty="0" smtClean="0">
                <a:solidFill>
                  <a:srgbClr val="0066CC"/>
                </a:solidFill>
                <a:latin typeface="+mn-lt"/>
              </a:rPr>
              <a:t>p-V-T data</a:t>
            </a:r>
            <a:endParaRPr lang="sv-SE" sz="1800" dirty="0">
              <a:solidFill>
                <a:srgbClr val="0066CC"/>
              </a:solidFill>
              <a:latin typeface="+mn-lt"/>
            </a:endParaRPr>
          </a:p>
          <a:p>
            <a:r>
              <a:rPr lang="sv-SE" sz="1800" dirty="0" smtClean="0">
                <a:solidFill>
                  <a:srgbClr val="0066CC"/>
                </a:solidFill>
                <a:latin typeface="+mn-lt"/>
              </a:rPr>
              <a:t> </a:t>
            </a:r>
            <a:r>
              <a:rPr lang="sv-SE" sz="2000" dirty="0" smtClean="0">
                <a:solidFill>
                  <a:srgbClr val="0066CC"/>
                </a:solidFill>
                <a:latin typeface="+mn-lt"/>
              </a:rPr>
              <a:t>isothermal EoS (e.g. M, BM or Vinet), with V</a:t>
            </a:r>
            <a:r>
              <a:rPr lang="sv-SE" sz="2000" baseline="-25000" dirty="0" smtClean="0">
                <a:solidFill>
                  <a:srgbClr val="0066CC"/>
                </a:solidFill>
                <a:latin typeface="+mn-lt"/>
              </a:rPr>
              <a:t>0</a:t>
            </a:r>
            <a:r>
              <a:rPr lang="sv-SE" sz="2000" dirty="0" smtClean="0">
                <a:solidFill>
                  <a:srgbClr val="0066CC"/>
                </a:solidFill>
                <a:latin typeface="+mn-lt"/>
              </a:rPr>
              <a:t> </a:t>
            </a:r>
            <a:r>
              <a:rPr lang="sv-SE" sz="2000" dirty="0">
                <a:solidFill>
                  <a:srgbClr val="0066CC"/>
                </a:solidFill>
                <a:latin typeface="+mn-lt"/>
              </a:rPr>
              <a:t>and K</a:t>
            </a:r>
            <a:r>
              <a:rPr lang="sv-SE" sz="2000" baseline="-25000" dirty="0">
                <a:solidFill>
                  <a:srgbClr val="0066CC"/>
                </a:solidFill>
                <a:latin typeface="+mn-lt"/>
              </a:rPr>
              <a:t>0</a:t>
            </a:r>
            <a:r>
              <a:rPr lang="sv-SE" sz="2000" dirty="0">
                <a:solidFill>
                  <a:srgbClr val="0066CC"/>
                </a:solidFill>
                <a:latin typeface="+mn-lt"/>
              </a:rPr>
              <a:t> as </a:t>
            </a:r>
            <a:r>
              <a:rPr lang="sv-SE" sz="2000" dirty="0" smtClean="0">
                <a:solidFill>
                  <a:srgbClr val="0066CC"/>
                </a:solidFill>
                <a:latin typeface="+mn-lt"/>
              </a:rPr>
              <a:t>material properties</a:t>
            </a:r>
          </a:p>
          <a:p>
            <a:r>
              <a:rPr lang="sv-SE" sz="2000" dirty="0" smtClean="0">
                <a:solidFill>
                  <a:srgbClr val="0066CC"/>
                </a:solidFill>
                <a:latin typeface="+mn-lt"/>
              </a:rPr>
              <a:t> at p </a:t>
            </a:r>
            <a:r>
              <a:rPr lang="sv-SE" sz="2000" dirty="0">
                <a:solidFill>
                  <a:srgbClr val="0066CC"/>
                </a:solidFill>
                <a:latin typeface="+mn-lt"/>
              </a:rPr>
              <a:t>= 0 </a:t>
            </a:r>
            <a:r>
              <a:rPr lang="sv-SE" sz="2000" dirty="0" smtClean="0">
                <a:solidFill>
                  <a:srgbClr val="0066CC"/>
                </a:solidFill>
                <a:latin typeface="+mn-lt"/>
              </a:rPr>
              <a:t>and</a:t>
            </a:r>
            <a:r>
              <a:rPr lang="sv-SE" sz="2000" dirty="0">
                <a:solidFill>
                  <a:srgbClr val="0066CC"/>
                </a:solidFill>
                <a:latin typeface="+mn-lt"/>
              </a:rPr>
              <a:t> </a:t>
            </a:r>
            <a:r>
              <a:rPr lang="sv-SE" sz="2000" dirty="0" smtClean="0">
                <a:solidFill>
                  <a:srgbClr val="0066CC"/>
                </a:solidFill>
                <a:latin typeface="+mn-lt"/>
              </a:rPr>
              <a:t>high T</a:t>
            </a:r>
            <a:endParaRPr lang="sv-SE" sz="2000" dirty="0">
              <a:solidFill>
                <a:srgbClr val="0066CC"/>
              </a:solidFill>
              <a:latin typeface="+mn-lt"/>
            </a:endParaRP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845840"/>
              </p:ext>
            </p:extLst>
          </p:nvPr>
        </p:nvGraphicFramePr>
        <p:xfrm>
          <a:off x="3428716" y="2618108"/>
          <a:ext cx="3234994" cy="88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0" name="Formel" r:id="rId4" imgW="1765300" imgH="482600" progId="Equation.3">
                  <p:embed/>
                </p:oleObj>
              </mc:Choice>
              <mc:Fallback>
                <p:oleObj name="Formel" r:id="rId4" imgW="1765300" imgH="482600" progId="Equation.3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716" y="2618108"/>
                        <a:ext cx="3234994" cy="884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003280" y="3700683"/>
            <a:ext cx="4672569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sv-SE" sz="2200" dirty="0" smtClean="0">
                <a:latin typeface="+mn-lt"/>
              </a:rPr>
              <a:t>derived </a:t>
            </a:r>
            <a:r>
              <a:rPr lang="sv-SE" sz="2200" dirty="0">
                <a:latin typeface="+mn-lt"/>
              </a:rPr>
              <a:t>by integration of </a:t>
            </a:r>
            <a:r>
              <a:rPr lang="sv-SE" sz="2200" dirty="0" smtClean="0">
                <a:latin typeface="+mn-lt"/>
              </a:rPr>
              <a:t>the</a:t>
            </a:r>
          </a:p>
          <a:p>
            <a:pPr>
              <a:lnSpc>
                <a:spcPts val="2600"/>
              </a:lnSpc>
            </a:pPr>
            <a:r>
              <a:rPr lang="sv-SE" sz="2200" dirty="0" smtClean="0">
                <a:latin typeface="+mn-lt"/>
              </a:rPr>
              <a:t>expression for the thermal expansivity:</a:t>
            </a:r>
            <a:endParaRPr lang="en-US" sz="2200" dirty="0">
              <a:latin typeface="+mn-lt"/>
            </a:endParaRPr>
          </a:p>
        </p:txBody>
      </p:sp>
      <p:graphicFrame>
        <p:nvGraphicFramePr>
          <p:cNvPr id="819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075975"/>
              </p:ext>
            </p:extLst>
          </p:nvPr>
        </p:nvGraphicFramePr>
        <p:xfrm>
          <a:off x="7531295" y="3919041"/>
          <a:ext cx="1217169" cy="712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1" name="Formel" r:id="rId6" imgW="672808" imgH="393529" progId="Equation.3">
                  <p:embed/>
                </p:oleObj>
              </mc:Choice>
              <mc:Fallback>
                <p:oleObj name="Formel" r:id="rId6" imgW="672808" imgH="393529" progId="Equation.3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1295" y="3919041"/>
                        <a:ext cx="1217169" cy="712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3491880" y="4941168"/>
            <a:ext cx="5152051" cy="168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100"/>
              </a:lnSpc>
            </a:pPr>
            <a:r>
              <a:rPr lang="sv-SE" sz="2200" b="1" dirty="0" smtClean="0">
                <a:solidFill>
                  <a:srgbClr val="0066CC"/>
                </a:solidFill>
                <a:latin typeface="+mn-lt"/>
              </a:rPr>
              <a:t>Common approximations</a:t>
            </a:r>
          </a:p>
          <a:p>
            <a:pPr>
              <a:lnSpc>
                <a:spcPts val="3100"/>
              </a:lnSpc>
            </a:pPr>
            <a:r>
              <a:rPr lang="sv-SE" sz="2200" dirty="0" smtClean="0">
                <a:solidFill>
                  <a:srgbClr val="0066CC"/>
                </a:solidFill>
                <a:latin typeface="Symbol" pitchFamily="18" charset="2"/>
              </a:rPr>
              <a:t>  a</a:t>
            </a:r>
            <a:r>
              <a:rPr lang="sv-SE" sz="2200" dirty="0" smtClean="0">
                <a:solidFill>
                  <a:srgbClr val="0066CC"/>
                </a:solidFill>
                <a:latin typeface="+mn-lt"/>
              </a:rPr>
              <a:t>(T) = C (constant) </a:t>
            </a:r>
            <a:r>
              <a:rPr lang="sv-SE" sz="2200" dirty="0" smtClean="0">
                <a:latin typeface="+mn-lt"/>
              </a:rPr>
              <a:t>or</a:t>
            </a:r>
          </a:p>
          <a:p>
            <a:pPr>
              <a:lnSpc>
                <a:spcPts val="3100"/>
              </a:lnSpc>
            </a:pPr>
            <a:r>
              <a:rPr lang="sv-SE" sz="2200" dirty="0" smtClean="0">
                <a:solidFill>
                  <a:srgbClr val="0066CC"/>
                </a:solidFill>
                <a:latin typeface="Symbol" pitchFamily="18" charset="2"/>
              </a:rPr>
              <a:t>  a</a:t>
            </a:r>
            <a:r>
              <a:rPr lang="sv-SE" sz="2200" dirty="0" smtClean="0">
                <a:solidFill>
                  <a:srgbClr val="0066CC"/>
                </a:solidFill>
                <a:latin typeface="+mn-lt"/>
              </a:rPr>
              <a:t>(T</a:t>
            </a:r>
            <a:r>
              <a:rPr lang="sv-SE" sz="2200" dirty="0">
                <a:solidFill>
                  <a:srgbClr val="0066CC"/>
                </a:solidFill>
                <a:latin typeface="+mn-lt"/>
              </a:rPr>
              <a:t>) = a + </a:t>
            </a:r>
            <a:r>
              <a:rPr lang="sv-SE" sz="2200" dirty="0" smtClean="0">
                <a:solidFill>
                  <a:srgbClr val="0066CC"/>
                </a:solidFill>
                <a:latin typeface="+mn-lt"/>
              </a:rPr>
              <a:t>bT</a:t>
            </a:r>
          </a:p>
          <a:p>
            <a:pPr>
              <a:lnSpc>
                <a:spcPts val="3100"/>
              </a:lnSpc>
            </a:pPr>
            <a:r>
              <a:rPr lang="sv-SE" sz="2000" dirty="0" smtClean="0">
                <a:latin typeface="+mn-lt"/>
              </a:rPr>
              <a:t>Higher-order </a:t>
            </a:r>
            <a:r>
              <a:rPr lang="sv-SE" sz="2000" dirty="0">
                <a:latin typeface="+mn-lt"/>
              </a:rPr>
              <a:t>terms </a:t>
            </a:r>
            <a:r>
              <a:rPr lang="sv-SE" sz="2000" dirty="0" smtClean="0">
                <a:latin typeface="+mn-lt"/>
              </a:rPr>
              <a:t>can be </a:t>
            </a:r>
            <a:r>
              <a:rPr lang="sv-SE" sz="2000" dirty="0">
                <a:latin typeface="+mn-lt"/>
              </a:rPr>
              <a:t>used </a:t>
            </a:r>
            <a:r>
              <a:rPr lang="sv-SE" sz="2000" dirty="0" smtClean="0">
                <a:latin typeface="+mn-lt"/>
              </a:rPr>
              <a:t>when necessary</a:t>
            </a:r>
            <a:endParaRPr lang="en-US" sz="2400" dirty="0">
              <a:latin typeface="+mn-lt"/>
            </a:endParaRPr>
          </a:p>
        </p:txBody>
      </p:sp>
      <p:graphicFrame>
        <p:nvGraphicFramePr>
          <p:cNvPr id="819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676933"/>
              </p:ext>
            </p:extLst>
          </p:nvPr>
        </p:nvGraphicFramePr>
        <p:xfrm>
          <a:off x="4604698" y="526233"/>
          <a:ext cx="4396287" cy="67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2" name="Formel" r:id="rId8" imgW="3479800" imgH="533400" progId="Equation.3">
                  <p:embed/>
                </p:oleObj>
              </mc:Choice>
              <mc:Fallback>
                <p:oleObj name="Formel" r:id="rId8" imgW="3479800" imgH="533400" progId="Equation.3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4698" y="526233"/>
                        <a:ext cx="4396287" cy="674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15270" y="187857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err="1" smtClean="0"/>
              <a:t>Isothermal</a:t>
            </a:r>
            <a:r>
              <a:rPr lang="nb-NO" sz="1800" dirty="0" smtClean="0"/>
              <a:t>, third-order BM </a:t>
            </a:r>
            <a:r>
              <a:rPr lang="nb-NO" sz="1800" dirty="0" err="1" smtClean="0"/>
              <a:t>EoS</a:t>
            </a:r>
            <a:endParaRPr lang="nb-NO" sz="180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3125" y="2834086"/>
            <a:ext cx="36439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000" dirty="0" smtClean="0">
                <a:latin typeface="+mn-lt"/>
              </a:rPr>
              <a:t>High-T V</a:t>
            </a:r>
            <a:r>
              <a:rPr lang="sv-SE" sz="2000" baseline="-25000" dirty="0" smtClean="0">
                <a:latin typeface="+mn-lt"/>
              </a:rPr>
              <a:t>0</a:t>
            </a:r>
            <a:r>
              <a:rPr lang="sv-SE" sz="2000" dirty="0" smtClean="0">
                <a:latin typeface="+mn-lt"/>
              </a:rPr>
              <a:t> (zero-pressure V):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68760"/>
            <a:ext cx="7746031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Neutral buoyancy between:</a:t>
            </a:r>
          </a:p>
          <a:p>
            <a:r>
              <a:rPr lang="nb-NO" sz="1600" dirty="0" smtClean="0"/>
              <a:t>MgSiO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-rich bridgmanitic material (0-4 mol% FeSiO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 + FeAlO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) and PREM (or pyrolite)</a:t>
            </a:r>
          </a:p>
          <a:p>
            <a:endParaRPr lang="nb-NO" sz="1800" dirty="0"/>
          </a:p>
          <a:p>
            <a:r>
              <a:rPr lang="nb-NO" sz="1800" dirty="0">
                <a:solidFill>
                  <a:srgbClr val="0000FF"/>
                </a:solidFill>
                <a:latin typeface="+mj-lt"/>
              </a:rPr>
              <a:t>A</a:t>
            </a:r>
            <a:r>
              <a:rPr lang="nb-NO" sz="1800" dirty="0" smtClean="0">
                <a:solidFill>
                  <a:srgbClr val="0000FF"/>
                </a:solidFill>
                <a:latin typeface="+mj-lt"/>
              </a:rPr>
              <a:t>t 120 GPa and 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nb-NO" sz="1800" dirty="0" smtClean="0">
                <a:solidFill>
                  <a:srgbClr val="0000FF"/>
                </a:solidFill>
                <a:latin typeface="+mj-lt"/>
              </a:rPr>
              <a:t>T=0:</a:t>
            </a:r>
          </a:p>
          <a:p>
            <a:r>
              <a:rPr lang="nb-NO" sz="1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nb-NO" sz="18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dirty="0" smtClean="0"/>
              <a:t> = 2.5 for 2 mol% FeSiO</a:t>
            </a:r>
            <a:r>
              <a:rPr lang="nb-NO" sz="1800" baseline="-25000" dirty="0" smtClean="0"/>
              <a:t>3</a:t>
            </a:r>
            <a:r>
              <a:rPr lang="nb-NO" sz="1800" dirty="0" smtClean="0"/>
              <a:t>   and   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dirty="0"/>
              <a:t> = </a:t>
            </a:r>
            <a:r>
              <a:rPr lang="nb-NO" sz="1800" dirty="0" smtClean="0"/>
              <a:t>1.5 </a:t>
            </a:r>
            <a:r>
              <a:rPr lang="nb-NO" sz="1800" dirty="0"/>
              <a:t>for </a:t>
            </a:r>
            <a:r>
              <a:rPr lang="nb-NO" sz="1800" dirty="0" smtClean="0"/>
              <a:t>5 </a:t>
            </a:r>
            <a:r>
              <a:rPr lang="nb-NO" sz="1800" dirty="0"/>
              <a:t>mol% FeSiO</a:t>
            </a:r>
            <a:r>
              <a:rPr lang="nb-NO" sz="1800" baseline="-25000" dirty="0"/>
              <a:t>3</a:t>
            </a:r>
            <a:endParaRPr lang="nb-NO" sz="1800" dirty="0" smtClean="0"/>
          </a:p>
          <a:p>
            <a:endParaRPr lang="nb-NO" sz="1800" dirty="0"/>
          </a:p>
          <a:p>
            <a:r>
              <a:rPr lang="nb-NO" sz="1800" dirty="0" smtClean="0"/>
              <a:t>BM, third-order:</a:t>
            </a:r>
          </a:p>
          <a:p>
            <a:r>
              <a:rPr lang="nb-NO" sz="1800" dirty="0" smtClean="0">
                <a:latin typeface="Symbol" panose="05050102010706020507" pitchFamily="18" charset="2"/>
              </a:rPr>
              <a:t>D</a:t>
            </a:r>
            <a:r>
              <a:rPr lang="nb-NO" sz="1800" dirty="0" smtClean="0"/>
              <a:t>p = 1.5 K</a:t>
            </a:r>
            <a:r>
              <a:rPr lang="nb-NO" sz="1800" baseline="-25000" dirty="0" smtClean="0"/>
              <a:t>0</a:t>
            </a:r>
            <a:r>
              <a:rPr lang="nb-NO" sz="1800" dirty="0" smtClean="0"/>
              <a:t> [(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baseline="-25000" dirty="0" smtClean="0">
                <a:solidFill>
                  <a:srgbClr val="0000FF"/>
                </a:solidFill>
              </a:rPr>
              <a:t>0</a:t>
            </a:r>
            <a:r>
              <a:rPr lang="nb-NO" sz="1800" dirty="0" smtClean="0">
                <a:solidFill>
                  <a:srgbClr val="0000FF"/>
                </a:solidFill>
              </a:rPr>
              <a:t> </a:t>
            </a:r>
            <a:r>
              <a:rPr lang="nb-NO" sz="1800" b="1" dirty="0">
                <a:solidFill>
                  <a:srgbClr val="0000FF"/>
                </a:solidFill>
              </a:rPr>
              <a:t>/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dirty="0" smtClean="0"/>
              <a:t>)</a:t>
            </a:r>
            <a:r>
              <a:rPr lang="nb-NO" sz="1800" baseline="30000" dirty="0" smtClean="0"/>
              <a:t>2.33</a:t>
            </a:r>
            <a:r>
              <a:rPr lang="nb-NO" sz="1800" dirty="0" smtClean="0"/>
              <a:t> </a:t>
            </a:r>
            <a:r>
              <a:rPr lang="nb-NO" sz="1800" dirty="0" smtClean="0">
                <a:latin typeface="Symbol" panose="05050102010706020507" pitchFamily="18" charset="2"/>
              </a:rPr>
              <a:t>-</a:t>
            </a:r>
            <a:r>
              <a:rPr lang="nb-NO" sz="1800" dirty="0" smtClean="0"/>
              <a:t>  (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baseline="-25000" dirty="0">
                <a:solidFill>
                  <a:srgbClr val="0000FF"/>
                </a:solidFill>
              </a:rPr>
              <a:t>0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b="1" dirty="0">
                <a:solidFill>
                  <a:srgbClr val="0000FF"/>
                </a:solidFill>
              </a:rPr>
              <a:t>/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dirty="0" smtClean="0"/>
              <a:t>)</a:t>
            </a:r>
            <a:r>
              <a:rPr lang="nb-NO" sz="1800" baseline="30000" dirty="0" smtClean="0"/>
              <a:t>1.67</a:t>
            </a:r>
            <a:r>
              <a:rPr lang="nb-NO" sz="1800" dirty="0" smtClean="0"/>
              <a:t>] [1 </a:t>
            </a:r>
            <a:r>
              <a:rPr lang="nb-NO" sz="1800" dirty="0">
                <a:latin typeface="Symbol" panose="05050102010706020507" pitchFamily="18" charset="2"/>
              </a:rPr>
              <a:t>-</a:t>
            </a:r>
            <a:r>
              <a:rPr lang="nb-NO" sz="1800" dirty="0" smtClean="0"/>
              <a:t> 0.75(4</a:t>
            </a:r>
            <a:r>
              <a:rPr lang="nb-NO" sz="1800" dirty="0" smtClean="0">
                <a:latin typeface="Symbol" panose="05050102010706020507" pitchFamily="18" charset="2"/>
              </a:rPr>
              <a:t>-</a:t>
            </a:r>
            <a:r>
              <a:rPr lang="nb-NO" sz="1800" dirty="0" smtClean="0"/>
              <a:t>K'){(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baseline="-25000" dirty="0">
                <a:solidFill>
                  <a:srgbClr val="0000FF"/>
                </a:solidFill>
              </a:rPr>
              <a:t>0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b="1" dirty="0">
                <a:solidFill>
                  <a:srgbClr val="0000FF"/>
                </a:solidFill>
              </a:rPr>
              <a:t>/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dirty="0" smtClean="0"/>
              <a:t>)</a:t>
            </a:r>
            <a:r>
              <a:rPr lang="nb-NO" sz="1800" baseline="30000" dirty="0" smtClean="0"/>
              <a:t>0.67</a:t>
            </a:r>
            <a:r>
              <a:rPr lang="nb-NO" sz="1800" dirty="0" smtClean="0"/>
              <a:t> </a:t>
            </a:r>
            <a:r>
              <a:rPr lang="nb-NO" sz="1800" dirty="0" smtClean="0">
                <a:latin typeface="Symbol" panose="05050102010706020507" pitchFamily="18" charset="2"/>
              </a:rPr>
              <a:t>-</a:t>
            </a:r>
            <a:r>
              <a:rPr lang="nb-NO" sz="1800" dirty="0" smtClean="0"/>
              <a:t>1}]</a:t>
            </a:r>
          </a:p>
          <a:p>
            <a:endParaRPr lang="nb-NO" sz="1800" dirty="0"/>
          </a:p>
          <a:p>
            <a:r>
              <a:rPr lang="nb-NO" sz="1800" dirty="0" smtClean="0"/>
              <a:t>BM, second-order</a:t>
            </a:r>
          </a:p>
          <a:p>
            <a:r>
              <a:rPr lang="nb-NO" sz="1800" dirty="0">
                <a:latin typeface="Symbol" panose="05050102010706020507" pitchFamily="18" charset="2"/>
              </a:rPr>
              <a:t>D</a:t>
            </a:r>
            <a:r>
              <a:rPr lang="nb-NO" sz="1800" dirty="0"/>
              <a:t>p = 1.5 K</a:t>
            </a:r>
            <a:r>
              <a:rPr lang="nb-NO" sz="1800" baseline="-25000" dirty="0"/>
              <a:t>0</a:t>
            </a:r>
            <a:r>
              <a:rPr lang="nb-NO" sz="1800" dirty="0"/>
              <a:t> [(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baseline="-25000" dirty="0">
                <a:solidFill>
                  <a:srgbClr val="0000FF"/>
                </a:solidFill>
              </a:rPr>
              <a:t>0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b="1" dirty="0">
                <a:solidFill>
                  <a:srgbClr val="0000FF"/>
                </a:solidFill>
              </a:rPr>
              <a:t>/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dirty="0"/>
              <a:t>)</a:t>
            </a:r>
            <a:r>
              <a:rPr lang="nb-NO" sz="1800" baseline="30000" dirty="0"/>
              <a:t>2.33</a:t>
            </a:r>
            <a:r>
              <a:rPr lang="nb-NO" sz="1800" dirty="0"/>
              <a:t> </a:t>
            </a:r>
            <a:r>
              <a:rPr lang="nb-NO" sz="1800" dirty="0">
                <a:latin typeface="Symbol" panose="05050102010706020507" pitchFamily="18" charset="2"/>
              </a:rPr>
              <a:t>-</a:t>
            </a:r>
            <a:r>
              <a:rPr lang="nb-NO" sz="1800" dirty="0"/>
              <a:t>  (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baseline="-25000" dirty="0">
                <a:solidFill>
                  <a:srgbClr val="0000FF"/>
                </a:solidFill>
              </a:rPr>
              <a:t>0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b="1" dirty="0">
                <a:solidFill>
                  <a:srgbClr val="0000FF"/>
                </a:solidFill>
              </a:rPr>
              <a:t>/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dirty="0"/>
              <a:t>)</a:t>
            </a:r>
            <a:r>
              <a:rPr lang="nb-NO" sz="1800" baseline="30000" dirty="0"/>
              <a:t>1.67</a:t>
            </a:r>
            <a:r>
              <a:rPr lang="nb-NO" sz="1800" dirty="0"/>
              <a:t>] </a:t>
            </a:r>
            <a:r>
              <a:rPr lang="nb-NO" sz="1800" dirty="0" smtClean="0"/>
              <a:t>[(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baseline="-25000" dirty="0">
                <a:solidFill>
                  <a:srgbClr val="0000FF"/>
                </a:solidFill>
              </a:rPr>
              <a:t>0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b="1" dirty="0">
                <a:solidFill>
                  <a:srgbClr val="0000FF"/>
                </a:solidFill>
              </a:rPr>
              <a:t>/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dirty="0"/>
              <a:t>)</a:t>
            </a:r>
            <a:r>
              <a:rPr lang="nb-NO" sz="1800" baseline="30000" dirty="0"/>
              <a:t>0.67</a:t>
            </a:r>
            <a:r>
              <a:rPr lang="nb-NO" sz="1800" dirty="0"/>
              <a:t> </a:t>
            </a:r>
            <a:r>
              <a:rPr lang="nb-NO" sz="1800" dirty="0">
                <a:latin typeface="Symbol" panose="05050102010706020507" pitchFamily="18" charset="2"/>
              </a:rPr>
              <a:t>-</a:t>
            </a:r>
            <a:r>
              <a:rPr lang="nb-NO" sz="1800" dirty="0" smtClean="0"/>
              <a:t>1]</a:t>
            </a:r>
          </a:p>
          <a:p>
            <a:endParaRPr lang="nb-NO" sz="1800" dirty="0"/>
          </a:p>
          <a:p>
            <a:r>
              <a:rPr lang="nb-NO" sz="1800" dirty="0" smtClean="0"/>
              <a:t>What is </a:t>
            </a:r>
            <a:r>
              <a:rPr lang="nb-NO" sz="1800" dirty="0">
                <a:latin typeface="Symbol" panose="05050102010706020507" pitchFamily="18" charset="2"/>
              </a:rPr>
              <a:t>D</a:t>
            </a:r>
            <a:r>
              <a:rPr lang="nb-NO" sz="1800" dirty="0"/>
              <a:t>p</a:t>
            </a:r>
            <a:r>
              <a:rPr lang="nb-NO" sz="1800" dirty="0" smtClean="0"/>
              <a:t> for: </a:t>
            </a:r>
            <a:r>
              <a:rPr lang="nb-NO" sz="1800" dirty="0">
                <a:solidFill>
                  <a:srgbClr val="0000FF"/>
                </a:solidFill>
                <a:latin typeface="Symbol" panose="05050102010706020507" pitchFamily="18" charset="2"/>
              </a:rPr>
              <a:t>Dr</a:t>
            </a:r>
            <a:r>
              <a:rPr lang="nb-NO" sz="1800" baseline="-25000" dirty="0">
                <a:solidFill>
                  <a:srgbClr val="0000FF"/>
                </a:solidFill>
              </a:rPr>
              <a:t>0</a:t>
            </a:r>
            <a:r>
              <a:rPr lang="nb-NO" sz="1800" dirty="0" smtClean="0"/>
              <a:t> = 0.5  </a:t>
            </a:r>
            <a:endParaRPr lang="nb-NO" sz="1800" dirty="0"/>
          </a:p>
          <a:p>
            <a:r>
              <a:rPr lang="nb-NO" sz="1800" dirty="0"/>
              <a:t>2 mol% </a:t>
            </a:r>
            <a:r>
              <a:rPr lang="nb-NO" sz="1800" dirty="0" smtClean="0"/>
              <a:t>FeSiO</a:t>
            </a:r>
            <a:r>
              <a:rPr lang="nb-NO" sz="1800" baseline="-25000" dirty="0" smtClean="0"/>
              <a:t>3</a:t>
            </a:r>
            <a:r>
              <a:rPr lang="nb-NO" sz="1800" dirty="0" smtClean="0"/>
              <a:t>:</a:t>
            </a:r>
            <a:r>
              <a:rPr lang="nb-NO" sz="1800" baseline="-25000" dirty="0" smtClean="0"/>
              <a:t>    </a:t>
            </a:r>
            <a:r>
              <a:rPr lang="nb-NO" sz="1800" dirty="0" smtClean="0">
                <a:latin typeface="Symbol" panose="05050102010706020507" pitchFamily="18" charset="2"/>
              </a:rPr>
              <a:t>D</a:t>
            </a:r>
            <a:r>
              <a:rPr lang="nb-NO" sz="1800" dirty="0" smtClean="0"/>
              <a:t>p </a:t>
            </a:r>
            <a:r>
              <a:rPr lang="nb-NO" sz="1800" dirty="0"/>
              <a:t>= 1.5 </a:t>
            </a:r>
            <a:r>
              <a:rPr lang="nb-NO" sz="1800" dirty="0" smtClean="0"/>
              <a:t> 257 [(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0.2</a:t>
            </a:r>
            <a:r>
              <a:rPr lang="nb-NO" sz="1800" dirty="0" smtClean="0"/>
              <a:t>)</a:t>
            </a:r>
            <a:r>
              <a:rPr lang="nb-NO" sz="1800" baseline="30000" dirty="0" smtClean="0"/>
              <a:t>2.33</a:t>
            </a:r>
            <a:r>
              <a:rPr lang="nb-NO" sz="1800" dirty="0" smtClean="0"/>
              <a:t> </a:t>
            </a:r>
            <a:r>
              <a:rPr lang="nb-NO" sz="1800" dirty="0">
                <a:latin typeface="Symbol" panose="05050102010706020507" pitchFamily="18" charset="2"/>
              </a:rPr>
              <a:t>-</a:t>
            </a:r>
            <a:r>
              <a:rPr lang="nb-NO" sz="1800" dirty="0"/>
              <a:t>  </a:t>
            </a:r>
            <a:r>
              <a:rPr lang="nb-NO" sz="1800" dirty="0" smtClean="0"/>
              <a:t>(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0.2</a:t>
            </a:r>
            <a:r>
              <a:rPr lang="nb-NO" sz="1800" dirty="0" smtClean="0"/>
              <a:t>)</a:t>
            </a:r>
            <a:r>
              <a:rPr lang="nb-NO" sz="1800" baseline="30000" dirty="0" smtClean="0"/>
              <a:t>1.67</a:t>
            </a:r>
            <a:r>
              <a:rPr lang="nb-NO" sz="1800" dirty="0"/>
              <a:t>] </a:t>
            </a:r>
            <a:r>
              <a:rPr lang="nb-NO" sz="1800" dirty="0" smtClean="0"/>
              <a:t>[(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0.2</a:t>
            </a:r>
            <a:r>
              <a:rPr lang="nb-NO" sz="1800" dirty="0" smtClean="0"/>
              <a:t>)</a:t>
            </a:r>
            <a:r>
              <a:rPr lang="nb-NO" sz="1800" baseline="30000" dirty="0" smtClean="0"/>
              <a:t>0.67</a:t>
            </a:r>
            <a:r>
              <a:rPr lang="nb-NO" sz="1800" dirty="0" smtClean="0"/>
              <a:t> </a:t>
            </a:r>
            <a:r>
              <a:rPr lang="nb-NO" sz="1800" dirty="0">
                <a:latin typeface="Symbol" panose="05050102010706020507" pitchFamily="18" charset="2"/>
              </a:rPr>
              <a:t>-</a:t>
            </a:r>
            <a:r>
              <a:rPr lang="nb-NO" sz="1800" dirty="0"/>
              <a:t>1</a:t>
            </a:r>
            <a:r>
              <a:rPr lang="nb-NO" sz="1800" dirty="0" smtClean="0"/>
              <a:t>]  =  </a:t>
            </a:r>
          </a:p>
          <a:p>
            <a:r>
              <a:rPr lang="nb-NO" sz="1800" dirty="0">
                <a:latin typeface="Symbol" panose="05050102010706020507" pitchFamily="18" charset="2"/>
              </a:rPr>
              <a:t>5</a:t>
            </a:r>
            <a:r>
              <a:rPr lang="nb-NO" sz="1800" dirty="0" smtClean="0"/>
              <a:t> </a:t>
            </a:r>
            <a:r>
              <a:rPr lang="nb-NO" sz="1800" dirty="0"/>
              <a:t>mol% FeSiO</a:t>
            </a:r>
            <a:r>
              <a:rPr lang="nb-NO" sz="1800" baseline="-25000" dirty="0"/>
              <a:t>3</a:t>
            </a:r>
            <a:r>
              <a:rPr lang="nb-NO" sz="1800" dirty="0"/>
              <a:t>:</a:t>
            </a:r>
            <a:r>
              <a:rPr lang="nb-NO" sz="1800" dirty="0" smtClean="0">
                <a:latin typeface="Symbol" panose="05050102010706020507" pitchFamily="18" charset="2"/>
              </a:rPr>
              <a:t>   D</a:t>
            </a:r>
            <a:r>
              <a:rPr lang="nb-NO" sz="1800" dirty="0" smtClean="0"/>
              <a:t>p = 1.5  257 [(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0.333</a:t>
            </a:r>
            <a:r>
              <a:rPr lang="nb-NO" sz="1800" dirty="0" smtClean="0"/>
              <a:t>)</a:t>
            </a:r>
            <a:r>
              <a:rPr lang="nb-NO" sz="1800" baseline="30000" dirty="0" smtClean="0"/>
              <a:t>2.33</a:t>
            </a:r>
            <a:r>
              <a:rPr lang="nb-NO" sz="1800" dirty="0" smtClean="0"/>
              <a:t> </a:t>
            </a:r>
            <a:r>
              <a:rPr lang="nb-NO" sz="1800" dirty="0">
                <a:latin typeface="Symbol" panose="05050102010706020507" pitchFamily="18" charset="2"/>
              </a:rPr>
              <a:t>-</a:t>
            </a:r>
            <a:r>
              <a:rPr lang="nb-NO" sz="1800" dirty="0"/>
              <a:t>  </a:t>
            </a:r>
            <a:r>
              <a:rPr lang="nb-NO" sz="1800" dirty="0" smtClean="0"/>
              <a:t>(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0.333</a:t>
            </a:r>
            <a:r>
              <a:rPr lang="nb-NO" sz="1800" dirty="0" smtClean="0"/>
              <a:t>)</a:t>
            </a:r>
            <a:r>
              <a:rPr lang="nb-NO" sz="1800" baseline="30000" dirty="0" smtClean="0"/>
              <a:t>1.67</a:t>
            </a:r>
            <a:r>
              <a:rPr lang="nb-NO" sz="1800" dirty="0"/>
              <a:t>] </a:t>
            </a:r>
            <a:r>
              <a:rPr lang="nb-NO" sz="1800" dirty="0" smtClean="0"/>
              <a:t>[(</a:t>
            </a:r>
            <a:r>
              <a:rPr lang="nb-NO" sz="1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0.333</a:t>
            </a:r>
            <a:r>
              <a:rPr lang="nb-NO" sz="1800" dirty="0" smtClean="0"/>
              <a:t>)</a:t>
            </a:r>
            <a:r>
              <a:rPr lang="nb-NO" sz="1800" baseline="30000" dirty="0" smtClean="0"/>
              <a:t>0.67</a:t>
            </a:r>
            <a:r>
              <a:rPr lang="nb-NO" sz="1800" dirty="0" smtClean="0"/>
              <a:t> </a:t>
            </a:r>
            <a:r>
              <a:rPr lang="nb-NO" sz="1800" dirty="0">
                <a:latin typeface="Symbol" panose="05050102010706020507" pitchFamily="18" charset="2"/>
              </a:rPr>
              <a:t>-</a:t>
            </a:r>
            <a:r>
              <a:rPr lang="nb-NO" sz="1800" dirty="0"/>
              <a:t>1]</a:t>
            </a:r>
          </a:p>
          <a:p>
            <a:endParaRPr lang="nb-NO" sz="2000" dirty="0"/>
          </a:p>
          <a:p>
            <a:endParaRPr lang="nb-NO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62615" y="188639"/>
            <a:ext cx="30716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000" dirty="0" smtClean="0">
                <a:latin typeface="Symbol" panose="05050102010706020507" pitchFamily="18" charset="2"/>
              </a:rPr>
              <a:t>r</a:t>
            </a:r>
            <a:r>
              <a:rPr lang="nb-NO" sz="2000" dirty="0" smtClean="0"/>
              <a:t> = m/V,     V = m/</a:t>
            </a:r>
            <a:r>
              <a:rPr lang="nb-NO" sz="2000" dirty="0" smtClean="0">
                <a:latin typeface="Symbol" panose="05050102010706020507" pitchFamily="18" charset="2"/>
              </a:rPr>
              <a:t>r</a:t>
            </a:r>
            <a:endParaRPr lang="nb-NO" sz="2000" dirty="0" smtClean="0"/>
          </a:p>
          <a:p>
            <a:pPr>
              <a:lnSpc>
                <a:spcPts val="30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V/V</a:t>
            </a:r>
            <a:r>
              <a:rPr lang="nb-NO" sz="2000" baseline="-25000" dirty="0" smtClean="0">
                <a:solidFill>
                  <a:srgbClr val="0000FF"/>
                </a:solidFill>
              </a:rPr>
              <a:t>0</a:t>
            </a:r>
            <a:r>
              <a:rPr lang="nb-NO" sz="2000" dirty="0" smtClean="0"/>
              <a:t> = </a:t>
            </a:r>
            <a:r>
              <a:rPr lang="nb-NO" sz="2000" dirty="0"/>
              <a:t>m/</a:t>
            </a:r>
            <a:r>
              <a:rPr lang="nb-NO" sz="2000" dirty="0">
                <a:latin typeface="Symbol" panose="05050102010706020507" pitchFamily="18" charset="2"/>
              </a:rPr>
              <a:t>r</a:t>
            </a:r>
            <a:r>
              <a:rPr lang="nb-NO" sz="2000" dirty="0" smtClean="0"/>
              <a:t> </a:t>
            </a:r>
            <a:r>
              <a:rPr lang="nb-NO" sz="2200" b="1" dirty="0" smtClean="0"/>
              <a:t>/</a:t>
            </a:r>
            <a:r>
              <a:rPr lang="nb-NO" sz="2000" dirty="0" smtClean="0"/>
              <a:t> m/</a:t>
            </a:r>
            <a:r>
              <a:rPr lang="nb-NO" sz="2000" dirty="0" smtClean="0">
                <a:latin typeface="Symbol" panose="05050102010706020507" pitchFamily="18" charset="2"/>
              </a:rPr>
              <a:t>r</a:t>
            </a:r>
            <a:r>
              <a:rPr lang="nb-NO" sz="2000" baseline="-25000" dirty="0"/>
              <a:t>0</a:t>
            </a:r>
            <a:r>
              <a:rPr lang="nb-NO" sz="2000" dirty="0" smtClean="0"/>
              <a:t>  =  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r</a:t>
            </a:r>
            <a:r>
              <a:rPr lang="nb-NO" sz="2000" baseline="-25000" dirty="0" smtClean="0">
                <a:solidFill>
                  <a:srgbClr val="0000FF"/>
                </a:solidFill>
              </a:rPr>
              <a:t>0</a:t>
            </a:r>
            <a:r>
              <a:rPr lang="nb-NO" sz="2000" dirty="0">
                <a:solidFill>
                  <a:srgbClr val="0000FF"/>
                </a:solidFill>
              </a:rPr>
              <a:t> </a:t>
            </a:r>
            <a:r>
              <a:rPr lang="nb-NO" sz="2200" b="1" dirty="0" smtClean="0">
                <a:solidFill>
                  <a:srgbClr val="0000FF"/>
                </a:solidFill>
              </a:rPr>
              <a:t>/</a:t>
            </a:r>
            <a:r>
              <a:rPr lang="nb-NO" sz="2000" dirty="0" smtClean="0">
                <a:solidFill>
                  <a:srgbClr val="0000FF"/>
                </a:solidFill>
              </a:rPr>
              <a:t> </a:t>
            </a:r>
            <a:r>
              <a:rPr lang="nb-NO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r</a:t>
            </a: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538899"/>
              </p:ext>
            </p:extLst>
          </p:nvPr>
        </p:nvGraphicFramePr>
        <p:xfrm>
          <a:off x="4644008" y="509970"/>
          <a:ext cx="4396287" cy="67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8" name="Formel" r:id="rId3" imgW="3479800" imgH="533400" progId="Equation.3">
                  <p:embed/>
                </p:oleObj>
              </mc:Choice>
              <mc:Fallback>
                <p:oleObj name="Formel" r:id="rId3" imgW="34798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509970"/>
                        <a:ext cx="4396287" cy="674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16016" y="48305"/>
            <a:ext cx="413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008000"/>
                </a:solidFill>
              </a:rPr>
              <a:t>Isothermal</a:t>
            </a:r>
            <a:r>
              <a:rPr lang="nb-NO" sz="2400" dirty="0" smtClean="0">
                <a:solidFill>
                  <a:srgbClr val="008000"/>
                </a:solidFill>
              </a:rPr>
              <a:t>, third-order BM </a:t>
            </a:r>
            <a:r>
              <a:rPr lang="nb-NO" sz="2400" dirty="0" err="1" smtClean="0">
                <a:solidFill>
                  <a:srgbClr val="008000"/>
                </a:solidFill>
              </a:rPr>
              <a:t>EoS</a:t>
            </a:r>
            <a:endParaRPr lang="nb-NO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6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395537" y="620688"/>
            <a:ext cx="7848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3333FF"/>
                </a:solidFill>
                <a:cs typeface="Times New Roman" pitchFamily="18" charset="0"/>
              </a:rPr>
              <a:t>Within </a:t>
            </a:r>
            <a:r>
              <a:rPr lang="sv-SE" sz="2400" dirty="0" smtClean="0">
                <a:solidFill>
                  <a:srgbClr val="3333FF"/>
                </a:solidFill>
                <a:cs typeface="Times New Roman" pitchFamily="18" charset="0"/>
              </a:rPr>
              <a:t>uncertainties </a:t>
            </a:r>
            <a:r>
              <a:rPr lang="sv-SE" sz="2400" dirty="0">
                <a:solidFill>
                  <a:srgbClr val="3333FF"/>
                </a:solidFill>
                <a:cs typeface="Times New Roman" pitchFamily="18" charset="0"/>
              </a:rPr>
              <a:t>of </a:t>
            </a:r>
            <a:r>
              <a:rPr lang="sv-SE" sz="2400" dirty="0" smtClean="0">
                <a:solidFill>
                  <a:srgbClr val="3333FF"/>
                </a:solidFill>
                <a:cs typeface="Times New Roman" pitchFamily="18" charset="0"/>
              </a:rPr>
              <a:t>current </a:t>
            </a:r>
            <a:r>
              <a:rPr lang="sv-SE" sz="2400" dirty="0">
                <a:solidFill>
                  <a:srgbClr val="3333FF"/>
                </a:solidFill>
                <a:cs typeface="Times New Roman" pitchFamily="18" charset="0"/>
              </a:rPr>
              <a:t>experimental measurements, the </a:t>
            </a:r>
            <a:r>
              <a:rPr lang="sv-SE" sz="2400" dirty="0" smtClean="0">
                <a:solidFill>
                  <a:srgbClr val="3333FF"/>
                </a:solidFill>
                <a:cs typeface="Times New Roman" pitchFamily="18" charset="0"/>
              </a:rPr>
              <a:t>variation </a:t>
            </a:r>
            <a:r>
              <a:rPr lang="sv-SE" sz="2400" dirty="0">
                <a:solidFill>
                  <a:srgbClr val="3333FF"/>
                </a:solidFill>
                <a:cs typeface="Times New Roman" pitchFamily="18" charset="0"/>
              </a:rPr>
              <a:t>of </a:t>
            </a:r>
            <a:r>
              <a:rPr lang="sv-SE" sz="2400" dirty="0" smtClean="0">
                <a:solidFill>
                  <a:srgbClr val="3333FF"/>
                </a:solidFill>
                <a:cs typeface="Times New Roman" pitchFamily="18" charset="0"/>
              </a:rPr>
              <a:t>K</a:t>
            </a:r>
            <a:r>
              <a:rPr lang="sv-SE" sz="2400" baseline="-25000" dirty="0" smtClean="0">
                <a:solidFill>
                  <a:srgbClr val="3333FF"/>
                </a:solidFill>
                <a:cs typeface="Times New Roman" pitchFamily="18" charset="0"/>
              </a:rPr>
              <a:t>0</a:t>
            </a:r>
            <a:r>
              <a:rPr lang="sv-SE" sz="2400" dirty="0" smtClean="0">
                <a:solidFill>
                  <a:srgbClr val="3333FF"/>
                </a:solidFill>
                <a:cs typeface="Times New Roman" pitchFamily="18" charset="0"/>
              </a:rPr>
              <a:t>(T) is approximately linear</a:t>
            </a:r>
            <a:r>
              <a:rPr lang="sv-SE" sz="2400" dirty="0">
                <a:solidFill>
                  <a:srgbClr val="3333FF"/>
                </a:solidFill>
                <a:cs typeface="Times New Roman" pitchFamily="18" charset="0"/>
              </a:rPr>
              <a:t>:</a:t>
            </a:r>
            <a:endParaRPr lang="en-US" sz="2400" dirty="0">
              <a:solidFill>
                <a:srgbClr val="3333FF"/>
              </a:solidFill>
              <a:cs typeface="Times New Roman" pitchFamily="18" charset="0"/>
            </a:endParaRPr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1115616" y="1844824"/>
          <a:ext cx="5892673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3" name="Formel" r:id="rId4" imgW="2019240" imgH="444240" progId="Equation.3">
                  <p:embed/>
                </p:oleObj>
              </mc:Choice>
              <mc:Fallback>
                <p:oleObj name="Formel" r:id="rId4" imgW="2019240" imgH="4442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844824"/>
                        <a:ext cx="5892673" cy="12961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251521" y="3429000"/>
            <a:ext cx="84969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rgbClr val="3333FF"/>
                </a:solidFill>
                <a:cs typeface="Times New Roman" pitchFamily="18" charset="0"/>
              </a:rPr>
              <a:t>This formulation, combined </a:t>
            </a:r>
            <a:r>
              <a:rPr lang="sv-SE" sz="2400" dirty="0">
                <a:solidFill>
                  <a:srgbClr val="3333FF"/>
                </a:solidFill>
                <a:cs typeface="Times New Roman" pitchFamily="18" charset="0"/>
              </a:rPr>
              <a:t>with use of a variable K’ in the associated </a:t>
            </a:r>
            <a:r>
              <a:rPr lang="sv-SE" sz="2400">
                <a:solidFill>
                  <a:srgbClr val="3333FF"/>
                </a:solidFill>
                <a:cs typeface="Times New Roman" pitchFamily="18" charset="0"/>
              </a:rPr>
              <a:t>isothermal </a:t>
            </a:r>
            <a:r>
              <a:rPr lang="sv-SE" sz="2400" smtClean="0">
                <a:solidFill>
                  <a:srgbClr val="3333FF"/>
                </a:solidFill>
                <a:cs typeface="Times New Roman" pitchFamily="18" charset="0"/>
              </a:rPr>
              <a:t>EoS, includes </a:t>
            </a:r>
            <a:r>
              <a:rPr lang="sv-SE" sz="2400" dirty="0">
                <a:solidFill>
                  <a:srgbClr val="3333FF"/>
                </a:solidFill>
                <a:cs typeface="Times New Roman" pitchFamily="18" charset="0"/>
              </a:rPr>
              <a:t>all second derivatives of the volume with respect to </a:t>
            </a:r>
            <a:r>
              <a:rPr lang="sv-SE" sz="2400">
                <a:solidFill>
                  <a:srgbClr val="3333FF"/>
                </a:solidFill>
                <a:cs typeface="Times New Roman" pitchFamily="18" charset="0"/>
              </a:rPr>
              <a:t>the </a:t>
            </a:r>
            <a:r>
              <a:rPr lang="sv-SE" sz="2400" smtClean="0">
                <a:solidFill>
                  <a:srgbClr val="3333FF"/>
                </a:solidFill>
                <a:cs typeface="Times New Roman" pitchFamily="18" charset="0"/>
              </a:rPr>
              <a:t>intensive variables </a:t>
            </a:r>
            <a:r>
              <a:rPr lang="sv-SE" sz="2400" dirty="0">
                <a:solidFill>
                  <a:srgbClr val="3333FF"/>
                </a:solidFill>
                <a:cs typeface="Times New Roman" pitchFamily="18" charset="0"/>
              </a:rPr>
              <a:t>P and T, and is usually sufficient to fit most </a:t>
            </a:r>
            <a:r>
              <a:rPr lang="sv-SE" sz="2400">
                <a:solidFill>
                  <a:srgbClr val="3333FF"/>
                </a:solidFill>
                <a:cs typeface="Times New Roman" pitchFamily="18" charset="0"/>
              </a:rPr>
              <a:t>experimental </a:t>
            </a:r>
            <a:r>
              <a:rPr lang="sv-SE" sz="2400" smtClean="0">
                <a:solidFill>
                  <a:srgbClr val="3333FF"/>
                </a:solidFill>
                <a:cs typeface="Times New Roman" pitchFamily="18" charset="0"/>
              </a:rPr>
              <a:t>P-V-T datasets </a:t>
            </a:r>
            <a:r>
              <a:rPr lang="sv-SE" sz="2400" dirty="0">
                <a:solidFill>
                  <a:srgbClr val="3333FF"/>
                </a:solidFill>
                <a:cs typeface="Times New Roman" pitchFamily="18" charset="0"/>
              </a:rPr>
              <a:t>collected from room temperature up to ~1000 K.</a:t>
            </a:r>
            <a:endParaRPr lang="en-US" sz="2400" dirty="0">
              <a:solidFill>
                <a:srgbClr val="3333FF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3247" y="2115403"/>
            <a:ext cx="1630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solidFill>
                  <a:srgbClr val="3333FF"/>
                </a:solidFill>
                <a:cs typeface="Times New Roman" pitchFamily="18" charset="0"/>
              </a:rPr>
              <a:t>Ref. temp. T</a:t>
            </a:r>
            <a:r>
              <a:rPr lang="sv-SE" sz="2000" baseline="-25000" dirty="0" smtClean="0">
                <a:solidFill>
                  <a:srgbClr val="3333FF"/>
                </a:solidFill>
                <a:cs typeface="Times New Roman" pitchFamily="18" charset="0"/>
              </a:rPr>
              <a:t>0</a:t>
            </a:r>
            <a:r>
              <a:rPr lang="sv-SE" sz="2000" dirty="0" smtClean="0">
                <a:solidFill>
                  <a:srgbClr val="3333FF"/>
                </a:solidFill>
                <a:cs typeface="Times New Roman" pitchFamily="18" charset="0"/>
              </a:rPr>
              <a:t>:</a:t>
            </a:r>
          </a:p>
          <a:p>
            <a:r>
              <a:rPr lang="sv-SE" sz="2000" dirty="0" smtClean="0">
                <a:solidFill>
                  <a:srgbClr val="3333FF"/>
                </a:solidFill>
                <a:cs typeface="Times New Roman" pitchFamily="18" charset="0"/>
              </a:rPr>
              <a:t>mostly 289 K</a:t>
            </a:r>
            <a:endParaRPr lang="nb-NO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836613"/>
          <a:ext cx="6746875" cy="556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3" name="Photo Editor Photo" r:id="rId4" imgW="6001588" imgH="4952381" progId="">
                  <p:embed/>
                </p:oleObj>
              </mc:Choice>
              <mc:Fallback>
                <p:oleObj name="Photo Editor Photo" r:id="rId4" imgW="6001588" imgH="4952381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6613"/>
                        <a:ext cx="6746875" cy="556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443663" y="476250"/>
            <a:ext cx="25257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200" b="1">
                <a:latin typeface="Arial" charset="0"/>
              </a:rPr>
              <a:t>Data sets:</a:t>
            </a:r>
          </a:p>
          <a:p>
            <a:endParaRPr lang="sv-SE" sz="1200" b="1">
              <a:latin typeface="Arial" charset="0"/>
            </a:endParaRPr>
          </a:p>
          <a:p>
            <a:r>
              <a:rPr lang="sv-SE" sz="1200">
                <a:latin typeface="Arial" charset="0"/>
              </a:rPr>
              <a:t>this work</a:t>
            </a:r>
          </a:p>
          <a:p>
            <a:r>
              <a:rPr lang="sv-SE" sz="1200">
                <a:latin typeface="Arial" charset="0"/>
              </a:rPr>
              <a:t>Okudera (1996)</a:t>
            </a:r>
          </a:p>
          <a:p>
            <a:r>
              <a:rPr lang="sv-SE" sz="1200">
                <a:latin typeface="Arial" charset="0"/>
              </a:rPr>
              <a:t>Fei et al. (1999)</a:t>
            </a:r>
          </a:p>
          <a:p>
            <a:r>
              <a:rPr lang="sv-SE" sz="1200">
                <a:latin typeface="Arial" charset="0"/>
              </a:rPr>
              <a:t>Olsen (1994)</a:t>
            </a:r>
          </a:p>
          <a:p>
            <a:r>
              <a:rPr lang="sv-SE" sz="1200">
                <a:latin typeface="Arial" charset="0"/>
              </a:rPr>
              <a:t>Shebanova and Lazor (2003)</a:t>
            </a:r>
          </a:p>
          <a:p>
            <a:endParaRPr lang="sv-SE" sz="1200">
              <a:latin typeface="Arial" charset="0"/>
            </a:endParaRPr>
          </a:p>
          <a:p>
            <a:endParaRPr lang="sv-SE" sz="1200">
              <a:latin typeface="Arial" charset="0"/>
            </a:endParaRPr>
          </a:p>
          <a:p>
            <a:endParaRPr lang="sv-SE" sz="1200">
              <a:latin typeface="Arial" charset="0"/>
            </a:endParaRPr>
          </a:p>
          <a:p>
            <a:endParaRPr lang="sv-SE" sz="1600">
              <a:latin typeface="Arial" charset="0"/>
            </a:endParaRPr>
          </a:p>
          <a:p>
            <a:endParaRPr lang="sv-SE" sz="1600">
              <a:latin typeface="Arial" charset="0"/>
            </a:endParaRPr>
          </a:p>
          <a:p>
            <a:endParaRPr lang="sv-SE" sz="1600">
              <a:latin typeface="Arial" charset="0"/>
            </a:endParaRPr>
          </a:p>
          <a:p>
            <a:endParaRPr lang="sv-SE" sz="1600">
              <a:latin typeface="Arial" charset="0"/>
            </a:endParaRPr>
          </a:p>
          <a:p>
            <a:r>
              <a:rPr lang="sv-SE" sz="1600">
                <a:latin typeface="Arial" charset="0"/>
              </a:rPr>
              <a:t>dK</a:t>
            </a:r>
            <a:r>
              <a:rPr lang="sv-SE" sz="1600" baseline="-25000">
                <a:latin typeface="Arial" charset="0"/>
              </a:rPr>
              <a:t>T</a:t>
            </a:r>
            <a:r>
              <a:rPr lang="sv-SE" sz="1600">
                <a:latin typeface="Arial" charset="0"/>
              </a:rPr>
              <a:t>/dT = -0.030(5) GPa/K</a:t>
            </a:r>
            <a:endParaRPr lang="en-US" sz="1600"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042988" y="260350"/>
            <a:ext cx="38290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800">
                <a:latin typeface="Arial" charset="0"/>
              </a:rPr>
              <a:t>p-V-T equation of state of magnetite</a:t>
            </a:r>
          </a:p>
          <a:p>
            <a:r>
              <a:rPr lang="sv-SE" sz="1200">
                <a:latin typeface="Arial" charset="0"/>
              </a:rPr>
              <a:t>(high temperature BM-EOS after Saxena)</a:t>
            </a:r>
            <a:endParaRPr lang="en-US" sz="12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01453" y="2492896"/>
            <a:ext cx="5710707" cy="216777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nb-NO" sz="3200" dirty="0">
                <a:solidFill>
                  <a:srgbClr val="FF0000"/>
                </a:solidFill>
              </a:rPr>
              <a:t>G/</a:t>
            </a:r>
            <a:r>
              <a:rPr lang="nb-NO" sz="3200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200" dirty="0">
                <a:solidFill>
                  <a:srgbClr val="FF0000"/>
                </a:solidFill>
              </a:rPr>
              <a:t> = v</a:t>
            </a:r>
            <a:r>
              <a:rPr lang="nb-NO" sz="3200" baseline="-25000" dirty="0">
                <a:solidFill>
                  <a:srgbClr val="FF0000"/>
                </a:solidFill>
              </a:rPr>
              <a:t>s</a:t>
            </a:r>
            <a:r>
              <a:rPr lang="nb-NO" sz="3200" baseline="30000" dirty="0">
                <a:solidFill>
                  <a:srgbClr val="FF0000"/>
                </a:solidFill>
              </a:rPr>
              <a:t>2</a:t>
            </a:r>
            <a:endParaRPr lang="nb-NO" sz="32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nb-NO" sz="3200" b="1" dirty="0">
                <a:solidFill>
                  <a:srgbClr val="FF0000"/>
                </a:solidFill>
              </a:rPr>
              <a:t>K/</a:t>
            </a:r>
            <a:r>
              <a:rPr lang="nb-NO" sz="3200" b="1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200" dirty="0">
                <a:solidFill>
                  <a:srgbClr val="FF0000"/>
                </a:solidFill>
              </a:rPr>
              <a:t> = v</a:t>
            </a:r>
            <a:r>
              <a:rPr lang="nb-NO" sz="3200" baseline="-25000" dirty="0">
                <a:solidFill>
                  <a:srgbClr val="FF0000"/>
                </a:solidFill>
              </a:rPr>
              <a:t>p</a:t>
            </a:r>
            <a:r>
              <a:rPr lang="nb-NO" sz="3200" baseline="30000" dirty="0">
                <a:solidFill>
                  <a:srgbClr val="FF0000"/>
                </a:solidFill>
              </a:rPr>
              <a:t>2</a:t>
            </a:r>
            <a:r>
              <a:rPr lang="nb-NO" sz="3200" dirty="0">
                <a:solidFill>
                  <a:srgbClr val="FF0000"/>
                </a:solidFill>
              </a:rPr>
              <a:t> – 4/3v</a:t>
            </a:r>
            <a:r>
              <a:rPr lang="nb-NO" sz="3200" baseline="-25000" dirty="0">
                <a:solidFill>
                  <a:srgbClr val="FF0000"/>
                </a:solidFill>
              </a:rPr>
              <a:t>s</a:t>
            </a:r>
            <a:r>
              <a:rPr lang="nb-NO" sz="3200" baseline="30000" dirty="0">
                <a:solidFill>
                  <a:srgbClr val="FF0000"/>
                </a:solidFill>
              </a:rPr>
              <a:t>2  </a:t>
            </a:r>
            <a:r>
              <a:rPr lang="nb-NO" sz="3200" dirty="0">
                <a:solidFill>
                  <a:srgbClr val="FF0000"/>
                </a:solidFill>
              </a:rPr>
              <a:t> </a:t>
            </a:r>
            <a:r>
              <a:rPr lang="nb-NO" sz="3200" dirty="0" smtClean="0">
                <a:solidFill>
                  <a:srgbClr val="0000FF"/>
                </a:solidFill>
              </a:rPr>
              <a:t>= </a:t>
            </a:r>
            <a:r>
              <a:rPr lang="nb-NO" sz="3200" dirty="0">
                <a:solidFill>
                  <a:srgbClr val="0000FF"/>
                </a:solidFill>
              </a:rPr>
              <a:t>v</a:t>
            </a:r>
            <a:r>
              <a:rPr lang="nb-NO" sz="3200" baseline="-25000" dirty="0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nb-NO" sz="3200" baseline="30000" dirty="0">
                <a:solidFill>
                  <a:srgbClr val="0000FF"/>
                </a:solidFill>
                <a:latin typeface="Symbol" pitchFamily="18" charset="2"/>
              </a:rPr>
              <a:t>2 </a:t>
            </a:r>
            <a:r>
              <a:rPr lang="nb-NO" sz="3200" dirty="0">
                <a:solidFill>
                  <a:srgbClr val="0000FF"/>
                </a:solidFill>
              </a:rPr>
              <a:t>= </a:t>
            </a:r>
            <a:r>
              <a:rPr lang="nb-NO" sz="3200" b="1" dirty="0" smtClean="0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nb-NO" sz="3200" b="1" dirty="0">
              <a:solidFill>
                <a:srgbClr val="0000FF"/>
              </a:solidFill>
            </a:endParaRPr>
          </a:p>
          <a:p>
            <a:pPr eaLnBrk="1" hangingPunct="1">
              <a:lnSpc>
                <a:spcPts val="3400"/>
              </a:lnSpc>
            </a:pPr>
            <a:r>
              <a:rPr lang="nb-NO" sz="3200" b="1" dirty="0" smtClean="0">
                <a:solidFill>
                  <a:srgbClr val="0000FF"/>
                </a:solidFill>
              </a:rPr>
              <a:t>                              </a:t>
            </a:r>
            <a:r>
              <a:rPr lang="nb-NO" sz="2400" dirty="0" err="1" smtClean="0">
                <a:solidFill>
                  <a:srgbClr val="0000FF"/>
                </a:solidFill>
              </a:rPr>
              <a:t>v</a:t>
            </a:r>
            <a:r>
              <a:rPr lang="nb-NO" sz="2400" baseline="-25000" dirty="0" err="1" smtClean="0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nb-NO" dirty="0" smtClean="0">
                <a:solidFill>
                  <a:srgbClr val="0000FF"/>
                </a:solidFill>
              </a:rPr>
              <a:t>:</a:t>
            </a:r>
            <a:r>
              <a:rPr lang="nb-NO" dirty="0" smtClean="0">
                <a:solidFill>
                  <a:srgbClr val="0066CC"/>
                </a:solidFill>
              </a:rPr>
              <a:t> bulk </a:t>
            </a:r>
            <a:r>
              <a:rPr lang="nb-NO" dirty="0">
                <a:solidFill>
                  <a:srgbClr val="0066CC"/>
                </a:solidFill>
              </a:rPr>
              <a:t>sound </a:t>
            </a:r>
            <a:r>
              <a:rPr lang="nb-NO" dirty="0" err="1" smtClean="0">
                <a:solidFill>
                  <a:srgbClr val="0066CC"/>
                </a:solidFill>
              </a:rPr>
              <a:t>velocity</a:t>
            </a:r>
            <a:r>
              <a:rPr lang="nb-NO" dirty="0" smtClean="0">
                <a:solidFill>
                  <a:srgbClr val="0066CC"/>
                </a:solidFill>
              </a:rPr>
              <a:t>,</a:t>
            </a:r>
          </a:p>
          <a:p>
            <a:pPr eaLnBrk="1" hangingPunct="1">
              <a:lnSpc>
                <a:spcPts val="2800"/>
              </a:lnSpc>
            </a:pPr>
            <a:r>
              <a:rPr lang="nb-NO" dirty="0">
                <a:solidFill>
                  <a:srgbClr val="0066CC"/>
                </a:solidFill>
              </a:rPr>
              <a:t> </a:t>
            </a:r>
            <a:r>
              <a:rPr lang="nb-NO" b="1" dirty="0">
                <a:solidFill>
                  <a:srgbClr val="0066CC"/>
                </a:solidFill>
                <a:latin typeface="Symbol" pitchFamily="18" charset="2"/>
              </a:rPr>
              <a:t> </a:t>
            </a:r>
            <a:r>
              <a:rPr lang="nb-NO" b="1" dirty="0" smtClean="0">
                <a:solidFill>
                  <a:srgbClr val="0066CC"/>
                </a:solidFill>
                <a:latin typeface="Symbol" pitchFamily="18" charset="2"/>
              </a:rPr>
              <a:t>                                              </a:t>
            </a:r>
            <a:r>
              <a:rPr lang="nb-NO" sz="2400" b="1" dirty="0" smtClean="0">
                <a:solidFill>
                  <a:srgbClr val="0000FF"/>
                </a:solidFill>
                <a:latin typeface="Symbol" pitchFamily="18" charset="2"/>
              </a:rPr>
              <a:t>F </a:t>
            </a:r>
            <a:r>
              <a:rPr lang="nb-NO" dirty="0" smtClean="0">
                <a:solidFill>
                  <a:srgbClr val="0066CC"/>
                </a:solidFill>
              </a:rPr>
              <a:t>: </a:t>
            </a:r>
            <a:r>
              <a:rPr lang="nb-NO" dirty="0" err="1" smtClean="0">
                <a:solidFill>
                  <a:srgbClr val="0066CC"/>
                </a:solidFill>
              </a:rPr>
              <a:t>seismic</a:t>
            </a:r>
            <a:r>
              <a:rPr lang="nb-NO" dirty="0" smtClean="0">
                <a:solidFill>
                  <a:srgbClr val="0066CC"/>
                </a:solidFill>
              </a:rPr>
              <a:t> parameter</a:t>
            </a:r>
            <a:endParaRPr lang="en-US" sz="1800" dirty="0">
              <a:solidFill>
                <a:srgbClr val="0066CC"/>
              </a:solidFill>
              <a:latin typeface="Symbol" pitchFamily="18" charset="2"/>
            </a:endParaRP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250825" y="115888"/>
            <a:ext cx="87074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sz="3200">
                <a:solidFill>
                  <a:srgbClr val="0000FF"/>
                </a:solidFill>
              </a:rPr>
              <a:t>Seismic velocities  </a:t>
            </a:r>
            <a:r>
              <a:rPr lang="nb-NO" sz="32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  </a:t>
            </a:r>
            <a:r>
              <a:rPr lang="nb-NO" sz="3200">
                <a:solidFill>
                  <a:srgbClr val="0000FF"/>
                </a:solidFill>
              </a:rPr>
              <a:t>physical properties</a:t>
            </a:r>
          </a:p>
          <a:p>
            <a:pPr eaLnBrk="1" hangingPunct="1">
              <a:lnSpc>
                <a:spcPct val="90000"/>
              </a:lnSpc>
            </a:pPr>
            <a:endParaRPr lang="nb-NO" sz="360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b-NO" sz="3200"/>
              <a:t>Bulk modulus:</a:t>
            </a:r>
            <a:r>
              <a:rPr lang="nb-NO" sz="3600"/>
              <a:t> K</a:t>
            </a:r>
            <a:r>
              <a:rPr lang="nb-NO" sz="3600" baseline="-25000"/>
              <a:t> </a:t>
            </a:r>
            <a:r>
              <a:rPr lang="nb-NO" sz="2400"/>
              <a:t>(= incompressibility / stiffness)  </a:t>
            </a:r>
            <a:endParaRPr lang="nb-NO" sz="3600" baseline="-25000"/>
          </a:p>
          <a:p>
            <a:pPr eaLnBrk="1" hangingPunct="1">
              <a:lnSpc>
                <a:spcPct val="90000"/>
              </a:lnSpc>
            </a:pPr>
            <a:r>
              <a:rPr lang="nb-NO" sz="3200"/>
              <a:t>Shear modulus:</a:t>
            </a:r>
            <a:r>
              <a:rPr lang="nb-NO" sz="3600"/>
              <a:t> G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827584" y="5157192"/>
            <a:ext cx="4176712" cy="12906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nb-NO" sz="2800">
                <a:solidFill>
                  <a:srgbClr val="FF0000"/>
                </a:solidFill>
              </a:rPr>
              <a:t>v</a:t>
            </a:r>
            <a:r>
              <a:rPr lang="nb-NO" sz="2800" baseline="-25000">
                <a:solidFill>
                  <a:srgbClr val="FF0000"/>
                </a:solidFill>
              </a:rPr>
              <a:t>s</a:t>
            </a:r>
            <a:r>
              <a:rPr lang="nb-NO" sz="2800" baseline="30000">
                <a:solidFill>
                  <a:srgbClr val="FF0000"/>
                </a:solidFill>
              </a:rPr>
              <a:t>2</a:t>
            </a:r>
            <a:r>
              <a:rPr lang="nb-NO" sz="2800">
                <a:solidFill>
                  <a:srgbClr val="FF0000"/>
                </a:solidFill>
              </a:rPr>
              <a:t> = </a:t>
            </a:r>
            <a:r>
              <a:rPr lang="nb-NO" sz="2800" b="1">
                <a:solidFill>
                  <a:srgbClr val="FF0000"/>
                </a:solidFill>
              </a:rPr>
              <a:t>G</a:t>
            </a:r>
            <a:r>
              <a:rPr lang="nb-NO" sz="2800">
                <a:solidFill>
                  <a:srgbClr val="FF0000"/>
                </a:solidFill>
              </a:rPr>
              <a:t>/</a:t>
            </a:r>
            <a:r>
              <a:rPr lang="nb-NO" sz="2800">
                <a:solidFill>
                  <a:srgbClr val="FF0000"/>
                </a:solidFill>
                <a:latin typeface="Symbol" pitchFamily="18" charset="2"/>
              </a:rPr>
              <a:t>r</a:t>
            </a:r>
            <a:endParaRPr lang="nb-NO" sz="2800">
              <a:solidFill>
                <a:srgbClr val="FF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nb-NO" sz="3200">
                <a:solidFill>
                  <a:srgbClr val="FF0000"/>
                </a:solidFill>
              </a:rPr>
              <a:t>v</a:t>
            </a:r>
            <a:r>
              <a:rPr lang="nb-NO" sz="3200" baseline="-25000">
                <a:solidFill>
                  <a:srgbClr val="FF0000"/>
                </a:solidFill>
              </a:rPr>
              <a:t>p</a:t>
            </a:r>
            <a:r>
              <a:rPr lang="nb-NO" sz="3200" baseline="30000">
                <a:solidFill>
                  <a:srgbClr val="FF0000"/>
                </a:solidFill>
              </a:rPr>
              <a:t>2</a:t>
            </a:r>
            <a:r>
              <a:rPr lang="nb-NO" sz="3200">
                <a:solidFill>
                  <a:srgbClr val="FF0000"/>
                </a:solidFill>
              </a:rPr>
              <a:t> = (</a:t>
            </a:r>
            <a:r>
              <a:rPr lang="nb-NO" sz="3200" b="1">
                <a:solidFill>
                  <a:srgbClr val="FF0000"/>
                </a:solidFill>
              </a:rPr>
              <a:t>K</a:t>
            </a:r>
            <a:r>
              <a:rPr lang="nb-NO" sz="3200">
                <a:solidFill>
                  <a:srgbClr val="FF0000"/>
                </a:solidFill>
              </a:rPr>
              <a:t> </a:t>
            </a:r>
            <a:r>
              <a:rPr lang="nb-NO" sz="3200">
                <a:solidFill>
                  <a:srgbClr val="FF0000"/>
                </a:solidFill>
                <a:latin typeface="Symbol" pitchFamily="18" charset="2"/>
              </a:rPr>
              <a:t>+ 4/3</a:t>
            </a:r>
            <a:r>
              <a:rPr lang="nb-NO" sz="2800">
                <a:solidFill>
                  <a:srgbClr val="FF0000"/>
                </a:solidFill>
                <a:latin typeface="Symbol" pitchFamily="18" charset="2"/>
              </a:rPr>
              <a:t>*</a:t>
            </a:r>
            <a:r>
              <a:rPr lang="nb-NO" sz="3200" b="1">
                <a:solidFill>
                  <a:srgbClr val="FF0000"/>
                </a:solidFill>
              </a:rPr>
              <a:t>G</a:t>
            </a:r>
            <a:r>
              <a:rPr lang="nb-NO" sz="3200">
                <a:solidFill>
                  <a:srgbClr val="FF0000"/>
                </a:solidFill>
              </a:rPr>
              <a:t>)</a:t>
            </a:r>
            <a:r>
              <a:rPr lang="nb-NO" sz="3200">
                <a:solidFill>
                  <a:srgbClr val="FF0000"/>
                </a:solidFill>
                <a:latin typeface="Symbol" pitchFamily="18" charset="2"/>
              </a:rPr>
              <a:t>/r</a:t>
            </a:r>
            <a:endParaRPr lang="en-US" sz="3200">
              <a:solidFill>
                <a:srgbClr val="FF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628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4350" y="317500"/>
            <a:ext cx="3890963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2"/>
          <p:cNvSpPr txBox="1">
            <a:spLocks noChangeArrowheads="1"/>
          </p:cNvSpPr>
          <p:nvPr/>
        </p:nvSpPr>
        <p:spPr bwMode="auto">
          <a:xfrm>
            <a:off x="5292725" y="0"/>
            <a:ext cx="19748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>
                <a:solidFill>
                  <a:srgbClr val="0000FF"/>
                </a:solidFill>
              </a:rPr>
              <a:t>Bragg's law</a:t>
            </a:r>
          </a:p>
          <a:p>
            <a:pPr>
              <a:lnSpc>
                <a:spcPts val="300"/>
              </a:lnSpc>
            </a:pPr>
            <a:endParaRPr lang="nb-NO" sz="800" b="1">
              <a:solidFill>
                <a:srgbClr val="0000FF"/>
              </a:solidFill>
            </a:endParaRPr>
          </a:p>
          <a:p>
            <a:r>
              <a:rPr lang="nb-NO" sz="1600">
                <a:solidFill>
                  <a:srgbClr val="990099"/>
                </a:solidFill>
              </a:rPr>
              <a:t>  </a:t>
            </a:r>
            <a:r>
              <a:rPr lang="nb-NO" sz="1600"/>
              <a:t>positive interference</a:t>
            </a:r>
          </a:p>
          <a:p>
            <a:r>
              <a:rPr lang="nb-NO" sz="1600"/>
              <a:t>  when  </a:t>
            </a:r>
            <a:r>
              <a:rPr lang="nb-NO" sz="1600" b="1"/>
              <a:t>n</a:t>
            </a:r>
            <a:r>
              <a:rPr lang="nb-NO" sz="1600" b="1">
                <a:latin typeface="Symbol" pitchFamily="18" charset="2"/>
              </a:rPr>
              <a:t>l</a:t>
            </a:r>
            <a:r>
              <a:rPr lang="nb-NO" sz="1600" b="1"/>
              <a:t> = 2d sin</a:t>
            </a:r>
            <a:r>
              <a:rPr lang="nb-NO" sz="1600" b="1">
                <a:latin typeface="Symbol" pitchFamily="18" charset="2"/>
              </a:rPr>
              <a:t>q</a:t>
            </a:r>
            <a:endParaRPr lang="en-GB" sz="1600" b="1">
              <a:latin typeface="Symbol" pitchFamily="18" charset="2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120650" y="131763"/>
            <a:ext cx="2852738" cy="103981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2800" b="1">
                <a:solidFill>
                  <a:srgbClr val="0000FF"/>
                </a:solidFill>
              </a:rPr>
              <a:t>Unit cell V and </a:t>
            </a:r>
            <a:r>
              <a:rPr lang="nb-NO" sz="2800" b="1">
                <a:solidFill>
                  <a:srgbClr val="0000FF"/>
                </a:solidFill>
                <a:latin typeface="Symbol" pitchFamily="18" charset="2"/>
              </a:rPr>
              <a:t>r</a:t>
            </a:r>
            <a:r>
              <a:rPr lang="nb-NO" sz="2800" b="1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nb-NO" sz="2800" b="1">
                <a:solidFill>
                  <a:srgbClr val="0000FF"/>
                </a:solidFill>
              </a:rPr>
              <a:t>as a function of p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127625" y="4352925"/>
            <a:ext cx="37671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1600" b="1" dirty="0">
                <a:solidFill>
                  <a:srgbClr val="0000FF"/>
                </a:solidFill>
              </a:rPr>
              <a:t>Angle-dispersive XRD</a:t>
            </a:r>
          </a:p>
          <a:p>
            <a:pPr>
              <a:lnSpc>
                <a:spcPct val="110000"/>
              </a:lnSpc>
            </a:pPr>
            <a:r>
              <a:rPr lang="nb-NO" sz="1600" dirty="0" err="1">
                <a:solidFill>
                  <a:srgbClr val="FF0000"/>
                </a:solidFill>
              </a:rPr>
              <a:t>Monochromatic</a:t>
            </a:r>
            <a:r>
              <a:rPr lang="nb-NO" sz="1600" dirty="0">
                <a:solidFill>
                  <a:srgbClr val="FF0000"/>
                </a:solidFill>
              </a:rPr>
              <a:t> beam, </a:t>
            </a:r>
            <a:r>
              <a:rPr lang="nb-NO" sz="1600" b="1" dirty="0" err="1">
                <a:solidFill>
                  <a:srgbClr val="FF0000"/>
                </a:solidFill>
              </a:rPr>
              <a:t>fixed</a:t>
            </a:r>
            <a:r>
              <a:rPr lang="nb-NO" sz="1600" b="1" dirty="0">
                <a:solidFill>
                  <a:srgbClr val="FF0000"/>
                </a:solidFill>
              </a:rPr>
              <a:t> </a:t>
            </a:r>
            <a:r>
              <a:rPr lang="nb-NO" sz="1600" b="1" dirty="0">
                <a:solidFill>
                  <a:srgbClr val="FF0000"/>
                </a:solidFill>
                <a:latin typeface="Symbol" pitchFamily="18" charset="2"/>
              </a:rPr>
              <a:t>l, </a:t>
            </a:r>
            <a:r>
              <a:rPr lang="nb-NO" sz="1600" dirty="0">
                <a:solidFill>
                  <a:srgbClr val="FF0000"/>
                </a:solidFill>
              </a:rPr>
              <a:t>variable</a:t>
            </a:r>
            <a:r>
              <a:rPr lang="nb-NO" sz="1600" b="1" dirty="0">
                <a:solidFill>
                  <a:srgbClr val="FF0000"/>
                </a:solidFill>
                <a:latin typeface="Symbol" pitchFamily="18" charset="2"/>
              </a:rPr>
              <a:t> q</a:t>
            </a:r>
            <a:endParaRPr lang="nb-NO" sz="16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endParaRPr lang="nb-NO" sz="16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600" b="1" dirty="0">
                <a:solidFill>
                  <a:srgbClr val="0000FF"/>
                </a:solidFill>
              </a:rPr>
              <a:t>Energy-dispersive XRD</a:t>
            </a:r>
          </a:p>
          <a:p>
            <a:pPr>
              <a:lnSpc>
                <a:spcPct val="110000"/>
              </a:lnSpc>
            </a:pPr>
            <a:r>
              <a:rPr lang="nb-NO" sz="1600" dirty="0" err="1">
                <a:solidFill>
                  <a:srgbClr val="FF0000"/>
                </a:solidFill>
              </a:rPr>
              <a:t>Polychromatic</a:t>
            </a:r>
            <a:r>
              <a:rPr lang="nb-NO" sz="1600" dirty="0">
                <a:solidFill>
                  <a:srgbClr val="FF0000"/>
                </a:solidFill>
              </a:rPr>
              <a:t> (”</a:t>
            </a:r>
            <a:r>
              <a:rPr lang="nb-NO" sz="1600" dirty="0" err="1">
                <a:solidFill>
                  <a:srgbClr val="FF0000"/>
                </a:solidFill>
              </a:rPr>
              <a:t>white</a:t>
            </a:r>
            <a:r>
              <a:rPr lang="nb-NO" sz="1600" dirty="0">
                <a:solidFill>
                  <a:srgbClr val="FF0000"/>
                </a:solidFill>
              </a:rPr>
              <a:t>”) beam, </a:t>
            </a:r>
            <a:r>
              <a:rPr lang="nb-NO" sz="1600" b="1" dirty="0" err="1">
                <a:solidFill>
                  <a:srgbClr val="FF0000"/>
                </a:solidFill>
              </a:rPr>
              <a:t>fixed</a:t>
            </a:r>
            <a:r>
              <a:rPr lang="nb-NO" sz="1600" b="1" dirty="0">
                <a:solidFill>
                  <a:srgbClr val="FF0000"/>
                </a:solidFill>
              </a:rPr>
              <a:t> </a:t>
            </a:r>
            <a:r>
              <a:rPr lang="nb-NO" sz="1600" b="1" dirty="0">
                <a:solidFill>
                  <a:srgbClr val="FF0000"/>
                </a:solidFill>
                <a:latin typeface="Symbol" pitchFamily="18" charset="2"/>
              </a:rPr>
              <a:t>q</a:t>
            </a:r>
          </a:p>
          <a:p>
            <a:pPr>
              <a:lnSpc>
                <a:spcPct val="110000"/>
              </a:lnSpc>
            </a:pPr>
            <a:r>
              <a:rPr lang="nb-NO" sz="1600" dirty="0">
                <a:solidFill>
                  <a:srgbClr val="FF0000"/>
                </a:solidFill>
              </a:rPr>
              <a:t>d-</a:t>
            </a:r>
            <a:r>
              <a:rPr lang="nb-NO" sz="1600" dirty="0" err="1">
                <a:solidFill>
                  <a:srgbClr val="FF0000"/>
                </a:solidFill>
              </a:rPr>
              <a:t>spacings</a:t>
            </a:r>
            <a:r>
              <a:rPr lang="nb-NO" sz="1600" dirty="0">
                <a:solidFill>
                  <a:srgbClr val="FF0000"/>
                </a:solidFill>
              </a:rPr>
              <a:t> from </a:t>
            </a:r>
            <a:r>
              <a:rPr lang="nb-NO" sz="1600" dirty="0" err="1">
                <a:solidFill>
                  <a:srgbClr val="FF0000"/>
                </a:solidFill>
              </a:rPr>
              <a:t>dispersed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err="1">
                <a:solidFill>
                  <a:srgbClr val="FF0000"/>
                </a:solidFill>
              </a:rPr>
              <a:t>energy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err="1">
                <a:solidFill>
                  <a:srgbClr val="FF0000"/>
                </a:solidFill>
              </a:rPr>
              <a:t>peaks</a:t>
            </a:r>
            <a:endParaRPr lang="nb-NO" sz="16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nb-NO" sz="1600" b="1" dirty="0">
                <a:solidFill>
                  <a:srgbClr val="FF0000"/>
                </a:solidFill>
              </a:rPr>
              <a:t> </a:t>
            </a:r>
            <a:r>
              <a:rPr lang="nb-NO" sz="1600" b="1" dirty="0"/>
              <a:t>E</a:t>
            </a:r>
            <a:r>
              <a:rPr lang="nb-NO" sz="1600" dirty="0"/>
              <a:t> </a:t>
            </a:r>
            <a:r>
              <a:rPr lang="nb-NO" sz="1600" dirty="0">
                <a:latin typeface="Symbol" pitchFamily="18" charset="2"/>
              </a:rPr>
              <a:t>=</a:t>
            </a:r>
            <a:r>
              <a:rPr lang="nb-NO" sz="1600" dirty="0"/>
              <a:t> </a:t>
            </a:r>
            <a:r>
              <a:rPr lang="nb-NO" sz="1600" dirty="0" err="1"/>
              <a:t>hf</a:t>
            </a:r>
            <a:r>
              <a:rPr lang="nb-NO" sz="1600" dirty="0"/>
              <a:t> </a:t>
            </a:r>
            <a:r>
              <a:rPr lang="nb-NO" sz="1600" dirty="0">
                <a:latin typeface="Symbol" pitchFamily="18" charset="2"/>
              </a:rPr>
              <a:t>=</a:t>
            </a:r>
            <a:r>
              <a:rPr lang="nb-NO" sz="1600" dirty="0"/>
              <a:t> </a:t>
            </a:r>
            <a:r>
              <a:rPr lang="nb-NO" sz="1600" dirty="0" err="1"/>
              <a:t>hc</a:t>
            </a:r>
            <a:r>
              <a:rPr lang="nb-NO" sz="1600" dirty="0"/>
              <a:t>/</a:t>
            </a:r>
            <a:r>
              <a:rPr lang="nb-NO" sz="1600" dirty="0">
                <a:latin typeface="Symbol" pitchFamily="18" charset="2"/>
              </a:rPr>
              <a:t>l</a:t>
            </a:r>
            <a:endParaRPr lang="nb-NO" sz="1600" dirty="0"/>
          </a:p>
          <a:p>
            <a:pPr>
              <a:lnSpc>
                <a:spcPct val="130000"/>
              </a:lnSpc>
            </a:pPr>
            <a:r>
              <a:rPr lang="nb-NO" sz="1600" dirty="0">
                <a:latin typeface="Symbol" pitchFamily="18" charset="2"/>
              </a:rPr>
              <a:t>           l = </a:t>
            </a:r>
            <a:r>
              <a:rPr lang="nb-NO" sz="1600" dirty="0" err="1">
                <a:cs typeface="Times New Roman" pitchFamily="18" charset="0"/>
              </a:rPr>
              <a:t>hc</a:t>
            </a:r>
            <a:r>
              <a:rPr lang="nb-NO" sz="1600" dirty="0">
                <a:cs typeface="Times New Roman" pitchFamily="18" charset="0"/>
              </a:rPr>
              <a:t>/</a:t>
            </a:r>
            <a:r>
              <a:rPr lang="nb-NO" sz="1600" b="1" dirty="0">
                <a:cs typeface="Times New Roman" pitchFamily="18" charset="0"/>
              </a:rPr>
              <a:t>E</a:t>
            </a:r>
            <a:r>
              <a:rPr lang="nb-NO" sz="1600" dirty="0"/>
              <a:t>          2d </a:t>
            </a:r>
            <a:r>
              <a:rPr lang="nb-NO" sz="1600" dirty="0" err="1"/>
              <a:t>sin</a:t>
            </a:r>
            <a:r>
              <a:rPr lang="nb-NO" sz="1600" dirty="0" err="1">
                <a:latin typeface="Symbol" pitchFamily="18" charset="2"/>
              </a:rPr>
              <a:t>q</a:t>
            </a:r>
            <a:r>
              <a:rPr lang="nb-NO" sz="1600" dirty="0"/>
              <a:t> </a:t>
            </a:r>
            <a:r>
              <a:rPr lang="nb-NO" sz="1600" dirty="0">
                <a:latin typeface="Symbol" pitchFamily="18" charset="2"/>
              </a:rPr>
              <a:t>=</a:t>
            </a:r>
            <a:r>
              <a:rPr lang="nb-NO" sz="1600" dirty="0"/>
              <a:t> </a:t>
            </a:r>
            <a:r>
              <a:rPr lang="nb-NO" sz="1600" dirty="0" err="1"/>
              <a:t>n</a:t>
            </a:r>
            <a:r>
              <a:rPr lang="nb-NO" sz="1600" dirty="0" err="1">
                <a:latin typeface="Symbol" pitchFamily="18" charset="2"/>
              </a:rPr>
              <a:t>l</a:t>
            </a:r>
            <a:r>
              <a:rPr lang="nb-NO" sz="1600" dirty="0"/>
              <a:t> </a:t>
            </a:r>
            <a:r>
              <a:rPr lang="nb-NO" sz="1600" dirty="0">
                <a:latin typeface="Symbol" pitchFamily="18" charset="2"/>
              </a:rPr>
              <a:t>=</a:t>
            </a:r>
            <a:r>
              <a:rPr lang="nb-NO" sz="1600" dirty="0"/>
              <a:t> </a:t>
            </a:r>
            <a:r>
              <a:rPr lang="nb-NO" sz="1600" dirty="0" err="1"/>
              <a:t>nhc</a:t>
            </a:r>
            <a:r>
              <a:rPr lang="nb-NO" sz="1600" dirty="0"/>
              <a:t>/</a:t>
            </a:r>
            <a:r>
              <a:rPr lang="nb-NO" sz="1600" b="1" dirty="0"/>
              <a:t>E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2863" y="1263650"/>
            <a:ext cx="36210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1800"/>
              <a:t>In-situ  high-pT  XRD,  using </a:t>
            </a:r>
          </a:p>
          <a:p>
            <a:pPr>
              <a:lnSpc>
                <a:spcPct val="110000"/>
              </a:lnSpc>
            </a:pPr>
            <a:r>
              <a:rPr lang="nb-NO" sz="1800"/>
              <a:t>high-intensity  synchrotron  radiation</a:t>
            </a:r>
            <a:endParaRPr lang="en-US" sz="1800"/>
          </a:p>
        </p:txBody>
      </p:sp>
      <p:sp>
        <p:nvSpPr>
          <p:cNvPr id="9" name="Right Arrow 8"/>
          <p:cNvSpPr/>
          <p:nvPr/>
        </p:nvSpPr>
        <p:spPr>
          <a:xfrm>
            <a:off x="6686550" y="6427788"/>
            <a:ext cx="217488" cy="142875"/>
          </a:xfrm>
          <a:prstGeom prst="right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" y="2348880"/>
            <a:ext cx="4041641" cy="383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12911" y="751873"/>
            <a:ext cx="1758341" cy="3411519"/>
            <a:chOff x="312911" y="751873"/>
            <a:chExt cx="1758341" cy="34115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075" b="96476" l="24855" r="788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5" t="28682" r="20582"/>
            <a:stretch/>
          </p:blipFill>
          <p:spPr>
            <a:xfrm>
              <a:off x="335840" y="2492896"/>
              <a:ext cx="1712485" cy="16704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165" b="75274" l="28305" r="639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3" t="23823" r="35443" b="24374"/>
            <a:stretch/>
          </p:blipFill>
          <p:spPr>
            <a:xfrm rot="11064695">
              <a:off x="312911" y="751873"/>
              <a:ext cx="1758341" cy="18688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4617" y="3337882"/>
              <a:ext cx="6543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err="1" smtClean="0">
                  <a:solidFill>
                    <a:srgbClr val="CCE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piston</a:t>
              </a:r>
              <a:endParaRPr lang="en-GB" sz="1500" dirty="0">
                <a:solidFill>
                  <a:srgbClr val="CCEC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4617" y="1391256"/>
              <a:ext cx="81304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err="1" smtClean="0">
                  <a:solidFill>
                    <a:srgbClr val="CCE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cylinder</a:t>
              </a:r>
              <a:endParaRPr lang="en-GB" sz="1500" dirty="0">
                <a:solidFill>
                  <a:srgbClr val="CCEC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27696" y="1160413"/>
            <a:ext cx="2483805" cy="2483805"/>
            <a:chOff x="1694037" y="1268724"/>
            <a:chExt cx="2483805" cy="2483805"/>
          </a:xfrm>
        </p:grpSpPr>
        <p:pic>
          <p:nvPicPr>
            <p:cNvPr id="4" name="Picture 5" descr="C:\Users\marzenk\Desktop\diamantstempelzelle.e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037" y="1268724"/>
              <a:ext cx="2483805" cy="2483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292685" y="2444060"/>
              <a:ext cx="67518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gasket</a:t>
              </a:r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33941" y="764703"/>
            <a:ext cx="4226491" cy="3217921"/>
            <a:chOff x="4233941" y="598249"/>
            <a:chExt cx="4512501" cy="33843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941" y="598249"/>
              <a:ext cx="4512501" cy="338437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20630541">
              <a:off x="6228523" y="1106689"/>
              <a:ext cx="1221996" cy="424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Water-</a:t>
              </a:r>
              <a:r>
                <a:rPr lang="nb-NO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cooled</a:t>
              </a:r>
              <a:endPara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200"/>
                </a:lnSpc>
              </a:pPr>
              <a:r>
                <a:rPr lang="nb-NO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DAC-holder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939821" y="3656819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07504" y="188640"/>
            <a:ext cx="4886325" cy="114141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 dirty="0" err="1">
                <a:solidFill>
                  <a:srgbClr val="3333FF"/>
                </a:solidFill>
              </a:rPr>
              <a:t>Seismic</a:t>
            </a:r>
            <a:r>
              <a:rPr lang="nb-NO" sz="2400" dirty="0">
                <a:solidFill>
                  <a:srgbClr val="3333FF"/>
                </a:solidFill>
              </a:rPr>
              <a:t> parameter / bulk sound speed:</a:t>
            </a:r>
          </a:p>
          <a:p>
            <a:pPr>
              <a:lnSpc>
                <a:spcPct val="120000"/>
              </a:lnSpc>
            </a:pPr>
            <a:r>
              <a:rPr lang="nb-NO" sz="3600" b="1" dirty="0">
                <a:solidFill>
                  <a:srgbClr val="FF0000"/>
                </a:solidFill>
              </a:rPr>
              <a:t>K</a:t>
            </a:r>
            <a:r>
              <a:rPr lang="nb-NO" sz="3600" b="1" baseline="-25000" dirty="0">
                <a:solidFill>
                  <a:srgbClr val="FF0000"/>
                </a:solidFill>
              </a:rPr>
              <a:t>S</a:t>
            </a:r>
            <a:r>
              <a:rPr lang="nb-NO" sz="3600" b="1" dirty="0">
                <a:solidFill>
                  <a:srgbClr val="FF0000"/>
                </a:solidFill>
              </a:rPr>
              <a:t>/</a:t>
            </a:r>
            <a:r>
              <a:rPr lang="nb-NO" sz="3600" b="1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600" dirty="0">
                <a:solidFill>
                  <a:srgbClr val="FF0000"/>
                </a:solidFill>
              </a:rPr>
              <a:t> = </a:t>
            </a:r>
            <a:r>
              <a:rPr lang="nb-NO" sz="3600" dirty="0" err="1">
                <a:solidFill>
                  <a:srgbClr val="FF0000"/>
                </a:solidFill>
              </a:rPr>
              <a:t>v</a:t>
            </a:r>
            <a:r>
              <a:rPr lang="nb-NO" sz="3600" baseline="-25000" dirty="0" err="1">
                <a:solidFill>
                  <a:srgbClr val="FF0000"/>
                </a:solidFill>
              </a:rPr>
              <a:t>p</a:t>
            </a:r>
            <a:r>
              <a:rPr lang="nb-NO" sz="3600" baseline="30000" dirty="0" err="1">
                <a:solidFill>
                  <a:srgbClr val="FF0000"/>
                </a:solidFill>
              </a:rPr>
              <a:t>2</a:t>
            </a:r>
            <a:r>
              <a:rPr lang="nb-NO" sz="3600" dirty="0">
                <a:solidFill>
                  <a:srgbClr val="FF0000"/>
                </a:solidFill>
              </a:rPr>
              <a:t> </a:t>
            </a:r>
            <a:r>
              <a:rPr lang="nb-NO" sz="3600" dirty="0">
                <a:solidFill>
                  <a:srgbClr val="FF0000"/>
                </a:solidFill>
                <a:cs typeface="Times New Roman" pitchFamily="18" charset="0"/>
              </a:rPr>
              <a:t>–</a:t>
            </a:r>
            <a:r>
              <a:rPr lang="nb-NO" sz="3600" dirty="0">
                <a:solidFill>
                  <a:srgbClr val="FF0000"/>
                </a:solidFill>
              </a:rPr>
              <a:t> 4/</a:t>
            </a:r>
            <a:r>
              <a:rPr lang="nb-NO" sz="3600" dirty="0" err="1">
                <a:solidFill>
                  <a:srgbClr val="FF0000"/>
                </a:solidFill>
              </a:rPr>
              <a:t>3v</a:t>
            </a:r>
            <a:r>
              <a:rPr lang="nb-NO" sz="3600" baseline="-25000" dirty="0" err="1">
                <a:solidFill>
                  <a:srgbClr val="FF0000"/>
                </a:solidFill>
              </a:rPr>
              <a:t>s</a:t>
            </a:r>
            <a:r>
              <a:rPr lang="nb-NO" sz="3600" baseline="30000" dirty="0" err="1">
                <a:solidFill>
                  <a:srgbClr val="FF0000"/>
                </a:solidFill>
              </a:rPr>
              <a:t>2</a:t>
            </a:r>
            <a:r>
              <a:rPr lang="nb-NO" sz="3600" dirty="0">
                <a:solidFill>
                  <a:srgbClr val="FF0000"/>
                </a:solidFill>
              </a:rPr>
              <a:t>  =  </a:t>
            </a:r>
            <a:r>
              <a:rPr lang="nb-NO" sz="3600" dirty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nb-NO" sz="3600" dirty="0">
                <a:solidFill>
                  <a:srgbClr val="FF0000"/>
                </a:solidFill>
              </a:rPr>
              <a:t> 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23528" y="2257425"/>
            <a:ext cx="2994025" cy="11414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/>
              <a:t>Shear modulus: G or </a:t>
            </a:r>
            <a:r>
              <a:rPr lang="nb-NO" sz="2400">
                <a:latin typeface="Symbol" pitchFamily="18" charset="2"/>
              </a:rPr>
              <a:t>m</a:t>
            </a:r>
            <a:endParaRPr lang="nb-NO" sz="2400"/>
          </a:p>
          <a:p>
            <a:pPr>
              <a:lnSpc>
                <a:spcPct val="120000"/>
              </a:lnSpc>
            </a:pPr>
            <a:r>
              <a:rPr lang="nb-NO" sz="3600" b="1">
                <a:solidFill>
                  <a:srgbClr val="FF0000"/>
                </a:solidFill>
              </a:rPr>
              <a:t>G/</a:t>
            </a:r>
            <a:r>
              <a:rPr lang="nb-NO" sz="3600" b="1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600">
                <a:solidFill>
                  <a:srgbClr val="FF0000"/>
                </a:solidFill>
              </a:rPr>
              <a:t> = v</a:t>
            </a:r>
            <a:r>
              <a:rPr lang="nb-NO" sz="3600" baseline="-25000">
                <a:solidFill>
                  <a:srgbClr val="FF0000"/>
                </a:solidFill>
              </a:rPr>
              <a:t>s</a:t>
            </a:r>
            <a:r>
              <a:rPr lang="nb-NO" sz="3600" baseline="30000">
                <a:solidFill>
                  <a:srgbClr val="FF0000"/>
                </a:solidFill>
              </a:rPr>
              <a:t>2</a:t>
            </a:r>
            <a:endParaRPr lang="en-GB" sz="3600">
              <a:solidFill>
                <a:srgbClr val="FF0000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779838" y="2638425"/>
            <a:ext cx="2428875" cy="7604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3600">
                <a:solidFill>
                  <a:srgbClr val="FF0000"/>
                </a:solidFill>
              </a:rPr>
              <a:t>v</a:t>
            </a:r>
            <a:r>
              <a:rPr lang="nb-NO" sz="3600" baseline="-25000">
                <a:solidFill>
                  <a:srgbClr val="FF0000"/>
                </a:solidFill>
              </a:rPr>
              <a:t>s</a:t>
            </a:r>
            <a:r>
              <a:rPr lang="nb-NO" sz="3600">
                <a:solidFill>
                  <a:srgbClr val="FF0000"/>
                </a:solidFill>
              </a:rPr>
              <a:t> = (G/</a:t>
            </a:r>
            <a:r>
              <a:rPr lang="nb-NO" sz="360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600">
                <a:solidFill>
                  <a:srgbClr val="FF0000"/>
                </a:solidFill>
              </a:rPr>
              <a:t>)</a:t>
            </a:r>
            <a:r>
              <a:rPr lang="nb-NO" sz="3600" baseline="30000">
                <a:solidFill>
                  <a:srgbClr val="FF0000"/>
                </a:solidFill>
              </a:rPr>
              <a:t>1/2</a:t>
            </a:r>
            <a:endParaRPr lang="en-GB" sz="3600">
              <a:solidFill>
                <a:srgbClr val="FF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779838" y="3860800"/>
            <a:ext cx="4778375" cy="1422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3600">
                <a:solidFill>
                  <a:srgbClr val="FF0000"/>
                </a:solidFill>
              </a:rPr>
              <a:t>v</a:t>
            </a:r>
            <a:r>
              <a:rPr lang="nb-NO" sz="3600" baseline="-25000">
                <a:solidFill>
                  <a:srgbClr val="FF0000"/>
                </a:solidFill>
              </a:rPr>
              <a:t>p</a:t>
            </a:r>
            <a:r>
              <a:rPr lang="nb-NO" sz="3600">
                <a:solidFill>
                  <a:srgbClr val="FF0000"/>
                </a:solidFill>
              </a:rPr>
              <a:t> = (K</a:t>
            </a:r>
            <a:r>
              <a:rPr lang="nb-NO" sz="3600" baseline="-25000">
                <a:solidFill>
                  <a:srgbClr val="FF0000"/>
                </a:solidFill>
              </a:rPr>
              <a:t>s</a:t>
            </a:r>
            <a:r>
              <a:rPr lang="nb-NO" sz="3600">
                <a:solidFill>
                  <a:srgbClr val="FF0000"/>
                </a:solidFill>
              </a:rPr>
              <a:t>/</a:t>
            </a:r>
            <a:r>
              <a:rPr lang="nb-NO" sz="3600">
                <a:solidFill>
                  <a:srgbClr val="FF0000"/>
                </a:solidFill>
                <a:latin typeface="Symbol" pitchFamily="18" charset="2"/>
              </a:rPr>
              <a:t>r </a:t>
            </a:r>
            <a:r>
              <a:rPr lang="nb-NO" sz="360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nb-NO" sz="3600">
                <a:solidFill>
                  <a:srgbClr val="FF0000"/>
                </a:solidFill>
              </a:rPr>
              <a:t> 4/3</a:t>
            </a:r>
            <a:r>
              <a:rPr lang="nb-NO" sz="2400">
                <a:solidFill>
                  <a:srgbClr val="FF0000"/>
                </a:solidFill>
              </a:rPr>
              <a:t>*</a:t>
            </a:r>
            <a:r>
              <a:rPr lang="nb-NO" sz="3600">
                <a:solidFill>
                  <a:srgbClr val="FF0000"/>
                </a:solidFill>
              </a:rPr>
              <a:t>G</a:t>
            </a:r>
            <a:r>
              <a:rPr lang="nb-NO" sz="3600">
                <a:solidFill>
                  <a:srgbClr val="FF0000"/>
                </a:solidFill>
                <a:latin typeface="Symbol" pitchFamily="18" charset="2"/>
              </a:rPr>
              <a:t>/r</a:t>
            </a:r>
            <a:r>
              <a:rPr lang="nb-NO" sz="3600">
                <a:solidFill>
                  <a:srgbClr val="FF0000"/>
                </a:solidFill>
              </a:rPr>
              <a:t>)</a:t>
            </a:r>
            <a:r>
              <a:rPr lang="nb-NO" sz="3600" baseline="30000">
                <a:solidFill>
                  <a:srgbClr val="FF0000"/>
                </a:solidFill>
              </a:rPr>
              <a:t>1/2</a:t>
            </a:r>
            <a:endParaRPr lang="nb-NO" sz="360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nb-NO" sz="3600">
                <a:solidFill>
                  <a:srgbClr val="FF0000"/>
                </a:solidFill>
              </a:rPr>
              <a:t>    =  [(K</a:t>
            </a:r>
            <a:r>
              <a:rPr lang="nb-NO" sz="3600" baseline="-25000">
                <a:solidFill>
                  <a:srgbClr val="FF0000"/>
                </a:solidFill>
              </a:rPr>
              <a:t>s</a:t>
            </a:r>
            <a:r>
              <a:rPr lang="nb-NO" sz="3600">
                <a:solidFill>
                  <a:srgbClr val="FF0000"/>
                </a:solidFill>
              </a:rPr>
              <a:t> + 4/3</a:t>
            </a:r>
            <a:r>
              <a:rPr lang="nb-NO" sz="2400">
                <a:solidFill>
                  <a:srgbClr val="FF0000"/>
                </a:solidFill>
              </a:rPr>
              <a:t>*</a:t>
            </a:r>
            <a:r>
              <a:rPr lang="nb-NO" sz="3600">
                <a:solidFill>
                  <a:srgbClr val="FF0000"/>
                </a:solidFill>
              </a:rPr>
              <a:t>G) / </a:t>
            </a:r>
            <a:r>
              <a:rPr lang="nb-NO" sz="360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3600">
                <a:solidFill>
                  <a:srgbClr val="FF0000"/>
                </a:solidFill>
              </a:rPr>
              <a:t>]</a:t>
            </a:r>
            <a:r>
              <a:rPr lang="nb-NO" sz="3600" baseline="30000">
                <a:solidFill>
                  <a:srgbClr val="FF0000"/>
                </a:solidFill>
              </a:rPr>
              <a:t>1/2</a:t>
            </a:r>
            <a:endParaRPr lang="en-GB" sz="3600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410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48275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6" descr="DAC-Diamond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8" y="1773238"/>
            <a:ext cx="4176712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3348038" y="6381750"/>
            <a:ext cx="115252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3563938" y="5948363"/>
            <a:ext cx="78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chemeClr val="bg1"/>
                </a:solidFill>
              </a:rPr>
              <a:t>1 cm</a:t>
            </a:r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 rot="-5400000">
            <a:off x="6606381" y="2474119"/>
            <a:ext cx="1163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bg1"/>
                </a:solidFill>
              </a:rPr>
              <a:t>Steel gasket</a:t>
            </a:r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102878" y="115888"/>
            <a:ext cx="507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600" dirty="0">
                <a:solidFill>
                  <a:srgbClr val="0000FF"/>
                </a:solidFill>
              </a:rPr>
              <a:t>Diamond </a:t>
            </a:r>
            <a:r>
              <a:rPr lang="nb-NO" sz="3600" dirty="0" err="1">
                <a:solidFill>
                  <a:srgbClr val="0000FF"/>
                </a:solidFill>
              </a:rPr>
              <a:t>anvil</a:t>
            </a:r>
            <a:r>
              <a:rPr lang="nb-NO" sz="3600" dirty="0">
                <a:solidFill>
                  <a:srgbClr val="0000FF"/>
                </a:solidFill>
              </a:rPr>
              <a:t> </a:t>
            </a:r>
            <a:r>
              <a:rPr lang="nb-NO" sz="3600" dirty="0" err="1">
                <a:solidFill>
                  <a:srgbClr val="0000FF"/>
                </a:solidFill>
              </a:rPr>
              <a:t>cell</a:t>
            </a:r>
            <a:r>
              <a:rPr lang="nb-NO" sz="3600" dirty="0">
                <a:solidFill>
                  <a:srgbClr val="0000FF"/>
                </a:solidFill>
              </a:rPr>
              <a:t> (DAC)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D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6084888" cy="51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8" name="Picture 6" descr="DAC-Diamond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2060575"/>
            <a:ext cx="3028950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00" name="Line 8"/>
          <p:cNvSpPr>
            <a:spLocks noChangeShapeType="1"/>
          </p:cNvSpPr>
          <p:nvPr/>
        </p:nvSpPr>
        <p:spPr bwMode="auto">
          <a:xfrm>
            <a:off x="3708400" y="6597650"/>
            <a:ext cx="100806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 flipV="1">
            <a:off x="4932363" y="2349500"/>
            <a:ext cx="2016125" cy="503238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>
            <a:off x="4859338" y="4437063"/>
            <a:ext cx="2305050" cy="79216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10603" name="Line 11"/>
          <p:cNvSpPr>
            <a:spLocks noChangeShapeType="1"/>
          </p:cNvSpPr>
          <p:nvPr/>
        </p:nvSpPr>
        <p:spPr bwMode="auto">
          <a:xfrm>
            <a:off x="4787900" y="6165850"/>
            <a:ext cx="10810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10630" name="Text Box 38"/>
          <p:cNvSpPr txBox="1">
            <a:spLocks noChangeArrowheads="1"/>
          </p:cNvSpPr>
          <p:nvPr/>
        </p:nvSpPr>
        <p:spPr bwMode="auto">
          <a:xfrm>
            <a:off x="4932363" y="5661025"/>
            <a:ext cx="784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2400">
                <a:solidFill>
                  <a:schemeClr val="bg1"/>
                </a:solidFill>
              </a:rPr>
              <a:t>1 cm</a:t>
            </a:r>
          </a:p>
        </p:txBody>
      </p:sp>
      <p:sp>
        <p:nvSpPr>
          <p:cNvPr id="110634" name="Text Box 42"/>
          <p:cNvSpPr txBox="1">
            <a:spLocks noChangeArrowheads="1"/>
          </p:cNvSpPr>
          <p:nvPr/>
        </p:nvSpPr>
        <p:spPr bwMode="auto">
          <a:xfrm>
            <a:off x="7956550" y="3644900"/>
            <a:ext cx="10486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Steel </a:t>
            </a:r>
            <a:r>
              <a:rPr lang="nb-NO" sz="1400" dirty="0" err="1" smtClean="0">
                <a:solidFill>
                  <a:schemeClr val="bg1"/>
                </a:solidFill>
              </a:rPr>
              <a:t>gasket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2878" y="115888"/>
            <a:ext cx="507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600" dirty="0">
                <a:solidFill>
                  <a:srgbClr val="0000FF"/>
                </a:solidFill>
              </a:rPr>
              <a:t>Diamond </a:t>
            </a:r>
            <a:r>
              <a:rPr lang="nb-NO" sz="3600" dirty="0" err="1">
                <a:solidFill>
                  <a:srgbClr val="0000FF"/>
                </a:solidFill>
              </a:rPr>
              <a:t>anvil</a:t>
            </a:r>
            <a:r>
              <a:rPr lang="nb-NO" sz="3600" dirty="0">
                <a:solidFill>
                  <a:srgbClr val="0000FF"/>
                </a:solidFill>
              </a:rPr>
              <a:t> </a:t>
            </a:r>
            <a:r>
              <a:rPr lang="nb-NO" sz="3600" dirty="0" err="1">
                <a:solidFill>
                  <a:srgbClr val="0000FF"/>
                </a:solidFill>
              </a:rPr>
              <a:t>cell</a:t>
            </a:r>
            <a:r>
              <a:rPr lang="nb-NO" sz="3600" dirty="0">
                <a:solidFill>
                  <a:srgbClr val="0000FF"/>
                </a:solidFill>
              </a:rPr>
              <a:t> (DAC)</a:t>
            </a:r>
          </a:p>
        </p:txBody>
      </p:sp>
    </p:spTree>
    <p:extLst>
      <p:ext uri="{BB962C8B-B14F-4D97-AF65-F5344CB8AC3E}">
        <p14:creationId xmlns:p14="http://schemas.microsoft.com/office/powerpoint/2010/main" val="22367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DAC-compress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99" y="4551376"/>
            <a:ext cx="3097213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1" name="Picture 5" descr="DAC-loa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3375"/>
            <a:ext cx="4897438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DAC-diamond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3311525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4" name="Picture 8" descr="DAC-cul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24479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251516" y="836712"/>
            <a:ext cx="26148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2000" dirty="0" err="1" smtClean="0">
                <a:solidFill>
                  <a:srgbClr val="0000FF"/>
                </a:solidFill>
              </a:rPr>
              <a:t>Culet</a:t>
            </a:r>
            <a:r>
              <a:rPr lang="nb-NO" sz="2000" dirty="0" smtClean="0">
                <a:solidFill>
                  <a:srgbClr val="0000FF"/>
                </a:solidFill>
              </a:rPr>
              <a:t> diameter</a:t>
            </a:r>
            <a:r>
              <a:rPr lang="nb-NO" sz="2000" dirty="0">
                <a:solidFill>
                  <a:srgbClr val="0000FF"/>
                </a:solidFill>
              </a:rPr>
              <a:t>: 0.3 mm</a:t>
            </a:r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971550" y="1411288"/>
            <a:ext cx="92525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0000FF"/>
                </a:solidFill>
              </a:rPr>
              <a:t>From </a:t>
            </a:r>
            <a:r>
              <a:rPr lang="nb-NO" dirty="0" err="1" smtClean="0">
                <a:solidFill>
                  <a:srgbClr val="0000FF"/>
                </a:solidFill>
              </a:rPr>
              <a:t>above</a:t>
            </a:r>
            <a:endParaRPr lang="nb-NO" dirty="0">
              <a:solidFill>
                <a:srgbClr val="0000FF"/>
              </a:solidFill>
            </a:endParaRP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1008063" y="5799001"/>
            <a:ext cx="10326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0000FF"/>
                </a:solidFill>
              </a:rPr>
              <a:t>From </a:t>
            </a:r>
            <a:r>
              <a:rPr lang="nb-NO" dirty="0" err="1" smtClean="0">
                <a:solidFill>
                  <a:srgbClr val="0000FF"/>
                </a:solidFill>
              </a:rPr>
              <a:t>the</a:t>
            </a:r>
            <a:r>
              <a:rPr lang="nb-NO" dirty="0" smtClean="0">
                <a:solidFill>
                  <a:srgbClr val="0000FF"/>
                </a:solidFill>
              </a:rPr>
              <a:t> side</a:t>
            </a:r>
            <a:endParaRPr lang="nb-NO" dirty="0">
              <a:solidFill>
                <a:srgbClr val="0000FF"/>
              </a:solidFill>
            </a:endParaRPr>
          </a:p>
        </p:txBody>
      </p:sp>
      <p:sp>
        <p:nvSpPr>
          <p:cNvPr id="111628" name="Text Box 12"/>
          <p:cNvSpPr txBox="1">
            <a:spLocks noChangeArrowheads="1"/>
          </p:cNvSpPr>
          <p:nvPr/>
        </p:nvSpPr>
        <p:spPr bwMode="auto">
          <a:xfrm>
            <a:off x="4043569" y="6377"/>
            <a:ext cx="476284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1500" dirty="0" err="1" smtClean="0">
                <a:solidFill>
                  <a:srgbClr val="0000FF"/>
                </a:solidFill>
              </a:rPr>
              <a:t>Indented</a:t>
            </a:r>
            <a:r>
              <a:rPr lang="nb-NO" sz="1500" dirty="0" smtClean="0">
                <a:solidFill>
                  <a:srgbClr val="0000FF"/>
                </a:solidFill>
              </a:rPr>
              <a:t> </a:t>
            </a:r>
            <a:r>
              <a:rPr lang="nb-NO" sz="1500" dirty="0" err="1" smtClean="0">
                <a:solidFill>
                  <a:srgbClr val="0000FF"/>
                </a:solidFill>
              </a:rPr>
              <a:t>gasket</a:t>
            </a:r>
            <a:r>
              <a:rPr lang="nb-NO" sz="1500" dirty="0" smtClean="0">
                <a:solidFill>
                  <a:srgbClr val="0000FF"/>
                </a:solidFill>
              </a:rPr>
              <a:t> </a:t>
            </a:r>
            <a:r>
              <a:rPr lang="nb-NO" sz="1500" dirty="0" err="1" smtClean="0">
                <a:solidFill>
                  <a:srgbClr val="0000FF"/>
                </a:solidFill>
              </a:rPr>
              <a:t>with</a:t>
            </a:r>
            <a:r>
              <a:rPr lang="nb-NO" sz="1500" dirty="0" smtClean="0">
                <a:solidFill>
                  <a:srgbClr val="0000FF"/>
                </a:solidFill>
              </a:rPr>
              <a:t> 100 mm hole og Fe</a:t>
            </a:r>
            <a:r>
              <a:rPr lang="nb-NO" sz="1500" baseline="30000" dirty="0" smtClean="0">
                <a:solidFill>
                  <a:srgbClr val="0000FF"/>
                </a:solidFill>
              </a:rPr>
              <a:t>3+</a:t>
            </a:r>
            <a:r>
              <a:rPr lang="nb-NO" sz="1500" dirty="0" smtClean="0">
                <a:solidFill>
                  <a:srgbClr val="0000FF"/>
                </a:solidFill>
              </a:rPr>
              <a:t>-</a:t>
            </a:r>
            <a:r>
              <a:rPr lang="nb-NO" sz="1500" dirty="0" err="1" smtClean="0">
                <a:solidFill>
                  <a:srgbClr val="0000FF"/>
                </a:solidFill>
              </a:rPr>
              <a:t>bearing</a:t>
            </a:r>
            <a:r>
              <a:rPr lang="nb-NO" sz="1500" dirty="0" smtClean="0">
                <a:solidFill>
                  <a:srgbClr val="0000FF"/>
                </a:solidFill>
              </a:rPr>
              <a:t> sample</a:t>
            </a:r>
            <a:endParaRPr lang="nb-NO" sz="1500" dirty="0">
              <a:solidFill>
                <a:srgbClr val="0000FF"/>
              </a:solidFill>
            </a:endParaRPr>
          </a:p>
        </p:txBody>
      </p:sp>
      <p:sp>
        <p:nvSpPr>
          <p:cNvPr id="111629" name="Text Box 13"/>
          <p:cNvSpPr txBox="1">
            <a:spLocks noChangeArrowheads="1"/>
          </p:cNvSpPr>
          <p:nvPr/>
        </p:nvSpPr>
        <p:spPr bwMode="auto">
          <a:xfrm>
            <a:off x="5507824" y="4276822"/>
            <a:ext cx="19046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00FF"/>
                </a:solidFill>
              </a:rPr>
              <a:t>Under </a:t>
            </a:r>
            <a:r>
              <a:rPr lang="nb-NO" dirty="0" err="1" smtClean="0">
                <a:solidFill>
                  <a:srgbClr val="0000FF"/>
                </a:solidFill>
              </a:rPr>
              <a:t>pressure</a:t>
            </a:r>
            <a:r>
              <a:rPr lang="nb-NO" dirty="0" smtClean="0">
                <a:solidFill>
                  <a:srgbClr val="0000FF"/>
                </a:solidFill>
              </a:rPr>
              <a:t>, from </a:t>
            </a:r>
            <a:r>
              <a:rPr lang="nb-NO" dirty="0" err="1" smtClean="0">
                <a:solidFill>
                  <a:srgbClr val="0000FF"/>
                </a:solidFill>
              </a:rPr>
              <a:t>above</a:t>
            </a:r>
            <a:endParaRPr lang="nb-NO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8" grpId="0"/>
      <p:bldP spid="1116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65611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LaserSp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00" y="476250"/>
            <a:ext cx="50673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Line 7"/>
          <p:cNvSpPr>
            <a:spLocks noChangeShapeType="1"/>
          </p:cNvSpPr>
          <p:nvPr/>
        </p:nvSpPr>
        <p:spPr bwMode="auto">
          <a:xfrm>
            <a:off x="615950" y="6042025"/>
            <a:ext cx="14700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7821613" y="3500438"/>
            <a:ext cx="86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100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en-US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7667625" y="3860800"/>
            <a:ext cx="13065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>
            <a:off x="6659563" y="3141663"/>
            <a:ext cx="801687" cy="15113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 flipH="1">
            <a:off x="5588000" y="3141663"/>
            <a:ext cx="352425" cy="14398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pic>
        <p:nvPicPr>
          <p:cNvPr id="100378" name="Picture 26" descr="LaserT-pro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595813"/>
            <a:ext cx="3743325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 Box 28"/>
          <p:cNvSpPr txBox="1">
            <a:spLocks noChangeArrowheads="1"/>
          </p:cNvSpPr>
          <p:nvPr/>
        </p:nvSpPr>
        <p:spPr bwMode="auto">
          <a:xfrm>
            <a:off x="107950" y="19050"/>
            <a:ext cx="506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00FF"/>
                </a:solidFill>
              </a:rPr>
              <a:t>Laser heating facility at Univ. of Bristol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1" grpId="0"/>
      <p:bldP spid="100363" grpId="0" animBg="1"/>
      <p:bldP spid="100365" grpId="0" animBg="1"/>
      <p:bldP spid="1003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09813"/>
            <a:ext cx="4716463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0"/>
            <a:ext cx="7885112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913" y="3141663"/>
            <a:ext cx="2478087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2" name="Line 14"/>
          <p:cNvSpPr>
            <a:spLocks noChangeShapeType="1"/>
          </p:cNvSpPr>
          <p:nvPr/>
        </p:nvSpPr>
        <p:spPr bwMode="auto">
          <a:xfrm flipH="1" flipV="1">
            <a:off x="4716463" y="1557338"/>
            <a:ext cx="4427537" cy="2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3318" name="Oval 16"/>
          <p:cNvSpPr>
            <a:spLocks noChangeArrowheads="1"/>
          </p:cNvSpPr>
          <p:nvPr/>
        </p:nvSpPr>
        <p:spPr bwMode="auto">
          <a:xfrm>
            <a:off x="1403350" y="5805488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6159500" y="1309688"/>
            <a:ext cx="1096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>
                <a:solidFill>
                  <a:srgbClr val="FF0000"/>
                </a:solidFill>
              </a:rPr>
              <a:t>X-ray beam</a:t>
            </a:r>
          </a:p>
        </p:txBody>
      </p:sp>
      <p:sp>
        <p:nvSpPr>
          <p:cNvPr id="99346" name="Line 18"/>
          <p:cNvSpPr>
            <a:spLocks noChangeShapeType="1"/>
          </p:cNvSpPr>
          <p:nvPr/>
        </p:nvSpPr>
        <p:spPr bwMode="auto">
          <a:xfrm flipH="1" flipV="1">
            <a:off x="6443663" y="4868863"/>
            <a:ext cx="2700337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99347" name="Text Box 19"/>
          <p:cNvSpPr txBox="1">
            <a:spLocks noChangeArrowheads="1"/>
          </p:cNvSpPr>
          <p:nvPr/>
        </p:nvSpPr>
        <p:spPr bwMode="auto">
          <a:xfrm rot="274983">
            <a:off x="5614988" y="4699000"/>
            <a:ext cx="134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to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2" grpId="0" animBg="1"/>
      <p:bldP spid="99345" grpId="0"/>
      <p:bldP spid="99346" grpId="0" animBg="1"/>
      <p:bldP spid="993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41" y="58135"/>
            <a:ext cx="7632848" cy="268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265" y="92738"/>
            <a:ext cx="5312673" cy="461665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0000FF"/>
                </a:solidFill>
              </a:rPr>
              <a:t>Monochromatizing</a:t>
            </a:r>
            <a:r>
              <a:rPr lang="nb-NO" sz="2400" dirty="0" smtClean="0">
                <a:solidFill>
                  <a:srgbClr val="0000FF"/>
                </a:solidFill>
              </a:rPr>
              <a:t> a ”</a:t>
            </a:r>
            <a:r>
              <a:rPr lang="nb-NO" sz="2400" dirty="0" err="1" smtClean="0">
                <a:solidFill>
                  <a:srgbClr val="0000FF"/>
                </a:solidFill>
              </a:rPr>
              <a:t>white</a:t>
            </a:r>
            <a:r>
              <a:rPr lang="nb-NO" sz="2400" dirty="0" smtClean="0">
                <a:solidFill>
                  <a:srgbClr val="0000FF"/>
                </a:solidFill>
              </a:rPr>
              <a:t>” </a:t>
            </a:r>
            <a:r>
              <a:rPr lang="nb-NO" sz="2400" dirty="0" err="1" smtClean="0">
                <a:solidFill>
                  <a:srgbClr val="0000FF"/>
                </a:solidFill>
              </a:rPr>
              <a:t>X-ray</a:t>
            </a:r>
            <a:r>
              <a:rPr lang="nb-NO" sz="2400" dirty="0" smtClean="0">
                <a:solidFill>
                  <a:srgbClr val="0000FF"/>
                </a:solidFill>
              </a:rPr>
              <a:t> beam</a:t>
            </a:r>
            <a:endParaRPr lang="nb-NO" sz="2400" dirty="0">
              <a:solidFill>
                <a:srgbClr val="0000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113" y="2771839"/>
            <a:ext cx="7632848" cy="404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600200"/>
            <a:ext cx="738028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888"/>
            <a:ext cx="42433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8172"/>
            <a:ext cx="3346162" cy="215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05" y="45234"/>
            <a:ext cx="515489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00" y="4005064"/>
            <a:ext cx="342758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02302" y="4317964"/>
            <a:ext cx="2160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Box 7"/>
          <p:cNvSpPr txBox="1"/>
          <p:nvPr/>
        </p:nvSpPr>
        <p:spPr>
          <a:xfrm>
            <a:off x="6516216" y="548680"/>
            <a:ext cx="2483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Andrault</a:t>
            </a:r>
            <a:r>
              <a:rPr lang="nb-NO" sz="1600" dirty="0" smtClean="0"/>
              <a:t> et al. 2011, Nature</a:t>
            </a:r>
          </a:p>
        </p:txBody>
      </p:sp>
    </p:spTree>
    <p:extLst>
      <p:ext uri="{BB962C8B-B14F-4D97-AF65-F5344CB8AC3E}">
        <p14:creationId xmlns:p14="http://schemas.microsoft.com/office/powerpoint/2010/main" val="283586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7783" y="1074620"/>
            <a:ext cx="6516053" cy="578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4018" y="75863"/>
            <a:ext cx="7296294" cy="73866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/>
              <a:t>Example</a:t>
            </a:r>
            <a:r>
              <a:rPr lang="nb-NO" sz="1800" dirty="0" smtClean="0"/>
              <a:t> </a:t>
            </a:r>
            <a:r>
              <a:rPr lang="nb-NO" sz="1800" dirty="0" err="1" smtClean="0"/>
              <a:t>of</a:t>
            </a:r>
            <a:r>
              <a:rPr lang="nb-NO" sz="1800" dirty="0" smtClean="0"/>
              <a:t> </a:t>
            </a:r>
            <a:r>
              <a:rPr lang="nb-NO" sz="1800" dirty="0" err="1" smtClean="0"/>
              <a:t>LH-DAC-experimentation</a:t>
            </a:r>
            <a:r>
              <a:rPr lang="nb-NO" sz="1800" dirty="0" smtClean="0"/>
              <a:t> </a:t>
            </a:r>
            <a:r>
              <a:rPr lang="nb-NO" sz="1800" dirty="0" err="1" smtClean="0"/>
              <a:t>with</a:t>
            </a:r>
            <a:r>
              <a:rPr lang="nb-NO" sz="1800" dirty="0" smtClean="0"/>
              <a:t> </a:t>
            </a:r>
            <a:r>
              <a:rPr lang="nb-NO" sz="1800" dirty="0" err="1" smtClean="0"/>
              <a:t>in-situ</a:t>
            </a:r>
            <a:r>
              <a:rPr lang="nb-NO" sz="1800" dirty="0" smtClean="0"/>
              <a:t>, </a:t>
            </a:r>
            <a:r>
              <a:rPr lang="nb-NO" sz="1800" dirty="0" err="1" smtClean="0"/>
              <a:t>synchrotron-based</a:t>
            </a:r>
            <a:r>
              <a:rPr lang="nb-NO" sz="1800" dirty="0" smtClean="0"/>
              <a:t> </a:t>
            </a:r>
            <a:r>
              <a:rPr lang="nb-NO" sz="1800" dirty="0" err="1" smtClean="0"/>
              <a:t>XRD</a:t>
            </a:r>
            <a:r>
              <a:rPr lang="nb-NO" sz="1800" dirty="0" smtClean="0"/>
              <a:t>: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Phase relations of aluminous silica to 120 </a:t>
            </a:r>
            <a:r>
              <a:rPr lang="en-US" sz="2400" dirty="0" err="1" smtClean="0">
                <a:solidFill>
                  <a:srgbClr val="0000FF"/>
                </a:solidFill>
              </a:rPr>
              <a:t>GPa</a:t>
            </a:r>
            <a:endParaRPr lang="nb-NO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51" y="1284662"/>
            <a:ext cx="2675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Extreme</a:t>
            </a:r>
            <a:r>
              <a:rPr lang="nb-NO" sz="1600" dirty="0" smtClean="0"/>
              <a:t> </a:t>
            </a:r>
            <a:r>
              <a:rPr lang="nb-NO" sz="1600" dirty="0" err="1" smtClean="0"/>
              <a:t>Conditions</a:t>
            </a:r>
            <a:r>
              <a:rPr lang="nb-NO" sz="1600" dirty="0" smtClean="0"/>
              <a:t> Beamline</a:t>
            </a:r>
          </a:p>
          <a:p>
            <a:r>
              <a:rPr lang="nb-NO" sz="1600" dirty="0" smtClean="0"/>
              <a:t>(P02.2), </a:t>
            </a:r>
            <a:r>
              <a:rPr lang="nb-NO" sz="1600" dirty="0" err="1" smtClean="0"/>
              <a:t>PETRA-III</a:t>
            </a:r>
            <a:r>
              <a:rPr lang="nb-NO" sz="1600" dirty="0" smtClean="0"/>
              <a:t>,</a:t>
            </a:r>
          </a:p>
          <a:p>
            <a:r>
              <a:rPr lang="nb-NO" sz="1600" dirty="0" err="1" smtClean="0"/>
              <a:t>DESY</a:t>
            </a:r>
            <a:r>
              <a:rPr lang="nb-NO" sz="1600" dirty="0" smtClean="0"/>
              <a:t>, Hamburg</a:t>
            </a:r>
            <a:endParaRPr lang="nb-NO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37403" y="6021288"/>
            <a:ext cx="176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Andrault</a:t>
            </a:r>
            <a:r>
              <a:rPr lang="nb-NO" sz="1400" dirty="0" smtClean="0"/>
              <a:t> et al. 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(2014, Am. Mineral.)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1024646"/>
            <a:ext cx="4236077" cy="122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361791" cy="374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691107"/>
            <a:ext cx="4236077" cy="408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6021288"/>
            <a:ext cx="176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Andrault</a:t>
            </a:r>
            <a:r>
              <a:rPr lang="nb-NO" sz="1400" dirty="0" smtClean="0"/>
              <a:t> et al. 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(2014, Am. Mineral.)</a:t>
            </a:r>
          </a:p>
        </p:txBody>
      </p:sp>
    </p:spTree>
    <p:extLst>
      <p:ext uri="{BB962C8B-B14F-4D97-AF65-F5344CB8AC3E}">
        <p14:creationId xmlns:p14="http://schemas.microsoft.com/office/powerpoint/2010/main" val="429114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250825" y="115888"/>
            <a:ext cx="8273675" cy="830997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000" dirty="0">
                <a:solidFill>
                  <a:srgbClr val="3333FF"/>
                </a:solidFill>
              </a:rPr>
              <a:t>Objective:</a:t>
            </a:r>
          </a:p>
          <a:p>
            <a:pPr>
              <a:lnSpc>
                <a:spcPct val="120000"/>
              </a:lnSpc>
            </a:pPr>
            <a:r>
              <a:rPr lang="nb-NO" sz="2000" dirty="0" err="1" smtClean="0">
                <a:solidFill>
                  <a:schemeClr val="tx2"/>
                </a:solidFill>
              </a:rPr>
              <a:t>Relate</a:t>
            </a:r>
            <a:r>
              <a:rPr lang="nb-NO" sz="2000" dirty="0" smtClean="0">
                <a:solidFill>
                  <a:schemeClr val="tx2"/>
                </a:solidFill>
              </a:rPr>
              <a:t> </a:t>
            </a:r>
            <a:r>
              <a:rPr lang="nb-NO" sz="2000" dirty="0" err="1" smtClean="0">
                <a:solidFill>
                  <a:schemeClr val="tx2"/>
                </a:solidFill>
              </a:rPr>
              <a:t>v</a:t>
            </a:r>
            <a:r>
              <a:rPr lang="nb-NO" sz="2000" baseline="-25000" dirty="0" err="1" smtClean="0">
                <a:solidFill>
                  <a:schemeClr val="tx2"/>
                </a:solidFill>
              </a:rPr>
              <a:t>P</a:t>
            </a:r>
            <a:r>
              <a:rPr lang="nb-NO" sz="2000" dirty="0" smtClean="0">
                <a:solidFill>
                  <a:schemeClr val="tx2"/>
                </a:solidFill>
              </a:rPr>
              <a:t>-</a:t>
            </a:r>
            <a:r>
              <a:rPr lang="nb-NO" sz="2000" dirty="0" err="1" smtClean="0">
                <a:solidFill>
                  <a:schemeClr val="tx2"/>
                </a:solidFill>
              </a:rPr>
              <a:t>v</a:t>
            </a:r>
            <a:r>
              <a:rPr lang="nb-NO" sz="2000" baseline="-25000" dirty="0" err="1" smtClean="0">
                <a:solidFill>
                  <a:schemeClr val="tx2"/>
                </a:solidFill>
              </a:rPr>
              <a:t>S</a:t>
            </a:r>
            <a:r>
              <a:rPr lang="nb-NO" sz="2000" dirty="0" smtClean="0">
                <a:solidFill>
                  <a:schemeClr val="tx2"/>
                </a:solidFill>
              </a:rPr>
              <a:t>-data </a:t>
            </a:r>
            <a:r>
              <a:rPr lang="nb-NO" sz="2000" dirty="0">
                <a:solidFill>
                  <a:schemeClr val="tx2"/>
                </a:solidFill>
              </a:rPr>
              <a:t>to mineralogical and chemical composition of Earth’s interior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50825" y="1196975"/>
            <a:ext cx="5711825" cy="16351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000" dirty="0" err="1">
                <a:solidFill>
                  <a:srgbClr val="3333FF"/>
                </a:solidFill>
              </a:rPr>
              <a:t>We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>
                <a:solidFill>
                  <a:srgbClr val="3333FF"/>
                </a:solidFill>
              </a:rPr>
              <a:t>need</a:t>
            </a:r>
            <a:r>
              <a:rPr lang="nb-NO" sz="2000" dirty="0">
                <a:solidFill>
                  <a:srgbClr val="3333FF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nb-NO" sz="2000" dirty="0">
                <a:solidFill>
                  <a:schemeClr val="tx2"/>
                </a:solidFill>
              </a:rPr>
              <a:t>Equations of </a:t>
            </a:r>
            <a:r>
              <a:rPr lang="nb-NO" sz="2000" dirty="0" err="1">
                <a:solidFill>
                  <a:schemeClr val="tx2"/>
                </a:solidFill>
              </a:rPr>
              <a:t>state</a:t>
            </a:r>
            <a:r>
              <a:rPr lang="nb-NO" sz="2000" dirty="0">
                <a:solidFill>
                  <a:schemeClr val="tx2"/>
                </a:solidFill>
              </a:rPr>
              <a:t> (</a:t>
            </a:r>
            <a:r>
              <a:rPr lang="nb-NO" sz="2000" dirty="0" err="1">
                <a:solidFill>
                  <a:schemeClr val="tx2"/>
                </a:solidFill>
              </a:rPr>
              <a:t>EoS</a:t>
            </a:r>
            <a:r>
              <a:rPr lang="nb-NO" sz="2000" dirty="0">
                <a:solidFill>
                  <a:schemeClr val="tx2"/>
                </a:solidFill>
              </a:rPr>
              <a:t>): </a:t>
            </a:r>
            <a:r>
              <a:rPr lang="nb-NO" sz="2200" dirty="0">
                <a:solidFill>
                  <a:srgbClr val="FF0000"/>
                </a:solidFill>
              </a:rPr>
              <a:t>V = f(</a:t>
            </a:r>
            <a:r>
              <a:rPr lang="nb-NO" sz="2200" dirty="0" err="1">
                <a:solidFill>
                  <a:srgbClr val="FF0000"/>
                </a:solidFill>
              </a:rPr>
              <a:t>p,T</a:t>
            </a:r>
            <a:r>
              <a:rPr lang="nb-NO" sz="2200" dirty="0">
                <a:solidFill>
                  <a:srgbClr val="FF0000"/>
                </a:solidFill>
              </a:rPr>
              <a:t>)</a:t>
            </a:r>
            <a:r>
              <a:rPr lang="nb-NO" sz="2000" dirty="0">
                <a:solidFill>
                  <a:schemeClr val="tx2"/>
                </a:solidFill>
              </a:rPr>
              <a:t>   or   </a:t>
            </a:r>
            <a:r>
              <a:rPr lang="nb-NO" sz="2200" dirty="0">
                <a:solidFill>
                  <a:srgbClr val="FF0000"/>
                </a:solidFill>
              </a:rPr>
              <a:t>p = f(V,T)</a:t>
            </a:r>
          </a:p>
          <a:p>
            <a:pPr>
              <a:lnSpc>
                <a:spcPct val="120000"/>
              </a:lnSpc>
            </a:pPr>
            <a:r>
              <a:rPr lang="nb-NO" sz="2000" dirty="0" err="1" smtClean="0">
                <a:solidFill>
                  <a:schemeClr val="tx2"/>
                </a:solidFill>
              </a:rPr>
              <a:t>Example</a:t>
            </a:r>
            <a:r>
              <a:rPr lang="nb-NO" sz="2000" dirty="0" smtClean="0">
                <a:solidFill>
                  <a:schemeClr val="tx2"/>
                </a:solidFill>
              </a:rPr>
              <a:t>: an ideal </a:t>
            </a:r>
            <a:r>
              <a:rPr lang="nb-NO" sz="2000" dirty="0">
                <a:solidFill>
                  <a:schemeClr val="tx2"/>
                </a:solidFill>
              </a:rPr>
              <a:t>gas: </a:t>
            </a:r>
            <a:r>
              <a:rPr lang="nb-NO" sz="2200" dirty="0" err="1">
                <a:solidFill>
                  <a:srgbClr val="FF0000"/>
                </a:solidFill>
              </a:rPr>
              <a:t>pV</a:t>
            </a:r>
            <a:r>
              <a:rPr lang="nb-NO" sz="2200" dirty="0">
                <a:solidFill>
                  <a:srgbClr val="FF0000"/>
                </a:solidFill>
              </a:rPr>
              <a:t> = </a:t>
            </a:r>
            <a:r>
              <a:rPr lang="nb-NO" sz="2200" dirty="0" err="1" smtClean="0">
                <a:solidFill>
                  <a:srgbClr val="FF0000"/>
                </a:solidFill>
              </a:rPr>
              <a:t>nRT</a:t>
            </a:r>
            <a:endParaRPr lang="nb-NO" sz="22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nb-NO" sz="2000" dirty="0">
                <a:solidFill>
                  <a:schemeClr val="tx2"/>
                </a:solidFill>
              </a:rPr>
              <a:t>Solids </a:t>
            </a:r>
            <a:r>
              <a:rPr lang="nb-NO" sz="2000" dirty="0" err="1">
                <a:solidFill>
                  <a:schemeClr val="tx2"/>
                </a:solidFill>
              </a:rPr>
              <a:t>are</a:t>
            </a:r>
            <a:r>
              <a:rPr lang="nb-NO" sz="2000" dirty="0">
                <a:solidFill>
                  <a:schemeClr val="tx2"/>
                </a:solidFill>
              </a:rPr>
              <a:t> MUCH more </a:t>
            </a:r>
            <a:r>
              <a:rPr lang="nb-NO" sz="2000" dirty="0" err="1">
                <a:solidFill>
                  <a:schemeClr val="tx2"/>
                </a:solidFill>
              </a:rPr>
              <a:t>complicated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23850" y="3225800"/>
            <a:ext cx="73802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000" dirty="0" err="1">
                <a:solidFill>
                  <a:srgbClr val="3333FF"/>
                </a:solidFill>
              </a:rPr>
              <a:t>Helmholtz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>
                <a:solidFill>
                  <a:srgbClr val="3333FF"/>
                </a:solidFill>
              </a:rPr>
              <a:t>free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>
                <a:solidFill>
                  <a:srgbClr val="3333FF"/>
                </a:solidFill>
              </a:rPr>
              <a:t>energy</a:t>
            </a:r>
            <a:r>
              <a:rPr lang="nb-NO" sz="2000" dirty="0">
                <a:solidFill>
                  <a:srgbClr val="3333FF"/>
                </a:solidFill>
              </a:rPr>
              <a:t>:  </a:t>
            </a:r>
            <a:r>
              <a:rPr lang="nb-NO" sz="2400" dirty="0">
                <a:solidFill>
                  <a:srgbClr val="FF0000"/>
                </a:solidFill>
              </a:rPr>
              <a:t>F(V,T) = F</a:t>
            </a:r>
            <a:r>
              <a:rPr lang="nb-NO" sz="2400" baseline="-25000" dirty="0">
                <a:solidFill>
                  <a:srgbClr val="FF0000"/>
                </a:solidFill>
              </a:rPr>
              <a:t>0</a:t>
            </a:r>
            <a:r>
              <a:rPr lang="nb-NO" sz="2400" dirty="0">
                <a:solidFill>
                  <a:srgbClr val="FF0000"/>
                </a:solidFill>
              </a:rPr>
              <a:t>(V) + </a:t>
            </a:r>
            <a:r>
              <a:rPr lang="nb-NO" sz="2400" dirty="0" err="1">
                <a:solidFill>
                  <a:srgbClr val="FF0000"/>
                </a:solidFill>
              </a:rPr>
              <a:t>F</a:t>
            </a:r>
            <a:r>
              <a:rPr lang="nb-NO" sz="2400" baseline="-25000" dirty="0" err="1">
                <a:solidFill>
                  <a:srgbClr val="FF0000"/>
                </a:solidFill>
              </a:rPr>
              <a:t>vib</a:t>
            </a:r>
            <a:r>
              <a:rPr lang="nb-NO" sz="2400" dirty="0">
                <a:solidFill>
                  <a:srgbClr val="FF0000"/>
                </a:solidFill>
              </a:rPr>
              <a:t>(V,T) + </a:t>
            </a:r>
            <a:r>
              <a:rPr lang="nb-NO" sz="2400" dirty="0" err="1">
                <a:solidFill>
                  <a:srgbClr val="FF0000"/>
                </a:solidFill>
              </a:rPr>
              <a:t>F</a:t>
            </a:r>
            <a:r>
              <a:rPr lang="nb-NO" sz="2400" baseline="-25000" dirty="0" err="1">
                <a:solidFill>
                  <a:srgbClr val="FF0000"/>
                </a:solidFill>
              </a:rPr>
              <a:t>el</a:t>
            </a:r>
            <a:r>
              <a:rPr lang="nb-NO" sz="2400" dirty="0">
                <a:solidFill>
                  <a:srgbClr val="FF0000"/>
                </a:solidFill>
              </a:rPr>
              <a:t>(V,T)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V="1">
            <a:off x="4276725" y="37512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V="1">
            <a:off x="5356225" y="37274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V="1">
            <a:off x="6877050" y="3716338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702050" y="3919538"/>
            <a:ext cx="1217613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200"/>
              <a:t>0 K compression</a:t>
            </a:r>
          </a:p>
          <a:p>
            <a:pPr>
              <a:lnSpc>
                <a:spcPct val="85000"/>
              </a:lnSpc>
            </a:pPr>
            <a:r>
              <a:rPr lang="nb-NO" sz="1200"/>
              <a:t>component</a:t>
            </a:r>
            <a:endParaRPr lang="en-GB" sz="120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016500" y="3914775"/>
            <a:ext cx="8636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200"/>
              <a:t>vibrational</a:t>
            </a:r>
          </a:p>
          <a:p>
            <a:pPr>
              <a:lnSpc>
                <a:spcPct val="85000"/>
              </a:lnSpc>
            </a:pPr>
            <a:r>
              <a:rPr lang="nb-NO" sz="1200"/>
              <a:t>component</a:t>
            </a:r>
            <a:endParaRPr lang="en-GB" sz="1200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6443663" y="3926954"/>
            <a:ext cx="14382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200" dirty="0"/>
              <a:t>electronic thermal</a:t>
            </a:r>
          </a:p>
          <a:p>
            <a:pPr>
              <a:lnSpc>
                <a:spcPct val="85000"/>
              </a:lnSpc>
            </a:pPr>
            <a:r>
              <a:rPr lang="nb-NO" sz="1200" dirty="0"/>
              <a:t>exitation component</a:t>
            </a:r>
            <a:endParaRPr lang="en-GB" sz="1200" dirty="0"/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835150" y="5300663"/>
            <a:ext cx="48323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>
                <a:solidFill>
                  <a:srgbClr val="FF0000"/>
                </a:solidFill>
              </a:rPr>
              <a:t>p(V,T) = p</a:t>
            </a:r>
            <a:r>
              <a:rPr lang="nb-NO" sz="2400" baseline="-25000">
                <a:solidFill>
                  <a:srgbClr val="FF0000"/>
                </a:solidFill>
              </a:rPr>
              <a:t>0</a:t>
            </a:r>
            <a:r>
              <a:rPr lang="nb-NO" sz="2400">
                <a:solidFill>
                  <a:srgbClr val="FF0000"/>
                </a:solidFill>
              </a:rPr>
              <a:t>(V) + p</a:t>
            </a:r>
            <a:r>
              <a:rPr lang="nb-NO" sz="2400" baseline="-25000">
                <a:solidFill>
                  <a:srgbClr val="FF0000"/>
                </a:solidFill>
              </a:rPr>
              <a:t>vib</a:t>
            </a:r>
            <a:r>
              <a:rPr lang="nb-NO" sz="2400">
                <a:solidFill>
                  <a:srgbClr val="FF0000"/>
                </a:solidFill>
              </a:rPr>
              <a:t>(V,T) + p</a:t>
            </a:r>
            <a:r>
              <a:rPr lang="nb-NO" sz="2400" baseline="-25000">
                <a:solidFill>
                  <a:srgbClr val="FF0000"/>
                </a:solidFill>
              </a:rPr>
              <a:t>el</a:t>
            </a:r>
            <a:r>
              <a:rPr lang="nb-NO" sz="2400">
                <a:solidFill>
                  <a:srgbClr val="FF0000"/>
                </a:solidFill>
              </a:rPr>
              <a:t>(V,T) 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755650" y="4581525"/>
            <a:ext cx="29749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000">
                <a:solidFill>
                  <a:srgbClr val="3333FF"/>
                </a:solidFill>
              </a:rPr>
              <a:t>Pressure:  </a:t>
            </a:r>
            <a:r>
              <a:rPr lang="nb-NO" sz="2400">
                <a:solidFill>
                  <a:srgbClr val="FF0000"/>
                </a:solidFill>
              </a:rPr>
              <a:t>p = </a:t>
            </a:r>
            <a:r>
              <a:rPr lang="nb-NO" sz="2400">
                <a:solidFill>
                  <a:srgbClr val="FF0000"/>
                </a:solidFill>
                <a:cs typeface="Times New Roman" pitchFamily="18" charset="0"/>
              </a:rPr>
              <a:t>–</a:t>
            </a:r>
            <a:r>
              <a:rPr lang="nb-NO" sz="2400">
                <a:solidFill>
                  <a:srgbClr val="FF0000"/>
                </a:solidFill>
              </a:rPr>
              <a:t>(dF/dV)</a:t>
            </a:r>
            <a:r>
              <a:rPr lang="nb-NO" sz="2400" baseline="-25000">
                <a:solidFill>
                  <a:srgbClr val="FF0000"/>
                </a:solidFill>
              </a:rPr>
              <a:t>T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1908175" y="6021388"/>
            <a:ext cx="3810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400">
                <a:solidFill>
                  <a:srgbClr val="FF0000"/>
                </a:solidFill>
              </a:rPr>
              <a:t>p(V,T) = p</a:t>
            </a:r>
            <a:r>
              <a:rPr lang="nb-NO" sz="2400" baseline="-25000">
                <a:solidFill>
                  <a:srgbClr val="FF0000"/>
                </a:solidFill>
              </a:rPr>
              <a:t>0</a:t>
            </a:r>
            <a:r>
              <a:rPr lang="nb-NO" sz="2400">
                <a:solidFill>
                  <a:srgbClr val="FF0000"/>
                </a:solidFill>
              </a:rPr>
              <a:t>(V) + p</a:t>
            </a:r>
            <a:r>
              <a:rPr lang="nb-NO" sz="2400" baseline="-25000">
                <a:solidFill>
                  <a:srgbClr val="FF0000"/>
                </a:solidFill>
              </a:rPr>
              <a:t>thermal</a:t>
            </a:r>
            <a:r>
              <a:rPr lang="nb-NO" sz="2400">
                <a:solidFill>
                  <a:srgbClr val="FF0000"/>
                </a:solidFill>
              </a:rPr>
              <a:t>(V,T)</a:t>
            </a:r>
            <a:endParaRPr lang="en-GB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 animBg="1"/>
      <p:bldP spid="2057" grpId="0" animBg="1"/>
      <p:bldP spid="2058" grpId="0" animBg="1"/>
      <p:bldP spid="2059" grpId="0"/>
      <p:bldP spid="2060" grpId="0"/>
      <p:bldP spid="2061" grpId="0"/>
      <p:bldP spid="2063" grpId="0"/>
      <p:bldP spid="2064" grpId="0"/>
      <p:bldP spid="20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5000"/>
              </a:lnSpc>
            </a:pPr>
            <a:endParaRPr lang="nb-NO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115888"/>
            <a:ext cx="377983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GB" sz="2800">
                <a:solidFill>
                  <a:srgbClr val="FFFF00"/>
                </a:solidFill>
              </a:rPr>
              <a:t>High-pressure experimental methods:</a:t>
            </a:r>
            <a:r>
              <a:rPr lang="en-GB" sz="2400">
                <a:solidFill>
                  <a:srgbClr val="FFFF00"/>
                </a:solidFill>
              </a:rPr>
              <a:t/>
            </a:r>
            <a:br>
              <a:rPr lang="en-GB" sz="2400">
                <a:solidFill>
                  <a:srgbClr val="FFFF00"/>
                </a:solidFill>
              </a:rPr>
            </a:br>
            <a:r>
              <a:rPr lang="en-GB" sz="2800">
                <a:solidFill>
                  <a:srgbClr val="FFFF00"/>
                </a:solidFill>
              </a:rPr>
              <a:t>Piston cylinder and</a:t>
            </a:r>
            <a:br>
              <a:rPr lang="en-GB" sz="2800">
                <a:solidFill>
                  <a:srgbClr val="FFFF00"/>
                </a:solidFill>
              </a:rPr>
            </a:br>
            <a:r>
              <a:rPr lang="en-GB" sz="2800">
                <a:solidFill>
                  <a:srgbClr val="FFFF00"/>
                </a:solidFill>
              </a:rPr>
              <a:t>multianvil technology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101386" name="Picture 10" descr="ETH-SintDiam-cubeCon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93663"/>
            <a:ext cx="5508625" cy="3668712"/>
          </a:xfrm>
          <a:prstGeom prst="rect">
            <a:avLst/>
          </a:prstGeom>
          <a:noFill/>
        </p:spPr>
      </p:pic>
      <p:pic>
        <p:nvPicPr>
          <p:cNvPr id="101387" name="Picture 11" descr="ETH-SintDiam-OuterAnv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3975"/>
            <a:ext cx="4572000" cy="2994025"/>
          </a:xfrm>
          <a:prstGeom prst="rect">
            <a:avLst/>
          </a:prstGeom>
          <a:noFill/>
        </p:spPr>
      </p:pic>
      <p:pic>
        <p:nvPicPr>
          <p:cNvPr id="101390" name="Picture 14" descr="ETH-SintDiam-OuterAn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76675"/>
            <a:ext cx="4500562" cy="2981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4995863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30" name="Line 6"/>
          <p:cNvSpPr>
            <a:spLocks noChangeShapeType="1"/>
          </p:cNvSpPr>
          <p:nvPr/>
        </p:nvSpPr>
        <p:spPr bwMode="auto">
          <a:xfrm>
            <a:off x="3419475" y="4149725"/>
            <a:ext cx="1873250" cy="574675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pic>
        <p:nvPicPr>
          <p:cNvPr id="129031" name="Picture 7" descr="PC-par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4976813"/>
            <a:ext cx="4356100" cy="1881187"/>
          </a:xfrm>
          <a:prstGeom prst="rect">
            <a:avLst/>
          </a:prstGeom>
          <a:noFill/>
        </p:spPr>
      </p:pic>
      <p:pic>
        <p:nvPicPr>
          <p:cNvPr id="129032" name="Picture 8" descr="PC-pressurePl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349500"/>
            <a:ext cx="3529013" cy="2595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7012" y="1004746"/>
            <a:ext cx="36322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271" name="Line 7"/>
          <p:cNvSpPr>
            <a:spLocks noChangeShapeType="1"/>
          </p:cNvSpPr>
          <p:nvPr/>
        </p:nvSpPr>
        <p:spPr bwMode="auto">
          <a:xfrm>
            <a:off x="4542299" y="458273"/>
            <a:ext cx="0" cy="647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4246243" y="188640"/>
            <a:ext cx="693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dirty="0" err="1">
                <a:solidFill>
                  <a:srgbClr val="FF0000"/>
                </a:solidFill>
              </a:rPr>
              <a:t>Piston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1835696" y="-47767"/>
            <a:ext cx="2238303" cy="47974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5010624" y="-47767"/>
            <a:ext cx="2297680" cy="47974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39275" name="Text Box 11"/>
          <p:cNvSpPr txBox="1">
            <a:spLocks noChangeArrowheads="1"/>
          </p:cNvSpPr>
          <p:nvPr/>
        </p:nvSpPr>
        <p:spPr bwMode="auto">
          <a:xfrm>
            <a:off x="1928354" y="135792"/>
            <a:ext cx="20529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0000FF"/>
                </a:solidFill>
              </a:rPr>
              <a:t>WC-</a:t>
            </a:r>
            <a:r>
              <a:rPr lang="nb-NO" dirty="0" err="1">
                <a:solidFill>
                  <a:srgbClr val="0000FF"/>
                </a:solidFill>
              </a:rPr>
              <a:t>core</a:t>
            </a:r>
            <a:r>
              <a:rPr lang="nb-NO" dirty="0">
                <a:solidFill>
                  <a:srgbClr val="0000FF"/>
                </a:solidFill>
              </a:rPr>
              <a:t> (</a:t>
            </a:r>
            <a:r>
              <a:rPr lang="nb-NO" dirty="0" err="1">
                <a:solidFill>
                  <a:srgbClr val="0000FF"/>
                </a:solidFill>
              </a:rPr>
              <a:t>of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pressure</a:t>
            </a:r>
            <a:r>
              <a:rPr lang="nb-NO" dirty="0">
                <a:solidFill>
                  <a:srgbClr val="0000FF"/>
                </a:solidFill>
              </a:rPr>
              <a:t> plate)</a:t>
            </a:r>
          </a:p>
          <a:p>
            <a:r>
              <a:rPr lang="nb-NO" dirty="0" err="1">
                <a:solidFill>
                  <a:srgbClr val="0000FF"/>
                </a:solidFill>
              </a:rPr>
              <a:t>containing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the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central</a:t>
            </a:r>
            <a:endParaRPr lang="nb-NO" dirty="0">
              <a:solidFill>
                <a:srgbClr val="0000FF"/>
              </a:solidFill>
            </a:endParaRPr>
          </a:p>
          <a:p>
            <a:r>
              <a:rPr lang="nb-NO" dirty="0" err="1">
                <a:solidFill>
                  <a:srgbClr val="0000FF"/>
                </a:solidFill>
              </a:rPr>
              <a:t>cylindrical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pressure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err="1">
                <a:solidFill>
                  <a:srgbClr val="0000FF"/>
                </a:solidFill>
              </a:rPr>
              <a:t>chamber</a:t>
            </a:r>
            <a:r>
              <a:rPr lang="nb-NO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4110512" y="-47767"/>
            <a:ext cx="865187" cy="13414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88710" y="-47766"/>
            <a:ext cx="1897038" cy="4797424"/>
          </a:xfrm>
          <a:prstGeom prst="rect">
            <a:avLst/>
          </a:prstGeom>
          <a:solidFill>
            <a:srgbClr val="99FFCC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331123" y="-45491"/>
            <a:ext cx="1897038" cy="4797424"/>
          </a:xfrm>
          <a:prstGeom prst="rect">
            <a:avLst/>
          </a:prstGeom>
          <a:solidFill>
            <a:srgbClr val="99FFCC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210" y="101672"/>
            <a:ext cx="15476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dirty="0" err="1" smtClean="0">
                <a:solidFill>
                  <a:srgbClr val="008000"/>
                </a:solidFill>
              </a:rPr>
              <a:t>Supporting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steel</a:t>
            </a:r>
            <a:r>
              <a:rPr lang="nb-NO" dirty="0" smtClean="0">
                <a:solidFill>
                  <a:srgbClr val="008000"/>
                </a:solidFill>
              </a:rPr>
              <a:t> rings</a:t>
            </a:r>
            <a:endParaRPr lang="nb-NO" dirty="0">
              <a:solidFill>
                <a:srgbClr val="008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505810" y="196799"/>
            <a:ext cx="15476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dirty="0" err="1" smtClean="0">
                <a:solidFill>
                  <a:srgbClr val="008000"/>
                </a:solidFill>
              </a:rPr>
              <a:t>Supporting</a:t>
            </a:r>
            <a:r>
              <a:rPr lang="nb-NO" dirty="0" smtClean="0">
                <a:solidFill>
                  <a:srgbClr val="008000"/>
                </a:solidFill>
              </a:rPr>
              <a:t> </a:t>
            </a:r>
            <a:r>
              <a:rPr lang="nb-NO" dirty="0" err="1" smtClean="0">
                <a:solidFill>
                  <a:srgbClr val="008000"/>
                </a:solidFill>
              </a:rPr>
              <a:t>steel</a:t>
            </a:r>
            <a:r>
              <a:rPr lang="nb-NO" dirty="0" smtClean="0">
                <a:solidFill>
                  <a:srgbClr val="008000"/>
                </a:solidFill>
              </a:rPr>
              <a:t> rings</a:t>
            </a:r>
            <a:endParaRPr lang="nb-NO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06119" y="4831307"/>
            <a:ext cx="4619768" cy="1171670"/>
          </a:xfrm>
          <a:prstGeom prst="rect">
            <a:avLst/>
          </a:prstGeom>
          <a:solidFill>
            <a:srgbClr val="99FFCC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150124" y="4833581"/>
            <a:ext cx="4612942" cy="1171670"/>
          </a:xfrm>
          <a:prstGeom prst="rect">
            <a:avLst/>
          </a:prstGeom>
          <a:solidFill>
            <a:srgbClr val="99FFCC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cxnSp>
        <p:nvCxnSpPr>
          <p:cNvPr id="3" name="Straight Connector 2"/>
          <p:cNvCxnSpPr/>
          <p:nvPr/>
        </p:nvCxnSpPr>
        <p:spPr>
          <a:xfrm>
            <a:off x="4593112" y="4790363"/>
            <a:ext cx="4721485" cy="0"/>
          </a:xfrm>
          <a:prstGeom prst="line">
            <a:avLst/>
          </a:prstGeom>
          <a:ln w="5715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242744" y="4792638"/>
            <a:ext cx="4721485" cy="0"/>
          </a:xfrm>
          <a:prstGeom prst="line">
            <a:avLst/>
          </a:prstGeom>
          <a:ln w="5715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252909" y="5278642"/>
            <a:ext cx="1728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8000"/>
                </a:solidFill>
              </a:rPr>
              <a:t>Base </a:t>
            </a:r>
            <a:r>
              <a:rPr lang="nb-NO" dirty="0" err="1" smtClean="0">
                <a:solidFill>
                  <a:srgbClr val="008000"/>
                </a:solidFill>
              </a:rPr>
              <a:t>plug</a:t>
            </a:r>
            <a:r>
              <a:rPr lang="nb-NO" dirty="0" smtClean="0">
                <a:solidFill>
                  <a:srgbClr val="008000"/>
                </a:solidFill>
              </a:rPr>
              <a:t> support plate</a:t>
            </a:r>
            <a:endParaRPr lang="nb-NO" dirty="0">
              <a:solidFill>
                <a:srgbClr val="008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502847" y="4780043"/>
            <a:ext cx="90526" cy="4388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676797" y="5167691"/>
            <a:ext cx="2339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dirty="0" err="1" smtClean="0"/>
              <a:t>Siff</a:t>
            </a:r>
            <a:r>
              <a:rPr lang="nb-NO" dirty="0" smtClean="0"/>
              <a:t> </a:t>
            </a:r>
            <a:r>
              <a:rPr lang="nb-NO" dirty="0" err="1" smtClean="0"/>
              <a:t>mylar</a:t>
            </a:r>
            <a:r>
              <a:rPr lang="nb-NO" dirty="0" smtClean="0"/>
              <a:t> </a:t>
            </a:r>
            <a:r>
              <a:rPr lang="nb-NO" dirty="0" err="1" smtClean="0"/>
              <a:t>electric</a:t>
            </a:r>
            <a:r>
              <a:rPr lang="nb-NO" dirty="0"/>
              <a:t> </a:t>
            </a:r>
            <a:r>
              <a:rPr lang="nb-NO" dirty="0" err="1" smtClean="0"/>
              <a:t>insulation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UNM-QuickPress-P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UNM-QuickPress-P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4995863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7" name="Picture 3" descr="Tronnes-p-calibr-10-4m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965450"/>
            <a:ext cx="3779837" cy="3078163"/>
          </a:xfrm>
          <a:prstGeom prst="rect">
            <a:avLst/>
          </a:prstGeom>
          <a:noFill/>
        </p:spPr>
      </p:pic>
      <p:sp>
        <p:nvSpPr>
          <p:cNvPr id="134148" name="Line 4"/>
          <p:cNvSpPr>
            <a:spLocks noChangeShapeType="1"/>
          </p:cNvSpPr>
          <p:nvPr/>
        </p:nvSpPr>
        <p:spPr bwMode="auto">
          <a:xfrm>
            <a:off x="3708400" y="2781300"/>
            <a:ext cx="1800225" cy="4318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ETH-SintDiam-MA-tru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298575"/>
            <a:ext cx="6948487" cy="5559425"/>
          </a:xfrm>
          <a:prstGeom prst="rect">
            <a:avLst/>
          </a:prstGeom>
          <a:noFill/>
        </p:spPr>
      </p:pic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179388" y="115888"/>
            <a:ext cx="8820150" cy="10128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nb-NO" sz="2400">
                <a:solidFill>
                  <a:srgbClr val="0000FF"/>
                </a:solidFill>
              </a:rPr>
              <a:t>Multi-anvil, </a:t>
            </a:r>
            <a:r>
              <a:rPr lang="nb-NO" sz="2400" b="1">
                <a:solidFill>
                  <a:srgbClr val="0000FF"/>
                </a:solidFill>
              </a:rPr>
              <a:t>sintered diamond</a:t>
            </a:r>
            <a:r>
              <a:rPr lang="nb-NO" sz="2400">
                <a:solidFill>
                  <a:srgbClr val="0000FF"/>
                </a:solidFill>
              </a:rPr>
              <a:t> technology, ETH, Zurich:</a:t>
            </a:r>
          </a:p>
          <a:p>
            <a:pPr>
              <a:lnSpc>
                <a:spcPct val="115000"/>
              </a:lnSpc>
            </a:pPr>
            <a:r>
              <a:rPr lang="nb-NO" sz="2800">
                <a:solidFill>
                  <a:srgbClr val="FF0000"/>
                </a:solidFill>
              </a:rPr>
              <a:t>True </a:t>
            </a:r>
            <a:r>
              <a:rPr lang="nb-NO" sz="2800" b="1">
                <a:solidFill>
                  <a:srgbClr val="FF0000"/>
                </a:solidFill>
              </a:rPr>
              <a:t>split-cylinder,</a:t>
            </a:r>
            <a:r>
              <a:rPr lang="nb-NO" sz="2800">
                <a:solidFill>
                  <a:srgbClr val="FF0000"/>
                </a:solidFill>
              </a:rPr>
              <a:t> </a:t>
            </a:r>
            <a:r>
              <a:rPr lang="nb-NO" sz="2800" b="1">
                <a:solidFill>
                  <a:srgbClr val="FF0000"/>
                </a:solidFill>
              </a:rPr>
              <a:t>6-8</a:t>
            </a:r>
            <a:r>
              <a:rPr lang="nb-NO" sz="2800">
                <a:solidFill>
                  <a:srgbClr val="FF0000"/>
                </a:solidFill>
              </a:rPr>
              <a:t>-configuration</a:t>
            </a:r>
            <a:r>
              <a:rPr lang="nb-NO" sz="2400">
                <a:solidFill>
                  <a:srgbClr val="FF0000"/>
                </a:solidFill>
              </a:rPr>
              <a:t> </a:t>
            </a:r>
            <a:r>
              <a:rPr lang="nb-NO" sz="1800">
                <a:solidFill>
                  <a:srgbClr val="FF0000"/>
                </a:solidFill>
              </a:rPr>
              <a:t>(design of Kawai &amp; Endo, 1970)</a:t>
            </a:r>
            <a:endParaRPr lang="nb-NO" sz="1800">
              <a:solidFill>
                <a:srgbClr val="CC0000"/>
              </a:solidFill>
            </a:endParaRP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 rot="2621735">
            <a:off x="3348038" y="4797425"/>
            <a:ext cx="76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/>
              <a:t>1 mm</a:t>
            </a: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 rot="-2281845">
            <a:off x="6877050" y="5300663"/>
            <a:ext cx="76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/>
              <a:t>1 mm</a:t>
            </a:r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 rot="441143">
            <a:off x="5076825" y="3429000"/>
            <a:ext cx="76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/>
              <a:t>1 mm</a:t>
            </a:r>
          </a:p>
        </p:txBody>
      </p:sp>
      <p:sp>
        <p:nvSpPr>
          <p:cNvPr id="131085" name="Text Box 13"/>
          <p:cNvSpPr txBox="1">
            <a:spLocks noChangeArrowheads="1"/>
          </p:cNvSpPr>
          <p:nvPr/>
        </p:nvSpPr>
        <p:spPr bwMode="auto">
          <a:xfrm>
            <a:off x="0" y="1557338"/>
            <a:ext cx="225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800"/>
              <a:t>Corner truncation on</a:t>
            </a:r>
          </a:p>
          <a:p>
            <a:r>
              <a:rPr lang="nb-NO" sz="1800"/>
              <a:t>sintered diamond cube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ETH-SintDiam-cubeCon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35825" cy="4818063"/>
          </a:xfrm>
          <a:prstGeom prst="rect">
            <a:avLst/>
          </a:prstGeom>
          <a:noFill/>
        </p:spPr>
      </p:pic>
      <p:pic>
        <p:nvPicPr>
          <p:cNvPr id="132102" name="Picture 6" descr="ETH-SintDiam-cubeS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4060825"/>
            <a:ext cx="2643187" cy="2797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1" name="Picture 5" descr="ETH-SintDiam-OuterAnv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4163" cy="3567113"/>
          </a:xfrm>
          <a:prstGeom prst="rect">
            <a:avLst/>
          </a:prstGeom>
          <a:noFill/>
        </p:spPr>
      </p:pic>
      <p:pic>
        <p:nvPicPr>
          <p:cNvPr id="126982" name="Picture 6" descr="ETH-SintDiam-OuterAnv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590925"/>
            <a:ext cx="4932362" cy="326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ETH-SintDiam-OuterAnv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33375"/>
            <a:ext cx="4129088" cy="6264275"/>
          </a:xfrm>
          <a:prstGeom prst="rect">
            <a:avLst/>
          </a:prstGeom>
          <a:noFill/>
        </p:spPr>
      </p:pic>
      <p:pic>
        <p:nvPicPr>
          <p:cNvPr id="128005" name="Picture 5" descr="ETH-SintDiam-OuterAnv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4176713" cy="6308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96838" y="96838"/>
            <a:ext cx="7410427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 err="1">
                <a:solidFill>
                  <a:srgbClr val="3333FF"/>
                </a:solidFill>
              </a:rPr>
              <a:t>Isothermal</a:t>
            </a:r>
            <a:r>
              <a:rPr lang="nb-NO" sz="2800" dirty="0">
                <a:solidFill>
                  <a:srgbClr val="3333FF"/>
                </a:solidFill>
              </a:rPr>
              <a:t> bulk modulus:  </a:t>
            </a:r>
            <a:r>
              <a:rPr lang="nb-NO" sz="2800" dirty="0" err="1">
                <a:solidFill>
                  <a:srgbClr val="FF0000"/>
                </a:solidFill>
              </a:rPr>
              <a:t>K</a:t>
            </a:r>
            <a:r>
              <a:rPr lang="nb-NO" sz="2800" baseline="-25000" dirty="0" err="1">
                <a:solidFill>
                  <a:srgbClr val="FF0000"/>
                </a:solidFill>
              </a:rPr>
              <a:t>T</a:t>
            </a:r>
            <a:r>
              <a:rPr lang="nb-NO" sz="2800" dirty="0">
                <a:solidFill>
                  <a:srgbClr val="FF0000"/>
                </a:solidFill>
              </a:rPr>
              <a:t> = </a:t>
            </a:r>
            <a:r>
              <a:rPr lang="nb-NO" sz="2800" dirty="0" smtClean="0">
                <a:solidFill>
                  <a:srgbClr val="FF0000"/>
                </a:solidFill>
                <a:cs typeface="Times New Roman" pitchFamily="18" charset="0"/>
              </a:rPr>
              <a:t>–(</a:t>
            </a:r>
            <a:r>
              <a:rPr lang="nb-NO" sz="2800" dirty="0" err="1" smtClean="0">
                <a:solidFill>
                  <a:srgbClr val="FF0000"/>
                </a:solidFill>
                <a:cs typeface="Times New Roman" pitchFamily="18" charset="0"/>
              </a:rPr>
              <a:t>V</a:t>
            </a:r>
            <a:r>
              <a:rPr lang="nb-NO" sz="2800" dirty="0" err="1" smtClean="0">
                <a:solidFill>
                  <a:srgbClr val="FF0000"/>
                </a:solidFill>
              </a:rPr>
              <a:t>dp</a:t>
            </a:r>
            <a:r>
              <a:rPr lang="nb-NO" sz="2800" dirty="0" smtClean="0">
                <a:solidFill>
                  <a:srgbClr val="FF0000"/>
                </a:solidFill>
              </a:rPr>
              <a:t>/</a:t>
            </a:r>
            <a:r>
              <a:rPr lang="nb-NO" sz="2800" dirty="0" err="1" smtClean="0">
                <a:solidFill>
                  <a:srgbClr val="FF0000"/>
                </a:solidFill>
              </a:rPr>
              <a:t>dV</a:t>
            </a:r>
            <a:r>
              <a:rPr lang="nb-NO" sz="2800" dirty="0" smtClean="0">
                <a:solidFill>
                  <a:srgbClr val="FF0000"/>
                </a:solidFill>
              </a:rPr>
              <a:t>)</a:t>
            </a:r>
            <a:r>
              <a:rPr lang="nb-NO" sz="2800" baseline="-25000" dirty="0" smtClean="0">
                <a:solidFill>
                  <a:srgbClr val="FF0000"/>
                </a:solidFill>
              </a:rPr>
              <a:t>T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0000"/>
                </a:solidFill>
              </a:rPr>
              <a:t>= 1/</a:t>
            </a:r>
            <a:r>
              <a:rPr lang="nb-NO" sz="2800" dirty="0">
                <a:solidFill>
                  <a:srgbClr val="FF0000"/>
                </a:solidFill>
                <a:latin typeface="Symbol" pitchFamily="18" charset="2"/>
              </a:rPr>
              <a:t>b</a:t>
            </a:r>
            <a:endParaRPr lang="en-GB" sz="28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4339" name="Line 5"/>
          <p:cNvSpPr>
            <a:spLocks noChangeShapeType="1"/>
          </p:cNvSpPr>
          <p:nvPr/>
        </p:nvSpPr>
        <p:spPr bwMode="auto">
          <a:xfrm flipH="1" flipV="1">
            <a:off x="7281835" y="553830"/>
            <a:ext cx="730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923060" y="698293"/>
            <a:ext cx="132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Compressibility</a:t>
            </a:r>
            <a:endParaRPr lang="en-GB" sz="140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23917" y="1119520"/>
            <a:ext cx="538003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3333FF"/>
                </a:solidFill>
              </a:rPr>
              <a:t>p-derivative </a:t>
            </a:r>
            <a:r>
              <a:rPr lang="nb-NO" sz="2800" dirty="0" err="1">
                <a:solidFill>
                  <a:srgbClr val="3333FF"/>
                </a:solidFill>
              </a:rPr>
              <a:t>of</a:t>
            </a:r>
            <a:r>
              <a:rPr lang="nb-NO" sz="2800" dirty="0">
                <a:solidFill>
                  <a:srgbClr val="3333FF"/>
                </a:solidFill>
              </a:rPr>
              <a:t> K</a:t>
            </a:r>
            <a:r>
              <a:rPr lang="nb-NO" sz="2800" baseline="-25000" dirty="0">
                <a:solidFill>
                  <a:srgbClr val="3333FF"/>
                </a:solidFill>
              </a:rPr>
              <a:t>T</a:t>
            </a:r>
            <a:r>
              <a:rPr lang="nb-NO" sz="2800" dirty="0">
                <a:solidFill>
                  <a:srgbClr val="3333FF"/>
                </a:solidFill>
              </a:rPr>
              <a:t>:  </a:t>
            </a:r>
            <a:r>
              <a:rPr lang="nb-NO" sz="2800" dirty="0">
                <a:solidFill>
                  <a:srgbClr val="FF0000"/>
                </a:solidFill>
              </a:rPr>
              <a:t>K</a:t>
            </a:r>
            <a:r>
              <a:rPr lang="nb-NO" sz="2800" baseline="-25000" dirty="0">
                <a:solidFill>
                  <a:srgbClr val="FF0000"/>
                </a:solidFill>
              </a:rPr>
              <a:t>T</a:t>
            </a:r>
            <a:r>
              <a:rPr lang="nb-NO" sz="2800" dirty="0">
                <a:solidFill>
                  <a:srgbClr val="FF0000"/>
                </a:solidFill>
              </a:rPr>
              <a:t>’ = (</a:t>
            </a:r>
            <a:r>
              <a:rPr lang="nb-NO" sz="2800" dirty="0" err="1">
                <a:solidFill>
                  <a:srgbClr val="FF0000"/>
                </a:solidFill>
              </a:rPr>
              <a:t>dK</a:t>
            </a:r>
            <a:r>
              <a:rPr lang="nb-NO" sz="2800" baseline="-25000" dirty="0" err="1">
                <a:solidFill>
                  <a:srgbClr val="FF0000"/>
                </a:solidFill>
              </a:rPr>
              <a:t>T</a:t>
            </a:r>
            <a:r>
              <a:rPr lang="nb-NO" sz="2800" dirty="0">
                <a:solidFill>
                  <a:srgbClr val="FF0000"/>
                </a:solidFill>
              </a:rPr>
              <a:t>/</a:t>
            </a:r>
            <a:r>
              <a:rPr lang="nb-NO" sz="2800" dirty="0" err="1">
                <a:solidFill>
                  <a:srgbClr val="FF0000"/>
                </a:solidFill>
              </a:rPr>
              <a:t>dp</a:t>
            </a:r>
            <a:r>
              <a:rPr lang="nb-NO" sz="2800" dirty="0">
                <a:solidFill>
                  <a:srgbClr val="FF0000"/>
                </a:solidFill>
              </a:rPr>
              <a:t>)</a:t>
            </a:r>
            <a:r>
              <a:rPr lang="nb-NO" sz="2800" baseline="-25000" dirty="0">
                <a:solidFill>
                  <a:srgbClr val="FF0000"/>
                </a:solidFill>
              </a:rPr>
              <a:t>T</a:t>
            </a:r>
            <a:endParaRPr lang="en-GB" sz="28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27865" y="2333543"/>
            <a:ext cx="8207696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 err="1">
                <a:solidFill>
                  <a:srgbClr val="3333FF"/>
                </a:solidFill>
              </a:rPr>
              <a:t>Adiabatic</a:t>
            </a:r>
            <a:r>
              <a:rPr lang="nb-NO" sz="2800" dirty="0">
                <a:solidFill>
                  <a:srgbClr val="3333FF"/>
                </a:solidFill>
              </a:rPr>
              <a:t> / </a:t>
            </a:r>
            <a:r>
              <a:rPr lang="nb-NO" sz="2800" dirty="0" err="1">
                <a:solidFill>
                  <a:srgbClr val="3333FF"/>
                </a:solidFill>
              </a:rPr>
              <a:t>isentropic</a:t>
            </a:r>
            <a:r>
              <a:rPr lang="nb-NO" sz="2800" dirty="0">
                <a:solidFill>
                  <a:srgbClr val="3333FF"/>
                </a:solidFill>
              </a:rPr>
              <a:t> bulk modulus:  </a:t>
            </a:r>
            <a:r>
              <a:rPr lang="nb-NO" sz="2800" dirty="0">
                <a:solidFill>
                  <a:srgbClr val="FF0000"/>
                </a:solidFill>
              </a:rPr>
              <a:t>K</a:t>
            </a:r>
            <a:r>
              <a:rPr lang="nb-NO" sz="2800" baseline="-25000" dirty="0">
                <a:solidFill>
                  <a:srgbClr val="FF0000"/>
                </a:solidFill>
              </a:rPr>
              <a:t>S</a:t>
            </a:r>
            <a:r>
              <a:rPr lang="nb-NO" sz="2800" dirty="0">
                <a:solidFill>
                  <a:srgbClr val="FF0000"/>
                </a:solidFill>
              </a:rPr>
              <a:t> = </a:t>
            </a:r>
            <a:r>
              <a:rPr lang="nb-NO" sz="2800" dirty="0" smtClean="0">
                <a:solidFill>
                  <a:srgbClr val="FF0000"/>
                </a:solidFill>
                <a:cs typeface="Times New Roman" pitchFamily="18" charset="0"/>
              </a:rPr>
              <a:t>–(</a:t>
            </a:r>
            <a:r>
              <a:rPr lang="nb-NO" sz="2800" dirty="0" err="1" smtClean="0">
                <a:solidFill>
                  <a:srgbClr val="FF0000"/>
                </a:solidFill>
                <a:cs typeface="Times New Roman" pitchFamily="18" charset="0"/>
              </a:rPr>
              <a:t>V</a:t>
            </a:r>
            <a:r>
              <a:rPr lang="nb-NO" sz="2800" dirty="0" err="1" smtClean="0">
                <a:solidFill>
                  <a:srgbClr val="FF0000"/>
                </a:solidFill>
              </a:rPr>
              <a:t>dp</a:t>
            </a:r>
            <a:r>
              <a:rPr lang="nb-NO" sz="2800" dirty="0" smtClean="0">
                <a:solidFill>
                  <a:srgbClr val="FF0000"/>
                </a:solidFill>
              </a:rPr>
              <a:t>/</a:t>
            </a:r>
            <a:r>
              <a:rPr lang="nb-NO" sz="2800" dirty="0" err="1" smtClean="0">
                <a:solidFill>
                  <a:srgbClr val="FF0000"/>
                </a:solidFill>
              </a:rPr>
              <a:t>dV</a:t>
            </a:r>
            <a:r>
              <a:rPr lang="nb-NO" sz="2800" dirty="0" smtClean="0">
                <a:solidFill>
                  <a:srgbClr val="FF0000"/>
                </a:solidFill>
              </a:rPr>
              <a:t>)</a:t>
            </a:r>
            <a:r>
              <a:rPr lang="nb-NO" sz="2800" baseline="-25000" dirty="0" smtClean="0">
                <a:solidFill>
                  <a:srgbClr val="FF0000"/>
                </a:solidFill>
              </a:rPr>
              <a:t>S</a:t>
            </a:r>
            <a:endParaRPr lang="en-GB" sz="28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976130" y="3065338"/>
            <a:ext cx="3484562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3600" dirty="0">
                <a:solidFill>
                  <a:srgbClr val="FF0000"/>
                </a:solidFill>
              </a:rPr>
              <a:t>K</a:t>
            </a:r>
            <a:r>
              <a:rPr lang="nb-NO" sz="3600" baseline="-25000" dirty="0">
                <a:solidFill>
                  <a:srgbClr val="FF0000"/>
                </a:solidFill>
              </a:rPr>
              <a:t>S</a:t>
            </a:r>
            <a:r>
              <a:rPr lang="nb-NO" sz="3600" dirty="0">
                <a:solidFill>
                  <a:srgbClr val="FF0000"/>
                </a:solidFill>
              </a:rPr>
              <a:t> = K</a:t>
            </a:r>
            <a:r>
              <a:rPr lang="nb-NO" sz="3600" baseline="-25000" dirty="0">
                <a:solidFill>
                  <a:srgbClr val="FF0000"/>
                </a:solidFill>
              </a:rPr>
              <a:t>T</a:t>
            </a:r>
            <a:r>
              <a:rPr lang="nb-NO" sz="3600" dirty="0">
                <a:solidFill>
                  <a:srgbClr val="FF0000"/>
                </a:solidFill>
              </a:rPr>
              <a:t>(1 + T</a:t>
            </a:r>
            <a:r>
              <a:rPr lang="nb-NO" sz="3600" dirty="0">
                <a:solidFill>
                  <a:srgbClr val="FF0000"/>
                </a:solidFill>
                <a:latin typeface="Symbol" pitchFamily="18" charset="2"/>
              </a:rPr>
              <a:t>ag</a:t>
            </a:r>
            <a:r>
              <a:rPr lang="nb-NO" sz="3600" dirty="0">
                <a:solidFill>
                  <a:srgbClr val="FF0000"/>
                </a:solidFill>
              </a:rPr>
              <a:t>)</a:t>
            </a:r>
            <a:endParaRPr lang="en-GB" sz="36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V="1">
            <a:off x="6571692" y="3674938"/>
            <a:ext cx="2159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H="1" flipV="1">
            <a:off x="7136842" y="3716213"/>
            <a:ext cx="136525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5784292" y="3954338"/>
            <a:ext cx="12747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/>
              <a:t>Thermal</a:t>
            </a:r>
            <a:endParaRPr lang="nb-NO" sz="1600" dirty="0"/>
          </a:p>
          <a:p>
            <a:r>
              <a:rPr lang="nb-NO" sz="1600" dirty="0" err="1"/>
              <a:t>expansivity</a:t>
            </a:r>
            <a:endParaRPr lang="nb-NO" sz="1600" dirty="0"/>
          </a:p>
          <a:p>
            <a:r>
              <a:rPr lang="nb-NO" sz="1600" dirty="0">
                <a:cs typeface="Times New Roman" pitchFamily="18" charset="0"/>
              </a:rPr>
              <a:t>~ </a:t>
            </a:r>
            <a:r>
              <a:rPr lang="nb-NO" sz="1600" dirty="0" smtClean="0"/>
              <a:t>2*10</a:t>
            </a:r>
            <a:r>
              <a:rPr lang="nb-NO" sz="1600" baseline="30000" dirty="0" smtClean="0">
                <a:latin typeface="Symbol" panose="05050102010706020507" pitchFamily="18" charset="2"/>
              </a:rPr>
              <a:t>-</a:t>
            </a:r>
            <a:r>
              <a:rPr lang="nb-NO" sz="1600" baseline="30000" dirty="0" smtClean="0"/>
              <a:t>5</a:t>
            </a:r>
            <a:r>
              <a:rPr lang="nb-NO" sz="1600" dirty="0" smtClean="0"/>
              <a:t> </a:t>
            </a:r>
            <a:r>
              <a:rPr lang="nb-NO" sz="1600" dirty="0"/>
              <a:t>K</a:t>
            </a:r>
            <a:r>
              <a:rPr lang="nb-NO" sz="1600" baseline="30000" dirty="0">
                <a:cs typeface="Times New Roman" pitchFamily="18" charset="0"/>
              </a:rPr>
              <a:t>–</a:t>
            </a:r>
            <a:r>
              <a:rPr lang="nb-NO" sz="1600" baseline="30000" dirty="0"/>
              <a:t>1</a:t>
            </a:r>
            <a:endParaRPr lang="en-GB" sz="1600" baseline="30000" dirty="0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144780" y="3940051"/>
            <a:ext cx="14446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Grüneisen</a:t>
            </a:r>
          </a:p>
          <a:p>
            <a:r>
              <a:rPr lang="nb-NO" sz="1600"/>
              <a:t>parameter</a:t>
            </a:r>
          </a:p>
          <a:p>
            <a:r>
              <a:rPr lang="nb-NO" sz="1600">
                <a:latin typeface="Symbol" pitchFamily="18" charset="2"/>
              </a:rPr>
              <a:t>g</a:t>
            </a:r>
            <a:r>
              <a:rPr lang="nb-NO" sz="1600"/>
              <a:t> = </a:t>
            </a:r>
            <a:r>
              <a:rPr lang="nb-NO" sz="1600">
                <a:latin typeface="Symbol" pitchFamily="18" charset="2"/>
              </a:rPr>
              <a:t>a</a:t>
            </a:r>
            <a:r>
              <a:rPr lang="nb-NO" sz="1600"/>
              <a:t>K</a:t>
            </a:r>
            <a:r>
              <a:rPr lang="nb-NO" sz="1600" baseline="-8000"/>
              <a:t>s</a:t>
            </a:r>
            <a:r>
              <a:rPr lang="nb-NO" sz="1600"/>
              <a:t>/(</a:t>
            </a:r>
            <a:r>
              <a:rPr lang="nb-NO" sz="1600">
                <a:latin typeface="Symbol" pitchFamily="18" charset="2"/>
              </a:rPr>
              <a:t>r</a:t>
            </a:r>
            <a:r>
              <a:rPr lang="nb-NO" sz="1600"/>
              <a:t>C</a:t>
            </a:r>
            <a:r>
              <a:rPr lang="nb-NO" sz="1600" baseline="-8000"/>
              <a:t>p</a:t>
            </a:r>
            <a:r>
              <a:rPr lang="nb-NO" sz="1600"/>
              <a:t>)</a:t>
            </a:r>
          </a:p>
          <a:p>
            <a:r>
              <a:rPr lang="nb-NO" sz="1600">
                <a:cs typeface="Times New Roman" pitchFamily="18" charset="0"/>
              </a:rPr>
              <a:t>~ </a:t>
            </a:r>
            <a:r>
              <a:rPr lang="nb-NO" sz="1600"/>
              <a:t>1 for silicates</a:t>
            </a:r>
            <a:endParaRPr lang="en-GB" sz="1600" baseline="3000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153817" y="1003093"/>
            <a:ext cx="18405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400" b="1" u="sng" dirty="0" smtClean="0">
                <a:solidFill>
                  <a:srgbClr val="0066FF"/>
                </a:solidFill>
                <a:latin typeface="+mj-lt"/>
              </a:rPr>
              <a:t>Units</a:t>
            </a:r>
            <a:r>
              <a:rPr lang="sv-SE" sz="1400" dirty="0" smtClean="0">
                <a:solidFill>
                  <a:srgbClr val="0066FF"/>
                </a:solidFill>
                <a:latin typeface="+mj-lt"/>
              </a:rPr>
              <a:t>:</a:t>
            </a:r>
          </a:p>
          <a:p>
            <a:r>
              <a:rPr lang="sv-SE" sz="1400" dirty="0" smtClean="0">
                <a:solidFill>
                  <a:srgbClr val="0066FF"/>
                </a:solidFill>
                <a:latin typeface="+mj-lt"/>
              </a:rPr>
              <a:t>bulk </a:t>
            </a:r>
            <a:r>
              <a:rPr lang="sv-SE" sz="1400" dirty="0">
                <a:solidFill>
                  <a:srgbClr val="0066FF"/>
                </a:solidFill>
                <a:latin typeface="+mj-lt"/>
              </a:rPr>
              <a:t>modulus: </a:t>
            </a:r>
            <a:r>
              <a:rPr lang="sv-SE" sz="1400" dirty="0" smtClean="0">
                <a:solidFill>
                  <a:srgbClr val="0066FF"/>
                </a:solidFill>
                <a:latin typeface="+mj-lt"/>
              </a:rPr>
              <a:t>GPa</a:t>
            </a:r>
          </a:p>
          <a:p>
            <a:r>
              <a:rPr lang="sv-SE" sz="1400" dirty="0" smtClean="0">
                <a:solidFill>
                  <a:srgbClr val="0066FF"/>
                </a:solidFill>
                <a:latin typeface="+mj-lt"/>
              </a:rPr>
              <a:t>compressibility</a:t>
            </a:r>
            <a:r>
              <a:rPr lang="sv-SE" sz="1400" dirty="0">
                <a:solidFill>
                  <a:srgbClr val="0066FF"/>
                </a:solidFill>
                <a:latin typeface="+mj-lt"/>
              </a:rPr>
              <a:t>:  GPa</a:t>
            </a:r>
            <a:r>
              <a:rPr lang="sv-SE" sz="1400" baseline="30000" dirty="0">
                <a:solidFill>
                  <a:srgbClr val="0066FF"/>
                </a:solidFill>
                <a:latin typeface="+mj-lt"/>
              </a:rPr>
              <a:t>-1</a:t>
            </a:r>
            <a:endParaRPr lang="en-US" sz="1400" baseline="30000" dirty="0">
              <a:solidFill>
                <a:srgbClr val="0066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0" grpId="0"/>
      <p:bldP spid="3081" grpId="0"/>
      <p:bldP spid="3082" grpId="0" animBg="1"/>
      <p:bldP spid="3083" grpId="0" animBg="1"/>
      <p:bldP spid="3084" grpId="0"/>
      <p:bldP spid="308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ISEI-5000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</p:spPr>
      </p:pic>
      <p:pic>
        <p:nvPicPr>
          <p:cNvPr id="121862" name="Picture 6" descr="ETH-multianv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6575" y="0"/>
            <a:ext cx="2257425" cy="3409950"/>
          </a:xfrm>
          <a:prstGeom prst="rect">
            <a:avLst/>
          </a:prstGeom>
          <a:noFill/>
        </p:spPr>
      </p:pic>
      <p:pic>
        <p:nvPicPr>
          <p:cNvPr id="121863" name="Picture 7" descr="ETH-rocking-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6575" y="3448050"/>
            <a:ext cx="2257425" cy="3409950"/>
          </a:xfrm>
          <a:prstGeom prst="rect">
            <a:avLst/>
          </a:prstGeom>
          <a:noFill/>
        </p:spPr>
      </p:pic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107950" y="260350"/>
            <a:ext cx="3228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FFFF00"/>
                </a:solidFill>
              </a:rPr>
              <a:t>ISEI, Okayama Univ., Misasa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6156325" y="0"/>
            <a:ext cx="1482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/>
              <a:t>ETH, Zurich</a:t>
            </a: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>
            <a:off x="6227763" y="6461125"/>
            <a:ext cx="1482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/>
              <a:t>ETH, Zurich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5" grpId="0"/>
      <p:bldP spid="12186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Comp-BigPressStonyB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671763"/>
            <a:ext cx="5580062" cy="4186237"/>
          </a:xfrm>
          <a:prstGeom prst="rect">
            <a:avLst/>
          </a:prstGeom>
          <a:noFill/>
        </p:spPr>
      </p:pic>
      <p:pic>
        <p:nvPicPr>
          <p:cNvPr id="120837" name="Picture 5" descr="Bayreuth-multi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67063" cy="4221163"/>
          </a:xfrm>
          <a:prstGeom prst="rect">
            <a:avLst/>
          </a:prstGeom>
          <a:noFill/>
        </p:spPr>
      </p:pic>
      <p:pic>
        <p:nvPicPr>
          <p:cNvPr id="120838" name="Picture 6" descr="Bayreuth-Sumito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2600"/>
            <a:ext cx="3132138" cy="2565400"/>
          </a:xfrm>
          <a:prstGeom prst="rect">
            <a:avLst/>
          </a:prstGeom>
          <a:noFill/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3132138" y="212725"/>
            <a:ext cx="167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/>
              <a:t>BGI, Bayreuth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4067175" y="2228850"/>
            <a:ext cx="2295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/>
              <a:t>SUNY, Stony Brook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M:\pc\Dokumenter\Pictures\RGT\BGI-12\triaxial-RG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0" y="0"/>
            <a:ext cx="7460190" cy="495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M:\pc\Dokumenter\Pictures\RGT\BGI-12\close-u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01" y="3933056"/>
            <a:ext cx="4403999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7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 descr="UNM-finnedOctahe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303213" y="233363"/>
            <a:ext cx="5045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/>
              <a:t>Walker (1989)-type 6-8-configuration design,</a:t>
            </a:r>
          </a:p>
          <a:p>
            <a:r>
              <a:rPr lang="nb-NO"/>
              <a:t>Inst. of Meteoritic, Univ New Mexico (C. Agee, D. Draper)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UNM-cub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887" name="Picture 7" descr="UNM-finnedOctahed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152900"/>
            <a:ext cx="3419475" cy="270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UNM-anvil-n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76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UNM-M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Compr-WalkerTy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UHP3-Spring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4581525"/>
            <a:ext cx="3887787" cy="1758950"/>
          </a:xfrm>
          <a:prstGeom prst="rect">
            <a:avLst/>
          </a:prstGeom>
          <a:noFill/>
        </p:spPr>
      </p:pic>
      <p:pic>
        <p:nvPicPr>
          <p:cNvPr id="102406" name="Picture 6" descr="UHP2-Sprin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94113"/>
            <a:ext cx="4716463" cy="3163887"/>
          </a:xfrm>
          <a:prstGeom prst="rect">
            <a:avLst/>
          </a:prstGeom>
          <a:noFill/>
        </p:spPr>
      </p:pic>
      <p:pic>
        <p:nvPicPr>
          <p:cNvPr id="102407" name="Picture 7" descr="SPring-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713"/>
            <a:ext cx="4140200" cy="2851150"/>
          </a:xfrm>
          <a:prstGeom prst="rect">
            <a:avLst/>
          </a:prstGeom>
          <a:noFill/>
        </p:spPr>
      </p:pic>
      <p:pic>
        <p:nvPicPr>
          <p:cNvPr id="102405" name="Picture 5" descr="UHP-Sprin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-171450"/>
            <a:ext cx="5076825" cy="3846513"/>
          </a:xfrm>
          <a:prstGeom prst="rect">
            <a:avLst/>
          </a:prstGeom>
          <a:noFill/>
        </p:spPr>
      </p:pic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179388" y="0"/>
            <a:ext cx="2843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00FF"/>
                </a:solidFill>
              </a:rPr>
              <a:t>Spring-8, JSRI, Japan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Compr-DIA-def-dia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143000"/>
            <a:ext cx="5715000" cy="5715000"/>
          </a:xfrm>
          <a:prstGeom prst="rect">
            <a:avLst/>
          </a:prstGeom>
          <a:noFill/>
        </p:spPr>
      </p:pic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158750" y="14288"/>
            <a:ext cx="4232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800">
                <a:solidFill>
                  <a:srgbClr val="0000FF"/>
                </a:solidFill>
              </a:rPr>
              <a:t>Deformation-DIA-apparatus</a:t>
            </a:r>
          </a:p>
          <a:p>
            <a:r>
              <a:rPr lang="nb-NO" sz="2800">
                <a:solidFill>
                  <a:srgbClr val="0000FF"/>
                </a:solidFill>
              </a:rPr>
              <a:t>Cubic-anvil apparatus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82695" y="188640"/>
            <a:ext cx="7992894" cy="56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 err="1">
                <a:solidFill>
                  <a:srgbClr val="3333FF"/>
                </a:solidFill>
              </a:rPr>
              <a:t>Adiabatic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dirty="0" err="1">
                <a:solidFill>
                  <a:srgbClr val="3333FF"/>
                </a:solidFill>
              </a:rPr>
              <a:t>compression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dirty="0" err="1">
                <a:solidFill>
                  <a:srgbClr val="3333FF"/>
                </a:solidFill>
              </a:rPr>
              <a:t>law</a:t>
            </a:r>
            <a:r>
              <a:rPr lang="nb-NO" sz="2800" dirty="0">
                <a:solidFill>
                  <a:srgbClr val="3333FF"/>
                </a:solidFill>
              </a:rPr>
              <a:t>:  </a:t>
            </a:r>
            <a:r>
              <a:rPr lang="nb-NO" sz="2800" b="1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nb-NO" sz="2800" dirty="0">
                <a:solidFill>
                  <a:srgbClr val="FF0000"/>
                </a:solidFill>
              </a:rPr>
              <a:t> = (</a:t>
            </a:r>
            <a:r>
              <a:rPr lang="nb-NO" sz="2800" dirty="0" err="1">
                <a:solidFill>
                  <a:srgbClr val="FF0000"/>
                </a:solidFill>
              </a:rPr>
              <a:t>dT</a:t>
            </a:r>
            <a:r>
              <a:rPr lang="nb-NO" sz="2800" dirty="0">
                <a:solidFill>
                  <a:srgbClr val="FF0000"/>
                </a:solidFill>
              </a:rPr>
              <a:t>/d</a:t>
            </a:r>
            <a:r>
              <a:rPr lang="nb-NO" sz="2800" dirty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2800" dirty="0">
                <a:solidFill>
                  <a:srgbClr val="FF0000"/>
                </a:solidFill>
              </a:rPr>
              <a:t>)</a:t>
            </a:r>
            <a:r>
              <a:rPr lang="nb-NO" sz="2800" baseline="-25000" dirty="0">
                <a:solidFill>
                  <a:srgbClr val="FF0000"/>
                </a:solidFill>
              </a:rPr>
              <a:t>S</a:t>
            </a:r>
            <a:r>
              <a:rPr lang="nb-NO" sz="2800" dirty="0">
                <a:solidFill>
                  <a:srgbClr val="FF0000"/>
                </a:solidFill>
              </a:rPr>
              <a:t> = </a:t>
            </a:r>
            <a:r>
              <a:rPr lang="nb-NO" sz="28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nb-NO" sz="2800" dirty="0" err="1">
                <a:solidFill>
                  <a:srgbClr val="FF0000"/>
                </a:solidFill>
              </a:rPr>
              <a:t>K</a:t>
            </a:r>
            <a:r>
              <a:rPr lang="nb-NO" sz="2800" baseline="-25000" dirty="0" err="1">
                <a:solidFill>
                  <a:srgbClr val="FF0000"/>
                </a:solidFill>
              </a:rPr>
              <a:t>S</a:t>
            </a:r>
            <a:r>
              <a:rPr lang="nb-NO" sz="2800" dirty="0">
                <a:solidFill>
                  <a:srgbClr val="FF0000"/>
                </a:solidFill>
              </a:rPr>
              <a:t> / </a:t>
            </a:r>
            <a:r>
              <a:rPr lang="nb-NO" sz="2800" dirty="0" err="1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nb-NO" sz="2800" dirty="0" err="1">
                <a:solidFill>
                  <a:srgbClr val="FF0000"/>
                </a:solidFill>
                <a:cs typeface="Times New Roman" pitchFamily="18" charset="0"/>
              </a:rPr>
              <a:t>C</a:t>
            </a:r>
            <a:r>
              <a:rPr lang="nb-NO" sz="2800" baseline="-25000" dirty="0" err="1">
                <a:solidFill>
                  <a:srgbClr val="FF0000"/>
                </a:solidFill>
              </a:rPr>
              <a:t>P</a:t>
            </a:r>
            <a:endParaRPr lang="en-GB" sz="28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327990" y="3284984"/>
            <a:ext cx="2926286" cy="56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b="1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nb-NO" sz="2800" dirty="0" smtClean="0">
                <a:solidFill>
                  <a:srgbClr val="FF0000"/>
                </a:solidFill>
              </a:rPr>
              <a:t> = V/C</a:t>
            </a:r>
            <a:r>
              <a:rPr lang="nb-NO" sz="2800" baseline="-25000" dirty="0" smtClean="0">
                <a:solidFill>
                  <a:srgbClr val="FF0000"/>
                </a:solidFill>
              </a:rPr>
              <a:t>V </a:t>
            </a:r>
            <a:r>
              <a:rPr lang="nb-NO" sz="2800" dirty="0" smtClean="0">
                <a:solidFill>
                  <a:srgbClr val="FF0000"/>
                </a:solidFill>
              </a:rPr>
              <a:t>(</a:t>
            </a:r>
            <a:r>
              <a:rPr lang="nb-NO" sz="2800" dirty="0" err="1" smtClean="0">
                <a:solidFill>
                  <a:srgbClr val="FF0000"/>
                </a:solidFill>
              </a:rPr>
              <a:t>dp</a:t>
            </a:r>
            <a:r>
              <a:rPr lang="nb-NO" sz="2800" dirty="0" smtClean="0">
                <a:solidFill>
                  <a:srgbClr val="FF0000"/>
                </a:solidFill>
              </a:rPr>
              <a:t>/</a:t>
            </a:r>
            <a:r>
              <a:rPr lang="nb-NO" sz="2800" dirty="0" err="1" smtClean="0">
                <a:solidFill>
                  <a:srgbClr val="FF0000"/>
                </a:solidFill>
              </a:rPr>
              <a:t>d</a:t>
            </a:r>
            <a:r>
              <a:rPr lang="nb-NO" sz="2800" dirty="0" err="1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nb-NO" sz="2800" dirty="0" smtClean="0">
                <a:solidFill>
                  <a:srgbClr val="FF0000"/>
                </a:solidFill>
              </a:rPr>
              <a:t>)</a:t>
            </a:r>
            <a:r>
              <a:rPr lang="nb-NO" sz="2800" baseline="-25000" dirty="0" smtClean="0">
                <a:solidFill>
                  <a:srgbClr val="FF0000"/>
                </a:solidFill>
              </a:rPr>
              <a:t>V</a:t>
            </a:r>
            <a:endParaRPr lang="en-GB" sz="28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00675" y="1988840"/>
            <a:ext cx="7343164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 smtClean="0">
                <a:solidFill>
                  <a:srgbClr val="3333FF"/>
                </a:solidFill>
              </a:rPr>
              <a:t>Liquid </a:t>
            </a:r>
            <a:r>
              <a:rPr lang="nb-NO" sz="2800" dirty="0" err="1" smtClean="0">
                <a:solidFill>
                  <a:srgbClr val="3333FF"/>
                </a:solidFill>
              </a:rPr>
              <a:t>EoS</a:t>
            </a:r>
            <a:r>
              <a:rPr lang="nb-NO" sz="2800" dirty="0" smtClean="0">
                <a:solidFill>
                  <a:srgbClr val="3333FF"/>
                </a:solidFill>
              </a:rPr>
              <a:t>, Mie-</a:t>
            </a:r>
            <a:r>
              <a:rPr lang="nb-NO" sz="2800" dirty="0" err="1" smtClean="0">
                <a:solidFill>
                  <a:srgbClr val="3333FF"/>
                </a:solidFill>
              </a:rPr>
              <a:t>Gruneisen</a:t>
            </a:r>
            <a:r>
              <a:rPr lang="nb-NO" sz="2800" dirty="0" smtClean="0">
                <a:solidFill>
                  <a:srgbClr val="3333FF"/>
                </a:solidFill>
              </a:rPr>
              <a:t> form:</a:t>
            </a:r>
          </a:p>
          <a:p>
            <a:pPr>
              <a:lnSpc>
                <a:spcPct val="120000"/>
              </a:lnSpc>
            </a:pP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dirty="0" smtClean="0">
                <a:solidFill>
                  <a:srgbClr val="3333FF"/>
                </a:solidFill>
              </a:rPr>
              <a:t>                         </a:t>
            </a:r>
            <a:r>
              <a:rPr lang="nb-NO" sz="2800" dirty="0" smtClean="0">
                <a:solidFill>
                  <a:srgbClr val="FF0000"/>
                </a:solidFill>
              </a:rPr>
              <a:t>p(</a:t>
            </a:r>
            <a:r>
              <a:rPr lang="nb-NO" sz="2800" dirty="0" err="1" smtClean="0">
                <a:solidFill>
                  <a:srgbClr val="FF0000"/>
                </a:solidFill>
              </a:rPr>
              <a:t>V,T</a:t>
            </a:r>
            <a:r>
              <a:rPr lang="nb-NO" sz="2800" dirty="0" smtClean="0">
                <a:solidFill>
                  <a:srgbClr val="FF0000"/>
                </a:solidFill>
              </a:rPr>
              <a:t>) = p</a:t>
            </a:r>
            <a:r>
              <a:rPr lang="nb-NO" sz="2800" baseline="-25000" dirty="0" smtClean="0">
                <a:solidFill>
                  <a:srgbClr val="FF0000"/>
                </a:solidFill>
              </a:rPr>
              <a:t>c</a:t>
            </a:r>
            <a:r>
              <a:rPr lang="nb-NO" sz="2800" dirty="0" smtClean="0">
                <a:solidFill>
                  <a:srgbClr val="FF0000"/>
                </a:solidFill>
              </a:rPr>
              <a:t>(</a:t>
            </a:r>
            <a:r>
              <a:rPr lang="nb-NO" sz="2800" dirty="0" err="1" smtClean="0">
                <a:solidFill>
                  <a:srgbClr val="FF0000"/>
                </a:solidFill>
              </a:rPr>
              <a:t>V,T</a:t>
            </a:r>
            <a:r>
              <a:rPr lang="nb-NO" sz="2800" baseline="-25000" dirty="0" err="1" smtClean="0">
                <a:solidFill>
                  <a:srgbClr val="FF0000"/>
                </a:solidFill>
              </a:rPr>
              <a:t>0</a:t>
            </a:r>
            <a:r>
              <a:rPr lang="nb-NO" sz="2800" dirty="0" smtClean="0">
                <a:solidFill>
                  <a:srgbClr val="FF0000"/>
                </a:solidFill>
              </a:rPr>
              <a:t>) + </a:t>
            </a:r>
            <a:r>
              <a:rPr lang="nb-NO" sz="2800" b="1" dirty="0" smtClean="0">
                <a:solidFill>
                  <a:srgbClr val="FF0000"/>
                </a:solidFill>
                <a:latin typeface="Symbol" pitchFamily="18" charset="2"/>
              </a:rPr>
              <a:t>g </a:t>
            </a:r>
            <a:r>
              <a:rPr lang="nb-NO" sz="2800" dirty="0" smtClean="0">
                <a:solidFill>
                  <a:srgbClr val="FF0000"/>
                </a:solidFill>
              </a:rPr>
              <a:t>C</a:t>
            </a:r>
            <a:r>
              <a:rPr lang="nb-NO" sz="2800" baseline="-25000" dirty="0" smtClean="0">
                <a:solidFill>
                  <a:srgbClr val="FF0000"/>
                </a:solidFill>
              </a:rPr>
              <a:t>V </a:t>
            </a:r>
            <a:r>
              <a:rPr lang="nb-NO" sz="2800" dirty="0" smtClean="0">
                <a:solidFill>
                  <a:srgbClr val="FF0000"/>
                </a:solidFill>
              </a:rPr>
              <a:t>(T-</a:t>
            </a:r>
            <a:r>
              <a:rPr lang="nb-NO" sz="2800" dirty="0" err="1" smtClean="0">
                <a:solidFill>
                  <a:srgbClr val="FF0000"/>
                </a:solidFill>
              </a:rPr>
              <a:t>T</a:t>
            </a:r>
            <a:r>
              <a:rPr lang="nb-NO" sz="2800" baseline="-25000" dirty="0" err="1" smtClean="0">
                <a:solidFill>
                  <a:srgbClr val="FF0000"/>
                </a:solidFill>
              </a:rPr>
              <a:t>0</a:t>
            </a:r>
            <a:r>
              <a:rPr lang="nb-NO" sz="2800" dirty="0" smtClean="0">
                <a:solidFill>
                  <a:srgbClr val="FF0000"/>
                </a:solidFill>
              </a:rPr>
              <a:t>)/V</a:t>
            </a:r>
            <a:endParaRPr lang="en-GB" sz="28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5856" y="378904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646718" y="4149080"/>
            <a:ext cx="5217582" cy="56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800" dirty="0" smtClean="0">
                <a:solidFill>
                  <a:srgbClr val="FF0000"/>
                </a:solidFill>
              </a:rPr>
              <a:t>p(</a:t>
            </a:r>
            <a:r>
              <a:rPr lang="nb-NO" sz="2800" dirty="0" err="1" smtClean="0">
                <a:solidFill>
                  <a:srgbClr val="FF0000"/>
                </a:solidFill>
              </a:rPr>
              <a:t>V,T</a:t>
            </a:r>
            <a:r>
              <a:rPr lang="nb-NO" sz="2800" dirty="0" smtClean="0">
                <a:solidFill>
                  <a:srgbClr val="FF0000"/>
                </a:solidFill>
              </a:rPr>
              <a:t>) = p</a:t>
            </a:r>
            <a:r>
              <a:rPr lang="nb-NO" sz="2800" baseline="-25000" dirty="0" smtClean="0">
                <a:solidFill>
                  <a:srgbClr val="FF0000"/>
                </a:solidFill>
              </a:rPr>
              <a:t>c</a:t>
            </a:r>
            <a:r>
              <a:rPr lang="nb-NO" sz="2800" dirty="0" smtClean="0">
                <a:solidFill>
                  <a:srgbClr val="FF0000"/>
                </a:solidFill>
              </a:rPr>
              <a:t>(</a:t>
            </a:r>
            <a:r>
              <a:rPr lang="nb-NO" sz="2800" dirty="0" err="1" smtClean="0">
                <a:solidFill>
                  <a:srgbClr val="FF0000"/>
                </a:solidFill>
              </a:rPr>
              <a:t>V,T</a:t>
            </a:r>
            <a:r>
              <a:rPr lang="nb-NO" sz="2800" baseline="-25000" dirty="0" err="1" smtClean="0">
                <a:solidFill>
                  <a:srgbClr val="FF0000"/>
                </a:solidFill>
              </a:rPr>
              <a:t>0</a:t>
            </a:r>
            <a:r>
              <a:rPr lang="nb-NO" sz="2800" dirty="0" smtClean="0">
                <a:solidFill>
                  <a:srgbClr val="FF0000"/>
                </a:solidFill>
              </a:rPr>
              <a:t>) + (</a:t>
            </a:r>
            <a:r>
              <a:rPr lang="nb-NO" sz="2800" dirty="0" err="1" smtClean="0">
                <a:solidFill>
                  <a:srgbClr val="FF0000"/>
                </a:solidFill>
              </a:rPr>
              <a:t>dp</a:t>
            </a:r>
            <a:r>
              <a:rPr lang="nb-NO" sz="2800" dirty="0" smtClean="0">
                <a:solidFill>
                  <a:srgbClr val="FF0000"/>
                </a:solidFill>
              </a:rPr>
              <a:t>/</a:t>
            </a:r>
            <a:r>
              <a:rPr lang="nb-NO" sz="2800" dirty="0" err="1" smtClean="0">
                <a:solidFill>
                  <a:srgbClr val="FF0000"/>
                </a:solidFill>
              </a:rPr>
              <a:t>dT</a:t>
            </a:r>
            <a:r>
              <a:rPr lang="nb-NO" sz="2800" dirty="0" smtClean="0">
                <a:solidFill>
                  <a:srgbClr val="FF0000"/>
                </a:solidFill>
              </a:rPr>
              <a:t>)</a:t>
            </a:r>
            <a:r>
              <a:rPr lang="nb-NO" sz="2800" baseline="-25000" dirty="0" smtClean="0">
                <a:solidFill>
                  <a:srgbClr val="FF0000"/>
                </a:solidFill>
              </a:rPr>
              <a:t>V</a:t>
            </a:r>
            <a:r>
              <a:rPr lang="nb-NO" sz="2800" dirty="0" smtClean="0">
                <a:solidFill>
                  <a:srgbClr val="FF0000"/>
                </a:solidFill>
              </a:rPr>
              <a:t>(T-</a:t>
            </a:r>
            <a:r>
              <a:rPr lang="nb-NO" sz="2800" dirty="0" err="1" smtClean="0">
                <a:solidFill>
                  <a:srgbClr val="FF0000"/>
                </a:solidFill>
              </a:rPr>
              <a:t>T</a:t>
            </a:r>
            <a:r>
              <a:rPr lang="nb-NO" sz="2800" baseline="-25000" dirty="0" err="1" smtClean="0">
                <a:solidFill>
                  <a:srgbClr val="FF0000"/>
                </a:solidFill>
              </a:rPr>
              <a:t>0</a:t>
            </a:r>
            <a:r>
              <a:rPr lang="nb-NO" sz="2800" dirty="0" smtClean="0">
                <a:solidFill>
                  <a:srgbClr val="FF0000"/>
                </a:solidFill>
              </a:rPr>
              <a:t>)</a:t>
            </a:r>
            <a:endParaRPr lang="en-GB" sz="2800" dirty="0">
              <a:solidFill>
                <a:srgbClr val="FF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34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195291" y="164340"/>
            <a:ext cx="4915128" cy="5847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3200" dirty="0">
                <a:solidFill>
                  <a:srgbClr val="3333FF"/>
                </a:solidFill>
              </a:rPr>
              <a:t>The simplest isothermal EoS</a:t>
            </a:r>
            <a:endParaRPr lang="en-US" sz="3200" dirty="0">
              <a:solidFill>
                <a:srgbClr val="3333FF"/>
              </a:solidFill>
            </a:endParaRP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324052" y="1670586"/>
            <a:ext cx="3498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400" dirty="0">
                <a:solidFill>
                  <a:schemeClr val="tx2"/>
                </a:solidFill>
              </a:rPr>
              <a:t>Isothermal bulk </a:t>
            </a:r>
            <a:r>
              <a:rPr lang="sv-SE" sz="2400" dirty="0" smtClean="0">
                <a:solidFill>
                  <a:schemeClr val="tx2"/>
                </a:solidFill>
              </a:rPr>
              <a:t>modulus: </a:t>
            </a:r>
            <a:endParaRPr lang="en-US" sz="2400" dirty="0">
              <a:solidFill>
                <a:schemeClr val="tx2"/>
              </a:solidFill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346515"/>
              </p:ext>
            </p:extLst>
          </p:nvPr>
        </p:nvGraphicFramePr>
        <p:xfrm>
          <a:off x="3609339" y="1566425"/>
          <a:ext cx="1466246" cy="71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9" name="Formel" r:id="rId4" imgW="812447" imgH="393529" progId="Equation.3">
                  <p:embed/>
                </p:oleObj>
              </mc:Choice>
              <mc:Fallback>
                <p:oleObj name="Formel" r:id="rId4" imgW="812447" imgH="393529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9339" y="1566425"/>
                        <a:ext cx="1466246" cy="71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267684" y="897581"/>
            <a:ext cx="2233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400" dirty="0">
                <a:solidFill>
                  <a:schemeClr val="tx2"/>
                </a:solidFill>
              </a:rPr>
              <a:t>Compressibility:</a:t>
            </a:r>
            <a:endParaRPr lang="en-US" sz="2400" dirty="0">
              <a:solidFill>
                <a:schemeClr val="tx2"/>
              </a:solidFill>
            </a:endParaRPr>
          </a:p>
        </p:txBody>
      </p:sp>
      <p:graphicFrame>
        <p:nvGraphicFramePr>
          <p:cNvPr id="102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118635"/>
              </p:ext>
            </p:extLst>
          </p:nvPr>
        </p:nvGraphicFramePr>
        <p:xfrm>
          <a:off x="2483768" y="778072"/>
          <a:ext cx="3433603" cy="70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0" name="Formel" r:id="rId6" imgW="1930400" imgH="393700" progId="Equation.3">
                  <p:embed/>
                </p:oleObj>
              </mc:Choice>
              <mc:Fallback>
                <p:oleObj name="Formel" r:id="rId6" imgW="1930400" imgH="39370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778072"/>
                        <a:ext cx="3433603" cy="7006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144274" y="2977586"/>
            <a:ext cx="48671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400" b="1" dirty="0" smtClean="0">
                <a:solidFill>
                  <a:srgbClr val="0066CC"/>
                </a:solidFill>
                <a:latin typeface="+mn-lt"/>
              </a:rPr>
              <a:t>Integration of: </a:t>
            </a:r>
            <a:r>
              <a:rPr lang="sv-SE" sz="2400" dirty="0" smtClean="0">
                <a:latin typeface="+mn-lt"/>
              </a:rPr>
              <a:t>dV/V = </a:t>
            </a:r>
            <a:r>
              <a:rPr lang="sv-SE" sz="2400" dirty="0" smtClean="0">
                <a:latin typeface="Symbol" pitchFamily="18" charset="2"/>
              </a:rPr>
              <a:t>-</a:t>
            </a:r>
            <a:r>
              <a:rPr lang="sv-SE" sz="2400" dirty="0" smtClean="0">
                <a:latin typeface="+mn-lt"/>
              </a:rPr>
              <a:t> dP/K</a:t>
            </a:r>
            <a:r>
              <a:rPr lang="sv-SE" sz="2400" baseline="-25000" dirty="0" smtClean="0">
                <a:latin typeface="+mn-lt"/>
              </a:rPr>
              <a:t>T</a:t>
            </a:r>
            <a:r>
              <a:rPr lang="sv-SE" sz="2400" dirty="0" smtClean="0">
                <a:latin typeface="+mn-lt"/>
              </a:rPr>
              <a:t>  </a:t>
            </a:r>
            <a:r>
              <a:rPr lang="sv-SE" sz="3600" dirty="0" smtClean="0">
                <a:latin typeface="+mn-lt"/>
              </a:rPr>
              <a:t>→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10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393748"/>
              </p:ext>
            </p:extLst>
          </p:nvPr>
        </p:nvGraphicFramePr>
        <p:xfrm>
          <a:off x="5182042" y="2892908"/>
          <a:ext cx="2369443" cy="842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1" name="Formel" r:id="rId8" imgW="1358310" imgH="482391" progId="Equation.3">
                  <p:embed/>
                </p:oleObj>
              </mc:Choice>
              <mc:Fallback>
                <p:oleObj name="Formel" r:id="rId8" imgW="1358310" imgH="482391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2042" y="2892908"/>
                        <a:ext cx="2369443" cy="8422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12"/>
          <p:cNvSpPr txBox="1">
            <a:spLocks noChangeArrowheads="1"/>
          </p:cNvSpPr>
          <p:nvPr/>
        </p:nvSpPr>
        <p:spPr bwMode="auto">
          <a:xfrm>
            <a:off x="1555428" y="4857398"/>
            <a:ext cx="741581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200" dirty="0" smtClean="0">
                <a:solidFill>
                  <a:srgbClr val="0066FF"/>
                </a:solidFill>
              </a:rPr>
              <a:t>- does </a:t>
            </a:r>
            <a:r>
              <a:rPr lang="sv-SE" sz="2200" b="1" dirty="0" smtClean="0">
                <a:solidFill>
                  <a:srgbClr val="0066FF"/>
                </a:solidFill>
              </a:rPr>
              <a:t>not</a:t>
            </a:r>
            <a:r>
              <a:rPr lang="sv-SE" sz="2200" dirty="0" smtClean="0">
                <a:solidFill>
                  <a:srgbClr val="0066FF"/>
                </a:solidFill>
              </a:rPr>
              <a:t> account for the </a:t>
            </a:r>
            <a:r>
              <a:rPr lang="sv-SE" sz="2200" dirty="0">
                <a:solidFill>
                  <a:srgbClr val="0066FF"/>
                </a:solidFill>
              </a:rPr>
              <a:t>fact that it is increasingly difficult </a:t>
            </a:r>
            <a:r>
              <a:rPr lang="sv-SE" sz="2200" dirty="0" smtClean="0">
                <a:solidFill>
                  <a:srgbClr val="0066FF"/>
                </a:solidFill>
              </a:rPr>
              <a:t>to</a:t>
            </a:r>
          </a:p>
          <a:p>
            <a:r>
              <a:rPr lang="sv-SE" sz="2200" dirty="0" smtClean="0">
                <a:solidFill>
                  <a:srgbClr val="0066FF"/>
                </a:solidFill>
              </a:rPr>
              <a:t>     compress a solid at increasing </a:t>
            </a:r>
            <a:r>
              <a:rPr lang="sv-SE" sz="2200" b="1" dirty="0" smtClean="0">
                <a:solidFill>
                  <a:srgbClr val="0066FF"/>
                </a:solidFill>
              </a:rPr>
              <a:t>p</a:t>
            </a:r>
            <a:r>
              <a:rPr lang="sv-SE" sz="2200" dirty="0" smtClean="0">
                <a:solidFill>
                  <a:srgbClr val="0066FF"/>
                </a:solidFill>
              </a:rPr>
              <a:t>,   i.e. </a:t>
            </a:r>
            <a:r>
              <a:rPr lang="sv-SE" sz="2200" b="1" dirty="0" smtClean="0">
                <a:solidFill>
                  <a:srgbClr val="0066FF"/>
                </a:solidFill>
              </a:rPr>
              <a:t>K</a:t>
            </a:r>
            <a:r>
              <a:rPr lang="sv-SE" sz="2200" b="1" baseline="-25000" dirty="0" smtClean="0">
                <a:solidFill>
                  <a:srgbClr val="0066FF"/>
                </a:solidFill>
              </a:rPr>
              <a:t>T</a:t>
            </a:r>
            <a:r>
              <a:rPr lang="sv-SE" sz="2200" dirty="0" smtClean="0">
                <a:solidFill>
                  <a:srgbClr val="0066FF"/>
                </a:solidFill>
              </a:rPr>
              <a:t> </a:t>
            </a:r>
            <a:r>
              <a:rPr lang="sv-SE" sz="2200" b="1" dirty="0" smtClean="0">
                <a:solidFill>
                  <a:srgbClr val="0066FF"/>
                </a:solidFill>
              </a:rPr>
              <a:t>increases </a:t>
            </a:r>
            <a:r>
              <a:rPr lang="sv-SE" sz="2200" b="1" dirty="0">
                <a:solidFill>
                  <a:srgbClr val="0066FF"/>
                </a:solidFill>
              </a:rPr>
              <a:t>with </a:t>
            </a:r>
            <a:r>
              <a:rPr lang="sv-SE" sz="2200" b="1" dirty="0" smtClean="0">
                <a:solidFill>
                  <a:srgbClr val="0066FF"/>
                </a:solidFill>
              </a:rPr>
              <a:t>p</a:t>
            </a:r>
            <a:endParaRPr lang="sv-SE" sz="2200" dirty="0" smtClean="0">
              <a:solidFill>
                <a:srgbClr val="0066FF"/>
              </a:solidFill>
            </a:endParaRPr>
          </a:p>
          <a:p>
            <a:endParaRPr lang="sv-SE" sz="2200" dirty="0" smtClean="0">
              <a:solidFill>
                <a:srgbClr val="0066FF"/>
              </a:solidFill>
            </a:endParaRPr>
          </a:p>
          <a:p>
            <a:r>
              <a:rPr lang="sv-SE" sz="2200" dirty="0" smtClean="0">
                <a:solidFill>
                  <a:srgbClr val="0066FF"/>
                </a:solidFill>
              </a:rPr>
              <a:t>- here </a:t>
            </a:r>
            <a:r>
              <a:rPr lang="sv-SE" sz="2200" b="1" dirty="0" smtClean="0">
                <a:solidFill>
                  <a:srgbClr val="0066FF"/>
                </a:solidFill>
              </a:rPr>
              <a:t>K</a:t>
            </a:r>
            <a:r>
              <a:rPr lang="sv-SE" sz="2200" b="1" baseline="-25000" dirty="0" smtClean="0">
                <a:solidFill>
                  <a:srgbClr val="0066FF"/>
                </a:solidFill>
              </a:rPr>
              <a:t>T</a:t>
            </a:r>
            <a:r>
              <a:rPr lang="sv-SE" sz="2200" dirty="0" smtClean="0">
                <a:solidFill>
                  <a:srgbClr val="0066FF"/>
                </a:solidFill>
              </a:rPr>
              <a:t> </a:t>
            </a:r>
            <a:r>
              <a:rPr lang="sv-SE" sz="2200" dirty="0">
                <a:solidFill>
                  <a:srgbClr val="0066FF"/>
                </a:solidFill>
              </a:rPr>
              <a:t>is constant and equal to </a:t>
            </a:r>
            <a:r>
              <a:rPr lang="sv-SE" sz="2200" b="1" dirty="0" smtClean="0">
                <a:solidFill>
                  <a:srgbClr val="0066FF"/>
                </a:solidFill>
              </a:rPr>
              <a:t>K</a:t>
            </a:r>
            <a:r>
              <a:rPr lang="sv-SE" sz="2200" b="1" baseline="-25000" dirty="0" smtClean="0">
                <a:solidFill>
                  <a:srgbClr val="0066FF"/>
                </a:solidFill>
              </a:rPr>
              <a:t>0</a:t>
            </a:r>
            <a:r>
              <a:rPr lang="sv-SE" sz="2200" dirty="0" smtClean="0">
                <a:solidFill>
                  <a:srgbClr val="0066FF"/>
                </a:solidFill>
              </a:rPr>
              <a:t> </a:t>
            </a:r>
            <a:r>
              <a:rPr lang="sv-SE" sz="2000" dirty="0" smtClean="0">
                <a:solidFill>
                  <a:srgbClr val="0066FF"/>
                </a:solidFill>
              </a:rPr>
              <a:t>(the zero pressure value)</a:t>
            </a:r>
            <a:endParaRPr lang="en-US" sz="2000" dirty="0">
              <a:solidFill>
                <a:srgbClr val="0066FF"/>
              </a:solidFill>
            </a:endParaRPr>
          </a:p>
        </p:txBody>
      </p:sp>
      <p:sp>
        <p:nvSpPr>
          <p:cNvPr id="1034" name="Text Box 13"/>
          <p:cNvSpPr txBox="1">
            <a:spLocks noChangeArrowheads="1"/>
          </p:cNvSpPr>
          <p:nvPr/>
        </p:nvSpPr>
        <p:spPr bwMode="auto">
          <a:xfrm>
            <a:off x="5166240" y="3781175"/>
            <a:ext cx="36054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000" dirty="0">
                <a:solidFill>
                  <a:srgbClr val="0066FF"/>
                </a:solidFill>
                <a:latin typeface="+mn-lt"/>
              </a:rPr>
              <a:t>where </a:t>
            </a:r>
            <a:r>
              <a:rPr lang="sv-SE" sz="2000" b="1" i="1" dirty="0">
                <a:solidFill>
                  <a:srgbClr val="0066FF"/>
                </a:solidFill>
                <a:latin typeface="+mn-lt"/>
              </a:rPr>
              <a:t>V</a:t>
            </a:r>
            <a:r>
              <a:rPr lang="sv-SE" sz="2000" b="1" i="1" baseline="-25000" dirty="0">
                <a:solidFill>
                  <a:srgbClr val="0066FF"/>
                </a:solidFill>
                <a:latin typeface="+mn-lt"/>
              </a:rPr>
              <a:t>0</a:t>
            </a:r>
            <a:r>
              <a:rPr lang="sv-SE" sz="2000" dirty="0">
                <a:solidFill>
                  <a:srgbClr val="0066FF"/>
                </a:solidFill>
                <a:latin typeface="+mn-lt"/>
              </a:rPr>
              <a:t> is zero pressure volume</a:t>
            </a:r>
            <a:endParaRPr lang="en-US" sz="20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1035" name="Rectangle 14"/>
          <p:cNvSpPr>
            <a:spLocks noChangeArrowheads="1"/>
          </p:cNvSpPr>
          <p:nvPr/>
        </p:nvSpPr>
        <p:spPr bwMode="auto">
          <a:xfrm>
            <a:off x="5110419" y="2880759"/>
            <a:ext cx="2483566" cy="916319"/>
          </a:xfrm>
          <a:prstGeom prst="rect">
            <a:avLst/>
          </a:prstGeom>
          <a:noFill/>
          <a:ln w="2857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1033" grpId="0"/>
      <p:bldP spid="1034" grpId="0"/>
      <p:bldP spid="10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645765"/>
              </p:ext>
            </p:extLst>
          </p:nvPr>
        </p:nvGraphicFramePr>
        <p:xfrm>
          <a:off x="3347864" y="5157192"/>
          <a:ext cx="2519363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" name="Formel" r:id="rId4" imgW="1295400" imgH="508000" progId="Equation.3">
                  <p:embed/>
                </p:oleObj>
              </mc:Choice>
              <mc:Fallback>
                <p:oleObj name="Formel" r:id="rId4" imgW="1295400" imgH="50800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5157192"/>
                        <a:ext cx="2519363" cy="98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882966"/>
              </p:ext>
            </p:extLst>
          </p:nvPr>
        </p:nvGraphicFramePr>
        <p:xfrm>
          <a:off x="6570092" y="5184488"/>
          <a:ext cx="2376487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Formel" r:id="rId6" imgW="1257300" imgH="508000" progId="Equation.3">
                  <p:embed/>
                </p:oleObj>
              </mc:Choice>
              <mc:Fallback>
                <p:oleObj name="Formel" r:id="rId6" imgW="1257300" imgH="50800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0092" y="5184488"/>
                        <a:ext cx="2376487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07950" y="122838"/>
            <a:ext cx="3514104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>
                <a:solidFill>
                  <a:srgbClr val="0066FF"/>
                </a:solidFill>
                <a:latin typeface="+mn-lt"/>
              </a:rPr>
              <a:t>Murnaghan </a:t>
            </a:r>
            <a:r>
              <a:rPr lang="sv-SE" sz="2800" b="1" dirty="0" smtClean="0">
                <a:solidFill>
                  <a:srgbClr val="0066FF"/>
                </a:solidFill>
                <a:latin typeface="+mn-lt"/>
              </a:rPr>
              <a:t>linear</a:t>
            </a:r>
            <a:r>
              <a:rPr lang="sv-SE" sz="2800" dirty="0" smtClean="0">
                <a:solidFill>
                  <a:srgbClr val="0066FF"/>
                </a:solidFill>
                <a:latin typeface="+mn-lt"/>
              </a:rPr>
              <a:t> EoS</a:t>
            </a:r>
            <a:endParaRPr lang="en-US" sz="28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07950" y="918943"/>
            <a:ext cx="846738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0099FF"/>
                </a:solidFill>
                <a:latin typeface="+mn-lt"/>
              </a:rPr>
              <a:t>Assumption: </a:t>
            </a:r>
            <a:r>
              <a:rPr lang="sv-SE" sz="2400" dirty="0" smtClean="0">
                <a:solidFill>
                  <a:srgbClr val="0099FF"/>
                </a:solidFill>
                <a:latin typeface="+mn-lt"/>
              </a:rPr>
              <a:t>K varies </a:t>
            </a:r>
            <a:r>
              <a:rPr lang="sv-SE" sz="2400" dirty="0">
                <a:solidFill>
                  <a:srgbClr val="0099FF"/>
                </a:solidFill>
                <a:latin typeface="+mn-lt"/>
              </a:rPr>
              <a:t>linearly with pressure   </a:t>
            </a:r>
            <a:r>
              <a:rPr lang="sv-SE" sz="2800" b="1" dirty="0">
                <a:solidFill>
                  <a:srgbClr val="0099FF"/>
                </a:solidFill>
                <a:latin typeface="+mn-lt"/>
              </a:rPr>
              <a:t>K = K</a:t>
            </a:r>
            <a:r>
              <a:rPr lang="sv-SE" sz="2800" b="1" baseline="-25000" dirty="0">
                <a:solidFill>
                  <a:srgbClr val="0099FF"/>
                </a:solidFill>
                <a:latin typeface="+mn-lt"/>
              </a:rPr>
              <a:t>0</a:t>
            </a:r>
            <a:r>
              <a:rPr lang="sv-SE" sz="2800" b="1" dirty="0">
                <a:solidFill>
                  <a:srgbClr val="0099FF"/>
                </a:solidFill>
                <a:latin typeface="+mn-lt"/>
              </a:rPr>
              <a:t> + </a:t>
            </a:r>
            <a:r>
              <a:rPr lang="sv-SE" sz="2800" b="1" dirty="0" smtClean="0">
                <a:solidFill>
                  <a:srgbClr val="0099FF"/>
                </a:solidFill>
                <a:latin typeface="+mn-lt"/>
              </a:rPr>
              <a:t>K’</a:t>
            </a:r>
            <a:r>
              <a:rPr lang="sv-SE" sz="1800" b="1" dirty="0" smtClean="0">
                <a:solidFill>
                  <a:srgbClr val="0099FF"/>
                </a:solidFill>
                <a:latin typeface="+mn-lt"/>
              </a:rPr>
              <a:t>*</a:t>
            </a:r>
            <a:r>
              <a:rPr lang="sv-SE" sz="2800" b="1" dirty="0" smtClean="0">
                <a:solidFill>
                  <a:srgbClr val="0099FF"/>
                </a:solidFill>
                <a:latin typeface="+mn-lt"/>
              </a:rPr>
              <a:t>p</a:t>
            </a:r>
            <a:endParaRPr lang="sv-SE" sz="2800" b="1" dirty="0">
              <a:solidFill>
                <a:srgbClr val="0099FF"/>
              </a:solidFill>
              <a:latin typeface="+mn-lt"/>
            </a:endParaRPr>
          </a:p>
          <a:p>
            <a:endParaRPr lang="sv-SE" sz="2000" dirty="0">
              <a:solidFill>
                <a:srgbClr val="0099FF"/>
              </a:solidFill>
              <a:latin typeface="+mn-lt"/>
            </a:endParaRPr>
          </a:p>
          <a:p>
            <a:r>
              <a:rPr lang="sv-SE" sz="2000" dirty="0" smtClean="0">
                <a:solidFill>
                  <a:srgbClr val="0099FF"/>
                </a:solidFill>
                <a:latin typeface="+mn-lt"/>
              </a:rPr>
              <a:t>                                                                      </a:t>
            </a:r>
            <a:r>
              <a:rPr lang="sv-SE" sz="2400" dirty="0" smtClean="0">
                <a:solidFill>
                  <a:srgbClr val="0099FF"/>
                </a:solidFill>
                <a:latin typeface="+mn-lt"/>
              </a:rPr>
              <a:t>p-derivative </a:t>
            </a:r>
            <a:r>
              <a:rPr lang="sv-SE" sz="2400" dirty="0">
                <a:solidFill>
                  <a:srgbClr val="0099FF"/>
                </a:solidFill>
                <a:latin typeface="+mn-lt"/>
              </a:rPr>
              <a:t>of </a:t>
            </a:r>
            <a:r>
              <a:rPr lang="sv-SE" sz="2400" dirty="0" smtClean="0">
                <a:solidFill>
                  <a:srgbClr val="0099FF"/>
                </a:solidFill>
                <a:latin typeface="+mn-lt"/>
              </a:rPr>
              <a:t>K:  </a:t>
            </a:r>
            <a:r>
              <a:rPr lang="sv-SE" sz="2400" b="1" dirty="0" smtClean="0">
                <a:solidFill>
                  <a:srgbClr val="0099FF"/>
                </a:solidFill>
                <a:latin typeface="+mn-lt"/>
              </a:rPr>
              <a:t>K</a:t>
            </a:r>
            <a:r>
              <a:rPr lang="sv-SE" sz="2400" b="1" dirty="0">
                <a:solidFill>
                  <a:srgbClr val="0099FF"/>
                </a:solidFill>
                <a:latin typeface="+mn-lt"/>
              </a:rPr>
              <a:t>’</a:t>
            </a:r>
            <a:r>
              <a:rPr lang="sv-SE" sz="2400" dirty="0">
                <a:solidFill>
                  <a:srgbClr val="0099FF"/>
                </a:solidFill>
                <a:latin typeface="+mn-lt"/>
              </a:rPr>
              <a:t> = </a:t>
            </a:r>
            <a:r>
              <a:rPr lang="sv-SE" sz="2400" dirty="0" smtClean="0">
                <a:solidFill>
                  <a:srgbClr val="0099FF"/>
                </a:solidFill>
                <a:latin typeface="+mn-lt"/>
              </a:rPr>
              <a:t>dK/dp</a:t>
            </a:r>
            <a:endParaRPr lang="sv-SE" sz="2400" dirty="0">
              <a:solidFill>
                <a:srgbClr val="0099FF"/>
              </a:solidFill>
              <a:latin typeface="+mn-lt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1560" y="2564904"/>
            <a:ext cx="7713458" cy="204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Generally limited to </a:t>
            </a:r>
            <a:r>
              <a:rPr lang="sv-SE" sz="2200" dirty="0" smtClean="0">
                <a:solidFill>
                  <a:srgbClr val="0099FF"/>
                </a:solidFill>
                <a:latin typeface="Symbol" pitchFamily="18" charset="2"/>
              </a:rPr>
              <a:t>b</a:t>
            </a:r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 &lt; 10%, i.e. </a:t>
            </a:r>
            <a:r>
              <a:rPr lang="sv-SE" sz="2200" dirty="0" smtClean="0">
                <a:solidFill>
                  <a:srgbClr val="0099FF"/>
                </a:solidFill>
              </a:rPr>
              <a:t>V/V</a:t>
            </a:r>
            <a:r>
              <a:rPr lang="sv-SE" sz="2200" baseline="-25000" dirty="0" smtClean="0">
                <a:solidFill>
                  <a:srgbClr val="0099FF"/>
                </a:solidFill>
              </a:rPr>
              <a:t>0</a:t>
            </a:r>
            <a:r>
              <a:rPr lang="sv-SE" sz="2200" dirty="0" smtClean="0">
                <a:solidFill>
                  <a:srgbClr val="0099FF"/>
                </a:solidFill>
              </a:rPr>
              <a:t> </a:t>
            </a:r>
            <a:r>
              <a:rPr lang="sv-SE" sz="2200" dirty="0">
                <a:solidFill>
                  <a:srgbClr val="0099FF"/>
                </a:solidFill>
              </a:rPr>
              <a:t>&gt; </a:t>
            </a:r>
            <a:r>
              <a:rPr lang="sv-SE" sz="2200" dirty="0" smtClean="0">
                <a:solidFill>
                  <a:srgbClr val="0099FF"/>
                </a:solidFill>
              </a:rPr>
              <a:t>0.9.</a:t>
            </a:r>
          </a:p>
          <a:p>
            <a:pPr>
              <a:lnSpc>
                <a:spcPts val="1200"/>
              </a:lnSpc>
            </a:pPr>
            <a:endParaRPr lang="sv-SE" sz="2200" dirty="0" smtClean="0">
              <a:solidFill>
                <a:srgbClr val="0099FF"/>
              </a:solidFill>
              <a:latin typeface="+mn-lt"/>
            </a:endParaRPr>
          </a:p>
          <a:p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Reproduces p-V </a:t>
            </a:r>
            <a:r>
              <a:rPr lang="sv-SE" sz="2200" dirty="0">
                <a:solidFill>
                  <a:srgbClr val="0099FF"/>
                </a:solidFill>
                <a:latin typeface="+mn-lt"/>
              </a:rPr>
              <a:t>data and the </a:t>
            </a:r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value </a:t>
            </a:r>
            <a:r>
              <a:rPr lang="sv-SE" sz="2200" dirty="0">
                <a:solidFill>
                  <a:srgbClr val="0099FF"/>
                </a:solidFill>
                <a:latin typeface="+mn-lt"/>
              </a:rPr>
              <a:t>of </a:t>
            </a:r>
            <a:r>
              <a:rPr lang="sv-SE" sz="2200" dirty="0" smtClean="0">
                <a:solidFill>
                  <a:srgbClr val="0099FF"/>
                </a:solidFill>
              </a:rPr>
              <a:t>K</a:t>
            </a:r>
            <a:r>
              <a:rPr lang="sv-SE" sz="2200" baseline="-25000" dirty="0" smtClean="0">
                <a:solidFill>
                  <a:srgbClr val="0099FF"/>
                </a:solidFill>
              </a:rPr>
              <a:t>0</a:t>
            </a:r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 </a:t>
            </a:r>
          </a:p>
          <a:p>
            <a:pPr>
              <a:lnSpc>
                <a:spcPts val="3500"/>
              </a:lnSpc>
            </a:pPr>
            <a:endParaRPr lang="sv-SE" sz="2200" dirty="0" smtClean="0">
              <a:solidFill>
                <a:srgbClr val="0099FF"/>
              </a:solidFill>
              <a:latin typeface="+mn-lt"/>
            </a:endParaRPr>
          </a:p>
          <a:p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- Simple EoS, allowing </a:t>
            </a:r>
            <a:r>
              <a:rPr lang="sv-SE" sz="2200" dirty="0">
                <a:solidFill>
                  <a:srgbClr val="0099FF"/>
                </a:solidFill>
                <a:latin typeface="+mn-lt"/>
              </a:rPr>
              <a:t>algebraic solutions of </a:t>
            </a:r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V = f(p) </a:t>
            </a:r>
            <a:r>
              <a:rPr lang="sv-SE" sz="2200" dirty="0">
                <a:solidFill>
                  <a:srgbClr val="0099FF"/>
                </a:solidFill>
                <a:latin typeface="+mn-lt"/>
              </a:rPr>
              <a:t>and </a:t>
            </a:r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p= f(V)</a:t>
            </a:r>
            <a:endParaRPr lang="sv-SE" sz="2200" dirty="0">
              <a:solidFill>
                <a:srgbClr val="0099FF"/>
              </a:solidFill>
              <a:latin typeface="+mn-lt"/>
            </a:endParaRPr>
          </a:p>
          <a:p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 - </a:t>
            </a:r>
            <a:r>
              <a:rPr lang="sv-SE" sz="2200" dirty="0" err="1" smtClean="0">
                <a:solidFill>
                  <a:srgbClr val="0099FF"/>
                </a:solidFill>
                <a:latin typeface="+mn-lt"/>
              </a:rPr>
              <a:t>Commonly</a:t>
            </a:r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 </a:t>
            </a:r>
            <a:r>
              <a:rPr lang="sv-SE" sz="2200" dirty="0" err="1" smtClean="0">
                <a:solidFill>
                  <a:srgbClr val="0099FF"/>
                </a:solidFill>
                <a:latin typeface="+mn-lt"/>
              </a:rPr>
              <a:t>incorporated</a:t>
            </a:r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 in </a:t>
            </a:r>
            <a:r>
              <a:rPr lang="sv-SE" sz="2200" dirty="0">
                <a:solidFill>
                  <a:srgbClr val="0099FF"/>
                </a:solidFill>
                <a:latin typeface="+mn-lt"/>
              </a:rPr>
              <a:t>thermodynamic </a:t>
            </a:r>
            <a:r>
              <a:rPr lang="sv-SE" sz="2200" dirty="0" smtClean="0">
                <a:solidFill>
                  <a:srgbClr val="0099FF"/>
                </a:solidFill>
                <a:latin typeface="+mn-lt"/>
              </a:rPr>
              <a:t>databases</a:t>
            </a:r>
            <a:endParaRPr lang="en-US" sz="2200" dirty="0">
              <a:solidFill>
                <a:srgbClr val="0099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81576" y="908720"/>
            <a:ext cx="864424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sv-SE" sz="2400" b="1" dirty="0">
                <a:solidFill>
                  <a:srgbClr val="0099FF"/>
                </a:solidFill>
              </a:rPr>
              <a:t>Finite strain </a:t>
            </a:r>
            <a:r>
              <a:rPr lang="sv-SE" sz="2400" b="1" dirty="0" smtClean="0">
                <a:solidFill>
                  <a:srgbClr val="0099FF"/>
                </a:solidFill>
              </a:rPr>
              <a:t>EoSs</a:t>
            </a:r>
          </a:p>
          <a:p>
            <a:pPr>
              <a:lnSpc>
                <a:spcPts val="2800"/>
              </a:lnSpc>
            </a:pPr>
            <a:r>
              <a:rPr lang="sv-SE" sz="1800" dirty="0" smtClean="0">
                <a:solidFill>
                  <a:srgbClr val="0099FF"/>
                </a:solidFill>
              </a:rPr>
              <a:t> - strain </a:t>
            </a:r>
            <a:r>
              <a:rPr lang="sv-SE" sz="1800" dirty="0">
                <a:solidFill>
                  <a:srgbClr val="0099FF"/>
                </a:solidFill>
              </a:rPr>
              <a:t>energy of </a:t>
            </a:r>
            <a:r>
              <a:rPr lang="sv-SE" sz="1800" dirty="0" smtClean="0">
                <a:solidFill>
                  <a:srgbClr val="0099FF"/>
                </a:solidFill>
              </a:rPr>
              <a:t>a compressed solid expressed </a:t>
            </a:r>
            <a:r>
              <a:rPr lang="sv-SE" sz="1800" dirty="0">
                <a:solidFill>
                  <a:srgbClr val="0099FF"/>
                </a:solidFill>
              </a:rPr>
              <a:t>as a Taylor series </a:t>
            </a:r>
            <a:r>
              <a:rPr lang="sv-SE" sz="1800" dirty="0" smtClean="0">
                <a:solidFill>
                  <a:srgbClr val="0099FF"/>
                </a:solidFill>
              </a:rPr>
              <a:t>of finite strain</a:t>
            </a:r>
            <a:r>
              <a:rPr lang="sv-SE" sz="1800" dirty="0">
                <a:solidFill>
                  <a:srgbClr val="0099FF"/>
                </a:solidFill>
              </a:rPr>
              <a:t>, </a:t>
            </a:r>
            <a:r>
              <a:rPr lang="sv-SE" sz="2000" b="1" i="1" dirty="0" smtClean="0">
                <a:solidFill>
                  <a:srgbClr val="0099FF"/>
                </a:solidFill>
              </a:rPr>
              <a:t>f</a:t>
            </a:r>
            <a:endParaRPr lang="sv-SE" sz="2000" dirty="0" smtClean="0">
              <a:solidFill>
                <a:srgbClr val="0099FF"/>
              </a:solidFill>
            </a:endParaRPr>
          </a:p>
          <a:p>
            <a:pPr>
              <a:lnSpc>
                <a:spcPts val="2800"/>
              </a:lnSpc>
            </a:pPr>
            <a:r>
              <a:rPr lang="sv-SE" sz="1800" dirty="0">
                <a:solidFill>
                  <a:srgbClr val="0099FF"/>
                </a:solidFill>
              </a:rPr>
              <a:t> </a:t>
            </a:r>
            <a:r>
              <a:rPr lang="sv-SE" sz="1800" dirty="0" smtClean="0">
                <a:solidFill>
                  <a:srgbClr val="0099FF"/>
                </a:solidFill>
              </a:rPr>
              <a:t>- several alternative </a:t>
            </a:r>
            <a:r>
              <a:rPr lang="sv-SE" sz="1800" dirty="0">
                <a:solidFill>
                  <a:srgbClr val="0099FF"/>
                </a:solidFill>
              </a:rPr>
              <a:t>definitions of </a:t>
            </a:r>
            <a:r>
              <a:rPr lang="sv-SE" sz="2000" b="1" i="1" dirty="0" smtClean="0">
                <a:solidFill>
                  <a:srgbClr val="0099FF"/>
                </a:solidFill>
              </a:rPr>
              <a:t>f</a:t>
            </a:r>
            <a:r>
              <a:rPr lang="sv-SE" sz="1800" dirty="0" smtClean="0">
                <a:solidFill>
                  <a:srgbClr val="0099FF"/>
                </a:solidFill>
              </a:rPr>
              <a:t>   </a:t>
            </a:r>
            <a:r>
              <a:rPr lang="sv-SE" sz="2400" dirty="0" smtClean="0">
                <a:solidFill>
                  <a:srgbClr val="0099FF"/>
                </a:solidFill>
              </a:rPr>
              <a:t>→</a:t>
            </a:r>
            <a:r>
              <a:rPr lang="sv-SE" sz="1800" dirty="0" smtClean="0">
                <a:solidFill>
                  <a:srgbClr val="0099FF"/>
                </a:solidFill>
              </a:rPr>
              <a:t>   different p-V-relationships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680311"/>
              </p:ext>
            </p:extLst>
          </p:nvPr>
        </p:nvGraphicFramePr>
        <p:xfrm>
          <a:off x="395536" y="4005064"/>
          <a:ext cx="7920038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5" name="Formel" r:id="rId4" imgW="4546600" imgH="457200" progId="Equation.3">
                  <p:embed/>
                </p:oleObj>
              </mc:Choice>
              <mc:Fallback>
                <p:oleObj name="Formel" r:id="rId4" imgW="4546600" imgH="45720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005064"/>
                        <a:ext cx="7920038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634039"/>
              </p:ext>
            </p:extLst>
          </p:nvPr>
        </p:nvGraphicFramePr>
        <p:xfrm>
          <a:off x="6732240" y="5301208"/>
          <a:ext cx="10810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" name="Formel" r:id="rId6" imgW="672808" imgH="418918" progId="Equation.3">
                  <p:embed/>
                </p:oleObj>
              </mc:Choice>
              <mc:Fallback>
                <p:oleObj name="Formel" r:id="rId6" imgW="672808" imgH="418918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5301208"/>
                        <a:ext cx="1081088" cy="674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171363"/>
              </p:ext>
            </p:extLst>
          </p:nvPr>
        </p:nvGraphicFramePr>
        <p:xfrm>
          <a:off x="5292080" y="5301208"/>
          <a:ext cx="898525" cy="747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7" name="Formel" r:id="rId8" imgW="558558" imgH="393529" progId="Equation.3">
                  <p:embed/>
                </p:oleObj>
              </mc:Choice>
              <mc:Fallback>
                <p:oleObj name="Formel" r:id="rId8" imgW="558558" imgH="393529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01208"/>
                        <a:ext cx="898525" cy="747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3852" y="156834"/>
            <a:ext cx="5336717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 smtClean="0">
                <a:solidFill>
                  <a:srgbClr val="0066FF"/>
                </a:solidFill>
                <a:latin typeface="+mn-lt"/>
              </a:rPr>
              <a:t>Birch-Murnaghan Equation </a:t>
            </a:r>
            <a:r>
              <a:rPr lang="sv-SE" sz="2800" dirty="0">
                <a:solidFill>
                  <a:srgbClr val="0066FF"/>
                </a:solidFill>
                <a:latin typeface="+mn-lt"/>
              </a:rPr>
              <a:t>of State</a:t>
            </a:r>
            <a:endParaRPr lang="en-US" sz="28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1" y="2508723"/>
            <a:ext cx="720080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sv-SE" sz="2600" b="1" dirty="0" smtClean="0">
                <a:solidFill>
                  <a:srgbClr val="0099FF"/>
                </a:solidFill>
              </a:rPr>
              <a:t>The </a:t>
            </a:r>
            <a:r>
              <a:rPr lang="sv-SE" sz="2600" b="1" dirty="0">
                <a:solidFill>
                  <a:srgbClr val="0099FF"/>
                </a:solidFill>
              </a:rPr>
              <a:t>Birch-Murnaghan </a:t>
            </a:r>
            <a:r>
              <a:rPr lang="sv-SE" sz="2600" b="1" dirty="0" smtClean="0">
                <a:solidFill>
                  <a:srgbClr val="0099FF"/>
                </a:solidFill>
              </a:rPr>
              <a:t>EoS</a:t>
            </a:r>
          </a:p>
          <a:p>
            <a:pPr>
              <a:lnSpc>
                <a:spcPts val="3200"/>
              </a:lnSpc>
            </a:pPr>
            <a:r>
              <a:rPr lang="sv-SE" sz="1800" dirty="0" smtClean="0">
                <a:solidFill>
                  <a:srgbClr val="0099FF"/>
                </a:solidFill>
              </a:rPr>
              <a:t> </a:t>
            </a:r>
            <a:r>
              <a:rPr lang="sv-SE" sz="2000" dirty="0" smtClean="0">
                <a:solidFill>
                  <a:srgbClr val="0099FF"/>
                </a:solidFill>
              </a:rPr>
              <a:t>- based on </a:t>
            </a:r>
            <a:r>
              <a:rPr lang="sv-SE" sz="2000" b="1" dirty="0" smtClean="0">
                <a:solidFill>
                  <a:srgbClr val="0066FF"/>
                </a:solidFill>
              </a:rPr>
              <a:t>Eulerian </a:t>
            </a:r>
            <a:r>
              <a:rPr lang="sv-SE" sz="2000" b="1" dirty="0">
                <a:solidFill>
                  <a:srgbClr val="0066FF"/>
                </a:solidFill>
              </a:rPr>
              <a:t>strain, </a:t>
            </a:r>
            <a:r>
              <a:rPr lang="sv-SE" sz="2000" b="1" dirty="0" smtClean="0">
                <a:solidFill>
                  <a:srgbClr val="0066FF"/>
                </a:solidFill>
              </a:rPr>
              <a:t> </a:t>
            </a:r>
            <a:r>
              <a:rPr lang="sv-SE" sz="2000" i="1" dirty="0" err="1" smtClean="0">
                <a:solidFill>
                  <a:srgbClr val="0066FF"/>
                </a:solidFill>
              </a:rPr>
              <a:t>f</a:t>
            </a:r>
            <a:r>
              <a:rPr lang="sv-SE" sz="2000" baseline="-25000" dirty="0" err="1" smtClean="0">
                <a:solidFill>
                  <a:srgbClr val="0066FF"/>
                </a:solidFill>
              </a:rPr>
              <a:t>E</a:t>
            </a:r>
            <a:r>
              <a:rPr lang="sv-SE" sz="2000" dirty="0" smtClean="0">
                <a:solidFill>
                  <a:srgbClr val="0066FF"/>
                </a:solidFill>
              </a:rPr>
              <a:t> </a:t>
            </a:r>
            <a:r>
              <a:rPr lang="sv-SE" sz="2000" dirty="0">
                <a:solidFill>
                  <a:srgbClr val="0066FF"/>
                </a:solidFill>
              </a:rPr>
              <a:t>= [(V/V</a:t>
            </a:r>
            <a:r>
              <a:rPr lang="sv-SE" sz="2000" baseline="-25000" dirty="0">
                <a:solidFill>
                  <a:srgbClr val="0066FF"/>
                </a:solidFill>
              </a:rPr>
              <a:t>0</a:t>
            </a:r>
            <a:r>
              <a:rPr lang="sv-SE" sz="2000" dirty="0">
                <a:solidFill>
                  <a:srgbClr val="0066FF"/>
                </a:solidFill>
              </a:rPr>
              <a:t>)</a:t>
            </a:r>
            <a:r>
              <a:rPr lang="sv-SE" sz="2000" baseline="30000" dirty="0">
                <a:solidFill>
                  <a:srgbClr val="0066FF"/>
                </a:solidFill>
              </a:rPr>
              <a:t>2/3</a:t>
            </a:r>
            <a:r>
              <a:rPr lang="sv-SE" sz="2000" dirty="0">
                <a:solidFill>
                  <a:srgbClr val="0066FF"/>
                </a:solidFill>
              </a:rPr>
              <a:t> – 1]/</a:t>
            </a:r>
            <a:r>
              <a:rPr lang="sv-SE" sz="2000" dirty="0" smtClean="0">
                <a:solidFill>
                  <a:srgbClr val="0066FF"/>
                </a:solidFill>
              </a:rPr>
              <a:t>2</a:t>
            </a:r>
            <a:endParaRPr lang="sv-SE" sz="2000" dirty="0">
              <a:solidFill>
                <a:schemeClr val="hlink"/>
              </a:solidFill>
            </a:endParaRPr>
          </a:p>
          <a:p>
            <a:pPr>
              <a:lnSpc>
                <a:spcPts val="3200"/>
              </a:lnSpc>
            </a:pPr>
            <a:r>
              <a:rPr lang="sv-SE" sz="2000" dirty="0" smtClean="0">
                <a:solidFill>
                  <a:srgbClr val="0099FF"/>
                </a:solidFill>
              </a:rPr>
              <a:t> - expansion </a:t>
            </a:r>
            <a:r>
              <a:rPr lang="sv-SE" sz="2000" dirty="0">
                <a:solidFill>
                  <a:srgbClr val="0099FF"/>
                </a:solidFill>
              </a:rPr>
              <a:t>to </a:t>
            </a:r>
            <a:r>
              <a:rPr lang="sv-SE" sz="2000" dirty="0" smtClean="0">
                <a:solidFill>
                  <a:srgbClr val="0099FF"/>
                </a:solidFill>
              </a:rPr>
              <a:t>4th order in the </a:t>
            </a:r>
            <a:r>
              <a:rPr lang="sv-SE" sz="2000" dirty="0">
                <a:solidFill>
                  <a:srgbClr val="0099FF"/>
                </a:solidFill>
              </a:rPr>
              <a:t>strain yields </a:t>
            </a:r>
            <a:r>
              <a:rPr lang="sv-SE" sz="2000" dirty="0" smtClean="0">
                <a:solidFill>
                  <a:srgbClr val="0099FF"/>
                </a:solidFill>
              </a:rPr>
              <a:t>the following EoS</a:t>
            </a:r>
            <a:r>
              <a:rPr lang="sv-SE" sz="2000" dirty="0">
                <a:solidFill>
                  <a:srgbClr val="0099FF"/>
                </a:solidFill>
              </a:rPr>
              <a:t>:</a:t>
            </a:r>
            <a:endParaRPr lang="en-US" sz="2000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69284" y="69518"/>
            <a:ext cx="7024680" cy="52322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 smtClean="0">
                <a:solidFill>
                  <a:srgbClr val="0066FF"/>
                </a:solidFill>
              </a:rPr>
              <a:t>Third- and second-order </a:t>
            </a:r>
            <a:r>
              <a:rPr lang="sv-SE" sz="2800" dirty="0">
                <a:solidFill>
                  <a:srgbClr val="0066FF"/>
                </a:solidFill>
              </a:rPr>
              <a:t>Birch-Murnaghan EoS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2448448" y="2281969"/>
            <a:ext cx="35951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600" b="1" dirty="0">
                <a:solidFill>
                  <a:srgbClr val="0066CC"/>
                </a:solidFill>
              </a:rPr>
              <a:t>Truncation </a:t>
            </a:r>
            <a:r>
              <a:rPr lang="sv-SE" sz="2600" b="1" dirty="0" smtClean="0">
                <a:solidFill>
                  <a:srgbClr val="0066CC"/>
                </a:solidFill>
              </a:rPr>
              <a:t>to </a:t>
            </a:r>
            <a:r>
              <a:rPr lang="sv-SE" sz="2600" b="1" dirty="0">
                <a:solidFill>
                  <a:srgbClr val="0066CC"/>
                </a:solidFill>
              </a:rPr>
              <a:t>3</a:t>
            </a:r>
            <a:r>
              <a:rPr lang="sv-SE" sz="2600" b="1" baseline="30000" dirty="0">
                <a:solidFill>
                  <a:srgbClr val="0066CC"/>
                </a:solidFill>
              </a:rPr>
              <a:t>rd</a:t>
            </a:r>
            <a:r>
              <a:rPr lang="sv-SE" sz="2600" b="1" dirty="0">
                <a:solidFill>
                  <a:srgbClr val="0066CC"/>
                </a:solidFill>
              </a:rPr>
              <a:t> </a:t>
            </a:r>
            <a:r>
              <a:rPr lang="sv-SE" sz="2600" b="1" dirty="0" smtClean="0">
                <a:solidFill>
                  <a:srgbClr val="0066CC"/>
                </a:solidFill>
              </a:rPr>
              <a:t>order: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179977" y="2996952"/>
            <a:ext cx="26980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200" b="1" dirty="0">
                <a:solidFill>
                  <a:srgbClr val="0099FF"/>
                </a:solidFill>
              </a:rPr>
              <a:t>Implied value of K’’:</a:t>
            </a:r>
            <a:endParaRPr lang="en-US" sz="2200" b="1" dirty="0">
              <a:solidFill>
                <a:srgbClr val="0099FF"/>
              </a:solidFill>
            </a:endParaRPr>
          </a:p>
        </p:txBody>
      </p:sp>
      <p:graphicFrame>
        <p:nvGraphicFramePr>
          <p:cNvPr id="51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12499"/>
              </p:ext>
            </p:extLst>
          </p:nvPr>
        </p:nvGraphicFramePr>
        <p:xfrm>
          <a:off x="5967563" y="2924944"/>
          <a:ext cx="3052469" cy="675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3" name="Formel" r:id="rId4" imgW="2005729" imgH="444307" progId="Equation.3">
                  <p:embed/>
                </p:oleObj>
              </mc:Choice>
              <mc:Fallback>
                <p:oleObj name="Formel" r:id="rId4" imgW="2005729" imgH="444307" progId="Equation.3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7563" y="2924944"/>
                        <a:ext cx="3052469" cy="6758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96767"/>
              </p:ext>
            </p:extLst>
          </p:nvPr>
        </p:nvGraphicFramePr>
        <p:xfrm>
          <a:off x="331064" y="5075377"/>
          <a:ext cx="5112568" cy="784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4" name="Formel" r:id="rId6" imgW="3479800" imgH="533400" progId="Equation.3">
                  <p:embed/>
                </p:oleObj>
              </mc:Choice>
              <mc:Fallback>
                <p:oleObj name="Formel" r:id="rId6" imgW="3479800" imgH="533400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064" y="5075377"/>
                        <a:ext cx="5112568" cy="78472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88679" y="635980"/>
            <a:ext cx="78534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200" dirty="0" smtClean="0">
                <a:solidFill>
                  <a:srgbClr val="0099FF"/>
                </a:solidFill>
              </a:rPr>
              <a:t>Common </a:t>
            </a:r>
            <a:r>
              <a:rPr lang="sv-SE" sz="2200" dirty="0">
                <a:solidFill>
                  <a:srgbClr val="0099FF"/>
                </a:solidFill>
              </a:rPr>
              <a:t>isothermal </a:t>
            </a:r>
            <a:r>
              <a:rPr lang="sv-SE" sz="2200" dirty="0" smtClean="0">
                <a:solidFill>
                  <a:srgbClr val="0099FF"/>
                </a:solidFill>
              </a:rPr>
              <a:t>EoS-expressions </a:t>
            </a:r>
            <a:r>
              <a:rPr lang="sv-SE" sz="2200" dirty="0">
                <a:solidFill>
                  <a:srgbClr val="0099FF"/>
                </a:solidFill>
              </a:rPr>
              <a:t>used in high-pressure studies </a:t>
            </a:r>
            <a:endParaRPr lang="en-US" sz="2200" dirty="0">
              <a:solidFill>
                <a:srgbClr val="0099FF"/>
              </a:solidFill>
            </a:endParaRPr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2849915" y="6122229"/>
            <a:ext cx="62352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600" b="1" dirty="0" smtClean="0">
                <a:solidFill>
                  <a:srgbClr val="7030A0"/>
                </a:solidFill>
              </a:rPr>
              <a:t>K</a:t>
            </a:r>
            <a:r>
              <a:rPr lang="sv-SE" sz="2600" b="1" dirty="0">
                <a:solidFill>
                  <a:srgbClr val="7030A0"/>
                </a:solidFill>
              </a:rPr>
              <a:t>’ = </a:t>
            </a:r>
            <a:r>
              <a:rPr lang="sv-SE" sz="2600" b="1" dirty="0" smtClean="0">
                <a:solidFill>
                  <a:srgbClr val="7030A0"/>
                </a:solidFill>
              </a:rPr>
              <a:t>4:  </a:t>
            </a:r>
            <a:r>
              <a:rPr lang="sv-SE" sz="2600" dirty="0" smtClean="0">
                <a:solidFill>
                  <a:srgbClr val="7030A0"/>
                </a:solidFill>
              </a:rPr>
              <a:t>Second-order </a:t>
            </a:r>
            <a:r>
              <a:rPr lang="sv-SE" sz="2600" dirty="0">
                <a:solidFill>
                  <a:srgbClr val="7030A0"/>
                </a:solidFill>
              </a:rPr>
              <a:t>Birch-Murnaghan </a:t>
            </a:r>
            <a:r>
              <a:rPr lang="sv-SE" sz="2600" dirty="0" smtClean="0">
                <a:solidFill>
                  <a:srgbClr val="7030A0"/>
                </a:solidFill>
              </a:rPr>
              <a:t>EoS</a:t>
            </a:r>
            <a:endParaRPr lang="en-US" sz="2600" dirty="0">
              <a:solidFill>
                <a:srgbClr val="7030A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911074"/>
              </p:ext>
            </p:extLst>
          </p:nvPr>
        </p:nvGraphicFramePr>
        <p:xfrm>
          <a:off x="579544" y="1484784"/>
          <a:ext cx="79200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5" name="Formel" r:id="rId8" imgW="4546600" imgH="457200" progId="Equation.3">
                  <p:embed/>
                </p:oleObj>
              </mc:Choice>
              <mc:Fallback>
                <p:oleObj name="Formel" r:id="rId8" imgW="4546600" imgH="45720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44" y="1484784"/>
                        <a:ext cx="7920037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Brace 2"/>
          <p:cNvSpPr/>
          <p:nvPr/>
        </p:nvSpPr>
        <p:spPr>
          <a:xfrm rot="5400000">
            <a:off x="6447023" y="890785"/>
            <a:ext cx="228794" cy="2708563"/>
          </a:xfrm>
          <a:prstGeom prst="rightBrace">
            <a:avLst/>
          </a:prstGeom>
          <a:ln w="1270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6276406" y="2325402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0066CC"/>
                </a:solidFill>
              </a:rPr>
              <a:t>= 0</a:t>
            </a:r>
            <a:endParaRPr lang="nb-NO" sz="2400" b="1" dirty="0">
              <a:solidFill>
                <a:srgbClr val="0066CC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3153" y="1229450"/>
            <a:ext cx="25087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200" b="1" dirty="0" smtClean="0"/>
              <a:t>Fourth-order B-M:</a:t>
            </a:r>
            <a:endParaRPr lang="en-US" sz="2200" b="1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73192" y="4553130"/>
            <a:ext cx="27610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600" b="1" dirty="0" smtClean="0"/>
              <a:t>Third-order B-M:</a:t>
            </a:r>
            <a:endParaRPr lang="en-US" sz="2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295934" y="5348975"/>
            <a:ext cx="825690" cy="23295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11087" y="1781033"/>
            <a:ext cx="2872853" cy="307074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5796136" y="5217587"/>
            <a:ext cx="25382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sv-SE" sz="1600" dirty="0" smtClean="0">
                <a:solidFill>
                  <a:srgbClr val="0066FF"/>
                </a:solidFill>
              </a:rPr>
              <a:t>Eulerian strain,</a:t>
            </a:r>
          </a:p>
          <a:p>
            <a:pPr>
              <a:lnSpc>
                <a:spcPts val="1800"/>
              </a:lnSpc>
            </a:pPr>
            <a:r>
              <a:rPr lang="sv-SE" sz="1600" i="1" dirty="0" smtClean="0">
                <a:solidFill>
                  <a:srgbClr val="0066FF"/>
                </a:solidFill>
              </a:rPr>
              <a:t>f</a:t>
            </a:r>
            <a:r>
              <a:rPr lang="sv-SE" sz="1600" baseline="-25000" dirty="0" smtClean="0">
                <a:solidFill>
                  <a:srgbClr val="0066FF"/>
                </a:solidFill>
              </a:rPr>
              <a:t>E</a:t>
            </a:r>
            <a:r>
              <a:rPr lang="sv-SE" sz="1600" dirty="0" smtClean="0">
                <a:solidFill>
                  <a:srgbClr val="0066FF"/>
                </a:solidFill>
              </a:rPr>
              <a:t> </a:t>
            </a:r>
            <a:r>
              <a:rPr lang="sv-SE" sz="1600" dirty="0">
                <a:solidFill>
                  <a:srgbClr val="0066FF"/>
                </a:solidFill>
              </a:rPr>
              <a:t>= [(V/V</a:t>
            </a:r>
            <a:r>
              <a:rPr lang="sv-SE" sz="1600" baseline="-25000" dirty="0">
                <a:solidFill>
                  <a:srgbClr val="0066FF"/>
                </a:solidFill>
              </a:rPr>
              <a:t>0</a:t>
            </a:r>
            <a:r>
              <a:rPr lang="sv-SE" sz="1600" dirty="0">
                <a:solidFill>
                  <a:srgbClr val="0066FF"/>
                </a:solidFill>
              </a:rPr>
              <a:t>)</a:t>
            </a:r>
            <a:r>
              <a:rPr lang="sv-SE" sz="1600" baseline="30000" dirty="0">
                <a:solidFill>
                  <a:srgbClr val="0066FF"/>
                </a:solidFill>
              </a:rPr>
              <a:t>2/3</a:t>
            </a:r>
            <a:r>
              <a:rPr lang="sv-SE" sz="1600" dirty="0">
                <a:solidFill>
                  <a:srgbClr val="0066FF"/>
                </a:solidFill>
              </a:rPr>
              <a:t> – 1]/</a:t>
            </a:r>
            <a:r>
              <a:rPr lang="sv-SE" sz="1600" dirty="0" smtClean="0">
                <a:solidFill>
                  <a:srgbClr val="0066FF"/>
                </a:solidFill>
              </a:rPr>
              <a:t>2</a:t>
            </a:r>
            <a:endParaRPr lang="sv-SE" sz="16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9" grpId="0"/>
      <p:bldP spid="3" grpId="0" animBg="1"/>
      <p:bldP spid="4" grpId="0"/>
      <p:bldP spid="15" grpId="0"/>
      <p:bldP spid="2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18114</TotalTime>
  <Words>1368</Words>
  <Application>Microsoft Office PowerPoint</Application>
  <PresentationFormat>On-screen Show (4:3)</PresentationFormat>
  <Paragraphs>252</Paragraphs>
  <Slides>49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Symbol</vt:lpstr>
      <vt:lpstr>Times New Roman</vt:lpstr>
      <vt:lpstr>Default Design</vt:lpstr>
      <vt:lpstr>Formel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457</cp:revision>
  <dcterms:created xsi:type="dcterms:W3CDTF">2004-05-12T10:19:50Z</dcterms:created>
  <dcterms:modified xsi:type="dcterms:W3CDTF">2023-03-22T22:33:01Z</dcterms:modified>
</cp:coreProperties>
</file>