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756" r:id="rId2"/>
    <p:sldId id="757" r:id="rId3"/>
    <p:sldId id="758" r:id="rId4"/>
    <p:sldId id="759" r:id="rId5"/>
    <p:sldId id="760" r:id="rId6"/>
    <p:sldId id="761" r:id="rId7"/>
    <p:sldId id="762" r:id="rId8"/>
    <p:sldId id="763" r:id="rId9"/>
    <p:sldId id="810" r:id="rId10"/>
    <p:sldId id="764" r:id="rId11"/>
    <p:sldId id="765" r:id="rId12"/>
    <p:sldId id="766" r:id="rId13"/>
    <p:sldId id="767" r:id="rId14"/>
    <p:sldId id="768" r:id="rId15"/>
    <p:sldId id="769" r:id="rId16"/>
    <p:sldId id="770" r:id="rId17"/>
    <p:sldId id="775" r:id="rId18"/>
    <p:sldId id="776" r:id="rId19"/>
    <p:sldId id="777" r:id="rId20"/>
    <p:sldId id="779" r:id="rId21"/>
    <p:sldId id="778" r:id="rId22"/>
    <p:sldId id="748" r:id="rId23"/>
    <p:sldId id="749" r:id="rId24"/>
    <p:sldId id="750" r:id="rId25"/>
    <p:sldId id="809" r:id="rId26"/>
    <p:sldId id="846" r:id="rId27"/>
    <p:sldId id="790" r:id="rId28"/>
    <p:sldId id="791" r:id="rId29"/>
    <p:sldId id="792" r:id="rId30"/>
    <p:sldId id="793" r:id="rId31"/>
    <p:sldId id="794" r:id="rId32"/>
    <p:sldId id="795" r:id="rId33"/>
    <p:sldId id="796" r:id="rId34"/>
    <p:sldId id="797" r:id="rId35"/>
    <p:sldId id="798" r:id="rId36"/>
    <p:sldId id="799" r:id="rId37"/>
    <p:sldId id="800" r:id="rId38"/>
    <p:sldId id="801" r:id="rId39"/>
    <p:sldId id="802" r:id="rId40"/>
    <p:sldId id="803" r:id="rId41"/>
    <p:sldId id="804" r:id="rId42"/>
    <p:sldId id="805" r:id="rId43"/>
    <p:sldId id="806" r:id="rId44"/>
    <p:sldId id="807" r:id="rId45"/>
    <p:sldId id="808" r:id="rId46"/>
    <p:sldId id="755" r:id="rId47"/>
    <p:sldId id="848" r:id="rId48"/>
  </p:sldIdLst>
  <p:sldSz cx="9144000" cy="6858000" type="screen4x3"/>
  <p:notesSz cx="9931400" cy="67945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33FF"/>
    <a:srgbClr val="9900CC"/>
    <a:srgbClr val="5F5F5F"/>
    <a:srgbClr val="008000"/>
    <a:srgbClr val="000000"/>
    <a:srgbClr val="7F7F7F"/>
    <a:srgbClr val="FFCCFF"/>
    <a:srgbClr val="FF9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1" autoAdjust="0"/>
    <p:restoredTop sz="99643" autoAdjust="0"/>
  </p:normalViewPr>
  <p:slideViewPr>
    <p:cSldViewPr>
      <p:cViewPr varScale="1">
        <p:scale>
          <a:sx n="170" d="100"/>
          <a:sy n="170" d="100"/>
        </p:scale>
        <p:origin x="121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43" y="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4562"/>
            <a:ext cx="4303760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43" y="6454562"/>
            <a:ext cx="4303758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352" y="2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25.03.2023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58" y="3227822"/>
            <a:ext cx="7943287" cy="3057309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352" y="6453483"/>
            <a:ext cx="4303760" cy="339941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C6C202-9AE0-4737-9B4F-91B7D6C8F637}" type="slidenum">
              <a:rPr lang="nb-NO" smtClean="0"/>
              <a:pPr/>
              <a:t>29</a:t>
            </a:fld>
            <a:endParaRPr 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97539F-942B-4B9D-9F06-D8C0F033D984}" type="slidenum">
              <a:rPr lang="nb-NO" smtClean="0"/>
              <a:pPr/>
              <a:t>38</a:t>
            </a:fld>
            <a:endParaRPr 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0"/>
            <a:ext cx="917575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b-NO"/>
          </a:p>
        </p:txBody>
      </p:sp>
      <p:pic>
        <p:nvPicPr>
          <p:cNvPr id="96262" name="Picture 6" descr="Io-Galileo-97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663" y="320675"/>
            <a:ext cx="6389687" cy="6483350"/>
          </a:xfrm>
          <a:prstGeom prst="rect">
            <a:avLst/>
          </a:prstGeom>
          <a:noFill/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14288" y="-22225"/>
            <a:ext cx="8767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3200" dirty="0" err="1" smtClean="0">
                <a:solidFill>
                  <a:srgbClr val="CCFFFF"/>
                </a:solidFill>
              </a:rPr>
              <a:t>Partial</a:t>
            </a:r>
            <a:r>
              <a:rPr lang="nb-NO" sz="3200" dirty="0" smtClean="0">
                <a:solidFill>
                  <a:srgbClr val="CCFFFF"/>
                </a:solidFill>
              </a:rPr>
              <a:t> </a:t>
            </a:r>
            <a:r>
              <a:rPr lang="nb-NO" sz="3200" dirty="0" err="1" smtClean="0">
                <a:solidFill>
                  <a:srgbClr val="CCFFFF"/>
                </a:solidFill>
              </a:rPr>
              <a:t>melting</a:t>
            </a:r>
            <a:r>
              <a:rPr lang="nb-NO" sz="3200" dirty="0" smtClean="0">
                <a:solidFill>
                  <a:srgbClr val="CCFFFF"/>
                </a:solidFill>
              </a:rPr>
              <a:t> and </a:t>
            </a:r>
            <a:r>
              <a:rPr lang="nb-NO" sz="3200" dirty="0" err="1" smtClean="0">
                <a:solidFill>
                  <a:srgbClr val="CCFFFF"/>
                </a:solidFill>
              </a:rPr>
              <a:t>the</a:t>
            </a:r>
            <a:r>
              <a:rPr lang="nb-NO" sz="3200" dirty="0" smtClean="0">
                <a:solidFill>
                  <a:srgbClr val="CCFFFF"/>
                </a:solidFill>
              </a:rPr>
              <a:t> </a:t>
            </a:r>
            <a:r>
              <a:rPr lang="nb-NO" sz="3200" dirty="0" err="1" smtClean="0">
                <a:solidFill>
                  <a:srgbClr val="CCFFFF"/>
                </a:solidFill>
              </a:rPr>
              <a:t>formation</a:t>
            </a:r>
            <a:r>
              <a:rPr lang="nb-NO" sz="3200" dirty="0" smtClean="0">
                <a:solidFill>
                  <a:srgbClr val="CCFFFF"/>
                </a:solidFill>
              </a:rPr>
              <a:t> </a:t>
            </a:r>
            <a:r>
              <a:rPr lang="nb-NO" sz="3200" dirty="0" err="1" smtClean="0">
                <a:solidFill>
                  <a:srgbClr val="CCFFFF"/>
                </a:solidFill>
              </a:rPr>
              <a:t>of</a:t>
            </a:r>
            <a:r>
              <a:rPr lang="nb-NO" sz="3200" dirty="0" smtClean="0">
                <a:solidFill>
                  <a:srgbClr val="CCFFFF"/>
                </a:solidFill>
              </a:rPr>
              <a:t> </a:t>
            </a:r>
            <a:r>
              <a:rPr lang="nb-NO" sz="3200" dirty="0" err="1" smtClean="0">
                <a:solidFill>
                  <a:srgbClr val="CCFFFF"/>
                </a:solidFill>
              </a:rPr>
              <a:t>planetary</a:t>
            </a:r>
            <a:r>
              <a:rPr lang="nb-NO" sz="3200" dirty="0" smtClean="0">
                <a:solidFill>
                  <a:srgbClr val="CCFFFF"/>
                </a:solidFill>
              </a:rPr>
              <a:t> </a:t>
            </a:r>
            <a:r>
              <a:rPr lang="nb-NO" sz="3200" dirty="0" err="1" smtClean="0">
                <a:solidFill>
                  <a:srgbClr val="CCFFFF"/>
                </a:solidFill>
              </a:rPr>
              <a:t>crusts</a:t>
            </a:r>
            <a:endParaRPr lang="nb-NO" sz="3200" dirty="0">
              <a:solidFill>
                <a:srgbClr val="CCFFFF"/>
              </a:solidFill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1750" y="5964238"/>
            <a:ext cx="373801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600" dirty="0" err="1" smtClean="0">
                <a:solidFill>
                  <a:srgbClr val="CCFFCC"/>
                </a:solidFill>
              </a:rPr>
              <a:t>Jupiter’s</a:t>
            </a:r>
            <a:r>
              <a:rPr lang="nb-NO" sz="1600" dirty="0" smtClean="0">
                <a:solidFill>
                  <a:srgbClr val="CCFFCC"/>
                </a:solidFill>
              </a:rPr>
              <a:t> </a:t>
            </a:r>
            <a:r>
              <a:rPr lang="nb-NO" sz="1600" dirty="0" err="1" smtClean="0">
                <a:solidFill>
                  <a:srgbClr val="CCFFCC"/>
                </a:solidFill>
              </a:rPr>
              <a:t>moon</a:t>
            </a:r>
            <a:r>
              <a:rPr lang="nb-NO" sz="1600" dirty="0" smtClean="0">
                <a:solidFill>
                  <a:srgbClr val="CCFFCC"/>
                </a:solidFill>
              </a:rPr>
              <a:t>, </a:t>
            </a:r>
            <a:r>
              <a:rPr lang="nb-NO" sz="1600" dirty="0" err="1">
                <a:solidFill>
                  <a:srgbClr val="CCFFCC"/>
                </a:solidFill>
              </a:rPr>
              <a:t>Io</a:t>
            </a:r>
            <a:r>
              <a:rPr lang="nb-NO" sz="1600" dirty="0">
                <a:solidFill>
                  <a:srgbClr val="CCFFCC"/>
                </a:solidFill>
              </a:rPr>
              <a:t>, </a:t>
            </a:r>
            <a:r>
              <a:rPr lang="nb-NO" sz="1600" dirty="0" smtClean="0">
                <a:solidFill>
                  <a:srgbClr val="CCFFCC"/>
                </a:solidFill>
              </a:rPr>
              <a:t>is </a:t>
            </a:r>
            <a:r>
              <a:rPr lang="nb-NO" sz="1600" dirty="0" err="1" smtClean="0">
                <a:solidFill>
                  <a:srgbClr val="CCFFCC"/>
                </a:solidFill>
              </a:rPr>
              <a:t>the</a:t>
            </a:r>
            <a:r>
              <a:rPr lang="nb-NO" sz="1600" dirty="0" smtClean="0">
                <a:solidFill>
                  <a:srgbClr val="CCFFCC"/>
                </a:solidFill>
              </a:rPr>
              <a:t> most </a:t>
            </a:r>
            <a:r>
              <a:rPr lang="nb-NO" sz="1600" dirty="0" err="1" smtClean="0">
                <a:solidFill>
                  <a:srgbClr val="CCFFCC"/>
                </a:solidFill>
              </a:rPr>
              <a:t>volcanically</a:t>
            </a:r>
            <a:endParaRPr lang="nb-NO" sz="1600" dirty="0" smtClean="0">
              <a:solidFill>
                <a:srgbClr val="CCFFCC"/>
              </a:solidFill>
            </a:endParaRPr>
          </a:p>
          <a:p>
            <a:r>
              <a:rPr lang="nb-NO" sz="1600" dirty="0" err="1" smtClean="0">
                <a:solidFill>
                  <a:srgbClr val="CCFFCC"/>
                </a:solidFill>
              </a:rPr>
              <a:t>active</a:t>
            </a:r>
            <a:r>
              <a:rPr lang="nb-NO" sz="1600" dirty="0">
                <a:solidFill>
                  <a:srgbClr val="CCFFCC"/>
                </a:solidFill>
              </a:rPr>
              <a:t> </a:t>
            </a:r>
            <a:r>
              <a:rPr lang="nb-NO" sz="1600" dirty="0" err="1" smtClean="0">
                <a:solidFill>
                  <a:srgbClr val="CCFFCC"/>
                </a:solidFill>
              </a:rPr>
              <a:t>object</a:t>
            </a:r>
            <a:r>
              <a:rPr lang="nb-NO" sz="1600" dirty="0" smtClean="0">
                <a:solidFill>
                  <a:srgbClr val="CCFFCC"/>
                </a:solidFill>
              </a:rPr>
              <a:t> in </a:t>
            </a:r>
            <a:r>
              <a:rPr lang="nb-NO" sz="1600" dirty="0" err="1" smtClean="0">
                <a:solidFill>
                  <a:srgbClr val="CCFFCC"/>
                </a:solidFill>
              </a:rPr>
              <a:t>our</a:t>
            </a:r>
            <a:r>
              <a:rPr lang="nb-NO" sz="1600" dirty="0" smtClean="0">
                <a:solidFill>
                  <a:srgbClr val="CCFFCC"/>
                </a:solidFill>
              </a:rPr>
              <a:t> Solar System.</a:t>
            </a:r>
            <a:endParaRPr lang="nb-NO" sz="1600" dirty="0">
              <a:solidFill>
                <a:srgbClr val="CCFFCC"/>
              </a:solidFill>
            </a:endParaRPr>
          </a:p>
          <a:p>
            <a:r>
              <a:rPr lang="nb-NO" sz="1400" dirty="0" err="1" smtClean="0">
                <a:solidFill>
                  <a:srgbClr val="FF0000"/>
                </a:solidFill>
              </a:rPr>
              <a:t>Manipulated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photo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mosaic</a:t>
            </a:r>
            <a:r>
              <a:rPr lang="nb-NO" sz="1400" dirty="0" smtClean="0">
                <a:solidFill>
                  <a:srgbClr val="FF0000"/>
                </a:solidFill>
              </a:rPr>
              <a:t>, </a:t>
            </a:r>
            <a:r>
              <a:rPr lang="nb-NO" sz="1400" dirty="0" err="1" smtClean="0">
                <a:solidFill>
                  <a:srgbClr val="FF0000"/>
                </a:solidFill>
              </a:rPr>
              <a:t>NASA-Galieo</a:t>
            </a:r>
            <a:r>
              <a:rPr lang="nb-NO" sz="1400" dirty="0">
                <a:solidFill>
                  <a:srgbClr val="FF0000"/>
                </a:solidFill>
              </a:rPr>
              <a:t>, 1997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Krafla-clo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979863"/>
            <a:ext cx="4356100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 descr="fis-Kr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088" y="60325"/>
            <a:ext cx="519112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WorldMap-NAt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65088"/>
            <a:ext cx="329088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3890963" y="77788"/>
            <a:ext cx="36904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Fissure</a:t>
            </a:r>
            <a:r>
              <a:rPr lang="nb-NO" sz="1600" dirty="0" smtClean="0"/>
              <a:t> </a:t>
            </a:r>
            <a:r>
              <a:rPr lang="nb-NO" sz="1600" dirty="0" err="1" smtClean="0"/>
              <a:t>eruption</a:t>
            </a:r>
            <a:r>
              <a:rPr lang="nb-NO" sz="1600" dirty="0" smtClean="0"/>
              <a:t>, </a:t>
            </a:r>
            <a:r>
              <a:rPr lang="nb-NO" sz="1600" dirty="0" err="1"/>
              <a:t>Krafla</a:t>
            </a:r>
            <a:r>
              <a:rPr lang="nb-NO" sz="1600" dirty="0"/>
              <a:t>, </a:t>
            </a:r>
            <a:r>
              <a:rPr lang="nb-NO" sz="1600" dirty="0" smtClean="0"/>
              <a:t>NE </a:t>
            </a:r>
            <a:r>
              <a:rPr lang="nb-NO" sz="1600" dirty="0" err="1" smtClean="0"/>
              <a:t>Iceland</a:t>
            </a:r>
            <a:r>
              <a:rPr lang="nb-NO" sz="1600" dirty="0"/>
              <a:t>, 1973</a:t>
            </a:r>
            <a:endParaRPr lang="en-GB" sz="1600" dirty="0"/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427538" y="4076700"/>
            <a:ext cx="20260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/>
              <a:t>Pahoehoe</a:t>
            </a:r>
            <a:r>
              <a:rPr lang="nb-NO" sz="1600" dirty="0" smtClean="0"/>
              <a:t> </a:t>
            </a:r>
            <a:r>
              <a:rPr lang="nb-NO" sz="1600" dirty="0" err="1" smtClean="0"/>
              <a:t>flow</a:t>
            </a:r>
            <a:r>
              <a:rPr lang="nb-NO" sz="1600" dirty="0" smtClean="0"/>
              <a:t>, </a:t>
            </a:r>
            <a:r>
              <a:rPr lang="nb-NO" sz="1600" dirty="0" err="1"/>
              <a:t>Krafla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8323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00013" y="115888"/>
            <a:ext cx="7784355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800" dirty="0" smtClean="0">
                <a:solidFill>
                  <a:srgbClr val="009900"/>
                </a:solidFill>
              </a:rPr>
              <a:t>Progressive </a:t>
            </a:r>
            <a:r>
              <a:rPr lang="nb-NO" sz="2800" dirty="0" err="1" smtClean="0">
                <a:solidFill>
                  <a:srgbClr val="009900"/>
                </a:solidFill>
              </a:rPr>
              <a:t>partial</a:t>
            </a:r>
            <a:r>
              <a:rPr lang="nb-NO" sz="2800" dirty="0" smtClean="0">
                <a:solidFill>
                  <a:srgbClr val="009900"/>
                </a:solidFill>
              </a:rPr>
              <a:t> </a:t>
            </a:r>
            <a:r>
              <a:rPr lang="nb-NO" sz="2800" dirty="0" err="1" smtClean="0">
                <a:solidFill>
                  <a:srgbClr val="009900"/>
                </a:solidFill>
              </a:rPr>
              <a:t>melting</a:t>
            </a:r>
            <a:r>
              <a:rPr lang="nb-NO" sz="2800" dirty="0" smtClean="0">
                <a:solidFill>
                  <a:srgbClr val="009900"/>
                </a:solidFill>
              </a:rPr>
              <a:t> </a:t>
            </a:r>
            <a:r>
              <a:rPr lang="nb-NO" sz="2800" dirty="0" err="1" smtClean="0">
                <a:solidFill>
                  <a:srgbClr val="009900"/>
                </a:solidFill>
              </a:rPr>
              <a:t>of</a:t>
            </a:r>
            <a:r>
              <a:rPr lang="nb-NO" sz="2800" dirty="0" smtClean="0">
                <a:solidFill>
                  <a:srgbClr val="009900"/>
                </a:solidFill>
              </a:rPr>
              <a:t> </a:t>
            </a:r>
            <a:r>
              <a:rPr lang="nb-NO" sz="2800" b="1" dirty="0" err="1" smtClean="0">
                <a:solidFill>
                  <a:srgbClr val="0000FF"/>
                </a:solidFill>
              </a:rPr>
              <a:t>heterogeneous</a:t>
            </a:r>
            <a:r>
              <a:rPr lang="nb-NO" sz="2800" dirty="0" smtClean="0">
                <a:solidFill>
                  <a:srgbClr val="009900"/>
                </a:solidFill>
              </a:rPr>
              <a:t> </a:t>
            </a:r>
            <a:r>
              <a:rPr lang="nb-NO" sz="2800" dirty="0">
                <a:solidFill>
                  <a:srgbClr val="009900"/>
                </a:solidFill>
              </a:rPr>
              <a:t>mantel</a:t>
            </a:r>
            <a:endParaRPr lang="nb-NO" sz="2800" dirty="0">
              <a:solidFill>
                <a:srgbClr val="FF3300"/>
              </a:solidFill>
              <a:sym typeface="Symbol" pitchFamily="18" charset="2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3995936" y="3933875"/>
            <a:ext cx="0" cy="966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0" y="1556792"/>
            <a:ext cx="3611886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000" dirty="0" err="1" smtClean="0"/>
              <a:t>Dynamic</a:t>
            </a:r>
            <a:r>
              <a:rPr lang="nb-NO" sz="2000" dirty="0" smtClean="0"/>
              <a:t> </a:t>
            </a:r>
            <a:r>
              <a:rPr lang="nb-NO" dirty="0"/>
              <a:t>(</a:t>
            </a:r>
            <a:r>
              <a:rPr lang="nb-NO" dirty="0" smtClean="0"/>
              <a:t>progressive)</a:t>
            </a:r>
            <a:r>
              <a:rPr lang="nb-NO" sz="2000" dirty="0" smtClean="0"/>
              <a:t> </a:t>
            </a:r>
            <a:r>
              <a:rPr lang="nb-NO" sz="2000" dirty="0" err="1" smtClean="0"/>
              <a:t>melting</a:t>
            </a:r>
            <a:endParaRPr lang="nb-NO" sz="2000" dirty="0"/>
          </a:p>
          <a:p>
            <a:r>
              <a:rPr lang="nb-NO" sz="2000" dirty="0"/>
              <a:t> 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ascending</a:t>
            </a:r>
            <a:r>
              <a:rPr lang="nb-NO" sz="2000" dirty="0" smtClean="0"/>
              <a:t> mantle</a:t>
            </a:r>
            <a:endParaRPr lang="nb-NO" sz="2000" dirty="0"/>
          </a:p>
          <a:p>
            <a:endParaRPr lang="nb-NO" sz="2000" dirty="0">
              <a:solidFill>
                <a:srgbClr val="FF0000"/>
              </a:solidFill>
            </a:endParaRPr>
          </a:p>
          <a:p>
            <a:r>
              <a:rPr lang="nb-NO" dirty="0">
                <a:solidFill>
                  <a:srgbClr val="FF0000"/>
                </a:solidFill>
                <a:sym typeface="Symbol" pitchFamily="18" charset="2"/>
              </a:rPr>
              <a:t>             </a:t>
            </a:r>
            <a:r>
              <a:rPr lang="nb-NO" sz="3200" b="1" dirty="0">
                <a:sym typeface="Symbol" pitchFamily="18" charset="2"/>
              </a:rPr>
              <a:t></a:t>
            </a:r>
          </a:p>
          <a:p>
            <a:r>
              <a:rPr lang="nb-NO" sz="800" dirty="0">
                <a:solidFill>
                  <a:srgbClr val="FF0000"/>
                </a:solidFill>
              </a:rPr>
              <a:t> </a:t>
            </a:r>
          </a:p>
          <a:p>
            <a:r>
              <a:rPr lang="nb-NO" sz="2000" b="1" dirty="0">
                <a:solidFill>
                  <a:srgbClr val="FF0000"/>
                </a:solidFill>
              </a:rPr>
              <a:t>- </a:t>
            </a:r>
            <a:r>
              <a:rPr lang="nb-NO" sz="2000" b="1" dirty="0" err="1" smtClean="0">
                <a:solidFill>
                  <a:srgbClr val="FF0000"/>
                </a:solidFill>
              </a:rPr>
              <a:t>decompression</a:t>
            </a:r>
            <a:r>
              <a:rPr lang="nb-NO" sz="2000" b="1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melting</a:t>
            </a:r>
            <a:endParaRPr lang="nb-NO" sz="2000" dirty="0">
              <a:solidFill>
                <a:srgbClr val="FF0000"/>
              </a:solidFill>
            </a:endParaRPr>
          </a:p>
          <a:p>
            <a:endParaRPr lang="nb-NO" sz="800" dirty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009900"/>
                </a:solidFill>
              </a:rPr>
              <a:t>- </a:t>
            </a:r>
            <a:r>
              <a:rPr lang="nb-NO" sz="2000" dirty="0" err="1" smtClean="0">
                <a:solidFill>
                  <a:srgbClr val="009900"/>
                </a:solidFill>
              </a:rPr>
              <a:t>gradually</a:t>
            </a:r>
            <a:r>
              <a:rPr lang="nb-NO" sz="2000" dirty="0" smtClean="0">
                <a:solidFill>
                  <a:srgbClr val="009900"/>
                </a:solidFill>
              </a:rPr>
              <a:t> more </a:t>
            </a:r>
            <a:r>
              <a:rPr lang="nb-NO" sz="2000" b="1" dirty="0" err="1" smtClean="0">
                <a:solidFill>
                  <a:srgbClr val="009900"/>
                </a:solidFill>
              </a:rPr>
              <a:t>depleted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 err="1" smtClean="0">
                <a:solidFill>
                  <a:srgbClr val="009900"/>
                </a:solidFill>
              </a:rPr>
              <a:t>source</a:t>
            </a:r>
            <a:endParaRPr lang="nb-NO" sz="2000" dirty="0">
              <a:solidFill>
                <a:srgbClr val="009900"/>
              </a:solidFill>
            </a:endParaRPr>
          </a:p>
          <a:p>
            <a:pPr>
              <a:lnSpc>
                <a:spcPct val="85000"/>
              </a:lnSpc>
            </a:pPr>
            <a:r>
              <a:rPr lang="nb-NO" sz="2000" dirty="0">
                <a:solidFill>
                  <a:srgbClr val="009900"/>
                </a:solidFill>
              </a:rPr>
              <a:t>    </a:t>
            </a:r>
            <a:r>
              <a:rPr lang="nb-NO" sz="1600" dirty="0" err="1" smtClean="0">
                <a:solidFill>
                  <a:srgbClr val="0000FF"/>
                </a:solidFill>
              </a:rPr>
              <a:t>the</a:t>
            </a:r>
            <a:r>
              <a:rPr lang="nb-NO" sz="1600" dirty="0" smtClean="0">
                <a:solidFill>
                  <a:srgbClr val="0000FF"/>
                </a:solidFill>
              </a:rPr>
              <a:t> fertile </a:t>
            </a:r>
            <a:r>
              <a:rPr lang="nb-NO" sz="1600" dirty="0" err="1" smtClean="0">
                <a:solidFill>
                  <a:srgbClr val="0000FF"/>
                </a:solidFill>
              </a:rPr>
              <a:t>veins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err="1" smtClean="0">
                <a:solidFill>
                  <a:srgbClr val="0000FF"/>
                </a:solidFill>
              </a:rPr>
              <a:t>gradually</a:t>
            </a:r>
            <a:r>
              <a:rPr lang="nb-NO" sz="1600" dirty="0" smtClean="0">
                <a:solidFill>
                  <a:srgbClr val="0000FF"/>
                </a:solidFill>
              </a:rPr>
              <a:t> </a:t>
            </a:r>
            <a:r>
              <a:rPr lang="nb-NO" sz="1600" dirty="0" err="1" smtClean="0">
                <a:solidFill>
                  <a:srgbClr val="0000FF"/>
                </a:solidFill>
              </a:rPr>
              <a:t>disappear</a:t>
            </a:r>
            <a:endParaRPr lang="nb-NO" sz="1600" dirty="0">
              <a:solidFill>
                <a:srgbClr val="0000FF"/>
              </a:solidFill>
            </a:endParaRPr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 flipV="1">
            <a:off x="3995936" y="2349550"/>
            <a:ext cx="9525" cy="9509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 flipV="1">
            <a:off x="3995936" y="908720"/>
            <a:ext cx="9525" cy="96678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656" y="800645"/>
            <a:ext cx="5004981" cy="586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1672" y="4337050"/>
            <a:ext cx="32544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nb-NO" sz="2000" dirty="0" smtClean="0">
                <a:solidFill>
                  <a:srgbClr val="FF6600"/>
                </a:solidFill>
              </a:rPr>
              <a:t> </a:t>
            </a:r>
            <a:r>
              <a:rPr lang="nb-NO" sz="2000" dirty="0" err="1" smtClean="0">
                <a:solidFill>
                  <a:srgbClr val="FF6600"/>
                </a:solidFill>
              </a:rPr>
              <a:t>extraction</a:t>
            </a:r>
            <a:r>
              <a:rPr lang="nb-NO" sz="2000" dirty="0" smtClean="0">
                <a:solidFill>
                  <a:srgbClr val="FF6600"/>
                </a:solidFill>
              </a:rPr>
              <a:t> </a:t>
            </a:r>
            <a:r>
              <a:rPr lang="nb-NO" sz="2000" dirty="0" err="1" smtClean="0">
                <a:solidFill>
                  <a:srgbClr val="FF6600"/>
                </a:solidFill>
              </a:rPr>
              <a:t>of</a:t>
            </a:r>
            <a:r>
              <a:rPr lang="nb-NO" sz="2000" dirty="0" smtClean="0">
                <a:solidFill>
                  <a:srgbClr val="FF6600"/>
                </a:solidFill>
              </a:rPr>
              <a:t> </a:t>
            </a:r>
            <a:r>
              <a:rPr lang="nb-NO" sz="2000" dirty="0" err="1" smtClean="0">
                <a:solidFill>
                  <a:srgbClr val="FF6600"/>
                </a:solidFill>
              </a:rPr>
              <a:t>gradually</a:t>
            </a:r>
            <a:r>
              <a:rPr lang="nb-NO" sz="2000" dirty="0" smtClean="0">
                <a:solidFill>
                  <a:srgbClr val="FF6600"/>
                </a:solidFill>
              </a:rPr>
              <a:t> more</a:t>
            </a:r>
          </a:p>
          <a:p>
            <a:r>
              <a:rPr lang="nb-NO" sz="2000" dirty="0" smtClean="0">
                <a:solidFill>
                  <a:srgbClr val="FF6600"/>
                </a:solidFill>
              </a:rPr>
              <a:t>  </a:t>
            </a:r>
            <a:r>
              <a:rPr lang="nb-NO" sz="2000" dirty="0" err="1" smtClean="0">
                <a:solidFill>
                  <a:srgbClr val="FF6600"/>
                </a:solidFill>
              </a:rPr>
              <a:t>depleted</a:t>
            </a:r>
            <a:r>
              <a:rPr lang="nb-NO" sz="2000" dirty="0" smtClean="0">
                <a:solidFill>
                  <a:srgbClr val="FF6600"/>
                </a:solidFill>
              </a:rPr>
              <a:t> melt</a:t>
            </a:r>
            <a:endParaRPr lang="nb-NO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  <p:bldP spid="19471" grpId="0"/>
      <p:bldP spid="19472" grpId="0" animBg="1"/>
      <p:bldP spid="19473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53552" y="38868"/>
            <a:ext cx="8982944" cy="492443"/>
            <a:chOff x="107504" y="2708920"/>
            <a:chExt cx="8954927" cy="492443"/>
          </a:xfrm>
        </p:grpSpPr>
        <p:sp>
          <p:nvSpPr>
            <p:cNvPr id="7" name="TextBox 6"/>
            <p:cNvSpPr txBox="1"/>
            <p:nvPr/>
          </p:nvSpPr>
          <p:spPr>
            <a:xfrm>
              <a:off x="107504" y="2708920"/>
              <a:ext cx="89549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600" dirty="0" err="1" smtClean="0"/>
                <a:t>Decompression</a:t>
              </a:r>
              <a:r>
                <a:rPr lang="nb-NO" sz="2600" dirty="0" smtClean="0"/>
                <a:t> </a:t>
              </a:r>
              <a:r>
                <a:rPr lang="nb-NO" sz="2600" dirty="0" err="1" smtClean="0"/>
                <a:t>melting</a:t>
              </a:r>
              <a:r>
                <a:rPr lang="nb-NO" sz="2600" dirty="0" smtClean="0"/>
                <a:t> </a:t>
              </a:r>
              <a:r>
                <a:rPr lang="nb-NO" sz="2600" dirty="0" err="1" smtClean="0"/>
                <a:t>of</a:t>
              </a:r>
              <a:r>
                <a:rPr lang="nb-NO" sz="2600" dirty="0" smtClean="0"/>
                <a:t> </a:t>
              </a:r>
              <a:r>
                <a:rPr lang="nb-NO" sz="2600" b="1" dirty="0" smtClean="0">
                  <a:solidFill>
                    <a:srgbClr val="009900"/>
                  </a:solidFill>
                </a:rPr>
                <a:t>mantle </a:t>
              </a:r>
              <a:r>
                <a:rPr lang="nb-NO" sz="2600" b="1" dirty="0" err="1" smtClean="0">
                  <a:solidFill>
                    <a:srgbClr val="009900"/>
                  </a:solidFill>
                </a:rPr>
                <a:t>peridotite</a:t>
              </a:r>
              <a:r>
                <a:rPr lang="nb-NO" sz="2600" dirty="0" smtClean="0"/>
                <a:t>           </a:t>
              </a:r>
              <a:r>
                <a:rPr lang="nb-NO" sz="2600" b="1" dirty="0" err="1" smtClean="0">
                  <a:solidFill>
                    <a:srgbClr val="FF0000"/>
                  </a:solidFill>
                </a:rPr>
                <a:t>basaltic</a:t>
              </a:r>
              <a:r>
                <a:rPr lang="nb-NO" sz="2600" b="1" dirty="0" smtClean="0">
                  <a:solidFill>
                    <a:srgbClr val="FF0000"/>
                  </a:solidFill>
                </a:rPr>
                <a:t> melt</a:t>
              </a:r>
              <a:endParaRPr lang="nb-NO" sz="2600" dirty="0">
                <a:solidFill>
                  <a:srgbClr val="FF0000"/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6364882" y="2858691"/>
              <a:ext cx="615831" cy="249191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9512" y="4437112"/>
            <a:ext cx="434606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00FF"/>
                </a:solidFill>
              </a:rPr>
              <a:t>Central </a:t>
            </a:r>
            <a:r>
              <a:rPr lang="nb-NO" sz="2400" b="1" dirty="0" err="1" smtClean="0">
                <a:solidFill>
                  <a:srgbClr val="0000FF"/>
                </a:solidFill>
              </a:rPr>
              <a:t>questions</a:t>
            </a:r>
            <a:endParaRPr lang="nb-NO" sz="2400" b="1" dirty="0" smtClean="0">
              <a:solidFill>
                <a:srgbClr val="0000FF"/>
              </a:solidFill>
            </a:endParaRPr>
          </a:p>
          <a:p>
            <a:pPr>
              <a:lnSpc>
                <a:spcPts val="1500"/>
              </a:lnSpc>
            </a:pPr>
            <a:endParaRPr lang="nb-NO" dirty="0" smtClean="0"/>
          </a:p>
          <a:p>
            <a:r>
              <a:rPr lang="nb-NO" sz="1800" dirty="0" err="1" smtClean="0">
                <a:solidFill>
                  <a:srgbClr val="009900"/>
                </a:solidFill>
              </a:rPr>
              <a:t>Which</a:t>
            </a:r>
            <a:r>
              <a:rPr lang="nb-NO" sz="1800" dirty="0" smtClean="0">
                <a:solidFill>
                  <a:srgbClr val="009900"/>
                </a:solidFill>
              </a:rPr>
              <a:t> elements </a:t>
            </a:r>
            <a:r>
              <a:rPr lang="nb-NO" sz="1800" dirty="0" err="1" smtClean="0">
                <a:solidFill>
                  <a:srgbClr val="009900"/>
                </a:solidFill>
              </a:rPr>
              <a:t>stay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behind</a:t>
            </a:r>
            <a:r>
              <a:rPr lang="nb-NO" sz="1800" dirty="0" smtClean="0">
                <a:solidFill>
                  <a:srgbClr val="009900"/>
                </a:solidFill>
              </a:rPr>
              <a:t> in </a:t>
            </a:r>
            <a:r>
              <a:rPr lang="nb-NO" sz="1800" dirty="0" err="1" smtClean="0">
                <a:solidFill>
                  <a:srgbClr val="009900"/>
                </a:solidFill>
              </a:rPr>
              <a:t>the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err="1" smtClean="0">
                <a:solidFill>
                  <a:srgbClr val="009900"/>
                </a:solidFill>
              </a:rPr>
              <a:t>residue</a:t>
            </a:r>
            <a:r>
              <a:rPr lang="nb-NO" sz="1800" dirty="0" smtClean="0">
                <a:solidFill>
                  <a:srgbClr val="009900"/>
                </a:solidFill>
              </a:rPr>
              <a:t> ?</a:t>
            </a:r>
          </a:p>
          <a:p>
            <a:pPr>
              <a:lnSpc>
                <a:spcPts val="1500"/>
              </a:lnSpc>
            </a:pPr>
            <a:endParaRPr lang="nb-NO" sz="1800" dirty="0" smtClean="0"/>
          </a:p>
          <a:p>
            <a:r>
              <a:rPr lang="nb-NO" sz="1800" dirty="0" err="1" smtClean="0">
                <a:solidFill>
                  <a:srgbClr val="FF0000"/>
                </a:solidFill>
              </a:rPr>
              <a:t>Which</a:t>
            </a:r>
            <a:r>
              <a:rPr lang="nb-NO" sz="1800" dirty="0" smtClean="0">
                <a:solidFill>
                  <a:srgbClr val="FF0000"/>
                </a:solidFill>
              </a:rPr>
              <a:t> elements </a:t>
            </a:r>
            <a:r>
              <a:rPr lang="nb-NO" sz="1800" dirty="0" err="1" smtClean="0">
                <a:solidFill>
                  <a:srgbClr val="FF0000"/>
                </a:solidFill>
              </a:rPr>
              <a:t>are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extracted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into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err="1" smtClean="0">
                <a:solidFill>
                  <a:srgbClr val="FF0000"/>
                </a:solidFill>
              </a:rPr>
              <a:t>the</a:t>
            </a:r>
            <a:r>
              <a:rPr lang="nb-NO" sz="1800" dirty="0" smtClean="0">
                <a:solidFill>
                  <a:srgbClr val="FF0000"/>
                </a:solidFill>
              </a:rPr>
              <a:t> melt ?</a:t>
            </a:r>
            <a:endParaRPr lang="nb-NO" sz="1800" dirty="0">
              <a:solidFill>
                <a:srgbClr val="FF00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4812445" y="3746646"/>
            <a:ext cx="2808312" cy="3068960"/>
            <a:chOff x="2961456" y="3852001"/>
            <a:chExt cx="2593975" cy="294640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61456" y="3852001"/>
              <a:ext cx="2593975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5212531" y="4787039"/>
              <a:ext cx="3175" cy="4603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3267844" y="4499701"/>
              <a:ext cx="1587" cy="5048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275906" y="3923439"/>
              <a:ext cx="1588" cy="5032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3491880" y="836712"/>
            <a:ext cx="5425426" cy="2783623"/>
            <a:chOff x="2555775" y="692696"/>
            <a:chExt cx="5425426" cy="2783623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5" y="692696"/>
              <a:ext cx="4527849" cy="2783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6971225" y="989125"/>
              <a:ext cx="773345" cy="15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nb-NO" sz="900" b="1" dirty="0" err="1" smtClean="0">
                  <a:solidFill>
                    <a:srgbClr val="009900"/>
                  </a:solidFill>
                </a:rPr>
                <a:t>Pillow</a:t>
              </a:r>
              <a:r>
                <a:rPr lang="nb-NO" sz="900" b="1" dirty="0" smtClean="0">
                  <a:solidFill>
                    <a:srgbClr val="009900"/>
                  </a:solidFill>
                </a:rPr>
                <a:t> lava</a:t>
              </a:r>
              <a:endParaRPr lang="en-GB" sz="900" b="1" dirty="0">
                <a:solidFill>
                  <a:srgbClr val="009900"/>
                </a:solidFill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6965708" y="1145880"/>
              <a:ext cx="854603" cy="15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nb-NO" sz="900" b="1" dirty="0" smtClean="0">
                  <a:solidFill>
                    <a:srgbClr val="009900"/>
                  </a:solidFill>
                </a:rPr>
                <a:t>Dike </a:t>
              </a:r>
              <a:r>
                <a:rPr lang="nb-NO" sz="900" b="1" dirty="0" err="1" smtClean="0">
                  <a:solidFill>
                    <a:srgbClr val="009900"/>
                  </a:solidFill>
                </a:rPr>
                <a:t>complex</a:t>
              </a:r>
              <a:endParaRPr lang="en-GB" sz="900" b="1" dirty="0">
                <a:solidFill>
                  <a:srgbClr val="009900"/>
                </a:solidFill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6948323" y="1295333"/>
              <a:ext cx="1032878" cy="157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ts val="400"/>
                </a:lnSpc>
              </a:pPr>
              <a:r>
                <a:rPr lang="nb-NO" sz="900" b="1" dirty="0" err="1" smtClean="0">
                  <a:solidFill>
                    <a:srgbClr val="009900"/>
                  </a:solidFill>
                </a:rPr>
                <a:t>Layered</a:t>
              </a:r>
              <a:r>
                <a:rPr lang="nb-NO" sz="900" b="1" dirty="0" smtClean="0">
                  <a:solidFill>
                    <a:srgbClr val="009900"/>
                  </a:solidFill>
                </a:rPr>
                <a:t> gabbros</a:t>
              </a:r>
              <a:endParaRPr lang="en-GB" sz="900" b="1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23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9512" y="692696"/>
            <a:ext cx="4938211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The fertile </a:t>
            </a:r>
            <a:r>
              <a:rPr lang="nb-NO" sz="1800" dirty="0" err="1" smtClean="0">
                <a:solidFill>
                  <a:srgbClr val="3333FF"/>
                </a:solidFill>
              </a:rPr>
              <a:t>veins</a:t>
            </a:r>
            <a:r>
              <a:rPr lang="nb-NO" sz="1800" dirty="0" smtClean="0">
                <a:solidFill>
                  <a:srgbClr val="3333FF"/>
                </a:solidFill>
              </a:rPr>
              <a:t> melt </a:t>
            </a:r>
            <a:r>
              <a:rPr lang="nb-NO" sz="1800" b="1" dirty="0" err="1" smtClean="0">
                <a:solidFill>
                  <a:srgbClr val="3333FF"/>
                </a:solidFill>
              </a:rPr>
              <a:t>preferentially</a:t>
            </a:r>
            <a:r>
              <a:rPr lang="nb-NO" sz="1800" dirty="0" smtClean="0">
                <a:solidFill>
                  <a:srgbClr val="3333FF"/>
                </a:solidFill>
              </a:rPr>
              <a:t>.</a:t>
            </a:r>
            <a:endParaRPr lang="nb-NO" sz="1800" dirty="0" smtClean="0">
              <a:solidFill>
                <a:srgbClr val="009900"/>
              </a:solidFill>
            </a:endParaRPr>
          </a:p>
          <a:p>
            <a:pPr>
              <a:lnSpc>
                <a:spcPts val="1500"/>
              </a:lnSpc>
            </a:pPr>
            <a:endParaRPr lang="nb-NO" sz="1800" dirty="0" smtClean="0"/>
          </a:p>
          <a:p>
            <a:r>
              <a:rPr lang="nb-NO" sz="1800" dirty="0" err="1" smtClean="0"/>
              <a:t>Which</a:t>
            </a:r>
            <a:r>
              <a:rPr lang="nb-NO" sz="1800" dirty="0" smtClean="0"/>
              <a:t> elements </a:t>
            </a:r>
            <a:r>
              <a:rPr lang="nb-NO" sz="1800" dirty="0" err="1" smtClean="0"/>
              <a:t>are</a:t>
            </a:r>
            <a:r>
              <a:rPr lang="nb-NO" sz="1800" dirty="0" smtClean="0"/>
              <a:t> </a:t>
            </a:r>
            <a:r>
              <a:rPr lang="nb-NO" sz="1800" dirty="0" err="1" smtClean="0"/>
              <a:t>enriched</a:t>
            </a:r>
            <a:r>
              <a:rPr lang="nb-NO" sz="1800" dirty="0" smtClean="0"/>
              <a:t> in </a:t>
            </a:r>
            <a:r>
              <a:rPr lang="nb-NO" sz="1800" b="1" dirty="0" err="1" smtClean="0">
                <a:solidFill>
                  <a:srgbClr val="3333FF"/>
                </a:solidFill>
              </a:rPr>
              <a:t>clinopyroxene</a:t>
            </a:r>
            <a:r>
              <a:rPr lang="nb-NO" sz="1800" dirty="0" smtClean="0">
                <a:solidFill>
                  <a:srgbClr val="3333FF"/>
                </a:solidFill>
              </a:rPr>
              <a:t> and</a:t>
            </a:r>
          </a:p>
          <a:p>
            <a:r>
              <a:rPr lang="nb-NO" sz="1800" b="1" dirty="0" smtClean="0">
                <a:solidFill>
                  <a:srgbClr val="3333FF"/>
                </a:solidFill>
              </a:rPr>
              <a:t>garnet</a:t>
            </a:r>
            <a:r>
              <a:rPr lang="nb-NO" sz="1800" dirty="0" smtClean="0"/>
              <a:t> relative to </a:t>
            </a:r>
            <a:r>
              <a:rPr lang="nb-NO" sz="1800" b="1" dirty="0" err="1" smtClean="0">
                <a:solidFill>
                  <a:srgbClr val="009900"/>
                </a:solidFill>
              </a:rPr>
              <a:t>olivine</a:t>
            </a:r>
            <a:r>
              <a:rPr lang="nb-NO" sz="1800" dirty="0" smtClean="0">
                <a:solidFill>
                  <a:srgbClr val="009900"/>
                </a:solidFill>
              </a:rPr>
              <a:t> and </a:t>
            </a:r>
            <a:r>
              <a:rPr lang="nb-NO" sz="1800" b="1" dirty="0" err="1" smtClean="0">
                <a:solidFill>
                  <a:srgbClr val="009900"/>
                </a:solidFill>
              </a:rPr>
              <a:t>orthopyroxene</a:t>
            </a:r>
            <a:r>
              <a:rPr lang="nb-NO" sz="1800" dirty="0" smtClean="0">
                <a:solidFill>
                  <a:srgbClr val="009900"/>
                </a:solidFill>
              </a:rPr>
              <a:t> </a:t>
            </a:r>
            <a:r>
              <a:rPr lang="nb-NO" sz="1800" dirty="0" smtClean="0"/>
              <a:t>?</a:t>
            </a:r>
            <a:endParaRPr lang="nb-NO" sz="1800" dirty="0"/>
          </a:p>
        </p:txBody>
      </p:sp>
      <p:grpSp>
        <p:nvGrpSpPr>
          <p:cNvPr id="2" name="Group 18"/>
          <p:cNvGrpSpPr/>
          <p:nvPr/>
        </p:nvGrpSpPr>
        <p:grpSpPr>
          <a:xfrm>
            <a:off x="5076056" y="141216"/>
            <a:ext cx="3961088" cy="4367904"/>
            <a:chOff x="2961456" y="3852001"/>
            <a:chExt cx="2593975" cy="294640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61456" y="3852001"/>
              <a:ext cx="2593975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5212531" y="4787039"/>
              <a:ext cx="3175" cy="4603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3267844" y="4499701"/>
              <a:ext cx="1587" cy="5048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275906" y="3923439"/>
              <a:ext cx="1588" cy="5032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7544" y="2276872"/>
            <a:ext cx="4071949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>
                <a:solidFill>
                  <a:srgbClr val="3333FF"/>
                </a:solidFill>
              </a:rPr>
              <a:t>cpx</a:t>
            </a:r>
            <a:r>
              <a:rPr lang="nb-NO" sz="2400" b="1" dirty="0" smtClean="0">
                <a:solidFill>
                  <a:srgbClr val="3333FF"/>
                </a:solidFill>
              </a:rPr>
              <a:t>: </a:t>
            </a:r>
            <a:r>
              <a:rPr lang="nb-NO" sz="2400" dirty="0" smtClean="0">
                <a:solidFill>
                  <a:srgbClr val="3333FF"/>
                </a:solidFill>
              </a:rPr>
              <a:t>Ca, Si, Na, Al, Ti, Fe</a:t>
            </a:r>
          </a:p>
          <a:p>
            <a:endParaRPr lang="nb-NO" sz="400" dirty="0" smtClean="0">
              <a:solidFill>
                <a:srgbClr val="3333FF"/>
              </a:solidFill>
            </a:endParaRPr>
          </a:p>
          <a:p>
            <a:r>
              <a:rPr lang="nb-NO" sz="2400" b="1" dirty="0" smtClean="0">
                <a:solidFill>
                  <a:srgbClr val="3333FF"/>
                </a:solidFill>
              </a:rPr>
              <a:t>ga:  </a:t>
            </a:r>
            <a:r>
              <a:rPr lang="nb-NO" sz="2400" dirty="0" smtClean="0">
                <a:solidFill>
                  <a:srgbClr val="3333FF"/>
                </a:solidFill>
              </a:rPr>
              <a:t>Al, Ca, Si, Fe</a:t>
            </a:r>
            <a:endParaRPr lang="nb-NO" sz="2400" dirty="0">
              <a:solidFill>
                <a:srgbClr val="3333FF"/>
              </a:solidFill>
            </a:endParaRPr>
          </a:p>
          <a:p>
            <a:pPr>
              <a:lnSpc>
                <a:spcPts val="9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 </a:t>
            </a:r>
            <a:endParaRPr lang="nb-NO" sz="800" dirty="0" smtClean="0">
              <a:solidFill>
                <a:srgbClr val="3333FF"/>
              </a:solidFill>
            </a:endParaRPr>
          </a:p>
          <a:p>
            <a:r>
              <a:rPr lang="nb-NO" dirty="0" smtClean="0">
                <a:solidFill>
                  <a:srgbClr val="3333FF"/>
                </a:solidFill>
              </a:rPr>
              <a:t>        + most trace elements (</a:t>
            </a:r>
            <a:r>
              <a:rPr lang="nb-NO" dirty="0" err="1" smtClean="0">
                <a:solidFill>
                  <a:srgbClr val="3333FF"/>
                </a:solidFill>
              </a:rPr>
              <a:t>LILE</a:t>
            </a:r>
            <a:r>
              <a:rPr lang="nb-NO" dirty="0" smtClean="0">
                <a:solidFill>
                  <a:srgbClr val="3333FF"/>
                </a:solidFill>
              </a:rPr>
              <a:t>, </a:t>
            </a:r>
            <a:r>
              <a:rPr lang="nb-NO" dirty="0" err="1" smtClean="0">
                <a:solidFill>
                  <a:srgbClr val="3333FF"/>
                </a:solidFill>
              </a:rPr>
              <a:t>LREE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68" y="4149080"/>
            <a:ext cx="166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009900"/>
                </a:solidFill>
              </a:rPr>
              <a:t>ol, </a:t>
            </a:r>
            <a:r>
              <a:rPr lang="nb-NO" sz="2400" b="1" dirty="0" err="1" smtClean="0">
                <a:solidFill>
                  <a:srgbClr val="009900"/>
                </a:solidFill>
              </a:rPr>
              <a:t>opx</a:t>
            </a:r>
            <a:r>
              <a:rPr lang="nb-NO" sz="2400" b="1" dirty="0" smtClean="0">
                <a:solidFill>
                  <a:srgbClr val="009900"/>
                </a:solidFill>
              </a:rPr>
              <a:t>:</a:t>
            </a:r>
            <a:r>
              <a:rPr lang="nb-NO" sz="2400" dirty="0" smtClean="0">
                <a:solidFill>
                  <a:srgbClr val="009900"/>
                </a:solidFill>
              </a:rPr>
              <a:t> Mg</a:t>
            </a:r>
          </a:p>
          <a:p>
            <a:r>
              <a:rPr lang="nb-NO" sz="2400" dirty="0" smtClean="0">
                <a:solidFill>
                  <a:srgbClr val="009900"/>
                </a:solidFill>
              </a:rPr>
              <a:t>   </a:t>
            </a:r>
            <a:r>
              <a:rPr lang="nb-NO" dirty="0" smtClean="0">
                <a:solidFill>
                  <a:srgbClr val="009900"/>
                </a:solidFill>
              </a:rPr>
              <a:t>+ Ni, </a:t>
            </a:r>
            <a:r>
              <a:rPr lang="nb-NO" dirty="0" err="1" smtClean="0">
                <a:solidFill>
                  <a:srgbClr val="009900"/>
                </a:solidFill>
              </a:rPr>
              <a:t>Cr</a:t>
            </a:r>
            <a:r>
              <a:rPr lang="nb-NO" dirty="0" smtClean="0">
                <a:solidFill>
                  <a:srgbClr val="009900"/>
                </a:solidFill>
              </a:rPr>
              <a:t>, V </a:t>
            </a:r>
            <a:endParaRPr lang="nb-NO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"/>
          <p:cNvSpPr>
            <a:spLocks/>
          </p:cNvSpPr>
          <p:nvPr/>
        </p:nvSpPr>
        <p:spPr bwMode="auto">
          <a:xfrm>
            <a:off x="3865585" y="3007352"/>
            <a:ext cx="3897313" cy="3462337"/>
          </a:xfrm>
          <a:custGeom>
            <a:avLst/>
            <a:gdLst>
              <a:gd name="T0" fmla="*/ 1928813 w 2455"/>
              <a:gd name="T1" fmla="*/ 0 h 2181"/>
              <a:gd name="T2" fmla="*/ 0 w 2455"/>
              <a:gd name="T3" fmla="*/ 3460750 h 2181"/>
              <a:gd name="T4" fmla="*/ 3895726 w 2455"/>
              <a:gd name="T5" fmla="*/ 3460750 h 2181"/>
              <a:gd name="T6" fmla="*/ 1928813 w 2455"/>
              <a:gd name="T7" fmla="*/ 0 h 2181"/>
              <a:gd name="T8" fmla="*/ 0 60000 65536"/>
              <a:gd name="T9" fmla="*/ 0 60000 65536"/>
              <a:gd name="T10" fmla="*/ 0 60000 65536"/>
              <a:gd name="T11" fmla="*/ 0 60000 65536"/>
              <a:gd name="T12" fmla="*/ 0 w 2455"/>
              <a:gd name="T13" fmla="*/ 0 h 2181"/>
              <a:gd name="T14" fmla="*/ 2455 w 2455"/>
              <a:gd name="T15" fmla="*/ 2181 h 2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55" h="2181">
                <a:moveTo>
                  <a:pt x="1215" y="0"/>
                </a:moveTo>
                <a:lnTo>
                  <a:pt x="0" y="2180"/>
                </a:lnTo>
                <a:lnTo>
                  <a:pt x="2454" y="2180"/>
                </a:lnTo>
                <a:lnTo>
                  <a:pt x="1215" y="0"/>
                </a:lnTo>
              </a:path>
            </a:pathLst>
          </a:custGeom>
          <a:solidFill>
            <a:srgbClr val="FFC08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auto">
          <a:xfrm>
            <a:off x="4741885" y="3397877"/>
            <a:ext cx="2079625" cy="1817687"/>
          </a:xfrm>
          <a:prstGeom prst="triangle">
            <a:avLst>
              <a:gd name="adj" fmla="val 49995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b-NO">
              <a:solidFill>
                <a:srgbClr val="002060"/>
              </a:solidFill>
            </a:endParaRPr>
          </a:p>
        </p:txBody>
      </p:sp>
      <p:sp>
        <p:nvSpPr>
          <p:cNvPr id="53" name="Freeform 5"/>
          <p:cNvSpPr>
            <a:spLocks/>
          </p:cNvSpPr>
          <p:nvPr/>
        </p:nvSpPr>
        <p:spPr bwMode="auto">
          <a:xfrm>
            <a:off x="3860823" y="3001002"/>
            <a:ext cx="3906837" cy="3473450"/>
          </a:xfrm>
          <a:custGeom>
            <a:avLst/>
            <a:gdLst>
              <a:gd name="T0" fmla="*/ 1938337 w 2461"/>
              <a:gd name="T1" fmla="*/ 0 h 2188"/>
              <a:gd name="T2" fmla="*/ 1930400 w 2461"/>
              <a:gd name="T3" fmla="*/ 0 h 2188"/>
              <a:gd name="T4" fmla="*/ 0 w 2461"/>
              <a:gd name="T5" fmla="*/ 3460750 h 2188"/>
              <a:gd name="T6" fmla="*/ 0 w 2461"/>
              <a:gd name="T7" fmla="*/ 3471863 h 2188"/>
              <a:gd name="T8" fmla="*/ 3905250 w 2461"/>
              <a:gd name="T9" fmla="*/ 3471863 h 2188"/>
              <a:gd name="T10" fmla="*/ 3905250 w 2461"/>
              <a:gd name="T11" fmla="*/ 3460750 h 2188"/>
              <a:gd name="T12" fmla="*/ 1938337 w 2461"/>
              <a:gd name="T13" fmla="*/ 0 h 2188"/>
              <a:gd name="T14" fmla="*/ 1930400 w 2461"/>
              <a:gd name="T15" fmla="*/ 9525 h 2188"/>
              <a:gd name="T16" fmla="*/ 3894137 w 2461"/>
              <a:gd name="T17" fmla="*/ 3471863 h 2188"/>
              <a:gd name="T18" fmla="*/ 3898900 w 2461"/>
              <a:gd name="T19" fmla="*/ 3460750 h 2188"/>
              <a:gd name="T20" fmla="*/ 4762 w 2461"/>
              <a:gd name="T21" fmla="*/ 3460750 h 2188"/>
              <a:gd name="T22" fmla="*/ 9525 w 2461"/>
              <a:gd name="T23" fmla="*/ 3471863 h 2188"/>
              <a:gd name="T24" fmla="*/ 1938337 w 2461"/>
              <a:gd name="T25" fmla="*/ 9525 h 2188"/>
              <a:gd name="T26" fmla="*/ 1930400 w 2461"/>
              <a:gd name="T27" fmla="*/ 9525 h 2188"/>
              <a:gd name="T28" fmla="*/ 1938337 w 2461"/>
              <a:gd name="T29" fmla="*/ 0 h 21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461"/>
              <a:gd name="T46" fmla="*/ 0 h 2188"/>
              <a:gd name="T47" fmla="*/ 2461 w 2461"/>
              <a:gd name="T48" fmla="*/ 2188 h 21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461" h="2188">
                <a:moveTo>
                  <a:pt x="1221" y="0"/>
                </a:moveTo>
                <a:lnTo>
                  <a:pt x="1216" y="0"/>
                </a:lnTo>
                <a:lnTo>
                  <a:pt x="0" y="2180"/>
                </a:lnTo>
                <a:lnTo>
                  <a:pt x="0" y="2187"/>
                </a:lnTo>
                <a:lnTo>
                  <a:pt x="2460" y="2187"/>
                </a:lnTo>
                <a:lnTo>
                  <a:pt x="2460" y="2180"/>
                </a:lnTo>
                <a:lnTo>
                  <a:pt x="1221" y="0"/>
                </a:lnTo>
                <a:lnTo>
                  <a:pt x="1216" y="6"/>
                </a:lnTo>
                <a:lnTo>
                  <a:pt x="2453" y="2187"/>
                </a:lnTo>
                <a:lnTo>
                  <a:pt x="2456" y="2180"/>
                </a:lnTo>
                <a:lnTo>
                  <a:pt x="3" y="2180"/>
                </a:lnTo>
                <a:lnTo>
                  <a:pt x="6" y="2187"/>
                </a:lnTo>
                <a:lnTo>
                  <a:pt x="1221" y="6"/>
                </a:lnTo>
                <a:lnTo>
                  <a:pt x="1216" y="6"/>
                </a:lnTo>
                <a:lnTo>
                  <a:pt x="1221" y="0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4" name="Freeform 6"/>
          <p:cNvSpPr>
            <a:spLocks/>
          </p:cNvSpPr>
          <p:nvPr/>
        </p:nvSpPr>
        <p:spPr bwMode="auto">
          <a:xfrm>
            <a:off x="4151335" y="6282364"/>
            <a:ext cx="3308350" cy="42863"/>
          </a:xfrm>
          <a:custGeom>
            <a:avLst/>
            <a:gdLst>
              <a:gd name="T0" fmla="*/ 4762 w 2084"/>
              <a:gd name="T1" fmla="*/ 0 h 27"/>
              <a:gd name="T2" fmla="*/ 0 w 2084"/>
              <a:gd name="T3" fmla="*/ 0 h 27"/>
              <a:gd name="T4" fmla="*/ 0 w 2084"/>
              <a:gd name="T5" fmla="*/ 23813 h 27"/>
              <a:gd name="T6" fmla="*/ 4762 w 2084"/>
              <a:gd name="T7" fmla="*/ 23813 h 27"/>
              <a:gd name="T8" fmla="*/ 3300413 w 2084"/>
              <a:gd name="T9" fmla="*/ 41275 h 27"/>
              <a:gd name="T10" fmla="*/ 3306763 w 2084"/>
              <a:gd name="T11" fmla="*/ 41275 h 27"/>
              <a:gd name="T12" fmla="*/ 3306763 w 2084"/>
              <a:gd name="T13" fmla="*/ 15875 h 27"/>
              <a:gd name="T14" fmla="*/ 3300413 w 2084"/>
              <a:gd name="T15" fmla="*/ 15875 h 27"/>
              <a:gd name="T16" fmla="*/ 4762 w 2084"/>
              <a:gd name="T17" fmla="*/ 0 h 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4"/>
              <a:gd name="T28" fmla="*/ 0 h 27"/>
              <a:gd name="T29" fmla="*/ 2084 w 2084"/>
              <a:gd name="T30" fmla="*/ 27 h 2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4" h="27">
                <a:moveTo>
                  <a:pt x="3" y="0"/>
                </a:moveTo>
                <a:lnTo>
                  <a:pt x="0" y="0"/>
                </a:lnTo>
                <a:lnTo>
                  <a:pt x="0" y="15"/>
                </a:lnTo>
                <a:lnTo>
                  <a:pt x="3" y="15"/>
                </a:lnTo>
                <a:lnTo>
                  <a:pt x="2079" y="26"/>
                </a:lnTo>
                <a:lnTo>
                  <a:pt x="2083" y="26"/>
                </a:lnTo>
                <a:lnTo>
                  <a:pt x="2083" y="10"/>
                </a:lnTo>
                <a:lnTo>
                  <a:pt x="2079" y="10"/>
                </a:lnTo>
                <a:lnTo>
                  <a:pt x="3" y="0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5" name="Freeform 7"/>
          <p:cNvSpPr>
            <a:spLocks/>
          </p:cNvSpPr>
          <p:nvPr/>
        </p:nvSpPr>
        <p:spPr bwMode="auto">
          <a:xfrm>
            <a:off x="7370785" y="6104564"/>
            <a:ext cx="185738" cy="369888"/>
          </a:xfrm>
          <a:custGeom>
            <a:avLst/>
            <a:gdLst>
              <a:gd name="T0" fmla="*/ 184150 w 117"/>
              <a:gd name="T1" fmla="*/ 4763 h 233"/>
              <a:gd name="T2" fmla="*/ 184150 w 117"/>
              <a:gd name="T3" fmla="*/ 0 h 233"/>
              <a:gd name="T4" fmla="*/ 173038 w 117"/>
              <a:gd name="T5" fmla="*/ 0 h 233"/>
              <a:gd name="T6" fmla="*/ 173038 w 117"/>
              <a:gd name="T7" fmla="*/ 4763 h 233"/>
              <a:gd name="T8" fmla="*/ 0 w 117"/>
              <a:gd name="T9" fmla="*/ 361950 h 233"/>
              <a:gd name="T10" fmla="*/ 0 w 117"/>
              <a:gd name="T11" fmla="*/ 368300 h 233"/>
              <a:gd name="T12" fmla="*/ 6350 w 117"/>
              <a:gd name="T13" fmla="*/ 368300 h 233"/>
              <a:gd name="T14" fmla="*/ 6350 w 117"/>
              <a:gd name="T15" fmla="*/ 361950 h 233"/>
              <a:gd name="T16" fmla="*/ 184150 w 117"/>
              <a:gd name="T17" fmla="*/ 4763 h 2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7"/>
              <a:gd name="T28" fmla="*/ 0 h 233"/>
              <a:gd name="T29" fmla="*/ 117 w 117"/>
              <a:gd name="T30" fmla="*/ 233 h 2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7" h="233">
                <a:moveTo>
                  <a:pt x="116" y="3"/>
                </a:moveTo>
                <a:lnTo>
                  <a:pt x="116" y="0"/>
                </a:lnTo>
                <a:lnTo>
                  <a:pt x="109" y="0"/>
                </a:lnTo>
                <a:lnTo>
                  <a:pt x="109" y="3"/>
                </a:lnTo>
                <a:lnTo>
                  <a:pt x="0" y="228"/>
                </a:lnTo>
                <a:lnTo>
                  <a:pt x="0" y="232"/>
                </a:lnTo>
                <a:lnTo>
                  <a:pt x="4" y="232"/>
                </a:lnTo>
                <a:lnTo>
                  <a:pt x="4" y="228"/>
                </a:lnTo>
                <a:lnTo>
                  <a:pt x="116" y="3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6" name="Freeform 8"/>
          <p:cNvSpPr>
            <a:spLocks/>
          </p:cNvSpPr>
          <p:nvPr/>
        </p:nvSpPr>
        <p:spPr bwMode="auto">
          <a:xfrm>
            <a:off x="4057673" y="6115677"/>
            <a:ext cx="184150" cy="354012"/>
          </a:xfrm>
          <a:custGeom>
            <a:avLst/>
            <a:gdLst>
              <a:gd name="T0" fmla="*/ 9525 w 116"/>
              <a:gd name="T1" fmla="*/ 1587 h 223"/>
              <a:gd name="T2" fmla="*/ 9525 w 116"/>
              <a:gd name="T3" fmla="*/ 0 h 223"/>
              <a:gd name="T4" fmla="*/ 0 w 116"/>
              <a:gd name="T5" fmla="*/ 0 h 223"/>
              <a:gd name="T6" fmla="*/ 0 w 116"/>
              <a:gd name="T7" fmla="*/ 1587 h 223"/>
              <a:gd name="T8" fmla="*/ 171450 w 116"/>
              <a:gd name="T9" fmla="*/ 346075 h 223"/>
              <a:gd name="T10" fmla="*/ 171450 w 116"/>
              <a:gd name="T11" fmla="*/ 352425 h 223"/>
              <a:gd name="T12" fmla="*/ 182563 w 116"/>
              <a:gd name="T13" fmla="*/ 352425 h 223"/>
              <a:gd name="T14" fmla="*/ 182563 w 116"/>
              <a:gd name="T15" fmla="*/ 346075 h 223"/>
              <a:gd name="T16" fmla="*/ 9525 w 116"/>
              <a:gd name="T17" fmla="*/ 1587 h 2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6"/>
              <a:gd name="T28" fmla="*/ 0 h 223"/>
              <a:gd name="T29" fmla="*/ 116 w 116"/>
              <a:gd name="T30" fmla="*/ 223 h 2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6" h="223">
                <a:moveTo>
                  <a:pt x="6" y="1"/>
                </a:moveTo>
                <a:lnTo>
                  <a:pt x="6" y="0"/>
                </a:lnTo>
                <a:lnTo>
                  <a:pt x="0" y="0"/>
                </a:lnTo>
                <a:lnTo>
                  <a:pt x="0" y="1"/>
                </a:lnTo>
                <a:lnTo>
                  <a:pt x="108" y="218"/>
                </a:lnTo>
                <a:lnTo>
                  <a:pt x="108" y="222"/>
                </a:lnTo>
                <a:lnTo>
                  <a:pt x="115" y="222"/>
                </a:lnTo>
                <a:lnTo>
                  <a:pt x="115" y="218"/>
                </a:lnTo>
                <a:lnTo>
                  <a:pt x="6" y="1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7" name="Freeform 9"/>
          <p:cNvSpPr>
            <a:spLocks/>
          </p:cNvSpPr>
          <p:nvPr/>
        </p:nvSpPr>
        <p:spPr bwMode="auto">
          <a:xfrm>
            <a:off x="4138635" y="3401052"/>
            <a:ext cx="1655763" cy="2890837"/>
          </a:xfrm>
          <a:custGeom>
            <a:avLst/>
            <a:gdLst>
              <a:gd name="T0" fmla="*/ 1654176 w 1043"/>
              <a:gd name="T1" fmla="*/ 9525 h 1821"/>
              <a:gd name="T2" fmla="*/ 1654176 w 1043"/>
              <a:gd name="T3" fmla="*/ 0 h 1821"/>
              <a:gd name="T4" fmla="*/ 1643063 w 1043"/>
              <a:gd name="T5" fmla="*/ 0 h 1821"/>
              <a:gd name="T6" fmla="*/ 0 w 1043"/>
              <a:gd name="T7" fmla="*/ 2881312 h 1821"/>
              <a:gd name="T8" fmla="*/ 0 w 1043"/>
              <a:gd name="T9" fmla="*/ 2889250 h 1821"/>
              <a:gd name="T10" fmla="*/ 9525 w 1043"/>
              <a:gd name="T11" fmla="*/ 2889250 h 1821"/>
              <a:gd name="T12" fmla="*/ 1654176 w 1043"/>
              <a:gd name="T13" fmla="*/ 9525 h 18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3"/>
              <a:gd name="T22" fmla="*/ 0 h 1821"/>
              <a:gd name="T23" fmla="*/ 1043 w 1043"/>
              <a:gd name="T24" fmla="*/ 1821 h 18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3" h="1821">
                <a:moveTo>
                  <a:pt x="1042" y="6"/>
                </a:moveTo>
                <a:lnTo>
                  <a:pt x="1042" y="0"/>
                </a:lnTo>
                <a:lnTo>
                  <a:pt x="1035" y="0"/>
                </a:lnTo>
                <a:lnTo>
                  <a:pt x="0" y="1815"/>
                </a:lnTo>
                <a:lnTo>
                  <a:pt x="0" y="1820"/>
                </a:lnTo>
                <a:lnTo>
                  <a:pt x="6" y="1820"/>
                </a:lnTo>
                <a:lnTo>
                  <a:pt x="1042" y="6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8" name="Freeform 10"/>
          <p:cNvSpPr>
            <a:spLocks/>
          </p:cNvSpPr>
          <p:nvPr/>
        </p:nvSpPr>
        <p:spPr bwMode="auto">
          <a:xfrm>
            <a:off x="5788048" y="3396289"/>
            <a:ext cx="1674812" cy="2900363"/>
          </a:xfrm>
          <a:custGeom>
            <a:avLst/>
            <a:gdLst>
              <a:gd name="T0" fmla="*/ 6350 w 1055"/>
              <a:gd name="T1" fmla="*/ 0 h 1827"/>
              <a:gd name="T2" fmla="*/ 0 w 1055"/>
              <a:gd name="T3" fmla="*/ 0 h 1827"/>
              <a:gd name="T4" fmla="*/ 0 w 1055"/>
              <a:gd name="T5" fmla="*/ 9525 h 1827"/>
              <a:gd name="T6" fmla="*/ 1662112 w 1055"/>
              <a:gd name="T7" fmla="*/ 2898776 h 1827"/>
              <a:gd name="T8" fmla="*/ 1673225 w 1055"/>
              <a:gd name="T9" fmla="*/ 2898776 h 1827"/>
              <a:gd name="T10" fmla="*/ 1673225 w 1055"/>
              <a:gd name="T11" fmla="*/ 2890838 h 1827"/>
              <a:gd name="T12" fmla="*/ 6350 w 1055"/>
              <a:gd name="T13" fmla="*/ 0 h 18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5"/>
              <a:gd name="T22" fmla="*/ 0 h 1827"/>
              <a:gd name="T23" fmla="*/ 1055 w 1055"/>
              <a:gd name="T24" fmla="*/ 1827 h 18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5" h="1827">
                <a:moveTo>
                  <a:pt x="4" y="0"/>
                </a:moveTo>
                <a:lnTo>
                  <a:pt x="0" y="0"/>
                </a:lnTo>
                <a:lnTo>
                  <a:pt x="0" y="6"/>
                </a:lnTo>
                <a:lnTo>
                  <a:pt x="1047" y="1826"/>
                </a:lnTo>
                <a:lnTo>
                  <a:pt x="1054" y="1826"/>
                </a:lnTo>
                <a:lnTo>
                  <a:pt x="1054" y="1821"/>
                </a:lnTo>
                <a:lnTo>
                  <a:pt x="4" y="0"/>
                </a:lnTo>
              </a:path>
            </a:pathLst>
          </a:custGeom>
          <a:solidFill>
            <a:srgbClr val="0000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59" name="Line 11"/>
          <p:cNvSpPr>
            <a:spLocks noChangeShapeType="1"/>
          </p:cNvSpPr>
          <p:nvPr/>
        </p:nvSpPr>
        <p:spPr bwMode="auto">
          <a:xfrm flipH="1">
            <a:off x="5748360" y="3194677"/>
            <a:ext cx="407988" cy="93662"/>
          </a:xfrm>
          <a:prstGeom prst="line">
            <a:avLst/>
          </a:prstGeom>
          <a:noFill/>
          <a:ln w="12700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>
            <a:off x="3911623" y="5945814"/>
            <a:ext cx="114300" cy="390525"/>
          </a:xfrm>
          <a:prstGeom prst="line">
            <a:avLst/>
          </a:prstGeom>
          <a:noFill/>
          <a:ln w="12700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61" name="Rectangle 13"/>
          <p:cNvSpPr>
            <a:spLocks noChangeArrowheads="1"/>
          </p:cNvSpPr>
          <p:nvPr/>
        </p:nvSpPr>
        <p:spPr bwMode="auto">
          <a:xfrm>
            <a:off x="5308623" y="2615239"/>
            <a:ext cx="8715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</a:rPr>
              <a:t>Olivine</a:t>
            </a: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7346973" y="6510964"/>
            <a:ext cx="1595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</a:rPr>
              <a:t>Clinopyroxene</a:t>
            </a:r>
          </a:p>
        </p:txBody>
      </p:sp>
      <p:sp>
        <p:nvSpPr>
          <p:cNvPr id="63" name="Rectangle 15"/>
          <p:cNvSpPr>
            <a:spLocks noChangeArrowheads="1"/>
          </p:cNvSpPr>
          <p:nvPr/>
        </p:nvSpPr>
        <p:spPr bwMode="auto">
          <a:xfrm>
            <a:off x="3095648" y="6485564"/>
            <a:ext cx="164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</a:rPr>
              <a:t>Orthopyroxene</a:t>
            </a:r>
          </a:p>
        </p:txBody>
      </p:sp>
      <p:sp>
        <p:nvSpPr>
          <p:cNvPr id="64" name="Rectangle 16"/>
          <p:cNvSpPr>
            <a:spLocks noChangeArrowheads="1"/>
          </p:cNvSpPr>
          <p:nvPr/>
        </p:nvSpPr>
        <p:spPr bwMode="auto">
          <a:xfrm>
            <a:off x="5245123" y="4382127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 dirty="0" err="1">
                <a:solidFill>
                  <a:srgbClr val="3333FF"/>
                </a:solidFill>
                <a:latin typeface="Arial" pitchFamily="34" charset="0"/>
              </a:rPr>
              <a:t>Lherzolite</a:t>
            </a:r>
            <a:endParaRPr lang="en-US" sz="1600" b="1" dirty="0">
              <a:solidFill>
                <a:srgbClr val="3333FF"/>
              </a:solidFill>
              <a:latin typeface="Arial" pitchFamily="34" charset="0"/>
            </a:endParaRPr>
          </a:p>
        </p:txBody>
      </p:sp>
      <p:sp>
        <p:nvSpPr>
          <p:cNvPr id="65" name="Rectangle 17"/>
          <p:cNvSpPr>
            <a:spLocks noChangeArrowheads="1"/>
          </p:cNvSpPr>
          <p:nvPr/>
        </p:nvSpPr>
        <p:spPr bwMode="auto">
          <a:xfrm rot="-3675000">
            <a:off x="4510110" y="4415464"/>
            <a:ext cx="1039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Harzburgite</a:t>
            </a:r>
          </a:p>
        </p:txBody>
      </p:sp>
      <p:sp>
        <p:nvSpPr>
          <p:cNvPr id="66" name="Rectangle 18"/>
          <p:cNvSpPr>
            <a:spLocks noChangeArrowheads="1"/>
          </p:cNvSpPr>
          <p:nvPr/>
        </p:nvSpPr>
        <p:spPr bwMode="auto">
          <a:xfrm rot="3536250">
            <a:off x="6026173" y="4178927"/>
            <a:ext cx="792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Wehrlite</a:t>
            </a:r>
          </a:p>
        </p:txBody>
      </p:sp>
      <p:sp>
        <p:nvSpPr>
          <p:cNvPr id="67" name="Rectangle 19"/>
          <p:cNvSpPr>
            <a:spLocks noChangeArrowheads="1"/>
          </p:cNvSpPr>
          <p:nvPr/>
        </p:nvSpPr>
        <p:spPr bwMode="auto">
          <a:xfrm>
            <a:off x="5314973" y="6247439"/>
            <a:ext cx="9683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Websterite</a:t>
            </a:r>
          </a:p>
        </p:txBody>
      </p:sp>
      <p:sp>
        <p:nvSpPr>
          <p:cNvPr id="68" name="Rectangle 20"/>
          <p:cNvSpPr>
            <a:spLocks noChangeArrowheads="1"/>
          </p:cNvSpPr>
          <p:nvPr/>
        </p:nvSpPr>
        <p:spPr bwMode="auto">
          <a:xfrm>
            <a:off x="2743223" y="5637839"/>
            <a:ext cx="13827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Orthopyroxenite</a:t>
            </a:r>
          </a:p>
        </p:txBody>
      </p:sp>
      <p:sp>
        <p:nvSpPr>
          <p:cNvPr id="69" name="Rectangle 21"/>
          <p:cNvSpPr>
            <a:spLocks noChangeArrowheads="1"/>
          </p:cNvSpPr>
          <p:nvPr/>
        </p:nvSpPr>
        <p:spPr bwMode="auto">
          <a:xfrm>
            <a:off x="5954735" y="6426827"/>
            <a:ext cx="1349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Clinopyroxenite</a:t>
            </a:r>
          </a:p>
        </p:txBody>
      </p:sp>
      <p:sp>
        <p:nvSpPr>
          <p:cNvPr id="70" name="Rectangle 22"/>
          <p:cNvSpPr>
            <a:spLocks noChangeArrowheads="1"/>
          </p:cNvSpPr>
          <p:nvPr/>
        </p:nvSpPr>
        <p:spPr bwMode="auto">
          <a:xfrm>
            <a:off x="4962548" y="5563227"/>
            <a:ext cx="15271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Olivine Websterite</a:t>
            </a:r>
          </a:p>
        </p:txBody>
      </p:sp>
      <p:sp>
        <p:nvSpPr>
          <p:cNvPr id="71" name="Rectangle 23"/>
          <p:cNvSpPr>
            <a:spLocks noChangeArrowheads="1"/>
          </p:cNvSpPr>
          <p:nvPr/>
        </p:nvSpPr>
        <p:spPr bwMode="auto">
          <a:xfrm>
            <a:off x="7635898" y="3845552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</a:rPr>
              <a:t>Peridotites</a:t>
            </a:r>
          </a:p>
        </p:txBody>
      </p:sp>
      <p:sp>
        <p:nvSpPr>
          <p:cNvPr id="72" name="Rectangle 24"/>
          <p:cNvSpPr>
            <a:spLocks noChangeArrowheads="1"/>
          </p:cNvSpPr>
          <p:nvPr/>
        </p:nvSpPr>
        <p:spPr bwMode="auto">
          <a:xfrm>
            <a:off x="7681935" y="5515602"/>
            <a:ext cx="1336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Arial" pitchFamily="34" charset="0"/>
              </a:rPr>
              <a:t>Pyroxenites</a:t>
            </a:r>
          </a:p>
        </p:txBody>
      </p:sp>
      <p:sp>
        <p:nvSpPr>
          <p:cNvPr id="73" name="Line 25"/>
          <p:cNvSpPr>
            <a:spLocks noChangeShapeType="1"/>
          </p:cNvSpPr>
          <p:nvPr/>
        </p:nvSpPr>
        <p:spPr bwMode="auto">
          <a:xfrm>
            <a:off x="5897585" y="3001002"/>
            <a:ext cx="3201988" cy="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4" name="Line 26"/>
          <p:cNvSpPr>
            <a:spLocks noChangeShapeType="1"/>
          </p:cNvSpPr>
          <p:nvPr/>
        </p:nvSpPr>
        <p:spPr bwMode="auto">
          <a:xfrm>
            <a:off x="7165998" y="5215564"/>
            <a:ext cx="1970087" cy="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5" name="Line 27"/>
          <p:cNvSpPr>
            <a:spLocks noChangeShapeType="1"/>
          </p:cNvSpPr>
          <p:nvPr/>
        </p:nvSpPr>
        <p:spPr bwMode="auto">
          <a:xfrm flipV="1">
            <a:off x="7824810" y="6460164"/>
            <a:ext cx="1316038" cy="3175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6" name="Line 28"/>
          <p:cNvSpPr>
            <a:spLocks noChangeShapeType="1"/>
          </p:cNvSpPr>
          <p:nvPr/>
        </p:nvSpPr>
        <p:spPr bwMode="auto">
          <a:xfrm>
            <a:off x="8343923" y="5220327"/>
            <a:ext cx="0" cy="395287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7" name="Freeform 29"/>
          <p:cNvSpPr>
            <a:spLocks/>
          </p:cNvSpPr>
          <p:nvPr/>
        </p:nvSpPr>
        <p:spPr bwMode="auto">
          <a:xfrm>
            <a:off x="8316935" y="5220327"/>
            <a:ext cx="63500" cy="66675"/>
          </a:xfrm>
          <a:custGeom>
            <a:avLst/>
            <a:gdLst>
              <a:gd name="T0" fmla="*/ 61913 w 40"/>
              <a:gd name="T1" fmla="*/ 65088 h 42"/>
              <a:gd name="T2" fmla="*/ 26988 w 40"/>
              <a:gd name="T3" fmla="*/ 0 h 42"/>
              <a:gd name="T4" fmla="*/ 0 w 40"/>
              <a:gd name="T5" fmla="*/ 65088 h 42"/>
              <a:gd name="T6" fmla="*/ 26988 w 40"/>
              <a:gd name="T7" fmla="*/ 30163 h 42"/>
              <a:gd name="T8" fmla="*/ 61913 w 40"/>
              <a:gd name="T9" fmla="*/ 65088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2"/>
              <a:gd name="T17" fmla="*/ 40 w 40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2">
                <a:moveTo>
                  <a:pt x="39" y="41"/>
                </a:moveTo>
                <a:lnTo>
                  <a:pt x="17" y="0"/>
                </a:lnTo>
                <a:lnTo>
                  <a:pt x="0" y="41"/>
                </a:lnTo>
                <a:lnTo>
                  <a:pt x="17" y="19"/>
                </a:lnTo>
                <a:lnTo>
                  <a:pt x="39" y="41"/>
                </a:lnTo>
              </a:path>
            </a:pathLst>
          </a:custGeom>
          <a:solidFill>
            <a:srgbClr val="002060"/>
          </a:solidFill>
          <a:ln w="12700" cap="rnd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78" name="Line 30"/>
          <p:cNvSpPr>
            <a:spLocks noChangeShapeType="1"/>
          </p:cNvSpPr>
          <p:nvPr/>
        </p:nvSpPr>
        <p:spPr bwMode="auto">
          <a:xfrm>
            <a:off x="8343923" y="5777539"/>
            <a:ext cx="0" cy="682625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79" name="Freeform 31"/>
          <p:cNvSpPr>
            <a:spLocks/>
          </p:cNvSpPr>
          <p:nvPr/>
        </p:nvSpPr>
        <p:spPr bwMode="auto">
          <a:xfrm>
            <a:off x="8316935" y="6396664"/>
            <a:ext cx="63500" cy="65088"/>
          </a:xfrm>
          <a:custGeom>
            <a:avLst/>
            <a:gdLst>
              <a:gd name="T0" fmla="*/ 61913 w 40"/>
              <a:gd name="T1" fmla="*/ 0 h 41"/>
              <a:gd name="T2" fmla="*/ 26988 w 40"/>
              <a:gd name="T3" fmla="*/ 63500 h 41"/>
              <a:gd name="T4" fmla="*/ 0 w 40"/>
              <a:gd name="T5" fmla="*/ 0 h 41"/>
              <a:gd name="T6" fmla="*/ 26988 w 40"/>
              <a:gd name="T7" fmla="*/ 31750 h 41"/>
              <a:gd name="T8" fmla="*/ 61913 w 40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1"/>
              <a:gd name="T17" fmla="*/ 40 w 40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1">
                <a:moveTo>
                  <a:pt x="39" y="0"/>
                </a:moveTo>
                <a:lnTo>
                  <a:pt x="17" y="40"/>
                </a:lnTo>
                <a:lnTo>
                  <a:pt x="0" y="0"/>
                </a:lnTo>
                <a:lnTo>
                  <a:pt x="17" y="20"/>
                </a:lnTo>
                <a:lnTo>
                  <a:pt x="39" y="0"/>
                </a:lnTo>
              </a:path>
            </a:pathLst>
          </a:custGeom>
          <a:solidFill>
            <a:srgbClr val="002060"/>
          </a:solidFill>
          <a:ln w="12700" cap="rnd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80" name="Line 32"/>
          <p:cNvSpPr>
            <a:spLocks noChangeShapeType="1"/>
          </p:cNvSpPr>
          <p:nvPr/>
        </p:nvSpPr>
        <p:spPr bwMode="auto">
          <a:xfrm>
            <a:off x="8343923" y="4124952"/>
            <a:ext cx="0" cy="1095375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1" name="Freeform 33"/>
          <p:cNvSpPr>
            <a:spLocks/>
          </p:cNvSpPr>
          <p:nvPr/>
        </p:nvSpPr>
        <p:spPr bwMode="auto">
          <a:xfrm>
            <a:off x="8316935" y="5156827"/>
            <a:ext cx="63500" cy="65087"/>
          </a:xfrm>
          <a:custGeom>
            <a:avLst/>
            <a:gdLst>
              <a:gd name="T0" fmla="*/ 61913 w 40"/>
              <a:gd name="T1" fmla="*/ 0 h 41"/>
              <a:gd name="T2" fmla="*/ 26988 w 40"/>
              <a:gd name="T3" fmla="*/ 63500 h 41"/>
              <a:gd name="T4" fmla="*/ 0 w 40"/>
              <a:gd name="T5" fmla="*/ 0 h 41"/>
              <a:gd name="T6" fmla="*/ 26988 w 40"/>
              <a:gd name="T7" fmla="*/ 30162 h 41"/>
              <a:gd name="T8" fmla="*/ 61913 w 40"/>
              <a:gd name="T9" fmla="*/ 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1"/>
              <a:gd name="T17" fmla="*/ 40 w 40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1">
                <a:moveTo>
                  <a:pt x="39" y="0"/>
                </a:moveTo>
                <a:lnTo>
                  <a:pt x="17" y="40"/>
                </a:lnTo>
                <a:lnTo>
                  <a:pt x="0" y="0"/>
                </a:lnTo>
                <a:lnTo>
                  <a:pt x="17" y="19"/>
                </a:lnTo>
                <a:lnTo>
                  <a:pt x="39" y="0"/>
                </a:lnTo>
              </a:path>
            </a:pathLst>
          </a:custGeom>
          <a:solidFill>
            <a:srgbClr val="002060"/>
          </a:solidFill>
          <a:ln w="12700" cap="rnd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82" name="Line 34"/>
          <p:cNvSpPr>
            <a:spLocks noChangeShapeType="1"/>
          </p:cNvSpPr>
          <p:nvPr/>
        </p:nvSpPr>
        <p:spPr bwMode="auto">
          <a:xfrm>
            <a:off x="8347098" y="3007352"/>
            <a:ext cx="0" cy="885825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3" name="Freeform 35"/>
          <p:cNvSpPr>
            <a:spLocks/>
          </p:cNvSpPr>
          <p:nvPr/>
        </p:nvSpPr>
        <p:spPr bwMode="auto">
          <a:xfrm>
            <a:off x="8321698" y="3007352"/>
            <a:ext cx="63500" cy="65087"/>
          </a:xfrm>
          <a:custGeom>
            <a:avLst/>
            <a:gdLst>
              <a:gd name="T0" fmla="*/ 61913 w 40"/>
              <a:gd name="T1" fmla="*/ 63500 h 41"/>
              <a:gd name="T2" fmla="*/ 26988 w 40"/>
              <a:gd name="T3" fmla="*/ 0 h 41"/>
              <a:gd name="T4" fmla="*/ 0 w 40"/>
              <a:gd name="T5" fmla="*/ 63500 h 41"/>
              <a:gd name="T6" fmla="*/ 26988 w 40"/>
              <a:gd name="T7" fmla="*/ 26987 h 41"/>
              <a:gd name="T8" fmla="*/ 61913 w 40"/>
              <a:gd name="T9" fmla="*/ 63500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1"/>
              <a:gd name="T17" fmla="*/ 40 w 40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1">
                <a:moveTo>
                  <a:pt x="39" y="40"/>
                </a:moveTo>
                <a:lnTo>
                  <a:pt x="17" y="0"/>
                </a:lnTo>
                <a:lnTo>
                  <a:pt x="0" y="40"/>
                </a:lnTo>
                <a:lnTo>
                  <a:pt x="17" y="17"/>
                </a:lnTo>
                <a:lnTo>
                  <a:pt x="39" y="40"/>
                </a:lnTo>
              </a:path>
            </a:pathLst>
          </a:custGeom>
          <a:solidFill>
            <a:srgbClr val="002060"/>
          </a:solidFill>
          <a:ln w="12700" cap="rnd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84" name="Rectangle 36"/>
          <p:cNvSpPr>
            <a:spLocks noChangeArrowheads="1"/>
          </p:cNvSpPr>
          <p:nvPr/>
        </p:nvSpPr>
        <p:spPr bwMode="auto">
          <a:xfrm>
            <a:off x="5254648" y="3258177"/>
            <a:ext cx="3143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900" b="1">
                <a:solidFill>
                  <a:srgbClr val="002060"/>
                </a:solidFill>
                <a:latin typeface="Arial" pitchFamily="34" charset="0"/>
              </a:rPr>
              <a:t>90</a:t>
            </a: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241823" y="5077452"/>
            <a:ext cx="3143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900" b="1">
                <a:solidFill>
                  <a:srgbClr val="002060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86" name="Rectangle 38"/>
          <p:cNvSpPr>
            <a:spLocks noChangeArrowheads="1"/>
          </p:cNvSpPr>
          <p:nvPr/>
        </p:nvSpPr>
        <p:spPr bwMode="auto">
          <a:xfrm>
            <a:off x="7380310" y="5807702"/>
            <a:ext cx="3143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900" b="1">
                <a:solidFill>
                  <a:srgbClr val="002060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87" name="Rectangle 39"/>
          <p:cNvSpPr>
            <a:spLocks noChangeArrowheads="1"/>
          </p:cNvSpPr>
          <p:nvPr/>
        </p:nvSpPr>
        <p:spPr bwMode="auto">
          <a:xfrm>
            <a:off x="4068785" y="6369677"/>
            <a:ext cx="3143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900" b="1">
                <a:solidFill>
                  <a:srgbClr val="002060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88" name="Line 40"/>
          <p:cNvSpPr>
            <a:spLocks noChangeShapeType="1"/>
          </p:cNvSpPr>
          <p:nvPr/>
        </p:nvSpPr>
        <p:spPr bwMode="auto">
          <a:xfrm flipV="1">
            <a:off x="7202510" y="6390314"/>
            <a:ext cx="311150" cy="168275"/>
          </a:xfrm>
          <a:prstGeom prst="line">
            <a:avLst/>
          </a:prstGeom>
          <a:noFill/>
          <a:ln w="12700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89" name="Rectangle 41"/>
          <p:cNvSpPr>
            <a:spLocks noChangeArrowheads="1"/>
          </p:cNvSpPr>
          <p:nvPr/>
        </p:nvSpPr>
        <p:spPr bwMode="auto">
          <a:xfrm>
            <a:off x="6078560" y="2999414"/>
            <a:ext cx="665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  <a:latin typeface="Arial" pitchFamily="34" charset="0"/>
              </a:rPr>
              <a:t>Dunite</a:t>
            </a:r>
          </a:p>
        </p:txBody>
      </p:sp>
      <p:sp>
        <p:nvSpPr>
          <p:cNvPr id="90" name="Line 42"/>
          <p:cNvSpPr>
            <a:spLocks noChangeShapeType="1"/>
          </p:cNvSpPr>
          <p:nvPr/>
        </p:nvSpPr>
        <p:spPr bwMode="auto">
          <a:xfrm>
            <a:off x="4564085" y="5207627"/>
            <a:ext cx="24812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>
            <a:off x="5581673" y="3397877"/>
            <a:ext cx="43815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137" name="Picture 136" descr="Melt-extraction-Al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0" y="163412"/>
            <a:ext cx="4641874" cy="3740678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1459753" y="2588758"/>
            <a:ext cx="1024015" cy="400110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300" b="1" dirty="0" err="1" smtClean="0">
                <a:solidFill>
                  <a:srgbClr val="3333FF"/>
                </a:solidFill>
              </a:rPr>
              <a:t>Lherzolite</a:t>
            </a:r>
            <a:endParaRPr lang="nb-NO" sz="1300" b="1" dirty="0" smtClean="0">
              <a:solidFill>
                <a:srgbClr val="3333FF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050" dirty="0" smtClean="0">
                <a:solidFill>
                  <a:srgbClr val="3333FF"/>
                </a:solidFill>
              </a:rPr>
              <a:t>(fertile mantle)</a:t>
            </a:r>
            <a:endParaRPr lang="nb-NO" sz="1050" dirty="0">
              <a:solidFill>
                <a:srgbClr val="3333FF"/>
              </a:solidFill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2931435" y="302149"/>
            <a:ext cx="1178578" cy="1912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4" name="Oval 143"/>
          <p:cNvSpPr/>
          <p:nvPr/>
        </p:nvSpPr>
        <p:spPr>
          <a:xfrm>
            <a:off x="4094476" y="420972"/>
            <a:ext cx="116146" cy="1117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5" name="Oval 144"/>
          <p:cNvSpPr/>
          <p:nvPr/>
        </p:nvSpPr>
        <p:spPr>
          <a:xfrm>
            <a:off x="813251" y="3069203"/>
            <a:ext cx="148857" cy="167777"/>
          </a:xfrm>
          <a:prstGeom prst="ellipse">
            <a:avLst/>
          </a:prstGeom>
          <a:solidFill>
            <a:srgbClr val="8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6" name="Oval 145"/>
          <p:cNvSpPr/>
          <p:nvPr/>
        </p:nvSpPr>
        <p:spPr>
          <a:xfrm>
            <a:off x="1347542" y="2608029"/>
            <a:ext cx="187060" cy="206734"/>
          </a:xfrm>
          <a:prstGeom prst="ellipse">
            <a:avLst/>
          </a:prstGeom>
          <a:solidFill>
            <a:srgbClr val="00FF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7" name="Oval 146"/>
          <p:cNvSpPr/>
          <p:nvPr/>
        </p:nvSpPr>
        <p:spPr>
          <a:xfrm>
            <a:off x="582244" y="3290474"/>
            <a:ext cx="149519" cy="150900"/>
          </a:xfrm>
          <a:prstGeom prst="ellips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9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/>
      <p:bldP spid="88" grpId="0" animBg="1"/>
      <p:bldP spid="89" grpId="0"/>
      <p:bldP spid="90" grpId="0" animBg="1"/>
      <p:bldP spid="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6314" y="2592090"/>
            <a:ext cx="2706811" cy="42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845" y="3189150"/>
            <a:ext cx="5505276" cy="349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GlobVolc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63" y="568747"/>
            <a:ext cx="4105275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5088" y="57150"/>
            <a:ext cx="5482591" cy="338554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Flux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melting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wet</a:t>
            </a:r>
            <a:r>
              <a:rPr lang="nb-NO" sz="2000" dirty="0" smtClean="0">
                <a:solidFill>
                  <a:srgbClr val="3333FF"/>
                </a:solidFill>
              </a:rPr>
              <a:t> mantle </a:t>
            </a:r>
            <a:r>
              <a:rPr lang="nb-NO" sz="2000" dirty="0" err="1" smtClean="0">
                <a:solidFill>
                  <a:srgbClr val="3333FF"/>
                </a:solidFill>
              </a:rPr>
              <a:t>above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subduction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zones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6508" name="Oval 12"/>
          <p:cNvSpPr>
            <a:spLocks noChangeArrowheads="1"/>
          </p:cNvSpPr>
          <p:nvPr/>
        </p:nvSpPr>
        <p:spPr bwMode="auto">
          <a:xfrm>
            <a:off x="2371502" y="4496420"/>
            <a:ext cx="476251" cy="373063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06509" name="Oval 13"/>
          <p:cNvSpPr>
            <a:spLocks noChangeArrowheads="1"/>
          </p:cNvSpPr>
          <p:nvPr/>
        </p:nvSpPr>
        <p:spPr bwMode="auto">
          <a:xfrm>
            <a:off x="7503418" y="3871218"/>
            <a:ext cx="401637" cy="314325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3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animBg="1"/>
      <p:bldP spid="1065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rL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027238"/>
            <a:ext cx="284321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Cascade-overview-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97313"/>
            <a:ext cx="91440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108200" y="61341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Three sisters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211888" y="5773738"/>
            <a:ext cx="706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St. Helens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697413" y="6134100"/>
            <a:ext cx="466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Hood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259138" y="6062663"/>
            <a:ext cx="652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Jefferson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7616825" y="6126163"/>
            <a:ext cx="55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Rainier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14288" y="5837238"/>
            <a:ext cx="790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Crater Lake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6372225" y="6321425"/>
            <a:ext cx="544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Adams</a:t>
            </a:r>
            <a:endParaRPr lang="en-GB" sz="1000">
              <a:solidFill>
                <a:srgbClr val="FFFF00"/>
              </a:solidFill>
            </a:endParaRPr>
          </a:p>
        </p:txBody>
      </p:sp>
      <p:pic>
        <p:nvPicPr>
          <p:cNvPr id="33803" name="Picture 11" descr="Cascades-s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" y="9525"/>
            <a:ext cx="6227763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MtRainierTaco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0"/>
            <a:ext cx="2843212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5378450" y="641350"/>
            <a:ext cx="10795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4370388" y="1363663"/>
            <a:ext cx="576262" cy="14446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4867275" y="565150"/>
            <a:ext cx="519113" cy="14446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4902200" y="1462088"/>
            <a:ext cx="1498600" cy="10366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87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/>
      <p:bldP spid="71686" grpId="0"/>
      <p:bldP spid="71687" grpId="0"/>
      <p:bldP spid="71688" grpId="0"/>
      <p:bldP spid="71689" grpId="0"/>
      <p:bldP spid="716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652" y="85316"/>
            <a:ext cx="4927848" cy="672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107504" y="116632"/>
            <a:ext cx="3865033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Accretion</a:t>
            </a:r>
            <a:r>
              <a:rPr lang="nb-NO" dirty="0" smtClean="0">
                <a:solidFill>
                  <a:srgbClr val="3333FF"/>
                </a:solidFill>
              </a:rPr>
              <a:t> and </a:t>
            </a:r>
            <a:r>
              <a:rPr lang="nb-NO" dirty="0" err="1" smtClean="0">
                <a:solidFill>
                  <a:srgbClr val="3333FF"/>
                </a:solidFill>
              </a:rPr>
              <a:t>differentiation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existing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continental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crust</a:t>
            </a:r>
            <a:r>
              <a:rPr lang="nb-NO" dirty="0" smtClean="0">
                <a:solidFill>
                  <a:srgbClr val="3333FF"/>
                </a:solidFill>
              </a:rPr>
              <a:t> by </a:t>
            </a:r>
            <a:r>
              <a:rPr lang="nb-NO" dirty="0" err="1" smtClean="0">
                <a:solidFill>
                  <a:srgbClr val="3333FF"/>
                </a:solidFill>
              </a:rPr>
              <a:t>underplating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7382521" y="1963440"/>
            <a:ext cx="1723379" cy="43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300" b="1" dirty="0" err="1" smtClean="0">
                <a:solidFill>
                  <a:srgbClr val="FF6600"/>
                </a:solidFill>
              </a:rPr>
              <a:t>basaltic</a:t>
            </a:r>
            <a:r>
              <a:rPr lang="nb-NO" sz="1300" b="1" dirty="0" smtClean="0">
                <a:solidFill>
                  <a:srgbClr val="FF6600"/>
                </a:solidFill>
              </a:rPr>
              <a:t> </a:t>
            </a:r>
            <a:r>
              <a:rPr lang="nb-NO" sz="1300" b="1" dirty="0" err="1" smtClean="0">
                <a:solidFill>
                  <a:srgbClr val="FF6600"/>
                </a:solidFill>
              </a:rPr>
              <a:t>sill</a:t>
            </a:r>
            <a:r>
              <a:rPr lang="nb-NO" sz="1300" b="1" dirty="0" smtClean="0">
                <a:solidFill>
                  <a:srgbClr val="FF6600"/>
                </a:solidFill>
              </a:rPr>
              <a:t> </a:t>
            </a:r>
            <a:r>
              <a:rPr lang="nb-NO" sz="1300" b="1" dirty="0" err="1" smtClean="0">
                <a:solidFill>
                  <a:srgbClr val="FF6600"/>
                </a:solidFill>
              </a:rPr>
              <a:t>intrusion</a:t>
            </a:r>
            <a:r>
              <a:rPr lang="nb-NO" sz="1300" b="1" dirty="0" smtClean="0">
                <a:solidFill>
                  <a:srgbClr val="FF6600"/>
                </a:solidFill>
              </a:rPr>
              <a:t>/</a:t>
            </a:r>
            <a:endParaRPr lang="nb-NO" sz="1300" b="1" dirty="0">
              <a:solidFill>
                <a:srgbClr val="FF6600"/>
              </a:solidFill>
            </a:endParaRPr>
          </a:p>
          <a:p>
            <a:pPr>
              <a:lnSpc>
                <a:spcPct val="85000"/>
              </a:lnSpc>
            </a:pPr>
            <a:r>
              <a:rPr lang="nb-NO" sz="1300" b="1" dirty="0">
                <a:solidFill>
                  <a:srgbClr val="FF6600"/>
                </a:solidFill>
              </a:rPr>
              <a:t>”</a:t>
            </a:r>
            <a:r>
              <a:rPr lang="nb-NO" sz="1300" b="1" dirty="0" err="1">
                <a:solidFill>
                  <a:srgbClr val="FF6600"/>
                </a:solidFill>
              </a:rPr>
              <a:t>underplating</a:t>
            </a:r>
            <a:r>
              <a:rPr lang="nb-NO" sz="1300" b="1" dirty="0">
                <a:solidFill>
                  <a:srgbClr val="FF6600"/>
                </a:solidFill>
              </a:rPr>
              <a:t>”</a:t>
            </a:r>
            <a:endParaRPr lang="en-GB" sz="1300" b="1" dirty="0">
              <a:solidFill>
                <a:srgbClr val="FF6600"/>
              </a:solidFill>
            </a:endParaRP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8154888" y="345982"/>
            <a:ext cx="732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err="1" smtClean="0">
                <a:solidFill>
                  <a:srgbClr val="FF0000"/>
                </a:solidFill>
              </a:rPr>
              <a:t>granite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340768"/>
            <a:ext cx="315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Intracrustal</a:t>
            </a:r>
            <a:r>
              <a:rPr lang="nb-NO" dirty="0" smtClean="0"/>
              <a:t> </a:t>
            </a:r>
            <a:r>
              <a:rPr lang="nb-NO" dirty="0" err="1" smtClean="0"/>
              <a:t>differentiation</a:t>
            </a:r>
            <a:endParaRPr lang="nb-NO" dirty="0" smtClean="0"/>
          </a:p>
          <a:p>
            <a:r>
              <a:rPr lang="nb-NO" dirty="0" err="1" smtClean="0"/>
              <a:t>results</a:t>
            </a:r>
            <a:r>
              <a:rPr lang="nb-NO" dirty="0" smtClean="0"/>
              <a:t> in and is </a:t>
            </a:r>
            <a:r>
              <a:rPr lang="nb-NO" dirty="0" err="1" smtClean="0"/>
              <a:t>promoted</a:t>
            </a:r>
            <a:r>
              <a:rPr lang="nb-NO" dirty="0" smtClean="0"/>
              <a:t> by</a:t>
            </a:r>
          </a:p>
          <a:p>
            <a:r>
              <a:rPr lang="nb-NO" dirty="0" err="1" smtClean="0"/>
              <a:t>density</a:t>
            </a:r>
            <a:r>
              <a:rPr lang="nb-NO" dirty="0" smtClean="0"/>
              <a:t> gradients (</a:t>
            </a:r>
            <a:r>
              <a:rPr lang="nb-NO" dirty="0" err="1" smtClean="0"/>
              <a:t>density</a:t>
            </a:r>
            <a:r>
              <a:rPr lang="nb-NO" dirty="0" smtClean="0"/>
              <a:t> </a:t>
            </a:r>
            <a:r>
              <a:rPr lang="nb-NO" dirty="0" err="1" smtClean="0"/>
              <a:t>steps</a:t>
            </a:r>
            <a:r>
              <a:rPr lang="nb-NO" dirty="0" smtClean="0"/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60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82581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500438"/>
            <a:ext cx="8248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445125"/>
            <a:ext cx="82486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89162" y="93412"/>
            <a:ext cx="5902578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Crustal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accretion</a:t>
            </a:r>
            <a:r>
              <a:rPr lang="nb-NO" sz="2400" dirty="0" smtClean="0">
                <a:solidFill>
                  <a:srgbClr val="3333FF"/>
                </a:solidFill>
              </a:rPr>
              <a:t> by </a:t>
            </a:r>
            <a:r>
              <a:rPr lang="nb-NO" sz="2400" dirty="0" err="1" smtClean="0">
                <a:solidFill>
                  <a:srgbClr val="3333FF"/>
                </a:solidFill>
              </a:rPr>
              <a:t>addition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exotic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terrains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/>
              <a:t>(</a:t>
            </a:r>
            <a:r>
              <a:rPr lang="nb-NO" sz="2000" dirty="0" err="1" smtClean="0"/>
              <a:t>continental</a:t>
            </a:r>
            <a:r>
              <a:rPr lang="nb-NO" sz="2000" dirty="0" smtClean="0"/>
              <a:t> fragments and </a:t>
            </a:r>
            <a:r>
              <a:rPr lang="nb-NO" sz="2000" dirty="0" err="1" smtClean="0"/>
              <a:t>thick</a:t>
            </a:r>
            <a:r>
              <a:rPr lang="nb-NO" sz="2000" dirty="0" smtClean="0"/>
              <a:t> </a:t>
            </a:r>
            <a:r>
              <a:rPr lang="nb-NO" sz="2000" dirty="0" err="1" smtClean="0"/>
              <a:t>oceanic</a:t>
            </a:r>
            <a:r>
              <a:rPr lang="nb-NO" sz="2000" dirty="0" smtClean="0"/>
              <a:t> </a:t>
            </a:r>
            <a:r>
              <a:rPr lang="nb-NO" sz="2000" dirty="0" err="1" smtClean="0"/>
              <a:t>plateaus</a:t>
            </a:r>
            <a:r>
              <a:rPr lang="nb-NO" sz="2000" dirty="0" smtClean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206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06363" y="138113"/>
            <a:ext cx="4719562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 err="1" smtClean="0">
                <a:solidFill>
                  <a:srgbClr val="3333FF"/>
                </a:solidFill>
              </a:rPr>
              <a:t>Result</a:t>
            </a:r>
            <a:r>
              <a:rPr lang="nb-NO" sz="2800" b="1" dirty="0" smtClean="0">
                <a:solidFill>
                  <a:srgbClr val="3333FF"/>
                </a:solidFill>
              </a:rPr>
              <a:t>:  </a:t>
            </a:r>
            <a:r>
              <a:rPr lang="nb-NO" sz="2600" dirty="0" err="1" smtClean="0">
                <a:solidFill>
                  <a:srgbClr val="3333FF"/>
                </a:solidFill>
              </a:rPr>
              <a:t>continental</a:t>
            </a:r>
            <a:r>
              <a:rPr lang="nb-NO" sz="2600" dirty="0" smtClean="0">
                <a:solidFill>
                  <a:srgbClr val="3333FF"/>
                </a:solidFill>
              </a:rPr>
              <a:t> age </a:t>
            </a:r>
            <a:r>
              <a:rPr lang="nb-NO" sz="2600" dirty="0" err="1" smtClean="0">
                <a:solidFill>
                  <a:srgbClr val="3333FF"/>
                </a:solidFill>
              </a:rPr>
              <a:t>zonation</a:t>
            </a:r>
            <a:endParaRPr lang="en-GB" sz="26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M:\pc\Dokumenter\Adobe-Illustr-figures\EarlyEarth\Geol-Prov-World-Ma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4" y="1371467"/>
            <a:ext cx="8858125" cy="44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6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36525" y="82550"/>
            <a:ext cx="7531100" cy="5365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nb-NO" sz="3000" b="1" dirty="0" err="1" smtClean="0">
                <a:solidFill>
                  <a:srgbClr val="3333FF"/>
                </a:solidFill>
              </a:rPr>
              <a:t>Magmatic</a:t>
            </a:r>
            <a:r>
              <a:rPr lang="nb-NO" sz="3000" b="1" dirty="0" smtClean="0">
                <a:solidFill>
                  <a:srgbClr val="3333FF"/>
                </a:solidFill>
              </a:rPr>
              <a:t> </a:t>
            </a:r>
            <a:r>
              <a:rPr lang="nb-NO" sz="3000" b="1" dirty="0" err="1" smtClean="0">
                <a:solidFill>
                  <a:srgbClr val="3333FF"/>
                </a:solidFill>
              </a:rPr>
              <a:t>processes</a:t>
            </a:r>
            <a:r>
              <a:rPr lang="nb-NO" sz="3000" b="1" dirty="0" smtClean="0">
                <a:solidFill>
                  <a:srgbClr val="3333FF"/>
                </a:solidFill>
              </a:rPr>
              <a:t>   </a:t>
            </a:r>
            <a:r>
              <a:rPr lang="nb-NO" sz="3000" dirty="0">
                <a:solidFill>
                  <a:srgbClr val="3333FF"/>
                </a:solidFill>
                <a:cs typeface="Times New Roman" pitchFamily="18" charset="0"/>
              </a:rPr>
              <a:t>– 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responsible</a:t>
            </a:r>
            <a:r>
              <a:rPr lang="nb-NO" sz="2800" dirty="0" smtClean="0">
                <a:solidFill>
                  <a:srgbClr val="3333FF"/>
                </a:solidFill>
              </a:rPr>
              <a:t> for: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97286" name="Picture 6" descr="Io-Gal-00-TvashtarCatenaCalder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7038"/>
            <a:ext cx="9144000" cy="3890962"/>
          </a:xfrm>
          <a:prstGeom prst="rect">
            <a:avLst/>
          </a:prstGeom>
          <a:noFill/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395288" y="765175"/>
            <a:ext cx="835342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nb-NO" sz="2400" dirty="0">
                <a:solidFill>
                  <a:srgbClr val="FF0000"/>
                </a:solidFill>
              </a:rPr>
              <a:t>- </a:t>
            </a:r>
            <a:r>
              <a:rPr lang="nb-NO" sz="2400" dirty="0" err="1" smtClean="0">
                <a:solidFill>
                  <a:srgbClr val="FF0000"/>
                </a:solidFill>
              </a:rPr>
              <a:t>Early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segregation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solidFill>
                  <a:srgbClr val="FF0000"/>
                </a:solidFill>
              </a:rPr>
              <a:t>(</a:t>
            </a:r>
            <a:r>
              <a:rPr lang="nb-NO" sz="2000" dirty="0" err="1" smtClean="0">
                <a:solidFill>
                  <a:srgbClr val="FF0000"/>
                </a:solidFill>
              </a:rPr>
              <a:t>differentiation</a:t>
            </a:r>
            <a:r>
              <a:rPr lang="nb-NO" sz="2000" dirty="0">
                <a:solidFill>
                  <a:srgbClr val="FF0000"/>
                </a:solidFill>
              </a:rPr>
              <a:t>)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of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terrestrial</a:t>
            </a:r>
            <a:r>
              <a:rPr lang="nb-NO" sz="2400" dirty="0" smtClean="0">
                <a:solidFill>
                  <a:srgbClr val="FF0000"/>
                </a:solidFill>
              </a:rPr>
              <a:t> planets:</a:t>
            </a:r>
            <a:endParaRPr lang="nb-NO" sz="2400" dirty="0">
              <a:solidFill>
                <a:srgbClr val="FF0000"/>
              </a:solidFill>
            </a:endParaRPr>
          </a:p>
          <a:p>
            <a:pPr>
              <a:lnSpc>
                <a:spcPct val="95000"/>
              </a:lnSpc>
            </a:pPr>
            <a:r>
              <a:rPr lang="nb-NO" sz="2000" dirty="0">
                <a:solidFill>
                  <a:srgbClr val="FF0000"/>
                </a:solidFill>
              </a:rPr>
              <a:t>       </a:t>
            </a:r>
            <a:r>
              <a:rPr lang="nb-NO" sz="2000" dirty="0" err="1" smtClean="0">
                <a:solidFill>
                  <a:srgbClr val="FF0000"/>
                </a:solidFill>
              </a:rPr>
              <a:t>core</a:t>
            </a:r>
            <a:r>
              <a:rPr lang="nb-NO" sz="2000" dirty="0" smtClean="0">
                <a:solidFill>
                  <a:srgbClr val="FF0000"/>
                </a:solidFill>
              </a:rPr>
              <a:t>, mantle, </a:t>
            </a:r>
            <a:r>
              <a:rPr lang="nb-NO" sz="2000" b="1" dirty="0" err="1" smtClean="0">
                <a:solidFill>
                  <a:srgbClr val="FF0000"/>
                </a:solidFill>
              </a:rPr>
              <a:t>primary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crusts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74613" y="6280150"/>
            <a:ext cx="2901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/>
              <a:t>Tvashtar Catena kaldera-kompleks, Io</a:t>
            </a:r>
          </a:p>
          <a:p>
            <a:r>
              <a:rPr lang="nb-NO" sz="1400"/>
              <a:t>Galileo-NASA, 2000</a:t>
            </a:r>
            <a:endParaRPr lang="en-GB" sz="1400"/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1073468" y="2223135"/>
            <a:ext cx="35635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600" dirty="0" err="1" smtClean="0"/>
              <a:t>basaltic</a:t>
            </a:r>
            <a:r>
              <a:rPr lang="nb-NO" sz="1600" dirty="0" smtClean="0"/>
              <a:t> </a:t>
            </a:r>
            <a:r>
              <a:rPr lang="nb-NO" sz="1600" dirty="0" err="1" smtClean="0"/>
              <a:t>crusts</a:t>
            </a:r>
            <a:r>
              <a:rPr lang="nb-NO" sz="1600" dirty="0" smtClean="0"/>
              <a:t> </a:t>
            </a:r>
            <a:r>
              <a:rPr lang="nb-NO" sz="1600" dirty="0" err="1" smtClean="0"/>
              <a:t>on</a:t>
            </a:r>
            <a:r>
              <a:rPr lang="nb-NO" sz="1600" dirty="0" smtClean="0"/>
              <a:t> all </a:t>
            </a:r>
            <a:r>
              <a:rPr lang="nb-NO" sz="1600" dirty="0" err="1" smtClean="0"/>
              <a:t>terrestrial</a:t>
            </a:r>
            <a:r>
              <a:rPr lang="nb-NO" sz="1600" dirty="0" smtClean="0"/>
              <a:t> planetes:</a:t>
            </a:r>
            <a:endParaRPr lang="nb-NO" sz="1600" dirty="0"/>
          </a:p>
          <a:p>
            <a:r>
              <a:rPr lang="nb-NO" sz="1400" dirty="0" smtClean="0"/>
              <a:t>Mercury, </a:t>
            </a:r>
            <a:r>
              <a:rPr lang="nb-NO" sz="1400" dirty="0"/>
              <a:t>Venus, </a:t>
            </a:r>
            <a:r>
              <a:rPr lang="nb-NO" sz="1400" dirty="0" err="1" smtClean="0"/>
              <a:t>Earth</a:t>
            </a:r>
            <a:r>
              <a:rPr lang="nb-NO" sz="1400" dirty="0" smtClean="0"/>
              <a:t>, Moon, </a:t>
            </a:r>
            <a:r>
              <a:rPr lang="nb-NO" sz="1400" dirty="0"/>
              <a:t>Mars, Vesta, </a:t>
            </a:r>
            <a:r>
              <a:rPr lang="nb-NO" sz="1400" dirty="0" err="1"/>
              <a:t>Io</a:t>
            </a:r>
            <a:endParaRPr lang="en-GB" sz="1400" dirty="0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 flipV="1">
            <a:off x="2843808" y="2060848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5239703" y="2276475"/>
            <a:ext cx="256192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700" dirty="0" err="1" smtClean="0"/>
              <a:t>continents</a:t>
            </a:r>
            <a:r>
              <a:rPr lang="nb-NO" sz="1700" dirty="0" smtClean="0"/>
              <a:t> </a:t>
            </a:r>
            <a:r>
              <a:rPr lang="nb-NO" sz="1700" dirty="0" err="1" smtClean="0"/>
              <a:t>on</a:t>
            </a:r>
            <a:r>
              <a:rPr lang="nb-NO" sz="1700" dirty="0" smtClean="0"/>
              <a:t> </a:t>
            </a:r>
            <a:r>
              <a:rPr lang="nb-NO" sz="1700" dirty="0" err="1" smtClean="0"/>
              <a:t>Earth</a:t>
            </a:r>
            <a:r>
              <a:rPr lang="nb-NO" sz="1700" dirty="0" smtClean="0"/>
              <a:t> (</a:t>
            </a:r>
            <a:r>
              <a:rPr lang="nb-NO" sz="1700" dirty="0" err="1" smtClean="0"/>
              <a:t>only</a:t>
            </a:r>
            <a:r>
              <a:rPr lang="nb-NO" sz="1700" dirty="0" smtClean="0"/>
              <a:t>?)</a:t>
            </a:r>
            <a:endParaRPr lang="en-GB" sz="1700" dirty="0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 flipV="1">
            <a:off x="6003241" y="2079481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03225" y="1712913"/>
            <a:ext cx="8353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nb-NO" sz="2400" dirty="0">
                <a:solidFill>
                  <a:srgbClr val="FF0000"/>
                </a:solidFill>
              </a:rPr>
              <a:t>- </a:t>
            </a:r>
            <a:r>
              <a:rPr lang="nb-NO" sz="2400" dirty="0" err="1" smtClean="0">
                <a:solidFill>
                  <a:srgbClr val="FF0000"/>
                </a:solidFill>
              </a:rPr>
              <a:t>Formation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of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b="1" dirty="0" err="1" smtClean="0">
                <a:solidFill>
                  <a:srgbClr val="FF0000"/>
                </a:solidFill>
              </a:rPr>
              <a:t>secondary</a:t>
            </a:r>
            <a:r>
              <a:rPr lang="nb-NO" sz="2400" dirty="0" smtClean="0">
                <a:solidFill>
                  <a:srgbClr val="FF0000"/>
                </a:solidFill>
              </a:rPr>
              <a:t>  and  </a:t>
            </a:r>
            <a:r>
              <a:rPr lang="nb-NO" sz="2400" dirty="0" err="1" smtClean="0">
                <a:solidFill>
                  <a:srgbClr val="FF0000"/>
                </a:solidFill>
              </a:rPr>
              <a:t>possibly</a:t>
            </a:r>
            <a:r>
              <a:rPr lang="nb-NO" sz="2400" dirty="0" smtClean="0">
                <a:solidFill>
                  <a:srgbClr val="FF0000"/>
                </a:solidFill>
              </a:rPr>
              <a:t>  </a:t>
            </a:r>
            <a:r>
              <a:rPr lang="nb-NO" sz="2400" b="1" dirty="0" err="1" smtClean="0">
                <a:solidFill>
                  <a:srgbClr val="FF0000"/>
                </a:solidFill>
              </a:rPr>
              <a:t>tertiary</a:t>
            </a:r>
            <a:r>
              <a:rPr lang="nb-NO" sz="2400" dirty="0" smtClean="0">
                <a:solidFill>
                  <a:srgbClr val="FF0000"/>
                </a:solidFill>
              </a:rPr>
              <a:t> </a:t>
            </a:r>
            <a:r>
              <a:rPr lang="nb-NO" sz="2400" dirty="0" err="1" smtClean="0">
                <a:solidFill>
                  <a:srgbClr val="FF0000"/>
                </a:solidFill>
              </a:rPr>
              <a:t>crusts</a:t>
            </a:r>
            <a:endParaRPr lang="nb-NO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9" grpId="0"/>
      <p:bldP spid="97290" grpId="0" animBg="1"/>
      <p:bldP spid="97291" grpId="0"/>
      <p:bldP spid="97292" grpId="0" animBg="1"/>
      <p:bldP spid="972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88315" y="108491"/>
            <a:ext cx="7840608" cy="108337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800" dirty="0">
                <a:solidFill>
                  <a:srgbClr val="3333FF"/>
                </a:solidFill>
              </a:rPr>
              <a:t>3. </a:t>
            </a:r>
            <a:r>
              <a:rPr lang="nb-NO" sz="2800" dirty="0" smtClean="0">
                <a:solidFill>
                  <a:srgbClr val="3333FF"/>
                </a:solidFill>
              </a:rPr>
              <a:t>order (</a:t>
            </a:r>
            <a:r>
              <a:rPr lang="nb-NO" sz="2800" dirty="0" err="1" smtClean="0">
                <a:solidFill>
                  <a:srgbClr val="3333FF"/>
                </a:solidFill>
              </a:rPr>
              <a:t>tertiary</a:t>
            </a:r>
            <a:r>
              <a:rPr lang="nb-NO" sz="2800" dirty="0" smtClean="0">
                <a:solidFill>
                  <a:srgbClr val="3333FF"/>
                </a:solidFill>
              </a:rPr>
              <a:t>) </a:t>
            </a:r>
            <a:r>
              <a:rPr lang="nb-NO" sz="2800" dirty="0" err="1" smtClean="0">
                <a:solidFill>
                  <a:srgbClr val="3333FF"/>
                </a:solidFill>
              </a:rPr>
              <a:t>crust</a:t>
            </a:r>
            <a:r>
              <a:rPr lang="nb-NO" sz="2800" dirty="0" smtClean="0">
                <a:solidFill>
                  <a:srgbClr val="3333FF"/>
                </a:solidFill>
              </a:rPr>
              <a:t>:   </a:t>
            </a:r>
            <a:r>
              <a:rPr lang="nb-NO" sz="2800" dirty="0" err="1" smtClean="0">
                <a:solidFill>
                  <a:srgbClr val="3333FF"/>
                </a:solidFill>
              </a:rPr>
              <a:t>Earth's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continents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="1" dirty="0" err="1" smtClean="0">
                <a:solidFill>
                  <a:srgbClr val="FF0000"/>
                </a:solidFill>
              </a:rPr>
              <a:t>granite</a:t>
            </a:r>
            <a:endParaRPr lang="nb-NO" sz="2800" b="1"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</a:pP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/>
              <a:t> </a:t>
            </a:r>
            <a:r>
              <a:rPr lang="nb-NO" sz="2400" dirty="0" smtClean="0"/>
              <a:t>Stepwise evolution: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b="1" dirty="0" smtClean="0">
                <a:solidFill>
                  <a:srgbClr val="009900"/>
                </a:solidFill>
              </a:rPr>
              <a:t>peridotite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cs typeface="Times New Roman" pitchFamily="18" charset="0"/>
              </a:rPr>
              <a:t>→</a:t>
            </a:r>
            <a:r>
              <a:rPr lang="nb-NO" sz="24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2400" b="1" dirty="0">
                <a:solidFill>
                  <a:srgbClr val="CC6600"/>
                </a:solidFill>
                <a:cs typeface="Times New Roman" pitchFamily="18" charset="0"/>
              </a:rPr>
              <a:t>basalt</a:t>
            </a:r>
            <a:r>
              <a:rPr lang="nb-NO" sz="24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2400" dirty="0">
                <a:cs typeface="Times New Roman" pitchFamily="18" charset="0"/>
              </a:rPr>
              <a:t>→</a:t>
            </a:r>
            <a:r>
              <a:rPr lang="nb-NO" sz="24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2400" b="1" dirty="0" smtClean="0">
                <a:solidFill>
                  <a:srgbClr val="FF0000"/>
                </a:solidFill>
                <a:cs typeface="Times New Roman" pitchFamily="18" charset="0"/>
              </a:rPr>
              <a:t>granite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831" y="3290613"/>
            <a:ext cx="3906524" cy="355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648" y="1749584"/>
            <a:ext cx="4138339" cy="385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 rot="19801774">
            <a:off x="3200156" y="4184041"/>
            <a:ext cx="2300707" cy="336690"/>
          </a:xfrm>
          <a:prstGeom prst="rightArrow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9"/>
          <p:cNvSpPr txBox="1"/>
          <p:nvPr/>
        </p:nvSpPr>
        <p:spPr>
          <a:xfrm rot="19794525">
            <a:off x="3175761" y="3749928"/>
            <a:ext cx="184858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 smtClean="0">
                <a:solidFill>
                  <a:srgbClr val="0000FF"/>
                </a:solidFill>
              </a:rPr>
              <a:t>Hydration</a:t>
            </a:r>
            <a:r>
              <a:rPr lang="nb-NO" sz="2000" b="1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ts val="2000"/>
              </a:lnSpc>
            </a:pPr>
            <a:r>
              <a:rPr lang="nb-NO" sz="2000" b="1" dirty="0" err="1" smtClean="0">
                <a:solidFill>
                  <a:srgbClr val="0000FF"/>
                </a:solidFill>
              </a:rPr>
              <a:t>metamorphism</a:t>
            </a:r>
            <a:endParaRPr lang="nb-NO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794525">
            <a:off x="3687052" y="4371075"/>
            <a:ext cx="174118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via </a:t>
            </a:r>
            <a:r>
              <a:rPr lang="nb-NO" sz="2000" dirty="0" err="1" smtClean="0">
                <a:solidFill>
                  <a:srgbClr val="0000FF"/>
                </a:solidFill>
              </a:rPr>
              <a:t>greenstone</a:t>
            </a:r>
            <a:r>
              <a:rPr lang="nb-NO" sz="2000" dirty="0" smtClean="0">
                <a:solidFill>
                  <a:srgbClr val="0000FF"/>
                </a:solidFill>
              </a:rPr>
              <a:t>/</a:t>
            </a:r>
          </a:p>
          <a:p>
            <a:pPr>
              <a:lnSpc>
                <a:spcPts val="2000"/>
              </a:lnSpc>
            </a:pPr>
            <a:r>
              <a:rPr lang="nb-NO" sz="2000" dirty="0" smtClean="0">
                <a:solidFill>
                  <a:srgbClr val="0000FF"/>
                </a:solidFill>
              </a:rPr>
              <a:t>   </a:t>
            </a:r>
            <a:r>
              <a:rPr lang="nb-NO" sz="2000" dirty="0" err="1" smtClean="0">
                <a:solidFill>
                  <a:srgbClr val="0000FF"/>
                </a:solidFill>
              </a:rPr>
              <a:t>greenschist</a:t>
            </a:r>
            <a:endParaRPr lang="nb-NO" sz="2000" dirty="0">
              <a:solidFill>
                <a:srgbClr val="0000FF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76356" y="3891156"/>
            <a:ext cx="1601721" cy="72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nb-NO" dirty="0" smtClean="0">
                <a:solidFill>
                  <a:srgbClr val="009900"/>
                </a:solidFill>
              </a:rPr>
              <a:t>Mantle </a:t>
            </a:r>
            <a:r>
              <a:rPr lang="nb-NO" dirty="0" err="1" smtClean="0">
                <a:solidFill>
                  <a:srgbClr val="009900"/>
                </a:solidFill>
              </a:rPr>
              <a:t>melting</a:t>
            </a:r>
            <a:endParaRPr lang="nb-NO" dirty="0">
              <a:solidFill>
                <a:srgbClr val="009900"/>
              </a:solidFill>
            </a:endParaRPr>
          </a:p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CC6600"/>
                </a:solidFill>
                <a:sym typeface="Symbol" pitchFamily="18" charset="2"/>
              </a:rPr>
              <a:t>  </a:t>
            </a:r>
            <a:r>
              <a:rPr lang="nb-NO" b="1" dirty="0" smtClean="0">
                <a:solidFill>
                  <a:srgbClr val="CC6600"/>
                </a:solidFill>
              </a:rPr>
              <a:t>basalt</a:t>
            </a:r>
            <a:endParaRPr lang="nb-NO" b="1" dirty="0">
              <a:solidFill>
                <a:srgbClr val="CC66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600" dirty="0">
                <a:solidFill>
                  <a:srgbClr val="CC6600"/>
                </a:solidFill>
              </a:rPr>
              <a:t>   </a:t>
            </a:r>
            <a:r>
              <a:rPr lang="nb-NO" sz="1400" dirty="0" smtClean="0">
                <a:solidFill>
                  <a:srgbClr val="CC6600"/>
                </a:solidFill>
              </a:rPr>
              <a:t>(</a:t>
            </a:r>
            <a:r>
              <a:rPr lang="nb-NO" sz="1400" dirty="0" err="1" smtClean="0">
                <a:solidFill>
                  <a:srgbClr val="CC6600"/>
                </a:solidFill>
              </a:rPr>
              <a:t>secondary</a:t>
            </a:r>
            <a:r>
              <a:rPr lang="nb-NO" sz="1400" dirty="0" smtClean="0">
                <a:solidFill>
                  <a:srgbClr val="CC6600"/>
                </a:solidFill>
              </a:rPr>
              <a:t> </a:t>
            </a:r>
            <a:r>
              <a:rPr lang="nb-NO" sz="1400" dirty="0" err="1" smtClean="0">
                <a:solidFill>
                  <a:srgbClr val="CC6600"/>
                </a:solidFill>
              </a:rPr>
              <a:t>crust</a:t>
            </a:r>
            <a:r>
              <a:rPr lang="nb-NO" sz="1400" dirty="0" smtClean="0">
                <a:solidFill>
                  <a:srgbClr val="CC6600"/>
                </a:solidFill>
              </a:rPr>
              <a:t>)</a:t>
            </a:r>
            <a:endParaRPr lang="en-GB" sz="1400" dirty="0">
              <a:solidFill>
                <a:srgbClr val="CC66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273163" y="3577972"/>
            <a:ext cx="1588897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Melting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hydrated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basalt</a:t>
            </a:r>
          </a:p>
          <a:p>
            <a:r>
              <a:rPr lang="nb-NO" b="1" dirty="0">
                <a:solidFill>
                  <a:srgbClr val="FF0000"/>
                </a:solidFill>
                <a:sym typeface="Symbol" pitchFamily="18" charset="2"/>
              </a:rPr>
              <a:t>  </a:t>
            </a:r>
            <a:r>
              <a:rPr lang="nb-NO" b="1" dirty="0" err="1" smtClean="0">
                <a:solidFill>
                  <a:srgbClr val="FF0000"/>
                </a:solidFill>
              </a:rPr>
              <a:t>granite</a:t>
            </a:r>
            <a:endParaRPr lang="nb-NO" b="1" dirty="0" smtClean="0">
              <a:solidFill>
                <a:srgbClr val="FF0000"/>
              </a:solidFill>
            </a:endParaRPr>
          </a:p>
          <a:p>
            <a:r>
              <a:rPr lang="nb-NO" sz="1400" dirty="0" smtClean="0">
                <a:solidFill>
                  <a:srgbClr val="FF0000"/>
                </a:solidFill>
              </a:rPr>
              <a:t>       (</a:t>
            </a:r>
            <a:r>
              <a:rPr lang="nb-NO" sz="1400" dirty="0" err="1" smtClean="0">
                <a:solidFill>
                  <a:srgbClr val="FF0000"/>
                </a:solidFill>
              </a:rPr>
              <a:t>tertiary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crust</a:t>
            </a:r>
            <a:r>
              <a:rPr lang="nb-NO" sz="1400" dirty="0" smtClean="0">
                <a:solidFill>
                  <a:srgbClr val="FF0000"/>
                </a:solidFill>
              </a:rPr>
              <a:t>)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Haw-Kilauea-grey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8756" y="815360"/>
            <a:ext cx="8928100" cy="129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000" dirty="0" smtClean="0"/>
              <a:t>The </a:t>
            </a:r>
            <a:r>
              <a:rPr lang="nb-NO" sz="2000" dirty="0" err="1" smtClean="0"/>
              <a:t>melting</a:t>
            </a:r>
            <a:r>
              <a:rPr lang="nb-NO" sz="2000" dirty="0" smtClean="0"/>
              <a:t> </a:t>
            </a:r>
            <a:r>
              <a:rPr lang="nb-NO" sz="2000" dirty="0" err="1" smtClean="0"/>
              <a:t>temperature</a:t>
            </a:r>
            <a:r>
              <a:rPr lang="nb-NO" sz="2000" dirty="0" smtClean="0"/>
              <a:t> </a:t>
            </a:r>
            <a:r>
              <a:rPr lang="nb-NO" sz="2000" dirty="0"/>
              <a:t>for </a:t>
            </a:r>
            <a:r>
              <a:rPr lang="nb-NO" sz="2000" dirty="0" smtClean="0"/>
              <a:t>a </a:t>
            </a:r>
            <a:r>
              <a:rPr lang="nb-NO" sz="2000" b="1" dirty="0" err="1" smtClean="0">
                <a:solidFill>
                  <a:srgbClr val="FF0000"/>
                </a:solidFill>
              </a:rPr>
              <a:t>eutetic</a:t>
            </a:r>
            <a:r>
              <a:rPr lang="nb-NO" sz="2000" dirty="0" smtClean="0"/>
              <a:t> </a:t>
            </a:r>
            <a:r>
              <a:rPr lang="nb-NO" sz="2000" dirty="0" err="1" smtClean="0"/>
              <a:t>composition</a:t>
            </a:r>
            <a:r>
              <a:rPr lang="nb-NO" sz="2000" dirty="0" smtClean="0"/>
              <a:t> is </a:t>
            </a:r>
            <a:r>
              <a:rPr lang="nb-NO" sz="2000" dirty="0" err="1" smtClean="0"/>
              <a:t>lower</a:t>
            </a:r>
            <a:r>
              <a:rPr lang="nb-NO" sz="2000" dirty="0" smtClean="0"/>
              <a:t> </a:t>
            </a:r>
            <a:r>
              <a:rPr lang="nb-NO" sz="2000" dirty="0" err="1" smtClean="0"/>
              <a:t>than</a:t>
            </a:r>
            <a:r>
              <a:rPr lang="nb-NO" sz="2000" dirty="0" smtClean="0"/>
              <a:t> for </a:t>
            </a:r>
            <a:r>
              <a:rPr lang="nb-NO" sz="2000" dirty="0" err="1" smtClean="0"/>
              <a:t>each</a:t>
            </a:r>
            <a:r>
              <a:rPr lang="nb-NO" sz="2000" dirty="0" smtClean="0"/>
              <a:t> </a:t>
            </a:r>
            <a:r>
              <a:rPr lang="nb-NO" sz="2000" dirty="0" err="1" smtClean="0"/>
              <a:t>component</a:t>
            </a:r>
            <a:endParaRPr lang="nb-NO" sz="2000" dirty="0"/>
          </a:p>
          <a:p>
            <a:pPr>
              <a:lnSpc>
                <a:spcPct val="115000"/>
              </a:lnSpc>
            </a:pPr>
            <a:endParaRPr lang="nb-NO" sz="800" dirty="0"/>
          </a:p>
          <a:p>
            <a:pPr>
              <a:lnSpc>
                <a:spcPct val="115000"/>
              </a:lnSpc>
            </a:pPr>
            <a:r>
              <a:rPr lang="nb-NO" sz="2000" dirty="0" smtClean="0"/>
              <a:t>A</a:t>
            </a:r>
            <a:r>
              <a:rPr lang="nb-NO" sz="2000" b="1" dirty="0" smtClean="0"/>
              <a:t> </a:t>
            </a:r>
            <a:r>
              <a:rPr lang="nb-NO" sz="2000" b="1" dirty="0" err="1" smtClean="0">
                <a:solidFill>
                  <a:srgbClr val="FF0000"/>
                </a:solidFill>
              </a:rPr>
              <a:t>eutektic</a:t>
            </a:r>
            <a:r>
              <a:rPr lang="nb-NO" sz="2000" dirty="0" smtClean="0"/>
              <a:t> melt is </a:t>
            </a:r>
            <a:r>
              <a:rPr lang="nb-NO" sz="2000" dirty="0" err="1" smtClean="0"/>
              <a:t>often</a:t>
            </a:r>
            <a:r>
              <a:rPr lang="nb-NO" sz="2000" dirty="0" smtClean="0"/>
              <a:t> </a:t>
            </a:r>
            <a:r>
              <a:rPr lang="nb-NO" sz="2000" dirty="0" err="1" smtClean="0"/>
              <a:t>compositionally</a:t>
            </a:r>
            <a:r>
              <a:rPr lang="nb-NO" sz="2000" dirty="0" smtClean="0"/>
              <a:t> </a:t>
            </a:r>
            <a:r>
              <a:rPr lang="nb-NO" sz="2000" dirty="0" err="1" smtClean="0"/>
              <a:t>very</a:t>
            </a:r>
            <a:r>
              <a:rPr lang="nb-NO" sz="2000" dirty="0" smtClean="0"/>
              <a:t> </a:t>
            </a:r>
            <a:r>
              <a:rPr lang="nb-NO" sz="2000" dirty="0" err="1" smtClean="0"/>
              <a:t>different</a:t>
            </a:r>
            <a:r>
              <a:rPr lang="nb-NO" sz="2000" dirty="0" smtClean="0"/>
              <a:t> from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melting</a:t>
            </a:r>
            <a:r>
              <a:rPr lang="nb-NO" sz="2000" dirty="0" smtClean="0"/>
              <a:t> material </a:t>
            </a:r>
            <a:endParaRPr lang="nb-NO" sz="2000" dirty="0"/>
          </a:p>
          <a:p>
            <a:pPr>
              <a:lnSpc>
                <a:spcPct val="115000"/>
              </a:lnSpc>
            </a:pPr>
            <a:r>
              <a:rPr lang="nb-NO" sz="2000" dirty="0"/>
              <a:t>  </a:t>
            </a:r>
            <a:r>
              <a:rPr lang="nb-NO" sz="2000" dirty="0" err="1" smtClean="0"/>
              <a:t>Important</a:t>
            </a:r>
            <a:r>
              <a:rPr lang="nb-NO" sz="2000" dirty="0" smtClean="0"/>
              <a:t> </a:t>
            </a:r>
            <a:r>
              <a:rPr lang="nb-NO" sz="2000" dirty="0" err="1" smtClean="0"/>
              <a:t>geological</a:t>
            </a:r>
            <a:r>
              <a:rPr lang="nb-NO" sz="2000" dirty="0" smtClean="0"/>
              <a:t> </a:t>
            </a:r>
            <a:r>
              <a:rPr lang="nb-NO" sz="2000" dirty="0" err="1" smtClean="0"/>
              <a:t>examples</a:t>
            </a:r>
            <a:r>
              <a:rPr lang="nb-NO" sz="2000" dirty="0" smtClean="0"/>
              <a:t>:   </a:t>
            </a:r>
            <a:r>
              <a:rPr lang="nb-NO" sz="2000" dirty="0" err="1" smtClean="0">
                <a:solidFill>
                  <a:srgbClr val="009900"/>
                </a:solidFill>
              </a:rPr>
              <a:t>peridotite</a:t>
            </a:r>
            <a:r>
              <a:rPr lang="nb-NO" sz="2000" b="1" dirty="0" smtClean="0"/>
              <a:t> </a:t>
            </a:r>
            <a:r>
              <a:rPr lang="nb-NO" sz="2000" dirty="0"/>
              <a:t>–</a:t>
            </a:r>
            <a:r>
              <a:rPr lang="nb-NO" sz="2000" b="1" dirty="0"/>
              <a:t> </a:t>
            </a:r>
            <a:r>
              <a:rPr lang="nb-NO" sz="2000" b="1" dirty="0">
                <a:solidFill>
                  <a:srgbClr val="CC6600"/>
                </a:solidFill>
              </a:rPr>
              <a:t>basalt</a:t>
            </a:r>
            <a:r>
              <a:rPr lang="nb-NO" sz="2000" dirty="0"/>
              <a:t>,    </a:t>
            </a:r>
            <a:r>
              <a:rPr lang="nb-NO" sz="2000" dirty="0" err="1" smtClean="0">
                <a:solidFill>
                  <a:srgbClr val="0000FF"/>
                </a:solidFill>
              </a:rPr>
              <a:t>amphibolite</a:t>
            </a:r>
            <a:r>
              <a:rPr lang="nb-NO" sz="2000" dirty="0" smtClean="0"/>
              <a:t> </a:t>
            </a:r>
            <a:r>
              <a:rPr lang="nb-NO" sz="2000" dirty="0"/>
              <a:t>– </a:t>
            </a:r>
            <a:r>
              <a:rPr lang="nb-NO" sz="2000" b="1" dirty="0" err="1" smtClean="0">
                <a:solidFill>
                  <a:srgbClr val="FF0000"/>
                </a:solidFill>
              </a:rPr>
              <a:t>granite</a:t>
            </a:r>
            <a:endParaRPr lang="nb-NO" sz="2000" dirty="0"/>
          </a:p>
        </p:txBody>
      </p:sp>
      <p:sp>
        <p:nvSpPr>
          <p:cNvPr id="51204" name="Text Box 9"/>
          <p:cNvSpPr txBox="1">
            <a:spLocks noChangeArrowheads="1"/>
          </p:cNvSpPr>
          <p:nvPr/>
        </p:nvSpPr>
        <p:spPr bwMode="auto">
          <a:xfrm>
            <a:off x="38687" y="71404"/>
            <a:ext cx="709295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nb-NO" sz="2800" dirty="0" err="1" smtClean="0">
                <a:solidFill>
                  <a:srgbClr val="3333FF"/>
                </a:solidFill>
              </a:rPr>
              <a:t>Melting</a:t>
            </a:r>
            <a:r>
              <a:rPr lang="nb-NO" sz="2800" dirty="0" smtClean="0">
                <a:solidFill>
                  <a:srgbClr val="3333FF"/>
                </a:solidFill>
              </a:rPr>
              <a:t> and </a:t>
            </a:r>
            <a:r>
              <a:rPr lang="nb-NO" sz="2800" dirty="0" err="1" smtClean="0">
                <a:solidFill>
                  <a:srgbClr val="3333FF"/>
                </a:solidFill>
              </a:rPr>
              <a:t>planetary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crust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formation</a:t>
            </a:r>
            <a:endParaRPr lang="nb-NO" sz="900" dirty="0">
              <a:solidFill>
                <a:srgbClr val="3333FF"/>
              </a:solidFill>
            </a:endParaRP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4279" y="2686184"/>
            <a:ext cx="8928100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200" dirty="0" err="1" smtClean="0">
                <a:solidFill>
                  <a:srgbClr val="0000FF"/>
                </a:solidFill>
              </a:rPr>
              <a:t>Melting</a:t>
            </a:r>
            <a:r>
              <a:rPr lang="nb-NO" sz="2200" dirty="0" smtClean="0">
                <a:solidFill>
                  <a:srgbClr val="0000FF"/>
                </a:solidFill>
              </a:rPr>
              <a:t> in </a:t>
            </a:r>
            <a:r>
              <a:rPr lang="nb-NO" sz="2200" dirty="0" err="1" smtClean="0">
                <a:solidFill>
                  <a:srgbClr val="0000FF"/>
                </a:solidFill>
              </a:rPr>
              <a:t>the</a:t>
            </a:r>
            <a:r>
              <a:rPr lang="nb-NO" sz="2200" dirty="0" smtClean="0">
                <a:solidFill>
                  <a:srgbClr val="0000FF"/>
                </a:solidFill>
              </a:rPr>
              <a:t> mantle:</a:t>
            </a:r>
            <a:endParaRPr lang="nb-NO" sz="2200"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</a:pPr>
            <a:r>
              <a:rPr lang="nb-NO" dirty="0"/>
              <a:t>  </a:t>
            </a:r>
            <a:r>
              <a:rPr lang="nb-NO" sz="2000" dirty="0"/>
              <a:t>1. </a:t>
            </a:r>
            <a:r>
              <a:rPr lang="nb-NO" sz="2000" b="1" dirty="0" err="1" smtClean="0"/>
              <a:t>Decompression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melting</a:t>
            </a:r>
            <a:endParaRPr lang="nb-NO" sz="2000" b="1" dirty="0"/>
          </a:p>
          <a:p>
            <a:pPr>
              <a:lnSpc>
                <a:spcPct val="115000"/>
              </a:lnSpc>
            </a:pPr>
            <a:r>
              <a:rPr lang="nb-NO" sz="2000" dirty="0"/>
              <a:t>       -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adiabatic</a:t>
            </a:r>
            <a:r>
              <a:rPr lang="nb-NO" sz="2000" dirty="0" smtClean="0"/>
              <a:t> </a:t>
            </a:r>
            <a:r>
              <a:rPr lang="nb-NO" sz="2000" dirty="0" err="1" smtClean="0"/>
              <a:t>path</a:t>
            </a:r>
            <a:r>
              <a:rPr lang="nb-NO" sz="2000" dirty="0" smtClean="0"/>
              <a:t> </a:t>
            </a:r>
            <a:r>
              <a:rPr lang="nb-NO" sz="2000" dirty="0" err="1" smtClean="0"/>
              <a:t>crosses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solidus</a:t>
            </a:r>
            <a:r>
              <a:rPr lang="nb-NO" sz="2000" dirty="0" smtClean="0"/>
              <a:t> </a:t>
            </a:r>
            <a:r>
              <a:rPr lang="nb-NO" sz="2000" dirty="0" err="1" smtClean="0"/>
              <a:t>before</a:t>
            </a:r>
            <a:r>
              <a:rPr lang="nb-NO" sz="2000" dirty="0" smtClean="0"/>
              <a:t> </a:t>
            </a:r>
            <a:r>
              <a:rPr lang="nb-NO" sz="2000" dirty="0" err="1" smtClean="0"/>
              <a:t>reaching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surface</a:t>
            </a:r>
            <a:endParaRPr lang="nb-NO" sz="2000" dirty="0"/>
          </a:p>
          <a:p>
            <a:pPr>
              <a:lnSpc>
                <a:spcPct val="115000"/>
              </a:lnSpc>
            </a:pPr>
            <a:endParaRPr lang="nb-NO" sz="800" dirty="0"/>
          </a:p>
          <a:p>
            <a:pPr>
              <a:lnSpc>
                <a:spcPct val="115000"/>
              </a:lnSpc>
            </a:pPr>
            <a:r>
              <a:rPr lang="nb-NO" sz="2000" dirty="0"/>
              <a:t>  2. </a:t>
            </a:r>
            <a:r>
              <a:rPr lang="nb-NO" sz="2000" b="1" dirty="0" err="1" smtClean="0"/>
              <a:t>Flux-melting</a:t>
            </a:r>
            <a:r>
              <a:rPr lang="nb-NO" sz="2000" dirty="0" smtClean="0"/>
              <a:t> by </a:t>
            </a:r>
            <a:r>
              <a:rPr lang="nb-NO" sz="2000" dirty="0" err="1" smtClean="0"/>
              <a:t>release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water from </a:t>
            </a:r>
            <a:r>
              <a:rPr lang="nb-NO" sz="2000" dirty="0" err="1" smtClean="0"/>
              <a:t>subducted</a:t>
            </a:r>
            <a:r>
              <a:rPr lang="nb-NO" sz="2000" dirty="0" smtClean="0"/>
              <a:t> </a:t>
            </a:r>
            <a:r>
              <a:rPr lang="nb-NO" sz="2000" dirty="0" err="1" smtClean="0"/>
              <a:t>lithosphere</a:t>
            </a:r>
            <a:endParaRPr lang="nb-NO" sz="2000" dirty="0"/>
          </a:p>
          <a:p>
            <a:pPr>
              <a:lnSpc>
                <a:spcPct val="115000"/>
              </a:lnSpc>
            </a:pPr>
            <a:r>
              <a:rPr lang="nb-NO" sz="2000" dirty="0"/>
              <a:t>       - </a:t>
            </a:r>
            <a:r>
              <a:rPr lang="nb-NO" sz="2000" dirty="0" err="1" smtClean="0"/>
              <a:t>liquidus-</a:t>
            </a:r>
            <a:r>
              <a:rPr lang="nb-NO" sz="2000" dirty="0" smtClean="0"/>
              <a:t> and </a:t>
            </a:r>
            <a:r>
              <a:rPr lang="nb-NO" sz="2000" dirty="0" err="1" smtClean="0"/>
              <a:t>solidus-T</a:t>
            </a:r>
            <a:r>
              <a:rPr lang="nb-NO" sz="2000" dirty="0" smtClean="0"/>
              <a:t> is </a:t>
            </a:r>
            <a:r>
              <a:rPr lang="nb-NO" sz="2000" dirty="0" err="1" smtClean="0"/>
              <a:t>lowered</a:t>
            </a:r>
            <a:r>
              <a:rPr lang="nb-NO" sz="2000" dirty="0" smtClean="0"/>
              <a:t> </a:t>
            </a:r>
            <a:r>
              <a:rPr lang="nb-NO" sz="2000" dirty="0" err="1" smtClean="0"/>
              <a:t>dramatically</a:t>
            </a:r>
            <a:endParaRPr lang="en-GB" sz="2000" dirty="0"/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201626" y="5382883"/>
            <a:ext cx="8820150" cy="133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nb-NO" sz="2200" b="1" dirty="0" err="1" smtClean="0"/>
              <a:t>Primary</a:t>
            </a:r>
            <a:r>
              <a:rPr lang="nb-NO" sz="2200" dirty="0" smtClean="0"/>
              <a:t> </a:t>
            </a:r>
            <a:r>
              <a:rPr lang="nb-NO" sz="2200" dirty="0" err="1" smtClean="0"/>
              <a:t>crust</a:t>
            </a:r>
            <a:r>
              <a:rPr lang="nb-NO" sz="2400" dirty="0" smtClean="0"/>
              <a:t>: </a:t>
            </a:r>
            <a:r>
              <a:rPr lang="nb-NO" sz="1800" dirty="0" err="1" smtClean="0"/>
              <a:t>formed</a:t>
            </a:r>
            <a:r>
              <a:rPr lang="nb-NO" sz="1800" dirty="0" smtClean="0"/>
              <a:t> by </a:t>
            </a:r>
            <a:r>
              <a:rPr lang="nb-NO" sz="1800" dirty="0" err="1" smtClean="0"/>
              <a:t>crystallization</a:t>
            </a:r>
            <a:r>
              <a:rPr lang="nb-NO" sz="1800" dirty="0" smtClean="0"/>
              <a:t> from </a:t>
            </a:r>
            <a:r>
              <a:rPr lang="nb-NO" sz="1800" dirty="0" err="1" smtClean="0"/>
              <a:t>early</a:t>
            </a:r>
            <a:r>
              <a:rPr lang="nb-NO" sz="1800" dirty="0" smtClean="0"/>
              <a:t> </a:t>
            </a:r>
            <a:r>
              <a:rPr lang="nb-NO" sz="1800" dirty="0" err="1" smtClean="0"/>
              <a:t>planetary</a:t>
            </a:r>
            <a:r>
              <a:rPr lang="nb-NO" sz="1800" dirty="0" smtClean="0"/>
              <a:t> magma </a:t>
            </a:r>
            <a:r>
              <a:rPr lang="nb-NO" sz="1800" dirty="0" err="1" smtClean="0"/>
              <a:t>oceans</a:t>
            </a:r>
            <a:endParaRPr lang="nb-NO" sz="1800" dirty="0"/>
          </a:p>
          <a:p>
            <a:pPr>
              <a:lnSpc>
                <a:spcPct val="115000"/>
              </a:lnSpc>
            </a:pPr>
            <a:r>
              <a:rPr lang="nb-NO" sz="2200" b="1" dirty="0" err="1" smtClean="0"/>
              <a:t>Secondary</a:t>
            </a:r>
            <a:r>
              <a:rPr lang="nb-NO" sz="2200" dirty="0" smtClean="0"/>
              <a:t> </a:t>
            </a:r>
            <a:r>
              <a:rPr lang="nb-NO" sz="2200" dirty="0" err="1" smtClean="0"/>
              <a:t>crust</a:t>
            </a:r>
            <a:r>
              <a:rPr lang="nb-NO" sz="2000" dirty="0" smtClean="0"/>
              <a:t>:</a:t>
            </a:r>
            <a:r>
              <a:rPr lang="nb-NO" dirty="0" smtClean="0"/>
              <a:t> </a:t>
            </a:r>
            <a:r>
              <a:rPr lang="nb-NO" sz="1800" dirty="0" smtClean="0"/>
              <a:t>basalts and </a:t>
            </a:r>
            <a:r>
              <a:rPr lang="nb-NO" sz="1800" dirty="0" err="1" smtClean="0"/>
              <a:t>cumulates</a:t>
            </a:r>
            <a:r>
              <a:rPr lang="nb-NO" sz="1800" dirty="0" smtClean="0"/>
              <a:t> </a:t>
            </a:r>
            <a:r>
              <a:rPr lang="nb-NO" sz="1800" dirty="0" err="1" smtClean="0"/>
              <a:t>formed</a:t>
            </a:r>
            <a:r>
              <a:rPr lang="nb-NO" sz="1800" dirty="0" smtClean="0"/>
              <a:t> by </a:t>
            </a:r>
            <a:r>
              <a:rPr lang="nb-NO" sz="1800" dirty="0" err="1" smtClean="0"/>
              <a:t>local/regional</a:t>
            </a:r>
            <a:r>
              <a:rPr lang="nb-NO" sz="1800" dirty="0" smtClean="0"/>
              <a:t> mantle </a:t>
            </a:r>
            <a:r>
              <a:rPr lang="nb-NO" sz="1800" dirty="0" err="1" smtClean="0"/>
              <a:t>melting</a:t>
            </a:r>
            <a:endParaRPr lang="nb-NO" sz="1800" dirty="0"/>
          </a:p>
          <a:p>
            <a:pPr>
              <a:lnSpc>
                <a:spcPct val="115000"/>
              </a:lnSpc>
            </a:pPr>
            <a:r>
              <a:rPr lang="nb-NO" sz="2200" b="1" dirty="0" err="1" smtClean="0"/>
              <a:t>Tertiary</a:t>
            </a:r>
            <a:r>
              <a:rPr lang="nb-NO" sz="2200" dirty="0" smtClean="0"/>
              <a:t> </a:t>
            </a:r>
            <a:r>
              <a:rPr lang="nb-NO" sz="2200" dirty="0" err="1" smtClean="0"/>
              <a:t>crust</a:t>
            </a:r>
            <a:r>
              <a:rPr lang="nb-NO" sz="2000" dirty="0" smtClean="0"/>
              <a:t>:</a:t>
            </a:r>
            <a:r>
              <a:rPr lang="nb-NO" sz="2400" dirty="0" smtClean="0"/>
              <a:t> </a:t>
            </a:r>
            <a:r>
              <a:rPr lang="nb-NO" sz="1800" dirty="0" err="1" smtClean="0"/>
              <a:t>Earth's</a:t>
            </a:r>
            <a:r>
              <a:rPr lang="nb-NO" sz="1800" dirty="0" smtClean="0"/>
              <a:t> </a:t>
            </a:r>
            <a:r>
              <a:rPr lang="nb-NO" sz="1800" dirty="0" err="1" smtClean="0"/>
              <a:t>continental</a:t>
            </a:r>
            <a:r>
              <a:rPr lang="nb-NO" sz="1800" dirty="0" smtClean="0"/>
              <a:t> </a:t>
            </a:r>
            <a:r>
              <a:rPr lang="nb-NO" sz="1800" dirty="0" err="1" smtClean="0"/>
              <a:t>crust</a:t>
            </a:r>
            <a:r>
              <a:rPr lang="nb-NO" sz="1800" dirty="0" smtClean="0"/>
              <a:t> (</a:t>
            </a:r>
            <a:r>
              <a:rPr lang="nb-NO" sz="1800" dirty="0" err="1" smtClean="0"/>
              <a:t>largely</a:t>
            </a:r>
            <a:r>
              <a:rPr lang="nb-NO" sz="1800" dirty="0" smtClean="0"/>
              <a:t> </a:t>
            </a:r>
            <a:r>
              <a:rPr lang="nb-NO" sz="1800" dirty="0" err="1" smtClean="0"/>
              <a:t>granitic</a:t>
            </a:r>
            <a:r>
              <a:rPr lang="nb-NO" sz="1800" dirty="0" smtClean="0"/>
              <a:t>, </a:t>
            </a:r>
            <a:r>
              <a:rPr lang="nb-NO" sz="1800" dirty="0" err="1" smtClean="0"/>
              <a:t>sensu</a:t>
            </a:r>
            <a:r>
              <a:rPr lang="nb-NO" sz="1800" dirty="0" smtClean="0"/>
              <a:t> </a:t>
            </a:r>
            <a:r>
              <a:rPr lang="nb-NO" sz="1800" dirty="0" err="1" smtClean="0"/>
              <a:t>lato</a:t>
            </a:r>
            <a:r>
              <a:rPr lang="nb-NO" sz="1800" dirty="0" smtClean="0"/>
              <a:t>)  </a:t>
            </a:r>
            <a:r>
              <a:rPr lang="nb-NO" sz="1800" dirty="0" smtClean="0">
                <a:latin typeface="Symbol" pitchFamily="18" charset="2"/>
              </a:rPr>
              <a:t>-</a:t>
            </a:r>
            <a:r>
              <a:rPr lang="nb-NO" sz="1800" dirty="0" smtClean="0"/>
              <a:t>  </a:t>
            </a:r>
            <a:r>
              <a:rPr lang="nb-NO" sz="1800" dirty="0" err="1" smtClean="0"/>
              <a:t>hydrous</a:t>
            </a:r>
            <a:r>
              <a:rPr lang="nb-NO" sz="1800" dirty="0" smtClean="0"/>
              <a:t> </a:t>
            </a:r>
            <a:r>
              <a:rPr lang="nb-NO" sz="1800" dirty="0" err="1" smtClean="0"/>
              <a:t>melting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2486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8" grpId="0"/>
      <p:bldP spid="1095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67" y="4101654"/>
            <a:ext cx="32375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/>
          <p:nvPr/>
        </p:nvGrpSpPr>
        <p:grpSpPr>
          <a:xfrm>
            <a:off x="1149986" y="4772594"/>
            <a:ext cx="545342" cy="370859"/>
            <a:chOff x="1327143" y="2669635"/>
            <a:chExt cx="545342" cy="370859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327143" y="2669635"/>
              <a:ext cx="545342" cy="24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nb-NO" sz="1200" dirty="0" smtClean="0">
                  <a:solidFill>
                    <a:srgbClr val="FF0000"/>
                  </a:solidFill>
                </a:rPr>
                <a:t>basalt</a:t>
              </a:r>
              <a:endParaRPr lang="nb-NO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1619672" y="2852935"/>
              <a:ext cx="44172" cy="1875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79512" y="767652"/>
            <a:ext cx="575494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800" dirty="0" smtClean="0"/>
              <a:t>Simple 2 or 3-component </a:t>
            </a:r>
            <a:r>
              <a:rPr lang="nb-NO" sz="1800" dirty="0" err="1" smtClean="0"/>
              <a:t>phase</a:t>
            </a:r>
            <a:r>
              <a:rPr lang="nb-NO" sz="1800" dirty="0" smtClean="0"/>
              <a:t> </a:t>
            </a:r>
            <a:r>
              <a:rPr lang="nb-NO" sz="1800" dirty="0" err="1" smtClean="0"/>
              <a:t>relatios</a:t>
            </a:r>
            <a:r>
              <a:rPr lang="nb-NO" sz="1800" dirty="0" smtClean="0"/>
              <a:t> </a:t>
            </a:r>
            <a:r>
              <a:rPr lang="nb-NO" sz="1800" dirty="0" err="1" smtClean="0"/>
              <a:t>give</a:t>
            </a:r>
            <a:r>
              <a:rPr lang="nb-NO" sz="1800" dirty="0" smtClean="0"/>
              <a:t> </a:t>
            </a:r>
            <a:r>
              <a:rPr lang="nb-NO" sz="1800" dirty="0" err="1" smtClean="0"/>
              <a:t>important</a:t>
            </a:r>
            <a:r>
              <a:rPr lang="nb-NO" sz="1800" dirty="0" smtClean="0"/>
              <a:t> </a:t>
            </a:r>
            <a:r>
              <a:rPr lang="nb-NO" sz="1800" dirty="0" err="1" smtClean="0"/>
              <a:t>clues</a:t>
            </a:r>
            <a:endParaRPr lang="en-GB" sz="1800" dirty="0"/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755" y="1944743"/>
            <a:ext cx="5292725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/>
          <p:nvPr/>
        </p:nvGrpSpPr>
        <p:grpSpPr>
          <a:xfrm>
            <a:off x="7232567" y="5821418"/>
            <a:ext cx="1022350" cy="366712"/>
            <a:chOff x="7153054" y="5042190"/>
            <a:chExt cx="1022350" cy="366712"/>
          </a:xfrm>
        </p:grpSpPr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7173566" y="5091705"/>
              <a:ext cx="931863" cy="282575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7153054" y="5042190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dirty="0" err="1">
                  <a:solidFill>
                    <a:srgbClr val="009900"/>
                  </a:solidFill>
                </a:rPr>
                <a:t>peridotitt</a:t>
              </a:r>
              <a:endParaRPr lang="en-GB" dirty="0">
                <a:solidFill>
                  <a:srgbClr val="009900"/>
                </a:solidFill>
              </a:endParaRPr>
            </a:p>
          </p:txBody>
        </p:sp>
      </p:grpSp>
      <p:sp>
        <p:nvSpPr>
          <p:cNvPr id="52238" name="Oval 14"/>
          <p:cNvSpPr>
            <a:spLocks noChangeArrowheads="1"/>
          </p:cNvSpPr>
          <p:nvPr/>
        </p:nvSpPr>
        <p:spPr bwMode="auto">
          <a:xfrm>
            <a:off x="5416467" y="4432355"/>
            <a:ext cx="96838" cy="10318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466927" y="4261900"/>
            <a:ext cx="7104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basalt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348290"/>
            <a:ext cx="3078122" cy="248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7504" y="94682"/>
            <a:ext cx="791518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Melting </a:t>
            </a:r>
            <a:r>
              <a:rPr lang="nb-NO" sz="2400" dirty="0" err="1" smtClean="0">
                <a:solidFill>
                  <a:srgbClr val="3333FF"/>
                </a:solidFill>
              </a:rPr>
              <a:t>phase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relations</a:t>
            </a:r>
            <a:r>
              <a:rPr lang="nb-NO" sz="2400" dirty="0" smtClean="0">
                <a:solidFill>
                  <a:srgbClr val="3333FF"/>
                </a:solidFill>
              </a:rPr>
              <a:t>:  from simple systems to </a:t>
            </a:r>
            <a:r>
              <a:rPr lang="nb-NO" sz="2400" dirty="0" err="1" smtClean="0">
                <a:solidFill>
                  <a:srgbClr val="3333FF"/>
                </a:solidFill>
              </a:rPr>
              <a:t>natural</a:t>
            </a:r>
            <a:r>
              <a:rPr lang="nb-NO" sz="2400" dirty="0" smtClean="0">
                <a:solidFill>
                  <a:srgbClr val="3333FF"/>
                </a:solidFill>
              </a:rPr>
              <a:t> rocks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 animBg="1"/>
      <p:bldP spid="522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Rel-FoDi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5960" y="1707842"/>
            <a:ext cx="5287943" cy="4387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741" y="214685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Note </a:t>
            </a:r>
            <a:r>
              <a:rPr lang="nb-NO" sz="2800" dirty="0" err="1" smtClean="0">
                <a:solidFill>
                  <a:srgbClr val="3333FF"/>
                </a:solidFill>
              </a:rPr>
              <a:t>that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the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previous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simplified</a:t>
            </a:r>
            <a:r>
              <a:rPr lang="nb-NO" sz="2800" dirty="0" smtClean="0">
                <a:solidFill>
                  <a:srgbClr val="3333FF"/>
                </a:solidFill>
              </a:rPr>
              <a:t> diagram </a:t>
            </a:r>
            <a:r>
              <a:rPr lang="nb-NO" sz="2800" dirty="0" err="1" smtClean="0">
                <a:solidFill>
                  <a:srgbClr val="3333FF"/>
                </a:solidFill>
              </a:rPr>
              <a:t>ignores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the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spinel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field</a:t>
            </a:r>
            <a:r>
              <a:rPr lang="nb-NO" sz="2800" dirty="0" smtClean="0">
                <a:solidFill>
                  <a:srgbClr val="3333FF"/>
                </a:solidFill>
              </a:rPr>
              <a:t>, </a:t>
            </a:r>
            <a:r>
              <a:rPr lang="nb-NO" sz="2800" dirty="0" err="1" smtClean="0">
                <a:solidFill>
                  <a:srgbClr val="3333FF"/>
                </a:solidFill>
              </a:rPr>
              <a:t>prodruding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into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the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Fo-An-Di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triangle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6165304"/>
            <a:ext cx="1571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Fig. 7.2 (Winter)</a:t>
            </a:r>
            <a:endParaRPr lang="nb-NO" dirty="0">
              <a:solidFill>
                <a:srgbClr val="3333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64966" y="2593525"/>
            <a:ext cx="724619" cy="868409"/>
            <a:chOff x="4364966" y="2593525"/>
            <a:chExt cx="724619" cy="868409"/>
          </a:xfrm>
        </p:grpSpPr>
        <p:sp>
          <p:nvSpPr>
            <p:cNvPr id="11" name="Freeform 10"/>
            <p:cNvSpPr/>
            <p:nvPr/>
          </p:nvSpPr>
          <p:spPr>
            <a:xfrm rot="571174">
              <a:off x="4393013" y="2593525"/>
              <a:ext cx="177769" cy="868409"/>
            </a:xfrm>
            <a:custGeom>
              <a:avLst/>
              <a:gdLst>
                <a:gd name="connsiteX0" fmla="*/ 258793 w 258793"/>
                <a:gd name="connsiteY0" fmla="*/ 0 h 931653"/>
                <a:gd name="connsiteX1" fmla="*/ 34506 w 258793"/>
                <a:gd name="connsiteY1" fmla="*/ 439948 h 931653"/>
                <a:gd name="connsiteX2" fmla="*/ 51759 w 258793"/>
                <a:gd name="connsiteY2" fmla="*/ 931653 h 93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793" h="931653">
                  <a:moveTo>
                    <a:pt x="258793" y="0"/>
                  </a:moveTo>
                  <a:cubicBezTo>
                    <a:pt x="163902" y="142336"/>
                    <a:pt x="69012" y="284673"/>
                    <a:pt x="34506" y="439948"/>
                  </a:cubicBezTo>
                  <a:cubicBezTo>
                    <a:pt x="0" y="595223"/>
                    <a:pt x="25879" y="763438"/>
                    <a:pt x="51759" y="931653"/>
                  </a:cubicBezTo>
                </a:path>
              </a:pathLst>
            </a:custGeom>
            <a:ln w="19050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64966" y="3423249"/>
              <a:ext cx="724619" cy="18691"/>
            </a:xfrm>
            <a:custGeom>
              <a:avLst/>
              <a:gdLst>
                <a:gd name="connsiteX0" fmla="*/ 724619 w 724619"/>
                <a:gd name="connsiteY0" fmla="*/ 10064 h 18691"/>
                <a:gd name="connsiteX1" fmla="*/ 405442 w 724619"/>
                <a:gd name="connsiteY1" fmla="*/ 1438 h 18691"/>
                <a:gd name="connsiteX2" fmla="*/ 0 w 724619"/>
                <a:gd name="connsiteY2" fmla="*/ 18691 h 1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4619" h="18691">
                  <a:moveTo>
                    <a:pt x="724619" y="10064"/>
                  </a:moveTo>
                  <a:cubicBezTo>
                    <a:pt x="625415" y="5032"/>
                    <a:pt x="526212" y="0"/>
                    <a:pt x="405442" y="1438"/>
                  </a:cubicBezTo>
                  <a:cubicBezTo>
                    <a:pt x="284672" y="2876"/>
                    <a:pt x="142336" y="10783"/>
                    <a:pt x="0" y="18691"/>
                  </a:cubicBezTo>
                </a:path>
              </a:pathLst>
            </a:custGeom>
            <a:ln w="19050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27049" y="2866378"/>
            <a:ext cx="862737" cy="4514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00FF"/>
                </a:solidFill>
              </a:rPr>
              <a:t>Spinel</a:t>
            </a:r>
            <a:r>
              <a:rPr lang="nb-NO" sz="1400" dirty="0" smtClean="0">
                <a:solidFill>
                  <a:srgbClr val="0000FF"/>
                </a:solidFill>
              </a:rPr>
              <a:t>,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00FF"/>
                </a:solidFill>
              </a:rPr>
              <a:t>MgAl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2</a:t>
            </a:r>
            <a:r>
              <a:rPr lang="nb-NO" sz="1400" dirty="0" err="1" smtClean="0">
                <a:solidFill>
                  <a:srgbClr val="0000FF"/>
                </a:solidFill>
              </a:rPr>
              <a:t>O</a:t>
            </a:r>
            <a:r>
              <a:rPr lang="nb-NO" sz="1400" baseline="-25000" dirty="0" err="1" smtClean="0">
                <a:solidFill>
                  <a:srgbClr val="0000FF"/>
                </a:solidFill>
              </a:rPr>
              <a:t>4</a:t>
            </a:r>
            <a:endParaRPr lang="nb-NO" sz="1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359" y="2585210"/>
            <a:ext cx="3786410" cy="426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107" y="2622190"/>
            <a:ext cx="3757149" cy="42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hRel-FoDiAn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10" y="14985"/>
            <a:ext cx="2890907" cy="2709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1539" y="411548"/>
            <a:ext cx="1090363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err="1" smtClean="0">
                <a:solidFill>
                  <a:srgbClr val="3333FF"/>
                </a:solidFill>
              </a:rPr>
              <a:t>Spinel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sz="1300" dirty="0" err="1" smtClean="0">
                <a:solidFill>
                  <a:srgbClr val="3333FF"/>
                </a:solidFill>
              </a:rPr>
              <a:t>field</a:t>
            </a:r>
            <a:endParaRPr lang="nb-NO" sz="13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3333FF"/>
                </a:solidFill>
              </a:rPr>
              <a:t>    </a:t>
            </a:r>
            <a:r>
              <a:rPr lang="nb-NO" sz="1300" dirty="0" err="1" smtClean="0">
                <a:solidFill>
                  <a:srgbClr val="3333FF"/>
                </a:solidFill>
              </a:rPr>
              <a:t>protrusion</a:t>
            </a:r>
            <a:endParaRPr lang="nb-NO" sz="1300" dirty="0" smtClean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dirty="0" smtClean="0">
                <a:solidFill>
                  <a:srgbClr val="3333FF"/>
                </a:solidFill>
              </a:rPr>
              <a:t>      </a:t>
            </a:r>
            <a:r>
              <a:rPr lang="nb-NO" sz="1100" dirty="0" smtClean="0"/>
              <a:t>Fig. 7.12</a:t>
            </a:r>
          </a:p>
          <a:p>
            <a:pPr>
              <a:lnSpc>
                <a:spcPts val="1400"/>
              </a:lnSpc>
            </a:pPr>
            <a:r>
              <a:rPr lang="nb-NO" sz="1100" dirty="0" smtClean="0"/>
              <a:t>            (Winter)</a:t>
            </a:r>
            <a:endParaRPr lang="nb-NO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5058252" y="2328906"/>
            <a:ext cx="2379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The </a:t>
            </a:r>
            <a:r>
              <a:rPr lang="nb-NO" dirty="0" err="1" smtClean="0">
                <a:solidFill>
                  <a:srgbClr val="FF0000"/>
                </a:solidFill>
              </a:rPr>
              <a:t>effect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of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p-increase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347864" y="1127741"/>
            <a:ext cx="4608512" cy="109260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nb-NO" sz="2200" dirty="0" err="1" smtClean="0">
                <a:solidFill>
                  <a:srgbClr val="3333FF"/>
                </a:solidFill>
              </a:rPr>
              <a:t>Liquidus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relations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spinel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peridotite</a:t>
            </a:r>
            <a:endParaRPr lang="nb-NO" sz="22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in an </a:t>
            </a:r>
            <a:r>
              <a:rPr lang="nb-NO" sz="2200" b="1" dirty="0" err="1" smtClean="0">
                <a:solidFill>
                  <a:srgbClr val="3333FF"/>
                </a:solidFill>
              </a:rPr>
              <a:t>approximate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4-component</a:t>
            </a:r>
            <a:endParaRPr lang="nb-NO" sz="22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 (</a:t>
            </a:r>
            <a:r>
              <a:rPr lang="nb-NO" sz="2200" dirty="0" err="1" smtClean="0">
                <a:solidFill>
                  <a:srgbClr val="3333FF"/>
                </a:solidFill>
              </a:rPr>
              <a:t>pseudoquaternary</a:t>
            </a:r>
            <a:r>
              <a:rPr lang="nb-NO" sz="2200" dirty="0" smtClean="0">
                <a:solidFill>
                  <a:srgbClr val="3333FF"/>
                </a:solidFill>
              </a:rPr>
              <a:t>) system</a:t>
            </a:r>
          </a:p>
        </p:txBody>
      </p:sp>
    </p:spTree>
    <p:extLst>
      <p:ext uri="{BB962C8B-B14F-4D97-AF65-F5344CB8AC3E}">
        <p14:creationId xmlns:p14="http://schemas.microsoft.com/office/powerpoint/2010/main" val="16649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4161237" cy="469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0" y="765293"/>
            <a:ext cx="4193645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77926" y="58252"/>
            <a:ext cx="8712968" cy="656590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Upper</a:t>
            </a:r>
            <a:r>
              <a:rPr lang="nb-NO" sz="1800" dirty="0" smtClean="0">
                <a:solidFill>
                  <a:srgbClr val="3333FF"/>
                </a:solidFill>
              </a:rPr>
              <a:t> mantle melting and </a:t>
            </a:r>
            <a:r>
              <a:rPr lang="nb-NO" sz="1800" dirty="0" err="1" smtClean="0">
                <a:solidFill>
                  <a:srgbClr val="3333FF"/>
                </a:solidFill>
              </a:rPr>
              <a:t>crystallization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on</a:t>
            </a:r>
            <a:r>
              <a:rPr lang="nb-NO" sz="1800" dirty="0" smtClean="0">
                <a:solidFill>
                  <a:srgbClr val="3333FF"/>
                </a:solidFill>
              </a:rPr>
              <a:t> Earth: </a:t>
            </a:r>
            <a:r>
              <a:rPr lang="nb-NO" sz="1800" dirty="0" err="1" smtClean="0">
                <a:solidFill>
                  <a:srgbClr val="3333FF"/>
                </a:solidFill>
              </a:rPr>
              <a:t>typical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pressure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of</a:t>
            </a:r>
            <a:r>
              <a:rPr lang="nb-NO" sz="1800" dirty="0" smtClean="0">
                <a:solidFill>
                  <a:srgbClr val="3333FF"/>
                </a:solidFill>
              </a:rPr>
              <a:t> 1-1.5 </a:t>
            </a:r>
            <a:r>
              <a:rPr lang="nb-NO" sz="1800" dirty="0" err="1" smtClean="0">
                <a:solidFill>
                  <a:srgbClr val="3333FF"/>
                </a:solidFill>
              </a:rPr>
              <a:t>GPa</a:t>
            </a:r>
            <a:r>
              <a:rPr lang="nb-NO" sz="1800" dirty="0" smtClean="0">
                <a:solidFill>
                  <a:srgbClr val="3333FF"/>
                </a:solidFill>
              </a:rPr>
              <a:t> for melting </a:t>
            </a:r>
            <a:r>
              <a:rPr lang="nb-NO" sz="1800" dirty="0" err="1" smtClean="0">
                <a:solidFill>
                  <a:srgbClr val="3333FF"/>
                </a:solidFill>
              </a:rPr>
              <a:t>of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spinel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peridotite</a:t>
            </a:r>
            <a:r>
              <a:rPr lang="nb-NO" sz="1800" dirty="0" smtClean="0">
                <a:solidFill>
                  <a:srgbClr val="3333FF"/>
                </a:solidFill>
              </a:rPr>
              <a:t> at 30-40 km </a:t>
            </a:r>
            <a:r>
              <a:rPr lang="nb-NO" sz="1800" dirty="0" err="1" smtClean="0">
                <a:solidFill>
                  <a:srgbClr val="3333FF"/>
                </a:solidFill>
              </a:rPr>
              <a:t>depth</a:t>
            </a:r>
            <a:r>
              <a:rPr lang="nb-NO" sz="1800" dirty="0" smtClean="0">
                <a:solidFill>
                  <a:srgbClr val="3333FF"/>
                </a:solidFill>
              </a:rPr>
              <a:t>  </a:t>
            </a:r>
            <a:r>
              <a:rPr lang="nb-NO" sz="1800" i="1" dirty="0" smtClean="0"/>
              <a:t>(pseudo-</a:t>
            </a:r>
            <a:r>
              <a:rPr lang="nb-NO" sz="1800" i="1" dirty="0" err="1" smtClean="0"/>
              <a:t>quaternary</a:t>
            </a:r>
            <a:r>
              <a:rPr lang="nb-NO" sz="1800" i="1" dirty="0" smtClean="0"/>
              <a:t> system Ol-Sil-</a:t>
            </a:r>
            <a:r>
              <a:rPr lang="nb-NO" sz="1800" i="1" dirty="0" err="1" smtClean="0"/>
              <a:t>Pl</a:t>
            </a:r>
            <a:r>
              <a:rPr lang="nb-NO" sz="1800" i="1" dirty="0" smtClean="0"/>
              <a:t>-</a:t>
            </a:r>
            <a:r>
              <a:rPr lang="nb-NO" sz="1800" i="1" dirty="0" err="1" smtClean="0"/>
              <a:t>Cpx</a:t>
            </a:r>
            <a:r>
              <a:rPr lang="nb-NO" sz="1800" i="1" dirty="0" smtClean="0"/>
              <a:t>)</a:t>
            </a:r>
            <a:endParaRPr lang="en-GB" sz="1800" i="1" dirty="0"/>
          </a:p>
        </p:txBody>
      </p:sp>
      <p:sp>
        <p:nvSpPr>
          <p:cNvPr id="111625" name="Oval 9"/>
          <p:cNvSpPr>
            <a:spLocks noChangeArrowheads="1"/>
          </p:cNvSpPr>
          <p:nvPr/>
        </p:nvSpPr>
        <p:spPr bwMode="auto">
          <a:xfrm>
            <a:off x="6778318" y="5350455"/>
            <a:ext cx="130784" cy="131673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11626" name="Oval 10"/>
          <p:cNvSpPr>
            <a:spLocks noChangeArrowheads="1"/>
          </p:cNvSpPr>
          <p:nvPr/>
        </p:nvSpPr>
        <p:spPr bwMode="auto">
          <a:xfrm>
            <a:off x="6260720" y="4643319"/>
            <a:ext cx="115888" cy="11271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111629" name="Line 13"/>
          <p:cNvSpPr>
            <a:spLocks noChangeShapeType="1"/>
          </p:cNvSpPr>
          <p:nvPr/>
        </p:nvSpPr>
        <p:spPr bwMode="auto">
          <a:xfrm flipH="1" flipV="1">
            <a:off x="1587398" y="4484218"/>
            <a:ext cx="175039" cy="774854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1632" name="Text Box 16"/>
          <p:cNvSpPr txBox="1">
            <a:spLocks noChangeArrowheads="1"/>
          </p:cNvSpPr>
          <p:nvPr/>
        </p:nvSpPr>
        <p:spPr bwMode="auto">
          <a:xfrm rot="615409">
            <a:off x="6857253" y="5418615"/>
            <a:ext cx="10534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600" b="1" dirty="0" err="1" smtClean="0">
                <a:solidFill>
                  <a:srgbClr val="009900"/>
                </a:solidFill>
              </a:rPr>
              <a:t>Peridotite</a:t>
            </a:r>
            <a:endParaRPr lang="en-GB" sz="1600" b="1" dirty="0">
              <a:solidFill>
                <a:srgbClr val="009900"/>
              </a:solidFill>
            </a:endParaRPr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1407298" y="3865100"/>
            <a:ext cx="304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200" b="1" dirty="0">
                <a:solidFill>
                  <a:srgbClr val="009900"/>
                </a:solidFill>
              </a:rPr>
              <a:t>ol</a:t>
            </a:r>
            <a:endParaRPr lang="en-GB" sz="1200" b="1" dirty="0">
              <a:solidFill>
                <a:srgbClr val="009900"/>
              </a:solidFill>
            </a:endParaRP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 rot="1505193">
            <a:off x="1128500" y="3520424"/>
            <a:ext cx="4331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 b="1" dirty="0" err="1">
                <a:solidFill>
                  <a:srgbClr val="0000FF"/>
                </a:solidFill>
              </a:rPr>
              <a:t>pl-ol</a:t>
            </a:r>
            <a:endParaRPr lang="en-GB" sz="1000" b="1" dirty="0">
              <a:solidFill>
                <a:srgbClr val="0000FF"/>
              </a:solidFill>
            </a:endParaRPr>
          </a:p>
        </p:txBody>
      </p:sp>
      <p:sp>
        <p:nvSpPr>
          <p:cNvPr id="111637" name="Text Box 21"/>
          <p:cNvSpPr txBox="1">
            <a:spLocks noChangeArrowheads="1"/>
          </p:cNvSpPr>
          <p:nvPr/>
        </p:nvSpPr>
        <p:spPr bwMode="auto">
          <a:xfrm rot="2080408">
            <a:off x="1380336" y="3417505"/>
            <a:ext cx="6046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 b="1" dirty="0" err="1" smtClean="0">
                <a:solidFill>
                  <a:srgbClr val="9900CC"/>
                </a:solidFill>
              </a:rPr>
              <a:t>cp-pl-ol</a:t>
            </a:r>
            <a:endParaRPr lang="en-GB" sz="1000" b="1" dirty="0">
              <a:solidFill>
                <a:srgbClr val="9900CC"/>
              </a:solidFill>
            </a:endParaRPr>
          </a:p>
        </p:txBody>
      </p:sp>
      <p:sp>
        <p:nvSpPr>
          <p:cNvPr id="111644" name="Text Box 28"/>
          <p:cNvSpPr txBox="1">
            <a:spLocks noChangeArrowheads="1"/>
          </p:cNvSpPr>
          <p:nvPr/>
        </p:nvSpPr>
        <p:spPr bwMode="auto">
          <a:xfrm>
            <a:off x="4244562" y="4809506"/>
            <a:ext cx="1449436" cy="5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nb-NO" sz="1100" dirty="0" smtClean="0">
                <a:solidFill>
                  <a:srgbClr val="FF0000"/>
                </a:solidFill>
              </a:rPr>
              <a:t>Pseudoinvariant </a:t>
            </a:r>
            <a:r>
              <a:rPr lang="nb-NO" sz="1100" dirty="0" err="1" smtClean="0">
                <a:solidFill>
                  <a:srgbClr val="FF0000"/>
                </a:solidFill>
              </a:rPr>
              <a:t>point</a:t>
            </a:r>
            <a:r>
              <a:rPr lang="nb-NO" sz="1100" dirty="0" smtClean="0">
                <a:solidFill>
                  <a:srgbClr val="FF0000"/>
                </a:solidFill>
              </a:rPr>
              <a:t>,</a:t>
            </a:r>
            <a:endParaRPr lang="nb-NO" sz="11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100" b="1" dirty="0">
                <a:solidFill>
                  <a:srgbClr val="FF0000"/>
                </a:solidFill>
              </a:rPr>
              <a:t> </a:t>
            </a:r>
            <a:r>
              <a:rPr lang="nb-NO" sz="1100" b="1" dirty="0" err="1" smtClean="0">
                <a:solidFill>
                  <a:srgbClr val="FF0000"/>
                </a:solidFill>
              </a:rPr>
              <a:t>eutectic-like</a:t>
            </a:r>
            <a:r>
              <a:rPr lang="nb-NO" sz="1100" dirty="0" smtClean="0">
                <a:solidFill>
                  <a:srgbClr val="FF0000"/>
                </a:solidFill>
              </a:rPr>
              <a:t> basalt</a:t>
            </a:r>
          </a:p>
          <a:p>
            <a:pPr>
              <a:lnSpc>
                <a:spcPct val="90000"/>
              </a:lnSpc>
            </a:pPr>
            <a:r>
              <a:rPr lang="nb-NO" sz="1100" dirty="0" err="1" smtClean="0">
                <a:solidFill>
                  <a:srgbClr val="FF0000"/>
                </a:solidFill>
              </a:rPr>
              <a:t>composition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11645" name="Line 29"/>
          <p:cNvSpPr>
            <a:spLocks noChangeShapeType="1"/>
          </p:cNvSpPr>
          <p:nvPr/>
        </p:nvSpPr>
        <p:spPr bwMode="auto">
          <a:xfrm flipV="1">
            <a:off x="5493469" y="4737461"/>
            <a:ext cx="804663" cy="334264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1646" name="Text Box 30"/>
          <p:cNvSpPr txBox="1">
            <a:spLocks noChangeArrowheads="1"/>
          </p:cNvSpPr>
          <p:nvPr/>
        </p:nvSpPr>
        <p:spPr bwMode="auto">
          <a:xfrm rot="264034">
            <a:off x="3374623" y="4364256"/>
            <a:ext cx="136127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nb-NO" sz="1000" dirty="0" smtClean="0"/>
              <a:t>Magma </a:t>
            </a:r>
            <a:r>
              <a:rPr lang="nb-NO" sz="1000" dirty="0" err="1" smtClean="0"/>
              <a:t>ascent</a:t>
            </a:r>
            <a:r>
              <a:rPr lang="nb-NO" sz="1000" dirty="0" smtClean="0"/>
              <a:t> to </a:t>
            </a:r>
            <a:r>
              <a:rPr lang="nb-NO" sz="1000" dirty="0" err="1" smtClean="0"/>
              <a:t>near-</a:t>
            </a:r>
            <a:endParaRPr lang="nb-NO" sz="1000" dirty="0" smtClean="0"/>
          </a:p>
          <a:p>
            <a:pPr>
              <a:lnSpc>
                <a:spcPct val="85000"/>
              </a:lnSpc>
            </a:pPr>
            <a:r>
              <a:rPr lang="nb-NO" sz="1000" dirty="0" smtClean="0"/>
              <a:t>  </a:t>
            </a:r>
            <a:r>
              <a:rPr lang="nb-NO" sz="1000" dirty="0" err="1" smtClean="0"/>
              <a:t>surface</a:t>
            </a:r>
            <a:r>
              <a:rPr lang="nb-NO" sz="1000" dirty="0" smtClean="0"/>
              <a:t> </a:t>
            </a:r>
            <a:r>
              <a:rPr lang="nb-NO" sz="1000" dirty="0" err="1" smtClean="0"/>
              <a:t>chamber</a:t>
            </a:r>
            <a:endParaRPr lang="nb-NO" sz="1000" dirty="0" smtClean="0"/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1520470" y="4320179"/>
            <a:ext cx="115888" cy="11271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42" name="TextBox 41"/>
          <p:cNvSpPr txBox="1"/>
          <p:nvPr/>
        </p:nvSpPr>
        <p:spPr>
          <a:xfrm>
            <a:off x="5188062" y="5951753"/>
            <a:ext cx="3652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9D0DFF"/>
                </a:solidFill>
              </a:rPr>
              <a:t>What</a:t>
            </a:r>
            <a:r>
              <a:rPr lang="nb-NO" sz="2000" b="1" dirty="0" smtClean="0">
                <a:solidFill>
                  <a:srgbClr val="9D0DFF"/>
                </a:solidFill>
              </a:rPr>
              <a:t> </a:t>
            </a:r>
            <a:r>
              <a:rPr lang="nb-NO" sz="2000" b="1" dirty="0" err="1" smtClean="0">
                <a:solidFill>
                  <a:srgbClr val="9D0DFF"/>
                </a:solidFill>
              </a:rPr>
              <a:t>about</a:t>
            </a:r>
            <a:r>
              <a:rPr lang="nb-NO" sz="2000" b="1" dirty="0" smtClean="0">
                <a:solidFill>
                  <a:srgbClr val="9D0DFF"/>
                </a:solidFill>
              </a:rPr>
              <a:t> </a:t>
            </a:r>
            <a:r>
              <a:rPr lang="nb-NO" sz="2000" b="1" dirty="0" err="1" smtClean="0">
                <a:solidFill>
                  <a:srgbClr val="9D0DFF"/>
                </a:solidFill>
              </a:rPr>
              <a:t>small</a:t>
            </a:r>
            <a:r>
              <a:rPr lang="nb-NO" sz="2000" b="1" dirty="0" smtClean="0">
                <a:solidFill>
                  <a:srgbClr val="9D0DFF"/>
                </a:solidFill>
              </a:rPr>
              <a:t> </a:t>
            </a:r>
            <a:r>
              <a:rPr lang="nb-NO" sz="2000" b="1" dirty="0" err="1" smtClean="0">
                <a:solidFill>
                  <a:srgbClr val="9D0DFF"/>
                </a:solidFill>
              </a:rPr>
              <a:t>asteroids</a:t>
            </a:r>
            <a:r>
              <a:rPr lang="nb-NO" sz="2000" b="1" dirty="0" smtClean="0">
                <a:solidFill>
                  <a:srgbClr val="9D0DFF"/>
                </a:solidFill>
              </a:rPr>
              <a:t> and</a:t>
            </a:r>
          </a:p>
          <a:p>
            <a:r>
              <a:rPr lang="nb-NO" sz="2000" b="1" dirty="0" smtClean="0">
                <a:solidFill>
                  <a:srgbClr val="9D0DFF"/>
                </a:solidFill>
              </a:rPr>
              <a:t> </a:t>
            </a:r>
            <a:r>
              <a:rPr lang="nb-NO" sz="2000" b="1" dirty="0" err="1" smtClean="0">
                <a:solidFill>
                  <a:srgbClr val="9D0DFF"/>
                </a:solidFill>
              </a:rPr>
              <a:t>protoplanets</a:t>
            </a:r>
            <a:r>
              <a:rPr lang="nb-NO" sz="2000" b="1" dirty="0" smtClean="0">
                <a:solidFill>
                  <a:srgbClr val="9D0DFF"/>
                </a:solidFill>
              </a:rPr>
              <a:t>, like Vesta?</a:t>
            </a:r>
            <a:endParaRPr lang="nb-NO" sz="2000" b="1" dirty="0">
              <a:solidFill>
                <a:srgbClr val="9D0DFF"/>
              </a:solidFill>
            </a:endParaRPr>
          </a:p>
        </p:txBody>
      </p:sp>
      <p:sp>
        <p:nvSpPr>
          <p:cNvPr id="111634" name="Line 18"/>
          <p:cNvSpPr>
            <a:spLocks noChangeShapeType="1"/>
          </p:cNvSpPr>
          <p:nvPr/>
        </p:nvSpPr>
        <p:spPr bwMode="auto">
          <a:xfrm flipH="1" flipV="1">
            <a:off x="1551234" y="4374095"/>
            <a:ext cx="4746898" cy="332587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 flipH="1" flipV="1">
            <a:off x="1433779" y="3891686"/>
            <a:ext cx="146296" cy="54505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>
            <a:off x="1558576" y="3611453"/>
            <a:ext cx="203861" cy="133373"/>
          </a:xfrm>
          <a:prstGeom prst="line">
            <a:avLst/>
          </a:prstGeom>
          <a:noFill/>
          <a:ln w="19050">
            <a:solidFill>
              <a:srgbClr val="99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V="1">
            <a:off x="1428478" y="3601044"/>
            <a:ext cx="116091" cy="27624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26" name="TextBox 25"/>
          <p:cNvSpPr txBox="1"/>
          <p:nvPr/>
        </p:nvSpPr>
        <p:spPr>
          <a:xfrm>
            <a:off x="236868" y="5777211"/>
            <a:ext cx="4339650" cy="923330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Terrestrial</a:t>
            </a:r>
            <a:r>
              <a:rPr lang="nb-NO" sz="2000" dirty="0" smtClean="0">
                <a:solidFill>
                  <a:srgbClr val="3333FF"/>
                </a:solidFill>
              </a:rPr>
              <a:t> magma </a:t>
            </a:r>
            <a:r>
              <a:rPr lang="nb-NO" sz="2000" dirty="0" err="1" smtClean="0">
                <a:solidFill>
                  <a:srgbClr val="3333FF"/>
                </a:solidFill>
              </a:rPr>
              <a:t>chambers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dirty="0" smtClean="0"/>
              <a:t> </a:t>
            </a:r>
            <a:r>
              <a:rPr lang="nb-NO" sz="1600" dirty="0" smtClean="0"/>
              <a:t>- </a:t>
            </a:r>
            <a:r>
              <a:rPr lang="nb-NO" sz="1600" dirty="0" err="1" smtClean="0"/>
              <a:t>early</a:t>
            </a:r>
            <a:r>
              <a:rPr lang="nb-NO" sz="1600" dirty="0" smtClean="0"/>
              <a:t> </a:t>
            </a:r>
            <a:r>
              <a:rPr lang="nb-NO" sz="1600" dirty="0" err="1" smtClean="0"/>
              <a:t>cumulates</a:t>
            </a:r>
            <a:r>
              <a:rPr lang="nb-NO" sz="1600" dirty="0" smtClean="0"/>
              <a:t> </a:t>
            </a:r>
            <a:r>
              <a:rPr lang="nb-NO" sz="1600" dirty="0" err="1" smtClean="0"/>
              <a:t>are</a:t>
            </a:r>
            <a:r>
              <a:rPr lang="nb-NO" sz="1600" dirty="0" smtClean="0"/>
              <a:t> </a:t>
            </a:r>
            <a:r>
              <a:rPr lang="nb-NO" sz="1600" b="1" dirty="0" err="1" smtClean="0"/>
              <a:t>olivine</a:t>
            </a:r>
            <a:r>
              <a:rPr lang="nb-NO" sz="1600" dirty="0" err="1" smtClean="0"/>
              <a:t>-dominated</a:t>
            </a:r>
            <a:endParaRPr lang="nb-NO" sz="1600" dirty="0" smtClean="0"/>
          </a:p>
          <a:p>
            <a:r>
              <a:rPr lang="nb-NO" sz="1600" dirty="0" smtClean="0"/>
              <a:t> - </a:t>
            </a:r>
            <a:r>
              <a:rPr lang="nb-NO" sz="1600" b="1" dirty="0" err="1" smtClean="0"/>
              <a:t>opx</a:t>
            </a:r>
            <a:r>
              <a:rPr lang="nb-NO" sz="1600" dirty="0" smtClean="0"/>
              <a:t> is </a:t>
            </a:r>
            <a:r>
              <a:rPr lang="nb-NO" sz="1600" dirty="0" err="1" smtClean="0"/>
              <a:t>almost</a:t>
            </a:r>
            <a:r>
              <a:rPr lang="nb-NO" sz="1600" dirty="0" smtClean="0"/>
              <a:t> </a:t>
            </a:r>
            <a:r>
              <a:rPr lang="nb-NO" sz="1600" b="1" dirty="0" smtClean="0"/>
              <a:t>never</a:t>
            </a:r>
            <a:r>
              <a:rPr lang="nb-NO" sz="1600" dirty="0" smtClean="0"/>
              <a:t> in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liquidus</a:t>
            </a:r>
            <a:r>
              <a:rPr lang="nb-NO" sz="1600" dirty="0" smtClean="0"/>
              <a:t> </a:t>
            </a:r>
            <a:r>
              <a:rPr lang="nb-NO" sz="1600" dirty="0" err="1" smtClean="0"/>
              <a:t>assemblage</a:t>
            </a:r>
            <a:endParaRPr lang="nb-NO" sz="1600" dirty="0" smtClean="0"/>
          </a:p>
        </p:txBody>
      </p:sp>
    </p:spTree>
    <p:extLst>
      <p:ext uri="{BB962C8B-B14F-4D97-AF65-F5344CB8AC3E}">
        <p14:creationId xmlns:p14="http://schemas.microsoft.com/office/powerpoint/2010/main" val="15322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628800"/>
            <a:ext cx="8046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Maciej</a:t>
            </a:r>
            <a:r>
              <a:rPr lang="en-US" sz="2000" b="1" dirty="0"/>
              <a:t> </a:t>
            </a:r>
            <a:r>
              <a:rPr lang="en-US" sz="2000" b="1" dirty="0" err="1"/>
              <a:t>Fitt</a:t>
            </a:r>
            <a:r>
              <a:rPr lang="en-US" sz="2000" dirty="0" smtClean="0"/>
              <a:t>, </a:t>
            </a:r>
            <a:r>
              <a:rPr lang="en-GB" sz="2000" dirty="0" smtClean="0"/>
              <a:t>Institute </a:t>
            </a:r>
            <a:r>
              <a:rPr lang="en-GB" sz="2000" dirty="0"/>
              <a:t>of Geological </a:t>
            </a:r>
            <a:r>
              <a:rPr lang="en-GB" sz="2000" dirty="0" smtClean="0"/>
              <a:t>Sciences, </a:t>
            </a:r>
            <a:r>
              <a:rPr lang="en-GB" sz="2000" dirty="0"/>
              <a:t>Polish </a:t>
            </a:r>
            <a:r>
              <a:rPr lang="en-GB" sz="2000" dirty="0" smtClean="0"/>
              <a:t>Academy of Science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400" dirty="0" err="1" smtClean="0">
                <a:solidFill>
                  <a:srgbClr val="3333FF"/>
                </a:solidFill>
              </a:rPr>
              <a:t>Vesta</a:t>
            </a:r>
            <a:r>
              <a:rPr lang="en-US" sz="2400" dirty="0" smtClean="0">
                <a:solidFill>
                  <a:srgbClr val="3333FF"/>
                </a:solidFill>
              </a:rPr>
              <a:t> </a:t>
            </a:r>
            <a:r>
              <a:rPr lang="en-US" sz="2400" dirty="0">
                <a:solidFill>
                  <a:srgbClr val="3333FF"/>
                </a:solidFill>
              </a:rPr>
              <a:t>structure, composition and relation to the </a:t>
            </a:r>
            <a:r>
              <a:rPr lang="en-US" sz="2400" dirty="0" err="1">
                <a:solidFill>
                  <a:srgbClr val="3333FF"/>
                </a:solidFill>
              </a:rPr>
              <a:t>HED</a:t>
            </a:r>
            <a:r>
              <a:rPr lang="en-US" sz="2400" dirty="0">
                <a:solidFill>
                  <a:srgbClr val="3333FF"/>
                </a:solidFill>
              </a:rPr>
              <a:t> meteorites</a:t>
            </a:r>
          </a:p>
        </p:txBody>
      </p:sp>
    </p:spTree>
    <p:extLst>
      <p:ext uri="{BB962C8B-B14F-4D97-AF65-F5344CB8AC3E}">
        <p14:creationId xmlns:p14="http://schemas.microsoft.com/office/powerpoint/2010/main" val="7590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2"/>
          <p:cNvSpPr>
            <a:spLocks noChangeArrowheads="1"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16387" name="Picture 4" descr="Asteroid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0825"/>
            <a:ext cx="91440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2411413" y="3200400"/>
            <a:ext cx="449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7 Iris</a:t>
            </a:r>
          </a:p>
        </p:txBody>
      </p:sp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3851275" y="2744788"/>
            <a:ext cx="5191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3 Juno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2627313" y="6369050"/>
            <a:ext cx="643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b="1" dirty="0">
                <a:solidFill>
                  <a:srgbClr val="FF9900"/>
                </a:solidFill>
              </a:rPr>
              <a:t>6 Hebe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1835150" y="5589588"/>
            <a:ext cx="547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8 Flora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3492500" y="6129338"/>
            <a:ext cx="8016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15 Eunomia</a:t>
            </a: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4284663" y="6129338"/>
            <a:ext cx="687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532</a:t>
            </a:r>
          </a:p>
          <a:p>
            <a:pPr>
              <a:lnSpc>
                <a:spcPct val="80000"/>
              </a:lnSpc>
            </a:pPr>
            <a:r>
              <a:rPr lang="nb-NO" sz="1000">
                <a:solidFill>
                  <a:srgbClr val="FF9900"/>
                </a:solidFill>
              </a:rPr>
              <a:t>Herculina</a:t>
            </a: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179388" y="596900"/>
            <a:ext cx="4507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chemeClr val="bg1">
                    <a:lumMod val="65000"/>
                  </a:schemeClr>
                </a:solidFill>
              </a:rPr>
              <a:t>Carbonaceous</a:t>
            </a:r>
            <a:r>
              <a:rPr lang="nb-NO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800" dirty="0" err="1">
                <a:solidFill>
                  <a:schemeClr val="bg1">
                    <a:lumMod val="65000"/>
                  </a:schemeClr>
                </a:solidFill>
              </a:rPr>
              <a:t>chond</a:t>
            </a:r>
            <a:r>
              <a:rPr lang="nb-NO" sz="1800" dirty="0">
                <a:solidFill>
                  <a:schemeClr val="bg1">
                    <a:lumMod val="65000"/>
                  </a:schemeClr>
                </a:solidFill>
              </a:rPr>
              <a:t>.: </a:t>
            </a:r>
            <a:r>
              <a:rPr lang="nb-NO" sz="1800" b="1" dirty="0" smtClean="0">
                <a:solidFill>
                  <a:schemeClr val="bg1">
                    <a:lumMod val="65000"/>
                  </a:schemeClr>
                </a:solidFill>
              </a:rPr>
              <a:t>C </a:t>
            </a:r>
            <a:r>
              <a:rPr lang="nb-NO" sz="1800" dirty="0" smtClean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nb-NO" sz="1800" dirty="0" err="1" smtClean="0">
                <a:solidFill>
                  <a:schemeClr val="bg1">
                    <a:lumMod val="65000"/>
                  </a:schemeClr>
                </a:solidFill>
              </a:rPr>
              <a:t>BFGD</a:t>
            </a:r>
            <a:r>
              <a:rPr lang="nb-NO" sz="1800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- </a:t>
            </a:r>
            <a:r>
              <a:rPr lang="nb-NO" dirty="0" err="1" smtClean="0">
                <a:solidFill>
                  <a:schemeClr val="bg1">
                    <a:lumMod val="65000"/>
                  </a:schemeClr>
                </a:solidFill>
              </a:rPr>
              <a:t>outer</a:t>
            </a:r>
            <a:r>
              <a:rPr lang="nb-NO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belt</a:t>
            </a:r>
          </a:p>
        </p:txBody>
      </p:sp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179388" y="957263"/>
            <a:ext cx="2967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FF9900"/>
                </a:solidFill>
              </a:rPr>
              <a:t>Ordinary</a:t>
            </a:r>
            <a:r>
              <a:rPr lang="nb-NO" sz="1800" dirty="0">
                <a:solidFill>
                  <a:srgbClr val="FF9900"/>
                </a:solidFill>
              </a:rPr>
              <a:t> </a:t>
            </a:r>
            <a:r>
              <a:rPr lang="nb-NO" sz="1800" dirty="0" err="1">
                <a:solidFill>
                  <a:srgbClr val="FF9900"/>
                </a:solidFill>
              </a:rPr>
              <a:t>chond</a:t>
            </a:r>
            <a:r>
              <a:rPr lang="nb-NO" sz="1800" dirty="0">
                <a:solidFill>
                  <a:srgbClr val="FF9900"/>
                </a:solidFill>
              </a:rPr>
              <a:t>.: </a:t>
            </a:r>
            <a:r>
              <a:rPr lang="nb-NO" sz="1800" b="1" dirty="0" smtClean="0">
                <a:solidFill>
                  <a:srgbClr val="FF9900"/>
                </a:solidFill>
              </a:rPr>
              <a:t>S</a:t>
            </a:r>
            <a:r>
              <a:rPr lang="nb-NO" sz="1800" dirty="0" smtClean="0">
                <a:solidFill>
                  <a:srgbClr val="FF9900"/>
                </a:solidFill>
              </a:rPr>
              <a:t>  </a:t>
            </a:r>
            <a:r>
              <a:rPr lang="nb-NO" dirty="0" smtClean="0">
                <a:solidFill>
                  <a:srgbClr val="FF9900"/>
                </a:solidFill>
              </a:rPr>
              <a:t>- </a:t>
            </a:r>
            <a:r>
              <a:rPr lang="nb-NO" dirty="0" err="1" smtClean="0">
                <a:solidFill>
                  <a:srgbClr val="FF9900"/>
                </a:solidFill>
              </a:rPr>
              <a:t>inner</a:t>
            </a:r>
            <a:r>
              <a:rPr lang="nb-NO" dirty="0" smtClean="0">
                <a:solidFill>
                  <a:srgbClr val="FF9900"/>
                </a:solidFill>
              </a:rPr>
              <a:t> </a:t>
            </a:r>
            <a:r>
              <a:rPr lang="nb-NO" dirty="0">
                <a:solidFill>
                  <a:srgbClr val="FF9900"/>
                </a:solidFill>
              </a:rPr>
              <a:t>belt</a:t>
            </a:r>
          </a:p>
        </p:txBody>
      </p:sp>
      <p:sp>
        <p:nvSpPr>
          <p:cNvPr id="141329" name="Text Box 17"/>
          <p:cNvSpPr txBox="1">
            <a:spLocks noChangeArrowheads="1"/>
          </p:cNvSpPr>
          <p:nvPr/>
        </p:nvSpPr>
        <p:spPr bwMode="auto">
          <a:xfrm>
            <a:off x="179388" y="1676400"/>
            <a:ext cx="2849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FFFF00"/>
                </a:solidFill>
              </a:rPr>
              <a:t>HED</a:t>
            </a:r>
            <a:r>
              <a:rPr lang="nb-NO" sz="1800" dirty="0">
                <a:solidFill>
                  <a:srgbClr val="FFFF00"/>
                </a:solidFill>
              </a:rPr>
              <a:t>: Vesta, </a:t>
            </a:r>
            <a:r>
              <a:rPr lang="nb-NO" sz="1800" dirty="0" err="1">
                <a:solidFill>
                  <a:srgbClr val="FFFF00"/>
                </a:solidFill>
              </a:rPr>
              <a:t>Vestoids</a:t>
            </a:r>
            <a:r>
              <a:rPr lang="nb-NO" sz="1800" dirty="0">
                <a:solidFill>
                  <a:srgbClr val="FFFF00"/>
                </a:solidFill>
              </a:rPr>
              <a:t>: </a:t>
            </a:r>
            <a:r>
              <a:rPr lang="nb-NO" sz="1800" b="1" dirty="0" smtClean="0">
                <a:solidFill>
                  <a:srgbClr val="FFFF00"/>
                </a:solidFill>
              </a:rPr>
              <a:t>V</a:t>
            </a:r>
            <a:r>
              <a:rPr lang="nb-NO" sz="1800" dirty="0" smtClean="0">
                <a:solidFill>
                  <a:srgbClr val="FFFF00"/>
                </a:solidFill>
              </a:rPr>
              <a:t> +R</a:t>
            </a:r>
            <a:endParaRPr lang="nb-NO" sz="1800" dirty="0">
              <a:solidFill>
                <a:srgbClr val="FFFF00"/>
              </a:solidFill>
            </a:endParaRPr>
          </a:p>
        </p:txBody>
      </p:sp>
      <p:sp>
        <p:nvSpPr>
          <p:cNvPr id="141330" name="Text Box 18"/>
          <p:cNvSpPr txBox="1">
            <a:spLocks noChangeArrowheads="1"/>
          </p:cNvSpPr>
          <p:nvPr/>
        </p:nvSpPr>
        <p:spPr bwMode="auto">
          <a:xfrm>
            <a:off x="179388" y="1317625"/>
            <a:ext cx="2359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33CCFF"/>
                </a:solidFill>
              </a:rPr>
              <a:t>Metal</a:t>
            </a:r>
            <a:r>
              <a:rPr lang="nb-NO" sz="1800" dirty="0">
                <a:solidFill>
                  <a:srgbClr val="33CCFF"/>
                </a:solidFill>
              </a:rPr>
              <a:t>, </a:t>
            </a:r>
            <a:r>
              <a:rPr lang="nb-NO" sz="1800" dirty="0" err="1">
                <a:solidFill>
                  <a:srgbClr val="33CCFF"/>
                </a:solidFill>
              </a:rPr>
              <a:t>Enstatite</a:t>
            </a:r>
            <a:r>
              <a:rPr lang="nb-NO" sz="1800" dirty="0">
                <a:solidFill>
                  <a:srgbClr val="33CCFF"/>
                </a:solidFill>
              </a:rPr>
              <a:t>: </a:t>
            </a:r>
            <a:r>
              <a:rPr lang="nb-NO" sz="1800" b="1" dirty="0" smtClean="0">
                <a:solidFill>
                  <a:srgbClr val="33CCFF"/>
                </a:solidFill>
              </a:rPr>
              <a:t>M</a:t>
            </a:r>
            <a:r>
              <a:rPr lang="nb-NO" sz="1800" dirty="0" smtClean="0">
                <a:solidFill>
                  <a:srgbClr val="33CCFF"/>
                </a:solidFill>
              </a:rPr>
              <a:t> +E</a:t>
            </a:r>
            <a:endParaRPr lang="nb-NO" sz="1800" dirty="0">
              <a:solidFill>
                <a:srgbClr val="33CCFF"/>
              </a:solidFill>
            </a:endParaRPr>
          </a:p>
        </p:txBody>
      </p:sp>
      <p:sp>
        <p:nvSpPr>
          <p:cNvPr id="141333" name="Text Box 21"/>
          <p:cNvSpPr txBox="1">
            <a:spLocks noChangeArrowheads="1"/>
          </p:cNvSpPr>
          <p:nvPr/>
        </p:nvSpPr>
        <p:spPr bwMode="auto">
          <a:xfrm>
            <a:off x="4476626" y="2832100"/>
            <a:ext cx="6351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nb-NO" sz="1100" b="1" dirty="0" err="1">
                <a:solidFill>
                  <a:schemeClr val="bg1">
                    <a:lumMod val="65000"/>
                  </a:schemeClr>
                </a:solidFill>
              </a:rPr>
              <a:t>Ceres</a:t>
            </a:r>
            <a:endParaRPr lang="nb-NO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1335" name="Text Box 23"/>
          <p:cNvSpPr txBox="1">
            <a:spLocks noChangeArrowheads="1"/>
          </p:cNvSpPr>
          <p:nvPr/>
        </p:nvSpPr>
        <p:spPr bwMode="auto">
          <a:xfrm>
            <a:off x="6011863" y="3849688"/>
            <a:ext cx="7825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nb-NO" sz="1100" b="1" dirty="0" err="1">
                <a:solidFill>
                  <a:schemeClr val="bg1">
                    <a:lumMod val="65000"/>
                  </a:schemeClr>
                </a:solidFill>
              </a:rPr>
              <a:t>Hygiea</a:t>
            </a:r>
            <a:endParaRPr lang="nb-NO" sz="1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1336" name="Text Box 24"/>
          <p:cNvSpPr txBox="1">
            <a:spLocks noChangeArrowheads="1"/>
          </p:cNvSpPr>
          <p:nvPr/>
        </p:nvSpPr>
        <p:spPr bwMode="auto">
          <a:xfrm>
            <a:off x="4427984" y="1340768"/>
            <a:ext cx="8723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nb-NO" sz="1100" b="1" dirty="0" err="1">
                <a:solidFill>
                  <a:schemeClr val="bg1">
                    <a:lumMod val="65000"/>
                  </a:schemeClr>
                </a:solidFill>
              </a:rPr>
              <a:t>Pallas</a:t>
            </a:r>
            <a:r>
              <a:rPr lang="nb-NO" sz="1100" b="1" dirty="0">
                <a:solidFill>
                  <a:schemeClr val="bg1">
                    <a:lumMod val="65000"/>
                  </a:schemeClr>
                </a:solidFill>
              </a:rPr>
              <a:t> (B)</a:t>
            </a:r>
          </a:p>
        </p:txBody>
      </p:sp>
      <p:sp>
        <p:nvSpPr>
          <p:cNvPr id="141338" name="Text Box 26"/>
          <p:cNvSpPr txBox="1">
            <a:spLocks noChangeArrowheads="1"/>
          </p:cNvSpPr>
          <p:nvPr/>
        </p:nvSpPr>
        <p:spPr bwMode="auto">
          <a:xfrm>
            <a:off x="6227763" y="2768600"/>
            <a:ext cx="7731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250 Bettina</a:t>
            </a:r>
          </a:p>
        </p:txBody>
      </p:sp>
      <p:sp>
        <p:nvSpPr>
          <p:cNvPr id="141343" name="Text Box 31"/>
          <p:cNvSpPr txBox="1">
            <a:spLocks noChangeArrowheads="1"/>
          </p:cNvSpPr>
          <p:nvPr/>
        </p:nvSpPr>
        <p:spPr bwMode="auto">
          <a:xfrm>
            <a:off x="2627313" y="3573463"/>
            <a:ext cx="800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44 Nysa (E)</a:t>
            </a:r>
          </a:p>
        </p:txBody>
      </p:sp>
      <p:sp>
        <p:nvSpPr>
          <p:cNvPr id="16403" name="Text Box 33"/>
          <p:cNvSpPr txBox="1">
            <a:spLocks noChangeArrowheads="1"/>
          </p:cNvSpPr>
          <p:nvPr/>
        </p:nvSpPr>
        <p:spPr bwMode="auto">
          <a:xfrm>
            <a:off x="20216" y="12277"/>
            <a:ext cx="7096815" cy="42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err="1">
                <a:solidFill>
                  <a:srgbClr val="CCFFFF"/>
                </a:solidFill>
              </a:rPr>
              <a:t>Asteroid</a:t>
            </a:r>
            <a:r>
              <a:rPr lang="nb-NO" sz="2400" dirty="0">
                <a:solidFill>
                  <a:srgbClr val="CCFFFF"/>
                </a:solidFill>
              </a:rPr>
              <a:t> </a:t>
            </a:r>
            <a:r>
              <a:rPr lang="nb-NO" sz="2400" dirty="0" err="1">
                <a:solidFill>
                  <a:srgbClr val="CCFFFF"/>
                </a:solidFill>
              </a:rPr>
              <a:t>spectral</a:t>
            </a:r>
            <a:r>
              <a:rPr lang="nb-NO" sz="2400" dirty="0">
                <a:solidFill>
                  <a:srgbClr val="CCFFFF"/>
                </a:solidFill>
              </a:rPr>
              <a:t> </a:t>
            </a:r>
            <a:r>
              <a:rPr lang="nb-NO" sz="2400" dirty="0" err="1">
                <a:solidFill>
                  <a:srgbClr val="CCFFFF"/>
                </a:solidFill>
              </a:rPr>
              <a:t>groups</a:t>
            </a:r>
            <a:r>
              <a:rPr lang="nb-NO" sz="2400" dirty="0">
                <a:solidFill>
                  <a:srgbClr val="CCFFFF"/>
                </a:solidFill>
              </a:rPr>
              <a:t>: link to </a:t>
            </a:r>
            <a:r>
              <a:rPr lang="nb-NO" sz="2400" dirty="0" err="1">
                <a:solidFill>
                  <a:srgbClr val="CCFFFF"/>
                </a:solidFill>
              </a:rPr>
              <a:t>meteorite</a:t>
            </a:r>
            <a:r>
              <a:rPr lang="nb-NO" sz="2400" dirty="0">
                <a:solidFill>
                  <a:srgbClr val="CCFFFF"/>
                </a:solidFill>
              </a:rPr>
              <a:t> types</a:t>
            </a:r>
          </a:p>
        </p:txBody>
      </p:sp>
      <p:sp>
        <p:nvSpPr>
          <p:cNvPr id="16404" name="Text Box 34"/>
          <p:cNvSpPr txBox="1">
            <a:spLocks noChangeArrowheads="1"/>
          </p:cNvSpPr>
          <p:nvPr/>
        </p:nvSpPr>
        <p:spPr bwMode="auto">
          <a:xfrm>
            <a:off x="0" y="3933056"/>
            <a:ext cx="11208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FFCC99"/>
                </a:solidFill>
              </a:rPr>
              <a:t>Mars</a:t>
            </a:r>
          </a:p>
        </p:txBody>
      </p:sp>
      <p:sp>
        <p:nvSpPr>
          <p:cNvPr id="141324" name="Text Box 12"/>
          <p:cNvSpPr txBox="1">
            <a:spLocks noChangeArrowheads="1"/>
          </p:cNvSpPr>
          <p:nvPr/>
        </p:nvSpPr>
        <p:spPr bwMode="auto">
          <a:xfrm>
            <a:off x="2339975" y="4581525"/>
            <a:ext cx="6270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b="1" dirty="0">
                <a:solidFill>
                  <a:srgbClr val="FFFF00"/>
                </a:solidFill>
              </a:rPr>
              <a:t>4 Vesta</a:t>
            </a:r>
          </a:p>
        </p:txBody>
      </p:sp>
      <p:sp>
        <p:nvSpPr>
          <p:cNvPr id="141327" name="Text Box 15"/>
          <p:cNvSpPr txBox="1">
            <a:spLocks noChangeArrowheads="1"/>
          </p:cNvSpPr>
          <p:nvPr/>
        </p:nvSpPr>
        <p:spPr bwMode="auto">
          <a:xfrm>
            <a:off x="5003800" y="4186238"/>
            <a:ext cx="1022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000">
                <a:solidFill>
                  <a:srgbClr val="FFFF00"/>
                </a:solidFill>
              </a:rPr>
              <a:t>349</a:t>
            </a:r>
          </a:p>
          <a:p>
            <a:pPr>
              <a:lnSpc>
                <a:spcPct val="80000"/>
              </a:lnSpc>
            </a:pPr>
            <a:r>
              <a:rPr lang="nb-NO" sz="1000">
                <a:solidFill>
                  <a:srgbClr val="FFFF00"/>
                </a:solidFill>
              </a:rPr>
              <a:t>Dembowska (R)</a:t>
            </a:r>
          </a:p>
        </p:txBody>
      </p:sp>
      <p:sp>
        <p:nvSpPr>
          <p:cNvPr id="141337" name="Text Box 25"/>
          <p:cNvSpPr txBox="1">
            <a:spLocks noChangeArrowheads="1"/>
          </p:cNvSpPr>
          <p:nvPr/>
        </p:nvSpPr>
        <p:spPr bwMode="auto">
          <a:xfrm>
            <a:off x="5003800" y="4929188"/>
            <a:ext cx="703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16 Psyche</a:t>
            </a:r>
          </a:p>
        </p:txBody>
      </p:sp>
      <p:sp>
        <p:nvSpPr>
          <p:cNvPr id="141348" name="Text Box 36"/>
          <p:cNvSpPr txBox="1">
            <a:spLocks noChangeArrowheads="1"/>
          </p:cNvSpPr>
          <p:nvPr/>
        </p:nvSpPr>
        <p:spPr bwMode="auto">
          <a:xfrm>
            <a:off x="1187450" y="3357563"/>
            <a:ext cx="639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000">
                <a:solidFill>
                  <a:srgbClr val="FF9900"/>
                </a:solidFill>
              </a:rPr>
              <a:t>433 Eros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1239" y="548680"/>
            <a:ext cx="351276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44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/>
      <p:bldP spid="141319" grpId="0"/>
      <p:bldP spid="141320" grpId="0"/>
      <p:bldP spid="141321" grpId="0"/>
      <p:bldP spid="141322" grpId="0"/>
      <p:bldP spid="141323" grpId="0"/>
      <p:bldP spid="141325" grpId="0"/>
      <p:bldP spid="141328" grpId="0"/>
      <p:bldP spid="141329" grpId="0"/>
      <p:bldP spid="141330" grpId="0"/>
      <p:bldP spid="141333" grpId="0"/>
      <p:bldP spid="141335" grpId="0"/>
      <p:bldP spid="141336" grpId="0"/>
      <p:bldP spid="141338" grpId="0"/>
      <p:bldP spid="141343" grpId="0"/>
      <p:bldP spid="141324" grpId="0"/>
      <p:bldP spid="141327" grpId="0"/>
      <p:bldP spid="141337" grpId="0"/>
      <p:bldP spid="1413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pic>
        <p:nvPicPr>
          <p:cNvPr id="17411" name="Picture 3" descr="Asteroid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0825"/>
            <a:ext cx="914400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411413" y="3200400"/>
            <a:ext cx="449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7 Iris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06838" y="2725738"/>
            <a:ext cx="423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Juno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2578100" y="6396038"/>
            <a:ext cx="59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9900"/>
                </a:solidFill>
              </a:rPr>
              <a:t>Hebe:</a:t>
            </a:r>
            <a:endParaRPr lang="nb-NO" sz="1200" b="1">
              <a:solidFill>
                <a:srgbClr val="FF9900"/>
              </a:solidFill>
            </a:endParaRPr>
          </a:p>
          <a:p>
            <a:r>
              <a:rPr lang="nb-NO" sz="1200" b="1">
                <a:solidFill>
                  <a:srgbClr val="FF9900"/>
                </a:solidFill>
              </a:rPr>
              <a:t>H, IIE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1401763" y="5862638"/>
            <a:ext cx="987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9900"/>
                </a:solidFill>
              </a:rPr>
              <a:t>Flora family:</a:t>
            </a:r>
            <a:endParaRPr lang="nb-NO" sz="1200" b="1">
              <a:solidFill>
                <a:srgbClr val="FF9900"/>
              </a:solidFill>
            </a:endParaRPr>
          </a:p>
          <a:p>
            <a:r>
              <a:rPr lang="nb-NO" sz="1200" b="1">
                <a:solidFill>
                  <a:srgbClr val="FF9900"/>
                </a:solidFill>
              </a:rPr>
              <a:t>L, </a:t>
            </a:r>
            <a:r>
              <a:rPr lang="nb-NO" sz="1200">
                <a:solidFill>
                  <a:srgbClr val="FF9900"/>
                </a:solidFill>
              </a:rPr>
              <a:t>480 Ma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706813" y="6110288"/>
            <a:ext cx="6429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Eunomia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376738" y="6211888"/>
            <a:ext cx="687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9900"/>
                </a:solidFill>
              </a:rPr>
              <a:t>Herculina</a:t>
            </a: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4572000" y="2889250"/>
            <a:ext cx="5004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 dirty="0" err="1">
                <a:solidFill>
                  <a:srgbClr val="B2B2B2"/>
                </a:solidFill>
              </a:rPr>
              <a:t>Ceres</a:t>
            </a:r>
            <a:endParaRPr lang="nb-NO" sz="1000" b="1" dirty="0">
              <a:solidFill>
                <a:srgbClr val="B2B2B2"/>
              </a:solidFill>
            </a:endParaRPr>
          </a:p>
        </p:txBody>
      </p:sp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6169025" y="3868738"/>
            <a:ext cx="552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chemeClr val="bg1"/>
                </a:solidFill>
              </a:rPr>
              <a:t>Hygiea</a:t>
            </a:r>
          </a:p>
        </p:txBody>
      </p:sp>
      <p:sp>
        <p:nvSpPr>
          <p:cNvPr id="17420" name="Text Box 16"/>
          <p:cNvSpPr txBox="1">
            <a:spLocks noChangeArrowheads="1"/>
          </p:cNvSpPr>
          <p:nvPr/>
        </p:nvSpPr>
        <p:spPr bwMode="auto">
          <a:xfrm>
            <a:off x="4859338" y="1520825"/>
            <a:ext cx="7152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>
                <a:solidFill>
                  <a:srgbClr val="B2B2B2"/>
                </a:solidFill>
              </a:rPr>
              <a:t>Pallas (B)</a:t>
            </a:r>
          </a:p>
        </p:txBody>
      </p:sp>
      <p:sp>
        <p:nvSpPr>
          <p:cNvPr id="17421" name="Text Box 17"/>
          <p:cNvSpPr txBox="1">
            <a:spLocks noChangeArrowheads="1"/>
          </p:cNvSpPr>
          <p:nvPr/>
        </p:nvSpPr>
        <p:spPr bwMode="auto">
          <a:xfrm>
            <a:off x="6227763" y="2768600"/>
            <a:ext cx="5508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Bettina</a:t>
            </a:r>
          </a:p>
        </p:txBody>
      </p:sp>
      <p:sp>
        <p:nvSpPr>
          <p:cNvPr id="17422" name="Text Box 18"/>
          <p:cNvSpPr txBox="1">
            <a:spLocks noChangeArrowheads="1"/>
          </p:cNvSpPr>
          <p:nvPr/>
        </p:nvSpPr>
        <p:spPr bwMode="auto">
          <a:xfrm>
            <a:off x="2682875" y="3552825"/>
            <a:ext cx="446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Nysa</a:t>
            </a:r>
          </a:p>
        </p:txBody>
      </p:sp>
      <p:sp>
        <p:nvSpPr>
          <p:cNvPr id="17423" name="Text Box 20"/>
          <p:cNvSpPr txBox="1">
            <a:spLocks noChangeArrowheads="1"/>
          </p:cNvSpPr>
          <p:nvPr/>
        </p:nvSpPr>
        <p:spPr bwMode="auto">
          <a:xfrm>
            <a:off x="0" y="3933825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/>
              <a:t>Mars</a:t>
            </a:r>
          </a:p>
        </p:txBody>
      </p:sp>
      <p:sp>
        <p:nvSpPr>
          <p:cNvPr id="17424" name="Text Box 21"/>
          <p:cNvSpPr txBox="1">
            <a:spLocks noChangeArrowheads="1"/>
          </p:cNvSpPr>
          <p:nvPr/>
        </p:nvSpPr>
        <p:spPr bwMode="auto">
          <a:xfrm>
            <a:off x="5003800" y="4297363"/>
            <a:ext cx="10223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000">
                <a:solidFill>
                  <a:srgbClr val="FFFF00"/>
                </a:solidFill>
              </a:rPr>
              <a:t>Dembowska (R)</a:t>
            </a:r>
          </a:p>
        </p:txBody>
      </p:sp>
      <p:sp>
        <p:nvSpPr>
          <p:cNvPr id="17425" name="Text Box 22"/>
          <p:cNvSpPr txBox="1">
            <a:spLocks noChangeArrowheads="1"/>
          </p:cNvSpPr>
          <p:nvPr/>
        </p:nvSpPr>
        <p:spPr bwMode="auto">
          <a:xfrm>
            <a:off x="5113338" y="5253038"/>
            <a:ext cx="544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33CCFF"/>
                </a:solidFill>
              </a:rPr>
              <a:t>Psyche</a:t>
            </a:r>
          </a:p>
        </p:txBody>
      </p:sp>
      <p:sp>
        <p:nvSpPr>
          <p:cNvPr id="17426" name="Text Box 23"/>
          <p:cNvSpPr txBox="1">
            <a:spLocks noChangeArrowheads="1"/>
          </p:cNvSpPr>
          <p:nvPr/>
        </p:nvSpPr>
        <p:spPr bwMode="auto">
          <a:xfrm>
            <a:off x="1096963" y="3335338"/>
            <a:ext cx="417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1000">
                <a:solidFill>
                  <a:srgbClr val="FF9900"/>
                </a:solidFill>
              </a:rPr>
              <a:t>Eros</a:t>
            </a:r>
          </a:p>
        </p:txBody>
      </p:sp>
      <p:sp>
        <p:nvSpPr>
          <p:cNvPr id="207896" name="Oval 24"/>
          <p:cNvSpPr>
            <a:spLocks noChangeArrowheads="1"/>
          </p:cNvSpPr>
          <p:nvPr/>
        </p:nvSpPr>
        <p:spPr bwMode="auto">
          <a:xfrm>
            <a:off x="1614488" y="4770438"/>
            <a:ext cx="581025" cy="1106487"/>
          </a:xfrm>
          <a:prstGeom prst="ellips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7897" name="Oval 25"/>
          <p:cNvSpPr>
            <a:spLocks noChangeArrowheads="1"/>
          </p:cNvSpPr>
          <p:nvPr/>
        </p:nvSpPr>
        <p:spPr bwMode="auto">
          <a:xfrm rot="-1703970">
            <a:off x="2736850" y="6130925"/>
            <a:ext cx="403225" cy="307975"/>
          </a:xfrm>
          <a:prstGeom prst="ellips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 rot="-2209183">
            <a:off x="2305050" y="4706938"/>
            <a:ext cx="650875" cy="754062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1862138" y="3562350"/>
            <a:ext cx="527050" cy="5080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1065213" y="2495550"/>
            <a:ext cx="525462" cy="534988"/>
          </a:xfrm>
          <a:prstGeom prst="ellipse">
            <a:avLst/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07901" name="Text Box 29"/>
          <p:cNvSpPr txBox="1">
            <a:spLocks noChangeArrowheads="1"/>
          </p:cNvSpPr>
          <p:nvPr/>
        </p:nvSpPr>
        <p:spPr bwMode="auto">
          <a:xfrm>
            <a:off x="2266950" y="5400675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FFFF00"/>
                </a:solidFill>
              </a:rPr>
              <a:t>Vesta family:</a:t>
            </a:r>
          </a:p>
          <a:p>
            <a:r>
              <a:rPr lang="nb-NO" sz="1200" b="1">
                <a:solidFill>
                  <a:srgbClr val="FFFF00"/>
                </a:solidFill>
              </a:rPr>
              <a:t>HED</a:t>
            </a:r>
          </a:p>
        </p:txBody>
      </p:sp>
      <p:sp>
        <p:nvSpPr>
          <p:cNvPr id="207902" name="Text Box 30"/>
          <p:cNvSpPr txBox="1">
            <a:spLocks noChangeArrowheads="1"/>
          </p:cNvSpPr>
          <p:nvPr/>
        </p:nvSpPr>
        <p:spPr bwMode="auto">
          <a:xfrm>
            <a:off x="1595438" y="4046538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Baptistina family:</a:t>
            </a:r>
          </a:p>
          <a:p>
            <a:r>
              <a:rPr lang="nb-NO" sz="1200" b="1">
                <a:solidFill>
                  <a:schemeClr val="bg1"/>
                </a:solidFill>
              </a:rPr>
              <a:t>CM,</a:t>
            </a:r>
            <a:r>
              <a:rPr lang="nb-NO" sz="1200">
                <a:solidFill>
                  <a:schemeClr val="bg1"/>
                </a:solidFill>
              </a:rPr>
              <a:t> 160 Ma</a:t>
            </a:r>
          </a:p>
        </p:txBody>
      </p:sp>
      <p:sp>
        <p:nvSpPr>
          <p:cNvPr id="207903" name="Text Box 31"/>
          <p:cNvSpPr txBox="1">
            <a:spLocks noChangeArrowheads="1"/>
          </p:cNvSpPr>
          <p:nvPr/>
        </p:nvSpPr>
        <p:spPr bwMode="auto">
          <a:xfrm>
            <a:off x="1476375" y="2360613"/>
            <a:ext cx="11906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rgbClr val="33CCFF"/>
                </a:solidFill>
              </a:rPr>
              <a:t>Hungaria family</a:t>
            </a:r>
          </a:p>
          <a:p>
            <a:r>
              <a:rPr lang="nb-NO" sz="1200">
                <a:solidFill>
                  <a:srgbClr val="33CCFF"/>
                </a:solidFill>
              </a:rPr>
              <a:t>  (3103 Eger):</a:t>
            </a:r>
          </a:p>
          <a:p>
            <a:r>
              <a:rPr lang="nb-NO" sz="1200" b="1">
                <a:solidFill>
                  <a:srgbClr val="33CCFF"/>
                </a:solidFill>
              </a:rPr>
              <a:t>  aubrites</a:t>
            </a:r>
          </a:p>
        </p:txBody>
      </p:sp>
      <p:sp>
        <p:nvSpPr>
          <p:cNvPr id="17435" name="Text Box 32"/>
          <p:cNvSpPr txBox="1">
            <a:spLocks noChangeArrowheads="1"/>
          </p:cNvSpPr>
          <p:nvPr/>
        </p:nvSpPr>
        <p:spPr bwMode="auto">
          <a:xfrm>
            <a:off x="179388" y="596900"/>
            <a:ext cx="5303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B2B2B2"/>
                </a:solidFill>
              </a:rPr>
              <a:t>Carbonaceous</a:t>
            </a:r>
            <a:r>
              <a:rPr lang="nb-NO" sz="1800" dirty="0">
                <a:solidFill>
                  <a:srgbClr val="B2B2B2"/>
                </a:solidFill>
              </a:rPr>
              <a:t> </a:t>
            </a:r>
            <a:r>
              <a:rPr lang="nb-NO" sz="1800" dirty="0" err="1">
                <a:solidFill>
                  <a:srgbClr val="B2B2B2"/>
                </a:solidFill>
              </a:rPr>
              <a:t>chond</a:t>
            </a:r>
            <a:r>
              <a:rPr lang="nb-NO" sz="1800" dirty="0">
                <a:solidFill>
                  <a:srgbClr val="B2B2B2"/>
                </a:solidFill>
              </a:rPr>
              <a:t>.: C-type (+ B F G D)  -   </a:t>
            </a:r>
            <a:r>
              <a:rPr lang="nb-NO" sz="1800" dirty="0" err="1">
                <a:solidFill>
                  <a:srgbClr val="B2B2B2"/>
                </a:solidFill>
              </a:rPr>
              <a:t>outer</a:t>
            </a:r>
            <a:r>
              <a:rPr lang="nb-NO" sz="1800" dirty="0">
                <a:solidFill>
                  <a:srgbClr val="B2B2B2"/>
                </a:solidFill>
              </a:rPr>
              <a:t> belt</a:t>
            </a:r>
          </a:p>
        </p:txBody>
      </p:sp>
      <p:sp>
        <p:nvSpPr>
          <p:cNvPr id="17436" name="Text Box 33"/>
          <p:cNvSpPr txBox="1">
            <a:spLocks noChangeArrowheads="1"/>
          </p:cNvSpPr>
          <p:nvPr/>
        </p:nvSpPr>
        <p:spPr bwMode="auto">
          <a:xfrm>
            <a:off x="179388" y="957263"/>
            <a:ext cx="357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FF9900"/>
                </a:solidFill>
              </a:rPr>
              <a:t>Ordinary chond.: S-type  -  inner belt</a:t>
            </a:r>
          </a:p>
        </p:txBody>
      </p:sp>
      <p:sp>
        <p:nvSpPr>
          <p:cNvPr id="17437" name="Text Box 34"/>
          <p:cNvSpPr txBox="1">
            <a:spLocks noChangeArrowheads="1"/>
          </p:cNvSpPr>
          <p:nvPr/>
        </p:nvSpPr>
        <p:spPr bwMode="auto">
          <a:xfrm>
            <a:off x="179388" y="1676400"/>
            <a:ext cx="3513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FFFF00"/>
                </a:solidFill>
              </a:rPr>
              <a:t>HED: Vesta, Vestoids: V-type (+ R)</a:t>
            </a:r>
          </a:p>
        </p:txBody>
      </p:sp>
      <p:sp>
        <p:nvSpPr>
          <p:cNvPr id="17438" name="Text Box 35"/>
          <p:cNvSpPr txBox="1">
            <a:spLocks noChangeArrowheads="1"/>
          </p:cNvSpPr>
          <p:nvPr/>
        </p:nvSpPr>
        <p:spPr bwMode="auto">
          <a:xfrm>
            <a:off x="179388" y="1317625"/>
            <a:ext cx="296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33CCFF"/>
                </a:solidFill>
              </a:rPr>
              <a:t>Metal, Enstatite: M-type (+ E)</a:t>
            </a:r>
          </a:p>
        </p:txBody>
      </p:sp>
      <p:sp>
        <p:nvSpPr>
          <p:cNvPr id="17439" name="Text Box 36"/>
          <p:cNvSpPr txBox="1">
            <a:spLocks noChangeArrowheads="1"/>
          </p:cNvSpPr>
          <p:nvPr/>
        </p:nvSpPr>
        <p:spPr bwMode="auto">
          <a:xfrm>
            <a:off x="20414" y="15031"/>
            <a:ext cx="61093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CCFFFF"/>
                </a:solidFill>
              </a:rPr>
              <a:t>Asteroid</a:t>
            </a:r>
            <a:r>
              <a:rPr lang="nb-NO" sz="2400" dirty="0">
                <a:solidFill>
                  <a:srgbClr val="CCFFFF"/>
                </a:solidFill>
              </a:rPr>
              <a:t> </a:t>
            </a:r>
            <a:r>
              <a:rPr lang="nb-NO" sz="2400" dirty="0" err="1">
                <a:solidFill>
                  <a:srgbClr val="CCFFFF"/>
                </a:solidFill>
              </a:rPr>
              <a:t>spectral</a:t>
            </a:r>
            <a:r>
              <a:rPr lang="nb-NO" sz="2400" dirty="0">
                <a:solidFill>
                  <a:srgbClr val="CCFFFF"/>
                </a:solidFill>
              </a:rPr>
              <a:t> </a:t>
            </a:r>
            <a:r>
              <a:rPr lang="nb-NO" sz="2400" dirty="0" err="1">
                <a:solidFill>
                  <a:srgbClr val="CCFFFF"/>
                </a:solidFill>
              </a:rPr>
              <a:t>groups</a:t>
            </a:r>
            <a:r>
              <a:rPr lang="nb-NO" sz="2400" dirty="0">
                <a:solidFill>
                  <a:srgbClr val="CCFFFF"/>
                </a:solidFill>
              </a:rPr>
              <a:t>: link to </a:t>
            </a:r>
            <a:r>
              <a:rPr lang="nb-NO" sz="2400" dirty="0" err="1">
                <a:solidFill>
                  <a:srgbClr val="CCFFFF"/>
                </a:solidFill>
              </a:rPr>
              <a:t>meteorite</a:t>
            </a:r>
            <a:r>
              <a:rPr lang="nb-NO" sz="2400" dirty="0">
                <a:solidFill>
                  <a:srgbClr val="CCFFFF"/>
                </a:solidFill>
              </a:rPr>
              <a:t> types</a:t>
            </a:r>
          </a:p>
        </p:txBody>
      </p:sp>
    </p:spTree>
    <p:extLst>
      <p:ext uri="{BB962C8B-B14F-4D97-AF65-F5344CB8AC3E}">
        <p14:creationId xmlns:p14="http://schemas.microsoft.com/office/powerpoint/2010/main" val="155551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/>
      <p:bldP spid="207879" grpId="0"/>
      <p:bldP spid="207896" grpId="0" animBg="1"/>
      <p:bldP spid="207897" grpId="0" animBg="1"/>
      <p:bldP spid="207898" grpId="0" animBg="1"/>
      <p:bldP spid="207899" grpId="0" animBg="1"/>
      <p:bldP spid="207900" grpId="0" animBg="1"/>
      <p:bldP spid="207901" grpId="0"/>
      <p:bldP spid="207902" grpId="0"/>
      <p:bldP spid="2079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814344" y="1270108"/>
            <a:ext cx="230063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0000FF"/>
                </a:solidFill>
              </a:rPr>
              <a:t>Inventory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of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 smtClean="0">
                <a:solidFill>
                  <a:srgbClr val="0000FF"/>
                </a:solidFill>
              </a:rPr>
              <a:t>registered</a:t>
            </a:r>
            <a:endParaRPr lang="nb-NO" sz="1800" dirty="0">
              <a:solidFill>
                <a:srgbClr val="0000FF"/>
              </a:solidFill>
            </a:endParaRPr>
          </a:p>
          <a:p>
            <a:r>
              <a:rPr lang="nb-NO" sz="1800" dirty="0" smtClean="0">
                <a:solidFill>
                  <a:srgbClr val="0000FF"/>
                </a:solidFill>
              </a:rPr>
              <a:t>  </a:t>
            </a:r>
            <a:r>
              <a:rPr lang="nb-NO" sz="1800" dirty="0" err="1" smtClean="0">
                <a:solidFill>
                  <a:srgbClr val="0000FF"/>
                </a:solidFill>
              </a:rPr>
              <a:t>meteorites</a:t>
            </a:r>
            <a:r>
              <a:rPr lang="nb-NO" sz="1800" dirty="0" smtClean="0">
                <a:solidFill>
                  <a:srgbClr val="0000FF"/>
                </a:solidFill>
              </a:rPr>
              <a:t>,</a:t>
            </a:r>
          </a:p>
          <a:p>
            <a:r>
              <a:rPr lang="nb-NO" sz="1400" dirty="0" smtClean="0"/>
              <a:t> </a:t>
            </a:r>
            <a:r>
              <a:rPr lang="nb-NO" sz="1400" b="1" dirty="0" err="1" smtClean="0"/>
              <a:t>January</a:t>
            </a:r>
            <a:r>
              <a:rPr lang="nb-NO" sz="1400" b="1" dirty="0" smtClean="0"/>
              <a:t> 27</a:t>
            </a:r>
            <a:r>
              <a:rPr lang="nb-NO" sz="1400" dirty="0" smtClean="0"/>
              <a:t>, 2015</a:t>
            </a:r>
            <a:endParaRPr lang="nb-NO" sz="1400" dirty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404417" y="1706288"/>
            <a:ext cx="3204723" cy="409342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6600"/>
                </a:solidFill>
              </a:rPr>
              <a:t>Total</a:t>
            </a:r>
            <a:r>
              <a:rPr lang="nb-NO" sz="2400" dirty="0">
                <a:solidFill>
                  <a:srgbClr val="006600"/>
                </a:solidFill>
              </a:rPr>
              <a:t>: </a:t>
            </a:r>
            <a:r>
              <a:rPr lang="nb-NO" sz="2400" dirty="0" smtClean="0">
                <a:solidFill>
                  <a:srgbClr val="006600"/>
                </a:solidFill>
              </a:rPr>
              <a:t>64 024</a:t>
            </a:r>
            <a:endParaRPr lang="nb-NO" sz="2400" dirty="0">
              <a:solidFill>
                <a:srgbClr val="006600"/>
              </a:solidFill>
            </a:endParaRPr>
          </a:p>
          <a:p>
            <a:r>
              <a:rPr lang="nb-NO" sz="1800" dirty="0" err="1">
                <a:solidFill>
                  <a:srgbClr val="0000FF"/>
                </a:solidFill>
              </a:rPr>
              <a:t>Chondrites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60 014,  </a:t>
            </a:r>
            <a:r>
              <a:rPr lang="nb-NO" sz="1800" b="1" dirty="0" smtClean="0">
                <a:solidFill>
                  <a:srgbClr val="FF0000"/>
                </a:solidFill>
              </a:rPr>
              <a:t>93.8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C-</a:t>
            </a:r>
            <a:r>
              <a:rPr lang="nb-NO" sz="1400" dirty="0" err="1"/>
              <a:t>rich</a:t>
            </a:r>
            <a:r>
              <a:rPr lang="nb-NO" sz="1400" dirty="0"/>
              <a:t>:         </a:t>
            </a:r>
            <a:r>
              <a:rPr lang="nb-NO" sz="1400" dirty="0" smtClean="0">
                <a:solidFill>
                  <a:srgbClr val="FF0000"/>
                </a:solidFill>
              </a:rPr>
              <a:t>2.8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Ordinary</a:t>
            </a:r>
            <a:r>
              <a:rPr lang="nb-NO" sz="1400" dirty="0"/>
              <a:t>:   </a:t>
            </a:r>
            <a:r>
              <a:rPr lang="nb-NO" sz="1400" dirty="0" smtClean="0">
                <a:solidFill>
                  <a:srgbClr val="FF0000"/>
                </a:solidFill>
              </a:rPr>
              <a:t>90.1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Enstatite</a:t>
            </a:r>
            <a:r>
              <a:rPr lang="nb-NO" sz="1400" dirty="0"/>
              <a:t>:     </a:t>
            </a:r>
            <a:r>
              <a:rPr lang="nb-NO" sz="1400" dirty="0" smtClean="0">
                <a:solidFill>
                  <a:srgbClr val="FF0000"/>
                </a:solidFill>
              </a:rPr>
              <a:t>0.8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>
                <a:solidFill>
                  <a:schemeClr val="bg2"/>
                </a:solidFill>
              </a:rPr>
              <a:t>Ungrouped</a:t>
            </a:r>
            <a:r>
              <a:rPr lang="nb-NO" sz="1400" dirty="0">
                <a:solidFill>
                  <a:schemeClr val="bg2"/>
                </a:solidFill>
              </a:rPr>
              <a:t>: </a:t>
            </a:r>
            <a:r>
              <a:rPr lang="nb-NO" sz="1400" dirty="0" smtClean="0">
                <a:solidFill>
                  <a:schemeClr val="bg2"/>
                </a:solidFill>
              </a:rPr>
              <a:t>0.09 </a:t>
            </a:r>
            <a:r>
              <a:rPr lang="nb-NO" sz="1400" dirty="0">
                <a:solidFill>
                  <a:schemeClr val="bg2"/>
                </a:solidFill>
              </a:rPr>
              <a:t>%</a:t>
            </a:r>
          </a:p>
          <a:p>
            <a:endParaRPr lang="nb-NO" sz="1400" dirty="0">
              <a:solidFill>
                <a:srgbClr val="FF0000"/>
              </a:solidFill>
            </a:endParaRPr>
          </a:p>
          <a:p>
            <a:r>
              <a:rPr lang="nb-NO" sz="1800" dirty="0" err="1">
                <a:solidFill>
                  <a:srgbClr val="0000FF"/>
                </a:solidFill>
              </a:rPr>
              <a:t>Achondrites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2640,  </a:t>
            </a:r>
            <a:r>
              <a:rPr lang="nb-NO" sz="1800" b="1" dirty="0" smtClean="0">
                <a:solidFill>
                  <a:srgbClr val="FF0000"/>
                </a:solidFill>
              </a:rPr>
              <a:t>4.1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HED: </a:t>
            </a:r>
            <a:r>
              <a:rPr lang="nb-NO" sz="1400" dirty="0" smtClean="0"/>
              <a:t>1553,  </a:t>
            </a:r>
            <a:r>
              <a:rPr lang="nb-NO" sz="1400" dirty="0" smtClean="0">
                <a:solidFill>
                  <a:srgbClr val="FF0000"/>
                </a:solidFill>
              </a:rPr>
              <a:t>58.8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Mars:   </a:t>
            </a:r>
            <a:r>
              <a:rPr lang="nb-NO" sz="1400" dirty="0" smtClean="0"/>
              <a:t>144,    </a:t>
            </a:r>
            <a:r>
              <a:rPr lang="nb-NO" sz="1400" dirty="0" smtClean="0">
                <a:solidFill>
                  <a:srgbClr val="FF0000"/>
                </a:solidFill>
              </a:rPr>
              <a:t>5.5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Moon:  </a:t>
            </a:r>
            <a:r>
              <a:rPr lang="nb-NO" sz="1400" dirty="0" smtClean="0"/>
              <a:t>201,    </a:t>
            </a:r>
            <a:r>
              <a:rPr lang="nb-NO" sz="1400" dirty="0" smtClean="0">
                <a:solidFill>
                  <a:srgbClr val="FF0000"/>
                </a:solidFill>
              </a:rPr>
              <a:t>7.6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>
                <a:solidFill>
                  <a:schemeClr val="bg2"/>
                </a:solidFill>
              </a:rPr>
              <a:t>Others</a:t>
            </a:r>
            <a:r>
              <a:rPr lang="nb-NO" sz="1400" dirty="0">
                <a:solidFill>
                  <a:schemeClr val="bg2"/>
                </a:solidFill>
              </a:rPr>
              <a:t>: </a:t>
            </a:r>
            <a:r>
              <a:rPr lang="nb-NO" sz="1400" dirty="0" smtClean="0">
                <a:solidFill>
                  <a:schemeClr val="bg2"/>
                </a:solidFill>
              </a:rPr>
              <a:t>742,  28.1 </a:t>
            </a:r>
            <a:r>
              <a:rPr lang="nb-NO" sz="1400" dirty="0">
                <a:solidFill>
                  <a:schemeClr val="bg2"/>
                </a:solidFill>
              </a:rPr>
              <a:t>%</a:t>
            </a:r>
          </a:p>
          <a:p>
            <a:endParaRPr lang="nb-NO" sz="1400" dirty="0">
              <a:solidFill>
                <a:srgbClr val="FF0000"/>
              </a:solidFill>
            </a:endParaRPr>
          </a:p>
          <a:p>
            <a:r>
              <a:rPr lang="nb-NO" sz="1800" dirty="0">
                <a:solidFill>
                  <a:srgbClr val="0000FF"/>
                </a:solidFill>
              </a:rPr>
              <a:t>Fe-</a:t>
            </a:r>
            <a:r>
              <a:rPr lang="nb-NO" sz="1800" dirty="0" err="1">
                <a:solidFill>
                  <a:srgbClr val="0000FF"/>
                </a:solidFill>
              </a:rPr>
              <a:t>rich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meteorites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1370,  </a:t>
            </a:r>
            <a:r>
              <a:rPr lang="nb-NO" sz="1800" b="1" dirty="0" smtClean="0">
                <a:solidFill>
                  <a:srgbClr val="FF0000"/>
                </a:solidFill>
              </a:rPr>
              <a:t>2.1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Fe-</a:t>
            </a:r>
            <a:r>
              <a:rPr lang="nb-NO" sz="1400" dirty="0" err="1"/>
              <a:t>meteorites</a:t>
            </a:r>
            <a:r>
              <a:rPr lang="nb-NO" sz="1400" dirty="0"/>
              <a:t>: 1061,  </a:t>
            </a:r>
            <a:r>
              <a:rPr lang="nb-NO" sz="1400" dirty="0" smtClean="0">
                <a:solidFill>
                  <a:srgbClr val="FF0000"/>
                </a:solidFill>
              </a:rPr>
              <a:t>77.4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Pallasites</a:t>
            </a:r>
            <a:r>
              <a:rPr lang="nb-NO" sz="1400" dirty="0"/>
              <a:t>:           </a:t>
            </a:r>
            <a:r>
              <a:rPr lang="nb-NO" sz="1400" dirty="0" smtClean="0"/>
              <a:t>99,     </a:t>
            </a:r>
            <a:r>
              <a:rPr lang="nb-NO" sz="1400" dirty="0" smtClean="0">
                <a:solidFill>
                  <a:srgbClr val="FF0000"/>
                </a:solidFill>
              </a:rPr>
              <a:t>7.2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Mesosiderites</a:t>
            </a:r>
            <a:r>
              <a:rPr lang="nb-NO" sz="1400" dirty="0"/>
              <a:t>:  </a:t>
            </a:r>
            <a:r>
              <a:rPr lang="nb-NO" sz="1400" dirty="0" smtClean="0"/>
              <a:t>210,   </a:t>
            </a:r>
            <a:r>
              <a:rPr lang="nb-NO" sz="1400" dirty="0" smtClean="0">
                <a:solidFill>
                  <a:srgbClr val="FF0000"/>
                </a:solidFill>
              </a:rPr>
              <a:t>15.3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5823931" y="1694889"/>
            <a:ext cx="3089307" cy="409342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336699"/>
                </a:solidFill>
              </a:rPr>
              <a:t>Antarctica</a:t>
            </a:r>
            <a:r>
              <a:rPr lang="nb-NO" sz="2400" dirty="0">
                <a:solidFill>
                  <a:srgbClr val="336699"/>
                </a:solidFill>
              </a:rPr>
              <a:t>: </a:t>
            </a:r>
            <a:r>
              <a:rPr lang="nb-NO" sz="2400" dirty="0" smtClean="0">
                <a:solidFill>
                  <a:srgbClr val="336699"/>
                </a:solidFill>
              </a:rPr>
              <a:t>35 314</a:t>
            </a:r>
            <a:endParaRPr lang="nb-NO" sz="2400" dirty="0">
              <a:solidFill>
                <a:srgbClr val="336699"/>
              </a:solidFill>
            </a:endParaRPr>
          </a:p>
          <a:p>
            <a:r>
              <a:rPr lang="nb-NO" sz="1800" dirty="0" err="1">
                <a:solidFill>
                  <a:srgbClr val="0000FF"/>
                </a:solidFill>
              </a:rPr>
              <a:t>Chondrites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34 089,  </a:t>
            </a:r>
            <a:r>
              <a:rPr lang="nb-NO" sz="1800" b="1" dirty="0" smtClean="0">
                <a:solidFill>
                  <a:srgbClr val="FF0000"/>
                </a:solidFill>
              </a:rPr>
              <a:t>97.0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C-</a:t>
            </a:r>
            <a:r>
              <a:rPr lang="nb-NO" sz="1400" dirty="0" err="1"/>
              <a:t>rich</a:t>
            </a:r>
            <a:r>
              <a:rPr lang="nb-NO" sz="1400" dirty="0"/>
              <a:t>:         </a:t>
            </a:r>
            <a:r>
              <a:rPr lang="nb-NO" sz="1400" dirty="0" smtClean="0">
                <a:solidFill>
                  <a:srgbClr val="FF0000"/>
                </a:solidFill>
              </a:rPr>
              <a:t>3.1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Ordinary</a:t>
            </a:r>
            <a:r>
              <a:rPr lang="nb-NO" sz="1400" dirty="0"/>
              <a:t>:   </a:t>
            </a:r>
            <a:r>
              <a:rPr lang="nb-NO" sz="1400" dirty="0" smtClean="0">
                <a:solidFill>
                  <a:srgbClr val="FF0000"/>
                </a:solidFill>
              </a:rPr>
              <a:t>92.7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Enstatite</a:t>
            </a:r>
            <a:r>
              <a:rPr lang="nb-NO" sz="1400" dirty="0"/>
              <a:t>:     </a:t>
            </a:r>
            <a:r>
              <a:rPr lang="nb-NO" sz="1400" dirty="0" smtClean="0">
                <a:solidFill>
                  <a:srgbClr val="FF0000"/>
                </a:solidFill>
              </a:rPr>
              <a:t>1.2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>
                <a:solidFill>
                  <a:schemeClr val="bg2"/>
                </a:solidFill>
              </a:rPr>
              <a:t>Ungrouped</a:t>
            </a:r>
            <a:r>
              <a:rPr lang="nb-NO" sz="1400" dirty="0">
                <a:solidFill>
                  <a:schemeClr val="bg2"/>
                </a:solidFill>
              </a:rPr>
              <a:t>: </a:t>
            </a:r>
            <a:r>
              <a:rPr lang="nb-NO" sz="1400" dirty="0" smtClean="0">
                <a:solidFill>
                  <a:schemeClr val="bg2"/>
                </a:solidFill>
              </a:rPr>
              <a:t>0.04 </a:t>
            </a:r>
            <a:r>
              <a:rPr lang="nb-NO" sz="1400" dirty="0">
                <a:solidFill>
                  <a:schemeClr val="bg2"/>
                </a:solidFill>
              </a:rPr>
              <a:t>%</a:t>
            </a:r>
          </a:p>
          <a:p>
            <a:endParaRPr lang="nb-NO" sz="1400" dirty="0">
              <a:solidFill>
                <a:srgbClr val="FF0000"/>
              </a:solidFill>
            </a:endParaRPr>
          </a:p>
          <a:p>
            <a:r>
              <a:rPr lang="nb-NO" sz="1800" dirty="0" err="1">
                <a:solidFill>
                  <a:srgbClr val="0000FF"/>
                </a:solidFill>
              </a:rPr>
              <a:t>Achondrites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993,  </a:t>
            </a:r>
            <a:r>
              <a:rPr lang="nb-NO" sz="1800" b="1" dirty="0" smtClean="0">
                <a:solidFill>
                  <a:srgbClr val="FF0000"/>
                </a:solidFill>
              </a:rPr>
              <a:t>2.8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HED:   </a:t>
            </a:r>
            <a:r>
              <a:rPr lang="nb-NO" sz="1400" dirty="0" smtClean="0"/>
              <a:t>685,    </a:t>
            </a:r>
            <a:r>
              <a:rPr lang="nb-NO" sz="1400" dirty="0" smtClean="0">
                <a:solidFill>
                  <a:srgbClr val="FF0000"/>
                </a:solidFill>
              </a:rPr>
              <a:t>69.0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Mars:     </a:t>
            </a:r>
            <a:r>
              <a:rPr lang="nb-NO" sz="1400" dirty="0" smtClean="0"/>
              <a:t>28,      </a:t>
            </a:r>
            <a:r>
              <a:rPr lang="nb-NO" sz="1400" dirty="0" smtClean="0">
                <a:solidFill>
                  <a:srgbClr val="FF0000"/>
                </a:solidFill>
              </a:rPr>
              <a:t>2.8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Moon:    </a:t>
            </a:r>
            <a:r>
              <a:rPr lang="nb-NO" sz="1400" dirty="0" smtClean="0"/>
              <a:t>34,      </a:t>
            </a:r>
            <a:r>
              <a:rPr lang="nb-NO" sz="1400" dirty="0" smtClean="0">
                <a:solidFill>
                  <a:srgbClr val="FF0000"/>
                </a:solidFill>
              </a:rPr>
              <a:t>3.4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>
                <a:solidFill>
                  <a:schemeClr val="bg2"/>
                </a:solidFill>
              </a:rPr>
              <a:t>Others</a:t>
            </a:r>
            <a:r>
              <a:rPr lang="nb-NO" sz="1400" dirty="0">
                <a:solidFill>
                  <a:schemeClr val="bg2"/>
                </a:solidFill>
              </a:rPr>
              <a:t>: </a:t>
            </a:r>
            <a:r>
              <a:rPr lang="nb-NO" sz="1400" dirty="0" smtClean="0">
                <a:solidFill>
                  <a:schemeClr val="bg2"/>
                </a:solidFill>
              </a:rPr>
              <a:t>246,    24.8 </a:t>
            </a:r>
            <a:r>
              <a:rPr lang="nb-NO" sz="1400" dirty="0">
                <a:solidFill>
                  <a:schemeClr val="bg2"/>
                </a:solidFill>
              </a:rPr>
              <a:t>%</a:t>
            </a:r>
          </a:p>
          <a:p>
            <a:endParaRPr lang="nb-NO" sz="1400" dirty="0">
              <a:solidFill>
                <a:srgbClr val="FF0000"/>
              </a:solidFill>
            </a:endParaRPr>
          </a:p>
          <a:p>
            <a:r>
              <a:rPr lang="nb-NO" sz="1800" dirty="0">
                <a:solidFill>
                  <a:srgbClr val="0000FF"/>
                </a:solidFill>
              </a:rPr>
              <a:t>Fe-</a:t>
            </a:r>
            <a:r>
              <a:rPr lang="nb-NO" sz="1800" dirty="0" err="1">
                <a:solidFill>
                  <a:srgbClr val="0000FF"/>
                </a:solidFill>
              </a:rPr>
              <a:t>rich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meteorites</a:t>
            </a:r>
            <a:r>
              <a:rPr lang="nb-NO" sz="1800" dirty="0">
                <a:solidFill>
                  <a:srgbClr val="0000FF"/>
                </a:solidFill>
              </a:rPr>
              <a:t>: </a:t>
            </a:r>
            <a:r>
              <a:rPr lang="nb-NO" sz="1800" dirty="0" smtClean="0">
                <a:solidFill>
                  <a:srgbClr val="0000FF"/>
                </a:solidFill>
              </a:rPr>
              <a:t>232,  </a:t>
            </a:r>
            <a:r>
              <a:rPr lang="nb-NO" sz="1800" b="1" dirty="0" smtClean="0">
                <a:solidFill>
                  <a:srgbClr val="FF0000"/>
                </a:solidFill>
              </a:rPr>
              <a:t>0.7 </a:t>
            </a:r>
            <a:r>
              <a:rPr lang="nb-NO" sz="1800" b="1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/>
              <a:t>Fe-</a:t>
            </a:r>
            <a:r>
              <a:rPr lang="nb-NO" sz="1400" dirty="0" err="1"/>
              <a:t>meteorites</a:t>
            </a:r>
            <a:r>
              <a:rPr lang="nb-NO" sz="1400" dirty="0"/>
              <a:t>: 144,  </a:t>
            </a:r>
            <a:r>
              <a:rPr lang="nb-NO" sz="1400" dirty="0" smtClean="0">
                <a:solidFill>
                  <a:srgbClr val="FF0000"/>
                </a:solidFill>
              </a:rPr>
              <a:t>62.1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Pallasites</a:t>
            </a:r>
            <a:r>
              <a:rPr lang="nb-NO" sz="1400" dirty="0"/>
              <a:t>:          </a:t>
            </a:r>
            <a:r>
              <a:rPr lang="nb-NO" sz="1400" dirty="0" smtClean="0"/>
              <a:t>32,  </a:t>
            </a:r>
            <a:r>
              <a:rPr lang="nb-NO" sz="1400" dirty="0" smtClean="0">
                <a:solidFill>
                  <a:srgbClr val="FF0000"/>
                </a:solidFill>
              </a:rPr>
              <a:t>13.7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</a:p>
          <a:p>
            <a:r>
              <a:rPr lang="nb-NO" sz="1400" dirty="0" err="1"/>
              <a:t>Mesosiderites</a:t>
            </a:r>
            <a:r>
              <a:rPr lang="nb-NO" sz="1400" dirty="0"/>
              <a:t>:   </a:t>
            </a:r>
            <a:r>
              <a:rPr lang="nb-NO" sz="1400" dirty="0" smtClean="0"/>
              <a:t>56,  </a:t>
            </a:r>
            <a:r>
              <a:rPr lang="nb-NO" sz="1400" dirty="0" smtClean="0">
                <a:solidFill>
                  <a:srgbClr val="FF0000"/>
                </a:solidFill>
              </a:rPr>
              <a:t>24.1 </a:t>
            </a:r>
            <a:r>
              <a:rPr lang="nb-NO" sz="1400" dirty="0">
                <a:solidFill>
                  <a:srgbClr val="FF0000"/>
                </a:solidFill>
              </a:rPr>
              <a:t>%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754" y="6043728"/>
            <a:ext cx="4326826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nb-NO" sz="1500" dirty="0"/>
              <a:t>Rate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addition</a:t>
            </a:r>
            <a:r>
              <a:rPr lang="nb-NO" sz="1500" dirty="0"/>
              <a:t>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registrered</a:t>
            </a:r>
            <a:r>
              <a:rPr lang="nb-NO" sz="1500" dirty="0"/>
              <a:t> </a:t>
            </a:r>
            <a:r>
              <a:rPr lang="nb-NO" sz="1500" dirty="0" err="1"/>
              <a:t>meteorites</a:t>
            </a:r>
            <a:r>
              <a:rPr lang="nb-NO" sz="1500" dirty="0"/>
              <a:t>, 2008-2012:</a:t>
            </a:r>
          </a:p>
          <a:p>
            <a:pPr>
              <a:lnSpc>
                <a:spcPts val="1700"/>
              </a:lnSpc>
            </a:pPr>
            <a:r>
              <a:rPr lang="nb-NO" sz="1500" dirty="0"/>
              <a:t>  </a:t>
            </a:r>
            <a:r>
              <a:rPr lang="nb-NO" sz="1500" b="1" dirty="0">
                <a:solidFill>
                  <a:srgbClr val="006600"/>
                </a:solidFill>
              </a:rPr>
              <a:t>Total</a:t>
            </a:r>
            <a:r>
              <a:rPr lang="nb-NO" sz="1500" dirty="0">
                <a:solidFill>
                  <a:srgbClr val="006600"/>
                </a:solidFill>
              </a:rPr>
              <a:t> </a:t>
            </a:r>
            <a:r>
              <a:rPr lang="nb-NO" sz="1500" b="1" dirty="0">
                <a:solidFill>
                  <a:srgbClr val="006600"/>
                </a:solidFill>
              </a:rPr>
              <a:t>(</a:t>
            </a:r>
            <a:r>
              <a:rPr lang="nb-NO" sz="1500" b="1" dirty="0" err="1">
                <a:solidFill>
                  <a:srgbClr val="006600"/>
                </a:solidFill>
              </a:rPr>
              <a:t>entire</a:t>
            </a:r>
            <a:r>
              <a:rPr lang="nb-NO" sz="1500" b="1" dirty="0">
                <a:solidFill>
                  <a:srgbClr val="006600"/>
                </a:solidFill>
              </a:rPr>
              <a:t> world):  </a:t>
            </a:r>
            <a:r>
              <a:rPr lang="nb-NO" sz="1500" dirty="0" err="1">
                <a:solidFill>
                  <a:srgbClr val="006600"/>
                </a:solidFill>
              </a:rPr>
              <a:t>2028/year</a:t>
            </a:r>
            <a:endParaRPr lang="nb-NO" sz="1500" dirty="0">
              <a:solidFill>
                <a:srgbClr val="0066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500" dirty="0"/>
              <a:t>  </a:t>
            </a:r>
            <a:r>
              <a:rPr lang="nb-NO" sz="1500" b="1" dirty="0" err="1">
                <a:solidFill>
                  <a:srgbClr val="336699"/>
                </a:solidFill>
              </a:rPr>
              <a:t>Antarctica</a:t>
            </a:r>
            <a:r>
              <a:rPr lang="nb-NO" sz="1500" b="1" dirty="0">
                <a:solidFill>
                  <a:srgbClr val="336699"/>
                </a:solidFill>
              </a:rPr>
              <a:t>:</a:t>
            </a:r>
            <a:r>
              <a:rPr lang="nb-NO" sz="1500" dirty="0">
                <a:solidFill>
                  <a:srgbClr val="336699"/>
                </a:solidFill>
              </a:rPr>
              <a:t>  </a:t>
            </a:r>
            <a:r>
              <a:rPr lang="nb-NO" sz="1500" dirty="0" err="1">
                <a:solidFill>
                  <a:srgbClr val="336699"/>
                </a:solidFill>
              </a:rPr>
              <a:t>1435/year</a:t>
            </a:r>
            <a:r>
              <a:rPr lang="nb-NO" sz="1500" dirty="0">
                <a:solidFill>
                  <a:srgbClr val="336699"/>
                </a:solidFill>
              </a:rPr>
              <a:t> (71%)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369" y="62899"/>
            <a:ext cx="4209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nb-NO" sz="1400" b="1" dirty="0" err="1" smtClean="0">
                <a:solidFill>
                  <a:srgbClr val="3333FF"/>
                </a:solidFill>
              </a:rPr>
              <a:t>Orbitally</a:t>
            </a:r>
            <a:r>
              <a:rPr lang="nb-NO" sz="1400" dirty="0" smtClean="0">
                <a:solidFill>
                  <a:srgbClr val="3333FF"/>
                </a:solidFill>
              </a:rPr>
              <a:t>, Vesta and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Vestoids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are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likely</a:t>
            </a:r>
            <a:r>
              <a:rPr lang="nb-NO" sz="1400" dirty="0" smtClean="0">
                <a:solidFill>
                  <a:srgbClr val="3333FF"/>
                </a:solidFill>
              </a:rPr>
              <a:t> to </a:t>
            </a:r>
            <a:r>
              <a:rPr lang="nb-NO" sz="1400" dirty="0" err="1" smtClean="0">
                <a:solidFill>
                  <a:srgbClr val="3333FF"/>
                </a:solidFill>
              </a:rPr>
              <a:t>provide</a:t>
            </a:r>
            <a:r>
              <a:rPr lang="nb-NO" sz="1400" dirty="0" smtClean="0">
                <a:solidFill>
                  <a:srgbClr val="3333FF"/>
                </a:solidFill>
              </a:rPr>
              <a:t> a</a:t>
            </a:r>
          </a:p>
          <a:p>
            <a:pPr marL="342900" indent="-342900"/>
            <a:r>
              <a:rPr lang="nb-NO" sz="1400" dirty="0" smtClean="0">
                <a:solidFill>
                  <a:srgbClr val="3333FF"/>
                </a:solidFill>
              </a:rPr>
              <a:t>  </a:t>
            </a:r>
            <a:r>
              <a:rPr lang="nb-NO" sz="1400" dirty="0" err="1" smtClean="0">
                <a:solidFill>
                  <a:srgbClr val="3333FF"/>
                </a:solidFill>
              </a:rPr>
              <a:t>sizeable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fraction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on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the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meteorite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population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on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Earth</a:t>
            </a:r>
            <a:r>
              <a:rPr lang="nb-NO" sz="1400" dirty="0" smtClean="0">
                <a:solidFill>
                  <a:srgbClr val="3333FF"/>
                </a:solidFill>
              </a:rPr>
              <a:t>. 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0" y="33505"/>
            <a:ext cx="38105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nb-NO" sz="1400" b="1" dirty="0" err="1" smtClean="0"/>
              <a:t>If</a:t>
            </a:r>
            <a:r>
              <a:rPr lang="nb-NO" sz="1400" b="1" dirty="0" smtClean="0"/>
              <a:t> so: </a:t>
            </a:r>
            <a:r>
              <a:rPr lang="nb-NO" sz="1400" dirty="0" err="1" smtClean="0"/>
              <a:t>which</a:t>
            </a:r>
            <a:r>
              <a:rPr lang="nb-NO" sz="1400" dirty="0" smtClean="0"/>
              <a:t> </a:t>
            </a:r>
            <a:r>
              <a:rPr lang="nb-NO" sz="1400" dirty="0" err="1" smtClean="0"/>
              <a:t>meteorite</a:t>
            </a:r>
            <a:r>
              <a:rPr lang="nb-NO" sz="1400" dirty="0" smtClean="0"/>
              <a:t> </a:t>
            </a:r>
            <a:r>
              <a:rPr lang="nb-NO" sz="1400" dirty="0" err="1" smtClean="0"/>
              <a:t>group</a:t>
            </a:r>
            <a:r>
              <a:rPr lang="nb-NO" sz="1400" dirty="0" smtClean="0"/>
              <a:t> </a:t>
            </a:r>
            <a:r>
              <a:rPr lang="nb-NO" sz="1400" b="1" dirty="0" err="1" smtClean="0"/>
              <a:t>other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than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the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HED</a:t>
            </a:r>
            <a:endParaRPr lang="nb-NO" sz="1400" dirty="0" smtClean="0"/>
          </a:p>
          <a:p>
            <a:pPr marL="342900" indent="-342900"/>
            <a:r>
              <a:rPr lang="nb-NO" sz="1400" dirty="0" smtClean="0"/>
              <a:t>           </a:t>
            </a:r>
            <a:r>
              <a:rPr lang="nb-NO" sz="1400" dirty="0" err="1" smtClean="0"/>
              <a:t>are</a:t>
            </a:r>
            <a:r>
              <a:rPr lang="nb-NO" sz="1400" dirty="0" smtClean="0"/>
              <a:t> </a:t>
            </a:r>
            <a:r>
              <a:rPr lang="nb-NO" sz="1400" dirty="0" err="1" smtClean="0"/>
              <a:t>likely</a:t>
            </a:r>
            <a:r>
              <a:rPr lang="nb-NO" sz="1400" dirty="0" smtClean="0"/>
              <a:t> </a:t>
            </a:r>
            <a:r>
              <a:rPr lang="nb-NO" sz="1400" dirty="0" err="1" smtClean="0"/>
              <a:t>candidates</a:t>
            </a:r>
            <a:r>
              <a:rPr lang="nb-NO" sz="1400" dirty="0" smtClean="0"/>
              <a:t> ? </a:t>
            </a:r>
            <a:endParaRPr lang="nb-NO" sz="14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4008" y="620688"/>
            <a:ext cx="4342407" cy="861774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ts val="2000"/>
              </a:lnSpc>
            </a:pPr>
            <a:r>
              <a:rPr lang="nb-NO" sz="1400" b="1" dirty="0" smtClean="0">
                <a:solidFill>
                  <a:srgbClr val="FF0000"/>
                </a:solidFill>
              </a:rPr>
              <a:t>NONE </a:t>
            </a:r>
            <a:r>
              <a:rPr lang="nb-NO" sz="1400" dirty="0" err="1" smtClean="0">
                <a:solidFill>
                  <a:srgbClr val="FF0000"/>
                </a:solidFill>
              </a:rPr>
              <a:t>of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other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meteorite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groups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are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good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candidates</a:t>
            </a:r>
            <a:endParaRPr lang="nb-NO" sz="1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ts val="2000"/>
              </a:lnSpc>
            </a:pPr>
            <a:r>
              <a:rPr lang="nb-NO" sz="1400" b="1" dirty="0" smtClean="0">
                <a:solidFill>
                  <a:srgbClr val="FF0000"/>
                </a:solidFill>
              </a:rPr>
              <a:t>Jan. 27</a:t>
            </a:r>
            <a:r>
              <a:rPr lang="nb-NO" sz="1400" dirty="0" smtClean="0">
                <a:solidFill>
                  <a:srgbClr val="FF0000"/>
                </a:solidFill>
              </a:rPr>
              <a:t>, 2015 we had </a:t>
            </a:r>
            <a:r>
              <a:rPr lang="nb-NO" sz="1400" b="1" dirty="0" smtClean="0">
                <a:solidFill>
                  <a:srgbClr val="FF0000"/>
                </a:solidFill>
              </a:rPr>
              <a:t>1553</a:t>
            </a:r>
            <a:r>
              <a:rPr lang="nb-NO" sz="1400" dirty="0" smtClean="0">
                <a:solidFill>
                  <a:srgbClr val="FF0000"/>
                </a:solidFill>
              </a:rPr>
              <a:t> HED-meteorites,</a:t>
            </a:r>
          </a:p>
          <a:p>
            <a:pPr marL="342900" indent="-342900">
              <a:lnSpc>
                <a:spcPts val="20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constituting about 59% of </a:t>
            </a:r>
            <a:r>
              <a:rPr lang="nb-NO" sz="1400" b="1" dirty="0" smtClean="0">
                <a:solidFill>
                  <a:srgbClr val="FF0000"/>
                </a:solidFill>
              </a:rPr>
              <a:t>all</a:t>
            </a:r>
            <a:r>
              <a:rPr lang="nb-NO" sz="1400" dirty="0" smtClean="0">
                <a:solidFill>
                  <a:srgbClr val="FF0000"/>
                </a:solidFill>
              </a:rPr>
              <a:t> achondrites 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28103" y="6036419"/>
            <a:ext cx="4326826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nb-NO" sz="1500" dirty="0"/>
              <a:t>Rate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addition</a:t>
            </a:r>
            <a:r>
              <a:rPr lang="nb-NO" sz="1500" dirty="0"/>
              <a:t>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registrered</a:t>
            </a:r>
            <a:r>
              <a:rPr lang="nb-NO" sz="1500" dirty="0"/>
              <a:t> </a:t>
            </a:r>
            <a:r>
              <a:rPr lang="nb-NO" sz="1500" dirty="0" err="1"/>
              <a:t>meteorites</a:t>
            </a:r>
            <a:r>
              <a:rPr lang="nb-NO" sz="1500" dirty="0"/>
              <a:t>, </a:t>
            </a:r>
            <a:r>
              <a:rPr lang="nb-NO" sz="1500" dirty="0" smtClean="0"/>
              <a:t>2012-2015:</a:t>
            </a:r>
            <a:endParaRPr lang="nb-NO" sz="1500" dirty="0"/>
          </a:p>
          <a:p>
            <a:pPr>
              <a:lnSpc>
                <a:spcPts val="1700"/>
              </a:lnSpc>
            </a:pPr>
            <a:r>
              <a:rPr lang="nb-NO" sz="1500" dirty="0"/>
              <a:t>  </a:t>
            </a:r>
            <a:r>
              <a:rPr lang="nb-NO" sz="1500" b="1" dirty="0">
                <a:solidFill>
                  <a:srgbClr val="006600"/>
                </a:solidFill>
              </a:rPr>
              <a:t>Total</a:t>
            </a:r>
            <a:r>
              <a:rPr lang="nb-NO" sz="1500" dirty="0">
                <a:solidFill>
                  <a:srgbClr val="006600"/>
                </a:solidFill>
              </a:rPr>
              <a:t> </a:t>
            </a:r>
            <a:r>
              <a:rPr lang="nb-NO" sz="1500" b="1" dirty="0">
                <a:solidFill>
                  <a:srgbClr val="006600"/>
                </a:solidFill>
              </a:rPr>
              <a:t>(</a:t>
            </a:r>
            <a:r>
              <a:rPr lang="nb-NO" sz="1500" b="1" dirty="0" err="1">
                <a:solidFill>
                  <a:srgbClr val="006600"/>
                </a:solidFill>
              </a:rPr>
              <a:t>entire</a:t>
            </a:r>
            <a:r>
              <a:rPr lang="nb-NO" sz="1500" b="1" dirty="0">
                <a:solidFill>
                  <a:srgbClr val="006600"/>
                </a:solidFill>
              </a:rPr>
              <a:t> world):  </a:t>
            </a:r>
            <a:r>
              <a:rPr lang="nb-NO" sz="1500" dirty="0" smtClean="0">
                <a:solidFill>
                  <a:srgbClr val="006600"/>
                </a:solidFill>
              </a:rPr>
              <a:t>7825/</a:t>
            </a:r>
            <a:r>
              <a:rPr lang="nb-NO" sz="1500" dirty="0" err="1" smtClean="0">
                <a:solidFill>
                  <a:srgbClr val="006600"/>
                </a:solidFill>
              </a:rPr>
              <a:t>year</a:t>
            </a:r>
            <a:endParaRPr lang="nb-NO" sz="1500" dirty="0">
              <a:solidFill>
                <a:srgbClr val="006600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500" dirty="0"/>
              <a:t>  </a:t>
            </a:r>
            <a:r>
              <a:rPr lang="nb-NO" sz="1500" b="1" dirty="0">
                <a:solidFill>
                  <a:srgbClr val="336699"/>
                </a:solidFill>
              </a:rPr>
              <a:t>Antarctica:</a:t>
            </a:r>
            <a:r>
              <a:rPr lang="nb-NO" sz="1500" dirty="0">
                <a:solidFill>
                  <a:srgbClr val="336699"/>
                </a:solidFill>
              </a:rPr>
              <a:t>  </a:t>
            </a:r>
            <a:r>
              <a:rPr lang="nb-NO" sz="1500" dirty="0" smtClean="0">
                <a:solidFill>
                  <a:srgbClr val="336699"/>
                </a:solidFill>
              </a:rPr>
              <a:t>2136/</a:t>
            </a:r>
            <a:r>
              <a:rPr lang="nb-NO" sz="1500" dirty="0" err="1" smtClean="0">
                <a:solidFill>
                  <a:srgbClr val="336699"/>
                </a:solidFill>
              </a:rPr>
              <a:t>year</a:t>
            </a:r>
            <a:r>
              <a:rPr lang="nb-NO" sz="1500" dirty="0" smtClean="0">
                <a:solidFill>
                  <a:srgbClr val="336699"/>
                </a:solidFill>
              </a:rPr>
              <a:t> </a:t>
            </a:r>
            <a:r>
              <a:rPr lang="nb-NO" sz="1500" dirty="0">
                <a:solidFill>
                  <a:srgbClr val="336699"/>
                </a:solidFill>
              </a:rPr>
              <a:t>(71%) </a:t>
            </a:r>
          </a:p>
        </p:txBody>
      </p:sp>
    </p:spTree>
    <p:extLst>
      <p:ext uri="{BB962C8B-B14F-4D97-AF65-F5344CB8AC3E}">
        <p14:creationId xmlns:p14="http://schemas.microsoft.com/office/powerpoint/2010/main" val="6764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animBg="1"/>
      <p:bldP spid="208900" grpId="0" animBg="1"/>
      <p:bldP spid="5" grpId="0"/>
      <p:bldP spid="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Hawaii-Kilaue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" y="25400"/>
            <a:ext cx="27352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nb-NO" sz="2800" b="1" i="1" dirty="0">
                <a:solidFill>
                  <a:srgbClr val="3333FF"/>
                </a:solidFill>
              </a:rPr>
              <a:t>- </a:t>
            </a:r>
            <a:r>
              <a:rPr lang="nb-NO" sz="2800" b="1" i="1" dirty="0" err="1" smtClean="0">
                <a:solidFill>
                  <a:srgbClr val="3333FF"/>
                </a:solidFill>
              </a:rPr>
              <a:t>Melting</a:t>
            </a:r>
            <a:endParaRPr lang="nb-NO" sz="2800" b="1" i="1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2800" b="1" i="1" dirty="0">
                <a:solidFill>
                  <a:srgbClr val="3333FF"/>
                </a:solidFill>
              </a:rPr>
              <a:t>- </a:t>
            </a:r>
            <a:r>
              <a:rPr lang="nb-NO" sz="2800" b="1" i="1" dirty="0" err="1" smtClean="0">
                <a:solidFill>
                  <a:srgbClr val="3333FF"/>
                </a:solidFill>
              </a:rPr>
              <a:t>Crystallization</a:t>
            </a:r>
            <a:endParaRPr lang="en-GB" sz="2800" b="1" dirty="0">
              <a:solidFill>
                <a:srgbClr val="3333FF"/>
              </a:solidFill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787900" y="836613"/>
            <a:ext cx="3959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nb-NO" sz="2000" b="1" dirty="0">
                <a:solidFill>
                  <a:srgbClr val="990099"/>
                </a:solidFill>
              </a:rPr>
              <a:t> </a:t>
            </a:r>
            <a:r>
              <a:rPr lang="nb-NO" sz="2000" b="1" dirty="0" err="1" smtClean="0">
                <a:solidFill>
                  <a:srgbClr val="990099"/>
                </a:solidFill>
              </a:rPr>
              <a:t>Partial</a:t>
            </a:r>
            <a:r>
              <a:rPr lang="nb-NO" sz="2000" dirty="0" smtClean="0">
                <a:solidFill>
                  <a:srgbClr val="990099"/>
                </a:solidFill>
              </a:rPr>
              <a:t> </a:t>
            </a:r>
            <a:r>
              <a:rPr lang="nb-NO" sz="2000" dirty="0" err="1" smtClean="0">
                <a:solidFill>
                  <a:srgbClr val="990099"/>
                </a:solidFill>
              </a:rPr>
              <a:t>melting</a:t>
            </a:r>
            <a:endParaRPr lang="nb-NO" sz="2000" dirty="0">
              <a:solidFill>
                <a:srgbClr val="990099"/>
              </a:solidFill>
            </a:endParaRPr>
          </a:p>
          <a:p>
            <a:pPr>
              <a:buFontTx/>
              <a:buChar char="-"/>
            </a:pPr>
            <a:r>
              <a:rPr lang="nb-NO" sz="2000" b="1" dirty="0">
                <a:solidFill>
                  <a:srgbClr val="990099"/>
                </a:solidFill>
              </a:rPr>
              <a:t> </a:t>
            </a:r>
            <a:r>
              <a:rPr lang="nb-NO" sz="2000" b="1" dirty="0" err="1" smtClean="0">
                <a:solidFill>
                  <a:srgbClr val="990099"/>
                </a:solidFill>
              </a:rPr>
              <a:t>Fractional</a:t>
            </a:r>
            <a:r>
              <a:rPr lang="nb-NO" sz="2000" dirty="0" smtClean="0">
                <a:solidFill>
                  <a:srgbClr val="990099"/>
                </a:solidFill>
              </a:rPr>
              <a:t> </a:t>
            </a:r>
            <a:r>
              <a:rPr lang="nb-NO" sz="2000" dirty="0" err="1" smtClean="0">
                <a:solidFill>
                  <a:srgbClr val="990099"/>
                </a:solidFill>
              </a:rPr>
              <a:t>crystallization</a:t>
            </a:r>
            <a:endParaRPr lang="en-GB" sz="2000" dirty="0">
              <a:solidFill>
                <a:srgbClr val="990099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771800" y="115888"/>
            <a:ext cx="6192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Symbol" pitchFamily="18" charset="2"/>
              </a:rPr>
              <a:t></a:t>
            </a:r>
            <a:r>
              <a:rPr lang="en-GB" sz="2800" dirty="0">
                <a:solidFill>
                  <a:srgbClr val="FF0000"/>
                </a:solidFill>
                <a:sym typeface="Symbol" pitchFamily="18" charset="2"/>
              </a:rPr>
              <a:t>   </a:t>
            </a:r>
            <a:r>
              <a:rPr lang="en-GB" sz="3600" b="1" dirty="0" smtClean="0">
                <a:solidFill>
                  <a:srgbClr val="FF0000"/>
                </a:solidFill>
                <a:sym typeface="Symbol" pitchFamily="18" charset="2"/>
              </a:rPr>
              <a:t>Change</a:t>
            </a:r>
            <a:r>
              <a:rPr lang="en-GB" sz="2800" dirty="0" smtClean="0">
                <a:solidFill>
                  <a:srgbClr val="FF0000"/>
                </a:solidFill>
                <a:sym typeface="Symbol" pitchFamily="18" charset="2"/>
              </a:rPr>
              <a:t>  in composition</a:t>
            </a:r>
            <a:endParaRPr lang="en-GB" sz="28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77788" y="6450013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>
                <a:solidFill>
                  <a:srgbClr val="CCFFFF"/>
                </a:solidFill>
              </a:rPr>
              <a:t>Kilauea, Hawaii</a:t>
            </a:r>
            <a:endParaRPr lang="en-GB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2225" y="20638"/>
            <a:ext cx="6201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0000FF"/>
                </a:solidFill>
              </a:rPr>
              <a:t>Situation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b="1" dirty="0" err="1">
                <a:solidFill>
                  <a:srgbClr val="0000FF"/>
                </a:solidFill>
              </a:rPr>
              <a:t>before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Dawn</a:t>
            </a:r>
            <a:r>
              <a:rPr lang="nb-NO" sz="2400" dirty="0">
                <a:solidFill>
                  <a:srgbClr val="0000FF"/>
                </a:solidFill>
              </a:rPr>
              <a:t>:</a:t>
            </a:r>
          </a:p>
          <a:p>
            <a:r>
              <a:rPr lang="nb-NO" sz="1800" dirty="0" err="1">
                <a:solidFill>
                  <a:srgbClr val="0000FF"/>
                </a:solidFill>
              </a:rPr>
              <a:t>Why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are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the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HED-meteorites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likely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fromVesta</a:t>
            </a:r>
            <a:r>
              <a:rPr lang="nb-NO" sz="1800" dirty="0">
                <a:solidFill>
                  <a:srgbClr val="0000FF"/>
                </a:solidFill>
              </a:rPr>
              <a:t> and </a:t>
            </a:r>
            <a:r>
              <a:rPr lang="nb-NO" sz="1800" dirty="0" err="1">
                <a:solidFill>
                  <a:srgbClr val="0000FF"/>
                </a:solidFill>
              </a:rPr>
              <a:t>the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Vestoids</a:t>
            </a:r>
            <a:r>
              <a:rPr lang="nb-NO" sz="1800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4946" y="795255"/>
            <a:ext cx="4146007" cy="96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nb-NO" sz="1500" dirty="0"/>
              <a:t>1. </a:t>
            </a:r>
            <a:r>
              <a:rPr lang="nb-NO" sz="1500" dirty="0" err="1"/>
              <a:t>HED-group</a:t>
            </a:r>
            <a:r>
              <a:rPr lang="nb-NO" sz="1500" dirty="0"/>
              <a:t> is </a:t>
            </a:r>
            <a:r>
              <a:rPr lang="nb-NO" sz="1500" dirty="0" err="1"/>
              <a:t>chemically</a:t>
            </a:r>
            <a:r>
              <a:rPr lang="nb-NO" sz="1500" dirty="0"/>
              <a:t> </a:t>
            </a:r>
            <a:r>
              <a:rPr lang="nb-NO" sz="1500" dirty="0" err="1"/>
              <a:t>coherent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2. </a:t>
            </a:r>
            <a:r>
              <a:rPr lang="nb-NO" sz="1500" dirty="0" err="1"/>
              <a:t>Similar</a:t>
            </a:r>
            <a:r>
              <a:rPr lang="nb-NO" sz="1500" dirty="0"/>
              <a:t> </a:t>
            </a:r>
            <a:r>
              <a:rPr lang="nb-NO" sz="1500" dirty="0" err="1"/>
              <a:t>reflection</a:t>
            </a:r>
            <a:r>
              <a:rPr lang="nb-NO" sz="1500" dirty="0"/>
              <a:t> </a:t>
            </a:r>
            <a:r>
              <a:rPr lang="nb-NO" sz="1500" dirty="0" err="1"/>
              <a:t>spectra</a:t>
            </a:r>
            <a:r>
              <a:rPr lang="nb-NO" sz="1500" dirty="0"/>
              <a:t>: </a:t>
            </a:r>
            <a:r>
              <a:rPr lang="nb-NO" sz="1500" dirty="0" err="1"/>
              <a:t>Vesta-Vestoids-HED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3. </a:t>
            </a:r>
            <a:r>
              <a:rPr lang="nb-NO" sz="1500" dirty="0" err="1"/>
              <a:t>Vestoids</a:t>
            </a:r>
            <a:r>
              <a:rPr lang="nb-NO" sz="1500" dirty="0"/>
              <a:t> </a:t>
            </a:r>
            <a:r>
              <a:rPr lang="nb-NO" sz="1500" dirty="0" err="1" smtClean="0"/>
              <a:t>are</a:t>
            </a:r>
            <a:r>
              <a:rPr lang="nb-NO" sz="1500" dirty="0" smtClean="0"/>
              <a:t> </a:t>
            </a:r>
            <a:r>
              <a:rPr lang="nb-NO" sz="1500" dirty="0" err="1" smtClean="0"/>
              <a:t>dynamically/orbitally</a:t>
            </a:r>
            <a:r>
              <a:rPr lang="nb-NO" sz="1500" dirty="0" smtClean="0"/>
              <a:t> </a:t>
            </a:r>
            <a:r>
              <a:rPr lang="nb-NO" sz="1500" dirty="0" err="1"/>
              <a:t>linked</a:t>
            </a:r>
            <a:r>
              <a:rPr lang="nb-NO" sz="1500" dirty="0"/>
              <a:t> </a:t>
            </a:r>
            <a:r>
              <a:rPr lang="nb-NO" sz="1500" dirty="0" err="1"/>
              <a:t>toVesta</a:t>
            </a:r>
            <a:endParaRPr lang="nb-NO" sz="1500" dirty="0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44" y="3454621"/>
            <a:ext cx="3740271" cy="28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74902" y="1892326"/>
            <a:ext cx="5859296" cy="119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nb-NO" sz="1500" dirty="0"/>
              <a:t>4. Vesta has </a:t>
            </a:r>
            <a:r>
              <a:rPr lang="nb-NO" sz="1500" dirty="0" err="1"/>
              <a:t>big</a:t>
            </a:r>
            <a:r>
              <a:rPr lang="nb-NO" sz="1500" dirty="0"/>
              <a:t> </a:t>
            </a:r>
            <a:r>
              <a:rPr lang="nb-NO" sz="1500" dirty="0" err="1"/>
              <a:t>crater</a:t>
            </a:r>
            <a:r>
              <a:rPr lang="nb-NO" sz="1500" dirty="0"/>
              <a:t>(</a:t>
            </a:r>
            <a:r>
              <a:rPr lang="nb-NO" sz="1500" b="1" dirty="0"/>
              <a:t>s</a:t>
            </a:r>
            <a:r>
              <a:rPr lang="nb-NO" sz="1500" dirty="0"/>
              <a:t>) </a:t>
            </a:r>
            <a:r>
              <a:rPr lang="nb-NO" sz="1500" dirty="0" err="1"/>
              <a:t>covering</a:t>
            </a:r>
            <a:r>
              <a:rPr lang="nb-NO" sz="1500" dirty="0"/>
              <a:t> most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the</a:t>
            </a:r>
            <a:r>
              <a:rPr lang="nb-NO" sz="1500" dirty="0"/>
              <a:t> </a:t>
            </a:r>
            <a:r>
              <a:rPr lang="nb-NO" sz="1500" dirty="0" err="1"/>
              <a:t>southern</a:t>
            </a:r>
            <a:r>
              <a:rPr lang="nb-NO" sz="1500" dirty="0"/>
              <a:t> </a:t>
            </a:r>
            <a:r>
              <a:rPr lang="nb-NO" sz="1500" dirty="0" err="1"/>
              <a:t>hemisphere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5. </a:t>
            </a:r>
            <a:r>
              <a:rPr lang="nb-NO" sz="1500" dirty="0" err="1"/>
              <a:t>HED-meteorites</a:t>
            </a:r>
            <a:r>
              <a:rPr lang="nb-NO" sz="1500" dirty="0"/>
              <a:t> </a:t>
            </a:r>
            <a:r>
              <a:rPr lang="nb-NO" sz="1500" dirty="0" err="1"/>
              <a:t>are</a:t>
            </a:r>
            <a:r>
              <a:rPr lang="nb-NO" sz="1500" dirty="0"/>
              <a:t> from a </a:t>
            </a:r>
            <a:r>
              <a:rPr lang="nb-NO" sz="1500" dirty="0" err="1"/>
              <a:t>protoplanet/asteroid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a </a:t>
            </a:r>
            <a:r>
              <a:rPr lang="nb-NO" sz="1500" dirty="0" err="1"/>
              <a:t>core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6. </a:t>
            </a:r>
            <a:r>
              <a:rPr lang="nb-NO" sz="1500" dirty="0" err="1"/>
              <a:t>HED-meteorittes</a:t>
            </a:r>
            <a:r>
              <a:rPr lang="nb-NO" sz="1500" dirty="0"/>
              <a:t> </a:t>
            </a:r>
            <a:r>
              <a:rPr lang="nb-NO" sz="1500" dirty="0" err="1" smtClean="0"/>
              <a:t>are</a:t>
            </a:r>
            <a:r>
              <a:rPr lang="nb-NO" sz="1500" dirty="0" smtClean="0"/>
              <a:t> </a:t>
            </a:r>
            <a:r>
              <a:rPr lang="nb-NO" sz="1500" dirty="0" err="1"/>
              <a:t>chemically</a:t>
            </a:r>
            <a:r>
              <a:rPr lang="nb-NO" sz="1500" dirty="0"/>
              <a:t> </a:t>
            </a:r>
            <a:r>
              <a:rPr lang="nb-NO" sz="1500" b="1" dirty="0"/>
              <a:t>not</a:t>
            </a:r>
            <a:r>
              <a:rPr lang="nb-NO" sz="1500" dirty="0"/>
              <a:t> </a:t>
            </a:r>
            <a:r>
              <a:rPr lang="nb-NO" sz="1500" dirty="0" err="1"/>
              <a:t>related</a:t>
            </a:r>
            <a:r>
              <a:rPr lang="nb-NO" sz="1500" dirty="0"/>
              <a:t> to </a:t>
            </a:r>
            <a:r>
              <a:rPr lang="nb-NO" sz="1500" dirty="0" err="1"/>
              <a:t>any</a:t>
            </a:r>
            <a:r>
              <a:rPr lang="nb-NO" sz="1500" dirty="0"/>
              <a:t>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the</a:t>
            </a:r>
            <a:r>
              <a:rPr lang="nb-NO" sz="1500" dirty="0"/>
              <a:t> </a:t>
            </a:r>
            <a:r>
              <a:rPr lang="nb-NO" sz="1500" dirty="0" err="1"/>
              <a:t>Fe-meteorites</a:t>
            </a:r>
            <a:endParaRPr lang="nb-NO" sz="1500" dirty="0"/>
          </a:p>
          <a:p>
            <a:pPr marL="342900" indent="-342900">
              <a:lnSpc>
                <a:spcPts val="1600"/>
              </a:lnSpc>
            </a:pPr>
            <a:r>
              <a:rPr lang="nb-NO" sz="1500" dirty="0"/>
              <a:t>     (</a:t>
            </a:r>
            <a:r>
              <a:rPr lang="nb-NO" sz="1500" dirty="0" err="1"/>
              <a:t>therefore</a:t>
            </a:r>
            <a:r>
              <a:rPr lang="nb-NO" sz="1500" dirty="0"/>
              <a:t>, most </a:t>
            </a:r>
            <a:r>
              <a:rPr lang="nb-NO" sz="1500" dirty="0" err="1"/>
              <a:t>likely</a:t>
            </a:r>
            <a:r>
              <a:rPr lang="nb-NO" sz="1500" dirty="0"/>
              <a:t> from a </a:t>
            </a:r>
            <a:r>
              <a:rPr lang="nb-NO" sz="1500" b="1" dirty="0" err="1"/>
              <a:t>largely</a:t>
            </a:r>
            <a:r>
              <a:rPr lang="nb-NO" sz="1500" b="1" dirty="0"/>
              <a:t> </a:t>
            </a:r>
            <a:r>
              <a:rPr lang="nb-NO" sz="1500" b="1" dirty="0" err="1"/>
              <a:t>intact</a:t>
            </a:r>
            <a:r>
              <a:rPr lang="nb-NO" sz="1500" b="1" dirty="0"/>
              <a:t> </a:t>
            </a:r>
            <a:r>
              <a:rPr lang="nb-NO" sz="1500" b="1" dirty="0" err="1"/>
              <a:t>protoplanet</a:t>
            </a:r>
            <a:r>
              <a:rPr lang="nb-NO" sz="1500" dirty="0"/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448" y="6365174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Hubble </a:t>
            </a:r>
            <a:r>
              <a:rPr lang="nb-NO" sz="1400" dirty="0" err="1" smtClean="0"/>
              <a:t>telescope</a:t>
            </a:r>
            <a:r>
              <a:rPr lang="nb-NO" sz="1400" dirty="0" smtClean="0"/>
              <a:t> </a:t>
            </a:r>
            <a:r>
              <a:rPr lang="nb-NO" sz="1400" dirty="0" err="1" smtClean="0"/>
              <a:t>imagery</a:t>
            </a:r>
            <a:endParaRPr lang="nb-NO" sz="1400" dirty="0"/>
          </a:p>
        </p:txBody>
      </p:sp>
      <p:pic>
        <p:nvPicPr>
          <p:cNvPr id="14" name="Picture 2" descr="Vesta-re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6166" y="613350"/>
            <a:ext cx="261334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539967" y="444826"/>
            <a:ext cx="1891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i="1" dirty="0" err="1"/>
              <a:t>Reflection</a:t>
            </a:r>
            <a:r>
              <a:rPr lang="nb-NO" sz="1400" i="1" dirty="0"/>
              <a:t> </a:t>
            </a:r>
            <a:r>
              <a:rPr lang="nb-NO" sz="1400" i="1" dirty="0" err="1"/>
              <a:t>spectroscopy</a:t>
            </a:r>
            <a:endParaRPr lang="nb-NO" sz="1400" i="1" dirty="0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H="1" flipV="1">
            <a:off x="8555321" y="908353"/>
            <a:ext cx="180289" cy="162692"/>
          </a:xfrm>
          <a:prstGeom prst="line">
            <a:avLst/>
          </a:prstGeom>
          <a:noFill/>
          <a:ln w="31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448162" y="986893"/>
            <a:ext cx="6799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err="1" smtClean="0">
                <a:solidFill>
                  <a:srgbClr val="FF3300"/>
                </a:solidFill>
              </a:rPr>
              <a:t>Eucrites</a:t>
            </a:r>
            <a:r>
              <a:rPr lang="nb-NO" sz="1100" dirty="0" smtClean="0">
                <a:solidFill>
                  <a:srgbClr val="FF3300"/>
                </a:solidFill>
              </a:rPr>
              <a:t> </a:t>
            </a:r>
            <a:endParaRPr lang="nb-NO" sz="1100" dirty="0">
              <a:solidFill>
                <a:srgbClr val="FF3300"/>
              </a:solidFill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 flipV="1">
            <a:off x="8211787" y="1496290"/>
            <a:ext cx="350322" cy="267195"/>
          </a:xfrm>
          <a:prstGeom prst="line">
            <a:avLst/>
          </a:prstGeom>
          <a:noFill/>
          <a:ln w="31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278651" y="1730099"/>
            <a:ext cx="777777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00FF"/>
                </a:solidFill>
              </a:rPr>
              <a:t>Vesta</a:t>
            </a:r>
          </a:p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00FF"/>
                </a:solidFill>
              </a:rPr>
              <a:t>recordings</a:t>
            </a:r>
            <a:endParaRPr lang="nb-NO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4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3491880" y="5229200"/>
            <a:ext cx="2420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400" dirty="0" err="1"/>
              <a:t>Righter</a:t>
            </a:r>
            <a:r>
              <a:rPr lang="nb-NO" sz="1400" dirty="0"/>
              <a:t> &amp; Drake (1996, </a:t>
            </a:r>
            <a:r>
              <a:rPr lang="nb-NO" sz="1400" dirty="0" err="1"/>
              <a:t>Icarus</a:t>
            </a:r>
            <a:r>
              <a:rPr lang="nb-NO" sz="1400" dirty="0"/>
              <a:t>)</a:t>
            </a: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179512" y="188640"/>
            <a:ext cx="3584186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Vesta </a:t>
            </a:r>
            <a:r>
              <a:rPr lang="nb-NO" sz="2400" b="1" dirty="0">
                <a:solidFill>
                  <a:srgbClr val="3333FF"/>
                </a:solidFill>
              </a:rPr>
              <a:t>has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segregated</a:t>
            </a:r>
            <a:r>
              <a:rPr lang="nb-NO" sz="2400" dirty="0">
                <a:solidFill>
                  <a:srgbClr val="3333FF"/>
                </a:solidFill>
              </a:rPr>
              <a:t> a </a:t>
            </a:r>
            <a:r>
              <a:rPr lang="nb-NO" sz="2400" dirty="0" err="1" smtClean="0">
                <a:solidFill>
                  <a:srgbClr val="3333FF"/>
                </a:solidFill>
              </a:rPr>
              <a:t>core</a:t>
            </a:r>
            <a:endParaRPr lang="nb-NO" sz="2400" dirty="0" smtClean="0">
              <a:solidFill>
                <a:srgbClr val="3333FF"/>
              </a:solidFill>
            </a:endParaRPr>
          </a:p>
        </p:txBody>
      </p:sp>
      <p:pic>
        <p:nvPicPr>
          <p:cNvPr id="200715" name="Picture 11" descr="Righter-Drake-CoreRS-RL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9104" y="1957085"/>
            <a:ext cx="4067175" cy="3154363"/>
          </a:xfrm>
          <a:prstGeom prst="rect">
            <a:avLst/>
          </a:prstGeom>
          <a:noFill/>
        </p:spPr>
      </p:pic>
      <p:pic>
        <p:nvPicPr>
          <p:cNvPr id="200716" name="Picture 12" descr="Righter-Drake-CoreRS-RL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47" y="1983769"/>
            <a:ext cx="4140200" cy="2908300"/>
          </a:xfrm>
          <a:prstGeom prst="rect">
            <a:avLst/>
          </a:prstGeom>
          <a:noFill/>
        </p:spPr>
      </p:pic>
      <p:sp>
        <p:nvSpPr>
          <p:cNvPr id="200717" name="Oval 13"/>
          <p:cNvSpPr>
            <a:spLocks noChangeArrowheads="1"/>
          </p:cNvSpPr>
          <p:nvPr/>
        </p:nvSpPr>
        <p:spPr bwMode="auto">
          <a:xfrm rot="-24312074">
            <a:off x="6735198" y="2883391"/>
            <a:ext cx="1206500" cy="376238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00718" name="Oval 14"/>
          <p:cNvSpPr>
            <a:spLocks noChangeArrowheads="1"/>
          </p:cNvSpPr>
          <p:nvPr/>
        </p:nvSpPr>
        <p:spPr bwMode="auto">
          <a:xfrm>
            <a:off x="7659917" y="3628723"/>
            <a:ext cx="649287" cy="2000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00719" name="Text Box 15"/>
          <p:cNvSpPr txBox="1">
            <a:spLocks noChangeArrowheads="1"/>
          </p:cNvSpPr>
          <p:nvPr/>
        </p:nvSpPr>
        <p:spPr bwMode="auto">
          <a:xfrm>
            <a:off x="260347" y="2047269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3333FF"/>
                </a:solidFill>
              </a:rPr>
              <a:t>W</a:t>
            </a:r>
          </a:p>
        </p:txBody>
      </p:sp>
      <p:sp>
        <p:nvSpPr>
          <p:cNvPr id="200720" name="Text Box 16"/>
          <p:cNvSpPr txBox="1">
            <a:spLocks noChangeArrowheads="1"/>
          </p:cNvSpPr>
          <p:nvPr/>
        </p:nvSpPr>
        <p:spPr bwMode="auto">
          <a:xfrm>
            <a:off x="3667122" y="4504719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b="1">
                <a:solidFill>
                  <a:srgbClr val="3333FF"/>
                </a:solidFill>
              </a:rPr>
              <a:t>La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512" y="764704"/>
            <a:ext cx="666721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700"/>
              </a:lnSpc>
            </a:pPr>
            <a:r>
              <a:rPr lang="nb-NO" sz="1800" dirty="0" err="1" smtClean="0"/>
              <a:t>Comparing</a:t>
            </a:r>
            <a:r>
              <a:rPr lang="nb-NO" sz="1800" dirty="0" smtClean="0"/>
              <a:t> </a:t>
            </a:r>
            <a:r>
              <a:rPr lang="nb-NO" sz="1800" dirty="0" err="1" smtClean="0"/>
              <a:t>two</a:t>
            </a:r>
            <a:r>
              <a:rPr lang="nb-NO" sz="1800" dirty="0" smtClean="0"/>
              <a:t> </a:t>
            </a:r>
            <a:r>
              <a:rPr lang="nb-NO" sz="1800" dirty="0" err="1" smtClean="0"/>
              <a:t>elemtents</a:t>
            </a:r>
            <a:r>
              <a:rPr lang="nb-NO" sz="1800" dirty="0" smtClean="0"/>
              <a:t> </a:t>
            </a:r>
            <a:r>
              <a:rPr lang="nb-NO" sz="1800" dirty="0" err="1" smtClean="0"/>
              <a:t>partitioning</a:t>
            </a:r>
            <a:r>
              <a:rPr lang="nb-NO" sz="1800" dirty="0" smtClean="0"/>
              <a:t> </a:t>
            </a:r>
            <a:r>
              <a:rPr lang="nb-NO" sz="1800" dirty="0" err="1" smtClean="0"/>
              <a:t>preferentially</a:t>
            </a:r>
            <a:r>
              <a:rPr lang="nb-NO" sz="1800" dirty="0" smtClean="0"/>
              <a:t> </a:t>
            </a:r>
            <a:r>
              <a:rPr lang="nb-NO" sz="1800" dirty="0" err="1" smtClean="0"/>
              <a:t>into</a:t>
            </a:r>
            <a:r>
              <a:rPr lang="nb-NO" sz="1800" dirty="0" smtClean="0"/>
              <a:t> </a:t>
            </a:r>
            <a:r>
              <a:rPr lang="nb-NO" sz="1800" dirty="0" err="1" smtClean="0"/>
              <a:t>silicate</a:t>
            </a:r>
            <a:r>
              <a:rPr lang="nb-NO" sz="1800" dirty="0" smtClean="0"/>
              <a:t> melt:</a:t>
            </a:r>
          </a:p>
          <a:p>
            <a:pPr>
              <a:lnSpc>
                <a:spcPts val="2700"/>
              </a:lnSpc>
            </a:pPr>
            <a:r>
              <a:rPr lang="nb-NO" sz="1800" b="1" dirty="0" smtClean="0"/>
              <a:t>                </a:t>
            </a:r>
            <a:r>
              <a:rPr lang="nb-NO" sz="2000" b="1" dirty="0" smtClean="0"/>
              <a:t>W</a:t>
            </a:r>
            <a:r>
              <a:rPr lang="nb-NO" sz="2000" dirty="0" smtClean="0"/>
              <a:t> (</a:t>
            </a:r>
            <a:r>
              <a:rPr lang="nb-NO" sz="2000" dirty="0" err="1" smtClean="0"/>
              <a:t>siderophile</a:t>
            </a:r>
            <a:r>
              <a:rPr lang="nb-NO" sz="2000" dirty="0" smtClean="0"/>
              <a:t>) and </a:t>
            </a:r>
            <a:r>
              <a:rPr lang="nb-NO" sz="2000" b="1" dirty="0" smtClean="0"/>
              <a:t>La</a:t>
            </a:r>
            <a:r>
              <a:rPr lang="nb-NO" sz="2000" dirty="0" smtClean="0"/>
              <a:t> (</a:t>
            </a:r>
            <a:r>
              <a:rPr lang="nb-NO" sz="2000" dirty="0" err="1" smtClean="0"/>
              <a:t>lithophile</a:t>
            </a:r>
            <a:r>
              <a:rPr lang="nb-NO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38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7" grpId="0" animBg="1"/>
      <p:bldP spid="2007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22225" y="20638"/>
            <a:ext cx="6201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0000FF"/>
                </a:solidFill>
              </a:rPr>
              <a:t>Situation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b="1" dirty="0" err="1">
                <a:solidFill>
                  <a:srgbClr val="0000FF"/>
                </a:solidFill>
              </a:rPr>
              <a:t>before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Dawn</a:t>
            </a:r>
            <a:r>
              <a:rPr lang="nb-NO" sz="2400" dirty="0">
                <a:solidFill>
                  <a:srgbClr val="0000FF"/>
                </a:solidFill>
              </a:rPr>
              <a:t>:</a:t>
            </a:r>
          </a:p>
          <a:p>
            <a:r>
              <a:rPr lang="nb-NO" sz="1800" dirty="0" err="1">
                <a:solidFill>
                  <a:srgbClr val="0000FF"/>
                </a:solidFill>
              </a:rPr>
              <a:t>Why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are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the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HED-meteorites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likely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fromVesta</a:t>
            </a:r>
            <a:r>
              <a:rPr lang="nb-NO" sz="1800" dirty="0">
                <a:solidFill>
                  <a:srgbClr val="0000FF"/>
                </a:solidFill>
              </a:rPr>
              <a:t> and </a:t>
            </a:r>
            <a:r>
              <a:rPr lang="nb-NO" sz="1800" dirty="0" err="1">
                <a:solidFill>
                  <a:srgbClr val="0000FF"/>
                </a:solidFill>
              </a:rPr>
              <a:t>the</a:t>
            </a:r>
            <a:r>
              <a:rPr lang="nb-NO" sz="1800" dirty="0">
                <a:solidFill>
                  <a:srgbClr val="0000FF"/>
                </a:solidFill>
              </a:rPr>
              <a:t> </a:t>
            </a:r>
            <a:r>
              <a:rPr lang="nb-NO" sz="1800" dirty="0" err="1">
                <a:solidFill>
                  <a:srgbClr val="0000FF"/>
                </a:solidFill>
              </a:rPr>
              <a:t>Vestoids</a:t>
            </a:r>
            <a:r>
              <a:rPr lang="nb-NO" sz="1800" dirty="0">
                <a:solidFill>
                  <a:srgbClr val="0000FF"/>
                </a:solidFill>
              </a:rPr>
              <a:t> ?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4946" y="795255"/>
            <a:ext cx="4146007" cy="962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nb-NO" sz="1500" dirty="0"/>
              <a:t>1. </a:t>
            </a:r>
            <a:r>
              <a:rPr lang="nb-NO" sz="1500" dirty="0" err="1"/>
              <a:t>HED-group</a:t>
            </a:r>
            <a:r>
              <a:rPr lang="nb-NO" sz="1500" dirty="0"/>
              <a:t> is </a:t>
            </a:r>
            <a:r>
              <a:rPr lang="nb-NO" sz="1500" dirty="0" err="1"/>
              <a:t>chemically</a:t>
            </a:r>
            <a:r>
              <a:rPr lang="nb-NO" sz="1500" dirty="0"/>
              <a:t> </a:t>
            </a:r>
            <a:r>
              <a:rPr lang="nb-NO" sz="1500" dirty="0" err="1"/>
              <a:t>coherent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2. </a:t>
            </a:r>
            <a:r>
              <a:rPr lang="nb-NO" sz="1500" dirty="0" err="1"/>
              <a:t>Similar</a:t>
            </a:r>
            <a:r>
              <a:rPr lang="nb-NO" sz="1500" dirty="0"/>
              <a:t> </a:t>
            </a:r>
            <a:r>
              <a:rPr lang="nb-NO" sz="1500" dirty="0" err="1"/>
              <a:t>reflection</a:t>
            </a:r>
            <a:r>
              <a:rPr lang="nb-NO" sz="1500" dirty="0"/>
              <a:t> </a:t>
            </a:r>
            <a:r>
              <a:rPr lang="nb-NO" sz="1500" dirty="0" err="1"/>
              <a:t>spectra</a:t>
            </a:r>
            <a:r>
              <a:rPr lang="nb-NO" sz="1500" dirty="0"/>
              <a:t>: </a:t>
            </a:r>
            <a:r>
              <a:rPr lang="nb-NO" sz="1500" dirty="0" err="1"/>
              <a:t>Vesta-Vestoids-HED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3. </a:t>
            </a:r>
            <a:r>
              <a:rPr lang="nb-NO" sz="1500" dirty="0" err="1"/>
              <a:t>Vestoids</a:t>
            </a:r>
            <a:r>
              <a:rPr lang="nb-NO" sz="1500" dirty="0"/>
              <a:t> </a:t>
            </a:r>
            <a:r>
              <a:rPr lang="nb-NO" sz="1500" dirty="0" err="1" smtClean="0"/>
              <a:t>are</a:t>
            </a:r>
            <a:r>
              <a:rPr lang="nb-NO" sz="1500" dirty="0" smtClean="0"/>
              <a:t> </a:t>
            </a:r>
            <a:r>
              <a:rPr lang="nb-NO" sz="1500" dirty="0" err="1" smtClean="0"/>
              <a:t>dynamically/orbitally</a:t>
            </a:r>
            <a:r>
              <a:rPr lang="nb-NO" sz="1500" dirty="0" smtClean="0"/>
              <a:t> </a:t>
            </a:r>
            <a:r>
              <a:rPr lang="nb-NO" sz="1500" dirty="0" err="1"/>
              <a:t>linked</a:t>
            </a:r>
            <a:r>
              <a:rPr lang="nb-NO" sz="1500" dirty="0"/>
              <a:t> </a:t>
            </a:r>
            <a:r>
              <a:rPr lang="nb-NO" sz="1500" dirty="0" err="1"/>
              <a:t>toVesta</a:t>
            </a:r>
            <a:endParaRPr lang="nb-NO" sz="1500" dirty="0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44" y="3454621"/>
            <a:ext cx="3740271" cy="28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74902" y="1892326"/>
            <a:ext cx="5859296" cy="119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30000"/>
              </a:lnSpc>
            </a:pPr>
            <a:r>
              <a:rPr lang="nb-NO" sz="1500" dirty="0"/>
              <a:t>4. Vesta has </a:t>
            </a:r>
            <a:r>
              <a:rPr lang="nb-NO" sz="1500" dirty="0" err="1"/>
              <a:t>big</a:t>
            </a:r>
            <a:r>
              <a:rPr lang="nb-NO" sz="1500" dirty="0"/>
              <a:t> </a:t>
            </a:r>
            <a:r>
              <a:rPr lang="nb-NO" sz="1500" dirty="0" err="1"/>
              <a:t>crater</a:t>
            </a:r>
            <a:r>
              <a:rPr lang="nb-NO" sz="1500" dirty="0"/>
              <a:t>(</a:t>
            </a:r>
            <a:r>
              <a:rPr lang="nb-NO" sz="1500" b="1" dirty="0"/>
              <a:t>s</a:t>
            </a:r>
            <a:r>
              <a:rPr lang="nb-NO" sz="1500" dirty="0"/>
              <a:t>) </a:t>
            </a:r>
            <a:r>
              <a:rPr lang="nb-NO" sz="1500" dirty="0" err="1"/>
              <a:t>covering</a:t>
            </a:r>
            <a:r>
              <a:rPr lang="nb-NO" sz="1500" dirty="0"/>
              <a:t> most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the</a:t>
            </a:r>
            <a:r>
              <a:rPr lang="nb-NO" sz="1500" dirty="0"/>
              <a:t> </a:t>
            </a:r>
            <a:r>
              <a:rPr lang="nb-NO" sz="1500" dirty="0" err="1"/>
              <a:t>southern</a:t>
            </a:r>
            <a:r>
              <a:rPr lang="nb-NO" sz="1500" dirty="0"/>
              <a:t> </a:t>
            </a:r>
            <a:r>
              <a:rPr lang="nb-NO" sz="1500" dirty="0" err="1"/>
              <a:t>hemisphere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5. </a:t>
            </a:r>
            <a:r>
              <a:rPr lang="nb-NO" sz="1500" dirty="0" err="1"/>
              <a:t>HED-meteorites</a:t>
            </a:r>
            <a:r>
              <a:rPr lang="nb-NO" sz="1500" dirty="0"/>
              <a:t> </a:t>
            </a:r>
            <a:r>
              <a:rPr lang="nb-NO" sz="1500" dirty="0" err="1"/>
              <a:t>are</a:t>
            </a:r>
            <a:r>
              <a:rPr lang="nb-NO" sz="1500" dirty="0"/>
              <a:t> from a </a:t>
            </a:r>
            <a:r>
              <a:rPr lang="nb-NO" sz="1500" dirty="0" err="1"/>
              <a:t>protoplanet/asteroid</a:t>
            </a:r>
            <a:r>
              <a:rPr lang="nb-NO" sz="1500" dirty="0"/>
              <a:t> </a:t>
            </a:r>
            <a:r>
              <a:rPr lang="nb-NO" sz="1500" dirty="0" err="1"/>
              <a:t>with</a:t>
            </a:r>
            <a:r>
              <a:rPr lang="nb-NO" sz="1500" dirty="0"/>
              <a:t> a </a:t>
            </a:r>
            <a:r>
              <a:rPr lang="nb-NO" sz="1500" dirty="0" err="1"/>
              <a:t>core</a:t>
            </a:r>
            <a:endParaRPr lang="nb-NO" sz="1500" dirty="0"/>
          </a:p>
          <a:p>
            <a:pPr marL="342900" indent="-342900">
              <a:lnSpc>
                <a:spcPct val="130000"/>
              </a:lnSpc>
            </a:pPr>
            <a:r>
              <a:rPr lang="nb-NO" sz="1500" dirty="0"/>
              <a:t>6. </a:t>
            </a:r>
            <a:r>
              <a:rPr lang="nb-NO" sz="1500" dirty="0" err="1"/>
              <a:t>HED-meteorittes</a:t>
            </a:r>
            <a:r>
              <a:rPr lang="nb-NO" sz="1500" dirty="0"/>
              <a:t> </a:t>
            </a:r>
            <a:r>
              <a:rPr lang="nb-NO" sz="1500" dirty="0" err="1" smtClean="0"/>
              <a:t>are</a:t>
            </a:r>
            <a:r>
              <a:rPr lang="nb-NO" sz="1500" dirty="0" smtClean="0"/>
              <a:t> </a:t>
            </a:r>
            <a:r>
              <a:rPr lang="nb-NO" sz="1500" dirty="0" err="1"/>
              <a:t>chemically</a:t>
            </a:r>
            <a:r>
              <a:rPr lang="nb-NO" sz="1500" dirty="0"/>
              <a:t> </a:t>
            </a:r>
            <a:r>
              <a:rPr lang="nb-NO" sz="1500" b="1" dirty="0"/>
              <a:t>not</a:t>
            </a:r>
            <a:r>
              <a:rPr lang="nb-NO" sz="1500" dirty="0"/>
              <a:t> </a:t>
            </a:r>
            <a:r>
              <a:rPr lang="nb-NO" sz="1500" dirty="0" err="1"/>
              <a:t>related</a:t>
            </a:r>
            <a:r>
              <a:rPr lang="nb-NO" sz="1500" dirty="0"/>
              <a:t> to </a:t>
            </a:r>
            <a:r>
              <a:rPr lang="nb-NO" sz="1500" dirty="0" err="1"/>
              <a:t>any</a:t>
            </a:r>
            <a:r>
              <a:rPr lang="nb-NO" sz="1500" dirty="0"/>
              <a:t> </a:t>
            </a:r>
            <a:r>
              <a:rPr lang="nb-NO" sz="1500" dirty="0" err="1"/>
              <a:t>of</a:t>
            </a:r>
            <a:r>
              <a:rPr lang="nb-NO" sz="1500" dirty="0"/>
              <a:t> </a:t>
            </a:r>
            <a:r>
              <a:rPr lang="nb-NO" sz="1500" dirty="0" err="1"/>
              <a:t>the</a:t>
            </a:r>
            <a:r>
              <a:rPr lang="nb-NO" sz="1500" dirty="0"/>
              <a:t> </a:t>
            </a:r>
            <a:r>
              <a:rPr lang="nb-NO" sz="1500" dirty="0" err="1"/>
              <a:t>Fe-meteorites</a:t>
            </a:r>
            <a:endParaRPr lang="nb-NO" sz="1500" dirty="0"/>
          </a:p>
          <a:p>
            <a:pPr marL="342900" indent="-342900">
              <a:lnSpc>
                <a:spcPts val="1600"/>
              </a:lnSpc>
            </a:pPr>
            <a:r>
              <a:rPr lang="nb-NO" sz="1500" dirty="0"/>
              <a:t>     (</a:t>
            </a:r>
            <a:r>
              <a:rPr lang="nb-NO" sz="1500" dirty="0" err="1"/>
              <a:t>therefore</a:t>
            </a:r>
            <a:r>
              <a:rPr lang="nb-NO" sz="1500" dirty="0"/>
              <a:t>, most </a:t>
            </a:r>
            <a:r>
              <a:rPr lang="nb-NO" sz="1500" dirty="0" err="1"/>
              <a:t>likely</a:t>
            </a:r>
            <a:r>
              <a:rPr lang="nb-NO" sz="1500" dirty="0"/>
              <a:t> from a </a:t>
            </a:r>
            <a:r>
              <a:rPr lang="nb-NO" sz="1500" b="1" dirty="0" err="1"/>
              <a:t>largely</a:t>
            </a:r>
            <a:r>
              <a:rPr lang="nb-NO" sz="1500" b="1" dirty="0"/>
              <a:t> </a:t>
            </a:r>
            <a:r>
              <a:rPr lang="nb-NO" sz="1500" b="1" dirty="0" err="1"/>
              <a:t>intact</a:t>
            </a:r>
            <a:r>
              <a:rPr lang="nb-NO" sz="1500" b="1" dirty="0"/>
              <a:t> </a:t>
            </a:r>
            <a:r>
              <a:rPr lang="nb-NO" sz="1500" b="1" dirty="0" err="1"/>
              <a:t>protoplanet</a:t>
            </a:r>
            <a:r>
              <a:rPr lang="nb-NO" sz="1500" dirty="0"/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448" y="6365174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Hubble </a:t>
            </a:r>
            <a:r>
              <a:rPr lang="nb-NO" sz="1400" dirty="0" err="1" smtClean="0"/>
              <a:t>telescope</a:t>
            </a:r>
            <a:r>
              <a:rPr lang="nb-NO" sz="1400" dirty="0" smtClean="0"/>
              <a:t> </a:t>
            </a:r>
            <a:r>
              <a:rPr lang="nb-NO" sz="1400" dirty="0" err="1" smtClean="0"/>
              <a:t>imagery</a:t>
            </a:r>
            <a:endParaRPr lang="nb-NO" sz="1400" dirty="0"/>
          </a:p>
        </p:txBody>
      </p:sp>
      <p:pic>
        <p:nvPicPr>
          <p:cNvPr id="14" name="Picture 2" descr="Vesta-re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6166" y="613350"/>
            <a:ext cx="261334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539967" y="444826"/>
            <a:ext cx="18916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i="1" dirty="0" err="1"/>
              <a:t>Reflection</a:t>
            </a:r>
            <a:r>
              <a:rPr lang="nb-NO" sz="1400" i="1" dirty="0"/>
              <a:t> </a:t>
            </a:r>
            <a:r>
              <a:rPr lang="nb-NO" sz="1400" i="1" dirty="0" err="1"/>
              <a:t>spectroscopy</a:t>
            </a:r>
            <a:endParaRPr lang="nb-NO" sz="1400" i="1" dirty="0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H="1" flipV="1">
            <a:off x="8555321" y="908353"/>
            <a:ext cx="180289" cy="162692"/>
          </a:xfrm>
          <a:prstGeom prst="line">
            <a:avLst/>
          </a:prstGeom>
          <a:noFill/>
          <a:ln w="31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448162" y="986893"/>
            <a:ext cx="6799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err="1" smtClean="0">
                <a:solidFill>
                  <a:srgbClr val="FF3300"/>
                </a:solidFill>
              </a:rPr>
              <a:t>Eucrites</a:t>
            </a:r>
            <a:r>
              <a:rPr lang="nb-NO" sz="1100" dirty="0" smtClean="0">
                <a:solidFill>
                  <a:srgbClr val="FF3300"/>
                </a:solidFill>
              </a:rPr>
              <a:t> </a:t>
            </a:r>
            <a:endParaRPr lang="nb-NO" sz="1100" dirty="0">
              <a:solidFill>
                <a:srgbClr val="FF3300"/>
              </a:solidFill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 flipV="1">
            <a:off x="8211787" y="1496290"/>
            <a:ext cx="350322" cy="267195"/>
          </a:xfrm>
          <a:prstGeom prst="line">
            <a:avLst/>
          </a:prstGeom>
          <a:noFill/>
          <a:ln w="31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278651" y="1730099"/>
            <a:ext cx="777777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00FF"/>
                </a:solidFill>
              </a:rPr>
              <a:t>Vesta</a:t>
            </a:r>
          </a:p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00FF"/>
                </a:solidFill>
              </a:rPr>
              <a:t>recordings</a:t>
            </a:r>
            <a:endParaRPr lang="nb-NO" sz="11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87028" y="4328556"/>
            <a:ext cx="4486421" cy="10156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>
                <a:solidFill>
                  <a:srgbClr val="FF0000"/>
                </a:solidFill>
              </a:rPr>
              <a:t>The ”Hubble” </a:t>
            </a:r>
            <a:r>
              <a:rPr lang="nb-NO" sz="2000" dirty="0" err="1" smtClean="0">
                <a:solidFill>
                  <a:srgbClr val="FF0000"/>
                </a:solidFill>
              </a:rPr>
              <a:t>view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of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>
                <a:solidFill>
                  <a:srgbClr val="FF0000"/>
                </a:solidFill>
              </a:rPr>
              <a:t>Vesta’s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topography</a:t>
            </a:r>
            <a:endParaRPr lang="nb-NO" sz="2000" dirty="0" smtClean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 and </a:t>
            </a:r>
            <a:r>
              <a:rPr lang="nb-NO" sz="2000" dirty="0" err="1" smtClean="0">
                <a:solidFill>
                  <a:srgbClr val="FF0000"/>
                </a:solidFill>
              </a:rPr>
              <a:t>the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inferences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above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are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now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largely</a:t>
            </a:r>
            <a:endParaRPr lang="nb-NO" sz="2000" dirty="0" smtClean="0">
              <a:solidFill>
                <a:srgbClr val="FF0000"/>
              </a:solidFill>
            </a:endParaRPr>
          </a:p>
          <a:p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confirmed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and </a:t>
            </a:r>
            <a:r>
              <a:rPr lang="nb-NO" sz="2000" dirty="0" err="1">
                <a:solidFill>
                  <a:srgbClr val="FF0000"/>
                </a:solidFill>
              </a:rPr>
              <a:t>refined</a:t>
            </a:r>
            <a:r>
              <a:rPr lang="nb-NO" sz="2000" dirty="0">
                <a:solidFill>
                  <a:srgbClr val="FF0000"/>
                </a:solidFill>
              </a:rPr>
              <a:t> by </a:t>
            </a:r>
            <a:r>
              <a:rPr lang="nb-NO" sz="2000" dirty="0" err="1" smtClean="0">
                <a:solidFill>
                  <a:srgbClr val="FF0000"/>
                </a:solidFill>
              </a:rPr>
              <a:t>Dawn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60232" y="2320119"/>
            <a:ext cx="1023458" cy="17109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6761189" y="2289240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FF0000"/>
                </a:solidFill>
              </a:rPr>
              <a:t>Visible </a:t>
            </a:r>
            <a:r>
              <a:rPr lang="nb-NO" sz="1000" dirty="0" err="1" smtClean="0">
                <a:solidFill>
                  <a:srgbClr val="FF0000"/>
                </a:solidFill>
              </a:rPr>
              <a:t>light</a:t>
            </a:r>
            <a:endParaRPr lang="nb-NO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170956"/>
            <a:ext cx="4032448" cy="168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86636" y="167556"/>
            <a:ext cx="3528392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Dawn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mapping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Vesta</a:t>
            </a:r>
          </a:p>
          <a:p>
            <a:pPr>
              <a:lnSpc>
                <a:spcPts val="2200"/>
              </a:lnSpc>
            </a:pPr>
            <a:r>
              <a:rPr lang="nb-NO" sz="1500" dirty="0" err="1" smtClean="0"/>
              <a:t>July</a:t>
            </a:r>
            <a:r>
              <a:rPr lang="nb-NO" sz="1500" dirty="0" smtClean="0"/>
              <a:t> 16, </a:t>
            </a:r>
            <a:r>
              <a:rPr lang="nb-NO" sz="1500" dirty="0" smtClean="0">
                <a:solidFill>
                  <a:srgbClr val="3333FF"/>
                </a:solidFill>
              </a:rPr>
              <a:t>2011</a:t>
            </a:r>
            <a:r>
              <a:rPr lang="nb-NO" sz="1500" dirty="0" smtClean="0"/>
              <a:t>: orbit </a:t>
            </a:r>
            <a:r>
              <a:rPr lang="nb-NO" sz="1500" dirty="0" err="1" smtClean="0"/>
              <a:t>entry</a:t>
            </a:r>
            <a:endParaRPr lang="nb-NO" sz="1500" dirty="0" smtClean="0"/>
          </a:p>
          <a:p>
            <a:pPr>
              <a:lnSpc>
                <a:spcPts val="2200"/>
              </a:lnSpc>
            </a:pPr>
            <a:r>
              <a:rPr lang="nb-NO" sz="1500" dirty="0" smtClean="0"/>
              <a:t>Aug. 2: </a:t>
            </a:r>
            <a:r>
              <a:rPr lang="nb-NO" sz="1500" dirty="0" err="1" smtClean="0"/>
              <a:t>69-hour</a:t>
            </a:r>
            <a:r>
              <a:rPr lang="nb-NO" sz="1500" dirty="0" smtClean="0"/>
              <a:t> survey orbit (2750 km)</a:t>
            </a:r>
          </a:p>
          <a:p>
            <a:pPr>
              <a:lnSpc>
                <a:spcPts val="2200"/>
              </a:lnSpc>
            </a:pPr>
            <a:r>
              <a:rPr lang="nb-NO" sz="1500" dirty="0" smtClean="0"/>
              <a:t>Sept. 27: </a:t>
            </a:r>
            <a:r>
              <a:rPr lang="nb-NO" sz="1500" dirty="0" err="1" smtClean="0"/>
              <a:t>12-hour</a:t>
            </a:r>
            <a:r>
              <a:rPr lang="nb-NO" sz="1500" dirty="0" smtClean="0"/>
              <a:t> </a:t>
            </a:r>
            <a:r>
              <a:rPr lang="nb-NO" sz="1500" dirty="0" err="1" smtClean="0"/>
              <a:t>HAMO</a:t>
            </a:r>
            <a:r>
              <a:rPr lang="nb-NO" sz="1500" dirty="0" smtClean="0"/>
              <a:t> (680 km)</a:t>
            </a:r>
          </a:p>
          <a:p>
            <a:pPr>
              <a:lnSpc>
                <a:spcPts val="1200"/>
              </a:lnSpc>
            </a:pPr>
            <a:r>
              <a:rPr lang="nb-NO" sz="1500" dirty="0" smtClean="0"/>
              <a:t>                     </a:t>
            </a:r>
            <a:r>
              <a:rPr lang="nb-NO" sz="1200" dirty="0" smtClean="0"/>
              <a:t>(</a:t>
            </a:r>
            <a:r>
              <a:rPr lang="nb-NO" sz="1200" dirty="0" err="1" smtClean="0"/>
              <a:t>high</a:t>
            </a:r>
            <a:r>
              <a:rPr lang="nb-NO" sz="1200" dirty="0" smtClean="0"/>
              <a:t> </a:t>
            </a:r>
            <a:r>
              <a:rPr lang="nb-NO" sz="1200" dirty="0" err="1" smtClean="0"/>
              <a:t>altitude</a:t>
            </a:r>
            <a:r>
              <a:rPr lang="nb-NO" sz="1200" dirty="0" smtClean="0"/>
              <a:t> </a:t>
            </a:r>
            <a:r>
              <a:rPr lang="nb-NO" sz="1200" dirty="0" err="1" smtClean="0"/>
              <a:t>mapping</a:t>
            </a:r>
            <a:r>
              <a:rPr lang="nb-NO" sz="1200" dirty="0" smtClean="0"/>
              <a:t> orbit)</a:t>
            </a:r>
          </a:p>
          <a:p>
            <a:pPr>
              <a:lnSpc>
                <a:spcPts val="2200"/>
              </a:lnSpc>
            </a:pPr>
            <a:r>
              <a:rPr lang="nb-NO" sz="1500" dirty="0" err="1" smtClean="0"/>
              <a:t>Dec</a:t>
            </a:r>
            <a:r>
              <a:rPr lang="nb-NO" sz="1500" dirty="0" smtClean="0"/>
              <a:t>. 8: </a:t>
            </a:r>
            <a:r>
              <a:rPr lang="nb-NO" sz="1500" dirty="0" err="1" smtClean="0"/>
              <a:t>4.3-hour</a:t>
            </a:r>
            <a:r>
              <a:rPr lang="nb-NO" sz="1500" dirty="0" smtClean="0"/>
              <a:t> </a:t>
            </a:r>
            <a:r>
              <a:rPr lang="nb-NO" sz="1500" dirty="0" err="1" smtClean="0"/>
              <a:t>LAMO</a:t>
            </a:r>
            <a:r>
              <a:rPr lang="nb-NO" sz="1500" dirty="0" smtClean="0"/>
              <a:t> (210 km)</a:t>
            </a:r>
          </a:p>
          <a:p>
            <a:pPr>
              <a:lnSpc>
                <a:spcPts val="2200"/>
              </a:lnSpc>
            </a:pPr>
            <a:r>
              <a:rPr lang="nb-NO" sz="1500" dirty="0" smtClean="0"/>
              <a:t>From May, </a:t>
            </a:r>
            <a:r>
              <a:rPr lang="nb-NO" sz="1500" dirty="0" smtClean="0">
                <a:solidFill>
                  <a:srgbClr val="3333FF"/>
                </a:solidFill>
              </a:rPr>
              <a:t>2012</a:t>
            </a:r>
            <a:r>
              <a:rPr lang="nb-NO" sz="1500" dirty="0" smtClean="0"/>
              <a:t>:  </a:t>
            </a:r>
            <a:r>
              <a:rPr lang="nb-NO" sz="1500" dirty="0" err="1" smtClean="0"/>
              <a:t>Outwards</a:t>
            </a:r>
            <a:r>
              <a:rPr lang="nb-NO" sz="1500" dirty="0" smtClean="0"/>
              <a:t> </a:t>
            </a:r>
            <a:r>
              <a:rPr lang="nb-NO" sz="1500" dirty="0" err="1" smtClean="0"/>
              <a:t>spiralling</a:t>
            </a:r>
            <a:endParaRPr lang="nb-NO" sz="1500" dirty="0" smtClean="0"/>
          </a:p>
          <a:p>
            <a:pPr>
              <a:lnSpc>
                <a:spcPts val="1400"/>
              </a:lnSpc>
            </a:pPr>
            <a:r>
              <a:rPr lang="nb-NO" sz="1500" dirty="0" smtClean="0"/>
              <a:t>                    </a:t>
            </a:r>
            <a:r>
              <a:rPr lang="nb-NO" sz="1500" dirty="0" err="1" smtClean="0"/>
              <a:t>towards</a:t>
            </a:r>
            <a:r>
              <a:rPr lang="nb-NO" sz="1500" dirty="0" smtClean="0"/>
              <a:t> </a:t>
            </a:r>
            <a:r>
              <a:rPr lang="nb-NO" sz="1500" dirty="0" err="1" smtClean="0"/>
              <a:t>HAMO-2</a:t>
            </a:r>
            <a:r>
              <a:rPr lang="nb-NO" sz="1500" dirty="0" smtClean="0"/>
              <a:t> and </a:t>
            </a:r>
            <a:r>
              <a:rPr lang="nb-NO" sz="1500" dirty="0" err="1" smtClean="0"/>
              <a:t>SO-2</a:t>
            </a:r>
            <a:endParaRPr lang="nb-NO" sz="1500" dirty="0" smtClean="0"/>
          </a:p>
          <a:p>
            <a:pPr>
              <a:lnSpc>
                <a:spcPts val="2200"/>
              </a:lnSpc>
            </a:pPr>
            <a:r>
              <a:rPr lang="nb-NO" sz="1500" dirty="0" smtClean="0"/>
              <a:t>Sept. 5: orbit exit and start </a:t>
            </a:r>
            <a:r>
              <a:rPr lang="nb-NO" sz="1500" dirty="0" err="1" smtClean="0"/>
              <a:t>of</a:t>
            </a:r>
            <a:r>
              <a:rPr lang="nb-NO" sz="1500" dirty="0" smtClean="0"/>
              <a:t> </a:t>
            </a:r>
            <a:r>
              <a:rPr lang="nb-NO" sz="1500" dirty="0" err="1" smtClean="0"/>
              <a:t>interplanetary</a:t>
            </a:r>
            <a:endParaRPr lang="nb-NO" sz="1500" dirty="0" smtClean="0"/>
          </a:p>
          <a:p>
            <a:pPr>
              <a:lnSpc>
                <a:spcPts val="1400"/>
              </a:lnSpc>
            </a:pPr>
            <a:r>
              <a:rPr lang="nb-NO" sz="1500" dirty="0" smtClean="0"/>
              <a:t>                    travel </a:t>
            </a:r>
            <a:r>
              <a:rPr lang="nb-NO" sz="1500" dirty="0" err="1" smtClean="0"/>
              <a:t>towards</a:t>
            </a:r>
            <a:r>
              <a:rPr lang="nb-NO" sz="1500" dirty="0" smtClean="0"/>
              <a:t> </a:t>
            </a:r>
            <a:r>
              <a:rPr lang="nb-NO" sz="1500" dirty="0" err="1" smtClean="0"/>
              <a:t>Ceres</a:t>
            </a:r>
            <a:endParaRPr lang="nb-NO" sz="15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46" y="77242"/>
            <a:ext cx="4811440" cy="501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4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6525" y="1881188"/>
            <a:ext cx="87249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nb-NO" sz="2000" dirty="0"/>
              <a:t>   </a:t>
            </a:r>
            <a:r>
              <a:rPr lang="nb-NO" sz="2400" dirty="0"/>
              <a:t>Full </a:t>
            </a:r>
            <a:r>
              <a:rPr lang="nb-NO" sz="2400" dirty="0" err="1" smtClean="0"/>
              <a:t>coverage</a:t>
            </a:r>
            <a:r>
              <a:rPr lang="nb-NO" sz="2400" dirty="0" smtClean="0"/>
              <a:t> </a:t>
            </a:r>
            <a:r>
              <a:rPr lang="nb-NO" sz="2400" dirty="0" err="1" smtClean="0"/>
              <a:t>with</a:t>
            </a:r>
            <a:r>
              <a:rPr lang="nb-NO" sz="2400" dirty="0" smtClean="0"/>
              <a:t> </a:t>
            </a:r>
            <a:r>
              <a:rPr lang="nb-NO" sz="2400" b="1" dirty="0" err="1" smtClean="0">
                <a:solidFill>
                  <a:srgbClr val="C00000"/>
                </a:solidFill>
              </a:rPr>
              <a:t>infrared</a:t>
            </a:r>
            <a:r>
              <a:rPr lang="nb-NO" sz="2400" dirty="0" smtClean="0"/>
              <a:t> </a:t>
            </a:r>
            <a:r>
              <a:rPr lang="nb-NO" sz="2400" dirty="0" err="1" smtClean="0"/>
              <a:t>spectroscopy</a:t>
            </a:r>
            <a:r>
              <a:rPr lang="nb-NO" sz="2400" dirty="0" smtClean="0"/>
              <a:t>:  </a:t>
            </a:r>
            <a:r>
              <a:rPr lang="nb-NO" sz="2400" dirty="0"/>
              <a:t>3 </a:t>
            </a:r>
            <a:r>
              <a:rPr lang="nb-NO" sz="2400" dirty="0" err="1" smtClean="0"/>
              <a:t>windows</a:t>
            </a:r>
            <a:r>
              <a:rPr lang="nb-NO" sz="2400" dirty="0" smtClean="0"/>
              <a:t>:   </a:t>
            </a:r>
            <a:r>
              <a:rPr lang="nb-NO" sz="2000" dirty="0"/>
              <a:t>350-900 nm,</a:t>
            </a:r>
          </a:p>
          <a:p>
            <a:pPr marL="342900" indent="-342900"/>
            <a:r>
              <a:rPr lang="nb-NO" sz="2000" dirty="0"/>
              <a:t>    </a:t>
            </a:r>
            <a:r>
              <a:rPr lang="nb-NO" sz="2000" dirty="0" err="1"/>
              <a:t>800-250nm</a:t>
            </a:r>
            <a:r>
              <a:rPr lang="nb-NO" sz="2000" dirty="0"/>
              <a:t>,   2400-5000 nm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4188" y="2605088"/>
            <a:ext cx="38090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→ </a:t>
            </a:r>
            <a:r>
              <a:rPr lang="nb-NO" sz="2000" dirty="0"/>
              <a:t> </a:t>
            </a:r>
            <a:r>
              <a:rPr lang="nb-NO" sz="2200" b="1" dirty="0" err="1" smtClean="0"/>
              <a:t>mineralogical</a:t>
            </a:r>
            <a:r>
              <a:rPr lang="nb-NO" sz="2200" b="1" dirty="0" smtClean="0"/>
              <a:t> </a:t>
            </a:r>
            <a:r>
              <a:rPr lang="nb-NO" sz="2200" b="1" dirty="0" err="1" smtClean="0"/>
              <a:t>composition</a:t>
            </a:r>
            <a:endParaRPr lang="nb-NO" sz="2200" b="1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4513" y="4202113"/>
            <a:ext cx="6146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→</a:t>
            </a:r>
            <a:r>
              <a:rPr lang="nb-NO" sz="2000" dirty="0"/>
              <a:t>  </a:t>
            </a:r>
            <a:r>
              <a:rPr lang="nb-NO" sz="2200" dirty="0" err="1" smtClean="0"/>
              <a:t>abundances</a:t>
            </a:r>
            <a:r>
              <a:rPr lang="nb-NO" sz="2200" dirty="0" smtClean="0"/>
              <a:t> </a:t>
            </a:r>
            <a:r>
              <a:rPr lang="nb-NO" sz="2200" dirty="0" err="1" smtClean="0"/>
              <a:t>of</a:t>
            </a:r>
            <a:r>
              <a:rPr lang="nb-NO" sz="2200" dirty="0" smtClean="0"/>
              <a:t> </a:t>
            </a:r>
            <a:r>
              <a:rPr lang="nb-NO" sz="2200" b="1" dirty="0" smtClean="0">
                <a:solidFill>
                  <a:srgbClr val="FF0000"/>
                </a:solidFill>
              </a:rPr>
              <a:t>O</a:t>
            </a:r>
            <a:r>
              <a:rPr lang="nb-NO" sz="2200" b="1" dirty="0">
                <a:solidFill>
                  <a:srgbClr val="FF0000"/>
                </a:solidFill>
              </a:rPr>
              <a:t>,</a:t>
            </a:r>
            <a:r>
              <a:rPr lang="nb-NO" sz="2200" b="1" dirty="0"/>
              <a:t> </a:t>
            </a:r>
            <a:r>
              <a:rPr lang="nb-NO" sz="2200" b="1" dirty="0">
                <a:solidFill>
                  <a:srgbClr val="3333FF"/>
                </a:solidFill>
              </a:rPr>
              <a:t>Mg, Al, Si, </a:t>
            </a:r>
            <a:r>
              <a:rPr lang="nb-NO" sz="2200" b="1" dirty="0">
                <a:solidFill>
                  <a:srgbClr val="009900"/>
                </a:solidFill>
              </a:rPr>
              <a:t>U, Th</a:t>
            </a:r>
            <a:r>
              <a:rPr lang="nb-NO" sz="2200" b="1" dirty="0"/>
              <a:t>, </a:t>
            </a:r>
            <a:r>
              <a:rPr lang="nb-NO" sz="2200" b="1" dirty="0">
                <a:solidFill>
                  <a:srgbClr val="CC00CC"/>
                </a:solidFill>
              </a:rPr>
              <a:t>H, C </a:t>
            </a:r>
            <a:r>
              <a:rPr lang="nb-NO" sz="2200" dirty="0">
                <a:solidFill>
                  <a:srgbClr val="CC00CC"/>
                </a:solidFill>
              </a:rPr>
              <a:t>and</a:t>
            </a:r>
            <a:r>
              <a:rPr lang="nb-NO" sz="2200" b="1" dirty="0">
                <a:solidFill>
                  <a:srgbClr val="CC00CC"/>
                </a:solidFill>
              </a:rPr>
              <a:t> 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9763" y="5805488"/>
            <a:ext cx="77011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/>
              <a:t>→</a:t>
            </a:r>
            <a:r>
              <a:rPr lang="nb-NO" sz="2000" dirty="0"/>
              <a:t>  </a:t>
            </a:r>
            <a:r>
              <a:rPr lang="nb-NO" sz="2200" b="1" dirty="0" err="1" smtClean="0"/>
              <a:t>gravitational</a:t>
            </a:r>
            <a:r>
              <a:rPr lang="nb-NO" sz="2200" b="1" dirty="0" smtClean="0"/>
              <a:t> </a:t>
            </a:r>
            <a:r>
              <a:rPr lang="nb-NO" sz="2200" b="1" dirty="0" err="1" smtClean="0"/>
              <a:t>field</a:t>
            </a:r>
            <a:r>
              <a:rPr lang="nb-NO" sz="2200" b="1" dirty="0" smtClean="0"/>
              <a:t>  </a:t>
            </a:r>
            <a:r>
              <a:rPr lang="nb-NO" sz="2200" dirty="0" smtClean="0"/>
              <a:t>and  </a:t>
            </a:r>
            <a:r>
              <a:rPr lang="nb-NO" sz="2200" b="1" dirty="0" err="1" smtClean="0"/>
              <a:t>mass</a:t>
            </a:r>
            <a:r>
              <a:rPr lang="nb-NO" sz="2200" b="1" dirty="0" smtClean="0"/>
              <a:t> </a:t>
            </a:r>
            <a:r>
              <a:rPr lang="nb-NO" sz="2200" b="1" dirty="0" err="1" smtClean="0"/>
              <a:t>distribution</a:t>
            </a:r>
            <a:r>
              <a:rPr lang="nb-NO" sz="2200" dirty="0" smtClean="0"/>
              <a:t>: </a:t>
            </a:r>
            <a:r>
              <a:rPr lang="nb-NO" sz="2200" dirty="0" err="1" smtClean="0"/>
              <a:t>crust-mantle-core</a:t>
            </a:r>
            <a:endParaRPr lang="nb-NO" sz="22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5763" y="1095375"/>
            <a:ext cx="36228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600" b="1" dirty="0"/>
              <a:t>→</a:t>
            </a:r>
            <a:r>
              <a:rPr lang="nb-NO" sz="2200" dirty="0"/>
              <a:t>  </a:t>
            </a:r>
            <a:r>
              <a:rPr lang="nb-NO" sz="2200" b="1" dirty="0" err="1" smtClean="0"/>
              <a:t>surface</a:t>
            </a:r>
            <a:r>
              <a:rPr lang="nb-NO" sz="2200" b="1" dirty="0" smtClean="0"/>
              <a:t> features, </a:t>
            </a:r>
            <a:r>
              <a:rPr lang="nb-NO" sz="2200" b="1" dirty="0" err="1" smtClean="0"/>
              <a:t>geology</a:t>
            </a:r>
            <a:endParaRPr lang="nb-NO" sz="22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7500" y="3738563"/>
            <a:ext cx="65587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nb-NO" sz="2400" dirty="0" smtClean="0"/>
              <a:t>Full </a:t>
            </a:r>
            <a:r>
              <a:rPr lang="nb-NO" sz="2400" dirty="0" err="1" smtClean="0"/>
              <a:t>coverage</a:t>
            </a:r>
            <a:r>
              <a:rPr lang="nb-NO" sz="2400" dirty="0" smtClean="0"/>
              <a:t> </a:t>
            </a:r>
            <a:r>
              <a:rPr lang="nb-NO" sz="2400" dirty="0" err="1" smtClean="0"/>
              <a:t>with</a:t>
            </a:r>
            <a:r>
              <a:rPr lang="nb-NO" sz="2400" dirty="0" smtClean="0"/>
              <a:t> </a:t>
            </a:r>
            <a:r>
              <a:rPr lang="nb-NO" sz="2400" b="1" dirty="0" err="1" smtClean="0"/>
              <a:t>neutron-</a:t>
            </a:r>
            <a:r>
              <a:rPr lang="nb-NO" sz="2400" dirty="0" smtClean="0"/>
              <a:t> and </a:t>
            </a:r>
            <a:r>
              <a:rPr lang="nb-NO" sz="2400" b="1" dirty="0" err="1" smtClean="0">
                <a:latin typeface="Symbol" pitchFamily="18" charset="2"/>
              </a:rPr>
              <a:t>g</a:t>
            </a:r>
            <a:r>
              <a:rPr lang="nb-NO" sz="2400" b="1" dirty="0" err="1" smtClean="0"/>
              <a:t>-</a:t>
            </a:r>
            <a:r>
              <a:rPr lang="nb-NO" sz="2400" dirty="0" err="1" smtClean="0"/>
              <a:t>spectroscopy</a:t>
            </a:r>
            <a:r>
              <a:rPr lang="nb-NO" sz="2400" dirty="0" smtClean="0"/>
              <a:t>:</a:t>
            </a:r>
            <a:endParaRPr lang="nb-NO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68263"/>
            <a:ext cx="8599488" cy="1158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3600" dirty="0" smtClean="0">
                <a:solidFill>
                  <a:srgbClr val="3333FF"/>
                </a:solidFill>
              </a:rPr>
              <a:t>Data from </a:t>
            </a:r>
            <a:r>
              <a:rPr lang="nb-NO" sz="3600" dirty="0" err="1" smtClean="0">
                <a:solidFill>
                  <a:srgbClr val="3333FF"/>
                </a:solidFill>
              </a:rPr>
              <a:t>Dawn</a:t>
            </a:r>
            <a:endParaRPr lang="nb-NO" sz="2400" dirty="0"/>
          </a:p>
          <a:p>
            <a:pPr marL="342900" indent="-342900">
              <a:lnSpc>
                <a:spcPts val="4000"/>
              </a:lnSpc>
              <a:defRPr/>
            </a:pPr>
            <a:r>
              <a:rPr lang="nb-NO" sz="2400" dirty="0"/>
              <a:t>  </a:t>
            </a:r>
            <a:r>
              <a:rPr lang="nb-NO" sz="2200" dirty="0" smtClean="0"/>
              <a:t>Full </a:t>
            </a:r>
            <a:r>
              <a:rPr lang="nb-NO" sz="2200" dirty="0" err="1" smtClean="0"/>
              <a:t>coverage</a:t>
            </a:r>
            <a:r>
              <a:rPr lang="nb-NO" sz="2200" dirty="0" smtClean="0"/>
              <a:t> </a:t>
            </a:r>
            <a:r>
              <a:rPr lang="nb-NO" sz="2200" dirty="0" err="1" smtClean="0"/>
              <a:t>with</a:t>
            </a:r>
            <a:r>
              <a:rPr lang="nb-NO" sz="2200" dirty="0" smtClean="0"/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colour</a:t>
            </a:r>
            <a:r>
              <a:rPr lang="nb-NO" sz="2200" b="1" dirty="0" smtClean="0">
                <a:solidFill>
                  <a:srgbClr val="3333FF"/>
                </a:solidFill>
              </a:rPr>
              <a:t> images</a:t>
            </a:r>
            <a:r>
              <a:rPr lang="nb-NO" sz="2200" dirty="0" smtClean="0"/>
              <a:t>:  </a:t>
            </a:r>
            <a:r>
              <a:rPr lang="nb-NO" sz="2200" dirty="0"/>
              <a:t>7 </a:t>
            </a:r>
            <a:r>
              <a:rPr lang="nb-NO" sz="2200" dirty="0" err="1" smtClean="0"/>
              <a:t>channels</a:t>
            </a:r>
            <a:r>
              <a:rPr lang="nb-NO" sz="2200" dirty="0" smtClean="0"/>
              <a:t> </a:t>
            </a:r>
            <a:r>
              <a:rPr lang="nb-NO" sz="2200" dirty="0"/>
              <a:t>for Vesta,   3 for </a:t>
            </a:r>
            <a:r>
              <a:rPr lang="nb-NO" sz="2200" dirty="0" err="1"/>
              <a:t>Ceres</a:t>
            </a:r>
            <a:endParaRPr lang="nb-NO" sz="220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1950" y="5348288"/>
            <a:ext cx="5146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nb-NO" sz="2400" dirty="0" err="1" smtClean="0"/>
              <a:t>Refinement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Dawn’s</a:t>
            </a:r>
            <a:r>
              <a:rPr lang="nb-NO" sz="2400" dirty="0" smtClean="0"/>
              <a:t> </a:t>
            </a:r>
            <a:r>
              <a:rPr lang="nb-NO" sz="2400" b="1" dirty="0" smtClean="0"/>
              <a:t>orbit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30427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40" y="95250"/>
            <a:ext cx="8143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Shape and </a:t>
            </a:r>
            <a:r>
              <a:rPr lang="nb-NO" sz="2800" dirty="0" err="1" smtClean="0">
                <a:solidFill>
                  <a:srgbClr val="3333FF"/>
                </a:solidFill>
              </a:rPr>
              <a:t>size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of</a:t>
            </a:r>
            <a:r>
              <a:rPr lang="nb-NO" sz="2800" dirty="0" smtClean="0">
                <a:solidFill>
                  <a:srgbClr val="3333FF"/>
                </a:solidFill>
              </a:rPr>
              <a:t> Vesta</a:t>
            </a:r>
          </a:p>
          <a:p>
            <a:r>
              <a:rPr lang="nb-NO" sz="2400" dirty="0" err="1" smtClean="0"/>
              <a:t>Mean</a:t>
            </a:r>
            <a:r>
              <a:rPr lang="nb-NO" sz="2400" dirty="0" smtClean="0"/>
              <a:t> diameter: 525</a:t>
            </a:r>
          </a:p>
          <a:p>
            <a:r>
              <a:rPr lang="nb-NO" dirty="0" smtClean="0"/>
              <a:t>(</a:t>
            </a:r>
            <a:r>
              <a:rPr lang="nb-NO" dirty="0" err="1" smtClean="0"/>
              <a:t>triaxial</a:t>
            </a:r>
            <a:r>
              <a:rPr lang="nb-NO" dirty="0" smtClean="0"/>
              <a:t> </a:t>
            </a:r>
            <a:r>
              <a:rPr lang="nb-NO" dirty="0" err="1" smtClean="0"/>
              <a:t>ellipsoid</a:t>
            </a:r>
            <a:r>
              <a:rPr lang="nb-NO" dirty="0" smtClean="0"/>
              <a:t>: 573 </a:t>
            </a:r>
            <a:r>
              <a:rPr lang="nb-NO" sz="800" dirty="0" smtClean="0"/>
              <a:t>* </a:t>
            </a:r>
            <a:r>
              <a:rPr lang="nb-NO" dirty="0" smtClean="0"/>
              <a:t>557 </a:t>
            </a:r>
            <a:r>
              <a:rPr lang="nb-NO" sz="800" dirty="0" smtClean="0"/>
              <a:t>* </a:t>
            </a:r>
            <a:r>
              <a:rPr lang="nb-NO" dirty="0" smtClean="0"/>
              <a:t>446 km)</a:t>
            </a:r>
          </a:p>
          <a:p>
            <a:endParaRPr lang="nb-NO" dirty="0" smtClean="0"/>
          </a:p>
          <a:p>
            <a:r>
              <a:rPr lang="nb-NO" sz="2400" dirty="0" err="1" smtClean="0"/>
              <a:t>Biaxial</a:t>
            </a:r>
            <a:r>
              <a:rPr lang="nb-NO" sz="2400" dirty="0" smtClean="0"/>
              <a:t> </a:t>
            </a:r>
            <a:r>
              <a:rPr lang="nb-NO" sz="2400" dirty="0" err="1" smtClean="0"/>
              <a:t>reference</a:t>
            </a:r>
            <a:r>
              <a:rPr lang="nb-NO" sz="2400" dirty="0" smtClean="0"/>
              <a:t> </a:t>
            </a:r>
            <a:r>
              <a:rPr lang="nb-NO" sz="2400" dirty="0" err="1" smtClean="0"/>
              <a:t>ellipsoid</a:t>
            </a:r>
            <a:r>
              <a:rPr lang="nb-NO" sz="2400" dirty="0" smtClean="0"/>
              <a:t>: </a:t>
            </a:r>
            <a:r>
              <a:rPr lang="nb-NO" sz="2400" b="1" dirty="0" smtClean="0"/>
              <a:t>R: 285 </a:t>
            </a:r>
            <a:r>
              <a:rPr lang="nb-NO" sz="1400" b="1" dirty="0" smtClean="0"/>
              <a:t>*</a:t>
            </a:r>
            <a:r>
              <a:rPr lang="nb-NO" sz="2400" b="1" dirty="0" smtClean="0"/>
              <a:t> 229 km   </a:t>
            </a:r>
            <a:r>
              <a:rPr lang="nb-NO" sz="1800" dirty="0" smtClean="0"/>
              <a:t>D: 570 </a:t>
            </a:r>
            <a:r>
              <a:rPr lang="nb-NO" sz="1000" dirty="0" smtClean="0"/>
              <a:t>*</a:t>
            </a:r>
            <a:r>
              <a:rPr lang="nb-NO" sz="1800" dirty="0" smtClean="0"/>
              <a:t> 458 km</a:t>
            </a:r>
          </a:p>
          <a:p>
            <a:r>
              <a:rPr lang="nb-NO" sz="2400" dirty="0" err="1" smtClean="0"/>
              <a:t>Relief</a:t>
            </a:r>
            <a:r>
              <a:rPr lang="nb-NO" sz="2400" dirty="0" smtClean="0"/>
              <a:t> range: </a:t>
            </a:r>
            <a:r>
              <a:rPr lang="nb-NO" sz="2400" dirty="0" smtClean="0">
                <a:latin typeface="Symbol" pitchFamily="18" charset="2"/>
              </a:rPr>
              <a:t>-</a:t>
            </a:r>
            <a:r>
              <a:rPr lang="nb-NO" sz="2400" dirty="0" smtClean="0"/>
              <a:t>22.3 to 19.1 km </a:t>
            </a:r>
            <a:r>
              <a:rPr lang="nb-NO" sz="2000" dirty="0" smtClean="0"/>
              <a:t>(</a:t>
            </a:r>
            <a:r>
              <a:rPr lang="nb-NO" sz="2000" dirty="0" err="1" smtClean="0"/>
              <a:t>associated</a:t>
            </a:r>
            <a:r>
              <a:rPr lang="nb-NO" sz="2000" dirty="0" smtClean="0"/>
              <a:t> </a:t>
            </a:r>
            <a:r>
              <a:rPr lang="nb-NO" sz="2000" dirty="0" err="1" smtClean="0"/>
              <a:t>with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Rheasilvia</a:t>
            </a:r>
            <a:r>
              <a:rPr lang="nb-NO" sz="2000" dirty="0" smtClean="0"/>
              <a:t> </a:t>
            </a:r>
            <a:r>
              <a:rPr lang="nb-NO" sz="2000" dirty="0" err="1" smtClean="0"/>
              <a:t>crater</a:t>
            </a:r>
            <a:r>
              <a:rPr lang="nb-NO" sz="2000" dirty="0" smtClean="0"/>
              <a:t>)</a:t>
            </a:r>
            <a:endParaRPr lang="nb-NO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494777" y="2852936"/>
            <a:ext cx="30243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Core</a:t>
            </a:r>
            <a:endParaRPr lang="nb-NO" sz="2800" dirty="0" smtClean="0">
              <a:solidFill>
                <a:srgbClr val="3333FF"/>
              </a:solidFill>
            </a:endParaRPr>
          </a:p>
          <a:p>
            <a:r>
              <a:rPr lang="nb-NO" sz="2400" dirty="0" smtClean="0"/>
              <a:t>Radius: 107-113 km</a:t>
            </a:r>
            <a:endParaRPr lang="nb-NO" dirty="0" smtClean="0"/>
          </a:p>
          <a:p>
            <a:r>
              <a:rPr lang="nb-NO" sz="2400" dirty="0" err="1" smtClean="0"/>
              <a:t>Mass</a:t>
            </a:r>
            <a:r>
              <a:rPr lang="nb-NO" sz="2400" dirty="0" smtClean="0"/>
              <a:t> </a:t>
            </a:r>
            <a:r>
              <a:rPr lang="nb-NO" sz="2400" dirty="0" err="1" smtClean="0"/>
              <a:t>fraction</a:t>
            </a:r>
            <a:r>
              <a:rPr lang="nb-NO" sz="2400" dirty="0" smtClean="0"/>
              <a:t>: 18%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924944"/>
            <a:ext cx="3888432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rgbClr val="3333FF"/>
                </a:solidFill>
              </a:rPr>
              <a:t>Rotation</a:t>
            </a:r>
            <a:r>
              <a:rPr lang="nb-NO" sz="2800" dirty="0" smtClean="0">
                <a:solidFill>
                  <a:srgbClr val="3333FF"/>
                </a:solidFill>
              </a:rPr>
              <a:t> rate</a:t>
            </a:r>
          </a:p>
          <a:p>
            <a:r>
              <a:rPr lang="nb-NO" sz="2400" dirty="0" smtClean="0"/>
              <a:t>360</a:t>
            </a:r>
            <a:r>
              <a:rPr lang="nb-NO" sz="2400" dirty="0" smtClean="0">
                <a:latin typeface="Tahoma"/>
                <a:ea typeface="Tahoma"/>
                <a:cs typeface="Tahoma"/>
              </a:rPr>
              <a:t>°</a:t>
            </a:r>
            <a:r>
              <a:rPr lang="nb-NO" sz="2400" dirty="0" smtClean="0"/>
              <a:t> / 5.3 </a:t>
            </a:r>
            <a:r>
              <a:rPr lang="nb-NO" sz="2400" dirty="0" err="1" smtClean="0"/>
              <a:t>hr</a:t>
            </a:r>
            <a:r>
              <a:rPr lang="nb-NO" sz="2400" dirty="0" smtClean="0"/>
              <a:t> (= 1 Vesta </a:t>
            </a:r>
            <a:r>
              <a:rPr lang="nb-NO" sz="2400" dirty="0" err="1" smtClean="0"/>
              <a:t>day</a:t>
            </a:r>
            <a:r>
              <a:rPr lang="nb-NO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18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Dawn-Vesta-SouthHemisph-col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2086" y="127225"/>
            <a:ext cx="6605972" cy="661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179512" y="127225"/>
            <a:ext cx="360361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 err="1" smtClean="0">
                <a:solidFill>
                  <a:srgbClr val="3333FF"/>
                </a:solidFill>
                <a:cs typeface="Times New Roman" pitchFamily="18" charset="0"/>
              </a:rPr>
              <a:t>Structural</a:t>
            </a:r>
            <a:r>
              <a:rPr lang="nb-NO" sz="3200" dirty="0" smtClean="0">
                <a:solidFill>
                  <a:srgbClr val="3333FF"/>
                </a:solidFill>
                <a:cs typeface="Times New Roman" pitchFamily="18" charset="0"/>
              </a:rPr>
              <a:t> features</a:t>
            </a:r>
          </a:p>
          <a:p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Two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young</a:t>
            </a:r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 (1-2 Ga)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giant</a:t>
            </a:r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craters</a:t>
            </a:r>
            <a:endParaRPr lang="nb-NO" sz="2000" dirty="0" smtClean="0">
              <a:solidFill>
                <a:srgbClr val="008000"/>
              </a:solidFill>
              <a:cs typeface="Times New Roman" pitchFamily="18" charset="0"/>
            </a:endParaRPr>
          </a:p>
          <a:p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in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the</a:t>
            </a:r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southern</a:t>
            </a:r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nb-NO" sz="2000" dirty="0" err="1" smtClean="0">
                <a:solidFill>
                  <a:srgbClr val="008000"/>
                </a:solidFill>
                <a:cs typeface="Times New Roman" pitchFamily="18" charset="0"/>
              </a:rPr>
              <a:t>hemisphere</a:t>
            </a:r>
            <a:r>
              <a:rPr lang="nb-NO" sz="2000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endParaRPr lang="nb-NO" sz="2000" dirty="0">
              <a:solidFill>
                <a:srgbClr val="008000"/>
              </a:solidFill>
              <a:cs typeface="Times New Roman" pitchFamily="18" charset="0"/>
            </a:endParaRPr>
          </a:p>
          <a:p>
            <a:r>
              <a:rPr lang="nb-NO" sz="2000" b="1" dirty="0" err="1" smtClean="0">
                <a:cs typeface="Times New Roman" pitchFamily="18" charset="0"/>
              </a:rPr>
              <a:t>Rheasilvia</a:t>
            </a:r>
            <a:r>
              <a:rPr lang="nb-NO" sz="2000" dirty="0" smtClean="0">
                <a:cs typeface="Times New Roman" pitchFamily="18" charset="0"/>
              </a:rPr>
              <a:t>, </a:t>
            </a:r>
            <a:r>
              <a:rPr lang="nb-NO" sz="2000" dirty="0" err="1" smtClean="0">
                <a:cs typeface="Times New Roman" pitchFamily="18" charset="0"/>
              </a:rPr>
              <a:t>about</a:t>
            </a:r>
            <a:r>
              <a:rPr lang="nb-NO" sz="2000" dirty="0" smtClean="0">
                <a:cs typeface="Times New Roman" pitchFamily="18" charset="0"/>
              </a:rPr>
              <a:t> 1 Ga</a:t>
            </a:r>
          </a:p>
          <a:p>
            <a:r>
              <a:rPr lang="nb-NO" sz="2000" b="1" dirty="0" smtClean="0">
                <a:cs typeface="Times New Roman" pitchFamily="18" charset="0"/>
              </a:rPr>
              <a:t>Veneneia</a:t>
            </a:r>
            <a:r>
              <a:rPr lang="nb-NO" sz="2000" dirty="0" smtClean="0">
                <a:cs typeface="Times New Roman" pitchFamily="18" charset="0"/>
              </a:rPr>
              <a:t>, </a:t>
            </a:r>
            <a:r>
              <a:rPr lang="nb-NO" sz="2000" dirty="0" err="1" smtClean="0">
                <a:cs typeface="Times New Roman" pitchFamily="18" charset="0"/>
              </a:rPr>
              <a:t>about</a:t>
            </a:r>
            <a:r>
              <a:rPr lang="nb-NO" sz="2000" dirty="0" smtClean="0">
                <a:cs typeface="Times New Roman" pitchFamily="18" charset="0"/>
              </a:rPr>
              <a:t> 2 Ga</a:t>
            </a:r>
            <a:endParaRPr lang="nb-NO" sz="2000" dirty="0">
              <a:cs typeface="Times New Roman" pitchFamily="18" charset="0"/>
            </a:endParaRP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 rot="-641981">
            <a:off x="4425911" y="3828380"/>
            <a:ext cx="453953" cy="288925"/>
          </a:xfrm>
          <a:prstGeom prst="rightArrow">
            <a:avLst>
              <a:gd name="adj1" fmla="val 50000"/>
              <a:gd name="adj2" fmla="val 49939"/>
            </a:avLst>
          </a:prstGeom>
          <a:noFill/>
          <a:ln w="28575" algn="ctr">
            <a:solidFill>
              <a:srgbClr val="CCFFFF"/>
            </a:solidFill>
            <a:round/>
            <a:headEnd/>
            <a:tailEnd/>
          </a:ln>
        </p:spPr>
        <p:txBody>
          <a:bodyPr/>
          <a:lstStyle/>
          <a:p>
            <a:endParaRPr lang="nb-NO" sz="1800" b="1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07504" y="2057400"/>
            <a:ext cx="2379177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  <a:cs typeface="Times New Roman" pitchFamily="18" charset="0"/>
              </a:rPr>
              <a:t>Rheasilvia</a:t>
            </a:r>
            <a:r>
              <a:rPr lang="nb-NO" sz="2000" b="1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</a:p>
          <a:p>
            <a:r>
              <a:rPr lang="nb-NO" dirty="0" smtClean="0">
                <a:solidFill>
                  <a:srgbClr val="3333FF"/>
                </a:solidFill>
                <a:cs typeface="Times New Roman" pitchFamily="18" charset="0"/>
              </a:rPr>
              <a:t>(500 km diameter)</a:t>
            </a:r>
          </a:p>
          <a:p>
            <a:pPr>
              <a:lnSpc>
                <a:spcPts val="2500"/>
              </a:lnSpc>
            </a:pPr>
            <a:r>
              <a:rPr lang="en-US" dirty="0" smtClean="0">
                <a:cs typeface="Times New Roman" pitchFamily="18" charset="0"/>
              </a:rPr>
              <a:t> - central mountain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cs typeface="Times New Roman" pitchFamily="18" charset="0"/>
              </a:rPr>
              <a:t>about 30 km elevation above crater</a:t>
            </a:r>
          </a:p>
          <a:p>
            <a:pPr>
              <a:lnSpc>
                <a:spcPts val="1400"/>
              </a:lnSpc>
            </a:pPr>
            <a:r>
              <a:rPr lang="en-US" sz="1200" dirty="0" smtClean="0">
                <a:cs typeface="Times New Roman" pitchFamily="18" charset="0"/>
              </a:rPr>
              <a:t>floor (more than Olympus Mons !!)</a:t>
            </a:r>
          </a:p>
          <a:p>
            <a:pPr>
              <a:lnSpc>
                <a:spcPts val="2500"/>
              </a:lnSpc>
            </a:pPr>
            <a:r>
              <a:rPr lang="en-US" dirty="0" smtClean="0">
                <a:cs typeface="Times New Roman" pitchFamily="18" charset="0"/>
              </a:rPr>
              <a:t> - crater rim with large</a:t>
            </a:r>
          </a:p>
          <a:p>
            <a:pPr>
              <a:lnSpc>
                <a:spcPts val="1500"/>
              </a:lnSpc>
            </a:pPr>
            <a:r>
              <a:rPr lang="en-US" dirty="0" smtClean="0">
                <a:cs typeface="Times New Roman" pitchFamily="18" charset="0"/>
              </a:rPr>
              <a:t>       avalanches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3485" y="6502852"/>
            <a:ext cx="2225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err="1" smtClean="0"/>
              <a:t>http://dawn.jpl.nasa.gov</a:t>
            </a:r>
            <a:r>
              <a:rPr lang="nb-NO" dirty="0" smtClean="0"/>
              <a:t>/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3933056"/>
            <a:ext cx="114646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CCFFFF"/>
                </a:solidFill>
              </a:rPr>
              <a:t>Next</a:t>
            </a:r>
            <a:r>
              <a:rPr lang="nb-NO" sz="1400" b="1" dirty="0" smtClean="0">
                <a:solidFill>
                  <a:srgbClr val="CCFFFF"/>
                </a:solidFill>
              </a:rPr>
              <a:t>:</a:t>
            </a:r>
          </a:p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CCFFFF"/>
                </a:solidFill>
              </a:rPr>
              <a:t>oblique</a:t>
            </a:r>
            <a:r>
              <a:rPr lang="nb-NO" sz="1400" b="1" dirty="0" smtClean="0">
                <a:solidFill>
                  <a:srgbClr val="CCFFFF"/>
                </a:solidFill>
              </a:rPr>
              <a:t> </a:t>
            </a:r>
            <a:r>
              <a:rPr lang="nb-NO" sz="1400" b="1" dirty="0" err="1" smtClean="0">
                <a:solidFill>
                  <a:srgbClr val="CCFFFF"/>
                </a:solidFill>
              </a:rPr>
              <a:t>view</a:t>
            </a:r>
            <a:endParaRPr lang="nb-NO" sz="1400" b="1" dirty="0">
              <a:solidFill>
                <a:srgbClr val="CC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5694" y="4343400"/>
            <a:ext cx="1220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Arial Black" pitchFamily="34" charset="0"/>
              </a:rPr>
              <a:t>Veneneia</a:t>
            </a:r>
            <a:endParaRPr lang="nb-NO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awn-Vesta-CentrSouth-mounta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1440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7"/>
          <p:cNvSpPr txBox="1">
            <a:spLocks noChangeArrowheads="1"/>
          </p:cNvSpPr>
          <p:nvPr/>
        </p:nvSpPr>
        <p:spPr bwMode="auto">
          <a:xfrm>
            <a:off x="130175" y="141288"/>
            <a:ext cx="88788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4000" dirty="0" err="1">
                <a:solidFill>
                  <a:srgbClr val="3333FF"/>
                </a:solidFill>
                <a:cs typeface="Times New Roman" pitchFamily="18" charset="0"/>
              </a:rPr>
              <a:t>Rheasilvia</a:t>
            </a:r>
            <a:r>
              <a:rPr lang="nb-NO" sz="40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4000" dirty="0" err="1">
                <a:solidFill>
                  <a:srgbClr val="3333FF"/>
                </a:solidFill>
                <a:cs typeface="Times New Roman" pitchFamily="18" charset="0"/>
              </a:rPr>
              <a:t>crater</a:t>
            </a:r>
            <a:endParaRPr lang="nb-NO" sz="4000" dirty="0">
              <a:solidFill>
                <a:srgbClr val="3333FF"/>
              </a:solidFill>
              <a:cs typeface="Times New Roman" pitchFamily="18" charset="0"/>
            </a:endParaRPr>
          </a:p>
          <a:p>
            <a:r>
              <a:rPr lang="nb-NO" sz="2800" dirty="0">
                <a:cs typeface="Times New Roman" pitchFamily="18" charset="0"/>
              </a:rPr>
              <a:t> </a:t>
            </a:r>
            <a:r>
              <a:rPr lang="nb-NO" sz="2800" dirty="0" err="1">
                <a:cs typeface="Times New Roman" pitchFamily="18" charset="0"/>
              </a:rPr>
              <a:t>central</a:t>
            </a:r>
            <a:r>
              <a:rPr lang="nb-NO" sz="2800" dirty="0">
                <a:cs typeface="Times New Roman" pitchFamily="18" charset="0"/>
              </a:rPr>
              <a:t> </a:t>
            </a:r>
            <a:r>
              <a:rPr lang="nb-NO" sz="2800" dirty="0" err="1">
                <a:cs typeface="Times New Roman" pitchFamily="18" charset="0"/>
              </a:rPr>
              <a:t>mountain</a:t>
            </a:r>
            <a:r>
              <a:rPr lang="nb-NO" sz="2800" dirty="0">
                <a:cs typeface="Times New Roman" pitchFamily="18" charset="0"/>
              </a:rPr>
              <a:t> and </a:t>
            </a:r>
            <a:r>
              <a:rPr lang="nb-NO" sz="2800" dirty="0" err="1">
                <a:cs typeface="Times New Roman" pitchFamily="18" charset="0"/>
              </a:rPr>
              <a:t>crater</a:t>
            </a:r>
            <a:r>
              <a:rPr lang="nb-NO" sz="2800" dirty="0">
                <a:cs typeface="Times New Roman" pitchFamily="18" charset="0"/>
              </a:rPr>
              <a:t> rim </a:t>
            </a:r>
            <a:r>
              <a:rPr lang="nb-NO" sz="2800" dirty="0" err="1">
                <a:cs typeface="Times New Roman" pitchFamily="18" charset="0"/>
              </a:rPr>
              <a:t>with</a:t>
            </a:r>
            <a:r>
              <a:rPr lang="nb-NO" sz="2800" dirty="0">
                <a:cs typeface="Times New Roman" pitchFamily="18" charset="0"/>
              </a:rPr>
              <a:t> large </a:t>
            </a:r>
            <a:r>
              <a:rPr lang="nb-NO" sz="2800" dirty="0" err="1">
                <a:cs typeface="Times New Roman" pitchFamily="18" charset="0"/>
              </a:rPr>
              <a:t>paleo-avalanches</a:t>
            </a:r>
            <a:endParaRPr lang="nb-NO" sz="2800" dirty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6309320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http://dawn.jpl.nasa.gov</a:t>
            </a:r>
            <a:r>
              <a:rPr lang="nb-NO" dirty="0" smtClean="0"/>
              <a:t>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39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Dawn-Vesta-glob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8"/>
          <p:cNvSpPr txBox="1">
            <a:spLocks noChangeArrowheads="1"/>
          </p:cNvSpPr>
          <p:nvPr/>
        </p:nvSpPr>
        <p:spPr bwMode="auto">
          <a:xfrm rot="-419902">
            <a:off x="3764081" y="4231581"/>
            <a:ext cx="24778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FF0000"/>
                </a:solidFill>
                <a:cs typeface="Times New Roman" pitchFamily="18" charset="0"/>
              </a:rPr>
              <a:t>Yougest</a:t>
            </a:r>
            <a:r>
              <a:rPr lang="nb-NO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  <a:cs typeface="Times New Roman" pitchFamily="18" charset="0"/>
              </a:rPr>
              <a:t>near-equatorial</a:t>
            </a:r>
            <a:r>
              <a:rPr lang="nb-NO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  <a:cs typeface="Times New Roman" pitchFamily="18" charset="0"/>
              </a:rPr>
              <a:t>troughs</a:t>
            </a:r>
            <a:endParaRPr lang="nb-NO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79512" y="44624"/>
            <a:ext cx="42707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CCFFFF"/>
                </a:solidFill>
              </a:rPr>
              <a:t>Circumplanetary</a:t>
            </a:r>
            <a:r>
              <a:rPr lang="nb-NO" sz="2400" dirty="0" smtClean="0">
                <a:solidFill>
                  <a:srgbClr val="CCFFFF"/>
                </a:solidFill>
              </a:rPr>
              <a:t> </a:t>
            </a:r>
            <a:r>
              <a:rPr lang="nb-NO" sz="2400" dirty="0" err="1" smtClean="0">
                <a:solidFill>
                  <a:srgbClr val="CCFFFF"/>
                </a:solidFill>
              </a:rPr>
              <a:t>troughs</a:t>
            </a:r>
            <a:endParaRPr lang="nb-NO" sz="2400" dirty="0">
              <a:solidFill>
                <a:srgbClr val="CCFFFF"/>
              </a:solidFill>
            </a:endParaRPr>
          </a:p>
          <a:p>
            <a:r>
              <a:rPr lang="nb-NO" dirty="0" err="1" smtClean="0">
                <a:solidFill>
                  <a:srgbClr val="FFFF00"/>
                </a:solidFill>
              </a:rPr>
              <a:t>Pressure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>
                <a:solidFill>
                  <a:srgbClr val="FFFF00"/>
                </a:solidFill>
              </a:rPr>
              <a:t>waves</a:t>
            </a:r>
            <a:r>
              <a:rPr lang="nb-NO" dirty="0">
                <a:solidFill>
                  <a:srgbClr val="FFFF00"/>
                </a:solidFill>
              </a:rPr>
              <a:t> from </a:t>
            </a:r>
            <a:r>
              <a:rPr lang="nb-NO" dirty="0" err="1" smtClean="0">
                <a:solidFill>
                  <a:srgbClr val="FFFF00"/>
                </a:solidFill>
              </a:rPr>
              <a:t>southern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hemisphere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>
                <a:solidFill>
                  <a:srgbClr val="FFFF00"/>
                </a:solidFill>
              </a:rPr>
              <a:t>impact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 rot="1760684">
            <a:off x="749743" y="3058479"/>
            <a:ext cx="23887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  <a:cs typeface="Times New Roman" pitchFamily="18" charset="0"/>
              </a:rPr>
              <a:t>Older </a:t>
            </a:r>
            <a:r>
              <a:rPr lang="nb-NO" sz="1400" dirty="0" err="1" smtClean="0">
                <a:solidFill>
                  <a:srgbClr val="FF0000"/>
                </a:solidFill>
                <a:cs typeface="Times New Roman" pitchFamily="18" charset="0"/>
              </a:rPr>
              <a:t>circumplanetary</a:t>
            </a:r>
            <a:r>
              <a:rPr lang="nb-NO" sz="14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  <a:cs typeface="Times New Roman" pitchFamily="18" charset="0"/>
              </a:rPr>
              <a:t>troughs</a:t>
            </a:r>
            <a:endParaRPr lang="nb-NO" sz="1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4248" y="6381328"/>
            <a:ext cx="2225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CCFFFF"/>
                </a:solidFill>
              </a:rPr>
              <a:t>http://dawn.jpl.nasa.gov</a:t>
            </a:r>
            <a:r>
              <a:rPr lang="nb-NO" dirty="0" smtClean="0">
                <a:solidFill>
                  <a:srgbClr val="CCFFFF"/>
                </a:solidFill>
              </a:rPr>
              <a:t>/</a:t>
            </a:r>
            <a:endParaRPr lang="nb-NO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19" y="3150"/>
            <a:ext cx="5728518" cy="269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9" y="2967799"/>
            <a:ext cx="3874119" cy="386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1631" y="2701819"/>
            <a:ext cx="2952329" cy="133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3911" y="4077072"/>
            <a:ext cx="3289330" cy="273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79506" y="10160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CCFFFF"/>
                </a:solidFill>
              </a:rPr>
              <a:t>Jaumann</a:t>
            </a:r>
            <a:r>
              <a:rPr lang="nb-NO" sz="1800" dirty="0" smtClean="0">
                <a:solidFill>
                  <a:srgbClr val="CCFFFF"/>
                </a:solidFill>
              </a:rPr>
              <a:t> et al.</a:t>
            </a:r>
          </a:p>
          <a:p>
            <a:r>
              <a:rPr lang="nb-NO" sz="1400" dirty="0" smtClean="0">
                <a:solidFill>
                  <a:srgbClr val="CCFFFF"/>
                </a:solidFill>
              </a:rPr>
              <a:t>(2012, </a:t>
            </a:r>
            <a:r>
              <a:rPr lang="nb-NO" sz="1400" dirty="0" err="1" smtClean="0">
                <a:solidFill>
                  <a:srgbClr val="CCFFFF"/>
                </a:solidFill>
              </a:rPr>
              <a:t>Science336,687</a:t>
            </a:r>
            <a:r>
              <a:rPr lang="nb-NO" sz="1400" dirty="0" smtClean="0">
                <a:solidFill>
                  <a:srgbClr val="CCFFFF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3903" y="1993933"/>
            <a:ext cx="262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CCFFFF"/>
                </a:solidFill>
              </a:rPr>
              <a:t>Southern </a:t>
            </a:r>
            <a:r>
              <a:rPr lang="nb-NO" sz="2000" dirty="0" err="1" smtClean="0">
                <a:solidFill>
                  <a:srgbClr val="CCFFFF"/>
                </a:solidFill>
              </a:rPr>
              <a:t>hemisphere</a:t>
            </a:r>
            <a:r>
              <a:rPr lang="nb-NO" sz="2000" dirty="0" smtClean="0">
                <a:solidFill>
                  <a:srgbClr val="CCFFFF"/>
                </a:solidFill>
              </a:rPr>
              <a:t> pole </a:t>
            </a:r>
            <a:r>
              <a:rPr lang="nb-NO" sz="2000" dirty="0" err="1" smtClean="0">
                <a:solidFill>
                  <a:srgbClr val="CCFFFF"/>
                </a:solidFill>
              </a:rPr>
              <a:t>positions</a:t>
            </a:r>
            <a:endParaRPr lang="nb-NO" sz="2000" dirty="0" smtClean="0">
              <a:solidFill>
                <a:srgbClr val="CC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3274" y="2383513"/>
            <a:ext cx="105028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chemeClr val="bg1"/>
                </a:solidFill>
              </a:rPr>
              <a:t>Total vertical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chemeClr val="bg1"/>
                </a:solidFill>
              </a:rPr>
              <a:t>relief: 41,4 km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Haw-Kilauea-gr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473950" y="6491288"/>
            <a:ext cx="167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>
                <a:solidFill>
                  <a:srgbClr val="CCFFFF"/>
                </a:solidFill>
              </a:rPr>
              <a:t>Kilauea, Hawaii</a:t>
            </a:r>
            <a:endParaRPr lang="en-GB">
              <a:solidFill>
                <a:srgbClr val="CCFFFF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2051" y="992860"/>
            <a:ext cx="88657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Major </a:t>
            </a:r>
            <a:r>
              <a:rPr lang="nb-NO" sz="2400" dirty="0" smtClean="0">
                <a:solidFill>
                  <a:srgbClr val="3333FF"/>
                </a:solidFill>
              </a:rPr>
              <a:t>and </a:t>
            </a:r>
            <a:r>
              <a:rPr lang="nb-NO" sz="2400" b="1" dirty="0" smtClean="0">
                <a:solidFill>
                  <a:srgbClr val="3333FF"/>
                </a:solidFill>
              </a:rPr>
              <a:t>trace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solidFill>
                  <a:srgbClr val="3333FF"/>
                </a:solidFill>
              </a:rPr>
              <a:t>element </a:t>
            </a:r>
            <a:r>
              <a:rPr lang="nb-NO" sz="2400" dirty="0" err="1">
                <a:solidFill>
                  <a:srgbClr val="3333FF"/>
                </a:solidFill>
              </a:rPr>
              <a:t>behaviour</a:t>
            </a:r>
            <a:r>
              <a:rPr lang="nb-NO" sz="2400" dirty="0">
                <a:solidFill>
                  <a:srgbClr val="3333FF"/>
                </a:solidFill>
              </a:rPr>
              <a:t> during </a:t>
            </a:r>
            <a:r>
              <a:rPr lang="nb-NO" sz="2400" dirty="0" err="1">
                <a:solidFill>
                  <a:srgbClr val="3333FF"/>
                </a:solidFill>
              </a:rPr>
              <a:t>melting</a:t>
            </a:r>
            <a:r>
              <a:rPr lang="nb-NO" sz="2400" dirty="0">
                <a:solidFill>
                  <a:srgbClr val="3333FF"/>
                </a:solidFill>
              </a:rPr>
              <a:t> and </a:t>
            </a:r>
            <a:r>
              <a:rPr lang="nb-NO" sz="2400" dirty="0" err="1" smtClean="0">
                <a:solidFill>
                  <a:srgbClr val="3333FF"/>
                </a:solidFill>
              </a:rPr>
              <a:t>crystallization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7504" y="1772816"/>
            <a:ext cx="8712968" cy="223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nb-NO" sz="2400" b="1" dirty="0" smtClean="0"/>
              <a:t>Key </a:t>
            </a:r>
            <a:r>
              <a:rPr lang="nb-NO" sz="2400" b="1" dirty="0" err="1" smtClean="0"/>
              <a:t>point</a:t>
            </a:r>
            <a:r>
              <a:rPr lang="nb-NO" sz="2400" b="1" dirty="0" smtClean="0"/>
              <a:t>:</a:t>
            </a:r>
            <a:endParaRPr lang="nb-NO" sz="2400" b="1" dirty="0"/>
          </a:p>
          <a:p>
            <a:pPr>
              <a:lnSpc>
                <a:spcPts val="3000"/>
              </a:lnSpc>
            </a:pPr>
            <a:r>
              <a:rPr lang="nb-NO" sz="2400" dirty="0"/>
              <a:t>Melt </a:t>
            </a:r>
            <a:r>
              <a:rPr lang="nb-NO" sz="2400" dirty="0" err="1" smtClean="0"/>
              <a:t>compositions</a:t>
            </a:r>
            <a:r>
              <a:rPr lang="nb-NO" sz="2400" dirty="0" smtClean="0"/>
              <a:t> </a:t>
            </a:r>
            <a:r>
              <a:rPr lang="nb-NO" sz="2400" dirty="0" err="1" smtClean="0"/>
              <a:t>are</a:t>
            </a:r>
            <a:r>
              <a:rPr lang="nb-NO" sz="2400" dirty="0" smtClean="0"/>
              <a:t> </a:t>
            </a:r>
            <a:r>
              <a:rPr lang="nb-NO" sz="2400" dirty="0" err="1" smtClean="0"/>
              <a:t>mostly</a:t>
            </a:r>
            <a:r>
              <a:rPr lang="nb-NO" sz="2400" dirty="0" smtClean="0"/>
              <a:t> </a:t>
            </a:r>
            <a:r>
              <a:rPr lang="nb-NO" sz="2400" b="1" dirty="0" err="1"/>
              <a:t>very</a:t>
            </a:r>
            <a:r>
              <a:rPr lang="nb-NO" sz="2400" b="1" dirty="0"/>
              <a:t> </a:t>
            </a:r>
            <a:r>
              <a:rPr lang="nb-NO" sz="2400" b="1" dirty="0" err="1"/>
              <a:t>different</a:t>
            </a:r>
            <a:r>
              <a:rPr lang="nb-NO" sz="2400" b="1" dirty="0"/>
              <a:t> </a:t>
            </a:r>
            <a:r>
              <a:rPr lang="nb-NO" sz="2400" dirty="0"/>
              <a:t>from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composition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melting</a:t>
            </a:r>
            <a:r>
              <a:rPr lang="nb-NO" sz="2400" dirty="0"/>
              <a:t> </a:t>
            </a:r>
            <a:r>
              <a:rPr lang="nb-NO" sz="2400" dirty="0" smtClean="0"/>
              <a:t>solid, </a:t>
            </a:r>
            <a:r>
              <a:rPr lang="nb-NO" sz="2400" dirty="0" err="1" smtClean="0"/>
              <a:t>both</a:t>
            </a:r>
            <a:r>
              <a:rPr lang="nb-NO" sz="2400" dirty="0" smtClean="0"/>
              <a:t> </a:t>
            </a:r>
            <a:r>
              <a:rPr lang="nb-NO" sz="2400" dirty="0"/>
              <a:t>in terms </a:t>
            </a:r>
            <a:r>
              <a:rPr lang="nb-NO" sz="2400" dirty="0" err="1"/>
              <a:t>of</a:t>
            </a:r>
            <a:r>
              <a:rPr lang="nb-NO" sz="2400" dirty="0"/>
              <a:t> major, </a:t>
            </a:r>
            <a:r>
              <a:rPr lang="nb-NO" sz="2400" dirty="0" err="1"/>
              <a:t>minor</a:t>
            </a:r>
            <a:r>
              <a:rPr lang="nb-NO" sz="2400" dirty="0"/>
              <a:t> and trace elements.</a:t>
            </a:r>
          </a:p>
          <a:p>
            <a:pPr>
              <a:lnSpc>
                <a:spcPts val="1700"/>
              </a:lnSpc>
            </a:pPr>
            <a:r>
              <a:rPr lang="nb-NO" sz="2400" dirty="0"/>
              <a:t>  </a:t>
            </a:r>
          </a:p>
          <a:p>
            <a:pPr>
              <a:lnSpc>
                <a:spcPts val="3000"/>
              </a:lnSpc>
            </a:pPr>
            <a:r>
              <a:rPr lang="nb-NO" sz="2400" dirty="0"/>
              <a:t>  </a:t>
            </a:r>
            <a:r>
              <a:rPr lang="nb-NO" sz="2400" dirty="0" err="1"/>
              <a:t>examples</a:t>
            </a:r>
            <a:r>
              <a:rPr lang="nb-NO" sz="2400" dirty="0"/>
              <a:t>:  </a:t>
            </a:r>
            <a:r>
              <a:rPr lang="nb-NO" sz="2400" b="1" dirty="0" err="1">
                <a:solidFill>
                  <a:srgbClr val="009900"/>
                </a:solidFill>
              </a:rPr>
              <a:t>peridotite</a:t>
            </a:r>
            <a:r>
              <a:rPr lang="nb-NO" sz="2400" dirty="0"/>
              <a:t> in </a:t>
            </a:r>
            <a:r>
              <a:rPr lang="nb-NO" sz="2400" dirty="0" err="1"/>
              <a:t>equilibrium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</a:t>
            </a:r>
            <a:r>
              <a:rPr lang="nb-NO" sz="2400" b="1" dirty="0" err="1">
                <a:solidFill>
                  <a:srgbClr val="3333FF"/>
                </a:solidFill>
              </a:rPr>
              <a:t>basaltic</a:t>
            </a:r>
            <a:r>
              <a:rPr lang="nb-NO" sz="2400" b="1" dirty="0">
                <a:solidFill>
                  <a:srgbClr val="3333FF"/>
                </a:solidFill>
              </a:rPr>
              <a:t> melt</a:t>
            </a:r>
          </a:p>
          <a:p>
            <a:pPr>
              <a:lnSpc>
                <a:spcPts val="3000"/>
              </a:lnSpc>
            </a:pPr>
            <a:r>
              <a:rPr lang="nb-NO" sz="2400" dirty="0"/>
              <a:t>                    </a:t>
            </a:r>
            <a:r>
              <a:rPr lang="nb-NO" sz="2400" b="1" dirty="0" err="1">
                <a:solidFill>
                  <a:srgbClr val="3399FF"/>
                </a:solidFill>
              </a:rPr>
              <a:t>amphibolite</a:t>
            </a:r>
            <a:r>
              <a:rPr lang="nb-NO" sz="2400" dirty="0"/>
              <a:t> in </a:t>
            </a:r>
            <a:r>
              <a:rPr lang="nb-NO" sz="2400" dirty="0" err="1"/>
              <a:t>equilibrium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</a:t>
            </a:r>
            <a:r>
              <a:rPr lang="nb-NO" sz="2400" b="1" dirty="0" err="1">
                <a:solidFill>
                  <a:srgbClr val="FF0000"/>
                </a:solidFill>
              </a:rPr>
              <a:t>granitic</a:t>
            </a:r>
            <a:r>
              <a:rPr lang="nb-NO" sz="2400" b="1" dirty="0">
                <a:solidFill>
                  <a:srgbClr val="FF0000"/>
                </a:solidFill>
              </a:rPr>
              <a:t> melt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748" y="130709"/>
            <a:ext cx="626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err="1" smtClean="0">
                <a:solidFill>
                  <a:srgbClr val="0000FF"/>
                </a:solidFill>
              </a:rPr>
              <a:t>Magmatic</a:t>
            </a:r>
            <a:r>
              <a:rPr lang="nb-NO" sz="4400" dirty="0" smtClean="0">
                <a:solidFill>
                  <a:srgbClr val="0000FF"/>
                </a:solidFill>
              </a:rPr>
              <a:t> </a:t>
            </a:r>
            <a:r>
              <a:rPr lang="nb-NO" sz="4400" dirty="0" err="1" smtClean="0">
                <a:solidFill>
                  <a:srgbClr val="0000FF"/>
                </a:solidFill>
              </a:rPr>
              <a:t>differentiation</a:t>
            </a:r>
            <a:endParaRPr lang="nb-NO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4744"/>
            <a:ext cx="8676457" cy="356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43638" y="4130120"/>
            <a:ext cx="10118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solidFill>
                  <a:srgbClr val="66CCFF"/>
                </a:solidFill>
              </a:rPr>
              <a:t>South pole</a:t>
            </a:r>
            <a:endParaRPr lang="nb-NO" sz="1500" dirty="0">
              <a:solidFill>
                <a:srgbClr val="66CC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442547" y="2377360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latin typeface="Arial" pitchFamily="34" charset="0"/>
                <a:cs typeface="Arial" pitchFamily="34" charset="0"/>
              </a:rPr>
              <a:t>Reflectance</a:t>
            </a:r>
            <a:endParaRPr lang="nb-N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72" y="69750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 smtClean="0">
                <a:solidFill>
                  <a:srgbClr val="3333FF"/>
                </a:solidFill>
              </a:rPr>
              <a:t>Spectroscopy</a:t>
            </a:r>
            <a:endParaRPr lang="nb-NO" sz="3600" dirty="0">
              <a:solidFill>
                <a:srgbClr val="3333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195736" y="3801830"/>
            <a:ext cx="2232" cy="953790"/>
          </a:xfrm>
          <a:prstGeom prst="straightConnector1">
            <a:avLst/>
          </a:prstGeom>
          <a:ln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17876" y="3682098"/>
            <a:ext cx="1166" cy="1047502"/>
          </a:xfrm>
          <a:prstGeom prst="straightConnector1">
            <a:avLst/>
          </a:prstGeom>
          <a:ln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414" y="4753388"/>
            <a:ext cx="587020" cy="32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2400" b="1" dirty="0" smtClean="0">
                <a:solidFill>
                  <a:srgbClr val="9900CC"/>
                </a:solidFill>
              </a:rPr>
              <a:t>B 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7804" y="4788536"/>
            <a:ext cx="707245" cy="32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2400" b="1" dirty="0" smtClean="0">
                <a:solidFill>
                  <a:srgbClr val="9900CC"/>
                </a:solidFill>
              </a:rPr>
              <a:t>B II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3830" y="5074832"/>
            <a:ext cx="3517310" cy="327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2400" dirty="0" err="1" smtClean="0">
                <a:solidFill>
                  <a:srgbClr val="9900CC"/>
                </a:solidFill>
              </a:rPr>
              <a:t>Pyroxene</a:t>
            </a:r>
            <a:r>
              <a:rPr lang="nb-NO" sz="2400" dirty="0" smtClean="0">
                <a:solidFill>
                  <a:srgbClr val="9900CC"/>
                </a:solidFill>
              </a:rPr>
              <a:t> </a:t>
            </a:r>
            <a:r>
              <a:rPr lang="nb-NO" sz="2400" dirty="0" err="1" smtClean="0">
                <a:solidFill>
                  <a:srgbClr val="9900CC"/>
                </a:solidFill>
              </a:rPr>
              <a:t>absorption</a:t>
            </a:r>
            <a:r>
              <a:rPr lang="nb-NO" sz="2400" dirty="0" smtClean="0">
                <a:solidFill>
                  <a:srgbClr val="9900CC"/>
                </a:solidFill>
              </a:rPr>
              <a:t> bands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9832" y="5805264"/>
            <a:ext cx="5716373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400" b="1" dirty="0" smtClean="0">
                <a:solidFill>
                  <a:srgbClr val="3333FF"/>
                </a:solidFill>
              </a:rPr>
              <a:t>Southern </a:t>
            </a:r>
            <a:r>
              <a:rPr lang="nb-NO" sz="2400" b="1" dirty="0" err="1" smtClean="0">
                <a:solidFill>
                  <a:srgbClr val="3333FF"/>
                </a:solidFill>
              </a:rPr>
              <a:t>hemisphere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3200"/>
              </a:lnSpc>
            </a:pP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larger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proportion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of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b="1" dirty="0" err="1" smtClean="0">
                <a:solidFill>
                  <a:srgbClr val="3333FF"/>
                </a:solidFill>
              </a:rPr>
              <a:t>diogenite</a:t>
            </a:r>
            <a:r>
              <a:rPr lang="nb-NO" sz="2200" b="1" dirty="0" smtClean="0">
                <a:solidFill>
                  <a:srgbClr val="3333FF"/>
                </a:solidFill>
              </a:rPr>
              <a:t> </a:t>
            </a:r>
            <a:r>
              <a:rPr lang="nb-NO" sz="2200" dirty="0" smtClean="0">
                <a:solidFill>
                  <a:srgbClr val="3333FF"/>
                </a:solidFill>
              </a:rPr>
              <a:t>(</a:t>
            </a:r>
            <a:r>
              <a:rPr lang="nb-NO" sz="2200" dirty="0" err="1" smtClean="0">
                <a:solidFill>
                  <a:srgbClr val="3333FF"/>
                </a:solidFill>
              </a:rPr>
              <a:t>orthopyroxenite</a:t>
            </a:r>
            <a:r>
              <a:rPr lang="nb-NO" sz="2200" dirty="0" smtClean="0">
                <a:solidFill>
                  <a:srgbClr val="3333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48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8696" y="3477270"/>
            <a:ext cx="3947815" cy="33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03" y="116632"/>
            <a:ext cx="543192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79712" y="5589240"/>
            <a:ext cx="243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FF0000"/>
                </a:solidFill>
              </a:rPr>
              <a:t>Average</a:t>
            </a:r>
            <a:r>
              <a:rPr lang="nb-NO" sz="1800" dirty="0" smtClean="0">
                <a:solidFill>
                  <a:srgbClr val="FF0000"/>
                </a:solidFill>
              </a:rPr>
              <a:t> /overall </a:t>
            </a:r>
            <a:r>
              <a:rPr lang="nb-NO" sz="1800" dirty="0" err="1" smtClean="0">
                <a:solidFill>
                  <a:srgbClr val="FF0000"/>
                </a:solidFill>
              </a:rPr>
              <a:t>surface</a:t>
            </a:r>
            <a:endParaRPr lang="nb-NO" sz="1800" dirty="0" smtClean="0">
              <a:solidFill>
                <a:srgbClr val="FF0000"/>
              </a:solidFill>
            </a:endParaRPr>
          </a:p>
          <a:p>
            <a:r>
              <a:rPr lang="nb-NO" sz="1800" dirty="0" err="1" smtClean="0">
                <a:solidFill>
                  <a:srgbClr val="FF0000"/>
                </a:solidFill>
              </a:rPr>
              <a:t>composition</a:t>
            </a:r>
            <a:r>
              <a:rPr lang="nb-NO" sz="1800" dirty="0" smtClean="0">
                <a:solidFill>
                  <a:srgbClr val="FF0000"/>
                </a:solidFill>
              </a:rPr>
              <a:t>: </a:t>
            </a:r>
            <a:r>
              <a:rPr lang="nb-NO" sz="1800" dirty="0" err="1" smtClean="0">
                <a:solidFill>
                  <a:srgbClr val="FF0000"/>
                </a:solidFill>
              </a:rPr>
              <a:t>howarditic</a:t>
            </a:r>
            <a:endParaRPr lang="nb-NO" sz="1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4437112"/>
            <a:ext cx="309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B I and B II </a:t>
            </a:r>
            <a:r>
              <a:rPr lang="nb-NO" sz="1800" dirty="0" err="1" smtClean="0">
                <a:solidFill>
                  <a:srgbClr val="3333FF"/>
                </a:solidFill>
              </a:rPr>
              <a:t>absorption</a:t>
            </a:r>
            <a:r>
              <a:rPr lang="nb-NO" sz="1800" dirty="0" smtClean="0">
                <a:solidFill>
                  <a:srgbClr val="3333FF"/>
                </a:solidFill>
              </a:rPr>
              <a:t> band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peaks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diogenite</a:t>
            </a:r>
            <a:r>
              <a:rPr lang="nb-NO" sz="1800" dirty="0" smtClean="0">
                <a:solidFill>
                  <a:srgbClr val="3333FF"/>
                </a:solidFill>
              </a:rPr>
              <a:t> and </a:t>
            </a:r>
            <a:r>
              <a:rPr lang="nb-NO" sz="1800" dirty="0" err="1" smtClean="0">
                <a:solidFill>
                  <a:srgbClr val="3333FF"/>
                </a:solidFill>
              </a:rPr>
              <a:t>eucrite</a:t>
            </a:r>
            <a:r>
              <a:rPr lang="nb-NO" sz="1800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1800" dirty="0" smtClean="0">
                <a:solidFill>
                  <a:srgbClr val="3333FF"/>
                </a:solidFill>
              </a:rPr>
              <a:t>overlaps </a:t>
            </a:r>
            <a:r>
              <a:rPr lang="nb-NO" sz="1800" dirty="0" err="1" smtClean="0">
                <a:solidFill>
                  <a:srgbClr val="3333FF"/>
                </a:solidFill>
              </a:rPr>
              <a:t>with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howardite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588" y="6350"/>
            <a:ext cx="2543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3333FF"/>
                </a:solidFill>
              </a:rPr>
              <a:t>HED-petrogenesis: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11" y="707678"/>
            <a:ext cx="8838439" cy="260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4730" y="3479924"/>
            <a:ext cx="5580112" cy="229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9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802" y="128680"/>
            <a:ext cx="8061974" cy="67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3945944" y="2955362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ight Arrow 17"/>
          <p:cNvSpPr/>
          <p:nvPr/>
        </p:nvSpPr>
        <p:spPr>
          <a:xfrm rot="5739970">
            <a:off x="3787437" y="3230569"/>
            <a:ext cx="436434" cy="226352"/>
          </a:xfrm>
          <a:prstGeom prst="rightArrow">
            <a:avLst/>
          </a:prstGeom>
          <a:solidFill>
            <a:srgbClr val="FFFFCC"/>
          </a:solidFill>
          <a:ln w="95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----------</a:t>
            </a:r>
            <a:endParaRPr lang="nb-NO" dirty="0"/>
          </a:p>
        </p:txBody>
      </p:sp>
      <p:sp>
        <p:nvSpPr>
          <p:cNvPr id="19" name="Oval 18"/>
          <p:cNvSpPr/>
          <p:nvPr/>
        </p:nvSpPr>
        <p:spPr>
          <a:xfrm>
            <a:off x="2900929" y="6454388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70467" y="1347541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The first </a:t>
            </a:r>
            <a:r>
              <a:rPr lang="nb-NO" sz="1400" dirty="0" smtClean="0">
                <a:solidFill>
                  <a:srgbClr val="FF0000"/>
                </a:solidFill>
              </a:rPr>
              <a:t>invariant melt</a:t>
            </a:r>
          </a:p>
          <a:p>
            <a:r>
              <a:rPr lang="nb-NO" sz="1400" dirty="0" err="1" smtClean="0"/>
              <a:t>of</a:t>
            </a:r>
            <a:r>
              <a:rPr lang="nb-NO" sz="1400" dirty="0" smtClean="0"/>
              <a:t> </a:t>
            </a:r>
            <a:r>
              <a:rPr lang="nb-NO" sz="1400" b="1" dirty="0" err="1" smtClean="0">
                <a:solidFill>
                  <a:srgbClr val="008000"/>
                </a:solidFill>
              </a:rPr>
              <a:t>peridotite</a:t>
            </a:r>
            <a:r>
              <a:rPr lang="nb-NO" sz="1400" b="1" dirty="0" smtClean="0">
                <a:solidFill>
                  <a:srgbClr val="008000"/>
                </a:solidFill>
              </a:rPr>
              <a:t> P</a:t>
            </a:r>
            <a:r>
              <a:rPr lang="nb-NO" sz="1400" b="1" baseline="-25000" dirty="0" smtClean="0">
                <a:solidFill>
                  <a:srgbClr val="008000"/>
                </a:solidFill>
              </a:rPr>
              <a:t>1</a:t>
            </a:r>
            <a:r>
              <a:rPr lang="nb-NO" sz="1400" b="1" dirty="0" smtClean="0">
                <a:solidFill>
                  <a:srgbClr val="008000"/>
                </a:solidFill>
              </a:rPr>
              <a:t> </a:t>
            </a:r>
            <a:r>
              <a:rPr lang="nb-NO" sz="1400" dirty="0" smtClean="0"/>
              <a:t>?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718699" y="1683727"/>
            <a:ext cx="2193479" cy="1322299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948" y="2236952"/>
            <a:ext cx="252479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err="1" smtClean="0"/>
              <a:t>Will</a:t>
            </a:r>
            <a:r>
              <a:rPr lang="nb-NO" sz="1300" dirty="0" smtClean="0"/>
              <a:t> </a:t>
            </a:r>
            <a:r>
              <a:rPr lang="nb-NO" sz="1300" dirty="0" err="1" smtClean="0"/>
              <a:t>there</a:t>
            </a:r>
            <a:r>
              <a:rPr lang="nb-NO" sz="1300" dirty="0" smtClean="0"/>
              <a:t> be a progressive </a:t>
            </a:r>
            <a:r>
              <a:rPr lang="nb-NO" sz="1300" dirty="0" err="1" smtClean="0"/>
              <a:t>melting</a:t>
            </a:r>
            <a:endParaRPr lang="nb-NO" sz="1300" dirty="0" smtClean="0"/>
          </a:p>
          <a:p>
            <a:r>
              <a:rPr lang="nb-NO" sz="1300" dirty="0" smtClean="0"/>
              <a:t>trend </a:t>
            </a:r>
            <a:r>
              <a:rPr lang="nb-NO" sz="1300" dirty="0" err="1" smtClean="0"/>
              <a:t>along</a:t>
            </a:r>
            <a:r>
              <a:rPr lang="nb-NO" sz="1300" dirty="0" smtClean="0"/>
              <a:t> </a:t>
            </a:r>
            <a:r>
              <a:rPr lang="nb-NO" sz="1300" dirty="0" err="1" smtClean="0"/>
              <a:t>the</a:t>
            </a:r>
            <a:r>
              <a:rPr lang="nb-NO" sz="1300" dirty="0" smtClean="0"/>
              <a:t> </a:t>
            </a:r>
            <a:r>
              <a:rPr lang="nb-NO" sz="1300" dirty="0" err="1" smtClean="0"/>
              <a:t>liquidus</a:t>
            </a:r>
            <a:r>
              <a:rPr lang="nb-NO" sz="1300" dirty="0" smtClean="0"/>
              <a:t> </a:t>
            </a:r>
            <a:r>
              <a:rPr lang="nb-NO" sz="1300" dirty="0" err="1" smtClean="0"/>
              <a:t>curve</a:t>
            </a:r>
            <a:r>
              <a:rPr lang="nb-NO" sz="1300" dirty="0" smtClean="0"/>
              <a:t> in</a:t>
            </a:r>
          </a:p>
          <a:p>
            <a:r>
              <a:rPr lang="nb-NO" sz="1300" dirty="0" err="1" smtClean="0"/>
              <a:t>this</a:t>
            </a:r>
            <a:r>
              <a:rPr lang="nb-NO" sz="1300" dirty="0" smtClean="0"/>
              <a:t> case?   </a:t>
            </a:r>
            <a:r>
              <a:rPr lang="nb-NO" sz="1300" dirty="0" err="1" smtClean="0"/>
              <a:t>Explain</a:t>
            </a:r>
            <a:r>
              <a:rPr lang="nb-NO" sz="1300" dirty="0" smtClean="0"/>
              <a:t>.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78171" y="2653139"/>
            <a:ext cx="2019302" cy="666920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56475" y="3977719"/>
            <a:ext cx="17434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" dirty="0" err="1" smtClean="0">
                <a:solidFill>
                  <a:srgbClr val="FF0000"/>
                </a:solidFill>
              </a:rPr>
              <a:t>Binary</a:t>
            </a:r>
            <a:r>
              <a:rPr lang="nb-NO" sz="1300" dirty="0" smtClean="0">
                <a:solidFill>
                  <a:srgbClr val="FF0000"/>
                </a:solidFill>
              </a:rPr>
              <a:t> invariant melt</a:t>
            </a:r>
          </a:p>
          <a:p>
            <a:r>
              <a:rPr lang="nb-NO" sz="1300" dirty="0" err="1" smtClean="0"/>
              <a:t>of</a:t>
            </a:r>
            <a:r>
              <a:rPr lang="nb-NO" sz="1300" dirty="0" smtClean="0"/>
              <a:t> </a:t>
            </a:r>
            <a:r>
              <a:rPr lang="nb-NO" sz="1300" b="1" dirty="0" err="1" smtClean="0">
                <a:solidFill>
                  <a:srgbClr val="008000"/>
                </a:solidFill>
              </a:rPr>
              <a:t>peridotite</a:t>
            </a:r>
            <a:r>
              <a:rPr lang="nb-NO" sz="1300" b="1" dirty="0" smtClean="0">
                <a:solidFill>
                  <a:srgbClr val="008000"/>
                </a:solidFill>
              </a:rPr>
              <a:t> P</a:t>
            </a:r>
            <a:r>
              <a:rPr lang="nb-NO" sz="1300" b="1" baseline="-25000" dirty="0" smtClean="0">
                <a:solidFill>
                  <a:srgbClr val="008000"/>
                </a:solidFill>
              </a:rPr>
              <a:t>2</a:t>
            </a:r>
          </a:p>
          <a:p>
            <a:r>
              <a:rPr lang="nb-NO" sz="1300" dirty="0" smtClean="0">
                <a:solidFill>
                  <a:srgbClr val="008000"/>
                </a:solidFill>
              </a:rPr>
              <a:t>    (</a:t>
            </a:r>
            <a:r>
              <a:rPr lang="nb-NO" sz="1300" dirty="0" err="1" smtClean="0">
                <a:solidFill>
                  <a:srgbClr val="008000"/>
                </a:solidFill>
              </a:rPr>
              <a:t>without</a:t>
            </a:r>
            <a:r>
              <a:rPr lang="nb-NO" sz="1300" dirty="0" smtClean="0">
                <a:solidFill>
                  <a:srgbClr val="008000"/>
                </a:solidFill>
              </a:rPr>
              <a:t> plag)</a:t>
            </a:r>
            <a:endParaRPr lang="nb-NO" sz="1300" dirty="0" smtClean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474115" y="4237315"/>
            <a:ext cx="1441662" cy="2189536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142635" y="6436255"/>
            <a:ext cx="144016" cy="144016"/>
          </a:xfrm>
          <a:prstGeom prst="ellipse">
            <a:avLst/>
          </a:prstGeom>
          <a:solidFill>
            <a:srgbClr val="FF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TextBox 43"/>
          <p:cNvSpPr txBox="1"/>
          <p:nvPr/>
        </p:nvSpPr>
        <p:spPr>
          <a:xfrm>
            <a:off x="1195091" y="6475277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2</a:t>
            </a:r>
            <a:endParaRPr lang="nb-NO" sz="1600" baseline="-25000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1418132" y="588108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 smtClean="0">
                <a:solidFill>
                  <a:srgbClr val="008000"/>
                </a:solidFill>
              </a:rPr>
              <a:t>P</a:t>
            </a:r>
            <a:r>
              <a:rPr lang="nb-NO" sz="1600" b="1" baseline="-25000" dirty="0" smtClean="0">
                <a:solidFill>
                  <a:srgbClr val="008000"/>
                </a:solidFill>
              </a:rPr>
              <a:t>1</a:t>
            </a:r>
            <a:endParaRPr lang="nb-NO" sz="1600" baseline="-250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72698" y="2934031"/>
            <a:ext cx="229421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0000FF"/>
                </a:solidFill>
              </a:rPr>
              <a:t>No</a:t>
            </a:r>
            <a:r>
              <a:rPr lang="nb-NO" sz="1300" dirty="0" smtClean="0">
                <a:solidFill>
                  <a:srgbClr val="0000FF"/>
                </a:solidFill>
              </a:rPr>
              <a:t>, </a:t>
            </a:r>
            <a:r>
              <a:rPr lang="nb-NO" sz="1300" dirty="0" err="1" smtClean="0">
                <a:solidFill>
                  <a:srgbClr val="0000FF"/>
                </a:solidFill>
              </a:rPr>
              <a:t>because</a:t>
            </a:r>
            <a:r>
              <a:rPr lang="nb-NO" sz="1300" dirty="0" smtClean="0">
                <a:solidFill>
                  <a:srgbClr val="0000FF"/>
                </a:solidFill>
              </a:rPr>
              <a:t> </a:t>
            </a:r>
            <a:r>
              <a:rPr lang="nb-NO" sz="1300" dirty="0" err="1" smtClean="0">
                <a:solidFill>
                  <a:srgbClr val="0000FF"/>
                </a:solidFill>
              </a:rPr>
              <a:t>this</a:t>
            </a:r>
            <a:r>
              <a:rPr lang="nb-NO" sz="1300" dirty="0" smtClean="0">
                <a:solidFill>
                  <a:srgbClr val="0000FF"/>
                </a:solidFill>
              </a:rPr>
              <a:t> is a </a:t>
            </a:r>
            <a:r>
              <a:rPr lang="nb-NO" sz="1300" b="1" dirty="0" err="1" smtClean="0">
                <a:solidFill>
                  <a:srgbClr val="0000FF"/>
                </a:solidFill>
              </a:rPr>
              <a:t>simplified</a:t>
            </a:r>
            <a:endParaRPr lang="nb-NO" sz="1300" b="1" dirty="0" smtClean="0">
              <a:solidFill>
                <a:srgbClr val="0000FF"/>
              </a:solidFill>
            </a:endParaRPr>
          </a:p>
          <a:p>
            <a:r>
              <a:rPr lang="nb-NO" sz="1300" dirty="0" err="1" smtClean="0">
                <a:solidFill>
                  <a:srgbClr val="0000FF"/>
                </a:solidFill>
              </a:rPr>
              <a:t>ternary</a:t>
            </a:r>
            <a:r>
              <a:rPr lang="nb-NO" sz="1300" dirty="0" smtClean="0">
                <a:solidFill>
                  <a:srgbClr val="0000FF"/>
                </a:solidFill>
              </a:rPr>
              <a:t> system </a:t>
            </a:r>
            <a:r>
              <a:rPr lang="nb-NO" sz="1300" dirty="0" err="1" smtClean="0">
                <a:solidFill>
                  <a:srgbClr val="0000FF"/>
                </a:solidFill>
              </a:rPr>
              <a:t>without</a:t>
            </a:r>
            <a:r>
              <a:rPr lang="nb-NO" sz="1300" dirty="0" smtClean="0">
                <a:solidFill>
                  <a:srgbClr val="0000FF"/>
                </a:solidFill>
              </a:rPr>
              <a:t> solid</a:t>
            </a:r>
          </a:p>
          <a:p>
            <a:r>
              <a:rPr lang="nb-NO" sz="1300" dirty="0" err="1" smtClean="0">
                <a:solidFill>
                  <a:srgbClr val="0000FF"/>
                </a:solidFill>
              </a:rPr>
              <a:t>solution</a:t>
            </a:r>
            <a:endParaRPr lang="nb-NO" sz="1300" dirty="0" smtClean="0">
              <a:solidFill>
                <a:srgbClr val="0000FF"/>
              </a:solidFill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106" y="0"/>
            <a:ext cx="3028894" cy="341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7502499" y="2179873"/>
            <a:ext cx="115888" cy="112712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39" name="Right Arrow 38"/>
          <p:cNvSpPr/>
          <p:nvPr/>
        </p:nvSpPr>
        <p:spPr>
          <a:xfrm rot="3530571">
            <a:off x="7524208" y="2402875"/>
            <a:ext cx="315188" cy="69679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extBox 40"/>
          <p:cNvSpPr txBox="1"/>
          <p:nvPr/>
        </p:nvSpPr>
        <p:spPr>
          <a:xfrm>
            <a:off x="179512" y="116632"/>
            <a:ext cx="308129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9D0DFF"/>
                </a:solidFill>
              </a:rPr>
              <a:t>Melting</a:t>
            </a:r>
            <a:r>
              <a:rPr lang="nb-NO" sz="2400" dirty="0" smtClean="0">
                <a:solidFill>
                  <a:srgbClr val="9D0DFF"/>
                </a:solidFill>
              </a:rPr>
              <a:t> </a:t>
            </a:r>
            <a:r>
              <a:rPr lang="nb-NO" sz="2400" dirty="0" err="1" smtClean="0">
                <a:solidFill>
                  <a:srgbClr val="9D0DFF"/>
                </a:solidFill>
              </a:rPr>
              <a:t>pressure</a:t>
            </a:r>
            <a:r>
              <a:rPr lang="nb-NO" sz="2400" dirty="0" smtClean="0">
                <a:solidFill>
                  <a:srgbClr val="9D0DFF"/>
                </a:solidFill>
              </a:rPr>
              <a:t> is </a:t>
            </a:r>
            <a:r>
              <a:rPr lang="nb-NO" sz="2400" b="1" dirty="0" err="1" smtClean="0">
                <a:solidFill>
                  <a:srgbClr val="9D0DFF"/>
                </a:solidFill>
              </a:rPr>
              <a:t>low</a:t>
            </a:r>
            <a:endParaRPr lang="nb-NO" sz="2400" b="1" dirty="0" smtClean="0">
              <a:solidFill>
                <a:srgbClr val="9D0DFF"/>
              </a:solidFill>
            </a:endParaRPr>
          </a:p>
          <a:p>
            <a:r>
              <a:rPr lang="nb-NO" sz="2400" b="1" dirty="0" smtClean="0">
                <a:solidFill>
                  <a:srgbClr val="9D0DFF"/>
                </a:solidFill>
              </a:rPr>
              <a:t>                 ≈ 1 bar </a:t>
            </a:r>
            <a:endParaRPr lang="nb-NO" sz="2400" b="1" dirty="0">
              <a:solidFill>
                <a:srgbClr val="9D0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2" grpId="0"/>
      <p:bldP spid="25" grpId="0"/>
      <p:bldP spid="36" grpId="0"/>
      <p:bldP spid="43" grpId="0" animBg="1"/>
      <p:bldP spid="44" grpId="0"/>
      <p:bldP spid="46" grpId="0"/>
      <p:bldP spid="38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7" y="7579"/>
            <a:ext cx="8206471" cy="685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4559045" y="2948589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/>
          <p:cNvSpPr/>
          <p:nvPr/>
        </p:nvSpPr>
        <p:spPr>
          <a:xfrm>
            <a:off x="3514030" y="6447615"/>
            <a:ext cx="144016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xtBox 21"/>
          <p:cNvSpPr txBox="1"/>
          <p:nvPr/>
        </p:nvSpPr>
        <p:spPr>
          <a:xfrm>
            <a:off x="328072" y="3864334"/>
            <a:ext cx="3950120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Magma </a:t>
            </a:r>
            <a:r>
              <a:rPr lang="nb-NO" sz="1400" b="1" dirty="0" err="1" smtClean="0">
                <a:solidFill>
                  <a:srgbClr val="CC00FF"/>
                </a:solidFill>
              </a:rPr>
              <a:t>mixing</a:t>
            </a:r>
            <a:r>
              <a:rPr lang="nb-NO" sz="1400" dirty="0" smtClean="0">
                <a:solidFill>
                  <a:srgbClr val="CC00FF"/>
                </a:solidFill>
              </a:rPr>
              <a:t> is </a:t>
            </a:r>
            <a:r>
              <a:rPr lang="nb-NO" sz="1400" dirty="0" err="1" smtClean="0">
                <a:solidFill>
                  <a:srgbClr val="CC00FF"/>
                </a:solidFill>
              </a:rPr>
              <a:t>important</a:t>
            </a:r>
            <a:r>
              <a:rPr lang="nb-NO" sz="1400" dirty="0" smtClean="0">
                <a:solidFill>
                  <a:srgbClr val="CC00FF"/>
                </a:solidFill>
              </a:rPr>
              <a:t>, </a:t>
            </a:r>
            <a:r>
              <a:rPr lang="nb-NO" sz="1400" dirty="0" err="1" smtClean="0">
                <a:solidFill>
                  <a:srgbClr val="CC00FF"/>
                </a:solidFill>
              </a:rPr>
              <a:t>either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with</a:t>
            </a:r>
            <a:r>
              <a:rPr lang="nb-NO" sz="1400" dirty="0" smtClean="0">
                <a:solidFill>
                  <a:srgbClr val="CC00FF"/>
                </a:solidFill>
              </a:rPr>
              <a:t> progressive</a:t>
            </a:r>
          </a:p>
          <a:p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melting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of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complex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compositions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with</a:t>
            </a:r>
            <a:r>
              <a:rPr lang="nb-NO" sz="1400" dirty="0" smtClean="0">
                <a:solidFill>
                  <a:srgbClr val="CC00FF"/>
                </a:solidFill>
              </a:rPr>
              <a:t> SS or </a:t>
            </a:r>
            <a:r>
              <a:rPr lang="nb-NO" sz="1400" dirty="0" err="1" smtClean="0">
                <a:solidFill>
                  <a:srgbClr val="CC00FF"/>
                </a:solidFill>
              </a:rPr>
              <a:t>with</a:t>
            </a:r>
            <a:endParaRPr lang="nb-NO" sz="1400" dirty="0" smtClean="0">
              <a:solidFill>
                <a:srgbClr val="CC00FF"/>
              </a:solidFill>
            </a:endParaRPr>
          </a:p>
          <a:p>
            <a:r>
              <a:rPr lang="nb-NO" sz="1400" dirty="0" smtClean="0">
                <a:solidFill>
                  <a:srgbClr val="CC00FF"/>
                </a:solidFill>
              </a:rPr>
              <a:t>  simple </a:t>
            </a:r>
            <a:r>
              <a:rPr lang="nb-NO" sz="1400" dirty="0" err="1" smtClean="0">
                <a:solidFill>
                  <a:srgbClr val="CC00FF"/>
                </a:solidFill>
              </a:rPr>
              <a:t>compositions</a:t>
            </a:r>
            <a:r>
              <a:rPr lang="nb-NO" sz="1400" dirty="0" smtClean="0">
                <a:solidFill>
                  <a:srgbClr val="CC00FF"/>
                </a:solidFill>
              </a:rPr>
              <a:t> </a:t>
            </a:r>
            <a:r>
              <a:rPr lang="nb-NO" sz="1400" dirty="0" err="1" smtClean="0">
                <a:solidFill>
                  <a:srgbClr val="CC00FF"/>
                </a:solidFill>
              </a:rPr>
              <a:t>without</a:t>
            </a:r>
            <a:r>
              <a:rPr lang="nb-NO" sz="1400" dirty="0" smtClean="0">
                <a:solidFill>
                  <a:srgbClr val="CC00FF"/>
                </a:solidFill>
              </a:rPr>
              <a:t> SS. </a:t>
            </a:r>
            <a:endParaRPr lang="nb-NO" sz="1400" dirty="0">
              <a:solidFill>
                <a:srgbClr val="CC00FF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586038" y="3108961"/>
            <a:ext cx="1009816" cy="3331596"/>
          </a:xfrm>
          <a:prstGeom prst="straightConnector1">
            <a:avLst/>
          </a:prstGeom>
          <a:ln w="19050">
            <a:solidFill>
              <a:srgbClr val="CC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46" y="105030"/>
            <a:ext cx="8061974" cy="67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H="1">
            <a:off x="2936439" y="3022644"/>
            <a:ext cx="1039091" cy="3473532"/>
          </a:xfrm>
          <a:prstGeom prst="line">
            <a:avLst/>
          </a:prstGeom>
          <a:ln w="127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722806" y="3690027"/>
            <a:ext cx="1196903" cy="2801204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52814" y="4650555"/>
            <a:ext cx="3108142" cy="1846098"/>
          </a:xfrm>
          <a:prstGeom prst="line">
            <a:avLst/>
          </a:prstGeom>
          <a:ln w="3175">
            <a:solidFill>
              <a:srgbClr val="96969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424112" y="4730112"/>
            <a:ext cx="72008" cy="72008"/>
          </a:xfrm>
          <a:prstGeom prst="ellipse">
            <a:avLst/>
          </a:prstGeom>
          <a:noFill/>
          <a:ln w="127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TextBox 45"/>
          <p:cNvSpPr txBox="1"/>
          <p:nvPr/>
        </p:nvSpPr>
        <p:spPr>
          <a:xfrm>
            <a:off x="146284" y="120119"/>
            <a:ext cx="2494978" cy="129266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Vesta</a:t>
            </a:r>
          </a:p>
          <a:p>
            <a:r>
              <a:rPr lang="nb-NO" sz="1800" dirty="0" smtClean="0"/>
              <a:t>progressive </a:t>
            </a:r>
            <a:r>
              <a:rPr lang="nb-NO" sz="1800" dirty="0" err="1" smtClean="0"/>
              <a:t>melting</a:t>
            </a:r>
            <a:r>
              <a:rPr lang="nb-NO" sz="1800" dirty="0" smtClean="0"/>
              <a:t> and</a:t>
            </a:r>
          </a:p>
          <a:p>
            <a:r>
              <a:rPr lang="nb-NO" sz="1800" dirty="0" smtClean="0"/>
              <a:t>magma </a:t>
            </a:r>
            <a:r>
              <a:rPr lang="nb-NO" sz="1800" dirty="0" err="1" smtClean="0"/>
              <a:t>mixing</a:t>
            </a:r>
            <a:r>
              <a:rPr lang="nb-NO" sz="1800" dirty="0" smtClean="0"/>
              <a:t> at </a:t>
            </a:r>
            <a:r>
              <a:rPr lang="nb-NO" sz="1800" b="1" dirty="0" smtClean="0"/>
              <a:t>~</a:t>
            </a:r>
            <a:r>
              <a:rPr lang="nb-NO" sz="1800" dirty="0" smtClean="0"/>
              <a:t>1 bar,</a:t>
            </a:r>
          </a:p>
          <a:p>
            <a:r>
              <a:rPr lang="nb-NO" sz="1800" dirty="0" err="1" smtClean="0"/>
              <a:t>followed</a:t>
            </a:r>
            <a:r>
              <a:rPr lang="nb-NO" sz="1800" dirty="0" smtClean="0"/>
              <a:t> by </a:t>
            </a:r>
            <a:r>
              <a:rPr lang="nb-NO" sz="1800" dirty="0" err="1" smtClean="0"/>
              <a:t>fract</a:t>
            </a:r>
            <a:r>
              <a:rPr lang="nb-NO" sz="1800" dirty="0" smtClean="0"/>
              <a:t>. </a:t>
            </a:r>
            <a:r>
              <a:rPr lang="nb-NO" sz="1800" dirty="0" err="1" smtClean="0"/>
              <a:t>cryst</a:t>
            </a:r>
            <a:r>
              <a:rPr lang="nb-NO" sz="1800" dirty="0" smtClean="0"/>
              <a:t>.</a:t>
            </a:r>
            <a:endParaRPr lang="nb-NO" sz="1800" dirty="0"/>
          </a:p>
        </p:txBody>
      </p:sp>
      <p:sp>
        <p:nvSpPr>
          <p:cNvPr id="47" name="TextBox 46"/>
          <p:cNvSpPr txBox="1"/>
          <p:nvPr/>
        </p:nvSpPr>
        <p:spPr>
          <a:xfrm>
            <a:off x="5724128" y="476672"/>
            <a:ext cx="2837636" cy="1015663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Orthopyroxene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cumulates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3333FF"/>
                </a:solidFill>
              </a:rPr>
              <a:t>(</a:t>
            </a:r>
            <a:r>
              <a:rPr lang="nb-NO" sz="2000" dirty="0" err="1" smtClean="0">
                <a:solidFill>
                  <a:srgbClr val="3333FF"/>
                </a:solidFill>
              </a:rPr>
              <a:t>diogenites</a:t>
            </a:r>
            <a:r>
              <a:rPr lang="nb-NO" sz="2000" dirty="0" smtClean="0">
                <a:solidFill>
                  <a:srgbClr val="3333FF"/>
                </a:solidFill>
              </a:rPr>
              <a:t>) </a:t>
            </a:r>
            <a:r>
              <a:rPr lang="nb-NO" sz="2000" dirty="0" err="1" smtClean="0">
                <a:solidFill>
                  <a:srgbClr val="3333FF"/>
                </a:solidFill>
              </a:rPr>
              <a:t>dominate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sz="2000" dirty="0" err="1" smtClean="0">
                <a:solidFill>
                  <a:srgbClr val="3333FF"/>
                </a:solidFill>
              </a:rPr>
              <a:t>lower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crust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Vesta</a:t>
            </a:r>
            <a:endParaRPr lang="nb-NO" sz="2000" dirty="0"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450420" y="4651513"/>
            <a:ext cx="199229" cy="11971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647932" y="4299045"/>
            <a:ext cx="118850" cy="351281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23928" y="3212976"/>
            <a:ext cx="216024" cy="51962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790257" y="3794078"/>
            <a:ext cx="113003" cy="422545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2" y="120303"/>
            <a:ext cx="5240674" cy="666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18776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36" name="Oval 35"/>
          <p:cNvSpPr/>
          <p:nvPr/>
        </p:nvSpPr>
        <p:spPr>
          <a:xfrm>
            <a:off x="6285848" y="5549465"/>
            <a:ext cx="65314" cy="69684"/>
          </a:xfrm>
          <a:prstGeom prst="ellipse">
            <a:avLst/>
          </a:prstGeom>
          <a:noFill/>
          <a:ln w="317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7" name="Oval 36"/>
          <p:cNvSpPr/>
          <p:nvPr/>
        </p:nvSpPr>
        <p:spPr>
          <a:xfrm>
            <a:off x="8627407" y="5533140"/>
            <a:ext cx="65314" cy="69684"/>
          </a:xfrm>
          <a:prstGeom prst="ellipse">
            <a:avLst/>
          </a:prstGeom>
          <a:noFill/>
          <a:ln w="3175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24583" y="5581390"/>
            <a:ext cx="2342583" cy="377"/>
          </a:xfrm>
          <a:prstGeom prst="line">
            <a:avLst/>
          </a:prstGeom>
          <a:ln w="63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9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" y="19224"/>
            <a:ext cx="4602544" cy="68132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18" y="548680"/>
            <a:ext cx="4656866" cy="6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596" y="817911"/>
            <a:ext cx="3878481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19582" y="160753"/>
            <a:ext cx="4735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Two main types of mantle melting</a:t>
            </a:r>
            <a:r>
              <a:rPr lang="nb-NO" sz="2400" b="1" dirty="0">
                <a:solidFill>
                  <a:srgbClr val="3333FF"/>
                </a:solidFill>
              </a:rPr>
              <a:t>:</a:t>
            </a:r>
            <a:endParaRPr lang="en-GB" sz="2400" b="1" dirty="0"/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51520" y="980728"/>
            <a:ext cx="2879314" cy="400110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/>
              <a:t>1. </a:t>
            </a:r>
            <a:r>
              <a:rPr lang="nb-NO" sz="2000" dirty="0" err="1" smtClean="0"/>
              <a:t>Decompression</a:t>
            </a:r>
            <a:r>
              <a:rPr lang="nb-NO" sz="2000" dirty="0" smtClean="0"/>
              <a:t> </a:t>
            </a:r>
            <a:r>
              <a:rPr lang="nb-NO" sz="2000" dirty="0" err="1" smtClean="0"/>
              <a:t>melting</a:t>
            </a:r>
            <a:endParaRPr lang="en-GB" sz="2000" dirty="0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 rot="16648069">
            <a:off x="6874044" y="1388950"/>
            <a:ext cx="1987285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nb-NO" sz="1600" b="1" dirty="0" err="1" smtClean="0">
                <a:solidFill>
                  <a:srgbClr val="008000"/>
                </a:solidFill>
              </a:rPr>
              <a:t>Adiabatically</a:t>
            </a:r>
            <a:r>
              <a:rPr lang="nb-NO" sz="1600" dirty="0" smtClean="0">
                <a:solidFill>
                  <a:srgbClr val="008000"/>
                </a:solidFill>
              </a:rPr>
              <a:t> rising</a:t>
            </a:r>
          </a:p>
          <a:p>
            <a:pPr>
              <a:lnSpc>
                <a:spcPts val="1600"/>
              </a:lnSpc>
            </a:pPr>
            <a:r>
              <a:rPr lang="nb-NO" sz="1600" dirty="0" smtClean="0">
                <a:solidFill>
                  <a:srgbClr val="008000"/>
                </a:solidFill>
              </a:rPr>
              <a:t>  </a:t>
            </a:r>
            <a:r>
              <a:rPr lang="nb-NO" sz="1600" dirty="0" err="1" smtClean="0">
                <a:solidFill>
                  <a:srgbClr val="008000"/>
                </a:solidFill>
              </a:rPr>
              <a:t>asthenosphere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214023" name="Line 7"/>
          <p:cNvSpPr>
            <a:spLocks noChangeShapeType="1"/>
          </p:cNvSpPr>
          <p:nvPr/>
        </p:nvSpPr>
        <p:spPr bwMode="auto">
          <a:xfrm flipH="1">
            <a:off x="8003034" y="64790"/>
            <a:ext cx="360040" cy="2880321"/>
          </a:xfrm>
          <a:prstGeom prst="line">
            <a:avLst/>
          </a:prstGeom>
          <a:noFill/>
          <a:ln w="57150" cap="rnd">
            <a:solidFill>
              <a:srgbClr val="008000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 flipH="1">
            <a:off x="7232650" y="2944242"/>
            <a:ext cx="763290" cy="3120008"/>
          </a:xfrm>
          <a:prstGeom prst="line">
            <a:avLst/>
          </a:prstGeom>
          <a:noFill/>
          <a:ln w="57150" cap="rnd">
            <a:solidFill>
              <a:srgbClr val="FF9900"/>
            </a:solidFill>
            <a:prstDash val="sysDash"/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6004694" y="2840484"/>
            <a:ext cx="1561646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Explain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change</a:t>
            </a:r>
            <a:endParaRPr lang="nb-NO" sz="1400" dirty="0" smtClean="0"/>
          </a:p>
          <a:p>
            <a:r>
              <a:rPr lang="nb-NO" sz="1400" dirty="0" err="1" smtClean="0"/>
              <a:t>of</a:t>
            </a:r>
            <a:r>
              <a:rPr lang="nb-NO" sz="1400" dirty="0" smtClean="0"/>
              <a:t> </a:t>
            </a:r>
            <a:r>
              <a:rPr lang="nb-NO" sz="1400" dirty="0" err="1" smtClean="0"/>
              <a:t>direction</a:t>
            </a:r>
            <a:r>
              <a:rPr lang="nb-NO" sz="1400" dirty="0" smtClean="0"/>
              <a:t> for </a:t>
            </a:r>
            <a:r>
              <a:rPr lang="nb-NO" sz="1400" dirty="0" err="1" smtClean="0"/>
              <a:t>the</a:t>
            </a:r>
            <a:endParaRPr lang="nb-NO" sz="1400" dirty="0" smtClean="0"/>
          </a:p>
          <a:p>
            <a:r>
              <a:rPr lang="nb-NO" sz="1400" dirty="0" err="1" smtClean="0"/>
              <a:t>trajectory</a:t>
            </a:r>
            <a:r>
              <a:rPr lang="nb-NO" sz="1400" dirty="0" smtClean="0"/>
              <a:t> </a:t>
            </a:r>
            <a:r>
              <a:rPr lang="nb-NO" sz="1400" dirty="0" err="1" smtClean="0"/>
              <a:t>here</a:t>
            </a:r>
            <a:endParaRPr lang="nb-NO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575550" y="2919712"/>
            <a:ext cx="421134" cy="115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2" grpId="0"/>
      <p:bldP spid="214023" grpId="0" animBg="1"/>
      <p:bldP spid="21402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596" y="817911"/>
            <a:ext cx="3878481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596" y="817910"/>
            <a:ext cx="387848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7031" y="975811"/>
            <a:ext cx="4514377" cy="400110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smtClean="0"/>
              <a:t>2. </a:t>
            </a:r>
            <a:r>
              <a:rPr lang="nb-NO" sz="2000" dirty="0" err="1" smtClean="0"/>
              <a:t>Flux</a:t>
            </a:r>
            <a:r>
              <a:rPr lang="nb-NO" sz="2000" dirty="0" smtClean="0"/>
              <a:t> </a:t>
            </a:r>
            <a:r>
              <a:rPr lang="nb-NO" sz="2000" dirty="0" err="1" smtClean="0"/>
              <a:t>melting</a:t>
            </a:r>
            <a:r>
              <a:rPr lang="nb-NO" sz="2000" dirty="0" smtClean="0"/>
              <a:t> </a:t>
            </a:r>
            <a:r>
              <a:rPr lang="nb-NO" sz="2000" dirty="0" err="1" smtClean="0"/>
              <a:t>aided</a:t>
            </a:r>
            <a:r>
              <a:rPr lang="nb-NO" sz="2000" dirty="0" smtClean="0"/>
              <a:t> by volatiles (</a:t>
            </a:r>
            <a:r>
              <a:rPr lang="nb-NO" sz="2000" dirty="0" err="1" smtClean="0"/>
              <a:t>esp</a:t>
            </a:r>
            <a:r>
              <a:rPr lang="nb-NO" sz="2000" dirty="0" smtClean="0"/>
              <a:t>. H)</a:t>
            </a:r>
            <a:endParaRPr lang="en-GB" sz="2000" dirty="0"/>
          </a:p>
        </p:txBody>
      </p:sp>
      <p:sp>
        <p:nvSpPr>
          <p:cNvPr id="11" name="Oval 10"/>
          <p:cNvSpPr/>
          <p:nvPr/>
        </p:nvSpPr>
        <p:spPr>
          <a:xfrm>
            <a:off x="7010028" y="1938362"/>
            <a:ext cx="936104" cy="891828"/>
          </a:xfrm>
          <a:prstGeom prst="ellipse">
            <a:avLst/>
          </a:prstGeom>
          <a:solidFill>
            <a:srgbClr val="99FFCC"/>
          </a:solidFill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463830" y="1626220"/>
            <a:ext cx="10444" cy="60037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02810" y="1060450"/>
            <a:ext cx="11865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00FF"/>
                </a:solidFill>
              </a:rPr>
              <a:t>Hydrous</a:t>
            </a:r>
            <a:r>
              <a:rPr lang="nb-NO" sz="1400" dirty="0" smtClean="0">
                <a:solidFill>
                  <a:srgbClr val="0000FF"/>
                </a:solidFill>
              </a:rPr>
              <a:t> fluid</a:t>
            </a: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00FF"/>
                </a:solidFill>
              </a:rPr>
              <a:t>infiltration</a:t>
            </a:r>
            <a:endParaRPr lang="nb-NO" sz="1400" dirty="0" smtClean="0">
              <a:solidFill>
                <a:srgbClr val="00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00FF"/>
                </a:solidFill>
              </a:rPr>
              <a:t>from </a:t>
            </a:r>
            <a:r>
              <a:rPr lang="nb-NO" sz="1400" dirty="0" err="1" smtClean="0">
                <a:solidFill>
                  <a:srgbClr val="0000FF"/>
                </a:solidFill>
              </a:rPr>
              <a:t>below</a:t>
            </a:r>
            <a:endParaRPr lang="nb-NO" sz="14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2036" y="2222500"/>
            <a:ext cx="806631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300" b="1" dirty="0" err="1" smtClean="0">
                <a:solidFill>
                  <a:srgbClr val="008000"/>
                </a:solidFill>
              </a:rPr>
              <a:t>Ambient</a:t>
            </a:r>
            <a:endParaRPr lang="nb-NO" sz="1300" b="1" dirty="0" smtClean="0">
              <a:solidFill>
                <a:srgbClr val="008000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300" b="1" dirty="0" smtClean="0">
                <a:solidFill>
                  <a:srgbClr val="008000"/>
                </a:solidFill>
              </a:rPr>
              <a:t>mantle</a:t>
            </a:r>
            <a:endParaRPr lang="nb-NO" sz="13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58738" y="80963"/>
            <a:ext cx="7148111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Decompression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melting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solidFill>
                  <a:srgbClr val="3333FF"/>
                </a:solidFill>
              </a:rPr>
              <a:t>under </a:t>
            </a:r>
            <a:r>
              <a:rPr lang="nb-NO" sz="2400" dirty="0" err="1" smtClean="0">
                <a:solidFill>
                  <a:srgbClr val="3333FF"/>
                </a:solidFill>
              </a:rPr>
              <a:t>mid-ocean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ridges</a:t>
            </a:r>
            <a:r>
              <a:rPr lang="nb-NO" sz="2400" dirty="0" smtClean="0">
                <a:solidFill>
                  <a:srgbClr val="3333FF"/>
                </a:solidFill>
              </a:rPr>
              <a:t> (MOR)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215043" name="Picture 3" descr="Pillow-l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984625"/>
            <a:ext cx="324008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5"/>
            <a:ext cx="54356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Picture 5" descr="Pill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606675"/>
            <a:ext cx="37084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292725" y="931863"/>
            <a:ext cx="7857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 dirty="0" err="1" smtClean="0">
                <a:solidFill>
                  <a:srgbClr val="009900"/>
                </a:solidFill>
              </a:rPr>
              <a:t>Pillow</a:t>
            </a:r>
            <a:r>
              <a:rPr lang="nb-NO" sz="1000" b="1" dirty="0" smtClean="0">
                <a:solidFill>
                  <a:srgbClr val="009900"/>
                </a:solidFill>
              </a:rPr>
              <a:t> lava</a:t>
            </a:r>
            <a:endParaRPr lang="en-GB" sz="1000" b="1" dirty="0">
              <a:solidFill>
                <a:srgbClr val="009900"/>
              </a:solidFill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5278438" y="1089025"/>
            <a:ext cx="9300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 dirty="0" smtClean="0">
                <a:solidFill>
                  <a:srgbClr val="009900"/>
                </a:solidFill>
              </a:rPr>
              <a:t>Dike </a:t>
            </a:r>
            <a:r>
              <a:rPr lang="nb-NO" sz="1000" b="1" dirty="0" err="1" smtClean="0">
                <a:solidFill>
                  <a:srgbClr val="009900"/>
                </a:solidFill>
              </a:rPr>
              <a:t>complex</a:t>
            </a:r>
            <a:endParaRPr lang="en-GB" sz="1000" b="1" dirty="0">
              <a:solidFill>
                <a:srgbClr val="009900"/>
              </a:solidFill>
            </a:endParaRPr>
          </a:p>
        </p:txBody>
      </p:sp>
      <p:sp>
        <p:nvSpPr>
          <p:cNvPr id="100360" name="Text Box 8"/>
          <p:cNvSpPr txBox="1">
            <a:spLocks noChangeArrowheads="1"/>
          </p:cNvSpPr>
          <p:nvPr/>
        </p:nvSpPr>
        <p:spPr bwMode="auto">
          <a:xfrm>
            <a:off x="5292725" y="1268413"/>
            <a:ext cx="18758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 dirty="0" err="1" smtClean="0">
                <a:solidFill>
                  <a:srgbClr val="009900"/>
                </a:solidFill>
              </a:rPr>
              <a:t>Layered</a:t>
            </a:r>
            <a:r>
              <a:rPr lang="nb-NO" sz="1000" b="1" dirty="0" smtClean="0">
                <a:solidFill>
                  <a:srgbClr val="009900"/>
                </a:solidFill>
              </a:rPr>
              <a:t> </a:t>
            </a:r>
            <a:r>
              <a:rPr lang="nb-NO" sz="1000" b="1" dirty="0" err="1" smtClean="0">
                <a:solidFill>
                  <a:srgbClr val="009900"/>
                </a:solidFill>
              </a:rPr>
              <a:t>gabbroes</a:t>
            </a:r>
            <a:r>
              <a:rPr lang="nb-NO" sz="1000" b="1" dirty="0" smtClean="0">
                <a:solidFill>
                  <a:srgbClr val="009900"/>
                </a:solidFill>
              </a:rPr>
              <a:t> (</a:t>
            </a:r>
            <a:r>
              <a:rPr lang="nb-NO" sz="1000" b="1" dirty="0" err="1" smtClean="0">
                <a:solidFill>
                  <a:srgbClr val="009900"/>
                </a:solidFill>
              </a:rPr>
              <a:t>cumulates</a:t>
            </a:r>
            <a:r>
              <a:rPr lang="nb-NO" sz="1000" b="1" dirty="0" smtClean="0">
                <a:solidFill>
                  <a:srgbClr val="009900"/>
                </a:solidFill>
              </a:rPr>
              <a:t>)</a:t>
            </a:r>
            <a:endParaRPr lang="en-GB" sz="10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Sheeted-dyk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150" y="4368800"/>
            <a:ext cx="3073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7" name="Picture 3" descr="LayeredGab-MohoCont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6800"/>
            <a:ext cx="493236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8" name="Picture 4" descr="Pillows-dik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836738"/>
            <a:ext cx="37084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350" y="101600"/>
            <a:ext cx="54356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3" name="Picture 9" descr="LayerdGabbr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3663" y="3606800"/>
            <a:ext cx="2116137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3" name="Text Box 6"/>
          <p:cNvSpPr txBox="1">
            <a:spLocks noChangeArrowheads="1"/>
          </p:cNvSpPr>
          <p:nvPr/>
        </p:nvSpPr>
        <p:spPr bwMode="auto">
          <a:xfrm>
            <a:off x="5300663" y="420688"/>
            <a:ext cx="657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>
                <a:solidFill>
                  <a:srgbClr val="009900"/>
                </a:solidFill>
              </a:rPr>
              <a:t>Putelava</a:t>
            </a:r>
            <a:endParaRPr lang="en-GB" sz="1000" b="1">
              <a:solidFill>
                <a:srgbClr val="009900"/>
              </a:solidFill>
            </a:endParaRPr>
          </a:p>
        </p:txBody>
      </p:sp>
      <p:sp>
        <p:nvSpPr>
          <p:cNvPr id="101384" name="Text Box 7"/>
          <p:cNvSpPr txBox="1">
            <a:spLocks noChangeArrowheads="1"/>
          </p:cNvSpPr>
          <p:nvPr/>
        </p:nvSpPr>
        <p:spPr bwMode="auto">
          <a:xfrm>
            <a:off x="5286375" y="577850"/>
            <a:ext cx="1042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>
                <a:solidFill>
                  <a:srgbClr val="009900"/>
                </a:solidFill>
              </a:rPr>
              <a:t>Gang-kompleks</a:t>
            </a:r>
            <a:endParaRPr lang="en-GB" sz="1000" b="1">
              <a:solidFill>
                <a:srgbClr val="009900"/>
              </a:solidFill>
            </a:endParaRPr>
          </a:p>
        </p:txBody>
      </p:sp>
      <p:sp>
        <p:nvSpPr>
          <p:cNvPr id="101385" name="Text Box 8"/>
          <p:cNvSpPr txBox="1">
            <a:spLocks noChangeArrowheads="1"/>
          </p:cNvSpPr>
          <p:nvPr/>
        </p:nvSpPr>
        <p:spPr bwMode="auto">
          <a:xfrm>
            <a:off x="5300663" y="757238"/>
            <a:ext cx="1879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b="1">
                <a:solidFill>
                  <a:srgbClr val="009900"/>
                </a:solidFill>
              </a:rPr>
              <a:t>Lagdelte gabbroer (kumulater)</a:t>
            </a:r>
            <a:endParaRPr lang="en-GB" sz="1000" b="1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501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188640"/>
            <a:ext cx="565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Leka </a:t>
            </a:r>
            <a:r>
              <a:rPr lang="nb-NO" b="1" dirty="0" err="1" smtClean="0">
                <a:solidFill>
                  <a:srgbClr val="3333FF"/>
                </a:solidFill>
              </a:rPr>
              <a:t>ophiolite</a:t>
            </a:r>
            <a:r>
              <a:rPr lang="nb-NO" dirty="0" smtClean="0">
                <a:solidFill>
                  <a:srgbClr val="3333FF"/>
                </a:solidFill>
              </a:rPr>
              <a:t>, </a:t>
            </a:r>
            <a:r>
              <a:rPr lang="nb-NO" dirty="0" err="1" smtClean="0">
                <a:solidFill>
                  <a:srgbClr val="3333FF"/>
                </a:solidFill>
              </a:rPr>
              <a:t>off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the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coast</a:t>
            </a:r>
            <a:r>
              <a:rPr lang="nb-NO" dirty="0" smtClean="0">
                <a:solidFill>
                  <a:srgbClr val="3333FF"/>
                </a:solidFill>
              </a:rPr>
              <a:t> of </a:t>
            </a:r>
            <a:r>
              <a:rPr lang="nb-NO" dirty="0" err="1" smtClean="0">
                <a:solidFill>
                  <a:srgbClr val="3333FF"/>
                </a:solidFill>
              </a:rPr>
              <a:t>northern</a:t>
            </a:r>
            <a:r>
              <a:rPr lang="nb-NO" dirty="0" smtClean="0">
                <a:solidFill>
                  <a:srgbClr val="3333FF"/>
                </a:solidFill>
              </a:rPr>
              <a:t> Trøndelag (</a:t>
            </a:r>
            <a:r>
              <a:rPr lang="nb-NO" dirty="0" err="1" smtClean="0">
                <a:solidFill>
                  <a:srgbClr val="3333FF"/>
                </a:solidFill>
              </a:rPr>
              <a:t>mid</a:t>
            </a:r>
            <a:r>
              <a:rPr lang="nb-NO" dirty="0" smtClean="0">
                <a:solidFill>
                  <a:srgbClr val="3333FF"/>
                </a:solidFill>
              </a:rPr>
              <a:t>-Norway)</a:t>
            </a:r>
          </a:p>
          <a:p>
            <a:r>
              <a:rPr lang="nb-NO" dirty="0" smtClean="0"/>
              <a:t>       </a:t>
            </a:r>
            <a:r>
              <a:rPr lang="nb-NO" dirty="0" err="1" smtClean="0"/>
              <a:t>left</a:t>
            </a:r>
            <a:r>
              <a:rPr lang="nb-NO" dirty="0" smtClean="0"/>
              <a:t>: </a:t>
            </a:r>
            <a:r>
              <a:rPr lang="nb-NO" dirty="0" err="1" smtClean="0"/>
              <a:t>depleted</a:t>
            </a:r>
            <a:r>
              <a:rPr lang="nb-NO" dirty="0" smtClean="0"/>
              <a:t> mantle,  right: </a:t>
            </a:r>
            <a:r>
              <a:rPr lang="nb-NO" dirty="0" err="1" smtClean="0"/>
              <a:t>lower</a:t>
            </a:r>
            <a:r>
              <a:rPr lang="nb-NO" dirty="0" smtClean="0"/>
              <a:t> </a:t>
            </a:r>
            <a:r>
              <a:rPr lang="nb-NO" dirty="0" err="1" smtClean="0"/>
              <a:t>crustal</a:t>
            </a:r>
            <a:r>
              <a:rPr lang="nb-NO" dirty="0" smtClean="0"/>
              <a:t> </a:t>
            </a:r>
            <a:r>
              <a:rPr lang="nb-NO" dirty="0" err="1" smtClean="0"/>
              <a:t>cumulates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39818</TotalTime>
  <Words>2058</Words>
  <Application>Microsoft Office PowerPoint</Application>
  <PresentationFormat>On-screen Show (4:3)</PresentationFormat>
  <Paragraphs>425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Symbol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1078</cp:revision>
  <cp:lastPrinted>2021-10-05T10:28:36Z</cp:lastPrinted>
  <dcterms:created xsi:type="dcterms:W3CDTF">2004-05-12T10:19:50Z</dcterms:created>
  <dcterms:modified xsi:type="dcterms:W3CDTF">2023-03-25T21:17:58Z</dcterms:modified>
</cp:coreProperties>
</file>