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280" r:id="rId2"/>
    <p:sldId id="512" r:id="rId3"/>
    <p:sldId id="496" r:id="rId4"/>
    <p:sldId id="497" r:id="rId5"/>
    <p:sldId id="498" r:id="rId6"/>
    <p:sldId id="499" r:id="rId7"/>
    <p:sldId id="520" r:id="rId8"/>
    <p:sldId id="530" r:id="rId9"/>
    <p:sldId id="500" r:id="rId10"/>
    <p:sldId id="354" r:id="rId11"/>
    <p:sldId id="501" r:id="rId12"/>
    <p:sldId id="502" r:id="rId13"/>
    <p:sldId id="533" r:id="rId14"/>
    <p:sldId id="515" r:id="rId15"/>
    <p:sldId id="516" r:id="rId16"/>
    <p:sldId id="519" r:id="rId17"/>
    <p:sldId id="511" r:id="rId18"/>
    <p:sldId id="493" r:id="rId19"/>
    <p:sldId id="403" r:id="rId20"/>
    <p:sldId id="373" r:id="rId21"/>
    <p:sldId id="522" r:id="rId22"/>
    <p:sldId id="523" r:id="rId23"/>
    <p:sldId id="524" r:id="rId24"/>
    <p:sldId id="527" r:id="rId25"/>
    <p:sldId id="528" r:id="rId26"/>
    <p:sldId id="529" r:id="rId27"/>
    <p:sldId id="289" r:id="rId28"/>
    <p:sldId id="307" r:id="rId29"/>
    <p:sldId id="366" r:id="rId30"/>
    <p:sldId id="436" r:id="rId31"/>
    <p:sldId id="437" r:id="rId32"/>
    <p:sldId id="438" r:id="rId33"/>
    <p:sldId id="439" r:id="rId34"/>
    <p:sldId id="394" r:id="rId35"/>
    <p:sldId id="395" r:id="rId36"/>
    <p:sldId id="396" r:id="rId37"/>
    <p:sldId id="397" r:id="rId38"/>
    <p:sldId id="534" r:id="rId39"/>
    <p:sldId id="494" r:id="rId40"/>
    <p:sldId id="462" r:id="rId41"/>
    <p:sldId id="381" r:id="rId42"/>
    <p:sldId id="450" r:id="rId43"/>
    <p:sldId id="452" r:id="rId44"/>
    <p:sldId id="475" r:id="rId45"/>
    <p:sldId id="476" r:id="rId46"/>
    <p:sldId id="514" r:id="rId47"/>
    <p:sldId id="477" r:id="rId48"/>
    <p:sldId id="505" r:id="rId49"/>
    <p:sldId id="518" r:id="rId50"/>
    <p:sldId id="507" r:id="rId51"/>
    <p:sldId id="447" r:id="rId52"/>
    <p:sldId id="448" r:id="rId53"/>
    <p:sldId id="478" r:id="rId54"/>
    <p:sldId id="481" r:id="rId55"/>
    <p:sldId id="513" r:id="rId56"/>
    <p:sldId id="531" r:id="rId57"/>
    <p:sldId id="532" r:id="rId58"/>
  </p:sldIdLst>
  <p:sldSz cx="9144000" cy="6858000" type="screen4x3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9900"/>
    <a:srgbClr val="0066FF"/>
    <a:srgbClr val="FF00FF"/>
    <a:srgbClr val="9900FF"/>
    <a:srgbClr val="C0C0C0"/>
    <a:srgbClr val="CCFFFF"/>
    <a:srgbClr val="33CC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03" autoAdjust="0"/>
    <p:restoredTop sz="98479" autoAdjust="0"/>
  </p:normalViewPr>
  <p:slideViewPr>
    <p:cSldViewPr>
      <p:cViewPr varScale="1">
        <p:scale>
          <a:sx n="183" d="100"/>
          <a:sy n="183" d="100"/>
        </p:scale>
        <p:origin x="145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304381" cy="7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725" tIns="66363" rIns="132725" bIns="66363" numCol="1" anchor="t" anchorCtr="0" compatLnSpc="1">
            <a:prstTxWarp prst="textNoShape">
              <a:avLst/>
            </a:prstTxWarp>
          </a:bodyPr>
          <a:lstStyle>
            <a:lvl1pPr defTabSz="1326567">
              <a:defRPr sz="17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021" y="0"/>
            <a:ext cx="4304379" cy="7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725" tIns="66363" rIns="132725" bIns="66363" numCol="1" anchor="t" anchorCtr="0" compatLnSpc="1">
            <a:prstTxWarp prst="textNoShape">
              <a:avLst/>
            </a:prstTxWarp>
          </a:bodyPr>
          <a:lstStyle>
            <a:lvl1pPr algn="r" defTabSz="1326567">
              <a:defRPr sz="17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13644139"/>
            <a:ext cx="4304381" cy="7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725" tIns="66363" rIns="132725" bIns="66363" numCol="1" anchor="b" anchorCtr="0" compatLnSpc="1">
            <a:prstTxWarp prst="textNoShape">
              <a:avLst/>
            </a:prstTxWarp>
          </a:bodyPr>
          <a:lstStyle>
            <a:lvl1pPr defTabSz="1326567">
              <a:defRPr sz="17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021" y="13644139"/>
            <a:ext cx="4304379" cy="7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725" tIns="66363" rIns="132725" bIns="66363" numCol="1" anchor="b" anchorCtr="0" compatLnSpc="1">
            <a:prstTxWarp prst="textNoShape">
              <a:avLst/>
            </a:prstTxWarp>
          </a:bodyPr>
          <a:lstStyle>
            <a:lvl1pPr algn="r" defTabSz="1326567">
              <a:defRPr sz="1700" smtClean="0"/>
            </a:lvl1pPr>
          </a:lstStyle>
          <a:p>
            <a:pPr>
              <a:defRPr/>
            </a:pPr>
            <a:fld id="{25C24AC9-1F62-40F9-8013-BA768B491E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51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4E73C-CA31-413A-9DB2-8401822F4F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0D86-8288-413E-88B3-F851C96B15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1FE3F-B095-4A7E-A8F9-538C5C03D2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1C4B2-A793-4975-BEFC-78AAF496BB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DCFA4-7B77-414C-8AA0-8A2F213EBE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BE0F0-947F-488B-B64B-1E74CF9372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7E971-4203-4C01-A68B-19DE34BF15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6D4E-AD42-4FDA-8C9D-C966A4FEC1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4443-6AC5-4B54-BA09-80CB9398A4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FBF5B-996E-43B4-800A-E1E9964094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6931C-375A-4A91-92D7-90800BDF42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3EC375E-99F3-4433-BF71-C3B4709625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07950" y="476250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000" dirty="0">
                <a:solidFill>
                  <a:srgbClr val="FFFF00"/>
                </a:solidFill>
              </a:rPr>
              <a:t>Phase relations of peridotitic and basaltic compositions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26749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492375"/>
            <a:ext cx="64436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5219700" y="1700213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Modified from Fei &amp; Bertka (1999,</a:t>
            </a:r>
          </a:p>
          <a:p>
            <a:r>
              <a:rPr lang="nb-NO" sz="1200"/>
              <a:t>          Geochem. Soc. Spec. Publ. 6)</a:t>
            </a:r>
          </a:p>
        </p:txBody>
      </p:sp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61708" y="58592"/>
            <a:ext cx="5595938" cy="406400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Al-substitutional effects: the system Enstatite-Pyrope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M:\pc\Dokumenter\Adobe-Illustr-figures\Experimental-PhaseRel\PhaseRel\Subsol-FeiB-Stixrude\Stix11-pX-FoFa-En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7659"/>
            <a:ext cx="4378173" cy="66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4624"/>
            <a:ext cx="2838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Stixrude</a:t>
            </a:r>
            <a:r>
              <a:rPr lang="nb-NO" sz="1200" dirty="0" smtClean="0"/>
              <a:t> &amp; Lithgow-</a:t>
            </a:r>
            <a:r>
              <a:rPr lang="nb-NO" sz="1200" dirty="0" err="1" smtClean="0"/>
              <a:t>Bertelloni</a:t>
            </a:r>
            <a:r>
              <a:rPr lang="nb-NO" sz="1200" dirty="0" smtClean="0"/>
              <a:t> </a:t>
            </a:r>
            <a:r>
              <a:rPr lang="nb-NO" sz="1200" dirty="0" smtClean="0"/>
              <a:t>(2011, GJI)</a:t>
            </a:r>
            <a:endParaRPr lang="nb-NO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824408" y="4797152"/>
            <a:ext cx="1319592" cy="925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op</a:t>
            </a:r>
            <a:r>
              <a:rPr lang="nb-NO" sz="1200" dirty="0" smtClean="0"/>
              <a:t>: </a:t>
            </a:r>
            <a:r>
              <a:rPr lang="nb-NO" sz="1200" dirty="0" err="1" smtClean="0"/>
              <a:t>orthopyroxene</a:t>
            </a:r>
            <a:endParaRPr lang="nb-NO" sz="1200" dirty="0" smtClean="0"/>
          </a:p>
          <a:p>
            <a:pPr>
              <a:lnSpc>
                <a:spcPts val="1300"/>
              </a:lnSpc>
            </a:pPr>
            <a:r>
              <a:rPr lang="nb-NO" sz="1200" dirty="0" smtClean="0"/>
              <a:t>cp: </a:t>
            </a:r>
            <a:r>
              <a:rPr lang="nb-NO" sz="1200" dirty="0" err="1" smtClean="0"/>
              <a:t>clinopyroxene</a:t>
            </a:r>
            <a:endParaRPr lang="nb-NO" sz="1200" dirty="0" smtClean="0"/>
          </a:p>
          <a:p>
            <a:pPr>
              <a:lnSpc>
                <a:spcPts val="1300"/>
              </a:lnSpc>
            </a:pPr>
            <a:r>
              <a:rPr lang="nb-NO" sz="1200" dirty="0" smtClean="0"/>
              <a:t>ak: </a:t>
            </a:r>
            <a:r>
              <a:rPr lang="nb-NO" sz="1200" dirty="0" err="1" smtClean="0"/>
              <a:t>akimotoite</a:t>
            </a:r>
            <a:endParaRPr lang="nb-NO" sz="1200" dirty="0" smtClean="0"/>
          </a:p>
          <a:p>
            <a:pPr>
              <a:lnSpc>
                <a:spcPts val="1300"/>
              </a:lnSpc>
            </a:pPr>
            <a:r>
              <a:rPr lang="nb-NO" sz="1200" dirty="0" smtClean="0"/>
              <a:t>ga: garnet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cor: </a:t>
            </a:r>
            <a:r>
              <a:rPr lang="nb-NO" sz="1200" dirty="0" err="1" smtClean="0"/>
              <a:t>corundum</a:t>
            </a:r>
            <a:endParaRPr lang="nb-NO" sz="1200" dirty="0" smtClean="0"/>
          </a:p>
        </p:txBody>
      </p:sp>
    </p:spTree>
    <p:extLst>
      <p:ext uri="{BB962C8B-B14F-4D97-AF65-F5344CB8AC3E}">
        <p14:creationId xmlns:p14="http://schemas.microsoft.com/office/powerpoint/2010/main" val="42248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:\pc\Dokumenter\Adobe-Illustr-figures\Experimental-PhaseRel\Pv\PvComp-tetra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02" y="2916373"/>
            <a:ext cx="4133300" cy="38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86892" y="4077351"/>
            <a:ext cx="828924" cy="861774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975764" y="4075338"/>
            <a:ext cx="602553" cy="861774"/>
          </a:xfrm>
          <a:prstGeom prst="rect">
            <a:avLst/>
          </a:prstGeom>
          <a:solidFill>
            <a:srgbClr val="CCFFFF"/>
          </a:soli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327" y="61982"/>
            <a:ext cx="734494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 smtClean="0">
                <a:solidFill>
                  <a:srgbClr val="0000FF"/>
                </a:solidFill>
              </a:rPr>
              <a:t>Major </a:t>
            </a:r>
            <a:r>
              <a:rPr lang="is-IS" sz="2000" smtClean="0">
                <a:solidFill>
                  <a:srgbClr val="0000FF"/>
                </a:solidFill>
              </a:rPr>
              <a:t>element partitioning </a:t>
            </a:r>
            <a:r>
              <a:rPr lang="is-IS" sz="2000" dirty="0" smtClean="0">
                <a:solidFill>
                  <a:srgbClr val="0000FF"/>
                </a:solidFill>
              </a:rPr>
              <a:t>between bridgmanite and post-bridgmanite</a:t>
            </a:r>
            <a:endParaRPr lang="en-GB" sz="2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3327" y="4075375"/>
            <a:ext cx="3500276" cy="86177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is-IS" sz="1500" b="1" dirty="0" smtClean="0"/>
              <a:t>		</a:t>
            </a:r>
            <a:r>
              <a:rPr lang="is-IS" sz="1500" b="1" dirty="0">
                <a:solidFill>
                  <a:srgbClr val="FF0000"/>
                </a:solidFill>
              </a:rPr>
              <a:t> </a:t>
            </a:r>
            <a:r>
              <a:rPr lang="is-IS" sz="1500" b="1" dirty="0" smtClean="0">
                <a:solidFill>
                  <a:srgbClr val="FF0000"/>
                </a:solidFill>
              </a:rPr>
              <a:t> </a:t>
            </a:r>
            <a:r>
              <a:rPr lang="is-IS" b="1" dirty="0" smtClean="0">
                <a:solidFill>
                  <a:srgbClr val="FF0000"/>
                </a:solidFill>
              </a:rPr>
              <a:t>     </a:t>
            </a:r>
            <a:r>
              <a:rPr lang="is-IS" sz="1800" b="1" dirty="0" smtClean="0">
                <a:solidFill>
                  <a:srgbClr val="FF0000"/>
                </a:solidFill>
              </a:rPr>
              <a:t>A 	    </a:t>
            </a:r>
            <a:r>
              <a:rPr lang="is-IS" sz="1800" b="1" dirty="0" smtClean="0">
                <a:solidFill>
                  <a:srgbClr val="0066FF"/>
                </a:solidFill>
              </a:rPr>
              <a:t>B</a:t>
            </a:r>
          </a:p>
          <a:p>
            <a:pPr>
              <a:lnSpc>
                <a:spcPts val="1800"/>
              </a:lnSpc>
            </a:pPr>
            <a:r>
              <a:rPr lang="is-IS" sz="1500" b="1" dirty="0" smtClean="0"/>
              <a:t>Site occupancy</a:t>
            </a:r>
            <a:r>
              <a:rPr lang="is-IS" sz="1500" dirty="0" smtClean="0"/>
              <a:t>, mostly:</a:t>
            </a:r>
            <a:r>
              <a:rPr lang="is-IS" sz="1500" b="1" dirty="0" smtClean="0"/>
              <a:t>  </a:t>
            </a:r>
            <a:r>
              <a:rPr lang="is-IS" sz="1400" b="1" dirty="0" smtClean="0">
                <a:solidFill>
                  <a:srgbClr val="FF0000"/>
                </a:solidFill>
              </a:rPr>
              <a:t>Mg</a:t>
            </a:r>
            <a:r>
              <a:rPr lang="is-IS" sz="1400" b="1" baseline="30000" dirty="0" smtClean="0">
                <a:solidFill>
                  <a:srgbClr val="FF0000"/>
                </a:solidFill>
              </a:rPr>
              <a:t>2+</a:t>
            </a:r>
            <a:r>
              <a:rPr lang="is-IS" sz="1400" dirty="0" smtClean="0">
                <a:solidFill>
                  <a:srgbClr val="FF0000"/>
                </a:solidFill>
              </a:rPr>
              <a:t> Fe</a:t>
            </a:r>
            <a:r>
              <a:rPr lang="is-IS" sz="1400" baseline="30000" dirty="0" smtClean="0">
                <a:solidFill>
                  <a:srgbClr val="FF0000"/>
                </a:solidFill>
              </a:rPr>
              <a:t>2+</a:t>
            </a:r>
            <a:r>
              <a:rPr lang="is-IS" sz="1400" dirty="0">
                <a:solidFill>
                  <a:srgbClr val="FF0000"/>
                </a:solidFill>
              </a:rPr>
              <a:t> </a:t>
            </a:r>
            <a:r>
              <a:rPr lang="is-IS" sz="1400" dirty="0" smtClean="0">
                <a:solidFill>
                  <a:srgbClr val="FF0000"/>
                </a:solidFill>
              </a:rPr>
              <a:t>     </a:t>
            </a:r>
            <a:r>
              <a:rPr lang="is-IS" sz="1400" b="1" dirty="0" smtClean="0">
                <a:solidFill>
                  <a:srgbClr val="0066FF"/>
                </a:solidFill>
              </a:rPr>
              <a:t>Si</a:t>
            </a:r>
            <a:r>
              <a:rPr lang="is-IS" sz="1400" b="1" baseline="30000" dirty="0" smtClean="0">
                <a:solidFill>
                  <a:srgbClr val="0066FF"/>
                </a:solidFill>
              </a:rPr>
              <a:t>4+</a:t>
            </a:r>
            <a:r>
              <a:rPr lang="is-IS" sz="1400" baseline="30000" dirty="0" smtClean="0">
                <a:solidFill>
                  <a:srgbClr val="0066FF"/>
                </a:solidFill>
              </a:rPr>
              <a:t> </a:t>
            </a:r>
            <a:r>
              <a:rPr lang="is-IS" sz="1500" baseline="30000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r>
              <a:rPr lang="is-IS" sz="1500" dirty="0" smtClean="0"/>
              <a:t>Main </a:t>
            </a:r>
            <a:r>
              <a:rPr lang="is-IS" sz="1500" b="1" dirty="0" smtClean="0"/>
              <a:t>trivalent</a:t>
            </a:r>
            <a:r>
              <a:rPr lang="is-IS" sz="1500" dirty="0" smtClean="0"/>
              <a:t> cations:        </a:t>
            </a:r>
            <a:r>
              <a:rPr lang="is-IS" sz="1500" b="1" dirty="0" smtClean="0">
                <a:solidFill>
                  <a:srgbClr val="FF0000"/>
                </a:solidFill>
              </a:rPr>
              <a:t>Fe</a:t>
            </a:r>
            <a:r>
              <a:rPr lang="is-IS" sz="1500" b="1" baseline="30000" dirty="0" smtClean="0">
                <a:solidFill>
                  <a:srgbClr val="FF0000"/>
                </a:solidFill>
              </a:rPr>
              <a:t>3+</a:t>
            </a:r>
            <a:r>
              <a:rPr lang="is-IS" sz="1500" dirty="0" smtClean="0">
                <a:solidFill>
                  <a:srgbClr val="FF0000"/>
                </a:solidFill>
              </a:rPr>
              <a:t> </a:t>
            </a:r>
            <a:r>
              <a:rPr lang="is-IS" sz="1500" dirty="0" smtClean="0">
                <a:solidFill>
                  <a:srgbClr val="3333FF"/>
                </a:solidFill>
              </a:rPr>
              <a:t> </a:t>
            </a:r>
            <a:r>
              <a:rPr lang="is-IS" sz="1500" dirty="0" smtClean="0">
                <a:solidFill>
                  <a:srgbClr val="0033CC"/>
                </a:solidFill>
              </a:rPr>
              <a:t>        </a:t>
            </a:r>
            <a:r>
              <a:rPr lang="is-IS" sz="1500" b="1" dirty="0" smtClean="0">
                <a:solidFill>
                  <a:srgbClr val="0066FF"/>
                </a:solidFill>
              </a:rPr>
              <a:t>Al</a:t>
            </a:r>
            <a:endParaRPr lang="is-IS" sz="1500" b="1" baseline="-25000" dirty="0" smtClean="0">
              <a:solidFill>
                <a:srgbClr val="00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2542" y="2594050"/>
            <a:ext cx="1946367" cy="805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System MSA-Fe</a:t>
            </a:r>
            <a:r>
              <a:rPr lang="nb-NO" b="1" baseline="30000" dirty="0" smtClean="0"/>
              <a:t>3+</a:t>
            </a:r>
          </a:p>
          <a:p>
            <a:pPr>
              <a:lnSpc>
                <a:spcPts val="1700"/>
              </a:lnSpc>
            </a:pPr>
            <a:r>
              <a:rPr lang="nb-NO" sz="1400" dirty="0" smtClean="0"/>
              <a:t>Trivalent substitution</a:t>
            </a:r>
          </a:p>
          <a:p>
            <a:pPr>
              <a:lnSpc>
                <a:spcPts val="1700"/>
              </a:lnSpc>
            </a:pPr>
            <a:r>
              <a:rPr lang="nb-NO" sz="1400" dirty="0" smtClean="0"/>
              <a:t>vectors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326" y="5339458"/>
            <a:ext cx="401770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/>
              <a:t>Cation</a:t>
            </a:r>
            <a:r>
              <a:rPr lang="nb-NO" sz="2000" dirty="0" smtClean="0"/>
              <a:t> "</a:t>
            </a:r>
            <a:r>
              <a:rPr lang="nb-NO" sz="2000" dirty="0" err="1" smtClean="0"/>
              <a:t>sizes</a:t>
            </a:r>
            <a:r>
              <a:rPr lang="nb-NO" sz="2000" dirty="0" smtClean="0"/>
              <a:t>" (</a:t>
            </a:r>
            <a:r>
              <a:rPr lang="nb-NO" sz="2000" dirty="0" err="1" smtClean="0"/>
              <a:t>bond</a:t>
            </a:r>
            <a:r>
              <a:rPr lang="nb-NO" sz="2000" dirty="0" smtClean="0"/>
              <a:t> </a:t>
            </a:r>
            <a:r>
              <a:rPr lang="nb-NO" sz="2000" dirty="0" err="1" smtClean="0"/>
              <a:t>lengths</a:t>
            </a:r>
            <a:r>
              <a:rPr lang="nb-NO" sz="2000" dirty="0" smtClean="0"/>
              <a:t>):</a:t>
            </a:r>
          </a:p>
          <a:p>
            <a:r>
              <a:rPr lang="nb-NO" sz="2000" dirty="0" smtClean="0">
                <a:solidFill>
                  <a:srgbClr val="FF6600"/>
                </a:solidFill>
              </a:rPr>
              <a:t>Fe</a:t>
            </a:r>
            <a:r>
              <a:rPr lang="nb-NO" sz="2000" baseline="30000" dirty="0" smtClean="0">
                <a:solidFill>
                  <a:srgbClr val="FF6600"/>
                </a:solidFill>
              </a:rPr>
              <a:t>2+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FF0000"/>
                </a:solidFill>
              </a:rPr>
              <a:t>Mg</a:t>
            </a:r>
            <a:r>
              <a:rPr lang="nb-NO" sz="2000" baseline="30000" dirty="0" smtClean="0">
                <a:solidFill>
                  <a:srgbClr val="FF0000"/>
                </a:solidFill>
              </a:rPr>
              <a:t>2</a:t>
            </a:r>
            <a:r>
              <a:rPr lang="nb-NO" sz="2000" baseline="30000" dirty="0">
                <a:solidFill>
                  <a:srgbClr val="FF0000"/>
                </a:solidFill>
              </a:rPr>
              <a:t>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33CCCC"/>
                </a:solidFill>
              </a:rPr>
              <a:t>Fe</a:t>
            </a:r>
            <a:r>
              <a:rPr lang="nb-NO" sz="2000" baseline="30000" dirty="0" smtClean="0">
                <a:solidFill>
                  <a:srgbClr val="33CCCC"/>
                </a:solidFill>
              </a:rPr>
              <a:t>3+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0099FF"/>
                </a:solidFill>
              </a:rPr>
              <a:t>Al</a:t>
            </a:r>
            <a:r>
              <a:rPr lang="nb-NO" sz="2000" baseline="30000" dirty="0" smtClean="0">
                <a:solidFill>
                  <a:srgbClr val="0099FF"/>
                </a:solidFill>
              </a:rPr>
              <a:t>3+</a:t>
            </a:r>
            <a:r>
              <a:rPr lang="nb-NO" sz="2000" dirty="0" smtClean="0"/>
              <a:t>  &gt;  </a:t>
            </a:r>
            <a:r>
              <a:rPr lang="nb-NO" sz="2000" dirty="0" smtClean="0">
                <a:solidFill>
                  <a:srgbClr val="0066FF"/>
                </a:solidFill>
              </a:rPr>
              <a:t>Si</a:t>
            </a:r>
            <a:r>
              <a:rPr lang="nb-NO" sz="2000" baseline="30000" dirty="0" smtClean="0">
                <a:solidFill>
                  <a:srgbClr val="0066FF"/>
                </a:solidFill>
              </a:rPr>
              <a:t>4+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66639" y="6018394"/>
            <a:ext cx="656232" cy="710477"/>
            <a:chOff x="991522" y="5312780"/>
            <a:chExt cx="656232" cy="710477"/>
          </a:xfrm>
        </p:grpSpPr>
        <p:sp>
          <p:nvSpPr>
            <p:cNvPr id="18" name="TextBox 17"/>
            <p:cNvSpPr txBox="1"/>
            <p:nvPr/>
          </p:nvSpPr>
          <p:spPr>
            <a:xfrm>
              <a:off x="991522" y="5546203"/>
              <a:ext cx="656232" cy="477054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3333FF"/>
                  </a:solidFill>
                </a:rPr>
                <a:t> </a:t>
              </a:r>
              <a:r>
                <a:rPr lang="nb-NO" sz="1500" dirty="0" smtClean="0">
                  <a:solidFill>
                    <a:srgbClr val="FF0000"/>
                  </a:solidFill>
                </a:rPr>
                <a:t>ideal</a:t>
              </a:r>
            </a:p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FF0000"/>
                  </a:solidFill>
                </a:rPr>
                <a:t>A-</a:t>
              </a:r>
              <a:r>
                <a:rPr lang="nb-NO" sz="1500" dirty="0" err="1" smtClean="0">
                  <a:solidFill>
                    <a:srgbClr val="FF0000"/>
                  </a:solidFill>
                </a:rPr>
                <a:t>site</a:t>
              </a:r>
              <a:endParaRPr lang="nb-NO" sz="1500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flipH="1" flipV="1">
              <a:off x="1313727" y="5312780"/>
              <a:ext cx="5911" cy="2334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376846" y="6018394"/>
            <a:ext cx="656232" cy="710477"/>
            <a:chOff x="991522" y="5312780"/>
            <a:chExt cx="656232" cy="710477"/>
          </a:xfrm>
        </p:grpSpPr>
        <p:sp>
          <p:nvSpPr>
            <p:cNvPr id="21" name="TextBox 20"/>
            <p:cNvSpPr txBox="1"/>
            <p:nvPr/>
          </p:nvSpPr>
          <p:spPr>
            <a:xfrm>
              <a:off x="991522" y="5546203"/>
              <a:ext cx="656232" cy="477054"/>
            </a:xfrm>
            <a:prstGeom prst="rect">
              <a:avLst/>
            </a:prstGeom>
            <a:solidFill>
              <a:srgbClr val="CCFFFF"/>
            </a:solidFill>
            <a:ln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0066FF"/>
                  </a:solidFill>
                </a:rPr>
                <a:t> ideal</a:t>
              </a:r>
            </a:p>
            <a:p>
              <a:pPr>
                <a:lnSpc>
                  <a:spcPts val="1500"/>
                </a:lnSpc>
              </a:pPr>
              <a:r>
                <a:rPr lang="nb-NO" sz="1500" dirty="0" smtClean="0">
                  <a:solidFill>
                    <a:srgbClr val="0066FF"/>
                  </a:solidFill>
                </a:rPr>
                <a:t>B-</a:t>
              </a:r>
              <a:r>
                <a:rPr lang="nb-NO" sz="1500" dirty="0" err="1" smtClean="0">
                  <a:solidFill>
                    <a:srgbClr val="0066FF"/>
                  </a:solidFill>
                </a:rPr>
                <a:t>site</a:t>
              </a:r>
              <a:endParaRPr lang="nb-NO" sz="15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1313727" y="5312780"/>
              <a:ext cx="5911" cy="233423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 descr="M:\pc\Dokumenter\Adobe-Illustr-figures\Experimental-PhaseRel\pv-ppv-transition\Br-pbr-CrystStruct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" y="536970"/>
            <a:ext cx="5050461" cy="31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49412" y="4001183"/>
            <a:ext cx="3885375" cy="2017184"/>
            <a:chOff x="4949412" y="4001183"/>
            <a:chExt cx="3885375" cy="2017184"/>
          </a:xfrm>
        </p:grpSpPr>
        <p:sp>
          <p:nvSpPr>
            <p:cNvPr id="28" name="Rectangle 27"/>
            <p:cNvSpPr/>
            <p:nvPr/>
          </p:nvSpPr>
          <p:spPr>
            <a:xfrm rot="248482">
              <a:off x="8264046" y="4206849"/>
              <a:ext cx="394673" cy="231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9412" y="4001183"/>
              <a:ext cx="3885375" cy="2017184"/>
              <a:chOff x="4949412" y="4001183"/>
              <a:chExt cx="3885375" cy="201718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995249" y="5762359"/>
                <a:ext cx="819064" cy="207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4949412" y="4001183"/>
                <a:ext cx="3885375" cy="2017184"/>
                <a:chOff x="4965617" y="4053803"/>
                <a:chExt cx="3885375" cy="201718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6000351" y="4400550"/>
                  <a:ext cx="2127649" cy="1352456"/>
                </a:xfrm>
                <a:prstGeom prst="line">
                  <a:avLst/>
                </a:prstGeom>
                <a:ln w="381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Oval 5"/>
                <p:cNvSpPr/>
                <p:nvPr/>
              </p:nvSpPr>
              <p:spPr>
                <a:xfrm>
                  <a:off x="5868144" y="5702300"/>
                  <a:ext cx="164356" cy="165100"/>
                </a:xfrm>
                <a:prstGeom prst="ellipse">
                  <a:avLst/>
                </a:prstGeom>
                <a:solidFill>
                  <a:srgbClr val="008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8077944" y="4292600"/>
                  <a:ext cx="164356" cy="165100"/>
                </a:xfrm>
                <a:prstGeom prst="ellipse">
                  <a:avLst/>
                </a:prstGeom>
                <a:solidFill>
                  <a:srgbClr val="008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 rot="248482">
                  <a:off x="8127662" y="4053803"/>
                  <a:ext cx="539750" cy="231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4965617" y="5740127"/>
                  <a:ext cx="1029449" cy="330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550" dirty="0" smtClean="0">
                      <a:solidFill>
                        <a:srgbClr val="008000"/>
                      </a:solidFill>
                    </a:rPr>
                    <a:t>FeSiO</a:t>
                  </a:r>
                  <a:r>
                    <a:rPr lang="nb-NO" sz="1550" baseline="-25000" dirty="0" smtClean="0">
                      <a:solidFill>
                        <a:srgbClr val="008000"/>
                      </a:solidFill>
                    </a:rPr>
                    <a:t>3</a:t>
                  </a:r>
                  <a:r>
                    <a:rPr lang="nb-NO" sz="1550" dirty="0" smtClean="0">
                      <a:solidFill>
                        <a:srgbClr val="008000"/>
                      </a:solidFill>
                    </a:rPr>
                    <a:t> </a:t>
                  </a:r>
                  <a:r>
                    <a:rPr lang="nb-NO" sz="1400" dirty="0" smtClean="0">
                      <a:solidFill>
                        <a:srgbClr val="008000"/>
                      </a:solidFill>
                    </a:rPr>
                    <a:t>FS</a:t>
                  </a:r>
                  <a:endParaRPr lang="en-US" sz="14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028651" y="4078650"/>
                  <a:ext cx="822341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400"/>
                    </a:lnSpc>
                  </a:pPr>
                  <a:r>
                    <a:rPr lang="nb-NO" sz="1550" dirty="0" smtClean="0">
                      <a:solidFill>
                        <a:srgbClr val="008000"/>
                      </a:solidFill>
                    </a:rPr>
                    <a:t>FeAlO</a:t>
                  </a:r>
                  <a:r>
                    <a:rPr lang="nb-NO" sz="1550" baseline="-25000" dirty="0" smtClean="0">
                      <a:solidFill>
                        <a:srgbClr val="008000"/>
                      </a:solidFill>
                    </a:rPr>
                    <a:t>3</a:t>
                  </a:r>
                </a:p>
                <a:p>
                  <a:pPr>
                    <a:lnSpc>
                      <a:spcPts val="1400"/>
                    </a:lnSpc>
                  </a:pPr>
                  <a:r>
                    <a:rPr lang="nb-NO" sz="1400" dirty="0" smtClean="0">
                      <a:solidFill>
                        <a:srgbClr val="008000"/>
                      </a:solidFill>
                    </a:rPr>
                    <a:t>     FA</a:t>
                  </a:r>
                  <a:endParaRPr lang="en-US" sz="1400" dirty="0">
                    <a:solidFill>
                      <a:srgbClr val="008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094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" y="3068960"/>
            <a:ext cx="4766642" cy="3731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2" y="96407"/>
            <a:ext cx="4685086" cy="3332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7715" y="4437112"/>
            <a:ext cx="18841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Components</a:t>
            </a:r>
            <a:r>
              <a:rPr lang="en-GB" b="1" dirty="0"/>
              <a:t>, %:</a:t>
            </a:r>
          </a:p>
          <a:p>
            <a:r>
              <a:rPr lang="en-GB" dirty="0"/>
              <a:t>  AA:   3.0</a:t>
            </a:r>
          </a:p>
          <a:p>
            <a:r>
              <a:rPr lang="en-GB" dirty="0"/>
              <a:t>  FA:    </a:t>
            </a:r>
            <a:r>
              <a:rPr lang="en-GB" dirty="0" smtClean="0"/>
              <a:t>4.2</a:t>
            </a:r>
            <a:endParaRPr lang="en-GB" dirty="0"/>
          </a:p>
          <a:p>
            <a:r>
              <a:rPr lang="en-GB" dirty="0"/>
              <a:t>  FS:    2.2</a:t>
            </a:r>
          </a:p>
          <a:p>
            <a:r>
              <a:rPr lang="en-GB" dirty="0"/>
              <a:t> MS:  </a:t>
            </a:r>
            <a:r>
              <a:rPr lang="en-GB" dirty="0" smtClean="0"/>
              <a:t>90.6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87504" y="6042464"/>
            <a:ext cx="4015308" cy="1461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3089" y="616283"/>
            <a:ext cx="4014427" cy="73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8628" y="2891159"/>
            <a:ext cx="4014427" cy="73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7539" y="2195903"/>
            <a:ext cx="4014427" cy="73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64118" y="119300"/>
            <a:ext cx="3960440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redox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state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dirty="0" err="1" smtClean="0">
                <a:solidFill>
                  <a:srgbClr val="0066FF"/>
                </a:solidFill>
              </a:rPr>
              <a:t>composition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/>
              <a:t>Experimentally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thermodynamic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r>
              <a:rPr lang="nb-NO" dirty="0" smtClean="0"/>
              <a:t>,</a:t>
            </a:r>
          </a:p>
          <a:p>
            <a:r>
              <a:rPr lang="nb-NO" dirty="0" smtClean="0"/>
              <a:t>   Huang et al. 2021, GCA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09337" y="2492896"/>
            <a:ext cx="330024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For 200 cations, 300 O and </a:t>
            </a:r>
            <a:r>
              <a:rPr lang="en-GB" b="1" dirty="0" smtClean="0"/>
              <a:t>metal</a:t>
            </a:r>
          </a:p>
          <a:p>
            <a:r>
              <a:rPr lang="en-GB" b="1" dirty="0" smtClean="0"/>
              <a:t>  saturation </a:t>
            </a:r>
            <a:r>
              <a:rPr lang="en-GB" dirty="0" smtClean="0"/>
              <a:t>at </a:t>
            </a:r>
            <a:r>
              <a:rPr lang="en-GB" b="1" dirty="0" smtClean="0"/>
              <a:t>50 </a:t>
            </a:r>
            <a:r>
              <a:rPr lang="en-GB" b="1" dirty="0" err="1" smtClean="0"/>
              <a:t>GPa</a:t>
            </a:r>
            <a:r>
              <a:rPr lang="en-GB" dirty="0" smtClean="0"/>
              <a:t>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A-site</a:t>
            </a:r>
            <a:r>
              <a:rPr lang="en-GB" dirty="0" smtClean="0">
                <a:solidFill>
                  <a:srgbClr val="FF0000"/>
                </a:solidFill>
              </a:rPr>
              <a:t>:  3.0 Al,   4.3 Fe</a:t>
            </a:r>
            <a:r>
              <a:rPr lang="en-GB" baseline="30000" dirty="0" smtClean="0">
                <a:solidFill>
                  <a:srgbClr val="FF0000"/>
                </a:solidFill>
              </a:rPr>
              <a:t>3+</a:t>
            </a:r>
            <a:r>
              <a:rPr lang="en-GB" dirty="0" smtClean="0">
                <a:solidFill>
                  <a:srgbClr val="FF0000"/>
                </a:solidFill>
              </a:rPr>
              <a:t>,  2.2 Fe</a:t>
            </a:r>
            <a:r>
              <a:rPr lang="en-GB" baseline="30000" dirty="0" smtClean="0">
                <a:solidFill>
                  <a:srgbClr val="FF0000"/>
                </a:solidFill>
              </a:rPr>
              <a:t>2+</a:t>
            </a:r>
            <a:r>
              <a:rPr lang="en-GB" dirty="0" smtClean="0">
                <a:solidFill>
                  <a:srgbClr val="FF0000"/>
                </a:solidFill>
              </a:rPr>
              <a:t>, 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 Fe</a:t>
            </a:r>
            <a:r>
              <a:rPr lang="en-GB" baseline="30000" dirty="0" smtClean="0">
                <a:solidFill>
                  <a:srgbClr val="FF0000"/>
                </a:solidFill>
              </a:rPr>
              <a:t>3+</a:t>
            </a:r>
            <a:r>
              <a:rPr lang="en-GB" dirty="0" smtClean="0">
                <a:solidFill>
                  <a:srgbClr val="FF0000"/>
                </a:solidFill>
              </a:rPr>
              <a:t>/</a:t>
            </a:r>
            <a:r>
              <a:rPr lang="en-GB" dirty="0" err="1" smtClean="0">
                <a:solidFill>
                  <a:srgbClr val="FF0000"/>
                </a:solidFill>
              </a:rPr>
              <a:t>Fe</a:t>
            </a:r>
            <a:r>
              <a:rPr lang="en-GB" baseline="30000" dirty="0" err="1" smtClean="0">
                <a:solidFill>
                  <a:srgbClr val="FF0000"/>
                </a:solidFill>
              </a:rPr>
              <a:t>tot</a:t>
            </a:r>
            <a:r>
              <a:rPr lang="en-GB" dirty="0" smtClean="0">
                <a:solidFill>
                  <a:srgbClr val="FF0000"/>
                </a:solidFill>
              </a:rPr>
              <a:t> = 66.2%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 </a:t>
            </a:r>
            <a:r>
              <a:rPr lang="en-GB" dirty="0" err="1" smtClean="0">
                <a:solidFill>
                  <a:srgbClr val="FF0000"/>
                </a:solidFill>
              </a:rPr>
              <a:t>Fe</a:t>
            </a:r>
            <a:r>
              <a:rPr lang="en-GB" baseline="30000" dirty="0" err="1" smtClean="0">
                <a:solidFill>
                  <a:srgbClr val="FF0000"/>
                </a:solidFill>
              </a:rPr>
              <a:t>tot</a:t>
            </a:r>
            <a:r>
              <a:rPr lang="en-GB" dirty="0" smtClean="0">
                <a:solidFill>
                  <a:srgbClr val="FF0000"/>
                </a:solidFill>
              </a:rPr>
              <a:t> = 4.3/0.662 = 6.5</a:t>
            </a:r>
          </a:p>
          <a:p>
            <a:pPr>
              <a:lnSpc>
                <a:spcPts val="2800"/>
              </a:lnSpc>
            </a:pPr>
            <a:r>
              <a:rPr lang="en-GB" b="1" dirty="0" smtClean="0">
                <a:solidFill>
                  <a:srgbClr val="0066FF"/>
                </a:solidFill>
              </a:rPr>
              <a:t>B-site</a:t>
            </a:r>
            <a:r>
              <a:rPr lang="en-GB" dirty="0" smtClean="0">
                <a:solidFill>
                  <a:srgbClr val="0066FF"/>
                </a:solidFill>
              </a:rPr>
              <a:t>: 7.2 Al, 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0.2% Fe</a:t>
            </a:r>
            <a:r>
              <a:rPr lang="en-GB" sz="1400" baseline="30000" dirty="0" smtClean="0">
                <a:solidFill>
                  <a:schemeClr val="bg1">
                    <a:lumMod val="65000"/>
                  </a:schemeClr>
                </a:solidFill>
              </a:rPr>
              <a:t>3+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, 0.0 OV 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317977" y="260303"/>
            <a:ext cx="326031" cy="1950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358796" y="3331320"/>
            <a:ext cx="326031" cy="1950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8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18" y="2813654"/>
            <a:ext cx="3581743" cy="3036288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568" y="79900"/>
            <a:ext cx="4056384" cy="1528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b="1" dirty="0" err="1" smtClean="0">
                <a:solidFill>
                  <a:srgbClr val="3333FF"/>
                </a:solidFill>
              </a:rPr>
              <a:t>The</a:t>
            </a:r>
            <a:r>
              <a:rPr lang="is-IS" sz="2000" b="1" dirty="0" smtClean="0">
                <a:solidFill>
                  <a:srgbClr val="3333FF"/>
                </a:solidFill>
              </a:rPr>
              <a:t> </a:t>
            </a:r>
            <a:r>
              <a:rPr lang="is-IS" sz="2000" b="1" dirty="0" err="1" smtClean="0">
                <a:solidFill>
                  <a:srgbClr val="3333FF"/>
                </a:solidFill>
              </a:rPr>
              <a:t>O-vacant</a:t>
            </a:r>
            <a:r>
              <a:rPr lang="is-IS" sz="2000" b="1" dirty="0" smtClean="0">
                <a:solidFill>
                  <a:srgbClr val="3333FF"/>
                </a:solidFill>
              </a:rPr>
              <a:t> </a:t>
            </a:r>
            <a:r>
              <a:rPr lang="is-IS" sz="2000" b="1" dirty="0" err="1" smtClean="0">
                <a:solidFill>
                  <a:srgbClr val="3333FF"/>
                </a:solidFill>
              </a:rPr>
              <a:t>MgAlO</a:t>
            </a:r>
            <a:r>
              <a:rPr lang="is-IS" sz="2000" b="1" baseline="-25000" dirty="0" err="1" smtClean="0">
                <a:solidFill>
                  <a:srgbClr val="3333FF"/>
                </a:solidFill>
              </a:rPr>
              <a:t>2.5</a:t>
            </a:r>
            <a:r>
              <a:rPr lang="is-IS" sz="2000" b="1" dirty="0" smtClean="0">
                <a:solidFill>
                  <a:srgbClr val="3333FF"/>
                </a:solidFill>
              </a:rPr>
              <a:t> </a:t>
            </a:r>
            <a:r>
              <a:rPr lang="is-IS" sz="2000" b="1" dirty="0" err="1" smtClean="0">
                <a:solidFill>
                  <a:srgbClr val="3333FF"/>
                </a:solidFill>
              </a:rPr>
              <a:t>component</a:t>
            </a:r>
            <a:endParaRPr lang="is-IS" sz="2000" b="1" dirty="0" smtClean="0">
              <a:solidFill>
                <a:srgbClr val="3333FF"/>
              </a:solidFill>
            </a:endParaRPr>
          </a:p>
          <a:p>
            <a:pPr>
              <a:lnSpc>
                <a:spcPts val="25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dirty="0" smtClean="0">
                <a:cs typeface="Times New Roman" pitchFamily="18" charset="0"/>
              </a:rPr>
              <a:t>  - </a:t>
            </a:r>
            <a:r>
              <a:rPr lang="is-IS" dirty="0" err="1" smtClean="0">
                <a:cs typeface="Times New Roman" pitchFamily="18" charset="0"/>
              </a:rPr>
              <a:t>Stable</a:t>
            </a:r>
            <a:r>
              <a:rPr lang="is-IS" dirty="0" smtClean="0">
                <a:cs typeface="Times New Roman" pitchFamily="18" charset="0"/>
              </a:rPr>
              <a:t> in </a:t>
            </a:r>
            <a:r>
              <a:rPr lang="is-IS" dirty="0" err="1" smtClean="0">
                <a:cs typeface="Times New Roman" pitchFamily="18" charset="0"/>
              </a:rPr>
              <a:t>the</a:t>
            </a:r>
            <a:r>
              <a:rPr lang="is-IS" dirty="0" smtClean="0">
                <a:cs typeface="Times New Roman" pitchFamily="18" charset="0"/>
              </a:rPr>
              <a:t> 24-40 </a:t>
            </a:r>
            <a:r>
              <a:rPr lang="is-IS" dirty="0" err="1" smtClean="0">
                <a:cs typeface="Times New Roman" pitchFamily="18" charset="0"/>
              </a:rPr>
              <a:t>GPa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range</a:t>
            </a:r>
            <a:endParaRPr lang="is-IS" dirty="0" smtClean="0">
              <a:cs typeface="Times New Roman" pitchFamily="18" charset="0"/>
            </a:endParaRPr>
          </a:p>
          <a:p>
            <a:pPr>
              <a:lnSpc>
                <a:spcPts val="25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dirty="0">
                <a:cs typeface="Times New Roman" pitchFamily="18" charset="0"/>
              </a:rPr>
              <a:t> </a:t>
            </a:r>
            <a:r>
              <a:rPr lang="is-IS" dirty="0" smtClean="0">
                <a:cs typeface="Times New Roman" pitchFamily="18" charset="0"/>
              </a:rPr>
              <a:t> - </a:t>
            </a:r>
            <a:r>
              <a:rPr lang="is-IS" dirty="0" err="1" smtClean="0">
                <a:cs typeface="Times New Roman" pitchFamily="18" charset="0"/>
              </a:rPr>
              <a:t>Can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easily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incorporate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considerable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H</a:t>
            </a:r>
            <a:r>
              <a:rPr lang="is-IS" baseline="-25000" dirty="0" err="1" smtClean="0">
                <a:cs typeface="Times New Roman" pitchFamily="18" charset="0"/>
              </a:rPr>
              <a:t>2</a:t>
            </a:r>
            <a:r>
              <a:rPr lang="is-IS" dirty="0" err="1" smtClean="0">
                <a:cs typeface="Times New Roman" pitchFamily="18" charset="0"/>
              </a:rPr>
              <a:t>O</a:t>
            </a:r>
            <a:endParaRPr lang="is-IS" dirty="0" smtClean="0">
              <a:cs typeface="Times New Roman" pitchFamily="18" charset="0"/>
            </a:endParaRPr>
          </a:p>
          <a:p>
            <a:pPr>
              <a:lnSpc>
                <a:spcPts val="13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800" dirty="0" smtClean="0">
                <a:cs typeface="Times New Roman" pitchFamily="18" charset="0"/>
              </a:rPr>
              <a:t>       </a:t>
            </a:r>
            <a:r>
              <a:rPr lang="is-IS" sz="1400" dirty="0" smtClean="0">
                <a:cs typeface="Times New Roman" pitchFamily="18" charset="0"/>
              </a:rPr>
              <a:t>2 </a:t>
            </a:r>
            <a:r>
              <a:rPr lang="is-IS" sz="1400" dirty="0" err="1" smtClean="0">
                <a:cs typeface="Times New Roman" pitchFamily="18" charset="0"/>
              </a:rPr>
              <a:t>MgAlO</a:t>
            </a:r>
            <a:r>
              <a:rPr lang="is-IS" sz="1400" baseline="-25000" dirty="0" err="1" smtClean="0">
                <a:cs typeface="Times New Roman" pitchFamily="18" charset="0"/>
              </a:rPr>
              <a:t>2.5</a:t>
            </a:r>
            <a:r>
              <a:rPr lang="is-IS" sz="1400" dirty="0" smtClean="0">
                <a:cs typeface="Times New Roman" pitchFamily="18" charset="0"/>
              </a:rPr>
              <a:t> + </a:t>
            </a:r>
            <a:r>
              <a:rPr lang="is-IS" sz="1400" dirty="0" err="1" smtClean="0">
                <a:cs typeface="Times New Roman" pitchFamily="18" charset="0"/>
              </a:rPr>
              <a:t>H</a:t>
            </a:r>
            <a:r>
              <a:rPr lang="is-IS" sz="1400" baseline="-25000" dirty="0" err="1">
                <a:cs typeface="Times New Roman" pitchFamily="18" charset="0"/>
              </a:rPr>
              <a:t>2</a:t>
            </a:r>
            <a:r>
              <a:rPr lang="is-IS" sz="1400" dirty="0" err="1" smtClean="0">
                <a:cs typeface="Times New Roman" pitchFamily="18" charset="0"/>
              </a:rPr>
              <a:t>O</a:t>
            </a:r>
            <a:r>
              <a:rPr lang="is-IS" sz="1400" dirty="0" smtClean="0">
                <a:cs typeface="Times New Roman" pitchFamily="18" charset="0"/>
              </a:rPr>
              <a:t>  =  </a:t>
            </a:r>
            <a:r>
              <a:rPr lang="is-IS" sz="1400" dirty="0" err="1" smtClean="0">
                <a:cs typeface="Times New Roman" pitchFamily="18" charset="0"/>
              </a:rPr>
              <a:t>Mg</a:t>
            </a:r>
            <a:r>
              <a:rPr lang="is-IS" sz="1400" baseline="-25000" dirty="0" err="1" smtClean="0">
                <a:cs typeface="Times New Roman" pitchFamily="18" charset="0"/>
              </a:rPr>
              <a:t>2</a:t>
            </a:r>
            <a:r>
              <a:rPr lang="is-IS" sz="1400" dirty="0" err="1" smtClean="0">
                <a:cs typeface="Times New Roman" pitchFamily="18" charset="0"/>
              </a:rPr>
              <a:t>Al</a:t>
            </a:r>
            <a:r>
              <a:rPr lang="is-IS" sz="1400" baseline="-25000" dirty="0" err="1" smtClean="0">
                <a:cs typeface="Times New Roman" pitchFamily="18" charset="0"/>
              </a:rPr>
              <a:t>2</a:t>
            </a:r>
            <a:r>
              <a:rPr lang="is-IS" sz="1400" dirty="0" err="1" smtClean="0">
                <a:cs typeface="Times New Roman" pitchFamily="18" charset="0"/>
              </a:rPr>
              <a:t>O</a:t>
            </a:r>
            <a:r>
              <a:rPr lang="is-IS" sz="1400" baseline="-25000" dirty="0" err="1" smtClean="0">
                <a:cs typeface="Times New Roman" pitchFamily="18" charset="0"/>
              </a:rPr>
              <a:t>4</a:t>
            </a:r>
            <a:r>
              <a:rPr lang="is-IS" sz="1400" dirty="0" smtClean="0">
                <a:cs typeface="Times New Roman" pitchFamily="18" charset="0"/>
              </a:rPr>
              <a:t>(OH)</a:t>
            </a:r>
            <a:r>
              <a:rPr lang="is-IS" sz="1400" baseline="-25000" dirty="0" smtClean="0">
                <a:cs typeface="Times New Roman" pitchFamily="18" charset="0"/>
              </a:rPr>
              <a:t>2</a:t>
            </a:r>
            <a:r>
              <a:rPr lang="is-IS" sz="1400" dirty="0" smtClean="0">
                <a:cs typeface="Times New Roman" pitchFamily="18" charset="0"/>
              </a:rPr>
              <a:t> </a:t>
            </a:r>
            <a:endParaRPr lang="is-IS" sz="1800" b="1" dirty="0" smtClean="0">
              <a:cs typeface="Times New Roman" pitchFamily="18" charset="0"/>
            </a:endParaRPr>
          </a:p>
          <a:p>
            <a:pPr>
              <a:lnSpc>
                <a:spcPts val="25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400" b="1" dirty="0" smtClean="0">
                <a:cs typeface="Times New Roman" pitchFamily="18" charset="0"/>
              </a:rPr>
              <a:t>    </a:t>
            </a:r>
            <a:r>
              <a:rPr lang="is-I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Liu</a:t>
            </a:r>
            <a:r>
              <a:rPr lang="is-I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et al. (2017, </a:t>
            </a:r>
            <a:r>
              <a:rPr lang="is-I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GPL</a:t>
            </a:r>
            <a:r>
              <a:rPr lang="is-I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);  </a:t>
            </a:r>
            <a:r>
              <a:rPr lang="is-IS" sz="1300" b="1" dirty="0" smtClean="0">
                <a:cs typeface="Times New Roman" pitchFamily="18" charset="0"/>
              </a:rPr>
              <a:t>Walter et al. (2006, </a:t>
            </a:r>
            <a:r>
              <a:rPr lang="is-IS" sz="1300" b="1" dirty="0" err="1" smtClean="0">
                <a:cs typeface="Times New Roman" pitchFamily="18" charset="0"/>
              </a:rPr>
              <a:t>EPSL</a:t>
            </a:r>
            <a:r>
              <a:rPr lang="is-IS" sz="1300" b="1" dirty="0" smtClean="0">
                <a:cs typeface="Times New Roman" pitchFamily="18" charset="0"/>
              </a:rPr>
              <a:t>)</a:t>
            </a:r>
            <a:endParaRPr lang="en-GB" sz="1300" b="1" dirty="0"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49033"/>
            <a:ext cx="4803788" cy="47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43608" y="2294357"/>
            <a:ext cx="2276994" cy="1731005"/>
            <a:chOff x="5436096" y="908720"/>
            <a:chExt cx="3540564" cy="29453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6096" y="908720"/>
              <a:ext cx="3540564" cy="2945383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5847362" y="3156554"/>
              <a:ext cx="30243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1615" y="122011"/>
            <a:ext cx="4265847" cy="182357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b="1" dirty="0" err="1" smtClean="0">
                <a:solidFill>
                  <a:srgbClr val="3333FF"/>
                </a:solidFill>
              </a:rPr>
              <a:t>The</a:t>
            </a:r>
            <a:r>
              <a:rPr lang="is-IS" sz="2000" b="1" dirty="0" smtClean="0">
                <a:solidFill>
                  <a:srgbClr val="3333FF"/>
                </a:solidFill>
              </a:rPr>
              <a:t> </a:t>
            </a:r>
            <a:r>
              <a:rPr lang="is-IS" sz="2000" b="1" dirty="0" err="1" smtClean="0">
                <a:solidFill>
                  <a:srgbClr val="3333FF"/>
                </a:solidFill>
              </a:rPr>
              <a:t>O-vacant</a:t>
            </a:r>
            <a:r>
              <a:rPr lang="is-IS" sz="2000" b="1" dirty="0" smtClean="0">
                <a:solidFill>
                  <a:srgbClr val="3333FF"/>
                </a:solidFill>
              </a:rPr>
              <a:t> </a:t>
            </a:r>
            <a:r>
              <a:rPr lang="is-IS" sz="2000" b="1" dirty="0" err="1" smtClean="0">
                <a:solidFill>
                  <a:srgbClr val="3333FF"/>
                </a:solidFill>
              </a:rPr>
              <a:t>MgAlO</a:t>
            </a:r>
            <a:r>
              <a:rPr lang="is-IS" sz="2000" b="1" baseline="-25000" dirty="0" err="1" smtClean="0">
                <a:solidFill>
                  <a:srgbClr val="3333FF"/>
                </a:solidFill>
              </a:rPr>
              <a:t>2.5</a:t>
            </a:r>
            <a:r>
              <a:rPr lang="is-IS" sz="2000" b="1" dirty="0" smtClean="0">
                <a:solidFill>
                  <a:srgbClr val="3333FF"/>
                </a:solidFill>
              </a:rPr>
              <a:t> </a:t>
            </a:r>
            <a:r>
              <a:rPr lang="is-IS" sz="2000" b="1" dirty="0" err="1" smtClean="0">
                <a:solidFill>
                  <a:srgbClr val="3333FF"/>
                </a:solidFill>
              </a:rPr>
              <a:t>component</a:t>
            </a:r>
            <a:endParaRPr lang="is-IS" sz="2000" b="1" dirty="0" smtClean="0">
              <a:solidFill>
                <a:srgbClr val="3333FF"/>
              </a:solidFill>
            </a:endParaRPr>
          </a:p>
          <a:p>
            <a:pPr>
              <a:lnSpc>
                <a:spcPts val="25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dirty="0" smtClean="0">
                <a:cs typeface="Times New Roman" pitchFamily="18" charset="0"/>
              </a:rPr>
              <a:t>  - </a:t>
            </a:r>
            <a:r>
              <a:rPr lang="is-IS" dirty="0" err="1" smtClean="0">
                <a:cs typeface="Times New Roman" pitchFamily="18" charset="0"/>
              </a:rPr>
              <a:t>Stable</a:t>
            </a:r>
            <a:r>
              <a:rPr lang="is-IS" dirty="0" smtClean="0">
                <a:cs typeface="Times New Roman" pitchFamily="18" charset="0"/>
              </a:rPr>
              <a:t> in </a:t>
            </a:r>
            <a:r>
              <a:rPr lang="is-IS" dirty="0" err="1" smtClean="0">
                <a:cs typeface="Times New Roman" pitchFamily="18" charset="0"/>
              </a:rPr>
              <a:t>the</a:t>
            </a:r>
            <a:r>
              <a:rPr lang="is-IS" dirty="0" smtClean="0">
                <a:cs typeface="Times New Roman" pitchFamily="18" charset="0"/>
              </a:rPr>
              <a:t> 24-40 </a:t>
            </a:r>
            <a:r>
              <a:rPr lang="is-IS" dirty="0" err="1" smtClean="0">
                <a:cs typeface="Times New Roman" pitchFamily="18" charset="0"/>
              </a:rPr>
              <a:t>GPa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range</a:t>
            </a:r>
            <a:endParaRPr lang="is-IS" dirty="0" smtClean="0">
              <a:cs typeface="Times New Roman" pitchFamily="18" charset="0"/>
            </a:endParaRPr>
          </a:p>
          <a:p>
            <a:pPr>
              <a:lnSpc>
                <a:spcPts val="25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dirty="0">
                <a:cs typeface="Times New Roman" pitchFamily="18" charset="0"/>
              </a:rPr>
              <a:t> </a:t>
            </a:r>
            <a:r>
              <a:rPr lang="is-IS" dirty="0" smtClean="0">
                <a:cs typeface="Times New Roman" pitchFamily="18" charset="0"/>
              </a:rPr>
              <a:t> - </a:t>
            </a:r>
            <a:r>
              <a:rPr lang="is-IS" dirty="0" err="1" smtClean="0">
                <a:cs typeface="Times New Roman" pitchFamily="18" charset="0"/>
              </a:rPr>
              <a:t>Can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easily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incorporate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considerable</a:t>
            </a:r>
            <a:r>
              <a:rPr lang="is-IS" dirty="0" smtClean="0">
                <a:cs typeface="Times New Roman" pitchFamily="18" charset="0"/>
              </a:rPr>
              <a:t> </a:t>
            </a:r>
            <a:r>
              <a:rPr lang="is-IS" dirty="0" err="1" smtClean="0">
                <a:cs typeface="Times New Roman" pitchFamily="18" charset="0"/>
              </a:rPr>
              <a:t>H</a:t>
            </a:r>
            <a:r>
              <a:rPr lang="is-IS" baseline="-25000" dirty="0" err="1" smtClean="0">
                <a:cs typeface="Times New Roman" pitchFamily="18" charset="0"/>
              </a:rPr>
              <a:t>2</a:t>
            </a:r>
            <a:r>
              <a:rPr lang="is-IS" dirty="0" err="1" smtClean="0">
                <a:cs typeface="Times New Roman" pitchFamily="18" charset="0"/>
              </a:rPr>
              <a:t>O</a:t>
            </a:r>
            <a:endParaRPr lang="is-IS" dirty="0" smtClean="0">
              <a:cs typeface="Times New Roman" pitchFamily="18" charset="0"/>
            </a:endParaRPr>
          </a:p>
          <a:p>
            <a:pPr>
              <a:lnSpc>
                <a:spcPts val="18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800" dirty="0" smtClean="0">
                <a:cs typeface="Times New Roman" pitchFamily="18" charset="0"/>
              </a:rPr>
              <a:t>       </a:t>
            </a:r>
            <a:r>
              <a:rPr lang="is-IS" sz="1400" dirty="0" smtClean="0">
                <a:cs typeface="Times New Roman" pitchFamily="18" charset="0"/>
              </a:rPr>
              <a:t>2 MgAlO</a:t>
            </a:r>
            <a:r>
              <a:rPr lang="is-IS" sz="1400" baseline="-25000" dirty="0" smtClean="0">
                <a:cs typeface="Times New Roman" pitchFamily="18" charset="0"/>
              </a:rPr>
              <a:t>2.5</a:t>
            </a:r>
            <a:r>
              <a:rPr lang="is-IS" sz="1400" dirty="0" smtClean="0">
                <a:cs typeface="Times New Roman" pitchFamily="18" charset="0"/>
              </a:rPr>
              <a:t> + H</a:t>
            </a:r>
            <a:r>
              <a:rPr lang="is-IS" sz="1400" baseline="-25000" dirty="0">
                <a:cs typeface="Times New Roman" pitchFamily="18" charset="0"/>
              </a:rPr>
              <a:t>2</a:t>
            </a:r>
            <a:r>
              <a:rPr lang="is-IS" sz="1400" dirty="0" smtClean="0">
                <a:cs typeface="Times New Roman" pitchFamily="18" charset="0"/>
              </a:rPr>
              <a:t>O  =  Mg</a:t>
            </a:r>
            <a:r>
              <a:rPr lang="is-IS" sz="1400" baseline="-25000" dirty="0" smtClean="0">
                <a:cs typeface="Times New Roman" pitchFamily="18" charset="0"/>
              </a:rPr>
              <a:t>2</a:t>
            </a:r>
            <a:r>
              <a:rPr lang="is-IS" sz="1400" dirty="0" smtClean="0">
                <a:cs typeface="Times New Roman" pitchFamily="18" charset="0"/>
              </a:rPr>
              <a:t>Al</a:t>
            </a:r>
            <a:r>
              <a:rPr lang="is-IS" sz="1400" baseline="-25000" dirty="0" smtClean="0">
                <a:cs typeface="Times New Roman" pitchFamily="18" charset="0"/>
              </a:rPr>
              <a:t>2</a:t>
            </a:r>
            <a:r>
              <a:rPr lang="is-IS" sz="1400" dirty="0" smtClean="0">
                <a:cs typeface="Times New Roman" pitchFamily="18" charset="0"/>
              </a:rPr>
              <a:t>O</a:t>
            </a:r>
            <a:r>
              <a:rPr lang="is-IS" sz="1400" baseline="-25000" dirty="0" smtClean="0">
                <a:cs typeface="Times New Roman" pitchFamily="18" charset="0"/>
              </a:rPr>
              <a:t>4</a:t>
            </a:r>
            <a:r>
              <a:rPr lang="is-IS" sz="1400" dirty="0" smtClean="0">
                <a:cs typeface="Times New Roman" pitchFamily="18" charset="0"/>
              </a:rPr>
              <a:t>(OH)</a:t>
            </a:r>
            <a:r>
              <a:rPr lang="is-IS" sz="1400" baseline="-25000" dirty="0" smtClean="0">
                <a:cs typeface="Times New Roman" pitchFamily="18" charset="0"/>
              </a:rPr>
              <a:t>2</a:t>
            </a:r>
            <a:r>
              <a:rPr lang="is-IS" sz="1400" dirty="0" smtClean="0">
                <a:cs typeface="Times New Roman" pitchFamily="18" charset="0"/>
              </a:rPr>
              <a:t> </a:t>
            </a:r>
          </a:p>
          <a:p>
            <a:pPr>
              <a:lnSpc>
                <a:spcPts val="18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400" b="1" dirty="0" smtClean="0">
                <a:cs typeface="Times New Roman" pitchFamily="18" charset="0"/>
              </a:rPr>
              <a:t>      </a:t>
            </a:r>
            <a:r>
              <a:rPr lang="is-IS" sz="1200" dirty="0" smtClean="0">
                <a:solidFill>
                  <a:srgbClr val="FF0000"/>
                </a:solidFill>
                <a:cs typeface="Times New Roman" pitchFamily="18" charset="0"/>
              </a:rPr>
              <a:t>(H</a:t>
            </a:r>
            <a:r>
              <a:rPr lang="is-IS" sz="1200" baseline="-250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is-IS" sz="1200" dirty="0" smtClean="0">
                <a:solidFill>
                  <a:srgbClr val="FF0000"/>
                </a:solidFill>
                <a:cs typeface="Times New Roman" pitchFamily="18" charset="0"/>
              </a:rPr>
              <a:t>O, H in </a:t>
            </a:r>
            <a:r>
              <a:rPr lang="is-IS" sz="1200" dirty="0" err="1" smtClean="0">
                <a:solidFill>
                  <a:srgbClr val="FF0000"/>
                </a:solidFill>
                <a:cs typeface="Times New Roman" pitchFamily="18" charset="0"/>
              </a:rPr>
              <a:t>mantle</a:t>
            </a:r>
            <a:r>
              <a:rPr lang="is-IS" sz="1200" dirty="0" smtClean="0">
                <a:solidFill>
                  <a:srgbClr val="FF0000"/>
                </a:solidFill>
                <a:cs typeface="Times New Roman" pitchFamily="18" charset="0"/>
              </a:rPr>
              <a:t> and </a:t>
            </a:r>
            <a:r>
              <a:rPr lang="is-IS" sz="1200" dirty="0" err="1" smtClean="0">
                <a:solidFill>
                  <a:srgbClr val="FF0000"/>
                </a:solidFill>
                <a:cs typeface="Times New Roman" pitchFamily="18" charset="0"/>
              </a:rPr>
              <a:t>core</a:t>
            </a:r>
            <a:r>
              <a:rPr lang="is-IS" sz="1200" dirty="0" smtClean="0">
                <a:solidFill>
                  <a:srgbClr val="FF0000"/>
                </a:solidFill>
                <a:cs typeface="Times New Roman" pitchFamily="18" charset="0"/>
              </a:rPr>
              <a:t>: Geochem.cycles-1 </a:t>
            </a:r>
            <a:r>
              <a:rPr lang="is-IS" sz="1200" dirty="0" err="1" smtClean="0">
                <a:solidFill>
                  <a:srgbClr val="FF0000"/>
                </a:solidFill>
                <a:cs typeface="Times New Roman" pitchFamily="18" charset="0"/>
              </a:rPr>
              <a:t>on</a:t>
            </a:r>
            <a:r>
              <a:rPr lang="is-IS" sz="12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s-IS" sz="1200" dirty="0" err="1" smtClean="0">
                <a:solidFill>
                  <a:srgbClr val="FF0000"/>
                </a:solidFill>
                <a:cs typeface="Times New Roman" pitchFamily="18" charset="0"/>
              </a:rPr>
              <a:t>Thursday</a:t>
            </a:r>
            <a:r>
              <a:rPr lang="is-IS" sz="1200" dirty="0" smtClean="0">
                <a:solidFill>
                  <a:srgbClr val="FF0000"/>
                </a:solidFill>
                <a:cs typeface="Times New Roman" pitchFamily="18" charset="0"/>
              </a:rPr>
              <a:t>)</a:t>
            </a:r>
          </a:p>
          <a:p>
            <a:pPr>
              <a:lnSpc>
                <a:spcPts val="25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1400" b="1" dirty="0" smtClean="0">
                <a:cs typeface="Times New Roman" pitchFamily="18" charset="0"/>
              </a:rPr>
              <a:t>    </a:t>
            </a:r>
            <a:r>
              <a:rPr lang="is-IS" sz="1200" b="1" dirty="0" err="1" smtClean="0">
                <a:cs typeface="Times New Roman" pitchFamily="18" charset="0"/>
              </a:rPr>
              <a:t>Liu</a:t>
            </a:r>
            <a:r>
              <a:rPr lang="is-IS" sz="1200" b="1" dirty="0" smtClean="0">
                <a:cs typeface="Times New Roman" pitchFamily="18" charset="0"/>
              </a:rPr>
              <a:t> et al. (2017, </a:t>
            </a:r>
            <a:r>
              <a:rPr lang="is-IS" sz="1200" b="1" dirty="0" err="1" smtClean="0">
                <a:cs typeface="Times New Roman" pitchFamily="18" charset="0"/>
              </a:rPr>
              <a:t>GPL</a:t>
            </a:r>
            <a:r>
              <a:rPr lang="is-IS" sz="1200" b="1" dirty="0" smtClean="0">
                <a:cs typeface="Times New Roman" pitchFamily="18" charset="0"/>
              </a:rPr>
              <a:t>)</a:t>
            </a:r>
            <a:r>
              <a:rPr lang="is-IS" sz="1200" dirty="0" smtClean="0">
                <a:cs typeface="Times New Roman" pitchFamily="18" charset="0"/>
              </a:rPr>
              <a:t>;  </a:t>
            </a:r>
            <a:r>
              <a:rPr lang="is-I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Walter et al. (2006, </a:t>
            </a:r>
            <a:r>
              <a:rPr lang="is-I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EPSL</a:t>
            </a:r>
            <a:r>
              <a:rPr lang="is-I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)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71906" y="55016"/>
            <a:ext cx="3528392" cy="6767255"/>
            <a:chOff x="5364088" y="44624"/>
            <a:chExt cx="3528392" cy="6767255"/>
          </a:xfrm>
        </p:grpSpPr>
        <p:grpSp>
          <p:nvGrpSpPr>
            <p:cNvPr id="10" name="Group 9"/>
            <p:cNvGrpSpPr/>
            <p:nvPr/>
          </p:nvGrpSpPr>
          <p:grpSpPr>
            <a:xfrm>
              <a:off x="5364088" y="44624"/>
              <a:ext cx="3528392" cy="6767255"/>
              <a:chOff x="5548744" y="15005"/>
              <a:chExt cx="3595257" cy="676425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0113" y="67977"/>
                <a:ext cx="3563888" cy="6711286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548744" y="15005"/>
                <a:ext cx="238991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605441" y="4266619"/>
                <a:ext cx="249835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69527" y="2112237"/>
                <a:ext cx="254577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716653" y="252603"/>
              <a:ext cx="94128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900" b="1" dirty="0" smtClean="0"/>
                <a:t>charge-</a:t>
              </a:r>
              <a:r>
                <a:rPr lang="nb-NO" sz="900" b="1" dirty="0" err="1" smtClean="0"/>
                <a:t>coupled</a:t>
              </a:r>
              <a:endParaRPr lang="nb-NO" sz="900" b="1" dirty="0" smtClean="0"/>
            </a:p>
            <a:p>
              <a:pPr>
                <a:lnSpc>
                  <a:spcPts val="900"/>
                </a:lnSpc>
              </a:pPr>
              <a:r>
                <a:rPr lang="nb-NO" sz="900" b="1" dirty="0" smtClean="0"/>
                <a:t>   </a:t>
              </a:r>
              <a:r>
                <a:rPr lang="nb-NO" sz="900" b="1" dirty="0" err="1" smtClean="0"/>
                <a:t>mechanism</a:t>
              </a:r>
              <a:endParaRPr lang="nb-NO" sz="900" b="1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0192" y="3989092"/>
              <a:ext cx="94128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900" b="1" dirty="0" smtClean="0"/>
                <a:t>charge-</a:t>
              </a:r>
              <a:r>
                <a:rPr lang="nb-NO" sz="900" b="1" dirty="0" err="1" smtClean="0"/>
                <a:t>coupled</a:t>
              </a:r>
              <a:endParaRPr lang="nb-NO" sz="900" b="1" dirty="0" smtClean="0"/>
            </a:p>
            <a:p>
              <a:pPr>
                <a:lnSpc>
                  <a:spcPts val="900"/>
                </a:lnSpc>
              </a:pPr>
              <a:r>
                <a:rPr lang="nb-NO" sz="900" b="1" dirty="0" smtClean="0"/>
                <a:t>   </a:t>
              </a:r>
              <a:r>
                <a:rPr lang="nb-NO" sz="900" b="1" dirty="0" err="1" smtClean="0"/>
                <a:t>mechanism</a:t>
              </a:r>
              <a:endParaRPr lang="nb-NO" sz="900" b="1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83748" y="1845876"/>
              <a:ext cx="77136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900" b="1" dirty="0" smtClean="0"/>
                <a:t>O-</a:t>
              </a:r>
              <a:r>
                <a:rPr lang="nb-NO" sz="900" b="1" dirty="0" err="1" smtClean="0"/>
                <a:t>vacancy</a:t>
              </a:r>
              <a:endParaRPr lang="nb-NO" sz="900" b="1" dirty="0" smtClean="0"/>
            </a:p>
            <a:p>
              <a:pPr>
                <a:lnSpc>
                  <a:spcPts val="900"/>
                </a:lnSpc>
              </a:pPr>
              <a:r>
                <a:rPr lang="nb-NO" sz="900" b="1" dirty="0" err="1" smtClean="0"/>
                <a:t>mechanism</a:t>
              </a:r>
              <a:endParaRPr lang="nb-NO" sz="900" b="1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0687" y="6146937"/>
              <a:ext cx="94128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900" b="1" dirty="0" smtClean="0"/>
                <a:t>charge-</a:t>
              </a:r>
              <a:r>
                <a:rPr lang="nb-NO" sz="900" b="1" dirty="0" err="1" smtClean="0"/>
                <a:t>coupled</a:t>
              </a:r>
              <a:endParaRPr lang="nb-NO" sz="900" b="1" dirty="0" smtClean="0"/>
            </a:p>
            <a:p>
              <a:pPr>
                <a:lnSpc>
                  <a:spcPts val="900"/>
                </a:lnSpc>
              </a:pPr>
              <a:r>
                <a:rPr lang="nb-NO" sz="900" b="1" dirty="0" smtClean="0"/>
                <a:t>   </a:t>
              </a:r>
              <a:r>
                <a:rPr lang="nb-NO" sz="900" b="1" dirty="0" err="1" smtClean="0"/>
                <a:t>mechanism</a:t>
              </a:r>
              <a:endParaRPr lang="nb-NO" sz="900" b="1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9389" y="2507430"/>
              <a:ext cx="77136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900" b="1" dirty="0" smtClean="0"/>
                <a:t>O-</a:t>
              </a:r>
              <a:r>
                <a:rPr lang="nb-NO" sz="900" b="1" dirty="0" err="1" smtClean="0"/>
                <a:t>vacancy</a:t>
              </a:r>
              <a:endParaRPr lang="nb-NO" sz="900" b="1" dirty="0" smtClean="0"/>
            </a:p>
            <a:p>
              <a:pPr>
                <a:lnSpc>
                  <a:spcPts val="900"/>
                </a:lnSpc>
              </a:pPr>
              <a:r>
                <a:rPr lang="nb-NO" sz="900" b="1" dirty="0" err="1" smtClean="0"/>
                <a:t>mechanism</a:t>
              </a:r>
              <a:endParaRPr lang="nb-NO" sz="900" b="1" dirty="0" smtClean="0"/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4161066"/>
            <a:ext cx="5320871" cy="17030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800" dirty="0" err="1" smtClean="0">
                <a:solidFill>
                  <a:srgbClr val="3333FF"/>
                </a:solidFill>
                <a:cs typeface="Times New Roman" pitchFamily="18" charset="0"/>
              </a:rPr>
              <a:t>Two</a:t>
            </a:r>
            <a:r>
              <a:rPr lang="is-IS" sz="18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sz="1800" dirty="0" err="1" smtClean="0">
                <a:solidFill>
                  <a:srgbClr val="3333FF"/>
                </a:solidFill>
                <a:cs typeface="Times New Roman" pitchFamily="18" charset="0"/>
              </a:rPr>
              <a:t>synthesised</a:t>
            </a:r>
            <a:r>
              <a:rPr lang="is-IS" sz="18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sz="1800" dirty="0" err="1" smtClean="0">
                <a:solidFill>
                  <a:srgbClr val="3333FF"/>
                </a:solidFill>
                <a:cs typeface="Times New Roman" pitchFamily="18" charset="0"/>
              </a:rPr>
              <a:t>compositions</a:t>
            </a:r>
            <a:r>
              <a:rPr lang="is-IS" sz="1400" dirty="0" smtClean="0">
                <a:cs typeface="Times New Roman" pitchFamily="18" charset="0"/>
              </a:rPr>
              <a:t>  (</a:t>
            </a:r>
            <a:r>
              <a:rPr lang="is-IS" sz="1400" dirty="0" err="1" smtClean="0">
                <a:cs typeface="Times New Roman" pitchFamily="18" charset="0"/>
              </a:rPr>
              <a:t>Liu</a:t>
            </a:r>
            <a:r>
              <a:rPr lang="is-IS" sz="1400" dirty="0" smtClean="0">
                <a:cs typeface="Times New Roman" pitchFamily="18" charset="0"/>
              </a:rPr>
              <a:t> </a:t>
            </a:r>
            <a:r>
              <a:rPr lang="is-IS" sz="1400" dirty="0">
                <a:cs typeface="Times New Roman" pitchFamily="18" charset="0"/>
              </a:rPr>
              <a:t>et al. (2017, </a:t>
            </a:r>
            <a:r>
              <a:rPr lang="is-IS" sz="1400" dirty="0" err="1">
                <a:cs typeface="Times New Roman" pitchFamily="18" charset="0"/>
              </a:rPr>
              <a:t>GPL</a:t>
            </a:r>
            <a:r>
              <a:rPr lang="is-IS" sz="1400" dirty="0" smtClean="0">
                <a:cs typeface="Times New Roman" pitchFamily="18" charset="0"/>
              </a:rPr>
              <a:t>)</a:t>
            </a:r>
            <a:endParaRPr lang="is-IS" sz="1800" dirty="0" smtClean="0">
              <a:solidFill>
                <a:srgbClr val="3333FF"/>
              </a:solidFill>
              <a:cs typeface="Times New Roman" pitchFamily="18" charset="0"/>
            </a:endParaRP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400" b="1" dirty="0" smtClean="0">
                <a:cs typeface="Times New Roman" pitchFamily="18" charset="0"/>
              </a:rPr>
              <a:t>- </a:t>
            </a:r>
            <a:r>
              <a:rPr lang="is-IS" sz="1400" b="1" dirty="0" err="1" smtClean="0">
                <a:cs typeface="Times New Roman" pitchFamily="18" charset="0"/>
              </a:rPr>
              <a:t>En</a:t>
            </a:r>
            <a:r>
              <a:rPr lang="is-IS" sz="1400" b="1" baseline="-25000" dirty="0" err="1" smtClean="0">
                <a:cs typeface="Times New Roman" pitchFamily="18" charset="0"/>
              </a:rPr>
              <a:t>90</a:t>
            </a:r>
            <a:r>
              <a:rPr lang="is-IS" sz="1400" b="1" dirty="0" err="1" smtClean="0">
                <a:cs typeface="Times New Roman" pitchFamily="18" charset="0"/>
              </a:rPr>
              <a:t>Brm</a:t>
            </a:r>
            <a:r>
              <a:rPr lang="is-IS" sz="1400" b="1" baseline="-25000" dirty="0" err="1" smtClean="0">
                <a:cs typeface="Times New Roman" pitchFamily="18" charset="0"/>
              </a:rPr>
              <a:t>10</a:t>
            </a:r>
            <a:r>
              <a:rPr lang="is-IS" sz="1400" b="1" dirty="0" smtClean="0">
                <a:cs typeface="Times New Roman" pitchFamily="18" charset="0"/>
              </a:rPr>
              <a:t> </a:t>
            </a:r>
            <a:r>
              <a:rPr lang="is-IS" sz="1300" dirty="0" smtClean="0">
                <a:cs typeface="Times New Roman" pitchFamily="18" charset="0"/>
              </a:rPr>
              <a:t>(</a:t>
            </a:r>
            <a:r>
              <a:rPr lang="is-IS" sz="1300" dirty="0" err="1" smtClean="0">
                <a:cs typeface="Times New Roman" pitchFamily="18" charset="0"/>
              </a:rPr>
              <a:t>Brm</a:t>
            </a:r>
            <a:r>
              <a:rPr lang="is-IS" sz="1300" dirty="0" smtClean="0">
                <a:cs typeface="Times New Roman" pitchFamily="18" charset="0"/>
              </a:rPr>
              <a:t>: </a:t>
            </a:r>
            <a:r>
              <a:rPr lang="is-IS" sz="1300" dirty="0" err="1" smtClean="0">
                <a:cs typeface="Times New Roman" pitchFamily="18" charset="0"/>
              </a:rPr>
              <a:t>brownmillerite</a:t>
            </a:r>
            <a:r>
              <a:rPr lang="is-IS" sz="1300" dirty="0">
                <a:cs typeface="Times New Roman" pitchFamily="18" charset="0"/>
              </a:rPr>
              <a:t>,</a:t>
            </a:r>
            <a:r>
              <a:rPr lang="is-IS" sz="1300" dirty="0" smtClean="0">
                <a:cs typeface="Times New Roman" pitchFamily="18" charset="0"/>
              </a:rPr>
              <a:t> </a:t>
            </a:r>
            <a:r>
              <a:rPr lang="is-IS" sz="1300" dirty="0" err="1" smtClean="0">
                <a:cs typeface="Times New Roman" pitchFamily="18" charset="0"/>
              </a:rPr>
              <a:t>MgAlO</a:t>
            </a:r>
            <a:r>
              <a:rPr lang="is-IS" sz="1300" baseline="-25000" dirty="0" err="1" smtClean="0">
                <a:cs typeface="Times New Roman" pitchFamily="18" charset="0"/>
              </a:rPr>
              <a:t>2.5</a:t>
            </a:r>
            <a:r>
              <a:rPr lang="is-IS" sz="1300" dirty="0" smtClean="0">
                <a:cs typeface="Times New Roman" pitchFamily="18" charset="0"/>
              </a:rPr>
              <a:t>)</a:t>
            </a: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300" dirty="0" smtClean="0">
                <a:cs typeface="Times New Roman" pitchFamily="18" charset="0"/>
              </a:rPr>
              <a:t>             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ideal</a:t>
            </a:r>
            <a:r>
              <a:rPr lang="is-I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comp</a:t>
            </a:r>
            <a:r>
              <a:rPr lang="is-I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: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Mg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1000</a:t>
            </a:r>
            <a:r>
              <a:rPr lang="is-I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100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Si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900</a:t>
            </a:r>
            <a:r>
              <a:rPr lang="is-I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O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2950</a:t>
            </a:r>
            <a:r>
              <a:rPr lang="is-IS" sz="13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  </a:t>
            </a:r>
            <a:r>
              <a:rPr lang="is-IS" sz="1200" dirty="0" smtClean="0">
                <a:cs typeface="Times New Roman" pitchFamily="18" charset="0"/>
              </a:rPr>
              <a:t>(Mg/</a:t>
            </a:r>
            <a:r>
              <a:rPr lang="is-IS" sz="1200" dirty="0" err="1" smtClean="0">
                <a:cs typeface="Times New Roman" pitchFamily="18" charset="0"/>
              </a:rPr>
              <a:t>Si</a:t>
            </a:r>
            <a:r>
              <a:rPr lang="is-IS" sz="1200" dirty="0" smtClean="0">
                <a:cs typeface="Times New Roman" pitchFamily="18" charset="0"/>
              </a:rPr>
              <a:t>:1.11,  </a:t>
            </a:r>
            <a:r>
              <a:rPr lang="is-IS" sz="1200" dirty="0" err="1">
                <a:cs typeface="Times New Roman" pitchFamily="18" charset="0"/>
              </a:rPr>
              <a:t>Al</a:t>
            </a:r>
            <a:r>
              <a:rPr lang="is-IS" sz="1200" baseline="-25000" dirty="0" err="1">
                <a:cs typeface="Times New Roman" pitchFamily="18" charset="0"/>
              </a:rPr>
              <a:t>B</a:t>
            </a:r>
            <a:r>
              <a:rPr lang="is-IS" sz="1200" dirty="0">
                <a:cs typeface="Times New Roman" pitchFamily="18" charset="0"/>
              </a:rPr>
              <a:t>/</a:t>
            </a:r>
            <a:r>
              <a:rPr lang="is-IS" sz="1200" dirty="0" err="1">
                <a:cs typeface="Times New Roman" pitchFamily="18" charset="0"/>
              </a:rPr>
              <a:t>Al</a:t>
            </a:r>
            <a:r>
              <a:rPr lang="is-IS" sz="1200" baseline="-25000" dirty="0" err="1">
                <a:cs typeface="Times New Roman" pitchFamily="18" charset="0"/>
              </a:rPr>
              <a:t>A</a:t>
            </a:r>
            <a:r>
              <a:rPr lang="is-IS" sz="1200" dirty="0">
                <a:cs typeface="Times New Roman" pitchFamily="18" charset="0"/>
              </a:rPr>
              <a:t>: </a:t>
            </a:r>
            <a:r>
              <a:rPr lang="is-IS" sz="1200" dirty="0" smtClean="0">
                <a:cs typeface="Times New Roman" pitchFamily="18" charset="0"/>
              </a:rPr>
              <a:t>∞         </a:t>
            </a: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300" dirty="0">
                <a:cs typeface="Times New Roman" pitchFamily="18" charset="0"/>
              </a:rPr>
              <a:t> </a:t>
            </a:r>
            <a:r>
              <a:rPr lang="is-IS" sz="1300" dirty="0" smtClean="0">
                <a:cs typeface="Times New Roman" pitchFamily="18" charset="0"/>
              </a:rPr>
              <a:t>   </a:t>
            </a:r>
            <a:r>
              <a:rPr lang="is-IS" sz="1300" dirty="0" err="1" smtClean="0">
                <a:cs typeface="Times New Roman" pitchFamily="18" charset="0"/>
              </a:rPr>
              <a:t>synthesised</a:t>
            </a:r>
            <a:r>
              <a:rPr lang="is-IS" sz="1300" dirty="0" smtClean="0">
                <a:cs typeface="Times New Roman" pitchFamily="18" charset="0"/>
              </a:rPr>
              <a:t> </a:t>
            </a:r>
            <a:r>
              <a:rPr lang="is-IS" sz="1300" dirty="0" err="1" smtClean="0">
                <a:cs typeface="Times New Roman" pitchFamily="18" charset="0"/>
              </a:rPr>
              <a:t>comp</a:t>
            </a:r>
            <a:r>
              <a:rPr lang="is-IS" sz="1300" dirty="0" smtClean="0">
                <a:cs typeface="Times New Roman" pitchFamily="18" charset="0"/>
              </a:rPr>
              <a:t>: </a:t>
            </a:r>
            <a:r>
              <a:rPr lang="is-IS" sz="1300" dirty="0" err="1" smtClean="0">
                <a:cs typeface="Times New Roman" pitchFamily="18" charset="0"/>
              </a:rPr>
              <a:t>Mg</a:t>
            </a:r>
            <a:r>
              <a:rPr lang="is-IS" sz="1300" baseline="-25000" dirty="0" err="1" smtClean="0">
                <a:cs typeface="Times New Roman" pitchFamily="18" charset="0"/>
              </a:rPr>
              <a:t>982</a:t>
            </a:r>
            <a:r>
              <a:rPr lang="is-IS" sz="1300" dirty="0" err="1" smtClean="0"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cs typeface="Times New Roman" pitchFamily="18" charset="0"/>
              </a:rPr>
              <a:t>18</a:t>
            </a:r>
            <a:r>
              <a:rPr lang="is-IS" sz="1300" dirty="0" smtClean="0">
                <a:cs typeface="Times New Roman" pitchFamily="18" charset="0"/>
              </a:rPr>
              <a:t> </a:t>
            </a:r>
            <a:r>
              <a:rPr lang="is-IS" sz="1300" dirty="0" err="1" smtClean="0"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cs typeface="Times New Roman" pitchFamily="18" charset="0"/>
              </a:rPr>
              <a:t>83</a:t>
            </a:r>
            <a:r>
              <a:rPr lang="is-IS" sz="1300" dirty="0" err="1" smtClean="0">
                <a:cs typeface="Times New Roman" pitchFamily="18" charset="0"/>
              </a:rPr>
              <a:t>Si</a:t>
            </a:r>
            <a:r>
              <a:rPr lang="is-IS" sz="1300" baseline="-25000" dirty="0" err="1" smtClean="0">
                <a:cs typeface="Times New Roman" pitchFamily="18" charset="0"/>
              </a:rPr>
              <a:t>918</a:t>
            </a:r>
            <a:r>
              <a:rPr lang="is-IS" sz="1300" dirty="0" err="1" smtClean="0">
                <a:cs typeface="Times New Roman" pitchFamily="18" charset="0"/>
              </a:rPr>
              <a:t>O</a:t>
            </a:r>
            <a:r>
              <a:rPr lang="is-IS" sz="1300" baseline="-25000" dirty="0" err="1" smtClean="0">
                <a:cs typeface="Times New Roman" pitchFamily="18" charset="0"/>
              </a:rPr>
              <a:t>2969</a:t>
            </a:r>
            <a:r>
              <a:rPr lang="is-IS" sz="1300" baseline="-25000" dirty="0" smtClean="0">
                <a:cs typeface="Times New Roman" pitchFamily="18" charset="0"/>
              </a:rPr>
              <a:t>   </a:t>
            </a:r>
            <a:r>
              <a:rPr lang="is-IS" sz="1200" dirty="0" smtClean="0">
                <a:cs typeface="Times New Roman" pitchFamily="18" charset="0"/>
              </a:rPr>
              <a:t>(Mg/</a:t>
            </a:r>
            <a:r>
              <a:rPr lang="is-IS" sz="1200" dirty="0" err="1" smtClean="0">
                <a:cs typeface="Times New Roman" pitchFamily="18" charset="0"/>
              </a:rPr>
              <a:t>Si</a:t>
            </a:r>
            <a:r>
              <a:rPr lang="is-IS" sz="1200" dirty="0" smtClean="0">
                <a:cs typeface="Times New Roman" pitchFamily="18" charset="0"/>
              </a:rPr>
              <a:t>:1.07,  </a:t>
            </a:r>
            <a:r>
              <a:rPr lang="is-IS" sz="1200" dirty="0" err="1" smtClean="0">
                <a:cs typeface="Times New Roman" pitchFamily="18" charset="0"/>
              </a:rPr>
              <a:t>Al</a:t>
            </a:r>
            <a:r>
              <a:rPr lang="is-IS" sz="1200" baseline="-25000" dirty="0" err="1" smtClean="0">
                <a:cs typeface="Times New Roman" pitchFamily="18" charset="0"/>
              </a:rPr>
              <a:t>B</a:t>
            </a:r>
            <a:r>
              <a:rPr lang="is-IS" sz="1200" dirty="0" smtClean="0">
                <a:cs typeface="Times New Roman" pitchFamily="18" charset="0"/>
              </a:rPr>
              <a:t>/</a:t>
            </a:r>
            <a:r>
              <a:rPr lang="is-IS" sz="1200" dirty="0" err="1" smtClean="0">
                <a:cs typeface="Times New Roman" pitchFamily="18" charset="0"/>
              </a:rPr>
              <a:t>Al</a:t>
            </a:r>
            <a:r>
              <a:rPr lang="is-IS" sz="1200" baseline="-25000" dirty="0" err="1" smtClean="0">
                <a:cs typeface="Times New Roman" pitchFamily="18" charset="0"/>
              </a:rPr>
              <a:t>A</a:t>
            </a:r>
            <a:r>
              <a:rPr lang="is-IS" sz="1200" dirty="0" smtClean="0">
                <a:cs typeface="Times New Roman" pitchFamily="18" charset="0"/>
              </a:rPr>
              <a:t>: 4.6) </a:t>
            </a:r>
          </a:p>
          <a:p>
            <a:pPr>
              <a:lnSpc>
                <a:spcPts val="800"/>
              </a:lnSpc>
              <a:tabLst>
                <a:tab pos="1905000" algn="l"/>
                <a:tab pos="2952750" algn="l"/>
                <a:tab pos="3905250" algn="l"/>
              </a:tabLst>
            </a:pPr>
            <a:endParaRPr lang="is-IS" sz="1400" baseline="-25000" dirty="0">
              <a:cs typeface="Times New Roman" pitchFamily="18" charset="0"/>
            </a:endParaRP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400" b="1" dirty="0" smtClean="0">
                <a:cs typeface="Times New Roman" pitchFamily="18" charset="0"/>
              </a:rPr>
              <a:t>- </a:t>
            </a:r>
            <a:r>
              <a:rPr lang="is-IS" sz="1400" b="1" dirty="0" err="1" smtClean="0">
                <a:cs typeface="Times New Roman" pitchFamily="18" charset="0"/>
              </a:rPr>
              <a:t>En</a:t>
            </a:r>
            <a:r>
              <a:rPr lang="is-IS" sz="1400" b="1" baseline="-25000" dirty="0" err="1" smtClean="0">
                <a:cs typeface="Times New Roman" pitchFamily="18" charset="0"/>
              </a:rPr>
              <a:t>95</a:t>
            </a:r>
            <a:r>
              <a:rPr lang="is-IS" sz="1400" b="1" dirty="0" err="1" smtClean="0">
                <a:cs typeface="Times New Roman" pitchFamily="18" charset="0"/>
              </a:rPr>
              <a:t>Cor</a:t>
            </a:r>
            <a:r>
              <a:rPr lang="is-IS" sz="1400" b="1" baseline="-25000" dirty="0" err="1" smtClean="0">
                <a:cs typeface="Times New Roman" pitchFamily="18" charset="0"/>
              </a:rPr>
              <a:t>5</a:t>
            </a:r>
            <a:r>
              <a:rPr lang="is-IS" sz="1400" b="1" dirty="0" smtClean="0">
                <a:cs typeface="Times New Roman" pitchFamily="18" charset="0"/>
              </a:rPr>
              <a:t> </a:t>
            </a:r>
            <a:r>
              <a:rPr lang="is-IS" sz="1300" dirty="0" smtClean="0">
                <a:cs typeface="Times New Roman" pitchFamily="18" charset="0"/>
              </a:rPr>
              <a:t>(</a:t>
            </a:r>
            <a:r>
              <a:rPr lang="is-IS" sz="1300" dirty="0" err="1" smtClean="0">
                <a:cs typeface="Times New Roman" pitchFamily="18" charset="0"/>
              </a:rPr>
              <a:t>Cor</a:t>
            </a:r>
            <a:r>
              <a:rPr lang="is-IS" sz="1300" dirty="0" smtClean="0">
                <a:cs typeface="Times New Roman" pitchFamily="18" charset="0"/>
              </a:rPr>
              <a:t>: </a:t>
            </a:r>
            <a:r>
              <a:rPr lang="is-IS" sz="1300" dirty="0" err="1" smtClean="0">
                <a:cs typeface="Times New Roman" pitchFamily="18" charset="0"/>
              </a:rPr>
              <a:t>corundum</a:t>
            </a:r>
            <a:r>
              <a:rPr lang="is-IS" sz="1300" dirty="0" smtClean="0">
                <a:cs typeface="Times New Roman" pitchFamily="18" charset="0"/>
              </a:rPr>
              <a:t>, </a:t>
            </a:r>
            <a:r>
              <a:rPr lang="is-IS" sz="1300" dirty="0" err="1" smtClean="0"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cs typeface="Times New Roman" pitchFamily="18" charset="0"/>
              </a:rPr>
              <a:t>2</a:t>
            </a:r>
            <a:r>
              <a:rPr lang="is-IS" sz="1300" dirty="0" err="1" smtClean="0">
                <a:cs typeface="Times New Roman" pitchFamily="18" charset="0"/>
              </a:rPr>
              <a:t>O</a:t>
            </a:r>
            <a:r>
              <a:rPr lang="is-IS" sz="1300" baseline="-25000" dirty="0" err="1" smtClean="0">
                <a:cs typeface="Times New Roman" pitchFamily="18" charset="0"/>
              </a:rPr>
              <a:t>3</a:t>
            </a:r>
            <a:r>
              <a:rPr lang="is-IS" sz="1300" dirty="0" smtClean="0">
                <a:cs typeface="Times New Roman" pitchFamily="18" charset="0"/>
              </a:rPr>
              <a:t>)</a:t>
            </a:r>
            <a:endParaRPr lang="is-IS" sz="1300" dirty="0">
              <a:cs typeface="Times New Roman" pitchFamily="18" charset="0"/>
            </a:endParaRP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300" dirty="0">
                <a:cs typeface="Times New Roman" pitchFamily="18" charset="0"/>
              </a:rPr>
              <a:t>                 </a:t>
            </a:r>
            <a:r>
              <a:rPr lang="is-IS" sz="13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ideal</a:t>
            </a:r>
            <a:r>
              <a:rPr lang="is-IS" sz="13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is-IS" sz="13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comp</a:t>
            </a:r>
            <a:r>
              <a:rPr lang="is-IS" sz="13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: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Mg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950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50</a:t>
            </a:r>
            <a:r>
              <a:rPr lang="is-I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50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Si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950</a:t>
            </a:r>
            <a:r>
              <a:rPr lang="is-I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is-I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O</a:t>
            </a:r>
            <a:r>
              <a:rPr lang="is-IS" sz="13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3000</a:t>
            </a:r>
            <a:endParaRPr lang="is-IS" sz="1300" baseline="-25000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300" dirty="0">
                <a:cs typeface="Times New Roman" pitchFamily="18" charset="0"/>
              </a:rPr>
              <a:t>       </a:t>
            </a:r>
            <a:r>
              <a:rPr lang="is-IS" sz="1300" dirty="0" err="1">
                <a:cs typeface="Times New Roman" pitchFamily="18" charset="0"/>
              </a:rPr>
              <a:t>synthesised</a:t>
            </a:r>
            <a:r>
              <a:rPr lang="is-IS" sz="1300" dirty="0">
                <a:cs typeface="Times New Roman" pitchFamily="18" charset="0"/>
              </a:rPr>
              <a:t> </a:t>
            </a:r>
            <a:r>
              <a:rPr lang="is-IS" sz="1300" dirty="0" err="1">
                <a:cs typeface="Times New Roman" pitchFamily="18" charset="0"/>
              </a:rPr>
              <a:t>comp</a:t>
            </a:r>
            <a:r>
              <a:rPr lang="is-IS" sz="1300" dirty="0">
                <a:cs typeface="Times New Roman" pitchFamily="18" charset="0"/>
              </a:rPr>
              <a:t>: </a:t>
            </a:r>
            <a:r>
              <a:rPr lang="is-IS" sz="1300" dirty="0" err="1" smtClean="0">
                <a:cs typeface="Times New Roman" pitchFamily="18" charset="0"/>
              </a:rPr>
              <a:t>Mg</a:t>
            </a:r>
            <a:r>
              <a:rPr lang="is-IS" sz="1300" baseline="-25000" dirty="0" err="1" smtClean="0">
                <a:cs typeface="Times New Roman" pitchFamily="18" charset="0"/>
              </a:rPr>
              <a:t>948</a:t>
            </a:r>
            <a:r>
              <a:rPr lang="is-IS" sz="1300" dirty="0" err="1" smtClean="0"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cs typeface="Times New Roman" pitchFamily="18" charset="0"/>
              </a:rPr>
              <a:t>50</a:t>
            </a:r>
            <a:r>
              <a:rPr lang="is-IS" sz="1300" dirty="0" smtClean="0">
                <a:cs typeface="Times New Roman" pitchFamily="18" charset="0"/>
              </a:rPr>
              <a:t>  </a:t>
            </a:r>
            <a:r>
              <a:rPr lang="is-IS" sz="1300" dirty="0" err="1" smtClean="0">
                <a:cs typeface="Times New Roman" pitchFamily="18" charset="0"/>
              </a:rPr>
              <a:t>Al</a:t>
            </a:r>
            <a:r>
              <a:rPr lang="is-IS" sz="1300" baseline="-25000" dirty="0" err="1" smtClean="0">
                <a:cs typeface="Times New Roman" pitchFamily="18" charset="0"/>
              </a:rPr>
              <a:t>50</a:t>
            </a:r>
            <a:r>
              <a:rPr lang="is-IS" sz="1300" dirty="0" err="1" smtClean="0">
                <a:cs typeface="Times New Roman" pitchFamily="18" charset="0"/>
              </a:rPr>
              <a:t>Si</a:t>
            </a:r>
            <a:r>
              <a:rPr lang="is-IS" sz="1300" baseline="-25000" dirty="0" err="1" smtClean="0">
                <a:cs typeface="Times New Roman" pitchFamily="18" charset="0"/>
              </a:rPr>
              <a:t>951</a:t>
            </a:r>
            <a:r>
              <a:rPr lang="is-IS" sz="1300" dirty="0" smtClean="0">
                <a:cs typeface="Times New Roman" pitchFamily="18" charset="0"/>
              </a:rPr>
              <a:t> </a:t>
            </a:r>
            <a:r>
              <a:rPr lang="is-IS" sz="1300" dirty="0" err="1" smtClean="0">
                <a:cs typeface="Times New Roman" pitchFamily="18" charset="0"/>
              </a:rPr>
              <a:t>O</a:t>
            </a:r>
            <a:r>
              <a:rPr lang="is-IS" sz="1300" baseline="-25000" dirty="0" err="1" smtClean="0">
                <a:cs typeface="Times New Roman" pitchFamily="18" charset="0"/>
              </a:rPr>
              <a:t>3002</a:t>
            </a:r>
            <a:r>
              <a:rPr lang="is-IS" sz="1300" baseline="-25000" dirty="0" smtClean="0">
                <a:cs typeface="Times New Roman" pitchFamily="18" charset="0"/>
              </a:rPr>
              <a:t> 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6021808"/>
            <a:ext cx="5602692" cy="80021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b="1" dirty="0" smtClean="0">
                <a:solidFill>
                  <a:srgbClr val="3333FF"/>
                </a:solidFill>
                <a:cs typeface="Times New Roman" pitchFamily="18" charset="0"/>
              </a:rPr>
              <a:t>Net</a:t>
            </a:r>
            <a:r>
              <a:rPr lang="is-IS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b="1" dirty="0" err="1">
                <a:solidFill>
                  <a:srgbClr val="3333FF"/>
                </a:solidFill>
                <a:cs typeface="Times New Roman" pitchFamily="18" charset="0"/>
              </a:rPr>
              <a:t>high-p</a:t>
            </a:r>
            <a:r>
              <a:rPr lang="is-IS" b="1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dirty="0" err="1" smtClean="0">
                <a:solidFill>
                  <a:srgbClr val="3333FF"/>
                </a:solidFill>
                <a:cs typeface="Times New Roman" pitchFamily="18" charset="0"/>
              </a:rPr>
              <a:t>breakdown</a:t>
            </a:r>
            <a:r>
              <a:rPr lang="is-IS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dirty="0" err="1" smtClean="0">
                <a:solidFill>
                  <a:srgbClr val="3333FF"/>
                </a:solidFill>
                <a:cs typeface="Times New Roman" pitchFamily="18" charset="0"/>
              </a:rPr>
              <a:t>reaction</a:t>
            </a:r>
            <a:r>
              <a:rPr lang="is-IS" dirty="0" smtClean="0">
                <a:solidFill>
                  <a:srgbClr val="3333FF"/>
                </a:solidFill>
                <a:cs typeface="Times New Roman" pitchFamily="18" charset="0"/>
              </a:rPr>
              <a:t> of </a:t>
            </a:r>
            <a:r>
              <a:rPr lang="is-IS" dirty="0" err="1" smtClean="0">
                <a:solidFill>
                  <a:srgbClr val="3333FF"/>
                </a:solidFill>
                <a:cs typeface="Times New Roman" pitchFamily="18" charset="0"/>
              </a:rPr>
              <a:t>the</a:t>
            </a:r>
            <a:r>
              <a:rPr lang="is-IS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dirty="0" err="1" smtClean="0">
                <a:solidFill>
                  <a:srgbClr val="3333FF"/>
                </a:solidFill>
                <a:cs typeface="Times New Roman" pitchFamily="18" charset="0"/>
              </a:rPr>
              <a:t>MgAlO</a:t>
            </a:r>
            <a:r>
              <a:rPr lang="is-IS" baseline="-25000" dirty="0" err="1" smtClean="0">
                <a:solidFill>
                  <a:srgbClr val="3333FF"/>
                </a:solidFill>
                <a:cs typeface="Times New Roman" pitchFamily="18" charset="0"/>
              </a:rPr>
              <a:t>2.5</a:t>
            </a:r>
            <a:r>
              <a:rPr lang="is-IS" baseline="-250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is-IS" dirty="0" err="1" smtClean="0">
                <a:solidFill>
                  <a:srgbClr val="3333FF"/>
                </a:solidFill>
                <a:cs typeface="Times New Roman" pitchFamily="18" charset="0"/>
              </a:rPr>
              <a:t>component</a:t>
            </a:r>
            <a:endParaRPr lang="is-IS" dirty="0">
              <a:solidFill>
                <a:srgbClr val="3333FF"/>
              </a:solidFill>
              <a:cs typeface="Times New Roman" pitchFamily="18" charset="0"/>
            </a:endParaRP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dirty="0" smtClean="0">
                <a:solidFill>
                  <a:srgbClr val="3333FF"/>
                </a:solidFill>
                <a:cs typeface="Times New Roman" pitchFamily="18" charset="0"/>
              </a:rPr>
              <a:t>  </a:t>
            </a:r>
            <a:r>
              <a:rPr lang="is-IS" dirty="0" smtClean="0">
                <a:cs typeface="Times New Roman" pitchFamily="18" charset="0"/>
              </a:rPr>
              <a:t>2 </a:t>
            </a:r>
            <a:r>
              <a:rPr lang="is-IS" dirty="0" err="1" smtClean="0">
                <a:cs typeface="Times New Roman" pitchFamily="18" charset="0"/>
              </a:rPr>
              <a:t>MgAlO</a:t>
            </a:r>
            <a:r>
              <a:rPr lang="is-IS" baseline="-25000" dirty="0" err="1" smtClean="0">
                <a:cs typeface="Times New Roman" pitchFamily="18" charset="0"/>
              </a:rPr>
              <a:t>2.5</a:t>
            </a:r>
            <a:r>
              <a:rPr lang="is-IS" dirty="0" smtClean="0">
                <a:cs typeface="Times New Roman" pitchFamily="18" charset="0"/>
              </a:rPr>
              <a:t>  =  </a:t>
            </a:r>
            <a:r>
              <a:rPr lang="is-IS" dirty="0" err="1" smtClean="0">
                <a:cs typeface="Times New Roman" pitchFamily="18" charset="0"/>
              </a:rPr>
              <a:t>Al</a:t>
            </a:r>
            <a:r>
              <a:rPr lang="is-IS" baseline="-25000" dirty="0" err="1" smtClean="0">
                <a:cs typeface="Times New Roman" pitchFamily="18" charset="0"/>
              </a:rPr>
              <a:t>2</a:t>
            </a:r>
            <a:r>
              <a:rPr lang="is-IS" dirty="0" err="1" smtClean="0">
                <a:cs typeface="Times New Roman" pitchFamily="18" charset="0"/>
              </a:rPr>
              <a:t>O</a:t>
            </a:r>
            <a:r>
              <a:rPr lang="is-IS" baseline="-25000" dirty="0" err="1" smtClean="0">
                <a:cs typeface="Times New Roman" pitchFamily="18" charset="0"/>
              </a:rPr>
              <a:t>3</a:t>
            </a:r>
            <a:r>
              <a:rPr lang="is-IS" dirty="0" smtClean="0">
                <a:cs typeface="Times New Roman" pitchFamily="18" charset="0"/>
              </a:rPr>
              <a:t> + 2 </a:t>
            </a:r>
            <a:r>
              <a:rPr lang="is-IS" dirty="0" err="1" smtClean="0">
                <a:cs typeface="Times New Roman" pitchFamily="18" charset="0"/>
              </a:rPr>
              <a:t>MgO</a:t>
            </a:r>
            <a:r>
              <a:rPr lang="is-IS" dirty="0" smtClean="0">
                <a:cs typeface="Times New Roman" pitchFamily="18" charset="0"/>
              </a:rPr>
              <a:t>        </a:t>
            </a:r>
            <a:r>
              <a:rPr lang="is-IS" b="1" dirty="0" smtClean="0">
                <a:latin typeface="Symbol" panose="05050102010706020507" pitchFamily="18" charset="2"/>
                <a:cs typeface="Times New Roman" pitchFamily="18" charset="0"/>
              </a:rPr>
              <a:t>D</a:t>
            </a:r>
            <a:r>
              <a:rPr lang="is-IS" b="1" dirty="0" smtClean="0">
                <a:cs typeface="Times New Roman" pitchFamily="18" charset="0"/>
              </a:rPr>
              <a:t>V</a:t>
            </a:r>
            <a:r>
              <a:rPr lang="is-IS" dirty="0" smtClean="0">
                <a:cs typeface="Times New Roman" pitchFamily="18" charset="0"/>
              </a:rPr>
              <a:t>: </a:t>
            </a:r>
            <a:r>
              <a:rPr lang="is-I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positive</a:t>
            </a:r>
            <a:r>
              <a:rPr lang="is-I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or </a:t>
            </a:r>
            <a:r>
              <a:rPr lang="is-I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negative</a:t>
            </a:r>
            <a:r>
              <a:rPr lang="is-I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?</a:t>
            </a: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1400" dirty="0">
                <a:cs typeface="Times New Roman" pitchFamily="18" charset="0"/>
              </a:rPr>
              <a:t> </a:t>
            </a:r>
            <a:r>
              <a:rPr lang="is-IS" sz="1400" dirty="0" smtClean="0">
                <a:cs typeface="Times New Roman" pitchFamily="18" charset="0"/>
              </a:rPr>
              <a:t>      </a:t>
            </a:r>
            <a:r>
              <a:rPr lang="is-IS" sz="1400" i="1" dirty="0" smtClean="0">
                <a:cs typeface="Times New Roman" pitchFamily="18" charset="0"/>
              </a:rPr>
              <a:t>in </a:t>
            </a:r>
            <a:r>
              <a:rPr lang="is-IS" sz="1400" i="1" dirty="0" err="1" smtClean="0">
                <a:cs typeface="Times New Roman" pitchFamily="18" charset="0"/>
              </a:rPr>
              <a:t>bm</a:t>
            </a:r>
            <a:r>
              <a:rPr lang="is-IS" sz="1400" i="1" dirty="0" smtClean="0">
                <a:cs typeface="Times New Roman" pitchFamily="18" charset="0"/>
              </a:rPr>
              <a:t>                in </a:t>
            </a:r>
            <a:r>
              <a:rPr lang="is-IS" sz="1400" i="1" dirty="0" err="1" smtClean="0">
                <a:cs typeface="Times New Roman" pitchFamily="18" charset="0"/>
              </a:rPr>
              <a:t>bm</a:t>
            </a:r>
            <a:r>
              <a:rPr lang="is-IS" sz="1400" i="1" dirty="0" smtClean="0">
                <a:cs typeface="Times New Roman" pitchFamily="18" charset="0"/>
              </a:rPr>
              <a:t>        in </a:t>
            </a:r>
            <a:r>
              <a:rPr lang="is-IS" sz="1400" i="1" dirty="0" err="1" smtClean="0">
                <a:cs typeface="Times New Roman" pitchFamily="18" charset="0"/>
              </a:rPr>
              <a:t>fp</a:t>
            </a:r>
            <a:endParaRPr lang="is-IS" sz="14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" y="895175"/>
            <a:ext cx="8932323" cy="5015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27" y="899406"/>
            <a:ext cx="2871564" cy="438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05" y="899405"/>
            <a:ext cx="2895641" cy="43739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2277" y="1633653"/>
            <a:ext cx="2935175" cy="3367668"/>
          </a:xfrm>
          <a:prstGeom prst="rect">
            <a:avLst/>
          </a:prstGeom>
          <a:noFill/>
          <a:ln w="31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77332" y="1627477"/>
            <a:ext cx="3291" cy="429923"/>
          </a:xfrm>
          <a:prstGeom prst="straightConnector1">
            <a:avLst/>
          </a:prstGeom>
          <a:ln>
            <a:solidFill>
              <a:srgbClr val="33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41644" y="1631873"/>
            <a:ext cx="6208" cy="715459"/>
          </a:xfrm>
          <a:prstGeom prst="straightConnector1">
            <a:avLst/>
          </a:prstGeom>
          <a:ln>
            <a:solidFill>
              <a:srgbClr val="33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0053" y="6172027"/>
            <a:ext cx="3268202" cy="461665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6600CC"/>
                </a:solidFill>
              </a:rPr>
              <a:t>FS and FA components partition into pbm.</a:t>
            </a:r>
          </a:p>
          <a:p>
            <a:r>
              <a:rPr lang="nb-NO" sz="1200" dirty="0" smtClean="0">
                <a:solidFill>
                  <a:srgbClr val="6600CC"/>
                </a:solidFill>
              </a:rPr>
              <a:t>MS-FS phase loop is at lower p </a:t>
            </a:r>
            <a:r>
              <a:rPr lang="nb-NO" sz="1200" dirty="0" err="1" smtClean="0">
                <a:solidFill>
                  <a:srgbClr val="6600CC"/>
                </a:solidFill>
              </a:rPr>
              <a:t>than</a:t>
            </a:r>
            <a:r>
              <a:rPr lang="nb-NO" sz="1200" dirty="0" smtClean="0">
                <a:solidFill>
                  <a:srgbClr val="6600CC"/>
                </a:solidFill>
              </a:rPr>
              <a:t> MS-FA loop.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8859" y="6188753"/>
            <a:ext cx="2743028" cy="477054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6600CC"/>
                </a:solidFill>
              </a:rPr>
              <a:t>AA </a:t>
            </a:r>
            <a:r>
              <a:rPr lang="nb-NO" sz="1200" dirty="0" err="1" smtClean="0">
                <a:solidFill>
                  <a:srgbClr val="6600CC"/>
                </a:solidFill>
              </a:rPr>
              <a:t>partitions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into</a:t>
            </a:r>
            <a:r>
              <a:rPr lang="nb-NO" sz="1200" dirty="0" smtClean="0">
                <a:solidFill>
                  <a:srgbClr val="6600CC"/>
                </a:solidFill>
              </a:rPr>
              <a:t> bm.</a:t>
            </a:r>
          </a:p>
          <a:p>
            <a:r>
              <a:rPr lang="nb-NO" sz="1200" dirty="0" err="1" smtClean="0">
                <a:solidFill>
                  <a:srgbClr val="6600CC"/>
                </a:solidFill>
              </a:rPr>
              <a:t>Very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low</a:t>
            </a:r>
            <a:r>
              <a:rPr lang="nb-NO" sz="1200" dirty="0" smtClean="0">
                <a:solidFill>
                  <a:srgbClr val="6600CC"/>
                </a:solidFill>
              </a:rPr>
              <a:t> Al-</a:t>
            </a:r>
            <a:r>
              <a:rPr lang="nb-NO" sz="1200" dirty="0" err="1" smtClean="0">
                <a:solidFill>
                  <a:srgbClr val="6600CC"/>
                </a:solidFill>
              </a:rPr>
              <a:t>solubility</a:t>
            </a:r>
            <a:r>
              <a:rPr lang="nb-NO" sz="1200" dirty="0" smtClean="0">
                <a:solidFill>
                  <a:srgbClr val="6600CC"/>
                </a:solidFill>
              </a:rPr>
              <a:t> in </a:t>
            </a:r>
            <a:r>
              <a:rPr lang="nb-NO" sz="1200" dirty="0" err="1" smtClean="0">
                <a:solidFill>
                  <a:srgbClr val="6600CC"/>
                </a:solidFill>
              </a:rPr>
              <a:t>bm</a:t>
            </a:r>
            <a:r>
              <a:rPr lang="nb-NO" sz="1200" dirty="0" smtClean="0">
                <a:solidFill>
                  <a:srgbClr val="6600CC"/>
                </a:solidFill>
              </a:rPr>
              <a:t> at 125 </a:t>
            </a:r>
            <a:r>
              <a:rPr lang="nb-NO" sz="1200" dirty="0" err="1" smtClean="0">
                <a:solidFill>
                  <a:srgbClr val="6600CC"/>
                </a:solidFill>
              </a:rPr>
              <a:t>GPa</a:t>
            </a:r>
            <a:r>
              <a:rPr lang="nb-NO" sz="1200" dirty="0" smtClean="0">
                <a:solidFill>
                  <a:srgbClr val="6600CC"/>
                </a:solidFill>
              </a:rPr>
              <a:t>.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39779" y="105481"/>
            <a:ext cx="881465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 err="1" smtClean="0">
                <a:solidFill>
                  <a:srgbClr val="3333FF"/>
                </a:solidFill>
              </a:rPr>
              <a:t>Binary</a:t>
            </a:r>
            <a:r>
              <a:rPr lang="is-IS" sz="2000" dirty="0" smtClean="0">
                <a:solidFill>
                  <a:srgbClr val="3333FF"/>
                </a:solidFill>
              </a:rPr>
              <a:t> </a:t>
            </a:r>
            <a:r>
              <a:rPr lang="is-IS" sz="2000" dirty="0" err="1" smtClean="0">
                <a:solidFill>
                  <a:srgbClr val="3333FF"/>
                </a:solidFill>
              </a:rPr>
              <a:t>p-X-diagrams</a:t>
            </a:r>
            <a:r>
              <a:rPr lang="is-IS" sz="2000" dirty="0" smtClean="0">
                <a:solidFill>
                  <a:srgbClr val="3333FF"/>
                </a:solidFill>
              </a:rPr>
              <a:t> for MS-FS, MS-FA and MS-AA </a:t>
            </a:r>
            <a:r>
              <a:rPr lang="is-IS" sz="2000" dirty="0" err="1" smtClean="0">
                <a:solidFill>
                  <a:srgbClr val="3333FF"/>
                </a:solidFill>
              </a:rPr>
              <a:t>joins</a:t>
            </a:r>
            <a:r>
              <a:rPr lang="is-IS" sz="2000" dirty="0" smtClean="0">
                <a:solidFill>
                  <a:srgbClr val="3333FF"/>
                </a:solidFill>
              </a:rPr>
              <a:t>  at  3000 K, 35-155 </a:t>
            </a:r>
            <a:r>
              <a:rPr lang="is-IS" sz="2000" dirty="0" err="1" smtClean="0">
                <a:solidFill>
                  <a:srgbClr val="3333FF"/>
                </a:solidFill>
              </a:rPr>
              <a:t>GPa</a:t>
            </a:r>
            <a:r>
              <a:rPr lang="is-IS" sz="2000" dirty="0" smtClean="0">
                <a:solidFill>
                  <a:srgbClr val="333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38689"/>
            <a:ext cx="3645681" cy="177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5076056" y="5598681"/>
            <a:ext cx="3730508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1500" dirty="0">
                <a:solidFill>
                  <a:srgbClr val="0000FF"/>
                </a:solidFill>
              </a:rPr>
              <a:t>The </a:t>
            </a:r>
            <a:r>
              <a:rPr lang="nb-NO" sz="1500" b="1" dirty="0">
                <a:solidFill>
                  <a:srgbClr val="0000FF"/>
                </a:solidFill>
              </a:rPr>
              <a:t>Scd</a:t>
            </a:r>
            <a:r>
              <a:rPr lang="nb-NO" sz="1500" dirty="0">
                <a:solidFill>
                  <a:srgbClr val="0000FF"/>
                </a:solidFill>
              </a:rPr>
              <a:t> </a:t>
            </a:r>
            <a:r>
              <a:rPr lang="nb-NO" sz="1400" dirty="0">
                <a:solidFill>
                  <a:srgbClr val="3399FF"/>
                </a:solidFill>
              </a:rPr>
              <a:t>and </a:t>
            </a:r>
            <a:r>
              <a:rPr lang="nb-NO" sz="1400" b="1" dirty="0" smtClean="0">
                <a:solidFill>
                  <a:srgbClr val="3399FF"/>
                </a:solidFill>
              </a:rPr>
              <a:t>Scd</a:t>
            </a:r>
            <a:r>
              <a:rPr lang="nb-NO" sz="1400" b="1" baseline="-25000" dirty="0" smtClean="0">
                <a:solidFill>
                  <a:srgbClr val="3399FF"/>
                </a:solidFill>
              </a:rPr>
              <a:t>2</a:t>
            </a:r>
            <a:r>
              <a:rPr lang="nb-NO" sz="1500" b="1" dirty="0" smtClean="0">
                <a:solidFill>
                  <a:srgbClr val="3399FF"/>
                </a:solidFill>
              </a:rPr>
              <a:t>(??)</a:t>
            </a:r>
            <a:r>
              <a:rPr lang="nb-NO" sz="1500" dirty="0" smtClean="0">
                <a:solidFill>
                  <a:srgbClr val="0000FF"/>
                </a:solidFill>
              </a:rPr>
              <a:t> </a:t>
            </a:r>
            <a:r>
              <a:rPr lang="nb-NO" sz="1500" dirty="0" err="1" smtClean="0">
                <a:solidFill>
                  <a:srgbClr val="0000FF"/>
                </a:solidFill>
              </a:rPr>
              <a:t>might</a:t>
            </a:r>
            <a:r>
              <a:rPr lang="nb-NO" sz="1500" dirty="0" smtClean="0">
                <a:solidFill>
                  <a:srgbClr val="0000FF"/>
                </a:solidFill>
              </a:rPr>
              <a:t> be </a:t>
            </a:r>
            <a:r>
              <a:rPr lang="nb-NO" sz="1500" dirty="0" err="1" smtClean="0">
                <a:solidFill>
                  <a:srgbClr val="0000FF"/>
                </a:solidFill>
              </a:rPr>
              <a:t>ascribed</a:t>
            </a:r>
            <a:r>
              <a:rPr lang="nb-NO" sz="1500" dirty="0" smtClean="0">
                <a:solidFill>
                  <a:srgbClr val="0000FF"/>
                </a:solidFill>
              </a:rPr>
              <a:t> to</a:t>
            </a:r>
          </a:p>
          <a:p>
            <a:pPr>
              <a:lnSpc>
                <a:spcPts val="2000"/>
              </a:lnSpc>
            </a:pPr>
            <a:r>
              <a:rPr lang="nb-NO" sz="1500" dirty="0" smtClean="0">
                <a:solidFill>
                  <a:srgbClr val="3399FF"/>
                </a:solidFill>
              </a:rPr>
              <a:t>double(??)-</a:t>
            </a:r>
            <a:r>
              <a:rPr lang="nb-NO" sz="1500" dirty="0" err="1" smtClean="0">
                <a:solidFill>
                  <a:srgbClr val="0000FF"/>
                </a:solidFill>
              </a:rPr>
              <a:t>crossing</a:t>
            </a:r>
            <a:r>
              <a:rPr lang="nb-NO" sz="1500" dirty="0" smtClean="0">
                <a:solidFill>
                  <a:srgbClr val="0000FF"/>
                </a:solidFill>
              </a:rPr>
              <a:t> of </a:t>
            </a:r>
            <a:r>
              <a:rPr lang="nb-NO" sz="1500" dirty="0" err="1" smtClean="0">
                <a:solidFill>
                  <a:srgbClr val="0000FF"/>
                </a:solidFill>
              </a:rPr>
              <a:t>the</a:t>
            </a:r>
            <a:r>
              <a:rPr lang="nb-NO" sz="1500" dirty="0" smtClean="0">
                <a:solidFill>
                  <a:srgbClr val="0000FF"/>
                </a:solidFill>
              </a:rPr>
              <a:t> </a:t>
            </a:r>
            <a:r>
              <a:rPr lang="nb-NO" sz="1500" b="1" dirty="0" err="1" smtClean="0">
                <a:solidFill>
                  <a:srgbClr val="0000FF"/>
                </a:solidFill>
              </a:rPr>
              <a:t>bm-pbm</a:t>
            </a:r>
            <a:r>
              <a:rPr lang="nb-NO" sz="1500" dirty="0" smtClean="0">
                <a:solidFill>
                  <a:srgbClr val="0000FF"/>
                </a:solidFill>
              </a:rPr>
              <a:t> </a:t>
            </a:r>
            <a:r>
              <a:rPr lang="nb-NO" sz="1500" dirty="0" err="1" smtClean="0">
                <a:solidFill>
                  <a:srgbClr val="0000FF"/>
                </a:solidFill>
              </a:rPr>
              <a:t>boundary</a:t>
            </a:r>
            <a:endParaRPr lang="nb-NO" sz="1500" dirty="0">
              <a:solidFill>
                <a:srgbClr val="0000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400" dirty="0" smtClean="0"/>
              <a:t>   - </a:t>
            </a:r>
            <a:r>
              <a:rPr lang="nb-NO" sz="1400" dirty="0"/>
              <a:t>large thermal gradient in the D”</a:t>
            </a:r>
          </a:p>
          <a:p>
            <a:pPr>
              <a:lnSpc>
                <a:spcPts val="1500"/>
              </a:lnSpc>
            </a:pPr>
            <a:r>
              <a:rPr lang="nb-NO" sz="1400" dirty="0" smtClean="0"/>
              <a:t>   - </a:t>
            </a:r>
            <a:r>
              <a:rPr lang="nb-NO" sz="1400" dirty="0"/>
              <a:t>large dp/dT-slope of </a:t>
            </a:r>
            <a:r>
              <a:rPr lang="nb-NO" sz="1400" dirty="0" err="1"/>
              <a:t>phase</a:t>
            </a:r>
            <a:r>
              <a:rPr lang="nb-NO" sz="1400" dirty="0"/>
              <a:t> </a:t>
            </a:r>
            <a:r>
              <a:rPr lang="nb-NO" sz="1400" dirty="0" err="1" smtClean="0"/>
              <a:t>boundary</a:t>
            </a:r>
            <a:endParaRPr lang="en-US" sz="1400" dirty="0"/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4726663" y="1090829"/>
            <a:ext cx="43818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nb-NO" b="1" dirty="0" smtClean="0">
                <a:solidFill>
                  <a:srgbClr val="0000FF"/>
                </a:solidFill>
              </a:rPr>
              <a:t>D”-</a:t>
            </a:r>
            <a:r>
              <a:rPr lang="nb-NO" b="1" dirty="0" err="1" smtClean="0">
                <a:solidFill>
                  <a:srgbClr val="0000FF"/>
                </a:solidFill>
              </a:rPr>
              <a:t>discontinuities</a:t>
            </a:r>
            <a:endParaRPr lang="nb-NO" b="1" dirty="0" smtClean="0">
              <a:solidFill>
                <a:srgbClr val="00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err="1" smtClean="0"/>
              <a:t>Lay</a:t>
            </a:r>
            <a:r>
              <a:rPr lang="nb-NO" sz="1400" dirty="0" smtClean="0"/>
              <a:t> and </a:t>
            </a:r>
            <a:r>
              <a:rPr lang="nb-NO" sz="1400" dirty="0" err="1" smtClean="0"/>
              <a:t>Helmberger</a:t>
            </a:r>
            <a:r>
              <a:rPr lang="nb-NO" sz="1400" dirty="0" smtClean="0"/>
              <a:t> (1983, GJRAS): </a:t>
            </a:r>
            <a:r>
              <a:rPr lang="nb-NO" sz="1400" b="1" dirty="0" smtClean="0"/>
              <a:t>S-</a:t>
            </a:r>
            <a:r>
              <a:rPr lang="nb-NO" sz="1400" b="1" dirty="0" err="1" smtClean="0"/>
              <a:t>wave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triplication</a:t>
            </a:r>
            <a:r>
              <a:rPr lang="nb-NO" sz="1400" dirty="0" smtClean="0"/>
              <a:t>:</a:t>
            </a:r>
            <a:endParaRPr lang="nb-NO" sz="1400" dirty="0">
              <a:solidFill>
                <a:srgbClr val="00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     S, </a:t>
            </a:r>
            <a:r>
              <a:rPr lang="nb-NO" sz="1400" dirty="0" err="1" smtClean="0">
                <a:solidFill>
                  <a:srgbClr val="0000FF"/>
                </a:solidFill>
              </a:rPr>
              <a:t>Scd</a:t>
            </a:r>
            <a:r>
              <a:rPr lang="nb-NO" sz="1400" dirty="0" smtClean="0">
                <a:solidFill>
                  <a:srgbClr val="0000FF"/>
                </a:solidFill>
              </a:rPr>
              <a:t> and </a:t>
            </a:r>
            <a:r>
              <a:rPr lang="nb-NO" sz="1400" dirty="0" err="1" smtClean="0">
                <a:solidFill>
                  <a:srgbClr val="0000FF"/>
                </a:solidFill>
              </a:rPr>
              <a:t>ScS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smtClean="0"/>
              <a:t>(in </a:t>
            </a:r>
            <a:r>
              <a:rPr lang="nb-NO" sz="1400" dirty="0" err="1" smtClean="0"/>
              <a:t>certain</a:t>
            </a:r>
            <a:r>
              <a:rPr lang="nb-NO" sz="1400" dirty="0" smtClean="0"/>
              <a:t> areas, at </a:t>
            </a:r>
            <a:r>
              <a:rPr lang="nb-NO" sz="1400" dirty="0" err="1" smtClean="0"/>
              <a:t>least</a:t>
            </a:r>
            <a:r>
              <a:rPr lang="nb-NO" sz="1400" dirty="0" smtClean="0"/>
              <a:t>)</a:t>
            </a:r>
            <a:endParaRPr lang="en-US" sz="1400" dirty="0"/>
          </a:p>
        </p:txBody>
      </p:sp>
      <p:pic>
        <p:nvPicPr>
          <p:cNvPr id="922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663" y="3649833"/>
            <a:ext cx="4248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M:\pc\Dokumenter\Adobe-Illustr-figures\Experimental-PhaseRel\Core-phase-rel\Tecto12217-Fig\Fig-AI-final\Adiabat-perid-melt-range-double-cro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" y="1171668"/>
            <a:ext cx="4104456" cy="54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5201" y="72027"/>
            <a:ext cx="881465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 err="1" smtClean="0">
                <a:solidFill>
                  <a:srgbClr val="3333FF"/>
                </a:solidFill>
              </a:rPr>
              <a:t>The</a:t>
            </a:r>
            <a:r>
              <a:rPr lang="is-IS" sz="2000" dirty="0" smtClean="0">
                <a:solidFill>
                  <a:srgbClr val="3333FF"/>
                </a:solidFill>
              </a:rPr>
              <a:t> </a:t>
            </a:r>
            <a:r>
              <a:rPr lang="is-IS" sz="2000" dirty="0" err="1" smtClean="0">
                <a:solidFill>
                  <a:srgbClr val="3333FF"/>
                </a:solidFill>
              </a:rPr>
              <a:t>bm-pbm</a:t>
            </a:r>
            <a:r>
              <a:rPr lang="is-IS" sz="2000" dirty="0" smtClean="0">
                <a:solidFill>
                  <a:srgbClr val="3333FF"/>
                </a:solidFill>
              </a:rPr>
              <a:t> </a:t>
            </a:r>
            <a:r>
              <a:rPr lang="is-IS" sz="2000" dirty="0" err="1" smtClean="0">
                <a:solidFill>
                  <a:srgbClr val="3333FF"/>
                </a:solidFill>
              </a:rPr>
              <a:t>transition</a:t>
            </a:r>
            <a:r>
              <a:rPr lang="is-IS" sz="2000" dirty="0" smtClean="0">
                <a:solidFill>
                  <a:srgbClr val="3333FF"/>
                </a:solidFill>
              </a:rPr>
              <a:t>:  </a:t>
            </a:r>
            <a:r>
              <a:rPr lang="is-IS" sz="2000" dirty="0" smtClean="0">
                <a:solidFill>
                  <a:srgbClr val="0099FF"/>
                </a:solidFill>
              </a:rPr>
              <a:t>Is </a:t>
            </a:r>
            <a:r>
              <a:rPr lang="is-IS" sz="2000" dirty="0" err="1" smtClean="0">
                <a:solidFill>
                  <a:srgbClr val="0099FF"/>
                </a:solidFill>
              </a:rPr>
              <a:t>the</a:t>
            </a:r>
            <a:r>
              <a:rPr lang="is-IS" sz="2000" dirty="0" smtClean="0">
                <a:solidFill>
                  <a:srgbClr val="0099FF"/>
                </a:solidFill>
              </a:rPr>
              <a:t> </a:t>
            </a:r>
            <a:r>
              <a:rPr lang="is-IS" sz="2000" dirty="0" err="1" smtClean="0">
                <a:solidFill>
                  <a:srgbClr val="0099FF"/>
                </a:solidFill>
              </a:rPr>
              <a:t>double-crossing</a:t>
            </a:r>
            <a:r>
              <a:rPr lang="is-IS" sz="2000" dirty="0" smtClean="0">
                <a:solidFill>
                  <a:srgbClr val="0099FF"/>
                </a:solidFill>
              </a:rPr>
              <a:t> </a:t>
            </a:r>
            <a:r>
              <a:rPr lang="is-IS" sz="2000" dirty="0" err="1" smtClean="0">
                <a:solidFill>
                  <a:srgbClr val="0099FF"/>
                </a:solidFill>
              </a:rPr>
              <a:t>scenario</a:t>
            </a:r>
            <a:r>
              <a:rPr lang="is-IS" sz="2000" dirty="0" smtClean="0">
                <a:solidFill>
                  <a:srgbClr val="0099FF"/>
                </a:solidFill>
              </a:rPr>
              <a:t> </a:t>
            </a:r>
            <a:r>
              <a:rPr lang="is-IS" dirty="0" smtClean="0"/>
              <a:t>(Hernlund et al. 2005, Nat.)</a:t>
            </a:r>
          </a:p>
          <a:p>
            <a:pPr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dirty="0">
                <a:solidFill>
                  <a:srgbClr val="0000FF"/>
                </a:solidFill>
              </a:rPr>
              <a:t> </a:t>
            </a:r>
            <a:r>
              <a:rPr lang="is-IS" sz="2000" dirty="0" smtClean="0">
                <a:solidFill>
                  <a:srgbClr val="0000FF"/>
                </a:solidFill>
              </a:rPr>
              <a:t>                                         </a:t>
            </a:r>
            <a:r>
              <a:rPr lang="is-IS" sz="2000" dirty="0" err="1" smtClean="0">
                <a:solidFill>
                  <a:srgbClr val="0099FF"/>
                </a:solidFill>
              </a:rPr>
              <a:t>fact</a:t>
            </a:r>
            <a:r>
              <a:rPr lang="is-IS" sz="2000" dirty="0" smtClean="0">
                <a:solidFill>
                  <a:srgbClr val="0099FF"/>
                </a:solidFill>
              </a:rPr>
              <a:t>  or  </a:t>
            </a:r>
            <a:r>
              <a:rPr lang="is-IS" sz="2000" dirty="0" err="1" smtClean="0">
                <a:solidFill>
                  <a:srgbClr val="0099FF"/>
                </a:solidFill>
              </a:rPr>
              <a:t>fiction</a:t>
            </a:r>
            <a:r>
              <a:rPr lang="is-IS" sz="2000" dirty="0" smtClean="0">
                <a:solidFill>
                  <a:srgbClr val="0099FF"/>
                </a:solidFill>
              </a:rPr>
              <a:t> ?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577786" y="453848"/>
            <a:ext cx="1022031" cy="3159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tabLst>
                <a:tab pos="1905000" algn="l"/>
                <a:tab pos="2952750" algn="l"/>
                <a:tab pos="3905250" algn="l"/>
              </a:tabLst>
            </a:pPr>
            <a:r>
              <a:rPr lang="is-IS" sz="2000" b="1" dirty="0" err="1" smtClean="0">
                <a:solidFill>
                  <a:srgbClr val="0000FF"/>
                </a:solidFill>
              </a:rPr>
              <a:t>fiction</a:t>
            </a:r>
            <a:endParaRPr lang="is-IS" sz="2000" b="1" dirty="0" smtClean="0">
              <a:solidFill>
                <a:srgbClr val="0000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32410" y="473927"/>
            <a:ext cx="423746" cy="211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23863" y="4650058"/>
            <a:ext cx="360040" cy="194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8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/>
      <p:bldP spid="9221" grpId="0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92" name="Text Box 20"/>
          <p:cNvSpPr txBox="1">
            <a:spLocks noChangeArrowheads="1"/>
          </p:cNvSpPr>
          <p:nvPr/>
        </p:nvSpPr>
        <p:spPr bwMode="auto">
          <a:xfrm>
            <a:off x="5376781" y="3787152"/>
            <a:ext cx="2691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FF0000"/>
                </a:solidFill>
                <a:sym typeface="Symbol" pitchFamily="18" charset="2"/>
              </a:rPr>
              <a:t> </a:t>
            </a:r>
            <a:r>
              <a:rPr lang="nb-NO" sz="1600" b="1">
                <a:solidFill>
                  <a:srgbClr val="FF0000"/>
                </a:solidFill>
              </a:rPr>
              <a:t>horizontal flow </a:t>
            </a:r>
            <a:r>
              <a:rPr lang="nb-NO" sz="1600">
                <a:solidFill>
                  <a:srgbClr val="FF0000"/>
                </a:solidFill>
              </a:rPr>
              <a:t>(and PGZ)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85869" y="1091406"/>
            <a:ext cx="2955925" cy="86360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0000FF"/>
                </a:solidFill>
              </a:rPr>
              <a:t>S-wave model</a:t>
            </a:r>
          </a:p>
          <a:p>
            <a:r>
              <a:rPr lang="nb-NO" sz="1800">
                <a:solidFill>
                  <a:srgbClr val="0000FF"/>
                </a:solidFill>
              </a:rPr>
              <a:t>NE part of Pacific LLSVP</a:t>
            </a:r>
          </a:p>
          <a:p>
            <a:r>
              <a:rPr lang="nb-NO" sz="1400"/>
              <a:t>Samoa quakes, recorded in N-America</a:t>
            </a:r>
            <a:endParaRPr lang="en-GB" sz="1400"/>
          </a:p>
        </p:txBody>
      </p:sp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2058988"/>
            <a:ext cx="3203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663" y="654050"/>
            <a:ext cx="26543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875" y="4165600"/>
            <a:ext cx="46815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14"/>
          <p:cNvSpPr txBox="1">
            <a:spLocks noChangeArrowheads="1"/>
          </p:cNvSpPr>
          <p:nvPr/>
        </p:nvSpPr>
        <p:spPr bwMode="auto">
          <a:xfrm>
            <a:off x="4881563" y="204788"/>
            <a:ext cx="1363662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3333FF"/>
                </a:solidFill>
              </a:rPr>
              <a:t>S-wave model</a:t>
            </a:r>
            <a:endParaRPr lang="en-GB" sz="1600">
              <a:solidFill>
                <a:srgbClr val="3333FF"/>
              </a:solidFill>
            </a:endParaRPr>
          </a:p>
        </p:txBody>
      </p:sp>
      <p:sp>
        <p:nvSpPr>
          <p:cNvPr id="40967" name="Line 15"/>
          <p:cNvSpPr>
            <a:spLocks noChangeShapeType="1"/>
          </p:cNvSpPr>
          <p:nvPr/>
        </p:nvSpPr>
        <p:spPr bwMode="auto">
          <a:xfrm flipH="1">
            <a:off x="7394575" y="2378075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0968" name="Line 16"/>
          <p:cNvSpPr>
            <a:spLocks noChangeShapeType="1"/>
          </p:cNvSpPr>
          <p:nvPr/>
        </p:nvSpPr>
        <p:spPr bwMode="auto">
          <a:xfrm flipH="1">
            <a:off x="7400925" y="2522538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0969" name="Text Box 18"/>
          <p:cNvSpPr txBox="1">
            <a:spLocks noChangeArrowheads="1"/>
          </p:cNvSpPr>
          <p:nvPr/>
        </p:nvSpPr>
        <p:spPr bwMode="auto">
          <a:xfrm>
            <a:off x="7678738" y="2257425"/>
            <a:ext cx="133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0000"/>
                </a:solidFill>
              </a:rPr>
              <a:t>Double crossing of the</a:t>
            </a:r>
          </a:p>
          <a:p>
            <a:r>
              <a:rPr lang="nb-NO" sz="1000">
                <a:solidFill>
                  <a:srgbClr val="FF0000"/>
                </a:solidFill>
              </a:rPr>
              <a:t>pv-ppv-transition</a:t>
            </a:r>
          </a:p>
        </p:txBody>
      </p:sp>
      <p:sp>
        <p:nvSpPr>
          <p:cNvPr id="40970" name="Text Box 19"/>
          <p:cNvSpPr txBox="1">
            <a:spLocks noChangeArrowheads="1"/>
          </p:cNvSpPr>
          <p:nvPr/>
        </p:nvSpPr>
        <p:spPr bwMode="auto">
          <a:xfrm>
            <a:off x="5360983" y="3509964"/>
            <a:ext cx="21836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>
                <a:solidFill>
                  <a:srgbClr val="FF0000"/>
                </a:solidFill>
              </a:rPr>
              <a:t>Large lateral variation</a:t>
            </a:r>
          </a:p>
        </p:txBody>
      </p:sp>
      <p:sp>
        <p:nvSpPr>
          <p:cNvPr id="8204" name="Text Box 5"/>
          <p:cNvSpPr txBox="1">
            <a:spLocks noChangeArrowheads="1"/>
          </p:cNvSpPr>
          <p:nvPr/>
        </p:nvSpPr>
        <p:spPr bwMode="auto">
          <a:xfrm>
            <a:off x="3064521" y="2085687"/>
            <a:ext cx="1475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/>
              <a:t>Lay</a:t>
            </a:r>
            <a:r>
              <a:rPr lang="nb-NO" dirty="0"/>
              <a:t> et al.</a:t>
            </a:r>
          </a:p>
          <a:p>
            <a:r>
              <a:rPr lang="nb-NO" dirty="0"/>
              <a:t>(2006, Science)</a:t>
            </a:r>
          </a:p>
        </p:txBody>
      </p:sp>
      <p:sp>
        <p:nvSpPr>
          <p:cNvPr id="156693" name="Rectangle 21"/>
          <p:cNvSpPr>
            <a:spLocks noChangeArrowheads="1"/>
          </p:cNvSpPr>
          <p:nvPr/>
        </p:nvSpPr>
        <p:spPr bwMode="auto">
          <a:xfrm>
            <a:off x="5676900" y="4924425"/>
            <a:ext cx="523875" cy="12842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/>
          </a:p>
        </p:txBody>
      </p:sp>
      <p:sp>
        <p:nvSpPr>
          <p:cNvPr id="156694" name="Text Box 22"/>
          <p:cNvSpPr txBox="1">
            <a:spLocks noChangeArrowheads="1"/>
          </p:cNvSpPr>
          <p:nvPr/>
        </p:nvSpPr>
        <p:spPr bwMode="auto">
          <a:xfrm>
            <a:off x="5622925" y="4686300"/>
            <a:ext cx="646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FF3300"/>
                </a:solidFill>
              </a:rPr>
              <a:t>Bin 1-3</a:t>
            </a:r>
            <a:endParaRPr lang="en-GB" sz="1200" dirty="0">
              <a:solidFill>
                <a:srgbClr val="FF3300"/>
              </a:solidFill>
            </a:endParaRP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330700" y="4170363"/>
            <a:ext cx="16557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500" dirty="0"/>
              <a:t>Mantle </a:t>
            </a:r>
            <a:r>
              <a:rPr lang="nb-NO" sz="1500" dirty="0" err="1"/>
              <a:t>flow</a:t>
            </a:r>
            <a:r>
              <a:rPr lang="nb-NO" sz="1500" dirty="0"/>
              <a:t> </a:t>
            </a:r>
            <a:r>
              <a:rPr lang="nb-NO" sz="1500" dirty="0" err="1"/>
              <a:t>model</a:t>
            </a:r>
            <a:endParaRPr lang="en-GB" sz="1500" dirty="0"/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0" y="0"/>
            <a:ext cx="4105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Seismological image of</a:t>
            </a:r>
          </a:p>
          <a:p>
            <a:r>
              <a:rPr lang="nb-NO" sz="2400">
                <a:solidFill>
                  <a:srgbClr val="0000FF"/>
                </a:solidFill>
              </a:rPr>
              <a:t>Plume Generation Zones (PGZ)</a:t>
            </a:r>
          </a:p>
        </p:txBody>
      </p:sp>
    </p:spTree>
    <p:extLst>
      <p:ext uri="{BB962C8B-B14F-4D97-AF65-F5344CB8AC3E}">
        <p14:creationId xmlns:p14="http://schemas.microsoft.com/office/powerpoint/2010/main" val="9371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92" grpId="0"/>
      <p:bldP spid="40966" grpId="0" animBg="1"/>
      <p:bldP spid="40967" grpId="0" animBg="1"/>
      <p:bldP spid="40968" grpId="0" animBg="1"/>
      <p:bldP spid="40969" grpId="0"/>
      <p:bldP spid="40970" grpId="0"/>
      <p:bldP spid="156693" grpId="0" animBg="1"/>
      <p:bldP spid="156694" grpId="0"/>
      <p:bldP spid="1566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39" y="66907"/>
            <a:ext cx="506260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33FF"/>
                </a:solidFill>
              </a:rPr>
              <a:t>Example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of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cold</a:t>
            </a:r>
            <a:r>
              <a:rPr lang="nb-NO" sz="2200" dirty="0" smtClean="0">
                <a:solidFill>
                  <a:srgbClr val="3333FF"/>
                </a:solidFill>
              </a:rPr>
              <a:t> region </a:t>
            </a:r>
            <a:r>
              <a:rPr lang="nb-NO" sz="2200" dirty="0" err="1" smtClean="0">
                <a:solidFill>
                  <a:srgbClr val="3333FF"/>
                </a:solidFill>
              </a:rPr>
              <a:t>LLSVP-reflections</a:t>
            </a:r>
            <a:endParaRPr lang="nb-NO" sz="2200" dirty="0" smtClean="0">
              <a:solidFill>
                <a:srgbClr val="3333FF"/>
              </a:solidFill>
            </a:endParaRPr>
          </a:p>
          <a:p>
            <a:r>
              <a:rPr lang="nb-NO" sz="1800" dirty="0" smtClean="0"/>
              <a:t>  Western margin </a:t>
            </a:r>
            <a:r>
              <a:rPr lang="nb-NO" sz="1800" dirty="0" err="1" smtClean="0"/>
              <a:t>of</a:t>
            </a:r>
            <a:r>
              <a:rPr lang="nb-NO" sz="1800" dirty="0" smtClean="0"/>
              <a:t> N-, </a:t>
            </a:r>
            <a:r>
              <a:rPr lang="nb-NO" sz="1800" dirty="0" err="1" smtClean="0"/>
              <a:t>central-</a:t>
            </a:r>
            <a:r>
              <a:rPr lang="nb-NO" sz="1800" dirty="0" smtClean="0"/>
              <a:t> and S-America</a:t>
            </a:r>
            <a:endParaRPr lang="nb-NO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386017" y="84090"/>
            <a:ext cx="267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van der Hilst et al. (2007, Science)</a:t>
            </a: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97" y="820689"/>
            <a:ext cx="3113277" cy="221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5520" y="840764"/>
            <a:ext cx="2850995" cy="2820888"/>
            <a:chOff x="-3717" y="836712"/>
            <a:chExt cx="3063549" cy="3079674"/>
          </a:xfrm>
        </p:grpSpPr>
        <p:pic>
          <p:nvPicPr>
            <p:cNvPr id="11469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836712"/>
              <a:ext cx="2880320" cy="307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256350" y="1925445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latidtude</a:t>
              </a:r>
              <a:endParaRPr lang="nb-NO" sz="1400" dirty="0" smtClean="0"/>
            </a:p>
          </p:txBody>
        </p:sp>
      </p:grpSp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61048"/>
            <a:ext cx="3439003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3245" y="3412273"/>
            <a:ext cx="5244849" cy="343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12160" y="2060848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Reflectors</a:t>
            </a:r>
            <a:r>
              <a:rPr lang="nb-NO" dirty="0" smtClean="0"/>
              <a:t> L1 (</a:t>
            </a:r>
            <a:r>
              <a:rPr lang="nb-NO" dirty="0" err="1" smtClean="0"/>
              <a:t>Scd</a:t>
            </a:r>
            <a:r>
              <a:rPr lang="nb-NO" dirty="0" smtClean="0"/>
              <a:t>) and L2 (</a:t>
            </a:r>
            <a:r>
              <a:rPr lang="nb-NO" dirty="0" err="1" smtClean="0"/>
              <a:t>Scd</a:t>
            </a:r>
            <a:r>
              <a:rPr lang="nb-NO" baseline="-25000" dirty="0" err="1" smtClean="0"/>
              <a:t>2</a:t>
            </a:r>
            <a:r>
              <a:rPr lang="nb-NO" dirty="0" smtClean="0"/>
              <a:t>)</a:t>
            </a:r>
          </a:p>
          <a:p>
            <a:r>
              <a:rPr lang="nb-NO" b="1" dirty="0" err="1" smtClean="0"/>
              <a:t>were</a:t>
            </a:r>
            <a:r>
              <a:rPr lang="nb-NO" dirty="0" smtClean="0"/>
              <a:t> </a:t>
            </a:r>
            <a:r>
              <a:rPr lang="nb-NO" dirty="0" err="1" smtClean="0"/>
              <a:t>thought</a:t>
            </a:r>
            <a:r>
              <a:rPr lang="nb-NO" dirty="0" smtClean="0"/>
              <a:t> to </a:t>
            </a:r>
            <a:r>
              <a:rPr lang="nb-NO" dirty="0" err="1" smtClean="0"/>
              <a:t>represent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in-</a:t>
            </a:r>
          </a:p>
          <a:p>
            <a:r>
              <a:rPr lang="nb-NO" dirty="0" smtClean="0"/>
              <a:t>and </a:t>
            </a:r>
            <a:r>
              <a:rPr lang="nb-NO" dirty="0" err="1" smtClean="0"/>
              <a:t>out-reaction</a:t>
            </a:r>
            <a:r>
              <a:rPr lang="nb-NO" dirty="0" smtClean="0"/>
              <a:t> of </a:t>
            </a:r>
            <a:r>
              <a:rPr lang="nb-NO" dirty="0" err="1" smtClean="0"/>
              <a:t>ppv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87611" y="90767"/>
            <a:ext cx="6552852" cy="96436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rgbClr val="0000FF"/>
                </a:solidFill>
              </a:rPr>
              <a:t>High-pressure adjustments of crystal </a:t>
            </a:r>
            <a:r>
              <a:rPr lang="nb-NO" sz="2000" dirty="0" smtClean="0">
                <a:solidFill>
                  <a:srgbClr val="0000FF"/>
                </a:solidFill>
              </a:rPr>
              <a:t>structures</a:t>
            </a:r>
            <a:endParaRPr lang="nb-NO" sz="2000" dirty="0">
              <a:solidFill>
                <a:srgbClr val="0000FF"/>
              </a:solidFill>
            </a:endParaRPr>
          </a:p>
          <a:p>
            <a:pPr>
              <a:lnSpc>
                <a:spcPts val="2700"/>
              </a:lnSpc>
            </a:pP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- anions compressed more than cations  –  decreasing size difference</a:t>
            </a:r>
          </a:p>
          <a:p>
            <a:pPr>
              <a:lnSpc>
                <a:spcPts val="1700"/>
              </a:lnSpc>
            </a:pPr>
            <a:r>
              <a:rPr lang="nb-NO" dirty="0">
                <a:solidFill>
                  <a:srgbClr val="FF0000"/>
                </a:solidFill>
              </a:rPr>
              <a:t>           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lead to increasing coordination number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75" name="Line 14"/>
          <p:cNvSpPr>
            <a:spLocks noChangeShapeType="1"/>
          </p:cNvSpPr>
          <p:nvPr/>
        </p:nvSpPr>
        <p:spPr bwMode="auto">
          <a:xfrm flipV="1">
            <a:off x="425798" y="905789"/>
            <a:ext cx="310416" cy="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pic>
        <p:nvPicPr>
          <p:cNvPr id="1027" name="Picture 3" descr="M:\pc\Dokumenter\Adobe-Illustr-figures\Mineralogy\High-p-coord-Tetr-Oc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1" y="2161403"/>
            <a:ext cx="3447357" cy="46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11" y="1484784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Crust and upper mantle</a:t>
            </a:r>
            <a:endParaRPr lang="nb-NO" dirty="0" smtClean="0"/>
          </a:p>
          <a:p>
            <a:r>
              <a:rPr lang="nb-NO" dirty="0" smtClean="0"/>
              <a:t>Si in 4-coord. (tetrahedral coord.)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62108" y="3429000"/>
            <a:ext cx="19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Lower mantle</a:t>
            </a:r>
            <a:endParaRPr lang="nb-NO" dirty="0" smtClean="0"/>
          </a:p>
          <a:p>
            <a:r>
              <a:rPr lang="nb-NO" dirty="0" smtClean="0"/>
              <a:t>Si in 6-coord. </a:t>
            </a:r>
          </a:p>
          <a:p>
            <a:r>
              <a:rPr lang="nb-NO" dirty="0" smtClean="0"/>
              <a:t>(octahedral coord.)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779912" y="4293096"/>
            <a:ext cx="2773523" cy="1128390"/>
            <a:chOff x="3760442" y="3779082"/>
            <a:chExt cx="2609795" cy="1128390"/>
          </a:xfrm>
        </p:grpSpPr>
        <p:sp>
          <p:nvSpPr>
            <p:cNvPr id="3" name="Right Arrow 2"/>
            <p:cNvSpPr/>
            <p:nvPr/>
          </p:nvSpPr>
          <p:spPr>
            <a:xfrm rot="565496">
              <a:off x="3760442" y="3779082"/>
              <a:ext cx="2609795" cy="1128390"/>
            </a:xfrm>
            <a:prstGeom prst="rightArrow">
              <a:avLst/>
            </a:prstGeom>
            <a:solidFill>
              <a:srgbClr val="CCFFCC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 rot="565454">
              <a:off x="3777055" y="4095416"/>
              <a:ext cx="241925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200" dirty="0" smtClean="0">
                  <a:solidFill>
                    <a:srgbClr val="009900"/>
                  </a:solidFill>
                </a:rPr>
                <a:t>Increasing </a:t>
              </a:r>
              <a:r>
                <a:rPr lang="nb-NO" sz="2200" b="1" dirty="0" smtClean="0">
                  <a:solidFill>
                    <a:srgbClr val="009900"/>
                  </a:solidFill>
                </a:rPr>
                <a:t>p</a:t>
              </a:r>
              <a:r>
                <a:rPr lang="nb-NO" sz="2200" dirty="0" smtClean="0">
                  <a:solidFill>
                    <a:srgbClr val="009900"/>
                  </a:solidFill>
                </a:rPr>
                <a:t>, </a:t>
              </a:r>
              <a:r>
                <a:rPr lang="nb-NO" sz="2200" b="1" dirty="0" smtClean="0">
                  <a:solidFill>
                    <a:srgbClr val="009900"/>
                  </a:solidFill>
                </a:rPr>
                <a:t>depth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50" y="4433714"/>
            <a:ext cx="2215461" cy="23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Garnero-Sci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848995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6156325" y="1989138"/>
            <a:ext cx="204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Garnero &amp; McNamara</a:t>
            </a:r>
          </a:p>
          <a:p>
            <a:r>
              <a:rPr lang="nb-NO" sz="1600"/>
              <a:t>(2008, Science)</a:t>
            </a:r>
            <a:endParaRPr lang="en-GB" sz="1600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25413" y="109538"/>
            <a:ext cx="61531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0000FF"/>
                </a:solidFill>
              </a:rPr>
              <a:t>Locally steep thermochemical pile margins</a:t>
            </a:r>
          </a:p>
          <a:p>
            <a:r>
              <a:rPr lang="nb-NO" sz="800" b="1">
                <a:solidFill>
                  <a:srgbClr val="0000FF"/>
                </a:solidFill>
              </a:rPr>
              <a:t> </a:t>
            </a:r>
          </a:p>
          <a:p>
            <a:r>
              <a:rPr lang="nb-NO" sz="2000"/>
              <a:t>Requirements:</a:t>
            </a:r>
          </a:p>
          <a:p>
            <a:r>
              <a:rPr lang="nb-NO" sz="2400">
                <a:solidFill>
                  <a:srgbClr val="FF0000"/>
                </a:solidFill>
              </a:rPr>
              <a:t>  </a:t>
            </a:r>
            <a:r>
              <a:rPr lang="nb-NO" sz="2000">
                <a:solidFill>
                  <a:srgbClr val="FF0000"/>
                </a:solidFill>
              </a:rPr>
              <a:t>- moderate density contrast (2-5 %)</a:t>
            </a:r>
          </a:p>
          <a:p>
            <a:r>
              <a:rPr lang="nb-NO" sz="2000">
                <a:solidFill>
                  <a:srgbClr val="FF0000"/>
                </a:solidFill>
              </a:rPr>
              <a:t>  - pile material: higher bulk modulus than ambient mantle</a:t>
            </a:r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5589588"/>
            <a:ext cx="8186738" cy="963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nb-NO" sz="2400" b="1" dirty="0" err="1">
                <a:cs typeface="+mn-cs"/>
              </a:rPr>
              <a:t>High</a:t>
            </a:r>
            <a:r>
              <a:rPr lang="nb-NO" sz="2400" b="1" dirty="0">
                <a:cs typeface="+mn-cs"/>
              </a:rPr>
              <a:t> </a:t>
            </a:r>
            <a:r>
              <a:rPr lang="nb-NO" sz="2400" b="1" dirty="0" err="1">
                <a:cs typeface="+mn-cs"/>
              </a:rPr>
              <a:t>thermal</a:t>
            </a:r>
            <a:r>
              <a:rPr lang="nb-NO" sz="2400" b="1" dirty="0">
                <a:cs typeface="+mn-cs"/>
              </a:rPr>
              <a:t> </a:t>
            </a:r>
            <a:r>
              <a:rPr lang="nb-NO" sz="2400" b="1" dirty="0" err="1">
                <a:cs typeface="+mn-cs"/>
              </a:rPr>
              <a:t>conductivity</a:t>
            </a:r>
            <a:r>
              <a:rPr lang="nb-NO" sz="2400" b="1" dirty="0">
                <a:cs typeface="+mn-cs"/>
              </a:rPr>
              <a:t> </a:t>
            </a:r>
            <a:r>
              <a:rPr lang="nb-NO" sz="2400" dirty="0">
                <a:cs typeface="+mn-cs"/>
              </a:rPr>
              <a:t>and </a:t>
            </a:r>
            <a:r>
              <a:rPr lang="nb-NO" sz="2400" b="1" dirty="0" err="1">
                <a:cs typeface="+mn-cs"/>
              </a:rPr>
              <a:t>low</a:t>
            </a:r>
            <a:r>
              <a:rPr lang="nb-NO" sz="2400" b="1" dirty="0">
                <a:cs typeface="+mn-cs"/>
              </a:rPr>
              <a:t> </a:t>
            </a:r>
            <a:r>
              <a:rPr lang="nb-NO" sz="2400" b="1" dirty="0" err="1">
                <a:cs typeface="+mn-cs"/>
              </a:rPr>
              <a:t>thermal</a:t>
            </a:r>
            <a:r>
              <a:rPr lang="nb-NO" sz="2400" b="1" dirty="0">
                <a:cs typeface="+mn-cs"/>
              </a:rPr>
              <a:t> </a:t>
            </a:r>
            <a:r>
              <a:rPr lang="nb-NO" sz="2400" b="1" dirty="0" err="1">
                <a:cs typeface="+mn-cs"/>
              </a:rPr>
              <a:t>expansivity</a:t>
            </a:r>
            <a:r>
              <a:rPr lang="nb-NO" sz="2400" b="1" dirty="0">
                <a:cs typeface="+mn-cs"/>
              </a:rPr>
              <a:t> </a:t>
            </a:r>
            <a:r>
              <a:rPr lang="nb-NO" sz="2400" dirty="0">
                <a:cs typeface="+mn-cs"/>
              </a:rPr>
              <a:t>in </a:t>
            </a:r>
            <a:r>
              <a:rPr lang="nb-NO" sz="2400" dirty="0" err="1">
                <a:cs typeface="+mn-cs"/>
              </a:rPr>
              <a:t>the</a:t>
            </a:r>
            <a:endParaRPr lang="nb-NO" sz="2400" dirty="0">
              <a:cs typeface="+mn-cs"/>
            </a:endParaRPr>
          </a:p>
          <a:p>
            <a:pPr>
              <a:lnSpc>
                <a:spcPts val="3400"/>
              </a:lnSpc>
              <a:defRPr/>
            </a:pPr>
            <a:r>
              <a:rPr lang="nb-NO" sz="2400" dirty="0" err="1">
                <a:cs typeface="+mn-cs"/>
              </a:rPr>
              <a:t>lowermost</a:t>
            </a:r>
            <a:r>
              <a:rPr lang="nb-NO" sz="2400" dirty="0">
                <a:cs typeface="+mn-cs"/>
              </a:rPr>
              <a:t> mantle </a:t>
            </a:r>
            <a:r>
              <a:rPr lang="nb-NO" sz="2400" dirty="0" err="1">
                <a:cs typeface="+mn-cs"/>
              </a:rPr>
              <a:t>may</a:t>
            </a:r>
            <a:r>
              <a:rPr lang="nb-NO" sz="2400" dirty="0">
                <a:cs typeface="+mn-cs"/>
              </a:rPr>
              <a:t> </a:t>
            </a:r>
            <a:r>
              <a:rPr lang="nb-NO" sz="2400" dirty="0" err="1">
                <a:cs typeface="+mn-cs"/>
              </a:rPr>
              <a:t>help</a:t>
            </a:r>
            <a:r>
              <a:rPr lang="nb-NO" sz="2400" dirty="0">
                <a:cs typeface="+mn-cs"/>
              </a:rPr>
              <a:t> to </a:t>
            </a:r>
            <a:r>
              <a:rPr lang="nb-NO" sz="2400" dirty="0" err="1">
                <a:cs typeface="+mn-cs"/>
              </a:rPr>
              <a:t>stabilize</a:t>
            </a:r>
            <a:r>
              <a:rPr lang="nb-NO" sz="2400" dirty="0">
                <a:cs typeface="+mn-cs"/>
              </a:rPr>
              <a:t> </a:t>
            </a:r>
            <a:r>
              <a:rPr lang="nb-NO" sz="2400" dirty="0" err="1">
                <a:cs typeface="+mn-cs"/>
              </a:rPr>
              <a:t>the</a:t>
            </a:r>
            <a:r>
              <a:rPr lang="nb-NO" sz="2400" dirty="0">
                <a:cs typeface="+mn-cs"/>
              </a:rPr>
              <a:t> </a:t>
            </a:r>
            <a:r>
              <a:rPr lang="nb-NO" sz="2400" dirty="0" err="1">
                <a:cs typeface="+mn-cs"/>
              </a:rPr>
              <a:t>thermochemical</a:t>
            </a:r>
            <a:r>
              <a:rPr lang="nb-NO" sz="2400" dirty="0">
                <a:cs typeface="+mn-cs"/>
              </a:rPr>
              <a:t> piles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798" y="122207"/>
            <a:ext cx="7272808" cy="201593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New </a:t>
            </a:r>
            <a:r>
              <a:rPr lang="nb-NO" sz="2200" dirty="0" err="1" smtClean="0">
                <a:solidFill>
                  <a:srgbClr val="0066FF"/>
                </a:solidFill>
              </a:rPr>
              <a:t>developments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requiring</a:t>
            </a:r>
            <a:r>
              <a:rPr lang="nb-NO" sz="2200" dirty="0" smtClean="0">
                <a:solidFill>
                  <a:srgbClr val="0066FF"/>
                </a:solidFill>
              </a:rPr>
              <a:t> a </a:t>
            </a:r>
            <a:r>
              <a:rPr lang="nb-NO" sz="2200" b="1" dirty="0" err="1" smtClean="0">
                <a:solidFill>
                  <a:srgbClr val="0066FF"/>
                </a:solidFill>
              </a:rPr>
              <a:t>lower</a:t>
            </a:r>
            <a:r>
              <a:rPr lang="nb-NO" sz="2200" b="1" dirty="0" smtClean="0">
                <a:solidFill>
                  <a:srgbClr val="0066FF"/>
                </a:solidFill>
              </a:rPr>
              <a:t> CMB </a:t>
            </a:r>
            <a:r>
              <a:rPr lang="nb-NO" sz="2200" b="1" dirty="0" err="1" smtClean="0">
                <a:solidFill>
                  <a:srgbClr val="0066FF"/>
                </a:solidFill>
              </a:rPr>
              <a:t>temperature</a:t>
            </a:r>
            <a:endParaRPr lang="nb-NO" sz="2200" b="1" dirty="0">
              <a:solidFill>
                <a:srgbClr val="0066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  and </a:t>
            </a:r>
            <a:r>
              <a:rPr lang="nb-NO" sz="2200" b="1" dirty="0" err="1" smtClean="0">
                <a:solidFill>
                  <a:srgbClr val="0066FF"/>
                </a:solidFill>
              </a:rPr>
              <a:t>pbm-omnipresence</a:t>
            </a:r>
            <a:r>
              <a:rPr lang="nb-NO" sz="2200" dirty="0" smtClean="0">
                <a:solidFill>
                  <a:srgbClr val="0066FF"/>
                </a:solidFill>
              </a:rPr>
              <a:t> in D’’</a:t>
            </a:r>
          </a:p>
          <a:p>
            <a:pPr>
              <a:lnSpc>
                <a:spcPts val="600"/>
              </a:lnSpc>
            </a:pPr>
            <a:r>
              <a:rPr lang="nb-NO" sz="2000" dirty="0" smtClean="0"/>
              <a:t>  </a:t>
            </a:r>
          </a:p>
          <a:p>
            <a:pPr>
              <a:lnSpc>
                <a:spcPts val="2400"/>
              </a:lnSpc>
            </a:pPr>
            <a:r>
              <a:rPr lang="nb-NO" sz="1900" dirty="0"/>
              <a:t> </a:t>
            </a:r>
            <a:r>
              <a:rPr lang="nb-NO" sz="1900" dirty="0" smtClean="0"/>
              <a:t> - </a:t>
            </a:r>
            <a:r>
              <a:rPr lang="nb-NO" sz="1900" dirty="0" err="1" smtClean="0"/>
              <a:t>reduced</a:t>
            </a:r>
            <a:r>
              <a:rPr lang="nb-NO" sz="1900" dirty="0" smtClean="0"/>
              <a:t> melting-T of Fe</a:t>
            </a:r>
          </a:p>
          <a:p>
            <a:pPr>
              <a:lnSpc>
                <a:spcPts val="2400"/>
              </a:lnSpc>
            </a:pPr>
            <a:r>
              <a:rPr lang="nb-NO" sz="1900" dirty="0" smtClean="0"/>
              <a:t>  - </a:t>
            </a:r>
            <a:r>
              <a:rPr lang="nb-NO" sz="1900" dirty="0" err="1" smtClean="0"/>
              <a:t>lower</a:t>
            </a:r>
            <a:r>
              <a:rPr lang="nb-NO" sz="1900" dirty="0" smtClean="0"/>
              <a:t> solidus-T for </a:t>
            </a:r>
            <a:r>
              <a:rPr lang="nb-NO" sz="1900" dirty="0" err="1" smtClean="0"/>
              <a:t>peridotite</a:t>
            </a:r>
            <a:endParaRPr lang="nb-NO" sz="1900" dirty="0" smtClean="0"/>
          </a:p>
          <a:p>
            <a:pPr>
              <a:lnSpc>
                <a:spcPts val="2400"/>
              </a:lnSpc>
            </a:pPr>
            <a:r>
              <a:rPr lang="nb-NO" sz="1900" dirty="0" smtClean="0"/>
              <a:t>  - </a:t>
            </a:r>
            <a:r>
              <a:rPr lang="nb-NO" sz="1900" dirty="0" err="1" smtClean="0"/>
              <a:t>lower</a:t>
            </a:r>
            <a:r>
              <a:rPr lang="nb-NO" sz="1900" dirty="0" smtClean="0"/>
              <a:t> </a:t>
            </a:r>
            <a:r>
              <a:rPr lang="nb-NO" sz="1900" dirty="0" err="1" smtClean="0"/>
              <a:t>dp</a:t>
            </a:r>
            <a:r>
              <a:rPr lang="nb-NO" sz="1900" dirty="0" smtClean="0"/>
              <a:t>/</a:t>
            </a:r>
            <a:r>
              <a:rPr lang="nb-NO" sz="1900" dirty="0" err="1" smtClean="0"/>
              <a:t>dT</a:t>
            </a:r>
            <a:r>
              <a:rPr lang="nb-NO" sz="1900" dirty="0" smtClean="0"/>
              <a:t> </a:t>
            </a:r>
            <a:r>
              <a:rPr lang="nb-NO" sz="1900" dirty="0" err="1" smtClean="0"/>
              <a:t>slope</a:t>
            </a:r>
            <a:r>
              <a:rPr lang="nb-NO" sz="1900" dirty="0" smtClean="0"/>
              <a:t> for </a:t>
            </a:r>
            <a:r>
              <a:rPr lang="nb-NO" sz="1900" dirty="0" err="1" smtClean="0"/>
              <a:t>the</a:t>
            </a:r>
            <a:r>
              <a:rPr lang="nb-NO" sz="1900" dirty="0" smtClean="0"/>
              <a:t> </a:t>
            </a:r>
            <a:r>
              <a:rPr lang="nb-NO" sz="1900" dirty="0" err="1" smtClean="0"/>
              <a:t>bm-pbm</a:t>
            </a:r>
            <a:r>
              <a:rPr lang="nb-NO" sz="1900" dirty="0" smtClean="0"/>
              <a:t> </a:t>
            </a:r>
            <a:r>
              <a:rPr lang="nb-NO" sz="1900" dirty="0" err="1" smtClean="0"/>
              <a:t>transition</a:t>
            </a:r>
            <a:endParaRPr lang="nb-NO" sz="1900" dirty="0" smtClean="0"/>
          </a:p>
          <a:p>
            <a:pPr>
              <a:lnSpc>
                <a:spcPts val="2400"/>
              </a:lnSpc>
            </a:pPr>
            <a:r>
              <a:rPr lang="nb-NO" sz="1900" dirty="0"/>
              <a:t> </a:t>
            </a:r>
            <a:r>
              <a:rPr lang="nb-NO" sz="1900" dirty="0" smtClean="0"/>
              <a:t> - moderate </a:t>
            </a:r>
            <a:r>
              <a:rPr lang="nb-NO" sz="1900" dirty="0" err="1" smtClean="0"/>
              <a:t>increase</a:t>
            </a:r>
            <a:r>
              <a:rPr lang="nb-NO" sz="1900" dirty="0" smtClean="0"/>
              <a:t> in </a:t>
            </a:r>
            <a:r>
              <a:rPr lang="nb-NO" sz="1900" dirty="0" err="1" smtClean="0"/>
              <a:t>pbm</a:t>
            </a:r>
            <a:r>
              <a:rPr lang="nb-NO" sz="1900" dirty="0" smtClean="0"/>
              <a:t> </a:t>
            </a:r>
            <a:r>
              <a:rPr lang="nb-NO" sz="1900" dirty="0" err="1" smtClean="0"/>
              <a:t>stability</a:t>
            </a:r>
            <a:r>
              <a:rPr lang="nb-NO" sz="1900" dirty="0" smtClean="0"/>
              <a:t> in Fe-</a:t>
            </a:r>
            <a:r>
              <a:rPr lang="nb-NO" sz="1900" dirty="0" err="1" smtClean="0"/>
              <a:t>bearing</a:t>
            </a:r>
            <a:r>
              <a:rPr lang="nb-NO" sz="1900" dirty="0" smtClean="0"/>
              <a:t> </a:t>
            </a:r>
            <a:r>
              <a:rPr lang="nb-NO" sz="1900" dirty="0" err="1" smtClean="0"/>
              <a:t>lithologies</a:t>
            </a:r>
            <a:endParaRPr lang="nb-NO" sz="19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788200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75" y="116632"/>
            <a:ext cx="604867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smtClean="0">
                <a:solidFill>
                  <a:srgbClr val="0066FF"/>
                </a:solidFill>
              </a:rPr>
              <a:t>New results on a lower Fe melting curve </a:t>
            </a:r>
            <a:r>
              <a:rPr lang="nb-NO" sz="1400" smtClean="0"/>
              <a:t>(Sinmyo et al., 2019, EPSL)</a:t>
            </a:r>
            <a:endParaRPr lang="en-GB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36780" cy="613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190464"/>
            <a:ext cx="7776865" cy="65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190464"/>
            <a:ext cx="7776865" cy="65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9" y="187518"/>
            <a:ext cx="7776867" cy="65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190464"/>
            <a:ext cx="7776865" cy="65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388" y="115888"/>
            <a:ext cx="5408612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484313"/>
            <a:ext cx="2674938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98521" y="104087"/>
            <a:ext cx="327685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0066FF"/>
                </a:solidFill>
              </a:rPr>
              <a:t>Sharpness of phase transitions</a:t>
            </a:r>
            <a:endParaRPr lang="en-US" sz="2000">
              <a:solidFill>
                <a:srgbClr val="0066FF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2855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One-component system, p-T-diagram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107950" y="6308725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Modified from Fei &amp; Bertka (1999,</a:t>
            </a:r>
          </a:p>
          <a:p>
            <a:r>
              <a:rPr lang="nb-NO" sz="1200"/>
              <a:t>          Geochem. Soc. Spec. Publ. 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31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7772400" y="2235200"/>
            <a:ext cx="1192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800" b="1">
                <a:solidFill>
                  <a:srgbClr val="66FFFF"/>
                </a:solidFill>
              </a:rPr>
              <a:t>Mg-pv</a:t>
            </a:r>
            <a:endParaRPr lang="en-GB" sz="2800" b="1">
              <a:solidFill>
                <a:srgbClr val="66FFFF"/>
              </a:solidFill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867400" y="3284538"/>
            <a:ext cx="1141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s-IS" sz="2000" b="1">
                <a:solidFill>
                  <a:srgbClr val="00FF00"/>
                </a:solidFill>
              </a:rPr>
              <a:t>Ferro-</a:t>
            </a:r>
          </a:p>
          <a:p>
            <a:pPr>
              <a:lnSpc>
                <a:spcPct val="80000"/>
              </a:lnSpc>
            </a:pPr>
            <a:r>
              <a:rPr lang="is-IS" sz="2000" b="1">
                <a:solidFill>
                  <a:srgbClr val="00FF00"/>
                </a:solidFill>
              </a:rPr>
              <a:t>periclase</a:t>
            </a:r>
            <a:endParaRPr lang="en-GB" sz="2000" b="1">
              <a:solidFill>
                <a:srgbClr val="00FF00"/>
              </a:solidFill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4427538" y="5661025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 b="1">
                <a:solidFill>
                  <a:srgbClr val="FF9900"/>
                </a:solidFill>
              </a:rPr>
              <a:t>garnet</a:t>
            </a:r>
            <a:endParaRPr lang="en-GB" sz="2400" b="1">
              <a:solidFill>
                <a:srgbClr val="FF9900"/>
              </a:solidFill>
            </a:endParaRP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914400" y="3962400"/>
            <a:ext cx="928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>
                <a:solidFill>
                  <a:srgbClr val="FFFF00"/>
                </a:solidFill>
              </a:rPr>
              <a:t>Ca-pv</a:t>
            </a:r>
            <a:endParaRPr lang="en-GB" sz="2400">
              <a:solidFill>
                <a:srgbClr val="FFFF00"/>
              </a:solidFill>
            </a:endParaRPr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 flipH="1">
            <a:off x="609600" y="4191000"/>
            <a:ext cx="3810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3124200" y="42672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1800" b="1">
                <a:solidFill>
                  <a:srgbClr val="FF9900"/>
                </a:solidFill>
              </a:rPr>
              <a:t>ga</a:t>
            </a:r>
            <a:endParaRPr lang="en-GB" sz="1800" b="1">
              <a:solidFill>
                <a:srgbClr val="FF9900"/>
              </a:solidFill>
            </a:endParaRP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6804025" y="5229225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 b="1">
                <a:solidFill>
                  <a:srgbClr val="FF9900"/>
                </a:solidFill>
              </a:rPr>
              <a:t>garnet</a:t>
            </a:r>
            <a:endParaRPr lang="en-GB" sz="2400" b="1">
              <a:solidFill>
                <a:srgbClr val="FF9900"/>
              </a:solidFill>
            </a:endParaRP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1828800" y="5562600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b="1">
                <a:solidFill>
                  <a:srgbClr val="00CC00"/>
                </a:solidFill>
              </a:rPr>
              <a:t>fp</a:t>
            </a:r>
            <a:endParaRPr lang="en-GB" b="1">
              <a:solidFill>
                <a:srgbClr val="00CC00"/>
              </a:solidFill>
            </a:endParaRP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2819400" y="4800600"/>
            <a:ext cx="173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>
                <a:solidFill>
                  <a:srgbClr val="FFFF00"/>
                </a:solidFill>
              </a:rPr>
              <a:t>FeNiS-metal</a:t>
            </a:r>
            <a:endParaRPr lang="en-GB" sz="2400">
              <a:solidFill>
                <a:srgbClr val="FFFF00"/>
              </a:solidFill>
            </a:endParaRPr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 flipH="1" flipV="1">
            <a:off x="2895600" y="4572000"/>
            <a:ext cx="2286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685800" y="6172200"/>
            <a:ext cx="2395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800" b="1">
                <a:solidFill>
                  <a:srgbClr val="66FFFF"/>
                </a:solidFill>
              </a:rPr>
              <a:t>Mg-perovskite</a:t>
            </a:r>
            <a:endParaRPr lang="en-GB" sz="2800" b="1">
              <a:solidFill>
                <a:srgbClr val="66FFFF"/>
              </a:solidFill>
            </a:endParaRPr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228600" y="152400"/>
            <a:ext cx="6234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400">
                <a:solidFill>
                  <a:schemeClr val="accent2"/>
                </a:solidFill>
              </a:rPr>
              <a:t>BSE-image of subsolidus phase relations, 24 GPa</a:t>
            </a:r>
            <a:endParaRPr lang="en-GB" sz="20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9117" y="148582"/>
            <a:ext cx="3769683" cy="83099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Mineralogical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changes</a:t>
            </a:r>
            <a:r>
              <a:rPr lang="nb-NO" sz="2400" dirty="0" smtClean="0">
                <a:solidFill>
                  <a:srgbClr val="3333FF"/>
                </a:solidFill>
              </a:rPr>
              <a:t> from </a:t>
            </a:r>
            <a:r>
              <a:rPr lang="nb-NO" sz="2400" dirty="0" err="1" smtClean="0">
                <a:solidFill>
                  <a:srgbClr val="008000"/>
                </a:solidFill>
              </a:rPr>
              <a:t>depleted</a:t>
            </a:r>
            <a:r>
              <a:rPr lang="nb-NO" sz="2400" dirty="0" smtClean="0">
                <a:solidFill>
                  <a:srgbClr val="008000"/>
                </a:solidFill>
              </a:rPr>
              <a:t> </a:t>
            </a:r>
            <a:r>
              <a:rPr lang="nb-NO" sz="2400" dirty="0" err="1" smtClean="0">
                <a:solidFill>
                  <a:srgbClr val="008000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 to </a:t>
            </a:r>
            <a:r>
              <a:rPr lang="nb-NO" sz="2400" dirty="0" smtClean="0">
                <a:solidFill>
                  <a:srgbClr val="FF0000"/>
                </a:solidFill>
              </a:rPr>
              <a:t>basalt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578" y="2060848"/>
            <a:ext cx="266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9900CC"/>
                </a:solidFill>
              </a:rPr>
              <a:t>Clinopx</a:t>
            </a:r>
            <a:r>
              <a:rPr lang="nb-NO" dirty="0" smtClean="0">
                <a:solidFill>
                  <a:srgbClr val="9900CC"/>
                </a:solidFill>
              </a:rPr>
              <a:t> and garnet: </a:t>
            </a:r>
            <a:r>
              <a:rPr lang="nb-NO" b="1" dirty="0" err="1" smtClean="0">
                <a:solidFill>
                  <a:srgbClr val="9900CC"/>
                </a:solidFill>
              </a:rPr>
              <a:t>increases</a:t>
            </a:r>
            <a:endParaRPr lang="nb-NO" b="1" dirty="0">
              <a:solidFill>
                <a:srgbClr val="99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117" y="1342663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8000"/>
                </a:solidFill>
              </a:rPr>
              <a:t>Olivine</a:t>
            </a:r>
            <a:r>
              <a:rPr lang="nb-NO" dirty="0" smtClean="0">
                <a:solidFill>
                  <a:srgbClr val="008000"/>
                </a:solidFill>
              </a:rPr>
              <a:t>, </a:t>
            </a:r>
            <a:r>
              <a:rPr lang="nb-NO" dirty="0" err="1" smtClean="0">
                <a:solidFill>
                  <a:srgbClr val="008000"/>
                </a:solidFill>
              </a:rPr>
              <a:t>wadsleyite</a:t>
            </a:r>
            <a:r>
              <a:rPr lang="nb-NO" dirty="0" smtClean="0">
                <a:solidFill>
                  <a:srgbClr val="008000"/>
                </a:solidFill>
              </a:rPr>
              <a:t> and </a:t>
            </a:r>
            <a:r>
              <a:rPr lang="nb-NO" dirty="0" err="1" smtClean="0">
                <a:solidFill>
                  <a:srgbClr val="008000"/>
                </a:solidFill>
              </a:rPr>
              <a:t>ringwoodite</a:t>
            </a:r>
            <a:r>
              <a:rPr lang="nb-NO" dirty="0" smtClean="0">
                <a:solidFill>
                  <a:srgbClr val="008000"/>
                </a:solidFill>
              </a:rPr>
              <a:t>:</a:t>
            </a:r>
          </a:p>
          <a:p>
            <a:r>
              <a:rPr lang="nb-NO" dirty="0" smtClean="0">
                <a:solidFill>
                  <a:srgbClr val="008000"/>
                </a:solidFill>
              </a:rPr>
              <a:t>          </a:t>
            </a:r>
            <a:r>
              <a:rPr lang="nb-NO" b="1" dirty="0" err="1" smtClean="0">
                <a:solidFill>
                  <a:srgbClr val="008000"/>
                </a:solidFill>
              </a:rPr>
              <a:t>decreases</a:t>
            </a:r>
            <a:r>
              <a:rPr lang="nb-NO" dirty="0" smtClean="0">
                <a:solidFill>
                  <a:srgbClr val="008000"/>
                </a:solidFill>
              </a:rPr>
              <a:t> 70% → 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86" y="2579039"/>
            <a:ext cx="32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9900CC"/>
                </a:solidFill>
              </a:rPr>
              <a:t>Ca-perovskite</a:t>
            </a:r>
            <a:r>
              <a:rPr lang="nb-NO" dirty="0" smtClean="0">
                <a:solidFill>
                  <a:srgbClr val="9900CC"/>
                </a:solidFill>
              </a:rPr>
              <a:t>: </a:t>
            </a:r>
            <a:r>
              <a:rPr lang="nb-NO" b="1" dirty="0" err="1" smtClean="0">
                <a:solidFill>
                  <a:srgbClr val="9900CC"/>
                </a:solidFill>
              </a:rPr>
              <a:t>increases</a:t>
            </a:r>
            <a:r>
              <a:rPr lang="nb-NO" dirty="0" smtClean="0">
                <a:solidFill>
                  <a:srgbClr val="9900CC"/>
                </a:solidFill>
              </a:rPr>
              <a:t> 0% → 30%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514" y="3203961"/>
            <a:ext cx="3265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Bridgmanite</a:t>
            </a:r>
            <a:r>
              <a:rPr lang="nb-NO" dirty="0" smtClean="0">
                <a:solidFill>
                  <a:srgbClr val="0066FF"/>
                </a:solidFill>
              </a:rPr>
              <a:t>: </a:t>
            </a:r>
            <a:r>
              <a:rPr lang="nb-NO" b="1" dirty="0" err="1" smtClean="0">
                <a:solidFill>
                  <a:srgbClr val="0066FF"/>
                </a:solidFill>
              </a:rPr>
              <a:t>decreases</a:t>
            </a:r>
            <a:r>
              <a:rPr lang="nb-NO" dirty="0" smtClean="0">
                <a:solidFill>
                  <a:srgbClr val="0066FF"/>
                </a:solidFill>
              </a:rPr>
              <a:t> 75% → 40%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117" y="3789040"/>
            <a:ext cx="40611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Al-</a:t>
            </a:r>
            <a:r>
              <a:rPr lang="nb-NO" sz="1400" dirty="0" smtClean="0"/>
              <a:t> and </a:t>
            </a:r>
            <a:r>
              <a:rPr lang="nb-NO" sz="1400" dirty="0" err="1" smtClean="0"/>
              <a:t>Si-rich</a:t>
            </a:r>
            <a:r>
              <a:rPr lang="nb-NO" sz="1400" dirty="0" smtClean="0"/>
              <a:t> </a:t>
            </a:r>
            <a:r>
              <a:rPr lang="nb-NO" sz="1400" dirty="0" err="1" smtClean="0"/>
              <a:t>phases</a:t>
            </a:r>
            <a:r>
              <a:rPr lang="nb-NO" sz="1400" dirty="0" smtClean="0"/>
              <a:t> in basalt in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lower</a:t>
            </a:r>
            <a:r>
              <a:rPr lang="nb-NO" sz="1400" dirty="0" smtClean="0"/>
              <a:t> mantle</a:t>
            </a:r>
          </a:p>
          <a:p>
            <a:endParaRPr lang="nb-NO" sz="500" dirty="0" smtClean="0"/>
          </a:p>
          <a:p>
            <a:r>
              <a:rPr lang="nb-NO" sz="1300" dirty="0" smtClean="0"/>
              <a:t>1. </a:t>
            </a:r>
            <a:r>
              <a:rPr lang="nb-NO" sz="1300" dirty="0" err="1" smtClean="0"/>
              <a:t>Phases</a:t>
            </a:r>
            <a:r>
              <a:rPr lang="nb-NO" sz="1300" dirty="0" smtClean="0"/>
              <a:t> </a:t>
            </a:r>
            <a:r>
              <a:rPr lang="nb-NO" sz="1300" dirty="0" err="1" smtClean="0"/>
              <a:t>near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MgAl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O</a:t>
            </a:r>
            <a:r>
              <a:rPr lang="nb-NO" sz="1300" baseline="-25000" dirty="0" err="1" smtClean="0"/>
              <a:t>4</a:t>
            </a:r>
            <a:r>
              <a:rPr lang="nb-NO" sz="1300" dirty="0" err="1" smtClean="0"/>
              <a:t>-NaAlSiO</a:t>
            </a:r>
            <a:r>
              <a:rPr lang="nb-NO" sz="1300" baseline="-25000" dirty="0" err="1" smtClean="0"/>
              <a:t>4</a:t>
            </a:r>
            <a:r>
              <a:rPr lang="nb-NO" sz="1300" dirty="0" err="1" smtClean="0"/>
              <a:t>-join</a:t>
            </a:r>
            <a:endParaRPr lang="nb-NO" sz="1300" dirty="0" smtClean="0"/>
          </a:p>
          <a:p>
            <a:r>
              <a:rPr lang="nb-NO" sz="1300" dirty="0" smtClean="0"/>
              <a:t>    </a:t>
            </a:r>
            <a:r>
              <a:rPr lang="nb-NO" sz="1300" dirty="0" err="1" smtClean="0"/>
              <a:t>Hexagonal</a:t>
            </a:r>
            <a:r>
              <a:rPr lang="nb-NO" sz="1300" dirty="0" smtClean="0"/>
              <a:t> </a:t>
            </a:r>
            <a:r>
              <a:rPr lang="nb-NO" sz="1300" dirty="0" err="1" smtClean="0"/>
              <a:t>phase</a:t>
            </a:r>
            <a:r>
              <a:rPr lang="nb-NO" sz="1300" dirty="0" smtClean="0"/>
              <a:t> = </a:t>
            </a:r>
            <a:r>
              <a:rPr lang="nb-NO" sz="1200" dirty="0" smtClean="0"/>
              <a:t>NAL, New </a:t>
            </a:r>
            <a:r>
              <a:rPr lang="nb-NO" sz="1200" dirty="0" err="1" smtClean="0"/>
              <a:t>Aluminous</a:t>
            </a:r>
            <a:r>
              <a:rPr lang="nb-NO" sz="1200" dirty="0" smtClean="0"/>
              <a:t> </a:t>
            </a:r>
            <a:r>
              <a:rPr lang="nb-NO" sz="1200" dirty="0" err="1" smtClean="0"/>
              <a:t>Phase</a:t>
            </a:r>
            <a:endParaRPr lang="nb-NO" sz="1200" dirty="0" smtClean="0"/>
          </a:p>
          <a:p>
            <a:r>
              <a:rPr lang="nb-NO" sz="1200" dirty="0" smtClean="0"/>
              <a:t>    </a:t>
            </a:r>
            <a:r>
              <a:rPr lang="nb-NO" sz="1200" dirty="0" err="1" smtClean="0"/>
              <a:t>Ca-ferrite</a:t>
            </a:r>
            <a:r>
              <a:rPr lang="nb-NO" sz="1200" dirty="0" smtClean="0"/>
              <a:t>- and </a:t>
            </a:r>
            <a:r>
              <a:rPr lang="nb-NO" sz="1200" dirty="0" err="1" smtClean="0"/>
              <a:t>Ca-titanite-structured</a:t>
            </a:r>
            <a:r>
              <a:rPr lang="nb-NO" sz="1200" dirty="0" smtClean="0"/>
              <a:t> </a:t>
            </a:r>
            <a:r>
              <a:rPr lang="nb-NO" sz="1200" dirty="0" err="1" smtClean="0"/>
              <a:t>phases</a:t>
            </a:r>
            <a:endParaRPr lang="nb-NO" sz="1200" dirty="0" smtClean="0"/>
          </a:p>
          <a:p>
            <a:endParaRPr lang="nb-NO" sz="500" dirty="0" smtClean="0"/>
          </a:p>
          <a:p>
            <a:r>
              <a:rPr lang="nb-NO" sz="1300" dirty="0" smtClean="0"/>
              <a:t>2. </a:t>
            </a:r>
            <a:r>
              <a:rPr lang="nb-NO" sz="1300" dirty="0" err="1" smtClean="0"/>
              <a:t>SiO</a:t>
            </a:r>
            <a:r>
              <a:rPr lang="nb-NO" sz="1300" baseline="-25000" dirty="0" err="1" smtClean="0"/>
              <a:t>2</a:t>
            </a:r>
            <a:r>
              <a:rPr lang="nb-NO" sz="1300" dirty="0" err="1" smtClean="0"/>
              <a:t>-dominated</a:t>
            </a:r>
            <a:r>
              <a:rPr lang="nb-NO" sz="1300" dirty="0" smtClean="0"/>
              <a:t> </a:t>
            </a:r>
            <a:r>
              <a:rPr lang="nb-NO" sz="1300" dirty="0" err="1" smtClean="0"/>
              <a:t>phases</a:t>
            </a:r>
            <a:r>
              <a:rPr lang="nb-NO" sz="1300" dirty="0" smtClean="0"/>
              <a:t> </a:t>
            </a:r>
            <a:r>
              <a:rPr lang="nb-NO" sz="1300" dirty="0" err="1" smtClean="0"/>
              <a:t>with</a:t>
            </a:r>
            <a:r>
              <a:rPr lang="nb-NO" sz="1300" dirty="0" smtClean="0"/>
              <a:t> a </a:t>
            </a:r>
            <a:r>
              <a:rPr lang="nb-NO" sz="1300" dirty="0" err="1" smtClean="0"/>
              <a:t>minor</a:t>
            </a:r>
            <a:r>
              <a:rPr lang="nb-NO" sz="1300" dirty="0" smtClean="0"/>
              <a:t> </a:t>
            </a:r>
            <a:r>
              <a:rPr lang="nb-NO" sz="1300" dirty="0" err="1" smtClean="0"/>
              <a:t>AlO</a:t>
            </a:r>
            <a:r>
              <a:rPr lang="nb-NO" sz="1300" baseline="-25000" dirty="0" err="1" smtClean="0"/>
              <a:t>1.5</a:t>
            </a:r>
            <a:r>
              <a:rPr lang="nb-NO" sz="1300" dirty="0" err="1" smtClean="0"/>
              <a:t>-component</a:t>
            </a:r>
            <a:endParaRPr lang="nb-NO" sz="1300" dirty="0" smtClean="0"/>
          </a:p>
          <a:p>
            <a:r>
              <a:rPr lang="nb-NO" sz="1300" dirty="0" smtClean="0"/>
              <a:t>     </a:t>
            </a:r>
            <a:r>
              <a:rPr lang="nb-NO" sz="1200" dirty="0" err="1" smtClean="0"/>
              <a:t>Stishovite</a:t>
            </a:r>
            <a:r>
              <a:rPr lang="nb-NO" sz="1200" dirty="0" smtClean="0"/>
              <a:t> (</a:t>
            </a:r>
            <a:r>
              <a:rPr lang="nb-NO" sz="1200" dirty="0" err="1" smtClean="0"/>
              <a:t>TiO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-structure</a:t>
            </a:r>
            <a:r>
              <a:rPr lang="nb-NO" sz="1200" dirty="0" smtClean="0"/>
              <a:t>, tetragonal)</a:t>
            </a:r>
          </a:p>
          <a:p>
            <a:r>
              <a:rPr lang="nb-NO" sz="1200" dirty="0" smtClean="0"/>
              <a:t>     </a:t>
            </a:r>
            <a:r>
              <a:rPr lang="nb-NO" sz="1200" dirty="0" err="1" smtClean="0"/>
              <a:t>Distorted</a:t>
            </a:r>
            <a:r>
              <a:rPr lang="nb-NO" sz="1200" dirty="0" smtClean="0"/>
              <a:t> </a:t>
            </a:r>
            <a:r>
              <a:rPr lang="nb-NO" sz="1200" dirty="0" err="1" smtClean="0"/>
              <a:t>stishovite</a:t>
            </a:r>
            <a:r>
              <a:rPr lang="nb-NO" sz="1200" dirty="0" smtClean="0"/>
              <a:t> (</a:t>
            </a:r>
            <a:r>
              <a:rPr lang="nb-NO" sz="1200" dirty="0" err="1" smtClean="0"/>
              <a:t>CaCl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-stucture</a:t>
            </a:r>
            <a:r>
              <a:rPr lang="nb-NO" sz="1200" dirty="0" smtClean="0"/>
              <a:t>, </a:t>
            </a:r>
            <a:r>
              <a:rPr lang="nb-NO" sz="1200" dirty="0" err="1" smtClean="0"/>
              <a:t>orthorombic</a:t>
            </a:r>
            <a:r>
              <a:rPr lang="nb-NO" sz="1200" dirty="0" smtClean="0"/>
              <a:t>)</a:t>
            </a:r>
          </a:p>
          <a:p>
            <a:r>
              <a:rPr lang="nb-NO" sz="1200" dirty="0" smtClean="0"/>
              <a:t>     </a:t>
            </a:r>
            <a:r>
              <a:rPr lang="nb-NO" sz="1200" dirty="0" err="1" smtClean="0"/>
              <a:t>Seifertite</a:t>
            </a:r>
            <a:r>
              <a:rPr lang="nb-NO" sz="1200" dirty="0" smtClean="0"/>
              <a:t> (</a:t>
            </a:r>
            <a:r>
              <a:rPr lang="nb-NO" sz="1200" dirty="0" err="1" smtClean="0">
                <a:latin typeface="Symbol" pitchFamily="18" charset="2"/>
              </a:rPr>
              <a:t>a</a:t>
            </a:r>
            <a:r>
              <a:rPr lang="nb-NO" sz="1200" dirty="0" err="1" smtClean="0"/>
              <a:t>PbO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-structure</a:t>
            </a:r>
            <a:r>
              <a:rPr lang="nb-NO" sz="1200" dirty="0" smtClean="0"/>
              <a:t>, </a:t>
            </a:r>
            <a:r>
              <a:rPr lang="nb-NO" sz="1200" dirty="0" err="1" smtClean="0"/>
              <a:t>orthorombic</a:t>
            </a:r>
            <a:r>
              <a:rPr lang="nb-NO" sz="1200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9203" y="6165304"/>
            <a:ext cx="247390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b="1" dirty="0" err="1" smtClean="0"/>
              <a:t>Based</a:t>
            </a:r>
            <a:r>
              <a:rPr lang="nb-NO" sz="1000" b="1" dirty="0" smtClean="0"/>
              <a:t> </a:t>
            </a:r>
            <a:r>
              <a:rPr lang="nb-NO" sz="1000" b="1" dirty="0" err="1" smtClean="0"/>
              <a:t>on</a:t>
            </a:r>
            <a:r>
              <a:rPr lang="nb-NO" sz="1000" dirty="0" smtClean="0"/>
              <a:t>: 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</a:t>
            </a:r>
            <a:r>
              <a:rPr lang="nb-NO" sz="1000" dirty="0" err="1" smtClean="0"/>
              <a:t>Bertelloni</a:t>
            </a:r>
            <a:r>
              <a:rPr lang="nb-NO" sz="1000" dirty="0" smtClean="0"/>
              <a:t> 2012, AREPS;  </a:t>
            </a:r>
            <a:r>
              <a:rPr lang="nb-NO" sz="1000" dirty="0" err="1" smtClean="0"/>
              <a:t>Irifune</a:t>
            </a:r>
            <a:r>
              <a:rPr lang="nb-NO" sz="1000" dirty="0" smtClean="0"/>
              <a:t> &amp; </a:t>
            </a:r>
            <a:r>
              <a:rPr lang="nb-NO" sz="1000" dirty="0" err="1" smtClean="0"/>
              <a:t>Tsuchiya</a:t>
            </a:r>
            <a:r>
              <a:rPr lang="nb-NO" sz="1000" dirty="0" smtClean="0"/>
              <a:t>, 2015, </a:t>
            </a:r>
            <a:r>
              <a:rPr lang="nb-NO" sz="1000" dirty="0" err="1" smtClean="0"/>
              <a:t>Treat</a:t>
            </a:r>
            <a:r>
              <a:rPr lang="nb-NO" sz="1000" dirty="0" smtClean="0"/>
              <a:t>. </a:t>
            </a:r>
            <a:r>
              <a:rPr lang="nb-NO" sz="1000" dirty="0" err="1" smtClean="0"/>
              <a:t>Geophys</a:t>
            </a:r>
            <a:r>
              <a:rPr lang="nb-NO" sz="1000" dirty="0" smtClean="0"/>
              <a:t>.; Trønnes &amp; Mohn, in prep.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63" y="16746"/>
            <a:ext cx="4498939" cy="678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00113" y="1125538"/>
            <a:ext cx="58245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800">
                <a:solidFill>
                  <a:schemeClr val="accent2"/>
                </a:solidFill>
              </a:rPr>
              <a:t>The perovskite structure: </a:t>
            </a:r>
            <a:r>
              <a:rPr lang="is-IS" sz="2800">
                <a:solidFill>
                  <a:srgbClr val="CC3300"/>
                </a:solidFill>
              </a:rPr>
              <a:t>A</a:t>
            </a:r>
            <a:r>
              <a:rPr lang="is-IS" sz="2800" baseline="50000">
                <a:solidFill>
                  <a:srgbClr val="CC3300"/>
                </a:solidFill>
              </a:rPr>
              <a:t>[12-8] </a:t>
            </a:r>
            <a:r>
              <a:rPr lang="is-IS" sz="2800" baseline="30000">
                <a:solidFill>
                  <a:srgbClr val="CC3300"/>
                </a:solidFill>
              </a:rPr>
              <a:t> </a:t>
            </a:r>
            <a:r>
              <a:rPr lang="is-IS" sz="2800">
                <a:solidFill>
                  <a:srgbClr val="CC3300"/>
                </a:solidFill>
              </a:rPr>
              <a:t>B</a:t>
            </a:r>
            <a:r>
              <a:rPr lang="is-IS" sz="2800" baseline="50000">
                <a:solidFill>
                  <a:srgbClr val="CC3300"/>
                </a:solidFill>
              </a:rPr>
              <a:t>[6]</a:t>
            </a:r>
            <a:r>
              <a:rPr lang="is-IS" sz="2800" baseline="30000">
                <a:solidFill>
                  <a:srgbClr val="CC3300"/>
                </a:solidFill>
              </a:rPr>
              <a:t>  </a:t>
            </a:r>
            <a:r>
              <a:rPr lang="is-IS" sz="2800">
                <a:solidFill>
                  <a:srgbClr val="CC3300"/>
                </a:solidFill>
              </a:rPr>
              <a:t>O</a:t>
            </a:r>
            <a:r>
              <a:rPr lang="is-IS" sz="2800" baseline="-25000">
                <a:solidFill>
                  <a:srgbClr val="CC3300"/>
                </a:solidFill>
              </a:rPr>
              <a:t>3</a:t>
            </a:r>
            <a:endParaRPr lang="en-GB" sz="2800" baseline="-25000">
              <a:solidFill>
                <a:srgbClr val="CC33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827088" y="2060575"/>
            <a:ext cx="3497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/>
              <a:t>“Ideal”, undistorted structure with larger</a:t>
            </a:r>
          </a:p>
          <a:p>
            <a:r>
              <a:rPr lang="is-IS"/>
              <a:t>divalent cation (Ca) in 12-coordination</a:t>
            </a:r>
          </a:p>
          <a:p>
            <a:r>
              <a:rPr lang="is-IS" sz="2400">
                <a:solidFill>
                  <a:srgbClr val="CC3300"/>
                </a:solidFill>
              </a:rPr>
              <a:t>Ca</a:t>
            </a:r>
            <a:r>
              <a:rPr lang="is-IS" sz="2400" baseline="30000">
                <a:solidFill>
                  <a:srgbClr val="CC3300"/>
                </a:solidFill>
              </a:rPr>
              <a:t>[12]  </a:t>
            </a:r>
            <a:r>
              <a:rPr lang="is-IS" sz="2400">
                <a:solidFill>
                  <a:srgbClr val="CC3300"/>
                </a:solidFill>
              </a:rPr>
              <a:t>Si</a:t>
            </a:r>
            <a:r>
              <a:rPr lang="is-IS" sz="2400" baseline="30000">
                <a:solidFill>
                  <a:srgbClr val="CC3300"/>
                </a:solidFill>
              </a:rPr>
              <a:t>[6]  </a:t>
            </a:r>
            <a:r>
              <a:rPr lang="is-IS" sz="2400">
                <a:solidFill>
                  <a:srgbClr val="CC3300"/>
                </a:solidFill>
              </a:rPr>
              <a:t>O</a:t>
            </a:r>
            <a:r>
              <a:rPr lang="is-IS" sz="2400" baseline="-25000">
                <a:solidFill>
                  <a:srgbClr val="CC3300"/>
                </a:solidFill>
              </a:rPr>
              <a:t>3</a:t>
            </a:r>
            <a:endParaRPr lang="en-GB" sz="2400" baseline="-25000">
              <a:solidFill>
                <a:srgbClr val="CC3300"/>
              </a:solidFill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292725" y="2060575"/>
            <a:ext cx="3481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/>
              <a:t>Distorted structure with smaller divalent</a:t>
            </a:r>
          </a:p>
          <a:p>
            <a:r>
              <a:rPr lang="is-IS"/>
              <a:t>cations (Mg, Fe) i 8-coordination</a:t>
            </a:r>
          </a:p>
          <a:p>
            <a:r>
              <a:rPr lang="is-IS" sz="2400">
                <a:solidFill>
                  <a:srgbClr val="CC3300"/>
                </a:solidFill>
              </a:rPr>
              <a:t>Mg</a:t>
            </a:r>
            <a:r>
              <a:rPr lang="is-IS" sz="2400" baseline="30000">
                <a:solidFill>
                  <a:srgbClr val="CC3300"/>
                </a:solidFill>
              </a:rPr>
              <a:t>[8]  </a:t>
            </a:r>
            <a:r>
              <a:rPr lang="is-IS" sz="2400">
                <a:solidFill>
                  <a:srgbClr val="CC3300"/>
                </a:solidFill>
              </a:rPr>
              <a:t>Si</a:t>
            </a:r>
            <a:r>
              <a:rPr lang="is-IS" sz="2400" baseline="30000">
                <a:solidFill>
                  <a:srgbClr val="CC3300"/>
                </a:solidFill>
              </a:rPr>
              <a:t>[6]</a:t>
            </a:r>
            <a:r>
              <a:rPr lang="is-IS" sz="2400">
                <a:solidFill>
                  <a:srgbClr val="CC3300"/>
                </a:solidFill>
              </a:rPr>
              <a:t>  O</a:t>
            </a:r>
            <a:r>
              <a:rPr lang="is-IS" sz="2400" baseline="-25000">
                <a:solidFill>
                  <a:srgbClr val="CC3300"/>
                </a:solidFill>
              </a:rPr>
              <a:t>3</a:t>
            </a:r>
            <a:endParaRPr lang="en-GB" sz="2400" baseline="-25000">
              <a:solidFill>
                <a:srgbClr val="CC3300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849938" y="2098675"/>
            <a:ext cx="17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84213" y="115888"/>
            <a:ext cx="72263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is-IS" sz="3200" dirty="0" smtClean="0">
                <a:solidFill>
                  <a:schemeClr val="accent2"/>
                </a:solidFill>
              </a:rPr>
              <a:t>Perovskite-structured </a:t>
            </a:r>
            <a:r>
              <a:rPr lang="is-IS" sz="3200" dirty="0">
                <a:solidFill>
                  <a:schemeClr val="accent2"/>
                </a:solidFill>
              </a:rPr>
              <a:t>minerals: </a:t>
            </a:r>
          </a:p>
          <a:p>
            <a:r>
              <a:rPr lang="is-IS" sz="3200" dirty="0">
                <a:solidFill>
                  <a:srgbClr val="CC0000"/>
                </a:solidFill>
              </a:rPr>
              <a:t>high coordination numbers - </a:t>
            </a:r>
            <a:r>
              <a:rPr lang="is-IS" sz="3200" b="1" dirty="0">
                <a:solidFill>
                  <a:srgbClr val="CC0000"/>
                </a:solidFill>
              </a:rPr>
              <a:t>high entropy</a:t>
            </a:r>
            <a:r>
              <a:rPr lang="is-IS" sz="3200" dirty="0">
                <a:solidFill>
                  <a:srgbClr val="CC0000"/>
                </a:solidFill>
              </a:rPr>
              <a:t> </a:t>
            </a:r>
            <a:endParaRPr lang="en-GB" sz="3200" baseline="-25000" dirty="0">
              <a:solidFill>
                <a:srgbClr val="CC0000"/>
              </a:solidFill>
            </a:endParaRPr>
          </a:p>
        </p:txBody>
      </p:sp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068638"/>
            <a:ext cx="363855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068638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650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69" y="97889"/>
            <a:ext cx="794781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400" dirty="0" err="1" smtClean="0">
                <a:solidFill>
                  <a:srgbClr val="0000FF"/>
                </a:solidFill>
              </a:rPr>
              <a:t>Basaltic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mineralogy</a:t>
            </a:r>
            <a:r>
              <a:rPr lang="nb-NO" sz="2400" dirty="0" smtClean="0">
                <a:solidFill>
                  <a:srgbClr val="0000FF"/>
                </a:solidFill>
              </a:rPr>
              <a:t> at 113 </a:t>
            </a:r>
            <a:r>
              <a:rPr lang="nb-NO" sz="2400" dirty="0" err="1" smtClean="0">
                <a:solidFill>
                  <a:srgbClr val="0000FF"/>
                </a:solidFill>
              </a:rPr>
              <a:t>GPa</a:t>
            </a:r>
            <a:r>
              <a:rPr lang="nb-NO" sz="2400" dirty="0" smtClean="0">
                <a:solidFill>
                  <a:srgbClr val="0000FF"/>
                </a:solidFill>
              </a:rPr>
              <a:t>, 2240 K </a:t>
            </a:r>
            <a:r>
              <a:rPr lang="nb-NO" sz="2000" dirty="0" smtClean="0"/>
              <a:t>(</a:t>
            </a:r>
            <a:r>
              <a:rPr lang="nb-NO" sz="2000" dirty="0" err="1" smtClean="0"/>
              <a:t>Hirose</a:t>
            </a:r>
            <a:r>
              <a:rPr lang="nb-NO" sz="2000" dirty="0" smtClean="0"/>
              <a:t> </a:t>
            </a:r>
            <a:r>
              <a:rPr lang="nb-NO" sz="2000" dirty="0"/>
              <a:t>et al. </a:t>
            </a:r>
            <a:r>
              <a:rPr lang="nb-NO" sz="2000" dirty="0" smtClean="0"/>
              <a:t>2005, </a:t>
            </a:r>
            <a:r>
              <a:rPr lang="nb-NO" sz="2000" dirty="0" err="1" smtClean="0"/>
              <a:t>EPSL</a:t>
            </a:r>
            <a:r>
              <a:rPr lang="nb-NO" sz="2000" dirty="0" smtClean="0"/>
              <a:t>)</a:t>
            </a:r>
            <a:endParaRPr lang="nb-NO" sz="2400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08720"/>
            <a:ext cx="755375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19228" y="1579094"/>
            <a:ext cx="161685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b="1" dirty="0" smtClean="0">
                <a:solidFill>
                  <a:srgbClr val="0000FF"/>
                </a:solidFill>
              </a:rPr>
              <a:t>Natural MORB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LH-DAC-</a:t>
            </a:r>
            <a:r>
              <a:rPr lang="nb-NO" sz="1400" dirty="0" err="1" smtClean="0"/>
              <a:t>products</a:t>
            </a:r>
            <a:endParaRPr lang="nb-NO" sz="1400" dirty="0" smtClean="0"/>
          </a:p>
          <a:p>
            <a:pPr>
              <a:lnSpc>
                <a:spcPts val="1600"/>
              </a:lnSpc>
            </a:pPr>
            <a:r>
              <a:rPr lang="nb-NO" sz="1400" dirty="0" err="1" smtClean="0"/>
              <a:t>analyzed</a:t>
            </a:r>
            <a:r>
              <a:rPr lang="nb-NO" sz="1400" dirty="0" smtClean="0"/>
              <a:t> by ATEM.</a:t>
            </a:r>
          </a:p>
          <a:p>
            <a:pPr>
              <a:lnSpc>
                <a:spcPts val="1600"/>
              </a:lnSpc>
            </a:pPr>
            <a:r>
              <a:rPr lang="nb-NO" sz="1400" b="1" dirty="0"/>
              <a:t>Au</a:t>
            </a:r>
            <a:r>
              <a:rPr lang="nb-NO" sz="1400" dirty="0"/>
              <a:t> </a:t>
            </a:r>
            <a:r>
              <a:rPr lang="nb-NO" sz="1400" dirty="0" smtClean="0"/>
              <a:t>as p-</a:t>
            </a:r>
            <a:r>
              <a:rPr lang="nb-NO" sz="1400" dirty="0" err="1" smtClean="0"/>
              <a:t>calibrant</a:t>
            </a:r>
            <a:endParaRPr lang="nb-NO" sz="1400" dirty="0"/>
          </a:p>
          <a:p>
            <a:pPr>
              <a:lnSpc>
                <a:spcPts val="1600"/>
              </a:lnSpc>
            </a:pPr>
            <a:r>
              <a:rPr lang="nb-NO" sz="1400" dirty="0" smtClean="0"/>
              <a:t>and laser absorber</a:t>
            </a:r>
          </a:p>
        </p:txBody>
      </p:sp>
    </p:spTree>
    <p:extLst>
      <p:ext uri="{BB962C8B-B14F-4D97-AF65-F5344CB8AC3E}">
        <p14:creationId xmlns:p14="http://schemas.microsoft.com/office/powerpoint/2010/main" val="29560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41217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548680"/>
            <a:ext cx="32691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New </a:t>
            </a:r>
            <a:r>
              <a:rPr lang="nb-NO" sz="2000" dirty="0" err="1" smtClean="0">
                <a:solidFill>
                  <a:srgbClr val="3333FF"/>
                </a:solidFill>
              </a:rPr>
              <a:t>Aluminous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phase</a:t>
            </a:r>
            <a:r>
              <a:rPr lang="nb-NO" sz="2000" dirty="0" smtClean="0">
                <a:solidFill>
                  <a:srgbClr val="3333FF"/>
                </a:solidFill>
              </a:rPr>
              <a:t> (NAL)</a:t>
            </a:r>
          </a:p>
          <a:p>
            <a:r>
              <a:rPr lang="nb-NO" sz="2000" dirty="0" err="1" smtClean="0">
                <a:solidFill>
                  <a:srgbClr val="3333FF"/>
                </a:solidFill>
              </a:rPr>
              <a:t>Ca-ferrite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phase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</a:rPr>
              <a:t>CF</a:t>
            </a:r>
            <a:r>
              <a:rPr lang="nb-NO" sz="2000" dirty="0" smtClean="0">
                <a:solidFill>
                  <a:srgbClr val="3333FF"/>
                </a:solidFill>
              </a:rPr>
              <a:t>)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332656"/>
            <a:ext cx="332174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Aluminous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silica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phases</a:t>
            </a:r>
            <a:r>
              <a:rPr lang="nb-NO" sz="2000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2000" dirty="0" err="1" smtClean="0">
                <a:solidFill>
                  <a:srgbClr val="3333FF"/>
                </a:solidFill>
              </a:rPr>
              <a:t>CaCl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smtClean="0">
                <a:solidFill>
                  <a:srgbClr val="3333FF"/>
                </a:solidFill>
              </a:rPr>
              <a:t> and </a:t>
            </a:r>
            <a:r>
              <a:rPr lang="nb-NO" sz="2000" dirty="0" err="1" smtClean="0">
                <a:solidFill>
                  <a:srgbClr val="3333FF"/>
                </a:solidFill>
              </a:rPr>
              <a:t>seifertite</a:t>
            </a:r>
            <a:r>
              <a:rPr lang="nb-NO" sz="2000" dirty="0" smtClean="0">
                <a:solidFill>
                  <a:srgbClr val="3333FF"/>
                </a:solidFill>
              </a:rPr>
              <a:t> (</a:t>
            </a:r>
            <a:r>
              <a:rPr lang="nb-NO" sz="2000" dirty="0" err="1" smtClean="0">
                <a:solidFill>
                  <a:srgbClr val="3333FF"/>
                </a:solidFill>
                <a:latin typeface="Symbol" pitchFamily="18" charset="2"/>
              </a:rPr>
              <a:t>a</a:t>
            </a:r>
            <a:r>
              <a:rPr lang="nb-NO" sz="2000" dirty="0" err="1" smtClean="0">
                <a:solidFill>
                  <a:srgbClr val="3333FF"/>
                </a:solidFill>
              </a:rPr>
              <a:t>-PbO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smtClean="0">
                <a:solidFill>
                  <a:srgbClr val="3333FF"/>
                </a:solidFill>
              </a:rPr>
              <a:t>)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557768"/>
            <a:ext cx="1754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Imada</a:t>
            </a:r>
            <a:r>
              <a:rPr lang="nb-NO" sz="1200" dirty="0" smtClean="0"/>
              <a:t> et al. (2011, </a:t>
            </a:r>
            <a:r>
              <a:rPr lang="nb-NO" sz="1200" dirty="0" err="1" smtClean="0"/>
              <a:t>PCM</a:t>
            </a:r>
            <a:r>
              <a:rPr lang="nb-NO" sz="1200" dirty="0" smtClean="0"/>
              <a:t>)</a:t>
            </a:r>
          </a:p>
          <a:p>
            <a:r>
              <a:rPr lang="nb-NO" sz="1200" dirty="0" smtClean="0"/>
              <a:t>Ono et al. (2008, </a:t>
            </a:r>
            <a:r>
              <a:rPr lang="nb-NO" sz="1200" dirty="0" err="1" smtClean="0"/>
              <a:t>PCM</a:t>
            </a:r>
            <a:r>
              <a:rPr lang="nb-NO" sz="1200" dirty="0" smtClean="0"/>
              <a:t>)</a:t>
            </a:r>
            <a:endParaRPr lang="nb-NO" sz="1200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9430"/>
            <a:ext cx="4355976" cy="288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64088" y="5131691"/>
            <a:ext cx="238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Andrault</a:t>
            </a:r>
            <a:r>
              <a:rPr lang="nb-NO" sz="1200" dirty="0" smtClean="0"/>
              <a:t> et al. (2014, Am.Mineral.)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0032" y="1256566"/>
            <a:ext cx="4248472" cy="4302986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85214" y="2276872"/>
            <a:ext cx="3761094" cy="110799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nb-NO" sz="1800" b="1" dirty="0" err="1" smtClean="0"/>
              <a:t>Caveat</a:t>
            </a:r>
            <a:r>
              <a:rPr lang="nb-NO" sz="1800" b="1" dirty="0" smtClean="0"/>
              <a:t>:</a:t>
            </a:r>
            <a:endParaRPr lang="nb-NO" dirty="0"/>
          </a:p>
          <a:p>
            <a:r>
              <a:rPr lang="nb-NO" dirty="0" err="1" smtClean="0"/>
              <a:t>Taten</a:t>
            </a:r>
            <a:r>
              <a:rPr lang="en-GB" dirty="0" smtClean="0"/>
              <a:t>o et al. (2018, JGR) did not reproduce</a:t>
            </a:r>
          </a:p>
          <a:p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strong</a:t>
            </a:r>
            <a:r>
              <a:rPr lang="nb-NO" dirty="0" smtClean="0"/>
              <a:t> Al-</a:t>
            </a:r>
            <a:r>
              <a:rPr lang="nb-NO" dirty="0" err="1"/>
              <a:t>p</a:t>
            </a:r>
            <a:r>
              <a:rPr lang="nb-NO" dirty="0" err="1" smtClean="0"/>
              <a:t>artitioning</a:t>
            </a:r>
            <a:r>
              <a:rPr lang="nb-NO" dirty="0" smtClean="0"/>
              <a:t> </a:t>
            </a:r>
            <a:r>
              <a:rPr lang="nb-NO" dirty="0" err="1" smtClean="0"/>
              <a:t>into</a:t>
            </a:r>
            <a:r>
              <a:rPr lang="nb-NO" dirty="0" smtClean="0"/>
              <a:t> </a:t>
            </a:r>
            <a:r>
              <a:rPr lang="nb-NO" dirty="0" err="1" smtClean="0"/>
              <a:t>seifertite</a:t>
            </a:r>
            <a:endParaRPr lang="nb-NO" dirty="0" smtClean="0"/>
          </a:p>
          <a:p>
            <a:r>
              <a:rPr lang="nb-NO" dirty="0" err="1" smtClean="0"/>
              <a:t>observed</a:t>
            </a:r>
            <a:r>
              <a:rPr lang="nb-NO" dirty="0" smtClean="0"/>
              <a:t> by Hirose et al. (2005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1330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9" y="1123988"/>
            <a:ext cx="4103253" cy="264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675188" cy="466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3333FF"/>
                </a:solidFill>
              </a:rPr>
              <a:t>Density</a:t>
            </a:r>
            <a:r>
              <a:rPr lang="nb-NO" sz="2400">
                <a:solidFill>
                  <a:srgbClr val="3333FF"/>
                </a:solidFill>
              </a:rPr>
              <a:t> relations through the mantle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64" y="476672"/>
            <a:ext cx="4193233" cy="632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10048" y="5024"/>
            <a:ext cx="3829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err="1">
                <a:solidFill>
                  <a:srgbClr val="3333FF"/>
                </a:solidFill>
              </a:rPr>
              <a:t>Density</a:t>
            </a:r>
            <a:r>
              <a:rPr lang="nb-NO" sz="2400" dirty="0">
                <a:solidFill>
                  <a:srgbClr val="3333FF"/>
                </a:solidFill>
              </a:rPr>
              <a:t>: basalt and </a:t>
            </a:r>
            <a:r>
              <a:rPr lang="nb-NO" sz="2400" dirty="0" err="1">
                <a:solidFill>
                  <a:srgbClr val="3333FF"/>
                </a:solidFill>
              </a:rPr>
              <a:t>peridotite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14346" name="Text Box 6"/>
          <p:cNvSpPr txBox="1">
            <a:spLocks noChangeArrowheads="1"/>
          </p:cNvSpPr>
          <p:nvPr/>
        </p:nvSpPr>
        <p:spPr bwMode="auto">
          <a:xfrm>
            <a:off x="5597409" y="4725144"/>
            <a:ext cx="3651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1600" b="1" dirty="0"/>
              <a:t>                   </a:t>
            </a:r>
            <a:r>
              <a:rPr lang="nb-NO" sz="1600" b="1" dirty="0" smtClean="0"/>
              <a:t>     K</a:t>
            </a:r>
            <a:r>
              <a:rPr lang="nb-NO" sz="1600" b="1" baseline="-25000" dirty="0" smtClean="0"/>
              <a:t>0</a:t>
            </a:r>
            <a:r>
              <a:rPr lang="nb-NO" sz="2000" b="1" baseline="-25000" dirty="0" smtClean="0"/>
              <a:t> </a:t>
            </a:r>
            <a:r>
              <a:rPr lang="nb-NO" dirty="0"/>
              <a:t>(</a:t>
            </a:r>
            <a:r>
              <a:rPr lang="nb-NO" dirty="0" err="1"/>
              <a:t>GPa</a:t>
            </a:r>
            <a:r>
              <a:rPr lang="nb-NO" dirty="0"/>
              <a:t>)</a:t>
            </a:r>
            <a:endParaRPr lang="nb-NO" sz="400" dirty="0"/>
          </a:p>
          <a:p>
            <a:pPr>
              <a:lnSpc>
                <a:spcPct val="90000"/>
              </a:lnSpc>
            </a:pPr>
            <a:r>
              <a:rPr lang="nb-NO" sz="1600" dirty="0">
                <a:solidFill>
                  <a:srgbClr val="009900"/>
                </a:solidFill>
              </a:rPr>
              <a:t>        </a:t>
            </a:r>
            <a:r>
              <a:rPr lang="nb-NO" sz="1600" dirty="0" smtClean="0">
                <a:solidFill>
                  <a:srgbClr val="009900"/>
                </a:solidFill>
              </a:rPr>
              <a:t>     </a:t>
            </a:r>
            <a:r>
              <a:rPr lang="nb-NO" sz="1600" dirty="0" smtClean="0">
                <a:solidFill>
                  <a:srgbClr val="009900"/>
                </a:solidFill>
              </a:rPr>
              <a:t>  </a:t>
            </a:r>
            <a:r>
              <a:rPr lang="nb-NO" b="1" dirty="0" err="1" smtClean="0">
                <a:solidFill>
                  <a:srgbClr val="0066FF"/>
                </a:solidFill>
              </a:rPr>
              <a:t>bm</a:t>
            </a:r>
            <a:r>
              <a:rPr lang="nb-NO" b="1" dirty="0" smtClean="0">
                <a:solidFill>
                  <a:srgbClr val="009900"/>
                </a:solidFill>
              </a:rPr>
              <a:t> </a:t>
            </a:r>
            <a:r>
              <a:rPr lang="nb-NO" dirty="0" smtClean="0">
                <a:solidFill>
                  <a:srgbClr val="009900"/>
                </a:solidFill>
              </a:rPr>
              <a:t>       </a:t>
            </a:r>
            <a:r>
              <a:rPr lang="nb-NO" dirty="0">
                <a:solidFill>
                  <a:srgbClr val="0066FF"/>
                </a:solidFill>
              </a:rPr>
              <a:t>257</a:t>
            </a:r>
          </a:p>
          <a:p>
            <a:pPr>
              <a:lnSpc>
                <a:spcPct val="90000"/>
              </a:lnSpc>
            </a:pPr>
            <a:r>
              <a:rPr lang="nb-NO" dirty="0">
                <a:solidFill>
                  <a:srgbClr val="3333FF"/>
                </a:solidFill>
              </a:rPr>
              <a:t>           </a:t>
            </a:r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b="1" dirty="0" smtClean="0">
                <a:solidFill>
                  <a:srgbClr val="9900FF"/>
                </a:solidFill>
              </a:rPr>
              <a:t>dm</a:t>
            </a:r>
            <a:r>
              <a:rPr lang="nb-NO" dirty="0" smtClean="0">
                <a:solidFill>
                  <a:srgbClr val="3333FF"/>
                </a:solidFill>
              </a:rPr>
              <a:t>        </a:t>
            </a:r>
            <a:r>
              <a:rPr lang="nb-NO" dirty="0">
                <a:solidFill>
                  <a:srgbClr val="FF00FF"/>
                </a:solidFill>
              </a:rPr>
              <a:t>236</a:t>
            </a:r>
          </a:p>
          <a:p>
            <a:pPr>
              <a:lnSpc>
                <a:spcPct val="90000"/>
              </a:lnSpc>
            </a:pPr>
            <a:r>
              <a:rPr lang="nb-NO" b="1" dirty="0"/>
              <a:t>softest:</a:t>
            </a:r>
            <a:r>
              <a:rPr lang="nb-NO" dirty="0"/>
              <a:t>   </a:t>
            </a:r>
            <a:r>
              <a:rPr lang="nb-NO" dirty="0" smtClean="0"/>
              <a:t> </a:t>
            </a:r>
            <a:r>
              <a:rPr lang="nb-NO" b="1" dirty="0" err="1" smtClean="0">
                <a:solidFill>
                  <a:srgbClr val="009900"/>
                </a:solidFill>
              </a:rPr>
              <a:t>fp</a:t>
            </a:r>
            <a:r>
              <a:rPr lang="nb-NO" dirty="0" smtClean="0"/>
              <a:t>     </a:t>
            </a:r>
            <a:r>
              <a:rPr lang="nb-NO" dirty="0">
                <a:solidFill>
                  <a:srgbClr val="009900"/>
                </a:solidFill>
              </a:rPr>
              <a:t>158-152</a:t>
            </a:r>
            <a:r>
              <a:rPr lang="nb-NO" sz="1600" dirty="0">
                <a:solidFill>
                  <a:srgbClr val="009900"/>
                </a:solidFill>
              </a:rPr>
              <a:t> </a:t>
            </a:r>
            <a:r>
              <a:rPr lang="nb-NO" sz="1000" dirty="0">
                <a:solidFill>
                  <a:srgbClr val="009900"/>
                </a:solidFill>
              </a:rPr>
              <a:t>(</a:t>
            </a:r>
            <a:r>
              <a:rPr lang="nb-NO" sz="1000" dirty="0" err="1">
                <a:solidFill>
                  <a:srgbClr val="009900"/>
                </a:solidFill>
              </a:rPr>
              <a:t>FeO-MgO</a:t>
            </a:r>
            <a:r>
              <a:rPr lang="nb-NO" sz="1000" dirty="0">
                <a:solidFill>
                  <a:srgbClr val="0099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nb-NO" b="1" dirty="0"/>
              <a:t>stiffest:</a:t>
            </a:r>
            <a:r>
              <a:rPr lang="nb-NO" dirty="0"/>
              <a:t>   SiO</a:t>
            </a:r>
            <a:r>
              <a:rPr lang="nb-NO" baseline="-25000" dirty="0"/>
              <a:t>2</a:t>
            </a:r>
            <a:r>
              <a:rPr lang="nb-NO" dirty="0"/>
              <a:t>  314-325</a:t>
            </a:r>
            <a:r>
              <a:rPr lang="nb-NO" sz="1600" dirty="0"/>
              <a:t> </a:t>
            </a:r>
            <a:r>
              <a:rPr lang="nb-NO" sz="1000" dirty="0" smtClean="0"/>
              <a:t>(</a:t>
            </a:r>
            <a:r>
              <a:rPr lang="nb-NO" sz="1000" dirty="0" smtClean="0">
                <a:latin typeface="Symbol" panose="05050102010706020507" pitchFamily="18" charset="2"/>
              </a:rPr>
              <a:t>b</a:t>
            </a:r>
            <a:r>
              <a:rPr lang="nb-NO" sz="1000" dirty="0" smtClean="0"/>
              <a:t>-stishovite to </a:t>
            </a:r>
            <a:r>
              <a:rPr lang="nb-NO" sz="1000" dirty="0" smtClean="0">
                <a:latin typeface="+mj-lt"/>
              </a:rPr>
              <a:t>seifertite</a:t>
            </a:r>
            <a:r>
              <a:rPr lang="nb-NO" sz="1000" dirty="0" smtClean="0"/>
              <a:t>)</a:t>
            </a:r>
            <a:endParaRPr lang="en-GB" sz="1000" dirty="0"/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6876256" y="6032358"/>
            <a:ext cx="2148345" cy="7591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FF0000"/>
                </a:solidFill>
              </a:rPr>
              <a:t>Basalt</a:t>
            </a:r>
          </a:p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FF0000"/>
                </a:solidFill>
              </a:rPr>
              <a:t>bm</a:t>
            </a:r>
            <a:r>
              <a:rPr lang="nb-NO" sz="1400" b="1" dirty="0" smtClean="0">
                <a:solidFill>
                  <a:srgbClr val="FF0000"/>
                </a:solidFill>
              </a:rPr>
              <a:t>, dm</a:t>
            </a:r>
            <a:r>
              <a:rPr lang="nb-NO" sz="1400" dirty="0" smtClean="0">
                <a:solidFill>
                  <a:srgbClr val="FF0000"/>
                </a:solidFill>
              </a:rPr>
              <a:t>, </a:t>
            </a:r>
            <a:r>
              <a:rPr lang="nb-NO" sz="1400" dirty="0">
                <a:solidFill>
                  <a:srgbClr val="FF0000"/>
                </a:solidFill>
              </a:rPr>
              <a:t>SiO</a:t>
            </a:r>
            <a:r>
              <a:rPr lang="nb-NO" sz="1400" baseline="-25000" dirty="0">
                <a:solidFill>
                  <a:srgbClr val="FF0000"/>
                </a:solidFill>
              </a:rPr>
              <a:t>2</a:t>
            </a:r>
            <a:r>
              <a:rPr lang="nb-NO" sz="1400" dirty="0">
                <a:solidFill>
                  <a:srgbClr val="FF0000"/>
                </a:solidFill>
              </a:rPr>
              <a:t>, </a:t>
            </a:r>
            <a:r>
              <a:rPr lang="nb-NO" sz="1400" dirty="0" err="1">
                <a:solidFill>
                  <a:srgbClr val="FF0000"/>
                </a:solidFill>
              </a:rPr>
              <a:t>NaAl-phase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FF0000"/>
                </a:solidFill>
              </a:rPr>
              <a:t>high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1400" b="1" dirty="0">
                <a:solidFill>
                  <a:srgbClr val="FF0000"/>
                </a:solidFill>
              </a:rPr>
              <a:t>, 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high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K</a:t>
            </a:r>
            <a:r>
              <a:rPr lang="nb-NO" sz="1400" b="1" baseline="-25000" dirty="0">
                <a:solidFill>
                  <a:srgbClr val="FF0000"/>
                </a:solidFill>
              </a:rPr>
              <a:t>0</a:t>
            </a:r>
            <a:endParaRPr lang="en-GB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5508104" y="6034675"/>
            <a:ext cx="1245854" cy="7591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err="1" smtClean="0">
                <a:solidFill>
                  <a:srgbClr val="009900"/>
                </a:solidFill>
              </a:rPr>
              <a:t>Peridotite</a:t>
            </a:r>
            <a:endParaRPr lang="nb-NO" sz="2000" dirty="0" smtClean="0">
              <a:solidFill>
                <a:srgbClr val="0099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009900"/>
                </a:solidFill>
              </a:rPr>
              <a:t>bm</a:t>
            </a:r>
            <a:r>
              <a:rPr lang="nb-NO" sz="1400" b="1" dirty="0" smtClean="0">
                <a:solidFill>
                  <a:srgbClr val="009900"/>
                </a:solidFill>
              </a:rPr>
              <a:t>,</a:t>
            </a:r>
            <a:r>
              <a:rPr lang="nb-NO" sz="1400" dirty="0" smtClean="0">
                <a:solidFill>
                  <a:srgbClr val="009900"/>
                </a:solidFill>
              </a:rPr>
              <a:t> </a:t>
            </a:r>
            <a:r>
              <a:rPr lang="nb-NO" sz="1400" b="1" dirty="0" err="1">
                <a:solidFill>
                  <a:srgbClr val="009900"/>
                </a:solidFill>
              </a:rPr>
              <a:t>fp</a:t>
            </a:r>
            <a:r>
              <a:rPr lang="nb-NO" sz="1400" dirty="0">
                <a:solidFill>
                  <a:srgbClr val="009900"/>
                </a:solidFill>
              </a:rPr>
              <a:t>, </a:t>
            </a:r>
            <a:r>
              <a:rPr lang="nb-NO" sz="1400" dirty="0" smtClean="0">
                <a:solidFill>
                  <a:srgbClr val="009900"/>
                </a:solidFill>
              </a:rPr>
              <a:t>dm </a:t>
            </a:r>
            <a:endParaRPr lang="nb-NO" sz="1400" dirty="0">
              <a:solidFill>
                <a:srgbClr val="0099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009900"/>
                </a:solidFill>
              </a:rPr>
              <a:t>low</a:t>
            </a:r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dirty="0">
                <a:solidFill>
                  <a:srgbClr val="009900"/>
                </a:solidFill>
                <a:latin typeface="Symbol" pitchFamily="18" charset="2"/>
              </a:rPr>
              <a:t>r</a:t>
            </a:r>
            <a:r>
              <a:rPr lang="nb-NO" sz="1400" b="1" dirty="0">
                <a:solidFill>
                  <a:srgbClr val="009900"/>
                </a:solidFill>
              </a:rPr>
              <a:t>,</a:t>
            </a:r>
            <a:r>
              <a:rPr lang="nb-NO" sz="1400" dirty="0">
                <a:solidFill>
                  <a:srgbClr val="009900"/>
                </a:solidFill>
              </a:rPr>
              <a:t> </a:t>
            </a:r>
            <a:r>
              <a:rPr lang="nb-NO" sz="1400" dirty="0" smtClean="0">
                <a:solidFill>
                  <a:srgbClr val="009900"/>
                </a:solidFill>
              </a:rPr>
              <a:t> </a:t>
            </a:r>
            <a:r>
              <a:rPr lang="nb-NO" sz="1400" b="1" dirty="0" err="1" smtClean="0">
                <a:solidFill>
                  <a:srgbClr val="009900"/>
                </a:solidFill>
              </a:rPr>
              <a:t>low</a:t>
            </a:r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dirty="0">
                <a:solidFill>
                  <a:srgbClr val="009900"/>
                </a:solidFill>
              </a:rPr>
              <a:t>K</a:t>
            </a:r>
            <a:r>
              <a:rPr lang="nb-NO" sz="1400" b="1" baseline="-25000" dirty="0">
                <a:solidFill>
                  <a:srgbClr val="009900"/>
                </a:solidFill>
              </a:rPr>
              <a:t>0</a:t>
            </a:r>
            <a:endParaRPr lang="en-GB" sz="1400" b="1" baseline="-25000" dirty="0">
              <a:solidFill>
                <a:srgbClr val="009900"/>
              </a:solidFill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74" y="685551"/>
            <a:ext cx="2592289" cy="19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997" y="617707"/>
            <a:ext cx="2185688" cy="1971248"/>
            <a:chOff x="-1405" y="617707"/>
            <a:chExt cx="2185688" cy="1971248"/>
          </a:xfrm>
        </p:grpSpPr>
        <p:pic>
          <p:nvPicPr>
            <p:cNvPr id="2560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405" y="617707"/>
              <a:ext cx="2185688" cy="197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3528" y="868526"/>
              <a:ext cx="966016" cy="2975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800" dirty="0" err="1" smtClean="0"/>
                <a:t>Schematic</a:t>
              </a:r>
              <a:r>
                <a:rPr lang="nb-NO" sz="800" dirty="0" smtClean="0"/>
                <a:t>,</a:t>
              </a:r>
            </a:p>
            <a:p>
              <a:pPr>
                <a:lnSpc>
                  <a:spcPts val="800"/>
                </a:lnSpc>
              </a:pPr>
              <a:r>
                <a:rPr lang="nb-NO" sz="800" dirty="0" err="1" smtClean="0"/>
                <a:t>Irifune</a:t>
              </a:r>
              <a:r>
                <a:rPr lang="nb-NO" sz="800" dirty="0" smtClean="0"/>
                <a:t> &amp; </a:t>
              </a:r>
              <a:r>
                <a:rPr lang="nb-NO" sz="800" dirty="0" err="1" smtClean="0"/>
                <a:t>Tsuchiya</a:t>
              </a:r>
              <a:endParaRPr lang="nb-NO" sz="800" dirty="0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3496007" cy="10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M:\pc\Dokumenter\Adobe-Illustr-figures\Experimental-PhaseRel\EMPG-MP-09\Density-depth-EoS-m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41" y="8980"/>
            <a:ext cx="3968033" cy="32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" y="3136570"/>
            <a:ext cx="4520750" cy="36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6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  <p:bldP spid="8202" grpId="0" animBg="1"/>
      <p:bldP spid="82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68" y="3436536"/>
            <a:ext cx="420687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88" y="3569063"/>
            <a:ext cx="423068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9995" y="476672"/>
            <a:ext cx="561615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rgbClr val="0000FF"/>
                </a:solidFill>
              </a:rPr>
              <a:t>DFT-computation</a:t>
            </a:r>
            <a:r>
              <a:rPr lang="nb-NO" sz="2000" dirty="0">
                <a:solidFill>
                  <a:srgbClr val="0000FF"/>
                </a:solidFill>
              </a:rPr>
              <a:t> of </a:t>
            </a:r>
            <a:r>
              <a:rPr lang="nb-NO" sz="2000" b="1" dirty="0" err="1">
                <a:solidFill>
                  <a:srgbClr val="0000FF"/>
                </a:solidFill>
              </a:rPr>
              <a:t>diffusion</a:t>
            </a:r>
            <a:r>
              <a:rPr lang="nb-NO" sz="2000" dirty="0">
                <a:solidFill>
                  <a:srgbClr val="0000FF"/>
                </a:solidFill>
              </a:rPr>
              <a:t> rates:  </a:t>
            </a:r>
            <a:r>
              <a:rPr lang="nb-NO" sz="2000" dirty="0" err="1" smtClean="0">
                <a:solidFill>
                  <a:srgbClr val="0000FF"/>
                </a:solidFill>
              </a:rPr>
              <a:t>bm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dirty="0" err="1">
                <a:solidFill>
                  <a:srgbClr val="0000FF"/>
                </a:solidFill>
              </a:rPr>
              <a:t>fp</a:t>
            </a:r>
            <a:r>
              <a:rPr lang="nb-NO" sz="2000" dirty="0">
                <a:solidFill>
                  <a:srgbClr val="0000FF"/>
                </a:solidFill>
              </a:rPr>
              <a:t> and </a:t>
            </a:r>
            <a:r>
              <a:rPr lang="nb-NO" sz="2000" dirty="0" err="1">
                <a:solidFill>
                  <a:srgbClr val="0000FF"/>
                </a:solidFill>
              </a:rPr>
              <a:t>ppv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38" y="128725"/>
            <a:ext cx="2560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mtClean="0"/>
              <a:t>Amman </a:t>
            </a:r>
            <a:r>
              <a:rPr lang="nb-NO" dirty="0"/>
              <a:t>et al. (2010, Nature)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2715" y="1428687"/>
            <a:ext cx="6195863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b="1" dirty="0" err="1">
                <a:solidFill>
                  <a:srgbClr val="FF0000"/>
                </a:solidFill>
              </a:rPr>
              <a:t>Step</a:t>
            </a:r>
            <a:r>
              <a:rPr lang="nb-NO" sz="1800" b="1" dirty="0">
                <a:solidFill>
                  <a:srgbClr val="FF0000"/>
                </a:solidFill>
              </a:rPr>
              <a:t> 1: </a:t>
            </a:r>
            <a:r>
              <a:rPr lang="nb-NO" sz="1800" dirty="0">
                <a:solidFill>
                  <a:srgbClr val="FF0000"/>
                </a:solidFill>
              </a:rPr>
              <a:t>Testing </a:t>
            </a:r>
            <a:r>
              <a:rPr lang="nb-NO" sz="1800" dirty="0" err="1">
                <a:solidFill>
                  <a:srgbClr val="FF0000"/>
                </a:solidFill>
              </a:rPr>
              <a:t>of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agreement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between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existing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experimental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solidFill>
                  <a:srgbClr val="FF0000"/>
                </a:solidFill>
              </a:rPr>
              <a:t>data</a:t>
            </a:r>
          </a:p>
          <a:p>
            <a:r>
              <a:rPr lang="nb-NO" sz="1800" dirty="0" smtClean="0">
                <a:solidFill>
                  <a:srgbClr val="FF0000"/>
                </a:solidFill>
              </a:rPr>
              <a:t>              and </a:t>
            </a:r>
            <a:r>
              <a:rPr lang="nb-NO" sz="1800" dirty="0" err="1" smtClean="0">
                <a:solidFill>
                  <a:srgbClr val="FF0000"/>
                </a:solidFill>
              </a:rPr>
              <a:t>computations</a:t>
            </a:r>
            <a:r>
              <a:rPr lang="nb-NO" sz="1800" dirty="0" smtClean="0">
                <a:solidFill>
                  <a:srgbClr val="FF0000"/>
                </a:solidFill>
              </a:rPr>
              <a:t> for </a:t>
            </a:r>
            <a:r>
              <a:rPr lang="nb-NO" sz="1800" dirty="0" err="1" smtClean="0">
                <a:solidFill>
                  <a:srgbClr val="FF0000"/>
                </a:solidFill>
              </a:rPr>
              <a:t>pv</a:t>
            </a:r>
            <a:r>
              <a:rPr lang="nb-NO" sz="1800" dirty="0" smtClean="0">
                <a:solidFill>
                  <a:srgbClr val="FF0000"/>
                </a:solidFill>
              </a:rPr>
              <a:t> and </a:t>
            </a:r>
            <a:r>
              <a:rPr lang="nb-NO" sz="1800" dirty="0" err="1" smtClean="0">
                <a:solidFill>
                  <a:srgbClr val="FF0000"/>
                </a:solidFill>
              </a:rPr>
              <a:t>fp</a:t>
            </a:r>
            <a:endParaRPr lang="nb-NO" sz="1800" dirty="0">
              <a:solidFill>
                <a:srgbClr val="FF0000"/>
              </a:solidFill>
            </a:endParaRPr>
          </a:p>
          <a:p>
            <a:r>
              <a:rPr lang="nb-NO" sz="800" dirty="0">
                <a:solidFill>
                  <a:srgbClr val="FF0000"/>
                </a:solidFill>
              </a:rPr>
              <a:t>  </a:t>
            </a:r>
          </a:p>
          <a:p>
            <a:r>
              <a:rPr lang="nb-NO" sz="1800" dirty="0">
                <a:solidFill>
                  <a:srgbClr val="FF0000"/>
                </a:solidFill>
              </a:rPr>
              <a:t>    </a:t>
            </a:r>
            <a:r>
              <a:rPr lang="nb-NO" sz="1800" dirty="0" smtClean="0">
                <a:solidFill>
                  <a:srgbClr val="FF0000"/>
                </a:solidFill>
              </a:rPr>
              <a:t>          </a:t>
            </a:r>
            <a:r>
              <a:rPr lang="nb-NO" sz="1800" dirty="0" err="1" smtClean="0">
                <a:solidFill>
                  <a:srgbClr val="0000FF"/>
                </a:solidFill>
              </a:rPr>
              <a:t>Result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b="1" dirty="0" err="1" smtClean="0">
                <a:solidFill>
                  <a:srgbClr val="0000FF"/>
                </a:solidFill>
              </a:rPr>
              <a:t>very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good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agreement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808" y="3849767"/>
            <a:ext cx="90762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/>
              <a:t>MgO</a:t>
            </a:r>
            <a:endParaRPr lang="nb-NO" sz="1400" dirty="0"/>
          </a:p>
          <a:p>
            <a:pPr>
              <a:lnSpc>
                <a:spcPts val="1400"/>
              </a:lnSpc>
            </a:pPr>
            <a:r>
              <a:rPr lang="nb-NO" sz="1400" dirty="0" smtClean="0"/>
              <a:t>(</a:t>
            </a:r>
            <a:r>
              <a:rPr lang="nb-NO" sz="1400" dirty="0" err="1" smtClean="0"/>
              <a:t>Mg,Fe</a:t>
            </a:r>
            <a:r>
              <a:rPr lang="nb-NO" sz="1400" dirty="0" smtClean="0"/>
              <a:t>)O</a:t>
            </a:r>
            <a:endParaRPr lang="nb-NO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76836"/>
            <a:ext cx="4068429" cy="344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608" y="3429000"/>
            <a:ext cx="3874389" cy="338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7938" y="1588"/>
            <a:ext cx="460927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b="1" dirty="0" err="1">
                <a:solidFill>
                  <a:srgbClr val="FF0000"/>
                </a:solidFill>
              </a:rPr>
              <a:t>Step</a:t>
            </a:r>
            <a:r>
              <a:rPr lang="nb-NO" sz="1800" b="1" dirty="0">
                <a:solidFill>
                  <a:srgbClr val="FF0000"/>
                </a:solidFill>
              </a:rPr>
              <a:t> 2: </a:t>
            </a:r>
            <a:r>
              <a:rPr lang="nb-NO" sz="1800" dirty="0" err="1">
                <a:solidFill>
                  <a:srgbClr val="FF0000"/>
                </a:solidFill>
              </a:rPr>
              <a:t>Computation</a:t>
            </a:r>
            <a:r>
              <a:rPr lang="nb-NO" sz="1800" dirty="0">
                <a:solidFill>
                  <a:srgbClr val="FF0000"/>
                </a:solidFill>
              </a:rPr>
              <a:t> of </a:t>
            </a:r>
            <a:r>
              <a:rPr lang="nb-NO" sz="1800" dirty="0" err="1">
                <a:solidFill>
                  <a:srgbClr val="FF0000"/>
                </a:solidFill>
              </a:rPr>
              <a:t>diffusion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solidFill>
                  <a:srgbClr val="FF0000"/>
                </a:solidFill>
              </a:rPr>
              <a:t>rates for </a:t>
            </a:r>
            <a:r>
              <a:rPr lang="nb-NO" sz="1800" dirty="0" err="1" smtClean="0">
                <a:solidFill>
                  <a:srgbClr val="FF0000"/>
                </a:solidFill>
              </a:rPr>
              <a:t>pbm</a:t>
            </a:r>
            <a:endParaRPr lang="nb-NO" sz="1800" dirty="0">
              <a:solidFill>
                <a:srgbClr val="FF0000"/>
              </a:solidFill>
            </a:endParaRPr>
          </a:p>
          <a:p>
            <a:endParaRPr lang="nb-NO" sz="800" dirty="0">
              <a:solidFill>
                <a:srgbClr val="FF0000"/>
              </a:solidFill>
            </a:endParaRPr>
          </a:p>
          <a:p>
            <a:r>
              <a:rPr lang="nb-NO" sz="1900" dirty="0" smtClean="0">
                <a:solidFill>
                  <a:srgbClr val="FF0000"/>
                </a:solidFill>
              </a:rPr>
              <a:t>  </a:t>
            </a:r>
            <a:r>
              <a:rPr lang="nb-NO" sz="1800" dirty="0" err="1" smtClean="0">
                <a:solidFill>
                  <a:srgbClr val="FF0000"/>
                </a:solidFill>
              </a:rPr>
              <a:t>Result</a:t>
            </a:r>
            <a:r>
              <a:rPr lang="nb-NO" sz="1800" dirty="0">
                <a:solidFill>
                  <a:srgbClr val="FF0000"/>
                </a:solidFill>
              </a:rPr>
              <a:t>: </a:t>
            </a:r>
            <a:r>
              <a:rPr lang="nb-NO" sz="1800" b="1" dirty="0" err="1">
                <a:solidFill>
                  <a:srgbClr val="FF0000"/>
                </a:solidFill>
              </a:rPr>
              <a:t>strongly</a:t>
            </a:r>
            <a:r>
              <a:rPr lang="nb-NO" sz="1800" b="1" dirty="0">
                <a:solidFill>
                  <a:srgbClr val="FF0000"/>
                </a:solidFill>
              </a:rPr>
              <a:t> </a:t>
            </a:r>
            <a:r>
              <a:rPr lang="nb-NO" sz="1800" b="1" dirty="0" err="1">
                <a:solidFill>
                  <a:srgbClr val="FF0000"/>
                </a:solidFill>
              </a:rPr>
              <a:t>anisotropic</a:t>
            </a:r>
            <a:r>
              <a:rPr lang="nb-NO" sz="1800" b="1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diffusion</a:t>
            </a:r>
            <a:r>
              <a:rPr lang="nb-NO" sz="1800" dirty="0">
                <a:solidFill>
                  <a:srgbClr val="FF0000"/>
                </a:solidFill>
              </a:rPr>
              <a:t> in </a:t>
            </a:r>
            <a:r>
              <a:rPr lang="nb-NO" sz="1800" b="1" dirty="0" err="1" smtClean="0">
                <a:solidFill>
                  <a:srgbClr val="FF0000"/>
                </a:solidFill>
              </a:rPr>
              <a:t>pbm</a:t>
            </a:r>
            <a:endParaRPr lang="nb-NO" sz="1800" b="1" dirty="0">
              <a:solidFill>
                <a:srgbClr val="FF0000"/>
              </a:solidFill>
            </a:endParaRPr>
          </a:p>
          <a:p>
            <a:r>
              <a:rPr lang="nb-NO" sz="1800" b="1" dirty="0">
                <a:solidFill>
                  <a:srgbClr val="FF0000"/>
                </a:solidFill>
              </a:rPr>
              <a:t>            </a:t>
            </a:r>
            <a:r>
              <a:rPr lang="nb-NO" sz="1800" b="1" dirty="0" smtClean="0">
                <a:solidFill>
                  <a:srgbClr val="FF0000"/>
                </a:solidFill>
              </a:rPr>
              <a:t>   </a:t>
            </a:r>
            <a:r>
              <a:rPr lang="nb-NO" sz="1800" dirty="0" err="1" smtClean="0">
                <a:solidFill>
                  <a:srgbClr val="FF0000"/>
                </a:solidFill>
              </a:rPr>
              <a:t>with</a:t>
            </a:r>
            <a:r>
              <a:rPr lang="nb-NO" sz="1800" dirty="0" smtClean="0">
                <a:solidFill>
                  <a:srgbClr val="FF0000"/>
                </a:solidFill>
              </a:rPr>
              <a:t> fast </a:t>
            </a:r>
            <a:r>
              <a:rPr lang="nb-NO" sz="1800" dirty="0" err="1">
                <a:solidFill>
                  <a:srgbClr val="FF0000"/>
                </a:solidFill>
              </a:rPr>
              <a:t>diffusion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along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a-axis</a:t>
            </a:r>
            <a:endParaRPr lang="nb-NO" sz="1800" dirty="0">
              <a:solidFill>
                <a:srgbClr val="FF0000"/>
              </a:solidFill>
            </a:endParaRP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55042" y="1596107"/>
            <a:ext cx="4413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800" b="1" dirty="0" err="1">
                <a:solidFill>
                  <a:srgbClr val="0000FF"/>
                </a:solidFill>
              </a:rPr>
              <a:t>low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viscosity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smtClean="0">
                <a:solidFill>
                  <a:srgbClr val="0000FF"/>
                </a:solidFill>
              </a:rPr>
              <a:t>by </a:t>
            </a:r>
            <a:r>
              <a:rPr lang="nb-NO" sz="1800" dirty="0" err="1" smtClean="0">
                <a:solidFill>
                  <a:srgbClr val="0000FF"/>
                </a:solidFill>
              </a:rPr>
              <a:t>diffusion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creep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 err="1">
                <a:solidFill>
                  <a:srgbClr val="0000FF"/>
                </a:solidFill>
              </a:rPr>
              <a:t>along</a:t>
            </a:r>
            <a:r>
              <a:rPr lang="nb-NO" sz="1800" b="1" dirty="0">
                <a:solidFill>
                  <a:srgbClr val="0000FF"/>
                </a:solidFill>
              </a:rPr>
              <a:t> a-</a:t>
            </a:r>
            <a:r>
              <a:rPr lang="nb-NO" sz="1800" b="1" dirty="0" err="1">
                <a:solidFill>
                  <a:srgbClr val="0000FF"/>
                </a:solidFill>
              </a:rPr>
              <a:t>axis</a:t>
            </a:r>
            <a:endParaRPr lang="nb-NO" sz="1800" b="1" dirty="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685365" y="1207314"/>
            <a:ext cx="223975" cy="360362"/>
          </a:xfrm>
          <a:prstGeom prst="downArrow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8" name="Picture 3" descr="M:\pc\Dokumenter\Adobe-Illustr-figures\Experimental-PhaseRel\pv-ppv-transition\Br-pbr-CrystStruct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35" y="55186"/>
            <a:ext cx="4286137" cy="26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3893" y="1801733"/>
            <a:ext cx="513473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>
                <a:solidFill>
                  <a:srgbClr val="0000FF"/>
                </a:solidFill>
              </a:rPr>
              <a:t>Lowermost</a:t>
            </a:r>
            <a:r>
              <a:rPr lang="nb-NO" sz="2000" b="1" dirty="0">
                <a:solidFill>
                  <a:srgbClr val="0000FF"/>
                </a:solidFill>
              </a:rPr>
              <a:t> mantle (D")</a:t>
            </a:r>
          </a:p>
          <a:p>
            <a:r>
              <a:rPr lang="nb-NO" sz="1800" dirty="0"/>
              <a:t>- areas </a:t>
            </a:r>
            <a:r>
              <a:rPr lang="nb-NO" sz="1800" dirty="0" err="1"/>
              <a:t>with</a:t>
            </a:r>
            <a:r>
              <a:rPr lang="nb-NO" sz="1800" dirty="0"/>
              <a:t> </a:t>
            </a:r>
            <a:r>
              <a:rPr lang="nb-NO" sz="1800" dirty="0" err="1"/>
              <a:t>strong</a:t>
            </a:r>
            <a:r>
              <a:rPr lang="nb-NO" sz="1800" dirty="0"/>
              <a:t> </a:t>
            </a:r>
            <a:r>
              <a:rPr lang="nb-NO" sz="1800" dirty="0" err="1"/>
              <a:t>seismic</a:t>
            </a:r>
            <a:r>
              <a:rPr lang="nb-NO" sz="1800" dirty="0"/>
              <a:t> </a:t>
            </a:r>
            <a:r>
              <a:rPr lang="nb-NO" sz="1800" dirty="0" err="1"/>
              <a:t>anisotropy</a:t>
            </a:r>
            <a:r>
              <a:rPr lang="nb-NO" sz="1800" dirty="0"/>
              <a:t> (</a:t>
            </a:r>
            <a:r>
              <a:rPr lang="nb-NO" sz="1800" dirty="0" err="1"/>
              <a:t>high</a:t>
            </a:r>
            <a:r>
              <a:rPr lang="nb-NO" sz="1800" dirty="0"/>
              <a:t> V</a:t>
            </a:r>
            <a:r>
              <a:rPr lang="nb-NO" sz="1800" baseline="-25000" dirty="0"/>
              <a:t>SH</a:t>
            </a:r>
            <a:r>
              <a:rPr lang="nb-NO" sz="1800" dirty="0"/>
              <a:t>) </a:t>
            </a:r>
          </a:p>
          <a:p>
            <a:r>
              <a:rPr lang="nb-NO" sz="1800" dirty="0"/>
              <a:t>- </a:t>
            </a:r>
            <a:r>
              <a:rPr lang="nb-NO" sz="1800" dirty="0" err="1"/>
              <a:t>relatively</a:t>
            </a:r>
            <a:r>
              <a:rPr lang="nb-NO" sz="1800" dirty="0"/>
              <a:t> </a:t>
            </a:r>
            <a:r>
              <a:rPr lang="nb-NO" sz="1800" dirty="0" err="1"/>
              <a:t>low</a:t>
            </a:r>
            <a:r>
              <a:rPr lang="nb-NO" sz="1800" dirty="0"/>
              <a:t> </a:t>
            </a:r>
            <a:r>
              <a:rPr lang="nb-NO" sz="1800" dirty="0" err="1"/>
              <a:t>viscosity</a:t>
            </a:r>
            <a:endParaRPr lang="nb-NO" sz="1800" dirty="0"/>
          </a:p>
          <a:p>
            <a:r>
              <a:rPr lang="nb-NO" sz="1800" dirty="0"/>
              <a:t>          </a:t>
            </a:r>
            <a:r>
              <a:rPr lang="nb-NO" sz="1800" dirty="0" err="1" smtClean="0">
                <a:solidFill>
                  <a:srgbClr val="FF3300"/>
                </a:solidFill>
              </a:rPr>
              <a:t>extensive</a:t>
            </a:r>
            <a:r>
              <a:rPr lang="nb-NO" sz="1800" dirty="0" smtClean="0">
                <a:solidFill>
                  <a:srgbClr val="FF3300"/>
                </a:solidFill>
              </a:rPr>
              <a:t> </a:t>
            </a:r>
            <a:r>
              <a:rPr lang="nb-NO" sz="1800" dirty="0" err="1">
                <a:solidFill>
                  <a:srgbClr val="FF3300"/>
                </a:solidFill>
              </a:rPr>
              <a:t>deformation</a:t>
            </a:r>
            <a:r>
              <a:rPr lang="nb-NO" sz="1800" dirty="0">
                <a:solidFill>
                  <a:srgbClr val="FF3300"/>
                </a:solidFill>
              </a:rPr>
              <a:t> and LPO is </a:t>
            </a:r>
            <a:r>
              <a:rPr lang="nb-NO" sz="1800" dirty="0" err="1">
                <a:solidFill>
                  <a:srgbClr val="FF3300"/>
                </a:solidFill>
              </a:rPr>
              <a:t>likely</a:t>
            </a:r>
            <a:endParaRPr lang="nb-NO" sz="1800" dirty="0">
              <a:solidFill>
                <a:srgbClr val="FF3300"/>
              </a:solidFill>
            </a:endParaRPr>
          </a:p>
          <a:p>
            <a:r>
              <a:rPr lang="nb-NO" sz="1800" dirty="0"/>
              <a:t>          </a:t>
            </a:r>
            <a:r>
              <a:rPr lang="nb-NO" sz="1800" dirty="0" err="1" smtClean="0">
                <a:solidFill>
                  <a:srgbClr val="FF3300"/>
                </a:solidFill>
              </a:rPr>
              <a:t>deformation-related</a:t>
            </a:r>
            <a:r>
              <a:rPr lang="nb-NO" sz="1800" dirty="0" smtClean="0">
                <a:solidFill>
                  <a:srgbClr val="FF3300"/>
                </a:solidFill>
              </a:rPr>
              <a:t> </a:t>
            </a:r>
            <a:r>
              <a:rPr lang="nb-NO" sz="1800" dirty="0" err="1">
                <a:solidFill>
                  <a:srgbClr val="FF3300"/>
                </a:solidFill>
              </a:rPr>
              <a:t>dislocation</a:t>
            </a:r>
            <a:r>
              <a:rPr lang="nb-NO" sz="1800" dirty="0">
                <a:solidFill>
                  <a:srgbClr val="FF3300"/>
                </a:solidFill>
              </a:rPr>
              <a:t> </a:t>
            </a:r>
            <a:r>
              <a:rPr lang="nb-NO" sz="1800" dirty="0" err="1">
                <a:solidFill>
                  <a:srgbClr val="FF3300"/>
                </a:solidFill>
              </a:rPr>
              <a:t>creep</a:t>
            </a:r>
            <a:r>
              <a:rPr lang="nb-NO" sz="1800" dirty="0">
                <a:solidFill>
                  <a:srgbClr val="FF3300"/>
                </a:solidFill>
              </a:rPr>
              <a:t> is </a:t>
            </a:r>
            <a:r>
              <a:rPr lang="nb-NO" sz="1800" dirty="0" err="1">
                <a:solidFill>
                  <a:srgbClr val="FF3300"/>
                </a:solidFill>
              </a:rPr>
              <a:t>likely</a:t>
            </a:r>
            <a:endParaRPr lang="nb-NO" sz="1800" dirty="0">
              <a:solidFill>
                <a:srgbClr val="FF3300"/>
              </a:solidFill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3893" y="37119"/>
            <a:ext cx="75434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>
                <a:solidFill>
                  <a:srgbClr val="0000FF"/>
                </a:solidFill>
              </a:rPr>
              <a:t>Most </a:t>
            </a:r>
            <a:r>
              <a:rPr lang="nb-NO" sz="2000" b="1" dirty="0" err="1">
                <a:solidFill>
                  <a:srgbClr val="0000FF"/>
                </a:solidFill>
              </a:rPr>
              <a:t>of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the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lower</a:t>
            </a:r>
            <a:r>
              <a:rPr lang="nb-NO" sz="2000" b="1" dirty="0">
                <a:solidFill>
                  <a:srgbClr val="0000FF"/>
                </a:solidFill>
              </a:rPr>
              <a:t> mantle </a:t>
            </a:r>
          </a:p>
          <a:p>
            <a:r>
              <a:rPr lang="nb-NO" sz="1800" dirty="0"/>
              <a:t>- </a:t>
            </a:r>
            <a:r>
              <a:rPr lang="nb-NO" sz="1800" dirty="0" err="1"/>
              <a:t>no</a:t>
            </a:r>
            <a:r>
              <a:rPr lang="nb-NO" sz="1800" dirty="0"/>
              <a:t> </a:t>
            </a:r>
            <a:r>
              <a:rPr lang="nb-NO" sz="1800" dirty="0" err="1"/>
              <a:t>seismic</a:t>
            </a:r>
            <a:r>
              <a:rPr lang="nb-NO" sz="1800" dirty="0"/>
              <a:t> </a:t>
            </a:r>
            <a:r>
              <a:rPr lang="nb-NO" sz="1800" dirty="0" err="1"/>
              <a:t>anisotropy</a:t>
            </a:r>
            <a:r>
              <a:rPr lang="nb-NO" sz="1800" dirty="0"/>
              <a:t>, </a:t>
            </a:r>
            <a:r>
              <a:rPr lang="nb-NO" sz="1800" dirty="0" err="1"/>
              <a:t>small</a:t>
            </a:r>
            <a:r>
              <a:rPr lang="nb-NO" sz="1800" dirty="0"/>
              <a:t> </a:t>
            </a:r>
            <a:r>
              <a:rPr lang="nb-NO" sz="1800" dirty="0" err="1"/>
              <a:t>grain</a:t>
            </a:r>
            <a:r>
              <a:rPr lang="nb-NO" sz="1800" dirty="0"/>
              <a:t> </a:t>
            </a:r>
            <a:r>
              <a:rPr lang="nb-NO" sz="1800" dirty="0" err="1"/>
              <a:t>size</a:t>
            </a:r>
            <a:r>
              <a:rPr lang="nb-NO" sz="1800" dirty="0"/>
              <a:t> and </a:t>
            </a:r>
            <a:r>
              <a:rPr lang="nb-NO" sz="1800" dirty="0" err="1"/>
              <a:t>low</a:t>
            </a:r>
            <a:r>
              <a:rPr lang="nb-NO" sz="1800" dirty="0"/>
              <a:t> stress (</a:t>
            </a:r>
            <a:r>
              <a:rPr lang="nb-NO" sz="1800" dirty="0" err="1"/>
              <a:t>Solomatov</a:t>
            </a:r>
            <a:r>
              <a:rPr lang="nb-NO" sz="1800" dirty="0"/>
              <a:t> et al. 2002) </a:t>
            </a:r>
          </a:p>
          <a:p>
            <a:r>
              <a:rPr lang="nb-NO" sz="1800" dirty="0"/>
              <a:t>- </a:t>
            </a:r>
            <a:r>
              <a:rPr lang="nb-NO" sz="1800" dirty="0" err="1"/>
              <a:t>high</a:t>
            </a:r>
            <a:r>
              <a:rPr lang="nb-NO" sz="1800" dirty="0"/>
              <a:t> </a:t>
            </a:r>
            <a:r>
              <a:rPr lang="nb-NO" sz="1800" dirty="0" err="1"/>
              <a:t>viscosity</a:t>
            </a:r>
            <a:endParaRPr lang="nb-NO" sz="1800" dirty="0"/>
          </a:p>
          <a:p>
            <a:r>
              <a:rPr lang="nb-NO" sz="2000" dirty="0"/>
              <a:t>         </a:t>
            </a:r>
            <a:r>
              <a:rPr lang="nb-NO" sz="2000" dirty="0" err="1" smtClean="0">
                <a:solidFill>
                  <a:srgbClr val="FF3300"/>
                </a:solidFill>
              </a:rPr>
              <a:t>diffusion</a:t>
            </a:r>
            <a:r>
              <a:rPr lang="nb-NO" sz="2000" dirty="0" smtClean="0">
                <a:solidFill>
                  <a:srgbClr val="FF3300"/>
                </a:solidFill>
              </a:rPr>
              <a:t> </a:t>
            </a:r>
            <a:r>
              <a:rPr lang="nb-NO" sz="2000" dirty="0" err="1">
                <a:solidFill>
                  <a:srgbClr val="FF3300"/>
                </a:solidFill>
              </a:rPr>
              <a:t>creep</a:t>
            </a:r>
            <a:r>
              <a:rPr lang="nb-NO" sz="2000" dirty="0">
                <a:solidFill>
                  <a:srgbClr val="FF3300"/>
                </a:solidFill>
              </a:rPr>
              <a:t> is </a:t>
            </a:r>
            <a:r>
              <a:rPr lang="nb-NO" sz="2000" dirty="0" err="1">
                <a:solidFill>
                  <a:srgbClr val="FF3300"/>
                </a:solidFill>
              </a:rPr>
              <a:t>likely</a:t>
            </a:r>
            <a:endParaRPr lang="nb-NO" sz="2000" dirty="0">
              <a:solidFill>
                <a:srgbClr val="FF33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62163" y="1043944"/>
            <a:ext cx="360362" cy="142875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7" name="Right Arrow 6"/>
          <p:cNvSpPr/>
          <p:nvPr/>
        </p:nvSpPr>
        <p:spPr>
          <a:xfrm>
            <a:off x="246269" y="2782549"/>
            <a:ext cx="360362" cy="144462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8" name="Right Arrow 7"/>
          <p:cNvSpPr/>
          <p:nvPr/>
        </p:nvSpPr>
        <p:spPr>
          <a:xfrm>
            <a:off x="263221" y="3048841"/>
            <a:ext cx="360362" cy="14446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893" y="4634257"/>
            <a:ext cx="8497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/>
              <a:t>Ammann</a:t>
            </a:r>
            <a:r>
              <a:rPr lang="nb-NO" sz="1600" dirty="0"/>
              <a:t> et al. (2010, Nature</a:t>
            </a:r>
            <a:r>
              <a:rPr lang="nb-NO" sz="1600" dirty="0" smtClean="0"/>
              <a:t>),  </a:t>
            </a:r>
            <a:r>
              <a:rPr lang="nb-NO" sz="1600" dirty="0" err="1" smtClean="0"/>
              <a:t>Hunt</a:t>
            </a:r>
            <a:r>
              <a:rPr lang="nb-NO" sz="1600" dirty="0" smtClean="0"/>
              <a:t> </a:t>
            </a:r>
            <a:r>
              <a:rPr lang="nb-NO" sz="1600" dirty="0"/>
              <a:t>et al. (2009, Nature </a:t>
            </a:r>
            <a:r>
              <a:rPr lang="nb-NO" sz="1600" dirty="0" err="1" smtClean="0"/>
              <a:t>Geoscience</a:t>
            </a:r>
            <a:r>
              <a:rPr lang="nb-NO" sz="1600" dirty="0"/>
              <a:t>):</a:t>
            </a:r>
          </a:p>
          <a:p>
            <a:r>
              <a:rPr lang="nb-NO" sz="800" dirty="0"/>
              <a:t>  </a:t>
            </a:r>
          </a:p>
          <a:p>
            <a:r>
              <a:rPr lang="nb-NO" sz="2000" dirty="0">
                <a:solidFill>
                  <a:srgbClr val="0000FF"/>
                </a:solidFill>
              </a:rPr>
              <a:t>  </a:t>
            </a:r>
            <a:r>
              <a:rPr lang="nb-NO" sz="2000" dirty="0" err="1">
                <a:solidFill>
                  <a:srgbClr val="0000FF"/>
                </a:solidFill>
              </a:rPr>
              <a:t>Dislocation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>
                <a:solidFill>
                  <a:srgbClr val="0000FF"/>
                </a:solidFill>
              </a:rPr>
              <a:t>creep</a:t>
            </a:r>
            <a:r>
              <a:rPr lang="nb-NO" sz="2000" dirty="0">
                <a:solidFill>
                  <a:srgbClr val="0000FF"/>
                </a:solidFill>
              </a:rPr>
              <a:t>: </a:t>
            </a:r>
            <a:r>
              <a:rPr lang="nb-NO" sz="2000" b="1" dirty="0" err="1" smtClean="0">
                <a:solidFill>
                  <a:srgbClr val="0000FF"/>
                </a:solidFill>
              </a:rPr>
              <a:t>pbm</a:t>
            </a:r>
            <a:r>
              <a:rPr lang="nb-NO" sz="2000" b="1" dirty="0" smtClean="0">
                <a:solidFill>
                  <a:srgbClr val="0000FF"/>
                </a:solidFill>
              </a:rPr>
              <a:t> </a:t>
            </a:r>
            <a:r>
              <a:rPr lang="nb-NO" sz="2000" dirty="0" err="1">
                <a:solidFill>
                  <a:srgbClr val="0000FF"/>
                </a:solidFill>
              </a:rPr>
              <a:t>may</a:t>
            </a:r>
            <a:r>
              <a:rPr lang="nb-NO" sz="2000" dirty="0">
                <a:solidFill>
                  <a:srgbClr val="0000FF"/>
                </a:solidFill>
              </a:rPr>
              <a:t> be </a:t>
            </a:r>
            <a:r>
              <a:rPr lang="nb-NO" sz="2000" b="1" dirty="0">
                <a:solidFill>
                  <a:srgbClr val="0000FF"/>
                </a:solidFill>
              </a:rPr>
              <a:t>4 </a:t>
            </a:r>
            <a:r>
              <a:rPr lang="nb-NO" sz="2000" b="1" dirty="0" err="1">
                <a:solidFill>
                  <a:srgbClr val="0000FF"/>
                </a:solidFill>
              </a:rPr>
              <a:t>orders</a:t>
            </a:r>
            <a:r>
              <a:rPr lang="nb-NO" sz="2000" b="1" dirty="0">
                <a:solidFill>
                  <a:srgbClr val="0000FF"/>
                </a:solidFill>
              </a:rPr>
              <a:t> of magnitude </a:t>
            </a:r>
            <a:r>
              <a:rPr lang="nb-NO" sz="2000" b="1" dirty="0" err="1">
                <a:solidFill>
                  <a:srgbClr val="0000FF"/>
                </a:solidFill>
              </a:rPr>
              <a:t>weaker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dirty="0" err="1">
                <a:solidFill>
                  <a:srgbClr val="0000FF"/>
                </a:solidFill>
              </a:rPr>
              <a:t>than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bm</a:t>
            </a:r>
            <a:endParaRPr lang="nb-NO" sz="2000" dirty="0">
              <a:solidFill>
                <a:srgbClr val="0000FF"/>
              </a:solidFill>
            </a:endParaRPr>
          </a:p>
          <a:p>
            <a:endParaRPr lang="nb-NO" sz="800" b="1" dirty="0">
              <a:solidFill>
                <a:srgbClr val="0000FF"/>
              </a:solidFill>
            </a:endParaRPr>
          </a:p>
          <a:p>
            <a:r>
              <a:rPr lang="nb-NO" sz="2000" dirty="0">
                <a:solidFill>
                  <a:srgbClr val="0000FF"/>
                </a:solidFill>
              </a:rPr>
              <a:t>  </a:t>
            </a:r>
            <a:r>
              <a:rPr lang="nb-NO" sz="2000" dirty="0" err="1">
                <a:solidFill>
                  <a:srgbClr val="0000FF"/>
                </a:solidFill>
              </a:rPr>
              <a:t>Rheology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may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change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>
                <a:solidFill>
                  <a:srgbClr val="0000FF"/>
                </a:solidFill>
              </a:rPr>
              <a:t>dramatically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smtClean="0">
                <a:solidFill>
                  <a:srgbClr val="0000FF"/>
                </a:solidFill>
              </a:rPr>
              <a:t>at a </a:t>
            </a:r>
            <a:r>
              <a:rPr lang="nb-NO" sz="2000" b="1" dirty="0" err="1">
                <a:solidFill>
                  <a:srgbClr val="0000FF"/>
                </a:solidFill>
              </a:rPr>
              <a:t>critical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phase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fraction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of 30-50% </a:t>
            </a:r>
            <a:r>
              <a:rPr lang="nb-NO" sz="2000" dirty="0" err="1" smtClean="0">
                <a:solidFill>
                  <a:srgbClr val="0000FF"/>
                </a:solidFill>
              </a:rPr>
              <a:t>pbm</a:t>
            </a:r>
            <a:endParaRPr lang="nb-NO" sz="2000" dirty="0">
              <a:solidFill>
                <a:srgbClr val="0000FF"/>
              </a:solidFill>
            </a:endParaRPr>
          </a:p>
        </p:txBody>
      </p:sp>
      <p:pic>
        <p:nvPicPr>
          <p:cNvPr id="12" name="Picture 15" descr="Visc-SteibergerCalderwood0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9291" y="964403"/>
            <a:ext cx="2661543" cy="284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276476" y="3935238"/>
            <a:ext cx="2736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dirty="0" smtClean="0"/>
              <a:t>Steinberger and </a:t>
            </a:r>
            <a:r>
              <a:rPr lang="nb-NO" sz="1200" dirty="0" err="1" smtClean="0"/>
              <a:t>Calderwood</a:t>
            </a:r>
            <a:r>
              <a:rPr lang="nb-NO" sz="1200" dirty="0" smtClean="0"/>
              <a:t> (2006, GJI)</a:t>
            </a:r>
            <a:endParaRPr lang="nb-NO" sz="1200" dirty="0"/>
          </a:p>
        </p:txBody>
      </p:sp>
      <p:cxnSp>
        <p:nvCxnSpPr>
          <p:cNvPr id="14" name="Straight Connector 18"/>
          <p:cNvCxnSpPr/>
          <p:nvPr/>
        </p:nvCxnSpPr>
        <p:spPr>
          <a:xfrm>
            <a:off x="6750929" y="3754206"/>
            <a:ext cx="223753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6298155" y="3595352"/>
            <a:ext cx="5989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rgbClr val="FF0000"/>
                </a:solidFill>
              </a:rPr>
              <a:t>CMB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096" y="100169"/>
            <a:ext cx="5807902" cy="335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7" y="3933056"/>
            <a:ext cx="5286626" cy="267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/>
        </p:nvSpPr>
        <p:spPr>
          <a:xfrm>
            <a:off x="5436096" y="4293096"/>
            <a:ext cx="3613297" cy="1605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smtClean="0">
                <a:solidFill>
                  <a:srgbClr val="0000FF"/>
                </a:solidFill>
              </a:rPr>
              <a:t>With </a:t>
            </a:r>
            <a:r>
              <a:rPr lang="nb-NO" sz="1800" b="1" dirty="0" err="1" smtClean="0">
                <a:solidFill>
                  <a:srgbClr val="0000FF"/>
                </a:solidFill>
              </a:rPr>
              <a:t>this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model</a:t>
            </a:r>
            <a:r>
              <a:rPr lang="nb-NO" sz="1800" b="1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ts val="1000"/>
              </a:lnSpc>
            </a:pPr>
            <a:endParaRPr lang="nb-NO" sz="1400" b="1" dirty="0" smtClean="0">
              <a:solidFill>
                <a:srgbClr val="0000FF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400" dirty="0" smtClean="0"/>
              <a:t>- D”-</a:t>
            </a:r>
            <a:r>
              <a:rPr lang="nb-NO" sz="1400" dirty="0" err="1" smtClean="0"/>
              <a:t>discontinuities</a:t>
            </a:r>
            <a:r>
              <a:rPr lang="nb-NO" sz="1400" dirty="0" smtClean="0"/>
              <a:t>: </a:t>
            </a:r>
            <a:r>
              <a:rPr lang="nb-NO" sz="1400" dirty="0" err="1" smtClean="0"/>
              <a:t>rheological</a:t>
            </a:r>
            <a:r>
              <a:rPr lang="nb-NO" sz="1400" dirty="0" smtClean="0"/>
              <a:t> </a:t>
            </a:r>
            <a:r>
              <a:rPr lang="nb-NO" sz="1400" dirty="0" err="1" smtClean="0"/>
              <a:t>boundaries</a:t>
            </a:r>
            <a:r>
              <a:rPr lang="nb-NO" sz="1400" dirty="0" smtClean="0"/>
              <a:t>,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steadily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increasing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pbm-fraction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downwards</a:t>
            </a:r>
            <a:endParaRPr lang="nb-NO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500"/>
              </a:lnSpc>
            </a:pPr>
            <a:endParaRPr lang="nb-NO" sz="1400" dirty="0" smtClean="0"/>
          </a:p>
          <a:p>
            <a:pPr>
              <a:lnSpc>
                <a:spcPts val="1800"/>
              </a:lnSpc>
            </a:pPr>
            <a:r>
              <a:rPr lang="nb-NO" sz="1400" dirty="0" smtClean="0"/>
              <a:t>- High T and </a:t>
            </a:r>
            <a:r>
              <a:rPr lang="nb-NO" sz="1400" dirty="0" err="1" smtClean="0"/>
              <a:t>pbm-prop</a:t>
            </a:r>
            <a:r>
              <a:rPr lang="nb-NO" sz="1400" dirty="0" smtClean="0"/>
              <a:t>. </a:t>
            </a:r>
            <a:r>
              <a:rPr lang="nb-NO" sz="1400" dirty="0" err="1" smtClean="0"/>
              <a:t>may</a:t>
            </a:r>
            <a:r>
              <a:rPr lang="nb-NO" sz="1400" dirty="0" smtClean="0"/>
              <a:t> </a:t>
            </a:r>
            <a:r>
              <a:rPr lang="nb-NO" sz="1400" dirty="0" err="1" smtClean="0"/>
              <a:t>facilitate</a:t>
            </a:r>
            <a:r>
              <a:rPr lang="nb-NO" sz="1400" dirty="0" smtClean="0"/>
              <a:t> </a:t>
            </a:r>
            <a:r>
              <a:rPr lang="nb-NO" sz="1400" dirty="0" err="1" smtClean="0"/>
              <a:t>diffusion</a:t>
            </a:r>
            <a:endParaRPr lang="nb-NO" sz="1400" dirty="0"/>
          </a:p>
          <a:p>
            <a:pPr>
              <a:lnSpc>
                <a:spcPts val="1800"/>
              </a:lnSpc>
            </a:pPr>
            <a:r>
              <a:rPr lang="nb-NO" sz="1400" dirty="0" smtClean="0"/>
              <a:t>    </a:t>
            </a:r>
            <a:r>
              <a:rPr lang="nb-NO" sz="1400" dirty="0" err="1" smtClean="0"/>
              <a:t>creep</a:t>
            </a:r>
            <a:r>
              <a:rPr lang="nb-NO" sz="1400" dirty="0" smtClean="0"/>
              <a:t> </a:t>
            </a:r>
            <a:r>
              <a:rPr lang="nb-NO" sz="1400" dirty="0" err="1" smtClean="0"/>
              <a:t>below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lower</a:t>
            </a:r>
            <a:r>
              <a:rPr lang="nb-NO" sz="1400" dirty="0" smtClean="0"/>
              <a:t> </a:t>
            </a:r>
            <a:r>
              <a:rPr lang="nb-NO" sz="1400" dirty="0" err="1" smtClean="0"/>
              <a:t>discontinuity</a:t>
            </a:r>
            <a:endParaRPr lang="nb-NO" sz="14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0689" y="1494833"/>
            <a:ext cx="0" cy="1368152"/>
          </a:xfrm>
          <a:prstGeom prst="straightConnector1">
            <a:avLst/>
          </a:prstGeom>
          <a:ln w="31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20688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 err="1" smtClean="0"/>
              <a:t>Extra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6671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28" y="4459551"/>
            <a:ext cx="7974732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024" y="71753"/>
            <a:ext cx="8835464" cy="354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Al-incorporation </a:t>
            </a:r>
            <a:r>
              <a:rPr lang="nb-NO" sz="2400" dirty="0">
                <a:solidFill>
                  <a:srgbClr val="3333FF"/>
                </a:solidFill>
              </a:rPr>
              <a:t>in </a:t>
            </a:r>
            <a:r>
              <a:rPr lang="nb-NO" sz="2400" dirty="0" smtClean="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r>
              <a:rPr lang="nb-NO" sz="2400" dirty="0" smtClean="0">
                <a:solidFill>
                  <a:srgbClr val="3333FF"/>
                </a:solidFill>
              </a:rPr>
              <a:t>-stishovite </a:t>
            </a:r>
            <a:r>
              <a:rPr lang="nb-NO" sz="2400" dirty="0">
                <a:solidFill>
                  <a:srgbClr val="3333FF"/>
                </a:solidFill>
              </a:rPr>
              <a:t>and </a:t>
            </a:r>
            <a:r>
              <a:rPr lang="nb-NO" sz="2400" dirty="0" smtClean="0">
                <a:solidFill>
                  <a:srgbClr val="3333FF"/>
                </a:solidFill>
              </a:rPr>
              <a:t>seifertite</a:t>
            </a:r>
          </a:p>
          <a:p>
            <a:r>
              <a:rPr lang="nb-NO" sz="2400" b="1" dirty="0" smtClean="0"/>
              <a:t>Substitution mechanisms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m</a:t>
            </a:r>
            <a:r>
              <a:rPr lang="nb-NO" sz="1800" dirty="0" smtClean="0"/>
              <a:t>/Al: atomic mass change </a:t>
            </a:r>
            <a:r>
              <a:rPr lang="nb-NO" sz="1800" i="1" dirty="0" smtClean="0"/>
              <a:t>per Al-atom</a:t>
            </a:r>
          </a:p>
          <a:p>
            <a:pPr>
              <a:lnSpc>
                <a:spcPts val="2200"/>
              </a:lnSpc>
            </a:pPr>
            <a:endParaRPr lang="nb-NO" sz="1800" i="1" dirty="0"/>
          </a:p>
          <a:p>
            <a:pPr>
              <a:lnSpc>
                <a:spcPts val="3000"/>
              </a:lnSpc>
            </a:pPr>
            <a:r>
              <a:rPr lang="nb-NO" sz="2000" dirty="0" smtClean="0">
                <a:solidFill>
                  <a:srgbClr val="009900"/>
                </a:solidFill>
              </a:rPr>
              <a:t>1. O-vacancy mechanism</a:t>
            </a:r>
          </a:p>
          <a:p>
            <a:pPr>
              <a:lnSpc>
                <a:spcPts val="3000"/>
              </a:lnSpc>
            </a:pPr>
            <a:r>
              <a:rPr lang="nb-NO" sz="2000" dirty="0"/>
              <a:t> </a:t>
            </a:r>
            <a:r>
              <a:rPr lang="nb-NO" sz="2000" dirty="0" smtClean="0"/>
              <a:t>    SiO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 ↔  AlO</a:t>
            </a:r>
            <a:r>
              <a:rPr lang="nb-NO" sz="2000" baseline="-25000" dirty="0" smtClean="0"/>
              <a:t>1.5</a:t>
            </a:r>
            <a:r>
              <a:rPr lang="nb-NO" sz="1800" dirty="0"/>
              <a:t> </a:t>
            </a:r>
            <a:r>
              <a:rPr lang="nb-NO" sz="1800" dirty="0" smtClean="0"/>
              <a:t>    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m</a:t>
            </a:r>
            <a:r>
              <a:rPr lang="nb-NO" sz="1800" dirty="0" smtClean="0"/>
              <a:t>/Al </a:t>
            </a:r>
            <a:r>
              <a:rPr lang="nb-NO" sz="1800" dirty="0"/>
              <a:t>= </a:t>
            </a:r>
            <a:r>
              <a:rPr lang="nb-NO" sz="1800" dirty="0" smtClean="0">
                <a:latin typeface="Symbol" panose="05050102010706020507" pitchFamily="18" charset="2"/>
              </a:rPr>
              <a:t>-</a:t>
            </a:r>
            <a:r>
              <a:rPr lang="nb-NO" sz="800" dirty="0" smtClean="0">
                <a:latin typeface="Symbol" panose="05050102010706020507" pitchFamily="18" charset="2"/>
              </a:rPr>
              <a:t> </a:t>
            </a:r>
            <a:r>
              <a:rPr lang="nb-NO" sz="1800" dirty="0" smtClean="0"/>
              <a:t>9.10</a:t>
            </a:r>
          </a:p>
          <a:p>
            <a:pPr>
              <a:lnSpc>
                <a:spcPts val="1800"/>
              </a:lnSpc>
            </a:pPr>
            <a:endParaRPr lang="nb-NO" sz="2000" dirty="0" smtClean="0"/>
          </a:p>
          <a:p>
            <a:pPr>
              <a:lnSpc>
                <a:spcPts val="3000"/>
              </a:lnSpc>
            </a:pPr>
            <a:r>
              <a:rPr lang="nb-NO" sz="2000" dirty="0" smtClean="0">
                <a:solidFill>
                  <a:srgbClr val="009900"/>
                </a:solidFill>
              </a:rPr>
              <a:t>2. </a:t>
            </a:r>
            <a:r>
              <a:rPr lang="nb-NO" sz="2000" b="1" dirty="0" smtClean="0">
                <a:solidFill>
                  <a:srgbClr val="009900"/>
                </a:solidFill>
              </a:rPr>
              <a:t>Extra</a:t>
            </a:r>
            <a:r>
              <a:rPr lang="nb-NO" sz="2000" dirty="0" smtClean="0">
                <a:solidFill>
                  <a:srgbClr val="009900"/>
                </a:solidFill>
              </a:rPr>
              <a:t> interstitial cations</a:t>
            </a:r>
          </a:p>
          <a:p>
            <a:pPr>
              <a:lnSpc>
                <a:spcPts val="3000"/>
              </a:lnSpc>
            </a:pPr>
            <a:r>
              <a:rPr lang="nb-NO" sz="2000" dirty="0"/>
              <a:t> </a:t>
            </a:r>
            <a:r>
              <a:rPr lang="nb-NO" sz="2000" dirty="0" smtClean="0"/>
              <a:t>   a)  3Si  ↔  3Al + Al</a:t>
            </a:r>
            <a:r>
              <a:rPr lang="nb-NO" sz="2000" baseline="30000" dirty="0" smtClean="0"/>
              <a:t>interstitial</a:t>
            </a:r>
            <a:r>
              <a:rPr lang="nb-NO" sz="2400" dirty="0"/>
              <a:t> </a:t>
            </a:r>
            <a:r>
              <a:rPr lang="nb-NO" sz="1800" dirty="0" smtClean="0"/>
              <a:t> 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m/</a:t>
            </a:r>
            <a:r>
              <a:rPr lang="nb-NO" sz="1800" dirty="0" smtClean="0"/>
              <a:t>Al </a:t>
            </a:r>
            <a:r>
              <a:rPr lang="nb-NO" sz="1800" dirty="0"/>
              <a:t>= </a:t>
            </a:r>
            <a:r>
              <a:rPr lang="nb-NO" sz="1800" dirty="0" smtClean="0"/>
              <a:t>+</a:t>
            </a:r>
            <a:r>
              <a:rPr lang="nb-NO" sz="800" dirty="0" smtClean="0"/>
              <a:t> </a:t>
            </a:r>
            <a:r>
              <a:rPr lang="nb-NO" sz="1800" smtClean="0"/>
              <a:t>5.92      </a:t>
            </a:r>
            <a:r>
              <a:rPr lang="nb-NO" sz="1800" b="1" smtClean="0">
                <a:latin typeface="Symbol" panose="05050102010706020507" pitchFamily="18" charset="2"/>
              </a:rPr>
              <a:t>D</a:t>
            </a:r>
            <a:r>
              <a:rPr lang="nb-NO" sz="1800" b="1" smtClean="0"/>
              <a:t>m</a:t>
            </a:r>
            <a:r>
              <a:rPr lang="nb-NO" sz="1800" b="1" dirty="0" smtClean="0"/>
              <a:t>/</a:t>
            </a:r>
            <a:r>
              <a:rPr lang="nb-NO" sz="1800" dirty="0" smtClean="0"/>
              <a:t>(Al and SiO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) = 0.09848  =  9.85 %</a:t>
            </a:r>
          </a:p>
          <a:p>
            <a:pPr>
              <a:lnSpc>
                <a:spcPts val="3000"/>
              </a:lnSpc>
            </a:pPr>
            <a:r>
              <a:rPr lang="nb-NO" sz="2000" dirty="0"/>
              <a:t> </a:t>
            </a:r>
            <a:r>
              <a:rPr lang="nb-NO" sz="2000" dirty="0" smtClean="0"/>
              <a:t>   b)  4Si</a:t>
            </a:r>
            <a:r>
              <a:rPr lang="nb-NO" sz="2000" dirty="0"/>
              <a:t> </a:t>
            </a:r>
            <a:r>
              <a:rPr lang="nb-NO" sz="2000" dirty="0" smtClean="0"/>
              <a:t> ↔  4Al </a:t>
            </a:r>
            <a:r>
              <a:rPr lang="nb-NO" sz="2000" dirty="0"/>
              <a:t>+ </a:t>
            </a:r>
            <a:r>
              <a:rPr lang="nb-NO" sz="2000" dirty="0" smtClean="0"/>
              <a:t>Si</a:t>
            </a:r>
            <a:r>
              <a:rPr lang="nb-NO" sz="2000" baseline="30000" dirty="0" smtClean="0"/>
              <a:t>interstitial</a:t>
            </a:r>
            <a:r>
              <a:rPr lang="nb-NO" sz="2000" dirty="0" smtClean="0"/>
              <a:t>   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m/</a:t>
            </a:r>
            <a:r>
              <a:rPr lang="nb-NO" sz="1800" dirty="0" smtClean="0"/>
              <a:t>Al = +</a:t>
            </a:r>
            <a:r>
              <a:rPr lang="nb-NO" sz="800" dirty="0" smtClean="0"/>
              <a:t> </a:t>
            </a:r>
            <a:r>
              <a:rPr lang="nb-NO" sz="1800" dirty="0" smtClean="0"/>
              <a:t>5.92</a:t>
            </a:r>
            <a:r>
              <a:rPr lang="nb-NO" sz="1800" b="1" dirty="0">
                <a:latin typeface="Symbol" panose="05050102010706020507" pitchFamily="18" charset="2"/>
              </a:rPr>
              <a:t> </a:t>
            </a:r>
            <a:r>
              <a:rPr lang="nb-NO" sz="1800" b="1" dirty="0" smtClean="0">
                <a:latin typeface="Symbol" panose="05050102010706020507" pitchFamily="18" charset="2"/>
              </a:rPr>
              <a:t>     D</a:t>
            </a:r>
            <a:r>
              <a:rPr lang="nb-NO" sz="1800" b="1" dirty="0" smtClean="0"/>
              <a:t>m</a:t>
            </a:r>
            <a:r>
              <a:rPr lang="nb-NO" sz="1800" b="1" dirty="0"/>
              <a:t>/</a:t>
            </a:r>
            <a:r>
              <a:rPr lang="nb-NO" sz="1800" dirty="0"/>
              <a:t>(Al and SiO</a:t>
            </a:r>
            <a:r>
              <a:rPr lang="nb-NO" sz="1800" baseline="-25000" dirty="0"/>
              <a:t>2</a:t>
            </a:r>
            <a:r>
              <a:rPr lang="nb-NO" sz="1800" dirty="0"/>
              <a:t>) = 0.09848  =  9.85 %</a:t>
            </a:r>
            <a:endParaRPr lang="nb-NO" sz="1800" dirty="0" smtClean="0"/>
          </a:p>
        </p:txBody>
      </p:sp>
    </p:spTree>
    <p:extLst>
      <p:ext uri="{BB962C8B-B14F-4D97-AF65-F5344CB8AC3E}">
        <p14:creationId xmlns:p14="http://schemas.microsoft.com/office/powerpoint/2010/main" val="23121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755576" y="5209873"/>
            <a:ext cx="2645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Orthorombic, Pbnm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5580112" y="5226703"/>
            <a:ext cx="2746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Orthorombic, Cmcm</a:t>
            </a:r>
          </a:p>
        </p:txBody>
      </p:sp>
      <p:pic>
        <p:nvPicPr>
          <p:cNvPr id="2050" name="Picture 2" descr="M:\pc\Dokumenter\Adobe-Illustr-figures\Experimental-PhaseRel\pv-ppv-transition\Br-pbr-CrystStruct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3" y="301361"/>
            <a:ext cx="8641519" cy="50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949280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High</a:t>
            </a:r>
            <a:r>
              <a:rPr lang="nb-NO" sz="2800" dirty="0" smtClean="0">
                <a:solidFill>
                  <a:srgbClr val="FF0000"/>
                </a:solidFill>
              </a:rPr>
              <a:t> entropy</a:t>
            </a:r>
          </a:p>
          <a:p>
            <a:r>
              <a:rPr lang="nb-NO" sz="2000" dirty="0" smtClean="0">
                <a:solidFill>
                  <a:srgbClr val="9900CC"/>
                </a:solidFill>
              </a:rPr>
              <a:t>Slightly lower density than post-bm</a:t>
            </a:r>
            <a:endParaRPr lang="en-GB" sz="20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6359435"/>
            <a:ext cx="2512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Lay (2015, Treat. Geophys.)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755576" y="620688"/>
            <a:ext cx="4896544" cy="5847114"/>
            <a:chOff x="755576" y="620688"/>
            <a:chExt cx="4896544" cy="584711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20688"/>
              <a:ext cx="4896544" cy="5847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691680" y="3403600"/>
              <a:ext cx="792088" cy="2406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91680" y="3657600"/>
              <a:ext cx="792088" cy="21590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1729334" y="3200276"/>
              <a:ext cx="658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330 km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735684" y="3454276"/>
              <a:ext cx="658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290 km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91680" y="3930651"/>
              <a:ext cx="792088" cy="187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1742034" y="3701926"/>
              <a:ext cx="658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260 km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5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148" y="1052736"/>
            <a:ext cx="5424011" cy="534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503" y="116632"/>
            <a:ext cx="4079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600" dirty="0">
                <a:solidFill>
                  <a:srgbClr val="3333FF"/>
                </a:solidFill>
              </a:rPr>
              <a:t>E</a:t>
            </a:r>
            <a:r>
              <a:rPr lang="nb-NO" sz="2600" dirty="0" smtClean="0">
                <a:solidFill>
                  <a:srgbClr val="3333FF"/>
                </a:solidFill>
              </a:rPr>
              <a:t>arth </a:t>
            </a:r>
            <a:r>
              <a:rPr lang="nb-NO" sz="2600" dirty="0" err="1" smtClean="0">
                <a:solidFill>
                  <a:srgbClr val="3333FF"/>
                </a:solidFill>
              </a:rPr>
              <a:t>structure</a:t>
            </a:r>
            <a:r>
              <a:rPr lang="nb-NO" sz="2600" dirty="0" smtClean="0">
                <a:solidFill>
                  <a:srgbClr val="3333FF"/>
                </a:solidFill>
              </a:rPr>
              <a:t> and </a:t>
            </a:r>
            <a:r>
              <a:rPr lang="nb-NO" sz="2600" dirty="0" err="1" smtClean="0">
                <a:solidFill>
                  <a:srgbClr val="3333FF"/>
                </a:solidFill>
              </a:rPr>
              <a:t>dynamics</a:t>
            </a:r>
            <a:endParaRPr lang="nb-NO" sz="2600" dirty="0" smtClean="0">
              <a:solidFill>
                <a:srgbClr val="3333FF"/>
              </a:solidFill>
            </a:endParaRPr>
          </a:p>
          <a:p>
            <a:r>
              <a:rPr lang="nb-NO" sz="1800" dirty="0" smtClean="0">
                <a:solidFill>
                  <a:srgbClr val="3333FF"/>
                </a:solidFill>
              </a:rPr>
              <a:t>   </a:t>
            </a:r>
            <a:r>
              <a:rPr lang="nb-NO" sz="1800" dirty="0" err="1" smtClean="0"/>
              <a:t>equatorial</a:t>
            </a:r>
            <a:r>
              <a:rPr lang="nb-NO" sz="1800" dirty="0" smtClean="0"/>
              <a:t> cross </a:t>
            </a:r>
            <a:r>
              <a:rPr lang="nb-NO" sz="1800" dirty="0" err="1" smtClean="0"/>
              <a:t>section</a:t>
            </a:r>
            <a:endParaRPr lang="nb-NO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6304870"/>
            <a:ext cx="1345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(2010,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  </a:t>
            </a:r>
            <a:r>
              <a:rPr lang="nb-NO" sz="1100" dirty="0" err="1" smtClean="0"/>
              <a:t>Mineral.Petrol</a:t>
            </a:r>
            <a:r>
              <a:rPr lang="nb-NO" sz="1100" dirty="0" smtClean="0"/>
              <a:t>.)</a:t>
            </a:r>
            <a:endParaRPr lang="nb-NO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eismTomSubdProfi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700" y="476250"/>
            <a:ext cx="62103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25400"/>
            <a:ext cx="29908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600"/>
              <a:t>Seismic tomography </a:t>
            </a:r>
            <a:endParaRPr lang="en-US" sz="260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9388" y="692150"/>
            <a:ext cx="2427287" cy="2235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Red:</a:t>
            </a:r>
          </a:p>
          <a:p>
            <a:r>
              <a:rPr lang="nb-NO">
                <a:solidFill>
                  <a:srgbClr val="FF0000"/>
                </a:solidFill>
              </a:rPr>
              <a:t>Low velocity</a:t>
            </a:r>
          </a:p>
          <a:p>
            <a:r>
              <a:rPr lang="nb-NO">
                <a:solidFill>
                  <a:srgbClr val="FF0000"/>
                </a:solidFill>
              </a:rPr>
              <a:t>Warm or </a:t>
            </a:r>
            <a:r>
              <a:rPr lang="nb-NO" b="1">
                <a:solidFill>
                  <a:srgbClr val="FF0000"/>
                </a:solidFill>
              </a:rPr>
              <a:t>low</a:t>
            </a:r>
            <a:r>
              <a:rPr lang="nb-NO">
                <a:solidFill>
                  <a:srgbClr val="FF0000"/>
                </a:solidFill>
              </a:rPr>
              <a:t>-</a:t>
            </a:r>
            <a:r>
              <a:rPr lang="nb-NO" b="1">
                <a:solidFill>
                  <a:srgbClr val="FF0000"/>
                </a:solidFill>
              </a:rPr>
              <a:t>density</a:t>
            </a:r>
          </a:p>
          <a:p>
            <a:endParaRPr lang="nb-NO"/>
          </a:p>
          <a:p>
            <a:r>
              <a:rPr lang="nb-NO">
                <a:solidFill>
                  <a:srgbClr val="0000FF"/>
                </a:solidFill>
              </a:rPr>
              <a:t>Blue:</a:t>
            </a:r>
          </a:p>
          <a:p>
            <a:r>
              <a:rPr lang="nb-NO">
                <a:solidFill>
                  <a:srgbClr val="0000FF"/>
                </a:solidFill>
              </a:rPr>
              <a:t>High velocity</a:t>
            </a:r>
          </a:p>
          <a:p>
            <a:r>
              <a:rPr lang="nb-NO">
                <a:solidFill>
                  <a:srgbClr val="0000FF"/>
                </a:solidFill>
              </a:rPr>
              <a:t>Cold or  </a:t>
            </a:r>
            <a:r>
              <a:rPr lang="nb-NO" b="1">
                <a:solidFill>
                  <a:srgbClr val="0000FF"/>
                </a:solidFill>
              </a:rPr>
              <a:t>high-density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348038" y="333375"/>
            <a:ext cx="1346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400"/>
              <a:t>N.Africa-Russia</a:t>
            </a:r>
            <a:endParaRPr lang="en-US" sz="14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653088" y="333375"/>
            <a:ext cx="80803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400"/>
              <a:t>Japan, N</a:t>
            </a:r>
            <a:endParaRPr lang="en-US" sz="140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667625" y="333375"/>
            <a:ext cx="77787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400"/>
              <a:t>Japan, S</a:t>
            </a:r>
            <a:endParaRPr lang="en-US" sz="140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636963" y="2276475"/>
            <a:ext cx="8763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nb-NO" sz="1400"/>
              <a:t>Indonesia</a:t>
            </a:r>
            <a:endParaRPr lang="en-US" sz="140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724525" y="2276475"/>
            <a:ext cx="63817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400"/>
              <a:t>Tonga</a:t>
            </a:r>
            <a:endParaRPr lang="en-US" sz="1400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235825" y="2276475"/>
            <a:ext cx="137477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400"/>
              <a:t>Central Amerika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817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0" descr="Fukao-J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56042">
            <a:off x="382588" y="4508500"/>
            <a:ext cx="10509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9" descr="Fukao-Ale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10883">
            <a:off x="3575050" y="115888"/>
            <a:ext cx="96837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6" descr="Fukao-Subd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4475" y="1341438"/>
            <a:ext cx="58483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7" descr="Fukao-Tong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6832">
            <a:off x="3575050" y="5734050"/>
            <a:ext cx="1597025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8" descr="Fukao-Tong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77156">
            <a:off x="3243263" y="4724400"/>
            <a:ext cx="19939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9" descr="Fukao-Marian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421438">
            <a:off x="1381125" y="4221163"/>
            <a:ext cx="13303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1" descr="Fukao-IzuBon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413" y="2870200"/>
            <a:ext cx="123507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5" descr="Fukao-SouthAm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327423">
            <a:off x="7148513" y="3109913"/>
            <a:ext cx="8699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6" descr="Fukao-SouthAm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62850" y="4652963"/>
            <a:ext cx="15811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8" descr="Fukao-CentrAm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608104">
            <a:off x="6897688" y="549275"/>
            <a:ext cx="93345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7" descr="Fukao-CentrAm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8363" y="2060575"/>
            <a:ext cx="19256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23" descr="Fukao-Japan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639756">
            <a:off x="450850" y="908050"/>
            <a:ext cx="135413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2" descr="Fukao-Japan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2413" y="1916113"/>
            <a:ext cx="12319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24" descr="Fukao-Kuril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2261006">
            <a:off x="1514475" y="188913"/>
            <a:ext cx="95726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 Box 30"/>
          <p:cNvSpPr txBox="1">
            <a:spLocks noChangeArrowheads="1"/>
          </p:cNvSpPr>
          <p:nvPr/>
        </p:nvSpPr>
        <p:spPr bwMode="auto">
          <a:xfrm>
            <a:off x="4932363" y="55895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Tonga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1" name="Text Box 31"/>
          <p:cNvSpPr txBox="1">
            <a:spLocks noChangeArrowheads="1"/>
          </p:cNvSpPr>
          <p:nvPr/>
        </p:nvSpPr>
        <p:spPr bwMode="auto">
          <a:xfrm rot="-1370363">
            <a:off x="7308850" y="1557338"/>
            <a:ext cx="170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Central America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2" name="Text Box 32"/>
          <p:cNvSpPr txBox="1">
            <a:spLocks noChangeArrowheads="1"/>
          </p:cNvSpPr>
          <p:nvPr/>
        </p:nvSpPr>
        <p:spPr bwMode="auto">
          <a:xfrm rot="-1037770">
            <a:off x="7524750" y="4221163"/>
            <a:ext cx="1562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South America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3" name="Text Box 33"/>
          <p:cNvSpPr txBox="1">
            <a:spLocks noChangeArrowheads="1"/>
          </p:cNvSpPr>
          <p:nvPr/>
        </p:nvSpPr>
        <p:spPr bwMode="auto">
          <a:xfrm rot="-3701715">
            <a:off x="138907" y="4620418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Java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4" name="Text Box 34"/>
          <p:cNvSpPr txBox="1">
            <a:spLocks noChangeArrowheads="1"/>
          </p:cNvSpPr>
          <p:nvPr/>
        </p:nvSpPr>
        <p:spPr bwMode="auto">
          <a:xfrm rot="-476246">
            <a:off x="1403350" y="393382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Mariana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5" name="Text Box 35"/>
          <p:cNvSpPr txBox="1">
            <a:spLocks noChangeArrowheads="1"/>
          </p:cNvSpPr>
          <p:nvPr/>
        </p:nvSpPr>
        <p:spPr bwMode="auto">
          <a:xfrm rot="4349171">
            <a:off x="4175919" y="423069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Aleutian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6" name="Text Box 37"/>
          <p:cNvSpPr txBox="1">
            <a:spLocks noChangeArrowheads="1"/>
          </p:cNvSpPr>
          <p:nvPr/>
        </p:nvSpPr>
        <p:spPr bwMode="auto">
          <a:xfrm rot="3557625">
            <a:off x="2151857" y="324643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Kurile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7" name="Text Box 38"/>
          <p:cNvSpPr txBox="1">
            <a:spLocks noChangeArrowheads="1"/>
          </p:cNvSpPr>
          <p:nvPr/>
        </p:nvSpPr>
        <p:spPr bwMode="auto">
          <a:xfrm>
            <a:off x="250825" y="1628775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Japan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8" name="Text Box 39"/>
          <p:cNvSpPr txBox="1">
            <a:spLocks noChangeArrowheads="1"/>
          </p:cNvSpPr>
          <p:nvPr/>
        </p:nvSpPr>
        <p:spPr bwMode="auto">
          <a:xfrm>
            <a:off x="250825" y="38608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0000FF"/>
                </a:solidFill>
              </a:rPr>
              <a:t>Izu-Bonin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21529" name="Text Box 40"/>
          <p:cNvSpPr txBox="1">
            <a:spLocks noChangeArrowheads="1"/>
          </p:cNvSpPr>
          <p:nvPr/>
        </p:nvSpPr>
        <p:spPr bwMode="auto">
          <a:xfrm>
            <a:off x="5940425" y="6067425"/>
            <a:ext cx="2654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Composed from Fukao (2001)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96" y="47021"/>
            <a:ext cx="3456384" cy="285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26" y="23461"/>
            <a:ext cx="2808312" cy="29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10" y="3789040"/>
            <a:ext cx="269493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72780"/>
            <a:ext cx="2830052" cy="330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638" y="61542"/>
            <a:ext cx="1928733" cy="64633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Fukao &amp; Obayashi</a:t>
            </a:r>
          </a:p>
          <a:p>
            <a:r>
              <a:rPr lang="nb-NO" sz="1800" dirty="0" smtClean="0">
                <a:solidFill>
                  <a:srgbClr val="3333FF"/>
                </a:solidFill>
              </a:rPr>
              <a:t>(2015, JGR)</a:t>
            </a:r>
            <a:endParaRPr lang="en-GB" sz="1800" dirty="0">
              <a:solidFill>
                <a:srgbClr val="3333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80891" y="974787"/>
            <a:ext cx="862641" cy="726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28630" y="1594294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Deepest earthquake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recordings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81223" y="1466492"/>
            <a:ext cx="1199071" cy="319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68691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Slab rollback and hinge retreat versus stationary hinge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0867"/>
            <a:ext cx="7916695" cy="598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558" y="0"/>
            <a:ext cx="3748929" cy="2780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2109"/>
            <a:ext cx="9135803" cy="420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2541" y="198970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Hu &amp; </a:t>
            </a:r>
            <a:r>
              <a:rPr lang="nb-NO" dirty="0" err="1" smtClean="0"/>
              <a:t>Gurnis</a:t>
            </a:r>
            <a:r>
              <a:rPr lang="nb-NO" dirty="0" smtClean="0"/>
              <a:t> (2020, </a:t>
            </a:r>
            <a:r>
              <a:rPr lang="nb-NO" dirty="0" err="1" smtClean="0"/>
              <a:t>GGG</a:t>
            </a:r>
            <a:r>
              <a:rPr lang="nb-NO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8286" y="106242"/>
            <a:ext cx="212269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Slab dip, global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677" y="142610"/>
            <a:ext cx="37705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Slab dip, Peru-Chile trenches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01" y="46759"/>
            <a:ext cx="406758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75187"/>
            <a:ext cx="28514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32240" y="2924944"/>
            <a:ext cx="207140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Average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slab</a:t>
            </a:r>
            <a:r>
              <a:rPr lang="nb-NO" sz="1400" dirty="0" smtClean="0">
                <a:solidFill>
                  <a:srgbClr val="3333FF"/>
                </a:solidFill>
              </a:rPr>
              <a:t> sinking rate</a:t>
            </a:r>
          </a:p>
          <a:p>
            <a:r>
              <a:rPr lang="nb-NO" sz="1400" dirty="0" smtClean="0"/>
              <a:t>   2900 km / 250 </a:t>
            </a:r>
            <a:r>
              <a:rPr lang="nb-NO" sz="1400" dirty="0" err="1" smtClean="0"/>
              <a:t>Ma</a:t>
            </a:r>
            <a:r>
              <a:rPr lang="nb-NO" sz="1400" dirty="0" smtClean="0"/>
              <a:t> =</a:t>
            </a:r>
          </a:p>
          <a:p>
            <a:r>
              <a:rPr lang="nb-NO" sz="1400" dirty="0" smtClean="0"/>
              <a:t>      12 km/</a:t>
            </a:r>
            <a:r>
              <a:rPr lang="nb-NO" sz="1400" dirty="0" err="1" smtClean="0"/>
              <a:t>Ma</a:t>
            </a:r>
            <a:r>
              <a:rPr lang="nb-NO" sz="1400" dirty="0" smtClean="0"/>
              <a:t> = </a:t>
            </a:r>
            <a:r>
              <a:rPr lang="nb-NO" sz="1400" b="1" dirty="0" smtClean="0"/>
              <a:t>1.2 cm/a </a:t>
            </a:r>
            <a:endParaRPr lang="nb-NO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" y="35252"/>
            <a:ext cx="5844953" cy="440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7696"/>
            <a:ext cx="7992888" cy="6685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0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139 </a:t>
            </a:r>
            <a:r>
              <a:rPr lang="nb-NO" dirty="0" err="1" smtClean="0"/>
              <a:t>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179388" y="622104"/>
            <a:ext cx="3316934" cy="726866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>
                <a:solidFill>
                  <a:srgbClr val="0000FF"/>
                </a:solidFill>
              </a:rPr>
              <a:t>Simple system Mg</a:t>
            </a:r>
            <a:r>
              <a:rPr lang="nb-NO" sz="2400" b="1" baseline="-25000" dirty="0">
                <a:solidFill>
                  <a:srgbClr val="0000FF"/>
                </a:solidFill>
              </a:rPr>
              <a:t>2</a:t>
            </a:r>
            <a:r>
              <a:rPr lang="nb-NO" sz="2400" b="1" dirty="0">
                <a:solidFill>
                  <a:srgbClr val="0000FF"/>
                </a:solidFill>
              </a:rPr>
              <a:t>SiO</a:t>
            </a:r>
            <a:r>
              <a:rPr lang="nb-NO" sz="2400" b="1" baseline="-25000" dirty="0">
                <a:solidFill>
                  <a:srgbClr val="0000FF"/>
                </a:solidFill>
              </a:rPr>
              <a:t>4</a:t>
            </a:r>
            <a:endParaRPr lang="nb-NO" sz="2400" b="1" dirty="0">
              <a:solidFill>
                <a:srgbClr val="0000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700" dirty="0" smtClean="0">
                <a:solidFill>
                  <a:srgbClr val="0000FF"/>
                </a:solidFill>
              </a:rPr>
              <a:t>One-component peridotite analogue</a:t>
            </a:r>
            <a:endParaRPr lang="en-US" sz="1700" dirty="0">
              <a:solidFill>
                <a:srgbClr val="0000FF"/>
              </a:solidFill>
            </a:endParaRP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0" y="0"/>
            <a:ext cx="44437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Phase relations UM, TZ, LM: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179388" y="6308725"/>
            <a:ext cx="235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Modified from Fei &amp; Bertka (1999,</a:t>
            </a:r>
          </a:p>
          <a:p>
            <a:r>
              <a:rPr lang="nb-NO" sz="1200"/>
              <a:t>         Geochem. Soc. Spec. Publ. 6)</a:t>
            </a:r>
          </a:p>
        </p:txBody>
      </p:sp>
      <p:pic>
        <p:nvPicPr>
          <p:cNvPr id="2051" name="Picture 3" descr="M:\pc\Dokumenter\Adobe-Illustr-figures\Experimental-PhaseRel\PhaseRel\Subsol-FeiB-Stixrude\pT-F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22104"/>
            <a:ext cx="4541732" cy="59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638"/>
            <a:ext cx="2467508" cy="2154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61048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150 </a:t>
            </a:r>
            <a:r>
              <a:rPr lang="nb-NO" sz="1400" dirty="0" smtClean="0">
                <a:latin typeface="Symbol" panose="05050102010706020507" pitchFamily="18" charset="2"/>
              </a:rPr>
              <a:t>m</a:t>
            </a:r>
            <a:r>
              <a:rPr lang="nb-NO" sz="1400" dirty="0" smtClean="0"/>
              <a:t>m </a:t>
            </a:r>
            <a:r>
              <a:rPr lang="nb-NO" sz="1400" dirty="0" err="1" smtClean="0"/>
              <a:t>ringwoodite</a:t>
            </a:r>
            <a:r>
              <a:rPr lang="nb-NO" sz="1400" dirty="0" smtClean="0"/>
              <a:t> </a:t>
            </a:r>
            <a:r>
              <a:rPr lang="nb-NO" sz="1400" dirty="0" err="1" smtClean="0"/>
              <a:t>crystal</a:t>
            </a:r>
            <a:r>
              <a:rPr lang="nb-NO" sz="1400" dirty="0" smtClean="0"/>
              <a:t> </a:t>
            </a:r>
          </a:p>
          <a:p>
            <a:r>
              <a:rPr lang="nb-NO" sz="1400" dirty="0" err="1" smtClean="0"/>
              <a:t>synthesised</a:t>
            </a:r>
            <a:r>
              <a:rPr lang="nb-NO" sz="1400" dirty="0" smtClean="0"/>
              <a:t> at </a:t>
            </a:r>
            <a:r>
              <a:rPr lang="nb-NO" sz="1400" dirty="0" err="1" smtClean="0"/>
              <a:t>BGI</a:t>
            </a:r>
            <a:r>
              <a:rPr lang="nb-NO" sz="1400" dirty="0" smtClean="0"/>
              <a:t>, Bayreuth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00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73" y="210188"/>
            <a:ext cx="2422621" cy="224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71" y="286871"/>
            <a:ext cx="2208843" cy="21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13748" y="9743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 der Meer et al. (2009, Nature Geosci.) 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2491" y="73772"/>
            <a:ext cx="1775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Cizkova et al. (2012 PEPI) 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472" y="4649199"/>
            <a:ext cx="11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Domeier et al.</a:t>
            </a:r>
          </a:p>
          <a:p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(2016, GRL) 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56" y="102205"/>
            <a:ext cx="2969787" cy="369332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nb-NO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slab sinking rates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57625" y="2225232"/>
            <a:ext cx="647069" cy="398576"/>
            <a:chOff x="5469571" y="2455234"/>
            <a:chExt cx="647069" cy="398576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5763151" y="2455234"/>
              <a:ext cx="3740" cy="192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469571" y="2592200"/>
              <a:ext cx="647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240 Ma</a:t>
              </a:r>
              <a:endParaRPr lang="en-GB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342731" y="2180816"/>
            <a:ext cx="647069" cy="410265"/>
            <a:chOff x="8135168" y="2416429"/>
            <a:chExt cx="647069" cy="410265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8438099" y="2416429"/>
              <a:ext cx="4674" cy="1977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135168" y="2565084"/>
              <a:ext cx="647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240 Ma</a:t>
              </a:r>
              <a:endParaRPr lang="en-GB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743594" y="4617059"/>
            <a:ext cx="2369472" cy="2199402"/>
            <a:chOff x="6145825" y="4191000"/>
            <a:chExt cx="2756033" cy="2570848"/>
          </a:xfrm>
        </p:grpSpPr>
        <p:grpSp>
          <p:nvGrpSpPr>
            <p:cNvPr id="25" name="Group 24"/>
            <p:cNvGrpSpPr/>
            <p:nvPr/>
          </p:nvGrpSpPr>
          <p:grpSpPr>
            <a:xfrm>
              <a:off x="6145825" y="4191000"/>
              <a:ext cx="2458543" cy="2261860"/>
              <a:chOff x="6096000" y="3582876"/>
              <a:chExt cx="2458543" cy="2261860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3582876"/>
                <a:ext cx="2458543" cy="2261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>
              <a:xfrm>
                <a:off x="6509257" y="3620444"/>
                <a:ext cx="1776441" cy="210717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8040738" y="6350316"/>
              <a:ext cx="861120" cy="411532"/>
              <a:chOff x="4758060" y="6259624"/>
              <a:chExt cx="861120" cy="411532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051641" y="6259624"/>
                <a:ext cx="2803" cy="20288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4758060" y="6396589"/>
                <a:ext cx="861120" cy="274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1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190 Ma</a:t>
                </a:r>
                <a:endParaRPr lang="en-GB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517796" y="3112502"/>
            <a:ext cx="3602040" cy="1373752"/>
            <a:chOff x="100232" y="3520025"/>
            <a:chExt cx="4953000" cy="189500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2" y="3520025"/>
              <a:ext cx="4953000" cy="189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74030" y="3548451"/>
              <a:ext cx="1455747" cy="176965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71334" y="3566215"/>
              <a:ext cx="1494079" cy="175189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1689" y="762000"/>
            <a:ext cx="401366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1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Tomographically observed slabs</a:t>
            </a:r>
          </a:p>
          <a:p>
            <a:pPr>
              <a:lnSpc>
                <a:spcPts val="23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traverse the mantle (2900 km) in  240-190 My</a:t>
            </a:r>
          </a:p>
          <a:p>
            <a:pPr>
              <a:lnSpc>
                <a:spcPts val="23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sinking rates of </a:t>
            </a:r>
            <a:r>
              <a:rPr lang="nb-N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12-15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km/My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43007" y="2913727"/>
            <a:ext cx="1046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5 MEAN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78819" y="2919895"/>
            <a:ext cx="1046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10 MEAN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606" y="2333678"/>
            <a:ext cx="3975768" cy="2259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Realistic sinking rates</a:t>
            </a:r>
          </a:p>
          <a:p>
            <a:pPr>
              <a:lnSpc>
                <a:spcPts val="25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Suggested example:</a:t>
            </a:r>
          </a:p>
          <a:p>
            <a:pPr>
              <a:lnSpc>
                <a:spcPts val="25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- 600 km:   </a:t>
            </a:r>
            <a:r>
              <a:rPr lang="nb-N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km/My:             </a:t>
            </a:r>
            <a:r>
              <a:rPr lang="nb-N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My </a:t>
            </a:r>
          </a:p>
          <a:p>
            <a:pPr>
              <a:lnSpc>
                <a:spcPts val="28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600 - 2600 km: </a:t>
            </a:r>
            <a:r>
              <a:rPr lang="nb-N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8-12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km/My:   </a:t>
            </a:r>
            <a:r>
              <a:rPr lang="nb-NO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225-175 My</a:t>
            </a:r>
          </a:p>
          <a:p>
            <a:pPr>
              <a:lnSpc>
                <a:spcPts val="1100"/>
              </a:lnSpc>
            </a:pP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(8.3 </a:t>
            </a:r>
            <a:r>
              <a:rPr lang="nb-NO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11.6 km/Ma)</a:t>
            </a:r>
          </a:p>
          <a:p>
            <a:pPr>
              <a:lnSpc>
                <a:spcPts val="28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2500 - 2900 km:   </a:t>
            </a:r>
            <a:r>
              <a:rPr lang="nb-NO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nb-NO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km/My:               </a:t>
            </a:r>
            <a:r>
              <a:rPr lang="nb-NO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My</a:t>
            </a:r>
          </a:p>
          <a:p>
            <a:pPr>
              <a:lnSpc>
                <a:spcPts val="2800"/>
              </a:lnSpc>
            </a:pPr>
            <a:r>
              <a:rPr lang="nb-N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nb-NO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Total:  240-190 My</a:t>
            </a:r>
          </a:p>
        </p:txBody>
      </p:sp>
    </p:spTree>
    <p:extLst>
      <p:ext uri="{BB962C8B-B14F-4D97-AF65-F5344CB8AC3E}">
        <p14:creationId xmlns:p14="http://schemas.microsoft.com/office/powerpoint/2010/main" val="5304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50" y="102189"/>
            <a:ext cx="7599413" cy="66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4" y="405108"/>
            <a:ext cx="5341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66FF"/>
                </a:solidFill>
              </a:rPr>
              <a:t>May </a:t>
            </a:r>
            <a:r>
              <a:rPr lang="nb-NO" sz="2400" b="1" dirty="0" err="1" smtClean="0">
                <a:solidFill>
                  <a:srgbClr val="0066FF"/>
                </a:solidFill>
              </a:rPr>
              <a:t>explain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seismic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anisotropy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of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</a:p>
          <a:p>
            <a:r>
              <a:rPr lang="nb-NO" sz="2400" b="1" dirty="0" err="1" smtClean="0">
                <a:solidFill>
                  <a:srgbClr val="0066FF"/>
                </a:solidFill>
              </a:rPr>
              <a:t>postulated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akimotoite</a:t>
            </a:r>
            <a:r>
              <a:rPr lang="nb-NO" sz="2400" b="1" dirty="0" smtClean="0">
                <a:solidFill>
                  <a:srgbClr val="0066FF"/>
                </a:solidFill>
              </a:rPr>
              <a:t> in </a:t>
            </a:r>
            <a:r>
              <a:rPr lang="nb-NO" sz="2400" b="1" dirty="0" err="1" smtClean="0">
                <a:solidFill>
                  <a:srgbClr val="0066FF"/>
                </a:solidFill>
              </a:rPr>
              <a:t>the</a:t>
            </a:r>
            <a:r>
              <a:rPr lang="nb-NO" sz="2400" b="1" dirty="0" smtClean="0">
                <a:solidFill>
                  <a:srgbClr val="0066FF"/>
                </a:solidFill>
              </a:rPr>
              <a:t> Tonga </a:t>
            </a:r>
            <a:r>
              <a:rPr lang="nb-NO" sz="2400" b="1" dirty="0" err="1" smtClean="0">
                <a:solidFill>
                  <a:srgbClr val="0066FF"/>
                </a:solidFill>
              </a:rPr>
              <a:t>slab</a:t>
            </a:r>
            <a:endParaRPr lang="nb-NO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" y="26338"/>
            <a:ext cx="6898486" cy="53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63888" y="2357846"/>
            <a:ext cx="2480525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41" y="2019631"/>
            <a:ext cx="5307993" cy="475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 rot="18209279">
            <a:off x="4000352" y="4649051"/>
            <a:ext cx="2332987" cy="23598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 rot="21424709">
            <a:off x="6273281" y="5175133"/>
            <a:ext cx="1838416" cy="80244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 rot="20471520">
            <a:off x="7499988" y="3251187"/>
            <a:ext cx="110479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Mg</a:t>
            </a:r>
            <a:r>
              <a:rPr lang="nb-NO" sz="1400" baseline="-25000" dirty="0" smtClean="0">
                <a:solidFill>
                  <a:srgbClr val="0066FF"/>
                </a:solidFill>
              </a:rPr>
              <a:t>0.8</a:t>
            </a:r>
            <a:r>
              <a:rPr lang="nb-NO" sz="1400" dirty="0" smtClean="0">
                <a:solidFill>
                  <a:srgbClr val="0066FF"/>
                </a:solidFill>
              </a:rPr>
              <a:t>Fe</a:t>
            </a:r>
            <a:r>
              <a:rPr lang="nb-NO" sz="1400" baseline="-25000" dirty="0" smtClean="0">
                <a:solidFill>
                  <a:srgbClr val="0066FF"/>
                </a:solidFill>
              </a:rPr>
              <a:t>0.2</a:t>
            </a:r>
            <a:r>
              <a:rPr lang="nb-NO" sz="1400" dirty="0" smtClean="0">
                <a:solidFill>
                  <a:srgbClr val="0066FF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66FF"/>
                </a:solidFill>
              </a:rPr>
              <a:t>cBN-gaskets</a:t>
            </a:r>
            <a:endParaRPr lang="en-GB" sz="1400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444022">
            <a:off x="6163322" y="6033053"/>
            <a:ext cx="250260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Mg</a:t>
            </a:r>
            <a:r>
              <a:rPr lang="nb-NO" sz="1200" baseline="-25000" dirty="0" smtClean="0"/>
              <a:t>0.83</a:t>
            </a:r>
            <a:r>
              <a:rPr lang="nb-NO" sz="1200" dirty="0" smtClean="0"/>
              <a:t>Fe</a:t>
            </a:r>
            <a:r>
              <a:rPr lang="nb-NO" sz="1200" baseline="-25000" dirty="0" smtClean="0"/>
              <a:t>0.17</a:t>
            </a:r>
            <a:r>
              <a:rPr lang="nb-NO" sz="1200" dirty="0" smtClean="0"/>
              <a:t>O, Lin et al. (2009, PCM)</a:t>
            </a:r>
          </a:p>
        </p:txBody>
      </p:sp>
      <p:sp>
        <p:nvSpPr>
          <p:cNvPr id="12" name="TextBox 11"/>
          <p:cNvSpPr txBox="1"/>
          <p:nvPr/>
        </p:nvSpPr>
        <p:spPr>
          <a:xfrm rot="18189236">
            <a:off x="4055499" y="4127812"/>
            <a:ext cx="188384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Mg</a:t>
            </a:r>
            <a:r>
              <a:rPr lang="nb-NO" sz="1200" baseline="-25000" dirty="0" smtClean="0"/>
              <a:t>0.9</a:t>
            </a:r>
            <a:r>
              <a:rPr lang="nb-NO" sz="1200" dirty="0" smtClean="0"/>
              <a:t>Fe</a:t>
            </a:r>
            <a:r>
              <a:rPr lang="nb-NO" sz="1200" baseline="-25000" dirty="0" smtClean="0"/>
              <a:t>0.1</a:t>
            </a:r>
            <a:r>
              <a:rPr lang="nb-NO" sz="1200" dirty="0" smtClean="0"/>
              <a:t>SiO</a:t>
            </a:r>
            <a:r>
              <a:rPr lang="nb-NO" sz="1200" baseline="-25000" dirty="0" smtClean="0"/>
              <a:t>3</a:t>
            </a:r>
            <a:r>
              <a:rPr lang="nb-NO" sz="1200" dirty="0" smtClean="0"/>
              <a:t> </a:t>
            </a:r>
            <a:r>
              <a:rPr lang="nb-NO" sz="1200" dirty="0" err="1" smtClean="0"/>
              <a:t>bridgmanite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dirty="0" smtClean="0"/>
              <a:t>Merkel et al. (2003, EPSL)</a:t>
            </a:r>
          </a:p>
        </p:txBody>
      </p:sp>
      <p:sp>
        <p:nvSpPr>
          <p:cNvPr id="13" name="TextBox 12"/>
          <p:cNvSpPr txBox="1"/>
          <p:nvPr/>
        </p:nvSpPr>
        <p:spPr>
          <a:xfrm rot="19758404">
            <a:off x="6198310" y="4349748"/>
            <a:ext cx="2435282" cy="26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Mg</a:t>
            </a:r>
            <a:r>
              <a:rPr lang="nb-NO" sz="1100" baseline="-25000" dirty="0" smtClean="0">
                <a:solidFill>
                  <a:srgbClr val="0066FF"/>
                </a:solidFill>
              </a:rPr>
              <a:t>0.83</a:t>
            </a:r>
            <a:r>
              <a:rPr lang="nb-NO" sz="1100" dirty="0" smtClean="0">
                <a:solidFill>
                  <a:srgbClr val="0066FF"/>
                </a:solidFill>
              </a:rPr>
              <a:t>Fe</a:t>
            </a:r>
            <a:r>
              <a:rPr lang="nb-NO" sz="1100" baseline="-25000" dirty="0" smtClean="0">
                <a:solidFill>
                  <a:srgbClr val="0066FF"/>
                </a:solidFill>
              </a:rPr>
              <a:t>0.17</a:t>
            </a:r>
            <a:r>
              <a:rPr lang="nb-NO" sz="1100" dirty="0" smtClean="0">
                <a:solidFill>
                  <a:srgbClr val="0066FF"/>
                </a:solidFill>
              </a:rPr>
              <a:t>O, </a:t>
            </a:r>
            <a:r>
              <a:rPr lang="nb-NO" sz="1100" dirty="0" err="1" smtClean="0">
                <a:solidFill>
                  <a:srgbClr val="0066FF"/>
                </a:solidFill>
              </a:rPr>
              <a:t>Miyagi</a:t>
            </a:r>
            <a:r>
              <a:rPr lang="nb-NO" sz="1100" dirty="0" smtClean="0">
                <a:solidFill>
                  <a:srgbClr val="0066FF"/>
                </a:solidFill>
              </a:rPr>
              <a:t> et al. (2013, RSI)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05" y="4333461"/>
            <a:ext cx="2379955" cy="13517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72602" y="4198289"/>
            <a:ext cx="2654410" cy="12854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85" y="2058657"/>
            <a:ext cx="4047238" cy="47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" y="23196"/>
            <a:ext cx="5404776" cy="26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3144045"/>
            <a:ext cx="2685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Rudolph et al. (2016, Science)</a:t>
            </a:r>
            <a:endParaRPr lang="en-GB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7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0"/>
            <a:ext cx="4680520" cy="271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3227"/>
            <a:ext cx="147508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Girard et al.</a:t>
            </a:r>
          </a:p>
          <a:p>
            <a:r>
              <a:rPr lang="nb-NO" dirty="0" smtClean="0"/>
              <a:t>(2016, Science)</a:t>
            </a:r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12974"/>
            <a:ext cx="8141721" cy="26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852936"/>
            <a:ext cx="5634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Starting</a:t>
            </a:r>
            <a:r>
              <a:rPr lang="nb-NO" b="1" dirty="0" smtClean="0"/>
              <a:t> material</a:t>
            </a:r>
            <a:r>
              <a:rPr lang="nb-NO" dirty="0" smtClean="0"/>
              <a:t>:</a:t>
            </a:r>
          </a:p>
          <a:p>
            <a:r>
              <a:rPr lang="nb-NO" sz="1400" dirty="0" smtClean="0"/>
              <a:t>San Carlos </a:t>
            </a:r>
            <a:r>
              <a:rPr lang="nb-NO" sz="1400" dirty="0" err="1" smtClean="0"/>
              <a:t>olivine</a:t>
            </a:r>
            <a:r>
              <a:rPr lang="nb-NO" sz="1400" dirty="0" smtClean="0"/>
              <a:t>, </a:t>
            </a:r>
            <a:r>
              <a:rPr lang="nb-NO" sz="1400" dirty="0" err="1" smtClean="0"/>
              <a:t>stoichiometry</a:t>
            </a:r>
            <a:r>
              <a:rPr lang="nb-NO" sz="1400" dirty="0" smtClean="0"/>
              <a:t> (</a:t>
            </a:r>
            <a:r>
              <a:rPr lang="nb-NO" sz="1400" dirty="0" err="1" smtClean="0"/>
              <a:t>ignoring</a:t>
            </a:r>
            <a:r>
              <a:rPr lang="nb-NO" sz="1400" dirty="0" smtClean="0"/>
              <a:t> Fe): </a:t>
            </a:r>
            <a:r>
              <a:rPr lang="nb-NO" sz="1400" dirty="0" err="1" smtClean="0"/>
              <a:t>Mg</a:t>
            </a:r>
            <a:r>
              <a:rPr lang="nb-NO" sz="1400" baseline="-25000" dirty="0" err="1" smtClean="0"/>
              <a:t>2</a:t>
            </a:r>
            <a:r>
              <a:rPr lang="nb-NO" sz="1400" dirty="0" err="1" smtClean="0"/>
              <a:t>SiO</a:t>
            </a:r>
            <a:r>
              <a:rPr lang="nb-NO" sz="1400" baseline="-25000" dirty="0" err="1" smtClean="0"/>
              <a:t>4</a:t>
            </a:r>
            <a:r>
              <a:rPr lang="nb-NO" sz="1400" dirty="0" smtClean="0"/>
              <a:t>, </a:t>
            </a:r>
          </a:p>
          <a:p>
            <a:r>
              <a:rPr lang="nb-NO" sz="1400" dirty="0" smtClean="0"/>
              <a:t>  i.e. </a:t>
            </a:r>
            <a:r>
              <a:rPr lang="nb-NO" sz="1400" dirty="0" err="1" smtClean="0"/>
              <a:t>MgSiO</a:t>
            </a:r>
            <a:r>
              <a:rPr lang="nb-NO" sz="1400" baseline="-25000" dirty="0" err="1" smtClean="0"/>
              <a:t>3</a:t>
            </a:r>
            <a:r>
              <a:rPr lang="nb-NO" sz="1400" baseline="-25000" dirty="0" smtClean="0"/>
              <a:t> </a:t>
            </a:r>
            <a:r>
              <a:rPr lang="nb-NO" sz="1400" dirty="0" smtClean="0"/>
              <a:t>+ </a:t>
            </a:r>
            <a:r>
              <a:rPr lang="nb-NO" sz="1400" dirty="0" err="1" smtClean="0"/>
              <a:t>MgO</a:t>
            </a:r>
            <a:r>
              <a:rPr lang="nb-NO" sz="1400" dirty="0" smtClean="0"/>
              <a:t>,  i.e. 67 and 33 mol%  </a:t>
            </a:r>
            <a:r>
              <a:rPr lang="nb-NO" sz="1400" dirty="0" err="1" smtClean="0"/>
              <a:t>bm</a:t>
            </a:r>
            <a:r>
              <a:rPr lang="nb-NO" sz="1400" dirty="0" smtClean="0"/>
              <a:t> and </a:t>
            </a:r>
            <a:r>
              <a:rPr lang="nb-NO" sz="1400" dirty="0" err="1" smtClean="0"/>
              <a:t>fp</a:t>
            </a:r>
            <a:r>
              <a:rPr lang="nb-NO" sz="1400" dirty="0" smtClean="0"/>
              <a:t>, </a:t>
            </a:r>
            <a:r>
              <a:rPr lang="nb-NO" sz="1400" dirty="0" err="1" smtClean="0"/>
              <a:t>respectively</a:t>
            </a:r>
            <a:endParaRPr lang="nb-NO" sz="1400" dirty="0" smtClean="0"/>
          </a:p>
          <a:p>
            <a:r>
              <a:rPr lang="nb-NO" sz="1400" dirty="0" err="1" smtClean="0"/>
              <a:t>Lower</a:t>
            </a:r>
            <a:r>
              <a:rPr lang="nb-NO" sz="1400" dirty="0" smtClean="0"/>
              <a:t> mantle </a:t>
            </a:r>
            <a:r>
              <a:rPr lang="nb-NO" sz="1400" dirty="0" err="1" smtClean="0"/>
              <a:t>pyrolite</a:t>
            </a:r>
            <a:r>
              <a:rPr lang="nb-NO" sz="1400" dirty="0" smtClean="0"/>
              <a:t> has 77, 17 and 6 mol% </a:t>
            </a:r>
            <a:r>
              <a:rPr lang="nb-NO" sz="1400" dirty="0" err="1" smtClean="0"/>
              <a:t>bm</a:t>
            </a:r>
            <a:r>
              <a:rPr lang="nb-NO" sz="1400" dirty="0" smtClean="0"/>
              <a:t>, </a:t>
            </a:r>
            <a:r>
              <a:rPr lang="nb-NO" sz="1400" dirty="0" err="1" smtClean="0"/>
              <a:t>fp</a:t>
            </a:r>
            <a:r>
              <a:rPr lang="nb-NO" sz="1400" dirty="0" smtClean="0"/>
              <a:t> and </a:t>
            </a:r>
            <a:r>
              <a:rPr lang="nb-NO" sz="1400" dirty="0" err="1" smtClean="0"/>
              <a:t>Ca-pv</a:t>
            </a:r>
            <a:r>
              <a:rPr lang="nb-NO" sz="1400" dirty="0" smtClean="0"/>
              <a:t>, resp. and a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   </a:t>
            </a:r>
            <a:r>
              <a:rPr lang="nb-NO" sz="1400" dirty="0" err="1" smtClean="0"/>
              <a:t>depleted</a:t>
            </a:r>
            <a:r>
              <a:rPr lang="nb-NO" sz="1400" dirty="0" smtClean="0"/>
              <a:t> </a:t>
            </a:r>
            <a:r>
              <a:rPr lang="nb-NO" sz="1400" dirty="0" err="1" smtClean="0"/>
              <a:t>peridotite</a:t>
            </a:r>
            <a:r>
              <a:rPr lang="nb-NO" sz="1400" dirty="0" smtClean="0"/>
              <a:t> has 74, 24 </a:t>
            </a:r>
            <a:r>
              <a:rPr lang="nb-NO" sz="1400" dirty="0"/>
              <a:t>and </a:t>
            </a:r>
            <a:r>
              <a:rPr lang="nb-NO" sz="1400" dirty="0" smtClean="0"/>
              <a:t>2 </a:t>
            </a:r>
            <a:r>
              <a:rPr lang="nb-NO" sz="1400" dirty="0"/>
              <a:t>mol% </a:t>
            </a:r>
            <a:r>
              <a:rPr lang="nb-NO" sz="1400" dirty="0" err="1"/>
              <a:t>bm</a:t>
            </a:r>
            <a:r>
              <a:rPr lang="nb-NO" sz="1400" dirty="0"/>
              <a:t>, </a:t>
            </a:r>
            <a:r>
              <a:rPr lang="nb-NO" sz="1400" dirty="0" err="1"/>
              <a:t>Ca-pv</a:t>
            </a:r>
            <a:r>
              <a:rPr lang="nb-NO" sz="1400" dirty="0"/>
              <a:t> and </a:t>
            </a:r>
            <a:r>
              <a:rPr lang="nb-NO" sz="1400" dirty="0" err="1" smtClean="0"/>
              <a:t>fp</a:t>
            </a:r>
            <a:r>
              <a:rPr lang="nb-NO" sz="1400" dirty="0" smtClean="0"/>
              <a:t>, resp.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40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146909" y="860908"/>
            <a:ext cx="6847704" cy="514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01488" y="3454968"/>
            <a:ext cx="3389722" cy="2201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37" y="91569"/>
            <a:ext cx="3624197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99FF"/>
                </a:solidFill>
              </a:rPr>
              <a:t>Do </a:t>
            </a:r>
            <a:r>
              <a:rPr lang="nb-NO" b="1" dirty="0" err="1" smtClean="0">
                <a:solidFill>
                  <a:srgbClr val="3399FF"/>
                </a:solidFill>
              </a:rPr>
              <a:t>you</a:t>
            </a:r>
            <a:r>
              <a:rPr lang="nb-NO" b="1" dirty="0" smtClean="0">
                <a:solidFill>
                  <a:srgbClr val="3399FF"/>
                </a:solidFill>
              </a:rPr>
              <a:t> </a:t>
            </a:r>
            <a:r>
              <a:rPr lang="nb-NO" b="1" dirty="0" err="1" smtClean="0">
                <a:solidFill>
                  <a:srgbClr val="3399FF"/>
                </a:solidFill>
              </a:rPr>
              <a:t>see</a:t>
            </a:r>
            <a:r>
              <a:rPr lang="nb-NO" b="1" dirty="0" smtClean="0">
                <a:solidFill>
                  <a:srgbClr val="3399FF"/>
                </a:solidFill>
              </a:rPr>
              <a:t> </a:t>
            </a:r>
            <a:r>
              <a:rPr lang="nb-NO" b="1" dirty="0" err="1" smtClean="0">
                <a:solidFill>
                  <a:srgbClr val="3399FF"/>
                </a:solidFill>
              </a:rPr>
              <a:t>the</a:t>
            </a:r>
            <a:r>
              <a:rPr lang="nb-NO" b="1" dirty="0" smtClean="0">
                <a:solidFill>
                  <a:srgbClr val="3399FF"/>
                </a:solidFill>
              </a:rPr>
              <a:t> </a:t>
            </a:r>
            <a:r>
              <a:rPr lang="nb-NO" b="1" dirty="0" err="1" smtClean="0">
                <a:solidFill>
                  <a:srgbClr val="3399FF"/>
                </a:solidFill>
              </a:rPr>
              <a:t>mineralogical</a:t>
            </a:r>
            <a:r>
              <a:rPr lang="nb-NO" b="1" dirty="0" smtClean="0">
                <a:solidFill>
                  <a:srgbClr val="3399FF"/>
                </a:solidFill>
              </a:rPr>
              <a:t> </a:t>
            </a:r>
            <a:r>
              <a:rPr lang="nb-NO" b="1" dirty="0" err="1" smtClean="0">
                <a:solidFill>
                  <a:srgbClr val="3399FF"/>
                </a:solidFill>
              </a:rPr>
              <a:t>difference</a:t>
            </a:r>
            <a:endParaRPr lang="nb-NO" b="1" dirty="0" smtClean="0">
              <a:solidFill>
                <a:srgbClr val="3399FF"/>
              </a:solidFill>
            </a:endParaRPr>
          </a:p>
          <a:p>
            <a:r>
              <a:rPr lang="nb-NO" b="1" dirty="0" err="1" smtClean="0">
                <a:solidFill>
                  <a:srgbClr val="3399FF"/>
                </a:solidFill>
              </a:rPr>
              <a:t>between</a:t>
            </a:r>
            <a:r>
              <a:rPr lang="nb-NO" b="1" dirty="0">
                <a:solidFill>
                  <a:srgbClr val="3399FF"/>
                </a:solidFill>
              </a:rPr>
              <a:t> </a:t>
            </a:r>
            <a:r>
              <a:rPr lang="nb-NO" b="1" dirty="0" err="1" smtClean="0">
                <a:solidFill>
                  <a:srgbClr val="3399FF"/>
                </a:solidFill>
              </a:rPr>
              <a:t>the</a:t>
            </a:r>
            <a:r>
              <a:rPr lang="nb-NO" b="1" dirty="0" smtClean="0">
                <a:solidFill>
                  <a:srgbClr val="3399FF"/>
                </a:solidFill>
              </a:rPr>
              <a:t> </a:t>
            </a:r>
            <a:r>
              <a:rPr lang="nb-NO" b="1" dirty="0" err="1" smtClean="0">
                <a:solidFill>
                  <a:srgbClr val="3399FF"/>
                </a:solidFill>
              </a:rPr>
              <a:t>two</a:t>
            </a:r>
            <a:r>
              <a:rPr lang="nb-NO" b="1" dirty="0" smtClean="0">
                <a:solidFill>
                  <a:srgbClr val="3399FF"/>
                </a:solidFill>
              </a:rPr>
              <a:t> bulk </a:t>
            </a:r>
            <a:r>
              <a:rPr lang="nb-NO" b="1" dirty="0" err="1" smtClean="0">
                <a:solidFill>
                  <a:srgbClr val="3399FF"/>
                </a:solidFill>
              </a:rPr>
              <a:t>compositions</a:t>
            </a:r>
            <a:r>
              <a:rPr lang="nb-NO" b="1" dirty="0" smtClean="0">
                <a:solidFill>
                  <a:srgbClr val="3399FF"/>
                </a:solidFill>
              </a:rPr>
              <a:t>? </a:t>
            </a:r>
            <a:endParaRPr lang="en-US" b="1" dirty="0">
              <a:solidFill>
                <a:srgbClr val="3399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47" y="2295554"/>
            <a:ext cx="1890261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800" dirty="0" smtClean="0">
                <a:solidFill>
                  <a:srgbClr val="3399FF"/>
                </a:solidFill>
              </a:rPr>
              <a:t>San Carlos </a:t>
            </a:r>
            <a:r>
              <a:rPr lang="nb-NO" sz="1800" dirty="0" err="1" smtClean="0">
                <a:solidFill>
                  <a:srgbClr val="3399FF"/>
                </a:solidFill>
              </a:rPr>
              <a:t>olivine</a:t>
            </a:r>
            <a:endParaRPr lang="nb-NO" sz="1800" dirty="0">
              <a:solidFill>
                <a:srgbClr val="3399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800" dirty="0" smtClean="0">
                <a:solidFill>
                  <a:srgbClr val="3399FF"/>
                </a:solidFill>
              </a:rPr>
              <a:t>bulk </a:t>
            </a:r>
            <a:r>
              <a:rPr lang="nb-NO" sz="1800" dirty="0" err="1" smtClean="0">
                <a:solidFill>
                  <a:srgbClr val="3399FF"/>
                </a:solidFill>
              </a:rPr>
              <a:t>composition</a:t>
            </a:r>
            <a:endParaRPr lang="en-US" sz="1800" dirty="0">
              <a:solidFill>
                <a:srgbClr val="339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421041" y="2547916"/>
            <a:ext cx="278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99FF"/>
                </a:solidFill>
              </a:rPr>
              <a:t>Weakly</a:t>
            </a:r>
            <a:r>
              <a:rPr lang="nb-NO" sz="1800" dirty="0" smtClean="0">
                <a:solidFill>
                  <a:srgbClr val="3399FF"/>
                </a:solidFill>
              </a:rPr>
              <a:t> </a:t>
            </a:r>
            <a:r>
              <a:rPr lang="nb-NO" sz="1800" dirty="0" err="1" smtClean="0">
                <a:solidFill>
                  <a:srgbClr val="3399FF"/>
                </a:solidFill>
              </a:rPr>
              <a:t>depleted</a:t>
            </a:r>
            <a:r>
              <a:rPr lang="nb-NO" sz="1800" dirty="0" smtClean="0">
                <a:solidFill>
                  <a:srgbClr val="3399FF"/>
                </a:solidFill>
              </a:rPr>
              <a:t> </a:t>
            </a:r>
            <a:r>
              <a:rPr lang="nb-NO" sz="1800" dirty="0" err="1" smtClean="0">
                <a:solidFill>
                  <a:srgbClr val="3399FF"/>
                </a:solidFill>
              </a:rPr>
              <a:t>peridotite</a:t>
            </a:r>
            <a:endParaRPr lang="nb-NO" sz="18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76" y="95663"/>
            <a:ext cx="5213304" cy="5693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Girard</a:t>
            </a:r>
            <a:r>
              <a:rPr lang="nb-NO" sz="1600" dirty="0" smtClean="0"/>
              <a:t> et al. 2016, Science:  </a:t>
            </a:r>
            <a:r>
              <a:rPr lang="en-GB" sz="1500" dirty="0" smtClean="0">
                <a:solidFill>
                  <a:srgbClr val="3333FF"/>
                </a:solidFill>
              </a:rPr>
              <a:t>Shear </a:t>
            </a:r>
            <a:r>
              <a:rPr lang="en-GB" sz="1500" dirty="0">
                <a:solidFill>
                  <a:srgbClr val="3333FF"/>
                </a:solidFill>
              </a:rPr>
              <a:t>deformation of </a:t>
            </a:r>
            <a:r>
              <a:rPr lang="en-GB" sz="1500" dirty="0" err="1" smtClean="0">
                <a:solidFill>
                  <a:srgbClr val="3333FF"/>
                </a:solidFill>
              </a:rPr>
              <a:t>bridgmanite</a:t>
            </a:r>
            <a:r>
              <a:rPr lang="en-GB" sz="1500" b="1" dirty="0" smtClean="0">
                <a:solidFill>
                  <a:srgbClr val="0099FF"/>
                </a:solidFill>
              </a:rPr>
              <a:t>-</a:t>
            </a:r>
            <a:endParaRPr lang="en-GB" sz="1500" b="1" dirty="0">
              <a:solidFill>
                <a:srgbClr val="0099FF"/>
              </a:solidFill>
            </a:endParaRPr>
          </a:p>
          <a:p>
            <a:r>
              <a:rPr lang="en-GB" sz="1500" dirty="0" smtClean="0">
                <a:solidFill>
                  <a:srgbClr val="3333FF"/>
                </a:solidFill>
              </a:rPr>
              <a:t>                 </a:t>
            </a:r>
            <a:r>
              <a:rPr lang="en-GB" sz="1500" dirty="0" err="1" smtClean="0">
                <a:solidFill>
                  <a:srgbClr val="0099FF"/>
                </a:solidFill>
              </a:rPr>
              <a:t>ferropericlase</a:t>
            </a:r>
            <a:r>
              <a:rPr lang="en-GB" sz="1500" dirty="0" smtClean="0">
                <a:solidFill>
                  <a:srgbClr val="3333FF"/>
                </a:solidFill>
              </a:rPr>
              <a:t> aggregates at lower </a:t>
            </a:r>
            <a:r>
              <a:rPr lang="en-GB" sz="1500" dirty="0">
                <a:solidFill>
                  <a:srgbClr val="3333FF"/>
                </a:solidFill>
              </a:rPr>
              <a:t>mantle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" y="1333420"/>
            <a:ext cx="6443886" cy="21235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9512" y="3721636"/>
            <a:ext cx="3669754" cy="3089180"/>
            <a:chOff x="5408629" y="260648"/>
            <a:chExt cx="3723558" cy="3312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8629" y="260648"/>
              <a:ext cx="3723558" cy="33123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514932" y="2047418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solidFill>
                    <a:srgbClr val="FF0000"/>
                  </a:solidFill>
                </a:rPr>
                <a:t>bm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3100" y="2671842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solidFill>
                    <a:srgbClr val="3333FF"/>
                  </a:solidFill>
                </a:rPr>
                <a:t>fp</a:t>
              </a:r>
              <a:endParaRPr lang="en-GB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34043" y="28696"/>
            <a:ext cx="3576620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33FF"/>
                </a:solidFill>
              </a:rPr>
              <a:t>Two</a:t>
            </a:r>
            <a:r>
              <a:rPr lang="nb-NO" sz="1400" b="1" dirty="0" smtClean="0">
                <a:solidFill>
                  <a:srgbClr val="3333FF"/>
                </a:solidFill>
              </a:rPr>
              <a:t> problems</a:t>
            </a:r>
          </a:p>
          <a:p>
            <a:pPr>
              <a:lnSpc>
                <a:spcPts val="1400"/>
              </a:lnSpc>
            </a:pPr>
            <a:r>
              <a:rPr lang="nb-NO" sz="1300" dirty="0" smtClean="0"/>
              <a:t>- used SC </a:t>
            </a:r>
            <a:r>
              <a:rPr lang="nb-NO" sz="1300" dirty="0" err="1" smtClean="0"/>
              <a:t>olivine</a:t>
            </a:r>
            <a:r>
              <a:rPr lang="nb-NO" sz="1300" dirty="0" smtClean="0"/>
              <a:t> (33% </a:t>
            </a:r>
            <a:r>
              <a:rPr lang="nb-NO" sz="1300" dirty="0" err="1" smtClean="0"/>
              <a:t>fp</a:t>
            </a:r>
            <a:r>
              <a:rPr lang="nb-NO" sz="1300" dirty="0" smtClean="0"/>
              <a:t>), </a:t>
            </a:r>
            <a:r>
              <a:rPr lang="nb-NO" sz="1300" dirty="0" err="1" smtClean="0"/>
              <a:t>rather</a:t>
            </a:r>
            <a:r>
              <a:rPr lang="nb-NO" sz="1300" dirty="0" smtClean="0"/>
              <a:t> </a:t>
            </a:r>
            <a:r>
              <a:rPr lang="nb-NO" sz="1300" dirty="0" err="1" smtClean="0"/>
              <a:t>than</a:t>
            </a:r>
            <a:r>
              <a:rPr lang="nb-NO" sz="1300" dirty="0" smtClean="0"/>
              <a:t> </a:t>
            </a:r>
            <a:r>
              <a:rPr lang="nb-NO" sz="1300" dirty="0" err="1" smtClean="0"/>
              <a:t>peridotite</a:t>
            </a:r>
            <a:endParaRPr lang="nb-NO" sz="1300" dirty="0" smtClean="0"/>
          </a:p>
          <a:p>
            <a:pPr>
              <a:lnSpc>
                <a:spcPts val="1400"/>
              </a:lnSpc>
            </a:pPr>
            <a:r>
              <a:rPr lang="nb-NO" sz="1300" dirty="0"/>
              <a:t> </a:t>
            </a:r>
            <a:r>
              <a:rPr lang="nb-NO" sz="1300" dirty="0" smtClean="0"/>
              <a:t>   (</a:t>
            </a:r>
            <a:r>
              <a:rPr lang="nb-NO" sz="1300" dirty="0" err="1" smtClean="0"/>
              <a:t>about</a:t>
            </a:r>
            <a:r>
              <a:rPr lang="nb-NO" sz="1300" dirty="0" smtClean="0"/>
              <a:t> 20 % </a:t>
            </a:r>
            <a:r>
              <a:rPr lang="nb-NO" sz="1300" dirty="0" err="1" smtClean="0"/>
              <a:t>fp</a:t>
            </a:r>
            <a:r>
              <a:rPr lang="nb-NO" sz="1300" dirty="0" smtClean="0"/>
              <a:t>) as </a:t>
            </a:r>
            <a:r>
              <a:rPr lang="nb-NO" sz="1300" dirty="0" err="1" smtClean="0"/>
              <a:t>starting</a:t>
            </a:r>
            <a:r>
              <a:rPr lang="nb-NO" sz="1300" dirty="0" smtClean="0"/>
              <a:t> material</a:t>
            </a:r>
          </a:p>
          <a:p>
            <a:pPr>
              <a:lnSpc>
                <a:spcPts val="2000"/>
              </a:lnSpc>
            </a:pPr>
            <a:r>
              <a:rPr lang="nb-NO" sz="1300" dirty="0" smtClean="0"/>
              <a:t>- </a:t>
            </a:r>
            <a:r>
              <a:rPr lang="nb-NO" sz="1300" dirty="0" err="1" smtClean="0"/>
              <a:t>very</a:t>
            </a:r>
            <a:r>
              <a:rPr lang="nb-NO" sz="1300" dirty="0" smtClean="0"/>
              <a:t> </a:t>
            </a:r>
            <a:r>
              <a:rPr lang="nb-NO" sz="1300" dirty="0" err="1" smtClean="0"/>
              <a:t>high</a:t>
            </a:r>
            <a:r>
              <a:rPr lang="nb-NO" sz="1300" dirty="0" smtClean="0"/>
              <a:t> </a:t>
            </a:r>
            <a:r>
              <a:rPr lang="nb-NO" sz="1300" dirty="0" err="1" smtClean="0"/>
              <a:t>strain</a:t>
            </a:r>
            <a:r>
              <a:rPr lang="nb-NO" sz="1300" dirty="0" smtClean="0"/>
              <a:t> rate in </a:t>
            </a:r>
            <a:r>
              <a:rPr lang="nb-NO" sz="1300" dirty="0" err="1" smtClean="0"/>
              <a:t>their</a:t>
            </a:r>
            <a:r>
              <a:rPr lang="nb-NO" sz="1300" dirty="0" smtClean="0"/>
              <a:t> </a:t>
            </a:r>
            <a:r>
              <a:rPr lang="nb-NO" sz="1300" dirty="0" err="1" smtClean="0"/>
              <a:t>rotational</a:t>
            </a:r>
            <a:r>
              <a:rPr lang="nb-NO" sz="1300" dirty="0" smtClean="0"/>
              <a:t> </a:t>
            </a:r>
            <a:r>
              <a:rPr lang="nb-NO" sz="1300" dirty="0" err="1" smtClean="0"/>
              <a:t>Drickamer</a:t>
            </a:r>
            <a:endParaRPr lang="nb-NO" sz="1300" dirty="0" smtClean="0"/>
          </a:p>
          <a:p>
            <a:pPr>
              <a:lnSpc>
                <a:spcPts val="1200"/>
              </a:lnSpc>
            </a:pPr>
            <a:r>
              <a:rPr lang="nb-NO" sz="1300" dirty="0" smtClean="0"/>
              <a:t>     </a:t>
            </a:r>
            <a:r>
              <a:rPr lang="nb-NO" sz="1300" dirty="0" err="1" smtClean="0"/>
              <a:t>apparatus</a:t>
            </a:r>
            <a:endParaRPr lang="en-GB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2171251" y="111403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33FF"/>
                </a:solidFill>
              </a:rPr>
              <a:t>Deformed</a:t>
            </a:r>
            <a:endParaRPr lang="en-GB" sz="1400" b="1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0794" y="1092176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33FF"/>
                </a:solidFill>
              </a:rPr>
              <a:t>Undeformed</a:t>
            </a:r>
            <a:endParaRPr lang="en-GB" sz="1400" b="1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4511" y="180856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err="1" smtClean="0"/>
              <a:t>fp</a:t>
            </a:r>
            <a:endParaRPr lang="en-GB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18485" y="135785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err="1" smtClean="0">
                <a:solidFill>
                  <a:srgbClr val="FFFF00"/>
                </a:solidFill>
              </a:rPr>
              <a:t>bm</a:t>
            </a:r>
            <a:endParaRPr lang="en-GB" sz="1600" b="1" dirty="0">
              <a:solidFill>
                <a:srgbClr val="FFFF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843436" y="3602635"/>
            <a:ext cx="4280339" cy="3210741"/>
            <a:chOff x="4726700" y="3538616"/>
            <a:chExt cx="4413671" cy="3317149"/>
          </a:xfrm>
        </p:grpSpPr>
        <p:pic>
          <p:nvPicPr>
            <p:cNvPr id="9" name="Picture 8" descr="S3196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6700" y="3538616"/>
              <a:ext cx="4413671" cy="3317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668344" y="479715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err="1" smtClean="0"/>
                <a:t>fp</a:t>
              </a:r>
              <a:endParaRPr lang="en-GB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58814" y="4178963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err="1" smtClean="0">
                  <a:solidFill>
                    <a:srgbClr val="FFFF00"/>
                  </a:solidFill>
                </a:rPr>
                <a:t>bm</a:t>
              </a:r>
              <a:endParaRPr lang="en-GB" sz="16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 flipV="1">
            <a:off x="6373145" y="1877482"/>
            <a:ext cx="235151" cy="46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84382" y="3310932"/>
            <a:ext cx="17815" cy="29170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40640" y="1612360"/>
            <a:ext cx="15696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San Carlos </a:t>
            </a:r>
            <a:r>
              <a:rPr lang="nb-NO" sz="1400" dirty="0" err="1" smtClean="0"/>
              <a:t>olivine</a:t>
            </a:r>
            <a:endParaRPr lang="nb-NO" sz="1400" dirty="0"/>
          </a:p>
          <a:p>
            <a:pPr>
              <a:lnSpc>
                <a:spcPts val="1500"/>
              </a:lnSpc>
            </a:pPr>
            <a:r>
              <a:rPr lang="nb-NO" sz="1400" dirty="0" err="1" smtClean="0"/>
              <a:t>starting</a:t>
            </a:r>
            <a:r>
              <a:rPr lang="nb-NO" sz="1400" dirty="0"/>
              <a:t> </a:t>
            </a:r>
            <a:r>
              <a:rPr lang="nb-NO" sz="1400" dirty="0" smtClean="0"/>
              <a:t>material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(</a:t>
            </a:r>
            <a:r>
              <a:rPr lang="nb-NO" sz="1200" dirty="0" err="1" smtClean="0"/>
              <a:t>Girard</a:t>
            </a:r>
            <a:r>
              <a:rPr lang="nb-NO" sz="1200" dirty="0" smtClean="0"/>
              <a:t> et al. 2016)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966585" y="2893966"/>
            <a:ext cx="21440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err="1" smtClean="0"/>
              <a:t>peridotite</a:t>
            </a:r>
            <a:r>
              <a:rPr lang="nb-NO" sz="1400" dirty="0" smtClean="0"/>
              <a:t> </a:t>
            </a:r>
            <a:r>
              <a:rPr lang="nb-NO" sz="1400" dirty="0" err="1" smtClean="0"/>
              <a:t>starting</a:t>
            </a:r>
            <a:r>
              <a:rPr lang="nb-NO" sz="1400" dirty="0"/>
              <a:t> </a:t>
            </a:r>
            <a:r>
              <a:rPr lang="nb-NO" sz="1400" dirty="0" smtClean="0"/>
              <a:t>material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(BGI-</a:t>
            </a:r>
            <a:r>
              <a:rPr lang="nb-NO" sz="1200" dirty="0" err="1" smtClean="0"/>
              <a:t>experiment</a:t>
            </a:r>
            <a:r>
              <a:rPr lang="nb-NO" sz="1200" dirty="0" smtClean="0"/>
              <a:t>, RG Trønnes)</a:t>
            </a:r>
            <a:endParaRPr lang="en-GB" sz="1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187624" y="600143"/>
            <a:ext cx="72008" cy="181385"/>
          </a:xfrm>
          <a:prstGeom prst="straightConnector1">
            <a:avLst/>
          </a:prstGeom>
          <a:ln>
            <a:solidFill>
              <a:srgbClr val="0099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472" y="700692"/>
            <a:ext cx="1829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>
                <a:solidFill>
                  <a:srgbClr val="0099FF"/>
                </a:solidFill>
              </a:rPr>
              <a:t>They</a:t>
            </a:r>
            <a:r>
              <a:rPr lang="nb-NO" sz="1000" dirty="0" smtClean="0">
                <a:solidFill>
                  <a:srgbClr val="0099FF"/>
                </a:solidFill>
              </a:rPr>
              <a:t> </a:t>
            </a:r>
            <a:r>
              <a:rPr lang="nb-NO" sz="1000" dirty="0" err="1" smtClean="0">
                <a:solidFill>
                  <a:srgbClr val="0099FF"/>
                </a:solidFill>
              </a:rPr>
              <a:t>called</a:t>
            </a:r>
            <a:r>
              <a:rPr lang="nb-NO" sz="1000" dirty="0" smtClean="0">
                <a:solidFill>
                  <a:srgbClr val="0099FF"/>
                </a:solidFill>
              </a:rPr>
              <a:t> </a:t>
            </a:r>
            <a:r>
              <a:rPr lang="nb-NO" sz="1000" dirty="0">
                <a:solidFill>
                  <a:srgbClr val="0099FF"/>
                </a:solidFill>
              </a:rPr>
              <a:t>it </a:t>
            </a:r>
            <a:r>
              <a:rPr lang="nb-NO" sz="1000" b="1" dirty="0" err="1">
                <a:solidFill>
                  <a:srgbClr val="0099FF"/>
                </a:solidFill>
              </a:rPr>
              <a:t>magnesiowüstit</a:t>
            </a:r>
            <a:r>
              <a:rPr lang="nb-NO" sz="1000" dirty="0" err="1">
                <a:solidFill>
                  <a:srgbClr val="0099FF"/>
                </a:solidFill>
              </a:rPr>
              <a:t>e</a:t>
            </a:r>
            <a:endParaRPr lang="en-GB" sz="1000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54" y="19741"/>
            <a:ext cx="6738552" cy="36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" y="3214785"/>
            <a:ext cx="4342904" cy="3643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194" y="105412"/>
            <a:ext cx="2477151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Chen, 2016, Science</a:t>
            </a:r>
          </a:p>
          <a:p>
            <a:r>
              <a:rPr lang="nb-NO" sz="1400" b="1" i="1" dirty="0" err="1" smtClean="0"/>
              <a:t>Perspectives</a:t>
            </a:r>
            <a:r>
              <a:rPr lang="nb-NO" sz="1400" dirty="0" smtClean="0"/>
              <a:t> </a:t>
            </a:r>
            <a:r>
              <a:rPr lang="nb-NO" sz="1400" dirty="0" err="1" smtClean="0"/>
              <a:t>article</a:t>
            </a:r>
            <a:r>
              <a:rPr lang="nb-NO" sz="1400" dirty="0" smtClean="0"/>
              <a:t>, </a:t>
            </a:r>
            <a:r>
              <a:rPr lang="nb-NO" sz="1400" dirty="0" err="1" smtClean="0"/>
              <a:t>associated</a:t>
            </a:r>
            <a:endParaRPr lang="nb-NO" sz="1400" dirty="0"/>
          </a:p>
          <a:p>
            <a:r>
              <a:rPr lang="nb-NO" sz="1400" dirty="0" smtClean="0"/>
              <a:t> 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 smtClean="0"/>
              <a:t>Girard</a:t>
            </a:r>
            <a:r>
              <a:rPr lang="nb-NO" sz="1400" dirty="0" smtClean="0"/>
              <a:t> et al. 2016, </a:t>
            </a:r>
            <a:r>
              <a:rPr lang="nb-NO" sz="1400" dirty="0" err="1" smtClean="0"/>
              <a:t>Sci</a:t>
            </a:r>
            <a:r>
              <a:rPr lang="nb-NO" sz="1400" dirty="0" smtClean="0"/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662624" y="188640"/>
            <a:ext cx="4581784" cy="3142389"/>
          </a:xfrm>
          <a:prstGeom prst="line">
            <a:avLst/>
          </a:prstGeom>
          <a:ln w="130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185920" y="188640"/>
            <a:ext cx="5490536" cy="3528392"/>
          </a:xfrm>
          <a:prstGeom prst="line">
            <a:avLst/>
          </a:prstGeom>
          <a:ln w="130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123" y="3717032"/>
            <a:ext cx="3752185" cy="49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77404" y="1052736"/>
            <a:ext cx="3783408" cy="1733808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nb-NO" sz="2200" dirty="0"/>
              <a:t>Pyroxene:</a:t>
            </a:r>
            <a:r>
              <a:rPr lang="nb-NO" sz="2200" dirty="0">
                <a:solidFill>
                  <a:srgbClr val="008000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Mg</a:t>
            </a:r>
            <a:r>
              <a:rPr lang="nb-NO" sz="2200" baseline="30000" dirty="0">
                <a:solidFill>
                  <a:srgbClr val="CC0000"/>
                </a:solidFill>
              </a:rPr>
              <a:t>[6]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Si</a:t>
            </a:r>
            <a:r>
              <a:rPr lang="nb-NO" sz="2200" baseline="30000" dirty="0">
                <a:solidFill>
                  <a:srgbClr val="CC0000"/>
                </a:solidFill>
              </a:rPr>
              <a:t>[4]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O</a:t>
            </a:r>
            <a:r>
              <a:rPr lang="nb-NO" sz="2200" baseline="-25000" dirty="0">
                <a:solidFill>
                  <a:srgbClr val="0000FF"/>
                </a:solidFill>
              </a:rPr>
              <a:t>3</a:t>
            </a:r>
          </a:p>
          <a:p>
            <a:pPr>
              <a:lnSpc>
                <a:spcPts val="3200"/>
              </a:lnSpc>
            </a:pPr>
            <a:r>
              <a:rPr lang="nb-NO" sz="2200" dirty="0"/>
              <a:t>Garnet:</a:t>
            </a:r>
            <a:r>
              <a:rPr lang="nb-NO" sz="2200" dirty="0">
                <a:solidFill>
                  <a:srgbClr val="008000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Mg</a:t>
            </a:r>
            <a:r>
              <a:rPr lang="nb-NO" sz="2200" baseline="-25000" dirty="0">
                <a:solidFill>
                  <a:srgbClr val="0000FF"/>
                </a:solidFill>
              </a:rPr>
              <a:t>3</a:t>
            </a:r>
            <a:r>
              <a:rPr lang="nb-NO" sz="2200" baseline="30000" dirty="0">
                <a:solidFill>
                  <a:srgbClr val="CC0000"/>
                </a:solidFill>
              </a:rPr>
              <a:t>[8]</a:t>
            </a:r>
            <a:r>
              <a:rPr lang="nb-NO" sz="2200" dirty="0">
                <a:solidFill>
                  <a:srgbClr val="0000FF"/>
                </a:solidFill>
              </a:rPr>
              <a:t> MgSi</a:t>
            </a:r>
            <a:r>
              <a:rPr lang="nb-NO" sz="2200" baseline="30000" dirty="0">
                <a:solidFill>
                  <a:srgbClr val="CC0000"/>
                </a:solidFill>
              </a:rPr>
              <a:t>[6]</a:t>
            </a:r>
            <a:r>
              <a:rPr lang="nb-NO" sz="2200" dirty="0">
                <a:solidFill>
                  <a:srgbClr val="0000FF"/>
                </a:solidFill>
              </a:rPr>
              <a:t> Si</a:t>
            </a:r>
            <a:r>
              <a:rPr lang="nb-NO" sz="2200" baseline="-25000" dirty="0">
                <a:solidFill>
                  <a:srgbClr val="0000FF"/>
                </a:solidFill>
              </a:rPr>
              <a:t>3</a:t>
            </a:r>
            <a:r>
              <a:rPr lang="nb-NO" sz="2200" baseline="30000" dirty="0">
                <a:solidFill>
                  <a:srgbClr val="CC0000"/>
                </a:solidFill>
              </a:rPr>
              <a:t>[4]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O</a:t>
            </a:r>
            <a:r>
              <a:rPr lang="nb-NO" sz="2200" baseline="-25000" dirty="0">
                <a:solidFill>
                  <a:srgbClr val="0000FF"/>
                </a:solidFill>
              </a:rPr>
              <a:t>12</a:t>
            </a:r>
            <a:endParaRPr lang="en-US" sz="2200" baseline="-25000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200" dirty="0" err="1" smtClean="0"/>
              <a:t>Akimotoite</a:t>
            </a:r>
            <a:r>
              <a:rPr lang="nb-NO" sz="2200" dirty="0" smtClean="0"/>
              <a:t>:</a:t>
            </a:r>
            <a:r>
              <a:rPr lang="nb-NO" sz="2200" dirty="0" smtClean="0">
                <a:solidFill>
                  <a:srgbClr val="008000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Mg</a:t>
            </a:r>
            <a:r>
              <a:rPr lang="nb-NO" sz="2200" baseline="30000" dirty="0">
                <a:solidFill>
                  <a:srgbClr val="CC0000"/>
                </a:solidFill>
              </a:rPr>
              <a:t>[6]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Si</a:t>
            </a:r>
            <a:r>
              <a:rPr lang="nb-NO" sz="2200" baseline="30000" dirty="0">
                <a:solidFill>
                  <a:srgbClr val="CC0000"/>
                </a:solidFill>
              </a:rPr>
              <a:t>[6]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O</a:t>
            </a:r>
            <a:r>
              <a:rPr lang="nb-NO" sz="2200" baseline="-25000" dirty="0">
                <a:solidFill>
                  <a:srgbClr val="0000FF"/>
                </a:solidFill>
              </a:rPr>
              <a:t>3</a:t>
            </a:r>
            <a:endParaRPr lang="en-US" sz="2200" baseline="-25000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200" dirty="0" err="1" smtClean="0"/>
              <a:t>Bridgmanite</a:t>
            </a:r>
            <a:r>
              <a:rPr lang="nb-NO" sz="2200" dirty="0" smtClean="0"/>
              <a:t>:</a:t>
            </a:r>
            <a:r>
              <a:rPr lang="nb-NO" sz="2200" dirty="0" smtClean="0">
                <a:solidFill>
                  <a:srgbClr val="008000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Mg</a:t>
            </a:r>
            <a:r>
              <a:rPr lang="nb-NO" sz="2200" baseline="30000" dirty="0">
                <a:solidFill>
                  <a:srgbClr val="CC0000"/>
                </a:solidFill>
              </a:rPr>
              <a:t>[8]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Si</a:t>
            </a:r>
            <a:r>
              <a:rPr lang="nb-NO" sz="2200" baseline="30000" dirty="0">
                <a:solidFill>
                  <a:srgbClr val="CC0000"/>
                </a:solidFill>
              </a:rPr>
              <a:t>[6]</a:t>
            </a:r>
            <a:r>
              <a:rPr lang="nb-NO" sz="2200" baseline="30000" dirty="0">
                <a:solidFill>
                  <a:srgbClr val="0000FF"/>
                </a:solidFill>
              </a:rPr>
              <a:t> </a:t>
            </a:r>
            <a:r>
              <a:rPr lang="nb-NO" sz="2200" dirty="0">
                <a:solidFill>
                  <a:srgbClr val="0000FF"/>
                </a:solidFill>
              </a:rPr>
              <a:t>O</a:t>
            </a:r>
            <a:r>
              <a:rPr lang="nb-NO" sz="2200" baseline="-25000" dirty="0">
                <a:solidFill>
                  <a:srgbClr val="0000FF"/>
                </a:solidFill>
              </a:rPr>
              <a:t>3</a:t>
            </a:r>
            <a:endParaRPr lang="en-US" sz="2200" baseline="-25000" dirty="0">
              <a:solidFill>
                <a:srgbClr val="0000FF"/>
              </a:solidFill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177404" y="115888"/>
            <a:ext cx="2509020" cy="523220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rgbClr val="0000FF"/>
                </a:solidFill>
              </a:rPr>
              <a:t>System MgSiO</a:t>
            </a:r>
            <a:r>
              <a:rPr lang="nb-NO" sz="2800" baseline="-25000" dirty="0">
                <a:solidFill>
                  <a:srgbClr val="0000FF"/>
                </a:solidFill>
              </a:rPr>
              <a:t>3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107504" y="6450399"/>
            <a:ext cx="42178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/>
              <a:t>Modified from Fei &amp; Bertka (</a:t>
            </a:r>
            <a:r>
              <a:rPr lang="nb-NO" sz="1200" dirty="0" smtClean="0"/>
              <a:t>1999, Geochem</a:t>
            </a:r>
            <a:r>
              <a:rPr lang="nb-NO" sz="1200" dirty="0"/>
              <a:t>. Soc. Spec. Publ. 6)</a:t>
            </a:r>
          </a:p>
        </p:txBody>
      </p:sp>
      <p:pic>
        <p:nvPicPr>
          <p:cNvPr id="1026" name="Picture 2" descr="M:\pc\Dokumenter\Adobe-Illustr-figures\Experimental-PhaseRel\PhaseRel\Subsol-FeiB-Stixrude\pT-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644"/>
            <a:ext cx="4799220" cy="635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4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91" y="98994"/>
            <a:ext cx="6992888" cy="6487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480" y="6291101"/>
            <a:ext cx="218804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Gasparik</a:t>
            </a:r>
            <a:r>
              <a:rPr lang="nb-NO" sz="1200" dirty="0" smtClean="0"/>
              <a:t>, 2003, </a:t>
            </a:r>
            <a:r>
              <a:rPr lang="nb-NO" sz="1200" dirty="0" err="1" smtClean="0"/>
              <a:t>Phase</a:t>
            </a:r>
            <a:r>
              <a:rPr lang="nb-NO" sz="1200" dirty="0" smtClean="0"/>
              <a:t> Diagrams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for </a:t>
            </a:r>
            <a:r>
              <a:rPr lang="nb-NO" sz="1200" dirty="0" err="1" smtClean="0"/>
              <a:t>Geoscientists</a:t>
            </a:r>
            <a:r>
              <a:rPr lang="nb-NO" sz="1200" dirty="0" smtClean="0"/>
              <a:t>, Springer.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26305" y="101384"/>
            <a:ext cx="1840898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0066FF"/>
                </a:solidFill>
              </a:rPr>
              <a:t>Phase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r>
              <a:rPr lang="nb-NO" sz="2000" dirty="0" smtClean="0">
                <a:solidFill>
                  <a:srgbClr val="0066FF"/>
                </a:solidFill>
              </a:rPr>
              <a:t>,</a:t>
            </a:r>
          </a:p>
          <a:p>
            <a:r>
              <a:rPr lang="nb-NO" sz="1700" dirty="0" smtClean="0">
                <a:solidFill>
                  <a:srgbClr val="0066FF"/>
                </a:solidFill>
              </a:rPr>
              <a:t>     MgSiO</a:t>
            </a:r>
            <a:r>
              <a:rPr lang="nb-NO" sz="1700" baseline="-25000" dirty="0" smtClean="0">
                <a:solidFill>
                  <a:srgbClr val="0066FF"/>
                </a:solidFill>
              </a:rPr>
              <a:t>3</a:t>
            </a:r>
            <a:endParaRPr lang="en-GB" sz="1700" baseline="-25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97" y="98993"/>
            <a:ext cx="6992888" cy="6487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05" y="101384"/>
            <a:ext cx="1840898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0066FF"/>
                </a:solidFill>
              </a:rPr>
              <a:t>Phase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r>
              <a:rPr lang="nb-NO" sz="2000" dirty="0" smtClean="0">
                <a:solidFill>
                  <a:srgbClr val="0066FF"/>
                </a:solidFill>
              </a:rPr>
              <a:t>,</a:t>
            </a:r>
          </a:p>
          <a:p>
            <a:r>
              <a:rPr lang="nb-NO" sz="1700" dirty="0" smtClean="0">
                <a:solidFill>
                  <a:srgbClr val="0066FF"/>
                </a:solidFill>
              </a:rPr>
              <a:t>MgSiO</a:t>
            </a:r>
            <a:r>
              <a:rPr lang="nb-NO" sz="1700" baseline="-25000" dirty="0" smtClean="0">
                <a:solidFill>
                  <a:srgbClr val="0066FF"/>
                </a:solidFill>
              </a:rPr>
              <a:t>3</a:t>
            </a:r>
            <a:r>
              <a:rPr lang="nb-NO" sz="1700" dirty="0" smtClean="0">
                <a:solidFill>
                  <a:srgbClr val="0066FF"/>
                </a:solidFill>
              </a:rPr>
              <a:t>-</a:t>
            </a:r>
            <a:r>
              <a:rPr lang="nb-NO" sz="1700" dirty="0" smtClean="0">
                <a:solidFill>
                  <a:srgbClr val="009900"/>
                </a:solidFill>
              </a:rPr>
              <a:t>Mg</a:t>
            </a:r>
            <a:r>
              <a:rPr lang="nb-NO" sz="1700" baseline="-25000" dirty="0" smtClean="0">
                <a:solidFill>
                  <a:srgbClr val="009900"/>
                </a:solidFill>
              </a:rPr>
              <a:t>2</a:t>
            </a:r>
            <a:r>
              <a:rPr lang="nb-NO" sz="1700" dirty="0" smtClean="0">
                <a:solidFill>
                  <a:srgbClr val="009900"/>
                </a:solidFill>
              </a:rPr>
              <a:t>SiO</a:t>
            </a:r>
            <a:r>
              <a:rPr lang="nb-NO" sz="1700" baseline="-25000" dirty="0" smtClean="0">
                <a:solidFill>
                  <a:srgbClr val="009900"/>
                </a:solidFill>
              </a:rPr>
              <a:t>4</a:t>
            </a:r>
            <a:endParaRPr lang="en-GB" sz="1700" baseline="-25000" dirty="0">
              <a:solidFill>
                <a:srgbClr val="0099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480" y="6291101"/>
            <a:ext cx="218804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Gasparik</a:t>
            </a:r>
            <a:r>
              <a:rPr lang="nb-NO" sz="1200" dirty="0" smtClean="0"/>
              <a:t>, 2003, </a:t>
            </a:r>
            <a:r>
              <a:rPr lang="nb-NO" sz="1200" dirty="0" err="1" smtClean="0"/>
              <a:t>Phase</a:t>
            </a:r>
            <a:r>
              <a:rPr lang="nb-NO" sz="1200" dirty="0" smtClean="0"/>
              <a:t> Diagrams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for </a:t>
            </a:r>
            <a:r>
              <a:rPr lang="nb-NO" sz="1200" dirty="0" err="1" smtClean="0"/>
              <a:t>Geoscientists</a:t>
            </a:r>
            <a:r>
              <a:rPr lang="nb-NO" sz="1200" dirty="0" smtClean="0"/>
              <a:t>, Springer.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063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Experimental-PhaseRel\PhaseRel\Subsol-FeiB-Stixrude\Stix11-pX-FoF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749"/>
            <a:ext cx="4824536" cy="66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3215879" y="145749"/>
            <a:ext cx="0" cy="6157859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3196745" y="3576087"/>
            <a:ext cx="288031" cy="8384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3222814" y="2753929"/>
            <a:ext cx="259421" cy="7622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2226379" y="4700630"/>
            <a:ext cx="2173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Average</a:t>
            </a:r>
            <a:r>
              <a:rPr lang="nb-NO" dirty="0" smtClean="0">
                <a:solidFill>
                  <a:srgbClr val="FF0000"/>
                </a:solidFill>
              </a:rPr>
              <a:t> mantle Mg# 90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5007464"/>
            <a:ext cx="1306768" cy="1079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/>
              <a:t>bm: bridgmanite</a:t>
            </a:r>
          </a:p>
          <a:p>
            <a:pPr>
              <a:lnSpc>
                <a:spcPts val="1100"/>
              </a:lnSpc>
            </a:pPr>
            <a:r>
              <a:rPr lang="nb-NO" sz="1000" dirty="0" err="1" smtClean="0"/>
              <a:t>fp</a:t>
            </a:r>
            <a:r>
              <a:rPr lang="nb-NO" sz="1000" dirty="0" smtClean="0"/>
              <a:t>: </a:t>
            </a:r>
            <a:r>
              <a:rPr lang="nb-NO" sz="1000" dirty="0" err="1" smtClean="0"/>
              <a:t>ferropericlase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mw</a:t>
            </a:r>
            <a:r>
              <a:rPr lang="nb-NO" sz="1000" dirty="0" smtClean="0"/>
              <a:t>: </a:t>
            </a:r>
            <a:r>
              <a:rPr lang="nb-NO" sz="1000" dirty="0" err="1" smtClean="0"/>
              <a:t>magnesiowustite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smtClean="0"/>
              <a:t>ol: </a:t>
            </a:r>
            <a:r>
              <a:rPr lang="nb-NO" sz="1000" dirty="0" err="1" smtClean="0"/>
              <a:t>olivine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wd</a:t>
            </a:r>
            <a:r>
              <a:rPr lang="nb-NO" sz="1000" dirty="0" smtClean="0"/>
              <a:t>: </a:t>
            </a:r>
            <a:r>
              <a:rPr lang="nb-NO" sz="1000" dirty="0" err="1" smtClean="0"/>
              <a:t>wadsleyite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rwd</a:t>
            </a:r>
            <a:r>
              <a:rPr lang="nb-NO" sz="1000" dirty="0" smtClean="0"/>
              <a:t>: </a:t>
            </a:r>
            <a:r>
              <a:rPr lang="nb-NO" sz="1000" dirty="0" err="1" smtClean="0"/>
              <a:t>ringwoodite</a:t>
            </a:r>
            <a:endParaRPr lang="nb-NO" sz="1000" dirty="0" smtClean="0"/>
          </a:p>
          <a:p>
            <a:pPr>
              <a:lnSpc>
                <a:spcPts val="1100"/>
              </a:lnSpc>
            </a:pPr>
            <a:r>
              <a:rPr lang="nb-NO" sz="1000" dirty="0" err="1" smtClean="0"/>
              <a:t>st</a:t>
            </a:r>
            <a:r>
              <a:rPr lang="nb-NO" sz="1000" dirty="0" smtClean="0"/>
              <a:t>: </a:t>
            </a:r>
            <a:r>
              <a:rPr lang="nb-NO" sz="1000" dirty="0" err="1" smtClean="0"/>
              <a:t>stishovite</a:t>
            </a:r>
            <a:endParaRPr lang="nb-NO" sz="1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-26248" y="22085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Stixrude</a:t>
            </a:r>
            <a:r>
              <a:rPr lang="nb-NO" sz="1200" dirty="0" smtClean="0"/>
              <a:t> &amp; Lithgow-</a:t>
            </a:r>
            <a:r>
              <a:rPr lang="nb-NO" sz="1200" dirty="0" err="1" smtClean="0"/>
              <a:t>Bertelloni</a:t>
            </a:r>
            <a:endParaRPr lang="nb-NO" sz="1200" dirty="0"/>
          </a:p>
          <a:p>
            <a:r>
              <a:rPr lang="nb-NO" sz="1200" dirty="0" smtClean="0"/>
              <a:t>  (2011</a:t>
            </a:r>
            <a:r>
              <a:rPr lang="nb-NO" sz="1200" dirty="0" smtClean="0"/>
              <a:t>, GJI)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7971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21094</TotalTime>
  <Words>2208</Words>
  <Application>Microsoft Office PowerPoint</Application>
  <PresentationFormat>On-screen Show (4:3)</PresentationFormat>
  <Paragraphs>397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462</cp:revision>
  <cp:lastPrinted>2021-05-08T15:11:16Z</cp:lastPrinted>
  <dcterms:created xsi:type="dcterms:W3CDTF">2004-05-12T10:19:50Z</dcterms:created>
  <dcterms:modified xsi:type="dcterms:W3CDTF">2023-05-08T11:50:22Z</dcterms:modified>
</cp:coreProperties>
</file>