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53" r:id="rId2"/>
    <p:sldId id="454" r:id="rId3"/>
    <p:sldId id="455" r:id="rId4"/>
    <p:sldId id="456" r:id="rId5"/>
    <p:sldId id="457" r:id="rId6"/>
    <p:sldId id="480" r:id="rId7"/>
    <p:sldId id="481" r:id="rId8"/>
    <p:sldId id="422" r:id="rId9"/>
    <p:sldId id="423" r:id="rId10"/>
    <p:sldId id="424" r:id="rId11"/>
    <p:sldId id="425" r:id="rId12"/>
    <p:sldId id="426" r:id="rId13"/>
    <p:sldId id="437" r:id="rId14"/>
    <p:sldId id="452" r:id="rId15"/>
    <p:sldId id="468" r:id="rId16"/>
    <p:sldId id="469" r:id="rId17"/>
    <p:sldId id="470" r:id="rId18"/>
    <p:sldId id="471" r:id="rId19"/>
    <p:sldId id="472" r:id="rId20"/>
    <p:sldId id="473" r:id="rId21"/>
    <p:sldId id="474" r:id="rId22"/>
    <p:sldId id="475" r:id="rId23"/>
    <p:sldId id="476" r:id="rId24"/>
    <p:sldId id="477" r:id="rId25"/>
    <p:sldId id="478" r:id="rId26"/>
    <p:sldId id="479" r:id="rId27"/>
    <p:sldId id="449" r:id="rId28"/>
    <p:sldId id="450" r:id="rId29"/>
    <p:sldId id="446" r:id="rId30"/>
    <p:sldId id="447" r:id="rId31"/>
    <p:sldId id="448" r:id="rId32"/>
  </p:sldIdLst>
  <p:sldSz cx="9144000" cy="6858000" type="screen4x3"/>
  <p:notesSz cx="6883400" cy="99949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3300"/>
    <a:srgbClr val="9900CC"/>
    <a:srgbClr val="009900"/>
    <a:srgbClr val="EA8B00"/>
    <a:srgbClr val="EE0000"/>
    <a:srgbClr val="FF9900"/>
    <a:srgbClr val="0099FF"/>
    <a:srgbClr val="FF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7" autoAdjust="0"/>
    <p:restoredTop sz="94660" autoAdjust="0"/>
  </p:normalViewPr>
  <p:slideViewPr>
    <p:cSldViewPr>
      <p:cViewPr varScale="1">
        <p:scale>
          <a:sx n="186" d="100"/>
          <a:sy n="186" d="100"/>
        </p:scale>
        <p:origin x="534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1" tIns="46141" rIns="92281" bIns="46141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endParaRPr lang="en-GB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291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1" tIns="46141" rIns="92281" bIns="46141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endParaRPr lang="en-GB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94838"/>
            <a:ext cx="29829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1" tIns="46141" rIns="92281" bIns="46141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endParaRPr lang="en-GB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9494838"/>
            <a:ext cx="29829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1" tIns="46141" rIns="92281" bIns="46141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fld id="{A0B9EF05-1B00-4B78-AA4C-78B6907DADF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88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900" y="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D616C-26D0-49D3-AB81-F0838D8FCCA5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9300"/>
            <a:ext cx="4997450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48213"/>
            <a:ext cx="5505450" cy="44973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325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900" y="949325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15F31-ABEF-4D81-B7C1-C111C4141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99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154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7D831-DFF1-4FB9-8B01-4F6F6D6ACA8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DFF422-0426-4E7E-B09B-86884C6FA44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DBA59-3DD1-4F60-82AF-2DA4D6B5137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64BCB-BAF8-4D67-88CB-12477275D6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56FA2-9C40-4F4E-A576-4E91F5DE1FA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7D12A-A550-4337-B134-4FA4818C073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1FBDE-7DAA-4F1B-A023-B5BF5C69105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A9137-C5BB-4D91-A6E5-B81421D8B88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0F195-5445-4699-93B2-AA31FA8D3C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6B031-3590-4DBD-B472-88E9070A5E5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C9980-E09A-4EA2-9890-4CEEF00E8BA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317A830-525D-42EA-95A5-A15FFBBA91CE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1158433"/>
            <a:ext cx="8964488" cy="90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0000FF"/>
                </a:solidFill>
              </a:rPr>
              <a:t>Schr</a:t>
            </a:r>
            <a:r>
              <a:rPr lang="de-DE" dirty="0" smtClean="0">
                <a:solidFill>
                  <a:srgbClr val="0000FF"/>
                </a:solidFill>
              </a:rPr>
              <a:t>ödinger equation</a:t>
            </a:r>
            <a:r>
              <a:rPr lang="de-DE" sz="1400" dirty="0" smtClean="0"/>
              <a:t>, equivalent to Newton's 2. law of classical mechanics: </a:t>
            </a:r>
            <a:r>
              <a:rPr lang="de-DE" sz="1400" b="1" dirty="0" smtClean="0"/>
              <a:t>F = </a:t>
            </a:r>
            <a:r>
              <a:rPr lang="de-DE" sz="1400" i="1" dirty="0" smtClean="0"/>
              <a:t>m</a:t>
            </a:r>
            <a:r>
              <a:rPr lang="de-DE" sz="1400" i="1" baseline="-16000" dirty="0" smtClean="0"/>
              <a:t>*</a:t>
            </a:r>
            <a:r>
              <a:rPr lang="de-DE" sz="800" i="1" dirty="0"/>
              <a:t> </a:t>
            </a:r>
            <a:r>
              <a:rPr lang="de-DE" sz="1400" b="1" dirty="0" smtClean="0"/>
              <a:t>a</a:t>
            </a:r>
            <a:endParaRPr lang="de-DE" sz="1400" dirty="0"/>
          </a:p>
          <a:p>
            <a:pPr>
              <a:lnSpc>
                <a:spcPts val="2400"/>
              </a:lnSpc>
            </a:pPr>
            <a:r>
              <a:rPr lang="de-DE" sz="1600" dirty="0" smtClean="0"/>
              <a:t> </a:t>
            </a:r>
            <a:r>
              <a:rPr lang="de-DE" sz="1500" b="1" dirty="0" smtClean="0">
                <a:solidFill>
                  <a:srgbClr val="9900CC"/>
                </a:solidFill>
              </a:rPr>
              <a:t>State </a:t>
            </a:r>
            <a:r>
              <a:rPr lang="de-DE" sz="1500" b="1" dirty="0">
                <a:solidFill>
                  <a:srgbClr val="9900CC"/>
                </a:solidFill>
              </a:rPr>
              <a:t>of </a:t>
            </a:r>
            <a:r>
              <a:rPr lang="de-DE" sz="1500" b="1" dirty="0" smtClean="0">
                <a:solidFill>
                  <a:srgbClr val="9900CC"/>
                </a:solidFill>
              </a:rPr>
              <a:t>electrons</a:t>
            </a:r>
            <a:r>
              <a:rPr lang="de-DE" sz="1500" dirty="0" smtClean="0">
                <a:solidFill>
                  <a:srgbClr val="9900CC"/>
                </a:solidFill>
              </a:rPr>
              <a:t>:  - </a:t>
            </a:r>
            <a:r>
              <a:rPr lang="de-DE" sz="1400" dirty="0" err="1" smtClean="0">
                <a:solidFill>
                  <a:srgbClr val="9900CC"/>
                </a:solidFill>
              </a:rPr>
              <a:t>distribution</a:t>
            </a:r>
            <a:r>
              <a:rPr lang="de-DE" sz="1400" dirty="0" smtClean="0">
                <a:solidFill>
                  <a:srgbClr val="9900CC"/>
                </a:solidFill>
              </a:rPr>
              <a:t> and electron </a:t>
            </a:r>
            <a:r>
              <a:rPr lang="de-DE" sz="1400" b="1" dirty="0" err="1" smtClean="0">
                <a:solidFill>
                  <a:srgbClr val="9900CC"/>
                </a:solidFill>
              </a:rPr>
              <a:t>density</a:t>
            </a:r>
            <a:r>
              <a:rPr lang="de-DE" sz="1400" dirty="0" smtClean="0">
                <a:solidFill>
                  <a:srgbClr val="9900CC"/>
                </a:solidFill>
              </a:rPr>
              <a:t> </a:t>
            </a:r>
            <a:r>
              <a:rPr lang="de-DE" sz="1400" dirty="0" smtClean="0">
                <a:solidFill>
                  <a:srgbClr val="9900CC"/>
                </a:solidFill>
                <a:latin typeface="Symbol" panose="05050102010706020507" pitchFamily="18" charset="2"/>
              </a:rPr>
              <a:t>-</a:t>
            </a:r>
            <a:r>
              <a:rPr lang="de-DE" sz="1400" dirty="0" smtClean="0">
                <a:solidFill>
                  <a:srgbClr val="9900CC"/>
                </a:solidFill>
              </a:rPr>
              <a:t> </a:t>
            </a:r>
            <a:r>
              <a:rPr lang="de-DE" sz="1400" i="1" dirty="0" err="1" smtClean="0">
                <a:solidFill>
                  <a:srgbClr val="9900CC"/>
                </a:solidFill>
              </a:rPr>
              <a:t>Heisenberg's</a:t>
            </a:r>
            <a:r>
              <a:rPr lang="de-DE" sz="1400" i="1" dirty="0" smtClean="0">
                <a:solidFill>
                  <a:srgbClr val="9900CC"/>
                </a:solidFill>
              </a:rPr>
              <a:t> </a:t>
            </a:r>
            <a:r>
              <a:rPr lang="de-DE" sz="1400" i="1" dirty="0" err="1" smtClean="0">
                <a:solidFill>
                  <a:srgbClr val="9900CC"/>
                </a:solidFill>
              </a:rPr>
              <a:t>uncertainty</a:t>
            </a:r>
            <a:r>
              <a:rPr lang="de-DE" sz="1400" i="1" dirty="0" smtClean="0">
                <a:solidFill>
                  <a:srgbClr val="9900CC"/>
                </a:solidFill>
              </a:rPr>
              <a:t> </a:t>
            </a:r>
            <a:r>
              <a:rPr lang="de-DE" sz="1400" i="1" dirty="0" err="1" smtClean="0">
                <a:solidFill>
                  <a:srgbClr val="9900CC"/>
                </a:solidFill>
              </a:rPr>
              <a:t>principle</a:t>
            </a:r>
            <a:endParaRPr lang="de-DE" sz="1400" dirty="0" smtClean="0">
              <a:solidFill>
                <a:srgbClr val="9900CC"/>
              </a:solidFill>
            </a:endParaRPr>
          </a:p>
          <a:p>
            <a:pPr>
              <a:lnSpc>
                <a:spcPts val="2000"/>
              </a:lnSpc>
            </a:pPr>
            <a:r>
              <a:rPr lang="de-DE" sz="1400" dirty="0" smtClean="0">
                <a:solidFill>
                  <a:srgbClr val="9900CC"/>
                </a:solidFill>
              </a:rPr>
              <a:t>                                  </a:t>
            </a:r>
            <a:r>
              <a:rPr lang="de-DE" sz="1200" dirty="0" smtClean="0">
                <a:solidFill>
                  <a:srgbClr val="9900CC"/>
                </a:solidFill>
              </a:rPr>
              <a:t>  </a:t>
            </a:r>
            <a:r>
              <a:rPr lang="de-DE" sz="1400" dirty="0" smtClean="0">
                <a:solidFill>
                  <a:srgbClr val="9900CC"/>
                </a:solidFill>
              </a:rPr>
              <a:t>- </a:t>
            </a:r>
            <a:r>
              <a:rPr lang="de-DE" sz="1400" dirty="0" err="1" smtClean="0">
                <a:solidFill>
                  <a:srgbClr val="9900CC"/>
                </a:solidFill>
              </a:rPr>
              <a:t>used</a:t>
            </a:r>
            <a:r>
              <a:rPr lang="de-DE" sz="1400" dirty="0" smtClean="0">
                <a:solidFill>
                  <a:srgbClr val="9900CC"/>
                </a:solidFill>
              </a:rPr>
              <a:t> in </a:t>
            </a:r>
            <a:r>
              <a:rPr lang="de-DE" sz="1400" dirty="0" err="1" smtClean="0">
                <a:solidFill>
                  <a:srgbClr val="9900CC"/>
                </a:solidFill>
              </a:rPr>
              <a:t>first</a:t>
            </a:r>
            <a:r>
              <a:rPr lang="de-DE" sz="1400" dirty="0" smtClean="0">
                <a:solidFill>
                  <a:srgbClr val="9900CC"/>
                </a:solidFill>
              </a:rPr>
              <a:t> </a:t>
            </a:r>
            <a:r>
              <a:rPr lang="de-DE" sz="1400" dirty="0" err="1" smtClean="0">
                <a:solidFill>
                  <a:srgbClr val="9900CC"/>
                </a:solidFill>
              </a:rPr>
              <a:t>principles</a:t>
            </a:r>
            <a:r>
              <a:rPr lang="de-DE" sz="1400" dirty="0" smtClean="0">
                <a:solidFill>
                  <a:srgbClr val="9900CC"/>
                </a:solidFill>
              </a:rPr>
              <a:t> </a:t>
            </a:r>
            <a:r>
              <a:rPr lang="de-DE" sz="1400" dirty="0" err="1" smtClean="0">
                <a:solidFill>
                  <a:srgbClr val="9900CC"/>
                </a:solidFill>
              </a:rPr>
              <a:t>atomistic</a:t>
            </a:r>
            <a:r>
              <a:rPr lang="de-DE" sz="1400" dirty="0" smtClean="0">
                <a:solidFill>
                  <a:srgbClr val="9900CC"/>
                </a:solidFill>
              </a:rPr>
              <a:t> </a:t>
            </a:r>
            <a:r>
              <a:rPr lang="de-DE" sz="1400" dirty="0" err="1" smtClean="0">
                <a:solidFill>
                  <a:srgbClr val="9900CC"/>
                </a:solidFill>
              </a:rPr>
              <a:t>simulation</a:t>
            </a:r>
            <a:r>
              <a:rPr lang="de-DE" sz="1400" dirty="0" smtClean="0">
                <a:solidFill>
                  <a:srgbClr val="9900CC"/>
                </a:solidFill>
              </a:rPr>
              <a:t> </a:t>
            </a:r>
            <a:r>
              <a:rPr lang="de-DE" sz="1400" dirty="0" err="1" smtClean="0">
                <a:solidFill>
                  <a:srgbClr val="9900CC"/>
                </a:solidFill>
              </a:rPr>
              <a:t>by</a:t>
            </a:r>
            <a:r>
              <a:rPr lang="de-DE" sz="1400" dirty="0" smtClean="0">
                <a:solidFill>
                  <a:srgbClr val="9900CC"/>
                </a:solidFill>
              </a:rPr>
              <a:t> </a:t>
            </a:r>
            <a:r>
              <a:rPr lang="de-DE" sz="1400" b="1" dirty="0" err="1" smtClean="0">
                <a:solidFill>
                  <a:srgbClr val="9900CC"/>
                </a:solidFill>
              </a:rPr>
              <a:t>density</a:t>
            </a:r>
            <a:r>
              <a:rPr lang="de-DE" sz="1400" b="1" dirty="0" smtClean="0">
                <a:solidFill>
                  <a:srgbClr val="9900CC"/>
                </a:solidFill>
              </a:rPr>
              <a:t> </a:t>
            </a:r>
            <a:r>
              <a:rPr lang="de-DE" sz="1400" b="1" dirty="0" err="1" smtClean="0">
                <a:solidFill>
                  <a:srgbClr val="9900CC"/>
                </a:solidFill>
              </a:rPr>
              <a:t>functional</a:t>
            </a:r>
            <a:r>
              <a:rPr lang="de-DE" sz="1400" b="1" dirty="0" smtClean="0">
                <a:solidFill>
                  <a:srgbClr val="9900CC"/>
                </a:solidFill>
              </a:rPr>
              <a:t> </a:t>
            </a:r>
            <a:r>
              <a:rPr lang="de-DE" sz="1400" b="1" dirty="0" err="1" smtClean="0">
                <a:solidFill>
                  <a:srgbClr val="9900CC"/>
                </a:solidFill>
              </a:rPr>
              <a:t>theory</a:t>
            </a:r>
            <a:r>
              <a:rPr lang="de-DE" sz="1400" dirty="0" smtClean="0">
                <a:solidFill>
                  <a:srgbClr val="9900CC"/>
                </a:solidFill>
              </a:rPr>
              <a:t>, </a:t>
            </a:r>
            <a:r>
              <a:rPr lang="de-DE" sz="1400" b="1" dirty="0" smtClean="0">
                <a:solidFill>
                  <a:srgbClr val="9900CC"/>
                </a:solidFill>
              </a:rPr>
              <a:t>DFT</a:t>
            </a:r>
            <a:r>
              <a:rPr lang="de-DE" sz="1400" dirty="0" smtClean="0">
                <a:solidFill>
                  <a:srgbClr val="CC00CC"/>
                </a:solidFill>
              </a:rPr>
              <a:t> </a:t>
            </a:r>
            <a:endParaRPr lang="en-GB" sz="1400" dirty="0">
              <a:solidFill>
                <a:srgbClr val="CC00CC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191" y="4593994"/>
            <a:ext cx="2230270" cy="2088232"/>
            <a:chOff x="76084" y="1916832"/>
            <a:chExt cx="2230270" cy="2088232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084" y="1916832"/>
              <a:ext cx="2230270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0" name="Oval 4"/>
            <p:cNvSpPr>
              <a:spLocks noChangeArrowheads="1"/>
            </p:cNvSpPr>
            <p:nvPr/>
          </p:nvSpPr>
          <p:spPr bwMode="auto">
            <a:xfrm>
              <a:off x="1592877" y="2625400"/>
              <a:ext cx="120604" cy="11459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455" y="3528184"/>
            <a:ext cx="6757103" cy="1126717"/>
            <a:chOff x="30165" y="3533899"/>
            <a:chExt cx="6757103" cy="1126717"/>
          </a:xfrm>
        </p:grpSpPr>
        <p:sp>
          <p:nvSpPr>
            <p:cNvPr id="51205" name="Text Box 5"/>
            <p:cNvSpPr txBox="1">
              <a:spLocks noChangeArrowheads="1"/>
            </p:cNvSpPr>
            <p:nvPr/>
          </p:nvSpPr>
          <p:spPr bwMode="auto">
            <a:xfrm>
              <a:off x="30165" y="3756573"/>
              <a:ext cx="672870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600" dirty="0" smtClean="0">
                  <a:solidFill>
                    <a:srgbClr val="3333FF"/>
                  </a:solidFill>
                  <a:cs typeface="Times New Roman" panose="02020603050405020304" pitchFamily="18" charset="0"/>
                </a:rPr>
                <a:t>Wave function:</a:t>
              </a:r>
              <a:r>
                <a:rPr lang="de-DE" sz="2600" dirty="0" smtClean="0">
                  <a:solidFill>
                    <a:srgbClr val="3333FF"/>
                  </a:solidFill>
                  <a:latin typeface="+mj-lt"/>
                </a:rPr>
                <a:t> </a:t>
              </a:r>
              <a:r>
                <a:rPr lang="de-DE" sz="3200" dirty="0" smtClean="0">
                  <a:solidFill>
                    <a:srgbClr val="3333FF"/>
                  </a:solidFill>
                  <a:latin typeface="Symbol" pitchFamily="18" charset="2"/>
                </a:rPr>
                <a:t>y</a:t>
              </a:r>
              <a:r>
                <a:rPr lang="de-DE" sz="2400" dirty="0" smtClean="0">
                  <a:solidFill>
                    <a:srgbClr val="9900CC"/>
                  </a:solidFill>
                  <a:latin typeface="Symbol" pitchFamily="18" charset="2"/>
                </a:rPr>
                <a:t>(</a:t>
              </a:r>
              <a:r>
                <a:rPr lang="de-DE" sz="2400" dirty="0" smtClean="0">
                  <a:solidFill>
                    <a:srgbClr val="9900CC"/>
                  </a:solidFill>
                </a:rPr>
                <a:t>r</a:t>
              </a:r>
              <a:r>
                <a:rPr lang="de-DE" sz="2400" dirty="0">
                  <a:solidFill>
                    <a:srgbClr val="9900CC"/>
                  </a:solidFill>
                  <a:latin typeface="Symbol" pitchFamily="18" charset="2"/>
                </a:rPr>
                <a:t>, q, f)</a:t>
              </a:r>
              <a:r>
                <a:rPr lang="de-DE" sz="2600" dirty="0">
                  <a:solidFill>
                    <a:srgbClr val="3333FF"/>
                  </a:solidFill>
                  <a:latin typeface="Symbol" pitchFamily="18" charset="2"/>
                </a:rPr>
                <a:t> </a:t>
              </a:r>
              <a:r>
                <a:rPr lang="de-DE" sz="2600" dirty="0" smtClean="0">
                  <a:solidFill>
                    <a:srgbClr val="3333FF"/>
                  </a:solidFill>
                  <a:latin typeface="Symbol" pitchFamily="18" charset="2"/>
                </a:rPr>
                <a:t> =  </a:t>
              </a:r>
              <a:r>
                <a:rPr lang="de-DE" sz="2800" dirty="0" smtClean="0">
                  <a:solidFill>
                    <a:srgbClr val="9900CC"/>
                  </a:solidFill>
                </a:rPr>
                <a:t>R(r</a:t>
              </a:r>
              <a:r>
                <a:rPr lang="de-DE" sz="2800" dirty="0">
                  <a:solidFill>
                    <a:srgbClr val="9900CC"/>
                  </a:solidFill>
                </a:rPr>
                <a:t>) </a:t>
              </a:r>
              <a:r>
                <a:rPr lang="de-DE" sz="2800" dirty="0">
                  <a:solidFill>
                    <a:srgbClr val="9900CC"/>
                  </a:solidFill>
                  <a:latin typeface="Symbol" pitchFamily="18" charset="2"/>
                </a:rPr>
                <a:t>Q(q)</a:t>
              </a:r>
              <a:r>
                <a:rPr lang="de-DE" sz="2800" dirty="0">
                  <a:solidFill>
                    <a:srgbClr val="9900CC"/>
                  </a:solidFill>
                </a:rPr>
                <a:t> </a:t>
              </a:r>
              <a:r>
                <a:rPr lang="de-DE" sz="2800" dirty="0">
                  <a:solidFill>
                    <a:srgbClr val="9900CC"/>
                  </a:solidFill>
                  <a:latin typeface="Symbol" pitchFamily="18" charset="2"/>
                </a:rPr>
                <a:t>F(f) </a:t>
              </a:r>
              <a:r>
                <a:rPr lang="de-DE" sz="2800" dirty="0" smtClean="0">
                  <a:solidFill>
                    <a:srgbClr val="9900CC"/>
                  </a:solidFill>
                  <a:latin typeface="Symbol" pitchFamily="18" charset="2"/>
                </a:rPr>
                <a:t>y</a:t>
              </a:r>
              <a:r>
                <a:rPr lang="de-DE" sz="2800" baseline="-25000" dirty="0" smtClean="0">
                  <a:solidFill>
                    <a:srgbClr val="9900CC"/>
                  </a:solidFill>
                </a:rPr>
                <a:t>s</a:t>
              </a:r>
              <a:endParaRPr lang="en-GB" sz="2800" dirty="0">
                <a:solidFill>
                  <a:srgbClr val="9900CC"/>
                </a:solidFill>
              </a:endParaRPr>
            </a:p>
          </p:txBody>
        </p:sp>
        <p:sp>
          <p:nvSpPr>
            <p:cNvPr id="51206" name="Text Box 6"/>
            <p:cNvSpPr txBox="1">
              <a:spLocks noChangeArrowheads="1"/>
            </p:cNvSpPr>
            <p:nvPr/>
          </p:nvSpPr>
          <p:spPr bwMode="auto">
            <a:xfrm>
              <a:off x="3904620" y="4298927"/>
              <a:ext cx="692818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de-DE" sz="1400" dirty="0"/>
                <a:t> </a:t>
              </a:r>
              <a:r>
                <a:rPr lang="de-DE" sz="1200" dirty="0" smtClean="0"/>
                <a:t>radius</a:t>
              </a:r>
              <a:endParaRPr lang="de-DE" sz="1200" dirty="0"/>
            </a:p>
            <a:p>
              <a:pPr>
                <a:lnSpc>
                  <a:spcPts val="1000"/>
                </a:lnSpc>
              </a:pPr>
              <a:r>
                <a:rPr lang="de-DE" sz="1000" dirty="0" smtClean="0"/>
                <a:t>(distance)</a:t>
              </a:r>
              <a:endParaRPr lang="en-GB" sz="1000" dirty="0"/>
            </a:p>
          </p:txBody>
        </p:sp>
        <p:sp>
          <p:nvSpPr>
            <p:cNvPr id="51207" name="Text Box 7"/>
            <p:cNvSpPr txBox="1">
              <a:spLocks noChangeArrowheads="1"/>
            </p:cNvSpPr>
            <p:nvPr/>
          </p:nvSpPr>
          <p:spPr bwMode="auto">
            <a:xfrm>
              <a:off x="4585429" y="4291906"/>
              <a:ext cx="793807" cy="24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de-DE" sz="1200" dirty="0" smtClean="0"/>
                <a:t>rotation-1</a:t>
              </a:r>
              <a:endParaRPr lang="en-GB" sz="1200" dirty="0"/>
            </a:p>
          </p:txBody>
        </p:sp>
        <p:sp>
          <p:nvSpPr>
            <p:cNvPr id="51208" name="Text Box 8"/>
            <p:cNvSpPr txBox="1">
              <a:spLocks noChangeArrowheads="1"/>
            </p:cNvSpPr>
            <p:nvPr/>
          </p:nvSpPr>
          <p:spPr bwMode="auto">
            <a:xfrm>
              <a:off x="5362407" y="4288563"/>
              <a:ext cx="793807" cy="24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de-DE" sz="1200" dirty="0" smtClean="0"/>
                <a:t>rotation-2</a:t>
              </a:r>
              <a:endParaRPr lang="en-GB" sz="1200" dirty="0"/>
            </a:p>
          </p:txBody>
        </p:sp>
        <p:sp>
          <p:nvSpPr>
            <p:cNvPr id="51209" name="Text Box 9"/>
            <p:cNvSpPr txBox="1">
              <a:spLocks noChangeArrowheads="1"/>
            </p:cNvSpPr>
            <p:nvPr/>
          </p:nvSpPr>
          <p:spPr bwMode="auto">
            <a:xfrm>
              <a:off x="6059184" y="4311803"/>
              <a:ext cx="728084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de-DE" sz="1400" dirty="0"/>
                <a:t>  </a:t>
              </a:r>
              <a:r>
                <a:rPr lang="de-DE" sz="1200" dirty="0" smtClean="0"/>
                <a:t>spin</a:t>
              </a:r>
              <a:endParaRPr lang="de-DE" sz="1200" dirty="0"/>
            </a:p>
            <a:p>
              <a:pPr>
                <a:lnSpc>
                  <a:spcPts val="1000"/>
                </a:lnSpc>
              </a:pPr>
              <a:r>
                <a:rPr lang="de-DE" sz="1000" dirty="0" smtClean="0"/>
                <a:t>(direction)</a:t>
              </a:r>
              <a:endParaRPr lang="en-GB" sz="1000" dirty="0"/>
            </a:p>
          </p:txBody>
        </p:sp>
        <p:sp>
          <p:nvSpPr>
            <p:cNvPr id="51210" name="Line 10"/>
            <p:cNvSpPr>
              <a:spLocks noChangeShapeType="1"/>
            </p:cNvSpPr>
            <p:nvPr/>
          </p:nvSpPr>
          <p:spPr bwMode="auto">
            <a:xfrm flipV="1">
              <a:off x="3967291" y="3824052"/>
              <a:ext cx="2473701" cy="5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1211" name="Text Box 11"/>
            <p:cNvSpPr txBox="1">
              <a:spLocks noChangeArrowheads="1"/>
            </p:cNvSpPr>
            <p:nvPr/>
          </p:nvSpPr>
          <p:spPr bwMode="auto">
            <a:xfrm>
              <a:off x="4386765" y="3533899"/>
              <a:ext cx="1795684" cy="30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de-DE" sz="1600" b="1" dirty="0" smtClean="0"/>
                <a:t>4 partial functions</a:t>
              </a:r>
              <a:endParaRPr lang="en-GB" sz="1600" dirty="0"/>
            </a:p>
          </p:txBody>
        </p:sp>
      </p:grp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169309" y="81887"/>
            <a:ext cx="6063917" cy="861774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000" b="1" dirty="0" smtClean="0">
                <a:solidFill>
                  <a:srgbClr val="0000FF"/>
                </a:solidFill>
              </a:rPr>
              <a:t>Quantum chemistry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sz="1700" dirty="0" smtClean="0">
                <a:solidFill>
                  <a:srgbClr val="3333FF"/>
                </a:solidFill>
              </a:rPr>
              <a:t>determines chemical bonds and therefore:</a:t>
            </a:r>
          </a:p>
          <a:p>
            <a:pPr>
              <a:lnSpc>
                <a:spcPts val="1800"/>
              </a:lnSpc>
            </a:pPr>
            <a:r>
              <a:rPr lang="nb-NO" sz="1500" dirty="0" smtClean="0">
                <a:solidFill>
                  <a:srgbClr val="9900CC"/>
                </a:solidFill>
              </a:rPr>
              <a:t>  </a:t>
            </a:r>
            <a:r>
              <a:rPr lang="nb-NO" sz="1500" b="1" dirty="0" smtClean="0">
                <a:solidFill>
                  <a:srgbClr val="9900CC"/>
                </a:solidFill>
              </a:rPr>
              <a:t>- relative phase stabilities</a:t>
            </a:r>
            <a:endParaRPr lang="nb-NO" sz="1500" dirty="0"/>
          </a:p>
          <a:p>
            <a:pPr>
              <a:lnSpc>
                <a:spcPts val="1800"/>
              </a:lnSpc>
            </a:pPr>
            <a:r>
              <a:rPr lang="nb-NO" sz="1500" b="1" dirty="0" smtClean="0">
                <a:solidFill>
                  <a:srgbClr val="9900CC"/>
                </a:solidFill>
              </a:rPr>
              <a:t>  - mineral physics</a:t>
            </a:r>
            <a:r>
              <a:rPr lang="nb-NO" b="1" dirty="0" smtClean="0">
                <a:solidFill>
                  <a:srgbClr val="9900CC"/>
                </a:solidFill>
              </a:rPr>
              <a:t> </a:t>
            </a:r>
            <a:r>
              <a:rPr lang="nb-NO" sz="1100" dirty="0" smtClean="0"/>
              <a:t>(e.g. thermo-elasticity, electric and thermal conductivity, thermal radiativity)</a:t>
            </a:r>
            <a:endParaRPr lang="nb-NO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990158" y="4698864"/>
            <a:ext cx="245810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9900CC"/>
                </a:solidFill>
              </a:rPr>
              <a:t>Spherical </a:t>
            </a:r>
            <a:r>
              <a:rPr lang="nb-NO" sz="1400" b="1" dirty="0">
                <a:solidFill>
                  <a:srgbClr val="9900CC"/>
                </a:solidFill>
              </a:rPr>
              <a:t>coordinates</a:t>
            </a:r>
            <a:r>
              <a:rPr lang="nb-NO" sz="1600" b="1" dirty="0">
                <a:solidFill>
                  <a:srgbClr val="9900CC"/>
                </a:solidFill>
              </a:rPr>
              <a:t>: </a:t>
            </a:r>
            <a:r>
              <a:rPr lang="nb-NO" b="1" dirty="0" smtClean="0">
                <a:solidFill>
                  <a:srgbClr val="9900CC"/>
                </a:solidFill>
              </a:rPr>
              <a:t>r, </a:t>
            </a:r>
            <a:r>
              <a:rPr lang="nb-NO" b="1" dirty="0" smtClean="0">
                <a:solidFill>
                  <a:srgbClr val="9900CC"/>
                </a:solidFill>
                <a:latin typeface="Symbol" panose="05050102010706020507" pitchFamily="18" charset="2"/>
              </a:rPr>
              <a:t>q</a:t>
            </a:r>
            <a:r>
              <a:rPr lang="nb-NO" b="1" dirty="0" smtClean="0">
                <a:solidFill>
                  <a:srgbClr val="9900CC"/>
                </a:solidFill>
              </a:rPr>
              <a:t>, </a:t>
            </a:r>
            <a:r>
              <a:rPr lang="de-DE" b="1" dirty="0" smtClean="0">
                <a:solidFill>
                  <a:srgbClr val="9900CC"/>
                </a:solidFill>
                <a:latin typeface="Symbol" pitchFamily="18" charset="2"/>
              </a:rPr>
              <a:t>f</a:t>
            </a:r>
          </a:p>
          <a:p>
            <a:r>
              <a:rPr lang="de-DE" sz="13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Cartesian coordinates: x, y, z</a:t>
            </a:r>
            <a:r>
              <a:rPr lang="nb-NO" sz="13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en-GB" sz="13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2292786"/>
            <a:ext cx="5710218" cy="85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General, time-independant expression of the Schrödinger equation:</a:t>
            </a:r>
          </a:p>
          <a:p>
            <a:pPr>
              <a:lnSpc>
                <a:spcPts val="4000"/>
              </a:lnSpc>
            </a:pPr>
            <a:r>
              <a:rPr lang="de-DE" sz="2800" dirty="0" smtClean="0">
                <a:solidFill>
                  <a:srgbClr val="3333FF"/>
                </a:solidFill>
                <a:latin typeface="Symbol" pitchFamily="18" charset="2"/>
              </a:rPr>
              <a:t>  Ey = </a:t>
            </a:r>
            <a:r>
              <a:rPr lang="de-DE" sz="2800" b="1" dirty="0" smtClean="0">
                <a:solidFill>
                  <a:srgbClr val="3333FF"/>
                </a:solidFill>
              </a:rPr>
              <a:t>H</a:t>
            </a:r>
            <a:r>
              <a:rPr lang="de-DE" sz="2800" b="1" dirty="0" smtClean="0">
                <a:solidFill>
                  <a:srgbClr val="3333FF"/>
                </a:solidFill>
                <a:latin typeface="Symbol" pitchFamily="18" charset="2"/>
              </a:rPr>
              <a:t>y</a:t>
            </a:r>
            <a:endParaRPr lang="en-GB" sz="2800" b="1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60903" y="5143714"/>
            <a:ext cx="30668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700" dirty="0" smtClean="0">
                <a:solidFill>
                  <a:srgbClr val="3333FF"/>
                </a:solidFill>
              </a:rPr>
              <a:t>The </a:t>
            </a:r>
            <a:r>
              <a:rPr lang="nb-NO" sz="1700" b="1" dirty="0" smtClean="0">
                <a:solidFill>
                  <a:srgbClr val="3333FF"/>
                </a:solidFill>
              </a:rPr>
              <a:t>quantum numbers </a:t>
            </a:r>
            <a:r>
              <a:rPr lang="nb-NO" sz="1700" dirty="0" smtClean="0">
                <a:solidFill>
                  <a:srgbClr val="3333FF"/>
                </a:solidFill>
              </a:rPr>
              <a:t>(QN)</a:t>
            </a:r>
          </a:p>
          <a:p>
            <a:pPr>
              <a:lnSpc>
                <a:spcPts val="1800"/>
              </a:lnSpc>
            </a:pP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sz="1600" dirty="0" smtClean="0">
                <a:solidFill>
                  <a:srgbClr val="3333FF"/>
                </a:solidFill>
              </a:rPr>
              <a:t>correspond to the partial functions</a:t>
            </a:r>
            <a:endParaRPr lang="en-GB" sz="1600" dirty="0">
              <a:solidFill>
                <a:srgbClr val="3333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33226" y="5697712"/>
            <a:ext cx="2722220" cy="1101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600" dirty="0" smtClean="0"/>
              <a:t>Principal QN, </a:t>
            </a:r>
            <a:r>
              <a:rPr lang="nb-NO" sz="1600" b="1" dirty="0" smtClean="0"/>
              <a:t>n ~</a:t>
            </a:r>
            <a:r>
              <a:rPr lang="nb-NO" b="1" dirty="0" smtClean="0"/>
              <a:t> </a:t>
            </a:r>
            <a:r>
              <a:rPr lang="nb-NO" b="1" dirty="0" smtClean="0">
                <a:solidFill>
                  <a:srgbClr val="9900CC"/>
                </a:solidFill>
              </a:rPr>
              <a:t>R</a:t>
            </a:r>
          </a:p>
          <a:p>
            <a:pPr>
              <a:lnSpc>
                <a:spcPts val="2000"/>
              </a:lnSpc>
            </a:pPr>
            <a:r>
              <a:rPr lang="nb-NO" sz="1600" dirty="0" smtClean="0"/>
              <a:t>Angular momentum QN, </a:t>
            </a:r>
            <a:r>
              <a:rPr lang="nb-NO" sz="1600" b="1" dirty="0" smtClean="0">
                <a:cs typeface="Times New Roman" panose="02020603050405020304" pitchFamily="18" charset="0"/>
              </a:rPr>
              <a:t>l</a:t>
            </a:r>
            <a:r>
              <a:rPr lang="nb-NO" sz="1600" b="1" dirty="0" smtClean="0"/>
              <a:t> ~</a:t>
            </a:r>
            <a:r>
              <a:rPr lang="nb-NO" b="1" dirty="0" smtClean="0"/>
              <a:t> </a:t>
            </a:r>
            <a:r>
              <a:rPr lang="de-DE" b="1" dirty="0" smtClean="0">
                <a:solidFill>
                  <a:srgbClr val="9900CC"/>
                </a:solidFill>
                <a:latin typeface="Symbol" pitchFamily="18" charset="2"/>
              </a:rPr>
              <a:t>q</a:t>
            </a:r>
            <a:r>
              <a:rPr lang="nb-NO" dirty="0" smtClean="0"/>
              <a:t> </a:t>
            </a:r>
          </a:p>
          <a:p>
            <a:pPr>
              <a:lnSpc>
                <a:spcPts val="2000"/>
              </a:lnSpc>
            </a:pPr>
            <a:r>
              <a:rPr lang="nb-NO" sz="1600" dirty="0" smtClean="0"/>
              <a:t>Magnetic QN, </a:t>
            </a:r>
            <a:r>
              <a:rPr lang="nb-NO" sz="1600" b="1" dirty="0" smtClean="0"/>
              <a:t>m</a:t>
            </a:r>
            <a:r>
              <a:rPr lang="nb-NO" sz="1600" b="1" baseline="-25000" dirty="0" smtClean="0"/>
              <a:t>L</a:t>
            </a:r>
            <a:r>
              <a:rPr lang="nb-NO" sz="1600" b="1" dirty="0" smtClean="0"/>
              <a:t> ~</a:t>
            </a:r>
            <a:r>
              <a:rPr lang="nb-NO" sz="1600" dirty="0" smtClean="0"/>
              <a:t> </a:t>
            </a:r>
            <a:r>
              <a:rPr lang="de-DE" b="1" dirty="0">
                <a:solidFill>
                  <a:srgbClr val="9900CC"/>
                </a:solidFill>
                <a:latin typeface="Symbol" pitchFamily="18" charset="2"/>
              </a:rPr>
              <a:t>F</a:t>
            </a:r>
            <a:endParaRPr lang="nb-NO" b="1" dirty="0" smtClean="0">
              <a:solidFill>
                <a:srgbClr val="9900CC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600" dirty="0" smtClean="0"/>
              <a:t>Spin QN, </a:t>
            </a:r>
            <a:r>
              <a:rPr lang="nb-NO" sz="1600" b="1" dirty="0" smtClean="0"/>
              <a:t>m</a:t>
            </a:r>
            <a:r>
              <a:rPr lang="nb-NO" sz="1600" b="1" baseline="-25000" dirty="0" smtClean="0"/>
              <a:t>S</a:t>
            </a:r>
            <a:r>
              <a:rPr lang="nb-NO" sz="1600" b="1" dirty="0" smtClean="0"/>
              <a:t> ~ </a:t>
            </a:r>
            <a:r>
              <a:rPr lang="de-DE" b="1" dirty="0" smtClean="0">
                <a:solidFill>
                  <a:srgbClr val="9900CC"/>
                </a:solidFill>
                <a:latin typeface="Symbol" pitchFamily="18" charset="2"/>
              </a:rPr>
              <a:t>y</a:t>
            </a:r>
            <a:r>
              <a:rPr lang="de-DE" b="1" baseline="-25000" dirty="0" smtClean="0">
                <a:solidFill>
                  <a:srgbClr val="9900CC"/>
                </a:solidFill>
              </a:rPr>
              <a:t>s</a:t>
            </a:r>
            <a:endParaRPr lang="en-GB" b="1" dirty="0">
              <a:solidFill>
                <a:srgbClr val="9900CC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17535" y="2557647"/>
            <a:ext cx="2389159" cy="756617"/>
            <a:chOff x="1624251" y="2567540"/>
            <a:chExt cx="2389159" cy="756617"/>
          </a:xfrm>
        </p:grpSpPr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1659881" y="2567540"/>
              <a:ext cx="2353529" cy="756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dirty="0" smtClean="0">
                  <a:solidFill>
                    <a:srgbClr val="0000FF"/>
                  </a:solidFill>
                  <a:cs typeface="Times New Roman" panose="02020603050405020304" pitchFamily="18" charset="0"/>
                </a:rPr>
                <a:t>E</a:t>
              </a:r>
              <a:r>
                <a:rPr lang="de-DE" sz="1400" dirty="0" smtClean="0">
                  <a:cs typeface="Times New Roman" panose="02020603050405020304" pitchFamily="18" charset="0"/>
                </a:rPr>
                <a:t>: </a:t>
              </a:r>
              <a:r>
                <a:rPr lang="de-DE" sz="1200" dirty="0" smtClean="0">
                  <a:cs typeface="Times New Roman" panose="02020603050405020304" pitchFamily="18" charset="0"/>
                </a:rPr>
                <a:t>energy of the </a:t>
              </a:r>
              <a:r>
                <a:rPr lang="de-DE" sz="1200" dirty="0">
                  <a:cs typeface="Times New Roman" panose="02020603050405020304" pitchFamily="18" charset="0"/>
                </a:rPr>
                <a:t>state </a:t>
              </a:r>
              <a:r>
                <a:rPr lang="de-DE" sz="1200" dirty="0">
                  <a:latin typeface="Symbol" panose="05050102010706020507" pitchFamily="18" charset="2"/>
                  <a:cs typeface="Times New Roman" panose="02020603050405020304" pitchFamily="18" charset="0"/>
                </a:rPr>
                <a:t>y</a:t>
              </a:r>
            </a:p>
            <a:p>
              <a:pPr>
                <a:lnSpc>
                  <a:spcPts val="2400"/>
                </a:lnSpc>
              </a:pPr>
              <a:r>
                <a:rPr lang="de-DE" sz="1400" b="1" dirty="0" smtClean="0">
                  <a:solidFill>
                    <a:srgbClr val="0000FF"/>
                  </a:solidFill>
                  <a:cs typeface="Times New Roman" panose="02020603050405020304" pitchFamily="18" charset="0"/>
                </a:rPr>
                <a:t>H</a:t>
              </a:r>
              <a:r>
                <a:rPr lang="de-DE" sz="1400" dirty="0" smtClean="0">
                  <a:cs typeface="Times New Roman" panose="02020603050405020304" pitchFamily="18" charset="0"/>
                </a:rPr>
                <a:t>: </a:t>
              </a:r>
              <a:r>
                <a:rPr lang="de-DE" sz="1200" dirty="0" smtClean="0">
                  <a:cs typeface="Times New Roman" panose="02020603050405020304" pitchFamily="18" charset="0"/>
                </a:rPr>
                <a:t>Hamiltonian operator acting on</a:t>
              </a:r>
            </a:p>
            <a:p>
              <a:pPr>
                <a:lnSpc>
                  <a:spcPts val="1100"/>
                </a:lnSpc>
              </a:pPr>
              <a:r>
                <a:rPr lang="de-DE" sz="1200" dirty="0">
                  <a:cs typeface="Times New Roman" panose="02020603050405020304" pitchFamily="18" charset="0"/>
                </a:rPr>
                <a:t> </a:t>
              </a:r>
              <a:r>
                <a:rPr lang="de-DE" sz="1200" dirty="0" smtClean="0">
                  <a:cs typeface="Times New Roman" panose="02020603050405020304" pitchFamily="18" charset="0"/>
                </a:rPr>
                <a:t>      the </a:t>
              </a:r>
              <a:r>
                <a:rPr lang="de-DE" sz="1200" b="1" dirty="0" smtClean="0">
                  <a:solidFill>
                    <a:srgbClr val="3333FF"/>
                  </a:solidFill>
                  <a:cs typeface="Times New Roman" panose="02020603050405020304" pitchFamily="18" charset="0"/>
                </a:rPr>
                <a:t>wave function</a:t>
              </a:r>
              <a:r>
                <a:rPr lang="de-DE" sz="1200" dirty="0" smtClean="0">
                  <a:solidFill>
                    <a:srgbClr val="3333FF"/>
                  </a:solidFill>
                  <a:cs typeface="Times New Roman" panose="02020603050405020304" pitchFamily="18" charset="0"/>
                </a:rPr>
                <a:t>, </a:t>
              </a:r>
              <a:r>
                <a:rPr lang="de-DE" sz="1200" b="1" dirty="0" smtClean="0">
                  <a:solidFill>
                    <a:srgbClr val="0000FF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y</a:t>
              </a:r>
              <a:r>
                <a:rPr lang="de-DE" sz="1200" dirty="0" smtClean="0">
                  <a:cs typeface="Times New Roman" panose="02020603050405020304" pitchFamily="18" charset="0"/>
                </a:rPr>
                <a:t> </a:t>
              </a:r>
              <a:endParaRPr lang="en-GB" sz="1200" dirty="0">
                <a:cs typeface="Times New Roman" panose="02020603050405020304" pitchFamily="18" charset="0"/>
              </a:endParaRPr>
            </a:p>
          </p:txBody>
        </p:sp>
        <p:sp>
          <p:nvSpPr>
            <p:cNvPr id="3" name="Left Brace 2"/>
            <p:cNvSpPr/>
            <p:nvPr/>
          </p:nvSpPr>
          <p:spPr>
            <a:xfrm>
              <a:off x="1624251" y="2624436"/>
              <a:ext cx="144016" cy="489591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75247" y="148571"/>
            <a:ext cx="2535372" cy="72840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300" dirty="0" smtClean="0">
                <a:solidFill>
                  <a:srgbClr val="3333FF"/>
                </a:solidFill>
              </a:rPr>
              <a:t>The term </a:t>
            </a:r>
            <a:r>
              <a:rPr lang="nb-NO" sz="1300" b="1" dirty="0" err="1" smtClean="0">
                <a:solidFill>
                  <a:srgbClr val="3333FF"/>
                </a:solidFill>
              </a:rPr>
              <a:t>quantum</a:t>
            </a:r>
            <a:r>
              <a:rPr lang="nb-NO" sz="1300" b="1" dirty="0" smtClean="0">
                <a:solidFill>
                  <a:srgbClr val="3333FF"/>
                </a:solidFill>
              </a:rPr>
              <a:t>:  </a:t>
            </a:r>
            <a:r>
              <a:rPr lang="nb-NO" sz="1200" dirty="0" err="1" smtClean="0"/>
              <a:t>quantities</a:t>
            </a:r>
            <a:r>
              <a:rPr lang="nb-NO" sz="1200" dirty="0" smtClean="0"/>
              <a:t>, i.e.</a:t>
            </a:r>
          </a:p>
          <a:p>
            <a:pPr>
              <a:lnSpc>
                <a:spcPts val="1700"/>
              </a:lnSpc>
            </a:pPr>
            <a:r>
              <a:rPr lang="nb-NO" sz="1200" b="1" dirty="0"/>
              <a:t> 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discrete</a:t>
            </a:r>
            <a:r>
              <a:rPr lang="nb-NO" sz="1200" dirty="0" smtClean="0"/>
              <a:t> </a:t>
            </a:r>
            <a:r>
              <a:rPr lang="nb-NO" sz="1200" dirty="0" err="1" smtClean="0"/>
              <a:t>amounts</a:t>
            </a:r>
            <a:r>
              <a:rPr lang="nb-NO" sz="1200" dirty="0" smtClean="0"/>
              <a:t>, </a:t>
            </a:r>
            <a:r>
              <a:rPr lang="nb-NO" sz="1200" dirty="0" err="1" smtClean="0"/>
              <a:t>corresponding</a:t>
            </a:r>
            <a:r>
              <a:rPr lang="nb-NO" sz="1200" dirty="0" smtClean="0"/>
              <a:t> to</a:t>
            </a:r>
          </a:p>
          <a:p>
            <a:pPr>
              <a:lnSpc>
                <a:spcPts val="1700"/>
              </a:lnSpc>
            </a:pPr>
            <a:r>
              <a:rPr lang="nb-NO" sz="1200" dirty="0"/>
              <a:t> </a:t>
            </a:r>
            <a:r>
              <a:rPr lang="nb-NO" sz="1200" dirty="0" smtClean="0"/>
              <a:t> </a:t>
            </a:r>
            <a:r>
              <a:rPr lang="nb-NO" sz="1200" b="1" dirty="0" err="1" smtClean="0"/>
              <a:t>electron</a:t>
            </a:r>
            <a:r>
              <a:rPr lang="nb-NO" sz="1200" b="1" dirty="0" smtClean="0"/>
              <a:t> orbitals</a:t>
            </a:r>
            <a:endParaRPr lang="en-GB" sz="1200" b="1" dirty="0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7092409" y="1099265"/>
            <a:ext cx="1668685" cy="62068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i="1" dirty="0" smtClean="0"/>
              <a:t>h</a:t>
            </a:r>
            <a:r>
              <a:rPr lang="de-DE" sz="600" i="1" dirty="0" smtClean="0"/>
              <a:t> </a:t>
            </a:r>
            <a:r>
              <a:rPr lang="en-GB" sz="1200" b="1" dirty="0"/>
              <a:t>≈</a:t>
            </a:r>
            <a:r>
              <a:rPr lang="de-DE" sz="600" i="1" dirty="0" smtClean="0"/>
              <a:t> </a:t>
            </a:r>
            <a:r>
              <a:rPr lang="de-DE" sz="1400" i="1" dirty="0" err="1" smtClean="0">
                <a:latin typeface="Symbol" panose="05050102010706020507" pitchFamily="18" charset="2"/>
              </a:rPr>
              <a:t>D</a:t>
            </a:r>
            <a:r>
              <a:rPr lang="de-DE" sz="1400" i="1" dirty="0" err="1" smtClean="0"/>
              <a:t>x</a:t>
            </a:r>
            <a:r>
              <a:rPr lang="de-DE" sz="600" i="1" dirty="0" smtClean="0"/>
              <a:t> </a:t>
            </a:r>
            <a:r>
              <a:rPr lang="de-DE" sz="1400" i="1" dirty="0" err="1" smtClean="0">
                <a:latin typeface="Symbol" panose="05050102010706020507" pitchFamily="18" charset="2"/>
              </a:rPr>
              <a:t>D</a:t>
            </a:r>
            <a:r>
              <a:rPr lang="de-DE" sz="1400" i="1" dirty="0" err="1" smtClean="0"/>
              <a:t>m</a:t>
            </a:r>
            <a:r>
              <a:rPr lang="de-DE" sz="1400" i="1" dirty="0" smtClean="0"/>
              <a:t>  </a:t>
            </a:r>
          </a:p>
          <a:p>
            <a:r>
              <a:rPr lang="de-DE" sz="1200" i="1" dirty="0" smtClean="0"/>
              <a:t>h</a:t>
            </a:r>
            <a:r>
              <a:rPr lang="de-DE" sz="1000" i="1" dirty="0" smtClean="0"/>
              <a:t>, Planck </a:t>
            </a:r>
            <a:r>
              <a:rPr lang="de-DE" sz="1000" i="1" dirty="0" err="1" smtClean="0"/>
              <a:t>const</a:t>
            </a:r>
            <a:r>
              <a:rPr lang="de-DE" sz="1000" i="1" dirty="0" smtClean="0"/>
              <a:t>.;  </a:t>
            </a:r>
            <a:r>
              <a:rPr lang="de-DE" sz="1200" i="1" dirty="0" smtClean="0"/>
              <a:t>x</a:t>
            </a:r>
            <a:r>
              <a:rPr lang="de-DE" sz="1000" i="1" dirty="0" smtClean="0"/>
              <a:t>, </a:t>
            </a:r>
            <a:r>
              <a:rPr lang="de-DE" sz="1000" i="1" dirty="0" err="1" smtClean="0"/>
              <a:t>position</a:t>
            </a:r>
            <a:r>
              <a:rPr lang="de-DE" sz="1000" i="1" dirty="0" smtClean="0"/>
              <a:t> </a:t>
            </a:r>
          </a:p>
          <a:p>
            <a:pPr>
              <a:lnSpc>
                <a:spcPts val="1000"/>
              </a:lnSpc>
            </a:pPr>
            <a:r>
              <a:rPr lang="de-DE" sz="1200" i="1" dirty="0" smtClean="0"/>
              <a:t>m</a:t>
            </a:r>
            <a:r>
              <a:rPr lang="de-DE" sz="1000" i="1" dirty="0" smtClean="0"/>
              <a:t>, </a:t>
            </a:r>
            <a:r>
              <a:rPr lang="de-DE" sz="1000" i="1" dirty="0" err="1" smtClean="0"/>
              <a:t>momentum</a:t>
            </a:r>
            <a:endParaRPr lang="de-DE" sz="1100" dirty="0" smtClean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804378" y="1525905"/>
            <a:ext cx="282222" cy="839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16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2" grpId="0"/>
      <p:bldP spid="14" grpId="0"/>
      <p:bldP spid="4" grpId="0"/>
      <p:bldP spid="18" grpId="0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rystFSE-OrbitDistrTet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642" y="3253565"/>
            <a:ext cx="57404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CrystFSE-OrbitDistrTet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459" y="5250632"/>
            <a:ext cx="34829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Line 4"/>
          <p:cNvSpPr>
            <a:spLocks noChangeShapeType="1"/>
          </p:cNvSpPr>
          <p:nvPr/>
        </p:nvSpPr>
        <p:spPr bwMode="auto">
          <a:xfrm flipV="1">
            <a:off x="543500" y="3516577"/>
            <a:ext cx="6350" cy="26574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 rot="-5400000">
            <a:off x="184724" y="4564328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FF0000"/>
                </a:solidFill>
              </a:rPr>
              <a:t>Energy</a:t>
            </a:r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76496" y="2530140"/>
            <a:ext cx="5422900" cy="528637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>
                <a:solidFill>
                  <a:srgbClr val="0000FF"/>
                </a:solidFill>
              </a:rPr>
              <a:t>Tetrahedral coordination polyhedron</a:t>
            </a:r>
            <a:endParaRPr lang="en-GB" sz="2800">
              <a:solidFill>
                <a:srgbClr val="0000FF"/>
              </a:solidFill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205197" y="3457971"/>
            <a:ext cx="196880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smtClean="0">
                <a:solidFill>
                  <a:srgbClr val="0000FF"/>
                </a:solidFill>
              </a:rPr>
              <a:t>t</a:t>
            </a:r>
            <a:r>
              <a:rPr lang="nb-NO" sz="1800" baseline="-25000" dirty="0" smtClean="0">
                <a:solidFill>
                  <a:srgbClr val="0000FF"/>
                </a:solidFill>
              </a:rPr>
              <a:t>2g</a:t>
            </a:r>
            <a:r>
              <a:rPr lang="nb-NO" dirty="0" smtClean="0">
                <a:solidFill>
                  <a:srgbClr val="0000FF"/>
                </a:solidFill>
              </a:rPr>
              <a:t>-orbitals:</a:t>
            </a:r>
          </a:p>
          <a:p>
            <a:r>
              <a:rPr lang="nb-NO" sz="1200" dirty="0" err="1" smtClean="0"/>
              <a:t>strong</a:t>
            </a:r>
            <a:r>
              <a:rPr lang="nb-NO" sz="1200" dirty="0" smtClean="0"/>
              <a:t> </a:t>
            </a:r>
            <a:r>
              <a:rPr lang="nb-NO" sz="1200" dirty="0" err="1" smtClean="0"/>
              <a:t>electrostatic</a:t>
            </a:r>
            <a:r>
              <a:rPr lang="nb-NO" sz="1200" dirty="0"/>
              <a:t> </a:t>
            </a:r>
            <a:r>
              <a:rPr lang="nb-NO" sz="1200" dirty="0" err="1" smtClean="0"/>
              <a:t>repulsion</a:t>
            </a:r>
            <a:endParaRPr lang="nb-NO" sz="1200" dirty="0"/>
          </a:p>
          <a:p>
            <a:r>
              <a:rPr lang="nb-NO" sz="1200" dirty="0">
                <a:sym typeface="Symbol" pitchFamily="18" charset="2"/>
              </a:rPr>
              <a:t> </a:t>
            </a:r>
            <a:r>
              <a:rPr lang="nb-NO" sz="1200" dirty="0">
                <a:solidFill>
                  <a:srgbClr val="FF0000"/>
                </a:solidFill>
                <a:sym typeface="Symbol" pitchFamily="18" charset="2"/>
              </a:rPr>
              <a:t> </a:t>
            </a:r>
            <a:r>
              <a:rPr lang="nb-NO" sz="1200" dirty="0" err="1" smtClean="0">
                <a:solidFill>
                  <a:srgbClr val="FF0000"/>
                </a:solidFill>
                <a:sym typeface="Symbol" pitchFamily="18" charset="2"/>
              </a:rPr>
              <a:t>high</a:t>
            </a:r>
            <a:r>
              <a:rPr lang="nb-NO" sz="12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nb-NO" sz="1200" dirty="0" err="1">
                <a:solidFill>
                  <a:srgbClr val="FF0000"/>
                </a:solidFill>
                <a:sym typeface="Symbol" pitchFamily="18" charset="2"/>
              </a:rPr>
              <a:t>energy</a:t>
            </a:r>
            <a:endParaRPr lang="nb-NO" sz="12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4768344" y="4308339"/>
            <a:ext cx="4063" cy="127647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 rot="-5400000">
            <a:off x="4353846" y="4749498"/>
            <a:ext cx="1152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>
                <a:solidFill>
                  <a:srgbClr val="FF0000"/>
                </a:solidFill>
              </a:rPr>
              <a:t>CF splitting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445730" y="6021809"/>
            <a:ext cx="18149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err="1" smtClean="0">
                <a:solidFill>
                  <a:srgbClr val="0000FF"/>
                </a:solidFill>
              </a:rPr>
              <a:t>e</a:t>
            </a:r>
            <a:r>
              <a:rPr lang="nb-NO" sz="1800" baseline="-25000" dirty="0" err="1" smtClean="0">
                <a:solidFill>
                  <a:srgbClr val="0000FF"/>
                </a:solidFill>
              </a:rPr>
              <a:t>g</a:t>
            </a:r>
            <a:r>
              <a:rPr lang="nb-NO" dirty="0" smtClean="0">
                <a:solidFill>
                  <a:srgbClr val="0000FF"/>
                </a:solidFill>
              </a:rPr>
              <a:t>-orbitals:</a:t>
            </a:r>
            <a:endParaRPr lang="nb-NO" dirty="0">
              <a:solidFill>
                <a:srgbClr val="0000FF"/>
              </a:solidFill>
            </a:endParaRPr>
          </a:p>
          <a:p>
            <a:r>
              <a:rPr lang="nb-NO" sz="1200" dirty="0" smtClean="0"/>
              <a:t>less </a:t>
            </a:r>
            <a:r>
              <a:rPr lang="nb-NO" sz="1200" dirty="0" err="1" smtClean="0"/>
              <a:t>electrostatic</a:t>
            </a:r>
            <a:r>
              <a:rPr lang="nb-NO" sz="1200" dirty="0" smtClean="0"/>
              <a:t> </a:t>
            </a:r>
            <a:r>
              <a:rPr lang="nb-NO" sz="1200" dirty="0" err="1" smtClean="0"/>
              <a:t>repulsion</a:t>
            </a:r>
            <a:endParaRPr lang="nb-NO" sz="1200" dirty="0"/>
          </a:p>
          <a:p>
            <a:r>
              <a:rPr lang="nb-NO" sz="1200" dirty="0">
                <a:sym typeface="Symbol" pitchFamily="18" charset="2"/>
              </a:rPr>
              <a:t> </a:t>
            </a:r>
            <a:r>
              <a:rPr lang="nb-NO" sz="1200" dirty="0">
                <a:solidFill>
                  <a:srgbClr val="FF0000"/>
                </a:solidFill>
                <a:sym typeface="Symbol" pitchFamily="18" charset="2"/>
              </a:rPr>
              <a:t> </a:t>
            </a:r>
            <a:r>
              <a:rPr lang="nb-NO" sz="1200" dirty="0" err="1" smtClean="0">
                <a:solidFill>
                  <a:srgbClr val="FF0000"/>
                </a:solidFill>
                <a:sym typeface="Symbol" pitchFamily="18" charset="2"/>
              </a:rPr>
              <a:t>low</a:t>
            </a:r>
            <a:r>
              <a:rPr lang="nb-NO" sz="12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nb-NO" sz="1200" dirty="0" err="1" smtClean="0">
                <a:solidFill>
                  <a:srgbClr val="FF0000"/>
                </a:solidFill>
                <a:sym typeface="Symbol" pitchFamily="18" charset="2"/>
              </a:rPr>
              <a:t>energy</a:t>
            </a:r>
            <a:endParaRPr lang="nb-NO" sz="12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9085" y="125830"/>
            <a:ext cx="7056932" cy="40011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err="1" smtClean="0">
                <a:solidFill>
                  <a:srgbClr val="0000FF"/>
                </a:solidFill>
              </a:rPr>
              <a:t>Oxygen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electronic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configuration</a:t>
            </a:r>
            <a:r>
              <a:rPr lang="nb-NO" sz="2000" dirty="0" smtClean="0">
                <a:solidFill>
                  <a:srgbClr val="0000FF"/>
                </a:solidFill>
              </a:rPr>
              <a:t>: </a:t>
            </a:r>
            <a:r>
              <a:rPr lang="nb-NO" sz="2000" b="1" dirty="0" err="1" smtClean="0">
                <a:solidFill>
                  <a:srgbClr val="FF0000"/>
                </a:solidFill>
              </a:rPr>
              <a:t>even</a:t>
            </a:r>
            <a:r>
              <a:rPr lang="nb-NO" sz="2000" b="1" dirty="0" smtClean="0">
                <a:solidFill>
                  <a:srgbClr val="FF0000"/>
                </a:solidFill>
              </a:rPr>
              <a:t>, </a:t>
            </a:r>
            <a:r>
              <a:rPr lang="nb-NO" sz="2000" b="1" dirty="0" err="1" smtClean="0">
                <a:solidFill>
                  <a:srgbClr val="FF0000"/>
                </a:solidFill>
              </a:rPr>
              <a:t>spherical</a:t>
            </a:r>
            <a:r>
              <a:rPr lang="nb-NO" sz="2000" b="1" dirty="0" smtClean="0">
                <a:solidFill>
                  <a:srgbClr val="FF0000"/>
                </a:solidFill>
              </a:rPr>
              <a:t> </a:t>
            </a:r>
            <a:r>
              <a:rPr lang="nb-NO" sz="2000" b="1" dirty="0" err="1" smtClean="0">
                <a:solidFill>
                  <a:srgbClr val="FF0000"/>
                </a:solidFill>
              </a:rPr>
              <a:t>electron</a:t>
            </a:r>
            <a:r>
              <a:rPr lang="nb-NO" sz="2000" b="1" dirty="0" smtClean="0">
                <a:solidFill>
                  <a:srgbClr val="FF0000"/>
                </a:solidFill>
              </a:rPr>
              <a:t> </a:t>
            </a:r>
            <a:r>
              <a:rPr lang="nb-NO" sz="2000" b="1" dirty="0" err="1" smtClean="0">
                <a:solidFill>
                  <a:srgbClr val="FF0000"/>
                </a:solidFill>
              </a:rPr>
              <a:t>density</a:t>
            </a:r>
            <a:r>
              <a:rPr lang="nb-NO" sz="2000" b="1" dirty="0" smtClean="0">
                <a:solidFill>
                  <a:srgbClr val="FF0000"/>
                </a:solidFill>
              </a:rPr>
              <a:t> 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2348" y="715209"/>
            <a:ext cx="1643399" cy="55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nb-NO" sz="2400" dirty="0" smtClean="0">
                <a:solidFill>
                  <a:srgbClr val="008000"/>
                </a:solidFill>
              </a:rPr>
              <a:t>O: </a:t>
            </a:r>
            <a:r>
              <a:rPr lang="nb-NO" sz="2000" dirty="0" smtClean="0">
                <a:solidFill>
                  <a:srgbClr val="008000"/>
                </a:solidFill>
              </a:rPr>
              <a:t>1s</a:t>
            </a:r>
            <a:r>
              <a:rPr lang="nb-NO" sz="2000" baseline="30000" dirty="0" smtClean="0">
                <a:solidFill>
                  <a:srgbClr val="008000"/>
                </a:solidFill>
              </a:rPr>
              <a:t>2</a:t>
            </a:r>
            <a:r>
              <a:rPr lang="nb-NO" sz="2000" dirty="0" smtClean="0">
                <a:solidFill>
                  <a:srgbClr val="008000"/>
                </a:solidFill>
              </a:rPr>
              <a:t> 2s</a:t>
            </a:r>
            <a:r>
              <a:rPr lang="nb-NO" sz="2000" baseline="30000" dirty="0" smtClean="0">
                <a:solidFill>
                  <a:srgbClr val="008000"/>
                </a:solidFill>
              </a:rPr>
              <a:t>2 </a:t>
            </a:r>
            <a:r>
              <a:rPr lang="nb-NO" sz="2000" dirty="0" smtClean="0">
                <a:solidFill>
                  <a:srgbClr val="008000"/>
                </a:solidFill>
              </a:rPr>
              <a:t>2p</a:t>
            </a:r>
            <a:r>
              <a:rPr lang="nb-NO" sz="2000" baseline="30000" dirty="0" smtClean="0">
                <a:solidFill>
                  <a:srgbClr val="008000"/>
                </a:solidFill>
              </a:rPr>
              <a:t>4</a:t>
            </a:r>
            <a:endParaRPr lang="nb-NO" sz="2000" baseline="30000" dirty="0">
              <a:solidFill>
                <a:srgbClr val="008000"/>
              </a:solidFill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2100882" y="897075"/>
            <a:ext cx="288925" cy="2889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3372177" y="908224"/>
            <a:ext cx="288925" cy="2889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3694440" y="905049"/>
            <a:ext cx="288925" cy="2889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V="1">
            <a:off x="2204069" y="928825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>
            <a:off x="2277094" y="955812"/>
            <a:ext cx="4763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V="1">
            <a:off x="3465840" y="944737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 flipV="1">
            <a:off x="3796040" y="939974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>
            <a:off x="3045743" y="828952"/>
            <a:ext cx="902610" cy="16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2622260" y="606183"/>
            <a:ext cx="3674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smtClean="0"/>
              <a:t>2s</a:t>
            </a:r>
            <a:endParaRPr lang="en-GB" sz="1600" dirty="0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2049797" y="603424"/>
            <a:ext cx="365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smtClean="0"/>
              <a:t>1s</a:t>
            </a:r>
            <a:endParaRPr lang="en-GB" sz="1600" dirty="0"/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2667132" y="903619"/>
            <a:ext cx="288925" cy="2889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V="1">
            <a:off x="2770319" y="935369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3" name="Line 14"/>
          <p:cNvSpPr>
            <a:spLocks noChangeShapeType="1"/>
          </p:cNvSpPr>
          <p:nvPr/>
        </p:nvSpPr>
        <p:spPr bwMode="auto">
          <a:xfrm>
            <a:off x="2843344" y="962356"/>
            <a:ext cx="4763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3045743" y="910076"/>
            <a:ext cx="288925" cy="2889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5" name="Line 13"/>
          <p:cNvSpPr>
            <a:spLocks noChangeShapeType="1"/>
          </p:cNvSpPr>
          <p:nvPr/>
        </p:nvSpPr>
        <p:spPr bwMode="auto">
          <a:xfrm flipV="1">
            <a:off x="3148930" y="941826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6" name="Line 14"/>
          <p:cNvSpPr>
            <a:spLocks noChangeShapeType="1"/>
          </p:cNvSpPr>
          <p:nvPr/>
        </p:nvSpPr>
        <p:spPr bwMode="auto">
          <a:xfrm>
            <a:off x="3221955" y="968813"/>
            <a:ext cx="4763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2434" y="1307817"/>
            <a:ext cx="1906291" cy="55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nb-NO" sz="2400" b="1" dirty="0" smtClean="0">
                <a:solidFill>
                  <a:srgbClr val="008000"/>
                </a:solidFill>
              </a:rPr>
              <a:t>O</a:t>
            </a:r>
            <a:r>
              <a:rPr lang="nb-NO" sz="2400" b="1" baseline="30000" dirty="0" smtClean="0">
                <a:solidFill>
                  <a:srgbClr val="008000"/>
                </a:solidFill>
              </a:rPr>
              <a:t>2</a:t>
            </a:r>
            <a:r>
              <a:rPr lang="nb-NO" sz="2400" b="1" baseline="30000" dirty="0" smtClean="0">
                <a:solidFill>
                  <a:srgbClr val="008000"/>
                </a:solidFill>
                <a:latin typeface="Symbol" panose="05050102010706020507" pitchFamily="18" charset="2"/>
              </a:rPr>
              <a:t>-</a:t>
            </a:r>
            <a:r>
              <a:rPr lang="nb-NO" sz="2400" b="1" dirty="0" smtClean="0">
                <a:solidFill>
                  <a:srgbClr val="008000"/>
                </a:solidFill>
              </a:rPr>
              <a:t>: </a:t>
            </a:r>
            <a:r>
              <a:rPr lang="nb-NO" sz="2000" b="1" dirty="0" smtClean="0">
                <a:solidFill>
                  <a:srgbClr val="008000"/>
                </a:solidFill>
              </a:rPr>
              <a:t>1s</a:t>
            </a:r>
            <a:r>
              <a:rPr lang="nb-NO" sz="2000" b="1" baseline="30000" dirty="0" smtClean="0">
                <a:solidFill>
                  <a:srgbClr val="008000"/>
                </a:solidFill>
              </a:rPr>
              <a:t>2</a:t>
            </a:r>
            <a:r>
              <a:rPr lang="nb-NO" sz="2000" b="1" dirty="0" smtClean="0">
                <a:solidFill>
                  <a:srgbClr val="008000"/>
                </a:solidFill>
              </a:rPr>
              <a:t> </a:t>
            </a:r>
            <a:r>
              <a:rPr lang="nb-NO" sz="2000" b="1" dirty="0">
                <a:solidFill>
                  <a:srgbClr val="008000"/>
                </a:solidFill>
              </a:rPr>
              <a:t>2s</a:t>
            </a:r>
            <a:r>
              <a:rPr lang="nb-NO" sz="2000" b="1" baseline="30000" dirty="0">
                <a:solidFill>
                  <a:srgbClr val="008000"/>
                </a:solidFill>
              </a:rPr>
              <a:t>2 </a:t>
            </a:r>
            <a:r>
              <a:rPr lang="nb-NO" sz="2000" b="1" dirty="0" smtClean="0">
                <a:solidFill>
                  <a:srgbClr val="008000"/>
                </a:solidFill>
              </a:rPr>
              <a:t>2p</a:t>
            </a:r>
            <a:r>
              <a:rPr lang="nb-NO" sz="2000" b="1" baseline="30000" dirty="0" smtClean="0">
                <a:solidFill>
                  <a:srgbClr val="008000"/>
                </a:solidFill>
              </a:rPr>
              <a:t>6</a:t>
            </a:r>
            <a:endParaRPr lang="nb-NO" sz="2000" b="1" baseline="30000" dirty="0">
              <a:solidFill>
                <a:srgbClr val="008000"/>
              </a:solidFill>
            </a:endParaRPr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2080968" y="1489683"/>
            <a:ext cx="288925" cy="2889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3352263" y="1500832"/>
            <a:ext cx="288925" cy="2889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43" name="Oval 9"/>
          <p:cNvSpPr>
            <a:spLocks noChangeArrowheads="1"/>
          </p:cNvSpPr>
          <p:nvPr/>
        </p:nvSpPr>
        <p:spPr bwMode="auto">
          <a:xfrm>
            <a:off x="3674526" y="1497657"/>
            <a:ext cx="288925" cy="2889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44" name="Line 13"/>
          <p:cNvSpPr>
            <a:spLocks noChangeShapeType="1"/>
          </p:cNvSpPr>
          <p:nvPr/>
        </p:nvSpPr>
        <p:spPr bwMode="auto">
          <a:xfrm flipV="1">
            <a:off x="2184155" y="1521433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2257180" y="1548420"/>
            <a:ext cx="4763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46" name="Line 16"/>
          <p:cNvSpPr>
            <a:spLocks noChangeShapeType="1"/>
          </p:cNvSpPr>
          <p:nvPr/>
        </p:nvSpPr>
        <p:spPr bwMode="auto">
          <a:xfrm flipV="1">
            <a:off x="3445926" y="1537345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47" name="Line 17"/>
          <p:cNvSpPr>
            <a:spLocks noChangeShapeType="1"/>
          </p:cNvSpPr>
          <p:nvPr/>
        </p:nvSpPr>
        <p:spPr bwMode="auto">
          <a:xfrm flipV="1">
            <a:off x="3776126" y="1532582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48" name="Line 21"/>
          <p:cNvSpPr>
            <a:spLocks noChangeShapeType="1"/>
          </p:cNvSpPr>
          <p:nvPr/>
        </p:nvSpPr>
        <p:spPr bwMode="auto">
          <a:xfrm>
            <a:off x="3025829" y="1421560"/>
            <a:ext cx="902610" cy="16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49" name="Oval 7"/>
          <p:cNvSpPr>
            <a:spLocks noChangeArrowheads="1"/>
          </p:cNvSpPr>
          <p:nvPr/>
        </p:nvSpPr>
        <p:spPr bwMode="auto">
          <a:xfrm>
            <a:off x="2647218" y="1496227"/>
            <a:ext cx="288925" cy="2889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0" name="Line 13"/>
          <p:cNvSpPr>
            <a:spLocks noChangeShapeType="1"/>
          </p:cNvSpPr>
          <p:nvPr/>
        </p:nvSpPr>
        <p:spPr bwMode="auto">
          <a:xfrm flipV="1">
            <a:off x="2750405" y="1527977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1" name="Line 14"/>
          <p:cNvSpPr>
            <a:spLocks noChangeShapeType="1"/>
          </p:cNvSpPr>
          <p:nvPr/>
        </p:nvSpPr>
        <p:spPr bwMode="auto">
          <a:xfrm>
            <a:off x="2823430" y="1554964"/>
            <a:ext cx="4763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2" name="Oval 7"/>
          <p:cNvSpPr>
            <a:spLocks noChangeArrowheads="1"/>
          </p:cNvSpPr>
          <p:nvPr/>
        </p:nvSpPr>
        <p:spPr bwMode="auto">
          <a:xfrm>
            <a:off x="3025829" y="1502684"/>
            <a:ext cx="288925" cy="2889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 flipV="1">
            <a:off x="3129016" y="1534434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4" name="Line 14"/>
          <p:cNvSpPr>
            <a:spLocks noChangeShapeType="1"/>
          </p:cNvSpPr>
          <p:nvPr/>
        </p:nvSpPr>
        <p:spPr bwMode="auto">
          <a:xfrm>
            <a:off x="3202041" y="1561421"/>
            <a:ext cx="4763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98" y="874797"/>
            <a:ext cx="2263264" cy="80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22"/>
          <p:cNvSpPr txBox="1">
            <a:spLocks noChangeArrowheads="1"/>
          </p:cNvSpPr>
          <p:nvPr/>
        </p:nvSpPr>
        <p:spPr bwMode="auto">
          <a:xfrm>
            <a:off x="3167683" y="545932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smtClean="0"/>
              <a:t>2p</a:t>
            </a:r>
            <a:endParaRPr lang="en-GB" sz="1600" dirty="0"/>
          </a:p>
        </p:txBody>
      </p:sp>
      <p:sp>
        <p:nvSpPr>
          <p:cNvPr id="57" name="Line 14"/>
          <p:cNvSpPr>
            <a:spLocks noChangeShapeType="1"/>
          </p:cNvSpPr>
          <p:nvPr/>
        </p:nvSpPr>
        <p:spPr bwMode="auto">
          <a:xfrm>
            <a:off x="3545176" y="1556746"/>
            <a:ext cx="4763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8" name="Line 14"/>
          <p:cNvSpPr>
            <a:spLocks noChangeShapeType="1"/>
          </p:cNvSpPr>
          <p:nvPr/>
        </p:nvSpPr>
        <p:spPr bwMode="auto">
          <a:xfrm>
            <a:off x="3860259" y="1563292"/>
            <a:ext cx="4763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9" name="Text Box 22"/>
          <p:cNvSpPr txBox="1">
            <a:spLocks noChangeArrowheads="1"/>
          </p:cNvSpPr>
          <p:nvPr/>
        </p:nvSpPr>
        <p:spPr bwMode="auto">
          <a:xfrm>
            <a:off x="4547025" y="564380"/>
            <a:ext cx="4507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smtClean="0"/>
              <a:t>2p</a:t>
            </a:r>
            <a:r>
              <a:rPr lang="nb-NO" sz="1600" baseline="-25000" dirty="0" smtClean="0"/>
              <a:t>z</a:t>
            </a:r>
            <a:endParaRPr lang="en-GB" sz="1600" baseline="-25000" dirty="0"/>
          </a:p>
        </p:txBody>
      </p:sp>
      <p:sp>
        <p:nvSpPr>
          <p:cNvPr id="60" name="Text Box 22"/>
          <p:cNvSpPr txBox="1">
            <a:spLocks noChangeArrowheads="1"/>
          </p:cNvSpPr>
          <p:nvPr/>
        </p:nvSpPr>
        <p:spPr bwMode="auto">
          <a:xfrm>
            <a:off x="5452781" y="606183"/>
            <a:ext cx="4587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smtClean="0"/>
              <a:t>2p</a:t>
            </a:r>
            <a:r>
              <a:rPr lang="nb-NO" sz="1600" baseline="-25000" dirty="0" smtClean="0"/>
              <a:t>y</a:t>
            </a:r>
            <a:endParaRPr lang="en-GB" sz="1600" baseline="-25000" dirty="0"/>
          </a:p>
        </p:txBody>
      </p:sp>
      <p:sp>
        <p:nvSpPr>
          <p:cNvPr id="61" name="Text Box 22"/>
          <p:cNvSpPr txBox="1">
            <a:spLocks noChangeArrowheads="1"/>
          </p:cNvSpPr>
          <p:nvPr/>
        </p:nvSpPr>
        <p:spPr bwMode="auto">
          <a:xfrm>
            <a:off x="6146636" y="624917"/>
            <a:ext cx="4587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smtClean="0"/>
              <a:t>2p</a:t>
            </a:r>
            <a:r>
              <a:rPr lang="nb-NO" sz="1600" baseline="-25000" dirty="0" smtClean="0"/>
              <a:t>x</a:t>
            </a:r>
            <a:endParaRPr lang="en-GB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175236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24581" grpId="0"/>
      <p:bldP spid="24582" grpId="0" animBg="1"/>
      <p:bldP spid="24583" grpId="0"/>
      <p:bldP spid="24584" grpId="0" animBg="1"/>
      <p:bldP spid="2458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2"/>
          <p:cNvSpPr>
            <a:spLocks noChangeShapeType="1"/>
          </p:cNvSpPr>
          <p:nvPr/>
        </p:nvSpPr>
        <p:spPr bwMode="auto">
          <a:xfrm flipV="1">
            <a:off x="255587" y="227013"/>
            <a:ext cx="4763" cy="336264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 rot="-5400000">
            <a:off x="-140015" y="1673546"/>
            <a:ext cx="12112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>
                <a:solidFill>
                  <a:srgbClr val="FF0000"/>
                </a:solidFill>
              </a:rPr>
              <a:t>Energy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530703" y="678385"/>
            <a:ext cx="1527175" cy="0"/>
          </a:xfrm>
          <a:prstGeom prst="line">
            <a:avLst/>
          </a:prstGeom>
          <a:noFill/>
          <a:ln w="152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65616" y="64023"/>
            <a:ext cx="15478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rgbClr val="0000FF"/>
                </a:solidFill>
              </a:rPr>
              <a:t>Isolated cation</a:t>
            </a:r>
          </a:p>
          <a:p>
            <a:r>
              <a:rPr lang="nb-NO" sz="1400">
                <a:solidFill>
                  <a:srgbClr val="0000FF"/>
                </a:solidFill>
              </a:rPr>
              <a:t>(e.g in outer space)</a:t>
            </a:r>
            <a:endParaRPr lang="en-GB" sz="1400">
              <a:solidFill>
                <a:srgbClr val="0000FF"/>
              </a:solidFill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2687454" y="3590815"/>
            <a:ext cx="1566862" cy="0"/>
          </a:xfrm>
          <a:prstGeom prst="line">
            <a:avLst/>
          </a:prstGeom>
          <a:noFill/>
          <a:ln w="152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744565" y="2833783"/>
            <a:ext cx="14718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err="1">
                <a:solidFill>
                  <a:srgbClr val="008000"/>
                </a:solidFill>
              </a:rPr>
              <a:t>Cation</a:t>
            </a:r>
            <a:r>
              <a:rPr lang="nb-NO" sz="1400" dirty="0">
                <a:solidFill>
                  <a:srgbClr val="008000"/>
                </a:solidFill>
              </a:rPr>
              <a:t> in ”</a:t>
            </a:r>
            <a:r>
              <a:rPr lang="nb-NO" sz="1400" b="1" dirty="0">
                <a:solidFill>
                  <a:srgbClr val="008000"/>
                </a:solidFill>
              </a:rPr>
              <a:t>ideal</a:t>
            </a:r>
            <a:r>
              <a:rPr lang="nb-NO" sz="1400" dirty="0">
                <a:solidFill>
                  <a:srgbClr val="008000"/>
                </a:solidFill>
              </a:rPr>
              <a:t>”/</a:t>
            </a:r>
          </a:p>
          <a:p>
            <a:pPr>
              <a:lnSpc>
                <a:spcPts val="1600"/>
              </a:lnSpc>
            </a:pPr>
            <a:r>
              <a:rPr lang="nb-NO" sz="1400" dirty="0">
                <a:solidFill>
                  <a:srgbClr val="008000"/>
                </a:solidFill>
              </a:rPr>
              <a:t>”</a:t>
            </a:r>
            <a:r>
              <a:rPr lang="nb-NO" sz="1400" b="1" dirty="0" err="1">
                <a:solidFill>
                  <a:srgbClr val="008000"/>
                </a:solidFill>
              </a:rPr>
              <a:t>isotropic</a:t>
            </a:r>
            <a:r>
              <a:rPr lang="nb-NO" sz="1400" dirty="0">
                <a:solidFill>
                  <a:srgbClr val="008000"/>
                </a:solidFill>
              </a:rPr>
              <a:t>” anion</a:t>
            </a:r>
          </a:p>
          <a:p>
            <a:pPr>
              <a:lnSpc>
                <a:spcPts val="1600"/>
              </a:lnSpc>
            </a:pPr>
            <a:r>
              <a:rPr lang="nb-NO" sz="1400" dirty="0">
                <a:solidFill>
                  <a:srgbClr val="008000"/>
                </a:solidFill>
              </a:rPr>
              <a:t>  </a:t>
            </a:r>
            <a:r>
              <a:rPr lang="nb-NO" sz="1400" dirty="0" err="1">
                <a:solidFill>
                  <a:srgbClr val="008000"/>
                </a:solidFill>
              </a:rPr>
              <a:t>polyhedron</a:t>
            </a:r>
            <a:endParaRPr lang="en-GB" sz="1400" dirty="0">
              <a:solidFill>
                <a:srgbClr val="008000"/>
              </a:solidFill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4595345" y="2105590"/>
            <a:ext cx="1581150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534406" y="1557811"/>
            <a:ext cx="1710725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err="1">
                <a:solidFill>
                  <a:srgbClr val="FF0000"/>
                </a:solidFill>
              </a:rPr>
              <a:t>Cation</a:t>
            </a:r>
            <a:r>
              <a:rPr lang="nb-NO" sz="1400" dirty="0">
                <a:solidFill>
                  <a:srgbClr val="FF0000"/>
                </a:solidFill>
              </a:rPr>
              <a:t> in </a:t>
            </a:r>
            <a:r>
              <a:rPr lang="nb-NO" sz="1400" b="1" dirty="0" err="1">
                <a:solidFill>
                  <a:srgbClr val="FF0000"/>
                </a:solidFill>
              </a:rPr>
              <a:t>octahedral</a:t>
            </a:r>
            <a:endParaRPr lang="nb-NO" sz="1400" b="1" dirty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>
                <a:solidFill>
                  <a:srgbClr val="FF0000"/>
                </a:solidFill>
              </a:rPr>
              <a:t>     </a:t>
            </a:r>
            <a:r>
              <a:rPr lang="nb-NO" sz="1400" dirty="0" err="1">
                <a:solidFill>
                  <a:srgbClr val="FF0000"/>
                </a:solidFill>
              </a:rPr>
              <a:t>crystal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field</a:t>
            </a:r>
            <a:endParaRPr lang="nb-NO" sz="1400" dirty="0">
              <a:solidFill>
                <a:srgbClr val="FF0000"/>
              </a:solidFill>
            </a:endParaRP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2057878" y="746648"/>
            <a:ext cx="637753" cy="2884524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V="1">
            <a:off x="4254317" y="2108933"/>
            <a:ext cx="338826" cy="148072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V="1">
            <a:off x="6189178" y="1643805"/>
            <a:ext cx="322621" cy="45270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6189176" y="2123650"/>
            <a:ext cx="312049" cy="37112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flipV="1">
            <a:off x="6861388" y="2419261"/>
            <a:ext cx="604861" cy="124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flipV="1">
            <a:off x="2503545" y="3594172"/>
            <a:ext cx="2437018" cy="1927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4788024" y="2114218"/>
            <a:ext cx="684" cy="147995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 rot="-5400000">
            <a:off x="4562369" y="2640738"/>
            <a:ext cx="6735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/>
              <a:t>CFSE</a:t>
            </a:r>
            <a:endParaRPr lang="en-GB" dirty="0"/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>
            <a:off x="4603714" y="2114217"/>
            <a:ext cx="1641417" cy="9433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6477313" y="1436082"/>
            <a:ext cx="383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err="1">
                <a:solidFill>
                  <a:srgbClr val="00B050"/>
                </a:solidFill>
              </a:rPr>
              <a:t>e</a:t>
            </a:r>
            <a:r>
              <a:rPr lang="nb-NO" sz="2000" baseline="-25000" dirty="0" err="1">
                <a:solidFill>
                  <a:srgbClr val="00B050"/>
                </a:solidFill>
              </a:rPr>
              <a:t>g</a:t>
            </a:r>
            <a:endParaRPr lang="en-GB" sz="2000" baseline="-25000" dirty="0">
              <a:solidFill>
                <a:srgbClr val="00B050"/>
              </a:solidFill>
            </a:endParaRP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6456474" y="2138623"/>
            <a:ext cx="4251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rgbClr val="00B050"/>
                </a:solidFill>
              </a:rPr>
              <a:t>t</a:t>
            </a:r>
            <a:r>
              <a:rPr lang="nb-NO" sz="2000" baseline="-25000" dirty="0">
                <a:solidFill>
                  <a:srgbClr val="00B050"/>
                </a:solidFill>
              </a:rPr>
              <a:t>2g</a:t>
            </a:r>
            <a:endParaRPr lang="en-GB" sz="2000" baseline="-25000" dirty="0">
              <a:solidFill>
                <a:srgbClr val="00B050"/>
              </a:solidFill>
            </a:endParaRP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6866674" y="2531500"/>
            <a:ext cx="599575" cy="2036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>
            <a:off x="6861389" y="2314792"/>
            <a:ext cx="604860" cy="100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 dirty="0"/>
          </a:p>
        </p:txBody>
      </p:sp>
      <p:sp>
        <p:nvSpPr>
          <p:cNvPr id="48" name="Line 15"/>
          <p:cNvSpPr>
            <a:spLocks noChangeShapeType="1"/>
          </p:cNvSpPr>
          <p:nvPr/>
        </p:nvSpPr>
        <p:spPr bwMode="auto">
          <a:xfrm flipV="1">
            <a:off x="6822764" y="1617987"/>
            <a:ext cx="604861" cy="124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49" name="Line 22"/>
          <p:cNvSpPr>
            <a:spLocks noChangeShapeType="1"/>
          </p:cNvSpPr>
          <p:nvPr/>
        </p:nvSpPr>
        <p:spPr bwMode="auto">
          <a:xfrm>
            <a:off x="6828050" y="1730226"/>
            <a:ext cx="599575" cy="2036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51" name="Line 17"/>
          <p:cNvSpPr>
            <a:spLocks noChangeShapeType="1"/>
          </p:cNvSpPr>
          <p:nvPr/>
        </p:nvSpPr>
        <p:spPr bwMode="auto">
          <a:xfrm>
            <a:off x="7188346" y="1649091"/>
            <a:ext cx="5285" cy="761119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2" name="Text Box 18"/>
          <p:cNvSpPr txBox="1">
            <a:spLocks noChangeArrowheads="1"/>
          </p:cNvSpPr>
          <p:nvPr/>
        </p:nvSpPr>
        <p:spPr bwMode="auto">
          <a:xfrm rot="-5400000">
            <a:off x="7013702" y="1835888"/>
            <a:ext cx="5485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/>
              <a:t>CFS</a:t>
            </a:r>
            <a:endParaRPr lang="en-GB" dirty="0"/>
          </a:p>
        </p:txBody>
      </p:sp>
      <p:sp>
        <p:nvSpPr>
          <p:cNvPr id="2" name="Right Brace 1"/>
          <p:cNvSpPr/>
          <p:nvPr/>
        </p:nvSpPr>
        <p:spPr>
          <a:xfrm>
            <a:off x="7476076" y="1613399"/>
            <a:ext cx="45719" cy="12827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54" name="Right Brace 53"/>
          <p:cNvSpPr/>
          <p:nvPr/>
        </p:nvSpPr>
        <p:spPr>
          <a:xfrm>
            <a:off x="7528795" y="2307200"/>
            <a:ext cx="51428" cy="2243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55" name="Text Box 20"/>
          <p:cNvSpPr txBox="1">
            <a:spLocks noChangeArrowheads="1"/>
          </p:cNvSpPr>
          <p:nvPr/>
        </p:nvSpPr>
        <p:spPr bwMode="auto">
          <a:xfrm>
            <a:off x="7474967" y="1474528"/>
            <a:ext cx="1136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>
                <a:solidFill>
                  <a:srgbClr val="00B050"/>
                </a:solidFill>
              </a:rPr>
              <a:t>e</a:t>
            </a:r>
            <a:r>
              <a:rPr lang="nb-NO" baseline="-25000" dirty="0" err="1" smtClean="0">
                <a:solidFill>
                  <a:srgbClr val="00B050"/>
                </a:solidFill>
              </a:rPr>
              <a:t>g</a:t>
            </a:r>
            <a:r>
              <a:rPr lang="nb-NO" baseline="-25000" dirty="0" smtClean="0">
                <a:solidFill>
                  <a:srgbClr val="00B050"/>
                </a:solidFill>
              </a:rPr>
              <a:t> </a:t>
            </a:r>
            <a:r>
              <a:rPr lang="nb-NO" sz="1400" dirty="0" err="1" smtClean="0">
                <a:solidFill>
                  <a:srgbClr val="00B050"/>
                </a:solidFill>
              </a:rPr>
              <a:t>bandwidth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56" name="Text Box 20"/>
          <p:cNvSpPr txBox="1">
            <a:spLocks noChangeArrowheads="1"/>
          </p:cNvSpPr>
          <p:nvPr/>
        </p:nvSpPr>
        <p:spPr bwMode="auto">
          <a:xfrm>
            <a:off x="7522400" y="2231754"/>
            <a:ext cx="11721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00B050"/>
                </a:solidFill>
              </a:rPr>
              <a:t>t</a:t>
            </a:r>
            <a:r>
              <a:rPr lang="nb-NO" baseline="-25000" dirty="0" smtClean="0">
                <a:solidFill>
                  <a:srgbClr val="00B050"/>
                </a:solidFill>
              </a:rPr>
              <a:t>2g </a:t>
            </a:r>
            <a:r>
              <a:rPr lang="nb-NO" sz="1400" dirty="0" err="1" smtClean="0">
                <a:solidFill>
                  <a:srgbClr val="00B050"/>
                </a:solidFill>
              </a:rPr>
              <a:t>bandwidth</a:t>
            </a:r>
            <a:endParaRPr lang="en-GB" sz="1400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02" y="3161177"/>
            <a:ext cx="3617876" cy="366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4254316" y="6021288"/>
            <a:ext cx="1372492" cy="592470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000" dirty="0" smtClean="0">
                <a:solidFill>
                  <a:srgbClr val="0000FF"/>
                </a:solidFill>
              </a:rPr>
              <a:t>EF: Fermi </a:t>
            </a:r>
            <a:r>
              <a:rPr lang="nb-NO" sz="1000" dirty="0" err="1" smtClean="0">
                <a:solidFill>
                  <a:srgbClr val="0000FF"/>
                </a:solidFill>
              </a:rPr>
              <a:t>energy</a:t>
            </a:r>
            <a:r>
              <a:rPr lang="nb-NO" sz="1000" dirty="0" smtClean="0">
                <a:solidFill>
                  <a:srgbClr val="0000FF"/>
                </a:solidFill>
              </a:rPr>
              <a:t> </a:t>
            </a:r>
            <a:r>
              <a:rPr lang="nb-NO" sz="1000" dirty="0" err="1" smtClean="0">
                <a:solidFill>
                  <a:srgbClr val="0000FF"/>
                </a:solidFill>
              </a:rPr>
              <a:t>level</a:t>
            </a:r>
            <a:endParaRPr lang="nb-NO" sz="1000" dirty="0" smtClean="0">
              <a:solidFill>
                <a:srgbClr val="0000FF"/>
              </a:solidFill>
            </a:endParaRPr>
          </a:p>
          <a:p>
            <a:r>
              <a:rPr lang="nb-NO" sz="1000" dirty="0" smtClean="0"/>
              <a:t>DOS: </a:t>
            </a:r>
            <a:r>
              <a:rPr lang="nb-NO" sz="1000" dirty="0" err="1" smtClean="0"/>
              <a:t>Density</a:t>
            </a:r>
            <a:r>
              <a:rPr lang="nb-NO" sz="1000" dirty="0" smtClean="0"/>
              <a:t> </a:t>
            </a:r>
            <a:r>
              <a:rPr lang="nb-NO" sz="1000" dirty="0" err="1" smtClean="0"/>
              <a:t>of</a:t>
            </a:r>
            <a:r>
              <a:rPr lang="nb-NO" sz="1000" dirty="0" smtClean="0"/>
              <a:t> </a:t>
            </a:r>
            <a:r>
              <a:rPr lang="nb-NO" sz="1000" dirty="0" err="1" smtClean="0"/>
              <a:t>states</a:t>
            </a:r>
            <a:endParaRPr lang="nb-NO" sz="1000" dirty="0" smtClean="0"/>
          </a:p>
          <a:p>
            <a:r>
              <a:rPr lang="nb-NO" sz="1000" dirty="0"/>
              <a:t> </a:t>
            </a:r>
            <a:r>
              <a:rPr lang="nb-NO" sz="1000" dirty="0" smtClean="0"/>
              <a:t>          1/(eV</a:t>
            </a:r>
            <a:r>
              <a:rPr lang="nb-NO" sz="1000" baseline="-8000" dirty="0" smtClean="0"/>
              <a:t>*</a:t>
            </a:r>
            <a:r>
              <a:rPr lang="nb-NO" sz="1000" dirty="0" err="1" smtClean="0"/>
              <a:t>spin</a:t>
            </a:r>
            <a:r>
              <a:rPr lang="nb-NO" sz="1000" dirty="0" smtClean="0"/>
              <a:t>)</a:t>
            </a:r>
            <a:endParaRPr lang="en-GB" sz="1000" dirty="0"/>
          </a:p>
        </p:txBody>
      </p:sp>
      <p:sp>
        <p:nvSpPr>
          <p:cNvPr id="60" name="TextBox 59"/>
          <p:cNvSpPr txBox="1"/>
          <p:nvPr/>
        </p:nvSpPr>
        <p:spPr>
          <a:xfrm>
            <a:off x="6091631" y="3187482"/>
            <a:ext cx="1154801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  <a:spcBef>
                <a:spcPts val="0"/>
              </a:spcBef>
            </a:pPr>
            <a:r>
              <a:rPr lang="nb-NO" sz="1000" dirty="0" err="1" smtClean="0"/>
              <a:t>Shulenburger</a:t>
            </a:r>
            <a:r>
              <a:rPr lang="nb-NO" sz="1000" dirty="0" smtClean="0"/>
              <a:t> et al.</a:t>
            </a:r>
          </a:p>
          <a:p>
            <a:pPr>
              <a:lnSpc>
                <a:spcPts val="1200"/>
              </a:lnSpc>
              <a:spcBef>
                <a:spcPts val="0"/>
              </a:spcBef>
            </a:pPr>
            <a:r>
              <a:rPr lang="nb-NO" sz="1000" dirty="0"/>
              <a:t> </a:t>
            </a:r>
            <a:r>
              <a:rPr lang="nb-NO" sz="1000" dirty="0" smtClean="0"/>
              <a:t>  (2010, </a:t>
            </a:r>
            <a:r>
              <a:rPr lang="nb-NO" sz="1000" dirty="0" err="1" smtClean="0"/>
              <a:t>J.Phys</a:t>
            </a:r>
            <a:r>
              <a:rPr lang="nb-NO" sz="1000" dirty="0" smtClean="0"/>
              <a:t>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3980" y="725022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Octahedral</a:t>
            </a:r>
            <a:r>
              <a:rPr lang="nb-NO" b="1" dirty="0" smtClean="0"/>
              <a:t> </a:t>
            </a:r>
            <a:r>
              <a:rPr lang="nb-NO" b="1" dirty="0" err="1" smtClean="0"/>
              <a:t>crystal</a:t>
            </a:r>
            <a:endParaRPr lang="nb-NO" b="1" dirty="0"/>
          </a:p>
          <a:p>
            <a:r>
              <a:rPr lang="nb-NO" b="1" dirty="0" smtClean="0"/>
              <a:t>   </a:t>
            </a:r>
            <a:r>
              <a:rPr lang="nb-NO" b="1" dirty="0" err="1" smtClean="0"/>
              <a:t>field</a:t>
            </a:r>
            <a:r>
              <a:rPr lang="nb-NO" b="1" dirty="0" smtClean="0"/>
              <a:t> splitting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38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nimBg="1"/>
      <p:bldP spid="57347" grpId="0"/>
      <p:bldP spid="25608" grpId="0" animBg="1"/>
      <p:bldP spid="25609" grpId="0"/>
      <p:bldP spid="25611" grpId="0" animBg="1"/>
      <p:bldP spid="25612" grpId="0" animBg="1"/>
      <p:bldP spid="25613" grpId="0" animBg="1"/>
      <p:bldP spid="25615" grpId="0" animBg="1"/>
      <p:bldP spid="25617" grpId="0" animBg="1"/>
      <p:bldP spid="25618" grpId="0"/>
      <p:bldP spid="25619" grpId="0" animBg="1"/>
      <p:bldP spid="25620" grpId="0"/>
      <p:bldP spid="25621" grpId="0"/>
      <p:bldP spid="25622" grpId="0" animBg="1"/>
      <p:bldP spid="25623" grpId="0" animBg="1"/>
      <p:bldP spid="48" grpId="0" animBg="1"/>
      <p:bldP spid="49" grpId="0" animBg="1"/>
      <p:bldP spid="51" grpId="0" animBg="1"/>
      <p:bldP spid="52" grpId="0"/>
      <p:bldP spid="2" grpId="0" animBg="1"/>
      <p:bldP spid="54" grpId="0" animBg="1"/>
      <p:bldP spid="55" grpId="0"/>
      <p:bldP spid="56" grpId="0"/>
      <p:bldP spid="59" grpId="0" animBg="1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rystFSE-Sphere-Octa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350" y="2455863"/>
            <a:ext cx="2795588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 descr="CrystFSE-Cube-Tetr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0532" y="2708920"/>
            <a:ext cx="4122342" cy="381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Line 4"/>
          <p:cNvSpPr>
            <a:spLocks noChangeShapeType="1"/>
          </p:cNvSpPr>
          <p:nvPr/>
        </p:nvSpPr>
        <p:spPr bwMode="auto">
          <a:xfrm flipV="1">
            <a:off x="179388" y="4365625"/>
            <a:ext cx="3175" cy="20907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 rot="-5400000">
            <a:off x="-153988" y="5038726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FF0000"/>
                </a:solidFill>
              </a:rPr>
              <a:t>Energy</a:t>
            </a:r>
            <a:endParaRPr lang="en-GB" sz="2400">
              <a:solidFill>
                <a:srgbClr val="FF0000"/>
              </a:solidFill>
            </a:endParaRPr>
          </a:p>
        </p:txBody>
      </p:sp>
      <p:pic>
        <p:nvPicPr>
          <p:cNvPr id="26630" name="Picture 6" descr="ElectrOrb-3d-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9872" y="116451"/>
            <a:ext cx="1887538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ElectrOrb-3d-2t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0229" y="116451"/>
            <a:ext cx="2881313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66572" y="133914"/>
            <a:ext cx="1222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err="1">
                <a:solidFill>
                  <a:srgbClr val="0000FF"/>
                </a:solidFill>
              </a:rPr>
              <a:t>e</a:t>
            </a:r>
            <a:r>
              <a:rPr lang="nb-NO" sz="2000" baseline="-25000" dirty="0" err="1">
                <a:solidFill>
                  <a:srgbClr val="0000FF"/>
                </a:solidFill>
              </a:rPr>
              <a:t>g</a:t>
            </a:r>
            <a:r>
              <a:rPr lang="nb-NO" sz="2000" dirty="0">
                <a:solidFill>
                  <a:srgbClr val="0000FF"/>
                </a:solidFill>
              </a:rPr>
              <a:t>-orbitals</a:t>
            </a:r>
            <a:endParaRPr lang="nb-NO" sz="1600" dirty="0">
              <a:solidFill>
                <a:srgbClr val="0000FF"/>
              </a:solidFill>
            </a:endParaRPr>
          </a:p>
          <a:p>
            <a:r>
              <a:rPr lang="nb-NO" sz="1600" dirty="0" err="1">
                <a:solidFill>
                  <a:srgbClr val="0000FF"/>
                </a:solidFill>
              </a:rPr>
              <a:t>along</a:t>
            </a:r>
            <a:r>
              <a:rPr lang="nb-NO" sz="1600" dirty="0">
                <a:solidFill>
                  <a:srgbClr val="0000FF"/>
                </a:solidFill>
              </a:rPr>
              <a:t> </a:t>
            </a:r>
            <a:r>
              <a:rPr lang="nb-NO" sz="1600" dirty="0" err="1">
                <a:solidFill>
                  <a:srgbClr val="0000FF"/>
                </a:solidFill>
              </a:rPr>
              <a:t>axes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082142" y="181538"/>
            <a:ext cx="1274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rgbClr val="0000FF"/>
                </a:solidFill>
              </a:rPr>
              <a:t>t</a:t>
            </a:r>
            <a:r>
              <a:rPr lang="nb-NO" sz="2000" baseline="-25000" dirty="0">
                <a:solidFill>
                  <a:srgbClr val="0000FF"/>
                </a:solidFill>
              </a:rPr>
              <a:t>2g</a:t>
            </a:r>
            <a:r>
              <a:rPr lang="nb-NO" sz="2000" dirty="0">
                <a:solidFill>
                  <a:srgbClr val="0000FF"/>
                </a:solidFill>
              </a:rPr>
              <a:t>-orbitals</a:t>
            </a:r>
            <a:endParaRPr lang="nb-NO" sz="1600" dirty="0">
              <a:solidFill>
                <a:srgbClr val="0000FF"/>
              </a:solidFill>
            </a:endParaRPr>
          </a:p>
          <a:p>
            <a:r>
              <a:rPr lang="nb-NO" sz="1600" dirty="0" err="1">
                <a:solidFill>
                  <a:srgbClr val="0000FF"/>
                </a:solidFill>
              </a:rPr>
              <a:t>between</a:t>
            </a:r>
            <a:r>
              <a:rPr lang="nb-NO" sz="1600" dirty="0">
                <a:solidFill>
                  <a:srgbClr val="0000FF"/>
                </a:solidFill>
              </a:rPr>
              <a:t> </a:t>
            </a:r>
            <a:r>
              <a:rPr lang="nb-NO" sz="1600" dirty="0" err="1">
                <a:solidFill>
                  <a:srgbClr val="0000FF"/>
                </a:solidFill>
              </a:rPr>
              <a:t>axes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V="1">
            <a:off x="1749425" y="4521200"/>
            <a:ext cx="882650" cy="9763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1763713" y="5661025"/>
            <a:ext cx="863600" cy="6477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 rot="-2919851">
            <a:off x="1458913" y="4700587"/>
            <a:ext cx="10287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nb-NO" sz="1400">
                <a:solidFill>
                  <a:srgbClr val="0000FF"/>
                </a:solidFill>
              </a:rPr>
              <a:t>crystal field</a:t>
            </a:r>
          </a:p>
          <a:p>
            <a:pPr>
              <a:lnSpc>
                <a:spcPct val="85000"/>
              </a:lnSpc>
            </a:pPr>
            <a:r>
              <a:rPr lang="nb-NO" sz="1400">
                <a:solidFill>
                  <a:srgbClr val="0000FF"/>
                </a:solidFill>
              </a:rPr>
              <a:t>splitting</a:t>
            </a:r>
            <a:endParaRPr lang="en-GB" sz="1400">
              <a:solidFill>
                <a:srgbClr val="0000FF"/>
              </a:solidFill>
            </a:endParaRP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3276600" y="5589588"/>
            <a:ext cx="85566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nb-NO" dirty="0" err="1">
                <a:solidFill>
                  <a:srgbClr val="0000FF"/>
                </a:solidFill>
              </a:rPr>
              <a:t>Octahedral</a:t>
            </a:r>
            <a:endParaRPr lang="nb-NO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nb-NO" dirty="0">
                <a:solidFill>
                  <a:srgbClr val="0000FF"/>
                </a:solidFill>
              </a:rPr>
              <a:t>CFSE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157410" y="3573016"/>
            <a:ext cx="13308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</a:pPr>
            <a:r>
              <a:rPr lang="nb-NO" sz="1400" b="1" dirty="0" smtClean="0">
                <a:solidFill>
                  <a:srgbClr val="0000FF"/>
                </a:solidFill>
              </a:rPr>
              <a:t>t</a:t>
            </a:r>
            <a:r>
              <a:rPr lang="nb-NO" sz="1400" b="1" baseline="-25000" dirty="0" smtClean="0">
                <a:solidFill>
                  <a:srgbClr val="0000FF"/>
                </a:solidFill>
              </a:rPr>
              <a:t>2g</a:t>
            </a:r>
            <a:r>
              <a:rPr lang="nb-NO" sz="1400" dirty="0" smtClean="0">
                <a:solidFill>
                  <a:srgbClr val="0000FF"/>
                </a:solidFill>
              </a:rPr>
              <a:t>: </a:t>
            </a:r>
            <a:r>
              <a:rPr lang="nb-NO" sz="1200" dirty="0" err="1" smtClean="0">
                <a:solidFill>
                  <a:srgbClr val="0000FF"/>
                </a:solidFill>
              </a:rPr>
              <a:t>between</a:t>
            </a:r>
            <a:r>
              <a:rPr lang="nb-NO" sz="1200" dirty="0" smtClean="0">
                <a:solidFill>
                  <a:srgbClr val="0000FF"/>
                </a:solidFill>
              </a:rPr>
              <a:t> </a:t>
            </a:r>
            <a:r>
              <a:rPr lang="nb-NO" sz="1200" dirty="0" err="1" smtClean="0">
                <a:solidFill>
                  <a:srgbClr val="0000FF"/>
                </a:solidFill>
              </a:rPr>
              <a:t>axes</a:t>
            </a:r>
            <a:r>
              <a:rPr lang="nb-NO" sz="1200" dirty="0" smtClean="0">
                <a:solidFill>
                  <a:srgbClr val="0000FF"/>
                </a:solidFill>
              </a:rPr>
              <a:t>,</a:t>
            </a:r>
          </a:p>
          <a:p>
            <a:pPr>
              <a:lnSpc>
                <a:spcPts val="1200"/>
              </a:lnSpc>
            </a:pPr>
            <a:r>
              <a:rPr lang="nb-NO" sz="1200" dirty="0" smtClean="0">
                <a:solidFill>
                  <a:srgbClr val="0000FF"/>
                </a:solidFill>
              </a:rPr>
              <a:t>        </a:t>
            </a:r>
            <a:r>
              <a:rPr lang="nb-NO" sz="1200" dirty="0" err="1" smtClean="0">
                <a:solidFill>
                  <a:srgbClr val="0000FF"/>
                </a:solidFill>
              </a:rPr>
              <a:t>low</a:t>
            </a:r>
            <a:r>
              <a:rPr lang="nb-NO" sz="1200" dirty="0" smtClean="0">
                <a:solidFill>
                  <a:srgbClr val="0000FF"/>
                </a:solidFill>
              </a:rPr>
              <a:t> </a:t>
            </a:r>
            <a:r>
              <a:rPr lang="nb-NO" sz="1200" dirty="0" err="1" smtClean="0">
                <a:solidFill>
                  <a:srgbClr val="0000FF"/>
                </a:solidFill>
              </a:rPr>
              <a:t>repusion</a:t>
            </a:r>
            <a:r>
              <a:rPr lang="nb-NO" sz="1200" dirty="0" smtClean="0">
                <a:solidFill>
                  <a:srgbClr val="0000FF"/>
                </a:solidFill>
              </a:rPr>
              <a:t>,</a:t>
            </a:r>
          </a:p>
          <a:p>
            <a:pPr>
              <a:lnSpc>
                <a:spcPts val="1200"/>
              </a:lnSpc>
            </a:pPr>
            <a:r>
              <a:rPr lang="nb-NO" sz="1200" dirty="0">
                <a:solidFill>
                  <a:srgbClr val="0000FF"/>
                </a:solidFill>
              </a:rPr>
              <a:t> </a:t>
            </a:r>
            <a:r>
              <a:rPr lang="nb-NO" sz="1200" dirty="0" smtClean="0">
                <a:solidFill>
                  <a:srgbClr val="0000FF"/>
                </a:solidFill>
              </a:rPr>
              <a:t>       </a:t>
            </a:r>
            <a:r>
              <a:rPr lang="nb-NO" sz="1200" dirty="0" err="1" smtClean="0">
                <a:solidFill>
                  <a:srgbClr val="0000FF"/>
                </a:solidFill>
              </a:rPr>
              <a:t>low</a:t>
            </a:r>
            <a:r>
              <a:rPr lang="nb-NO" sz="1200" dirty="0" smtClean="0">
                <a:solidFill>
                  <a:srgbClr val="0000FF"/>
                </a:solidFill>
              </a:rPr>
              <a:t> </a:t>
            </a:r>
            <a:r>
              <a:rPr lang="nb-NO" sz="1200" dirty="0" err="1" smtClean="0">
                <a:solidFill>
                  <a:srgbClr val="0000FF"/>
                </a:solidFill>
              </a:rPr>
              <a:t>energy</a:t>
            </a:r>
            <a:r>
              <a:rPr lang="nb-NO" sz="1200" dirty="0" smtClean="0">
                <a:solidFill>
                  <a:srgbClr val="0000FF"/>
                </a:solidFill>
              </a:rPr>
              <a:t> </a:t>
            </a:r>
            <a:endParaRPr lang="nb-NO" sz="1200" dirty="0">
              <a:solidFill>
                <a:srgbClr val="0000FF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724128" y="4335383"/>
            <a:ext cx="27531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</a:pPr>
            <a:r>
              <a:rPr lang="nb-NO" sz="1400" b="1" dirty="0" err="1" smtClean="0">
                <a:solidFill>
                  <a:srgbClr val="0000FF"/>
                </a:solidFill>
              </a:rPr>
              <a:t>e</a:t>
            </a:r>
            <a:r>
              <a:rPr lang="nb-NO" sz="1400" b="1" baseline="-25000" dirty="0" err="1" smtClean="0">
                <a:solidFill>
                  <a:srgbClr val="0000FF"/>
                </a:solidFill>
              </a:rPr>
              <a:t>g</a:t>
            </a:r>
            <a:r>
              <a:rPr lang="nb-NO" sz="1400" dirty="0" smtClean="0">
                <a:solidFill>
                  <a:srgbClr val="0000FF"/>
                </a:solidFill>
              </a:rPr>
              <a:t>: </a:t>
            </a:r>
            <a:r>
              <a:rPr lang="nb-NO" sz="1200" dirty="0" err="1" smtClean="0">
                <a:solidFill>
                  <a:srgbClr val="0000FF"/>
                </a:solidFill>
              </a:rPr>
              <a:t>along</a:t>
            </a:r>
            <a:r>
              <a:rPr lang="nb-NO" sz="1200" dirty="0" smtClean="0">
                <a:solidFill>
                  <a:srgbClr val="0000FF"/>
                </a:solidFill>
              </a:rPr>
              <a:t> </a:t>
            </a:r>
            <a:r>
              <a:rPr lang="nb-NO" sz="1200" dirty="0" err="1" smtClean="0">
                <a:solidFill>
                  <a:srgbClr val="0000FF"/>
                </a:solidFill>
              </a:rPr>
              <a:t>axes</a:t>
            </a:r>
            <a:r>
              <a:rPr lang="nb-NO" sz="1200" dirty="0" smtClean="0">
                <a:solidFill>
                  <a:srgbClr val="0000FF"/>
                </a:solidFill>
              </a:rPr>
              <a:t>, </a:t>
            </a:r>
            <a:r>
              <a:rPr lang="nb-NO" sz="1200" dirty="0" err="1" smtClean="0">
                <a:solidFill>
                  <a:srgbClr val="0000FF"/>
                </a:solidFill>
              </a:rPr>
              <a:t>low</a:t>
            </a:r>
            <a:r>
              <a:rPr lang="nb-NO" sz="1200" dirty="0" smtClean="0">
                <a:solidFill>
                  <a:srgbClr val="0000FF"/>
                </a:solidFill>
              </a:rPr>
              <a:t> </a:t>
            </a:r>
            <a:r>
              <a:rPr lang="nb-NO" sz="1200" dirty="0" err="1" smtClean="0">
                <a:solidFill>
                  <a:srgbClr val="0000FF"/>
                </a:solidFill>
              </a:rPr>
              <a:t>repusion</a:t>
            </a:r>
            <a:r>
              <a:rPr lang="nb-NO" sz="1200" dirty="0" smtClean="0">
                <a:solidFill>
                  <a:srgbClr val="0000FF"/>
                </a:solidFill>
              </a:rPr>
              <a:t>, </a:t>
            </a:r>
            <a:r>
              <a:rPr lang="nb-NO" sz="1200" dirty="0" err="1" smtClean="0">
                <a:solidFill>
                  <a:srgbClr val="0000FF"/>
                </a:solidFill>
              </a:rPr>
              <a:t>low</a:t>
            </a:r>
            <a:r>
              <a:rPr lang="nb-NO" sz="1200" dirty="0" smtClean="0">
                <a:solidFill>
                  <a:srgbClr val="0000FF"/>
                </a:solidFill>
              </a:rPr>
              <a:t> </a:t>
            </a:r>
            <a:r>
              <a:rPr lang="nb-NO" sz="1200" dirty="0" err="1">
                <a:solidFill>
                  <a:srgbClr val="0000FF"/>
                </a:solidFill>
              </a:rPr>
              <a:t>energy</a:t>
            </a:r>
            <a:r>
              <a:rPr lang="nb-NO" sz="1200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614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pc\Dokumenter\Adobe-Illustr-figures\Mineralogy\CF-splitting-Spin-dodec-Fe2+-Fe3+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6" y="188640"/>
            <a:ext cx="7904340" cy="266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pc\Dokumenter\Adobe-Illustr-figures\Mineralogy\CF-splitting-Spin-oct-Fe2+-Fe3+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33055"/>
            <a:ext cx="7327529" cy="275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78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M:\pc\Dokumenter\Adobe-Illustr-figures\Experimental-PhaseRel\PhaseRel\Subsol-FeiB-Stixrude\Fig1-fp-spin-trans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879" y="260648"/>
            <a:ext cx="5040560" cy="37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pc\Dokumenter\Adobe-Illustr-figures\Mineralogy\CrystStruct-MgO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2" y="3284984"/>
            <a:ext cx="3855892" cy="351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027" y="88559"/>
            <a:ext cx="337784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0000FF"/>
                </a:solidFill>
              </a:rPr>
              <a:t>Fe</a:t>
            </a:r>
            <a:r>
              <a:rPr lang="nb-NO" sz="2000" baseline="30000" dirty="0" smtClean="0">
                <a:solidFill>
                  <a:srgbClr val="0000FF"/>
                </a:solidFill>
              </a:rPr>
              <a:t>2+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spin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state</a:t>
            </a:r>
            <a:r>
              <a:rPr lang="nb-NO" sz="2000" dirty="0" smtClean="0">
                <a:solidFill>
                  <a:srgbClr val="0000FF"/>
                </a:solidFill>
              </a:rPr>
              <a:t> in </a:t>
            </a:r>
            <a:r>
              <a:rPr lang="nb-NO" sz="2000" dirty="0" err="1" smtClean="0">
                <a:solidFill>
                  <a:srgbClr val="0000FF"/>
                </a:solidFill>
              </a:rPr>
              <a:t>ferropericlase</a:t>
            </a:r>
            <a:endParaRPr lang="nb-NO" sz="2000" dirty="0" smtClean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90" y="692696"/>
            <a:ext cx="3801041" cy="2226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Wide stability field of mixed spin state (equal</a:t>
            </a:r>
          </a:p>
          <a:p>
            <a:r>
              <a:rPr lang="nb-NO" sz="1400" dirty="0" smtClean="0"/>
              <a:t>  proportions of Fe</a:t>
            </a:r>
            <a:r>
              <a:rPr lang="nb-NO" sz="1400" baseline="-25000" dirty="0" smtClean="0"/>
              <a:t>HS</a:t>
            </a:r>
            <a:r>
              <a:rPr lang="nb-NO" sz="1400" dirty="0" smtClean="0"/>
              <a:t> and Fe</a:t>
            </a:r>
            <a:r>
              <a:rPr lang="nb-NO" sz="1400" baseline="-25000" dirty="0" smtClean="0"/>
              <a:t>LS</a:t>
            </a:r>
            <a:r>
              <a:rPr lang="nb-NO" sz="1400" dirty="0" smtClean="0"/>
              <a:t>) minimises crystal </a:t>
            </a:r>
          </a:p>
          <a:p>
            <a:r>
              <a:rPr lang="nb-NO" sz="1400" dirty="0" smtClean="0"/>
              <a:t>  lattice strain)</a:t>
            </a:r>
          </a:p>
          <a:p>
            <a:pPr>
              <a:lnSpc>
                <a:spcPts val="800"/>
              </a:lnSpc>
            </a:pPr>
            <a:endParaRPr lang="nb-NO" sz="1400" dirty="0" smtClean="0"/>
          </a:p>
          <a:p>
            <a:r>
              <a:rPr lang="nb-NO" sz="1400" dirty="0" smtClean="0"/>
              <a:t>Ionic radii, octahedral coordination</a:t>
            </a:r>
          </a:p>
          <a:p>
            <a:pPr>
              <a:lnSpc>
                <a:spcPts val="1300"/>
              </a:lnSpc>
            </a:pPr>
            <a:r>
              <a:rPr lang="nb-NO" sz="1200" dirty="0" smtClean="0"/>
              <a:t>(Shannon &amp; Prewitt 1969, 1970, Acta. Cryst. B) </a:t>
            </a:r>
          </a:p>
          <a:p>
            <a:r>
              <a:rPr lang="nb-NO" sz="1400" dirty="0"/>
              <a:t> </a:t>
            </a:r>
            <a:r>
              <a:rPr lang="nb-NO" sz="1400" dirty="0" smtClean="0"/>
              <a:t> </a:t>
            </a:r>
            <a:r>
              <a:rPr lang="nb-NO" sz="1400" dirty="0" smtClean="0">
                <a:solidFill>
                  <a:srgbClr val="FF0000"/>
                </a:solidFill>
              </a:rPr>
              <a:t>Mg</a:t>
            </a:r>
            <a:r>
              <a:rPr lang="nb-NO" sz="1400" baseline="30000" dirty="0" smtClean="0">
                <a:solidFill>
                  <a:srgbClr val="FF0000"/>
                </a:solidFill>
              </a:rPr>
              <a:t>2+</a:t>
            </a:r>
            <a:r>
              <a:rPr lang="nb-NO" sz="1400" dirty="0" smtClean="0">
                <a:solidFill>
                  <a:srgbClr val="FF0000"/>
                </a:solidFill>
              </a:rPr>
              <a:t>: 0.72 Å</a:t>
            </a:r>
          </a:p>
          <a:p>
            <a:pPr>
              <a:lnSpc>
                <a:spcPts val="20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  Fe</a:t>
            </a:r>
            <a:r>
              <a:rPr lang="nb-NO" sz="1400" baseline="30000" dirty="0" smtClean="0">
                <a:solidFill>
                  <a:srgbClr val="FF0000"/>
                </a:solidFill>
              </a:rPr>
              <a:t>2+</a:t>
            </a:r>
            <a:r>
              <a:rPr lang="nb-NO" sz="1400" baseline="-25000" dirty="0" smtClean="0">
                <a:solidFill>
                  <a:srgbClr val="FF0000"/>
                </a:solidFill>
              </a:rPr>
              <a:t>HS</a:t>
            </a:r>
            <a:r>
              <a:rPr lang="nb-NO" sz="1400" dirty="0" smtClean="0">
                <a:solidFill>
                  <a:srgbClr val="FF0000"/>
                </a:solidFill>
              </a:rPr>
              <a:t>: 0.78 Å</a:t>
            </a:r>
          </a:p>
          <a:p>
            <a:pPr>
              <a:lnSpc>
                <a:spcPts val="20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  Fe</a:t>
            </a:r>
            <a:r>
              <a:rPr lang="nb-NO" sz="1400" baseline="30000" dirty="0" smtClean="0">
                <a:solidFill>
                  <a:srgbClr val="FF0000"/>
                </a:solidFill>
              </a:rPr>
              <a:t>2+</a:t>
            </a:r>
            <a:r>
              <a:rPr lang="nb-NO" sz="1400" baseline="-25000" dirty="0" smtClean="0">
                <a:solidFill>
                  <a:srgbClr val="FF0000"/>
                </a:solidFill>
              </a:rPr>
              <a:t>LS</a:t>
            </a:r>
            <a:r>
              <a:rPr lang="nb-NO" sz="1400" dirty="0">
                <a:solidFill>
                  <a:srgbClr val="FF0000"/>
                </a:solidFill>
              </a:rPr>
              <a:t>: </a:t>
            </a:r>
            <a:r>
              <a:rPr lang="nb-NO" sz="1400" dirty="0" smtClean="0">
                <a:solidFill>
                  <a:srgbClr val="FF0000"/>
                </a:solidFill>
              </a:rPr>
              <a:t>0.61 Å</a:t>
            </a:r>
          </a:p>
          <a:p>
            <a:pPr>
              <a:lnSpc>
                <a:spcPts val="2000"/>
              </a:lnSpc>
            </a:pPr>
            <a:r>
              <a:rPr lang="nb-NO" sz="1400" dirty="0" smtClean="0"/>
              <a:t>  </a:t>
            </a:r>
            <a:r>
              <a:rPr lang="nb-NO" sz="1400" dirty="0" smtClean="0">
                <a:solidFill>
                  <a:srgbClr val="0000FF"/>
                </a:solidFill>
              </a:rPr>
              <a:t>O</a:t>
            </a:r>
            <a:r>
              <a:rPr lang="nb-NO" sz="1400" baseline="30000" dirty="0" smtClean="0">
                <a:solidFill>
                  <a:srgbClr val="0000FF"/>
                </a:solidFill>
              </a:rPr>
              <a:t>2</a:t>
            </a:r>
            <a:r>
              <a:rPr lang="nb-NO" sz="1400" baseline="30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-</a:t>
            </a:r>
            <a:r>
              <a:rPr lang="nb-NO" sz="1400" dirty="0" smtClean="0">
                <a:solidFill>
                  <a:srgbClr val="0000FF"/>
                </a:solidFill>
              </a:rPr>
              <a:t>: 1.40 </a:t>
            </a:r>
            <a:r>
              <a:rPr lang="nb-NO" sz="1400" dirty="0">
                <a:solidFill>
                  <a:srgbClr val="0000FF"/>
                </a:solidFill>
              </a:rPr>
              <a:t>Å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72200" y="4149080"/>
            <a:ext cx="2632452" cy="57708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050" dirty="0" smtClean="0"/>
              <a:t>F-2007: Fei et al., 2007, </a:t>
            </a:r>
            <a:r>
              <a:rPr lang="nb-NO" sz="1050" dirty="0" err="1" smtClean="0"/>
              <a:t>GRL</a:t>
            </a:r>
            <a:endParaRPr lang="nb-NO" sz="1050" dirty="0" smtClean="0"/>
          </a:p>
          <a:p>
            <a:r>
              <a:rPr lang="nb-NO" sz="1050" dirty="0" smtClean="0"/>
              <a:t>K-2010: </a:t>
            </a:r>
            <a:r>
              <a:rPr lang="nb-NO" sz="1050" dirty="0" err="1" smtClean="0"/>
              <a:t>Komabayashi</a:t>
            </a:r>
            <a:r>
              <a:rPr lang="nb-NO" sz="1050" dirty="0" smtClean="0"/>
              <a:t> et al., 2010, </a:t>
            </a:r>
            <a:r>
              <a:rPr lang="nb-NO" sz="1050" dirty="0" err="1" smtClean="0"/>
              <a:t>EPSL</a:t>
            </a:r>
            <a:endParaRPr lang="nb-NO" sz="1050" dirty="0" smtClean="0"/>
          </a:p>
          <a:p>
            <a:r>
              <a:rPr lang="nb-NO" sz="1050" dirty="0" smtClean="0"/>
              <a:t>HS-2015: </a:t>
            </a:r>
            <a:r>
              <a:rPr lang="nb-NO" sz="1050" dirty="0" err="1" smtClean="0"/>
              <a:t>Holmström</a:t>
            </a:r>
            <a:r>
              <a:rPr lang="nb-NO" sz="1050" dirty="0" smtClean="0"/>
              <a:t> &amp; </a:t>
            </a:r>
            <a:r>
              <a:rPr lang="nb-NO" sz="1050" dirty="0" err="1" smtClean="0"/>
              <a:t>Stixrude</a:t>
            </a:r>
            <a:r>
              <a:rPr lang="nb-NO" sz="1050" dirty="0" smtClean="0"/>
              <a:t>, 2015, </a:t>
            </a:r>
            <a:r>
              <a:rPr lang="nb-NO" sz="1050" dirty="0" err="1" smtClean="0"/>
              <a:t>PRL</a:t>
            </a:r>
            <a:endParaRPr lang="nb-NO" sz="1050" dirty="0" smtClean="0"/>
          </a:p>
        </p:txBody>
      </p:sp>
    </p:spTree>
    <p:extLst>
      <p:ext uri="{BB962C8B-B14F-4D97-AF65-F5344CB8AC3E}">
        <p14:creationId xmlns:p14="http://schemas.microsoft.com/office/powerpoint/2010/main" val="205037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96752"/>
            <a:ext cx="6268920" cy="5446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0"/>
            <a:ext cx="46185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>
                <a:solidFill>
                  <a:srgbClr val="3333FF"/>
                </a:solidFill>
              </a:rPr>
              <a:t>3D-ferropericlase </a:t>
            </a:r>
            <a:r>
              <a:rPr lang="nb-NO" sz="3200" dirty="0" err="1" smtClean="0">
                <a:solidFill>
                  <a:srgbClr val="3333FF"/>
                </a:solidFill>
              </a:rPr>
              <a:t>structure</a:t>
            </a:r>
            <a:endParaRPr lang="nb-NO" sz="3200" dirty="0" smtClean="0">
              <a:solidFill>
                <a:srgbClr val="3333FF"/>
              </a:solidFill>
            </a:endParaRPr>
          </a:p>
          <a:p>
            <a:r>
              <a:rPr lang="nb-NO" sz="3200" dirty="0" smtClean="0"/>
              <a:t>(</a:t>
            </a:r>
            <a:r>
              <a:rPr lang="nb-NO" sz="3200" dirty="0" err="1" smtClean="0"/>
              <a:t>Mg,Fe</a:t>
            </a:r>
            <a:r>
              <a:rPr lang="nb-NO" sz="3200" dirty="0" smtClean="0"/>
              <a:t>)O</a:t>
            </a:r>
            <a:endParaRPr lang="nb-NO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020272" y="6362300"/>
            <a:ext cx="203934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/>
              <a:t>Creative </a:t>
            </a:r>
            <a:r>
              <a:rPr lang="nb-NO" sz="1100" dirty="0" err="1" smtClean="0"/>
              <a:t>Commons</a:t>
            </a:r>
            <a:r>
              <a:rPr lang="nb-NO" sz="1100" dirty="0" smtClean="0"/>
              <a:t> </a:t>
            </a:r>
            <a:r>
              <a:rPr lang="nb-NO" sz="1100" dirty="0" err="1" smtClean="0"/>
              <a:t>Attribution</a:t>
            </a:r>
            <a:r>
              <a:rPr lang="nb-NO" sz="1100" dirty="0" smtClean="0"/>
              <a:t> –</a:t>
            </a:r>
          </a:p>
          <a:p>
            <a:pPr>
              <a:lnSpc>
                <a:spcPts val="1200"/>
              </a:lnSpc>
            </a:pPr>
            <a:r>
              <a:rPr lang="nb-NO" sz="1100" dirty="0" err="1" smtClean="0"/>
              <a:t>Share</a:t>
            </a:r>
            <a:r>
              <a:rPr lang="nb-NO" sz="1100" dirty="0" smtClean="0"/>
              <a:t> </a:t>
            </a:r>
            <a:r>
              <a:rPr lang="nb-NO" sz="1100" dirty="0" err="1" smtClean="0"/>
              <a:t>Alike</a:t>
            </a:r>
            <a:r>
              <a:rPr lang="nb-NO" sz="1100" dirty="0" smtClean="0"/>
              <a:t> 4.0 International</a:t>
            </a:r>
            <a:endParaRPr lang="nb-NO" sz="11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209906" y="2132856"/>
            <a:ext cx="489886" cy="72008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23728" y="2795225"/>
            <a:ext cx="504056" cy="5771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04572" y="1827928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 smtClean="0"/>
              <a:t>Mg,Fe</a:t>
            </a:r>
            <a:endParaRPr lang="nb-NO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549661" y="2441282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b="1" dirty="0" smtClean="0"/>
              <a:t>O</a:t>
            </a:r>
            <a:endParaRPr lang="nb-NO" sz="4000" b="1" dirty="0"/>
          </a:p>
        </p:txBody>
      </p:sp>
    </p:spTree>
    <p:extLst>
      <p:ext uri="{BB962C8B-B14F-4D97-AF65-F5344CB8AC3E}">
        <p14:creationId xmlns:p14="http://schemas.microsoft.com/office/powerpoint/2010/main" val="16483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" y="980728"/>
            <a:ext cx="3299455" cy="4311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74" y="1867263"/>
            <a:ext cx="2806999" cy="4079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79" y="2350720"/>
            <a:ext cx="231180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9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8609572" cy="4917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19390"/>
            <a:ext cx="4294765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1800" dirty="0" smtClean="0">
                <a:solidFill>
                  <a:srgbClr val="0000FF"/>
                </a:solidFill>
              </a:rPr>
              <a:t>Fe</a:t>
            </a:r>
            <a:r>
              <a:rPr lang="nb-NO" sz="1800" baseline="30000" dirty="0" smtClean="0">
                <a:solidFill>
                  <a:srgbClr val="0000FF"/>
                </a:solidFill>
              </a:rPr>
              <a:t>2+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spin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state</a:t>
            </a:r>
            <a:r>
              <a:rPr lang="nb-NO" sz="1800" dirty="0" smtClean="0">
                <a:solidFill>
                  <a:srgbClr val="0000FF"/>
                </a:solidFill>
              </a:rPr>
              <a:t> in </a:t>
            </a:r>
            <a:r>
              <a:rPr lang="nb-NO" sz="1800" dirty="0" err="1" smtClean="0">
                <a:solidFill>
                  <a:srgbClr val="0000FF"/>
                </a:solidFill>
              </a:rPr>
              <a:t>ferropericlase</a:t>
            </a:r>
            <a:endParaRPr lang="nb-NO" sz="1800" dirty="0" smtClean="0">
              <a:solidFill>
                <a:srgbClr val="0000FF"/>
              </a:solidFill>
            </a:endParaRPr>
          </a:p>
          <a:p>
            <a:pPr>
              <a:lnSpc>
                <a:spcPts val="2100"/>
              </a:lnSpc>
            </a:pPr>
            <a:r>
              <a:rPr lang="nb-NO" sz="1800" b="1" dirty="0" err="1" smtClean="0">
                <a:solidFill>
                  <a:srgbClr val="0000FF"/>
                </a:solidFill>
              </a:rPr>
              <a:t>Effects</a:t>
            </a:r>
            <a:r>
              <a:rPr lang="nb-NO" sz="1800" b="1" dirty="0" smtClean="0">
                <a:solidFill>
                  <a:srgbClr val="0000FF"/>
                </a:solidFill>
              </a:rPr>
              <a:t> </a:t>
            </a:r>
            <a:r>
              <a:rPr lang="nb-NO" sz="1800" b="1" dirty="0" err="1" smtClean="0">
                <a:solidFill>
                  <a:srgbClr val="0000FF"/>
                </a:solidFill>
              </a:rPr>
              <a:t>on</a:t>
            </a:r>
            <a:r>
              <a:rPr lang="nb-NO" sz="1800" b="1" dirty="0" smtClean="0">
                <a:solidFill>
                  <a:srgbClr val="0000FF"/>
                </a:solidFill>
              </a:rPr>
              <a:t> </a:t>
            </a:r>
            <a:r>
              <a:rPr lang="nb-NO" sz="1800" b="1" dirty="0" err="1" smtClean="0">
                <a:solidFill>
                  <a:srgbClr val="0000FF"/>
                </a:solidFill>
              </a:rPr>
              <a:t>elastic</a:t>
            </a:r>
            <a:r>
              <a:rPr lang="nb-NO" sz="1800" b="1" dirty="0" smtClean="0">
                <a:solidFill>
                  <a:srgbClr val="0000FF"/>
                </a:solidFill>
              </a:rPr>
              <a:t> moduli and </a:t>
            </a:r>
            <a:r>
              <a:rPr lang="nb-NO" sz="1800" b="1" dirty="0" err="1" smtClean="0">
                <a:solidFill>
                  <a:srgbClr val="0000FF"/>
                </a:solidFill>
              </a:rPr>
              <a:t>wave</a:t>
            </a:r>
            <a:r>
              <a:rPr lang="nb-NO" sz="1800" b="1" dirty="0" smtClean="0">
                <a:solidFill>
                  <a:srgbClr val="0000FF"/>
                </a:solidFill>
              </a:rPr>
              <a:t>-speeds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192" y="188640"/>
            <a:ext cx="2362122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Valencia-</a:t>
            </a:r>
            <a:r>
              <a:rPr lang="nb-NO" sz="1200" dirty="0" err="1" smtClean="0"/>
              <a:t>Cardona</a:t>
            </a:r>
            <a:r>
              <a:rPr lang="nb-NO" sz="1200" dirty="0" smtClean="0"/>
              <a:t> et al. 2017, </a:t>
            </a:r>
            <a:r>
              <a:rPr lang="nb-NO" sz="1200" dirty="0" err="1" smtClean="0"/>
              <a:t>GRL</a:t>
            </a:r>
            <a:endParaRPr lang="nb-NO" sz="12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168400" y="2128520"/>
            <a:ext cx="2016760" cy="528320"/>
          </a:xfrm>
          <a:prstGeom prst="rect">
            <a:avLst/>
          </a:prstGeom>
          <a:solidFill>
            <a:srgbClr val="FFFF00">
              <a:alpha val="5098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8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9043" y="131864"/>
            <a:ext cx="3377848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Fe</a:t>
            </a:r>
            <a:r>
              <a:rPr lang="nb-NO" sz="2000" baseline="30000" dirty="0" smtClean="0">
                <a:solidFill>
                  <a:srgbClr val="0000FF"/>
                </a:solidFill>
              </a:rPr>
              <a:t>2+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spin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state</a:t>
            </a:r>
            <a:r>
              <a:rPr lang="nb-NO" sz="2000" dirty="0" smtClean="0">
                <a:solidFill>
                  <a:srgbClr val="0000FF"/>
                </a:solidFill>
              </a:rPr>
              <a:t> in </a:t>
            </a:r>
            <a:r>
              <a:rPr lang="nb-NO" sz="2000" dirty="0" err="1" smtClean="0">
                <a:solidFill>
                  <a:srgbClr val="0000FF"/>
                </a:solidFill>
              </a:rPr>
              <a:t>ferropericlase</a:t>
            </a:r>
            <a:endParaRPr lang="nb-NO" sz="2000" dirty="0" smtClean="0">
              <a:solidFill>
                <a:srgbClr val="0000FF"/>
              </a:solidFill>
            </a:endParaRPr>
          </a:p>
          <a:p>
            <a:pPr>
              <a:lnSpc>
                <a:spcPts val="2100"/>
              </a:lnSpc>
            </a:pPr>
            <a:r>
              <a:rPr lang="nb-NO" sz="1800" b="1" dirty="0" err="1" smtClean="0">
                <a:solidFill>
                  <a:srgbClr val="0000FF"/>
                </a:solidFill>
              </a:rPr>
              <a:t>Effects</a:t>
            </a:r>
            <a:r>
              <a:rPr lang="nb-NO" sz="1800" b="1" dirty="0" smtClean="0">
                <a:solidFill>
                  <a:srgbClr val="0000FF"/>
                </a:solidFill>
              </a:rPr>
              <a:t> </a:t>
            </a:r>
            <a:r>
              <a:rPr lang="nb-NO" sz="1800" b="1" dirty="0" err="1" smtClean="0">
                <a:solidFill>
                  <a:srgbClr val="0000FF"/>
                </a:solidFill>
              </a:rPr>
              <a:t>on</a:t>
            </a:r>
            <a:r>
              <a:rPr lang="nb-NO" sz="1800" b="1" dirty="0" smtClean="0">
                <a:solidFill>
                  <a:srgbClr val="0000FF"/>
                </a:solidFill>
              </a:rPr>
              <a:t> </a:t>
            </a:r>
            <a:r>
              <a:rPr lang="nb-NO" sz="1800" b="1" dirty="0" err="1" smtClean="0">
                <a:solidFill>
                  <a:srgbClr val="0000FF"/>
                </a:solidFill>
              </a:rPr>
              <a:t>elastic</a:t>
            </a:r>
            <a:r>
              <a:rPr lang="nb-NO" sz="1800" b="1" dirty="0" smtClean="0">
                <a:solidFill>
                  <a:srgbClr val="0000FF"/>
                </a:solidFill>
              </a:rPr>
              <a:t> moduli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2587" y="131864"/>
            <a:ext cx="1455848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err="1" smtClean="0"/>
              <a:t>Kennett</a:t>
            </a:r>
            <a:r>
              <a:rPr lang="nb-NO" sz="1200" dirty="0" smtClean="0"/>
              <a:t> 2021, </a:t>
            </a:r>
            <a:r>
              <a:rPr lang="nb-NO" sz="1200" dirty="0" err="1" smtClean="0"/>
              <a:t>EPSL</a:t>
            </a:r>
            <a:endParaRPr lang="nb-NO" sz="12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50488" y="1728857"/>
            <a:ext cx="3961368" cy="2697447"/>
            <a:chOff x="107504" y="1484784"/>
            <a:chExt cx="3961368" cy="2848699"/>
          </a:xfrm>
        </p:grpSpPr>
        <p:grpSp>
          <p:nvGrpSpPr>
            <p:cNvPr id="6" name="Group 5"/>
            <p:cNvGrpSpPr/>
            <p:nvPr/>
          </p:nvGrpSpPr>
          <p:grpSpPr>
            <a:xfrm>
              <a:off x="107504" y="1484784"/>
              <a:ext cx="3961368" cy="2848699"/>
              <a:chOff x="395536" y="2708920"/>
              <a:chExt cx="3704541" cy="243232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95536" y="2708920"/>
                <a:ext cx="3704541" cy="2432323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69216" y="2759368"/>
                <a:ext cx="3425264" cy="21529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653184" y="1680488"/>
              <a:ext cx="1297150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200" dirty="0" smtClean="0"/>
                <a:t>G: </a:t>
              </a:r>
              <a:r>
                <a:rPr lang="nb-NO" sz="1200" dirty="0" err="1" smtClean="0"/>
                <a:t>Shear</a:t>
              </a:r>
              <a:r>
                <a:rPr lang="nb-NO" sz="1200" dirty="0" smtClean="0"/>
                <a:t> modulus</a:t>
              </a:r>
            </a:p>
            <a:p>
              <a:pPr>
                <a:lnSpc>
                  <a:spcPts val="1200"/>
                </a:lnSpc>
              </a:pPr>
              <a:r>
                <a:rPr lang="nb-NO" sz="1200" dirty="0" smtClean="0"/>
                <a:t>K: bulk modulus</a:t>
              </a:r>
            </a:p>
            <a:p>
              <a:pPr>
                <a:lnSpc>
                  <a:spcPts val="1200"/>
                </a:lnSpc>
              </a:pPr>
              <a:r>
                <a:rPr lang="nb-NO" sz="1200" dirty="0" smtClean="0"/>
                <a:t>p: </a:t>
              </a:r>
              <a:r>
                <a:rPr lang="nb-NO" sz="1200" dirty="0" err="1" smtClean="0"/>
                <a:t>pressure</a:t>
              </a:r>
              <a:endParaRPr lang="nb-NO" sz="1200" dirty="0" smtClean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5917" y="3199227"/>
              <a:ext cx="1194891" cy="575212"/>
            </a:xfrm>
            <a:prstGeom prst="rect">
              <a:avLst/>
            </a:prstGeom>
            <a:solidFill>
              <a:srgbClr val="FFFF00">
                <a:alpha val="7843"/>
              </a:srgbClr>
            </a:solidFill>
            <a:ln w="127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8791" y="3377720"/>
              <a:ext cx="1332416" cy="395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nb-NO" sz="1000" b="1" dirty="0" err="1" smtClean="0">
                  <a:solidFill>
                    <a:srgbClr val="009900"/>
                  </a:solidFill>
                </a:rPr>
                <a:t>Calculated</a:t>
              </a:r>
              <a:r>
                <a:rPr lang="nb-NO" sz="1000" b="1" dirty="0" smtClean="0">
                  <a:solidFill>
                    <a:srgbClr val="009900"/>
                  </a:solidFill>
                </a:rPr>
                <a:t> </a:t>
              </a:r>
              <a:r>
                <a:rPr lang="nb-NO" sz="1000" b="1" dirty="0" err="1" smtClean="0">
                  <a:solidFill>
                    <a:srgbClr val="009900"/>
                  </a:solidFill>
                </a:rPr>
                <a:t>without</a:t>
              </a:r>
              <a:endParaRPr lang="nb-NO" sz="1000" b="1" dirty="0">
                <a:solidFill>
                  <a:srgbClr val="009900"/>
                </a:solidFill>
              </a:endParaRPr>
            </a:p>
            <a:p>
              <a:pPr>
                <a:lnSpc>
                  <a:spcPts val="1100"/>
                </a:lnSpc>
              </a:pPr>
              <a:r>
                <a:rPr lang="nb-NO" sz="1000" b="1" dirty="0" err="1" smtClean="0">
                  <a:solidFill>
                    <a:srgbClr val="009900"/>
                  </a:solidFill>
                </a:rPr>
                <a:t>spin</a:t>
              </a:r>
              <a:r>
                <a:rPr lang="nb-NO" sz="1000" b="1" dirty="0" smtClean="0">
                  <a:solidFill>
                    <a:srgbClr val="009900"/>
                  </a:solidFill>
                </a:rPr>
                <a:t> </a:t>
              </a:r>
              <a:r>
                <a:rPr lang="nb-NO" sz="1000" b="1" dirty="0" err="1" smtClean="0">
                  <a:solidFill>
                    <a:srgbClr val="009900"/>
                  </a:solidFill>
                </a:rPr>
                <a:t>crossover</a:t>
              </a:r>
              <a:r>
                <a:rPr lang="nb-NO" sz="1000" b="1" dirty="0" smtClean="0">
                  <a:solidFill>
                    <a:srgbClr val="009900"/>
                  </a:solidFill>
                </a:rPr>
                <a:t> </a:t>
              </a:r>
              <a:r>
                <a:rPr lang="nb-NO" sz="1000" b="1" dirty="0" err="1" smtClean="0">
                  <a:solidFill>
                    <a:srgbClr val="009900"/>
                  </a:solidFill>
                </a:rPr>
                <a:t>effect</a:t>
              </a:r>
              <a:r>
                <a:rPr lang="nb-NO" sz="1000" b="1" dirty="0" smtClean="0">
                  <a:solidFill>
                    <a:srgbClr val="009900"/>
                  </a:solidFill>
                </a:rPr>
                <a:t> </a:t>
              </a:r>
              <a:endParaRPr lang="en-US" sz="1000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298525" y="1914170"/>
            <a:ext cx="4809979" cy="2592288"/>
            <a:chOff x="4289501" y="1141760"/>
            <a:chExt cx="4815896" cy="259228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9501" y="1141760"/>
              <a:ext cx="4815896" cy="259228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309613" y="1357784"/>
              <a:ext cx="193928" cy="169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7843520" y="2997200"/>
              <a:ext cx="289560" cy="345440"/>
            </a:xfrm>
            <a:prstGeom prst="line">
              <a:avLst/>
            </a:prstGeom>
            <a:ln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001557" y="2982885"/>
              <a:ext cx="93647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000" b="1" dirty="0" err="1" smtClean="0">
                  <a:solidFill>
                    <a:srgbClr val="0099FF"/>
                  </a:solidFill>
                </a:rPr>
                <a:t>Elevated</a:t>
              </a:r>
              <a:r>
                <a:rPr lang="nb-NO" sz="1000" b="1" dirty="0" smtClean="0">
                  <a:solidFill>
                    <a:srgbClr val="0099FF"/>
                  </a:solidFill>
                </a:rPr>
                <a:t> K</a:t>
              </a:r>
              <a:r>
                <a:rPr lang="nb-NO" sz="1000" dirty="0" smtClean="0">
                  <a:solidFill>
                    <a:srgbClr val="0099FF"/>
                  </a:solidFill>
                </a:rPr>
                <a:t> </a:t>
              </a:r>
              <a:r>
                <a:rPr lang="nb-NO" sz="1000" b="1" dirty="0" smtClean="0">
                  <a:solidFill>
                    <a:srgbClr val="0099FF"/>
                  </a:solidFill>
                </a:rPr>
                <a:t>in</a:t>
              </a:r>
            </a:p>
            <a:p>
              <a:pPr>
                <a:lnSpc>
                  <a:spcPts val="1000"/>
                </a:lnSpc>
              </a:pPr>
              <a:r>
                <a:rPr lang="nb-NO" sz="1000" b="1" dirty="0" err="1" smtClean="0">
                  <a:solidFill>
                    <a:srgbClr val="0099FF"/>
                  </a:solidFill>
                </a:rPr>
                <a:t>low-spin</a:t>
              </a:r>
              <a:r>
                <a:rPr lang="nb-NO" sz="1000" b="1" dirty="0" smtClean="0">
                  <a:solidFill>
                    <a:srgbClr val="0099FF"/>
                  </a:solidFill>
                </a:rPr>
                <a:t> </a:t>
              </a:r>
              <a:r>
                <a:rPr lang="nb-NO" sz="1000" b="1" dirty="0" err="1" smtClean="0">
                  <a:solidFill>
                    <a:srgbClr val="0099FF"/>
                  </a:solidFill>
                </a:rPr>
                <a:t>state</a:t>
              </a:r>
              <a:endParaRPr lang="nb-NO" sz="1000" dirty="0">
                <a:solidFill>
                  <a:srgbClr val="0099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9316740">
              <a:off x="7501006" y="1749426"/>
              <a:ext cx="102944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000" b="1" dirty="0" err="1" smtClean="0">
                  <a:solidFill>
                    <a:srgbClr val="FF0000"/>
                  </a:solidFill>
                </a:rPr>
                <a:t>Low</a:t>
              </a:r>
              <a:r>
                <a:rPr lang="nb-NO" sz="1000" b="1" dirty="0" smtClean="0">
                  <a:solidFill>
                    <a:srgbClr val="FF0000"/>
                  </a:solidFill>
                </a:rPr>
                <a:t> K</a:t>
              </a:r>
              <a:r>
                <a:rPr lang="nb-NO" sz="1000" dirty="0" smtClean="0">
                  <a:solidFill>
                    <a:srgbClr val="FF0000"/>
                  </a:solidFill>
                </a:rPr>
                <a:t> </a:t>
              </a:r>
              <a:r>
                <a:rPr lang="nb-NO" sz="1000" dirty="0" err="1" smtClean="0">
                  <a:solidFill>
                    <a:srgbClr val="FF0000"/>
                  </a:solidFill>
                </a:rPr>
                <a:t>through</a:t>
              </a:r>
              <a:r>
                <a:rPr lang="nb-NO" sz="1000" dirty="0" smtClean="0">
                  <a:solidFill>
                    <a:srgbClr val="FF0000"/>
                  </a:solidFill>
                </a:rPr>
                <a:t> </a:t>
              </a:r>
            </a:p>
            <a:p>
              <a:pPr>
                <a:lnSpc>
                  <a:spcPts val="1000"/>
                </a:lnSpc>
              </a:pPr>
              <a:r>
                <a:rPr lang="nb-NO" sz="1000" dirty="0" err="1" smtClean="0">
                  <a:solidFill>
                    <a:srgbClr val="FF0000"/>
                  </a:solidFill>
                </a:rPr>
                <a:t>mixed-spin</a:t>
              </a:r>
              <a:r>
                <a:rPr lang="nb-NO" sz="1000" dirty="0" smtClean="0">
                  <a:solidFill>
                    <a:srgbClr val="FF0000"/>
                  </a:solidFill>
                </a:rPr>
                <a:t> </a:t>
              </a:r>
              <a:r>
                <a:rPr lang="nb-NO" sz="1000" dirty="0" err="1" smtClean="0">
                  <a:solidFill>
                    <a:srgbClr val="FF0000"/>
                  </a:solidFill>
                </a:rPr>
                <a:t>state</a:t>
              </a:r>
              <a:endParaRPr lang="nb-NO" sz="1000" dirty="0">
                <a:solidFill>
                  <a:srgbClr val="FF0000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6601146" y="1471845"/>
              <a:ext cx="1927398" cy="1492249"/>
            </a:xfrm>
            <a:custGeom>
              <a:avLst/>
              <a:gdLst>
                <a:gd name="connsiteX0" fmla="*/ 0 w 1927398"/>
                <a:gd name="connsiteY0" fmla="*/ 993953 h 1492249"/>
                <a:gd name="connsiteX1" fmla="*/ 1001730 w 1927398"/>
                <a:gd name="connsiteY1" fmla="*/ 367229 h 1492249"/>
                <a:gd name="connsiteX2" fmla="*/ 1618180 w 1927398"/>
                <a:gd name="connsiteY2" fmla="*/ 48730 h 1492249"/>
                <a:gd name="connsiteX3" fmla="*/ 1772292 w 1927398"/>
                <a:gd name="connsiteY3" fmla="*/ 2497 h 1492249"/>
                <a:gd name="connsiteX4" fmla="*/ 1895582 w 1927398"/>
                <a:gd name="connsiteY4" fmla="*/ 17908 h 1492249"/>
                <a:gd name="connsiteX5" fmla="*/ 1926405 w 1927398"/>
                <a:gd name="connsiteY5" fmla="*/ 115512 h 1492249"/>
                <a:gd name="connsiteX6" fmla="*/ 1869897 w 1927398"/>
                <a:gd name="connsiteY6" fmla="*/ 346681 h 1492249"/>
                <a:gd name="connsiteX7" fmla="*/ 1643865 w 1927398"/>
                <a:gd name="connsiteY7" fmla="*/ 906622 h 1492249"/>
                <a:gd name="connsiteX8" fmla="*/ 1289407 w 1927398"/>
                <a:gd name="connsiteY8" fmla="*/ 1492249 h 149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398" h="1492249">
                  <a:moveTo>
                    <a:pt x="0" y="993953"/>
                  </a:moveTo>
                  <a:cubicBezTo>
                    <a:pt x="366016" y="759359"/>
                    <a:pt x="732033" y="524766"/>
                    <a:pt x="1001730" y="367229"/>
                  </a:cubicBezTo>
                  <a:cubicBezTo>
                    <a:pt x="1271427" y="209692"/>
                    <a:pt x="1489753" y="109519"/>
                    <a:pt x="1618180" y="48730"/>
                  </a:cubicBezTo>
                  <a:cubicBezTo>
                    <a:pt x="1746607" y="-12059"/>
                    <a:pt x="1726058" y="7634"/>
                    <a:pt x="1772292" y="2497"/>
                  </a:cubicBezTo>
                  <a:cubicBezTo>
                    <a:pt x="1818526" y="-2640"/>
                    <a:pt x="1869897" y="-928"/>
                    <a:pt x="1895582" y="17908"/>
                  </a:cubicBezTo>
                  <a:cubicBezTo>
                    <a:pt x="1921268" y="36744"/>
                    <a:pt x="1930686" y="60717"/>
                    <a:pt x="1926405" y="115512"/>
                  </a:cubicBezTo>
                  <a:cubicBezTo>
                    <a:pt x="1922124" y="170307"/>
                    <a:pt x="1916987" y="214829"/>
                    <a:pt x="1869897" y="346681"/>
                  </a:cubicBezTo>
                  <a:cubicBezTo>
                    <a:pt x="1822807" y="478533"/>
                    <a:pt x="1740613" y="715694"/>
                    <a:pt x="1643865" y="906622"/>
                  </a:cubicBezTo>
                  <a:cubicBezTo>
                    <a:pt x="1547117" y="1097550"/>
                    <a:pt x="1418262" y="1294899"/>
                    <a:pt x="1289407" y="1492249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 rot="1685555">
            <a:off x="1061652" y="2654090"/>
            <a:ext cx="2678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solidFill>
                  <a:srgbClr val="FF0000"/>
                </a:solidFill>
              </a:rPr>
              <a:t>Almost</a:t>
            </a:r>
            <a:r>
              <a:rPr lang="nb-NO" sz="1400" dirty="0" smtClean="0">
                <a:solidFill>
                  <a:srgbClr val="FF0000"/>
                </a:solidFill>
              </a:rPr>
              <a:t> linear G/K vs. p/K </a:t>
            </a:r>
            <a:r>
              <a:rPr lang="nb-NO" sz="1400" dirty="0" err="1" smtClean="0">
                <a:solidFill>
                  <a:srgbClr val="FF0000"/>
                </a:solidFill>
              </a:rPr>
              <a:t>relation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42313" y="1980357"/>
            <a:ext cx="3545405" cy="1884898"/>
          </a:xfrm>
          <a:prstGeom prst="line">
            <a:avLst/>
          </a:prstGeom>
          <a:ln w="95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906401" y="1746459"/>
            <a:ext cx="1863011" cy="6565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600" b="1" dirty="0" err="1" smtClean="0">
                <a:solidFill>
                  <a:srgbClr val="009900"/>
                </a:solidFill>
              </a:rPr>
              <a:t>fp</a:t>
            </a:r>
            <a:r>
              <a:rPr lang="nb-NO" sz="1600" b="1" dirty="0">
                <a:solidFill>
                  <a:srgbClr val="009900"/>
                </a:solidFill>
              </a:rPr>
              <a:t>:</a:t>
            </a:r>
            <a:r>
              <a:rPr lang="nb-NO" sz="1600" dirty="0"/>
              <a:t> </a:t>
            </a:r>
            <a:r>
              <a:rPr lang="nb-NO" sz="1600" b="1" dirty="0" smtClean="0">
                <a:solidFill>
                  <a:srgbClr val="009900"/>
                </a:solidFill>
              </a:rPr>
              <a:t>Mg</a:t>
            </a:r>
            <a:r>
              <a:rPr lang="nb-NO" sz="1600" b="1" baseline="-25000" dirty="0" smtClean="0">
                <a:solidFill>
                  <a:srgbClr val="009900"/>
                </a:solidFill>
              </a:rPr>
              <a:t>87.5</a:t>
            </a:r>
            <a:r>
              <a:rPr lang="nb-NO" sz="1600" b="1" dirty="0" smtClean="0">
                <a:solidFill>
                  <a:srgbClr val="009900"/>
                </a:solidFill>
              </a:rPr>
              <a:t>Fe</a:t>
            </a:r>
            <a:r>
              <a:rPr lang="nb-NO" sz="1600" b="1" baseline="-25000" dirty="0" smtClean="0">
                <a:solidFill>
                  <a:srgbClr val="009900"/>
                </a:solidFill>
              </a:rPr>
              <a:t>12.5</a:t>
            </a:r>
            <a:r>
              <a:rPr lang="nb-NO" sz="1600" b="1" dirty="0" smtClean="0">
                <a:solidFill>
                  <a:srgbClr val="009900"/>
                </a:solidFill>
              </a:rPr>
              <a:t>O</a:t>
            </a:r>
            <a:r>
              <a:rPr lang="nb-NO" sz="1600" b="1" baseline="-25000" dirty="0" smtClean="0">
                <a:solidFill>
                  <a:srgbClr val="009900"/>
                </a:solidFill>
              </a:rPr>
              <a:t>100</a:t>
            </a:r>
            <a:endParaRPr lang="nb-NO" sz="1600" dirty="0" smtClean="0"/>
          </a:p>
          <a:p>
            <a:pPr>
              <a:lnSpc>
                <a:spcPts val="1500"/>
              </a:lnSpc>
            </a:pPr>
            <a:r>
              <a:rPr lang="nb-NO" sz="1050" dirty="0" smtClean="0"/>
              <a:t>Ab </a:t>
            </a:r>
            <a:r>
              <a:rPr lang="nb-NO" sz="1050" dirty="0" err="1" smtClean="0"/>
              <a:t>initio</a:t>
            </a:r>
            <a:r>
              <a:rPr lang="nb-NO" sz="1050" dirty="0" smtClean="0"/>
              <a:t>, </a:t>
            </a:r>
            <a:r>
              <a:rPr lang="nb-NO" sz="1050" dirty="0" err="1" smtClean="0"/>
              <a:t>along</a:t>
            </a:r>
            <a:r>
              <a:rPr lang="nb-NO" sz="1050" dirty="0" smtClean="0"/>
              <a:t> BS-81 adiabat,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   Wu </a:t>
            </a:r>
            <a:r>
              <a:rPr lang="nb-NO" sz="1000" dirty="0"/>
              <a:t>et al. 2013, </a:t>
            </a:r>
            <a:r>
              <a:rPr lang="nb-NO" sz="1000" dirty="0" smtClean="0"/>
              <a:t>PRL</a:t>
            </a:r>
          </a:p>
        </p:txBody>
      </p:sp>
      <p:sp>
        <p:nvSpPr>
          <p:cNvPr id="42" name="TextBox 41"/>
          <p:cNvSpPr txBox="1"/>
          <p:nvPr/>
        </p:nvSpPr>
        <p:spPr>
          <a:xfrm rot="1658972">
            <a:off x="1033489" y="2931660"/>
            <a:ext cx="2492990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dirty="0" smtClean="0">
                <a:solidFill>
                  <a:srgbClr val="009900"/>
                </a:solidFill>
              </a:rPr>
              <a:t>Green data </a:t>
            </a:r>
            <a:r>
              <a:rPr lang="nb-NO" sz="1000" dirty="0" err="1" smtClean="0">
                <a:solidFill>
                  <a:srgbClr val="009900"/>
                </a:solidFill>
              </a:rPr>
              <a:t>curve</a:t>
            </a:r>
            <a:r>
              <a:rPr lang="nb-NO" sz="1000" dirty="0" smtClean="0">
                <a:solidFill>
                  <a:srgbClr val="009900"/>
                </a:solidFill>
              </a:rPr>
              <a:t>: </a:t>
            </a:r>
            <a:r>
              <a:rPr lang="nb-NO" sz="1000" dirty="0" err="1" smtClean="0">
                <a:solidFill>
                  <a:srgbClr val="009900"/>
                </a:solidFill>
              </a:rPr>
              <a:t>slightly</a:t>
            </a:r>
            <a:r>
              <a:rPr lang="nb-NO" sz="1000" dirty="0" smtClean="0">
                <a:solidFill>
                  <a:srgbClr val="009900"/>
                </a:solidFill>
              </a:rPr>
              <a:t> </a:t>
            </a:r>
            <a:r>
              <a:rPr lang="nb-NO" sz="1000" b="1" dirty="0" err="1" smtClean="0">
                <a:solidFill>
                  <a:srgbClr val="009900"/>
                </a:solidFill>
              </a:rPr>
              <a:t>concave</a:t>
            </a:r>
            <a:r>
              <a:rPr lang="nb-NO" sz="1000" b="1" dirty="0" smtClean="0">
                <a:solidFill>
                  <a:srgbClr val="009900"/>
                </a:solidFill>
              </a:rPr>
              <a:t> </a:t>
            </a:r>
            <a:r>
              <a:rPr lang="nb-NO" sz="1000" b="1" dirty="0" err="1" smtClean="0">
                <a:solidFill>
                  <a:srgbClr val="009900"/>
                </a:solidFill>
              </a:rPr>
              <a:t>upwards</a:t>
            </a:r>
            <a:endParaRPr lang="en-US" sz="10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6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908720"/>
            <a:ext cx="3727565" cy="27636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024" y="72275"/>
            <a:ext cx="3844322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Fe</a:t>
            </a:r>
            <a:r>
              <a:rPr lang="nb-NO" sz="2000" baseline="30000" dirty="0" smtClean="0">
                <a:solidFill>
                  <a:srgbClr val="0000FF"/>
                </a:solidFill>
              </a:rPr>
              <a:t>2+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spin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state</a:t>
            </a:r>
            <a:r>
              <a:rPr lang="nb-NO" sz="2000" dirty="0" smtClean="0">
                <a:solidFill>
                  <a:srgbClr val="0000FF"/>
                </a:solidFill>
              </a:rPr>
              <a:t> in </a:t>
            </a:r>
            <a:r>
              <a:rPr lang="nb-NO" sz="2000" dirty="0" err="1" smtClean="0">
                <a:solidFill>
                  <a:srgbClr val="0000FF"/>
                </a:solidFill>
              </a:rPr>
              <a:t>ferropericlase</a:t>
            </a:r>
            <a:endParaRPr lang="nb-NO" sz="2000" dirty="0" smtClean="0">
              <a:solidFill>
                <a:srgbClr val="0000FF"/>
              </a:solidFill>
            </a:endParaRPr>
          </a:p>
          <a:p>
            <a:pPr>
              <a:lnSpc>
                <a:spcPts val="2100"/>
              </a:lnSpc>
            </a:pPr>
            <a:r>
              <a:rPr lang="nb-NO" b="1" dirty="0" err="1" smtClean="0">
                <a:solidFill>
                  <a:srgbClr val="0000FF"/>
                </a:solidFill>
              </a:rPr>
              <a:t>Effects</a:t>
            </a:r>
            <a:r>
              <a:rPr lang="nb-NO" b="1" dirty="0" smtClean="0">
                <a:solidFill>
                  <a:srgbClr val="0000FF"/>
                </a:solidFill>
              </a:rPr>
              <a:t> </a:t>
            </a:r>
            <a:r>
              <a:rPr lang="nb-NO" b="1" dirty="0" err="1" smtClean="0">
                <a:solidFill>
                  <a:srgbClr val="0000FF"/>
                </a:solidFill>
              </a:rPr>
              <a:t>on</a:t>
            </a:r>
            <a:r>
              <a:rPr lang="nb-NO" b="1" dirty="0" smtClean="0">
                <a:solidFill>
                  <a:srgbClr val="0000FF"/>
                </a:solidFill>
              </a:rPr>
              <a:t> </a:t>
            </a:r>
            <a:r>
              <a:rPr lang="nb-NO" b="1" dirty="0" err="1" smtClean="0">
                <a:solidFill>
                  <a:srgbClr val="0000FF"/>
                </a:solidFill>
              </a:rPr>
              <a:t>elastic</a:t>
            </a:r>
            <a:r>
              <a:rPr lang="nb-NO" b="1" dirty="0" smtClean="0">
                <a:solidFill>
                  <a:srgbClr val="0000FF"/>
                </a:solidFill>
              </a:rPr>
              <a:t> moduli and </a:t>
            </a:r>
            <a:r>
              <a:rPr lang="nb-NO" b="1" dirty="0" err="1" smtClean="0">
                <a:solidFill>
                  <a:srgbClr val="0000FF"/>
                </a:solidFill>
              </a:rPr>
              <a:t>wave</a:t>
            </a:r>
            <a:r>
              <a:rPr lang="nb-NO" b="1" dirty="0" smtClean="0">
                <a:solidFill>
                  <a:srgbClr val="0000FF"/>
                </a:solidFill>
              </a:rPr>
              <a:t>-speeds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5936" y="79467"/>
            <a:ext cx="1455848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err="1" smtClean="0"/>
              <a:t>Kennett</a:t>
            </a:r>
            <a:r>
              <a:rPr lang="nb-NO" sz="1200" dirty="0" smtClean="0"/>
              <a:t> 2021, </a:t>
            </a:r>
            <a:r>
              <a:rPr lang="nb-NO" sz="1200" dirty="0" err="1" smtClean="0"/>
              <a:t>EPSL</a:t>
            </a:r>
            <a:endParaRPr lang="nb-NO" sz="12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1504624" y="841371"/>
            <a:ext cx="157734" cy="14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59427" y="1081976"/>
            <a:ext cx="2361915" cy="2239123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34" y="3867449"/>
            <a:ext cx="3357965" cy="270703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59427" y="4320255"/>
            <a:ext cx="2361915" cy="2239123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803643" y="3321099"/>
            <a:ext cx="19972" cy="999036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2013569">
            <a:off x="2501792" y="5085360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 err="1" smtClean="0">
                <a:solidFill>
                  <a:srgbClr val="0066FF"/>
                </a:solidFill>
              </a:rPr>
              <a:t>Convex</a:t>
            </a:r>
            <a:r>
              <a:rPr lang="nb-NO" sz="1000" b="1" dirty="0">
                <a:solidFill>
                  <a:srgbClr val="0066FF"/>
                </a:solidFill>
              </a:rPr>
              <a:t> </a:t>
            </a:r>
            <a:r>
              <a:rPr lang="nb-NO" sz="1000" b="1" dirty="0" err="1" smtClean="0">
                <a:solidFill>
                  <a:srgbClr val="0066FF"/>
                </a:solidFill>
              </a:rPr>
              <a:t>upwards</a:t>
            </a:r>
            <a:r>
              <a:rPr lang="nb-NO" sz="1000" b="1" dirty="0" smtClean="0">
                <a:solidFill>
                  <a:srgbClr val="0066FF"/>
                </a:solidFill>
              </a:rPr>
              <a:t>:</a:t>
            </a:r>
            <a:endParaRPr lang="en-US" sz="1000" b="1" dirty="0">
              <a:solidFill>
                <a:srgbClr val="0066FF"/>
              </a:solidFill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1346697" y="4099072"/>
            <a:ext cx="2597498" cy="1657978"/>
          </a:xfrm>
          <a:custGeom>
            <a:avLst/>
            <a:gdLst>
              <a:gd name="connsiteX0" fmla="*/ 0 w 2597498"/>
              <a:gd name="connsiteY0" fmla="*/ 0 h 1657978"/>
              <a:gd name="connsiteX1" fmla="*/ 1713243 w 2597498"/>
              <a:gd name="connsiteY1" fmla="*/ 879230 h 1657978"/>
              <a:gd name="connsiteX2" fmla="*/ 2135274 w 2597498"/>
              <a:gd name="connsiteY2" fmla="*/ 1120391 h 1657978"/>
              <a:gd name="connsiteX3" fmla="*/ 2401556 w 2597498"/>
              <a:gd name="connsiteY3" fmla="*/ 1346479 h 1657978"/>
              <a:gd name="connsiteX4" fmla="*/ 2597498 w 2597498"/>
              <a:gd name="connsiteY4" fmla="*/ 1657978 h 165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7498" h="1657978">
                <a:moveTo>
                  <a:pt x="0" y="0"/>
                </a:moveTo>
                <a:lnTo>
                  <a:pt x="1713243" y="879230"/>
                </a:lnTo>
                <a:cubicBezTo>
                  <a:pt x="2069122" y="1065962"/>
                  <a:pt x="2020555" y="1042516"/>
                  <a:pt x="2135274" y="1120391"/>
                </a:cubicBezTo>
                <a:cubicBezTo>
                  <a:pt x="2249993" y="1198266"/>
                  <a:pt x="2324519" y="1256881"/>
                  <a:pt x="2401556" y="1346479"/>
                </a:cubicBezTo>
                <a:cubicBezTo>
                  <a:pt x="2478593" y="1436077"/>
                  <a:pt x="2538045" y="1547027"/>
                  <a:pt x="2597498" y="1657978"/>
                </a:cubicBezTo>
              </a:path>
            </a:pathLst>
          </a:custGeom>
          <a:noFill/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1577735" y="6446098"/>
            <a:ext cx="364202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800" dirty="0" smtClean="0"/>
              <a:t>0.40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1457483" y="5845304"/>
            <a:ext cx="1569660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900" dirty="0" err="1" smtClean="0"/>
              <a:t>Marquardt</a:t>
            </a:r>
            <a:r>
              <a:rPr lang="nb-NO" sz="900" dirty="0" smtClean="0"/>
              <a:t> et al. 2009, </a:t>
            </a:r>
            <a:r>
              <a:rPr lang="nb-NO" sz="900" dirty="0" err="1" smtClean="0"/>
              <a:t>EPSL</a:t>
            </a:r>
            <a:endParaRPr lang="en-US" sz="900" dirty="0"/>
          </a:p>
        </p:txBody>
      </p:sp>
      <p:sp>
        <p:nvSpPr>
          <p:cNvPr id="32" name="TextBox 31"/>
          <p:cNvSpPr txBox="1"/>
          <p:nvPr/>
        </p:nvSpPr>
        <p:spPr>
          <a:xfrm>
            <a:off x="2122311" y="1268760"/>
            <a:ext cx="1289135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b="1" dirty="0" smtClean="0">
                <a:solidFill>
                  <a:srgbClr val="009900"/>
                </a:solidFill>
              </a:rPr>
              <a:t>Mg</a:t>
            </a:r>
            <a:r>
              <a:rPr lang="nb-NO" sz="1300" b="1" baseline="-25000" dirty="0" smtClean="0">
                <a:solidFill>
                  <a:srgbClr val="009900"/>
                </a:solidFill>
              </a:rPr>
              <a:t>81.25</a:t>
            </a:r>
            <a:r>
              <a:rPr lang="nb-NO" sz="1300" b="1" dirty="0" smtClean="0">
                <a:solidFill>
                  <a:srgbClr val="009900"/>
                </a:solidFill>
              </a:rPr>
              <a:t>Fe</a:t>
            </a:r>
            <a:r>
              <a:rPr lang="nb-NO" sz="1300" b="1" baseline="-25000" dirty="0" smtClean="0">
                <a:solidFill>
                  <a:srgbClr val="009900"/>
                </a:solidFill>
              </a:rPr>
              <a:t>18.75</a:t>
            </a:r>
            <a:r>
              <a:rPr lang="nb-NO" sz="1300" b="1" dirty="0" smtClean="0">
                <a:solidFill>
                  <a:srgbClr val="009900"/>
                </a:solidFill>
              </a:rPr>
              <a:t>O</a:t>
            </a:r>
          </a:p>
          <a:p>
            <a:pPr>
              <a:lnSpc>
                <a:spcPts val="1400"/>
              </a:lnSpc>
            </a:pPr>
            <a:r>
              <a:rPr lang="nb-NO" sz="1050" dirty="0"/>
              <a:t>Ab </a:t>
            </a:r>
            <a:r>
              <a:rPr lang="nb-NO" sz="1050" dirty="0" err="1"/>
              <a:t>initio</a:t>
            </a:r>
            <a:r>
              <a:rPr lang="nb-NO" sz="1050" dirty="0"/>
              <a:t>, 2000 K,</a:t>
            </a:r>
          </a:p>
          <a:p>
            <a:pPr>
              <a:lnSpc>
                <a:spcPts val="1400"/>
              </a:lnSpc>
            </a:pPr>
            <a:r>
              <a:rPr lang="nb-NO" sz="1050" dirty="0"/>
              <a:t>Wu et al. 2013, </a:t>
            </a:r>
            <a:r>
              <a:rPr lang="nb-NO" sz="1050" dirty="0" smtClean="0"/>
              <a:t>PRL</a:t>
            </a:r>
            <a:endParaRPr lang="nb-NO" sz="1050" dirty="0"/>
          </a:p>
        </p:txBody>
      </p:sp>
    </p:spTree>
    <p:extLst>
      <p:ext uri="{BB962C8B-B14F-4D97-AF65-F5344CB8AC3E}">
        <p14:creationId xmlns:p14="http://schemas.microsoft.com/office/powerpoint/2010/main" val="69855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64" grpId="0"/>
      <p:bldP spid="65" grpId="0" animBg="1"/>
      <p:bldP spid="66" grpId="0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591" y="260648"/>
            <a:ext cx="82346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>
                <a:solidFill>
                  <a:srgbClr val="0000FF"/>
                </a:solidFill>
              </a:rPr>
              <a:t>Quantum </a:t>
            </a:r>
            <a:r>
              <a:rPr lang="nb-NO" sz="2800" dirty="0" err="1" smtClean="0">
                <a:solidFill>
                  <a:srgbClr val="0000FF"/>
                </a:solidFill>
              </a:rPr>
              <a:t>numbers</a:t>
            </a:r>
            <a:endParaRPr lang="nb-NO" sz="2800" dirty="0" smtClean="0">
              <a:solidFill>
                <a:srgbClr val="0000FF"/>
              </a:solidFill>
            </a:endParaRPr>
          </a:p>
          <a:p>
            <a:endParaRPr lang="nb-NO" dirty="0"/>
          </a:p>
          <a:p>
            <a:r>
              <a:rPr lang="nb-NO" sz="2000" dirty="0" smtClean="0">
                <a:solidFill>
                  <a:srgbClr val="FF0000"/>
                </a:solidFill>
              </a:rPr>
              <a:t>Principal QN: </a:t>
            </a:r>
            <a:r>
              <a:rPr lang="nb-NO" sz="2000" b="1" dirty="0" smtClean="0">
                <a:solidFill>
                  <a:srgbClr val="FF0000"/>
                </a:solidFill>
              </a:rPr>
              <a:t>n</a:t>
            </a:r>
            <a:r>
              <a:rPr lang="nb-NO" sz="2000" dirty="0" smtClean="0">
                <a:solidFill>
                  <a:srgbClr val="FF0000"/>
                </a:solidFill>
              </a:rPr>
              <a:t> = 1, 2, - - -, 7  </a:t>
            </a:r>
            <a:r>
              <a:rPr lang="nb-NO" sz="1400" dirty="0" smtClean="0"/>
              <a:t>(corresponding to the K, L, M, N, O, P and Q shells, energy levels)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916832"/>
            <a:ext cx="6054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9900CC"/>
                </a:solidFill>
              </a:rPr>
              <a:t>Angular</a:t>
            </a:r>
            <a:r>
              <a:rPr lang="nb-NO" sz="2000" dirty="0" smtClean="0">
                <a:solidFill>
                  <a:srgbClr val="9900CC"/>
                </a:solidFill>
              </a:rPr>
              <a:t> </a:t>
            </a:r>
            <a:r>
              <a:rPr lang="nb-NO" sz="2000" dirty="0" err="1" smtClean="0">
                <a:solidFill>
                  <a:srgbClr val="9900CC"/>
                </a:solidFill>
              </a:rPr>
              <a:t>momentum</a:t>
            </a:r>
            <a:r>
              <a:rPr lang="nb-NO" sz="2000" dirty="0" smtClean="0">
                <a:solidFill>
                  <a:srgbClr val="9900CC"/>
                </a:solidFill>
              </a:rPr>
              <a:t> QN: </a:t>
            </a:r>
            <a:r>
              <a:rPr lang="nb-NO" sz="2000" b="1" dirty="0" smtClean="0">
                <a:solidFill>
                  <a:srgbClr val="9900CC"/>
                </a:solidFill>
              </a:rPr>
              <a:t>l</a:t>
            </a:r>
            <a:r>
              <a:rPr lang="nb-NO" sz="2000" dirty="0" smtClean="0">
                <a:solidFill>
                  <a:srgbClr val="9900CC"/>
                </a:solidFill>
              </a:rPr>
              <a:t>   </a:t>
            </a:r>
          </a:p>
          <a:p>
            <a:r>
              <a:rPr lang="nb-NO" sz="2000" dirty="0"/>
              <a:t> </a:t>
            </a:r>
            <a:r>
              <a:rPr lang="nb-NO" sz="2000" dirty="0" smtClean="0"/>
              <a:t> For a given </a:t>
            </a:r>
            <a:r>
              <a:rPr lang="nb-NO" sz="2000" b="1" dirty="0" smtClean="0">
                <a:solidFill>
                  <a:srgbClr val="FF0000"/>
                </a:solidFill>
              </a:rPr>
              <a:t>n</a:t>
            </a:r>
            <a:r>
              <a:rPr lang="nb-NO" sz="2000" dirty="0" smtClean="0"/>
              <a:t>,  </a:t>
            </a:r>
            <a:r>
              <a:rPr lang="nb-NO" sz="2000" b="1" dirty="0" smtClean="0">
                <a:solidFill>
                  <a:srgbClr val="9900CC"/>
                </a:solidFill>
              </a:rPr>
              <a:t>l</a:t>
            </a:r>
            <a:r>
              <a:rPr lang="nb-NO" sz="2000" dirty="0" smtClean="0"/>
              <a:t> </a:t>
            </a:r>
            <a:r>
              <a:rPr lang="nb-NO" sz="2000" dirty="0" smtClean="0">
                <a:solidFill>
                  <a:srgbClr val="9900CC"/>
                </a:solidFill>
              </a:rPr>
              <a:t>can be:  0</a:t>
            </a:r>
            <a:r>
              <a:rPr lang="nb-NO" sz="1800" dirty="0" smtClean="0">
                <a:solidFill>
                  <a:srgbClr val="9900CC"/>
                </a:solidFill>
              </a:rPr>
              <a:t>,</a:t>
            </a:r>
            <a:r>
              <a:rPr lang="nb-NO" sz="1400" dirty="0" smtClean="0">
                <a:solidFill>
                  <a:srgbClr val="9900CC"/>
                </a:solidFill>
              </a:rPr>
              <a:t> - - -</a:t>
            </a:r>
            <a:r>
              <a:rPr lang="nb-NO" sz="1800" dirty="0" smtClean="0">
                <a:solidFill>
                  <a:srgbClr val="9900CC"/>
                </a:solidFill>
              </a:rPr>
              <a:t>,</a:t>
            </a:r>
            <a:r>
              <a:rPr lang="nb-NO" sz="1400" dirty="0" smtClean="0">
                <a:solidFill>
                  <a:srgbClr val="9900CC"/>
                </a:solidFill>
              </a:rPr>
              <a:t> </a:t>
            </a:r>
            <a:r>
              <a:rPr lang="nb-NO" sz="2000" b="1" dirty="0" smtClean="0">
                <a:solidFill>
                  <a:srgbClr val="9900CC"/>
                </a:solidFill>
              </a:rPr>
              <a:t>n</a:t>
            </a:r>
            <a:r>
              <a:rPr lang="nb-NO" sz="2000" dirty="0" smtClean="0">
                <a:solidFill>
                  <a:srgbClr val="9900CC"/>
                </a:solidFill>
                <a:latin typeface="Symbol" panose="05050102010706020507" pitchFamily="18" charset="2"/>
              </a:rPr>
              <a:t>-</a:t>
            </a:r>
            <a:r>
              <a:rPr lang="nb-NO" sz="2000" dirty="0" smtClean="0">
                <a:solidFill>
                  <a:srgbClr val="9900CC"/>
                </a:solidFill>
              </a:rPr>
              <a:t>1   </a:t>
            </a:r>
            <a:r>
              <a:rPr lang="nb-NO" sz="1400" dirty="0"/>
              <a:t> </a:t>
            </a:r>
            <a:r>
              <a:rPr lang="nb-NO" sz="1400" dirty="0" smtClean="0"/>
              <a:t> i</a:t>
            </a:r>
            <a:r>
              <a:rPr lang="en-GB" sz="1400" dirty="0" smtClean="0"/>
              <a:t>.e. for </a:t>
            </a:r>
            <a:r>
              <a:rPr lang="en-GB" sz="1400" b="1" dirty="0" smtClean="0"/>
              <a:t>n</a:t>
            </a:r>
            <a:r>
              <a:rPr lang="en-GB" sz="1400" dirty="0" smtClean="0"/>
              <a:t>=3,  </a:t>
            </a:r>
            <a:r>
              <a:rPr lang="en-GB" sz="1400" b="1" dirty="0" smtClean="0"/>
              <a:t>l</a:t>
            </a:r>
            <a:r>
              <a:rPr lang="en-GB" sz="1400" dirty="0" smtClean="0"/>
              <a:t>  is  0, 1,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577" y="3212976"/>
            <a:ext cx="8481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0000FF"/>
                </a:solidFill>
              </a:rPr>
              <a:t>Magnetic QN: </a:t>
            </a:r>
            <a:r>
              <a:rPr lang="nb-NO" sz="2000" b="1" dirty="0" smtClean="0">
                <a:solidFill>
                  <a:srgbClr val="0000FF"/>
                </a:solidFill>
              </a:rPr>
              <a:t>m</a:t>
            </a:r>
            <a:r>
              <a:rPr lang="nb-NO" sz="2000" b="1" baseline="-25000" dirty="0" smtClean="0">
                <a:solidFill>
                  <a:srgbClr val="0000FF"/>
                </a:solidFill>
              </a:rPr>
              <a:t>L</a:t>
            </a:r>
          </a:p>
          <a:p>
            <a:r>
              <a:rPr lang="nb-NO" dirty="0"/>
              <a:t> </a:t>
            </a:r>
            <a:r>
              <a:rPr lang="nb-NO" dirty="0" smtClean="0"/>
              <a:t>  </a:t>
            </a:r>
            <a:r>
              <a:rPr lang="nb-NO" sz="2000" dirty="0" smtClean="0"/>
              <a:t>For a given </a:t>
            </a:r>
            <a:r>
              <a:rPr lang="nb-NO" sz="2000" b="1" dirty="0" smtClean="0">
                <a:solidFill>
                  <a:srgbClr val="9900CC"/>
                </a:solidFill>
              </a:rPr>
              <a:t>l</a:t>
            </a:r>
            <a:r>
              <a:rPr lang="nb-NO" sz="2000" dirty="0" smtClean="0"/>
              <a:t>,  </a:t>
            </a:r>
            <a:r>
              <a:rPr lang="nb-NO" sz="2000" b="1" dirty="0" smtClean="0">
                <a:solidFill>
                  <a:srgbClr val="0000FF"/>
                </a:solidFill>
              </a:rPr>
              <a:t>m</a:t>
            </a:r>
            <a:r>
              <a:rPr lang="nb-NO" sz="2000" b="1" baseline="-25000" dirty="0" smtClean="0">
                <a:solidFill>
                  <a:srgbClr val="0000FF"/>
                </a:solidFill>
              </a:rPr>
              <a:t>L</a:t>
            </a:r>
            <a:r>
              <a:rPr lang="nb-NO" sz="2000" dirty="0" smtClean="0">
                <a:solidFill>
                  <a:srgbClr val="0000FF"/>
                </a:solidFill>
              </a:rPr>
              <a:t> can be:  </a:t>
            </a:r>
            <a:r>
              <a:rPr lang="nb-NO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-</a:t>
            </a:r>
            <a:r>
              <a:rPr lang="nb-NO" sz="2000" b="1" dirty="0" smtClean="0">
                <a:solidFill>
                  <a:srgbClr val="0000FF"/>
                </a:solidFill>
              </a:rPr>
              <a:t>l</a:t>
            </a:r>
            <a:r>
              <a:rPr lang="nb-NO" sz="2000" dirty="0" smtClean="0">
                <a:solidFill>
                  <a:srgbClr val="0000FF"/>
                </a:solidFill>
              </a:rPr>
              <a:t>, </a:t>
            </a:r>
            <a:r>
              <a:rPr lang="nb-NO" sz="2000" dirty="0">
                <a:solidFill>
                  <a:srgbClr val="0000FF"/>
                </a:solidFill>
                <a:latin typeface="Symbol" panose="05050102010706020507" pitchFamily="18" charset="2"/>
              </a:rPr>
              <a:t>-</a:t>
            </a:r>
            <a:r>
              <a:rPr lang="nb-NO" sz="2000" dirty="0" smtClean="0">
                <a:solidFill>
                  <a:srgbClr val="0000FF"/>
                </a:solidFill>
              </a:rPr>
              <a:t>(</a:t>
            </a:r>
            <a:r>
              <a:rPr lang="nb-NO" sz="2000" b="1" dirty="0" smtClean="0">
                <a:solidFill>
                  <a:srgbClr val="0000FF"/>
                </a:solidFill>
              </a:rPr>
              <a:t>l</a:t>
            </a:r>
            <a:r>
              <a:rPr lang="nb-NO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-</a:t>
            </a:r>
            <a:r>
              <a:rPr lang="nb-NO" sz="2000" dirty="0" smtClean="0">
                <a:solidFill>
                  <a:srgbClr val="0000FF"/>
                </a:solidFill>
              </a:rPr>
              <a:t>1), </a:t>
            </a:r>
            <a:r>
              <a:rPr lang="nb-NO" sz="1400" dirty="0" smtClean="0">
                <a:solidFill>
                  <a:srgbClr val="0000FF"/>
                </a:solidFill>
              </a:rPr>
              <a:t>- - -</a:t>
            </a:r>
            <a:r>
              <a:rPr lang="nb-NO" sz="2000" dirty="0" smtClean="0">
                <a:solidFill>
                  <a:srgbClr val="0000FF"/>
                </a:solidFill>
              </a:rPr>
              <a:t>, 0, </a:t>
            </a:r>
            <a:r>
              <a:rPr lang="nb-NO" sz="1400" dirty="0" smtClean="0">
                <a:solidFill>
                  <a:srgbClr val="0000FF"/>
                </a:solidFill>
              </a:rPr>
              <a:t>- - -</a:t>
            </a:r>
            <a:r>
              <a:rPr lang="nb-NO" sz="2000" dirty="0" smtClean="0">
                <a:solidFill>
                  <a:srgbClr val="0000FF"/>
                </a:solidFill>
              </a:rPr>
              <a:t>, </a:t>
            </a:r>
            <a:r>
              <a:rPr lang="nb-NO" sz="2000" b="1" dirty="0" smtClean="0">
                <a:solidFill>
                  <a:srgbClr val="0000FF"/>
                </a:solidFill>
              </a:rPr>
              <a:t>l</a:t>
            </a:r>
            <a:r>
              <a:rPr lang="nb-NO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-1</a:t>
            </a:r>
            <a:r>
              <a:rPr lang="nb-NO" sz="2000" dirty="0" smtClean="0">
                <a:solidFill>
                  <a:srgbClr val="0000FF"/>
                </a:solidFill>
              </a:rPr>
              <a:t>, </a:t>
            </a:r>
            <a:r>
              <a:rPr lang="nb-NO" sz="2000" b="1" dirty="0" smtClean="0">
                <a:solidFill>
                  <a:srgbClr val="0000FF"/>
                </a:solidFill>
              </a:rPr>
              <a:t>l</a:t>
            </a:r>
            <a:r>
              <a:rPr lang="nb-NO" sz="2000" dirty="0" smtClean="0">
                <a:solidFill>
                  <a:srgbClr val="0000FF"/>
                </a:solidFill>
              </a:rPr>
              <a:t>   </a:t>
            </a:r>
            <a:r>
              <a:rPr lang="nb-NO" sz="1400" dirty="0"/>
              <a:t> </a:t>
            </a:r>
            <a:r>
              <a:rPr lang="nb-NO" sz="1400" dirty="0" smtClean="0"/>
              <a:t> i</a:t>
            </a:r>
            <a:r>
              <a:rPr lang="en-GB" sz="1400" dirty="0"/>
              <a:t>.e. for </a:t>
            </a:r>
            <a:r>
              <a:rPr lang="en-GB" sz="1400" b="1" dirty="0" smtClean="0"/>
              <a:t>l</a:t>
            </a:r>
            <a:r>
              <a:rPr lang="en-GB" sz="1400" dirty="0" smtClean="0"/>
              <a:t>=2,   </a:t>
            </a:r>
            <a:r>
              <a:rPr lang="en-GB" sz="1400" b="1" dirty="0" smtClean="0"/>
              <a:t>m</a:t>
            </a:r>
            <a:r>
              <a:rPr lang="en-GB" sz="1400" b="1" baseline="-25000" dirty="0" smtClean="0"/>
              <a:t>L</a:t>
            </a:r>
            <a:r>
              <a:rPr lang="en-GB" sz="1400" dirty="0" smtClean="0"/>
              <a:t> </a:t>
            </a:r>
            <a:r>
              <a:rPr lang="en-GB" sz="1400" dirty="0"/>
              <a:t>is </a:t>
            </a:r>
            <a:r>
              <a:rPr lang="en-GB" sz="1400" dirty="0" smtClean="0"/>
              <a:t> </a:t>
            </a:r>
            <a:r>
              <a:rPr lang="en-GB" sz="1400" dirty="0" smtClean="0">
                <a:latin typeface="Symbol" panose="05050102010706020507" pitchFamily="18" charset="2"/>
              </a:rPr>
              <a:t>-</a:t>
            </a:r>
            <a:r>
              <a:rPr lang="en-GB" sz="1400" dirty="0" smtClean="0"/>
              <a:t>2, </a:t>
            </a:r>
            <a:r>
              <a:rPr lang="en-GB" sz="1400" dirty="0" smtClean="0">
                <a:latin typeface="Symbol" panose="05050102010706020507" pitchFamily="18" charset="2"/>
              </a:rPr>
              <a:t>-</a:t>
            </a:r>
            <a:r>
              <a:rPr lang="en-GB" sz="1400" dirty="0" smtClean="0"/>
              <a:t>1, 0, 1, 2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47344" y="4581128"/>
            <a:ext cx="7276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CC33"/>
                </a:solidFill>
              </a:rPr>
              <a:t>Spin QN: </a:t>
            </a:r>
            <a:r>
              <a:rPr lang="nb-NO" sz="2000" b="1" dirty="0" smtClean="0">
                <a:solidFill>
                  <a:srgbClr val="33CC33"/>
                </a:solidFill>
              </a:rPr>
              <a:t>m</a:t>
            </a:r>
            <a:r>
              <a:rPr lang="nb-NO" sz="2000" b="1" baseline="-25000" dirty="0" smtClean="0">
                <a:solidFill>
                  <a:srgbClr val="33CC33"/>
                </a:solidFill>
              </a:rPr>
              <a:t>S</a:t>
            </a:r>
          </a:p>
          <a:p>
            <a:r>
              <a:rPr lang="nb-NO" dirty="0"/>
              <a:t> </a:t>
            </a:r>
            <a:r>
              <a:rPr lang="nb-NO" dirty="0" smtClean="0"/>
              <a:t>  </a:t>
            </a:r>
            <a:r>
              <a:rPr lang="nb-NO" sz="2000" dirty="0" smtClean="0"/>
              <a:t>For a every </a:t>
            </a:r>
            <a:r>
              <a:rPr lang="nb-NO" sz="2000" b="1" dirty="0">
                <a:solidFill>
                  <a:srgbClr val="0000FF"/>
                </a:solidFill>
              </a:rPr>
              <a:t>m</a:t>
            </a:r>
            <a:r>
              <a:rPr lang="nb-NO" sz="2000" b="1" baseline="-25000" dirty="0">
                <a:solidFill>
                  <a:srgbClr val="0000FF"/>
                </a:solidFill>
              </a:rPr>
              <a:t>L</a:t>
            </a:r>
            <a:r>
              <a:rPr lang="nb-NO" sz="2000" dirty="0" smtClean="0"/>
              <a:t>,  </a:t>
            </a:r>
            <a:r>
              <a:rPr lang="nb-NO" sz="2000" b="1" dirty="0" smtClean="0">
                <a:solidFill>
                  <a:srgbClr val="33CC33"/>
                </a:solidFill>
              </a:rPr>
              <a:t>m</a:t>
            </a:r>
            <a:r>
              <a:rPr lang="nb-NO" sz="2000" b="1" baseline="-25000" dirty="0" smtClean="0">
                <a:solidFill>
                  <a:srgbClr val="33CC33"/>
                </a:solidFill>
              </a:rPr>
              <a:t>s</a:t>
            </a:r>
            <a:r>
              <a:rPr lang="nb-NO" sz="2000" dirty="0" smtClean="0">
                <a:solidFill>
                  <a:srgbClr val="33CC33"/>
                </a:solidFill>
              </a:rPr>
              <a:t> can be:  </a:t>
            </a:r>
            <a:r>
              <a:rPr lang="nb-NO" sz="2000" dirty="0" smtClean="0">
                <a:solidFill>
                  <a:srgbClr val="33CC33"/>
                </a:solidFill>
                <a:latin typeface="Symbol" panose="05050102010706020507" pitchFamily="18" charset="2"/>
              </a:rPr>
              <a:t>-</a:t>
            </a:r>
            <a:r>
              <a:rPr lang="nb-NO" sz="2000" dirty="0" smtClean="0">
                <a:solidFill>
                  <a:srgbClr val="33CC33"/>
                </a:solidFill>
              </a:rPr>
              <a:t>1/2, </a:t>
            </a:r>
            <a:r>
              <a:rPr lang="nb-NO" sz="2000" dirty="0" smtClean="0">
                <a:solidFill>
                  <a:srgbClr val="33CC33"/>
                </a:solidFill>
                <a:latin typeface="Symbol" panose="05050102010706020507" pitchFamily="18" charset="2"/>
              </a:rPr>
              <a:t>+</a:t>
            </a:r>
            <a:r>
              <a:rPr lang="nb-NO" sz="2000" dirty="0" smtClean="0">
                <a:solidFill>
                  <a:srgbClr val="33CC33"/>
                </a:solidFill>
                <a:latin typeface="+mj-lt"/>
              </a:rPr>
              <a:t>1/2  </a:t>
            </a:r>
            <a:r>
              <a:rPr lang="nb-NO" sz="1500" dirty="0" smtClean="0">
                <a:solidFill>
                  <a:srgbClr val="33CC33"/>
                </a:solidFill>
                <a:latin typeface="+mj-lt"/>
              </a:rPr>
              <a:t>(</a:t>
            </a:r>
            <a:r>
              <a:rPr lang="nb-NO" sz="1500" dirty="0" err="1" smtClean="0">
                <a:solidFill>
                  <a:srgbClr val="33CC33"/>
                </a:solidFill>
                <a:latin typeface="+mj-lt"/>
              </a:rPr>
              <a:t>each</a:t>
            </a:r>
            <a:r>
              <a:rPr lang="nb-NO" sz="1500" dirty="0" smtClean="0">
                <a:solidFill>
                  <a:srgbClr val="33CC33"/>
                </a:solidFill>
                <a:latin typeface="+mj-lt"/>
              </a:rPr>
              <a:t> </a:t>
            </a:r>
            <a:r>
              <a:rPr lang="nb-NO" sz="1500" dirty="0" err="1" smtClean="0">
                <a:solidFill>
                  <a:srgbClr val="33CC33"/>
                </a:solidFill>
                <a:latin typeface="+mj-lt"/>
              </a:rPr>
              <a:t>individual</a:t>
            </a:r>
            <a:r>
              <a:rPr lang="nb-NO" sz="1500" dirty="0" smtClean="0">
                <a:solidFill>
                  <a:srgbClr val="33CC33"/>
                </a:solidFill>
                <a:latin typeface="+mj-lt"/>
              </a:rPr>
              <a:t> orbital </a:t>
            </a:r>
            <a:r>
              <a:rPr lang="nb-NO" sz="1500" dirty="0" err="1" smtClean="0">
                <a:solidFill>
                  <a:srgbClr val="33CC33"/>
                </a:solidFill>
                <a:latin typeface="+mj-lt"/>
              </a:rPr>
              <a:t>can</a:t>
            </a:r>
            <a:r>
              <a:rPr lang="nb-NO" sz="1500" dirty="0" smtClean="0">
                <a:solidFill>
                  <a:srgbClr val="33CC33"/>
                </a:solidFill>
                <a:latin typeface="+mj-lt"/>
              </a:rPr>
              <a:t> have</a:t>
            </a:r>
          </a:p>
          <a:p>
            <a:r>
              <a:rPr lang="nb-NO" sz="1500" dirty="0">
                <a:solidFill>
                  <a:srgbClr val="33CC33"/>
                </a:solidFill>
                <a:latin typeface="+mj-lt"/>
              </a:rPr>
              <a:t> </a:t>
            </a:r>
            <a:r>
              <a:rPr lang="nb-NO" sz="1500" dirty="0" smtClean="0">
                <a:solidFill>
                  <a:srgbClr val="33CC33"/>
                </a:solidFill>
                <a:latin typeface="+mj-lt"/>
              </a:rPr>
              <a:t>                                                                                          </a:t>
            </a:r>
            <a:r>
              <a:rPr lang="nb-NO" sz="1500" dirty="0" err="1" smtClean="0">
                <a:solidFill>
                  <a:srgbClr val="33CC33"/>
                </a:solidFill>
                <a:latin typeface="+mj-lt"/>
              </a:rPr>
              <a:t>two</a:t>
            </a:r>
            <a:r>
              <a:rPr lang="nb-NO" sz="1500" dirty="0" smtClean="0">
                <a:solidFill>
                  <a:srgbClr val="33CC33"/>
                </a:solidFill>
                <a:latin typeface="+mj-lt"/>
              </a:rPr>
              <a:t> </a:t>
            </a:r>
            <a:r>
              <a:rPr lang="nb-NO" sz="1500" dirty="0" err="1" smtClean="0">
                <a:solidFill>
                  <a:srgbClr val="33CC33"/>
                </a:solidFill>
                <a:latin typeface="+mj-lt"/>
              </a:rPr>
              <a:t>electrons</a:t>
            </a:r>
            <a:r>
              <a:rPr lang="nb-NO" sz="1500" dirty="0" smtClean="0">
                <a:solidFill>
                  <a:srgbClr val="33CC33"/>
                </a:solidFill>
                <a:latin typeface="+mj-lt"/>
              </a:rPr>
              <a:t> </a:t>
            </a:r>
            <a:r>
              <a:rPr lang="nb-NO" sz="1500" dirty="0" err="1" smtClean="0">
                <a:solidFill>
                  <a:srgbClr val="33CC33"/>
                </a:solidFill>
                <a:latin typeface="+mj-lt"/>
              </a:rPr>
              <a:t>with</a:t>
            </a:r>
            <a:r>
              <a:rPr lang="nb-NO" sz="1500" dirty="0" smtClean="0">
                <a:solidFill>
                  <a:srgbClr val="33CC33"/>
                </a:solidFill>
                <a:latin typeface="+mj-lt"/>
              </a:rPr>
              <a:t> </a:t>
            </a:r>
            <a:r>
              <a:rPr lang="nb-NO" sz="1500" dirty="0" err="1" smtClean="0">
                <a:solidFill>
                  <a:srgbClr val="33CC33"/>
                </a:solidFill>
                <a:latin typeface="+mj-lt"/>
              </a:rPr>
              <a:t>opposite</a:t>
            </a:r>
            <a:r>
              <a:rPr lang="nb-NO" sz="1500" dirty="0" smtClean="0">
                <a:solidFill>
                  <a:srgbClr val="33CC33"/>
                </a:solidFill>
                <a:latin typeface="+mj-lt"/>
              </a:rPr>
              <a:t> </a:t>
            </a:r>
            <a:r>
              <a:rPr lang="nb-NO" sz="1500" dirty="0" err="1" smtClean="0">
                <a:solidFill>
                  <a:srgbClr val="33CC33"/>
                </a:solidFill>
                <a:latin typeface="+mj-lt"/>
              </a:rPr>
              <a:t>spin</a:t>
            </a:r>
            <a:r>
              <a:rPr lang="nb-NO" sz="1500" dirty="0" smtClean="0">
                <a:solidFill>
                  <a:srgbClr val="33CC33"/>
                </a:solidFill>
                <a:latin typeface="+mj-lt"/>
              </a:rPr>
              <a:t>)</a:t>
            </a:r>
            <a:endParaRPr lang="en-GB" sz="1500" dirty="0">
              <a:solidFill>
                <a:srgbClr val="33CC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728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24" y="72275"/>
            <a:ext cx="3844322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Fe</a:t>
            </a:r>
            <a:r>
              <a:rPr lang="nb-NO" sz="2000" baseline="30000" dirty="0" smtClean="0">
                <a:solidFill>
                  <a:srgbClr val="0000FF"/>
                </a:solidFill>
              </a:rPr>
              <a:t>2+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spin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state</a:t>
            </a:r>
            <a:r>
              <a:rPr lang="nb-NO" sz="2000" dirty="0" smtClean="0">
                <a:solidFill>
                  <a:srgbClr val="0000FF"/>
                </a:solidFill>
              </a:rPr>
              <a:t> in </a:t>
            </a:r>
            <a:r>
              <a:rPr lang="nb-NO" sz="2000" dirty="0" err="1" smtClean="0">
                <a:solidFill>
                  <a:srgbClr val="0000FF"/>
                </a:solidFill>
              </a:rPr>
              <a:t>ferropericlase</a:t>
            </a:r>
            <a:endParaRPr lang="nb-NO" sz="2000" dirty="0" smtClean="0">
              <a:solidFill>
                <a:srgbClr val="0000FF"/>
              </a:solidFill>
            </a:endParaRPr>
          </a:p>
          <a:p>
            <a:pPr>
              <a:lnSpc>
                <a:spcPts val="2100"/>
              </a:lnSpc>
            </a:pPr>
            <a:r>
              <a:rPr lang="nb-NO" b="1" dirty="0" err="1" smtClean="0">
                <a:solidFill>
                  <a:srgbClr val="0000FF"/>
                </a:solidFill>
              </a:rPr>
              <a:t>Effects</a:t>
            </a:r>
            <a:r>
              <a:rPr lang="nb-NO" b="1" dirty="0" smtClean="0">
                <a:solidFill>
                  <a:srgbClr val="0000FF"/>
                </a:solidFill>
              </a:rPr>
              <a:t> </a:t>
            </a:r>
            <a:r>
              <a:rPr lang="nb-NO" b="1" dirty="0" err="1" smtClean="0">
                <a:solidFill>
                  <a:srgbClr val="0000FF"/>
                </a:solidFill>
              </a:rPr>
              <a:t>on</a:t>
            </a:r>
            <a:r>
              <a:rPr lang="nb-NO" b="1" dirty="0" smtClean="0">
                <a:solidFill>
                  <a:srgbClr val="0000FF"/>
                </a:solidFill>
              </a:rPr>
              <a:t> </a:t>
            </a:r>
            <a:r>
              <a:rPr lang="nb-NO" b="1" dirty="0" err="1" smtClean="0">
                <a:solidFill>
                  <a:srgbClr val="0000FF"/>
                </a:solidFill>
              </a:rPr>
              <a:t>elastic</a:t>
            </a:r>
            <a:r>
              <a:rPr lang="nb-NO" b="1" dirty="0" smtClean="0">
                <a:solidFill>
                  <a:srgbClr val="0000FF"/>
                </a:solidFill>
              </a:rPr>
              <a:t> moduli and </a:t>
            </a:r>
            <a:r>
              <a:rPr lang="nb-NO" b="1" dirty="0" err="1" smtClean="0">
                <a:solidFill>
                  <a:srgbClr val="0000FF"/>
                </a:solidFill>
              </a:rPr>
              <a:t>wave</a:t>
            </a:r>
            <a:r>
              <a:rPr lang="nb-NO" b="1" dirty="0" smtClean="0">
                <a:solidFill>
                  <a:srgbClr val="0000FF"/>
                </a:solidFill>
              </a:rPr>
              <a:t>-speeds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5936" y="79467"/>
            <a:ext cx="1455848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err="1" smtClean="0"/>
              <a:t>Kennett</a:t>
            </a:r>
            <a:r>
              <a:rPr lang="nb-NO" sz="1200" dirty="0" smtClean="0"/>
              <a:t> 2021, </a:t>
            </a:r>
            <a:r>
              <a:rPr lang="nb-NO" sz="1200" dirty="0" err="1" smtClean="0"/>
              <a:t>EPSL</a:t>
            </a:r>
            <a:endParaRPr lang="nb-NO" sz="12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45766" y="1245348"/>
            <a:ext cx="157734" cy="14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928561" y="1163001"/>
            <a:ext cx="4716017" cy="5487087"/>
            <a:chOff x="4427984" y="1340768"/>
            <a:chExt cx="4716017" cy="548708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7984" y="1340768"/>
              <a:ext cx="4716017" cy="548708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4440210" y="1490012"/>
              <a:ext cx="142886" cy="196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441884" y="4642897"/>
              <a:ext cx="142886" cy="203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4823209" y="1441938"/>
              <a:ext cx="4146550" cy="2628493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783015" y="1647930"/>
              <a:ext cx="4183569" cy="2419326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6436785" y="1783162"/>
              <a:ext cx="12073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b="1" dirty="0" err="1" smtClean="0">
                  <a:solidFill>
                    <a:srgbClr val="EA8B00"/>
                  </a:solidFill>
                </a:rPr>
                <a:t>Concave</a:t>
              </a:r>
              <a:r>
                <a:rPr lang="nb-NO" sz="1000" b="1" dirty="0" smtClean="0">
                  <a:solidFill>
                    <a:srgbClr val="EA8B00"/>
                  </a:solidFill>
                </a:rPr>
                <a:t> </a:t>
              </a:r>
              <a:r>
                <a:rPr lang="nb-NO" sz="1000" b="1" dirty="0" err="1" smtClean="0">
                  <a:solidFill>
                    <a:srgbClr val="EA8B00"/>
                  </a:solidFill>
                </a:rPr>
                <a:t>upwards</a:t>
              </a:r>
              <a:r>
                <a:rPr lang="nb-NO" sz="1000" b="1" dirty="0" smtClean="0">
                  <a:solidFill>
                    <a:srgbClr val="EA8B00"/>
                  </a:solidFill>
                </a:rPr>
                <a:t>:</a:t>
              </a:r>
              <a:endParaRPr lang="en-US" sz="1000" b="1" dirty="0">
                <a:solidFill>
                  <a:srgbClr val="EA8B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19285" y="2044992"/>
              <a:ext cx="11496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b="1" dirty="0" err="1" smtClean="0">
                  <a:solidFill>
                    <a:srgbClr val="EE0000"/>
                  </a:solidFill>
                </a:rPr>
                <a:t>Convex</a:t>
              </a:r>
              <a:r>
                <a:rPr lang="nb-NO" sz="1000" b="1" dirty="0" smtClean="0">
                  <a:solidFill>
                    <a:srgbClr val="EE0000"/>
                  </a:solidFill>
                </a:rPr>
                <a:t> </a:t>
              </a:r>
              <a:r>
                <a:rPr lang="nb-NO" sz="1000" b="1" dirty="0" err="1" smtClean="0">
                  <a:solidFill>
                    <a:srgbClr val="EE0000"/>
                  </a:solidFill>
                </a:rPr>
                <a:t>upwards</a:t>
              </a:r>
              <a:r>
                <a:rPr lang="nb-NO" sz="1000" b="1" dirty="0" smtClean="0">
                  <a:solidFill>
                    <a:srgbClr val="EE0000"/>
                  </a:solidFill>
                </a:rPr>
                <a:t>:</a:t>
              </a:r>
              <a:endParaRPr lang="en-US" sz="1000" b="1" dirty="0">
                <a:solidFill>
                  <a:srgbClr val="EE0000"/>
                </a:solidFill>
              </a:endParaRPr>
            </a:p>
          </p:txBody>
        </p:sp>
        <p:sp>
          <p:nvSpPr>
            <p:cNvPr id="62" name="Left Brace 61"/>
            <p:cNvSpPr/>
            <p:nvPr/>
          </p:nvSpPr>
          <p:spPr>
            <a:xfrm>
              <a:off x="7504232" y="2059287"/>
              <a:ext cx="72008" cy="226545"/>
            </a:xfrm>
            <a:prstGeom prst="leftBrac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5014738" y="1885658"/>
            <a:ext cx="814647" cy="2205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b="1" dirty="0" smtClean="0">
                <a:solidFill>
                  <a:srgbClr val="FF0000"/>
                </a:solidFill>
              </a:rPr>
              <a:t>body </a:t>
            </a:r>
            <a:r>
              <a:rPr lang="nb-NO" sz="1000" b="1" dirty="0" err="1" smtClean="0">
                <a:solidFill>
                  <a:srgbClr val="FF0000"/>
                </a:solidFill>
              </a:rPr>
              <a:t>waves</a:t>
            </a:r>
            <a:endParaRPr lang="en-US" sz="1000" b="1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701420" y="1712134"/>
            <a:ext cx="309572" cy="145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010992" y="1464201"/>
            <a:ext cx="1421706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>
                <a:solidFill>
                  <a:srgbClr val="EA8B00"/>
                </a:solidFill>
              </a:rPr>
              <a:t>normal modes</a:t>
            </a:r>
          </a:p>
          <a:p>
            <a:pPr>
              <a:lnSpc>
                <a:spcPts val="1000"/>
              </a:lnSpc>
            </a:pPr>
            <a:r>
              <a:rPr lang="nb-NO" sz="900" b="1" dirty="0" err="1" smtClean="0">
                <a:solidFill>
                  <a:srgbClr val="EA8B00"/>
                </a:solidFill>
              </a:rPr>
              <a:t>high</a:t>
            </a:r>
            <a:r>
              <a:rPr lang="nb-NO" sz="900" b="1" dirty="0" smtClean="0">
                <a:solidFill>
                  <a:srgbClr val="EA8B00"/>
                </a:solidFill>
              </a:rPr>
              <a:t> G, </a:t>
            </a:r>
            <a:r>
              <a:rPr lang="nb-NO" sz="900" b="1" dirty="0" err="1" smtClean="0">
                <a:solidFill>
                  <a:srgbClr val="EA8B00"/>
                </a:solidFill>
              </a:rPr>
              <a:t>low</a:t>
            </a:r>
            <a:r>
              <a:rPr lang="nb-NO" sz="900" b="1" dirty="0" smtClean="0">
                <a:solidFill>
                  <a:srgbClr val="EA8B00"/>
                </a:solidFill>
              </a:rPr>
              <a:t> K </a:t>
            </a:r>
            <a:r>
              <a:rPr lang="nb-NO" sz="900" b="1" dirty="0" err="1" smtClean="0">
                <a:solidFill>
                  <a:srgbClr val="EA8B00"/>
                </a:solidFill>
              </a:rPr>
              <a:t>sensitivity</a:t>
            </a:r>
            <a:endParaRPr lang="en-US" sz="900" b="1" dirty="0">
              <a:solidFill>
                <a:srgbClr val="EA8B00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4648722" y="1840397"/>
            <a:ext cx="66626" cy="28139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4754617" y="1981548"/>
            <a:ext cx="252442" cy="56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82503" y="4725144"/>
            <a:ext cx="202018" cy="1521484"/>
          </a:xfrm>
          <a:prstGeom prst="rect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202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21" y="763601"/>
            <a:ext cx="6061125" cy="2882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15" y="3501008"/>
            <a:ext cx="6239885" cy="2094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97762"/>
            <a:ext cx="8429552" cy="36163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1800" b="1" dirty="0" smtClean="0">
                <a:solidFill>
                  <a:srgbClr val="0000FF"/>
                </a:solidFill>
              </a:rPr>
              <a:t>Spatial </a:t>
            </a:r>
            <a:r>
              <a:rPr lang="nb-NO" sz="1800" b="1" dirty="0" err="1" smtClean="0">
                <a:solidFill>
                  <a:srgbClr val="0000FF"/>
                </a:solidFill>
              </a:rPr>
              <a:t>resolution</a:t>
            </a:r>
            <a:r>
              <a:rPr lang="nb-NO" sz="1800" dirty="0" smtClean="0">
                <a:solidFill>
                  <a:srgbClr val="0000FF"/>
                </a:solidFill>
              </a:rPr>
              <a:t> by </a:t>
            </a:r>
            <a:r>
              <a:rPr lang="nb-NO" sz="1800" dirty="0" err="1" smtClean="0">
                <a:solidFill>
                  <a:srgbClr val="0000FF"/>
                </a:solidFill>
              </a:rPr>
              <a:t>seismic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tomography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vote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map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method</a:t>
            </a:r>
            <a:r>
              <a:rPr lang="nb-NO" sz="1800" dirty="0" smtClean="0">
                <a:solidFill>
                  <a:srgbClr val="0000FF"/>
                </a:solidFill>
              </a:rPr>
              <a:t>  </a:t>
            </a:r>
            <a:r>
              <a:rPr lang="nb-NO" sz="1400" dirty="0" smtClean="0"/>
              <a:t>(Shephard et al. 2021, Nat. </a:t>
            </a:r>
            <a:r>
              <a:rPr lang="nb-NO" sz="1400" dirty="0" err="1" smtClean="0"/>
              <a:t>Comm</a:t>
            </a:r>
            <a:r>
              <a:rPr lang="nb-NO" sz="1400" dirty="0" smtClean="0"/>
              <a:t>)</a:t>
            </a:r>
            <a:endParaRPr lang="nb-NO" sz="14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91680" y="1059546"/>
            <a:ext cx="2961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/>
              <a:t>One </a:t>
            </a:r>
            <a:r>
              <a:rPr lang="nb-NO" sz="1800" dirty="0" err="1" smtClean="0"/>
              <a:t>particular</a:t>
            </a:r>
            <a:r>
              <a:rPr lang="nb-NO" sz="1800" dirty="0" smtClean="0"/>
              <a:t> </a:t>
            </a:r>
            <a:r>
              <a:rPr lang="nb-NO" sz="1800" dirty="0" err="1" smtClean="0"/>
              <a:t>tomography</a:t>
            </a:r>
            <a:endParaRPr lang="nb-NO" sz="1800" dirty="0"/>
          </a:p>
          <a:p>
            <a:r>
              <a:rPr lang="nb-NO" sz="1800" dirty="0" smtClean="0"/>
              <a:t> </a:t>
            </a:r>
            <a:r>
              <a:rPr lang="nb-NO" sz="1800" dirty="0" err="1" smtClean="0"/>
              <a:t>model</a:t>
            </a:r>
            <a:r>
              <a:rPr lang="nb-NO" sz="1800" dirty="0" smtClean="0"/>
              <a:t> at </a:t>
            </a:r>
            <a:r>
              <a:rPr lang="nb-NO" sz="1800" dirty="0" err="1" smtClean="0"/>
              <a:t>one</a:t>
            </a:r>
            <a:r>
              <a:rPr lang="nb-NO" sz="1800" dirty="0" smtClean="0"/>
              <a:t> </a:t>
            </a:r>
            <a:r>
              <a:rPr lang="nb-NO" sz="1800" dirty="0" err="1" smtClean="0"/>
              <a:t>specific</a:t>
            </a:r>
            <a:r>
              <a:rPr lang="nb-NO" sz="1800" dirty="0" smtClean="0"/>
              <a:t> </a:t>
            </a:r>
            <a:r>
              <a:rPr lang="nb-NO" sz="1800" dirty="0" err="1" smtClean="0"/>
              <a:t>depth</a:t>
            </a:r>
            <a:r>
              <a:rPr lang="nb-NO" sz="1800" dirty="0" smtClean="0"/>
              <a:t>:  </a:t>
            </a:r>
            <a:endParaRPr lang="nb-NO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18817" y="2530675"/>
            <a:ext cx="2318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Extracting</a:t>
            </a:r>
            <a:r>
              <a:rPr lang="nb-NO" dirty="0" smtClean="0"/>
              <a:t> fast </a:t>
            </a:r>
            <a:r>
              <a:rPr lang="nb-NO" sz="1400" dirty="0" smtClean="0"/>
              <a:t>(e.g. &gt;+1</a:t>
            </a:r>
            <a:r>
              <a:rPr lang="nb-NO" sz="1400" dirty="0" smtClean="0">
                <a:latin typeface="Symbol" panose="05050102010706020507" pitchFamily="18" charset="2"/>
              </a:rPr>
              <a:t>s</a:t>
            </a:r>
            <a:r>
              <a:rPr lang="nb-NO" sz="1400" dirty="0" smtClean="0"/>
              <a:t>) </a:t>
            </a:r>
            <a:endParaRPr lang="nb-NO" dirty="0" smtClean="0"/>
          </a:p>
          <a:p>
            <a:r>
              <a:rPr lang="nb-NO" dirty="0" smtClean="0"/>
              <a:t> and </a:t>
            </a:r>
            <a:r>
              <a:rPr lang="nb-NO" dirty="0" err="1" smtClean="0"/>
              <a:t>slow</a:t>
            </a:r>
            <a:r>
              <a:rPr lang="nb-NO" dirty="0" smtClean="0"/>
              <a:t> </a:t>
            </a:r>
            <a:r>
              <a:rPr lang="nb-NO" sz="1400" dirty="0"/>
              <a:t>(e.g. </a:t>
            </a:r>
            <a:r>
              <a:rPr lang="nb-NO" sz="1400" dirty="0" smtClean="0"/>
              <a:t>&lt;</a:t>
            </a:r>
            <a:r>
              <a:rPr lang="nb-NO" sz="1400" dirty="0" smtClean="0">
                <a:latin typeface="Symbol" panose="05050102010706020507" pitchFamily="18" charset="2"/>
              </a:rPr>
              <a:t>-</a:t>
            </a:r>
            <a:r>
              <a:rPr lang="nb-NO" sz="1400" dirty="0" smtClean="0"/>
              <a:t>1</a:t>
            </a:r>
            <a:r>
              <a:rPr lang="nb-NO" sz="1400" dirty="0" smtClean="0">
                <a:latin typeface="Symbol" panose="05050102010706020507" pitchFamily="18" charset="2"/>
              </a:rPr>
              <a:t>s</a:t>
            </a:r>
            <a:r>
              <a:rPr lang="nb-NO" sz="1400" dirty="0"/>
              <a:t>)</a:t>
            </a:r>
            <a:r>
              <a:rPr lang="nb-NO" dirty="0" smtClean="0"/>
              <a:t> areas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4054071"/>
            <a:ext cx="1909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Combining</a:t>
            </a:r>
            <a:r>
              <a:rPr lang="nb-NO" dirty="0" smtClean="0"/>
              <a:t> 4 </a:t>
            </a:r>
            <a:r>
              <a:rPr lang="nb-NO" dirty="0" err="1" smtClean="0"/>
              <a:t>models</a:t>
            </a:r>
            <a:endParaRPr lang="nb-NO" dirty="0" smtClean="0"/>
          </a:p>
          <a:p>
            <a:r>
              <a:rPr lang="nb-NO" dirty="0"/>
              <a:t> </a:t>
            </a:r>
            <a:r>
              <a:rPr lang="nb-NO" dirty="0" smtClean="0"/>
              <a:t>at </a:t>
            </a:r>
            <a:r>
              <a:rPr lang="nb-NO" dirty="0" err="1" smtClean="0"/>
              <a:t>the</a:t>
            </a:r>
            <a:r>
              <a:rPr lang="nb-NO" dirty="0" smtClean="0"/>
              <a:t> same </a:t>
            </a:r>
            <a:r>
              <a:rPr lang="nb-NO" dirty="0" err="1" smtClean="0"/>
              <a:t>depth</a:t>
            </a:r>
            <a:endParaRPr lang="nb-NO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3568" y="6216341"/>
            <a:ext cx="684033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Combining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models</a:t>
            </a:r>
            <a:r>
              <a:rPr lang="nb-NO" sz="2000" dirty="0" smtClean="0">
                <a:solidFill>
                  <a:srgbClr val="3333FF"/>
                </a:solidFill>
              </a:rPr>
              <a:t> at </a:t>
            </a:r>
            <a:r>
              <a:rPr lang="nb-NO" sz="2000" dirty="0" err="1" smtClean="0">
                <a:solidFill>
                  <a:srgbClr val="3333FF"/>
                </a:solidFill>
              </a:rPr>
              <a:t>numerous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depths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through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lower</a:t>
            </a:r>
            <a:r>
              <a:rPr lang="nb-NO" sz="2000" dirty="0" smtClean="0">
                <a:solidFill>
                  <a:srgbClr val="3333FF"/>
                </a:solidFill>
              </a:rPr>
              <a:t> mantle</a:t>
            </a:r>
          </a:p>
        </p:txBody>
      </p:sp>
    </p:spTree>
    <p:extLst>
      <p:ext uri="{BB962C8B-B14F-4D97-AF65-F5344CB8AC3E}">
        <p14:creationId xmlns:p14="http://schemas.microsoft.com/office/powerpoint/2010/main" val="223623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graceshephard:Documents:Postdoc:Seismic_tomography:Manuscript_Nature:NatureCommunications:PRESS_RELEASE:pressrelease_fig1-02-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" y="0"/>
            <a:ext cx="9144000" cy="50131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591226" y="4532112"/>
            <a:ext cx="3015830" cy="316335"/>
          </a:xfrm>
          <a:prstGeom prst="rect">
            <a:avLst/>
          </a:prstGeom>
          <a:solidFill>
            <a:srgbClr val="FFFF00">
              <a:alpha val="1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/>
          <p:cNvSpPr/>
          <p:nvPr/>
        </p:nvSpPr>
        <p:spPr>
          <a:xfrm>
            <a:off x="2038244" y="3332434"/>
            <a:ext cx="6952505" cy="836004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……………………...</a:t>
            </a:r>
            <a:endParaRPr lang="nb-NO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26798" y="3325555"/>
            <a:ext cx="11286" cy="842408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79606" y="3586249"/>
            <a:ext cx="593432" cy="5027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b="1" dirty="0" smtClean="0">
                <a:solidFill>
                  <a:srgbClr val="FF0000"/>
                </a:solidFill>
              </a:rPr>
              <a:t>D’’</a:t>
            </a:r>
          </a:p>
          <a:p>
            <a:pPr>
              <a:lnSpc>
                <a:spcPts val="1600"/>
              </a:lnSpc>
            </a:pPr>
            <a:r>
              <a:rPr lang="nb-NO" b="1" dirty="0" smtClean="0">
                <a:solidFill>
                  <a:srgbClr val="FF0000"/>
                </a:solidFill>
              </a:rPr>
              <a:t>TBL</a:t>
            </a:r>
            <a:endParaRPr lang="nb-NO" b="1" dirty="0">
              <a:solidFill>
                <a:srgbClr val="FF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385930" y="1095042"/>
            <a:ext cx="2488020" cy="1650108"/>
            <a:chOff x="4385930" y="2147777"/>
            <a:chExt cx="2488020" cy="1706525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4385930" y="2147777"/>
              <a:ext cx="669852" cy="11748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778256" y="2934586"/>
              <a:ext cx="95694" cy="91971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4864395" y="2450805"/>
              <a:ext cx="377456" cy="3189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310423" y="2541181"/>
              <a:ext cx="510363" cy="8080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209914" y="2240830"/>
              <a:ext cx="1138453" cy="4257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nb-NO" sz="1300" dirty="0" smtClean="0"/>
                <a:t>Loss </a:t>
              </a:r>
              <a:r>
                <a:rPr lang="nb-NO" sz="1300" dirty="0" err="1" smtClean="0"/>
                <a:t>of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strong</a:t>
              </a:r>
              <a:endParaRPr lang="nb-NO" sz="1300" dirty="0" smtClean="0"/>
            </a:p>
            <a:p>
              <a:pPr>
                <a:lnSpc>
                  <a:spcPts val="1300"/>
                </a:lnSpc>
              </a:pPr>
              <a:r>
                <a:rPr lang="nb-NO" sz="1300" dirty="0" err="1" smtClean="0"/>
                <a:t>Vp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anomalies</a:t>
              </a:r>
              <a:endParaRPr lang="nb-NO" sz="13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38617" y="5142172"/>
            <a:ext cx="8314210" cy="156709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No </a:t>
            </a:r>
            <a:r>
              <a:rPr lang="nb-NO" sz="2000" dirty="0" err="1" smtClean="0">
                <a:solidFill>
                  <a:srgbClr val="3333FF"/>
                </a:solidFill>
              </a:rPr>
              <a:t>indication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a </a:t>
            </a:r>
            <a:r>
              <a:rPr lang="nb-NO" sz="2000" dirty="0" err="1" smtClean="0">
                <a:solidFill>
                  <a:srgbClr val="3333FF"/>
                </a:solidFill>
              </a:rPr>
              <a:t>spin</a:t>
            </a:r>
            <a:r>
              <a:rPr lang="nb-NO" sz="2000" dirty="0" smtClean="0">
                <a:solidFill>
                  <a:srgbClr val="3333FF"/>
                </a:solidFill>
              </a:rPr>
              <a:t> signal in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ambient (</a:t>
            </a:r>
            <a:r>
              <a:rPr lang="nb-NO" sz="2000" dirty="0" err="1" smtClean="0">
                <a:solidFill>
                  <a:srgbClr val="3333FF"/>
                </a:solidFill>
              </a:rPr>
              <a:t>average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velocity</a:t>
            </a:r>
            <a:r>
              <a:rPr lang="nb-NO" sz="2000" dirty="0" smtClean="0">
                <a:solidFill>
                  <a:srgbClr val="3333FF"/>
                </a:solidFill>
              </a:rPr>
              <a:t>) mantle</a:t>
            </a:r>
          </a:p>
          <a:p>
            <a:pPr>
              <a:lnSpc>
                <a:spcPts val="2600"/>
              </a:lnSpc>
            </a:pPr>
            <a:r>
              <a:rPr lang="nb-NO" sz="2000" dirty="0" smtClean="0">
                <a:solidFill>
                  <a:srgbClr val="009900"/>
                </a:solidFill>
              </a:rPr>
              <a:t> </a:t>
            </a:r>
            <a:r>
              <a:rPr lang="nb-NO" sz="1500" dirty="0" smtClean="0">
                <a:solidFill>
                  <a:srgbClr val="009900"/>
                </a:solidFill>
              </a:rPr>
              <a:t>- </a:t>
            </a:r>
            <a:r>
              <a:rPr lang="nb-NO" sz="1500" dirty="0" err="1" smtClean="0">
                <a:solidFill>
                  <a:srgbClr val="009900"/>
                </a:solidFill>
              </a:rPr>
              <a:t>but</a:t>
            </a:r>
            <a:r>
              <a:rPr lang="nb-NO" sz="1500" dirty="0" smtClean="0">
                <a:solidFill>
                  <a:srgbClr val="009900"/>
                </a:solidFill>
              </a:rPr>
              <a:t> </a:t>
            </a:r>
            <a:r>
              <a:rPr lang="nb-NO" sz="1500" dirty="0" err="1" smtClean="0">
                <a:solidFill>
                  <a:srgbClr val="009900"/>
                </a:solidFill>
              </a:rPr>
              <a:t>would</a:t>
            </a:r>
            <a:r>
              <a:rPr lang="nb-NO" sz="1500" dirty="0" smtClean="0">
                <a:solidFill>
                  <a:srgbClr val="009900"/>
                </a:solidFill>
              </a:rPr>
              <a:t> </a:t>
            </a:r>
            <a:r>
              <a:rPr lang="nb-NO" sz="1500" dirty="0" err="1" smtClean="0">
                <a:solidFill>
                  <a:srgbClr val="009900"/>
                </a:solidFill>
              </a:rPr>
              <a:t>we</a:t>
            </a:r>
            <a:r>
              <a:rPr lang="nb-NO" sz="1500" dirty="0" smtClean="0">
                <a:solidFill>
                  <a:srgbClr val="009900"/>
                </a:solidFill>
              </a:rPr>
              <a:t> be </a:t>
            </a:r>
            <a:r>
              <a:rPr lang="nb-NO" sz="1500" dirty="0" err="1" smtClean="0">
                <a:solidFill>
                  <a:srgbClr val="009900"/>
                </a:solidFill>
              </a:rPr>
              <a:t>able</a:t>
            </a:r>
            <a:r>
              <a:rPr lang="nb-NO" sz="1500" dirty="0" smtClean="0">
                <a:solidFill>
                  <a:srgbClr val="009900"/>
                </a:solidFill>
              </a:rPr>
              <a:t> to </a:t>
            </a:r>
            <a:r>
              <a:rPr lang="nb-NO" sz="1500" dirty="0" err="1" smtClean="0">
                <a:solidFill>
                  <a:srgbClr val="009900"/>
                </a:solidFill>
              </a:rPr>
              <a:t>detect</a:t>
            </a:r>
            <a:r>
              <a:rPr lang="nb-NO" sz="1500" dirty="0" smtClean="0">
                <a:solidFill>
                  <a:srgbClr val="009900"/>
                </a:solidFill>
              </a:rPr>
              <a:t> it or </a:t>
            </a:r>
            <a:r>
              <a:rPr lang="nb-NO" sz="1500" b="1" dirty="0" err="1" smtClean="0">
                <a:solidFill>
                  <a:srgbClr val="009900"/>
                </a:solidFill>
              </a:rPr>
              <a:t>confirm</a:t>
            </a:r>
            <a:r>
              <a:rPr lang="nb-NO" sz="1500" b="1" dirty="0" smtClean="0">
                <a:solidFill>
                  <a:srgbClr val="009900"/>
                </a:solidFill>
              </a:rPr>
              <a:t> a </a:t>
            </a:r>
            <a:r>
              <a:rPr lang="nb-NO" sz="1500" b="1" dirty="0" err="1" smtClean="0">
                <a:solidFill>
                  <a:srgbClr val="009900"/>
                </a:solidFill>
              </a:rPr>
              <a:t>lack</a:t>
            </a:r>
            <a:r>
              <a:rPr lang="nb-NO" sz="1500" b="1" dirty="0" smtClean="0">
                <a:solidFill>
                  <a:srgbClr val="009900"/>
                </a:solidFill>
              </a:rPr>
              <a:t> </a:t>
            </a:r>
            <a:r>
              <a:rPr lang="nb-NO" sz="1500" b="1" dirty="0" err="1" smtClean="0">
                <a:solidFill>
                  <a:srgbClr val="009900"/>
                </a:solidFill>
              </a:rPr>
              <a:t>of</a:t>
            </a:r>
            <a:r>
              <a:rPr lang="nb-NO" sz="1500" b="1" dirty="0" smtClean="0">
                <a:solidFill>
                  <a:srgbClr val="009900"/>
                </a:solidFill>
              </a:rPr>
              <a:t> signa</a:t>
            </a:r>
            <a:r>
              <a:rPr lang="nb-NO" sz="1500" dirty="0" smtClean="0">
                <a:solidFill>
                  <a:srgbClr val="009900"/>
                </a:solidFill>
              </a:rPr>
              <a:t>l</a:t>
            </a:r>
            <a:r>
              <a:rPr lang="nb-NO" sz="800" dirty="0" smtClean="0">
                <a:solidFill>
                  <a:srgbClr val="009900"/>
                </a:solidFill>
              </a:rPr>
              <a:t> </a:t>
            </a:r>
            <a:r>
              <a:rPr lang="nb-NO" sz="1500" b="1" dirty="0" smtClean="0">
                <a:solidFill>
                  <a:srgbClr val="009900"/>
                </a:solidFill>
              </a:rPr>
              <a:t>?</a:t>
            </a:r>
          </a:p>
          <a:p>
            <a:pPr>
              <a:lnSpc>
                <a:spcPts val="2600"/>
              </a:lnSpc>
            </a:pPr>
            <a:r>
              <a:rPr lang="nb-NO" sz="1500" dirty="0">
                <a:solidFill>
                  <a:srgbClr val="009900"/>
                </a:solidFill>
              </a:rPr>
              <a:t> </a:t>
            </a:r>
            <a:r>
              <a:rPr lang="nb-NO" sz="1500" dirty="0" smtClean="0">
                <a:solidFill>
                  <a:srgbClr val="009900"/>
                </a:solidFill>
              </a:rPr>
              <a:t>- </a:t>
            </a:r>
            <a:r>
              <a:rPr lang="nb-NO" sz="1500" dirty="0" err="1" smtClean="0">
                <a:solidFill>
                  <a:srgbClr val="009900"/>
                </a:solidFill>
              </a:rPr>
              <a:t>would</a:t>
            </a:r>
            <a:r>
              <a:rPr lang="nb-NO" sz="1500" dirty="0" smtClean="0">
                <a:solidFill>
                  <a:srgbClr val="009900"/>
                </a:solidFill>
              </a:rPr>
              <a:t> an absent signal, is </a:t>
            </a:r>
            <a:r>
              <a:rPr lang="nb-NO" sz="1500" dirty="0" err="1" smtClean="0">
                <a:solidFill>
                  <a:srgbClr val="009900"/>
                </a:solidFill>
              </a:rPr>
              <a:t>confirmed</a:t>
            </a:r>
            <a:r>
              <a:rPr lang="nb-NO" sz="1500" dirty="0" smtClean="0">
                <a:solidFill>
                  <a:srgbClr val="009900"/>
                </a:solidFill>
              </a:rPr>
              <a:t>, </a:t>
            </a:r>
            <a:r>
              <a:rPr lang="nb-NO" sz="1500" dirty="0" err="1" smtClean="0">
                <a:solidFill>
                  <a:srgbClr val="009900"/>
                </a:solidFill>
              </a:rPr>
              <a:t>indicate</a:t>
            </a:r>
            <a:r>
              <a:rPr lang="nb-NO" sz="1500" dirty="0" smtClean="0">
                <a:solidFill>
                  <a:srgbClr val="009900"/>
                </a:solidFill>
              </a:rPr>
              <a:t>  </a:t>
            </a:r>
            <a:r>
              <a:rPr lang="nb-NO" sz="1500" b="1" dirty="0" err="1" smtClean="0">
                <a:solidFill>
                  <a:srgbClr val="009900"/>
                </a:solidFill>
              </a:rPr>
              <a:t>fp-free</a:t>
            </a:r>
            <a:r>
              <a:rPr lang="nb-NO" sz="1500" dirty="0" smtClean="0">
                <a:solidFill>
                  <a:srgbClr val="009900"/>
                </a:solidFill>
              </a:rPr>
              <a:t>, </a:t>
            </a:r>
            <a:r>
              <a:rPr lang="nb-NO" sz="1500" dirty="0" err="1" smtClean="0">
                <a:solidFill>
                  <a:srgbClr val="009900"/>
                </a:solidFill>
              </a:rPr>
              <a:t>refractory</a:t>
            </a:r>
            <a:endParaRPr lang="nb-NO" sz="1500" dirty="0">
              <a:solidFill>
                <a:srgbClr val="009900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500" dirty="0" smtClean="0">
                <a:solidFill>
                  <a:srgbClr val="009900"/>
                </a:solidFill>
              </a:rPr>
              <a:t>                     and </a:t>
            </a:r>
            <a:r>
              <a:rPr lang="nb-NO" sz="1500" dirty="0" err="1" smtClean="0">
                <a:solidFill>
                  <a:srgbClr val="009900"/>
                </a:solidFill>
              </a:rPr>
              <a:t>highly</a:t>
            </a:r>
            <a:r>
              <a:rPr lang="nb-NO" sz="1500" dirty="0" smtClean="0">
                <a:solidFill>
                  <a:srgbClr val="009900"/>
                </a:solidFill>
              </a:rPr>
              <a:t> </a:t>
            </a:r>
            <a:r>
              <a:rPr lang="nb-NO" sz="1500" dirty="0" err="1" smtClean="0">
                <a:solidFill>
                  <a:srgbClr val="009900"/>
                </a:solidFill>
              </a:rPr>
              <a:t>viscous</a:t>
            </a:r>
            <a:r>
              <a:rPr lang="nb-NO" sz="1500" dirty="0" smtClean="0">
                <a:solidFill>
                  <a:srgbClr val="009900"/>
                </a:solidFill>
              </a:rPr>
              <a:t> </a:t>
            </a:r>
            <a:r>
              <a:rPr lang="nb-NO" sz="1500" b="1" dirty="0" err="1" smtClean="0">
                <a:solidFill>
                  <a:srgbClr val="009900"/>
                </a:solidFill>
              </a:rPr>
              <a:t>bm-dominated</a:t>
            </a:r>
            <a:r>
              <a:rPr lang="nb-NO" sz="1500" dirty="0" smtClean="0">
                <a:solidFill>
                  <a:srgbClr val="009900"/>
                </a:solidFill>
              </a:rPr>
              <a:t> material (BEAMS)</a:t>
            </a:r>
            <a:r>
              <a:rPr lang="nb-NO" sz="800" dirty="0" smtClean="0">
                <a:solidFill>
                  <a:srgbClr val="009900"/>
                </a:solidFill>
              </a:rPr>
              <a:t> </a:t>
            </a:r>
            <a:r>
              <a:rPr lang="nb-NO" sz="1500" b="1" dirty="0" smtClean="0">
                <a:solidFill>
                  <a:srgbClr val="009900"/>
                </a:solidFill>
              </a:rPr>
              <a:t>? </a:t>
            </a:r>
          </a:p>
          <a:p>
            <a:pPr>
              <a:lnSpc>
                <a:spcPts val="2600"/>
              </a:lnSpc>
            </a:pPr>
            <a:r>
              <a:rPr lang="nb-NO" sz="1500" dirty="0">
                <a:solidFill>
                  <a:srgbClr val="009900"/>
                </a:solidFill>
              </a:rPr>
              <a:t> </a:t>
            </a:r>
            <a:r>
              <a:rPr lang="nb-NO" sz="1500" dirty="0" smtClean="0">
                <a:solidFill>
                  <a:srgbClr val="009900"/>
                </a:solidFill>
              </a:rPr>
              <a:t>- </a:t>
            </a:r>
            <a:r>
              <a:rPr lang="nb-NO" sz="1500" dirty="0" err="1" smtClean="0">
                <a:solidFill>
                  <a:srgbClr val="009900"/>
                </a:solidFill>
              </a:rPr>
              <a:t>where</a:t>
            </a:r>
            <a:r>
              <a:rPr lang="nb-NO" sz="1500" dirty="0" smtClean="0">
                <a:solidFill>
                  <a:srgbClr val="009900"/>
                </a:solidFill>
              </a:rPr>
              <a:t> is </a:t>
            </a:r>
            <a:r>
              <a:rPr lang="nb-NO" sz="1500" dirty="0" err="1" smtClean="0">
                <a:solidFill>
                  <a:srgbClr val="009900"/>
                </a:solidFill>
              </a:rPr>
              <a:t>the</a:t>
            </a:r>
            <a:r>
              <a:rPr lang="nb-NO" sz="1500" dirty="0" smtClean="0">
                <a:solidFill>
                  <a:srgbClr val="009900"/>
                </a:solidFill>
              </a:rPr>
              <a:t> ambient (</a:t>
            </a:r>
            <a:r>
              <a:rPr lang="nb-NO" sz="1500" dirty="0" err="1" smtClean="0">
                <a:solidFill>
                  <a:srgbClr val="009900"/>
                </a:solidFill>
              </a:rPr>
              <a:t>average</a:t>
            </a:r>
            <a:r>
              <a:rPr lang="nb-NO" sz="1500" dirty="0" smtClean="0">
                <a:solidFill>
                  <a:srgbClr val="009900"/>
                </a:solidFill>
              </a:rPr>
              <a:t> </a:t>
            </a:r>
            <a:r>
              <a:rPr lang="nb-NO" sz="1500" dirty="0" err="1" smtClean="0">
                <a:solidFill>
                  <a:srgbClr val="009900"/>
                </a:solidFill>
              </a:rPr>
              <a:t>velocity</a:t>
            </a:r>
            <a:r>
              <a:rPr lang="nb-NO" sz="1500" dirty="0" smtClean="0">
                <a:solidFill>
                  <a:srgbClr val="009900"/>
                </a:solidFill>
              </a:rPr>
              <a:t>) in </a:t>
            </a:r>
            <a:r>
              <a:rPr lang="nb-NO" sz="1500" dirty="0" err="1" smtClean="0">
                <a:solidFill>
                  <a:srgbClr val="009900"/>
                </a:solidFill>
              </a:rPr>
              <a:t>the</a:t>
            </a:r>
            <a:r>
              <a:rPr lang="nb-NO" sz="1500" dirty="0" smtClean="0">
                <a:solidFill>
                  <a:srgbClr val="009900"/>
                </a:solidFill>
              </a:rPr>
              <a:t> </a:t>
            </a:r>
            <a:r>
              <a:rPr lang="nb-NO" sz="1500" dirty="0" err="1" smtClean="0">
                <a:solidFill>
                  <a:srgbClr val="009900"/>
                </a:solidFill>
              </a:rPr>
              <a:t>lower</a:t>
            </a:r>
            <a:r>
              <a:rPr lang="nb-NO" sz="1500" dirty="0" smtClean="0">
                <a:solidFill>
                  <a:srgbClr val="009900"/>
                </a:solidFill>
              </a:rPr>
              <a:t> mantle</a:t>
            </a:r>
            <a:r>
              <a:rPr lang="nb-NO" sz="800" dirty="0" smtClean="0">
                <a:solidFill>
                  <a:srgbClr val="009900"/>
                </a:solidFill>
              </a:rPr>
              <a:t> </a:t>
            </a:r>
            <a:r>
              <a:rPr lang="nb-NO" sz="1500" b="1" dirty="0" smtClean="0">
                <a:solidFill>
                  <a:srgbClr val="009900"/>
                </a:solidFill>
              </a:rPr>
              <a:t>?</a:t>
            </a:r>
            <a:r>
              <a:rPr lang="nb-NO" sz="1700" dirty="0" smtClean="0">
                <a:solidFill>
                  <a:srgbClr val="009900"/>
                </a:solidFill>
              </a:rPr>
              <a:t>  </a:t>
            </a:r>
            <a:endParaRPr lang="nb-NO" sz="1700" b="1" dirty="0" smtClean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97032" y="5469846"/>
            <a:ext cx="30652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err="1" smtClean="0">
                <a:solidFill>
                  <a:srgbClr val="FF00FF"/>
                </a:solidFill>
              </a:rPr>
              <a:t>Possibly</a:t>
            </a:r>
            <a:r>
              <a:rPr lang="nb-NO" sz="1500" dirty="0" smtClean="0">
                <a:solidFill>
                  <a:srgbClr val="FF00FF"/>
                </a:solidFill>
              </a:rPr>
              <a:t> not - a </a:t>
            </a:r>
            <a:r>
              <a:rPr lang="nb-NO" sz="1500" dirty="0" err="1" smtClean="0">
                <a:solidFill>
                  <a:srgbClr val="FF00FF"/>
                </a:solidFill>
              </a:rPr>
              <a:t>very</a:t>
            </a:r>
            <a:r>
              <a:rPr lang="nb-NO" sz="1500" dirty="0" smtClean="0">
                <a:solidFill>
                  <a:srgbClr val="FF00FF"/>
                </a:solidFill>
              </a:rPr>
              <a:t> </a:t>
            </a:r>
            <a:r>
              <a:rPr lang="nb-NO" sz="1500" dirty="0" err="1" smtClean="0">
                <a:solidFill>
                  <a:srgbClr val="FF00FF"/>
                </a:solidFill>
              </a:rPr>
              <a:t>challenging</a:t>
            </a:r>
            <a:r>
              <a:rPr lang="nb-NO" sz="1500" dirty="0" smtClean="0">
                <a:solidFill>
                  <a:srgbClr val="FF00FF"/>
                </a:solidFill>
              </a:rPr>
              <a:t> </a:t>
            </a:r>
            <a:r>
              <a:rPr lang="nb-NO" sz="1500" dirty="0" err="1" smtClean="0">
                <a:solidFill>
                  <a:srgbClr val="FF00FF"/>
                </a:solidFill>
              </a:rPr>
              <a:t>task</a:t>
            </a:r>
            <a:endParaRPr lang="nb-NO" sz="1500" dirty="0">
              <a:solidFill>
                <a:srgbClr val="FF00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59785" y="6020982"/>
            <a:ext cx="145584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err="1" smtClean="0">
                <a:solidFill>
                  <a:srgbClr val="FF00FF"/>
                </a:solidFill>
              </a:rPr>
              <a:t>Yes</a:t>
            </a:r>
            <a:r>
              <a:rPr lang="nb-NO" sz="1500" dirty="0" smtClean="0">
                <a:solidFill>
                  <a:srgbClr val="FF00FF"/>
                </a:solidFill>
              </a:rPr>
              <a:t>, </a:t>
            </a:r>
            <a:r>
              <a:rPr lang="nb-NO" sz="1700" b="1" dirty="0" err="1" smtClean="0">
                <a:solidFill>
                  <a:srgbClr val="FF00FF"/>
                </a:solidFill>
              </a:rPr>
              <a:t>very</a:t>
            </a:r>
            <a:r>
              <a:rPr lang="nb-NO" sz="1500" dirty="0" smtClean="0">
                <a:solidFill>
                  <a:srgbClr val="FF00FF"/>
                </a:solidFill>
              </a:rPr>
              <a:t> </a:t>
            </a:r>
            <a:r>
              <a:rPr lang="nb-NO" sz="1500" dirty="0" err="1" smtClean="0">
                <a:solidFill>
                  <a:srgbClr val="FF00FF"/>
                </a:solidFill>
              </a:rPr>
              <a:t>likely</a:t>
            </a:r>
            <a:endParaRPr lang="nb-NO" sz="1500" dirty="0">
              <a:solidFill>
                <a:srgbClr val="FF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87315" y="6317616"/>
            <a:ext cx="31652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err="1" smtClean="0">
                <a:solidFill>
                  <a:srgbClr val="FF00FF"/>
                </a:solidFill>
              </a:rPr>
              <a:t>Let’s</a:t>
            </a:r>
            <a:r>
              <a:rPr lang="nb-NO" sz="1500" dirty="0" smtClean="0">
                <a:solidFill>
                  <a:srgbClr val="FF00FF"/>
                </a:solidFill>
              </a:rPr>
              <a:t> </a:t>
            </a:r>
            <a:r>
              <a:rPr lang="nb-NO" sz="1500" dirty="0" err="1" smtClean="0">
                <a:solidFill>
                  <a:srgbClr val="FF00FF"/>
                </a:solidFill>
              </a:rPr>
              <a:t>look</a:t>
            </a:r>
            <a:r>
              <a:rPr lang="nb-NO" sz="1500" dirty="0" smtClean="0">
                <a:solidFill>
                  <a:srgbClr val="FF00FF"/>
                </a:solidFill>
              </a:rPr>
              <a:t> at a </a:t>
            </a:r>
            <a:r>
              <a:rPr lang="nb-NO" sz="1500" dirty="0" err="1" smtClean="0">
                <a:solidFill>
                  <a:srgbClr val="FF00FF"/>
                </a:solidFill>
              </a:rPr>
              <a:t>map</a:t>
            </a:r>
            <a:r>
              <a:rPr lang="nb-NO" sz="1500" dirty="0" smtClean="0">
                <a:solidFill>
                  <a:srgbClr val="FF00FF"/>
                </a:solidFill>
              </a:rPr>
              <a:t> and a cross-</a:t>
            </a:r>
            <a:r>
              <a:rPr lang="nb-NO" sz="1500" dirty="0" err="1" smtClean="0">
                <a:solidFill>
                  <a:srgbClr val="FF00FF"/>
                </a:solidFill>
              </a:rPr>
              <a:t>section</a:t>
            </a:r>
            <a:endParaRPr lang="nb-NO" sz="1500" dirty="0">
              <a:solidFill>
                <a:srgbClr val="FF00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40678" y="4480707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, full score</a:t>
            </a:r>
            <a:endParaRPr lang="nb-NO" sz="2000" dirty="0"/>
          </a:p>
        </p:txBody>
      </p:sp>
      <p:sp>
        <p:nvSpPr>
          <p:cNvPr id="7" name="Rectangle 6"/>
          <p:cNvSpPr/>
          <p:nvPr/>
        </p:nvSpPr>
        <p:spPr>
          <a:xfrm>
            <a:off x="4260845" y="75601"/>
            <a:ext cx="4837898" cy="483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986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/>
      <p:bldP spid="43" grpId="0"/>
      <p:bldP spid="44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106"/>
            <a:ext cx="9144000" cy="4877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1619249"/>
            <a:ext cx="8105775" cy="4191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93952"/>
            <a:ext cx="8623893" cy="3473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188" y="88635"/>
            <a:ext cx="543610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Degree-2 mantle </a:t>
            </a:r>
            <a:r>
              <a:rPr lang="nb-NO" sz="1800" dirty="0" err="1" smtClean="0">
                <a:solidFill>
                  <a:srgbClr val="0066FF"/>
                </a:solidFill>
              </a:rPr>
              <a:t>flow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pattern</a:t>
            </a:r>
            <a:r>
              <a:rPr lang="nb-NO" sz="1800" dirty="0" smtClean="0">
                <a:solidFill>
                  <a:srgbClr val="0066FF"/>
                </a:solidFill>
              </a:rPr>
              <a:t> and </a:t>
            </a:r>
            <a:r>
              <a:rPr lang="nb-NO" sz="1800" dirty="0" err="1" smtClean="0">
                <a:solidFill>
                  <a:srgbClr val="0066FF"/>
                </a:solidFill>
              </a:rPr>
              <a:t>lower</a:t>
            </a:r>
            <a:r>
              <a:rPr lang="nb-NO" sz="1800" dirty="0" smtClean="0">
                <a:solidFill>
                  <a:srgbClr val="0066FF"/>
                </a:solidFill>
              </a:rPr>
              <a:t> mantle </a:t>
            </a:r>
            <a:r>
              <a:rPr lang="nb-NO" sz="1800" dirty="0" err="1" smtClean="0">
                <a:solidFill>
                  <a:srgbClr val="0066FF"/>
                </a:solidFill>
              </a:rPr>
              <a:t>structure</a:t>
            </a:r>
            <a:endParaRPr lang="nb-NO" sz="1800" b="1" dirty="0" smtClean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216" y="40466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7456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106"/>
            <a:ext cx="9144000" cy="4877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" y="971056"/>
            <a:ext cx="8988871" cy="459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9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" y="3689498"/>
            <a:ext cx="5890711" cy="31578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660" y="0"/>
            <a:ext cx="4948340" cy="4797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63" y="116632"/>
            <a:ext cx="4597734" cy="2708434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- BEAMS </a:t>
            </a:r>
            <a:r>
              <a:rPr lang="nb-NO" sz="1400" dirty="0" err="1" smtClean="0">
                <a:solidFill>
                  <a:srgbClr val="3333FF"/>
                </a:solidFill>
              </a:rPr>
              <a:t>are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positioned</a:t>
            </a:r>
            <a:r>
              <a:rPr lang="nb-NO" sz="1400" dirty="0" smtClean="0">
                <a:solidFill>
                  <a:srgbClr val="3333FF"/>
                </a:solidFill>
              </a:rPr>
              <a:t> to </a:t>
            </a:r>
            <a:r>
              <a:rPr lang="nb-NO" sz="1400" dirty="0" err="1" smtClean="0">
                <a:solidFill>
                  <a:srgbClr val="3333FF"/>
                </a:solidFill>
              </a:rPr>
              <a:t>avoid</a:t>
            </a:r>
            <a:r>
              <a:rPr lang="nb-NO" sz="1400" dirty="0" smtClean="0">
                <a:solidFill>
                  <a:srgbClr val="3333FF"/>
                </a:solidFill>
              </a:rPr>
              <a:t> ’’</a:t>
            </a:r>
            <a:r>
              <a:rPr lang="nb-NO" sz="1400" dirty="0" err="1" smtClean="0">
                <a:solidFill>
                  <a:srgbClr val="3333FF"/>
                </a:solidFill>
              </a:rPr>
              <a:t>interference</a:t>
            </a:r>
            <a:r>
              <a:rPr lang="nb-NO" sz="1400" dirty="0" smtClean="0">
                <a:solidFill>
                  <a:srgbClr val="3333FF"/>
                </a:solidFill>
              </a:rPr>
              <a:t>’’ </a:t>
            </a:r>
            <a:r>
              <a:rPr lang="nb-NO" sz="1400" dirty="0" err="1" smtClean="0">
                <a:solidFill>
                  <a:srgbClr val="3333FF"/>
                </a:solidFill>
              </a:rPr>
              <a:t>with</a:t>
            </a:r>
            <a:endParaRPr lang="nb-NO" sz="1400" dirty="0" smtClean="0">
              <a:solidFill>
                <a:srgbClr val="3333FF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   </a:t>
            </a:r>
            <a:r>
              <a:rPr lang="nb-NO" sz="1400" dirty="0" err="1" smtClean="0">
                <a:solidFill>
                  <a:srgbClr val="3333FF"/>
                </a:solidFill>
              </a:rPr>
              <a:t>the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slabs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mapped</a:t>
            </a:r>
            <a:r>
              <a:rPr lang="nb-NO" sz="1400" dirty="0" smtClean="0">
                <a:solidFill>
                  <a:srgbClr val="3333FF"/>
                </a:solidFill>
              </a:rPr>
              <a:t> by </a:t>
            </a:r>
            <a:r>
              <a:rPr lang="nb-NO" sz="1100" dirty="0" smtClean="0"/>
              <a:t>van der </a:t>
            </a:r>
            <a:r>
              <a:rPr lang="nb-NO" sz="1100" dirty="0" err="1" smtClean="0"/>
              <a:t>Meer</a:t>
            </a:r>
            <a:r>
              <a:rPr lang="nb-NO" sz="1100" dirty="0" smtClean="0"/>
              <a:t> et al. (2010, NG, 2019, </a:t>
            </a:r>
            <a:r>
              <a:rPr lang="nb-NO" sz="1100" dirty="0" err="1" smtClean="0"/>
              <a:t>Tectonoph</a:t>
            </a:r>
            <a:r>
              <a:rPr lang="nb-NO" sz="1100" dirty="0" smtClean="0"/>
              <a:t>)</a:t>
            </a:r>
          </a:p>
          <a:p>
            <a:pPr>
              <a:lnSpc>
                <a:spcPts val="1200"/>
              </a:lnSpc>
            </a:pPr>
            <a:endParaRPr lang="nb-NO" sz="1400" dirty="0" smtClean="0">
              <a:solidFill>
                <a:srgbClr val="3333FF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- </a:t>
            </a:r>
            <a:r>
              <a:rPr lang="nb-NO" sz="1400" dirty="0" err="1" smtClean="0">
                <a:solidFill>
                  <a:srgbClr val="3333FF"/>
                </a:solidFill>
              </a:rPr>
              <a:t>Viscous</a:t>
            </a:r>
            <a:r>
              <a:rPr lang="nb-NO" sz="1400" dirty="0" smtClean="0">
                <a:solidFill>
                  <a:srgbClr val="3333FF"/>
                </a:solidFill>
              </a:rPr>
              <a:t> and </a:t>
            </a:r>
            <a:r>
              <a:rPr lang="nb-NO" sz="1400" dirty="0" err="1" smtClean="0">
                <a:solidFill>
                  <a:srgbClr val="3333FF"/>
                </a:solidFill>
              </a:rPr>
              <a:t>refractory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bridgmanitic</a:t>
            </a:r>
            <a:r>
              <a:rPr lang="nb-NO" sz="1400" dirty="0" smtClean="0">
                <a:solidFill>
                  <a:srgbClr val="3333FF"/>
                </a:solidFill>
              </a:rPr>
              <a:t> material is </a:t>
            </a:r>
            <a:r>
              <a:rPr lang="nb-NO" sz="1400" dirty="0" err="1" smtClean="0">
                <a:solidFill>
                  <a:srgbClr val="3333FF"/>
                </a:solidFill>
              </a:rPr>
              <a:t>strongly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</a:p>
          <a:p>
            <a:pPr>
              <a:lnSpc>
                <a:spcPts val="1500"/>
              </a:lnSpc>
            </a:pP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smtClean="0">
                <a:solidFill>
                  <a:srgbClr val="3333FF"/>
                </a:solidFill>
              </a:rPr>
              <a:t>  </a:t>
            </a:r>
            <a:r>
              <a:rPr lang="nb-NO" sz="1400" dirty="0" err="1" smtClean="0">
                <a:solidFill>
                  <a:srgbClr val="3333FF"/>
                </a:solidFill>
              </a:rPr>
              <a:t>indicated</a:t>
            </a:r>
            <a:r>
              <a:rPr lang="nb-NO" sz="1400" dirty="0" smtClean="0">
                <a:solidFill>
                  <a:srgbClr val="3333FF"/>
                </a:solidFill>
              </a:rPr>
              <a:t> from a </a:t>
            </a:r>
            <a:r>
              <a:rPr lang="nb-NO" sz="1400" dirty="0" err="1" smtClean="0">
                <a:solidFill>
                  <a:srgbClr val="3333FF"/>
                </a:solidFill>
              </a:rPr>
              <a:t>petrological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point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of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view</a:t>
            </a:r>
            <a:endParaRPr lang="nb-NO" sz="1400" dirty="0" smtClean="0">
              <a:solidFill>
                <a:srgbClr val="3333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500" dirty="0" smtClean="0"/>
              <a:t>    </a:t>
            </a:r>
            <a:r>
              <a:rPr lang="nb-NO" sz="1200" dirty="0" err="1" smtClean="0"/>
              <a:t>early</a:t>
            </a:r>
            <a:r>
              <a:rPr lang="nb-NO" sz="1200" dirty="0" smtClean="0"/>
              <a:t> </a:t>
            </a:r>
            <a:r>
              <a:rPr lang="nb-NO" sz="1200" dirty="0" smtClean="0">
                <a:solidFill>
                  <a:srgbClr val="FF0000"/>
                </a:solidFill>
              </a:rPr>
              <a:t>MO</a:t>
            </a:r>
            <a:r>
              <a:rPr lang="nb-NO" sz="1200" dirty="0" smtClean="0"/>
              <a:t>-</a:t>
            </a:r>
            <a:r>
              <a:rPr lang="nb-NO" sz="1200" dirty="0" err="1" smtClean="0"/>
              <a:t>crystallisation</a:t>
            </a:r>
            <a:r>
              <a:rPr lang="nb-NO" sz="1200" dirty="0" smtClean="0"/>
              <a:t> during </a:t>
            </a:r>
            <a:r>
              <a:rPr lang="nb-NO" sz="1200" dirty="0" err="1" smtClean="0"/>
              <a:t>core</a:t>
            </a:r>
            <a:r>
              <a:rPr lang="nb-NO" sz="1200" dirty="0" smtClean="0"/>
              <a:t>-</a:t>
            </a:r>
            <a:r>
              <a:rPr lang="nb-NO" sz="1200" dirty="0" smtClean="0">
                <a:solidFill>
                  <a:srgbClr val="FF0000"/>
                </a:solidFill>
              </a:rPr>
              <a:t>MO</a:t>
            </a:r>
            <a:r>
              <a:rPr lang="nb-NO" sz="1200" dirty="0" smtClean="0"/>
              <a:t> and </a:t>
            </a:r>
            <a:r>
              <a:rPr lang="nb-NO" sz="1200" dirty="0" err="1" smtClean="0"/>
              <a:t>core</a:t>
            </a:r>
            <a:r>
              <a:rPr lang="nb-NO" sz="1200" dirty="0" smtClean="0"/>
              <a:t>-</a:t>
            </a:r>
            <a:r>
              <a:rPr lang="nb-NO" sz="1200" dirty="0" smtClean="0">
                <a:solidFill>
                  <a:srgbClr val="FF0000"/>
                </a:solidFill>
              </a:rPr>
              <a:t>BMO</a:t>
            </a:r>
          </a:p>
          <a:p>
            <a:pPr>
              <a:lnSpc>
                <a:spcPts val="14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 </a:t>
            </a:r>
            <a:r>
              <a:rPr lang="nb-NO" sz="1200" dirty="0" err="1" smtClean="0"/>
              <a:t>chemical</a:t>
            </a:r>
            <a:r>
              <a:rPr lang="nb-NO" sz="1200" dirty="0" smtClean="0"/>
              <a:t> </a:t>
            </a:r>
            <a:r>
              <a:rPr lang="nb-NO" sz="1200" dirty="0" err="1" smtClean="0"/>
              <a:t>exchange</a:t>
            </a:r>
            <a:r>
              <a:rPr lang="nb-NO" sz="1200" dirty="0" smtClean="0"/>
              <a:t> (CEED Ann. Report 2020, SAB-seminar,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        2021).     </a:t>
            </a:r>
            <a:r>
              <a:rPr lang="nb-NO" sz="1200" dirty="0" smtClean="0">
                <a:solidFill>
                  <a:srgbClr val="FF0000"/>
                </a:solidFill>
              </a:rPr>
              <a:t>(B)MO: (basal) magma </a:t>
            </a:r>
            <a:r>
              <a:rPr lang="nb-NO" sz="1200" dirty="0" err="1" smtClean="0">
                <a:solidFill>
                  <a:srgbClr val="FF0000"/>
                </a:solidFill>
              </a:rPr>
              <a:t>ocean</a:t>
            </a:r>
            <a:r>
              <a:rPr lang="nb-NO" sz="12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ts val="1200"/>
              </a:lnSpc>
            </a:pPr>
            <a:endParaRPr lang="nb-NO" sz="1200" dirty="0"/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- </a:t>
            </a:r>
            <a:r>
              <a:rPr lang="nb-NO" sz="1400" dirty="0" err="1" smtClean="0">
                <a:solidFill>
                  <a:srgbClr val="3333FF"/>
                </a:solidFill>
              </a:rPr>
              <a:t>Early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refractory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domains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are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likely</a:t>
            </a:r>
            <a:r>
              <a:rPr lang="nb-NO" sz="1400" dirty="0" smtClean="0">
                <a:solidFill>
                  <a:srgbClr val="3333FF"/>
                </a:solidFill>
              </a:rPr>
              <a:t> to be</a:t>
            </a:r>
          </a:p>
          <a:p>
            <a:pPr>
              <a:lnSpc>
                <a:spcPts val="1500"/>
              </a:lnSpc>
            </a:pP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smtClean="0">
                <a:solidFill>
                  <a:srgbClr val="3333FF"/>
                </a:solidFill>
              </a:rPr>
              <a:t>   </a:t>
            </a:r>
            <a:r>
              <a:rPr lang="nb-NO" sz="1400" dirty="0" err="1" smtClean="0">
                <a:solidFill>
                  <a:srgbClr val="3333FF"/>
                </a:solidFill>
              </a:rPr>
              <a:t>convectively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aggregated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into</a:t>
            </a:r>
            <a:r>
              <a:rPr lang="nb-NO" sz="1400" dirty="0" smtClean="0">
                <a:solidFill>
                  <a:srgbClr val="3333FF"/>
                </a:solidFill>
              </a:rPr>
              <a:t> BEAMS</a:t>
            </a:r>
          </a:p>
          <a:p>
            <a:pPr>
              <a:lnSpc>
                <a:spcPts val="14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</a:t>
            </a:r>
            <a:r>
              <a:rPr lang="nb-NO" sz="1100" dirty="0" smtClean="0"/>
              <a:t>(Manga 1996a,b, GRL; Becker et al. 1999, EPSL;</a:t>
            </a:r>
          </a:p>
          <a:p>
            <a:pPr>
              <a:lnSpc>
                <a:spcPts val="1400"/>
              </a:lnSpc>
            </a:pPr>
            <a:r>
              <a:rPr lang="nb-NO" sz="1100" dirty="0"/>
              <a:t> </a:t>
            </a:r>
            <a:r>
              <a:rPr lang="nb-NO" sz="1100" dirty="0" smtClean="0"/>
              <a:t>       Ballmer et al. 2017, NG) </a:t>
            </a:r>
          </a:p>
          <a:p>
            <a:pPr>
              <a:lnSpc>
                <a:spcPts val="2100"/>
              </a:lnSpc>
            </a:pPr>
            <a:endParaRPr lang="nb-NO" dirty="0" smtClean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" y="123854"/>
            <a:ext cx="6697547" cy="6744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1261" y="139386"/>
            <a:ext cx="4392488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200" dirty="0" smtClean="0">
                <a:solidFill>
                  <a:srgbClr val="3333FF"/>
                </a:solidFill>
              </a:rPr>
              <a:t>- MgSiO</a:t>
            </a:r>
            <a:r>
              <a:rPr lang="nb-NO" sz="2200" baseline="-25000" dirty="0" smtClean="0">
                <a:solidFill>
                  <a:srgbClr val="3333FF"/>
                </a:solidFill>
              </a:rPr>
              <a:t>3</a:t>
            </a:r>
            <a:r>
              <a:rPr lang="nb-NO" sz="2200" dirty="0" smtClean="0">
                <a:solidFill>
                  <a:srgbClr val="3333FF"/>
                </a:solidFill>
              </a:rPr>
              <a:t>-dominated </a:t>
            </a:r>
            <a:r>
              <a:rPr lang="nb-NO" sz="2200" dirty="0" err="1" smtClean="0">
                <a:solidFill>
                  <a:srgbClr val="3333FF"/>
                </a:solidFill>
              </a:rPr>
              <a:t>bm</a:t>
            </a:r>
            <a:r>
              <a:rPr lang="nb-NO" sz="2200" dirty="0" smtClean="0">
                <a:solidFill>
                  <a:srgbClr val="3333FF"/>
                </a:solidFill>
              </a:rPr>
              <a:t> is </a:t>
            </a:r>
            <a:r>
              <a:rPr lang="nb-NO" sz="2200" dirty="0" err="1" smtClean="0">
                <a:solidFill>
                  <a:srgbClr val="3333FF"/>
                </a:solidFill>
              </a:rPr>
              <a:t>neutrally</a:t>
            </a:r>
            <a:endParaRPr lang="nb-NO" sz="2200" dirty="0" smtClean="0">
              <a:solidFill>
                <a:srgbClr val="3333FF"/>
              </a:solidFill>
            </a:endParaRPr>
          </a:p>
          <a:p>
            <a:r>
              <a:rPr lang="nb-NO" sz="2200" dirty="0" smtClean="0">
                <a:solidFill>
                  <a:srgbClr val="3333FF"/>
                </a:solidFill>
              </a:rPr>
              <a:t>    </a:t>
            </a:r>
            <a:r>
              <a:rPr lang="nb-NO" sz="2200" dirty="0" err="1" smtClean="0">
                <a:solidFill>
                  <a:srgbClr val="3333FF"/>
                </a:solidFill>
              </a:rPr>
              <a:t>buoyant</a:t>
            </a:r>
            <a:r>
              <a:rPr lang="nb-NO" sz="2200" dirty="0" smtClean="0">
                <a:solidFill>
                  <a:srgbClr val="3333FF"/>
                </a:solidFill>
              </a:rPr>
              <a:t> in </a:t>
            </a:r>
            <a:r>
              <a:rPr lang="nb-NO" sz="2200" dirty="0" err="1" smtClean="0">
                <a:solidFill>
                  <a:srgbClr val="3333FF"/>
                </a:solidFill>
              </a:rPr>
              <a:t>the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mid</a:t>
            </a:r>
            <a:r>
              <a:rPr lang="nb-NO" sz="2200" dirty="0" smtClean="0">
                <a:solidFill>
                  <a:srgbClr val="3333FF"/>
                </a:solidFill>
              </a:rPr>
              <a:t>-LM</a:t>
            </a:r>
          </a:p>
          <a:p>
            <a:endParaRPr lang="nb-NO" sz="1000" dirty="0" smtClean="0">
              <a:solidFill>
                <a:srgbClr val="3333FF"/>
              </a:solidFill>
            </a:endParaRPr>
          </a:p>
          <a:p>
            <a:r>
              <a:rPr lang="nb-NO" sz="1800" dirty="0" smtClean="0">
                <a:solidFill>
                  <a:srgbClr val="3333FF"/>
                </a:solidFill>
              </a:rPr>
              <a:t>- </a:t>
            </a:r>
            <a:r>
              <a:rPr lang="nb-NO" sz="1800" dirty="0" err="1" smtClean="0">
                <a:solidFill>
                  <a:srgbClr val="3333FF"/>
                </a:solidFill>
              </a:rPr>
              <a:t>Very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refractory</a:t>
            </a:r>
            <a:r>
              <a:rPr lang="nb-NO" sz="1800" dirty="0" smtClean="0">
                <a:solidFill>
                  <a:srgbClr val="3333FF"/>
                </a:solidFill>
              </a:rPr>
              <a:t> in </a:t>
            </a:r>
            <a:r>
              <a:rPr lang="nb-NO" sz="1800" dirty="0" err="1" smtClean="0">
                <a:solidFill>
                  <a:srgbClr val="3333FF"/>
                </a:solidFill>
              </a:rPr>
              <a:t>the</a:t>
            </a:r>
            <a:r>
              <a:rPr lang="nb-NO" sz="1800" dirty="0" smtClean="0">
                <a:solidFill>
                  <a:srgbClr val="3333FF"/>
                </a:solidFill>
              </a:rPr>
              <a:t> LM, </a:t>
            </a:r>
            <a:r>
              <a:rPr lang="nb-NO" sz="1800" dirty="0" err="1" smtClean="0">
                <a:solidFill>
                  <a:srgbClr val="3333FF"/>
                </a:solidFill>
              </a:rPr>
              <a:t>but</a:t>
            </a:r>
            <a:r>
              <a:rPr lang="nb-NO" sz="1800" dirty="0" smtClean="0">
                <a:solidFill>
                  <a:srgbClr val="3333FF"/>
                </a:solidFill>
              </a:rPr>
              <a:t> less so as an</a:t>
            </a:r>
          </a:p>
          <a:p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solidFill>
                  <a:srgbClr val="3333FF"/>
                </a:solidFill>
              </a:rPr>
              <a:t>      </a:t>
            </a:r>
            <a:r>
              <a:rPr lang="nb-NO" sz="1800" dirty="0" err="1" smtClean="0">
                <a:solidFill>
                  <a:srgbClr val="3333FF"/>
                </a:solidFill>
              </a:rPr>
              <a:t>opx-component</a:t>
            </a:r>
            <a:r>
              <a:rPr lang="nb-NO" sz="1800" dirty="0" smtClean="0">
                <a:solidFill>
                  <a:srgbClr val="3333FF"/>
                </a:solidFill>
              </a:rPr>
              <a:t> in </a:t>
            </a:r>
            <a:r>
              <a:rPr lang="nb-NO" sz="1800" dirty="0" err="1" smtClean="0">
                <a:solidFill>
                  <a:srgbClr val="3333FF"/>
                </a:solidFill>
              </a:rPr>
              <a:t>the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upper</a:t>
            </a:r>
            <a:r>
              <a:rPr lang="nb-NO" sz="1800" dirty="0" smtClean="0">
                <a:solidFill>
                  <a:srgbClr val="3333FF"/>
                </a:solidFill>
              </a:rPr>
              <a:t> mantle   </a:t>
            </a:r>
            <a:endParaRPr lang="nb-NO" sz="18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8959" y="66144"/>
            <a:ext cx="8450239" cy="461665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2400" dirty="0" smtClean="0">
                <a:solidFill>
                  <a:srgbClr val="0000FF"/>
                </a:solidFill>
              </a:rPr>
              <a:t>Bridgmanite (</a:t>
            </a:r>
            <a:r>
              <a:rPr lang="is-IS" sz="2400" b="1" dirty="0" smtClean="0">
                <a:solidFill>
                  <a:srgbClr val="0000FF"/>
                </a:solidFill>
              </a:rPr>
              <a:t>bm</a:t>
            </a:r>
            <a:r>
              <a:rPr lang="is-IS" sz="2400" dirty="0" smtClean="0">
                <a:solidFill>
                  <a:srgbClr val="0000FF"/>
                </a:solidFill>
              </a:rPr>
              <a:t>) and post-bridgmanite (</a:t>
            </a:r>
            <a:r>
              <a:rPr lang="is-IS" sz="2400" b="1" dirty="0" smtClean="0">
                <a:solidFill>
                  <a:srgbClr val="0000FF"/>
                </a:solidFill>
              </a:rPr>
              <a:t>pbm</a:t>
            </a:r>
            <a:r>
              <a:rPr lang="is-IS" sz="2400" dirty="0">
                <a:solidFill>
                  <a:srgbClr val="0000FF"/>
                </a:solidFill>
              </a:rPr>
              <a:t>): </a:t>
            </a:r>
            <a:r>
              <a:rPr lang="is-IS" sz="2400" dirty="0" smtClean="0">
                <a:solidFill>
                  <a:srgbClr val="0000FF"/>
                </a:solidFill>
              </a:rPr>
              <a:t> ABO</a:t>
            </a:r>
            <a:r>
              <a:rPr lang="is-IS" sz="2400" baseline="-25000" dirty="0" smtClean="0">
                <a:solidFill>
                  <a:srgbClr val="0000FF"/>
                </a:solidFill>
              </a:rPr>
              <a:t>3</a:t>
            </a:r>
            <a:r>
              <a:rPr lang="is-IS" sz="2400" dirty="0" smtClean="0">
                <a:solidFill>
                  <a:srgbClr val="0000FF"/>
                </a:solidFill>
              </a:rPr>
              <a:t>-compounds</a:t>
            </a:r>
            <a:endParaRPr lang="en-GB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21871" y="764704"/>
            <a:ext cx="2696572" cy="133113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s-IS" sz="1800" b="1" dirty="0" smtClean="0"/>
              <a:t>Site occupacy</a:t>
            </a:r>
          </a:p>
          <a:p>
            <a:pPr>
              <a:lnSpc>
                <a:spcPts val="2600"/>
              </a:lnSpc>
            </a:pPr>
            <a:r>
              <a:rPr lang="is-IS" sz="1700" b="1" dirty="0" smtClean="0">
                <a:solidFill>
                  <a:srgbClr val="FF0000"/>
                </a:solidFill>
              </a:rPr>
              <a:t>A:</a:t>
            </a:r>
            <a:r>
              <a:rPr lang="is-IS" sz="1700" dirty="0" smtClean="0">
                <a:solidFill>
                  <a:srgbClr val="FF0000"/>
                </a:solidFill>
              </a:rPr>
              <a:t> </a:t>
            </a:r>
            <a:r>
              <a:rPr lang="is-IS" sz="1700" b="1" dirty="0" smtClean="0">
                <a:solidFill>
                  <a:srgbClr val="FF0000"/>
                </a:solidFill>
              </a:rPr>
              <a:t>Mg</a:t>
            </a:r>
            <a:r>
              <a:rPr lang="is-IS" sz="1700" b="1" baseline="30000" dirty="0" smtClean="0">
                <a:solidFill>
                  <a:srgbClr val="FF0000"/>
                </a:solidFill>
              </a:rPr>
              <a:t>2+</a:t>
            </a:r>
            <a:r>
              <a:rPr lang="is-IS" sz="1700" dirty="0">
                <a:solidFill>
                  <a:srgbClr val="FF0000"/>
                </a:solidFill>
              </a:rPr>
              <a:t> </a:t>
            </a:r>
            <a:r>
              <a:rPr lang="is-IS" sz="1700" dirty="0" smtClean="0">
                <a:solidFill>
                  <a:srgbClr val="FF0000"/>
                </a:solidFill>
              </a:rPr>
              <a:t>Fe</a:t>
            </a:r>
            <a:r>
              <a:rPr lang="is-IS" sz="1700" baseline="30000" dirty="0" smtClean="0">
                <a:solidFill>
                  <a:srgbClr val="FF0000"/>
                </a:solidFill>
              </a:rPr>
              <a:t>2+</a:t>
            </a:r>
            <a:r>
              <a:rPr lang="is-IS" sz="1700" dirty="0">
                <a:solidFill>
                  <a:srgbClr val="FF0000"/>
                </a:solidFill>
              </a:rPr>
              <a:t> </a:t>
            </a:r>
            <a:r>
              <a:rPr lang="is-IS" sz="1700" dirty="0" smtClean="0">
                <a:solidFill>
                  <a:srgbClr val="FF0000"/>
                </a:solidFill>
              </a:rPr>
              <a:t>    </a:t>
            </a:r>
            <a:r>
              <a:rPr lang="is-IS" sz="1700" b="1" dirty="0" smtClean="0">
                <a:solidFill>
                  <a:srgbClr val="808000"/>
                </a:solidFill>
              </a:rPr>
              <a:t>B: Si</a:t>
            </a:r>
            <a:r>
              <a:rPr lang="is-IS" sz="1700" b="1" baseline="30000" dirty="0" smtClean="0">
                <a:solidFill>
                  <a:srgbClr val="808000"/>
                </a:solidFill>
              </a:rPr>
              <a:t>4+</a:t>
            </a:r>
            <a:r>
              <a:rPr lang="is-IS" sz="1700" baseline="30000" dirty="0" smtClean="0">
                <a:solidFill>
                  <a:srgbClr val="808000"/>
                </a:solidFill>
              </a:rPr>
              <a:t>  </a:t>
            </a:r>
          </a:p>
          <a:p>
            <a:pPr>
              <a:lnSpc>
                <a:spcPts val="3200"/>
              </a:lnSpc>
            </a:pPr>
            <a:r>
              <a:rPr lang="is-IS" sz="1700" dirty="0" smtClean="0"/>
              <a:t>Additional </a:t>
            </a:r>
            <a:r>
              <a:rPr lang="is-IS" sz="1700" b="1" dirty="0" smtClean="0"/>
              <a:t>trivalent</a:t>
            </a:r>
            <a:r>
              <a:rPr lang="is-IS" sz="1700" dirty="0" smtClean="0"/>
              <a:t> cations,</a:t>
            </a:r>
          </a:p>
          <a:p>
            <a:pPr>
              <a:lnSpc>
                <a:spcPts val="1700"/>
              </a:lnSpc>
            </a:pPr>
            <a:r>
              <a:rPr lang="is-IS" sz="1700" dirty="0" smtClean="0"/>
              <a:t> mostly:  </a:t>
            </a:r>
            <a:r>
              <a:rPr lang="is-IS" sz="1700" b="1" dirty="0" smtClean="0">
                <a:solidFill>
                  <a:srgbClr val="FF0000"/>
                </a:solidFill>
              </a:rPr>
              <a:t>Fe</a:t>
            </a:r>
            <a:r>
              <a:rPr lang="is-IS" sz="1700" b="1" baseline="30000" dirty="0" smtClean="0">
                <a:solidFill>
                  <a:srgbClr val="FF0000"/>
                </a:solidFill>
              </a:rPr>
              <a:t>3+</a:t>
            </a:r>
            <a:r>
              <a:rPr lang="is-IS" sz="1700" b="1" baseline="-25000" dirty="0" smtClean="0">
                <a:solidFill>
                  <a:srgbClr val="FF0000"/>
                </a:solidFill>
              </a:rPr>
              <a:t>A</a:t>
            </a:r>
            <a:r>
              <a:rPr lang="is-IS" sz="1700" dirty="0" smtClean="0">
                <a:solidFill>
                  <a:srgbClr val="0033CC"/>
                </a:solidFill>
              </a:rPr>
              <a:t>     </a:t>
            </a:r>
            <a:r>
              <a:rPr lang="is-IS" sz="1700" b="1" dirty="0" smtClean="0">
                <a:solidFill>
                  <a:srgbClr val="808000"/>
                </a:solidFill>
              </a:rPr>
              <a:t>Al</a:t>
            </a:r>
            <a:r>
              <a:rPr lang="is-IS" sz="1700" b="1" baseline="-25000" dirty="0" smtClean="0">
                <a:solidFill>
                  <a:srgbClr val="808000"/>
                </a:solidFill>
              </a:rPr>
              <a:t>B</a:t>
            </a:r>
            <a:endParaRPr lang="is-IS" sz="1700" b="1" baseline="-25000" dirty="0" smtClean="0">
              <a:solidFill>
                <a:srgbClr val="FF0000"/>
              </a:solidFill>
            </a:endParaRPr>
          </a:p>
        </p:txBody>
      </p:sp>
      <p:pic>
        <p:nvPicPr>
          <p:cNvPr id="1028" name="Picture 4" descr="M:\pc\Dokumenter\Adobe-Illustr-figures\Experimental-PhaseRel\pv-ppv-transition\Br-pbr-CrystStruct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" y="564680"/>
            <a:ext cx="5181830" cy="339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:\pc\Dokumenter\Adobe-Illustr-figures\Experimental-PhaseRel\Pv\PvComp-tetNew20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37" y="2967320"/>
            <a:ext cx="3979838" cy="387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670925" y="2708919"/>
            <a:ext cx="1763753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System MSA-Fe</a:t>
            </a:r>
            <a:r>
              <a:rPr lang="nb-NO" b="1" baseline="30000" dirty="0" smtClean="0"/>
              <a:t>3+</a:t>
            </a:r>
          </a:p>
          <a:p>
            <a:pPr>
              <a:lnSpc>
                <a:spcPts val="1500"/>
              </a:lnSpc>
            </a:pPr>
            <a:r>
              <a:rPr lang="nb-NO" sz="1400" dirty="0" smtClean="0"/>
              <a:t>Trivalent </a:t>
            </a:r>
            <a:r>
              <a:rPr lang="nb-NO" sz="1400" dirty="0" err="1" smtClean="0"/>
              <a:t>substitution</a:t>
            </a:r>
            <a:r>
              <a:rPr lang="nb-NO" sz="1400" dirty="0"/>
              <a:t> </a:t>
            </a:r>
            <a:endParaRPr lang="nb-NO" sz="1400" dirty="0" smtClean="0"/>
          </a:p>
          <a:p>
            <a:pPr>
              <a:lnSpc>
                <a:spcPts val="1500"/>
              </a:lnSpc>
            </a:pPr>
            <a:r>
              <a:rPr lang="nb-NO" sz="1400" dirty="0"/>
              <a:t> </a:t>
            </a:r>
            <a:r>
              <a:rPr lang="nb-NO" sz="1400" dirty="0" err="1" smtClean="0"/>
              <a:t>vectors</a:t>
            </a:r>
            <a:endParaRPr lang="en-GB" sz="1400" dirty="0"/>
          </a:p>
        </p:txBody>
      </p:sp>
      <p:grpSp>
        <p:nvGrpSpPr>
          <p:cNvPr id="8" name="Group 7"/>
          <p:cNvGrpSpPr/>
          <p:nvPr/>
        </p:nvGrpSpPr>
        <p:grpSpPr>
          <a:xfrm>
            <a:off x="5407580" y="3934244"/>
            <a:ext cx="3421498" cy="2354729"/>
            <a:chOff x="5407580" y="3934244"/>
            <a:chExt cx="3421498" cy="2354729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6000351" y="4400550"/>
              <a:ext cx="2127649" cy="1352456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5407580" y="5958113"/>
              <a:ext cx="758541" cy="330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50" dirty="0" smtClean="0">
                  <a:solidFill>
                    <a:srgbClr val="008000"/>
                  </a:solidFill>
                </a:rPr>
                <a:t>FeSiO</a:t>
              </a:r>
              <a:r>
                <a:rPr lang="nb-NO" sz="1550" baseline="-25000" dirty="0" smtClean="0">
                  <a:solidFill>
                    <a:srgbClr val="008000"/>
                  </a:solidFill>
                </a:rPr>
                <a:t>3</a:t>
              </a:r>
              <a:endParaRPr lang="en-US" sz="1550" baseline="-25000" dirty="0">
                <a:solidFill>
                  <a:srgbClr val="00800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868144" y="5702300"/>
              <a:ext cx="164356" cy="165100"/>
            </a:xfrm>
            <a:prstGeom prst="ellipse">
              <a:avLst/>
            </a:prstGeom>
            <a:solidFill>
              <a:srgbClr val="008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077944" y="4292600"/>
              <a:ext cx="164356" cy="165100"/>
            </a:xfrm>
            <a:prstGeom prst="ellipse">
              <a:avLst/>
            </a:prstGeom>
            <a:solidFill>
              <a:srgbClr val="008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271415">
              <a:off x="8142835" y="3934244"/>
              <a:ext cx="539750" cy="371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36873" y="4096931"/>
              <a:ext cx="792205" cy="273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550" dirty="0" smtClean="0">
                  <a:solidFill>
                    <a:srgbClr val="008000"/>
                  </a:solidFill>
                </a:rPr>
                <a:t>FeAlO</a:t>
              </a:r>
              <a:r>
                <a:rPr lang="nb-NO" sz="1550" baseline="-25000" dirty="0" smtClean="0">
                  <a:solidFill>
                    <a:srgbClr val="008000"/>
                  </a:solidFill>
                </a:rPr>
                <a:t>3</a:t>
              </a:r>
              <a:endParaRPr lang="en-US" sz="1550" baseline="-250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57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111432" y="3674616"/>
            <a:ext cx="4927453" cy="2034410"/>
          </a:xfrm>
          <a:prstGeom prst="rect">
            <a:avLst/>
          </a:prstGeom>
          <a:solidFill>
            <a:srgbClr val="EB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4256072" y="4613640"/>
            <a:ext cx="2533024" cy="633721"/>
            <a:chOff x="1133648" y="3260593"/>
            <a:chExt cx="2533024" cy="63372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317089" y="3580073"/>
              <a:ext cx="1219931" cy="2164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2255003" y="3260593"/>
              <a:ext cx="1411669" cy="356483"/>
              <a:chOff x="3909301" y="1582042"/>
              <a:chExt cx="1411669" cy="356483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957832" y="1676915"/>
                <a:ext cx="2103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100" baseline="-25000" dirty="0"/>
                  <a:t>i</a:t>
                </a:r>
                <a:endParaRPr lang="en-GB" sz="1100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909301" y="1582042"/>
                <a:ext cx="14116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400" b="1" dirty="0">
                    <a:latin typeface="Symbol" panose="05050102010706020507" pitchFamily="18" charset="2"/>
                  </a:rPr>
                  <a:t>S</a:t>
                </a:r>
                <a:r>
                  <a:rPr lang="nb-NO" sz="1200" dirty="0"/>
                  <a:t> </a:t>
                </a:r>
                <a:r>
                  <a:rPr lang="nb-NO" sz="1200" dirty="0" err="1" smtClean="0"/>
                  <a:t>Y</a:t>
                </a:r>
                <a:r>
                  <a:rPr lang="nb-NO" sz="1200" i="1" baseline="-25000" dirty="0" err="1" smtClean="0"/>
                  <a:t>i</a:t>
                </a:r>
                <a:r>
                  <a:rPr lang="nb-NO" sz="1200" dirty="0" smtClean="0"/>
                  <a:t> </a:t>
                </a:r>
                <a:r>
                  <a:rPr lang="nb-NO" sz="1200" dirty="0" err="1"/>
                  <a:t>exp</a:t>
                </a:r>
                <a:r>
                  <a:rPr lang="nb-NO" sz="1200" dirty="0"/>
                  <a:t>(</a:t>
                </a:r>
                <a:r>
                  <a:rPr lang="nb-NO" sz="1200" dirty="0">
                    <a:latin typeface="Symbol" panose="05050102010706020507" pitchFamily="18" charset="2"/>
                  </a:rPr>
                  <a:t>-</a:t>
                </a:r>
                <a:r>
                  <a:rPr lang="nb-NO" sz="1200" dirty="0" smtClean="0"/>
                  <a:t>G</a:t>
                </a:r>
                <a:r>
                  <a:rPr lang="nb-NO" sz="1200" i="1" baseline="-25000" dirty="0" smtClean="0"/>
                  <a:t>i</a:t>
                </a:r>
                <a:r>
                  <a:rPr lang="nb-NO" sz="1200" dirty="0" smtClean="0"/>
                  <a:t> </a:t>
                </a:r>
                <a:r>
                  <a:rPr lang="nb-NO" sz="1200" b="1" dirty="0" smtClean="0"/>
                  <a:t>/</a:t>
                </a:r>
                <a:r>
                  <a:rPr lang="nb-NO" sz="1200" dirty="0" smtClean="0"/>
                  <a:t> </a:t>
                </a:r>
                <a:r>
                  <a:rPr lang="nb-NO" sz="1200" dirty="0" err="1" smtClean="0"/>
                  <a:t>k</a:t>
                </a:r>
                <a:r>
                  <a:rPr lang="nb-NO" sz="1200" baseline="-25000" dirty="0" err="1" smtClean="0"/>
                  <a:t>B</a:t>
                </a:r>
                <a:r>
                  <a:rPr lang="nb-NO" sz="1200" dirty="0" err="1" smtClean="0"/>
                  <a:t>T</a:t>
                </a:r>
                <a:r>
                  <a:rPr lang="nb-NO" sz="1200" dirty="0" smtClean="0"/>
                  <a:t>)</a:t>
                </a:r>
                <a:endParaRPr lang="nb-NO" sz="1200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291894" y="3529584"/>
              <a:ext cx="1239442" cy="364730"/>
              <a:chOff x="4018846" y="2285278"/>
              <a:chExt cx="1239442" cy="36473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018846" y="2285278"/>
                <a:ext cx="12394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400" b="1" dirty="0">
                    <a:latin typeface="Symbol" panose="05050102010706020507" pitchFamily="18" charset="2"/>
                  </a:rPr>
                  <a:t>S</a:t>
                </a:r>
                <a:r>
                  <a:rPr lang="nb-NO" sz="1200" dirty="0"/>
                  <a:t> </a:t>
                </a:r>
                <a:r>
                  <a:rPr lang="nb-NO" sz="1200" dirty="0" err="1" smtClean="0"/>
                  <a:t>exp</a:t>
                </a:r>
                <a:r>
                  <a:rPr lang="nb-NO" sz="1200" dirty="0"/>
                  <a:t>(</a:t>
                </a:r>
                <a:r>
                  <a:rPr lang="nb-NO" sz="1200" dirty="0">
                    <a:latin typeface="Symbol" panose="05050102010706020507" pitchFamily="18" charset="2"/>
                  </a:rPr>
                  <a:t>-</a:t>
                </a:r>
                <a:r>
                  <a:rPr lang="nb-NO" sz="1200" dirty="0" smtClean="0"/>
                  <a:t>G</a:t>
                </a:r>
                <a:r>
                  <a:rPr lang="nb-NO" sz="1200" i="1" baseline="-25000" dirty="0"/>
                  <a:t>i</a:t>
                </a:r>
                <a:r>
                  <a:rPr lang="nb-NO" sz="1200" dirty="0" smtClean="0"/>
                  <a:t> </a:t>
                </a:r>
                <a:r>
                  <a:rPr lang="nb-NO" sz="1200" b="1" dirty="0"/>
                  <a:t>/</a:t>
                </a:r>
                <a:r>
                  <a:rPr lang="nb-NO" sz="1200" dirty="0"/>
                  <a:t> </a:t>
                </a:r>
                <a:r>
                  <a:rPr lang="nb-NO" sz="1200" dirty="0" err="1" smtClean="0"/>
                  <a:t>k</a:t>
                </a:r>
                <a:r>
                  <a:rPr lang="nb-NO" sz="1200" baseline="-25000" dirty="0" err="1" smtClean="0"/>
                  <a:t>B</a:t>
                </a:r>
                <a:r>
                  <a:rPr lang="nb-NO" sz="1200" dirty="0" err="1" smtClean="0"/>
                  <a:t>T</a:t>
                </a:r>
                <a:r>
                  <a:rPr lang="nb-NO" sz="1200" dirty="0" smtClean="0"/>
                  <a:t>)</a:t>
                </a:r>
                <a:endParaRPr lang="nb-NO" sz="1200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065171" y="2388398"/>
                <a:ext cx="2103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100" baseline="-25000" dirty="0"/>
                  <a:t>i</a:t>
                </a:r>
                <a:endParaRPr lang="en-GB" sz="1100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133648" y="3412617"/>
              <a:ext cx="12434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Property Y =</a:t>
              </a:r>
              <a:endParaRPr lang="en-GB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079866" y="3723163"/>
            <a:ext cx="4980594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Ab </a:t>
            </a:r>
            <a:r>
              <a:rPr lang="nb-NO" sz="1400" dirty="0" err="1" smtClean="0">
                <a:solidFill>
                  <a:srgbClr val="0066FF"/>
                </a:solidFill>
              </a:rPr>
              <a:t>initio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study</a:t>
            </a:r>
            <a:r>
              <a:rPr lang="nb-NO" sz="1400" dirty="0" smtClean="0">
                <a:solidFill>
                  <a:srgbClr val="0066FF"/>
                </a:solidFill>
              </a:rPr>
              <a:t> of A- and B-</a:t>
            </a:r>
            <a:r>
              <a:rPr lang="nb-NO" sz="1400" dirty="0" err="1" smtClean="0">
                <a:solidFill>
                  <a:srgbClr val="0066FF"/>
                </a:solidFill>
              </a:rPr>
              <a:t>site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occupancy</a:t>
            </a:r>
            <a:r>
              <a:rPr lang="nb-NO" sz="1400" dirty="0" smtClean="0">
                <a:solidFill>
                  <a:srgbClr val="0066FF"/>
                </a:solidFill>
              </a:rPr>
              <a:t> and Fe </a:t>
            </a:r>
            <a:r>
              <a:rPr lang="nb-NO" sz="1400" dirty="0" err="1" smtClean="0">
                <a:solidFill>
                  <a:srgbClr val="0066FF"/>
                </a:solidFill>
              </a:rPr>
              <a:t>spin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state</a:t>
            </a:r>
            <a:r>
              <a:rPr lang="nb-NO" sz="1400" dirty="0" smtClean="0">
                <a:solidFill>
                  <a:srgbClr val="0066FF"/>
                </a:solidFill>
              </a:rPr>
              <a:t> in </a:t>
            </a:r>
            <a:r>
              <a:rPr lang="nb-NO" sz="1400" dirty="0" err="1" smtClean="0">
                <a:solidFill>
                  <a:srgbClr val="0066FF"/>
                </a:solidFill>
              </a:rPr>
              <a:t>bm</a:t>
            </a:r>
            <a:endParaRPr lang="nb-NO" sz="1400" dirty="0" smtClean="0">
              <a:solidFill>
                <a:srgbClr val="0066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                                                         </a:t>
            </a:r>
            <a:r>
              <a:rPr lang="nb-NO" sz="1100" dirty="0" smtClean="0"/>
              <a:t>(Mohn &amp; Trønnes, 2016, </a:t>
            </a:r>
            <a:r>
              <a:rPr lang="nb-NO" sz="1100" dirty="0" err="1" smtClean="0"/>
              <a:t>EPSL</a:t>
            </a:r>
            <a:r>
              <a:rPr lang="nb-NO" sz="1100" dirty="0" smtClean="0"/>
              <a:t>)</a:t>
            </a:r>
            <a:endParaRPr lang="nb-NO" sz="1400" dirty="0">
              <a:solidFill>
                <a:srgbClr val="0066FF"/>
              </a:solidFill>
            </a:endParaRPr>
          </a:p>
          <a:p>
            <a:pPr>
              <a:lnSpc>
                <a:spcPts val="13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200" b="1" dirty="0" smtClean="0"/>
              <a:t>Methods - </a:t>
            </a:r>
            <a:r>
              <a:rPr lang="nb-NO" sz="1200" b="1" dirty="0" err="1" smtClean="0"/>
              <a:t>summary</a:t>
            </a:r>
            <a:endParaRPr lang="nb-NO" sz="1200" b="1" dirty="0"/>
          </a:p>
          <a:p>
            <a:pPr>
              <a:lnSpc>
                <a:spcPts val="1300"/>
              </a:lnSpc>
            </a:pPr>
            <a:r>
              <a:rPr lang="nb-NO" sz="1100" dirty="0" smtClean="0"/>
              <a:t>- DFT </a:t>
            </a:r>
            <a:r>
              <a:rPr lang="nb-NO" sz="1100" dirty="0"/>
              <a:t>and </a:t>
            </a:r>
            <a:r>
              <a:rPr lang="nb-NO" sz="1100" dirty="0" err="1"/>
              <a:t>Boltzmann</a:t>
            </a:r>
            <a:r>
              <a:rPr lang="nb-NO" sz="1100" dirty="0"/>
              <a:t> </a:t>
            </a:r>
            <a:r>
              <a:rPr lang="nb-NO" sz="1100" dirty="0" err="1" smtClean="0"/>
              <a:t>statistics</a:t>
            </a:r>
            <a:r>
              <a:rPr lang="nb-NO" sz="1100" dirty="0" smtClean="0"/>
              <a:t> </a:t>
            </a:r>
            <a:r>
              <a:rPr lang="nb-NO" sz="1100" dirty="0" err="1" smtClean="0"/>
              <a:t>of</a:t>
            </a:r>
            <a:r>
              <a:rPr lang="nb-NO" sz="1100" dirty="0" smtClean="0"/>
              <a:t> </a:t>
            </a:r>
            <a:r>
              <a:rPr lang="nb-NO" sz="1100" dirty="0" err="1" smtClean="0"/>
              <a:t>numerous</a:t>
            </a:r>
            <a:r>
              <a:rPr lang="nb-NO" sz="1100" dirty="0" smtClean="0"/>
              <a:t> </a:t>
            </a:r>
            <a:r>
              <a:rPr lang="nb-NO" sz="1100" dirty="0" err="1" smtClean="0"/>
              <a:t>configurations</a:t>
            </a:r>
            <a:r>
              <a:rPr lang="nb-NO" sz="1100" dirty="0" smtClean="0"/>
              <a:t>, </a:t>
            </a:r>
            <a:r>
              <a:rPr lang="nb-NO" sz="1100" dirty="0"/>
              <a:t>VASP </a:t>
            </a:r>
            <a:r>
              <a:rPr lang="nb-NO" sz="1100" dirty="0" err="1"/>
              <a:t>software</a:t>
            </a:r>
            <a:endParaRPr lang="nb-NO" sz="1100" dirty="0" smtClean="0"/>
          </a:p>
          <a:p>
            <a:pPr>
              <a:lnSpc>
                <a:spcPts val="1300"/>
              </a:lnSpc>
            </a:pPr>
            <a:r>
              <a:rPr lang="nb-NO" sz="1100" dirty="0" smtClean="0"/>
              <a:t>- </a:t>
            </a:r>
            <a:r>
              <a:rPr lang="nb-NO" sz="1100" dirty="0" err="1"/>
              <a:t>T</a:t>
            </a:r>
            <a:r>
              <a:rPr lang="nb-NO" sz="1100" dirty="0" err="1" smtClean="0"/>
              <a:t>hermodynamic</a:t>
            </a:r>
            <a:r>
              <a:rPr lang="nb-NO" sz="1100" dirty="0" smtClean="0"/>
              <a:t> </a:t>
            </a:r>
            <a:r>
              <a:rPr lang="nb-NO" sz="1100" dirty="0" err="1" smtClean="0"/>
              <a:t>properties</a:t>
            </a:r>
            <a:r>
              <a:rPr lang="nb-NO" sz="1100" dirty="0"/>
              <a:t> </a:t>
            </a:r>
            <a:r>
              <a:rPr lang="nb-NO" sz="1100" dirty="0" smtClean="0"/>
              <a:t>from </a:t>
            </a:r>
            <a:r>
              <a:rPr lang="nb-NO" sz="1100" dirty="0" err="1" smtClean="0"/>
              <a:t>configurational</a:t>
            </a:r>
            <a:r>
              <a:rPr lang="nb-NO" sz="1100" dirty="0" smtClean="0"/>
              <a:t> </a:t>
            </a:r>
            <a:r>
              <a:rPr lang="nb-NO" sz="1100" dirty="0" err="1" smtClean="0"/>
              <a:t>Boltzmann</a:t>
            </a:r>
            <a:r>
              <a:rPr lang="nb-NO" sz="1100" dirty="0" smtClean="0"/>
              <a:t> </a:t>
            </a:r>
            <a:r>
              <a:rPr lang="nb-NO" sz="1100" dirty="0" err="1" smtClean="0"/>
              <a:t>averaging</a:t>
            </a:r>
            <a:r>
              <a:rPr lang="nb-NO" sz="1100" dirty="0" smtClean="0"/>
              <a:t> at 3000 K</a:t>
            </a:r>
            <a:endParaRPr lang="en-GB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4079866" y="5247361"/>
            <a:ext cx="491192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Gibbs </a:t>
            </a:r>
            <a:r>
              <a:rPr lang="nb-NO" sz="1200" dirty="0" err="1" smtClean="0"/>
              <a:t>free</a:t>
            </a:r>
            <a:r>
              <a:rPr lang="nb-NO" sz="1200" dirty="0" smtClean="0"/>
              <a:t> energy: </a:t>
            </a:r>
            <a:r>
              <a:rPr lang="nb-NO" sz="1200" b="1" dirty="0" smtClean="0"/>
              <a:t>G</a:t>
            </a:r>
            <a:r>
              <a:rPr lang="nb-NO" sz="1200" b="1" baseline="-25000" dirty="0" smtClean="0"/>
              <a:t>i</a:t>
            </a:r>
            <a:r>
              <a:rPr lang="nb-NO" sz="1200" b="1" dirty="0" smtClean="0"/>
              <a:t> = H</a:t>
            </a:r>
            <a:r>
              <a:rPr lang="nb-NO" sz="1200" b="1" baseline="-25000" dirty="0"/>
              <a:t>i</a:t>
            </a:r>
            <a:r>
              <a:rPr lang="nb-NO" sz="1200" b="1" dirty="0" smtClean="0"/>
              <a:t> + E</a:t>
            </a:r>
            <a:r>
              <a:rPr lang="nb-NO" sz="1200" b="1" baseline="-25000" dirty="0"/>
              <a:t>i</a:t>
            </a:r>
            <a:r>
              <a:rPr lang="nb-NO" sz="1200" b="1" dirty="0" smtClean="0"/>
              <a:t> -</a:t>
            </a:r>
            <a:r>
              <a:rPr lang="nb-NO" sz="1200" b="1" dirty="0" err="1" smtClean="0"/>
              <a:t>TS</a:t>
            </a:r>
            <a:r>
              <a:rPr lang="nb-NO" sz="1200" b="1" baseline="-25000" dirty="0" err="1"/>
              <a:t>i</a:t>
            </a:r>
            <a:r>
              <a:rPr lang="nb-NO" sz="1200" b="1" dirty="0" smtClean="0"/>
              <a:t>  </a:t>
            </a:r>
            <a:r>
              <a:rPr lang="nb-NO" sz="1200" dirty="0" smtClean="0"/>
              <a:t>for </a:t>
            </a:r>
            <a:r>
              <a:rPr lang="nb-NO" sz="1200" dirty="0" err="1" smtClean="0"/>
              <a:t>configuration</a:t>
            </a:r>
            <a:r>
              <a:rPr lang="nb-NO" sz="1200" dirty="0" smtClean="0"/>
              <a:t> </a:t>
            </a:r>
            <a:r>
              <a:rPr lang="nb-NO" sz="1200" i="1" dirty="0" smtClean="0"/>
              <a:t>i</a:t>
            </a:r>
            <a:r>
              <a:rPr lang="nb-NO" sz="1200" dirty="0" smtClean="0"/>
              <a:t>.</a:t>
            </a:r>
          </a:p>
          <a:p>
            <a:r>
              <a:rPr lang="nb-NO" sz="1050" b="1" dirty="0" smtClean="0"/>
              <a:t>H</a:t>
            </a:r>
            <a:r>
              <a:rPr lang="nb-NO" sz="1050" b="1" i="1" baseline="-25000" dirty="0" smtClean="0"/>
              <a:t>i</a:t>
            </a:r>
            <a:r>
              <a:rPr lang="nb-NO" sz="1050" dirty="0" smtClean="0"/>
              <a:t>: </a:t>
            </a:r>
            <a:r>
              <a:rPr lang="nb-NO" sz="1050" dirty="0" err="1" smtClean="0"/>
              <a:t>static</a:t>
            </a:r>
            <a:r>
              <a:rPr lang="nb-NO" sz="1050" dirty="0" smtClean="0"/>
              <a:t> </a:t>
            </a:r>
            <a:r>
              <a:rPr lang="nb-NO" sz="1050" dirty="0" err="1" smtClean="0"/>
              <a:t>enthalpy</a:t>
            </a:r>
            <a:r>
              <a:rPr lang="nb-NO" sz="1050" dirty="0" smtClean="0"/>
              <a:t>,  </a:t>
            </a:r>
            <a:r>
              <a:rPr lang="nb-NO" sz="1050" b="1" dirty="0" smtClean="0"/>
              <a:t>S</a:t>
            </a:r>
            <a:r>
              <a:rPr lang="nb-NO" sz="1050" b="1" i="1" baseline="-25000" dirty="0" smtClean="0"/>
              <a:t>i</a:t>
            </a:r>
            <a:r>
              <a:rPr lang="nb-NO" sz="1050" dirty="0" smtClean="0"/>
              <a:t>: </a:t>
            </a:r>
            <a:r>
              <a:rPr lang="nb-NO" sz="1050" dirty="0" err="1" smtClean="0"/>
              <a:t>vibr</a:t>
            </a:r>
            <a:r>
              <a:rPr lang="nb-NO" sz="1050" dirty="0" smtClean="0"/>
              <a:t>. </a:t>
            </a:r>
            <a:r>
              <a:rPr lang="nb-NO" sz="1050" dirty="0" err="1" smtClean="0"/>
              <a:t>entropy</a:t>
            </a:r>
            <a:r>
              <a:rPr lang="nb-NO" sz="1050" dirty="0" smtClean="0"/>
              <a:t> (</a:t>
            </a:r>
            <a:r>
              <a:rPr lang="nb-NO" sz="1050" dirty="0" err="1" smtClean="0"/>
              <a:t>quasiharmonic</a:t>
            </a:r>
            <a:r>
              <a:rPr lang="nb-NO" sz="1050" dirty="0" smtClean="0"/>
              <a:t> </a:t>
            </a:r>
            <a:r>
              <a:rPr lang="nb-NO" sz="1050" dirty="0" err="1" smtClean="0"/>
              <a:t>lattice</a:t>
            </a:r>
            <a:r>
              <a:rPr lang="nb-NO" sz="1050" dirty="0" smtClean="0"/>
              <a:t> dyn.),  </a:t>
            </a:r>
            <a:r>
              <a:rPr lang="nb-NO" sz="1050" b="1" dirty="0" smtClean="0"/>
              <a:t>E</a:t>
            </a:r>
            <a:r>
              <a:rPr lang="nb-NO" sz="1050" b="1" i="1" baseline="-25000" dirty="0" smtClean="0"/>
              <a:t>i</a:t>
            </a:r>
            <a:r>
              <a:rPr lang="nb-NO" sz="1050" dirty="0"/>
              <a:t>: </a:t>
            </a:r>
            <a:r>
              <a:rPr lang="nb-NO" sz="1050" dirty="0" smtClean="0"/>
              <a:t>zero point motion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181" y="500622"/>
            <a:ext cx="8082662" cy="151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err="1" smtClean="0"/>
              <a:t>Phase</a:t>
            </a:r>
            <a:r>
              <a:rPr lang="nb-NO" sz="1500" dirty="0" smtClean="0"/>
              <a:t> </a:t>
            </a:r>
            <a:r>
              <a:rPr lang="nb-NO" sz="1500" dirty="0" err="1" smtClean="0"/>
              <a:t>relations</a:t>
            </a:r>
            <a:r>
              <a:rPr lang="nb-NO" sz="1500" dirty="0" smtClean="0"/>
              <a:t> of </a:t>
            </a:r>
            <a:r>
              <a:rPr lang="nb-NO" sz="1500" dirty="0" err="1" smtClean="0"/>
              <a:t>bm</a:t>
            </a:r>
            <a:r>
              <a:rPr lang="nb-NO" sz="1500" dirty="0" smtClean="0"/>
              <a:t> in </a:t>
            </a:r>
            <a:r>
              <a:rPr lang="nb-NO" sz="1500" dirty="0" err="1" smtClean="0"/>
              <a:t>peridotitic</a:t>
            </a:r>
            <a:r>
              <a:rPr lang="nb-NO" sz="1400" dirty="0" smtClean="0"/>
              <a:t> (</a:t>
            </a:r>
            <a:r>
              <a:rPr lang="nb-NO" sz="1400" dirty="0" err="1" smtClean="0"/>
              <a:t>including</a:t>
            </a:r>
            <a:r>
              <a:rPr lang="nb-NO" sz="1400" dirty="0" smtClean="0"/>
              <a:t> </a:t>
            </a:r>
            <a:r>
              <a:rPr lang="nb-NO" sz="1400" dirty="0" err="1" smtClean="0"/>
              <a:t>strongly</a:t>
            </a:r>
            <a:r>
              <a:rPr lang="nb-NO" sz="1400" dirty="0" smtClean="0"/>
              <a:t> </a:t>
            </a:r>
            <a:r>
              <a:rPr lang="nb-NO" sz="1400" dirty="0" err="1" smtClean="0"/>
              <a:t>depleted</a:t>
            </a:r>
            <a:r>
              <a:rPr lang="nb-NO" sz="1400" dirty="0" smtClean="0"/>
              <a:t> </a:t>
            </a:r>
            <a:r>
              <a:rPr lang="nb-NO" sz="1400" dirty="0" err="1" smtClean="0"/>
              <a:t>peridotites</a:t>
            </a:r>
            <a:r>
              <a:rPr lang="nb-NO" sz="1400" dirty="0" smtClean="0"/>
              <a:t>)</a:t>
            </a:r>
            <a:r>
              <a:rPr lang="nb-NO" sz="1200" dirty="0" smtClean="0"/>
              <a:t> </a:t>
            </a:r>
            <a:r>
              <a:rPr lang="nb-NO" sz="1500" dirty="0" smtClean="0"/>
              <a:t>and </a:t>
            </a:r>
            <a:r>
              <a:rPr lang="nb-NO" sz="1500" dirty="0" err="1" smtClean="0"/>
              <a:t>basaltic</a:t>
            </a:r>
            <a:r>
              <a:rPr lang="nb-NO" sz="1500" dirty="0" smtClean="0"/>
              <a:t> </a:t>
            </a:r>
            <a:r>
              <a:rPr lang="nb-NO" sz="1500" dirty="0" err="1" smtClean="0"/>
              <a:t>lithologies</a:t>
            </a:r>
            <a:endParaRPr lang="nb-NO" sz="1500" dirty="0"/>
          </a:p>
          <a:p>
            <a:pPr>
              <a:lnSpc>
                <a:spcPts val="900"/>
              </a:lnSpc>
            </a:pPr>
            <a:endParaRPr lang="nb-NO" sz="1400" dirty="0" smtClean="0"/>
          </a:p>
          <a:p>
            <a:r>
              <a:rPr lang="nb-NO" dirty="0" err="1" smtClean="0"/>
              <a:t>Only</a:t>
            </a:r>
            <a:r>
              <a:rPr lang="nb-NO" dirty="0" smtClean="0"/>
              <a:t> </a:t>
            </a:r>
            <a:r>
              <a:rPr lang="nb-NO" dirty="0" err="1" smtClean="0"/>
              <a:t>four</a:t>
            </a:r>
            <a:r>
              <a:rPr lang="nb-NO" dirty="0" smtClean="0"/>
              <a:t> </a:t>
            </a:r>
            <a:r>
              <a:rPr lang="nb-NO" dirty="0" err="1" smtClean="0"/>
              <a:t>components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relevant (present) in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deeper</a:t>
            </a:r>
            <a:r>
              <a:rPr lang="nb-NO" dirty="0" smtClean="0"/>
              <a:t> parts of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lower</a:t>
            </a:r>
            <a:r>
              <a:rPr lang="nb-NO" dirty="0" smtClean="0"/>
              <a:t> mantle (&gt;40 </a:t>
            </a:r>
            <a:r>
              <a:rPr lang="nb-NO" dirty="0" err="1" smtClean="0"/>
              <a:t>GPa</a:t>
            </a:r>
            <a:r>
              <a:rPr lang="nb-NO" dirty="0" smtClean="0"/>
              <a:t>): </a:t>
            </a:r>
          </a:p>
          <a:p>
            <a:r>
              <a:rPr lang="nb-NO" sz="1800" dirty="0" smtClean="0">
                <a:solidFill>
                  <a:srgbClr val="9900CC"/>
                </a:solidFill>
              </a:rPr>
              <a:t>    </a:t>
            </a:r>
            <a:r>
              <a:rPr lang="nb-NO" sz="1800" b="1" dirty="0" smtClean="0">
                <a:solidFill>
                  <a:srgbClr val="9900CC"/>
                </a:solidFill>
              </a:rPr>
              <a:t>MS, </a:t>
            </a:r>
            <a:r>
              <a:rPr lang="nb-NO" sz="1800" b="1" dirty="0" err="1" smtClean="0">
                <a:solidFill>
                  <a:srgbClr val="9900CC"/>
                </a:solidFill>
              </a:rPr>
              <a:t>FS</a:t>
            </a:r>
            <a:r>
              <a:rPr lang="nb-NO" sz="1800" b="1" dirty="0" smtClean="0">
                <a:solidFill>
                  <a:srgbClr val="9900CC"/>
                </a:solidFill>
              </a:rPr>
              <a:t>, FA, AA</a:t>
            </a:r>
            <a:r>
              <a:rPr lang="nb-NO" dirty="0" smtClean="0">
                <a:solidFill>
                  <a:srgbClr val="9900CC"/>
                </a:solidFill>
              </a:rPr>
              <a:t>, i.e. </a:t>
            </a:r>
            <a:r>
              <a:rPr lang="nb-NO" dirty="0" err="1" smtClean="0">
                <a:solidFill>
                  <a:srgbClr val="9900CC"/>
                </a:solidFill>
              </a:rPr>
              <a:t>MgSiO</a:t>
            </a:r>
            <a:r>
              <a:rPr lang="nb-NO" baseline="-25000" dirty="0" err="1" smtClean="0">
                <a:solidFill>
                  <a:srgbClr val="9900CC"/>
                </a:solidFill>
              </a:rPr>
              <a:t>3</a:t>
            </a:r>
            <a:r>
              <a:rPr lang="nb-NO" dirty="0" smtClean="0">
                <a:solidFill>
                  <a:srgbClr val="9900CC"/>
                </a:solidFill>
                <a:latin typeface="Symbol" panose="05050102010706020507" pitchFamily="18" charset="2"/>
              </a:rPr>
              <a:t>, </a:t>
            </a:r>
            <a:r>
              <a:rPr lang="nb-NO" dirty="0" err="1" smtClean="0">
                <a:solidFill>
                  <a:srgbClr val="9900CC"/>
                </a:solidFill>
              </a:rPr>
              <a:t>FeSiO</a:t>
            </a:r>
            <a:r>
              <a:rPr lang="nb-NO" baseline="-25000" dirty="0" err="1" smtClean="0">
                <a:solidFill>
                  <a:srgbClr val="9900CC"/>
                </a:solidFill>
              </a:rPr>
              <a:t>3</a:t>
            </a:r>
            <a:r>
              <a:rPr lang="nb-NO" dirty="0" smtClean="0">
                <a:solidFill>
                  <a:srgbClr val="9900CC"/>
                </a:solidFill>
              </a:rPr>
              <a:t>, </a:t>
            </a:r>
            <a:r>
              <a:rPr lang="nb-NO" dirty="0" err="1" smtClean="0">
                <a:solidFill>
                  <a:srgbClr val="9900CC"/>
                </a:solidFill>
              </a:rPr>
              <a:t>FeAlO</a:t>
            </a:r>
            <a:r>
              <a:rPr lang="nb-NO" baseline="-25000" dirty="0" err="1" smtClean="0">
                <a:solidFill>
                  <a:srgbClr val="9900CC"/>
                </a:solidFill>
              </a:rPr>
              <a:t>3</a:t>
            </a:r>
            <a:r>
              <a:rPr lang="nb-NO" dirty="0" smtClean="0">
                <a:solidFill>
                  <a:srgbClr val="9900CC"/>
                </a:solidFill>
              </a:rPr>
              <a:t>, </a:t>
            </a:r>
            <a:r>
              <a:rPr lang="nb-NO" dirty="0" err="1" smtClean="0">
                <a:solidFill>
                  <a:srgbClr val="9900CC"/>
                </a:solidFill>
              </a:rPr>
              <a:t>Al</a:t>
            </a:r>
            <a:r>
              <a:rPr lang="nb-NO" baseline="-25000" dirty="0" err="1" smtClean="0">
                <a:solidFill>
                  <a:srgbClr val="9900CC"/>
                </a:solidFill>
              </a:rPr>
              <a:t>2</a:t>
            </a:r>
            <a:r>
              <a:rPr lang="nb-NO" dirty="0" err="1" smtClean="0">
                <a:solidFill>
                  <a:srgbClr val="9900CC"/>
                </a:solidFill>
              </a:rPr>
              <a:t>O</a:t>
            </a:r>
            <a:r>
              <a:rPr lang="nb-NO" baseline="-25000" dirty="0" err="1" smtClean="0">
                <a:solidFill>
                  <a:srgbClr val="9900CC"/>
                </a:solidFill>
              </a:rPr>
              <a:t>3</a:t>
            </a:r>
            <a:endParaRPr lang="nb-NO" baseline="-25000" dirty="0" smtClean="0">
              <a:solidFill>
                <a:srgbClr val="9900CC"/>
              </a:solidFill>
            </a:endParaRPr>
          </a:p>
          <a:p>
            <a:pPr>
              <a:lnSpc>
                <a:spcPts val="3000"/>
              </a:lnSpc>
            </a:pPr>
            <a:r>
              <a:rPr lang="nb-NO" sz="1400" dirty="0" err="1" smtClean="0"/>
              <a:t>Uppermost</a:t>
            </a:r>
            <a:r>
              <a:rPr lang="nb-NO" sz="1400" dirty="0" smtClean="0"/>
              <a:t> part (&lt;40 </a:t>
            </a:r>
            <a:r>
              <a:rPr lang="nb-NO" sz="1400" dirty="0" err="1" smtClean="0"/>
              <a:t>GPa</a:t>
            </a:r>
            <a:r>
              <a:rPr lang="nb-NO" sz="1400" dirty="0" smtClean="0"/>
              <a:t>) of </a:t>
            </a:r>
            <a:r>
              <a:rPr lang="nb-NO" sz="1400" dirty="0" err="1" smtClean="0"/>
              <a:t>the</a:t>
            </a:r>
            <a:r>
              <a:rPr lang="nb-NO" sz="1400" dirty="0" smtClean="0"/>
              <a:t>  </a:t>
            </a:r>
            <a:r>
              <a:rPr lang="nb-NO" sz="1400" dirty="0" err="1" smtClean="0"/>
              <a:t>lower</a:t>
            </a:r>
            <a:r>
              <a:rPr lang="nb-NO" sz="1400" dirty="0" smtClean="0"/>
              <a:t> mantle:</a:t>
            </a:r>
          </a:p>
          <a:p>
            <a:pPr>
              <a:lnSpc>
                <a:spcPts val="1300"/>
              </a:lnSpc>
            </a:pPr>
            <a:r>
              <a:rPr lang="nb-NO" sz="1400" dirty="0"/>
              <a:t> </a:t>
            </a:r>
            <a:r>
              <a:rPr lang="nb-NO" sz="1400" dirty="0" smtClean="0"/>
              <a:t>   The O-</a:t>
            </a:r>
            <a:r>
              <a:rPr lang="nb-NO" sz="1400" dirty="0" err="1" smtClean="0"/>
              <a:t>vacant</a:t>
            </a:r>
            <a:r>
              <a:rPr lang="nb-NO" sz="1400" dirty="0" smtClean="0"/>
              <a:t> </a:t>
            </a:r>
            <a:r>
              <a:rPr lang="nb-NO" sz="1400" dirty="0" err="1" smtClean="0"/>
              <a:t>component</a:t>
            </a:r>
            <a:r>
              <a:rPr lang="nb-NO" sz="1400" dirty="0" smtClean="0"/>
              <a:t> </a:t>
            </a:r>
            <a:r>
              <a:rPr lang="nb-NO" sz="1400" b="1" dirty="0" smtClean="0">
                <a:solidFill>
                  <a:srgbClr val="9900CC"/>
                </a:solidFill>
              </a:rPr>
              <a:t>MA</a:t>
            </a:r>
            <a:r>
              <a:rPr lang="nb-NO" sz="1400" dirty="0">
                <a:solidFill>
                  <a:srgbClr val="9900CC"/>
                </a:solidFill>
              </a:rPr>
              <a:t>, </a:t>
            </a:r>
            <a:r>
              <a:rPr lang="nb-NO" sz="1400" dirty="0" err="1" smtClean="0">
                <a:solidFill>
                  <a:srgbClr val="9900CC"/>
                </a:solidFill>
              </a:rPr>
              <a:t>MgAlO</a:t>
            </a:r>
            <a:r>
              <a:rPr lang="nb-NO" sz="1400" baseline="-25000" dirty="0" err="1" smtClean="0">
                <a:solidFill>
                  <a:srgbClr val="9900CC"/>
                </a:solidFill>
              </a:rPr>
              <a:t>2.5</a:t>
            </a:r>
            <a:r>
              <a:rPr lang="nb-NO" sz="1400" dirty="0" smtClean="0"/>
              <a:t>  </a:t>
            </a:r>
            <a:r>
              <a:rPr lang="nb-NO" sz="1400" dirty="0" err="1" smtClean="0"/>
              <a:t>may</a:t>
            </a:r>
            <a:r>
              <a:rPr lang="nb-NO" sz="1400" dirty="0" smtClean="0"/>
              <a:t> </a:t>
            </a:r>
            <a:r>
              <a:rPr lang="nb-NO" sz="1400" dirty="0" err="1" smtClean="0"/>
              <a:t>also</a:t>
            </a:r>
            <a:r>
              <a:rPr lang="nb-NO" sz="1400" dirty="0" smtClean="0"/>
              <a:t> be present.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11432" y="5813416"/>
            <a:ext cx="4927453" cy="96436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GB" sz="1100" dirty="0" smtClean="0"/>
              <a:t>- </a:t>
            </a:r>
            <a:r>
              <a:rPr lang="en-GB" sz="1100" dirty="0" err="1" smtClean="0"/>
              <a:t>G</a:t>
            </a:r>
            <a:r>
              <a:rPr lang="en-GB" sz="1100" baseline="-25000" dirty="0" err="1" smtClean="0"/>
              <a:t>i</a:t>
            </a:r>
            <a:r>
              <a:rPr lang="en-GB" sz="1100" dirty="0" smtClean="0"/>
              <a:t> and </a:t>
            </a:r>
            <a:r>
              <a:rPr lang="en-GB" sz="1100" dirty="0"/>
              <a:t>spin-polarisations of Fe </a:t>
            </a:r>
            <a:r>
              <a:rPr lang="en-GB" sz="1100" dirty="0" smtClean="0"/>
              <a:t>were </a:t>
            </a:r>
            <a:r>
              <a:rPr lang="en-GB" sz="1100" dirty="0"/>
              <a:t>calculated </a:t>
            </a:r>
            <a:r>
              <a:rPr lang="en-GB" sz="1100" dirty="0" smtClean="0"/>
              <a:t>by alternative </a:t>
            </a:r>
            <a:r>
              <a:rPr lang="en-GB" sz="1100" dirty="0" err="1" smtClean="0"/>
              <a:t>functionals</a:t>
            </a:r>
            <a:r>
              <a:rPr lang="en-GB" sz="1100" dirty="0" smtClean="0"/>
              <a:t>, </a:t>
            </a:r>
          </a:p>
          <a:p>
            <a:pPr>
              <a:lnSpc>
                <a:spcPts val="1100"/>
              </a:lnSpc>
            </a:pPr>
            <a:r>
              <a:rPr lang="en-GB" sz="1100" dirty="0"/>
              <a:t> </a:t>
            </a:r>
            <a:r>
              <a:rPr lang="en-GB" sz="1100" dirty="0" smtClean="0"/>
              <a:t>  especially </a:t>
            </a:r>
            <a:r>
              <a:rPr lang="en-GB" sz="1100" b="1" dirty="0" smtClean="0"/>
              <a:t>GGA</a:t>
            </a:r>
            <a:r>
              <a:rPr lang="en-GB" sz="1100" dirty="0" smtClean="0"/>
              <a:t> and </a:t>
            </a:r>
            <a:r>
              <a:rPr lang="en-GB" sz="1100" b="1" dirty="0" smtClean="0"/>
              <a:t>GGA +U</a:t>
            </a:r>
            <a:r>
              <a:rPr lang="en-GB" sz="1100" dirty="0" smtClean="0"/>
              <a:t> </a:t>
            </a:r>
            <a:r>
              <a:rPr lang="en-GB" sz="1100" dirty="0"/>
              <a:t>(</a:t>
            </a:r>
            <a:r>
              <a:rPr lang="en-GB" sz="1100" dirty="0" smtClean="0"/>
              <a:t>U: 5eV for FA,  3eV for FS)</a:t>
            </a:r>
            <a:endParaRPr lang="en-GB" sz="1100" dirty="0"/>
          </a:p>
          <a:p>
            <a:pPr>
              <a:lnSpc>
                <a:spcPts val="2000"/>
              </a:lnSpc>
            </a:pPr>
            <a:r>
              <a:rPr lang="en-GB" sz="1100" dirty="0"/>
              <a:t>- Elastic constants are calculated directly from the force constants.</a:t>
            </a:r>
          </a:p>
          <a:p>
            <a:pPr>
              <a:lnSpc>
                <a:spcPts val="2000"/>
              </a:lnSpc>
            </a:pPr>
            <a:r>
              <a:rPr lang="en-GB" sz="1100" dirty="0"/>
              <a:t>- Simulation </a:t>
            </a:r>
            <a:r>
              <a:rPr lang="en-GB" sz="1100" dirty="0" smtClean="0"/>
              <a:t>box: </a:t>
            </a:r>
            <a:r>
              <a:rPr lang="en-GB" sz="1100" b="1" dirty="0" smtClean="0"/>
              <a:t>80 atoms</a:t>
            </a:r>
            <a:r>
              <a:rPr lang="en-GB" sz="1100" dirty="0"/>
              <a:t> </a:t>
            </a:r>
            <a:r>
              <a:rPr lang="en-GB" sz="1100" dirty="0" smtClean="0"/>
              <a:t>= </a:t>
            </a:r>
            <a:r>
              <a:rPr lang="en-GB" sz="1100" b="1" dirty="0" smtClean="0"/>
              <a:t>16 </a:t>
            </a:r>
            <a:r>
              <a:rPr lang="en-GB" sz="1100" b="1" dirty="0" err="1" smtClean="0"/>
              <a:t>fmu</a:t>
            </a:r>
            <a:r>
              <a:rPr lang="en-GB" sz="1100" dirty="0" smtClean="0"/>
              <a:t>,  </a:t>
            </a:r>
            <a:r>
              <a:rPr lang="en-GB" sz="1100" dirty="0"/>
              <a:t>energy </a:t>
            </a:r>
            <a:r>
              <a:rPr lang="en-GB" sz="1100" dirty="0" smtClean="0"/>
              <a:t>cut-off: 700 eV,  k-mesh grid:2*2*2</a:t>
            </a:r>
            <a:endParaRPr lang="en-GB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93553" y="69879"/>
            <a:ext cx="739176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0066FF"/>
                </a:solidFill>
              </a:rPr>
              <a:t>Bridgmanite</a:t>
            </a:r>
            <a:r>
              <a:rPr lang="nb-NO" sz="2000" dirty="0" smtClean="0">
                <a:solidFill>
                  <a:srgbClr val="0066FF"/>
                </a:solidFill>
              </a:rPr>
              <a:t> (</a:t>
            </a:r>
            <a:r>
              <a:rPr lang="nb-NO" sz="2000" dirty="0" err="1" smtClean="0">
                <a:solidFill>
                  <a:srgbClr val="0066FF"/>
                </a:solidFill>
              </a:rPr>
              <a:t>bm</a:t>
            </a:r>
            <a:r>
              <a:rPr lang="nb-NO" sz="2000" dirty="0" smtClean="0">
                <a:solidFill>
                  <a:srgbClr val="0066FF"/>
                </a:solidFill>
              </a:rPr>
              <a:t>) </a:t>
            </a:r>
            <a:r>
              <a:rPr lang="nb-NO" sz="2000" dirty="0" err="1" smtClean="0">
                <a:solidFill>
                  <a:srgbClr val="0066FF"/>
                </a:solidFill>
              </a:rPr>
              <a:t>crystallographic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site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occupancy</a:t>
            </a:r>
            <a:r>
              <a:rPr lang="nb-NO" sz="2000" dirty="0" smtClean="0">
                <a:solidFill>
                  <a:srgbClr val="0066FF"/>
                </a:solidFill>
              </a:rPr>
              <a:t> and </a:t>
            </a:r>
            <a:r>
              <a:rPr lang="nb-NO" sz="2000" dirty="0" err="1" smtClean="0">
                <a:solidFill>
                  <a:srgbClr val="0066FF"/>
                </a:solidFill>
              </a:rPr>
              <a:t>spin-state</a:t>
            </a:r>
            <a:r>
              <a:rPr lang="nb-NO" sz="2000" dirty="0" smtClean="0">
                <a:solidFill>
                  <a:srgbClr val="0066FF"/>
                </a:solidFill>
              </a:rPr>
              <a:t> of Fe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80762" y="55821"/>
            <a:ext cx="1162498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100" dirty="0" smtClean="0"/>
              <a:t>Mohn &amp; Trønnes</a:t>
            </a:r>
          </a:p>
          <a:p>
            <a:pPr>
              <a:lnSpc>
                <a:spcPts val="1300"/>
              </a:lnSpc>
            </a:pPr>
            <a:r>
              <a:rPr lang="nb-NO" sz="1100" dirty="0"/>
              <a:t> </a:t>
            </a:r>
            <a:r>
              <a:rPr lang="nb-NO" sz="1100" dirty="0" smtClean="0"/>
              <a:t>  (2016, </a:t>
            </a:r>
            <a:r>
              <a:rPr lang="nb-NO" sz="1100" dirty="0" err="1" smtClean="0"/>
              <a:t>EPSL</a:t>
            </a:r>
            <a:r>
              <a:rPr lang="nb-NO" sz="1100" dirty="0" smtClean="0"/>
              <a:t>)</a:t>
            </a:r>
            <a:endParaRPr lang="nb-NO" sz="1400" dirty="0">
              <a:solidFill>
                <a:srgbClr val="00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59" y="4652699"/>
            <a:ext cx="3866764" cy="1841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9900CC"/>
                </a:solidFill>
              </a:rPr>
              <a:t>FA-</a:t>
            </a:r>
            <a:r>
              <a:rPr lang="nb-NO" b="1" dirty="0" err="1" smtClean="0">
                <a:solidFill>
                  <a:srgbClr val="9900CC"/>
                </a:solidFill>
              </a:rPr>
              <a:t>component</a:t>
            </a:r>
            <a:r>
              <a:rPr lang="nb-NO" b="1" dirty="0" smtClean="0">
                <a:solidFill>
                  <a:srgbClr val="9900CC"/>
                </a:solidFill>
              </a:rPr>
              <a:t> </a:t>
            </a:r>
          </a:p>
          <a:p>
            <a:r>
              <a:rPr lang="nb-NO" sz="1300" dirty="0" err="1" smtClean="0"/>
              <a:t>Fe</a:t>
            </a:r>
            <a:r>
              <a:rPr lang="nb-NO" sz="1300" baseline="30000" dirty="0" err="1" smtClean="0"/>
              <a:t>3+</a:t>
            </a:r>
            <a:r>
              <a:rPr lang="nb-NO" sz="1300" baseline="-25000" dirty="0" err="1" smtClean="0"/>
              <a:t>A-HS</a:t>
            </a:r>
            <a:r>
              <a:rPr lang="nb-NO" sz="1300" dirty="0" smtClean="0"/>
              <a:t>  is </a:t>
            </a:r>
            <a:r>
              <a:rPr lang="nb-NO" sz="1300" dirty="0" err="1" smtClean="0"/>
              <a:t>the</a:t>
            </a:r>
            <a:r>
              <a:rPr lang="nb-NO" sz="1300" dirty="0" smtClean="0"/>
              <a:t> stable </a:t>
            </a:r>
            <a:r>
              <a:rPr lang="nb-NO" sz="1300" dirty="0" err="1" smtClean="0"/>
              <a:t>configuration</a:t>
            </a:r>
            <a:r>
              <a:rPr lang="nb-NO" sz="1300" dirty="0" smtClean="0"/>
              <a:t> </a:t>
            </a:r>
            <a:r>
              <a:rPr lang="nb-NO" sz="1300" dirty="0" err="1" smtClean="0"/>
              <a:t>based</a:t>
            </a:r>
            <a:r>
              <a:rPr lang="nb-NO" sz="1300" dirty="0" smtClean="0"/>
              <a:t> </a:t>
            </a:r>
            <a:r>
              <a:rPr lang="nb-NO" sz="1300" dirty="0" err="1" smtClean="0"/>
              <a:t>on</a:t>
            </a:r>
            <a:r>
              <a:rPr lang="nb-NO" sz="1300" dirty="0" smtClean="0"/>
              <a:t> </a:t>
            </a:r>
            <a:r>
              <a:rPr lang="nb-NO" sz="1300" i="1" dirty="0" smtClean="0"/>
              <a:t>ab </a:t>
            </a:r>
            <a:r>
              <a:rPr lang="nb-NO" sz="1300" i="1" dirty="0" err="1" smtClean="0"/>
              <a:t>initio</a:t>
            </a:r>
            <a:endParaRPr lang="nb-NO" sz="1300" i="1" dirty="0"/>
          </a:p>
          <a:p>
            <a:r>
              <a:rPr lang="nb-NO" sz="1300" dirty="0" err="1" smtClean="0"/>
              <a:t>theory</a:t>
            </a:r>
            <a:r>
              <a:rPr lang="nb-NO" sz="1300" dirty="0" smtClean="0"/>
              <a:t> and </a:t>
            </a:r>
            <a:r>
              <a:rPr lang="nb-NO" sz="1300" dirty="0" err="1" smtClean="0"/>
              <a:t>experiments</a:t>
            </a:r>
            <a:r>
              <a:rPr lang="nb-NO" sz="1300" dirty="0" smtClean="0"/>
              <a:t>, </a:t>
            </a:r>
            <a:r>
              <a:rPr lang="nb-NO" sz="1300" dirty="0" err="1" smtClean="0"/>
              <a:t>starting</a:t>
            </a:r>
            <a:r>
              <a:rPr lang="nb-NO" sz="1300" dirty="0" smtClean="0"/>
              <a:t> from pre-</a:t>
            </a:r>
            <a:r>
              <a:rPr lang="nb-NO" sz="1300" dirty="0" err="1" smtClean="0"/>
              <a:t>synthesised</a:t>
            </a:r>
            <a:endParaRPr lang="nb-NO" sz="1300" dirty="0" smtClean="0"/>
          </a:p>
          <a:p>
            <a:r>
              <a:rPr lang="nb-NO" sz="1300" dirty="0" err="1" smtClean="0"/>
              <a:t>polycrystalline</a:t>
            </a:r>
            <a:r>
              <a:rPr lang="nb-NO" sz="1300" dirty="0" smtClean="0"/>
              <a:t> or single </a:t>
            </a:r>
            <a:r>
              <a:rPr lang="nb-NO" sz="1300" dirty="0" err="1" smtClean="0"/>
              <a:t>crystal</a:t>
            </a:r>
            <a:r>
              <a:rPr lang="nb-NO" sz="1300" dirty="0" smtClean="0"/>
              <a:t> </a:t>
            </a:r>
            <a:r>
              <a:rPr lang="nb-NO" sz="1300" dirty="0" err="1" smtClean="0"/>
              <a:t>bm</a:t>
            </a:r>
            <a:r>
              <a:rPr lang="nb-NO" sz="1300" dirty="0" smtClean="0"/>
              <a:t> at </a:t>
            </a:r>
            <a:r>
              <a:rPr lang="nb-NO" sz="1300" dirty="0" err="1" smtClean="0"/>
              <a:t>about</a:t>
            </a:r>
            <a:r>
              <a:rPr lang="nb-NO" sz="1300" dirty="0" smtClean="0"/>
              <a:t> 24 </a:t>
            </a:r>
            <a:r>
              <a:rPr lang="nb-NO" sz="1300" dirty="0" err="1" smtClean="0"/>
              <a:t>GPa</a:t>
            </a:r>
            <a:r>
              <a:rPr lang="nb-NO" sz="1300" dirty="0" smtClean="0"/>
              <a:t>.</a:t>
            </a:r>
          </a:p>
          <a:p>
            <a:pPr>
              <a:lnSpc>
                <a:spcPts val="800"/>
              </a:lnSpc>
            </a:pPr>
            <a:endParaRPr lang="nb-NO" sz="1300" dirty="0" smtClean="0"/>
          </a:p>
          <a:p>
            <a:r>
              <a:rPr lang="nb-NO" sz="1300" dirty="0" smtClean="0"/>
              <a:t>Experiments (LH-DAC) </a:t>
            </a:r>
            <a:r>
              <a:rPr lang="nb-NO" sz="1300" dirty="0" err="1" smtClean="0"/>
              <a:t>synthesising</a:t>
            </a:r>
            <a:r>
              <a:rPr lang="nb-NO" sz="1300" dirty="0" smtClean="0"/>
              <a:t> </a:t>
            </a:r>
            <a:r>
              <a:rPr lang="nb-NO" sz="1300" dirty="0" err="1" smtClean="0"/>
              <a:t>bm</a:t>
            </a:r>
            <a:r>
              <a:rPr lang="nb-NO" sz="1300" dirty="0" smtClean="0"/>
              <a:t> </a:t>
            </a:r>
            <a:r>
              <a:rPr lang="nb-NO" sz="1300" dirty="0" err="1" smtClean="0"/>
              <a:t>directly</a:t>
            </a:r>
            <a:r>
              <a:rPr lang="nb-NO" sz="1300" dirty="0" smtClean="0"/>
              <a:t> from</a:t>
            </a:r>
          </a:p>
          <a:p>
            <a:r>
              <a:rPr lang="nb-NO" sz="1300" dirty="0" err="1" smtClean="0"/>
              <a:t>amorphous</a:t>
            </a:r>
            <a:r>
              <a:rPr lang="nb-NO" sz="1300" dirty="0" smtClean="0"/>
              <a:t> </a:t>
            </a:r>
            <a:r>
              <a:rPr lang="nb-NO" sz="1300" dirty="0" err="1" smtClean="0"/>
              <a:t>starting</a:t>
            </a:r>
            <a:r>
              <a:rPr lang="nb-NO" sz="1300" dirty="0" smtClean="0"/>
              <a:t> materials (glass or gel) at &gt; 40 </a:t>
            </a:r>
            <a:r>
              <a:rPr lang="nb-NO" sz="1300" dirty="0" err="1" smtClean="0"/>
              <a:t>GPa</a:t>
            </a:r>
            <a:endParaRPr lang="nb-NO" sz="1300" dirty="0" smtClean="0"/>
          </a:p>
          <a:p>
            <a:r>
              <a:rPr lang="nb-NO" sz="1300" dirty="0" err="1" smtClean="0"/>
              <a:t>may</a:t>
            </a:r>
            <a:r>
              <a:rPr lang="nb-NO" sz="1300" dirty="0" smtClean="0"/>
              <a:t> </a:t>
            </a:r>
            <a:r>
              <a:rPr lang="nb-NO" sz="1300" dirty="0" err="1" smtClean="0"/>
              <a:t>trap</a:t>
            </a:r>
            <a:r>
              <a:rPr lang="nb-NO" sz="1300" dirty="0" smtClean="0"/>
              <a:t>, </a:t>
            </a:r>
            <a:r>
              <a:rPr lang="nb-NO" sz="1300" dirty="0" err="1" smtClean="0"/>
              <a:t>metastably</a:t>
            </a:r>
            <a:r>
              <a:rPr lang="nb-NO" sz="1300" dirty="0" smtClean="0"/>
              <a:t>, </a:t>
            </a:r>
            <a:r>
              <a:rPr lang="nb-NO" sz="1300" dirty="0" err="1" smtClean="0"/>
              <a:t>some</a:t>
            </a:r>
            <a:r>
              <a:rPr lang="nb-NO" sz="1300" dirty="0" smtClean="0"/>
              <a:t> Fe</a:t>
            </a:r>
            <a:r>
              <a:rPr lang="nb-NO" sz="1300" baseline="30000" dirty="0" smtClean="0"/>
              <a:t>3+</a:t>
            </a:r>
            <a:r>
              <a:rPr lang="nb-NO" sz="1300" baseline="-25000" dirty="0" smtClean="0"/>
              <a:t>B-LS</a:t>
            </a:r>
            <a:r>
              <a:rPr lang="nb-NO" sz="1300" dirty="0" smtClean="0"/>
              <a:t>, </a:t>
            </a:r>
            <a:r>
              <a:rPr lang="nb-NO" sz="1300" dirty="0" err="1" smtClean="0"/>
              <a:t>compensated</a:t>
            </a:r>
            <a:r>
              <a:rPr lang="nb-NO" sz="1300" dirty="0" smtClean="0"/>
              <a:t> by a</a:t>
            </a:r>
          </a:p>
          <a:p>
            <a:r>
              <a:rPr lang="nb-NO" sz="1300" dirty="0" err="1" smtClean="0"/>
              <a:t>corresponding</a:t>
            </a:r>
            <a:r>
              <a:rPr lang="nb-NO" sz="1300" dirty="0" smtClean="0"/>
              <a:t> </a:t>
            </a:r>
            <a:r>
              <a:rPr lang="nb-NO" sz="1300" dirty="0" err="1" smtClean="0"/>
              <a:t>amount</a:t>
            </a:r>
            <a:r>
              <a:rPr lang="nb-NO" sz="1300" dirty="0" smtClean="0"/>
              <a:t> of </a:t>
            </a:r>
            <a:r>
              <a:rPr lang="nb-NO" sz="1300" dirty="0" err="1" smtClean="0"/>
              <a:t>Al</a:t>
            </a:r>
            <a:r>
              <a:rPr lang="nb-NO" sz="1300" baseline="-25000" dirty="0" err="1" smtClean="0"/>
              <a:t>A</a:t>
            </a:r>
            <a:r>
              <a:rPr lang="nb-NO" sz="1300" dirty="0"/>
              <a:t>.</a:t>
            </a:r>
            <a:r>
              <a:rPr lang="nb-NO" sz="1300" dirty="0" smtClean="0"/>
              <a:t>   </a:t>
            </a:r>
            <a:endParaRPr lang="en-US" sz="1300" dirty="0"/>
          </a:p>
        </p:txBody>
      </p:sp>
      <p:sp>
        <p:nvSpPr>
          <p:cNvPr id="19" name="TextBox 18"/>
          <p:cNvSpPr txBox="1"/>
          <p:nvPr/>
        </p:nvSpPr>
        <p:spPr>
          <a:xfrm>
            <a:off x="54840" y="3183910"/>
            <a:ext cx="3435556" cy="1287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0099FF"/>
                </a:solidFill>
              </a:rPr>
              <a:t>Fe </a:t>
            </a:r>
            <a:r>
              <a:rPr lang="nb-NO" sz="1800" b="1" dirty="0" err="1" smtClean="0">
                <a:solidFill>
                  <a:srgbClr val="0099FF"/>
                </a:solidFill>
              </a:rPr>
              <a:t>site</a:t>
            </a:r>
            <a:r>
              <a:rPr lang="nb-NO" sz="1800" b="1" dirty="0" smtClean="0">
                <a:solidFill>
                  <a:srgbClr val="0099FF"/>
                </a:solidFill>
              </a:rPr>
              <a:t> </a:t>
            </a:r>
            <a:r>
              <a:rPr lang="nb-NO" sz="1800" b="1" dirty="0" err="1" smtClean="0">
                <a:solidFill>
                  <a:srgbClr val="0099FF"/>
                </a:solidFill>
              </a:rPr>
              <a:t>occupancy</a:t>
            </a:r>
            <a:r>
              <a:rPr lang="nb-NO" sz="1800" b="1" dirty="0" smtClean="0">
                <a:solidFill>
                  <a:srgbClr val="0099FF"/>
                </a:solidFill>
              </a:rPr>
              <a:t> and </a:t>
            </a:r>
            <a:r>
              <a:rPr lang="nb-NO" sz="1800" b="1" dirty="0" err="1" smtClean="0">
                <a:solidFill>
                  <a:srgbClr val="0099FF"/>
                </a:solidFill>
              </a:rPr>
              <a:t>spin</a:t>
            </a:r>
            <a:r>
              <a:rPr lang="nb-NO" sz="1800" b="1" dirty="0" smtClean="0">
                <a:solidFill>
                  <a:srgbClr val="0099FF"/>
                </a:solidFill>
              </a:rPr>
              <a:t> </a:t>
            </a:r>
            <a:r>
              <a:rPr lang="nb-NO" sz="1800" b="1" dirty="0" err="1" smtClean="0">
                <a:solidFill>
                  <a:srgbClr val="0099FF"/>
                </a:solidFill>
              </a:rPr>
              <a:t>state</a:t>
            </a:r>
            <a:r>
              <a:rPr lang="nb-NO" sz="1800" b="1" dirty="0">
                <a:solidFill>
                  <a:srgbClr val="0099FF"/>
                </a:solidFill>
              </a:rPr>
              <a:t> </a:t>
            </a:r>
            <a:endParaRPr lang="nb-NO" sz="1800" b="1" dirty="0" smtClean="0">
              <a:solidFill>
                <a:srgbClr val="0099FF"/>
              </a:solidFill>
            </a:endParaRPr>
          </a:p>
          <a:p>
            <a:pPr>
              <a:lnSpc>
                <a:spcPts val="800"/>
              </a:lnSpc>
            </a:pPr>
            <a:endParaRPr lang="nb-NO" sz="1400" b="1" dirty="0" smtClean="0">
              <a:solidFill>
                <a:srgbClr val="9900CC"/>
              </a:solidFill>
            </a:endParaRPr>
          </a:p>
          <a:p>
            <a:r>
              <a:rPr lang="nb-NO" sz="1400" b="1" dirty="0" err="1" smtClean="0">
                <a:solidFill>
                  <a:srgbClr val="9900CC"/>
                </a:solidFill>
              </a:rPr>
              <a:t>FS-component</a:t>
            </a:r>
            <a:r>
              <a:rPr lang="nb-NO" sz="1400" b="1" dirty="0" smtClean="0">
                <a:solidFill>
                  <a:srgbClr val="9900CC"/>
                </a:solidFill>
              </a:rPr>
              <a:t> </a:t>
            </a:r>
          </a:p>
          <a:p>
            <a:r>
              <a:rPr lang="nb-NO" sz="1300" dirty="0" err="1" smtClean="0"/>
              <a:t>Fe</a:t>
            </a:r>
            <a:r>
              <a:rPr lang="nb-NO" sz="1300" baseline="30000" dirty="0" err="1" smtClean="0"/>
              <a:t>2+</a:t>
            </a:r>
            <a:r>
              <a:rPr lang="nb-NO" sz="1300" baseline="-25000" dirty="0" err="1" smtClean="0"/>
              <a:t>A-HS</a:t>
            </a:r>
            <a:r>
              <a:rPr lang="nb-NO" sz="1300" dirty="0" smtClean="0"/>
              <a:t> is </a:t>
            </a:r>
            <a:r>
              <a:rPr lang="nb-NO" sz="1300" dirty="0" err="1" smtClean="0"/>
              <a:t>the</a:t>
            </a:r>
            <a:r>
              <a:rPr lang="nb-NO" sz="1300" dirty="0" smtClean="0"/>
              <a:t> stable </a:t>
            </a:r>
            <a:r>
              <a:rPr lang="nb-NO" sz="1300" dirty="0" err="1" smtClean="0"/>
              <a:t>configuration</a:t>
            </a:r>
            <a:r>
              <a:rPr lang="nb-NO" sz="1300" dirty="0" smtClean="0"/>
              <a:t>.</a:t>
            </a:r>
            <a:endParaRPr lang="nb-NO" sz="1300" dirty="0"/>
          </a:p>
          <a:p>
            <a:r>
              <a:rPr lang="nb-NO" sz="1300" dirty="0" err="1" smtClean="0"/>
              <a:t>Nearly</a:t>
            </a:r>
            <a:r>
              <a:rPr lang="nb-NO" sz="1300" dirty="0" smtClean="0"/>
              <a:t> ideal MS-</a:t>
            </a:r>
            <a:r>
              <a:rPr lang="nb-NO" sz="1300" dirty="0" err="1" smtClean="0"/>
              <a:t>FS</a:t>
            </a:r>
            <a:r>
              <a:rPr lang="nb-NO" sz="1300" dirty="0" smtClean="0"/>
              <a:t> </a:t>
            </a:r>
            <a:r>
              <a:rPr lang="nb-NO" sz="1300" dirty="0" err="1" smtClean="0"/>
              <a:t>mixing</a:t>
            </a:r>
            <a:r>
              <a:rPr lang="nb-NO" sz="1300" dirty="0" smtClean="0"/>
              <a:t> and </a:t>
            </a:r>
            <a:r>
              <a:rPr lang="nb-NO" sz="1300" dirty="0" err="1" smtClean="0"/>
              <a:t>no</a:t>
            </a:r>
            <a:r>
              <a:rPr lang="nb-NO" sz="1300" dirty="0" smtClean="0"/>
              <a:t> </a:t>
            </a:r>
            <a:r>
              <a:rPr lang="nb-NO" sz="1300" dirty="0" err="1" smtClean="0"/>
              <a:t>metastability</a:t>
            </a:r>
            <a:endParaRPr lang="nb-NO" sz="1300" dirty="0" smtClean="0"/>
          </a:p>
          <a:p>
            <a:r>
              <a:rPr lang="nb-NO" sz="1300" dirty="0" smtClean="0"/>
              <a:t> or </a:t>
            </a:r>
            <a:r>
              <a:rPr lang="nb-NO" sz="1300" dirty="0" err="1" smtClean="0"/>
              <a:t>kinetcs</a:t>
            </a:r>
            <a:r>
              <a:rPr lang="nb-NO" sz="1300" dirty="0" smtClean="0"/>
              <a:t> problems </a:t>
            </a:r>
            <a:endParaRPr lang="en-US" sz="1300" dirty="0"/>
          </a:p>
        </p:txBody>
      </p:sp>
      <p:sp>
        <p:nvSpPr>
          <p:cNvPr id="23" name="TextBox 22"/>
          <p:cNvSpPr txBox="1"/>
          <p:nvPr/>
        </p:nvSpPr>
        <p:spPr>
          <a:xfrm>
            <a:off x="86073" y="2100680"/>
            <a:ext cx="8952579" cy="535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300" dirty="0" smtClean="0"/>
              <a:t>The </a:t>
            </a:r>
            <a:r>
              <a:rPr lang="nb-NO" sz="1300" dirty="0" err="1" smtClean="0"/>
              <a:t>bm</a:t>
            </a:r>
            <a:r>
              <a:rPr lang="nb-NO" sz="1300" dirty="0" smtClean="0"/>
              <a:t> </a:t>
            </a:r>
            <a:r>
              <a:rPr lang="nb-NO" sz="1300" dirty="0" err="1" smtClean="0"/>
              <a:t>component</a:t>
            </a:r>
            <a:r>
              <a:rPr lang="nb-NO" sz="1300" dirty="0" smtClean="0"/>
              <a:t> </a:t>
            </a:r>
            <a:r>
              <a:rPr lang="nb-NO" sz="1300" dirty="0" smtClean="0">
                <a:solidFill>
                  <a:srgbClr val="9900CC"/>
                </a:solidFill>
              </a:rPr>
              <a:t>FF, Fe</a:t>
            </a:r>
            <a:r>
              <a:rPr lang="nb-NO" sz="1300" baseline="-25000" dirty="0" smtClean="0">
                <a:solidFill>
                  <a:srgbClr val="9900CC"/>
                </a:solidFill>
              </a:rPr>
              <a:t>2</a:t>
            </a:r>
            <a:r>
              <a:rPr lang="nb-NO" sz="1300" dirty="0" smtClean="0">
                <a:solidFill>
                  <a:srgbClr val="9900CC"/>
                </a:solidFill>
              </a:rPr>
              <a:t>O</a:t>
            </a:r>
            <a:r>
              <a:rPr lang="nb-NO" sz="1300" baseline="-25000" dirty="0" smtClean="0">
                <a:solidFill>
                  <a:srgbClr val="9900CC"/>
                </a:solidFill>
              </a:rPr>
              <a:t>3</a:t>
            </a:r>
            <a:r>
              <a:rPr lang="nb-NO" sz="1300" dirty="0" smtClean="0"/>
              <a:t>, </a:t>
            </a:r>
            <a:r>
              <a:rPr lang="nb-NO" sz="1300" dirty="0" err="1" smtClean="0"/>
              <a:t>which</a:t>
            </a:r>
            <a:r>
              <a:rPr lang="nb-NO" sz="1300" dirty="0" smtClean="0"/>
              <a:t> is not present in </a:t>
            </a:r>
            <a:r>
              <a:rPr lang="nb-NO" sz="1300" dirty="0" err="1" smtClean="0"/>
              <a:t>the</a:t>
            </a:r>
            <a:r>
              <a:rPr lang="nb-NO" sz="1300" dirty="0" smtClean="0"/>
              <a:t> </a:t>
            </a:r>
            <a:r>
              <a:rPr lang="nb-NO" sz="1300" dirty="0" err="1" smtClean="0"/>
              <a:t>common</a:t>
            </a:r>
            <a:r>
              <a:rPr lang="nb-NO" sz="1300" dirty="0" smtClean="0"/>
              <a:t> </a:t>
            </a:r>
            <a:r>
              <a:rPr lang="nb-NO" sz="1300" dirty="0" err="1" smtClean="0"/>
              <a:t>lithologies</a:t>
            </a:r>
            <a:r>
              <a:rPr lang="nb-NO" sz="1300" dirty="0" smtClean="0"/>
              <a:t> of </a:t>
            </a:r>
            <a:r>
              <a:rPr lang="nb-NO" sz="1300" dirty="0" err="1" smtClean="0"/>
              <a:t>the</a:t>
            </a:r>
            <a:r>
              <a:rPr lang="nb-NO" sz="1300" dirty="0" smtClean="0"/>
              <a:t> </a:t>
            </a:r>
            <a:r>
              <a:rPr lang="nb-NO" sz="1300" dirty="0" err="1" smtClean="0"/>
              <a:t>Earth's</a:t>
            </a:r>
            <a:r>
              <a:rPr lang="nb-NO" sz="1300" dirty="0" smtClean="0"/>
              <a:t> mantle, </a:t>
            </a:r>
            <a:r>
              <a:rPr lang="nb-NO" sz="1300" dirty="0" err="1" smtClean="0"/>
              <a:t>but</a:t>
            </a:r>
            <a:r>
              <a:rPr lang="nb-NO" sz="1300" dirty="0" smtClean="0"/>
              <a:t> </a:t>
            </a:r>
            <a:r>
              <a:rPr lang="nb-NO" sz="1300" dirty="0" err="1" smtClean="0"/>
              <a:t>possibly</a:t>
            </a:r>
            <a:r>
              <a:rPr lang="nb-NO" sz="1300" dirty="0"/>
              <a:t> </a:t>
            </a:r>
            <a:r>
              <a:rPr lang="nb-NO" sz="1300" dirty="0" smtClean="0"/>
              <a:t>in </a:t>
            </a:r>
            <a:r>
              <a:rPr lang="nb-NO" sz="1300" dirty="0" err="1" smtClean="0"/>
              <a:t>subducted</a:t>
            </a:r>
            <a:r>
              <a:rPr lang="nb-NO" sz="1300" dirty="0" smtClean="0"/>
              <a:t> </a:t>
            </a:r>
            <a:r>
              <a:rPr lang="nb-NO" sz="1300" dirty="0" err="1" smtClean="0"/>
              <a:t>BIFs</a:t>
            </a:r>
            <a:endParaRPr lang="nb-NO" sz="1300" dirty="0"/>
          </a:p>
          <a:p>
            <a:pPr>
              <a:lnSpc>
                <a:spcPts val="1800"/>
              </a:lnSpc>
            </a:pPr>
            <a:r>
              <a:rPr lang="nb-NO" sz="1300" dirty="0" smtClean="0"/>
              <a:t>(</a:t>
            </a:r>
            <a:r>
              <a:rPr lang="nb-NO" sz="1300" dirty="0" err="1" smtClean="0"/>
              <a:t>banded</a:t>
            </a:r>
            <a:r>
              <a:rPr lang="nb-NO" sz="1300" dirty="0" smtClean="0"/>
              <a:t> </a:t>
            </a:r>
            <a:r>
              <a:rPr lang="nb-NO" sz="1300" dirty="0" err="1" smtClean="0"/>
              <a:t>iron</a:t>
            </a:r>
            <a:r>
              <a:rPr lang="nb-NO" sz="1300" dirty="0" smtClean="0"/>
              <a:t> </a:t>
            </a:r>
            <a:r>
              <a:rPr lang="nb-NO" sz="1300" dirty="0" err="1" smtClean="0"/>
              <a:t>formations</a:t>
            </a:r>
            <a:r>
              <a:rPr lang="nb-NO" sz="1300" dirty="0" smtClean="0"/>
              <a:t>), </a:t>
            </a:r>
            <a:r>
              <a:rPr lang="nb-NO" sz="1300" dirty="0" err="1" smtClean="0"/>
              <a:t>if</a:t>
            </a:r>
            <a:r>
              <a:rPr lang="nb-NO" sz="1300" dirty="0" smtClean="0"/>
              <a:t> </a:t>
            </a:r>
            <a:r>
              <a:rPr lang="nb-NO" sz="1300" dirty="0" err="1" smtClean="0"/>
              <a:t>they</a:t>
            </a:r>
            <a:r>
              <a:rPr lang="nb-NO" sz="1300" dirty="0" smtClean="0"/>
              <a:t> </a:t>
            </a:r>
            <a:r>
              <a:rPr lang="nb-NO" sz="1300" dirty="0" err="1" smtClean="0"/>
              <a:t>exist</a:t>
            </a:r>
            <a:r>
              <a:rPr lang="nb-NO" sz="1300" dirty="0" smtClean="0"/>
              <a:t>, has </a:t>
            </a:r>
            <a:r>
              <a:rPr lang="nb-NO" sz="1300" dirty="0" err="1" smtClean="0"/>
              <a:t>equal</a:t>
            </a:r>
            <a:r>
              <a:rPr lang="nb-NO" sz="1300" dirty="0" smtClean="0"/>
              <a:t> </a:t>
            </a:r>
            <a:r>
              <a:rPr lang="nb-NO" sz="1300" dirty="0" err="1" smtClean="0"/>
              <a:t>amounts</a:t>
            </a:r>
            <a:r>
              <a:rPr lang="nb-NO" sz="1300" dirty="0" smtClean="0"/>
              <a:t> of Fe</a:t>
            </a:r>
            <a:r>
              <a:rPr lang="nb-NO" sz="1300" baseline="30000" dirty="0" smtClean="0"/>
              <a:t>3+</a:t>
            </a:r>
            <a:r>
              <a:rPr lang="nb-NO" sz="1300" baseline="-25000" dirty="0" smtClean="0"/>
              <a:t>A-HS</a:t>
            </a:r>
            <a:r>
              <a:rPr lang="nb-NO" sz="1300" dirty="0" smtClean="0"/>
              <a:t> </a:t>
            </a:r>
            <a:r>
              <a:rPr lang="nb-NO" sz="1300" dirty="0"/>
              <a:t>and </a:t>
            </a:r>
            <a:r>
              <a:rPr lang="nb-NO" sz="1300" dirty="0" smtClean="0"/>
              <a:t>Fe</a:t>
            </a:r>
            <a:r>
              <a:rPr lang="nb-NO" sz="1300" baseline="30000" dirty="0" smtClean="0"/>
              <a:t>3+</a:t>
            </a:r>
            <a:r>
              <a:rPr lang="nb-NO" sz="1300" baseline="-25000" dirty="0" smtClean="0"/>
              <a:t>B-LS</a:t>
            </a:r>
            <a:r>
              <a:rPr lang="nb-NO" sz="1300" dirty="0" smtClean="0"/>
              <a:t>  at </a:t>
            </a:r>
            <a:r>
              <a:rPr lang="nb-NO" sz="1300" dirty="0" err="1" smtClean="0"/>
              <a:t>pressures</a:t>
            </a:r>
            <a:r>
              <a:rPr lang="nb-NO" sz="1300" dirty="0" smtClean="0"/>
              <a:t> </a:t>
            </a:r>
            <a:r>
              <a:rPr lang="nb-NO" sz="1300" dirty="0" err="1" smtClean="0"/>
              <a:t>exceeding</a:t>
            </a:r>
            <a:r>
              <a:rPr lang="nb-NO" sz="1300" dirty="0" smtClean="0"/>
              <a:t> 40-50 </a:t>
            </a:r>
            <a:r>
              <a:rPr lang="nb-NO" sz="1300" dirty="0" err="1" smtClean="0"/>
              <a:t>GPa</a:t>
            </a:r>
            <a:r>
              <a:rPr lang="nb-NO" sz="13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378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/>
      <p:bldP spid="20" grpId="0"/>
      <p:bldP spid="33" grpId="0" animBg="1"/>
      <p:bldP spid="2" grpId="0"/>
      <p:bldP spid="19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:\pc\Dokumenter\Adobe-Illustr-figures\CEMohn-files\Bm-spin-cryst-chem\Mohn15-bm-FA-fig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905" y="1631850"/>
            <a:ext cx="4680521" cy="406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M:\pc\Dokumenter\Adobe-Illustr-figures\CEMohn-files\Bm-spin-cryst-chem\Mohn15-bm-FA-fig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" y="1631850"/>
            <a:ext cx="3958588" cy="406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334" y="86965"/>
            <a:ext cx="8759368" cy="35804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Site </a:t>
            </a:r>
            <a:r>
              <a:rPr lang="nb-NO" sz="1800" dirty="0" err="1" smtClean="0">
                <a:solidFill>
                  <a:srgbClr val="0066FF"/>
                </a:solidFill>
              </a:rPr>
              <a:t>occupancy</a:t>
            </a:r>
            <a:r>
              <a:rPr lang="nb-NO" sz="1800" dirty="0" smtClean="0">
                <a:solidFill>
                  <a:srgbClr val="0066FF"/>
                </a:solidFill>
              </a:rPr>
              <a:t> and </a:t>
            </a:r>
            <a:r>
              <a:rPr lang="nb-NO" sz="1800" dirty="0" err="1" smtClean="0">
                <a:solidFill>
                  <a:srgbClr val="0066FF"/>
                </a:solidFill>
              </a:rPr>
              <a:t>spin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state</a:t>
            </a:r>
            <a:r>
              <a:rPr lang="nb-NO" sz="1800" dirty="0" smtClean="0">
                <a:solidFill>
                  <a:srgbClr val="0066FF"/>
                </a:solidFill>
              </a:rPr>
              <a:t>, FA-</a:t>
            </a:r>
            <a:r>
              <a:rPr lang="nb-NO" sz="1800" dirty="0" err="1" smtClean="0">
                <a:solidFill>
                  <a:srgbClr val="0066FF"/>
                </a:solidFill>
              </a:rPr>
              <a:t>component</a:t>
            </a:r>
            <a:r>
              <a:rPr lang="nb-NO" sz="1800" dirty="0" smtClean="0">
                <a:solidFill>
                  <a:srgbClr val="0066FF"/>
                </a:solidFill>
              </a:rPr>
              <a:t> in </a:t>
            </a:r>
            <a:r>
              <a:rPr lang="nb-NO" sz="1800" b="1" dirty="0" err="1" smtClean="0">
                <a:solidFill>
                  <a:srgbClr val="0066FF"/>
                </a:solidFill>
              </a:rPr>
              <a:t>bm</a:t>
            </a:r>
            <a:r>
              <a:rPr lang="nb-NO" sz="1800" dirty="0" smtClean="0">
                <a:solidFill>
                  <a:srgbClr val="0066FF"/>
                </a:solidFill>
              </a:rPr>
              <a:t> and </a:t>
            </a:r>
            <a:r>
              <a:rPr lang="nb-NO" sz="1800" b="1" dirty="0" err="1" smtClean="0">
                <a:solidFill>
                  <a:srgbClr val="0066FF"/>
                </a:solidFill>
              </a:rPr>
              <a:t>pbm</a:t>
            </a:r>
            <a:r>
              <a:rPr lang="nb-NO" sz="1800" dirty="0" smtClean="0">
                <a:solidFill>
                  <a:srgbClr val="0066FF"/>
                </a:solidFill>
              </a:rPr>
              <a:t> at </a:t>
            </a:r>
            <a:r>
              <a:rPr lang="nb-NO" sz="1800" dirty="0" err="1" smtClean="0">
                <a:solidFill>
                  <a:srgbClr val="0066FF"/>
                </a:solidFill>
              </a:rPr>
              <a:t>lowermost</a:t>
            </a:r>
            <a:r>
              <a:rPr lang="nb-NO" sz="1800" dirty="0" smtClean="0">
                <a:solidFill>
                  <a:srgbClr val="0066FF"/>
                </a:solidFill>
              </a:rPr>
              <a:t> mantle </a:t>
            </a:r>
            <a:r>
              <a:rPr lang="nb-NO" sz="1800" dirty="0" err="1" smtClean="0">
                <a:solidFill>
                  <a:srgbClr val="0066FF"/>
                </a:solidFill>
              </a:rPr>
              <a:t>condition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endParaRPr lang="nb-NO" sz="1800" dirty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060" y="6021288"/>
            <a:ext cx="8539417" cy="656590"/>
          </a:xfrm>
          <a:prstGeom prst="rect">
            <a:avLst/>
          </a:prstGeom>
          <a:solidFill>
            <a:srgbClr val="EBFFEB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b="1" dirty="0" smtClean="0">
                <a:solidFill>
                  <a:srgbClr val="0066FF"/>
                </a:solidFill>
              </a:rPr>
              <a:t>HS-Fe</a:t>
            </a:r>
            <a:r>
              <a:rPr lang="nb-NO" b="1" baseline="30000" dirty="0" smtClean="0">
                <a:solidFill>
                  <a:srgbClr val="0066FF"/>
                </a:solidFill>
              </a:rPr>
              <a:t>3+</a:t>
            </a:r>
            <a:r>
              <a:rPr lang="nb-NO" b="1" baseline="-25000" dirty="0" smtClean="0">
                <a:solidFill>
                  <a:srgbClr val="0066FF"/>
                </a:solidFill>
              </a:rPr>
              <a:t>A</a:t>
            </a:r>
            <a:r>
              <a:rPr lang="nb-NO" dirty="0" smtClean="0">
                <a:solidFill>
                  <a:srgbClr val="0066FF"/>
                </a:solidFill>
              </a:rPr>
              <a:t> is </a:t>
            </a:r>
            <a:r>
              <a:rPr lang="nb-NO" b="1" dirty="0" err="1" smtClean="0">
                <a:solidFill>
                  <a:srgbClr val="0066FF"/>
                </a:solidFill>
              </a:rPr>
              <a:t>energetically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favourable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compared</a:t>
            </a:r>
            <a:r>
              <a:rPr lang="nb-NO" dirty="0" smtClean="0">
                <a:solidFill>
                  <a:srgbClr val="0066FF"/>
                </a:solidFill>
              </a:rPr>
              <a:t> to LS-Fe</a:t>
            </a:r>
            <a:r>
              <a:rPr lang="nb-NO" baseline="30000" dirty="0" smtClean="0">
                <a:solidFill>
                  <a:srgbClr val="0066FF"/>
                </a:solidFill>
              </a:rPr>
              <a:t>3+</a:t>
            </a:r>
            <a:r>
              <a:rPr lang="nb-NO" baseline="-25000" dirty="0" smtClean="0">
                <a:solidFill>
                  <a:srgbClr val="0066FF"/>
                </a:solidFill>
              </a:rPr>
              <a:t>B</a:t>
            </a:r>
            <a:r>
              <a:rPr lang="nb-NO" dirty="0" smtClean="0"/>
              <a:t>,</a:t>
            </a:r>
            <a:r>
              <a:rPr lang="nb-NO" sz="1700" dirty="0" smtClean="0"/>
              <a:t> </a:t>
            </a:r>
            <a:r>
              <a:rPr lang="nb-NO" sz="1400" dirty="0" err="1" smtClean="0"/>
              <a:t>especially</a:t>
            </a:r>
            <a:r>
              <a:rPr lang="nb-NO" sz="1400" dirty="0" smtClean="0"/>
              <a:t> </a:t>
            </a:r>
            <a:r>
              <a:rPr lang="nb-NO" sz="1400" dirty="0" err="1" smtClean="0"/>
              <a:t>with</a:t>
            </a:r>
            <a:r>
              <a:rPr lang="nb-NO" sz="1400" dirty="0" smtClean="0"/>
              <a:t> </a:t>
            </a:r>
            <a:r>
              <a:rPr lang="nb-NO" sz="1400" dirty="0" err="1" smtClean="0"/>
              <a:t>the</a:t>
            </a:r>
            <a:r>
              <a:rPr lang="nb-NO" sz="1400" dirty="0" smtClean="0"/>
              <a:t> GGA+U and HSE06 </a:t>
            </a:r>
            <a:r>
              <a:rPr lang="nb-NO" sz="1400" dirty="0" err="1" smtClean="0"/>
              <a:t>functionals</a:t>
            </a:r>
            <a:r>
              <a:rPr lang="nb-NO" sz="1400" dirty="0" smtClean="0"/>
              <a:t> 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conventional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GGA: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hampered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by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self-interaction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errors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).     </a:t>
            </a:r>
            <a:r>
              <a:rPr lang="nb-NO" sz="1400" dirty="0" smtClean="0">
                <a:solidFill>
                  <a:srgbClr val="0066FF"/>
                </a:solidFill>
              </a:rPr>
              <a:t>BUT </a:t>
            </a:r>
            <a:r>
              <a:rPr lang="nb-NO" sz="1400" dirty="0" err="1" smtClean="0">
                <a:solidFill>
                  <a:srgbClr val="0066FF"/>
                </a:solidFill>
              </a:rPr>
              <a:t>the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</a:rPr>
              <a:t>volume</a:t>
            </a:r>
            <a:r>
              <a:rPr lang="nb-NO" sz="1400" dirty="0" smtClean="0">
                <a:solidFill>
                  <a:srgbClr val="0066FF"/>
                </a:solidFill>
              </a:rPr>
              <a:t> of HS-Fe</a:t>
            </a:r>
            <a:r>
              <a:rPr lang="nb-NO" sz="1400" baseline="30000" dirty="0" smtClean="0">
                <a:solidFill>
                  <a:srgbClr val="0066FF"/>
                </a:solidFill>
              </a:rPr>
              <a:t>3+</a:t>
            </a:r>
            <a:r>
              <a:rPr lang="nb-NO" sz="1400" baseline="-25000" dirty="0" smtClean="0">
                <a:solidFill>
                  <a:srgbClr val="0066FF"/>
                </a:solidFill>
              </a:rPr>
              <a:t>A</a:t>
            </a:r>
            <a:r>
              <a:rPr lang="nb-NO" sz="1400" dirty="0" smtClean="0">
                <a:solidFill>
                  <a:srgbClr val="0066FF"/>
                </a:solidFill>
              </a:rPr>
              <a:t> is </a:t>
            </a:r>
            <a:r>
              <a:rPr lang="nb-NO" sz="1400" dirty="0" err="1" smtClean="0">
                <a:solidFill>
                  <a:srgbClr val="0066FF"/>
                </a:solidFill>
              </a:rPr>
              <a:t>rather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</a:rPr>
              <a:t>high</a:t>
            </a:r>
            <a:r>
              <a:rPr lang="nb-NO" sz="1400" b="1" dirty="0">
                <a:solidFill>
                  <a:srgbClr val="0066FF"/>
                </a:solidFill>
              </a:rPr>
              <a:t>.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567" y="1245482"/>
            <a:ext cx="8846404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nb-NO" sz="1800" dirty="0" err="1" smtClean="0">
                <a:solidFill>
                  <a:srgbClr val="0066FF"/>
                </a:solidFill>
              </a:rPr>
              <a:t>Enthalpy-volume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relations</a:t>
            </a:r>
            <a:r>
              <a:rPr lang="nb-NO" sz="1800" dirty="0" smtClean="0">
                <a:solidFill>
                  <a:srgbClr val="0066FF"/>
                </a:solidFill>
              </a:rPr>
              <a:t> for </a:t>
            </a:r>
            <a:r>
              <a:rPr lang="nb-NO" sz="1800" dirty="0" err="1" smtClean="0">
                <a:solidFill>
                  <a:srgbClr val="0066FF"/>
                </a:solidFill>
              </a:rPr>
              <a:t>configurations</a:t>
            </a:r>
            <a:r>
              <a:rPr lang="nb-NO" sz="1800" dirty="0" smtClean="0">
                <a:solidFill>
                  <a:srgbClr val="0066FF"/>
                </a:solidFill>
              </a:rPr>
              <a:t> in </a:t>
            </a:r>
            <a:r>
              <a:rPr lang="nb-NO" sz="1800" dirty="0" err="1" smtClean="0">
                <a:solidFill>
                  <a:srgbClr val="0066FF"/>
                </a:solidFill>
              </a:rPr>
              <a:t>bridgmanite</a:t>
            </a: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400" dirty="0" smtClean="0"/>
              <a:t>(</a:t>
            </a:r>
            <a:r>
              <a:rPr lang="nb-NO" sz="1400" dirty="0"/>
              <a:t>Mohn &amp; </a:t>
            </a:r>
            <a:r>
              <a:rPr lang="nb-NO" sz="1400" dirty="0" smtClean="0"/>
              <a:t>Trønnes, 2016, </a:t>
            </a:r>
            <a:r>
              <a:rPr lang="nb-NO" sz="1400" dirty="0" err="1" smtClean="0"/>
              <a:t>EPSL</a:t>
            </a:r>
            <a:r>
              <a:rPr lang="nb-NO" sz="1400" dirty="0" smtClean="0"/>
              <a:t>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6779" y="472897"/>
            <a:ext cx="8941981" cy="63094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1400" dirty="0" smtClean="0"/>
              <a:t>- </a:t>
            </a:r>
            <a:r>
              <a:rPr lang="nb-NO" sz="1400" dirty="0" err="1" smtClean="0"/>
              <a:t>Contentious</a:t>
            </a:r>
            <a:r>
              <a:rPr lang="nb-NO" sz="1400" dirty="0" smtClean="0"/>
              <a:t> </a:t>
            </a:r>
            <a:r>
              <a:rPr lang="nb-NO" sz="1400" dirty="0" err="1" smtClean="0"/>
              <a:t>issues</a:t>
            </a:r>
            <a:r>
              <a:rPr lang="nb-NO" sz="1400" dirty="0" smtClean="0"/>
              <a:t>,  </a:t>
            </a:r>
            <a:r>
              <a:rPr lang="nb-NO" sz="1400" dirty="0" err="1" smtClean="0"/>
              <a:t>but</a:t>
            </a:r>
            <a:r>
              <a:rPr lang="nb-NO" sz="1400" dirty="0" smtClean="0"/>
              <a:t> </a:t>
            </a:r>
            <a:r>
              <a:rPr lang="nb-NO" sz="1400" dirty="0" err="1" smtClean="0"/>
              <a:t>agreement</a:t>
            </a:r>
            <a:r>
              <a:rPr lang="nb-NO" sz="1400" dirty="0" smtClean="0"/>
              <a:t> </a:t>
            </a:r>
            <a:r>
              <a:rPr lang="nb-NO" sz="1400" dirty="0" err="1" smtClean="0"/>
              <a:t>that</a:t>
            </a:r>
            <a:r>
              <a:rPr lang="nb-NO" sz="1400" dirty="0" smtClean="0"/>
              <a:t> </a:t>
            </a:r>
            <a:r>
              <a:rPr lang="nb-NO" sz="1400" dirty="0"/>
              <a:t> </a:t>
            </a:r>
            <a:r>
              <a:rPr lang="nb-NO" sz="1400" b="1" dirty="0" smtClean="0"/>
              <a:t>Fe</a:t>
            </a:r>
            <a:r>
              <a:rPr lang="nb-NO" sz="1400" b="1" baseline="30000" dirty="0" smtClean="0"/>
              <a:t>3+</a:t>
            </a:r>
            <a:r>
              <a:rPr lang="nb-NO" sz="1400" b="1" baseline="-25000" dirty="0" smtClean="0"/>
              <a:t>A</a:t>
            </a:r>
            <a:r>
              <a:rPr lang="nb-NO" sz="1400" dirty="0" smtClean="0"/>
              <a:t> </a:t>
            </a:r>
            <a:r>
              <a:rPr lang="nb-NO" sz="1400" dirty="0"/>
              <a:t>is </a:t>
            </a:r>
            <a:r>
              <a:rPr lang="nb-NO" sz="1400" b="1" dirty="0" smtClean="0"/>
              <a:t>HS  </a:t>
            </a:r>
            <a:r>
              <a:rPr lang="nb-NO" sz="1400" dirty="0" smtClean="0"/>
              <a:t>and  </a:t>
            </a:r>
            <a:r>
              <a:rPr lang="nb-NO" sz="1400" b="1" dirty="0" smtClean="0"/>
              <a:t>Fe</a:t>
            </a:r>
            <a:r>
              <a:rPr lang="nb-NO" sz="1400" b="1" baseline="30000" dirty="0" smtClean="0"/>
              <a:t>3+</a:t>
            </a:r>
            <a:r>
              <a:rPr lang="nb-NO" sz="1400" b="1" baseline="-25000" dirty="0" smtClean="0"/>
              <a:t>B</a:t>
            </a:r>
            <a:r>
              <a:rPr lang="nb-NO" sz="1400" dirty="0" smtClean="0"/>
              <a:t> is </a:t>
            </a:r>
            <a:r>
              <a:rPr lang="nb-NO" sz="1400" b="1" dirty="0" smtClean="0"/>
              <a:t>LS</a:t>
            </a:r>
            <a:r>
              <a:rPr lang="nb-NO" sz="1400" dirty="0"/>
              <a:t> </a:t>
            </a:r>
            <a:r>
              <a:rPr lang="nb-NO" sz="1400" dirty="0" smtClean="0"/>
              <a:t>(e.g. </a:t>
            </a:r>
            <a:r>
              <a:rPr lang="nb-NO" sz="1400" dirty="0" err="1" smtClean="0"/>
              <a:t>on</a:t>
            </a:r>
            <a:r>
              <a:rPr lang="nb-NO" sz="1400" dirty="0" smtClean="0"/>
              <a:t> </a:t>
            </a:r>
            <a:r>
              <a:rPr lang="nb-NO" sz="1400" dirty="0" err="1" smtClean="0"/>
              <a:t>the</a:t>
            </a:r>
            <a:r>
              <a:rPr lang="nb-NO" sz="1400" dirty="0" smtClean="0"/>
              <a:t> MS-Fe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O</a:t>
            </a:r>
            <a:r>
              <a:rPr lang="nb-NO" sz="1400" baseline="-25000" dirty="0" smtClean="0"/>
              <a:t>3</a:t>
            </a:r>
            <a:r>
              <a:rPr lang="nb-NO" sz="1400" dirty="0" smtClean="0"/>
              <a:t> </a:t>
            </a:r>
            <a:r>
              <a:rPr lang="nb-NO" sz="1400" dirty="0" err="1" smtClean="0"/>
              <a:t>join</a:t>
            </a:r>
            <a:r>
              <a:rPr lang="nb-NO" sz="1400" dirty="0" smtClean="0"/>
              <a:t>)</a:t>
            </a:r>
            <a:endParaRPr lang="nb-NO" sz="1400" dirty="0"/>
          </a:p>
          <a:p>
            <a:pPr>
              <a:lnSpc>
                <a:spcPts val="2100"/>
              </a:lnSpc>
            </a:pPr>
            <a:r>
              <a:rPr lang="nb-NO" sz="1400" dirty="0" smtClean="0"/>
              <a:t>- </a:t>
            </a:r>
            <a:r>
              <a:rPr lang="nb-NO" sz="1400" dirty="0" err="1" smtClean="0"/>
              <a:t>Some</a:t>
            </a:r>
            <a:r>
              <a:rPr lang="nb-NO" sz="1400" dirty="0" smtClean="0"/>
              <a:t> </a:t>
            </a:r>
            <a:r>
              <a:rPr lang="nb-NO" sz="1400" dirty="0" err="1" smtClean="0"/>
              <a:t>exp</a:t>
            </a:r>
            <a:r>
              <a:rPr lang="nb-NO" sz="1400" dirty="0" smtClean="0"/>
              <a:t>. </a:t>
            </a:r>
            <a:r>
              <a:rPr lang="nb-NO" sz="1400" dirty="0" err="1" smtClean="0"/>
              <a:t>on</a:t>
            </a:r>
            <a:r>
              <a:rPr lang="nb-NO" sz="1400" dirty="0" smtClean="0"/>
              <a:t> </a:t>
            </a:r>
            <a:r>
              <a:rPr lang="nb-NO" sz="1400" dirty="0" err="1" smtClean="0"/>
              <a:t>the</a:t>
            </a:r>
            <a:r>
              <a:rPr lang="nb-NO" sz="1400" dirty="0" smtClean="0"/>
              <a:t> MS-FA </a:t>
            </a:r>
            <a:r>
              <a:rPr lang="nb-NO" sz="1400" dirty="0" err="1" smtClean="0"/>
              <a:t>join</a:t>
            </a:r>
            <a:r>
              <a:rPr lang="nb-NO" sz="1400" dirty="0" smtClean="0"/>
              <a:t> </a:t>
            </a:r>
            <a:r>
              <a:rPr lang="nb-NO" sz="1400" dirty="0" err="1" smtClean="0"/>
              <a:t>indicate</a:t>
            </a:r>
            <a:r>
              <a:rPr lang="nb-NO" sz="1400" dirty="0" smtClean="0"/>
              <a:t> </a:t>
            </a:r>
            <a:r>
              <a:rPr lang="nb-NO" sz="1400" b="1" dirty="0" err="1" smtClean="0"/>
              <a:t>metastable</a:t>
            </a:r>
            <a:r>
              <a:rPr lang="nb-NO" sz="1400" b="1" dirty="0" smtClean="0"/>
              <a:t> trapping</a:t>
            </a:r>
            <a:r>
              <a:rPr lang="nb-NO" sz="1400" dirty="0" smtClean="0"/>
              <a:t> of </a:t>
            </a:r>
            <a:r>
              <a:rPr lang="nb-NO" sz="1400" dirty="0" err="1" smtClean="0"/>
              <a:t>the</a:t>
            </a:r>
            <a:r>
              <a:rPr lang="nb-NO" sz="1400" dirty="0" smtClean="0"/>
              <a:t> Al</a:t>
            </a:r>
            <a:r>
              <a:rPr lang="nb-NO" sz="1400" b="1" baseline="-25000" dirty="0" smtClean="0"/>
              <a:t>A</a:t>
            </a:r>
            <a:r>
              <a:rPr lang="nb-NO" sz="1400" dirty="0" smtClean="0"/>
              <a:t>-Fe</a:t>
            </a:r>
            <a:r>
              <a:rPr lang="nb-NO" sz="1400" baseline="30000" dirty="0" smtClean="0"/>
              <a:t>3+</a:t>
            </a:r>
            <a:r>
              <a:rPr lang="nb-NO" sz="1400" b="1" baseline="-25000" dirty="0" smtClean="0"/>
              <a:t>B-LS</a:t>
            </a:r>
            <a:r>
              <a:rPr lang="nb-NO" sz="1400" dirty="0" smtClean="0"/>
              <a:t> </a:t>
            </a:r>
            <a:r>
              <a:rPr lang="nb-NO" sz="1400" dirty="0" err="1"/>
              <a:t>config</a:t>
            </a:r>
            <a:r>
              <a:rPr lang="nb-NO" sz="1400" dirty="0"/>
              <a:t>. (</a:t>
            </a:r>
            <a:r>
              <a:rPr lang="nb-NO" sz="1400" dirty="0" err="1"/>
              <a:t>e.g</a:t>
            </a:r>
            <a:r>
              <a:rPr lang="nb-NO" sz="1400" dirty="0"/>
              <a:t> </a:t>
            </a:r>
            <a:r>
              <a:rPr lang="nb-NO" sz="1400" dirty="0" err="1"/>
              <a:t>Hsu</a:t>
            </a:r>
            <a:r>
              <a:rPr lang="nb-NO" sz="1400" dirty="0"/>
              <a:t> et al. 2012, EPSL</a:t>
            </a:r>
            <a:r>
              <a:rPr lang="nb-NO" sz="1400" dirty="0" smtClean="0"/>
              <a:t>)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88485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ASTRA-RGT\AI-ungrouped\Electr-orbitals-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6" y="42862"/>
            <a:ext cx="5688656" cy="35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Min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5388" y="3860800"/>
            <a:ext cx="2757487" cy="28813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7" name="Picture 3" descr="Mi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259263"/>
            <a:ext cx="46069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6732588" y="6453188"/>
            <a:ext cx="287337" cy="2889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7019925" y="5949951"/>
            <a:ext cx="360363" cy="343972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7380288" y="5373688"/>
            <a:ext cx="360362" cy="576262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7740650" y="4581526"/>
            <a:ext cx="360363" cy="1035504"/>
          </a:xfrm>
          <a:prstGeom prst="rect">
            <a:avLst/>
          </a:prstGeom>
          <a:noFill/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8101013" y="4292600"/>
            <a:ext cx="287337" cy="837540"/>
          </a:xfrm>
          <a:prstGeom prst="rect">
            <a:avLst/>
          </a:prstGeom>
          <a:noFill/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8388350" y="4005263"/>
            <a:ext cx="287338" cy="881433"/>
          </a:xfrm>
          <a:prstGeom prst="rect">
            <a:avLst/>
          </a:prstGeom>
          <a:noFill/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>
              <a:solidFill>
                <a:srgbClr val="9900CC"/>
              </a:solidFill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8675688" y="4005263"/>
            <a:ext cx="360362" cy="560799"/>
          </a:xfrm>
          <a:prstGeom prst="rect">
            <a:avLst/>
          </a:prstGeom>
          <a:noFill/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>
              <a:solidFill>
                <a:srgbClr val="9900CC"/>
              </a:solidFill>
            </a:endParaRP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148000" y="4287101"/>
            <a:ext cx="12314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>
                <a:solidFill>
                  <a:srgbClr val="3333FF"/>
                </a:solidFill>
              </a:rPr>
              <a:t>2 </a:t>
            </a:r>
            <a:r>
              <a:rPr lang="nb-NO" sz="1600" dirty="0" smtClean="0">
                <a:solidFill>
                  <a:srgbClr val="3333FF"/>
                </a:solidFill>
              </a:rPr>
              <a:t>s-</a:t>
            </a:r>
            <a:r>
              <a:rPr lang="nb-NO" sz="1600" dirty="0" err="1" smtClean="0">
                <a:solidFill>
                  <a:srgbClr val="3333FF"/>
                </a:solidFill>
              </a:rPr>
              <a:t>electrons</a:t>
            </a:r>
            <a:endParaRPr lang="en-GB" sz="1600" dirty="0">
              <a:solidFill>
                <a:srgbClr val="3333FF"/>
              </a:solidFill>
            </a:endParaRP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2238850" y="6225413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9900"/>
                </a:solidFill>
              </a:rPr>
              <a:t>2 el.</a:t>
            </a:r>
            <a:endParaRPr lang="en-GB" sz="1400" dirty="0">
              <a:solidFill>
                <a:srgbClr val="009900"/>
              </a:solidFill>
            </a:endParaRP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1607375" y="6130224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9900"/>
                </a:solidFill>
              </a:rPr>
              <a:t>2 el.</a:t>
            </a:r>
            <a:endParaRPr lang="en-GB" sz="1400" dirty="0">
              <a:solidFill>
                <a:srgbClr val="009900"/>
              </a:solidFill>
            </a:endParaRP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395288" y="6148038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9900"/>
                </a:solidFill>
              </a:rPr>
              <a:t>2 el.</a:t>
            </a:r>
            <a:endParaRPr lang="en-GB" sz="1400" dirty="0">
              <a:solidFill>
                <a:srgbClr val="009900"/>
              </a:solidFill>
            </a:endParaRP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2039602" y="4707965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2 el.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3138075" y="4652535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2 el.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3675471" y="4507774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2 el.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4470875" y="5991700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9900"/>
                </a:solidFill>
              </a:rPr>
              <a:t>2 el.</a:t>
            </a:r>
            <a:endParaRPr lang="en-GB" sz="1400" dirty="0">
              <a:solidFill>
                <a:srgbClr val="009900"/>
              </a:solidFill>
            </a:endParaRP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3332224" y="6131719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9900"/>
                </a:solidFill>
              </a:rPr>
              <a:t>2 el.</a:t>
            </a:r>
            <a:endParaRPr lang="en-GB" sz="1400" dirty="0">
              <a:solidFill>
                <a:srgbClr val="009900"/>
              </a:solidFill>
            </a:endParaRPr>
          </a:p>
        </p:txBody>
      </p:sp>
      <p:sp>
        <p:nvSpPr>
          <p:cNvPr id="52244" name="Oval 20"/>
          <p:cNvSpPr>
            <a:spLocks noChangeArrowheads="1"/>
          </p:cNvSpPr>
          <p:nvPr/>
        </p:nvSpPr>
        <p:spPr bwMode="auto">
          <a:xfrm>
            <a:off x="1692275" y="4149725"/>
            <a:ext cx="3167063" cy="1295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45" name="Oval 21"/>
          <p:cNvSpPr>
            <a:spLocks noChangeArrowheads="1"/>
          </p:cNvSpPr>
          <p:nvPr/>
        </p:nvSpPr>
        <p:spPr bwMode="auto">
          <a:xfrm>
            <a:off x="179388" y="5486400"/>
            <a:ext cx="5184775" cy="1333500"/>
          </a:xfrm>
          <a:prstGeom prst="ellips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46" name="Text Box 22"/>
          <p:cNvSpPr txBox="1">
            <a:spLocks noChangeArrowheads="1"/>
          </p:cNvSpPr>
          <p:nvPr/>
        </p:nvSpPr>
        <p:spPr bwMode="auto">
          <a:xfrm rot="1355104">
            <a:off x="4317725" y="5510106"/>
            <a:ext cx="1499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009900"/>
                </a:solidFill>
              </a:rPr>
              <a:t>10 d-</a:t>
            </a:r>
            <a:r>
              <a:rPr lang="nb-NO" dirty="0" err="1" smtClean="0">
                <a:solidFill>
                  <a:srgbClr val="009900"/>
                </a:solidFill>
              </a:rPr>
              <a:t>electrons</a:t>
            </a:r>
            <a:endParaRPr lang="en-GB" dirty="0">
              <a:solidFill>
                <a:srgbClr val="009900"/>
              </a:solidFill>
            </a:endParaRPr>
          </a:p>
        </p:txBody>
      </p:sp>
      <p:sp>
        <p:nvSpPr>
          <p:cNvPr id="52247" name="Text Box 23"/>
          <p:cNvSpPr txBox="1">
            <a:spLocks noChangeArrowheads="1"/>
          </p:cNvSpPr>
          <p:nvPr/>
        </p:nvSpPr>
        <p:spPr bwMode="auto">
          <a:xfrm rot="1052542">
            <a:off x="3617681" y="3954611"/>
            <a:ext cx="1383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6 p-</a:t>
            </a:r>
            <a:r>
              <a:rPr lang="nb-NO" dirty="0" err="1" smtClean="0">
                <a:solidFill>
                  <a:srgbClr val="FF0000"/>
                </a:solidFill>
              </a:rPr>
              <a:t>electrons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54202" y="5928911"/>
            <a:ext cx="1268296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50" b="1" dirty="0" smtClean="0">
                <a:solidFill>
                  <a:srgbClr val="9900CC"/>
                </a:solidFill>
              </a:rPr>
              <a:t>Note:</a:t>
            </a:r>
          </a:p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9900CC"/>
                </a:solidFill>
              </a:rPr>
              <a:t> 4s is </a:t>
            </a:r>
            <a:r>
              <a:rPr lang="nb-NO" sz="1050" dirty="0" err="1" smtClean="0">
                <a:solidFill>
                  <a:srgbClr val="9900CC"/>
                </a:solidFill>
              </a:rPr>
              <a:t>lower</a:t>
            </a:r>
            <a:r>
              <a:rPr lang="nb-NO" sz="1050" dirty="0" smtClean="0">
                <a:solidFill>
                  <a:srgbClr val="9900CC"/>
                </a:solidFill>
              </a:rPr>
              <a:t> </a:t>
            </a:r>
            <a:r>
              <a:rPr lang="nb-NO" sz="1050" dirty="0" err="1" smtClean="0">
                <a:solidFill>
                  <a:srgbClr val="9900CC"/>
                </a:solidFill>
              </a:rPr>
              <a:t>than</a:t>
            </a:r>
            <a:r>
              <a:rPr lang="nb-NO" sz="1050" dirty="0" smtClean="0">
                <a:solidFill>
                  <a:srgbClr val="9900CC"/>
                </a:solidFill>
              </a:rPr>
              <a:t> 3d,</a:t>
            </a:r>
          </a:p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9900CC"/>
                </a:solidFill>
              </a:rPr>
              <a:t> 5s is </a:t>
            </a:r>
            <a:r>
              <a:rPr lang="nb-NO" sz="1050" dirty="0" err="1" smtClean="0">
                <a:solidFill>
                  <a:srgbClr val="9900CC"/>
                </a:solidFill>
              </a:rPr>
              <a:t>lower</a:t>
            </a:r>
            <a:r>
              <a:rPr lang="nb-NO" sz="1050" dirty="0" smtClean="0">
                <a:solidFill>
                  <a:srgbClr val="9900CC"/>
                </a:solidFill>
              </a:rPr>
              <a:t> </a:t>
            </a:r>
            <a:r>
              <a:rPr lang="nb-NO" sz="1050" dirty="0" err="1" smtClean="0">
                <a:solidFill>
                  <a:srgbClr val="9900CC"/>
                </a:solidFill>
              </a:rPr>
              <a:t>than</a:t>
            </a:r>
            <a:r>
              <a:rPr lang="nb-NO" sz="1050" dirty="0" smtClean="0">
                <a:solidFill>
                  <a:srgbClr val="9900CC"/>
                </a:solidFill>
              </a:rPr>
              <a:t> 4d,</a:t>
            </a:r>
          </a:p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9900CC"/>
                </a:solidFill>
              </a:rPr>
              <a:t>   etc.</a:t>
            </a:r>
            <a:endParaRPr lang="nb-NO" sz="1050" dirty="0">
              <a:solidFill>
                <a:srgbClr val="99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381" y="116632"/>
            <a:ext cx="2502958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Quantum numbers</a:t>
            </a:r>
          </a:p>
          <a:p>
            <a:r>
              <a:rPr lang="nb-NO" dirty="0" smtClean="0"/>
              <a:t>      and</a:t>
            </a:r>
          </a:p>
          <a:p>
            <a:r>
              <a:rPr lang="nb-NO" sz="2400" dirty="0" smtClean="0">
                <a:solidFill>
                  <a:srgbClr val="3333FF"/>
                </a:solidFill>
              </a:rPr>
              <a:t> electron orbitals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0294" y="2583704"/>
            <a:ext cx="4876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"/>
              </a:lnSpc>
            </a:pPr>
            <a:r>
              <a:rPr lang="nb-NO" sz="700" dirty="0" smtClean="0"/>
              <a:t>one</a:t>
            </a:r>
          </a:p>
          <a:p>
            <a:pPr>
              <a:lnSpc>
                <a:spcPts val="600"/>
              </a:lnSpc>
            </a:pPr>
            <a:r>
              <a:rPr lang="nb-NO" sz="700" b="1" dirty="0" smtClean="0"/>
              <a:t>s</a:t>
            </a:r>
            <a:r>
              <a:rPr lang="nb-NO" sz="700" dirty="0" smtClean="0"/>
              <a:t>-orbital</a:t>
            </a:r>
            <a:endParaRPr lang="en-GB" sz="700" dirty="0"/>
          </a:p>
        </p:txBody>
      </p:sp>
      <p:sp>
        <p:nvSpPr>
          <p:cNvPr id="28" name="TextBox 27"/>
          <p:cNvSpPr txBox="1"/>
          <p:nvPr/>
        </p:nvSpPr>
        <p:spPr>
          <a:xfrm>
            <a:off x="4850429" y="2805880"/>
            <a:ext cx="537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"/>
              </a:lnSpc>
            </a:pPr>
            <a:r>
              <a:rPr lang="nb-NO" sz="700" dirty="0" smtClean="0"/>
              <a:t>three</a:t>
            </a:r>
          </a:p>
          <a:p>
            <a:pPr>
              <a:lnSpc>
                <a:spcPts val="600"/>
              </a:lnSpc>
            </a:pPr>
            <a:r>
              <a:rPr lang="nb-NO" sz="700" b="1" dirty="0" smtClean="0"/>
              <a:t>p</a:t>
            </a:r>
            <a:r>
              <a:rPr lang="nb-NO" sz="700" dirty="0" smtClean="0"/>
              <a:t>-orbitals</a:t>
            </a:r>
            <a:endParaRPr lang="en-GB" sz="700" dirty="0"/>
          </a:p>
        </p:txBody>
      </p:sp>
      <p:sp>
        <p:nvSpPr>
          <p:cNvPr id="29" name="TextBox 28"/>
          <p:cNvSpPr txBox="1"/>
          <p:nvPr/>
        </p:nvSpPr>
        <p:spPr>
          <a:xfrm>
            <a:off x="5244633" y="3032725"/>
            <a:ext cx="537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"/>
              </a:lnSpc>
            </a:pPr>
            <a:r>
              <a:rPr lang="nb-NO" sz="700" dirty="0" smtClean="0"/>
              <a:t>five</a:t>
            </a:r>
          </a:p>
          <a:p>
            <a:pPr>
              <a:lnSpc>
                <a:spcPts val="600"/>
              </a:lnSpc>
            </a:pPr>
            <a:r>
              <a:rPr lang="nb-NO" sz="700" b="1" dirty="0" smtClean="0"/>
              <a:t>d</a:t>
            </a:r>
            <a:r>
              <a:rPr lang="nb-NO" sz="700" dirty="0" smtClean="0"/>
              <a:t>-orbitals</a:t>
            </a:r>
            <a:endParaRPr lang="en-GB" sz="700" dirty="0"/>
          </a:p>
        </p:txBody>
      </p:sp>
      <p:sp>
        <p:nvSpPr>
          <p:cNvPr id="30" name="TextBox 29"/>
          <p:cNvSpPr txBox="1"/>
          <p:nvPr/>
        </p:nvSpPr>
        <p:spPr>
          <a:xfrm>
            <a:off x="5628281" y="3214932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"/>
              </a:lnSpc>
            </a:pPr>
            <a:r>
              <a:rPr lang="nb-NO" sz="700" dirty="0" smtClean="0"/>
              <a:t>seven</a:t>
            </a:r>
          </a:p>
          <a:p>
            <a:pPr>
              <a:lnSpc>
                <a:spcPts val="600"/>
              </a:lnSpc>
            </a:pPr>
            <a:r>
              <a:rPr lang="nb-NO" sz="700" b="1" dirty="0" smtClean="0"/>
              <a:t>f</a:t>
            </a:r>
            <a:r>
              <a:rPr lang="nb-NO" sz="700" dirty="0" smtClean="0"/>
              <a:t>-orb</a:t>
            </a:r>
            <a:endParaRPr lang="en-GB" sz="7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151705" y="4463985"/>
            <a:ext cx="509360" cy="243980"/>
          </a:xfrm>
          <a:prstGeom prst="straightConnector1">
            <a:avLst/>
          </a:prstGeom>
          <a:ln w="6350">
            <a:solidFill>
              <a:srgbClr val="9900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5146" y="4857008"/>
            <a:ext cx="524044" cy="75884"/>
          </a:xfrm>
          <a:prstGeom prst="straightConnector1">
            <a:avLst/>
          </a:prstGeom>
          <a:ln w="6350">
            <a:solidFill>
              <a:srgbClr val="9900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68043" y="4662747"/>
            <a:ext cx="149592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dirty="0" smtClean="0">
                <a:solidFill>
                  <a:srgbClr val="9900CC"/>
                </a:solidFill>
              </a:rPr>
              <a:t>Domains of high</a:t>
            </a:r>
          </a:p>
          <a:p>
            <a:pPr>
              <a:lnSpc>
                <a:spcPts val="1400"/>
              </a:lnSpc>
            </a:pPr>
            <a:r>
              <a:rPr lang="nb-NO" sz="1300" dirty="0" smtClean="0">
                <a:solidFill>
                  <a:srgbClr val="9900CC"/>
                </a:solidFill>
              </a:rPr>
              <a:t>electron probability</a:t>
            </a:r>
            <a:endParaRPr lang="en-GB" sz="13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1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nimBg="1"/>
      <p:bldP spid="52229" grpId="0" animBg="1"/>
      <p:bldP spid="52230" grpId="0" animBg="1"/>
      <p:bldP spid="52231" grpId="0" animBg="1"/>
      <p:bldP spid="52232" grpId="0" animBg="1"/>
      <p:bldP spid="52233" grpId="0" animBg="1"/>
      <p:bldP spid="52234" grpId="0" animBg="1"/>
      <p:bldP spid="52235" grpId="0"/>
      <p:bldP spid="52236" grpId="0"/>
      <p:bldP spid="52237" grpId="0"/>
      <p:bldP spid="52238" grpId="0"/>
      <p:bldP spid="52239" grpId="0"/>
      <p:bldP spid="52240" grpId="0"/>
      <p:bldP spid="52241" grpId="0"/>
      <p:bldP spid="52242" grpId="0"/>
      <p:bldP spid="52243" grpId="0"/>
      <p:bldP spid="52244" grpId="0" animBg="1"/>
      <p:bldP spid="52245" grpId="0" animBg="1"/>
      <p:bldP spid="52246" grpId="0"/>
      <p:bldP spid="52247" grpId="0"/>
      <p:bldP spid="2" grpId="0"/>
      <p:bldP spid="4" grpId="0"/>
      <p:bldP spid="28" grpId="0"/>
      <p:bldP spid="29" grpId="0"/>
      <p:bldP spid="30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pc\Dokumenter\Adobe-Illustr-figures\CEMohn-files\Bm-spin-cryst-chem\Mohn15-bm-FA-fig5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92696"/>
            <a:ext cx="4575212" cy="43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98459"/>
            <a:ext cx="614187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0066FF"/>
                </a:solidFill>
              </a:rPr>
              <a:t>Site </a:t>
            </a:r>
            <a:r>
              <a:rPr lang="nb-NO" sz="2000" dirty="0" err="1" smtClean="0">
                <a:solidFill>
                  <a:srgbClr val="0066FF"/>
                </a:solidFill>
              </a:rPr>
              <a:t>population</a:t>
            </a:r>
            <a:r>
              <a:rPr lang="nb-NO" sz="2000" dirty="0" smtClean="0">
                <a:solidFill>
                  <a:srgbClr val="0066FF"/>
                </a:solidFill>
              </a:rPr>
              <a:t> and </a:t>
            </a:r>
            <a:r>
              <a:rPr lang="nb-NO" sz="2000" dirty="0" err="1" smtClean="0">
                <a:solidFill>
                  <a:srgbClr val="0066FF"/>
                </a:solidFill>
              </a:rPr>
              <a:t>spin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state</a:t>
            </a:r>
            <a:r>
              <a:rPr lang="nb-NO" sz="2000" dirty="0">
                <a:solidFill>
                  <a:srgbClr val="0066FF"/>
                </a:solidFill>
              </a:rPr>
              <a:t>, Fe</a:t>
            </a:r>
            <a:r>
              <a:rPr lang="nb-NO" sz="2000" baseline="30000" dirty="0">
                <a:solidFill>
                  <a:srgbClr val="0066FF"/>
                </a:solidFill>
              </a:rPr>
              <a:t>3+</a:t>
            </a:r>
            <a:r>
              <a:rPr lang="nb-NO" sz="2000" dirty="0">
                <a:solidFill>
                  <a:srgbClr val="0066FF"/>
                </a:solidFill>
              </a:rPr>
              <a:t> </a:t>
            </a:r>
            <a:r>
              <a:rPr lang="nb-NO" sz="2000" dirty="0" smtClean="0">
                <a:solidFill>
                  <a:srgbClr val="0066FF"/>
                </a:solidFill>
              </a:rPr>
              <a:t>in MS-FA </a:t>
            </a:r>
            <a:r>
              <a:rPr lang="nb-NO" sz="2000" dirty="0" err="1" smtClean="0">
                <a:solidFill>
                  <a:srgbClr val="0066FF"/>
                </a:solidFill>
              </a:rPr>
              <a:t>bridgmanite</a:t>
            </a:r>
            <a:endParaRPr lang="nb-NO" sz="2000" dirty="0" smtClean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2636912"/>
            <a:ext cx="20185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b="1" dirty="0" smtClean="0">
                <a:solidFill>
                  <a:srgbClr val="FF0000"/>
                </a:solidFill>
              </a:rPr>
              <a:t>GGA+U</a:t>
            </a:r>
            <a:r>
              <a:rPr lang="nb-NO" sz="1800" dirty="0" smtClean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ts val="2400"/>
              </a:lnSpc>
            </a:pPr>
            <a:r>
              <a:rPr lang="nb-NO" sz="1800" dirty="0" smtClean="0">
                <a:solidFill>
                  <a:srgbClr val="FF0000"/>
                </a:solidFill>
              </a:rPr>
              <a:t>  100-96% </a:t>
            </a:r>
            <a:r>
              <a:rPr lang="nb-NO" sz="1800" b="1" dirty="0" smtClean="0">
                <a:solidFill>
                  <a:srgbClr val="FF0000"/>
                </a:solidFill>
              </a:rPr>
              <a:t>Fe</a:t>
            </a:r>
            <a:r>
              <a:rPr lang="nb-NO" sz="1800" b="1" baseline="30000" dirty="0" smtClean="0">
                <a:solidFill>
                  <a:srgbClr val="FF0000"/>
                </a:solidFill>
              </a:rPr>
              <a:t>3+</a:t>
            </a:r>
            <a:r>
              <a:rPr lang="nb-NO" sz="1800" b="1" baseline="-25000" dirty="0" smtClean="0">
                <a:solidFill>
                  <a:srgbClr val="FF0000"/>
                </a:solidFill>
              </a:rPr>
              <a:t>A-HS </a:t>
            </a:r>
            <a:endParaRPr lang="nb-NO" sz="1800" dirty="0">
              <a:solidFill>
                <a:srgbClr val="FF0000"/>
              </a:solidFill>
            </a:endParaRPr>
          </a:p>
          <a:p>
            <a:pPr>
              <a:lnSpc>
                <a:spcPts val="2400"/>
              </a:lnSpc>
            </a:pPr>
            <a:r>
              <a:rPr lang="nb-NO" sz="1800" dirty="0" smtClean="0">
                <a:solidFill>
                  <a:srgbClr val="FF0000"/>
                </a:solidFill>
              </a:rPr>
              <a:t>  0-4% Fe</a:t>
            </a:r>
            <a:r>
              <a:rPr lang="nb-NO" sz="1800" baseline="30000" dirty="0" smtClean="0">
                <a:solidFill>
                  <a:srgbClr val="FF0000"/>
                </a:solidFill>
              </a:rPr>
              <a:t>3+</a:t>
            </a:r>
            <a:r>
              <a:rPr lang="nb-NO" sz="1800" baseline="-25000" dirty="0" smtClean="0">
                <a:solidFill>
                  <a:srgbClr val="FF0000"/>
                </a:solidFill>
              </a:rPr>
              <a:t>B-LS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ts val="2400"/>
              </a:lnSpc>
            </a:pPr>
            <a:endParaRPr lang="nb-NO" sz="1800" b="1" dirty="0" smtClean="0">
              <a:solidFill>
                <a:srgbClr val="0066FF"/>
              </a:solidFill>
            </a:endParaRPr>
          </a:p>
          <a:p>
            <a:pPr>
              <a:lnSpc>
                <a:spcPts val="2400"/>
              </a:lnSpc>
            </a:pPr>
            <a:r>
              <a:rPr lang="nb-NO" sz="1800" b="1" dirty="0" smtClean="0">
                <a:solidFill>
                  <a:srgbClr val="0066FF"/>
                </a:solidFill>
              </a:rPr>
              <a:t>GGA</a:t>
            </a:r>
            <a:r>
              <a:rPr lang="nb-NO" sz="1800" dirty="0" smtClean="0">
                <a:solidFill>
                  <a:srgbClr val="0066FF"/>
                </a:solidFill>
              </a:rPr>
              <a:t>:</a:t>
            </a:r>
          </a:p>
          <a:p>
            <a:pPr>
              <a:lnSpc>
                <a:spcPts val="24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  80-70% </a:t>
            </a:r>
            <a:r>
              <a:rPr lang="nb-NO" sz="1800" b="1" dirty="0">
                <a:solidFill>
                  <a:srgbClr val="0066FF"/>
                </a:solidFill>
              </a:rPr>
              <a:t>Fe</a:t>
            </a:r>
            <a:r>
              <a:rPr lang="nb-NO" sz="1800" b="1" baseline="30000" dirty="0">
                <a:solidFill>
                  <a:srgbClr val="0066FF"/>
                </a:solidFill>
              </a:rPr>
              <a:t>3+</a:t>
            </a:r>
            <a:r>
              <a:rPr lang="nb-NO" sz="1800" b="1" baseline="-25000" dirty="0">
                <a:solidFill>
                  <a:srgbClr val="0066FF"/>
                </a:solidFill>
              </a:rPr>
              <a:t>A-HS </a:t>
            </a:r>
            <a:endParaRPr lang="nb-NO" sz="1800" dirty="0">
              <a:solidFill>
                <a:srgbClr val="0066FF"/>
              </a:solidFill>
            </a:endParaRPr>
          </a:p>
          <a:p>
            <a:pPr>
              <a:lnSpc>
                <a:spcPts val="24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  20-30% </a:t>
            </a:r>
            <a:r>
              <a:rPr lang="nb-NO" sz="1800" dirty="0">
                <a:solidFill>
                  <a:srgbClr val="0066FF"/>
                </a:solidFill>
              </a:rPr>
              <a:t>Fe</a:t>
            </a:r>
            <a:r>
              <a:rPr lang="nb-NO" sz="1800" baseline="30000" dirty="0">
                <a:solidFill>
                  <a:srgbClr val="0066FF"/>
                </a:solidFill>
              </a:rPr>
              <a:t>3+</a:t>
            </a:r>
            <a:r>
              <a:rPr lang="nb-NO" sz="1800" baseline="-25000" dirty="0">
                <a:solidFill>
                  <a:srgbClr val="0066FF"/>
                </a:solidFill>
              </a:rPr>
              <a:t>B-LS</a:t>
            </a:r>
            <a:endParaRPr lang="en-US" sz="1800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9546" y="754196"/>
            <a:ext cx="2421240" cy="84574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b="1" dirty="0" smtClean="0"/>
              <a:t>2000-5000 K</a:t>
            </a:r>
          </a:p>
          <a:p>
            <a:pPr>
              <a:lnSpc>
                <a:spcPts val="2000"/>
              </a:lnSpc>
            </a:pPr>
            <a:r>
              <a:rPr lang="nb-NO" dirty="0" smtClean="0"/>
              <a:t>118-145 </a:t>
            </a:r>
            <a:r>
              <a:rPr lang="nb-NO" dirty="0" err="1" smtClean="0"/>
              <a:t>GPa</a:t>
            </a:r>
            <a:r>
              <a:rPr lang="nb-NO" dirty="0" smtClean="0"/>
              <a:t> total </a:t>
            </a:r>
            <a:r>
              <a:rPr lang="nb-NO" dirty="0" err="1" smtClean="0"/>
              <a:t>pressure</a:t>
            </a:r>
            <a:endParaRPr lang="nb-NO" dirty="0"/>
          </a:p>
          <a:p>
            <a:pPr>
              <a:lnSpc>
                <a:spcPts val="2000"/>
              </a:lnSpc>
            </a:pPr>
            <a:r>
              <a:rPr lang="nb-NO" dirty="0" smtClean="0"/>
              <a:t>6.25 and 12.5 mol% FA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5517232"/>
            <a:ext cx="7989816" cy="1092607"/>
          </a:xfrm>
          <a:prstGeom prst="rect">
            <a:avLst/>
          </a:prstGeom>
          <a:solidFill>
            <a:srgbClr val="EBFFEB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b="1" dirty="0" err="1" smtClean="0">
                <a:solidFill>
                  <a:srgbClr val="0066FF"/>
                </a:solidFill>
              </a:rPr>
              <a:t>Summary</a:t>
            </a:r>
            <a:r>
              <a:rPr lang="nb-NO" sz="1800" b="1" dirty="0" smtClean="0">
                <a:solidFill>
                  <a:srgbClr val="0066FF"/>
                </a:solidFill>
              </a:rPr>
              <a:t>, Fe </a:t>
            </a:r>
            <a:r>
              <a:rPr lang="nb-NO" sz="1800" b="1" dirty="0" err="1" smtClean="0">
                <a:solidFill>
                  <a:srgbClr val="0066FF"/>
                </a:solidFill>
              </a:rPr>
              <a:t>spin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b="1" dirty="0" err="1" smtClean="0">
                <a:solidFill>
                  <a:srgbClr val="0066FF"/>
                </a:solidFill>
              </a:rPr>
              <a:t>state</a:t>
            </a:r>
            <a:r>
              <a:rPr lang="nb-NO" sz="1800" b="1" dirty="0" smtClean="0">
                <a:solidFill>
                  <a:srgbClr val="0066FF"/>
                </a:solidFill>
              </a:rPr>
              <a:t> and </a:t>
            </a:r>
            <a:r>
              <a:rPr lang="nb-NO" sz="1800" b="1" dirty="0" err="1" smtClean="0">
                <a:solidFill>
                  <a:srgbClr val="0066FF"/>
                </a:solidFill>
              </a:rPr>
              <a:t>site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b="1" dirty="0" err="1" smtClean="0">
                <a:solidFill>
                  <a:srgbClr val="0066FF"/>
                </a:solidFill>
              </a:rPr>
              <a:t>occupancy</a:t>
            </a:r>
            <a:endParaRPr lang="nb-NO" sz="1800" b="1" dirty="0">
              <a:solidFill>
                <a:srgbClr val="0066FF"/>
              </a:solidFill>
            </a:endParaRPr>
          </a:p>
          <a:p>
            <a:pPr>
              <a:lnSpc>
                <a:spcPts val="2800"/>
              </a:lnSpc>
            </a:pPr>
            <a:r>
              <a:rPr lang="nb-NO" b="1" dirty="0" smtClean="0"/>
              <a:t>MS-FA</a:t>
            </a:r>
            <a:r>
              <a:rPr lang="nb-NO" dirty="0" smtClean="0"/>
              <a:t> join:  the configuration</a:t>
            </a:r>
            <a:r>
              <a:rPr lang="nb-NO" b="1" dirty="0"/>
              <a:t> </a:t>
            </a:r>
            <a:r>
              <a:rPr lang="nb-NO" b="1" dirty="0" smtClean="0"/>
              <a:t>Fe</a:t>
            </a:r>
            <a:r>
              <a:rPr lang="nb-NO" b="1" baseline="30000" dirty="0" smtClean="0"/>
              <a:t>3+</a:t>
            </a:r>
            <a:r>
              <a:rPr lang="nb-NO" b="1" baseline="-25000" dirty="0" smtClean="0"/>
              <a:t>A-HS</a:t>
            </a:r>
            <a:r>
              <a:rPr lang="nb-NO" dirty="0" smtClean="0"/>
              <a:t> </a:t>
            </a:r>
            <a:r>
              <a:rPr lang="nb-NO" b="1" dirty="0" smtClean="0"/>
              <a:t>Al</a:t>
            </a:r>
            <a:r>
              <a:rPr lang="nb-NO" b="1" baseline="-25000" dirty="0" smtClean="0"/>
              <a:t>B</a:t>
            </a:r>
            <a:r>
              <a:rPr lang="nb-NO" b="1" dirty="0" smtClean="0"/>
              <a:t> </a:t>
            </a:r>
            <a:r>
              <a:rPr lang="nb-NO" dirty="0" smtClean="0"/>
              <a:t>is energetically favourable in both </a:t>
            </a:r>
            <a:r>
              <a:rPr lang="nb-NO" b="1" dirty="0" smtClean="0"/>
              <a:t>bm </a:t>
            </a:r>
            <a:r>
              <a:rPr lang="nb-NO" dirty="0" smtClean="0"/>
              <a:t>and</a:t>
            </a:r>
            <a:r>
              <a:rPr lang="nb-NO" b="1" dirty="0" smtClean="0"/>
              <a:t> pbm </a:t>
            </a:r>
          </a:p>
          <a:p>
            <a:pPr>
              <a:lnSpc>
                <a:spcPts val="2800"/>
              </a:lnSpc>
            </a:pPr>
            <a:r>
              <a:rPr lang="nb-NO" b="1" dirty="0" smtClean="0"/>
              <a:t>MS-FS</a:t>
            </a:r>
            <a:r>
              <a:rPr lang="nb-NO" dirty="0" smtClean="0"/>
              <a:t> </a:t>
            </a:r>
            <a:r>
              <a:rPr lang="nb-NO" dirty="0" err="1" smtClean="0"/>
              <a:t>join</a:t>
            </a:r>
            <a:r>
              <a:rPr lang="nb-NO" dirty="0" smtClean="0"/>
              <a:t>: </a:t>
            </a:r>
            <a:r>
              <a:rPr lang="nb-NO" b="1" dirty="0" smtClean="0"/>
              <a:t> Fe</a:t>
            </a:r>
            <a:r>
              <a:rPr lang="nb-NO" b="1" baseline="30000" dirty="0" smtClean="0"/>
              <a:t>2+</a:t>
            </a:r>
            <a:r>
              <a:rPr lang="nb-NO" b="1" baseline="-25000" dirty="0" smtClean="0"/>
              <a:t>A-HS</a:t>
            </a:r>
            <a:r>
              <a:rPr lang="nb-NO" b="1" dirty="0" smtClean="0"/>
              <a:t> </a:t>
            </a:r>
            <a:r>
              <a:rPr lang="nb-NO" dirty="0"/>
              <a:t>is </a:t>
            </a:r>
            <a:r>
              <a:rPr lang="nb-NO" dirty="0" err="1" smtClean="0"/>
              <a:t>also</a:t>
            </a:r>
            <a:r>
              <a:rPr lang="nb-NO" dirty="0" smtClean="0"/>
              <a:t> </a:t>
            </a:r>
            <a:r>
              <a:rPr lang="nb-NO" dirty="0" err="1" smtClean="0"/>
              <a:t>energetically</a:t>
            </a:r>
            <a:r>
              <a:rPr lang="nb-NO" dirty="0" smtClean="0"/>
              <a:t> </a:t>
            </a:r>
            <a:r>
              <a:rPr lang="nb-NO" dirty="0" err="1"/>
              <a:t>favourable</a:t>
            </a:r>
            <a:r>
              <a:rPr lang="nb-NO" dirty="0"/>
              <a:t> </a:t>
            </a:r>
            <a:r>
              <a:rPr lang="nb-NO" dirty="0" smtClean="0"/>
              <a:t>in </a:t>
            </a:r>
            <a:r>
              <a:rPr lang="nb-NO" dirty="0" err="1" smtClean="0"/>
              <a:t>both</a:t>
            </a:r>
            <a:r>
              <a:rPr lang="nb-NO" dirty="0" smtClean="0"/>
              <a:t> </a:t>
            </a:r>
            <a:r>
              <a:rPr lang="nb-NO" b="1" dirty="0" err="1"/>
              <a:t>bm</a:t>
            </a:r>
            <a:r>
              <a:rPr lang="nb-NO" b="1" dirty="0"/>
              <a:t> </a:t>
            </a:r>
            <a:r>
              <a:rPr lang="nb-NO" dirty="0"/>
              <a:t>and</a:t>
            </a:r>
            <a:r>
              <a:rPr lang="nb-NO" b="1" dirty="0"/>
              <a:t> </a:t>
            </a:r>
            <a:r>
              <a:rPr lang="nb-NO" b="1" dirty="0" err="1" smtClean="0"/>
              <a:t>pbm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19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:\pc\Dokumenter\Adobe-Illustr-figures\CEMohn-files\Bm-spin-cryst-chem\Mohn15-bm-FA-Fig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64" y="550801"/>
            <a:ext cx="5097411" cy="4361722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05861" y="2996952"/>
            <a:ext cx="3107926" cy="1313180"/>
          </a:xfrm>
          <a:prstGeom prst="rect">
            <a:avLst/>
          </a:prstGeom>
          <a:solidFill>
            <a:srgbClr val="EBFFEB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smtClean="0"/>
              <a:t>- </a:t>
            </a:r>
            <a:r>
              <a:rPr lang="nb-NO" dirty="0" err="1" smtClean="0"/>
              <a:t>Considerable</a:t>
            </a:r>
            <a:r>
              <a:rPr lang="nb-NO" dirty="0" smtClean="0"/>
              <a:t> charge transfer and </a:t>
            </a:r>
          </a:p>
          <a:p>
            <a:pPr>
              <a:lnSpc>
                <a:spcPts val="2100"/>
              </a:lnSpc>
            </a:pPr>
            <a:r>
              <a:rPr lang="nb-NO" dirty="0" smtClean="0"/>
              <a:t>   </a:t>
            </a:r>
            <a:r>
              <a:rPr lang="nb-NO" dirty="0" err="1" smtClean="0"/>
              <a:t>covalency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flexible</a:t>
            </a:r>
            <a:r>
              <a:rPr lang="nb-NO" dirty="0" smtClean="0"/>
              <a:t> Fe-O </a:t>
            </a:r>
            <a:r>
              <a:rPr lang="nb-NO" dirty="0" err="1" smtClean="0"/>
              <a:t>bonds</a:t>
            </a:r>
            <a:endParaRPr lang="nb-NO" dirty="0" smtClean="0"/>
          </a:p>
          <a:p>
            <a:pPr>
              <a:lnSpc>
                <a:spcPts val="3500"/>
              </a:lnSpc>
            </a:pPr>
            <a:r>
              <a:rPr lang="nb-NO" dirty="0" smtClean="0"/>
              <a:t>- </a:t>
            </a:r>
            <a:r>
              <a:rPr lang="nb-NO" sz="1800" b="1" dirty="0" smtClean="0">
                <a:solidFill>
                  <a:srgbClr val="FF0000"/>
                </a:solidFill>
              </a:rPr>
              <a:t>Large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b="1" dirty="0" smtClean="0">
                <a:solidFill>
                  <a:srgbClr val="FF0000"/>
                </a:solidFill>
              </a:rPr>
              <a:t>HS</a:t>
            </a:r>
            <a:r>
              <a:rPr lang="nb-NO" sz="1800" dirty="0">
                <a:solidFill>
                  <a:srgbClr val="FF0000"/>
                </a:solidFill>
              </a:rPr>
              <a:t>-</a:t>
            </a:r>
            <a:r>
              <a:rPr lang="nb-NO" sz="1800" b="1" dirty="0" smtClean="0">
                <a:solidFill>
                  <a:srgbClr val="FF0000"/>
                </a:solidFill>
              </a:rPr>
              <a:t>Fe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/>
              <a:t>fits</a:t>
            </a:r>
            <a:r>
              <a:rPr lang="nb-NO" dirty="0" smtClean="0"/>
              <a:t> </a:t>
            </a:r>
            <a:r>
              <a:rPr lang="nb-NO" dirty="0" err="1" smtClean="0"/>
              <a:t>well</a:t>
            </a:r>
            <a:r>
              <a:rPr lang="nb-NO" dirty="0" smtClean="0"/>
              <a:t> in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</a:p>
          <a:p>
            <a:pPr>
              <a:lnSpc>
                <a:spcPts val="2000"/>
              </a:lnSpc>
            </a:pPr>
            <a:r>
              <a:rPr lang="nb-NO" dirty="0" smtClean="0"/>
              <a:t>   </a:t>
            </a:r>
            <a:r>
              <a:rPr lang="nb-NO" dirty="0" err="1" smtClean="0"/>
              <a:t>irregular</a:t>
            </a:r>
            <a:r>
              <a:rPr lang="nb-NO" dirty="0" smtClean="0"/>
              <a:t> A </a:t>
            </a:r>
            <a:r>
              <a:rPr lang="nb-NO" dirty="0" err="1" smtClean="0"/>
              <a:t>site</a:t>
            </a:r>
            <a:endParaRPr lang="nb-NO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4067944" y="5373216"/>
            <a:ext cx="4759060" cy="1341906"/>
            <a:chOff x="4052247" y="4589579"/>
            <a:chExt cx="4759060" cy="1341906"/>
          </a:xfrm>
        </p:grpSpPr>
        <p:grpSp>
          <p:nvGrpSpPr>
            <p:cNvPr id="6" name="Group 5"/>
            <p:cNvGrpSpPr/>
            <p:nvPr/>
          </p:nvGrpSpPr>
          <p:grpSpPr>
            <a:xfrm>
              <a:off x="4052247" y="4589579"/>
              <a:ext cx="4759060" cy="1341906"/>
              <a:chOff x="4086994" y="4625229"/>
              <a:chExt cx="4759060" cy="134190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086994" y="4625229"/>
                <a:ext cx="4759060" cy="1341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b-NO" dirty="0" smtClean="0">
                    <a:solidFill>
                      <a:srgbClr val="9900CC"/>
                    </a:solidFill>
                  </a:rPr>
                  <a:t>Bader radius (Å)</a:t>
                </a:r>
                <a:endParaRPr lang="nb-NO" dirty="0">
                  <a:solidFill>
                    <a:srgbClr val="9900CC"/>
                  </a:solidFill>
                </a:endParaRPr>
              </a:p>
              <a:p>
                <a:pPr>
                  <a:lnSpc>
                    <a:spcPct val="130000"/>
                  </a:lnSpc>
                </a:pPr>
                <a:r>
                  <a:rPr lang="nb-NO" sz="1400" dirty="0"/>
                  <a:t>Mg</a:t>
                </a:r>
                <a:r>
                  <a:rPr lang="nb-NO" sz="1400" baseline="30000" dirty="0"/>
                  <a:t>2+</a:t>
                </a:r>
                <a:r>
                  <a:rPr lang="nb-NO" sz="1400" baseline="-25000" dirty="0"/>
                  <a:t>A</a:t>
                </a:r>
                <a:r>
                  <a:rPr lang="nb-NO" sz="1400" dirty="0"/>
                  <a:t>: </a:t>
                </a:r>
                <a:r>
                  <a:rPr lang="nb-NO" sz="1400" dirty="0" smtClean="0"/>
                  <a:t>0.77      Si</a:t>
                </a:r>
                <a:r>
                  <a:rPr lang="nb-NO" sz="1400" baseline="30000" dirty="0" smtClean="0"/>
                  <a:t>4+</a:t>
                </a:r>
                <a:r>
                  <a:rPr lang="nb-NO" sz="1400" baseline="-25000" dirty="0" smtClean="0"/>
                  <a:t>B</a:t>
                </a:r>
                <a:r>
                  <a:rPr lang="nb-NO" sz="1400" dirty="0"/>
                  <a:t>: </a:t>
                </a:r>
                <a:r>
                  <a:rPr lang="nb-NO" sz="1400" dirty="0" smtClean="0"/>
                  <a:t>0.65	         V</a:t>
                </a:r>
                <a:r>
                  <a:rPr lang="nb-NO" sz="1400" baseline="-25000" dirty="0" smtClean="0"/>
                  <a:t>80-atom </a:t>
                </a:r>
                <a:r>
                  <a:rPr lang="nb-NO" sz="1400" baseline="-25000" dirty="0" err="1" smtClean="0"/>
                  <a:t>cell</a:t>
                </a:r>
                <a:r>
                  <a:rPr lang="nb-NO" sz="1400" baseline="-25000" dirty="0" smtClean="0"/>
                  <a:t> </a:t>
                </a:r>
                <a:r>
                  <a:rPr lang="nb-NO" sz="1400" dirty="0" smtClean="0"/>
                  <a:t>(FA</a:t>
                </a:r>
                <a:r>
                  <a:rPr lang="nb-NO" sz="1400" baseline="-25000" dirty="0" smtClean="0"/>
                  <a:t>6.25%</a:t>
                </a:r>
                <a:r>
                  <a:rPr lang="nb-NO" sz="1400" dirty="0" smtClean="0"/>
                  <a:t>)</a:t>
                </a:r>
                <a:endParaRPr lang="nb-NO" sz="1400" dirty="0"/>
              </a:p>
              <a:p>
                <a:pPr>
                  <a:lnSpc>
                    <a:spcPct val="130000"/>
                  </a:lnSpc>
                </a:pPr>
                <a:r>
                  <a:rPr lang="nb-NO" b="1" dirty="0">
                    <a:solidFill>
                      <a:srgbClr val="FF0000"/>
                    </a:solidFill>
                  </a:rPr>
                  <a:t>Fe</a:t>
                </a:r>
                <a:r>
                  <a:rPr lang="nb-NO" b="1" baseline="30000" dirty="0">
                    <a:solidFill>
                      <a:srgbClr val="FF0000"/>
                    </a:solidFill>
                  </a:rPr>
                  <a:t>3+</a:t>
                </a:r>
                <a:r>
                  <a:rPr lang="nb-NO" b="1" baseline="-25000" dirty="0">
                    <a:solidFill>
                      <a:srgbClr val="FF0000"/>
                    </a:solidFill>
                  </a:rPr>
                  <a:t>A-HS</a:t>
                </a:r>
                <a:r>
                  <a:rPr lang="nb-NO" dirty="0">
                    <a:solidFill>
                      <a:srgbClr val="FF0000"/>
                    </a:solidFill>
                  </a:rPr>
                  <a:t>: </a:t>
                </a:r>
                <a:r>
                  <a:rPr lang="nb-NO" b="1" dirty="0" smtClean="0">
                    <a:solidFill>
                      <a:srgbClr val="FF0000"/>
                    </a:solidFill>
                  </a:rPr>
                  <a:t>0.92</a:t>
                </a:r>
                <a:r>
                  <a:rPr lang="nb-NO" dirty="0" smtClean="0">
                    <a:solidFill>
                      <a:srgbClr val="FF0000"/>
                    </a:solidFill>
                  </a:rPr>
                  <a:t>   </a:t>
                </a:r>
                <a:r>
                  <a:rPr lang="nb-NO" sz="1400" dirty="0" smtClean="0"/>
                  <a:t>Al</a:t>
                </a:r>
                <a:r>
                  <a:rPr lang="nb-NO" sz="1400" baseline="30000" dirty="0" smtClean="0"/>
                  <a:t>3+</a:t>
                </a:r>
                <a:r>
                  <a:rPr lang="nb-NO" sz="1400" baseline="-25000" dirty="0" smtClean="0"/>
                  <a:t>B</a:t>
                </a:r>
                <a:r>
                  <a:rPr lang="nb-NO" sz="1400" dirty="0"/>
                  <a:t>: </a:t>
                </a:r>
                <a:r>
                  <a:rPr lang="nb-NO" sz="1400" dirty="0" smtClean="0"/>
                  <a:t>0.68    </a:t>
                </a:r>
                <a:r>
                  <a:rPr lang="nb-NO" sz="1400" dirty="0" err="1" smtClean="0"/>
                  <a:t>O</a:t>
                </a:r>
                <a:r>
                  <a:rPr lang="nb-NO" sz="1800" baseline="-25000" dirty="0" err="1" smtClean="0"/>
                  <a:t>Fe</a:t>
                </a:r>
                <a:r>
                  <a:rPr lang="nb-NO" sz="1200" baseline="-50000" dirty="0" err="1" smtClean="0"/>
                  <a:t>A</a:t>
                </a:r>
                <a:r>
                  <a:rPr lang="nb-NO" sz="1200" baseline="-50000" dirty="0" smtClean="0"/>
                  <a:t>-HS</a:t>
                </a:r>
                <a:r>
                  <a:rPr lang="nb-NO" sz="1400" dirty="0"/>
                  <a:t>: </a:t>
                </a:r>
                <a:r>
                  <a:rPr lang="nb-NO" sz="1400" dirty="0" smtClean="0"/>
                  <a:t>1.03         521 Å</a:t>
                </a:r>
                <a:r>
                  <a:rPr lang="nb-NO" sz="1400" baseline="30000" dirty="0" smtClean="0"/>
                  <a:t>3</a:t>
                </a:r>
                <a:endParaRPr lang="nb-NO" sz="1400" baseline="30000" dirty="0"/>
              </a:p>
              <a:p>
                <a:pPr>
                  <a:lnSpc>
                    <a:spcPct val="130000"/>
                  </a:lnSpc>
                </a:pPr>
                <a:r>
                  <a:rPr lang="nb-NO" sz="1400" dirty="0" smtClean="0"/>
                  <a:t>  Al</a:t>
                </a:r>
                <a:r>
                  <a:rPr lang="nb-NO" sz="1400" baseline="30000" dirty="0" smtClean="0"/>
                  <a:t>3+</a:t>
                </a:r>
                <a:r>
                  <a:rPr lang="nb-NO" sz="1400" baseline="-25000" dirty="0" smtClean="0"/>
                  <a:t>A</a:t>
                </a:r>
                <a:r>
                  <a:rPr lang="nb-NO" sz="1400" dirty="0"/>
                  <a:t>: </a:t>
                </a:r>
                <a:r>
                  <a:rPr lang="nb-NO" sz="1400" dirty="0" smtClean="0"/>
                  <a:t>0.72    </a:t>
                </a:r>
                <a:r>
                  <a:rPr lang="nb-NO" sz="1400" b="1" dirty="0" smtClean="0"/>
                  <a:t>Fe</a:t>
                </a:r>
                <a:r>
                  <a:rPr lang="nb-NO" sz="1400" b="1" baseline="30000" dirty="0" smtClean="0"/>
                  <a:t>3+</a:t>
                </a:r>
                <a:r>
                  <a:rPr lang="nb-NO" sz="1400" b="1" baseline="-25000" dirty="0" smtClean="0"/>
                  <a:t>B-LS</a:t>
                </a:r>
                <a:r>
                  <a:rPr lang="nb-NO" sz="1400" dirty="0"/>
                  <a:t>: </a:t>
                </a:r>
                <a:r>
                  <a:rPr lang="nb-NO" sz="1400" b="1" dirty="0" smtClean="0"/>
                  <a:t>0.90</a:t>
                </a:r>
                <a:r>
                  <a:rPr lang="nb-NO" sz="1400" dirty="0" smtClean="0"/>
                  <a:t>    </a:t>
                </a:r>
                <a:r>
                  <a:rPr lang="nb-NO" sz="1400" dirty="0" err="1" smtClean="0"/>
                  <a:t>O</a:t>
                </a:r>
                <a:r>
                  <a:rPr lang="nb-NO" sz="1800" baseline="-25000" dirty="0" err="1" smtClean="0"/>
                  <a:t>Fe</a:t>
                </a:r>
                <a:r>
                  <a:rPr lang="nb-NO" sz="1200" baseline="-50000" dirty="0" err="1" smtClean="0"/>
                  <a:t>B</a:t>
                </a:r>
                <a:r>
                  <a:rPr lang="nb-NO" sz="1200" baseline="-50000" dirty="0" smtClean="0"/>
                  <a:t>-LS</a:t>
                </a:r>
                <a:r>
                  <a:rPr lang="nb-NO" sz="1400" dirty="0"/>
                  <a:t>: </a:t>
                </a:r>
                <a:r>
                  <a:rPr lang="nb-NO" sz="1400" dirty="0" smtClean="0"/>
                  <a:t>1.03           </a:t>
                </a:r>
                <a:r>
                  <a:rPr lang="nb-NO" sz="1400" dirty="0"/>
                  <a:t>519 </a:t>
                </a:r>
                <a:r>
                  <a:rPr lang="nb-NO" sz="1400" dirty="0" smtClean="0"/>
                  <a:t>Å</a:t>
                </a:r>
                <a:r>
                  <a:rPr lang="nb-NO" sz="1400" baseline="30000" dirty="0" smtClean="0"/>
                  <a:t>3</a:t>
                </a:r>
                <a:endParaRPr lang="nb-NO" sz="1400" baseline="300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122630" y="5052981"/>
                <a:ext cx="4633656" cy="288032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126170" y="5611011"/>
                <a:ext cx="4630116" cy="288032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8721539" y="5318567"/>
              <a:ext cx="0" cy="2699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091642" y="5299255"/>
              <a:ext cx="0" cy="2699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59151" y="5240079"/>
            <a:ext cx="2869440" cy="1446550"/>
            <a:chOff x="395278" y="4598156"/>
            <a:chExt cx="2869440" cy="1446550"/>
          </a:xfrm>
        </p:grpSpPr>
        <p:grpSp>
          <p:nvGrpSpPr>
            <p:cNvPr id="4" name="Group 3"/>
            <p:cNvGrpSpPr/>
            <p:nvPr/>
          </p:nvGrpSpPr>
          <p:grpSpPr>
            <a:xfrm>
              <a:off x="395278" y="4598156"/>
              <a:ext cx="2869440" cy="1446550"/>
              <a:chOff x="134529" y="4466303"/>
              <a:chExt cx="2869440" cy="144655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34529" y="4466303"/>
                <a:ext cx="2869440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b="1" dirty="0" err="1" smtClean="0">
                    <a:solidFill>
                      <a:srgbClr val="9900CC"/>
                    </a:solidFill>
                  </a:rPr>
                  <a:t>Deviations</a:t>
                </a:r>
                <a:r>
                  <a:rPr lang="nb-NO" b="1" dirty="0" smtClean="0">
                    <a:solidFill>
                      <a:srgbClr val="9900CC"/>
                    </a:solidFill>
                  </a:rPr>
                  <a:t> (%) </a:t>
                </a:r>
                <a:r>
                  <a:rPr lang="nb-NO" dirty="0" smtClean="0">
                    <a:solidFill>
                      <a:srgbClr val="9900CC"/>
                    </a:solidFill>
                  </a:rPr>
                  <a:t>from </a:t>
                </a:r>
                <a:r>
                  <a:rPr lang="nb-NO" dirty="0" err="1" smtClean="0">
                    <a:solidFill>
                      <a:srgbClr val="9900CC"/>
                    </a:solidFill>
                  </a:rPr>
                  <a:t>fully</a:t>
                </a:r>
                <a:endParaRPr lang="nb-NO" dirty="0">
                  <a:solidFill>
                    <a:srgbClr val="9900CC"/>
                  </a:solidFill>
                </a:endParaRPr>
              </a:p>
              <a:p>
                <a:r>
                  <a:rPr lang="nb-NO" dirty="0" err="1" smtClean="0">
                    <a:solidFill>
                      <a:srgbClr val="9900CC"/>
                    </a:solidFill>
                  </a:rPr>
                  <a:t>ionic</a:t>
                </a:r>
                <a:r>
                  <a:rPr lang="nb-NO" dirty="0" smtClean="0">
                    <a:solidFill>
                      <a:srgbClr val="9900CC"/>
                    </a:solidFill>
                  </a:rPr>
                  <a:t> </a:t>
                </a:r>
                <a:r>
                  <a:rPr lang="nb-NO" dirty="0" err="1" smtClean="0">
                    <a:solidFill>
                      <a:srgbClr val="9900CC"/>
                    </a:solidFill>
                  </a:rPr>
                  <a:t>character</a:t>
                </a:r>
                <a:r>
                  <a:rPr lang="nb-NO" dirty="0" smtClean="0">
                    <a:solidFill>
                      <a:srgbClr val="9900CC"/>
                    </a:solidFill>
                  </a:rPr>
                  <a:t> (GGA +U)</a:t>
                </a:r>
              </a:p>
              <a:p>
                <a:pPr>
                  <a:lnSpc>
                    <a:spcPct val="140000"/>
                  </a:lnSpc>
                </a:pPr>
                <a:r>
                  <a:rPr lang="nb-NO" sz="1400" dirty="0" smtClean="0"/>
                  <a:t>Mg</a:t>
                </a:r>
                <a:r>
                  <a:rPr lang="nb-NO" sz="1400" baseline="30000" dirty="0" smtClean="0"/>
                  <a:t>2+</a:t>
                </a:r>
                <a:r>
                  <a:rPr lang="nb-NO" sz="1400" baseline="-25000" dirty="0" smtClean="0"/>
                  <a:t>A</a:t>
                </a:r>
                <a:r>
                  <a:rPr lang="nb-NO" sz="1400" dirty="0" smtClean="0"/>
                  <a:t>: 14       Si</a:t>
                </a:r>
                <a:r>
                  <a:rPr lang="nb-NO" sz="1400" baseline="30000" dirty="0" smtClean="0"/>
                  <a:t>4+</a:t>
                </a:r>
                <a:r>
                  <a:rPr lang="nb-NO" sz="1400" baseline="-25000" dirty="0" smtClean="0"/>
                  <a:t>B</a:t>
                </a:r>
                <a:r>
                  <a:rPr lang="nb-NO" sz="1400" dirty="0" smtClean="0"/>
                  <a:t>: 19</a:t>
                </a:r>
              </a:p>
              <a:p>
                <a:pPr>
                  <a:lnSpc>
                    <a:spcPct val="130000"/>
                  </a:lnSpc>
                </a:pPr>
                <a:r>
                  <a:rPr lang="nb-NO" sz="1400" b="1" dirty="0" smtClean="0">
                    <a:solidFill>
                      <a:srgbClr val="FF0000"/>
                    </a:solidFill>
                  </a:rPr>
                  <a:t>Fe</a:t>
                </a:r>
                <a:r>
                  <a:rPr lang="nb-NO" sz="1400" b="1" baseline="30000" dirty="0" smtClean="0">
                    <a:solidFill>
                      <a:srgbClr val="FF0000"/>
                    </a:solidFill>
                  </a:rPr>
                  <a:t>3+</a:t>
                </a:r>
                <a:r>
                  <a:rPr lang="nb-NO" sz="1400" b="1" baseline="-25000" dirty="0" smtClean="0">
                    <a:solidFill>
                      <a:srgbClr val="FF0000"/>
                    </a:solidFill>
                  </a:rPr>
                  <a:t>A-HS</a:t>
                </a:r>
                <a:r>
                  <a:rPr lang="nb-NO" sz="1400" dirty="0" smtClean="0">
                    <a:solidFill>
                      <a:srgbClr val="FF0000"/>
                    </a:solidFill>
                  </a:rPr>
                  <a:t>: </a:t>
                </a:r>
                <a:r>
                  <a:rPr lang="nb-NO" sz="1400" b="1" dirty="0" smtClean="0">
                    <a:solidFill>
                      <a:srgbClr val="FF0000"/>
                    </a:solidFill>
                  </a:rPr>
                  <a:t>38</a:t>
                </a:r>
                <a:r>
                  <a:rPr lang="nb-NO" sz="1400" dirty="0" smtClean="0">
                    <a:solidFill>
                      <a:srgbClr val="FF0000"/>
                    </a:solidFill>
                  </a:rPr>
                  <a:t>    </a:t>
                </a:r>
                <a:r>
                  <a:rPr lang="nb-NO" sz="1400" dirty="0" smtClean="0"/>
                  <a:t>Al</a:t>
                </a:r>
                <a:r>
                  <a:rPr lang="nb-NO" sz="1400" baseline="30000" dirty="0" smtClean="0"/>
                  <a:t>3+</a:t>
                </a:r>
                <a:r>
                  <a:rPr lang="nb-NO" sz="1400" baseline="-25000" dirty="0" smtClean="0"/>
                  <a:t>B</a:t>
                </a:r>
                <a:r>
                  <a:rPr lang="nb-NO" sz="1400" dirty="0" smtClean="0"/>
                  <a:t>: 18    </a:t>
                </a:r>
                <a:r>
                  <a:rPr lang="nb-NO" sz="1400" dirty="0" err="1" smtClean="0"/>
                  <a:t>O</a:t>
                </a:r>
                <a:r>
                  <a:rPr lang="nb-NO" sz="1800" baseline="-25000" dirty="0" err="1" smtClean="0"/>
                  <a:t>Fe</a:t>
                </a:r>
                <a:r>
                  <a:rPr lang="nb-NO" sz="1200" baseline="-50000" dirty="0" err="1" smtClean="0"/>
                  <a:t>A</a:t>
                </a:r>
                <a:r>
                  <a:rPr lang="nb-NO" sz="1200" baseline="-50000" dirty="0" smtClean="0"/>
                  <a:t>-HS</a:t>
                </a:r>
                <a:r>
                  <a:rPr lang="nb-NO" sz="1400" dirty="0" smtClean="0"/>
                  <a:t>: 18</a:t>
                </a:r>
              </a:p>
              <a:p>
                <a:pPr>
                  <a:lnSpc>
                    <a:spcPct val="130000"/>
                  </a:lnSpc>
                </a:pPr>
                <a:r>
                  <a:rPr lang="nb-NO" sz="1400" dirty="0" smtClean="0"/>
                  <a:t>Al</a:t>
                </a:r>
                <a:r>
                  <a:rPr lang="nb-NO" sz="1400" baseline="30000" dirty="0" smtClean="0"/>
                  <a:t>3+</a:t>
                </a:r>
                <a:r>
                  <a:rPr lang="nb-NO" sz="1400" baseline="-25000" dirty="0" smtClean="0"/>
                  <a:t>A</a:t>
                </a:r>
                <a:r>
                  <a:rPr lang="nb-NO" sz="1400" dirty="0" smtClean="0"/>
                  <a:t>: 17    </a:t>
                </a:r>
                <a:r>
                  <a:rPr lang="nb-NO" sz="1400" b="1" dirty="0" smtClean="0"/>
                  <a:t>Fe</a:t>
                </a:r>
                <a:r>
                  <a:rPr lang="nb-NO" sz="1400" b="1" baseline="30000" dirty="0" smtClean="0"/>
                  <a:t>3+</a:t>
                </a:r>
                <a:r>
                  <a:rPr lang="nb-NO" sz="1400" b="1" baseline="-25000" dirty="0" smtClean="0"/>
                  <a:t>B-LS</a:t>
                </a:r>
                <a:r>
                  <a:rPr lang="nb-NO" sz="1400" dirty="0" smtClean="0"/>
                  <a:t>: </a:t>
                </a:r>
                <a:r>
                  <a:rPr lang="nb-NO" sz="1400" b="1" dirty="0" smtClean="0"/>
                  <a:t>49</a:t>
                </a:r>
                <a:r>
                  <a:rPr lang="nb-NO" sz="1400" dirty="0" smtClean="0"/>
                  <a:t>    </a:t>
                </a:r>
                <a:r>
                  <a:rPr lang="nb-NO" sz="1400" dirty="0" err="1" smtClean="0"/>
                  <a:t>O</a:t>
                </a:r>
                <a:r>
                  <a:rPr lang="nb-NO" sz="1800" baseline="-25000" dirty="0" err="1" smtClean="0"/>
                  <a:t>Fe</a:t>
                </a:r>
                <a:r>
                  <a:rPr lang="nb-NO" sz="1200" baseline="-50000" dirty="0" err="1" smtClean="0"/>
                  <a:t>B</a:t>
                </a:r>
                <a:r>
                  <a:rPr lang="nb-NO" sz="1200" baseline="-50000" dirty="0" smtClean="0"/>
                  <a:t>-LS</a:t>
                </a:r>
                <a:r>
                  <a:rPr lang="nb-NO" sz="1400" dirty="0"/>
                  <a:t>: </a:t>
                </a:r>
                <a:r>
                  <a:rPr lang="nb-NO" sz="1400" dirty="0" smtClean="0"/>
                  <a:t>18</a:t>
                </a: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158251" y="5049023"/>
                <a:ext cx="2736304" cy="288032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61791" y="5607053"/>
                <a:ext cx="2736304" cy="288032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422540" y="5468908"/>
              <a:ext cx="0" cy="2699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157114" y="5460281"/>
              <a:ext cx="0" cy="2699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07504" y="129844"/>
            <a:ext cx="3830729" cy="94897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But</a:t>
            </a:r>
            <a:r>
              <a:rPr lang="nb-NO" sz="1400" dirty="0" smtClean="0"/>
              <a:t> is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volume</a:t>
            </a:r>
            <a:r>
              <a:rPr lang="nb-NO" sz="1400" dirty="0" smtClean="0"/>
              <a:t> an </a:t>
            </a:r>
            <a:r>
              <a:rPr lang="nb-NO" sz="1400" dirty="0" err="1" smtClean="0"/>
              <a:t>obstacle</a:t>
            </a:r>
            <a:r>
              <a:rPr lang="nb-NO" sz="1400" dirty="0" smtClean="0"/>
              <a:t>?</a:t>
            </a:r>
          </a:p>
          <a:p>
            <a:pPr>
              <a:lnSpc>
                <a:spcPts val="2800"/>
              </a:lnSpc>
            </a:pPr>
            <a:r>
              <a:rPr lang="nb-NO" b="1" dirty="0" err="1" smtClean="0">
                <a:solidFill>
                  <a:srgbClr val="0066FF"/>
                </a:solidFill>
              </a:rPr>
              <a:t>Cation-oxygen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bond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lengths</a:t>
            </a:r>
            <a:r>
              <a:rPr lang="nb-NO" b="1" dirty="0" smtClean="0">
                <a:solidFill>
                  <a:srgbClr val="0066FF"/>
                </a:solidFill>
              </a:rPr>
              <a:t>, MS-FA-</a:t>
            </a:r>
            <a:r>
              <a:rPr lang="nb-NO" b="1" dirty="0" err="1" smtClean="0">
                <a:solidFill>
                  <a:srgbClr val="0066FF"/>
                </a:solidFill>
              </a:rPr>
              <a:t>join</a:t>
            </a:r>
            <a:endParaRPr lang="nb-NO" b="1" dirty="0" smtClean="0">
              <a:solidFill>
                <a:srgbClr val="0066FF"/>
              </a:solidFill>
            </a:endParaRPr>
          </a:p>
          <a:p>
            <a:pPr>
              <a:lnSpc>
                <a:spcPts val="2200"/>
              </a:lnSpc>
            </a:pPr>
            <a:r>
              <a:rPr lang="nb-NO" dirty="0" smtClean="0"/>
              <a:t> </a:t>
            </a:r>
            <a:r>
              <a:rPr lang="nb-NO" sz="1500" dirty="0" err="1" smtClean="0"/>
              <a:t>regular</a:t>
            </a:r>
            <a:r>
              <a:rPr lang="nb-NO" sz="1500" dirty="0" smtClean="0"/>
              <a:t> </a:t>
            </a:r>
            <a:r>
              <a:rPr lang="nb-NO" sz="1500" dirty="0" err="1" smtClean="0"/>
              <a:t>octahedral</a:t>
            </a:r>
            <a:r>
              <a:rPr lang="nb-NO" sz="1500" dirty="0" smtClean="0"/>
              <a:t> B </a:t>
            </a:r>
            <a:r>
              <a:rPr lang="nb-NO" sz="1500" dirty="0" err="1" smtClean="0"/>
              <a:t>site</a:t>
            </a:r>
            <a:r>
              <a:rPr lang="nb-NO" sz="1500" dirty="0" smtClean="0"/>
              <a:t>  </a:t>
            </a:r>
            <a:r>
              <a:rPr lang="nb-NO" sz="1500" dirty="0" smtClean="0">
                <a:latin typeface="Symbol" panose="05050102010706020507" pitchFamily="18" charset="2"/>
              </a:rPr>
              <a:t>-</a:t>
            </a:r>
            <a:r>
              <a:rPr lang="nb-NO" sz="1500" dirty="0" smtClean="0"/>
              <a:t> </a:t>
            </a:r>
            <a:r>
              <a:rPr lang="nb-NO" sz="1500" b="1" dirty="0" err="1" smtClean="0"/>
              <a:t>irregular</a:t>
            </a:r>
            <a:r>
              <a:rPr lang="nb-NO" sz="1500" dirty="0" smtClean="0"/>
              <a:t> A </a:t>
            </a:r>
            <a:r>
              <a:rPr lang="nb-NO" sz="1500" dirty="0" err="1" smtClean="0"/>
              <a:t>site</a:t>
            </a:r>
            <a:endParaRPr lang="en-US" sz="1500" dirty="0"/>
          </a:p>
        </p:txBody>
      </p:sp>
      <p:sp>
        <p:nvSpPr>
          <p:cNvPr id="13" name="TextBox 12"/>
          <p:cNvSpPr txBox="1"/>
          <p:nvPr/>
        </p:nvSpPr>
        <p:spPr>
          <a:xfrm>
            <a:off x="7230077" y="2481805"/>
            <a:ext cx="1741228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b="1" dirty="0" err="1" smtClean="0"/>
              <a:t>Irregular</a:t>
            </a:r>
            <a:r>
              <a:rPr lang="nb-NO" sz="1400" b="1" dirty="0" smtClean="0"/>
              <a:t> A </a:t>
            </a:r>
            <a:r>
              <a:rPr lang="nb-NO" sz="1400" b="1" dirty="0" err="1" smtClean="0"/>
              <a:t>site</a:t>
            </a:r>
            <a:endParaRPr lang="nb-NO" sz="1400" b="1" dirty="0" smtClean="0"/>
          </a:p>
          <a:p>
            <a:pPr>
              <a:lnSpc>
                <a:spcPts val="1200"/>
              </a:lnSpc>
            </a:pPr>
            <a:r>
              <a:rPr lang="nb-NO" sz="1100" dirty="0" smtClean="0"/>
              <a:t>No </a:t>
            </a:r>
            <a:r>
              <a:rPr lang="nb-NO" sz="1100" dirty="0" err="1" smtClean="0"/>
              <a:t>specific</a:t>
            </a:r>
            <a:r>
              <a:rPr lang="nb-NO" sz="1100" dirty="0" smtClean="0"/>
              <a:t> </a:t>
            </a:r>
            <a:r>
              <a:rPr lang="nb-NO" sz="1100" dirty="0" err="1" smtClean="0"/>
              <a:t>coord</a:t>
            </a:r>
            <a:r>
              <a:rPr lang="nb-NO" sz="1100" dirty="0" smtClean="0"/>
              <a:t>. </a:t>
            </a:r>
            <a:r>
              <a:rPr lang="nb-NO" sz="1100" dirty="0" err="1" smtClean="0"/>
              <a:t>numb</a:t>
            </a:r>
            <a:r>
              <a:rPr lang="nb-NO" sz="1100" dirty="0" smtClean="0"/>
              <a:t>.</a:t>
            </a:r>
          </a:p>
          <a:p>
            <a:pPr>
              <a:lnSpc>
                <a:spcPts val="1200"/>
              </a:lnSpc>
            </a:pPr>
            <a:r>
              <a:rPr lang="nb-NO" sz="1100" dirty="0" smtClean="0"/>
              <a:t>Mg-O </a:t>
            </a:r>
            <a:r>
              <a:rPr lang="nb-NO" sz="1100" dirty="0" err="1" smtClean="0"/>
              <a:t>bond</a:t>
            </a:r>
            <a:r>
              <a:rPr lang="nb-NO" sz="1100" dirty="0" smtClean="0"/>
              <a:t> </a:t>
            </a:r>
            <a:r>
              <a:rPr lang="nb-NO" sz="1100" dirty="0" err="1" smtClean="0"/>
              <a:t>lengths</a:t>
            </a:r>
            <a:r>
              <a:rPr lang="nb-NO" sz="1100" dirty="0" smtClean="0"/>
              <a:t> </a:t>
            </a:r>
            <a:r>
              <a:rPr lang="nb-NO" sz="1100" dirty="0" err="1" smtClean="0"/>
              <a:t>are</a:t>
            </a:r>
            <a:endParaRPr lang="nb-NO" sz="1100" dirty="0" smtClean="0"/>
          </a:p>
          <a:p>
            <a:pPr>
              <a:lnSpc>
                <a:spcPts val="1200"/>
              </a:lnSpc>
            </a:pPr>
            <a:r>
              <a:rPr lang="nb-NO" sz="1100" dirty="0" smtClean="0"/>
              <a:t> "</a:t>
            </a:r>
            <a:r>
              <a:rPr lang="nb-NO" sz="1100" dirty="0" err="1" smtClean="0"/>
              <a:t>grouped</a:t>
            </a:r>
            <a:r>
              <a:rPr lang="nb-NO" sz="1100" dirty="0" smtClean="0"/>
              <a:t>" </a:t>
            </a:r>
            <a:r>
              <a:rPr lang="nb-NO" sz="1100" dirty="0" err="1" smtClean="0"/>
              <a:t>with</a:t>
            </a:r>
            <a:r>
              <a:rPr lang="nb-NO" sz="1100" dirty="0" smtClean="0"/>
              <a:t> a 4-2-2-2</a:t>
            </a:r>
          </a:p>
          <a:p>
            <a:pPr>
              <a:lnSpc>
                <a:spcPts val="1200"/>
              </a:lnSpc>
            </a:pPr>
            <a:r>
              <a:rPr lang="nb-NO" sz="1100" dirty="0" err="1" smtClean="0"/>
              <a:t>division</a:t>
            </a:r>
            <a:r>
              <a:rPr lang="nb-NO" sz="1100" dirty="0" smtClean="0"/>
              <a:t>: 4 at 1.85-1.92, 2 at 2.08-2.09, 2 at 2.54-2.55 and 2 at 2.65-2.66 Å, resp. </a:t>
            </a:r>
          </a:p>
        </p:txBody>
      </p:sp>
    </p:spTree>
    <p:extLst>
      <p:ext uri="{BB962C8B-B14F-4D97-AF65-F5344CB8AC3E}">
        <p14:creationId xmlns:p14="http://schemas.microsoft.com/office/powerpoint/2010/main" val="30017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lectrOrb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0013" y="188913"/>
            <a:ext cx="3963987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ElectrOrb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1" y="128588"/>
            <a:ext cx="3625850" cy="672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1403349" y="2420937"/>
            <a:ext cx="133985" cy="79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1047653" y="1496517"/>
            <a:ext cx="172085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V="1">
            <a:off x="685549" y="584456"/>
            <a:ext cx="1428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V="1">
            <a:off x="8748713" y="3789045"/>
            <a:ext cx="160972" cy="3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V="1">
            <a:off x="1913460" y="4463415"/>
            <a:ext cx="143940" cy="7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b-NO"/>
          </a:p>
        </p:txBody>
      </p:sp>
      <p:pic>
        <p:nvPicPr>
          <p:cNvPr id="53257" name="Picture 9" descr="Min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2188" y="981075"/>
            <a:ext cx="2757487" cy="2881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258" name="Oval 10"/>
          <p:cNvSpPr>
            <a:spLocks noChangeArrowheads="1"/>
          </p:cNvSpPr>
          <p:nvPr/>
        </p:nvSpPr>
        <p:spPr bwMode="auto">
          <a:xfrm rot="456793">
            <a:off x="3344863" y="2490788"/>
            <a:ext cx="649287" cy="214312"/>
          </a:xfrm>
          <a:prstGeom prst="ellips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259" name="Oval 11"/>
          <p:cNvSpPr>
            <a:spLocks noChangeArrowheads="1"/>
          </p:cNvSpPr>
          <p:nvPr/>
        </p:nvSpPr>
        <p:spPr bwMode="auto">
          <a:xfrm>
            <a:off x="1255713" y="2503169"/>
            <a:ext cx="508000" cy="142875"/>
          </a:xfrm>
          <a:prstGeom prst="ellips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260" name="Oval 12"/>
          <p:cNvSpPr>
            <a:spLocks noChangeArrowheads="1"/>
          </p:cNvSpPr>
          <p:nvPr/>
        </p:nvSpPr>
        <p:spPr bwMode="auto">
          <a:xfrm rot="456793">
            <a:off x="3709988" y="2058988"/>
            <a:ext cx="649287" cy="144462"/>
          </a:xfrm>
          <a:prstGeom prst="ellips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261" name="Oval 13"/>
          <p:cNvSpPr>
            <a:spLocks noChangeArrowheads="1"/>
          </p:cNvSpPr>
          <p:nvPr/>
        </p:nvSpPr>
        <p:spPr bwMode="auto">
          <a:xfrm>
            <a:off x="1763713" y="4508500"/>
            <a:ext cx="720725" cy="217488"/>
          </a:xfrm>
          <a:prstGeom prst="ellips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262" name="Oval 14"/>
          <p:cNvSpPr>
            <a:spLocks noChangeArrowheads="1"/>
          </p:cNvSpPr>
          <p:nvPr/>
        </p:nvSpPr>
        <p:spPr bwMode="auto">
          <a:xfrm rot="456793">
            <a:off x="4067175" y="1773238"/>
            <a:ext cx="649288" cy="214312"/>
          </a:xfrm>
          <a:prstGeom prst="ellips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263" name="Oval 15"/>
          <p:cNvSpPr>
            <a:spLocks noChangeArrowheads="1"/>
          </p:cNvSpPr>
          <p:nvPr/>
        </p:nvSpPr>
        <p:spPr bwMode="auto">
          <a:xfrm>
            <a:off x="2419350" y="6524625"/>
            <a:ext cx="865188" cy="144463"/>
          </a:xfrm>
          <a:prstGeom prst="ellips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264" name="Oval 16"/>
          <p:cNvSpPr>
            <a:spLocks noChangeArrowheads="1"/>
          </p:cNvSpPr>
          <p:nvPr/>
        </p:nvSpPr>
        <p:spPr bwMode="auto">
          <a:xfrm rot="448177">
            <a:off x="4035728" y="1489168"/>
            <a:ext cx="998522" cy="166573"/>
          </a:xfrm>
          <a:prstGeom prst="ellipse">
            <a:avLst/>
          </a:prstGeom>
          <a:noFill/>
          <a:ln w="9525">
            <a:solidFill>
              <a:srgbClr val="0099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265" name="Oval 17"/>
          <p:cNvSpPr>
            <a:spLocks noChangeArrowheads="1"/>
          </p:cNvSpPr>
          <p:nvPr/>
        </p:nvSpPr>
        <p:spPr bwMode="auto">
          <a:xfrm>
            <a:off x="7885113" y="3839657"/>
            <a:ext cx="1258887" cy="144463"/>
          </a:xfrm>
          <a:prstGeom prst="ellipse">
            <a:avLst/>
          </a:prstGeom>
          <a:noFill/>
          <a:ln w="9525">
            <a:solidFill>
              <a:srgbClr val="0099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flipV="1">
            <a:off x="2571750" y="6492875"/>
            <a:ext cx="144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" name="Rounded Rectangle 1"/>
          <p:cNvSpPr/>
          <p:nvPr/>
        </p:nvSpPr>
        <p:spPr>
          <a:xfrm>
            <a:off x="7404264" y="445325"/>
            <a:ext cx="148441" cy="1597231"/>
          </a:xfrm>
          <a:prstGeom prst="roundRect">
            <a:avLst/>
          </a:prstGeom>
          <a:noFill/>
          <a:ln w="952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7962404" y="443346"/>
            <a:ext cx="623455" cy="1597231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698300" y="5659370"/>
            <a:ext cx="3690260" cy="90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 smtClean="0">
                <a:solidFill>
                  <a:srgbClr val="9900CC"/>
                </a:solidFill>
              </a:rPr>
              <a:t>Lanthanide contraction</a:t>
            </a:r>
          </a:p>
          <a:p>
            <a:pPr>
              <a:lnSpc>
                <a:spcPts val="2200"/>
              </a:lnSpc>
            </a:pPr>
            <a:r>
              <a:rPr lang="nb-NO" sz="1400" b="1" dirty="0" smtClean="0"/>
              <a:t>Decreasing</a:t>
            </a:r>
            <a:r>
              <a:rPr lang="nb-NO" sz="1400" dirty="0" smtClean="0"/>
              <a:t> ionic radii (trivalent) from La to Lu.</a:t>
            </a:r>
          </a:p>
          <a:p>
            <a:pPr>
              <a:lnSpc>
                <a:spcPts val="2200"/>
              </a:lnSpc>
            </a:pPr>
            <a:r>
              <a:rPr lang="nb-NO" sz="1400" b="1" dirty="0" smtClean="0"/>
              <a:t>Why</a:t>
            </a:r>
            <a:r>
              <a:rPr lang="nb-NO" sz="1400" dirty="0" smtClean="0"/>
              <a:t>?</a:t>
            </a:r>
            <a:endParaRPr lang="en-GB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232397" y="6222856"/>
            <a:ext cx="387989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300" b="1" dirty="0" smtClean="0">
                <a:solidFill>
                  <a:srgbClr val="9900CC"/>
                </a:solidFill>
              </a:rPr>
              <a:t>Poor nuclear shielding </a:t>
            </a:r>
            <a:r>
              <a:rPr lang="nb-NO" sz="1300" dirty="0" smtClean="0">
                <a:solidFill>
                  <a:srgbClr val="9900CC"/>
                </a:solidFill>
              </a:rPr>
              <a:t>by 4f-orbital and </a:t>
            </a:r>
            <a:r>
              <a:rPr lang="nb-NO" sz="1300" b="1" dirty="0" smtClean="0">
                <a:solidFill>
                  <a:srgbClr val="9900CC"/>
                </a:solidFill>
              </a:rPr>
              <a:t>the poorly </a:t>
            </a:r>
          </a:p>
          <a:p>
            <a:pPr>
              <a:lnSpc>
                <a:spcPts val="1600"/>
              </a:lnSpc>
            </a:pPr>
            <a:r>
              <a:rPr lang="nb-NO" sz="1300" b="1" dirty="0" smtClean="0">
                <a:solidFill>
                  <a:srgbClr val="9900CC"/>
                </a:solidFill>
              </a:rPr>
              <a:t>filled O-shell</a:t>
            </a:r>
            <a:r>
              <a:rPr lang="nb-NO" sz="1400" dirty="0" smtClean="0">
                <a:solidFill>
                  <a:srgbClr val="9900CC"/>
                </a:solidFill>
              </a:rPr>
              <a:t>  </a:t>
            </a:r>
            <a:r>
              <a:rPr lang="nb-NO" sz="1400" b="1" dirty="0" smtClean="0">
                <a:solidFill>
                  <a:srgbClr val="FF0000"/>
                </a:solidFill>
                <a:latin typeface="Calibri"/>
              </a:rPr>
              <a:t>→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b="1" dirty="0" smtClean="0">
                <a:solidFill>
                  <a:srgbClr val="FF0000"/>
                </a:solidFill>
              </a:rPr>
              <a:t>6s-electons are pulled inwards</a:t>
            </a:r>
            <a:r>
              <a:rPr lang="nb-NO" sz="1400" dirty="0" smtClean="0">
                <a:solidFill>
                  <a:srgbClr val="FF0000"/>
                </a:solidFill>
              </a:rPr>
              <a:t>.</a:t>
            </a:r>
            <a:r>
              <a:rPr lang="nb-NO" sz="1400" dirty="0" smtClean="0">
                <a:solidFill>
                  <a:srgbClr val="9900CC"/>
                </a:solidFill>
              </a:rPr>
              <a:t> </a:t>
            </a:r>
            <a:endParaRPr lang="en-GB" sz="1400" dirty="0">
              <a:solidFill>
                <a:srgbClr val="9900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14" y="3064747"/>
            <a:ext cx="1713470" cy="80387"/>
          </a:xfrm>
          <a:prstGeom prst="rect">
            <a:avLst/>
          </a:prstGeom>
          <a:solidFill>
            <a:srgbClr val="FFFF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1868" y="3654250"/>
            <a:ext cx="1713470" cy="80387"/>
          </a:xfrm>
          <a:prstGeom prst="rect">
            <a:avLst/>
          </a:prstGeom>
          <a:solidFill>
            <a:srgbClr val="FFFF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6988" y="4995704"/>
            <a:ext cx="2364713" cy="204317"/>
          </a:xfrm>
          <a:prstGeom prst="rect">
            <a:avLst/>
          </a:prstGeom>
          <a:solidFill>
            <a:srgbClr val="FFFF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68662" y="5298829"/>
            <a:ext cx="2364713" cy="204317"/>
          </a:xfrm>
          <a:prstGeom prst="rect">
            <a:avLst/>
          </a:prstGeom>
          <a:solidFill>
            <a:srgbClr val="FFFF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791575" y="4325878"/>
            <a:ext cx="1177524" cy="348813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rgbClr val="FF0000"/>
                </a:solidFill>
              </a:rPr>
              <a:t>3d and 4d anomalies:</a:t>
            </a:r>
          </a:p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rgbClr val="FF0000"/>
                </a:solidFill>
              </a:rPr>
              <a:t>Scerri (2019, Nature)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831" y="520065"/>
            <a:ext cx="275078" cy="102870"/>
          </a:xfrm>
          <a:prstGeom prst="rect">
            <a:avLst/>
          </a:prstGeom>
          <a:solidFill>
            <a:srgbClr val="FF3300">
              <a:alpha val="12157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104781" y="2346960"/>
            <a:ext cx="275078" cy="102870"/>
          </a:xfrm>
          <a:prstGeom prst="rect">
            <a:avLst/>
          </a:prstGeom>
          <a:solidFill>
            <a:srgbClr val="FF3300">
              <a:alpha val="12157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97161" y="4396740"/>
            <a:ext cx="275078" cy="102870"/>
          </a:xfrm>
          <a:prstGeom prst="rect">
            <a:avLst/>
          </a:prstGeom>
          <a:solidFill>
            <a:srgbClr val="FF3300">
              <a:alpha val="12157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5267331" y="3703319"/>
            <a:ext cx="327654" cy="108585"/>
          </a:xfrm>
          <a:prstGeom prst="rect">
            <a:avLst/>
          </a:prstGeom>
          <a:solidFill>
            <a:srgbClr val="FF3300">
              <a:alpha val="12157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87635" y="6438900"/>
            <a:ext cx="295269" cy="93345"/>
          </a:xfrm>
          <a:prstGeom prst="rect">
            <a:avLst/>
          </a:prstGeom>
          <a:solidFill>
            <a:srgbClr val="FF3300">
              <a:alpha val="12157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102876" y="1436370"/>
            <a:ext cx="308604" cy="106680"/>
          </a:xfrm>
          <a:prstGeom prst="rect">
            <a:avLst/>
          </a:prstGeom>
          <a:solidFill>
            <a:srgbClr val="FF3300">
              <a:alpha val="12157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21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8" grpId="0" animBg="1"/>
      <p:bldP spid="53259" grpId="0" animBg="1"/>
      <p:bldP spid="53260" grpId="0" animBg="1"/>
      <p:bldP spid="53261" grpId="0" animBg="1"/>
      <p:bldP spid="53262" grpId="0" animBg="1"/>
      <p:bldP spid="53263" grpId="0" animBg="1"/>
      <p:bldP spid="53264" grpId="0" animBg="1"/>
      <p:bldP spid="53265" grpId="0" animBg="1"/>
      <p:bldP spid="2" grpId="0" animBg="1"/>
      <p:bldP spid="27" grpId="0" animBg="1"/>
      <p:bldP spid="3" grpId="0"/>
      <p:bldP spid="30" grpId="0"/>
      <p:bldP spid="4" grpId="0" animBg="1"/>
      <p:bldP spid="24" grpId="0" animBg="1"/>
      <p:bldP spid="25" grpId="0" animBg="1"/>
      <p:bldP spid="2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 descr="PeriodicTabl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5" y="2037317"/>
            <a:ext cx="8732018" cy="480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6688" y="2230734"/>
            <a:ext cx="4104456" cy="432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33678" y="7950"/>
            <a:ext cx="4774270" cy="3838233"/>
            <a:chOff x="1033678" y="7368"/>
            <a:chExt cx="4490739" cy="3478645"/>
          </a:xfrm>
        </p:grpSpPr>
        <p:pic>
          <p:nvPicPr>
            <p:cNvPr id="3" name="Picture 3" descr="ElectrOrb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3678" y="7368"/>
              <a:ext cx="1942412" cy="3458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 descr="ElectrOrb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6348" y="19949"/>
              <a:ext cx="2518069" cy="3458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1813295" y="1335137"/>
              <a:ext cx="91156" cy="468205"/>
            </a:xfrm>
            <a:prstGeom prst="rect">
              <a:avLst/>
            </a:prstGeom>
            <a:noFill/>
            <a:ln w="952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76958" y="2384172"/>
              <a:ext cx="92138" cy="461917"/>
            </a:xfrm>
            <a:prstGeom prst="rect">
              <a:avLst/>
            </a:prstGeom>
            <a:noFill/>
            <a:ln w="952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421860" y="188378"/>
              <a:ext cx="80407" cy="1002287"/>
            </a:xfrm>
            <a:prstGeom prst="rect">
              <a:avLst/>
            </a:prstGeom>
            <a:noFill/>
            <a:ln w="952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C00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53817" y="2632386"/>
              <a:ext cx="92562" cy="853627"/>
            </a:xfrm>
            <a:prstGeom prst="rect">
              <a:avLst/>
            </a:prstGeom>
            <a:noFill/>
            <a:ln w="952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C00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68289" y="1206835"/>
              <a:ext cx="85063" cy="528203"/>
            </a:xfrm>
            <a:prstGeom prst="rect">
              <a:avLst/>
            </a:prstGeom>
            <a:noFill/>
            <a:ln w="952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10692" y="864847"/>
              <a:ext cx="85064" cy="351095"/>
            </a:xfrm>
            <a:prstGeom prst="rect">
              <a:avLst/>
            </a:prstGeom>
            <a:noFill/>
            <a:ln w="952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25272" y="406105"/>
              <a:ext cx="86178" cy="341263"/>
            </a:xfrm>
            <a:prstGeom prst="rect">
              <a:avLst/>
            </a:prstGeom>
            <a:noFill/>
            <a:ln w="952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84393" y="1917179"/>
              <a:ext cx="71283" cy="355731"/>
            </a:xfrm>
            <a:prstGeom prst="rect">
              <a:avLst/>
            </a:prstGeom>
            <a:noFill/>
            <a:ln w="952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43950" y="2958244"/>
              <a:ext cx="75613" cy="347747"/>
            </a:xfrm>
            <a:prstGeom prst="rect">
              <a:avLst/>
            </a:prstGeom>
            <a:noFill/>
            <a:ln w="952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88533" y="1891893"/>
              <a:ext cx="80409" cy="432890"/>
            </a:xfrm>
            <a:prstGeom prst="rect">
              <a:avLst/>
            </a:prstGeom>
            <a:noFill/>
            <a:ln w="952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52814" y="3405159"/>
              <a:ext cx="81342" cy="73864"/>
            </a:xfrm>
            <a:prstGeom prst="rect">
              <a:avLst/>
            </a:prstGeom>
            <a:noFill/>
            <a:ln w="952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C00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34601" y="2249422"/>
              <a:ext cx="2381459" cy="75362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86897" y="202642"/>
              <a:ext cx="355042" cy="68663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68474" y="673240"/>
              <a:ext cx="554333" cy="66988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65124" y="1145512"/>
              <a:ext cx="839037" cy="58615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46703" y="2195565"/>
              <a:ext cx="1219199" cy="70338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48378" y="3240592"/>
              <a:ext cx="1659652" cy="66989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0" name="Right Brace 29"/>
          <p:cNvSpPr/>
          <p:nvPr/>
        </p:nvSpPr>
        <p:spPr>
          <a:xfrm rot="16200000">
            <a:off x="8560639" y="1943493"/>
            <a:ext cx="130212" cy="76521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9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87825" y="1634304"/>
            <a:ext cx="1031055" cy="656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b="1" dirty="0" smtClean="0"/>
              <a:t>Noble </a:t>
            </a:r>
            <a:r>
              <a:rPr lang="nb-NO" sz="1000" b="1" dirty="0" err="1" smtClean="0"/>
              <a:t>gases</a:t>
            </a:r>
            <a:r>
              <a:rPr lang="nb-NO" sz="1000" b="1" dirty="0" smtClean="0"/>
              <a:t>,</a:t>
            </a:r>
          </a:p>
          <a:p>
            <a:pPr>
              <a:lnSpc>
                <a:spcPts val="1000"/>
              </a:lnSpc>
            </a:pPr>
            <a:r>
              <a:rPr lang="nb-NO" sz="1000" b="1" dirty="0" smtClean="0"/>
              <a:t>   He to </a:t>
            </a:r>
            <a:r>
              <a:rPr lang="nb-NO" sz="1000" b="1" dirty="0" err="1" smtClean="0"/>
              <a:t>Rn</a:t>
            </a:r>
            <a:r>
              <a:rPr lang="nb-NO" sz="1000" b="1" dirty="0" smtClean="0"/>
              <a:t>:</a:t>
            </a:r>
          </a:p>
          <a:p>
            <a:r>
              <a:rPr lang="nb-NO" sz="1000" dirty="0" smtClean="0"/>
              <a:t>Full</a:t>
            </a:r>
            <a:r>
              <a:rPr lang="nb-NO" sz="1000" dirty="0" smtClean="0">
                <a:solidFill>
                  <a:srgbClr val="009900"/>
                </a:solidFill>
              </a:rPr>
              <a:t> </a:t>
            </a:r>
            <a:r>
              <a:rPr lang="nb-NO" sz="1000" b="1" dirty="0" err="1" smtClean="0">
                <a:solidFill>
                  <a:srgbClr val="3399FF"/>
                </a:solidFill>
              </a:rPr>
              <a:t>s</a:t>
            </a:r>
            <a:r>
              <a:rPr lang="nb-NO" sz="1000" dirty="0" err="1" smtClean="0"/>
              <a:t>+</a:t>
            </a:r>
            <a:r>
              <a:rPr lang="nb-NO" sz="1000" b="1" dirty="0" err="1" smtClean="0">
                <a:solidFill>
                  <a:srgbClr val="009900"/>
                </a:solidFill>
              </a:rPr>
              <a:t>p</a:t>
            </a:r>
            <a:r>
              <a:rPr lang="nb-NO" sz="1000" b="1" dirty="0">
                <a:solidFill>
                  <a:srgbClr val="009900"/>
                </a:solidFill>
              </a:rPr>
              <a:t> </a:t>
            </a:r>
            <a:r>
              <a:rPr lang="nb-NO" sz="1000" dirty="0" smtClean="0"/>
              <a:t>orbitals</a:t>
            </a:r>
          </a:p>
          <a:p>
            <a:r>
              <a:rPr lang="nb-NO" sz="1000" dirty="0" smtClean="0"/>
              <a:t>of </a:t>
            </a:r>
            <a:r>
              <a:rPr lang="nb-NO" sz="1000" b="1" dirty="0" smtClean="0">
                <a:solidFill>
                  <a:srgbClr val="FF0000"/>
                </a:solidFill>
              </a:rPr>
              <a:t>K-P</a:t>
            </a:r>
            <a:r>
              <a:rPr lang="nb-NO" sz="1000" dirty="0" smtClean="0">
                <a:solidFill>
                  <a:srgbClr val="FF0000"/>
                </a:solidFill>
              </a:rPr>
              <a:t> shells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39649" y="2441750"/>
            <a:ext cx="788794" cy="3291506"/>
          </a:xfrm>
          <a:prstGeom prst="rect">
            <a:avLst/>
          </a:prstGeom>
          <a:solidFill>
            <a:srgbClr val="777777">
              <a:alpha val="14902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668522" y="249337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K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90190" y="295747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85168" y="38974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78477" y="435575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O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86588" y="484207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P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73451" y="341030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71232" y="5219960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115</a:t>
            </a:r>
            <a:endParaRPr lang="en-GB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7370865" y="522751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116</a:t>
            </a:r>
            <a:endParaRPr lang="en-GB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7794997" y="523000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117</a:t>
            </a:r>
            <a:endParaRPr lang="en-GB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8313164" y="5262684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118</a:t>
            </a:r>
            <a:endParaRPr lang="en-GB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7485856" y="585970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111</a:t>
            </a:r>
            <a:endParaRPr lang="en-GB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7638256" y="601210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111</a:t>
            </a:r>
            <a:endParaRPr lang="en-GB" sz="1000" dirty="0"/>
          </a:p>
        </p:txBody>
      </p:sp>
      <p:sp>
        <p:nvSpPr>
          <p:cNvPr id="39" name="TextBox 38"/>
          <p:cNvSpPr txBox="1"/>
          <p:nvPr/>
        </p:nvSpPr>
        <p:spPr>
          <a:xfrm>
            <a:off x="8691828" y="530916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Q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77412" y="533960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Ds</a:t>
            </a:r>
            <a:endParaRPr lang="en-GB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946336" y="5341274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Rg</a:t>
            </a:r>
            <a:endParaRPr lang="en-GB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425306" y="5337590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Cn</a:t>
            </a:r>
            <a:endParaRPr lang="en-GB" sz="1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5904278" y="5309118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Nh</a:t>
            </a:r>
            <a:endParaRPr lang="en-GB" sz="12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398322" y="5335915"/>
            <a:ext cx="322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Fl</a:t>
            </a:r>
            <a:endParaRPr lang="en-GB" sz="12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852173" y="5327877"/>
            <a:ext cx="399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Mc</a:t>
            </a:r>
            <a:endParaRPr lang="en-GB" sz="12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8304159" y="5383143"/>
            <a:ext cx="3978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b="1" dirty="0" smtClean="0"/>
              <a:t>Og</a:t>
            </a:r>
            <a:endParaRPr lang="en-GB" sz="13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7823513" y="5344623"/>
            <a:ext cx="332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Ts</a:t>
            </a:r>
            <a:endParaRPr lang="en-GB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7378036" y="5336250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Lv</a:t>
            </a:r>
            <a:endParaRPr lang="en-GB" sz="1200" b="1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064180" y="5657222"/>
            <a:ext cx="2391508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127656" y="5567799"/>
            <a:ext cx="319318" cy="207749"/>
          </a:xfrm>
          <a:prstGeom prst="rect">
            <a:avLst/>
          </a:prstGeom>
          <a:solidFill>
            <a:srgbClr val="FEEC02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nb-NO" sz="1000" b="1" dirty="0" smtClean="0"/>
              <a:t>7p</a:t>
            </a:r>
            <a:endParaRPr lang="en-GB" sz="1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6571144" y="115478"/>
            <a:ext cx="1039067" cy="255454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95  Am: Americum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96  Cm: Curium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97  </a:t>
            </a:r>
            <a:r>
              <a:rPr lang="nb-NO" sz="700" dirty="0" err="1" smtClean="0">
                <a:solidFill>
                  <a:srgbClr val="9900CC"/>
                </a:solidFill>
              </a:rPr>
              <a:t>Bk</a:t>
            </a:r>
            <a:r>
              <a:rPr lang="nb-NO" sz="700" dirty="0" smtClean="0">
                <a:solidFill>
                  <a:srgbClr val="9900CC"/>
                </a:solidFill>
              </a:rPr>
              <a:t>: Berkelium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98  Cf: Californium</a:t>
            </a:r>
            <a:endParaRPr lang="nb-NO" sz="700" dirty="0">
              <a:solidFill>
                <a:srgbClr val="9900CC"/>
              </a:solidFill>
            </a:endParaRP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99  Es: Einsteinuim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100 Fm: Fermium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101 </a:t>
            </a:r>
            <a:r>
              <a:rPr lang="nb-NO" sz="700" dirty="0" err="1" smtClean="0">
                <a:solidFill>
                  <a:srgbClr val="9900CC"/>
                </a:solidFill>
              </a:rPr>
              <a:t>Md</a:t>
            </a:r>
            <a:r>
              <a:rPr lang="nb-NO" sz="700" dirty="0" smtClean="0">
                <a:solidFill>
                  <a:srgbClr val="9900CC"/>
                </a:solidFill>
              </a:rPr>
              <a:t>: Mendelevium</a:t>
            </a:r>
            <a:endParaRPr lang="nb-NO" sz="700" dirty="0">
              <a:solidFill>
                <a:srgbClr val="9900CC"/>
              </a:solidFill>
            </a:endParaRP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102 No: Nobelium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103 </a:t>
            </a:r>
            <a:r>
              <a:rPr lang="nb-NO" sz="700" dirty="0" err="1" smtClean="0">
                <a:solidFill>
                  <a:srgbClr val="9900CC"/>
                </a:solidFill>
              </a:rPr>
              <a:t>Lr</a:t>
            </a:r>
            <a:r>
              <a:rPr lang="nb-NO" sz="700" dirty="0" smtClean="0">
                <a:solidFill>
                  <a:srgbClr val="9900CC"/>
                </a:solidFill>
              </a:rPr>
              <a:t>: Lawrencium</a:t>
            </a:r>
            <a:endParaRPr lang="nb-NO" sz="700" dirty="0">
              <a:solidFill>
                <a:srgbClr val="9900CC"/>
              </a:solidFill>
            </a:endParaRP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104 </a:t>
            </a:r>
            <a:r>
              <a:rPr lang="nb-NO" sz="700" dirty="0" err="1" smtClean="0">
                <a:solidFill>
                  <a:srgbClr val="FF0000"/>
                </a:solidFill>
              </a:rPr>
              <a:t>Rf</a:t>
            </a:r>
            <a:r>
              <a:rPr lang="nb-NO" sz="700" dirty="0" smtClean="0">
                <a:solidFill>
                  <a:srgbClr val="FF0000"/>
                </a:solidFill>
              </a:rPr>
              <a:t>: Rutherfordium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105 Db: Dubnium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106 </a:t>
            </a:r>
            <a:r>
              <a:rPr lang="nb-NO" sz="700" dirty="0" err="1" smtClean="0">
                <a:solidFill>
                  <a:srgbClr val="FF0000"/>
                </a:solidFill>
              </a:rPr>
              <a:t>Sg</a:t>
            </a:r>
            <a:r>
              <a:rPr lang="nb-NO" sz="700" dirty="0" smtClean="0">
                <a:solidFill>
                  <a:srgbClr val="FF0000"/>
                </a:solidFill>
              </a:rPr>
              <a:t>: Seaborgium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107 Bh: Bohrium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108 </a:t>
            </a:r>
            <a:r>
              <a:rPr lang="nb-NO" sz="700" dirty="0" err="1" smtClean="0">
                <a:solidFill>
                  <a:srgbClr val="FF0000"/>
                </a:solidFill>
              </a:rPr>
              <a:t>Hs</a:t>
            </a:r>
            <a:r>
              <a:rPr lang="nb-NO" sz="700" dirty="0" smtClean="0">
                <a:solidFill>
                  <a:srgbClr val="FF0000"/>
                </a:solidFill>
              </a:rPr>
              <a:t>: Hassium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109 Mt: Meitnerium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110 </a:t>
            </a:r>
            <a:r>
              <a:rPr lang="nb-NO" sz="700" dirty="0" err="1" smtClean="0">
                <a:solidFill>
                  <a:srgbClr val="FF0000"/>
                </a:solidFill>
              </a:rPr>
              <a:t>Ds</a:t>
            </a:r>
            <a:r>
              <a:rPr lang="nb-NO" sz="700" dirty="0" smtClean="0">
                <a:solidFill>
                  <a:srgbClr val="FF0000"/>
                </a:solidFill>
              </a:rPr>
              <a:t>: Darmstadtium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111 </a:t>
            </a:r>
            <a:r>
              <a:rPr lang="nb-NO" sz="700" dirty="0" err="1" smtClean="0">
                <a:solidFill>
                  <a:srgbClr val="FF0000"/>
                </a:solidFill>
              </a:rPr>
              <a:t>Rg</a:t>
            </a:r>
            <a:r>
              <a:rPr lang="nb-NO" sz="700" dirty="0" smtClean="0">
                <a:solidFill>
                  <a:srgbClr val="FF0000"/>
                </a:solidFill>
              </a:rPr>
              <a:t>: Roentgenium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112 </a:t>
            </a:r>
            <a:r>
              <a:rPr lang="nb-NO" sz="700" dirty="0" err="1" smtClean="0">
                <a:solidFill>
                  <a:srgbClr val="FF0000"/>
                </a:solidFill>
              </a:rPr>
              <a:t>Cn</a:t>
            </a:r>
            <a:r>
              <a:rPr lang="nb-NO" sz="700" dirty="0" smtClean="0">
                <a:solidFill>
                  <a:srgbClr val="FF0000"/>
                </a:solidFill>
              </a:rPr>
              <a:t>: Copernicum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009900"/>
                </a:solidFill>
              </a:rPr>
              <a:t>113 </a:t>
            </a:r>
            <a:r>
              <a:rPr lang="nb-NO" sz="700" dirty="0" err="1" smtClean="0">
                <a:solidFill>
                  <a:srgbClr val="009900"/>
                </a:solidFill>
              </a:rPr>
              <a:t>Nh</a:t>
            </a:r>
            <a:r>
              <a:rPr lang="nb-NO" sz="700" dirty="0" smtClean="0">
                <a:solidFill>
                  <a:srgbClr val="009900"/>
                </a:solidFill>
              </a:rPr>
              <a:t>: Nihonium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009900"/>
                </a:solidFill>
              </a:rPr>
              <a:t>114 Fl: Flerovium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009900"/>
                </a:solidFill>
              </a:rPr>
              <a:t>115 </a:t>
            </a:r>
            <a:r>
              <a:rPr lang="nb-NO" sz="700" dirty="0" err="1" smtClean="0">
                <a:solidFill>
                  <a:srgbClr val="009900"/>
                </a:solidFill>
              </a:rPr>
              <a:t>Mc</a:t>
            </a:r>
            <a:r>
              <a:rPr lang="nb-NO" sz="700" dirty="0" smtClean="0">
                <a:solidFill>
                  <a:srgbClr val="009900"/>
                </a:solidFill>
              </a:rPr>
              <a:t>: Moscovium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009900"/>
                </a:solidFill>
              </a:rPr>
              <a:t>116 </a:t>
            </a:r>
            <a:r>
              <a:rPr lang="nb-NO" sz="700" dirty="0" err="1" smtClean="0">
                <a:solidFill>
                  <a:srgbClr val="009900"/>
                </a:solidFill>
              </a:rPr>
              <a:t>Lv</a:t>
            </a:r>
            <a:r>
              <a:rPr lang="nb-NO" sz="700" dirty="0" smtClean="0">
                <a:solidFill>
                  <a:srgbClr val="009900"/>
                </a:solidFill>
              </a:rPr>
              <a:t>: Livermorium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009900"/>
                </a:solidFill>
              </a:rPr>
              <a:t>117 Ts: Tennessine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009900"/>
                </a:solidFill>
              </a:rPr>
              <a:t>118 Og: Oganesson</a:t>
            </a:r>
            <a:endParaRPr lang="en-GB" sz="700" dirty="0">
              <a:solidFill>
                <a:srgbClr val="0099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16200000">
            <a:off x="5293980" y="1173448"/>
            <a:ext cx="2326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smtClean="0"/>
              <a:t>Superheavy elements: e.g. Ball (2019, Nature)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31060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 animBg="1"/>
      <p:bldP spid="6" grpId="0"/>
      <p:bldP spid="18" grpId="0"/>
      <p:bldP spid="20" grpId="0"/>
      <p:bldP spid="21" grpId="0"/>
      <p:bldP spid="22" grpId="0"/>
      <p:bldP spid="19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9036496" cy="57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52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8964488" cy="55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7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79375" y="79375"/>
            <a:ext cx="3090911" cy="815608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>
                <a:solidFill>
                  <a:srgbClr val="0000FF"/>
                </a:solidFill>
              </a:rPr>
              <a:t>Electronic </a:t>
            </a:r>
            <a:r>
              <a:rPr lang="nb-NO" sz="2800" dirty="0" err="1">
                <a:solidFill>
                  <a:srgbClr val="0000FF"/>
                </a:solidFill>
              </a:rPr>
              <a:t>spin</a:t>
            </a:r>
            <a:r>
              <a:rPr lang="nb-NO" sz="2800" dirty="0">
                <a:solidFill>
                  <a:srgbClr val="0000FF"/>
                </a:solidFill>
              </a:rPr>
              <a:t> </a:t>
            </a:r>
            <a:r>
              <a:rPr lang="nb-NO" sz="2800" dirty="0" err="1">
                <a:solidFill>
                  <a:srgbClr val="0000FF"/>
                </a:solidFill>
              </a:rPr>
              <a:t>state</a:t>
            </a:r>
            <a:endParaRPr lang="nb-NO" sz="2800" dirty="0">
              <a:solidFill>
                <a:srgbClr val="0000FF"/>
              </a:solidFill>
            </a:endParaRPr>
          </a:p>
          <a:p>
            <a:r>
              <a:rPr lang="nb-NO" sz="1900" dirty="0" smtClean="0"/>
              <a:t> </a:t>
            </a:r>
            <a:r>
              <a:rPr lang="nb-NO" sz="1900" dirty="0" err="1" smtClean="0"/>
              <a:t>transition</a:t>
            </a:r>
            <a:r>
              <a:rPr lang="nb-NO" sz="1900" dirty="0" smtClean="0"/>
              <a:t> </a:t>
            </a:r>
            <a:r>
              <a:rPr lang="nb-NO" sz="1900" dirty="0"/>
              <a:t>metal </a:t>
            </a:r>
            <a:r>
              <a:rPr lang="nb-NO" sz="1900" dirty="0" smtClean="0"/>
              <a:t>ions, </a:t>
            </a:r>
            <a:r>
              <a:rPr lang="nb-NO" sz="1900" b="1" dirty="0" err="1" smtClean="0">
                <a:solidFill>
                  <a:srgbClr val="009900"/>
                </a:solidFill>
              </a:rPr>
              <a:t>esp</a:t>
            </a:r>
            <a:r>
              <a:rPr lang="nb-NO" sz="1900" b="1" dirty="0" smtClean="0">
                <a:solidFill>
                  <a:srgbClr val="009900"/>
                </a:solidFill>
              </a:rPr>
              <a:t>. Fe</a:t>
            </a:r>
            <a:endParaRPr lang="en-GB" sz="1900" b="1" dirty="0">
              <a:solidFill>
                <a:srgbClr val="009900"/>
              </a:solidFill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61033" y="1124744"/>
            <a:ext cx="2271713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nb-NO" sz="2000" dirty="0" err="1">
                <a:solidFill>
                  <a:srgbClr val="0000FF"/>
                </a:solidFill>
              </a:rPr>
              <a:t>3d-transition</a:t>
            </a:r>
            <a:r>
              <a:rPr lang="nb-NO" sz="2000" dirty="0">
                <a:solidFill>
                  <a:srgbClr val="0000FF"/>
                </a:solidFill>
              </a:rPr>
              <a:t> metals:</a:t>
            </a:r>
          </a:p>
          <a:p>
            <a:pPr>
              <a:lnSpc>
                <a:spcPct val="80000"/>
              </a:lnSpc>
            </a:pPr>
            <a:r>
              <a:rPr lang="nb-NO" sz="2400" dirty="0">
                <a:solidFill>
                  <a:srgbClr val="0000FF"/>
                </a:solidFill>
              </a:rPr>
              <a:t>   </a:t>
            </a:r>
            <a:r>
              <a:rPr lang="nb-NO" sz="1800" dirty="0">
                <a:solidFill>
                  <a:srgbClr val="0000FF"/>
                </a:solidFill>
                <a:cs typeface="Times New Roman" pitchFamily="18" charset="0"/>
              </a:rPr>
              <a:t>―</a:t>
            </a:r>
            <a:r>
              <a:rPr lang="nb-NO" sz="1800" dirty="0">
                <a:solidFill>
                  <a:srgbClr val="0000FF"/>
                </a:solidFill>
              </a:rPr>
              <a:t> [Ar] </a:t>
            </a:r>
            <a:r>
              <a:rPr lang="nb-NO" sz="1800" dirty="0" err="1">
                <a:solidFill>
                  <a:srgbClr val="0000FF"/>
                </a:solidFill>
              </a:rPr>
              <a:t>3d</a:t>
            </a:r>
            <a:r>
              <a:rPr lang="nb-NO" sz="1800" baseline="30000" dirty="0" err="1">
                <a:solidFill>
                  <a:srgbClr val="0000FF"/>
                </a:solidFill>
              </a:rPr>
              <a:t>X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4s</a:t>
            </a:r>
            <a:r>
              <a:rPr lang="nb-NO" sz="1800" baseline="30000" dirty="0" err="1">
                <a:solidFill>
                  <a:srgbClr val="0000FF"/>
                </a:solidFill>
              </a:rPr>
              <a:t>2</a:t>
            </a:r>
            <a:endParaRPr lang="nb-NO" sz="1800" dirty="0">
              <a:solidFill>
                <a:srgbClr val="0000FF"/>
              </a:solidFill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918367" y="5211619"/>
            <a:ext cx="5009705" cy="150810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sz="2400" dirty="0">
                <a:solidFill>
                  <a:srgbClr val="FF0000"/>
                </a:solidFill>
              </a:rPr>
              <a:t>Energy </a:t>
            </a:r>
            <a:r>
              <a:rPr lang="nb-NO" sz="2400" dirty="0" err="1">
                <a:solidFill>
                  <a:srgbClr val="FF0000"/>
                </a:solidFill>
              </a:rPr>
              <a:t>cost</a:t>
            </a:r>
            <a:r>
              <a:rPr lang="nb-NO" sz="2000" dirty="0"/>
              <a:t> </a:t>
            </a:r>
            <a:r>
              <a:rPr lang="nb-NO" sz="2000" dirty="0">
                <a:solidFill>
                  <a:srgbClr val="FF0000"/>
                </a:solidFill>
              </a:rPr>
              <a:t>(</a:t>
            </a:r>
            <a:r>
              <a:rPr lang="nb-NO" sz="2000" dirty="0" err="1" smtClean="0">
                <a:solidFill>
                  <a:srgbClr val="FF0000"/>
                </a:solidFill>
              </a:rPr>
              <a:t>repulsion</a:t>
            </a:r>
            <a:r>
              <a:rPr lang="nb-NO" sz="2000" dirty="0" smtClean="0">
                <a:solidFill>
                  <a:srgbClr val="FF0000"/>
                </a:solidFill>
              </a:rPr>
              <a:t>) </a:t>
            </a:r>
            <a:r>
              <a:rPr lang="nb-NO" sz="2000" dirty="0" smtClean="0"/>
              <a:t>of </a:t>
            </a:r>
            <a:r>
              <a:rPr lang="nb-NO" sz="2000" dirty="0" err="1"/>
              <a:t>pairing</a:t>
            </a:r>
            <a:r>
              <a:rPr lang="nb-NO" sz="2000" dirty="0"/>
              <a:t> </a:t>
            </a:r>
            <a:r>
              <a:rPr lang="nb-NO" sz="2000" dirty="0" err="1" smtClean="0"/>
              <a:t>electrons</a:t>
            </a:r>
            <a:endParaRPr lang="nb-NO" sz="2000" dirty="0"/>
          </a:p>
          <a:p>
            <a:pPr>
              <a:lnSpc>
                <a:spcPct val="115000"/>
              </a:lnSpc>
            </a:pPr>
            <a:r>
              <a:rPr lang="nb-NO" sz="2000" dirty="0">
                <a:solidFill>
                  <a:srgbClr val="0000FF"/>
                </a:solidFill>
                <a:sym typeface="Symbol" pitchFamily="18" charset="2"/>
              </a:rPr>
              <a:t> </a:t>
            </a:r>
            <a:r>
              <a:rPr lang="nb-NO" sz="2000" dirty="0" smtClean="0">
                <a:solidFill>
                  <a:srgbClr val="0000FF"/>
                </a:solidFill>
                <a:sym typeface="Symbol" pitchFamily="18" charset="2"/>
              </a:rPr>
              <a:t>    </a:t>
            </a:r>
            <a:r>
              <a:rPr lang="nb-NO" sz="1800" dirty="0">
                <a:solidFill>
                  <a:srgbClr val="0000FF"/>
                </a:solidFill>
              </a:rPr>
              <a:t>”</a:t>
            </a:r>
            <a:r>
              <a:rPr lang="nb-NO" sz="1800" dirty="0" err="1">
                <a:solidFill>
                  <a:srgbClr val="0000FF"/>
                </a:solidFill>
              </a:rPr>
              <a:t>degenerate</a:t>
            </a:r>
            <a:r>
              <a:rPr lang="nb-NO" sz="1800" dirty="0">
                <a:solidFill>
                  <a:srgbClr val="0000FF"/>
                </a:solidFill>
              </a:rPr>
              <a:t>” orbitals in </a:t>
            </a:r>
            <a:r>
              <a:rPr lang="nb-NO" sz="1800" dirty="0" err="1">
                <a:solidFill>
                  <a:srgbClr val="0000FF"/>
                </a:solidFill>
              </a:rPr>
              <a:t>isolated</a:t>
            </a:r>
            <a:r>
              <a:rPr lang="nb-NO" sz="1800" dirty="0">
                <a:solidFill>
                  <a:srgbClr val="0000FF"/>
                </a:solidFill>
              </a:rPr>
              <a:t> elements </a:t>
            </a:r>
          </a:p>
          <a:p>
            <a:pPr>
              <a:lnSpc>
                <a:spcPct val="115000"/>
              </a:lnSpc>
            </a:pPr>
            <a:r>
              <a:rPr lang="nb-NO" sz="1800" dirty="0"/>
              <a:t>       </a:t>
            </a:r>
            <a:r>
              <a:rPr lang="nb-NO" sz="1800" dirty="0" smtClean="0"/>
              <a:t>     i.e</a:t>
            </a:r>
            <a:r>
              <a:rPr lang="nb-NO" sz="1800" dirty="0"/>
              <a:t>. </a:t>
            </a:r>
            <a:r>
              <a:rPr lang="nb-NO" sz="1800" dirty="0" err="1"/>
              <a:t>maximum</a:t>
            </a:r>
            <a:r>
              <a:rPr lang="nb-NO" sz="1800" dirty="0"/>
              <a:t> </a:t>
            </a:r>
            <a:r>
              <a:rPr lang="nb-NO" sz="1800" dirty="0" err="1"/>
              <a:t>number</a:t>
            </a:r>
            <a:r>
              <a:rPr lang="nb-NO" sz="1800" dirty="0"/>
              <a:t> </a:t>
            </a:r>
            <a:r>
              <a:rPr lang="nb-NO" sz="1800" dirty="0" err="1"/>
              <a:t>of</a:t>
            </a:r>
            <a:r>
              <a:rPr lang="nb-NO" sz="1800" dirty="0"/>
              <a:t> </a:t>
            </a:r>
            <a:r>
              <a:rPr lang="nb-NO" sz="1800" dirty="0" err="1"/>
              <a:t>unpaired</a:t>
            </a:r>
            <a:r>
              <a:rPr lang="nb-NO" sz="1800" dirty="0"/>
              <a:t> </a:t>
            </a:r>
            <a:r>
              <a:rPr lang="nb-NO" sz="1800" dirty="0" err="1"/>
              <a:t>electrons</a:t>
            </a:r>
            <a:endParaRPr lang="nb-NO" sz="1800" dirty="0"/>
          </a:p>
          <a:p>
            <a:pPr>
              <a:lnSpc>
                <a:spcPct val="115000"/>
              </a:lnSpc>
            </a:pPr>
            <a:r>
              <a:rPr lang="nb-NO" sz="1800" dirty="0"/>
              <a:t>            (</a:t>
            </a:r>
            <a:r>
              <a:rPr lang="nb-NO" sz="1600" dirty="0"/>
              <a:t>all orbitals have </a:t>
            </a:r>
            <a:r>
              <a:rPr lang="nb-NO" sz="1600" dirty="0" err="1"/>
              <a:t>equal</a:t>
            </a:r>
            <a:r>
              <a:rPr lang="nb-NO" sz="1600" dirty="0"/>
              <a:t> </a:t>
            </a:r>
            <a:r>
              <a:rPr lang="nb-NO" sz="1600" dirty="0" err="1" smtClean="0"/>
              <a:t>probability</a:t>
            </a:r>
            <a:r>
              <a:rPr lang="nb-NO" dirty="0"/>
              <a:t>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/>
              <a:t>being</a:t>
            </a:r>
            <a:r>
              <a:rPr lang="nb-NO" sz="1600" dirty="0"/>
              <a:t> </a:t>
            </a:r>
            <a:r>
              <a:rPr lang="nb-NO" sz="1600" dirty="0" err="1"/>
              <a:t>filled</a:t>
            </a:r>
            <a:r>
              <a:rPr lang="nb-NO" sz="1600" dirty="0"/>
              <a:t>)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89658" y="1667669"/>
            <a:ext cx="1401346" cy="369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nb-NO" sz="1800" dirty="0"/>
              <a:t>Sc:  </a:t>
            </a:r>
            <a:r>
              <a:rPr lang="nb-NO" sz="1800" dirty="0" err="1"/>
              <a:t>3d</a:t>
            </a:r>
            <a:r>
              <a:rPr lang="nb-NO" sz="1800" baseline="30000" dirty="0" err="1"/>
              <a:t>1</a:t>
            </a:r>
            <a:r>
              <a:rPr lang="nb-NO" sz="1800" dirty="0"/>
              <a:t> </a:t>
            </a:r>
            <a:r>
              <a:rPr lang="nb-NO" sz="1800" dirty="0" err="1"/>
              <a:t>4s</a:t>
            </a:r>
            <a:r>
              <a:rPr lang="nb-NO" sz="1800" baseline="30000" dirty="0" err="1"/>
              <a:t>2</a:t>
            </a:r>
            <a:r>
              <a:rPr lang="nb-NO" sz="1800" dirty="0"/>
              <a:t> </a:t>
            </a:r>
          </a:p>
          <a:p>
            <a:pPr>
              <a:lnSpc>
                <a:spcPct val="130000"/>
              </a:lnSpc>
            </a:pPr>
            <a:r>
              <a:rPr lang="nb-NO" sz="1800" dirty="0"/>
              <a:t>Ti:  </a:t>
            </a:r>
            <a:r>
              <a:rPr lang="nb-NO" sz="1800" dirty="0" err="1"/>
              <a:t>3d</a:t>
            </a:r>
            <a:r>
              <a:rPr lang="nb-NO" sz="1800" baseline="30000" dirty="0" err="1"/>
              <a:t>2</a:t>
            </a:r>
            <a:r>
              <a:rPr lang="nb-NO" sz="1800" dirty="0"/>
              <a:t> </a:t>
            </a:r>
            <a:r>
              <a:rPr lang="nb-NO" sz="1800" dirty="0" err="1"/>
              <a:t>4s</a:t>
            </a:r>
            <a:r>
              <a:rPr lang="nb-NO" sz="1800" baseline="30000" dirty="0" err="1"/>
              <a:t>2</a:t>
            </a:r>
            <a:endParaRPr lang="nb-NO" sz="1800" dirty="0"/>
          </a:p>
          <a:p>
            <a:pPr>
              <a:lnSpc>
                <a:spcPct val="130000"/>
              </a:lnSpc>
            </a:pPr>
            <a:r>
              <a:rPr lang="nb-NO" sz="1800" dirty="0"/>
              <a:t>V:  </a:t>
            </a:r>
            <a:r>
              <a:rPr lang="nb-NO" sz="1800" dirty="0" err="1"/>
              <a:t>3d</a:t>
            </a:r>
            <a:r>
              <a:rPr lang="nb-NO" sz="1800" baseline="30000" dirty="0" err="1"/>
              <a:t>3</a:t>
            </a:r>
            <a:r>
              <a:rPr lang="nb-NO" sz="1800" dirty="0"/>
              <a:t> </a:t>
            </a:r>
            <a:r>
              <a:rPr lang="nb-NO" sz="1800" dirty="0" err="1"/>
              <a:t>4s</a:t>
            </a:r>
            <a:r>
              <a:rPr lang="nb-NO" sz="1800" baseline="30000" dirty="0" err="1"/>
              <a:t>2</a:t>
            </a:r>
            <a:endParaRPr lang="nb-NO" sz="1800" baseline="30000" dirty="0"/>
          </a:p>
          <a:p>
            <a:pPr>
              <a:lnSpc>
                <a:spcPct val="130000"/>
              </a:lnSpc>
            </a:pPr>
            <a:r>
              <a:rPr lang="nb-NO" sz="1800" dirty="0" err="1"/>
              <a:t>Cr</a:t>
            </a:r>
            <a:r>
              <a:rPr lang="nb-NO" sz="1800" dirty="0"/>
              <a:t>:  </a:t>
            </a:r>
            <a:r>
              <a:rPr lang="nb-NO" sz="1800" dirty="0" err="1"/>
              <a:t>3d</a:t>
            </a:r>
            <a:r>
              <a:rPr lang="nb-NO" sz="1800" baseline="30000" dirty="0" err="1"/>
              <a:t>5</a:t>
            </a:r>
            <a:r>
              <a:rPr lang="nb-NO" sz="1800" dirty="0"/>
              <a:t> </a:t>
            </a:r>
            <a:r>
              <a:rPr lang="nb-NO" sz="1800" dirty="0" err="1"/>
              <a:t>4s</a:t>
            </a:r>
            <a:r>
              <a:rPr lang="nb-NO" sz="1800" baseline="30000" dirty="0" err="1"/>
              <a:t>1</a:t>
            </a:r>
            <a:endParaRPr lang="nb-NO" sz="1800" baseline="30000" dirty="0"/>
          </a:p>
          <a:p>
            <a:pPr>
              <a:lnSpc>
                <a:spcPct val="130000"/>
              </a:lnSpc>
            </a:pPr>
            <a:r>
              <a:rPr lang="nb-NO" sz="1800" dirty="0" err="1"/>
              <a:t>Mn</a:t>
            </a:r>
            <a:r>
              <a:rPr lang="nb-NO" sz="1800" dirty="0"/>
              <a:t>:  </a:t>
            </a:r>
            <a:r>
              <a:rPr lang="nb-NO" sz="1800" dirty="0" err="1"/>
              <a:t>3d</a:t>
            </a:r>
            <a:r>
              <a:rPr lang="nb-NO" sz="1800" baseline="30000" dirty="0" err="1"/>
              <a:t>5</a:t>
            </a:r>
            <a:r>
              <a:rPr lang="nb-NO" sz="1800" dirty="0"/>
              <a:t> </a:t>
            </a:r>
            <a:r>
              <a:rPr lang="nb-NO" sz="1800" dirty="0" err="1"/>
              <a:t>4s</a:t>
            </a:r>
            <a:r>
              <a:rPr lang="nb-NO" sz="1800" baseline="30000" dirty="0" err="1"/>
              <a:t>2</a:t>
            </a:r>
            <a:endParaRPr lang="nb-NO" sz="1800" baseline="30000" dirty="0"/>
          </a:p>
          <a:p>
            <a:pPr>
              <a:lnSpc>
                <a:spcPct val="130000"/>
              </a:lnSpc>
            </a:pPr>
            <a:r>
              <a:rPr lang="nb-NO" sz="2000" b="1" dirty="0">
                <a:solidFill>
                  <a:srgbClr val="009900"/>
                </a:solidFill>
              </a:rPr>
              <a:t>Fe:  </a:t>
            </a:r>
            <a:r>
              <a:rPr lang="nb-NO" sz="2000" b="1" dirty="0" err="1">
                <a:solidFill>
                  <a:srgbClr val="009900"/>
                </a:solidFill>
              </a:rPr>
              <a:t>3d</a:t>
            </a:r>
            <a:r>
              <a:rPr lang="nb-NO" sz="2000" b="1" baseline="30000" dirty="0" err="1">
                <a:solidFill>
                  <a:srgbClr val="009900"/>
                </a:solidFill>
              </a:rPr>
              <a:t>6</a:t>
            </a:r>
            <a:r>
              <a:rPr lang="nb-NO" sz="2000" b="1" dirty="0">
                <a:solidFill>
                  <a:srgbClr val="009900"/>
                </a:solidFill>
              </a:rPr>
              <a:t> </a:t>
            </a:r>
            <a:r>
              <a:rPr lang="nb-NO" sz="2000" b="1" dirty="0" err="1">
                <a:solidFill>
                  <a:srgbClr val="009900"/>
                </a:solidFill>
              </a:rPr>
              <a:t>4s</a:t>
            </a:r>
            <a:r>
              <a:rPr lang="nb-NO" sz="2000" b="1" baseline="30000" dirty="0" err="1">
                <a:solidFill>
                  <a:srgbClr val="009900"/>
                </a:solidFill>
              </a:rPr>
              <a:t>2</a:t>
            </a:r>
            <a:endParaRPr lang="nb-NO" sz="2000" b="1" baseline="30000" dirty="0">
              <a:solidFill>
                <a:srgbClr val="009900"/>
              </a:solidFill>
            </a:endParaRPr>
          </a:p>
          <a:p>
            <a:pPr>
              <a:lnSpc>
                <a:spcPct val="130000"/>
              </a:lnSpc>
            </a:pPr>
            <a:r>
              <a:rPr lang="nb-NO" sz="1800" dirty="0"/>
              <a:t>Co:  </a:t>
            </a:r>
            <a:r>
              <a:rPr lang="nb-NO" sz="1800" dirty="0" err="1"/>
              <a:t>3d</a:t>
            </a:r>
            <a:r>
              <a:rPr lang="nb-NO" sz="1800" baseline="30000" dirty="0" err="1"/>
              <a:t>7</a:t>
            </a:r>
            <a:r>
              <a:rPr lang="nb-NO" sz="1800" dirty="0"/>
              <a:t> </a:t>
            </a:r>
            <a:r>
              <a:rPr lang="nb-NO" sz="1800" dirty="0" err="1"/>
              <a:t>4s</a:t>
            </a:r>
            <a:r>
              <a:rPr lang="nb-NO" sz="1800" baseline="30000" dirty="0" err="1"/>
              <a:t>2</a:t>
            </a:r>
            <a:endParaRPr lang="nb-NO" sz="1800" baseline="30000" dirty="0"/>
          </a:p>
          <a:p>
            <a:pPr>
              <a:lnSpc>
                <a:spcPct val="130000"/>
              </a:lnSpc>
            </a:pPr>
            <a:r>
              <a:rPr lang="nb-NO" sz="1800" dirty="0"/>
              <a:t>Ni:  </a:t>
            </a:r>
            <a:r>
              <a:rPr lang="nb-NO" sz="1800" dirty="0" err="1"/>
              <a:t>3d</a:t>
            </a:r>
            <a:r>
              <a:rPr lang="nb-NO" sz="1800" baseline="30000" dirty="0" err="1"/>
              <a:t>8</a:t>
            </a:r>
            <a:r>
              <a:rPr lang="nb-NO" sz="1800" dirty="0"/>
              <a:t> </a:t>
            </a:r>
            <a:r>
              <a:rPr lang="nb-NO" sz="1800" dirty="0" err="1"/>
              <a:t>4s</a:t>
            </a:r>
            <a:r>
              <a:rPr lang="nb-NO" sz="1800" baseline="30000" dirty="0" err="1"/>
              <a:t>2</a:t>
            </a:r>
            <a:endParaRPr lang="nb-NO" sz="1800" baseline="30000" dirty="0"/>
          </a:p>
          <a:p>
            <a:pPr>
              <a:lnSpc>
                <a:spcPct val="130000"/>
              </a:lnSpc>
            </a:pPr>
            <a:r>
              <a:rPr lang="nb-NO" sz="1800" dirty="0" err="1"/>
              <a:t>Cu</a:t>
            </a:r>
            <a:r>
              <a:rPr lang="nb-NO" sz="1800" dirty="0"/>
              <a:t>:  </a:t>
            </a:r>
            <a:r>
              <a:rPr lang="nb-NO" sz="1800" dirty="0" err="1"/>
              <a:t>3d</a:t>
            </a:r>
            <a:r>
              <a:rPr lang="nb-NO" sz="1800" baseline="30000" dirty="0" err="1"/>
              <a:t>10</a:t>
            </a:r>
            <a:r>
              <a:rPr lang="nb-NO" sz="1800" dirty="0"/>
              <a:t> </a:t>
            </a:r>
            <a:r>
              <a:rPr lang="nb-NO" sz="1800" dirty="0" err="1"/>
              <a:t>4s</a:t>
            </a:r>
            <a:r>
              <a:rPr lang="nb-NO" sz="1800" baseline="30000" dirty="0" err="1"/>
              <a:t>1</a:t>
            </a:r>
            <a:endParaRPr lang="nb-NO" sz="1800" baseline="30000" dirty="0"/>
          </a:p>
          <a:p>
            <a:pPr>
              <a:lnSpc>
                <a:spcPct val="130000"/>
              </a:lnSpc>
            </a:pPr>
            <a:r>
              <a:rPr lang="nb-NO" sz="1800" dirty="0" err="1"/>
              <a:t>Zn</a:t>
            </a:r>
            <a:r>
              <a:rPr lang="nb-NO" sz="1800" dirty="0"/>
              <a:t>:  </a:t>
            </a:r>
            <a:r>
              <a:rPr lang="nb-NO" sz="1800" dirty="0" err="1"/>
              <a:t>3d</a:t>
            </a:r>
            <a:r>
              <a:rPr lang="nb-NO" sz="1800" baseline="30000" dirty="0" err="1"/>
              <a:t>10</a:t>
            </a:r>
            <a:r>
              <a:rPr lang="nb-NO" sz="1800" dirty="0"/>
              <a:t> </a:t>
            </a:r>
            <a:r>
              <a:rPr lang="nb-NO" sz="1800" dirty="0" err="1"/>
              <a:t>4s</a:t>
            </a:r>
            <a:r>
              <a:rPr lang="nb-NO" sz="1800" baseline="30000" dirty="0" err="1"/>
              <a:t>2</a:t>
            </a:r>
            <a:endParaRPr lang="en-GB" sz="1800" baseline="30000" dirty="0"/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671842" y="1228415"/>
            <a:ext cx="135731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nb-NO" sz="2400" dirty="0">
                <a:solidFill>
                  <a:srgbClr val="008000"/>
                </a:solidFill>
              </a:rPr>
              <a:t>Fe: </a:t>
            </a:r>
            <a:r>
              <a:rPr lang="nb-NO" sz="2000" dirty="0">
                <a:solidFill>
                  <a:srgbClr val="008000"/>
                </a:solidFill>
              </a:rPr>
              <a:t>3d</a:t>
            </a:r>
            <a:r>
              <a:rPr lang="nb-NO" sz="2000" baseline="30000" dirty="0">
                <a:solidFill>
                  <a:srgbClr val="008000"/>
                </a:solidFill>
              </a:rPr>
              <a:t>6</a:t>
            </a:r>
            <a:r>
              <a:rPr lang="nb-NO" sz="2000" dirty="0">
                <a:solidFill>
                  <a:srgbClr val="008000"/>
                </a:solidFill>
              </a:rPr>
              <a:t> 4s</a:t>
            </a:r>
            <a:r>
              <a:rPr lang="nb-NO" sz="2000" baseline="30000" dirty="0">
                <a:solidFill>
                  <a:srgbClr val="008000"/>
                </a:solidFill>
              </a:rPr>
              <a:t>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075316" y="1455427"/>
            <a:ext cx="2157412" cy="295275"/>
            <a:chOff x="4900613" y="3327400"/>
            <a:chExt cx="2157412" cy="295275"/>
          </a:xfrm>
        </p:grpSpPr>
        <p:sp>
          <p:nvSpPr>
            <p:cNvPr id="54279" name="Oval 7"/>
            <p:cNvSpPr>
              <a:spLocks noChangeArrowheads="1"/>
            </p:cNvSpPr>
            <p:nvPr/>
          </p:nvSpPr>
          <p:spPr bwMode="auto">
            <a:xfrm>
              <a:off x="4900613" y="3328988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80" name="Oval 8"/>
            <p:cNvSpPr>
              <a:spLocks noChangeArrowheads="1"/>
            </p:cNvSpPr>
            <p:nvPr/>
          </p:nvSpPr>
          <p:spPr bwMode="auto">
            <a:xfrm>
              <a:off x="5222875" y="3330575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81" name="Oval 9"/>
            <p:cNvSpPr>
              <a:spLocks noChangeArrowheads="1"/>
            </p:cNvSpPr>
            <p:nvPr/>
          </p:nvSpPr>
          <p:spPr bwMode="auto">
            <a:xfrm>
              <a:off x="5545138" y="3327400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82" name="Oval 10"/>
            <p:cNvSpPr>
              <a:spLocks noChangeArrowheads="1"/>
            </p:cNvSpPr>
            <p:nvPr/>
          </p:nvSpPr>
          <p:spPr bwMode="auto">
            <a:xfrm>
              <a:off x="5861050" y="3330575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83" name="Oval 11"/>
            <p:cNvSpPr>
              <a:spLocks noChangeArrowheads="1"/>
            </p:cNvSpPr>
            <p:nvPr/>
          </p:nvSpPr>
          <p:spPr bwMode="auto">
            <a:xfrm>
              <a:off x="6184900" y="3330575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84" name="Oval 12"/>
            <p:cNvSpPr>
              <a:spLocks noChangeArrowheads="1"/>
            </p:cNvSpPr>
            <p:nvPr/>
          </p:nvSpPr>
          <p:spPr bwMode="auto">
            <a:xfrm>
              <a:off x="6769100" y="3333750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85" name="Line 13"/>
            <p:cNvSpPr>
              <a:spLocks noChangeShapeType="1"/>
            </p:cNvSpPr>
            <p:nvPr/>
          </p:nvSpPr>
          <p:spPr bwMode="auto">
            <a:xfrm flipV="1">
              <a:off x="5003800" y="3360738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286" name="Line 14"/>
            <p:cNvSpPr>
              <a:spLocks noChangeShapeType="1"/>
            </p:cNvSpPr>
            <p:nvPr/>
          </p:nvSpPr>
          <p:spPr bwMode="auto">
            <a:xfrm>
              <a:off x="5076825" y="3387725"/>
              <a:ext cx="4763" cy="1968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287" name="Line 15"/>
            <p:cNvSpPr>
              <a:spLocks noChangeShapeType="1"/>
            </p:cNvSpPr>
            <p:nvPr/>
          </p:nvSpPr>
          <p:spPr bwMode="auto">
            <a:xfrm flipV="1">
              <a:off x="6280150" y="3367088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288" name="Line 16"/>
            <p:cNvSpPr>
              <a:spLocks noChangeShapeType="1"/>
            </p:cNvSpPr>
            <p:nvPr/>
          </p:nvSpPr>
          <p:spPr bwMode="auto">
            <a:xfrm flipV="1">
              <a:off x="5316538" y="3367088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289" name="Line 17"/>
            <p:cNvSpPr>
              <a:spLocks noChangeShapeType="1"/>
            </p:cNvSpPr>
            <p:nvPr/>
          </p:nvSpPr>
          <p:spPr bwMode="auto">
            <a:xfrm flipV="1">
              <a:off x="5646738" y="3362325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290" name="Line 18"/>
            <p:cNvSpPr>
              <a:spLocks noChangeShapeType="1"/>
            </p:cNvSpPr>
            <p:nvPr/>
          </p:nvSpPr>
          <p:spPr bwMode="auto">
            <a:xfrm flipV="1">
              <a:off x="5954713" y="3365500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291" name="Line 19"/>
            <p:cNvSpPr>
              <a:spLocks noChangeShapeType="1"/>
            </p:cNvSpPr>
            <p:nvPr/>
          </p:nvSpPr>
          <p:spPr bwMode="auto">
            <a:xfrm flipV="1">
              <a:off x="6880225" y="3362325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292" name="Line 20"/>
            <p:cNvSpPr>
              <a:spLocks noChangeShapeType="1"/>
            </p:cNvSpPr>
            <p:nvPr/>
          </p:nvSpPr>
          <p:spPr bwMode="auto">
            <a:xfrm>
              <a:off x="6953250" y="3389313"/>
              <a:ext cx="4763" cy="1968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54293" name="Line 21"/>
          <p:cNvSpPr>
            <a:spLocks noChangeShapeType="1"/>
          </p:cNvSpPr>
          <p:nvPr/>
        </p:nvSpPr>
        <p:spPr bwMode="auto">
          <a:xfrm>
            <a:off x="5129291" y="1269690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5652120" y="980728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/>
              <a:t>3d</a:t>
            </a:r>
            <a:endParaRPr lang="en-GB" sz="1600" dirty="0"/>
          </a:p>
        </p:txBody>
      </p:sp>
      <p:sp>
        <p:nvSpPr>
          <p:cNvPr id="54295" name="Text Box 23"/>
          <p:cNvSpPr txBox="1">
            <a:spLocks noChangeArrowheads="1"/>
          </p:cNvSpPr>
          <p:nvPr/>
        </p:nvSpPr>
        <p:spPr bwMode="auto">
          <a:xfrm>
            <a:off x="6905703" y="1028390"/>
            <a:ext cx="365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4s</a:t>
            </a:r>
            <a:endParaRPr lang="en-GB" sz="1600"/>
          </a:p>
        </p:txBody>
      </p:sp>
      <p:grpSp>
        <p:nvGrpSpPr>
          <p:cNvPr id="5" name="Group 4"/>
          <p:cNvGrpSpPr/>
          <p:nvPr/>
        </p:nvGrpSpPr>
        <p:grpSpPr>
          <a:xfrm>
            <a:off x="5091732" y="2635984"/>
            <a:ext cx="1573213" cy="292100"/>
            <a:chOff x="4911725" y="3840163"/>
            <a:chExt cx="1573213" cy="292100"/>
          </a:xfrm>
        </p:grpSpPr>
        <p:sp>
          <p:nvSpPr>
            <p:cNvPr id="54296" name="Oval 24"/>
            <p:cNvSpPr>
              <a:spLocks noChangeArrowheads="1"/>
            </p:cNvSpPr>
            <p:nvPr/>
          </p:nvSpPr>
          <p:spPr bwMode="auto">
            <a:xfrm>
              <a:off x="4911725" y="3841750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97" name="Oval 25"/>
            <p:cNvSpPr>
              <a:spLocks noChangeArrowheads="1"/>
            </p:cNvSpPr>
            <p:nvPr/>
          </p:nvSpPr>
          <p:spPr bwMode="auto">
            <a:xfrm>
              <a:off x="5233988" y="3843338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98" name="Oval 26"/>
            <p:cNvSpPr>
              <a:spLocks noChangeArrowheads="1"/>
            </p:cNvSpPr>
            <p:nvPr/>
          </p:nvSpPr>
          <p:spPr bwMode="auto">
            <a:xfrm>
              <a:off x="5556250" y="3840163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99" name="Oval 27"/>
            <p:cNvSpPr>
              <a:spLocks noChangeArrowheads="1"/>
            </p:cNvSpPr>
            <p:nvPr/>
          </p:nvSpPr>
          <p:spPr bwMode="auto">
            <a:xfrm>
              <a:off x="5872163" y="3843338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300" name="Oval 28"/>
            <p:cNvSpPr>
              <a:spLocks noChangeArrowheads="1"/>
            </p:cNvSpPr>
            <p:nvPr/>
          </p:nvSpPr>
          <p:spPr bwMode="auto">
            <a:xfrm>
              <a:off x="6196013" y="3843338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301" name="Line 29"/>
            <p:cNvSpPr>
              <a:spLocks noChangeShapeType="1"/>
            </p:cNvSpPr>
            <p:nvPr/>
          </p:nvSpPr>
          <p:spPr bwMode="auto">
            <a:xfrm flipV="1">
              <a:off x="5014913" y="3873500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02" name="Line 30"/>
            <p:cNvSpPr>
              <a:spLocks noChangeShapeType="1"/>
            </p:cNvSpPr>
            <p:nvPr/>
          </p:nvSpPr>
          <p:spPr bwMode="auto">
            <a:xfrm>
              <a:off x="5087938" y="3900488"/>
              <a:ext cx="4762" cy="1968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03" name="Line 31"/>
            <p:cNvSpPr>
              <a:spLocks noChangeShapeType="1"/>
            </p:cNvSpPr>
            <p:nvPr/>
          </p:nvSpPr>
          <p:spPr bwMode="auto">
            <a:xfrm flipV="1">
              <a:off x="6291263" y="3879850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04" name="Line 32"/>
            <p:cNvSpPr>
              <a:spLocks noChangeShapeType="1"/>
            </p:cNvSpPr>
            <p:nvPr/>
          </p:nvSpPr>
          <p:spPr bwMode="auto">
            <a:xfrm flipV="1">
              <a:off x="5327650" y="3879850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05" name="Line 33"/>
            <p:cNvSpPr>
              <a:spLocks noChangeShapeType="1"/>
            </p:cNvSpPr>
            <p:nvPr/>
          </p:nvSpPr>
          <p:spPr bwMode="auto">
            <a:xfrm flipV="1">
              <a:off x="5657850" y="3875088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06" name="Line 34"/>
            <p:cNvSpPr>
              <a:spLocks noChangeShapeType="1"/>
            </p:cNvSpPr>
            <p:nvPr/>
          </p:nvSpPr>
          <p:spPr bwMode="auto">
            <a:xfrm flipV="1">
              <a:off x="5965825" y="3878263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099670" y="3126521"/>
            <a:ext cx="1573212" cy="292100"/>
            <a:chOff x="4919663" y="4330700"/>
            <a:chExt cx="1573212" cy="292100"/>
          </a:xfrm>
        </p:grpSpPr>
        <p:sp>
          <p:nvSpPr>
            <p:cNvPr id="54307" name="Oval 35"/>
            <p:cNvSpPr>
              <a:spLocks noChangeArrowheads="1"/>
            </p:cNvSpPr>
            <p:nvPr/>
          </p:nvSpPr>
          <p:spPr bwMode="auto">
            <a:xfrm>
              <a:off x="4919663" y="4332288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308" name="Oval 36"/>
            <p:cNvSpPr>
              <a:spLocks noChangeArrowheads="1"/>
            </p:cNvSpPr>
            <p:nvPr/>
          </p:nvSpPr>
          <p:spPr bwMode="auto">
            <a:xfrm>
              <a:off x="5241925" y="4333875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309" name="Oval 37"/>
            <p:cNvSpPr>
              <a:spLocks noChangeArrowheads="1"/>
            </p:cNvSpPr>
            <p:nvPr/>
          </p:nvSpPr>
          <p:spPr bwMode="auto">
            <a:xfrm>
              <a:off x="5564188" y="4330700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310" name="Oval 38"/>
            <p:cNvSpPr>
              <a:spLocks noChangeArrowheads="1"/>
            </p:cNvSpPr>
            <p:nvPr/>
          </p:nvSpPr>
          <p:spPr bwMode="auto">
            <a:xfrm>
              <a:off x="5880100" y="4333875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311" name="Oval 39"/>
            <p:cNvSpPr>
              <a:spLocks noChangeArrowheads="1"/>
            </p:cNvSpPr>
            <p:nvPr/>
          </p:nvSpPr>
          <p:spPr bwMode="auto">
            <a:xfrm>
              <a:off x="6203950" y="4333875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312" name="Line 40"/>
            <p:cNvSpPr>
              <a:spLocks noChangeShapeType="1"/>
            </p:cNvSpPr>
            <p:nvPr/>
          </p:nvSpPr>
          <p:spPr bwMode="auto">
            <a:xfrm flipV="1">
              <a:off x="5022850" y="4364038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13" name="Line 41"/>
            <p:cNvSpPr>
              <a:spLocks noChangeShapeType="1"/>
            </p:cNvSpPr>
            <p:nvPr/>
          </p:nvSpPr>
          <p:spPr bwMode="auto">
            <a:xfrm flipV="1">
              <a:off x="6299200" y="4370388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14" name="Line 42"/>
            <p:cNvSpPr>
              <a:spLocks noChangeShapeType="1"/>
            </p:cNvSpPr>
            <p:nvPr/>
          </p:nvSpPr>
          <p:spPr bwMode="auto">
            <a:xfrm flipV="1">
              <a:off x="5335588" y="4370388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15" name="Line 43"/>
            <p:cNvSpPr>
              <a:spLocks noChangeShapeType="1"/>
            </p:cNvSpPr>
            <p:nvPr/>
          </p:nvSpPr>
          <p:spPr bwMode="auto">
            <a:xfrm flipV="1">
              <a:off x="5665788" y="4365625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16" name="Line 44"/>
            <p:cNvSpPr>
              <a:spLocks noChangeShapeType="1"/>
            </p:cNvSpPr>
            <p:nvPr/>
          </p:nvSpPr>
          <p:spPr bwMode="auto">
            <a:xfrm flipV="1">
              <a:off x="5973763" y="4368800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54317" name="Text Box 45"/>
          <p:cNvSpPr txBox="1">
            <a:spLocks noChangeArrowheads="1"/>
          </p:cNvSpPr>
          <p:nvPr/>
        </p:nvSpPr>
        <p:spPr bwMode="auto">
          <a:xfrm>
            <a:off x="3716684" y="1965763"/>
            <a:ext cx="1244251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nb-NO" sz="2400" b="1" dirty="0" smtClean="0">
                <a:solidFill>
                  <a:srgbClr val="0000FF"/>
                </a:solidFill>
              </a:rPr>
              <a:t>Fe-ions:</a:t>
            </a:r>
            <a:endParaRPr lang="en-GB" sz="2400" b="1" baseline="30000" dirty="0">
              <a:solidFill>
                <a:srgbClr val="0000FF"/>
              </a:solidFill>
            </a:endParaRPr>
          </a:p>
        </p:txBody>
      </p:sp>
      <p:sp>
        <p:nvSpPr>
          <p:cNvPr id="54318" name="Text Box 46"/>
          <p:cNvSpPr txBox="1">
            <a:spLocks noChangeArrowheads="1"/>
          </p:cNvSpPr>
          <p:nvPr/>
        </p:nvSpPr>
        <p:spPr bwMode="auto">
          <a:xfrm>
            <a:off x="3716833" y="2427622"/>
            <a:ext cx="1277938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nb-NO" sz="2400" dirty="0">
                <a:solidFill>
                  <a:srgbClr val="008000"/>
                </a:solidFill>
              </a:rPr>
              <a:t>Fe</a:t>
            </a:r>
            <a:r>
              <a:rPr lang="nb-NO" sz="2400" baseline="30000" dirty="0">
                <a:solidFill>
                  <a:srgbClr val="008000"/>
                </a:solidFill>
              </a:rPr>
              <a:t>2+</a:t>
            </a:r>
            <a:r>
              <a:rPr lang="nb-NO" sz="2400" dirty="0">
                <a:solidFill>
                  <a:srgbClr val="008000"/>
                </a:solidFill>
              </a:rPr>
              <a:t>:  </a:t>
            </a:r>
            <a:r>
              <a:rPr lang="nb-NO" sz="2000" dirty="0">
                <a:solidFill>
                  <a:srgbClr val="008000"/>
                </a:solidFill>
              </a:rPr>
              <a:t>3d</a:t>
            </a:r>
            <a:r>
              <a:rPr lang="nb-NO" sz="2000" baseline="30000" dirty="0">
                <a:solidFill>
                  <a:srgbClr val="008000"/>
                </a:solidFill>
              </a:rPr>
              <a:t>6</a:t>
            </a:r>
          </a:p>
          <a:p>
            <a:pPr>
              <a:lnSpc>
                <a:spcPct val="140000"/>
              </a:lnSpc>
            </a:pPr>
            <a:r>
              <a:rPr lang="nb-NO" sz="2400" dirty="0">
                <a:solidFill>
                  <a:srgbClr val="008000"/>
                </a:solidFill>
              </a:rPr>
              <a:t>Fe</a:t>
            </a:r>
            <a:r>
              <a:rPr lang="nb-NO" sz="2400" baseline="30000" dirty="0">
                <a:solidFill>
                  <a:srgbClr val="008000"/>
                </a:solidFill>
              </a:rPr>
              <a:t>3+</a:t>
            </a:r>
            <a:r>
              <a:rPr lang="nb-NO" sz="2400" dirty="0">
                <a:solidFill>
                  <a:srgbClr val="008000"/>
                </a:solidFill>
              </a:rPr>
              <a:t>:  </a:t>
            </a:r>
            <a:r>
              <a:rPr lang="nb-NO" sz="2000" dirty="0">
                <a:solidFill>
                  <a:srgbClr val="008000"/>
                </a:solidFill>
              </a:rPr>
              <a:t>3d</a:t>
            </a:r>
            <a:r>
              <a:rPr lang="nb-NO" sz="2000" baseline="30000" dirty="0">
                <a:solidFill>
                  <a:srgbClr val="008000"/>
                </a:solidFill>
              </a:rPr>
              <a:t>5</a:t>
            </a:r>
            <a:endParaRPr lang="en-GB" sz="2000" baseline="30000" dirty="0">
              <a:solidFill>
                <a:srgbClr val="008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770836" y="3237695"/>
            <a:ext cx="505296" cy="348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211108" y="3076202"/>
            <a:ext cx="1978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Maximum </a:t>
            </a:r>
            <a:r>
              <a:rPr lang="nb-NO" sz="1200" dirty="0" err="1" smtClean="0"/>
              <a:t>magnetic</a:t>
            </a:r>
            <a:r>
              <a:rPr lang="nb-NO" sz="1200" dirty="0" smtClean="0"/>
              <a:t> moment</a:t>
            </a:r>
            <a:endParaRPr lang="nb-NO" sz="1200" dirty="0"/>
          </a:p>
        </p:txBody>
      </p:sp>
      <p:sp>
        <p:nvSpPr>
          <p:cNvPr id="52" name="Text Box 45"/>
          <p:cNvSpPr txBox="1">
            <a:spLocks noChangeArrowheads="1"/>
          </p:cNvSpPr>
          <p:nvPr/>
        </p:nvSpPr>
        <p:spPr bwMode="auto">
          <a:xfrm>
            <a:off x="3715364" y="3989310"/>
            <a:ext cx="54157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nb-NO" sz="2000" dirty="0" err="1" smtClean="0">
                <a:solidFill>
                  <a:srgbClr val="0000FF"/>
                </a:solidFill>
              </a:rPr>
              <a:t>Very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high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pressures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will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ultimately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favour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pairing</a:t>
            </a:r>
            <a:r>
              <a:rPr lang="nb-NO" sz="2000" dirty="0" smtClean="0">
                <a:solidFill>
                  <a:srgbClr val="0000FF"/>
                </a:solidFill>
              </a:rPr>
              <a:t>  </a:t>
            </a:r>
          </a:p>
          <a:p>
            <a:pPr>
              <a:lnSpc>
                <a:spcPct val="140000"/>
              </a:lnSpc>
            </a:pPr>
            <a:r>
              <a:rPr lang="nb-NO" sz="2000" dirty="0" err="1" smtClean="0">
                <a:solidFill>
                  <a:srgbClr val="0000FF"/>
                </a:solidFill>
              </a:rPr>
              <a:t>of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electrons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into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the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lowest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energy</a:t>
            </a:r>
            <a:r>
              <a:rPr lang="nb-NO" sz="2000" dirty="0" smtClean="0">
                <a:solidFill>
                  <a:srgbClr val="0000FF"/>
                </a:solidFill>
              </a:rPr>
              <a:t> orbitals</a:t>
            </a:r>
            <a:endParaRPr lang="en-GB" sz="2000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animBg="1"/>
      <p:bldP spid="54278" grpId="0"/>
      <p:bldP spid="54293" grpId="0" animBg="1"/>
      <p:bldP spid="54294" grpId="0"/>
      <p:bldP spid="54295" grpId="0"/>
      <p:bldP spid="54317" grpId="0"/>
      <p:bldP spid="54318" grpId="0"/>
      <p:bldP spid="4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06261" y="44450"/>
            <a:ext cx="8975725" cy="164465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sz="2800" dirty="0">
                <a:solidFill>
                  <a:srgbClr val="0000FF"/>
                </a:solidFill>
              </a:rPr>
              <a:t>Crystal </a:t>
            </a:r>
            <a:r>
              <a:rPr lang="nb-NO" sz="2800" dirty="0" err="1">
                <a:solidFill>
                  <a:srgbClr val="0000FF"/>
                </a:solidFill>
              </a:rPr>
              <a:t>field</a:t>
            </a:r>
            <a:r>
              <a:rPr lang="nb-NO" sz="2800" dirty="0">
                <a:solidFill>
                  <a:srgbClr val="0000FF"/>
                </a:solidFill>
              </a:rPr>
              <a:t> </a:t>
            </a:r>
            <a:r>
              <a:rPr lang="nb-NO" sz="2800" dirty="0" err="1">
                <a:solidFill>
                  <a:srgbClr val="0000FF"/>
                </a:solidFill>
              </a:rPr>
              <a:t>theory</a:t>
            </a:r>
            <a:endParaRPr lang="nb-NO" sz="2800"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</a:pP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1800" dirty="0" smtClean="0"/>
              <a:t>- </a:t>
            </a:r>
            <a:r>
              <a:rPr lang="nb-NO" sz="1800" dirty="0" err="1" smtClean="0"/>
              <a:t>describes</a:t>
            </a:r>
            <a:r>
              <a:rPr lang="nb-NO" sz="1800" dirty="0" smtClean="0"/>
              <a:t> </a:t>
            </a:r>
            <a:r>
              <a:rPr lang="nb-NO" sz="1800" dirty="0" err="1" smtClean="0"/>
              <a:t>electrostatic</a:t>
            </a:r>
            <a:r>
              <a:rPr lang="nb-NO" sz="1800" dirty="0" smtClean="0"/>
              <a:t> </a:t>
            </a:r>
            <a:r>
              <a:rPr lang="nb-NO" sz="1800" dirty="0" err="1"/>
              <a:t>forces</a:t>
            </a:r>
            <a:r>
              <a:rPr lang="nb-NO" sz="1800" dirty="0"/>
              <a:t> </a:t>
            </a:r>
            <a:r>
              <a:rPr lang="nb-NO" sz="1800" dirty="0" err="1"/>
              <a:t>on</a:t>
            </a:r>
            <a:r>
              <a:rPr lang="nb-NO" sz="1800" dirty="0"/>
              <a:t> </a:t>
            </a:r>
            <a:r>
              <a:rPr lang="nb-NO" sz="1800" dirty="0" err="1"/>
              <a:t>cations</a:t>
            </a:r>
            <a:r>
              <a:rPr lang="nb-NO" sz="1800" dirty="0"/>
              <a:t> from </a:t>
            </a:r>
            <a:r>
              <a:rPr lang="nb-NO" sz="1800" dirty="0" err="1"/>
              <a:t>surrounding</a:t>
            </a:r>
            <a:r>
              <a:rPr lang="nb-NO" sz="1800" dirty="0"/>
              <a:t> anions (ligands)</a:t>
            </a:r>
          </a:p>
          <a:p>
            <a:pPr>
              <a:lnSpc>
                <a:spcPct val="115000"/>
              </a:lnSpc>
            </a:pPr>
            <a:r>
              <a:rPr lang="nb-NO" sz="1800" dirty="0"/>
              <a:t>  - ligands </a:t>
            </a:r>
            <a:r>
              <a:rPr lang="nb-NO" sz="1800" dirty="0" err="1"/>
              <a:t>are</a:t>
            </a:r>
            <a:r>
              <a:rPr lang="nb-NO" sz="1800" dirty="0"/>
              <a:t> </a:t>
            </a:r>
            <a:r>
              <a:rPr lang="nb-NO" sz="1800" dirty="0" err="1"/>
              <a:t>regarded</a:t>
            </a:r>
            <a:r>
              <a:rPr lang="nb-NO" sz="1800" dirty="0"/>
              <a:t> as </a:t>
            </a:r>
            <a:r>
              <a:rPr lang="nb-NO" sz="1800" dirty="0" err="1"/>
              <a:t>point</a:t>
            </a:r>
            <a:r>
              <a:rPr lang="nb-NO" sz="1800" dirty="0"/>
              <a:t> charges </a:t>
            </a:r>
            <a:r>
              <a:rPr lang="nb-NO" sz="1800" dirty="0">
                <a:sym typeface="Symbol" pitchFamily="18" charset="2"/>
              </a:rPr>
              <a:t> </a:t>
            </a:r>
            <a:r>
              <a:rPr lang="nb-NO" sz="1800" dirty="0" err="1">
                <a:sym typeface="Symbol" pitchFamily="18" charset="2"/>
              </a:rPr>
              <a:t>electromagnetic</a:t>
            </a:r>
            <a:r>
              <a:rPr lang="nb-NO" sz="1800" dirty="0">
                <a:sym typeface="Symbol" pitchFamily="18" charset="2"/>
              </a:rPr>
              <a:t> </a:t>
            </a:r>
            <a:r>
              <a:rPr lang="nb-NO" sz="1800" dirty="0" err="1">
                <a:sym typeface="Symbol" pitchFamily="18" charset="2"/>
              </a:rPr>
              <a:t>crystal</a:t>
            </a:r>
            <a:r>
              <a:rPr lang="nb-NO" sz="1800" dirty="0">
                <a:sym typeface="Symbol" pitchFamily="18" charset="2"/>
              </a:rPr>
              <a:t> </a:t>
            </a:r>
            <a:r>
              <a:rPr lang="nb-NO" sz="1800" dirty="0" err="1">
                <a:sym typeface="Symbol" pitchFamily="18" charset="2"/>
              </a:rPr>
              <a:t>field</a:t>
            </a:r>
            <a:endParaRPr lang="nb-NO" sz="1800" dirty="0">
              <a:sym typeface="Symbol" pitchFamily="18" charset="2"/>
            </a:endParaRPr>
          </a:p>
          <a:p>
            <a:pPr>
              <a:lnSpc>
                <a:spcPct val="115000"/>
              </a:lnSpc>
            </a:pPr>
            <a:r>
              <a:rPr lang="nb-NO" sz="1800" dirty="0"/>
              <a:t>  - </a:t>
            </a:r>
            <a:r>
              <a:rPr lang="nb-NO" sz="1800" dirty="0" err="1"/>
              <a:t>electro-density</a:t>
            </a:r>
            <a:r>
              <a:rPr lang="nb-NO" sz="1800" dirty="0"/>
              <a:t> </a:t>
            </a:r>
            <a:r>
              <a:rPr lang="nb-NO" sz="1800" dirty="0" err="1"/>
              <a:t>distribution</a:t>
            </a:r>
            <a:r>
              <a:rPr lang="nb-NO" sz="1800" dirty="0"/>
              <a:t> </a:t>
            </a:r>
            <a:r>
              <a:rPr lang="nb-NO" sz="1800" dirty="0" err="1"/>
              <a:t>of</a:t>
            </a:r>
            <a:r>
              <a:rPr lang="nb-NO" sz="1800" dirty="0"/>
              <a:t>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dirty="0" err="1"/>
              <a:t>cation</a:t>
            </a:r>
            <a:r>
              <a:rPr lang="nb-NO" sz="1800" dirty="0"/>
              <a:t> </a:t>
            </a:r>
            <a:r>
              <a:rPr lang="nb-NO" sz="1800" dirty="0" err="1"/>
              <a:t>influences</a:t>
            </a:r>
            <a:r>
              <a:rPr lang="nb-NO" sz="1800" dirty="0"/>
              <a:t>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dirty="0" err="1"/>
              <a:t>stability</a:t>
            </a:r>
            <a:r>
              <a:rPr lang="nb-NO" sz="1800" dirty="0"/>
              <a:t> </a:t>
            </a:r>
            <a:r>
              <a:rPr lang="nb-NO" sz="1800" dirty="0" err="1"/>
              <a:t>of</a:t>
            </a:r>
            <a:r>
              <a:rPr lang="nb-NO" sz="1800" dirty="0"/>
              <a:t> </a:t>
            </a:r>
            <a:r>
              <a:rPr lang="nb-NO" sz="1800" dirty="0" err="1"/>
              <a:t>cation</a:t>
            </a:r>
            <a:r>
              <a:rPr lang="nb-NO" sz="1800" dirty="0"/>
              <a:t>-anion </a:t>
            </a:r>
            <a:r>
              <a:rPr lang="nb-NO" sz="1800" dirty="0" err="1"/>
              <a:t>configuration</a:t>
            </a:r>
            <a:endParaRPr lang="en-GB" sz="1600" dirty="0"/>
          </a:p>
        </p:txBody>
      </p:sp>
      <p:pic>
        <p:nvPicPr>
          <p:cNvPr id="55299" name="Picture 3" descr="ElectrOrb-3d-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3175" y="1781175"/>
            <a:ext cx="1887538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ElectrOrb-3d-2t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773238"/>
            <a:ext cx="2881313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69875" y="1798638"/>
            <a:ext cx="1222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0000FF"/>
                </a:solidFill>
              </a:rPr>
              <a:t>e</a:t>
            </a:r>
            <a:r>
              <a:rPr lang="nb-NO" sz="2000" baseline="-25000">
                <a:solidFill>
                  <a:srgbClr val="0000FF"/>
                </a:solidFill>
              </a:rPr>
              <a:t>g</a:t>
            </a:r>
            <a:r>
              <a:rPr lang="nb-NO" sz="2000">
                <a:solidFill>
                  <a:srgbClr val="0000FF"/>
                </a:solidFill>
              </a:rPr>
              <a:t>-orbitals</a:t>
            </a:r>
            <a:endParaRPr lang="nb-NO" sz="1600">
              <a:solidFill>
                <a:srgbClr val="0000FF"/>
              </a:solidFill>
            </a:endParaRPr>
          </a:p>
          <a:p>
            <a:r>
              <a:rPr lang="nb-NO" sz="1600">
                <a:solidFill>
                  <a:srgbClr val="0000FF"/>
                </a:solidFill>
              </a:rPr>
              <a:t>along axes</a:t>
            </a:r>
            <a:endParaRPr lang="en-GB" sz="1600">
              <a:solidFill>
                <a:srgbClr val="0000FF"/>
              </a:solidFill>
            </a:endParaRP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3868738" y="1838325"/>
            <a:ext cx="1274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0000FF"/>
                </a:solidFill>
              </a:rPr>
              <a:t>t</a:t>
            </a:r>
            <a:r>
              <a:rPr lang="nb-NO" sz="2000" baseline="-25000">
                <a:solidFill>
                  <a:srgbClr val="0000FF"/>
                </a:solidFill>
              </a:rPr>
              <a:t>2g</a:t>
            </a:r>
            <a:r>
              <a:rPr lang="nb-NO" sz="2000">
                <a:solidFill>
                  <a:srgbClr val="0000FF"/>
                </a:solidFill>
              </a:rPr>
              <a:t>-orbitals</a:t>
            </a:r>
            <a:endParaRPr lang="nb-NO" sz="1600">
              <a:solidFill>
                <a:srgbClr val="0000FF"/>
              </a:solidFill>
            </a:endParaRPr>
          </a:p>
          <a:p>
            <a:r>
              <a:rPr lang="nb-NO" sz="1600">
                <a:solidFill>
                  <a:srgbClr val="0000FF"/>
                </a:solidFill>
              </a:rPr>
              <a:t>between axes</a:t>
            </a:r>
            <a:endParaRPr lang="en-GB" sz="1600">
              <a:solidFill>
                <a:srgbClr val="0000FF"/>
              </a:solidFill>
            </a:endParaRPr>
          </a:p>
        </p:txBody>
      </p:sp>
      <p:pic>
        <p:nvPicPr>
          <p:cNvPr id="55303" name="Picture 7" descr="CFSE-OrbitDistr-O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5172075"/>
            <a:ext cx="454977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8" descr="CFSE-OrbitDistr-Oc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225" y="3697288"/>
            <a:ext cx="2968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Line 9"/>
          <p:cNvSpPr>
            <a:spLocks noChangeShapeType="1"/>
          </p:cNvSpPr>
          <p:nvPr/>
        </p:nvSpPr>
        <p:spPr bwMode="auto">
          <a:xfrm flipV="1">
            <a:off x="107950" y="3933825"/>
            <a:ext cx="6350" cy="26574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 rot="-5400000">
            <a:off x="-242888" y="4529138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FF0000"/>
                </a:solidFill>
              </a:rPr>
              <a:t>Energy</a:t>
            </a:r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107950" y="3213100"/>
            <a:ext cx="3870325" cy="4064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0000FF"/>
                </a:solidFill>
              </a:rPr>
              <a:t>Octahedral coordination polyhedron</a:t>
            </a:r>
            <a:endParaRPr lang="en-GB" sz="2000">
              <a:solidFill>
                <a:srgbClr val="0000FF"/>
              </a:solidFill>
            </a:endParaRP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3463399" y="3689406"/>
            <a:ext cx="25114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err="1">
                <a:solidFill>
                  <a:srgbClr val="0000FF"/>
                </a:solidFill>
              </a:rPr>
              <a:t>e</a:t>
            </a:r>
            <a:r>
              <a:rPr lang="nb-NO" sz="2000" baseline="-25000" dirty="0" err="1">
                <a:solidFill>
                  <a:srgbClr val="0000FF"/>
                </a:solidFill>
              </a:rPr>
              <a:t>g</a:t>
            </a:r>
            <a:r>
              <a:rPr lang="nb-NO" sz="2000" dirty="0">
                <a:solidFill>
                  <a:srgbClr val="0000FF"/>
                </a:solidFill>
              </a:rPr>
              <a:t>-orbitals</a:t>
            </a:r>
            <a:r>
              <a:rPr lang="nb-NO" sz="1600" dirty="0">
                <a:solidFill>
                  <a:srgbClr val="0000FF"/>
                </a:solidFill>
              </a:rPr>
              <a:t> (</a:t>
            </a:r>
            <a:r>
              <a:rPr lang="nb-NO" sz="1600" dirty="0" err="1">
                <a:solidFill>
                  <a:srgbClr val="0000FF"/>
                </a:solidFill>
              </a:rPr>
              <a:t>along</a:t>
            </a:r>
            <a:r>
              <a:rPr lang="nb-NO" sz="1600" dirty="0">
                <a:solidFill>
                  <a:srgbClr val="0000FF"/>
                </a:solidFill>
              </a:rPr>
              <a:t> </a:t>
            </a:r>
            <a:r>
              <a:rPr lang="nb-NO" sz="1600" dirty="0" err="1">
                <a:solidFill>
                  <a:srgbClr val="0000FF"/>
                </a:solidFill>
              </a:rPr>
              <a:t>axes</a:t>
            </a:r>
            <a:r>
              <a:rPr lang="nb-NO" sz="1600" dirty="0">
                <a:solidFill>
                  <a:srgbClr val="0000FF"/>
                </a:solidFill>
              </a:rPr>
              <a:t>):</a:t>
            </a:r>
          </a:p>
          <a:p>
            <a:r>
              <a:rPr lang="nb-NO" sz="1400" dirty="0"/>
              <a:t>   </a:t>
            </a:r>
            <a:r>
              <a:rPr lang="nb-NO" sz="1400" dirty="0" err="1"/>
              <a:t>stronger</a:t>
            </a:r>
            <a:r>
              <a:rPr lang="nb-NO" sz="1400" dirty="0"/>
              <a:t> </a:t>
            </a:r>
            <a:r>
              <a:rPr lang="nb-NO" sz="1400" dirty="0" err="1"/>
              <a:t>electrostatic</a:t>
            </a:r>
            <a:r>
              <a:rPr lang="nb-NO" sz="1400" dirty="0"/>
              <a:t> </a:t>
            </a:r>
            <a:r>
              <a:rPr lang="nb-NO" sz="1400" dirty="0" err="1"/>
              <a:t>repulsion</a:t>
            </a:r>
            <a:endParaRPr lang="nb-NO" sz="1400" dirty="0"/>
          </a:p>
          <a:p>
            <a:r>
              <a:rPr lang="nb-NO" sz="1400" dirty="0">
                <a:sym typeface="Symbol" pitchFamily="18" charset="2"/>
              </a:rPr>
              <a:t>       </a:t>
            </a:r>
            <a:r>
              <a:rPr lang="nb-NO" sz="1600" dirty="0">
                <a:solidFill>
                  <a:srgbClr val="FF0000"/>
                </a:solidFill>
                <a:sym typeface="Symbol" pitchFamily="18" charset="2"/>
              </a:rPr>
              <a:t> </a:t>
            </a:r>
            <a:r>
              <a:rPr lang="nb-NO" sz="1600" dirty="0" err="1">
                <a:solidFill>
                  <a:srgbClr val="FF0000"/>
                </a:solidFill>
                <a:sym typeface="Symbol" pitchFamily="18" charset="2"/>
              </a:rPr>
              <a:t>higher</a:t>
            </a:r>
            <a:r>
              <a:rPr lang="nb-NO" sz="16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nb-NO" sz="1600" dirty="0" err="1">
                <a:solidFill>
                  <a:srgbClr val="FF0000"/>
                </a:solidFill>
                <a:sym typeface="Symbol" pitchFamily="18" charset="2"/>
              </a:rPr>
              <a:t>energy</a:t>
            </a:r>
            <a:endParaRPr lang="nb-NO" sz="16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>
            <a:off x="3927475" y="4624388"/>
            <a:ext cx="14288" cy="1501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 rot="-5400000">
            <a:off x="3475037" y="5219701"/>
            <a:ext cx="1152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rgbClr val="FF0000"/>
                </a:solidFill>
              </a:rPr>
              <a:t>CF splitting</a:t>
            </a:r>
            <a:endParaRPr lang="en-GB" sz="1600">
              <a:solidFill>
                <a:srgbClr val="FF0000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228184" y="4409285"/>
            <a:ext cx="26244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smtClean="0">
                <a:solidFill>
                  <a:srgbClr val="0000FF"/>
                </a:solidFill>
              </a:rPr>
              <a:t>t</a:t>
            </a:r>
            <a:r>
              <a:rPr lang="nb-NO" sz="2000" baseline="-25000" dirty="0" smtClean="0">
                <a:solidFill>
                  <a:srgbClr val="0000FF"/>
                </a:solidFill>
              </a:rPr>
              <a:t>2g</a:t>
            </a:r>
            <a:r>
              <a:rPr lang="nb-NO" sz="2000" dirty="0" smtClean="0">
                <a:solidFill>
                  <a:srgbClr val="0000FF"/>
                </a:solidFill>
              </a:rPr>
              <a:t>-orbitals</a:t>
            </a:r>
            <a:r>
              <a:rPr lang="nb-NO" sz="1600" dirty="0" smtClean="0">
                <a:solidFill>
                  <a:srgbClr val="0000FF"/>
                </a:solidFill>
              </a:rPr>
              <a:t> (</a:t>
            </a:r>
            <a:r>
              <a:rPr lang="nb-NO" sz="1600" dirty="0" err="1" smtClean="0">
                <a:solidFill>
                  <a:srgbClr val="0000FF"/>
                </a:solidFill>
              </a:rPr>
              <a:t>between</a:t>
            </a:r>
            <a:r>
              <a:rPr lang="nb-NO" sz="1600" dirty="0" smtClean="0">
                <a:solidFill>
                  <a:srgbClr val="0000FF"/>
                </a:solidFill>
              </a:rPr>
              <a:t> </a:t>
            </a:r>
            <a:r>
              <a:rPr lang="nb-NO" sz="1600" dirty="0" err="1">
                <a:solidFill>
                  <a:srgbClr val="0000FF"/>
                </a:solidFill>
              </a:rPr>
              <a:t>axes</a:t>
            </a:r>
            <a:r>
              <a:rPr lang="nb-NO" sz="1600" dirty="0">
                <a:solidFill>
                  <a:srgbClr val="0000FF"/>
                </a:solidFill>
              </a:rPr>
              <a:t>):</a:t>
            </a:r>
          </a:p>
          <a:p>
            <a:r>
              <a:rPr lang="nb-NO" sz="1400" dirty="0"/>
              <a:t>   </a:t>
            </a:r>
            <a:r>
              <a:rPr lang="nb-NO" sz="1400" dirty="0" smtClean="0"/>
              <a:t>   less </a:t>
            </a:r>
            <a:r>
              <a:rPr lang="nb-NO" sz="1400" dirty="0" err="1"/>
              <a:t>electrostatic</a:t>
            </a:r>
            <a:r>
              <a:rPr lang="nb-NO" sz="1400" dirty="0"/>
              <a:t> </a:t>
            </a:r>
            <a:r>
              <a:rPr lang="nb-NO" sz="1400" dirty="0" err="1"/>
              <a:t>repulsion</a:t>
            </a:r>
            <a:endParaRPr lang="nb-NO" sz="1400" dirty="0"/>
          </a:p>
          <a:p>
            <a:r>
              <a:rPr lang="nb-NO" sz="1400" dirty="0">
                <a:sym typeface="Symbol" pitchFamily="18" charset="2"/>
              </a:rPr>
              <a:t>       </a:t>
            </a:r>
            <a:r>
              <a:rPr lang="nb-NO" sz="1400" dirty="0" smtClean="0">
                <a:sym typeface="Symbol" pitchFamily="18" charset="2"/>
              </a:rPr>
              <a:t>  </a:t>
            </a:r>
            <a:r>
              <a:rPr lang="nb-NO" sz="1600" dirty="0" smtClean="0">
                <a:solidFill>
                  <a:srgbClr val="FF0000"/>
                </a:solidFill>
                <a:sym typeface="Symbol" pitchFamily="18" charset="2"/>
              </a:rPr>
              <a:t> </a:t>
            </a:r>
            <a:r>
              <a:rPr lang="nb-NO" sz="1600" dirty="0" err="1" smtClean="0">
                <a:solidFill>
                  <a:srgbClr val="FF0000"/>
                </a:solidFill>
                <a:sym typeface="Symbol" pitchFamily="18" charset="2"/>
              </a:rPr>
              <a:t>lower</a:t>
            </a:r>
            <a:r>
              <a:rPr lang="nb-NO" sz="16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nb-NO" sz="1600" dirty="0" err="1">
                <a:solidFill>
                  <a:srgbClr val="FF0000"/>
                </a:solidFill>
                <a:sym typeface="Symbol" pitchFamily="18" charset="2"/>
              </a:rPr>
              <a:t>energy</a:t>
            </a:r>
            <a:endParaRPr lang="nb-NO" sz="1600" dirty="0">
              <a:solidFill>
                <a:srgbClr val="FF0000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6843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/>
      <p:bldP spid="55302" grpId="0"/>
      <p:bldP spid="55305" grpId="0" animBg="1"/>
      <p:bldP spid="55306" grpId="0"/>
      <p:bldP spid="55307" grpId="0" animBg="1"/>
      <p:bldP spid="55308" grpId="0"/>
      <p:bldP spid="55309" grpId="0" animBg="1"/>
      <p:bldP spid="55310" grpId="0"/>
      <p:bldP spid="1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19762</TotalTime>
  <Words>2358</Words>
  <Application>Microsoft Office PowerPoint</Application>
  <PresentationFormat>On-screen Show (4:3)</PresentationFormat>
  <Paragraphs>417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364</cp:revision>
  <dcterms:created xsi:type="dcterms:W3CDTF">2004-05-12T10:19:50Z</dcterms:created>
  <dcterms:modified xsi:type="dcterms:W3CDTF">2023-12-07T21:27:43Z</dcterms:modified>
</cp:coreProperties>
</file>