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2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sldIdLst>
    <p:sldId id="459" r:id="rId2"/>
    <p:sldId id="443" r:id="rId3"/>
    <p:sldId id="482" r:id="rId4"/>
    <p:sldId id="488" r:id="rId5"/>
    <p:sldId id="490" r:id="rId6"/>
    <p:sldId id="491" r:id="rId7"/>
    <p:sldId id="445" r:id="rId8"/>
    <p:sldId id="486" r:id="rId9"/>
    <p:sldId id="487" r:id="rId10"/>
    <p:sldId id="483" r:id="rId11"/>
    <p:sldId id="485" r:id="rId12"/>
    <p:sldId id="484" r:id="rId13"/>
    <p:sldId id="478" r:id="rId14"/>
    <p:sldId id="438" r:id="rId15"/>
    <p:sldId id="439" r:id="rId16"/>
    <p:sldId id="440" r:id="rId17"/>
    <p:sldId id="441" r:id="rId18"/>
    <p:sldId id="454" r:id="rId19"/>
    <p:sldId id="455" r:id="rId20"/>
    <p:sldId id="456" r:id="rId21"/>
    <p:sldId id="457" r:id="rId22"/>
    <p:sldId id="458" r:id="rId23"/>
    <p:sldId id="420" r:id="rId24"/>
    <p:sldId id="425" r:id="rId25"/>
    <p:sldId id="417" r:id="rId26"/>
    <p:sldId id="493" r:id="rId27"/>
    <p:sldId id="422" r:id="rId28"/>
    <p:sldId id="423" r:id="rId29"/>
    <p:sldId id="460" r:id="rId30"/>
    <p:sldId id="461" r:id="rId31"/>
    <p:sldId id="462" r:id="rId32"/>
    <p:sldId id="492" r:id="rId33"/>
    <p:sldId id="463" r:id="rId34"/>
    <p:sldId id="464" r:id="rId35"/>
    <p:sldId id="465" r:id="rId36"/>
    <p:sldId id="466" r:id="rId37"/>
    <p:sldId id="470" r:id="rId38"/>
    <p:sldId id="471" r:id="rId39"/>
    <p:sldId id="472" r:id="rId40"/>
    <p:sldId id="473" r:id="rId41"/>
    <p:sldId id="477" r:id="rId42"/>
    <p:sldId id="474" r:id="rId43"/>
    <p:sldId id="475" r:id="rId44"/>
    <p:sldId id="476" r:id="rId45"/>
    <p:sldId id="494" r:id="rId46"/>
  </p:sldIdLst>
  <p:sldSz cx="9144000" cy="6858000" type="screen4x3"/>
  <p:notesSz cx="6794500" cy="99314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0080"/>
    <a:srgbClr val="FF99FF"/>
    <a:srgbClr val="DEDEDE"/>
    <a:srgbClr val="D6D6F2"/>
    <a:srgbClr val="0066FF"/>
    <a:srgbClr val="FF9900"/>
    <a:srgbClr val="9900CC"/>
    <a:srgbClr val="CC6600"/>
    <a:srgbClr val="009900"/>
    <a:srgbClr val="CC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075" autoAdjust="0"/>
    <p:restoredTop sz="99347" autoAdjust="0"/>
  </p:normalViewPr>
  <p:slideViewPr>
    <p:cSldViewPr>
      <p:cViewPr varScale="1">
        <p:scale>
          <a:sx n="186" d="100"/>
          <a:sy n="186" d="100"/>
        </p:scale>
        <p:origin x="366" y="15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4" y="0"/>
            <a:ext cx="2944283" cy="496570"/>
          </a:xfrm>
          <a:prstGeom prst="rect">
            <a:avLst/>
          </a:prstGeom>
        </p:spPr>
        <p:txBody>
          <a:bodyPr vert="horz" lIns="91287" tIns="45643" rIns="91287" bIns="45643" rtlCol="0"/>
          <a:lstStyle>
            <a:lvl1pPr algn="l">
              <a:defRPr sz="1200"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8648" y="0"/>
            <a:ext cx="2944283" cy="496570"/>
          </a:xfrm>
          <a:prstGeom prst="rect">
            <a:avLst/>
          </a:prstGeom>
        </p:spPr>
        <p:txBody>
          <a:bodyPr vert="horz" lIns="91287" tIns="45643" rIns="91287" bIns="45643" rtlCol="0"/>
          <a:lstStyle>
            <a:lvl1pPr algn="r">
              <a:defRPr sz="1200"/>
            </a:lvl1pPr>
          </a:lstStyle>
          <a:p>
            <a:pPr>
              <a:defRPr/>
            </a:pPr>
            <a:fld id="{BC1E349A-B436-45AA-813C-0B9D05B48694}" type="datetimeFigureOut">
              <a:rPr lang="nb-NO"/>
              <a:pPr>
                <a:defRPr/>
              </a:pPr>
              <a:t>24.04.2024</a:t>
            </a:fld>
            <a:endParaRPr lang="nb-N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744538"/>
            <a:ext cx="4965700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287" tIns="45643" rIns="91287" bIns="45643" rtlCol="0" anchor="ctr"/>
          <a:lstStyle/>
          <a:p>
            <a:pPr lvl="0"/>
            <a:endParaRPr lang="nb-NO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1" y="4717415"/>
            <a:ext cx="5435600" cy="4469130"/>
          </a:xfrm>
          <a:prstGeom prst="rect">
            <a:avLst/>
          </a:prstGeom>
        </p:spPr>
        <p:txBody>
          <a:bodyPr vert="horz" lIns="91287" tIns="45643" rIns="91287" bIns="45643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nb-NO" noProof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4" y="9433107"/>
            <a:ext cx="2944283" cy="496570"/>
          </a:xfrm>
          <a:prstGeom prst="rect">
            <a:avLst/>
          </a:prstGeom>
        </p:spPr>
        <p:txBody>
          <a:bodyPr vert="horz" lIns="91287" tIns="45643" rIns="91287" bIns="45643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8648" y="9433107"/>
            <a:ext cx="2944283" cy="496570"/>
          </a:xfrm>
          <a:prstGeom prst="rect">
            <a:avLst/>
          </a:prstGeom>
        </p:spPr>
        <p:txBody>
          <a:bodyPr vert="horz" lIns="91287" tIns="45643" rIns="91287" bIns="45643" rtlCol="0" anchor="b"/>
          <a:lstStyle>
            <a:lvl1pPr algn="r">
              <a:defRPr sz="1200"/>
            </a:lvl1pPr>
          </a:lstStyle>
          <a:p>
            <a:pPr>
              <a:defRPr/>
            </a:pPr>
            <a:fld id="{8202DB1F-E8F4-444F-AE71-6956994F65A1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8502624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202DB1F-E8F4-444F-AE71-6956994F65A1}" type="slidenum">
              <a:rPr lang="nb-NO" smtClean="0"/>
              <a:pPr>
                <a:defRPr/>
              </a:pPr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757089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D7064B-7F07-47FB-AE33-2FE666B0DF3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1164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nb-NO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488F87-2EC1-4508-86D2-5BD5928920F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AA1E73-90C1-4959-B4AB-69433EF64B0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4E1C1D-3553-4A2B-B2BC-1027BDE9447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329042-C5F2-468E-A7F6-4F7B5AB8FD7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91A92E-FD2B-4390-8C65-198496407D7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C277A8-472E-4EAC-9320-EE571B9BF1D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D7FC19-CF76-482B-894F-BC3AF78F277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80C717-0190-422A-B436-9B05D572B18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A9F976-F684-4643-A41D-6931F4FA8B5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CE6FFC-387E-4DDD-A44A-F997029E62E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b-NO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0ABA0C-4DDC-4F33-8EA4-E60C1792A19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8D8D2635-F36E-4FDC-92EF-ADF78AD0260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4" Type="http://schemas.openxmlformats.org/officeDocument/2006/relationships/image" Target="../media/image4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Relationship Id="rId5" Type="http://schemas.openxmlformats.org/officeDocument/2006/relationships/image" Target="../media/image56.jpeg"/><Relationship Id="rId4" Type="http://schemas.openxmlformats.org/officeDocument/2006/relationships/image" Target="../media/image55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.xml"/><Relationship Id="rId4" Type="http://schemas.openxmlformats.org/officeDocument/2006/relationships/image" Target="../media/image7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0916" y="260648"/>
            <a:ext cx="5617228" cy="861774"/>
          </a:xfrm>
          <a:prstGeom prst="rect">
            <a:avLst/>
          </a:prstGeom>
          <a:solidFill>
            <a:srgbClr val="E0E0E0"/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nb-NO" sz="2800" b="1" dirty="0" smtClean="0">
                <a:solidFill>
                  <a:srgbClr val="0066FF"/>
                </a:solidFill>
              </a:rPr>
              <a:t>Deep </a:t>
            </a:r>
            <a:r>
              <a:rPr lang="nb-NO" sz="2800" b="1" dirty="0" err="1" smtClean="0">
                <a:solidFill>
                  <a:srgbClr val="0066FF"/>
                </a:solidFill>
              </a:rPr>
              <a:t>geochemical</a:t>
            </a:r>
            <a:r>
              <a:rPr lang="nb-NO" sz="2800" b="1" dirty="0" smtClean="0">
                <a:solidFill>
                  <a:srgbClr val="0066FF"/>
                </a:solidFill>
              </a:rPr>
              <a:t> </a:t>
            </a:r>
            <a:r>
              <a:rPr lang="nb-NO" sz="2800" b="1" dirty="0" err="1" smtClean="0">
                <a:solidFill>
                  <a:srgbClr val="0066FF"/>
                </a:solidFill>
              </a:rPr>
              <a:t>cycles</a:t>
            </a:r>
            <a:endParaRPr lang="nb-NO" sz="2800" b="1" dirty="0">
              <a:solidFill>
                <a:srgbClr val="0066FF"/>
              </a:solidFill>
            </a:endParaRPr>
          </a:p>
          <a:p>
            <a:pPr>
              <a:lnSpc>
                <a:spcPts val="3000"/>
              </a:lnSpc>
            </a:pPr>
            <a:r>
              <a:rPr lang="nb-NO" sz="2000" b="1" dirty="0" smtClean="0">
                <a:solidFill>
                  <a:srgbClr val="0066FF"/>
                </a:solidFill>
              </a:rPr>
              <a:t>Part 1:  </a:t>
            </a:r>
            <a:r>
              <a:rPr lang="nb-NO" sz="2000" b="1" dirty="0" err="1" smtClean="0">
                <a:solidFill>
                  <a:srgbClr val="0066FF"/>
                </a:solidFill>
              </a:rPr>
              <a:t>Redox</a:t>
            </a:r>
            <a:r>
              <a:rPr lang="nb-NO" sz="2000" dirty="0" smtClean="0">
                <a:solidFill>
                  <a:srgbClr val="0066FF"/>
                </a:solidFill>
              </a:rPr>
              <a:t> </a:t>
            </a:r>
            <a:r>
              <a:rPr lang="nb-NO" sz="2000" dirty="0" err="1" smtClean="0">
                <a:solidFill>
                  <a:srgbClr val="0066FF"/>
                </a:solidFill>
              </a:rPr>
              <a:t>relations</a:t>
            </a:r>
            <a:r>
              <a:rPr lang="nb-NO" sz="2000" dirty="0" smtClean="0">
                <a:solidFill>
                  <a:srgbClr val="0066FF"/>
                </a:solidFill>
              </a:rPr>
              <a:t> and transfer of </a:t>
            </a:r>
            <a:r>
              <a:rPr lang="nb-NO" sz="2000" b="1" dirty="0" smtClean="0">
                <a:solidFill>
                  <a:srgbClr val="0066FF"/>
                </a:solidFill>
              </a:rPr>
              <a:t>O</a:t>
            </a:r>
            <a:r>
              <a:rPr lang="nb-NO" sz="2000" dirty="0" smtClean="0">
                <a:solidFill>
                  <a:srgbClr val="0066FF"/>
                </a:solidFill>
              </a:rPr>
              <a:t>, </a:t>
            </a:r>
            <a:r>
              <a:rPr lang="nb-NO" sz="2000" b="1" dirty="0" smtClean="0">
                <a:solidFill>
                  <a:srgbClr val="0066FF"/>
                </a:solidFill>
              </a:rPr>
              <a:t>C</a:t>
            </a:r>
            <a:r>
              <a:rPr lang="nb-NO" sz="2000" dirty="0" smtClean="0">
                <a:solidFill>
                  <a:srgbClr val="0066FF"/>
                </a:solidFill>
              </a:rPr>
              <a:t> and </a:t>
            </a:r>
            <a:r>
              <a:rPr lang="nb-NO" sz="2000" b="1" dirty="0" smtClean="0">
                <a:solidFill>
                  <a:srgbClr val="0066FF"/>
                </a:solidFill>
              </a:rPr>
              <a:t>H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0916" y="1700808"/>
            <a:ext cx="8348421" cy="2400657"/>
          </a:xfrm>
          <a:prstGeom prst="rect">
            <a:avLst/>
          </a:prstGeom>
          <a:solidFill>
            <a:srgbClr val="E0E0E0"/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nb-NO" b="1" dirty="0">
                <a:solidFill>
                  <a:srgbClr val="0066FF"/>
                </a:solidFill>
              </a:rPr>
              <a:t>Main </a:t>
            </a:r>
            <a:r>
              <a:rPr lang="nb-NO" b="1" dirty="0" err="1">
                <a:solidFill>
                  <a:srgbClr val="0066FF"/>
                </a:solidFill>
              </a:rPr>
              <a:t>objective</a:t>
            </a:r>
            <a:r>
              <a:rPr lang="nb-NO" b="1" dirty="0">
                <a:solidFill>
                  <a:srgbClr val="0066FF"/>
                </a:solidFill>
              </a:rPr>
              <a:t> and </a:t>
            </a:r>
            <a:r>
              <a:rPr lang="nb-NO" b="1" dirty="0" err="1">
                <a:solidFill>
                  <a:srgbClr val="0066FF"/>
                </a:solidFill>
              </a:rPr>
              <a:t>outline</a:t>
            </a:r>
            <a:endParaRPr lang="nb-NO" b="1" dirty="0">
              <a:solidFill>
                <a:srgbClr val="0066FF"/>
              </a:solidFill>
            </a:endParaRPr>
          </a:p>
          <a:p>
            <a:pPr>
              <a:lnSpc>
                <a:spcPts val="3000"/>
              </a:lnSpc>
            </a:pPr>
            <a:r>
              <a:rPr lang="nb-NO" sz="1600" dirty="0" err="1" smtClean="0">
                <a:solidFill>
                  <a:srgbClr val="009900"/>
                </a:solidFill>
              </a:rPr>
              <a:t>Review</a:t>
            </a:r>
            <a:r>
              <a:rPr lang="nb-NO" sz="1600" dirty="0" smtClean="0">
                <a:solidFill>
                  <a:srgbClr val="009900"/>
                </a:solidFill>
              </a:rPr>
              <a:t> of: </a:t>
            </a:r>
          </a:p>
          <a:p>
            <a:pPr>
              <a:lnSpc>
                <a:spcPts val="3000"/>
              </a:lnSpc>
            </a:pPr>
            <a:r>
              <a:rPr lang="nb-NO" sz="1600" dirty="0" smtClean="0"/>
              <a:t>  - </a:t>
            </a:r>
            <a:r>
              <a:rPr lang="nb-NO" sz="1600" dirty="0" err="1" smtClean="0"/>
              <a:t>liquid</a:t>
            </a:r>
            <a:r>
              <a:rPr lang="nb-NO" sz="1600" dirty="0" smtClean="0"/>
              <a:t> </a:t>
            </a:r>
            <a:r>
              <a:rPr lang="nb-NO" sz="1600" dirty="0" err="1" smtClean="0"/>
              <a:t>silicate</a:t>
            </a:r>
            <a:r>
              <a:rPr lang="nb-NO" sz="1600" dirty="0" smtClean="0"/>
              <a:t>-metal </a:t>
            </a:r>
            <a:r>
              <a:rPr lang="nb-NO" sz="1600" dirty="0" err="1" smtClean="0"/>
              <a:t>equilibria</a:t>
            </a:r>
            <a:r>
              <a:rPr lang="nb-NO" sz="1600" dirty="0" smtClean="0"/>
              <a:t>, </a:t>
            </a:r>
            <a:r>
              <a:rPr lang="nb-NO" sz="1600" dirty="0"/>
              <a:t>setting </a:t>
            </a:r>
            <a:r>
              <a:rPr lang="nb-NO" sz="1600" dirty="0" err="1"/>
              <a:t>the</a:t>
            </a:r>
            <a:r>
              <a:rPr lang="nb-NO" sz="1600" dirty="0"/>
              <a:t> </a:t>
            </a:r>
            <a:r>
              <a:rPr lang="nb-NO" sz="1600" dirty="0" err="1"/>
              <a:t>redox</a:t>
            </a:r>
            <a:r>
              <a:rPr lang="nb-NO" sz="1600" dirty="0"/>
              <a:t> </a:t>
            </a:r>
            <a:r>
              <a:rPr lang="nb-NO" sz="1600" dirty="0" err="1"/>
              <a:t>state</a:t>
            </a:r>
            <a:r>
              <a:rPr lang="nb-NO" sz="1600" dirty="0"/>
              <a:t> of </a:t>
            </a:r>
            <a:r>
              <a:rPr lang="nb-NO" sz="1600" dirty="0" err="1"/>
              <a:t>the</a:t>
            </a:r>
            <a:r>
              <a:rPr lang="nb-NO" sz="1600" dirty="0"/>
              <a:t> </a:t>
            </a:r>
            <a:r>
              <a:rPr lang="nb-NO" sz="1600" dirty="0" err="1" smtClean="0"/>
              <a:t>terrestrial</a:t>
            </a:r>
            <a:r>
              <a:rPr lang="nb-NO" sz="1600" dirty="0" smtClean="0"/>
              <a:t> </a:t>
            </a:r>
            <a:r>
              <a:rPr lang="nb-NO" sz="1600" dirty="0" err="1" smtClean="0"/>
              <a:t>planetary</a:t>
            </a:r>
            <a:r>
              <a:rPr lang="nb-NO" sz="1600" dirty="0" smtClean="0"/>
              <a:t> mantles </a:t>
            </a:r>
            <a:endParaRPr lang="nb-NO" sz="1600" dirty="0"/>
          </a:p>
          <a:p>
            <a:pPr>
              <a:lnSpc>
                <a:spcPts val="3000"/>
              </a:lnSpc>
            </a:pPr>
            <a:r>
              <a:rPr lang="nb-NO" sz="1600" dirty="0" smtClean="0"/>
              <a:t>  - mantle as a </a:t>
            </a:r>
            <a:r>
              <a:rPr lang="nb-NO" sz="1600" dirty="0" err="1" smtClean="0"/>
              <a:t>key</a:t>
            </a:r>
            <a:r>
              <a:rPr lang="nb-NO" sz="1600" dirty="0" smtClean="0"/>
              <a:t> </a:t>
            </a:r>
            <a:r>
              <a:rPr lang="nb-NO" sz="1600" dirty="0" err="1" smtClean="0"/>
              <a:t>reservoir</a:t>
            </a:r>
            <a:r>
              <a:rPr lang="nb-NO" sz="1600" dirty="0" smtClean="0"/>
              <a:t> and link </a:t>
            </a:r>
            <a:r>
              <a:rPr lang="nb-NO" sz="1600" dirty="0" err="1" smtClean="0"/>
              <a:t>between</a:t>
            </a:r>
            <a:r>
              <a:rPr lang="nb-NO" sz="1600" dirty="0" smtClean="0"/>
              <a:t> </a:t>
            </a:r>
            <a:r>
              <a:rPr lang="nb-NO" sz="1600" dirty="0" err="1" smtClean="0"/>
              <a:t>the</a:t>
            </a:r>
            <a:r>
              <a:rPr lang="nb-NO" sz="1600" dirty="0" smtClean="0"/>
              <a:t> </a:t>
            </a:r>
            <a:r>
              <a:rPr lang="nb-NO" sz="1600" dirty="0" err="1" smtClean="0"/>
              <a:t>surface</a:t>
            </a:r>
            <a:r>
              <a:rPr lang="nb-NO" sz="1600" dirty="0" smtClean="0"/>
              <a:t> and </a:t>
            </a:r>
            <a:r>
              <a:rPr lang="nb-NO" sz="1600" dirty="0" err="1" smtClean="0"/>
              <a:t>the</a:t>
            </a:r>
            <a:r>
              <a:rPr lang="nb-NO" sz="1600" dirty="0" smtClean="0"/>
              <a:t> </a:t>
            </a:r>
            <a:r>
              <a:rPr lang="nb-NO" sz="1600" dirty="0" err="1" smtClean="0"/>
              <a:t>core</a:t>
            </a:r>
            <a:endParaRPr lang="nb-NO" sz="1600" dirty="0" smtClean="0"/>
          </a:p>
          <a:p>
            <a:pPr>
              <a:lnSpc>
                <a:spcPts val="3000"/>
              </a:lnSpc>
            </a:pPr>
            <a:r>
              <a:rPr lang="nb-NO" sz="1600" dirty="0" smtClean="0"/>
              <a:t>  - mineral-metal </a:t>
            </a:r>
            <a:r>
              <a:rPr lang="nb-NO" sz="1600" dirty="0" err="1" smtClean="0"/>
              <a:t>equilibria</a:t>
            </a:r>
            <a:r>
              <a:rPr lang="nb-NO" sz="1600" dirty="0" smtClean="0"/>
              <a:t>, setting </a:t>
            </a:r>
            <a:r>
              <a:rPr lang="nb-NO" sz="1600" dirty="0" err="1" smtClean="0"/>
              <a:t>the</a:t>
            </a:r>
            <a:r>
              <a:rPr lang="nb-NO" sz="1600" dirty="0" smtClean="0"/>
              <a:t> </a:t>
            </a:r>
            <a:r>
              <a:rPr lang="nb-NO" sz="1600" dirty="0" err="1" smtClean="0"/>
              <a:t>redox</a:t>
            </a:r>
            <a:r>
              <a:rPr lang="nb-NO" sz="1600" dirty="0" smtClean="0"/>
              <a:t> </a:t>
            </a:r>
            <a:r>
              <a:rPr lang="nb-NO" sz="1600" dirty="0" err="1" smtClean="0"/>
              <a:t>state</a:t>
            </a:r>
            <a:r>
              <a:rPr lang="nb-NO" sz="1600" dirty="0" smtClean="0"/>
              <a:t> of </a:t>
            </a:r>
            <a:r>
              <a:rPr lang="nb-NO" sz="1600" dirty="0" err="1" smtClean="0"/>
              <a:t>the</a:t>
            </a:r>
            <a:r>
              <a:rPr lang="nb-NO" sz="1600" dirty="0" smtClean="0"/>
              <a:t> mantle  </a:t>
            </a:r>
          </a:p>
          <a:p>
            <a:pPr>
              <a:lnSpc>
                <a:spcPts val="3000"/>
              </a:lnSpc>
            </a:pPr>
            <a:r>
              <a:rPr lang="nb-NO" sz="1600" dirty="0" smtClean="0"/>
              <a:t>  - </a:t>
            </a:r>
            <a:r>
              <a:rPr lang="nb-NO" sz="1600" dirty="0"/>
              <a:t>transfer and </a:t>
            </a:r>
            <a:r>
              <a:rPr lang="nb-NO" sz="1600" dirty="0" err="1"/>
              <a:t>cycling</a:t>
            </a:r>
            <a:r>
              <a:rPr lang="nb-NO" sz="1600" dirty="0"/>
              <a:t> of O, C and H </a:t>
            </a:r>
            <a:r>
              <a:rPr lang="nb-NO" sz="1600" dirty="0" err="1"/>
              <a:t>between</a:t>
            </a:r>
            <a:r>
              <a:rPr lang="nb-NO" sz="1600" dirty="0"/>
              <a:t> </a:t>
            </a:r>
            <a:r>
              <a:rPr lang="nb-NO" sz="1600" b="1" dirty="0" err="1"/>
              <a:t>core</a:t>
            </a:r>
            <a:r>
              <a:rPr lang="nb-NO" sz="1600" dirty="0"/>
              <a:t> and </a:t>
            </a:r>
            <a:r>
              <a:rPr lang="nb-NO" sz="1600" dirty="0" err="1"/>
              <a:t>the</a:t>
            </a:r>
            <a:r>
              <a:rPr lang="nb-NO" sz="1600" dirty="0"/>
              <a:t> </a:t>
            </a:r>
            <a:r>
              <a:rPr lang="nb-NO" sz="1600" b="1" dirty="0" err="1"/>
              <a:t>surface</a:t>
            </a:r>
            <a:r>
              <a:rPr lang="nb-NO" sz="1600" dirty="0"/>
              <a:t> </a:t>
            </a:r>
            <a:r>
              <a:rPr lang="nb-NO" sz="1400" dirty="0"/>
              <a:t>(</a:t>
            </a:r>
            <a:r>
              <a:rPr lang="nb-NO" sz="1400" dirty="0" err="1"/>
              <a:t>crust</a:t>
            </a:r>
            <a:r>
              <a:rPr lang="nb-NO" sz="1400" dirty="0"/>
              <a:t>, </a:t>
            </a:r>
            <a:r>
              <a:rPr lang="nb-NO" sz="1400" dirty="0" err="1"/>
              <a:t>hydrosphere</a:t>
            </a:r>
            <a:r>
              <a:rPr lang="nb-NO" sz="1400" dirty="0"/>
              <a:t> and </a:t>
            </a:r>
            <a:r>
              <a:rPr lang="nb-NO" sz="1400" dirty="0" err="1"/>
              <a:t>atmosphere</a:t>
            </a:r>
            <a:r>
              <a:rPr lang="nb-NO" sz="1400" dirty="0"/>
              <a:t>)</a:t>
            </a:r>
            <a:r>
              <a:rPr lang="nb-NO" sz="1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30449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50568" y="2422620"/>
            <a:ext cx="9021726" cy="3951824"/>
            <a:chOff x="79744" y="908719"/>
            <a:chExt cx="9021726" cy="395182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9744" y="908719"/>
              <a:ext cx="9021726" cy="3951824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4111084" y="1388613"/>
              <a:ext cx="351378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300" dirty="0" smtClean="0">
                  <a:solidFill>
                    <a:srgbClr val="9900FF"/>
                  </a:solidFill>
                </a:rPr>
                <a:t>80</a:t>
              </a:r>
              <a:endParaRPr lang="en-GB" sz="1300" dirty="0">
                <a:solidFill>
                  <a:srgbClr val="9900FF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4135893" y="1636706"/>
              <a:ext cx="351378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300" dirty="0" smtClean="0">
                  <a:solidFill>
                    <a:srgbClr val="9900FF"/>
                  </a:solidFill>
                </a:rPr>
                <a:t>81</a:t>
              </a:r>
              <a:endParaRPr lang="en-GB" sz="1300" dirty="0">
                <a:solidFill>
                  <a:srgbClr val="9900FF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8408785" y="1381701"/>
              <a:ext cx="351378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300" dirty="0" smtClean="0">
                  <a:solidFill>
                    <a:srgbClr val="9900FF"/>
                  </a:solidFill>
                </a:rPr>
                <a:t>80</a:t>
              </a:r>
              <a:endParaRPr lang="en-GB" sz="1300" dirty="0">
                <a:solidFill>
                  <a:srgbClr val="9900FF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8433594" y="1635110"/>
              <a:ext cx="351378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300" dirty="0" smtClean="0">
                  <a:solidFill>
                    <a:srgbClr val="9900FF"/>
                  </a:solidFill>
                </a:rPr>
                <a:t>82</a:t>
              </a:r>
              <a:endParaRPr lang="en-GB" sz="1300" dirty="0">
                <a:solidFill>
                  <a:srgbClr val="9900FF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953156" y="2049772"/>
              <a:ext cx="530915" cy="3744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100"/>
                </a:lnSpc>
              </a:pPr>
              <a:r>
                <a:rPr lang="nb-NO" sz="1100" dirty="0" smtClean="0">
                  <a:solidFill>
                    <a:srgbClr val="9900FF"/>
                  </a:solidFill>
                </a:rPr>
                <a:t>atoms</a:t>
              </a:r>
            </a:p>
            <a:p>
              <a:pPr>
                <a:lnSpc>
                  <a:spcPts val="1100"/>
                </a:lnSpc>
              </a:pPr>
              <a:r>
                <a:rPr lang="nb-NO" sz="1100" dirty="0" smtClean="0">
                  <a:solidFill>
                    <a:srgbClr val="9900FF"/>
                  </a:solidFill>
                </a:rPr>
                <a:t>in </a:t>
              </a:r>
              <a:r>
                <a:rPr lang="nb-NO" sz="1100" dirty="0" err="1" smtClean="0">
                  <a:solidFill>
                    <a:srgbClr val="9900FF"/>
                  </a:solidFill>
                </a:rPr>
                <a:t>cell</a:t>
              </a:r>
              <a:endParaRPr lang="en-GB" sz="1100" dirty="0">
                <a:solidFill>
                  <a:srgbClr val="9900FF"/>
                </a:solidFill>
              </a:endParaRPr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 flipV="1">
              <a:off x="4279605" y="1904257"/>
              <a:ext cx="28563" cy="185041"/>
            </a:xfrm>
            <a:prstGeom prst="straightConnector1">
              <a:avLst/>
            </a:prstGeom>
            <a:ln w="19050">
              <a:solidFill>
                <a:srgbClr val="99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8252253" y="2026734"/>
              <a:ext cx="530915" cy="3744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100"/>
                </a:lnSpc>
              </a:pPr>
              <a:r>
                <a:rPr lang="nb-NO" sz="1100" dirty="0" smtClean="0">
                  <a:solidFill>
                    <a:srgbClr val="9900FF"/>
                  </a:solidFill>
                </a:rPr>
                <a:t>atoms</a:t>
              </a:r>
            </a:p>
            <a:p>
              <a:pPr>
                <a:lnSpc>
                  <a:spcPts val="1100"/>
                </a:lnSpc>
              </a:pPr>
              <a:r>
                <a:rPr lang="nb-NO" sz="1100" dirty="0" smtClean="0">
                  <a:solidFill>
                    <a:srgbClr val="9900FF"/>
                  </a:solidFill>
                </a:rPr>
                <a:t>in </a:t>
              </a:r>
              <a:r>
                <a:rPr lang="nb-NO" sz="1100" dirty="0" err="1" smtClean="0">
                  <a:solidFill>
                    <a:srgbClr val="9900FF"/>
                  </a:solidFill>
                </a:rPr>
                <a:t>cell</a:t>
              </a:r>
              <a:endParaRPr lang="en-GB" sz="1100" dirty="0">
                <a:solidFill>
                  <a:srgbClr val="9900FF"/>
                </a:solidFill>
              </a:endParaRPr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 flipV="1">
              <a:off x="8578702" y="1881219"/>
              <a:ext cx="28563" cy="185041"/>
            </a:xfrm>
            <a:prstGeom prst="straightConnector1">
              <a:avLst/>
            </a:prstGeom>
            <a:ln w="19050">
              <a:solidFill>
                <a:srgbClr val="99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1921034" y="1052675"/>
              <a:ext cx="273344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200" dirty="0" err="1" smtClean="0">
                  <a:solidFill>
                    <a:srgbClr val="9900FF"/>
                  </a:solidFill>
                </a:rPr>
                <a:t>FeO</a:t>
              </a:r>
              <a:r>
                <a:rPr lang="nb-NO" sz="1200" dirty="0" smtClean="0">
                  <a:solidFill>
                    <a:srgbClr val="9900FF"/>
                  </a:solidFill>
                </a:rPr>
                <a:t>: </a:t>
              </a:r>
              <a:r>
                <a:rPr lang="nb-NO" sz="1200" dirty="0" err="1" smtClean="0">
                  <a:solidFill>
                    <a:srgbClr val="9900FF"/>
                  </a:solidFill>
                </a:rPr>
                <a:t>filled</a:t>
              </a:r>
              <a:r>
                <a:rPr lang="nb-NO" sz="1200" dirty="0" smtClean="0">
                  <a:solidFill>
                    <a:srgbClr val="9900FF"/>
                  </a:solidFill>
                </a:rPr>
                <a:t>, solid;   FeO</a:t>
              </a:r>
              <a:r>
                <a:rPr lang="nb-NO" sz="1200" baseline="-25000" dirty="0" smtClean="0">
                  <a:solidFill>
                    <a:srgbClr val="9900FF"/>
                  </a:solidFill>
                </a:rPr>
                <a:t>1.5</a:t>
              </a:r>
              <a:r>
                <a:rPr lang="nb-NO" sz="1200" dirty="0" smtClean="0">
                  <a:solidFill>
                    <a:srgbClr val="9900FF"/>
                  </a:solidFill>
                </a:rPr>
                <a:t>: </a:t>
              </a:r>
              <a:r>
                <a:rPr lang="nb-NO" sz="1200" dirty="0" err="1" smtClean="0">
                  <a:solidFill>
                    <a:srgbClr val="9900FF"/>
                  </a:solidFill>
                </a:rPr>
                <a:t>open</a:t>
              </a:r>
              <a:r>
                <a:rPr lang="nb-NO" sz="1200" dirty="0" smtClean="0">
                  <a:solidFill>
                    <a:srgbClr val="9900FF"/>
                  </a:solidFill>
                </a:rPr>
                <a:t>, </a:t>
              </a:r>
              <a:r>
                <a:rPr lang="nb-NO" sz="1200" dirty="0" err="1" smtClean="0">
                  <a:solidFill>
                    <a:srgbClr val="9900FF"/>
                  </a:solidFill>
                </a:rPr>
                <a:t>stippled</a:t>
              </a:r>
              <a:endParaRPr lang="en-GB" sz="1200" baseline="-25000" dirty="0">
                <a:solidFill>
                  <a:srgbClr val="9900FF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6177193" y="1066879"/>
              <a:ext cx="273344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200" dirty="0" err="1">
                  <a:solidFill>
                    <a:srgbClr val="9900FF"/>
                  </a:solidFill>
                </a:rPr>
                <a:t>FeO</a:t>
              </a:r>
              <a:r>
                <a:rPr lang="nb-NO" sz="1200" dirty="0">
                  <a:solidFill>
                    <a:srgbClr val="9900FF"/>
                  </a:solidFill>
                </a:rPr>
                <a:t>: </a:t>
              </a:r>
              <a:r>
                <a:rPr lang="nb-NO" sz="1200" dirty="0" err="1">
                  <a:solidFill>
                    <a:srgbClr val="9900FF"/>
                  </a:solidFill>
                </a:rPr>
                <a:t>filled</a:t>
              </a:r>
              <a:r>
                <a:rPr lang="nb-NO" sz="1200" dirty="0">
                  <a:solidFill>
                    <a:srgbClr val="9900FF"/>
                  </a:solidFill>
                </a:rPr>
                <a:t>, solid;   FeO</a:t>
              </a:r>
              <a:r>
                <a:rPr lang="nb-NO" sz="1200" baseline="-25000" dirty="0">
                  <a:solidFill>
                    <a:srgbClr val="9900FF"/>
                  </a:solidFill>
                </a:rPr>
                <a:t>1.5</a:t>
              </a:r>
              <a:r>
                <a:rPr lang="nb-NO" sz="1200" dirty="0">
                  <a:solidFill>
                    <a:srgbClr val="9900FF"/>
                  </a:solidFill>
                </a:rPr>
                <a:t>: </a:t>
              </a:r>
              <a:r>
                <a:rPr lang="nb-NO" sz="1200" dirty="0" err="1">
                  <a:solidFill>
                    <a:srgbClr val="9900FF"/>
                  </a:solidFill>
                </a:rPr>
                <a:t>open</a:t>
              </a:r>
              <a:r>
                <a:rPr lang="nb-NO" sz="1200" dirty="0">
                  <a:solidFill>
                    <a:srgbClr val="9900FF"/>
                  </a:solidFill>
                </a:rPr>
                <a:t>, </a:t>
              </a:r>
              <a:r>
                <a:rPr lang="nb-NO" sz="1200" dirty="0" err="1">
                  <a:solidFill>
                    <a:srgbClr val="9900FF"/>
                  </a:solidFill>
                </a:rPr>
                <a:t>stippled</a:t>
              </a:r>
              <a:endParaRPr lang="en-GB" sz="1200" baseline="-25000" dirty="0">
                <a:solidFill>
                  <a:srgbClr val="9900FF"/>
                </a:solidFill>
              </a:endParaRP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167983" y="128332"/>
            <a:ext cx="7649851" cy="733534"/>
          </a:xfrm>
          <a:prstGeom prst="rect">
            <a:avLst/>
          </a:prstGeom>
          <a:solidFill>
            <a:srgbClr val="E8E8E8"/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ts val="2500"/>
              </a:lnSpc>
            </a:pPr>
            <a:r>
              <a:rPr lang="nb-NO" sz="2400" dirty="0" smtClean="0">
                <a:solidFill>
                  <a:srgbClr val="0066FF"/>
                </a:solidFill>
              </a:rPr>
              <a:t>First </a:t>
            </a:r>
            <a:r>
              <a:rPr lang="nb-NO" sz="2400" dirty="0" err="1" smtClean="0">
                <a:solidFill>
                  <a:srgbClr val="0066FF"/>
                </a:solidFill>
              </a:rPr>
              <a:t>principles</a:t>
            </a:r>
            <a:r>
              <a:rPr lang="nb-NO" sz="2400" dirty="0" smtClean="0">
                <a:solidFill>
                  <a:srgbClr val="0066FF"/>
                </a:solidFill>
              </a:rPr>
              <a:t> </a:t>
            </a:r>
            <a:r>
              <a:rPr lang="nb-NO" sz="2400" dirty="0" err="1" smtClean="0">
                <a:solidFill>
                  <a:srgbClr val="0066FF"/>
                </a:solidFill>
              </a:rPr>
              <a:t>atomistic</a:t>
            </a:r>
            <a:r>
              <a:rPr lang="nb-NO" sz="2400" dirty="0" smtClean="0">
                <a:solidFill>
                  <a:srgbClr val="0066FF"/>
                </a:solidFill>
              </a:rPr>
              <a:t> </a:t>
            </a:r>
            <a:r>
              <a:rPr lang="nb-NO" sz="2400" dirty="0" err="1" smtClean="0">
                <a:solidFill>
                  <a:srgbClr val="0066FF"/>
                </a:solidFill>
              </a:rPr>
              <a:t>simulations</a:t>
            </a:r>
            <a:r>
              <a:rPr lang="nb-NO" sz="2400" dirty="0" smtClean="0"/>
              <a:t>    </a:t>
            </a:r>
            <a:r>
              <a:rPr lang="nb-NO" sz="1600" dirty="0" smtClean="0"/>
              <a:t>Deng et al. (2020, Nat. </a:t>
            </a:r>
            <a:r>
              <a:rPr lang="nb-NO" sz="1600" dirty="0" err="1" smtClean="0"/>
              <a:t>Comm</a:t>
            </a:r>
            <a:r>
              <a:rPr lang="nb-NO" sz="1600" dirty="0" smtClean="0"/>
              <a:t>.)</a:t>
            </a:r>
          </a:p>
          <a:p>
            <a:pPr>
              <a:lnSpc>
                <a:spcPts val="2500"/>
              </a:lnSpc>
            </a:pPr>
            <a:r>
              <a:rPr lang="nb-NO" sz="1600" dirty="0"/>
              <a:t> </a:t>
            </a:r>
            <a:r>
              <a:rPr lang="nb-NO" sz="1600" dirty="0" smtClean="0"/>
              <a:t> </a:t>
            </a:r>
            <a:r>
              <a:rPr lang="nb-NO" dirty="0" err="1" smtClean="0">
                <a:solidFill>
                  <a:srgbClr val="9900FF"/>
                </a:solidFill>
              </a:rPr>
              <a:t>Confirming</a:t>
            </a:r>
            <a:r>
              <a:rPr lang="nb-NO" dirty="0" smtClean="0">
                <a:solidFill>
                  <a:srgbClr val="9900FF"/>
                </a:solidFill>
              </a:rPr>
              <a:t> </a:t>
            </a:r>
            <a:r>
              <a:rPr lang="nb-NO" dirty="0" err="1" smtClean="0">
                <a:solidFill>
                  <a:srgbClr val="9900FF"/>
                </a:solidFill>
              </a:rPr>
              <a:t>the</a:t>
            </a:r>
            <a:r>
              <a:rPr lang="nb-NO" dirty="0" smtClean="0">
                <a:solidFill>
                  <a:srgbClr val="9900FF"/>
                </a:solidFill>
              </a:rPr>
              <a:t> Armstrong et al. (2019, </a:t>
            </a:r>
            <a:r>
              <a:rPr lang="nb-NO" dirty="0" err="1" smtClean="0">
                <a:solidFill>
                  <a:srgbClr val="9900FF"/>
                </a:solidFill>
              </a:rPr>
              <a:t>Sci</a:t>
            </a:r>
            <a:r>
              <a:rPr lang="nb-NO" dirty="0" smtClean="0">
                <a:solidFill>
                  <a:srgbClr val="9900FF"/>
                </a:solidFill>
              </a:rPr>
              <a:t>.) </a:t>
            </a:r>
            <a:r>
              <a:rPr lang="nb-NO" dirty="0" err="1" smtClean="0">
                <a:solidFill>
                  <a:srgbClr val="9900FF"/>
                </a:solidFill>
              </a:rPr>
              <a:t>experimental</a:t>
            </a:r>
            <a:r>
              <a:rPr lang="nb-NO" dirty="0" smtClean="0">
                <a:solidFill>
                  <a:srgbClr val="9900FF"/>
                </a:solidFill>
              </a:rPr>
              <a:t> </a:t>
            </a:r>
            <a:r>
              <a:rPr lang="nb-NO" dirty="0" err="1" smtClean="0">
                <a:solidFill>
                  <a:srgbClr val="9900FF"/>
                </a:solidFill>
              </a:rPr>
              <a:t>results</a:t>
            </a:r>
            <a:endParaRPr lang="en-GB" dirty="0">
              <a:solidFill>
                <a:srgbClr val="9900FF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83568" y="1232724"/>
            <a:ext cx="40766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800" b="1" dirty="0" smtClean="0">
                <a:latin typeface="Symbol" panose="05050102010706020507" pitchFamily="18" charset="2"/>
              </a:rPr>
              <a:t>D</a:t>
            </a:r>
            <a:r>
              <a:rPr lang="nb-NO" sz="2800" b="1" dirty="0" smtClean="0"/>
              <a:t>V = </a:t>
            </a:r>
            <a:r>
              <a:rPr lang="nb-NO" sz="2800" dirty="0" smtClean="0"/>
              <a:t>(</a:t>
            </a:r>
            <a:r>
              <a:rPr lang="nb-NO" sz="2800" b="1" dirty="0" err="1" smtClean="0"/>
              <a:t>V</a:t>
            </a:r>
            <a:r>
              <a:rPr lang="nb-NO" sz="3200" baseline="-18000" dirty="0" err="1" smtClean="0"/>
              <a:t>FeO</a:t>
            </a:r>
            <a:r>
              <a:rPr lang="nb-NO" sz="2800" dirty="0" smtClean="0"/>
              <a:t> – </a:t>
            </a:r>
            <a:r>
              <a:rPr lang="nb-NO" sz="2800" b="1" dirty="0" smtClean="0"/>
              <a:t>V</a:t>
            </a:r>
            <a:r>
              <a:rPr lang="nb-NO" sz="3200" baseline="-16000" dirty="0" smtClean="0"/>
              <a:t>FeO</a:t>
            </a:r>
            <a:r>
              <a:rPr lang="nb-NO" sz="2000" baseline="-30000" dirty="0" smtClean="0"/>
              <a:t>1.5</a:t>
            </a:r>
            <a:r>
              <a:rPr lang="nb-NO" sz="3200" dirty="0" smtClean="0"/>
              <a:t>) &gt; 0</a:t>
            </a:r>
            <a:endParaRPr lang="en-GB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795472" y="2580780"/>
            <a:ext cx="1016625" cy="338554"/>
          </a:xfrm>
          <a:prstGeom prst="rect">
            <a:avLst/>
          </a:prstGeom>
          <a:solidFill>
            <a:srgbClr val="E6E6E6"/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b-NO" sz="1600" b="1" dirty="0" smtClean="0">
                <a:solidFill>
                  <a:srgbClr val="9900FF"/>
                </a:solidFill>
              </a:rPr>
              <a:t>12.5% Fe</a:t>
            </a:r>
            <a:endParaRPr lang="en-GB" sz="1600" b="1" dirty="0">
              <a:solidFill>
                <a:srgbClr val="9900FF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103586" y="2591230"/>
            <a:ext cx="1016625" cy="338554"/>
          </a:xfrm>
          <a:prstGeom prst="rect">
            <a:avLst/>
          </a:prstGeom>
          <a:solidFill>
            <a:srgbClr val="E6E6E6"/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b-NO" sz="1600" b="1" dirty="0" smtClean="0">
                <a:solidFill>
                  <a:srgbClr val="9900FF"/>
                </a:solidFill>
              </a:rPr>
              <a:t>25.0% Fe</a:t>
            </a:r>
            <a:endParaRPr lang="en-GB" sz="1600" b="1" dirty="0">
              <a:solidFill>
                <a:srgbClr val="99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5394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/>
        </p:nvSpPr>
        <p:spPr>
          <a:xfrm>
            <a:off x="86239" y="84735"/>
            <a:ext cx="5836854" cy="323165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ts val="1800"/>
              </a:lnSpc>
            </a:pPr>
            <a:r>
              <a:rPr lang="nb-NO" dirty="0" smtClean="0">
                <a:solidFill>
                  <a:srgbClr val="0066FF"/>
                </a:solidFill>
              </a:rPr>
              <a:t>First </a:t>
            </a:r>
            <a:r>
              <a:rPr lang="nb-NO" dirty="0" err="1" smtClean="0">
                <a:solidFill>
                  <a:srgbClr val="0066FF"/>
                </a:solidFill>
              </a:rPr>
              <a:t>principles</a:t>
            </a:r>
            <a:r>
              <a:rPr lang="nb-NO" dirty="0" smtClean="0">
                <a:solidFill>
                  <a:srgbClr val="0066FF"/>
                </a:solidFill>
              </a:rPr>
              <a:t> </a:t>
            </a:r>
            <a:r>
              <a:rPr lang="nb-NO" dirty="0" err="1" smtClean="0">
                <a:solidFill>
                  <a:srgbClr val="0066FF"/>
                </a:solidFill>
              </a:rPr>
              <a:t>atomistic</a:t>
            </a:r>
            <a:r>
              <a:rPr lang="nb-NO" dirty="0" smtClean="0">
                <a:solidFill>
                  <a:srgbClr val="0066FF"/>
                </a:solidFill>
              </a:rPr>
              <a:t> </a:t>
            </a:r>
            <a:r>
              <a:rPr lang="nb-NO" dirty="0" err="1" smtClean="0">
                <a:solidFill>
                  <a:srgbClr val="0066FF"/>
                </a:solidFill>
              </a:rPr>
              <a:t>simulations</a:t>
            </a:r>
            <a:r>
              <a:rPr lang="nb-NO" dirty="0" smtClean="0"/>
              <a:t>    </a:t>
            </a:r>
            <a:r>
              <a:rPr lang="nb-NO" sz="1300" dirty="0" smtClean="0"/>
              <a:t>Deng et al. 2020, Nat. </a:t>
            </a:r>
            <a:r>
              <a:rPr lang="nb-NO" sz="1300" dirty="0" err="1" smtClean="0"/>
              <a:t>Comm</a:t>
            </a:r>
            <a:r>
              <a:rPr lang="nb-NO" sz="1300" dirty="0"/>
              <a:t>.</a:t>
            </a:r>
            <a:endParaRPr lang="en-GB" sz="1300" dirty="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149751" y="1637356"/>
            <a:ext cx="5853167" cy="382144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3634912" y="1603646"/>
            <a:ext cx="5843117" cy="3838626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3568608" y="4952339"/>
            <a:ext cx="994787" cy="1371890"/>
          </a:xfrm>
          <a:prstGeom prst="rect">
            <a:avLst/>
          </a:prstGeom>
          <a:noFill/>
          <a:ln w="3175">
            <a:solidFill>
              <a:srgbClr val="99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7" name="Rectangle 26"/>
          <p:cNvSpPr/>
          <p:nvPr/>
        </p:nvSpPr>
        <p:spPr>
          <a:xfrm>
            <a:off x="4216726" y="2530976"/>
            <a:ext cx="356717" cy="3793253"/>
          </a:xfrm>
          <a:prstGeom prst="rect">
            <a:avLst/>
          </a:prstGeom>
          <a:noFill/>
          <a:ln w="3175">
            <a:solidFill>
              <a:srgbClr val="99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Rectangle 27"/>
          <p:cNvSpPr/>
          <p:nvPr/>
        </p:nvSpPr>
        <p:spPr>
          <a:xfrm>
            <a:off x="7455876" y="4615719"/>
            <a:ext cx="895748" cy="1698462"/>
          </a:xfrm>
          <a:prstGeom prst="rect">
            <a:avLst/>
          </a:prstGeom>
          <a:noFill/>
          <a:ln w="3175">
            <a:solidFill>
              <a:srgbClr val="99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Rectangle 28"/>
          <p:cNvSpPr/>
          <p:nvPr/>
        </p:nvSpPr>
        <p:spPr>
          <a:xfrm>
            <a:off x="8184382" y="752128"/>
            <a:ext cx="172266" cy="5569070"/>
          </a:xfrm>
          <a:prstGeom prst="rect">
            <a:avLst/>
          </a:prstGeom>
          <a:noFill/>
          <a:ln w="3175">
            <a:solidFill>
              <a:srgbClr val="99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1445380" y="6359717"/>
            <a:ext cx="5950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600" dirty="0" smtClean="0"/>
              <a:t>1200</a:t>
            </a:r>
            <a:endParaRPr lang="en-GB" sz="1600" dirty="0"/>
          </a:p>
        </p:txBody>
      </p:sp>
      <p:sp>
        <p:nvSpPr>
          <p:cNvPr id="32" name="TextBox 31"/>
          <p:cNvSpPr txBox="1"/>
          <p:nvPr/>
        </p:nvSpPr>
        <p:spPr>
          <a:xfrm>
            <a:off x="3111681" y="6349668"/>
            <a:ext cx="4924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600" dirty="0" smtClean="0"/>
              <a:t>800</a:t>
            </a:r>
            <a:endParaRPr lang="en-GB" sz="1600" dirty="0"/>
          </a:p>
        </p:txBody>
      </p:sp>
      <p:sp>
        <p:nvSpPr>
          <p:cNvPr id="33" name="TextBox 32"/>
          <p:cNvSpPr txBox="1"/>
          <p:nvPr/>
        </p:nvSpPr>
        <p:spPr>
          <a:xfrm>
            <a:off x="3919906" y="6354693"/>
            <a:ext cx="4924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600" dirty="0" smtClean="0"/>
              <a:t>600</a:t>
            </a:r>
            <a:endParaRPr lang="en-GB" sz="1600" dirty="0"/>
          </a:p>
        </p:txBody>
      </p:sp>
      <p:sp>
        <p:nvSpPr>
          <p:cNvPr id="34" name="TextBox 33"/>
          <p:cNvSpPr txBox="1"/>
          <p:nvPr/>
        </p:nvSpPr>
        <p:spPr>
          <a:xfrm>
            <a:off x="2250923" y="6346320"/>
            <a:ext cx="5950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600" dirty="0" smtClean="0"/>
              <a:t>1000</a:t>
            </a:r>
            <a:endParaRPr lang="en-GB" sz="1600" dirty="0"/>
          </a:p>
        </p:txBody>
      </p:sp>
      <p:sp>
        <p:nvSpPr>
          <p:cNvPr id="35" name="TextBox 34"/>
          <p:cNvSpPr txBox="1"/>
          <p:nvPr/>
        </p:nvSpPr>
        <p:spPr>
          <a:xfrm>
            <a:off x="5245332" y="6346318"/>
            <a:ext cx="5950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600" dirty="0" smtClean="0"/>
              <a:t>1200</a:t>
            </a:r>
            <a:endParaRPr lang="en-GB" sz="1600" dirty="0"/>
          </a:p>
        </p:txBody>
      </p:sp>
      <p:sp>
        <p:nvSpPr>
          <p:cNvPr id="36" name="TextBox 35"/>
          <p:cNvSpPr txBox="1"/>
          <p:nvPr/>
        </p:nvSpPr>
        <p:spPr>
          <a:xfrm>
            <a:off x="6906609" y="6356367"/>
            <a:ext cx="4924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600" dirty="0" smtClean="0"/>
              <a:t>800</a:t>
            </a:r>
            <a:endParaRPr lang="en-GB" sz="1600" dirty="0"/>
          </a:p>
        </p:txBody>
      </p:sp>
      <p:sp>
        <p:nvSpPr>
          <p:cNvPr id="37" name="TextBox 36"/>
          <p:cNvSpPr txBox="1"/>
          <p:nvPr/>
        </p:nvSpPr>
        <p:spPr>
          <a:xfrm>
            <a:off x="7699761" y="6356367"/>
            <a:ext cx="4924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600" dirty="0" smtClean="0"/>
              <a:t>600</a:t>
            </a:r>
            <a:endParaRPr lang="en-GB" sz="1600" dirty="0"/>
          </a:p>
        </p:txBody>
      </p:sp>
      <p:sp>
        <p:nvSpPr>
          <p:cNvPr id="38" name="TextBox 37"/>
          <p:cNvSpPr txBox="1"/>
          <p:nvPr/>
        </p:nvSpPr>
        <p:spPr>
          <a:xfrm>
            <a:off x="6045850" y="6337946"/>
            <a:ext cx="5950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600" dirty="0" smtClean="0"/>
              <a:t>1000</a:t>
            </a:r>
            <a:endParaRPr lang="en-GB" sz="1600" dirty="0"/>
          </a:p>
        </p:txBody>
      </p:sp>
      <p:sp>
        <p:nvSpPr>
          <p:cNvPr id="39" name="TextBox 38"/>
          <p:cNvSpPr txBox="1"/>
          <p:nvPr/>
        </p:nvSpPr>
        <p:spPr>
          <a:xfrm>
            <a:off x="8383621" y="2127684"/>
            <a:ext cx="4924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600" dirty="0" smtClean="0"/>
              <a:t>100</a:t>
            </a:r>
            <a:endParaRPr lang="en-GB" sz="1600" dirty="0"/>
          </a:p>
        </p:txBody>
      </p:sp>
      <p:sp>
        <p:nvSpPr>
          <p:cNvPr id="40" name="TextBox 39"/>
          <p:cNvSpPr txBox="1"/>
          <p:nvPr/>
        </p:nvSpPr>
        <p:spPr>
          <a:xfrm>
            <a:off x="8375117" y="5327868"/>
            <a:ext cx="389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600" dirty="0" smtClean="0"/>
              <a:t>20</a:t>
            </a:r>
            <a:endParaRPr lang="en-GB" sz="1600" dirty="0"/>
          </a:p>
        </p:txBody>
      </p:sp>
      <p:sp>
        <p:nvSpPr>
          <p:cNvPr id="41" name="TextBox 40"/>
          <p:cNvSpPr txBox="1"/>
          <p:nvPr/>
        </p:nvSpPr>
        <p:spPr>
          <a:xfrm>
            <a:off x="8402043" y="3743794"/>
            <a:ext cx="389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600" dirty="0" smtClean="0"/>
              <a:t>60</a:t>
            </a:r>
            <a:endParaRPr lang="en-GB" sz="1600" dirty="0"/>
          </a:p>
        </p:txBody>
      </p:sp>
      <p:sp>
        <p:nvSpPr>
          <p:cNvPr id="42" name="TextBox 41"/>
          <p:cNvSpPr txBox="1"/>
          <p:nvPr/>
        </p:nvSpPr>
        <p:spPr>
          <a:xfrm>
            <a:off x="8370092" y="536695"/>
            <a:ext cx="4924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600" dirty="0" smtClean="0"/>
              <a:t>140</a:t>
            </a:r>
            <a:endParaRPr lang="en-GB" sz="1600" dirty="0"/>
          </a:p>
        </p:txBody>
      </p:sp>
      <p:sp>
        <p:nvSpPr>
          <p:cNvPr id="43" name="TextBox 42"/>
          <p:cNvSpPr txBox="1"/>
          <p:nvPr/>
        </p:nvSpPr>
        <p:spPr>
          <a:xfrm rot="16200000">
            <a:off x="8139951" y="2915190"/>
            <a:ext cx="9140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b="1" dirty="0" smtClean="0">
                <a:solidFill>
                  <a:srgbClr val="9900FF"/>
                </a:solidFill>
              </a:rPr>
              <a:t>p</a:t>
            </a:r>
            <a:r>
              <a:rPr lang="nb-NO" dirty="0" smtClean="0">
                <a:solidFill>
                  <a:srgbClr val="9900FF"/>
                </a:solidFill>
              </a:rPr>
              <a:t>, </a:t>
            </a:r>
            <a:r>
              <a:rPr lang="nb-NO" sz="2000" dirty="0" err="1" smtClean="0">
                <a:solidFill>
                  <a:srgbClr val="9900FF"/>
                </a:solidFill>
              </a:rPr>
              <a:t>GPa</a:t>
            </a:r>
            <a:endParaRPr lang="en-GB" sz="2000" dirty="0">
              <a:solidFill>
                <a:srgbClr val="9900FF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4389227" y="6359717"/>
            <a:ext cx="7938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b="1" dirty="0" smtClean="0">
                <a:solidFill>
                  <a:srgbClr val="9900FF"/>
                </a:solidFill>
              </a:rPr>
              <a:t>V</a:t>
            </a:r>
            <a:r>
              <a:rPr lang="nb-NO" dirty="0" smtClean="0">
                <a:solidFill>
                  <a:srgbClr val="9900FF"/>
                </a:solidFill>
              </a:rPr>
              <a:t>, </a:t>
            </a:r>
            <a:r>
              <a:rPr lang="nb-NO" sz="2000" dirty="0" smtClean="0">
                <a:solidFill>
                  <a:srgbClr val="9900FF"/>
                </a:solidFill>
              </a:rPr>
              <a:t>Å</a:t>
            </a:r>
            <a:r>
              <a:rPr lang="nb-NO" sz="2000" baseline="30000" dirty="0" smtClean="0">
                <a:solidFill>
                  <a:srgbClr val="9900FF"/>
                </a:solidFill>
              </a:rPr>
              <a:t>3</a:t>
            </a:r>
            <a:endParaRPr lang="en-GB" sz="2000" baseline="30000" dirty="0">
              <a:solidFill>
                <a:srgbClr val="9900FF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636679" y="533051"/>
            <a:ext cx="1972015" cy="584775"/>
          </a:xfrm>
          <a:prstGeom prst="rect">
            <a:avLst/>
          </a:prstGeom>
          <a:solidFill>
            <a:srgbClr val="E6E6E6"/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b-NO" sz="1600" dirty="0" err="1" smtClean="0">
                <a:solidFill>
                  <a:srgbClr val="9900FF"/>
                </a:solidFill>
              </a:rPr>
              <a:t>FeO</a:t>
            </a:r>
            <a:r>
              <a:rPr lang="nb-NO" sz="1600" dirty="0" smtClean="0">
                <a:solidFill>
                  <a:srgbClr val="9900FF"/>
                </a:solidFill>
              </a:rPr>
              <a:t>: </a:t>
            </a:r>
            <a:r>
              <a:rPr lang="nb-NO" sz="1600" dirty="0" err="1" smtClean="0">
                <a:solidFill>
                  <a:srgbClr val="9900FF"/>
                </a:solidFill>
              </a:rPr>
              <a:t>filled</a:t>
            </a:r>
            <a:r>
              <a:rPr lang="nb-NO" sz="1600" dirty="0" smtClean="0">
                <a:solidFill>
                  <a:srgbClr val="9900FF"/>
                </a:solidFill>
              </a:rPr>
              <a:t>, solid</a:t>
            </a:r>
          </a:p>
          <a:p>
            <a:r>
              <a:rPr lang="nb-NO" sz="1600" dirty="0" smtClean="0">
                <a:solidFill>
                  <a:srgbClr val="9900FF"/>
                </a:solidFill>
              </a:rPr>
              <a:t>FeO</a:t>
            </a:r>
            <a:r>
              <a:rPr lang="nb-NO" sz="1600" baseline="-25000" dirty="0" smtClean="0">
                <a:solidFill>
                  <a:srgbClr val="9900FF"/>
                </a:solidFill>
              </a:rPr>
              <a:t>1.5</a:t>
            </a:r>
            <a:r>
              <a:rPr lang="nb-NO" sz="1600" dirty="0" smtClean="0">
                <a:solidFill>
                  <a:srgbClr val="9900FF"/>
                </a:solidFill>
              </a:rPr>
              <a:t>: </a:t>
            </a:r>
            <a:r>
              <a:rPr lang="nb-NO" sz="1600" dirty="0" err="1" smtClean="0">
                <a:solidFill>
                  <a:srgbClr val="9900FF"/>
                </a:solidFill>
              </a:rPr>
              <a:t>open</a:t>
            </a:r>
            <a:r>
              <a:rPr lang="nb-NO" sz="1600" dirty="0" smtClean="0">
                <a:solidFill>
                  <a:srgbClr val="9900FF"/>
                </a:solidFill>
              </a:rPr>
              <a:t>, </a:t>
            </a:r>
            <a:r>
              <a:rPr lang="nb-NO" sz="1600" dirty="0" err="1" smtClean="0">
                <a:solidFill>
                  <a:srgbClr val="9900FF"/>
                </a:solidFill>
              </a:rPr>
              <a:t>stippled</a:t>
            </a:r>
            <a:endParaRPr lang="en-GB" sz="1600" baseline="-25000" dirty="0">
              <a:solidFill>
                <a:srgbClr val="9900FF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3241712" y="5837151"/>
            <a:ext cx="672584" cy="412934"/>
          </a:xfrm>
          <a:prstGeom prst="rect">
            <a:avLst/>
          </a:prstGeom>
          <a:solidFill>
            <a:srgbClr val="E6E6E6"/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800"/>
              </a:lnSpc>
            </a:pPr>
            <a:r>
              <a:rPr lang="nb-NO" sz="800" dirty="0" smtClean="0">
                <a:solidFill>
                  <a:srgbClr val="9900FF"/>
                </a:solidFill>
              </a:rPr>
              <a:t>            </a:t>
            </a:r>
            <a:r>
              <a:rPr lang="nb-NO" sz="800" b="1" dirty="0" smtClean="0">
                <a:solidFill>
                  <a:srgbClr val="9900FF"/>
                </a:solidFill>
              </a:rPr>
              <a:t>V/p</a:t>
            </a:r>
            <a:r>
              <a:rPr lang="nb-NO" sz="800" dirty="0" smtClean="0">
                <a:solidFill>
                  <a:srgbClr val="9900FF"/>
                </a:solidFill>
              </a:rPr>
              <a:t> </a:t>
            </a:r>
          </a:p>
          <a:p>
            <a:pPr>
              <a:lnSpc>
                <a:spcPts val="900"/>
              </a:lnSpc>
            </a:pPr>
            <a:r>
              <a:rPr lang="nb-NO" sz="800" dirty="0" err="1" smtClean="0">
                <a:solidFill>
                  <a:srgbClr val="9900FF"/>
                </a:solidFill>
              </a:rPr>
              <a:t>FeO</a:t>
            </a:r>
            <a:r>
              <a:rPr lang="nb-NO" sz="800" dirty="0" smtClean="0">
                <a:solidFill>
                  <a:srgbClr val="9900FF"/>
                </a:solidFill>
              </a:rPr>
              <a:t>     25.5</a:t>
            </a:r>
          </a:p>
          <a:p>
            <a:pPr>
              <a:lnSpc>
                <a:spcPts val="800"/>
              </a:lnSpc>
            </a:pPr>
            <a:r>
              <a:rPr lang="nb-NO" sz="800" dirty="0" smtClean="0">
                <a:solidFill>
                  <a:srgbClr val="9900FF"/>
                </a:solidFill>
              </a:rPr>
              <a:t>FeO</a:t>
            </a:r>
            <a:r>
              <a:rPr lang="nb-NO" sz="800" baseline="-25000" dirty="0" smtClean="0">
                <a:solidFill>
                  <a:srgbClr val="9900FF"/>
                </a:solidFill>
              </a:rPr>
              <a:t>1.5</a:t>
            </a:r>
            <a:r>
              <a:rPr lang="nb-NO" sz="800" dirty="0" smtClean="0">
                <a:solidFill>
                  <a:srgbClr val="9900FF"/>
                </a:solidFill>
              </a:rPr>
              <a:t>  22.0</a:t>
            </a:r>
            <a:endParaRPr lang="en-GB" sz="800" baseline="-25000" dirty="0">
              <a:solidFill>
                <a:srgbClr val="9900FF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4057131" y="5837151"/>
            <a:ext cx="357966" cy="412934"/>
          </a:xfrm>
          <a:prstGeom prst="rect">
            <a:avLst/>
          </a:prstGeom>
          <a:solidFill>
            <a:srgbClr val="E6E6E6"/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800"/>
              </a:lnSpc>
            </a:pPr>
            <a:r>
              <a:rPr lang="nb-NO" sz="800" b="1" dirty="0" smtClean="0">
                <a:solidFill>
                  <a:srgbClr val="9900FF"/>
                </a:solidFill>
              </a:rPr>
              <a:t>V/p</a:t>
            </a:r>
            <a:r>
              <a:rPr lang="nb-NO" sz="800" dirty="0" smtClean="0">
                <a:solidFill>
                  <a:srgbClr val="9900FF"/>
                </a:solidFill>
              </a:rPr>
              <a:t> </a:t>
            </a:r>
          </a:p>
          <a:p>
            <a:pPr>
              <a:lnSpc>
                <a:spcPts val="900"/>
              </a:lnSpc>
            </a:pPr>
            <a:r>
              <a:rPr lang="nb-NO" sz="800" dirty="0" smtClean="0">
                <a:solidFill>
                  <a:srgbClr val="9900FF"/>
                </a:solidFill>
              </a:rPr>
              <a:t>6.5</a:t>
            </a:r>
          </a:p>
          <a:p>
            <a:pPr>
              <a:lnSpc>
                <a:spcPts val="800"/>
              </a:lnSpc>
            </a:pPr>
            <a:r>
              <a:rPr lang="nb-NO" sz="800" dirty="0" smtClean="0">
                <a:solidFill>
                  <a:srgbClr val="9900FF"/>
                </a:solidFill>
              </a:rPr>
              <a:t>6.2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7102526" y="5835772"/>
            <a:ext cx="672584" cy="412934"/>
          </a:xfrm>
          <a:prstGeom prst="rect">
            <a:avLst/>
          </a:prstGeom>
          <a:solidFill>
            <a:srgbClr val="E6E6E6"/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800"/>
              </a:lnSpc>
            </a:pPr>
            <a:r>
              <a:rPr lang="nb-NO" sz="800" dirty="0" smtClean="0">
                <a:solidFill>
                  <a:srgbClr val="9900FF"/>
                </a:solidFill>
              </a:rPr>
              <a:t>            </a:t>
            </a:r>
            <a:r>
              <a:rPr lang="nb-NO" sz="800" b="1" dirty="0" smtClean="0">
                <a:solidFill>
                  <a:srgbClr val="9900FF"/>
                </a:solidFill>
              </a:rPr>
              <a:t>V/p</a:t>
            </a:r>
            <a:r>
              <a:rPr lang="nb-NO" sz="800" dirty="0" smtClean="0">
                <a:solidFill>
                  <a:srgbClr val="9900FF"/>
                </a:solidFill>
              </a:rPr>
              <a:t> </a:t>
            </a:r>
          </a:p>
          <a:p>
            <a:pPr>
              <a:lnSpc>
                <a:spcPts val="900"/>
              </a:lnSpc>
            </a:pPr>
            <a:r>
              <a:rPr lang="nb-NO" sz="800" dirty="0" err="1" smtClean="0">
                <a:solidFill>
                  <a:srgbClr val="9900FF"/>
                </a:solidFill>
              </a:rPr>
              <a:t>FeO</a:t>
            </a:r>
            <a:r>
              <a:rPr lang="nb-NO" sz="800" dirty="0" smtClean="0">
                <a:solidFill>
                  <a:srgbClr val="9900FF"/>
                </a:solidFill>
              </a:rPr>
              <a:t>     5.7</a:t>
            </a:r>
          </a:p>
          <a:p>
            <a:pPr>
              <a:lnSpc>
                <a:spcPts val="800"/>
              </a:lnSpc>
            </a:pPr>
            <a:r>
              <a:rPr lang="nb-NO" sz="800" dirty="0" smtClean="0">
                <a:solidFill>
                  <a:srgbClr val="9900FF"/>
                </a:solidFill>
              </a:rPr>
              <a:t>FeO</a:t>
            </a:r>
            <a:r>
              <a:rPr lang="nb-NO" sz="800" baseline="-25000" dirty="0" smtClean="0">
                <a:solidFill>
                  <a:srgbClr val="9900FF"/>
                </a:solidFill>
              </a:rPr>
              <a:t>1.5</a:t>
            </a:r>
            <a:r>
              <a:rPr lang="nb-NO" sz="800" dirty="0" smtClean="0">
                <a:solidFill>
                  <a:srgbClr val="9900FF"/>
                </a:solidFill>
              </a:rPr>
              <a:t>  5.2</a:t>
            </a:r>
            <a:endParaRPr lang="en-GB" sz="800" baseline="-25000" dirty="0">
              <a:solidFill>
                <a:srgbClr val="9900FF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7924061" y="5835772"/>
            <a:ext cx="379497" cy="412934"/>
          </a:xfrm>
          <a:prstGeom prst="rect">
            <a:avLst/>
          </a:prstGeom>
          <a:solidFill>
            <a:srgbClr val="E6E6E6"/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800"/>
              </a:lnSpc>
            </a:pPr>
            <a:r>
              <a:rPr lang="nb-NO" sz="800" b="1" dirty="0" smtClean="0">
                <a:solidFill>
                  <a:srgbClr val="9900FF"/>
                </a:solidFill>
              </a:rPr>
              <a:t>V/p</a:t>
            </a:r>
            <a:r>
              <a:rPr lang="nb-NO" sz="800" dirty="0" smtClean="0">
                <a:solidFill>
                  <a:srgbClr val="9900FF"/>
                </a:solidFill>
              </a:rPr>
              <a:t> </a:t>
            </a:r>
          </a:p>
          <a:p>
            <a:pPr>
              <a:lnSpc>
                <a:spcPts val="900"/>
              </a:lnSpc>
            </a:pPr>
            <a:r>
              <a:rPr lang="nb-NO" sz="800" dirty="0" smtClean="0">
                <a:solidFill>
                  <a:srgbClr val="9900FF"/>
                </a:solidFill>
              </a:rPr>
              <a:t>14.2</a:t>
            </a:r>
          </a:p>
          <a:p>
            <a:pPr>
              <a:lnSpc>
                <a:spcPts val="800"/>
              </a:lnSpc>
            </a:pPr>
            <a:r>
              <a:rPr lang="nb-NO" sz="800" dirty="0" smtClean="0">
                <a:solidFill>
                  <a:srgbClr val="9900FF"/>
                </a:solidFill>
              </a:rPr>
              <a:t>12.7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809677" y="2044563"/>
            <a:ext cx="1016625" cy="338554"/>
          </a:xfrm>
          <a:prstGeom prst="rect">
            <a:avLst/>
          </a:prstGeom>
          <a:solidFill>
            <a:srgbClr val="E6E6E6"/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b-NO" sz="1600" b="1" dirty="0" smtClean="0">
                <a:solidFill>
                  <a:srgbClr val="9900FF"/>
                </a:solidFill>
              </a:rPr>
              <a:t>12.5% Fe</a:t>
            </a:r>
            <a:endParaRPr lang="en-GB" sz="1600" b="1" dirty="0">
              <a:solidFill>
                <a:srgbClr val="9900FF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6851113" y="2044563"/>
            <a:ext cx="1016625" cy="338554"/>
          </a:xfrm>
          <a:prstGeom prst="rect">
            <a:avLst/>
          </a:prstGeom>
          <a:solidFill>
            <a:srgbClr val="E6E6E6"/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b-NO" sz="1600" b="1" dirty="0" smtClean="0">
                <a:solidFill>
                  <a:srgbClr val="9900FF"/>
                </a:solidFill>
              </a:rPr>
              <a:t>25.0% Fe</a:t>
            </a:r>
            <a:endParaRPr lang="en-GB" sz="1600" b="1" dirty="0">
              <a:solidFill>
                <a:srgbClr val="99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093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555776" y="524343"/>
            <a:ext cx="6396593" cy="6111300"/>
            <a:chOff x="3059832" y="476672"/>
            <a:chExt cx="5952406" cy="576064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059832" y="476672"/>
              <a:ext cx="5952406" cy="5760640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5082493" y="734886"/>
              <a:ext cx="2902557" cy="4772779"/>
            </a:xfrm>
            <a:prstGeom prst="rect">
              <a:avLst/>
            </a:prstGeom>
            <a:noFill/>
            <a:ln w="3175">
              <a:solidFill>
                <a:srgbClr val="9900CC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9900CC"/>
                </a:solidFill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86239" y="84735"/>
            <a:ext cx="2844048" cy="439608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ts val="1400"/>
              </a:lnSpc>
            </a:pPr>
            <a:r>
              <a:rPr lang="nb-NO" sz="1400" dirty="0" smtClean="0">
                <a:solidFill>
                  <a:srgbClr val="0066FF"/>
                </a:solidFill>
              </a:rPr>
              <a:t>First </a:t>
            </a:r>
            <a:r>
              <a:rPr lang="nb-NO" sz="1400" dirty="0" err="1" smtClean="0">
                <a:solidFill>
                  <a:srgbClr val="0066FF"/>
                </a:solidFill>
              </a:rPr>
              <a:t>principles</a:t>
            </a:r>
            <a:r>
              <a:rPr lang="nb-NO" sz="1400" dirty="0" smtClean="0">
                <a:solidFill>
                  <a:srgbClr val="0066FF"/>
                </a:solidFill>
              </a:rPr>
              <a:t> </a:t>
            </a:r>
            <a:r>
              <a:rPr lang="nb-NO" sz="1400" dirty="0" err="1" smtClean="0">
                <a:solidFill>
                  <a:srgbClr val="0066FF"/>
                </a:solidFill>
              </a:rPr>
              <a:t>atomistic</a:t>
            </a:r>
            <a:r>
              <a:rPr lang="nb-NO" sz="1400" dirty="0" smtClean="0">
                <a:solidFill>
                  <a:srgbClr val="0066FF"/>
                </a:solidFill>
              </a:rPr>
              <a:t> </a:t>
            </a:r>
            <a:r>
              <a:rPr lang="nb-NO" sz="1400" dirty="0" err="1" smtClean="0">
                <a:solidFill>
                  <a:srgbClr val="0066FF"/>
                </a:solidFill>
              </a:rPr>
              <a:t>simulations</a:t>
            </a:r>
            <a:endParaRPr lang="nb-NO" sz="1400" dirty="0"/>
          </a:p>
          <a:p>
            <a:pPr>
              <a:lnSpc>
                <a:spcPts val="1400"/>
              </a:lnSpc>
            </a:pPr>
            <a:r>
              <a:rPr lang="nb-NO" sz="1100" dirty="0" smtClean="0"/>
              <a:t>Deng et al. 2020, Nat. </a:t>
            </a:r>
            <a:r>
              <a:rPr lang="nb-NO" sz="1100" dirty="0" err="1" smtClean="0"/>
              <a:t>Comm</a:t>
            </a:r>
            <a:r>
              <a:rPr lang="nb-NO" sz="1100" dirty="0"/>
              <a:t>.</a:t>
            </a:r>
            <a:endParaRPr lang="en-GB" sz="1100" dirty="0"/>
          </a:p>
        </p:txBody>
      </p:sp>
      <p:sp>
        <p:nvSpPr>
          <p:cNvPr id="7" name="TextBox 6"/>
          <p:cNvSpPr txBox="1"/>
          <p:nvPr/>
        </p:nvSpPr>
        <p:spPr>
          <a:xfrm rot="16200000">
            <a:off x="3948024" y="3821649"/>
            <a:ext cx="13500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smtClean="0">
                <a:solidFill>
                  <a:srgbClr val="9900CC"/>
                </a:solidFill>
              </a:rPr>
              <a:t>metal </a:t>
            </a:r>
            <a:r>
              <a:rPr lang="nb-NO" sz="1200" dirty="0" err="1" smtClean="0">
                <a:solidFill>
                  <a:srgbClr val="9900CC"/>
                </a:solidFill>
              </a:rPr>
              <a:t>precipitation</a:t>
            </a:r>
            <a:endParaRPr lang="en-GB" sz="1200" dirty="0">
              <a:solidFill>
                <a:srgbClr val="99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285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3347521" y="58147"/>
            <a:ext cx="5676616" cy="3226837"/>
            <a:chOff x="3347521" y="58147"/>
            <a:chExt cx="5676616" cy="3226837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347521" y="58147"/>
              <a:ext cx="5676616" cy="3226837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3823693" y="2686373"/>
              <a:ext cx="128375" cy="1803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6290507" y="2683790"/>
              <a:ext cx="128375" cy="1803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86239" y="84735"/>
            <a:ext cx="2844048" cy="439608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ts val="1400"/>
              </a:lnSpc>
            </a:pPr>
            <a:r>
              <a:rPr lang="nb-NO" sz="1400" dirty="0" smtClean="0">
                <a:solidFill>
                  <a:srgbClr val="0066FF"/>
                </a:solidFill>
              </a:rPr>
              <a:t>First </a:t>
            </a:r>
            <a:r>
              <a:rPr lang="nb-NO" sz="1400" dirty="0" err="1" smtClean="0">
                <a:solidFill>
                  <a:srgbClr val="0066FF"/>
                </a:solidFill>
              </a:rPr>
              <a:t>principles</a:t>
            </a:r>
            <a:r>
              <a:rPr lang="nb-NO" sz="1400" dirty="0" smtClean="0">
                <a:solidFill>
                  <a:srgbClr val="0066FF"/>
                </a:solidFill>
              </a:rPr>
              <a:t> </a:t>
            </a:r>
            <a:r>
              <a:rPr lang="nb-NO" sz="1400" dirty="0" err="1" smtClean="0">
                <a:solidFill>
                  <a:srgbClr val="0066FF"/>
                </a:solidFill>
              </a:rPr>
              <a:t>atomistic</a:t>
            </a:r>
            <a:r>
              <a:rPr lang="nb-NO" sz="1400" dirty="0" smtClean="0">
                <a:solidFill>
                  <a:srgbClr val="0066FF"/>
                </a:solidFill>
              </a:rPr>
              <a:t> </a:t>
            </a:r>
            <a:r>
              <a:rPr lang="nb-NO" sz="1400" dirty="0" err="1" smtClean="0">
                <a:solidFill>
                  <a:srgbClr val="0066FF"/>
                </a:solidFill>
              </a:rPr>
              <a:t>simulations</a:t>
            </a:r>
            <a:endParaRPr lang="nb-NO" sz="1400" dirty="0"/>
          </a:p>
          <a:p>
            <a:pPr>
              <a:lnSpc>
                <a:spcPts val="1400"/>
              </a:lnSpc>
            </a:pPr>
            <a:r>
              <a:rPr lang="nb-NO" sz="1100" dirty="0" smtClean="0"/>
              <a:t>Deng et al. 2020, Nat. </a:t>
            </a:r>
            <a:r>
              <a:rPr lang="nb-NO" sz="1100" dirty="0" err="1" smtClean="0"/>
              <a:t>Comm</a:t>
            </a:r>
            <a:r>
              <a:rPr lang="nb-NO" sz="1100" dirty="0"/>
              <a:t>.</a:t>
            </a:r>
            <a:endParaRPr lang="en-GB" sz="11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7091" y="4067057"/>
            <a:ext cx="5363442" cy="276106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777925" y="64072"/>
            <a:ext cx="1585994" cy="2834111"/>
          </a:xfrm>
          <a:prstGeom prst="rect">
            <a:avLst/>
          </a:prstGeom>
          <a:noFill/>
          <a:ln w="3175">
            <a:solidFill>
              <a:srgbClr val="9900CC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4060556" y="165315"/>
            <a:ext cx="1937288" cy="2722536"/>
          </a:xfrm>
          <a:prstGeom prst="rect">
            <a:avLst/>
          </a:prstGeom>
          <a:noFill/>
          <a:ln w="3175">
            <a:solidFill>
              <a:srgbClr val="9900CC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/>
          <p:cNvSpPr txBox="1"/>
          <p:nvPr/>
        </p:nvSpPr>
        <p:spPr>
          <a:xfrm>
            <a:off x="6603056" y="2651141"/>
            <a:ext cx="4154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b="1" dirty="0" smtClean="0"/>
              <a:t>1%</a:t>
            </a:r>
            <a:endParaRPr lang="en-GB" sz="12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8160636" y="2658890"/>
            <a:ext cx="4154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b="1" dirty="0" smtClean="0"/>
              <a:t>4%</a:t>
            </a:r>
            <a:endParaRPr lang="en-GB" sz="1200" b="1" dirty="0"/>
          </a:p>
        </p:txBody>
      </p:sp>
      <p:sp>
        <p:nvSpPr>
          <p:cNvPr id="14" name="TextBox 13"/>
          <p:cNvSpPr txBox="1"/>
          <p:nvPr/>
        </p:nvSpPr>
        <p:spPr>
          <a:xfrm rot="16200000">
            <a:off x="3291930" y="1533066"/>
            <a:ext cx="13500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smtClean="0">
                <a:solidFill>
                  <a:srgbClr val="9900CC"/>
                </a:solidFill>
              </a:rPr>
              <a:t>metal </a:t>
            </a:r>
            <a:r>
              <a:rPr lang="nb-NO" sz="1200" dirty="0" err="1" smtClean="0">
                <a:solidFill>
                  <a:srgbClr val="9900CC"/>
                </a:solidFill>
              </a:rPr>
              <a:t>precipitation</a:t>
            </a:r>
            <a:endParaRPr lang="en-GB" sz="1200" dirty="0">
              <a:solidFill>
                <a:srgbClr val="99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433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0428" y="1924642"/>
            <a:ext cx="6565359" cy="4613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Text Box 2"/>
          <p:cNvSpPr txBox="1">
            <a:spLocks noChangeArrowheads="1"/>
          </p:cNvSpPr>
          <p:nvPr/>
        </p:nvSpPr>
        <p:spPr bwMode="auto">
          <a:xfrm>
            <a:off x="2179477" y="1137648"/>
            <a:ext cx="4767395" cy="759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ts val="2600"/>
              </a:lnSpc>
            </a:pPr>
            <a:r>
              <a:rPr lang="nb-NO" sz="2600" dirty="0" err="1" smtClean="0">
                <a:solidFill>
                  <a:srgbClr val="3333FF"/>
                </a:solidFill>
              </a:rPr>
              <a:t>Terrestrial</a:t>
            </a:r>
            <a:r>
              <a:rPr lang="nb-NO" sz="2600" dirty="0">
                <a:solidFill>
                  <a:srgbClr val="3333FF"/>
                </a:solidFill>
              </a:rPr>
              <a:t> </a:t>
            </a:r>
            <a:r>
              <a:rPr lang="nb-NO" sz="2600" dirty="0" smtClean="0">
                <a:solidFill>
                  <a:srgbClr val="3333FF"/>
                </a:solidFill>
              </a:rPr>
              <a:t>planets:</a:t>
            </a:r>
          </a:p>
          <a:p>
            <a:pPr>
              <a:lnSpc>
                <a:spcPts val="2600"/>
              </a:lnSpc>
            </a:pPr>
            <a:r>
              <a:rPr lang="nb-NO" sz="2200" dirty="0"/>
              <a:t> </a:t>
            </a:r>
            <a:r>
              <a:rPr lang="nb-NO" sz="2200" dirty="0" err="1" smtClean="0"/>
              <a:t>mainly</a:t>
            </a:r>
            <a:r>
              <a:rPr lang="nb-NO" sz="2200" dirty="0" smtClean="0"/>
              <a:t> </a:t>
            </a:r>
            <a:r>
              <a:rPr lang="nb-NO" sz="2200" b="1" dirty="0" smtClean="0">
                <a:solidFill>
                  <a:srgbClr val="996600"/>
                </a:solidFill>
              </a:rPr>
              <a:t>rock</a:t>
            </a:r>
            <a:r>
              <a:rPr lang="nb-NO" sz="2200" dirty="0" smtClean="0"/>
              <a:t> and </a:t>
            </a:r>
            <a:r>
              <a:rPr lang="nb-NO" sz="2200" b="1" dirty="0" smtClean="0">
                <a:solidFill>
                  <a:srgbClr val="6600CC"/>
                </a:solidFill>
              </a:rPr>
              <a:t>Fe-dominated metal</a:t>
            </a:r>
            <a:endParaRPr lang="en-GB" sz="2200" b="1" dirty="0">
              <a:solidFill>
                <a:srgbClr val="6600CC"/>
              </a:solidFill>
            </a:endParaRPr>
          </a:p>
        </p:txBody>
      </p:sp>
      <p:sp>
        <p:nvSpPr>
          <p:cNvPr id="214022" name="Oval 6"/>
          <p:cNvSpPr>
            <a:spLocks noChangeArrowheads="1"/>
          </p:cNvSpPr>
          <p:nvPr/>
        </p:nvSpPr>
        <p:spPr bwMode="auto">
          <a:xfrm>
            <a:off x="2258016" y="3200118"/>
            <a:ext cx="318978" cy="379666"/>
          </a:xfrm>
          <a:prstGeom prst="ellipse">
            <a:avLst/>
          </a:prstGeom>
          <a:noFill/>
          <a:ln w="19050">
            <a:solidFill>
              <a:srgbClr val="99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nb-NO" dirty="0"/>
          </a:p>
        </p:txBody>
      </p:sp>
      <p:sp>
        <p:nvSpPr>
          <p:cNvPr id="214023" name="Oval 7"/>
          <p:cNvSpPr>
            <a:spLocks noChangeArrowheads="1"/>
          </p:cNvSpPr>
          <p:nvPr/>
        </p:nvSpPr>
        <p:spPr bwMode="auto">
          <a:xfrm rot="598568">
            <a:off x="1346870" y="3242834"/>
            <a:ext cx="882809" cy="1117140"/>
          </a:xfrm>
          <a:prstGeom prst="ellipse">
            <a:avLst/>
          </a:prstGeom>
          <a:noFill/>
          <a:ln w="19050">
            <a:solidFill>
              <a:srgbClr val="9966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9" name="Rectangle 8"/>
          <p:cNvSpPr/>
          <p:nvPr/>
        </p:nvSpPr>
        <p:spPr>
          <a:xfrm>
            <a:off x="137649" y="133100"/>
            <a:ext cx="7776864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rgbClr val="3333FF"/>
                </a:solidFill>
              </a:rPr>
              <a:t>Solar photosphere  =  bulk solar system composition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589251" y="2808183"/>
            <a:ext cx="59022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500" dirty="0" smtClean="0">
                <a:solidFill>
                  <a:srgbClr val="996600"/>
                </a:solidFill>
              </a:rPr>
              <a:t>Rock</a:t>
            </a:r>
            <a:endParaRPr lang="en-GB" sz="1500" dirty="0">
              <a:solidFill>
                <a:srgbClr val="9966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325795" y="3002279"/>
            <a:ext cx="822661" cy="425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300"/>
              </a:lnSpc>
            </a:pPr>
            <a:r>
              <a:rPr lang="nb-NO" sz="1400" dirty="0" smtClean="0">
                <a:solidFill>
                  <a:srgbClr val="6600CC"/>
                </a:solidFill>
              </a:rPr>
              <a:t>Fe-metal</a:t>
            </a:r>
          </a:p>
          <a:p>
            <a:pPr>
              <a:lnSpc>
                <a:spcPts val="1300"/>
              </a:lnSpc>
            </a:pPr>
            <a:r>
              <a:rPr lang="nb-NO" sz="1400" dirty="0">
                <a:solidFill>
                  <a:srgbClr val="6600CC"/>
                </a:solidFill>
              </a:rPr>
              <a:t> </a:t>
            </a:r>
            <a:r>
              <a:rPr lang="nb-NO" sz="1400" dirty="0" smtClean="0">
                <a:solidFill>
                  <a:srgbClr val="6600CC"/>
                </a:solidFill>
              </a:rPr>
              <a:t>   </a:t>
            </a:r>
            <a:r>
              <a:rPr lang="nb-NO" sz="1400" dirty="0" smtClean="0">
                <a:solidFill>
                  <a:srgbClr val="996600"/>
                </a:solidFill>
              </a:rPr>
              <a:t>Rock</a:t>
            </a:r>
            <a:endParaRPr lang="nb-NO" sz="1400" dirty="0">
              <a:solidFill>
                <a:srgbClr val="996600"/>
              </a:solidFill>
            </a:endParaRPr>
          </a:p>
        </p:txBody>
      </p:sp>
      <p:sp>
        <p:nvSpPr>
          <p:cNvPr id="22" name="Oval 6"/>
          <p:cNvSpPr>
            <a:spLocks noChangeArrowheads="1"/>
          </p:cNvSpPr>
          <p:nvPr/>
        </p:nvSpPr>
        <p:spPr bwMode="auto">
          <a:xfrm>
            <a:off x="2288540" y="3236077"/>
            <a:ext cx="261992" cy="318499"/>
          </a:xfrm>
          <a:prstGeom prst="ellipse">
            <a:avLst/>
          </a:prstGeom>
          <a:noFill/>
          <a:ln w="19050">
            <a:solidFill>
              <a:srgbClr val="9966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24" name="Oval 6"/>
          <p:cNvSpPr>
            <a:spLocks noChangeArrowheads="1"/>
          </p:cNvSpPr>
          <p:nvPr/>
        </p:nvSpPr>
        <p:spPr bwMode="auto">
          <a:xfrm>
            <a:off x="1180368" y="2809342"/>
            <a:ext cx="201280" cy="283967"/>
          </a:xfrm>
          <a:prstGeom prst="ellipse">
            <a:avLst/>
          </a:prstGeom>
          <a:noFill/>
          <a:ln w="19050">
            <a:solidFill>
              <a:srgbClr val="9966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nb-NO"/>
          </a:p>
        </p:txBody>
      </p:sp>
      <p:cxnSp>
        <p:nvCxnSpPr>
          <p:cNvPr id="26" name="Straight Arrow Connector 25"/>
          <p:cNvCxnSpPr/>
          <p:nvPr/>
        </p:nvCxnSpPr>
        <p:spPr>
          <a:xfrm flipH="1" flipV="1">
            <a:off x="1392317" y="2947199"/>
            <a:ext cx="303088" cy="25684"/>
          </a:xfrm>
          <a:prstGeom prst="straightConnector1">
            <a:avLst/>
          </a:prstGeom>
          <a:ln>
            <a:solidFill>
              <a:srgbClr val="99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/>
          <p:cNvGrpSpPr/>
          <p:nvPr/>
        </p:nvGrpSpPr>
        <p:grpSpPr>
          <a:xfrm>
            <a:off x="6701379" y="3179569"/>
            <a:ext cx="2223622" cy="2554545"/>
            <a:chOff x="6063682" y="2974824"/>
            <a:chExt cx="2223622" cy="2554545"/>
          </a:xfrm>
        </p:grpSpPr>
        <p:sp>
          <p:nvSpPr>
            <p:cNvPr id="17" name="Text Box 2"/>
            <p:cNvSpPr txBox="1">
              <a:spLocks noChangeArrowheads="1"/>
            </p:cNvSpPr>
            <p:nvPr/>
          </p:nvSpPr>
          <p:spPr bwMode="auto">
            <a:xfrm>
              <a:off x="6063682" y="2974824"/>
              <a:ext cx="2223622" cy="2554545"/>
            </a:xfrm>
            <a:prstGeom prst="rect">
              <a:avLst/>
            </a:prstGeom>
            <a:solidFill>
              <a:srgbClr val="E1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lnSpc>
                  <a:spcPts val="3200"/>
                </a:lnSpc>
              </a:pPr>
              <a:r>
                <a:rPr lang="nb-NO" sz="2000" b="1" dirty="0" smtClean="0">
                  <a:solidFill>
                    <a:srgbClr val="3333FF"/>
                  </a:solidFill>
                </a:rPr>
                <a:t>Key points</a:t>
              </a:r>
            </a:p>
            <a:p>
              <a:pPr>
                <a:lnSpc>
                  <a:spcPts val="800"/>
                </a:lnSpc>
              </a:pPr>
              <a:endParaRPr lang="nb-NO" sz="1000" dirty="0"/>
            </a:p>
            <a:p>
              <a:pPr>
                <a:lnSpc>
                  <a:spcPts val="1800"/>
                </a:lnSpc>
              </a:pPr>
              <a:r>
                <a:rPr lang="nb-NO" sz="1400" dirty="0" smtClean="0"/>
                <a:t>- The </a:t>
              </a:r>
              <a:r>
                <a:rPr lang="nb-NO" sz="1400" b="1" dirty="0" smtClean="0"/>
                <a:t>O/Fe</a:t>
              </a:r>
              <a:r>
                <a:rPr lang="nb-NO" sz="1400" dirty="0" smtClean="0"/>
                <a:t> ratio is </a:t>
              </a:r>
              <a:r>
                <a:rPr lang="nb-NO" sz="1400" b="1" dirty="0" smtClean="0"/>
                <a:t>too low</a:t>
              </a:r>
              <a:endParaRPr lang="nb-NO" sz="1400" b="1" dirty="0"/>
            </a:p>
            <a:p>
              <a:pPr>
                <a:lnSpc>
                  <a:spcPts val="1800"/>
                </a:lnSpc>
              </a:pPr>
              <a:r>
                <a:rPr lang="nb-NO" sz="1400" dirty="0" smtClean="0"/>
                <a:t>   to oxidise all Fe       </a:t>
              </a:r>
              <a:r>
                <a:rPr lang="nb-NO" sz="1400" b="1" dirty="0" smtClean="0">
                  <a:solidFill>
                    <a:srgbClr val="9900CC"/>
                  </a:solidFill>
                </a:rPr>
                <a:t>cores</a:t>
              </a:r>
            </a:p>
            <a:p>
              <a:pPr>
                <a:lnSpc>
                  <a:spcPts val="1000"/>
                </a:lnSpc>
              </a:pPr>
              <a:endParaRPr lang="nb-NO" sz="1600" dirty="0"/>
            </a:p>
            <a:p>
              <a:pPr>
                <a:lnSpc>
                  <a:spcPts val="1600"/>
                </a:lnSpc>
              </a:pPr>
              <a:r>
                <a:rPr lang="nb-NO" sz="1400" dirty="0" smtClean="0"/>
                <a:t>- At </a:t>
              </a:r>
              <a:r>
                <a:rPr lang="nb-NO" sz="1400" b="1" dirty="0" err="1" smtClean="0"/>
                <a:t>high</a:t>
              </a:r>
              <a:r>
                <a:rPr lang="nb-NO" sz="1400" b="1" dirty="0" smtClean="0"/>
                <a:t> T </a:t>
              </a:r>
              <a:r>
                <a:rPr lang="nb-NO" sz="1100" dirty="0" smtClean="0"/>
                <a:t>(or </a:t>
              </a:r>
              <a:r>
                <a:rPr lang="nb-NO" sz="1100" dirty="0" err="1" smtClean="0"/>
                <a:t>low</a:t>
              </a:r>
              <a:r>
                <a:rPr lang="nb-NO" sz="1100" dirty="0" smtClean="0"/>
                <a:t> O-fugacity)</a:t>
              </a:r>
              <a:r>
                <a:rPr lang="nb-NO" sz="1400" dirty="0" smtClean="0"/>
                <a:t>:</a:t>
              </a:r>
            </a:p>
            <a:p>
              <a:pPr>
                <a:lnSpc>
                  <a:spcPts val="1600"/>
                </a:lnSpc>
              </a:pPr>
              <a:r>
                <a:rPr lang="nb-NO" sz="1400" b="1" dirty="0" smtClean="0">
                  <a:solidFill>
                    <a:srgbClr val="9900CC"/>
                  </a:solidFill>
                </a:rPr>
                <a:t>   Si</a:t>
              </a:r>
              <a:r>
                <a:rPr lang="nb-NO" sz="1400" dirty="0" smtClean="0">
                  <a:solidFill>
                    <a:srgbClr val="9900CC"/>
                  </a:solidFill>
                </a:rPr>
                <a:t> </a:t>
              </a:r>
              <a:r>
                <a:rPr lang="nb-NO" sz="1400" dirty="0" err="1" smtClean="0">
                  <a:solidFill>
                    <a:srgbClr val="9900CC"/>
                  </a:solidFill>
                </a:rPr>
                <a:t>entered</a:t>
              </a:r>
              <a:r>
                <a:rPr lang="nb-NO" sz="1400" dirty="0" smtClean="0">
                  <a:solidFill>
                    <a:srgbClr val="9900CC"/>
                  </a:solidFill>
                </a:rPr>
                <a:t> </a:t>
              </a:r>
              <a:r>
                <a:rPr lang="nb-NO" sz="1400" dirty="0" err="1" smtClean="0">
                  <a:solidFill>
                    <a:srgbClr val="9900CC"/>
                  </a:solidFill>
                </a:rPr>
                <a:t>the</a:t>
              </a:r>
              <a:r>
                <a:rPr lang="nb-NO" sz="1400" dirty="0" smtClean="0">
                  <a:solidFill>
                    <a:srgbClr val="9900CC"/>
                  </a:solidFill>
                </a:rPr>
                <a:t> </a:t>
              </a:r>
              <a:r>
                <a:rPr lang="nb-NO" sz="1400" dirty="0" err="1" smtClean="0">
                  <a:solidFill>
                    <a:srgbClr val="9900CC"/>
                  </a:solidFill>
                </a:rPr>
                <a:t>cores</a:t>
              </a:r>
              <a:r>
                <a:rPr lang="nb-NO" sz="1400" dirty="0" smtClean="0"/>
                <a:t> </a:t>
              </a:r>
              <a:r>
                <a:rPr lang="nb-NO" sz="1400" dirty="0" err="1" smtClean="0"/>
                <a:t>of</a:t>
              </a:r>
              <a:endParaRPr lang="nb-NO" sz="1400" dirty="0" smtClean="0"/>
            </a:p>
            <a:p>
              <a:pPr>
                <a:lnSpc>
                  <a:spcPts val="1600"/>
                </a:lnSpc>
              </a:pPr>
              <a:r>
                <a:rPr lang="nb-NO" sz="1400" dirty="0" smtClean="0"/>
                <a:t>   </a:t>
              </a:r>
              <a:r>
                <a:rPr lang="nb-NO" sz="1300" dirty="0" smtClean="0"/>
                <a:t>Mercury,</a:t>
              </a:r>
              <a:r>
                <a:rPr lang="nb-NO" sz="1200" dirty="0" smtClean="0"/>
                <a:t> </a:t>
              </a:r>
              <a:r>
                <a:rPr lang="nb-NO" sz="1400" b="1" dirty="0" smtClean="0"/>
                <a:t>Venus</a:t>
              </a:r>
              <a:r>
                <a:rPr lang="nb-NO" sz="1400" dirty="0" smtClean="0"/>
                <a:t> and </a:t>
              </a:r>
              <a:r>
                <a:rPr lang="nb-NO" sz="1400" b="1" dirty="0" smtClean="0"/>
                <a:t>Earth</a:t>
              </a:r>
            </a:p>
            <a:p>
              <a:pPr>
                <a:lnSpc>
                  <a:spcPts val="1000"/>
                </a:lnSpc>
              </a:pPr>
              <a:endParaRPr lang="nb-NO" sz="1600" dirty="0"/>
            </a:p>
            <a:p>
              <a:pPr>
                <a:lnSpc>
                  <a:spcPts val="1600"/>
                </a:lnSpc>
              </a:pPr>
              <a:r>
                <a:rPr lang="nb-NO" sz="1400" dirty="0" smtClean="0">
                  <a:solidFill>
                    <a:srgbClr val="9900CC"/>
                  </a:solidFill>
                </a:rPr>
                <a:t>- </a:t>
              </a:r>
              <a:r>
                <a:rPr lang="nb-NO" sz="1400" dirty="0" err="1" smtClean="0">
                  <a:solidFill>
                    <a:srgbClr val="9900CC"/>
                  </a:solidFill>
                </a:rPr>
                <a:t>Cooling</a:t>
              </a:r>
              <a:r>
                <a:rPr lang="nb-NO" sz="1400" dirty="0" smtClean="0">
                  <a:solidFill>
                    <a:srgbClr val="9900CC"/>
                  </a:solidFill>
                </a:rPr>
                <a:t> </a:t>
              </a:r>
              <a:r>
                <a:rPr lang="nb-NO" sz="1400" dirty="0" err="1" smtClean="0">
                  <a:solidFill>
                    <a:srgbClr val="9900CC"/>
                  </a:solidFill>
                </a:rPr>
                <a:t>resulted</a:t>
              </a:r>
              <a:r>
                <a:rPr lang="nb-NO" sz="1400" dirty="0" smtClean="0">
                  <a:solidFill>
                    <a:srgbClr val="9900CC"/>
                  </a:solidFill>
                </a:rPr>
                <a:t> in</a:t>
              </a:r>
              <a:endParaRPr lang="nb-NO" sz="1400" dirty="0">
                <a:solidFill>
                  <a:srgbClr val="9900CC"/>
                </a:solidFill>
              </a:endParaRPr>
            </a:p>
            <a:p>
              <a:pPr>
                <a:lnSpc>
                  <a:spcPts val="1600"/>
                </a:lnSpc>
              </a:pPr>
              <a:r>
                <a:rPr lang="nb-NO" sz="1400" dirty="0" smtClean="0">
                  <a:solidFill>
                    <a:srgbClr val="9900CC"/>
                  </a:solidFill>
                </a:rPr>
                <a:t>    </a:t>
              </a:r>
              <a:r>
                <a:rPr lang="nb-NO" sz="1400" b="1" dirty="0" err="1" smtClean="0">
                  <a:solidFill>
                    <a:srgbClr val="9900CC"/>
                  </a:solidFill>
                </a:rPr>
                <a:t>strongly</a:t>
              </a:r>
              <a:r>
                <a:rPr lang="nb-NO" sz="1400" b="1" dirty="0" smtClean="0">
                  <a:solidFill>
                    <a:srgbClr val="9900CC"/>
                  </a:solidFill>
                </a:rPr>
                <a:t> O-</a:t>
              </a:r>
              <a:r>
                <a:rPr lang="nb-NO" sz="1400" b="1" dirty="0" err="1" smtClean="0">
                  <a:solidFill>
                    <a:srgbClr val="9900CC"/>
                  </a:solidFill>
                </a:rPr>
                <a:t>starved</a:t>
              </a:r>
              <a:r>
                <a:rPr lang="nb-NO" sz="1400" b="1" dirty="0" smtClean="0">
                  <a:solidFill>
                    <a:srgbClr val="9900CC"/>
                  </a:solidFill>
                </a:rPr>
                <a:t> </a:t>
              </a:r>
              <a:r>
                <a:rPr lang="nb-NO" sz="1400" dirty="0" err="1" smtClean="0">
                  <a:solidFill>
                    <a:srgbClr val="9900CC"/>
                  </a:solidFill>
                </a:rPr>
                <a:t>cores</a:t>
              </a:r>
              <a:endParaRPr lang="nb-NO" sz="1400" dirty="0" smtClean="0">
                <a:solidFill>
                  <a:srgbClr val="9900CC"/>
                </a:solidFill>
              </a:endParaRPr>
            </a:p>
            <a:p>
              <a:pPr>
                <a:lnSpc>
                  <a:spcPts val="1600"/>
                </a:lnSpc>
              </a:pPr>
              <a:r>
                <a:rPr lang="nb-NO" sz="1400" dirty="0">
                  <a:solidFill>
                    <a:srgbClr val="9900CC"/>
                  </a:solidFill>
                </a:rPr>
                <a:t> </a:t>
              </a:r>
              <a:r>
                <a:rPr lang="nb-NO" sz="1400" dirty="0" smtClean="0">
                  <a:solidFill>
                    <a:srgbClr val="9900CC"/>
                  </a:solidFill>
                </a:rPr>
                <a:t>   in Earth and Venus </a:t>
              </a:r>
            </a:p>
          </p:txBody>
        </p:sp>
        <p:sp>
          <p:nvSpPr>
            <p:cNvPr id="3" name="Right Arrow 2"/>
            <p:cNvSpPr/>
            <p:nvPr/>
          </p:nvSpPr>
          <p:spPr>
            <a:xfrm>
              <a:off x="7499253" y="3830201"/>
              <a:ext cx="192182" cy="105711"/>
            </a:xfrm>
            <a:prstGeom prst="rightArrow">
              <a:avLst/>
            </a:prstGeom>
            <a:noFill/>
            <a:ln>
              <a:solidFill>
                <a:srgbClr val="99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25" name="Straight Arrow Connector 24"/>
          <p:cNvCxnSpPr/>
          <p:nvPr/>
        </p:nvCxnSpPr>
        <p:spPr>
          <a:xfrm flipH="1">
            <a:off x="1805655" y="3061416"/>
            <a:ext cx="10274" cy="195209"/>
          </a:xfrm>
          <a:prstGeom prst="straightConnector1">
            <a:avLst/>
          </a:prstGeom>
          <a:ln>
            <a:solidFill>
              <a:srgbClr val="99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/>
          <p:cNvGrpSpPr/>
          <p:nvPr/>
        </p:nvGrpSpPr>
        <p:grpSpPr>
          <a:xfrm>
            <a:off x="4521716" y="2698431"/>
            <a:ext cx="2090637" cy="523220"/>
            <a:chOff x="4231499" y="2857963"/>
            <a:chExt cx="2090637" cy="523220"/>
          </a:xfrm>
        </p:grpSpPr>
        <p:sp>
          <p:nvSpPr>
            <p:cNvPr id="6" name="TextBox 5"/>
            <p:cNvSpPr txBox="1"/>
            <p:nvPr/>
          </p:nvSpPr>
          <p:spPr>
            <a:xfrm>
              <a:off x="4231499" y="2857963"/>
              <a:ext cx="209063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Odd-</a:t>
              </a:r>
              <a:r>
                <a:rPr lang="nb-NO" sz="1400" dirty="0" err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even</a:t>
              </a:r>
              <a:r>
                <a:rPr lang="nb-NO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</a:t>
              </a:r>
              <a:r>
                <a:rPr lang="nb-NO" sz="1400" dirty="0" err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atomic</a:t>
              </a:r>
              <a:r>
                <a:rPr lang="nb-NO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</a:t>
              </a:r>
              <a:r>
                <a:rPr lang="nb-NO" sz="1400" dirty="0" err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numbers</a:t>
              </a:r>
              <a:endParaRPr lang="nb-NO" sz="1400" dirty="0" smtClean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  <a:p>
              <a:r>
                <a:rPr lang="nb-NO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            </a:t>
              </a:r>
              <a:r>
                <a:rPr lang="nb-NO" sz="1400" dirty="0" err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zig-zag</a:t>
              </a:r>
              <a:r>
                <a:rPr lang="nb-NO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</a:t>
              </a:r>
              <a:r>
                <a:rPr lang="nb-NO" sz="1400" dirty="0" err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pattern</a:t>
              </a:r>
              <a:endPara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7" name="Right Arrow 6"/>
            <p:cNvSpPr/>
            <p:nvPr/>
          </p:nvSpPr>
          <p:spPr>
            <a:xfrm>
              <a:off x="4551451" y="3177638"/>
              <a:ext cx="262169" cy="135777"/>
            </a:xfrm>
            <a:prstGeom prst="rightArrow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19745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7" grpId="0"/>
      <p:bldP spid="214022" grpId="0" animBg="1"/>
      <p:bldP spid="214023" grpId="0" animBg="1"/>
      <p:bldP spid="20" grpId="0"/>
      <p:bldP spid="21" grpId="0"/>
      <p:bldP spid="22" grpId="0" animBg="1"/>
      <p:bldP spid="2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10633" y="1259958"/>
            <a:ext cx="88296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2800" b="1"/>
              <a:t>Solar system</a:t>
            </a:r>
            <a:r>
              <a:rPr lang="nb-NO" sz="2800"/>
              <a:t>: </a:t>
            </a:r>
            <a:r>
              <a:rPr lang="nb-NO" sz="2400"/>
              <a:t>general zoning from</a:t>
            </a:r>
            <a:r>
              <a:rPr lang="nb-NO" sz="2400">
                <a:solidFill>
                  <a:srgbClr val="3333FF"/>
                </a:solidFill>
              </a:rPr>
              <a:t> </a:t>
            </a:r>
            <a:r>
              <a:rPr lang="nb-NO" sz="2400">
                <a:solidFill>
                  <a:srgbClr val="FF0000"/>
                </a:solidFill>
              </a:rPr>
              <a:t>metal and silicates</a:t>
            </a:r>
            <a:r>
              <a:rPr lang="nb-NO" sz="2400">
                <a:solidFill>
                  <a:srgbClr val="3333FF"/>
                </a:solidFill>
              </a:rPr>
              <a:t> to gas and ice</a:t>
            </a:r>
          </a:p>
        </p:txBody>
      </p:sp>
      <p:pic>
        <p:nvPicPr>
          <p:cNvPr id="3075" name="Picture 3" descr="Planets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95" y="2563296"/>
            <a:ext cx="9144001" cy="150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6" name="Line 15"/>
          <p:cNvSpPr>
            <a:spLocks noChangeShapeType="1"/>
          </p:cNvSpPr>
          <p:nvPr/>
        </p:nvSpPr>
        <p:spPr bwMode="auto">
          <a:xfrm>
            <a:off x="1821971" y="2491858"/>
            <a:ext cx="2032000" cy="158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oval" w="med" len="med"/>
            <a:tailEnd type="oval" w="med" len="med"/>
          </a:ln>
        </p:spPr>
        <p:txBody>
          <a:bodyPr/>
          <a:lstStyle/>
          <a:p>
            <a:endParaRPr lang="nb-NO"/>
          </a:p>
        </p:txBody>
      </p:sp>
      <p:sp>
        <p:nvSpPr>
          <p:cNvPr id="3077" name="Line 16"/>
          <p:cNvSpPr>
            <a:spLocks noChangeShapeType="1"/>
          </p:cNvSpPr>
          <p:nvPr/>
        </p:nvSpPr>
        <p:spPr bwMode="auto">
          <a:xfrm>
            <a:off x="4490558" y="2491858"/>
            <a:ext cx="1668463" cy="1588"/>
          </a:xfrm>
          <a:prstGeom prst="line">
            <a:avLst/>
          </a:prstGeom>
          <a:noFill/>
          <a:ln w="38100">
            <a:solidFill>
              <a:srgbClr val="009900"/>
            </a:solidFill>
            <a:round/>
            <a:headEnd type="oval" w="med" len="med"/>
            <a:tailEnd type="oval" w="med" len="med"/>
          </a:ln>
        </p:spPr>
        <p:txBody>
          <a:bodyPr/>
          <a:lstStyle/>
          <a:p>
            <a:endParaRPr lang="nb-NO"/>
          </a:p>
        </p:txBody>
      </p:sp>
      <p:sp>
        <p:nvSpPr>
          <p:cNvPr id="3078" name="Line 17"/>
          <p:cNvSpPr>
            <a:spLocks noChangeShapeType="1"/>
          </p:cNvSpPr>
          <p:nvPr/>
        </p:nvSpPr>
        <p:spPr bwMode="auto">
          <a:xfrm>
            <a:off x="6944833" y="2491858"/>
            <a:ext cx="796925" cy="1588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oval" w="med" len="med"/>
            <a:tailEnd type="oval" w="med" len="med"/>
          </a:ln>
        </p:spPr>
        <p:txBody>
          <a:bodyPr/>
          <a:lstStyle/>
          <a:p>
            <a:endParaRPr lang="nb-NO"/>
          </a:p>
        </p:txBody>
      </p:sp>
      <p:sp>
        <p:nvSpPr>
          <p:cNvPr id="3079" name="Text Box 18"/>
          <p:cNvSpPr txBox="1">
            <a:spLocks noChangeArrowheads="1"/>
          </p:cNvSpPr>
          <p:nvPr/>
        </p:nvSpPr>
        <p:spPr bwMode="auto">
          <a:xfrm>
            <a:off x="2006121" y="1890196"/>
            <a:ext cx="172085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>
                <a:solidFill>
                  <a:srgbClr val="FF0000"/>
                </a:solidFill>
              </a:rPr>
              <a:t>Terrestrial planets:</a:t>
            </a:r>
          </a:p>
          <a:p>
            <a:r>
              <a:rPr lang="nb-NO">
                <a:solidFill>
                  <a:srgbClr val="FF0000"/>
                </a:solidFill>
              </a:rPr>
              <a:t>   metal and rock</a:t>
            </a:r>
          </a:p>
        </p:txBody>
      </p:sp>
      <p:sp>
        <p:nvSpPr>
          <p:cNvPr id="3080" name="Text Box 19"/>
          <p:cNvSpPr txBox="1">
            <a:spLocks noChangeArrowheads="1"/>
          </p:cNvSpPr>
          <p:nvPr/>
        </p:nvSpPr>
        <p:spPr bwMode="auto">
          <a:xfrm>
            <a:off x="4684233" y="1915596"/>
            <a:ext cx="109537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>
                <a:solidFill>
                  <a:srgbClr val="009900"/>
                </a:solidFill>
              </a:rPr>
              <a:t>Gas giants:</a:t>
            </a:r>
          </a:p>
          <a:p>
            <a:r>
              <a:rPr lang="nb-NO">
                <a:solidFill>
                  <a:srgbClr val="009900"/>
                </a:solidFill>
              </a:rPr>
              <a:t>     H, He</a:t>
            </a:r>
          </a:p>
        </p:txBody>
      </p:sp>
      <p:sp>
        <p:nvSpPr>
          <p:cNvPr id="3081" name="Line 20"/>
          <p:cNvSpPr>
            <a:spLocks noChangeShapeType="1"/>
          </p:cNvSpPr>
          <p:nvPr/>
        </p:nvSpPr>
        <p:spPr bwMode="auto">
          <a:xfrm>
            <a:off x="8022746" y="2491858"/>
            <a:ext cx="1050925" cy="1588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oval" w="med" len="med"/>
            <a:tailEnd type="oval" w="med" len="med"/>
          </a:ln>
        </p:spPr>
        <p:txBody>
          <a:bodyPr/>
          <a:lstStyle/>
          <a:p>
            <a:endParaRPr lang="nb-NO"/>
          </a:p>
        </p:txBody>
      </p:sp>
      <p:sp>
        <p:nvSpPr>
          <p:cNvPr id="3082" name="Text Box 21"/>
          <p:cNvSpPr txBox="1">
            <a:spLocks noChangeArrowheads="1"/>
          </p:cNvSpPr>
          <p:nvPr/>
        </p:nvSpPr>
        <p:spPr bwMode="auto">
          <a:xfrm>
            <a:off x="6844821" y="1844158"/>
            <a:ext cx="10287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>
                <a:solidFill>
                  <a:srgbClr val="0000FF"/>
                </a:solidFill>
              </a:rPr>
              <a:t>Ice giants:</a:t>
            </a:r>
          </a:p>
          <a:p>
            <a:r>
              <a:rPr lang="nb-NO">
                <a:solidFill>
                  <a:srgbClr val="0000FF"/>
                </a:solidFill>
              </a:rPr>
              <a:t> ice + gas</a:t>
            </a:r>
          </a:p>
        </p:txBody>
      </p:sp>
      <p:sp>
        <p:nvSpPr>
          <p:cNvPr id="3083" name="Text Box 22"/>
          <p:cNvSpPr txBox="1">
            <a:spLocks noChangeArrowheads="1"/>
          </p:cNvSpPr>
          <p:nvPr/>
        </p:nvSpPr>
        <p:spPr bwMode="auto">
          <a:xfrm>
            <a:off x="7929725" y="1890196"/>
            <a:ext cx="1163638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dirty="0" err="1">
                <a:solidFill>
                  <a:srgbClr val="0000FF"/>
                </a:solidFill>
              </a:rPr>
              <a:t>Kuiper</a:t>
            </a:r>
            <a:r>
              <a:rPr lang="nb-NO" dirty="0">
                <a:solidFill>
                  <a:srgbClr val="0000FF"/>
                </a:solidFill>
              </a:rPr>
              <a:t> belt:</a:t>
            </a:r>
          </a:p>
          <a:p>
            <a:r>
              <a:rPr lang="nb-NO" dirty="0">
                <a:solidFill>
                  <a:srgbClr val="0000FF"/>
                </a:solidFill>
              </a:rPr>
              <a:t>      </a:t>
            </a:r>
            <a:r>
              <a:rPr lang="nb-NO" dirty="0" err="1">
                <a:solidFill>
                  <a:srgbClr val="0000FF"/>
                </a:solidFill>
              </a:rPr>
              <a:t>ice</a:t>
            </a:r>
            <a:endParaRPr lang="nb-NO" dirty="0">
              <a:solidFill>
                <a:srgbClr val="0000FF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68322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76659" y="85319"/>
            <a:ext cx="5503453" cy="348813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nb-NO" sz="2000" b="1" dirty="0" smtClean="0">
                <a:solidFill>
                  <a:srgbClr val="0066FF"/>
                </a:solidFill>
                <a:cs typeface="Times New Roman" panose="02020603050405020304" pitchFamily="18" charset="0"/>
              </a:rPr>
              <a:t>Terrestrial planets</a:t>
            </a:r>
            <a:r>
              <a:rPr lang="nb-NO" dirty="0" smtClean="0">
                <a:solidFill>
                  <a:srgbClr val="0066FF"/>
                </a:solidFill>
                <a:cs typeface="Times New Roman" panose="02020603050405020304" pitchFamily="18" charset="0"/>
              </a:rPr>
              <a:t>: </a:t>
            </a:r>
            <a:r>
              <a:rPr lang="nb-NO" dirty="0" err="1" smtClean="0">
                <a:solidFill>
                  <a:srgbClr val="0066FF"/>
                </a:solidFill>
                <a:cs typeface="Times New Roman" panose="02020603050405020304" pitchFamily="18" charset="0"/>
              </a:rPr>
              <a:t>sizes</a:t>
            </a:r>
            <a:r>
              <a:rPr lang="nb-NO" dirty="0" smtClean="0">
                <a:solidFill>
                  <a:srgbClr val="0066FF"/>
                </a:solidFill>
                <a:cs typeface="Times New Roman" panose="02020603050405020304" pitchFamily="18" charset="0"/>
              </a:rPr>
              <a:t>, </a:t>
            </a:r>
            <a:r>
              <a:rPr lang="nb-NO" dirty="0" err="1" smtClean="0">
                <a:solidFill>
                  <a:srgbClr val="0066FF"/>
                </a:solidFill>
                <a:cs typeface="Times New Roman" panose="02020603050405020304" pitchFamily="18" charset="0"/>
              </a:rPr>
              <a:t>core</a:t>
            </a:r>
            <a:r>
              <a:rPr lang="nb-NO" dirty="0" smtClean="0">
                <a:solidFill>
                  <a:srgbClr val="0066FF"/>
                </a:solidFill>
                <a:cs typeface="Times New Roman" panose="02020603050405020304" pitchFamily="18" charset="0"/>
              </a:rPr>
              <a:t> </a:t>
            </a:r>
            <a:r>
              <a:rPr lang="nb-NO" dirty="0" err="1" smtClean="0">
                <a:solidFill>
                  <a:srgbClr val="0066FF"/>
                </a:solidFill>
                <a:cs typeface="Times New Roman" panose="02020603050405020304" pitchFamily="18" charset="0"/>
              </a:rPr>
              <a:t>fractions</a:t>
            </a:r>
            <a:r>
              <a:rPr lang="nb-NO" dirty="0" smtClean="0">
                <a:solidFill>
                  <a:srgbClr val="0066FF"/>
                </a:solidFill>
                <a:cs typeface="Times New Roman" panose="02020603050405020304" pitchFamily="18" charset="0"/>
              </a:rPr>
              <a:t>, </a:t>
            </a:r>
            <a:r>
              <a:rPr lang="nb-NO" dirty="0" err="1" smtClean="0">
                <a:solidFill>
                  <a:srgbClr val="0066FF"/>
                </a:solidFill>
                <a:cs typeface="Times New Roman" panose="02020603050405020304" pitchFamily="18" charset="0"/>
              </a:rPr>
              <a:t>FeO-contents</a:t>
            </a:r>
            <a:endParaRPr lang="nb-NO" b="1" baseline="30000" dirty="0" smtClean="0">
              <a:solidFill>
                <a:srgbClr val="CC00FF"/>
              </a:solidFill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804248" y="84278"/>
            <a:ext cx="2087431" cy="400110"/>
          </a:xfrm>
          <a:prstGeom prst="rect">
            <a:avLst/>
          </a:prstGeom>
          <a:solidFill>
            <a:srgbClr val="E8E8E8"/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b-NO" sz="1000" dirty="0" smtClean="0"/>
              <a:t>Trønnes et al. (2019, </a:t>
            </a:r>
            <a:r>
              <a:rPr lang="nb-NO" sz="1000" dirty="0" err="1" smtClean="0"/>
              <a:t>Tectonophys</a:t>
            </a:r>
            <a:r>
              <a:rPr lang="nb-NO" sz="1000" dirty="0" smtClean="0"/>
              <a:t>.), </a:t>
            </a:r>
          </a:p>
          <a:p>
            <a:r>
              <a:rPr lang="nb-NO" sz="1000" dirty="0"/>
              <a:t> </a:t>
            </a:r>
            <a:r>
              <a:rPr lang="nb-NO" sz="1000" dirty="0" smtClean="0"/>
              <a:t>                      </a:t>
            </a:r>
            <a:r>
              <a:rPr lang="nb-NO" sz="1000" dirty="0" err="1" smtClean="0"/>
              <a:t>with</a:t>
            </a:r>
            <a:r>
              <a:rPr lang="nb-NO" sz="1000" dirty="0" smtClean="0"/>
              <a:t> Mars </a:t>
            </a:r>
            <a:r>
              <a:rPr lang="nb-NO" sz="1000" dirty="0" err="1" smtClean="0"/>
              <a:t>revision</a:t>
            </a:r>
            <a:endParaRPr lang="en-US" sz="1000" dirty="0"/>
          </a:p>
        </p:txBody>
      </p:sp>
      <p:grpSp>
        <p:nvGrpSpPr>
          <p:cNvPr id="17" name="Group 16"/>
          <p:cNvGrpSpPr/>
          <p:nvPr/>
        </p:nvGrpSpPr>
        <p:grpSpPr>
          <a:xfrm>
            <a:off x="23987" y="517800"/>
            <a:ext cx="6545710" cy="6312085"/>
            <a:chOff x="23987" y="517800"/>
            <a:chExt cx="6545710" cy="6312085"/>
          </a:xfrm>
        </p:grpSpPr>
        <p:pic>
          <p:nvPicPr>
            <p:cNvPr id="5" name="Picture 6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076056" y="4077072"/>
              <a:ext cx="1493641" cy="15323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7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30563" y="3336225"/>
              <a:ext cx="538418" cy="5509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9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3987" y="5130583"/>
              <a:ext cx="770317" cy="7890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10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563888" y="517800"/>
              <a:ext cx="1400278" cy="14358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11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410377" y="5754704"/>
              <a:ext cx="1054686" cy="10751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8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30563" y="2065040"/>
              <a:ext cx="177487" cy="1431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747" y="845425"/>
              <a:ext cx="5133809" cy="5656953"/>
            </a:xfrm>
            <a:prstGeom prst="rect">
              <a:avLst/>
            </a:prstGeom>
          </p:spPr>
        </p:pic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505" y="934121"/>
            <a:ext cx="3376545" cy="263889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 rot="19183940">
            <a:off x="2157073" y="5325207"/>
            <a:ext cx="771365" cy="2734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nb-NO" sz="1000" b="1" dirty="0" smtClean="0">
                <a:solidFill>
                  <a:srgbClr val="D000D0"/>
                </a:solidFill>
              </a:rPr>
              <a:t>BMO</a:t>
            </a:r>
            <a:r>
              <a:rPr lang="nb-NO" sz="1000" dirty="0" smtClean="0">
                <a:solidFill>
                  <a:srgbClr val="D000D0"/>
                </a:solidFill>
              </a:rPr>
              <a:t>:</a:t>
            </a:r>
            <a:r>
              <a:rPr lang="nb-NO" sz="1100" dirty="0" smtClean="0">
                <a:solidFill>
                  <a:srgbClr val="D000D0"/>
                </a:solidFill>
              </a:rPr>
              <a:t> </a:t>
            </a:r>
            <a:r>
              <a:rPr lang="nb-NO" sz="800" dirty="0" smtClean="0">
                <a:solidFill>
                  <a:srgbClr val="D000D0"/>
                </a:solidFill>
              </a:rPr>
              <a:t>basal</a:t>
            </a:r>
          </a:p>
          <a:p>
            <a:pPr>
              <a:lnSpc>
                <a:spcPts val="700"/>
              </a:lnSpc>
            </a:pPr>
            <a:r>
              <a:rPr lang="nb-NO" sz="800" dirty="0" smtClean="0">
                <a:solidFill>
                  <a:srgbClr val="D000D0"/>
                </a:solidFill>
              </a:rPr>
              <a:t>magma </a:t>
            </a:r>
            <a:r>
              <a:rPr lang="nb-NO" sz="800" dirty="0" err="1" smtClean="0">
                <a:solidFill>
                  <a:srgbClr val="D000D0"/>
                </a:solidFill>
              </a:rPr>
              <a:t>ocean</a:t>
            </a:r>
            <a:endParaRPr lang="en-GB" sz="800" dirty="0">
              <a:solidFill>
                <a:srgbClr val="D000D0"/>
              </a:solidFill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 flipH="1" flipV="1">
            <a:off x="2339752" y="5229200"/>
            <a:ext cx="70625" cy="144016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177362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2"/>
          <p:cNvSpPr txBox="1">
            <a:spLocks noChangeArrowheads="1"/>
          </p:cNvSpPr>
          <p:nvPr/>
        </p:nvSpPr>
        <p:spPr bwMode="auto">
          <a:xfrm>
            <a:off x="102480" y="89839"/>
            <a:ext cx="8141972" cy="400110"/>
          </a:xfrm>
          <a:prstGeom prst="rect">
            <a:avLst/>
          </a:prstGeom>
          <a:solidFill>
            <a:srgbClr val="E4E4E4"/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2000" dirty="0" smtClean="0">
                <a:solidFill>
                  <a:srgbClr val="0000FF"/>
                </a:solidFill>
              </a:rPr>
              <a:t>Core-mantle </a:t>
            </a:r>
            <a:r>
              <a:rPr lang="nb-NO" sz="2000" b="1" dirty="0">
                <a:solidFill>
                  <a:srgbClr val="0000FF"/>
                </a:solidFill>
              </a:rPr>
              <a:t>”bulk </a:t>
            </a:r>
            <a:r>
              <a:rPr lang="nb-NO" sz="2000" b="1" dirty="0" err="1" smtClean="0">
                <a:solidFill>
                  <a:srgbClr val="0000FF"/>
                </a:solidFill>
              </a:rPr>
              <a:t>equilibrium</a:t>
            </a:r>
            <a:r>
              <a:rPr lang="nb-NO" sz="2000" b="1" dirty="0" smtClean="0">
                <a:solidFill>
                  <a:srgbClr val="0000FF"/>
                </a:solidFill>
              </a:rPr>
              <a:t>”</a:t>
            </a:r>
            <a:r>
              <a:rPr lang="nb-NO" sz="2000" dirty="0">
                <a:solidFill>
                  <a:srgbClr val="0000FF"/>
                </a:solidFill>
              </a:rPr>
              <a:t> </a:t>
            </a:r>
            <a:r>
              <a:rPr lang="nb-NO" sz="2000" dirty="0" err="1" smtClean="0">
                <a:solidFill>
                  <a:srgbClr val="0000FF"/>
                </a:solidFill>
              </a:rPr>
              <a:t>records</a:t>
            </a:r>
            <a:r>
              <a:rPr lang="nb-NO" sz="2000" dirty="0">
                <a:solidFill>
                  <a:srgbClr val="0000FF"/>
                </a:solidFill>
              </a:rPr>
              <a:t> </a:t>
            </a:r>
            <a:r>
              <a:rPr lang="nb-NO" sz="2000" dirty="0" err="1" smtClean="0">
                <a:solidFill>
                  <a:srgbClr val="0000FF"/>
                </a:solidFill>
              </a:rPr>
              <a:t>the</a:t>
            </a:r>
            <a:r>
              <a:rPr lang="nb-NO" sz="2000" dirty="0" smtClean="0">
                <a:solidFill>
                  <a:srgbClr val="0000FF"/>
                </a:solidFill>
              </a:rPr>
              <a:t> "bulk </a:t>
            </a:r>
            <a:r>
              <a:rPr lang="nb-NO" sz="2000" dirty="0" err="1" smtClean="0">
                <a:solidFill>
                  <a:srgbClr val="0000FF"/>
                </a:solidFill>
              </a:rPr>
              <a:t>planetary</a:t>
            </a:r>
            <a:r>
              <a:rPr lang="nb-NO" sz="2000" dirty="0" smtClean="0">
                <a:solidFill>
                  <a:srgbClr val="0000FF"/>
                </a:solidFill>
              </a:rPr>
              <a:t>" oxidation state</a:t>
            </a:r>
            <a:endParaRPr lang="nb-NO" sz="2000" b="1" dirty="0">
              <a:solidFill>
                <a:srgbClr val="0000FF"/>
              </a:solidFill>
            </a:endParaRPr>
          </a:p>
        </p:txBody>
      </p:sp>
      <p:sp>
        <p:nvSpPr>
          <p:cNvPr id="22531" name="Text Box 3"/>
          <p:cNvSpPr txBox="1">
            <a:spLocks noChangeArrowheads="1"/>
          </p:cNvSpPr>
          <p:nvPr/>
        </p:nvSpPr>
        <p:spPr bwMode="auto">
          <a:xfrm>
            <a:off x="114668" y="612080"/>
            <a:ext cx="2809423" cy="1064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b="1" dirty="0"/>
              <a:t>I</a:t>
            </a:r>
            <a:r>
              <a:rPr lang="nb-NO" dirty="0"/>
              <a:t>ron-</a:t>
            </a:r>
            <a:r>
              <a:rPr lang="nb-NO" b="1" dirty="0" err="1"/>
              <a:t>W</a:t>
            </a:r>
            <a:r>
              <a:rPr lang="nb-NO" dirty="0" err="1"/>
              <a:t>ustite</a:t>
            </a:r>
            <a:r>
              <a:rPr lang="nb-NO" dirty="0"/>
              <a:t> buffer </a:t>
            </a:r>
            <a:r>
              <a:rPr lang="nb-NO" dirty="0" err="1" smtClean="0"/>
              <a:t>reaction</a:t>
            </a:r>
            <a:endParaRPr lang="nb-NO" dirty="0" smtClean="0"/>
          </a:p>
          <a:p>
            <a:r>
              <a:rPr lang="nb-NO" sz="2000" dirty="0" smtClean="0"/>
              <a:t>  </a:t>
            </a:r>
            <a:r>
              <a:rPr lang="nb-NO" sz="2000" dirty="0" err="1" smtClean="0"/>
              <a:t>O</a:t>
            </a:r>
            <a:r>
              <a:rPr lang="nb-NO" sz="2000" baseline="-25000" dirty="0" err="1" smtClean="0"/>
              <a:t>2</a:t>
            </a:r>
            <a:r>
              <a:rPr lang="nb-NO" sz="2000" dirty="0" smtClean="0"/>
              <a:t>  +  2 </a:t>
            </a:r>
            <a:r>
              <a:rPr lang="nb-NO" sz="2000" dirty="0"/>
              <a:t>Fe </a:t>
            </a:r>
            <a:r>
              <a:rPr lang="nb-NO" sz="2000" dirty="0" smtClean="0"/>
              <a:t> =  2 </a:t>
            </a:r>
            <a:r>
              <a:rPr lang="nb-NO" sz="2000" dirty="0" err="1" smtClean="0"/>
              <a:t>FeO</a:t>
            </a:r>
            <a:r>
              <a:rPr lang="nb-NO" sz="2600" dirty="0" smtClean="0"/>
              <a:t>  </a:t>
            </a:r>
            <a:endParaRPr lang="nb-NO" sz="1500" baseline="-25000" dirty="0" smtClean="0"/>
          </a:p>
          <a:p>
            <a:pPr>
              <a:lnSpc>
                <a:spcPct val="80000"/>
              </a:lnSpc>
            </a:pPr>
            <a:r>
              <a:rPr lang="nb-NO" sz="1200" dirty="0" smtClean="0"/>
              <a:t>                    </a:t>
            </a:r>
            <a:r>
              <a:rPr lang="nb-NO" sz="1200" dirty="0" smtClean="0">
                <a:solidFill>
                  <a:srgbClr val="FF0000"/>
                </a:solidFill>
              </a:rPr>
              <a:t>in </a:t>
            </a:r>
            <a:r>
              <a:rPr lang="nb-NO" sz="1200" b="1" dirty="0" smtClean="0">
                <a:solidFill>
                  <a:srgbClr val="FF0000"/>
                </a:solidFill>
              </a:rPr>
              <a:t>metal</a:t>
            </a:r>
            <a:r>
              <a:rPr lang="nb-NO" sz="1200" dirty="0" smtClean="0">
                <a:solidFill>
                  <a:srgbClr val="FF0000"/>
                </a:solidFill>
              </a:rPr>
              <a:t>          in </a:t>
            </a:r>
            <a:r>
              <a:rPr lang="nb-NO" sz="1200" b="1" dirty="0" err="1" smtClean="0">
                <a:solidFill>
                  <a:srgbClr val="FF0000"/>
                </a:solidFill>
              </a:rPr>
              <a:t>silicate</a:t>
            </a:r>
            <a:endParaRPr lang="nb-NO" sz="1200" b="1" dirty="0" smtClean="0">
              <a:solidFill>
                <a:srgbClr val="FF0000"/>
              </a:solidFill>
            </a:endParaRPr>
          </a:p>
          <a:p>
            <a:pPr>
              <a:lnSpc>
                <a:spcPct val="80000"/>
              </a:lnSpc>
            </a:pPr>
            <a:r>
              <a:rPr lang="nb-NO" sz="1200" dirty="0" smtClean="0"/>
              <a:t>                    i.e. </a:t>
            </a:r>
            <a:r>
              <a:rPr lang="nb-NO" sz="1200" b="1" dirty="0" err="1" smtClean="0"/>
              <a:t>core</a:t>
            </a:r>
            <a:r>
              <a:rPr lang="nb-NO" sz="1200" dirty="0" smtClean="0"/>
              <a:t>         i.e. </a:t>
            </a:r>
            <a:r>
              <a:rPr lang="nb-NO" sz="1200" b="1" dirty="0" smtClean="0"/>
              <a:t>mantle</a:t>
            </a:r>
            <a:endParaRPr lang="nb-NO" sz="1200" b="1" dirty="0"/>
          </a:p>
        </p:txBody>
      </p:sp>
      <p:sp>
        <p:nvSpPr>
          <p:cNvPr id="220164" name="Text Box 4"/>
          <p:cNvSpPr txBox="1">
            <a:spLocks noChangeArrowheads="1"/>
          </p:cNvSpPr>
          <p:nvPr/>
        </p:nvSpPr>
        <p:spPr bwMode="auto">
          <a:xfrm>
            <a:off x="3209163" y="624697"/>
            <a:ext cx="5368777" cy="1310615"/>
          </a:xfrm>
          <a:prstGeom prst="rect">
            <a:avLst/>
          </a:prstGeom>
          <a:solidFill>
            <a:srgbClr val="E4E4E4"/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ts val="2800"/>
              </a:lnSpc>
            </a:pPr>
            <a:r>
              <a:rPr lang="nb-NO" sz="2000" b="1" dirty="0"/>
              <a:t>At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b="1" dirty="0" err="1"/>
              <a:t>IW</a:t>
            </a:r>
            <a:r>
              <a:rPr lang="nb-NO" dirty="0"/>
              <a:t>-buffer:  </a:t>
            </a:r>
            <a:r>
              <a:rPr lang="nb-NO" b="1" dirty="0" err="1"/>
              <a:t>f</a:t>
            </a:r>
            <a:r>
              <a:rPr lang="nb-NO" baseline="-12000" dirty="0" err="1"/>
              <a:t>O</a:t>
            </a:r>
            <a:r>
              <a:rPr lang="nb-NO" sz="1600" baseline="-25000" dirty="0" err="1"/>
              <a:t>2</a:t>
            </a:r>
            <a:r>
              <a:rPr lang="nb-NO" sz="2400" dirty="0"/>
              <a:t> </a:t>
            </a:r>
            <a:r>
              <a:rPr lang="nb-NO" dirty="0"/>
              <a:t>= </a:t>
            </a:r>
            <a:r>
              <a:rPr lang="nb-NO" b="1" dirty="0" err="1"/>
              <a:t>a</a:t>
            </a:r>
            <a:r>
              <a:rPr lang="nb-NO" baseline="-25000" dirty="0" err="1"/>
              <a:t>Fe</a:t>
            </a:r>
            <a:r>
              <a:rPr lang="nb-NO" baseline="-25000" dirty="0">
                <a:solidFill>
                  <a:srgbClr val="FF0000"/>
                </a:solidFill>
              </a:rPr>
              <a:t>-</a:t>
            </a:r>
            <a:r>
              <a:rPr lang="nb-NO" b="1" baseline="-25000" dirty="0">
                <a:solidFill>
                  <a:srgbClr val="FF0000"/>
                </a:solidFill>
              </a:rPr>
              <a:t>met</a:t>
            </a:r>
            <a:r>
              <a:rPr lang="nb-NO" dirty="0"/>
              <a:t> = </a:t>
            </a:r>
            <a:r>
              <a:rPr lang="nb-NO" b="1" dirty="0" err="1"/>
              <a:t>a</a:t>
            </a:r>
            <a:r>
              <a:rPr lang="nb-NO" baseline="-25000" dirty="0" err="1"/>
              <a:t>FeO</a:t>
            </a:r>
            <a:r>
              <a:rPr lang="nb-NO" baseline="-25000" dirty="0">
                <a:solidFill>
                  <a:srgbClr val="FF0000"/>
                </a:solidFill>
              </a:rPr>
              <a:t>-</a:t>
            </a:r>
            <a:r>
              <a:rPr lang="nb-NO" b="1" baseline="-25000" dirty="0">
                <a:solidFill>
                  <a:srgbClr val="FF0000"/>
                </a:solidFill>
              </a:rPr>
              <a:t>sil</a:t>
            </a:r>
            <a:r>
              <a:rPr lang="nb-NO" dirty="0">
                <a:solidFill>
                  <a:srgbClr val="0000FF"/>
                </a:solidFill>
              </a:rPr>
              <a:t> </a:t>
            </a:r>
            <a:r>
              <a:rPr lang="nb-NO" dirty="0"/>
              <a:t>= 1</a:t>
            </a:r>
          </a:p>
          <a:p>
            <a:pPr>
              <a:lnSpc>
                <a:spcPts val="3200"/>
              </a:lnSpc>
            </a:pPr>
            <a:r>
              <a:rPr lang="nb-NO" dirty="0" err="1" smtClean="0">
                <a:solidFill>
                  <a:srgbClr val="0000FF"/>
                </a:solidFill>
              </a:rPr>
              <a:t>Equilibrium</a:t>
            </a:r>
            <a:r>
              <a:rPr lang="nb-NO" dirty="0" smtClean="0">
                <a:solidFill>
                  <a:srgbClr val="0000FF"/>
                </a:solidFill>
              </a:rPr>
              <a:t>  </a:t>
            </a:r>
            <a:r>
              <a:rPr lang="nb-NO" dirty="0" err="1" smtClean="0">
                <a:solidFill>
                  <a:srgbClr val="0000FF"/>
                </a:solidFill>
              </a:rPr>
              <a:t>const</a:t>
            </a:r>
            <a:r>
              <a:rPr lang="nb-NO" dirty="0">
                <a:solidFill>
                  <a:srgbClr val="0000FF"/>
                </a:solidFill>
              </a:rPr>
              <a:t>.</a:t>
            </a:r>
            <a:r>
              <a:rPr lang="nb-NO" dirty="0" smtClean="0">
                <a:solidFill>
                  <a:srgbClr val="0000FF"/>
                </a:solidFill>
              </a:rPr>
              <a:t>:  </a:t>
            </a:r>
            <a:r>
              <a:rPr lang="nb-NO" sz="2000" dirty="0" smtClean="0">
                <a:solidFill>
                  <a:srgbClr val="0000FF"/>
                </a:solidFill>
              </a:rPr>
              <a:t>K = </a:t>
            </a:r>
            <a:r>
              <a:rPr lang="nb-NO" sz="2000" b="1" dirty="0" err="1" smtClean="0">
                <a:solidFill>
                  <a:srgbClr val="0000FF"/>
                </a:solidFill>
              </a:rPr>
              <a:t>a</a:t>
            </a:r>
            <a:r>
              <a:rPr lang="nb-NO" sz="2000" baseline="-25000" dirty="0" err="1" smtClean="0">
                <a:solidFill>
                  <a:srgbClr val="0000FF"/>
                </a:solidFill>
              </a:rPr>
              <a:t>FeO</a:t>
            </a:r>
            <a:r>
              <a:rPr lang="nb-NO" sz="2000" baseline="-25000" dirty="0" err="1" smtClean="0">
                <a:solidFill>
                  <a:srgbClr val="FF0000"/>
                </a:solidFill>
              </a:rPr>
              <a:t>-</a:t>
            </a:r>
            <a:r>
              <a:rPr lang="nb-NO" sz="2000" b="1" baseline="-25000" dirty="0" err="1" smtClean="0">
                <a:solidFill>
                  <a:srgbClr val="FF0000"/>
                </a:solidFill>
              </a:rPr>
              <a:t>sil</a:t>
            </a:r>
            <a:r>
              <a:rPr lang="nb-NO" sz="2000" baseline="30000" dirty="0" err="1" smtClean="0">
                <a:solidFill>
                  <a:srgbClr val="0000FF"/>
                </a:solidFill>
              </a:rPr>
              <a:t>2</a:t>
            </a:r>
            <a:r>
              <a:rPr lang="nb-NO" sz="800" dirty="0" smtClean="0">
                <a:solidFill>
                  <a:srgbClr val="0000FF"/>
                </a:solidFill>
              </a:rPr>
              <a:t> </a:t>
            </a:r>
            <a:r>
              <a:rPr lang="nb-NO" sz="4000" baseline="-14000" dirty="0">
                <a:solidFill>
                  <a:srgbClr val="0000FF"/>
                </a:solidFill>
              </a:rPr>
              <a:t>/</a:t>
            </a:r>
            <a:r>
              <a:rPr lang="nb-NO" sz="800" dirty="0" smtClean="0">
                <a:solidFill>
                  <a:srgbClr val="0000FF"/>
                </a:solidFill>
              </a:rPr>
              <a:t> </a:t>
            </a:r>
            <a:r>
              <a:rPr lang="nb-NO" sz="2000" dirty="0">
                <a:solidFill>
                  <a:srgbClr val="0000FF"/>
                </a:solidFill>
              </a:rPr>
              <a:t>(</a:t>
            </a:r>
            <a:r>
              <a:rPr lang="nb-NO" sz="2000" b="1" dirty="0">
                <a:solidFill>
                  <a:srgbClr val="0000FF"/>
                </a:solidFill>
              </a:rPr>
              <a:t>f</a:t>
            </a:r>
            <a:r>
              <a:rPr lang="nb-NO" sz="2000" baseline="-12000" dirty="0">
                <a:solidFill>
                  <a:srgbClr val="0000FF"/>
                </a:solidFill>
              </a:rPr>
              <a:t>O</a:t>
            </a:r>
            <a:r>
              <a:rPr lang="nb-NO" sz="1400" baseline="-25000" dirty="0">
                <a:solidFill>
                  <a:srgbClr val="0000FF"/>
                </a:solidFill>
              </a:rPr>
              <a:t>2</a:t>
            </a:r>
            <a:r>
              <a:rPr lang="nb-NO" sz="2000" dirty="0">
                <a:solidFill>
                  <a:srgbClr val="0000FF"/>
                </a:solidFill>
              </a:rPr>
              <a:t> </a:t>
            </a:r>
            <a:r>
              <a:rPr lang="nb-NO" sz="2000" baseline="-16000" dirty="0">
                <a:solidFill>
                  <a:srgbClr val="0000FF"/>
                </a:solidFill>
              </a:rPr>
              <a:t>*</a:t>
            </a:r>
            <a:r>
              <a:rPr lang="nb-NO" sz="2000" dirty="0">
                <a:solidFill>
                  <a:srgbClr val="0000FF"/>
                </a:solidFill>
              </a:rPr>
              <a:t> </a:t>
            </a:r>
            <a:r>
              <a:rPr lang="nb-NO" sz="2000" b="1" dirty="0" err="1" smtClean="0">
                <a:solidFill>
                  <a:srgbClr val="0000FF"/>
                </a:solidFill>
              </a:rPr>
              <a:t>a</a:t>
            </a:r>
            <a:r>
              <a:rPr lang="nb-NO" sz="2000" baseline="-25000" dirty="0" err="1" smtClean="0">
                <a:solidFill>
                  <a:srgbClr val="0000FF"/>
                </a:solidFill>
              </a:rPr>
              <a:t>Fe</a:t>
            </a:r>
            <a:r>
              <a:rPr lang="nb-NO" sz="2000" baseline="-25000" dirty="0" err="1" smtClean="0">
                <a:solidFill>
                  <a:srgbClr val="FF0000"/>
                </a:solidFill>
              </a:rPr>
              <a:t>-</a:t>
            </a:r>
            <a:r>
              <a:rPr lang="nb-NO" sz="2000" b="1" baseline="-25000" dirty="0" err="1" smtClean="0">
                <a:solidFill>
                  <a:srgbClr val="FF0000"/>
                </a:solidFill>
              </a:rPr>
              <a:t>met</a:t>
            </a:r>
            <a:r>
              <a:rPr lang="nb-NO" sz="2000" baseline="30000" dirty="0" err="1" smtClean="0">
                <a:solidFill>
                  <a:srgbClr val="0000FF"/>
                </a:solidFill>
              </a:rPr>
              <a:t>2</a:t>
            </a:r>
            <a:r>
              <a:rPr lang="nb-NO" sz="2000" dirty="0">
                <a:solidFill>
                  <a:srgbClr val="0000FF"/>
                </a:solidFill>
              </a:rPr>
              <a:t>) </a:t>
            </a:r>
            <a:r>
              <a:rPr lang="nb-NO" sz="2000" dirty="0" smtClean="0">
                <a:solidFill>
                  <a:srgbClr val="0000FF"/>
                </a:solidFill>
              </a:rPr>
              <a:t>= 1</a:t>
            </a:r>
          </a:p>
          <a:p>
            <a:pPr>
              <a:lnSpc>
                <a:spcPts val="3500"/>
              </a:lnSpc>
            </a:pPr>
            <a:r>
              <a:rPr lang="nb-NO" sz="2000" b="1" dirty="0" smtClean="0">
                <a:solidFill>
                  <a:srgbClr val="0000FF"/>
                </a:solidFill>
              </a:rPr>
              <a:t>                </a:t>
            </a:r>
            <a:r>
              <a:rPr lang="nb-NO" sz="2000" b="1" dirty="0" err="1" smtClean="0">
                <a:solidFill>
                  <a:srgbClr val="0000FF"/>
                </a:solidFill>
              </a:rPr>
              <a:t>f</a:t>
            </a:r>
            <a:r>
              <a:rPr lang="nb-NO" sz="2000" baseline="-12000" dirty="0" err="1" smtClean="0">
                <a:solidFill>
                  <a:srgbClr val="0000FF"/>
                </a:solidFill>
              </a:rPr>
              <a:t>O</a:t>
            </a:r>
            <a:r>
              <a:rPr lang="nb-NO" sz="1400" baseline="-25000" dirty="0" err="1" smtClean="0">
                <a:solidFill>
                  <a:srgbClr val="0000FF"/>
                </a:solidFill>
              </a:rPr>
              <a:t>2</a:t>
            </a:r>
            <a:r>
              <a:rPr lang="nb-NO" sz="2000" dirty="0" smtClean="0">
                <a:solidFill>
                  <a:srgbClr val="0000FF"/>
                </a:solidFill>
              </a:rPr>
              <a:t> </a:t>
            </a:r>
            <a:r>
              <a:rPr lang="nb-NO" sz="2000" dirty="0">
                <a:solidFill>
                  <a:srgbClr val="0000FF"/>
                </a:solidFill>
              </a:rPr>
              <a:t>= </a:t>
            </a:r>
            <a:r>
              <a:rPr lang="nb-NO" sz="2000" b="1" dirty="0" err="1" smtClean="0">
                <a:solidFill>
                  <a:srgbClr val="0000FF"/>
                </a:solidFill>
              </a:rPr>
              <a:t>a</a:t>
            </a:r>
            <a:r>
              <a:rPr lang="nb-NO" sz="2000" baseline="-25000" dirty="0" err="1" smtClean="0">
                <a:solidFill>
                  <a:srgbClr val="0000FF"/>
                </a:solidFill>
              </a:rPr>
              <a:t>FeO</a:t>
            </a:r>
            <a:r>
              <a:rPr lang="nb-NO" sz="2000" baseline="-25000" dirty="0" err="1">
                <a:solidFill>
                  <a:srgbClr val="FF0000"/>
                </a:solidFill>
              </a:rPr>
              <a:t>-</a:t>
            </a:r>
            <a:r>
              <a:rPr lang="nb-NO" sz="2000" b="1" baseline="-25000" dirty="0" err="1">
                <a:solidFill>
                  <a:srgbClr val="FF0000"/>
                </a:solidFill>
              </a:rPr>
              <a:t>sil</a:t>
            </a:r>
            <a:r>
              <a:rPr lang="nb-NO" sz="2000" baseline="30000" dirty="0" err="1" smtClean="0">
                <a:solidFill>
                  <a:srgbClr val="0000FF"/>
                </a:solidFill>
              </a:rPr>
              <a:t>2</a:t>
            </a:r>
            <a:r>
              <a:rPr lang="nb-NO" sz="800" dirty="0" smtClean="0">
                <a:solidFill>
                  <a:srgbClr val="0000FF"/>
                </a:solidFill>
              </a:rPr>
              <a:t> </a:t>
            </a:r>
            <a:r>
              <a:rPr lang="nb-NO" sz="4000" baseline="-14000" dirty="0" smtClean="0">
                <a:solidFill>
                  <a:srgbClr val="0000FF"/>
                </a:solidFill>
              </a:rPr>
              <a:t>/</a:t>
            </a:r>
            <a:r>
              <a:rPr lang="nb-NO" sz="800" dirty="0" smtClean="0">
                <a:solidFill>
                  <a:srgbClr val="0000FF"/>
                </a:solidFill>
              </a:rPr>
              <a:t> </a:t>
            </a:r>
            <a:r>
              <a:rPr lang="nb-NO" sz="2000" b="1" dirty="0" err="1" smtClean="0">
                <a:solidFill>
                  <a:srgbClr val="0000FF"/>
                </a:solidFill>
              </a:rPr>
              <a:t>a</a:t>
            </a:r>
            <a:r>
              <a:rPr lang="nb-NO" sz="2000" baseline="-25000" dirty="0" err="1" smtClean="0">
                <a:solidFill>
                  <a:srgbClr val="0000FF"/>
                </a:solidFill>
              </a:rPr>
              <a:t>Fe</a:t>
            </a:r>
            <a:r>
              <a:rPr lang="nb-NO" sz="2000" baseline="-25000" dirty="0" err="1">
                <a:solidFill>
                  <a:srgbClr val="FF0000"/>
                </a:solidFill>
              </a:rPr>
              <a:t>-</a:t>
            </a:r>
            <a:r>
              <a:rPr lang="nb-NO" sz="2000" b="1" baseline="-25000" dirty="0" err="1">
                <a:solidFill>
                  <a:srgbClr val="FF0000"/>
                </a:solidFill>
              </a:rPr>
              <a:t>met</a:t>
            </a:r>
            <a:r>
              <a:rPr lang="nb-NO" sz="2000" baseline="30000" dirty="0" err="1" smtClean="0">
                <a:solidFill>
                  <a:srgbClr val="0000FF"/>
                </a:solidFill>
              </a:rPr>
              <a:t>2</a:t>
            </a:r>
            <a:r>
              <a:rPr lang="nb-NO" sz="2000" dirty="0" smtClean="0">
                <a:solidFill>
                  <a:srgbClr val="0000FF"/>
                </a:solidFill>
              </a:rPr>
              <a:t> </a:t>
            </a:r>
            <a:r>
              <a:rPr lang="nb-NO" sz="2000" dirty="0">
                <a:solidFill>
                  <a:srgbClr val="0000FF"/>
                </a:solidFill>
              </a:rPr>
              <a:t>=  (</a:t>
            </a:r>
            <a:r>
              <a:rPr lang="nb-NO" sz="2000" b="1" dirty="0" err="1" smtClean="0">
                <a:solidFill>
                  <a:srgbClr val="0000FF"/>
                </a:solidFill>
              </a:rPr>
              <a:t>a</a:t>
            </a:r>
            <a:r>
              <a:rPr lang="nb-NO" sz="2000" baseline="-25000" dirty="0" err="1" smtClean="0">
                <a:solidFill>
                  <a:srgbClr val="0000FF"/>
                </a:solidFill>
              </a:rPr>
              <a:t>FeO</a:t>
            </a:r>
            <a:r>
              <a:rPr lang="nb-NO" sz="2000" baseline="-25000" dirty="0">
                <a:solidFill>
                  <a:srgbClr val="FF0000"/>
                </a:solidFill>
              </a:rPr>
              <a:t>-</a:t>
            </a:r>
            <a:r>
              <a:rPr lang="nb-NO" sz="2000" b="1" baseline="-25000" dirty="0">
                <a:solidFill>
                  <a:srgbClr val="FF0000"/>
                </a:solidFill>
              </a:rPr>
              <a:t>sil</a:t>
            </a:r>
            <a:r>
              <a:rPr lang="nb-NO" sz="800" dirty="0" smtClean="0">
                <a:solidFill>
                  <a:srgbClr val="0000FF"/>
                </a:solidFill>
              </a:rPr>
              <a:t> </a:t>
            </a:r>
            <a:r>
              <a:rPr lang="nb-NO" sz="4000" baseline="-14000" dirty="0">
                <a:solidFill>
                  <a:srgbClr val="0000FF"/>
                </a:solidFill>
              </a:rPr>
              <a:t>/</a:t>
            </a:r>
            <a:r>
              <a:rPr lang="nb-NO" sz="800" dirty="0" smtClean="0">
                <a:solidFill>
                  <a:srgbClr val="0000FF"/>
                </a:solidFill>
              </a:rPr>
              <a:t> </a:t>
            </a:r>
            <a:r>
              <a:rPr lang="nb-NO" sz="2000" b="1" dirty="0" err="1" smtClean="0">
                <a:solidFill>
                  <a:srgbClr val="0000FF"/>
                </a:solidFill>
              </a:rPr>
              <a:t>a</a:t>
            </a:r>
            <a:r>
              <a:rPr lang="nb-NO" sz="2000" baseline="-25000" dirty="0" err="1" smtClean="0">
                <a:solidFill>
                  <a:srgbClr val="0000FF"/>
                </a:solidFill>
              </a:rPr>
              <a:t>Fe</a:t>
            </a:r>
            <a:r>
              <a:rPr lang="nb-NO" sz="2000" baseline="-25000" dirty="0" smtClean="0">
                <a:solidFill>
                  <a:srgbClr val="FF0000"/>
                </a:solidFill>
              </a:rPr>
              <a:t>-</a:t>
            </a:r>
            <a:r>
              <a:rPr lang="nb-NO" sz="2000" b="1" baseline="-25000" dirty="0" smtClean="0">
                <a:solidFill>
                  <a:srgbClr val="FF0000"/>
                </a:solidFill>
              </a:rPr>
              <a:t>met</a:t>
            </a:r>
            <a:r>
              <a:rPr lang="nb-NO" sz="2000" dirty="0" smtClean="0">
                <a:solidFill>
                  <a:srgbClr val="0000FF"/>
                </a:solidFill>
              </a:rPr>
              <a:t>)</a:t>
            </a:r>
            <a:r>
              <a:rPr lang="nb-NO" sz="2000" baseline="30000" dirty="0" smtClean="0">
                <a:solidFill>
                  <a:srgbClr val="0000FF"/>
                </a:solidFill>
              </a:rPr>
              <a:t>2</a:t>
            </a:r>
            <a:endParaRPr lang="nb-NO" sz="2000" dirty="0">
              <a:solidFill>
                <a:srgbClr val="0000FF"/>
              </a:solidFill>
            </a:endParaRP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3214299" y="2120265"/>
            <a:ext cx="4054315" cy="810478"/>
          </a:xfrm>
          <a:prstGeom prst="rect">
            <a:avLst/>
          </a:prstGeom>
          <a:solidFill>
            <a:srgbClr val="E4E4E4"/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ts val="2800"/>
              </a:lnSpc>
            </a:pPr>
            <a:r>
              <a:rPr lang="nb-NO" sz="2000" b="1" dirty="0" smtClean="0"/>
              <a:t>Relative</a:t>
            </a:r>
            <a:r>
              <a:rPr lang="nb-NO" sz="2000" dirty="0" smtClean="0"/>
              <a:t> to </a:t>
            </a:r>
            <a:r>
              <a:rPr lang="nb-NO" sz="2000" dirty="0" err="1" smtClean="0"/>
              <a:t>the</a:t>
            </a:r>
            <a:r>
              <a:rPr lang="nb-NO" sz="2000" dirty="0" smtClean="0"/>
              <a:t> </a:t>
            </a:r>
            <a:r>
              <a:rPr lang="nb-NO" sz="2000" b="1" dirty="0" err="1" smtClean="0"/>
              <a:t>IW</a:t>
            </a:r>
            <a:r>
              <a:rPr lang="nb-NO" sz="2000" dirty="0" smtClean="0"/>
              <a:t>-buffer:</a:t>
            </a:r>
          </a:p>
          <a:p>
            <a:pPr>
              <a:lnSpc>
                <a:spcPts val="2800"/>
              </a:lnSpc>
            </a:pPr>
            <a:r>
              <a:rPr lang="nb-NO" sz="2000" dirty="0" smtClean="0">
                <a:solidFill>
                  <a:srgbClr val="0000FF"/>
                </a:solidFill>
              </a:rPr>
              <a:t>log </a:t>
            </a:r>
            <a:r>
              <a:rPr lang="nb-NO" sz="2000" b="1" dirty="0">
                <a:solidFill>
                  <a:srgbClr val="0000FF"/>
                </a:solidFill>
              </a:rPr>
              <a:t>f</a:t>
            </a:r>
            <a:r>
              <a:rPr lang="nb-NO" sz="2000" baseline="-12000" dirty="0">
                <a:solidFill>
                  <a:srgbClr val="0000FF"/>
                </a:solidFill>
              </a:rPr>
              <a:t>O</a:t>
            </a:r>
            <a:r>
              <a:rPr lang="nb-NO" sz="1400" baseline="-25000" dirty="0">
                <a:solidFill>
                  <a:srgbClr val="0000FF"/>
                </a:solidFill>
              </a:rPr>
              <a:t>2</a:t>
            </a:r>
            <a:r>
              <a:rPr lang="nb-NO" sz="2000" dirty="0">
                <a:solidFill>
                  <a:srgbClr val="0000FF"/>
                </a:solidFill>
              </a:rPr>
              <a:t> </a:t>
            </a:r>
            <a:r>
              <a:rPr lang="nb-NO" sz="2000" dirty="0" smtClean="0">
                <a:solidFill>
                  <a:srgbClr val="0000FF"/>
                </a:solidFill>
              </a:rPr>
              <a:t>(</a:t>
            </a:r>
            <a:r>
              <a:rPr lang="nb-NO" sz="2000" dirty="0" smtClean="0">
                <a:solidFill>
                  <a:srgbClr val="0000FF"/>
                </a:solidFill>
                <a:latin typeface="Symbol" panose="05050102010706020507" pitchFamily="18" charset="2"/>
              </a:rPr>
              <a:t>D</a:t>
            </a:r>
            <a:r>
              <a:rPr lang="nb-NO" sz="2000" b="1" dirty="0" smtClean="0">
                <a:solidFill>
                  <a:srgbClr val="0000FF"/>
                </a:solidFill>
              </a:rPr>
              <a:t>IW</a:t>
            </a:r>
            <a:r>
              <a:rPr lang="nb-NO" sz="2000" dirty="0">
                <a:solidFill>
                  <a:srgbClr val="0000FF"/>
                </a:solidFill>
              </a:rPr>
              <a:t>) </a:t>
            </a:r>
            <a:r>
              <a:rPr lang="nb-NO" sz="2000" dirty="0" smtClean="0">
                <a:solidFill>
                  <a:srgbClr val="0000FF"/>
                </a:solidFill>
              </a:rPr>
              <a:t>= 2</a:t>
            </a:r>
            <a:r>
              <a:rPr lang="nb-NO" sz="800" dirty="0" smtClean="0">
                <a:solidFill>
                  <a:srgbClr val="0000FF"/>
                </a:solidFill>
              </a:rPr>
              <a:t> </a:t>
            </a:r>
            <a:r>
              <a:rPr lang="nb-NO" sz="2000" baseline="-4000" dirty="0">
                <a:solidFill>
                  <a:srgbClr val="0000FF"/>
                </a:solidFill>
              </a:rPr>
              <a:t>*</a:t>
            </a:r>
            <a:r>
              <a:rPr lang="nb-NO" sz="800" dirty="0">
                <a:solidFill>
                  <a:srgbClr val="0000FF"/>
                </a:solidFill>
              </a:rPr>
              <a:t> </a:t>
            </a:r>
            <a:r>
              <a:rPr lang="nb-NO" sz="2000" dirty="0">
                <a:solidFill>
                  <a:srgbClr val="0000FF"/>
                </a:solidFill>
              </a:rPr>
              <a:t>log</a:t>
            </a:r>
            <a:r>
              <a:rPr lang="nb-NO" sz="800" dirty="0">
                <a:solidFill>
                  <a:srgbClr val="0000FF"/>
                </a:solidFill>
              </a:rPr>
              <a:t> </a:t>
            </a:r>
            <a:r>
              <a:rPr lang="nb-NO" sz="2000" dirty="0">
                <a:solidFill>
                  <a:srgbClr val="0000FF"/>
                </a:solidFill>
              </a:rPr>
              <a:t>(</a:t>
            </a:r>
            <a:r>
              <a:rPr lang="nb-NO" sz="2000" b="1" dirty="0" err="1" smtClean="0">
                <a:solidFill>
                  <a:srgbClr val="0000FF"/>
                </a:solidFill>
              </a:rPr>
              <a:t>a</a:t>
            </a:r>
            <a:r>
              <a:rPr lang="nb-NO" sz="2000" baseline="-25000" dirty="0" err="1" smtClean="0">
                <a:solidFill>
                  <a:srgbClr val="0000FF"/>
                </a:solidFill>
              </a:rPr>
              <a:t>FeO</a:t>
            </a:r>
            <a:r>
              <a:rPr lang="nb-NO" sz="2000" baseline="-25000" dirty="0" smtClean="0">
                <a:solidFill>
                  <a:srgbClr val="FF0000"/>
                </a:solidFill>
              </a:rPr>
              <a:t>-</a:t>
            </a:r>
            <a:r>
              <a:rPr lang="nb-NO" sz="2000" b="1" baseline="-25000" dirty="0" smtClean="0">
                <a:solidFill>
                  <a:srgbClr val="FF0000"/>
                </a:solidFill>
              </a:rPr>
              <a:t>sil</a:t>
            </a:r>
            <a:r>
              <a:rPr lang="nb-NO" sz="800" baseline="-14000" dirty="0">
                <a:solidFill>
                  <a:srgbClr val="0000FF"/>
                </a:solidFill>
              </a:rPr>
              <a:t> </a:t>
            </a:r>
            <a:r>
              <a:rPr lang="nb-NO" sz="4000" baseline="-14000" dirty="0">
                <a:solidFill>
                  <a:srgbClr val="0000FF"/>
                </a:solidFill>
              </a:rPr>
              <a:t>/</a:t>
            </a:r>
            <a:r>
              <a:rPr lang="nb-NO" sz="800" baseline="-14000" dirty="0">
                <a:solidFill>
                  <a:srgbClr val="0000FF"/>
                </a:solidFill>
              </a:rPr>
              <a:t> </a:t>
            </a:r>
            <a:r>
              <a:rPr lang="nb-NO" sz="2000" b="1" dirty="0" err="1" smtClean="0">
                <a:solidFill>
                  <a:srgbClr val="0000FF"/>
                </a:solidFill>
              </a:rPr>
              <a:t>a</a:t>
            </a:r>
            <a:r>
              <a:rPr lang="nb-NO" sz="2000" baseline="-25000" dirty="0" err="1" smtClean="0">
                <a:solidFill>
                  <a:srgbClr val="0000FF"/>
                </a:solidFill>
              </a:rPr>
              <a:t>Fe</a:t>
            </a:r>
            <a:r>
              <a:rPr lang="nb-NO" sz="2000" baseline="-25000" dirty="0" smtClean="0">
                <a:solidFill>
                  <a:srgbClr val="FF0000"/>
                </a:solidFill>
              </a:rPr>
              <a:t>-</a:t>
            </a:r>
            <a:r>
              <a:rPr lang="nb-NO" sz="2000" b="1" baseline="-25000" dirty="0" smtClean="0">
                <a:solidFill>
                  <a:srgbClr val="FF0000"/>
                </a:solidFill>
              </a:rPr>
              <a:t>met</a:t>
            </a:r>
            <a:r>
              <a:rPr lang="nb-NO" sz="2000" dirty="0" smtClean="0">
                <a:solidFill>
                  <a:srgbClr val="0000FF"/>
                </a:solidFill>
              </a:rPr>
              <a:t>)</a:t>
            </a:r>
            <a:endParaRPr lang="nb-NO" sz="2000" dirty="0">
              <a:solidFill>
                <a:srgbClr val="0000FF"/>
              </a:solidFill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3471508" y="2876764"/>
            <a:ext cx="4078361" cy="738579"/>
            <a:chOff x="3641033" y="3231222"/>
            <a:chExt cx="4078361" cy="738579"/>
          </a:xfrm>
        </p:grpSpPr>
        <p:sp>
          <p:nvSpPr>
            <p:cNvPr id="2" name="TextBox 1"/>
            <p:cNvSpPr txBox="1"/>
            <p:nvPr/>
          </p:nvSpPr>
          <p:spPr>
            <a:xfrm>
              <a:off x="3641033" y="3241396"/>
              <a:ext cx="4078361" cy="7284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600" b="1" dirty="0" smtClean="0"/>
                <a:t>Earth</a:t>
              </a:r>
              <a:r>
                <a:rPr lang="nb-NO" sz="1600" dirty="0" smtClean="0"/>
                <a:t>:  log </a:t>
              </a:r>
              <a:r>
                <a:rPr lang="nb-NO" sz="1600" b="1" dirty="0" err="1" smtClean="0"/>
                <a:t>f</a:t>
              </a:r>
              <a:r>
                <a:rPr lang="nb-NO" baseline="-16000" dirty="0" err="1" smtClean="0"/>
                <a:t>O</a:t>
              </a:r>
              <a:r>
                <a:rPr lang="nb-NO" sz="1400" baseline="-28000" dirty="0" err="1" smtClean="0"/>
                <a:t>2</a:t>
              </a:r>
              <a:r>
                <a:rPr lang="nb-NO" sz="1600" dirty="0" smtClean="0"/>
                <a:t> = 2</a:t>
              </a:r>
              <a:r>
                <a:rPr lang="nb-NO" sz="1600" baseline="-8000" dirty="0" smtClean="0"/>
                <a:t>*</a:t>
              </a:r>
              <a:r>
                <a:rPr lang="nb-NO" sz="1600" dirty="0" smtClean="0"/>
                <a:t>log (1.1</a:t>
              </a:r>
              <a:r>
                <a:rPr lang="nb-NO" sz="800" dirty="0" smtClean="0"/>
                <a:t> </a:t>
              </a:r>
              <a:r>
                <a:rPr lang="nb-NO" sz="1600" baseline="-8000" dirty="0" smtClean="0"/>
                <a:t>*</a:t>
              </a:r>
              <a:r>
                <a:rPr lang="nb-NO" sz="800" baseline="-8000" dirty="0" smtClean="0"/>
                <a:t> </a:t>
              </a:r>
              <a:r>
                <a:rPr lang="nb-NO" sz="1600" dirty="0" smtClean="0"/>
                <a:t>5.7</a:t>
              </a:r>
              <a:r>
                <a:rPr lang="nb-NO" sz="1200" dirty="0" smtClean="0"/>
                <a:t> </a:t>
              </a:r>
              <a:r>
                <a:rPr lang="nb-NO" sz="3200" b="1" baseline="-8000" dirty="0" smtClean="0"/>
                <a:t>/</a:t>
              </a:r>
              <a:r>
                <a:rPr lang="nb-NO" sz="1200" dirty="0" smtClean="0"/>
                <a:t> </a:t>
              </a:r>
              <a:r>
                <a:rPr lang="nb-NO" sz="1600" dirty="0" smtClean="0"/>
                <a:t>79.4)  =  </a:t>
              </a:r>
              <a:r>
                <a:rPr lang="nb-NO" sz="1600" dirty="0" smtClean="0">
                  <a:latin typeface="Symbol" panose="05050102010706020507" pitchFamily="18" charset="2"/>
                </a:rPr>
                <a:t>-</a:t>
              </a:r>
              <a:r>
                <a:rPr lang="nb-NO" sz="1600" dirty="0" smtClean="0"/>
                <a:t>2.2</a:t>
              </a:r>
            </a:p>
            <a:p>
              <a:pPr>
                <a:lnSpc>
                  <a:spcPts val="2400"/>
                </a:lnSpc>
              </a:pPr>
              <a:r>
                <a:rPr lang="nb-NO" sz="1600" dirty="0"/>
                <a:t> </a:t>
              </a:r>
              <a:r>
                <a:rPr lang="nb-NO" sz="1600" dirty="0" smtClean="0"/>
                <a:t>                                       </a:t>
              </a:r>
              <a:r>
                <a:rPr lang="nb-NO" sz="1600" dirty="0" err="1" smtClean="0"/>
                <a:t>activity</a:t>
              </a:r>
              <a:r>
                <a:rPr lang="nb-NO" sz="1600" dirty="0" smtClean="0"/>
                <a:t> </a:t>
              </a:r>
              <a:r>
                <a:rPr lang="nb-NO" sz="1600" dirty="0" err="1" smtClean="0"/>
                <a:t>coeff</a:t>
              </a:r>
              <a:r>
                <a:rPr lang="nb-NO" sz="1600" dirty="0" smtClean="0"/>
                <a:t>. </a:t>
              </a:r>
              <a:endParaRPr lang="en-US" sz="1600" dirty="0"/>
            </a:p>
          </p:txBody>
        </p:sp>
        <p:cxnSp>
          <p:nvCxnSpPr>
            <p:cNvPr id="4" name="Straight Arrow Connector 3"/>
            <p:cNvCxnSpPr/>
            <p:nvPr/>
          </p:nvCxnSpPr>
          <p:spPr>
            <a:xfrm flipH="1" flipV="1">
              <a:off x="6005246" y="3251771"/>
              <a:ext cx="91666" cy="14213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 flipV="1">
              <a:off x="6595209" y="3231222"/>
              <a:ext cx="47034" cy="14726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flipH="1" flipV="1">
              <a:off x="5883556" y="3567789"/>
              <a:ext cx="44633" cy="15145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/>
          <p:cNvGrpSpPr/>
          <p:nvPr/>
        </p:nvGrpSpPr>
        <p:grpSpPr>
          <a:xfrm>
            <a:off x="59622" y="4221088"/>
            <a:ext cx="5699042" cy="1205654"/>
            <a:chOff x="52856" y="704971"/>
            <a:chExt cx="6852645" cy="1550044"/>
          </a:xfrm>
        </p:grpSpPr>
        <p:pic>
          <p:nvPicPr>
            <p:cNvPr id="25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56" y="704971"/>
              <a:ext cx="6810801" cy="15500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Rectangle 25"/>
            <p:cNvSpPr/>
            <p:nvPr/>
          </p:nvSpPr>
          <p:spPr>
            <a:xfrm>
              <a:off x="3747936" y="835478"/>
              <a:ext cx="337176" cy="1218953"/>
            </a:xfrm>
            <a:prstGeom prst="rect">
              <a:avLst/>
            </a:prstGeom>
            <a:solidFill>
              <a:srgbClr val="FFFF00">
                <a:alpha val="25098"/>
              </a:srgbClr>
            </a:solidFill>
            <a:ln w="63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112233" y="1359055"/>
              <a:ext cx="6793268" cy="178800"/>
            </a:xfrm>
            <a:prstGeom prst="rect">
              <a:avLst/>
            </a:prstGeom>
            <a:solidFill>
              <a:srgbClr val="0066FF">
                <a:alpha val="5098"/>
              </a:srgbClr>
            </a:solidFill>
            <a:ln w="6350">
              <a:solidFill>
                <a:srgbClr val="3333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90334" y="5615254"/>
            <a:ext cx="2093547" cy="1209023"/>
            <a:chOff x="27390" y="2455964"/>
            <a:chExt cx="2517324" cy="1554375"/>
          </a:xfrm>
        </p:grpSpPr>
        <p:pic>
          <p:nvPicPr>
            <p:cNvPr id="29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327" y="2455964"/>
              <a:ext cx="2509387" cy="15017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" name="Rectangle 29"/>
            <p:cNvSpPr/>
            <p:nvPr/>
          </p:nvSpPr>
          <p:spPr>
            <a:xfrm>
              <a:off x="27390" y="3301341"/>
              <a:ext cx="2401114" cy="181776"/>
            </a:xfrm>
            <a:prstGeom prst="rect">
              <a:avLst/>
            </a:prstGeom>
            <a:solidFill>
              <a:srgbClr val="0066FF">
                <a:alpha val="5098"/>
              </a:srgbClr>
            </a:solidFill>
            <a:ln w="6350">
              <a:solidFill>
                <a:srgbClr val="3333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743741" y="2961414"/>
              <a:ext cx="276116" cy="1048925"/>
            </a:xfrm>
            <a:prstGeom prst="rect">
              <a:avLst/>
            </a:prstGeom>
            <a:solidFill>
              <a:srgbClr val="FFFF00">
                <a:alpha val="25098"/>
              </a:srgbClr>
            </a:solidFill>
            <a:ln w="63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6660232" y="4466349"/>
            <a:ext cx="2304256" cy="1920786"/>
            <a:chOff x="7115906" y="2573407"/>
            <a:chExt cx="1814338" cy="1560985"/>
          </a:xfrm>
        </p:grpSpPr>
        <p:pic>
          <p:nvPicPr>
            <p:cNvPr id="33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63608" y="2573407"/>
              <a:ext cx="1166636" cy="1560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2449" y="2974338"/>
              <a:ext cx="598541" cy="1160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5" name="Rectangle 34"/>
            <p:cNvSpPr/>
            <p:nvPr/>
          </p:nvSpPr>
          <p:spPr>
            <a:xfrm>
              <a:off x="7115906" y="3348841"/>
              <a:ext cx="1505579" cy="207817"/>
            </a:xfrm>
            <a:prstGeom prst="rect">
              <a:avLst/>
            </a:prstGeom>
            <a:solidFill>
              <a:srgbClr val="0066FF">
                <a:alpha val="5098"/>
              </a:srgbClr>
            </a:solidFill>
            <a:ln w="6350">
              <a:solidFill>
                <a:srgbClr val="3333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3343149" y="6531077"/>
            <a:ext cx="2198038" cy="261610"/>
          </a:xfrm>
          <a:prstGeom prst="rect">
            <a:avLst/>
          </a:prstGeom>
          <a:solidFill>
            <a:srgbClr val="E4E4E4"/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b-NO" sz="1100" dirty="0" smtClean="0"/>
              <a:t>Trønnes et al. (2019, </a:t>
            </a:r>
            <a:r>
              <a:rPr lang="nb-NO" sz="1100" dirty="0" err="1" smtClean="0"/>
              <a:t>Tectonophys</a:t>
            </a:r>
            <a:r>
              <a:rPr lang="nb-NO" sz="1100" dirty="0" smtClean="0"/>
              <a:t>.)</a:t>
            </a:r>
            <a:endParaRPr lang="en-US" sz="11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41989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3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Text Box 2"/>
          <p:cNvSpPr txBox="1">
            <a:spLocks noChangeArrowheads="1"/>
          </p:cNvSpPr>
          <p:nvPr/>
        </p:nvSpPr>
        <p:spPr bwMode="auto">
          <a:xfrm>
            <a:off x="456665" y="1916832"/>
            <a:ext cx="8029575" cy="2473325"/>
          </a:xfrm>
          <a:prstGeom prst="rect">
            <a:avLst/>
          </a:prstGeom>
          <a:solidFill>
            <a:srgbClr val="E4E4E4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  <a:buFontTx/>
              <a:buChar char="-"/>
            </a:pPr>
            <a:r>
              <a:rPr lang="is-IS" sz="2600" dirty="0">
                <a:cs typeface="Times New Roman" pitchFamily="18" charset="0"/>
              </a:rPr>
              <a:t> equilibra involving mineral components with</a:t>
            </a:r>
          </a:p>
          <a:p>
            <a:pPr>
              <a:lnSpc>
                <a:spcPct val="120000"/>
              </a:lnSpc>
            </a:pPr>
            <a:r>
              <a:rPr lang="is-IS" sz="2600" dirty="0">
                <a:cs typeface="Times New Roman" pitchFamily="18" charset="0"/>
              </a:rPr>
              <a:t>    variable oxidation states</a:t>
            </a:r>
          </a:p>
          <a:p>
            <a:pPr>
              <a:lnSpc>
                <a:spcPct val="120000"/>
              </a:lnSpc>
            </a:pPr>
            <a:endParaRPr lang="is-IS" sz="2600" dirty="0">
              <a:cs typeface="Times New Roman" pitchFamily="18" charset="0"/>
            </a:endParaRPr>
          </a:p>
          <a:p>
            <a:pPr>
              <a:lnSpc>
                <a:spcPct val="120000"/>
              </a:lnSpc>
              <a:buFontTx/>
              <a:buChar char="-"/>
            </a:pPr>
            <a:r>
              <a:rPr lang="is-IS" sz="2600" dirty="0">
                <a:cs typeface="Times New Roman" pitchFamily="18" charset="0"/>
              </a:rPr>
              <a:t> oxygen barometers:  reactions involving spinel and garnet</a:t>
            </a:r>
          </a:p>
          <a:p>
            <a:pPr>
              <a:lnSpc>
                <a:spcPct val="120000"/>
              </a:lnSpc>
            </a:pPr>
            <a:r>
              <a:rPr lang="is-IS" sz="2600" dirty="0">
                <a:cs typeface="Times New Roman" pitchFamily="18" charset="0"/>
              </a:rPr>
              <a:t>    with relatively high Fe</a:t>
            </a:r>
            <a:r>
              <a:rPr lang="is-IS" sz="2600" baseline="30000" dirty="0">
                <a:cs typeface="Times New Roman" pitchFamily="18" charset="0"/>
              </a:rPr>
              <a:t>3+</a:t>
            </a:r>
            <a:r>
              <a:rPr lang="is-IS" sz="2600" dirty="0">
                <a:cs typeface="Times New Roman" pitchFamily="18" charset="0"/>
              </a:rPr>
              <a:t>contents</a:t>
            </a:r>
            <a:endParaRPr lang="en-GB" sz="2600" dirty="0"/>
          </a:p>
        </p:txBody>
      </p:sp>
      <p:sp>
        <p:nvSpPr>
          <p:cNvPr id="102403" name="Text Box 3"/>
          <p:cNvSpPr txBox="1">
            <a:spLocks noChangeArrowheads="1"/>
          </p:cNvSpPr>
          <p:nvPr/>
        </p:nvSpPr>
        <p:spPr bwMode="auto">
          <a:xfrm>
            <a:off x="468313" y="908050"/>
            <a:ext cx="6391275" cy="579438"/>
          </a:xfrm>
          <a:prstGeom prst="rect">
            <a:avLst/>
          </a:prstGeom>
          <a:solidFill>
            <a:srgbClr val="CCFFFF"/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s-IS" sz="3200" dirty="0">
                <a:solidFill>
                  <a:srgbClr val="0033CC"/>
                </a:solidFill>
                <a:cs typeface="Times New Roman" pitchFamily="18" charset="0"/>
              </a:rPr>
              <a:t>O-fugacity of upper </a:t>
            </a:r>
            <a:r>
              <a:rPr lang="is-IS" sz="3200" dirty="0" err="1">
                <a:solidFill>
                  <a:srgbClr val="0033CC"/>
                </a:solidFill>
                <a:cs typeface="Times New Roman" pitchFamily="18" charset="0"/>
              </a:rPr>
              <a:t>mantle</a:t>
            </a:r>
            <a:r>
              <a:rPr lang="is-IS" sz="3200" dirty="0">
                <a:solidFill>
                  <a:srgbClr val="0033CC"/>
                </a:solidFill>
                <a:cs typeface="Times New Roman" pitchFamily="18" charset="0"/>
              </a:rPr>
              <a:t> </a:t>
            </a:r>
            <a:r>
              <a:rPr lang="is-IS" sz="3200" dirty="0" err="1" smtClean="0">
                <a:solidFill>
                  <a:srgbClr val="0033CC"/>
                </a:solidFill>
                <a:cs typeface="Times New Roman" pitchFamily="18" charset="0"/>
              </a:rPr>
              <a:t>peridotite</a:t>
            </a:r>
            <a:endParaRPr lang="en-GB" sz="3200" dirty="0">
              <a:solidFill>
                <a:srgbClr val="0033CC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439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Text Box 2"/>
          <p:cNvSpPr txBox="1">
            <a:spLocks noChangeArrowheads="1"/>
          </p:cNvSpPr>
          <p:nvPr/>
        </p:nvSpPr>
        <p:spPr bwMode="auto">
          <a:xfrm>
            <a:off x="715963" y="115888"/>
            <a:ext cx="7289175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is-IS" sz="2800" dirty="0" err="1">
                <a:cs typeface="Times New Roman" pitchFamily="18" charset="0"/>
              </a:rPr>
              <a:t>Spinel</a:t>
            </a:r>
            <a:r>
              <a:rPr lang="is-IS" sz="2800" dirty="0">
                <a:cs typeface="Times New Roman" pitchFamily="18" charset="0"/>
              </a:rPr>
              <a:t> </a:t>
            </a:r>
            <a:r>
              <a:rPr lang="is-IS" sz="2800" dirty="0" err="1">
                <a:cs typeface="Times New Roman" pitchFamily="18" charset="0"/>
              </a:rPr>
              <a:t>peridotite</a:t>
            </a:r>
            <a:r>
              <a:rPr lang="is-IS" sz="2800" dirty="0">
                <a:cs typeface="Times New Roman" pitchFamily="18" charset="0"/>
              </a:rPr>
              <a:t> </a:t>
            </a:r>
            <a:r>
              <a:rPr lang="is-IS" sz="2800" dirty="0" err="1">
                <a:cs typeface="Times New Roman" pitchFamily="18" charset="0"/>
              </a:rPr>
              <a:t>equilibrium</a:t>
            </a:r>
            <a:r>
              <a:rPr lang="is-IS" sz="2800" dirty="0">
                <a:cs typeface="Times New Roman" pitchFamily="18" charset="0"/>
              </a:rPr>
              <a:t>:</a:t>
            </a:r>
          </a:p>
          <a:p>
            <a:pPr>
              <a:lnSpc>
                <a:spcPct val="120000"/>
              </a:lnSpc>
            </a:pPr>
            <a:r>
              <a:rPr lang="is-IS" sz="3200" dirty="0">
                <a:solidFill>
                  <a:schemeClr val="accent2"/>
                </a:solidFill>
                <a:cs typeface="Times New Roman" pitchFamily="18" charset="0"/>
              </a:rPr>
              <a:t>6 </a:t>
            </a:r>
            <a:r>
              <a:rPr lang="is-IS" sz="3200" dirty="0" err="1">
                <a:solidFill>
                  <a:schemeClr val="accent2"/>
                </a:solidFill>
                <a:cs typeface="Times New Roman" pitchFamily="18" charset="0"/>
              </a:rPr>
              <a:t>Fe</a:t>
            </a:r>
            <a:r>
              <a:rPr lang="is-IS" sz="3200" baseline="-30000" dirty="0" err="1">
                <a:solidFill>
                  <a:schemeClr val="accent2"/>
                </a:solidFill>
                <a:cs typeface="Times New Roman" pitchFamily="18" charset="0"/>
              </a:rPr>
              <a:t>2</a:t>
            </a:r>
            <a:r>
              <a:rPr lang="is-IS" sz="3200" dirty="0" err="1">
                <a:solidFill>
                  <a:schemeClr val="accent2"/>
                </a:solidFill>
                <a:cs typeface="Times New Roman" pitchFamily="18" charset="0"/>
              </a:rPr>
              <a:t>SiO</a:t>
            </a:r>
            <a:r>
              <a:rPr lang="is-IS" sz="3200" baseline="-30000" dirty="0" err="1">
                <a:solidFill>
                  <a:schemeClr val="accent2"/>
                </a:solidFill>
                <a:cs typeface="Times New Roman" pitchFamily="18" charset="0"/>
              </a:rPr>
              <a:t>4</a:t>
            </a:r>
            <a:r>
              <a:rPr lang="is-IS" sz="3200" dirty="0">
                <a:solidFill>
                  <a:schemeClr val="accent2"/>
                </a:solidFill>
                <a:cs typeface="Times New Roman" pitchFamily="18" charset="0"/>
              </a:rPr>
              <a:t> </a:t>
            </a:r>
            <a:r>
              <a:rPr lang="is-IS" sz="3200" dirty="0">
                <a:solidFill>
                  <a:srgbClr val="FF0000"/>
                </a:solidFill>
                <a:cs typeface="Times New Roman" pitchFamily="18" charset="0"/>
              </a:rPr>
              <a:t>+  </a:t>
            </a:r>
            <a:r>
              <a:rPr lang="is-IS" sz="3200" dirty="0" err="1">
                <a:solidFill>
                  <a:srgbClr val="FF0000"/>
                </a:solidFill>
                <a:cs typeface="Times New Roman" pitchFamily="18" charset="0"/>
              </a:rPr>
              <a:t>O</a:t>
            </a:r>
            <a:r>
              <a:rPr lang="is-IS" sz="3200" baseline="-30000" dirty="0" err="1">
                <a:solidFill>
                  <a:srgbClr val="FF0000"/>
                </a:solidFill>
                <a:cs typeface="Times New Roman" pitchFamily="18" charset="0"/>
              </a:rPr>
              <a:t>2</a:t>
            </a:r>
            <a:r>
              <a:rPr lang="is-IS" sz="3200" dirty="0">
                <a:solidFill>
                  <a:schemeClr val="accent2"/>
                </a:solidFill>
                <a:cs typeface="Times New Roman" pitchFamily="18" charset="0"/>
              </a:rPr>
              <a:t>  =  6 </a:t>
            </a:r>
            <a:r>
              <a:rPr lang="is-IS" sz="3200" dirty="0" err="1">
                <a:solidFill>
                  <a:schemeClr val="accent2"/>
                </a:solidFill>
                <a:cs typeface="Times New Roman" pitchFamily="18" charset="0"/>
              </a:rPr>
              <a:t>FeSiO</a:t>
            </a:r>
            <a:r>
              <a:rPr lang="is-IS" sz="3200" baseline="-30000" dirty="0" err="1">
                <a:solidFill>
                  <a:schemeClr val="accent2"/>
                </a:solidFill>
                <a:cs typeface="Times New Roman" pitchFamily="18" charset="0"/>
              </a:rPr>
              <a:t>3</a:t>
            </a:r>
            <a:r>
              <a:rPr lang="is-IS" sz="3200" dirty="0">
                <a:solidFill>
                  <a:schemeClr val="accent2"/>
                </a:solidFill>
                <a:cs typeface="Times New Roman" pitchFamily="18" charset="0"/>
              </a:rPr>
              <a:t> +  2 </a:t>
            </a:r>
            <a:r>
              <a:rPr lang="is-IS" sz="3200" dirty="0" err="1">
                <a:solidFill>
                  <a:schemeClr val="accent2"/>
                </a:solidFill>
                <a:cs typeface="Times New Roman" pitchFamily="18" charset="0"/>
              </a:rPr>
              <a:t>Fe</a:t>
            </a:r>
            <a:r>
              <a:rPr lang="is-IS" sz="3200" baseline="-30000" dirty="0" err="1">
                <a:solidFill>
                  <a:schemeClr val="accent2"/>
                </a:solidFill>
                <a:cs typeface="Times New Roman" pitchFamily="18" charset="0"/>
              </a:rPr>
              <a:t>3</a:t>
            </a:r>
            <a:r>
              <a:rPr lang="is-IS" sz="3200" dirty="0" err="1">
                <a:solidFill>
                  <a:schemeClr val="accent2"/>
                </a:solidFill>
                <a:cs typeface="Times New Roman" pitchFamily="18" charset="0"/>
              </a:rPr>
              <a:t>O</a:t>
            </a:r>
            <a:r>
              <a:rPr lang="is-IS" sz="3200" baseline="-30000" dirty="0" err="1">
                <a:solidFill>
                  <a:schemeClr val="accent2"/>
                </a:solidFill>
                <a:cs typeface="Times New Roman" pitchFamily="18" charset="0"/>
              </a:rPr>
              <a:t>4</a:t>
            </a:r>
            <a:endParaRPr lang="is-IS" sz="3200" baseline="-30000" dirty="0">
              <a:solidFill>
                <a:schemeClr val="accent2"/>
              </a:solidFill>
              <a:cs typeface="Times New Roman" pitchFamily="18" charset="0"/>
            </a:endParaRPr>
          </a:p>
          <a:p>
            <a:r>
              <a:rPr lang="is-IS" sz="1800" dirty="0" err="1" smtClean="0">
                <a:solidFill>
                  <a:srgbClr val="0033CC"/>
                </a:solidFill>
                <a:cs typeface="Times New Roman" pitchFamily="18" charset="0"/>
              </a:rPr>
              <a:t>fayalite</a:t>
            </a:r>
            <a:r>
              <a:rPr lang="is-IS" sz="1800" dirty="0" smtClean="0">
                <a:cs typeface="Times New Roman" pitchFamily="18" charset="0"/>
              </a:rPr>
              <a:t> in </a:t>
            </a:r>
            <a:r>
              <a:rPr lang="is-IS" sz="1800" dirty="0" err="1" smtClean="0">
                <a:solidFill>
                  <a:srgbClr val="FF0000"/>
                </a:solidFill>
                <a:cs typeface="Times New Roman" pitchFamily="18" charset="0"/>
              </a:rPr>
              <a:t>olivine</a:t>
            </a:r>
            <a:r>
              <a:rPr lang="is-IS" sz="1800" dirty="0">
                <a:cs typeface="Times New Roman" pitchFamily="18" charset="0"/>
              </a:rPr>
              <a:t>		 </a:t>
            </a:r>
            <a:r>
              <a:rPr lang="is-IS" sz="1800" dirty="0" smtClean="0">
                <a:cs typeface="Times New Roman" pitchFamily="18" charset="0"/>
              </a:rPr>
              <a:t>       </a:t>
            </a:r>
            <a:r>
              <a:rPr lang="is-IS" sz="1800" dirty="0" err="1" smtClean="0">
                <a:solidFill>
                  <a:srgbClr val="0033CC"/>
                </a:solidFill>
                <a:cs typeface="Times New Roman" pitchFamily="18" charset="0"/>
              </a:rPr>
              <a:t>ferrosilite</a:t>
            </a:r>
            <a:r>
              <a:rPr lang="is-IS" sz="1800" dirty="0" smtClean="0">
                <a:cs typeface="Times New Roman" pitchFamily="18" charset="0"/>
              </a:rPr>
              <a:t> in </a:t>
            </a:r>
            <a:r>
              <a:rPr lang="is-IS" dirty="0" err="1" smtClean="0">
                <a:solidFill>
                  <a:srgbClr val="FF0000"/>
                </a:solidFill>
                <a:cs typeface="Times New Roman" pitchFamily="18" charset="0"/>
              </a:rPr>
              <a:t>opx</a:t>
            </a:r>
            <a:r>
              <a:rPr lang="is-IS" dirty="0" smtClean="0">
                <a:cs typeface="Times New Roman" pitchFamily="18" charset="0"/>
              </a:rPr>
              <a:t>       </a:t>
            </a:r>
            <a:r>
              <a:rPr lang="is-IS" sz="1800" dirty="0" smtClean="0">
                <a:solidFill>
                  <a:srgbClr val="0033CC"/>
                </a:solidFill>
                <a:cs typeface="Times New Roman" pitchFamily="18" charset="0"/>
              </a:rPr>
              <a:t>magnetite</a:t>
            </a:r>
            <a:r>
              <a:rPr lang="is-IS" sz="1800" dirty="0" smtClean="0">
                <a:cs typeface="Times New Roman" pitchFamily="18" charset="0"/>
              </a:rPr>
              <a:t> in </a:t>
            </a:r>
            <a:r>
              <a:rPr lang="is-IS" sz="1800" dirty="0" err="1" smtClean="0">
                <a:solidFill>
                  <a:srgbClr val="FF0000"/>
                </a:solidFill>
                <a:cs typeface="Times New Roman" pitchFamily="18" charset="0"/>
              </a:rPr>
              <a:t>spinel</a:t>
            </a:r>
            <a:endParaRPr lang="en-GB" sz="2800" dirty="0">
              <a:solidFill>
                <a:srgbClr val="FF0000"/>
              </a:solidFill>
            </a:endParaRPr>
          </a:p>
        </p:txBody>
      </p:sp>
      <p:sp>
        <p:nvSpPr>
          <p:cNvPr id="103427" name="Text Box 3"/>
          <p:cNvSpPr txBox="1">
            <a:spLocks noChangeArrowheads="1"/>
          </p:cNvSpPr>
          <p:nvPr/>
        </p:nvSpPr>
        <p:spPr bwMode="auto">
          <a:xfrm>
            <a:off x="784221" y="2433369"/>
            <a:ext cx="7699544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is-IS" sz="2800" dirty="0">
                <a:cs typeface="Times New Roman" pitchFamily="18" charset="0"/>
              </a:rPr>
              <a:t>Garnet peridotite equilibrium:</a:t>
            </a:r>
          </a:p>
          <a:p>
            <a:pPr>
              <a:lnSpc>
                <a:spcPct val="120000"/>
              </a:lnSpc>
            </a:pPr>
            <a:r>
              <a:rPr lang="is-IS" sz="3200" dirty="0">
                <a:solidFill>
                  <a:schemeClr val="accent2"/>
                </a:solidFill>
                <a:cs typeface="Times New Roman" pitchFamily="18" charset="0"/>
              </a:rPr>
              <a:t>4 Fe</a:t>
            </a:r>
            <a:r>
              <a:rPr lang="is-IS" sz="3200" baseline="-30000" dirty="0">
                <a:solidFill>
                  <a:schemeClr val="accent2"/>
                </a:solidFill>
                <a:cs typeface="Times New Roman" pitchFamily="18" charset="0"/>
              </a:rPr>
              <a:t>2</a:t>
            </a:r>
            <a:r>
              <a:rPr lang="is-IS" sz="3200" dirty="0">
                <a:solidFill>
                  <a:schemeClr val="accent2"/>
                </a:solidFill>
                <a:cs typeface="Times New Roman" pitchFamily="18" charset="0"/>
              </a:rPr>
              <a:t>SiO</a:t>
            </a:r>
            <a:r>
              <a:rPr lang="is-IS" sz="3200" baseline="-30000" dirty="0">
                <a:solidFill>
                  <a:schemeClr val="accent2"/>
                </a:solidFill>
                <a:cs typeface="Times New Roman" pitchFamily="18" charset="0"/>
              </a:rPr>
              <a:t>4</a:t>
            </a:r>
            <a:r>
              <a:rPr lang="is-IS" sz="3200" dirty="0">
                <a:solidFill>
                  <a:schemeClr val="accent2"/>
                </a:solidFill>
                <a:cs typeface="Times New Roman" pitchFamily="18" charset="0"/>
              </a:rPr>
              <a:t> + 2 FeSiO</a:t>
            </a:r>
            <a:r>
              <a:rPr lang="is-IS" sz="3200" baseline="-30000" dirty="0">
                <a:solidFill>
                  <a:schemeClr val="accent2"/>
                </a:solidFill>
                <a:cs typeface="Times New Roman" pitchFamily="18" charset="0"/>
              </a:rPr>
              <a:t>3</a:t>
            </a:r>
            <a:r>
              <a:rPr lang="is-IS" sz="3200" dirty="0">
                <a:solidFill>
                  <a:schemeClr val="accent2"/>
                </a:solidFill>
                <a:cs typeface="Times New Roman" pitchFamily="18" charset="0"/>
              </a:rPr>
              <a:t> </a:t>
            </a:r>
            <a:r>
              <a:rPr lang="is-IS" sz="3200" dirty="0">
                <a:solidFill>
                  <a:srgbClr val="FF0000"/>
                </a:solidFill>
                <a:cs typeface="Times New Roman" pitchFamily="18" charset="0"/>
              </a:rPr>
              <a:t>+ O</a:t>
            </a:r>
            <a:r>
              <a:rPr lang="is-IS" sz="3200" baseline="-30000" dirty="0">
                <a:solidFill>
                  <a:srgbClr val="FF0000"/>
                </a:solidFill>
                <a:cs typeface="Times New Roman" pitchFamily="18" charset="0"/>
              </a:rPr>
              <a:t>2</a:t>
            </a:r>
            <a:r>
              <a:rPr lang="is-IS" sz="3200" dirty="0">
                <a:solidFill>
                  <a:schemeClr val="accent2"/>
                </a:solidFill>
                <a:cs typeface="Times New Roman" pitchFamily="18" charset="0"/>
              </a:rPr>
              <a:t>  =  2 Fe</a:t>
            </a:r>
            <a:r>
              <a:rPr lang="is-IS" sz="3200" baseline="-30000" dirty="0">
                <a:solidFill>
                  <a:schemeClr val="accent2"/>
                </a:solidFill>
                <a:cs typeface="Times New Roman" pitchFamily="18" charset="0"/>
              </a:rPr>
              <a:t>3</a:t>
            </a:r>
            <a:r>
              <a:rPr lang="is-IS" sz="3200" dirty="0">
                <a:solidFill>
                  <a:schemeClr val="accent2"/>
                </a:solidFill>
                <a:cs typeface="Times New Roman" pitchFamily="18" charset="0"/>
              </a:rPr>
              <a:t>Fe</a:t>
            </a:r>
            <a:r>
              <a:rPr lang="is-IS" sz="3200" baseline="-30000" dirty="0">
                <a:solidFill>
                  <a:schemeClr val="accent2"/>
                </a:solidFill>
                <a:cs typeface="Times New Roman" pitchFamily="18" charset="0"/>
              </a:rPr>
              <a:t>2</a:t>
            </a:r>
            <a:r>
              <a:rPr lang="is-IS" sz="3200" dirty="0">
                <a:solidFill>
                  <a:schemeClr val="accent2"/>
                </a:solidFill>
                <a:cs typeface="Times New Roman" pitchFamily="18" charset="0"/>
              </a:rPr>
              <a:t>Si</a:t>
            </a:r>
            <a:r>
              <a:rPr lang="is-IS" sz="3200" baseline="-30000" dirty="0">
                <a:solidFill>
                  <a:schemeClr val="accent2"/>
                </a:solidFill>
                <a:cs typeface="Times New Roman" pitchFamily="18" charset="0"/>
              </a:rPr>
              <a:t>3</a:t>
            </a:r>
            <a:r>
              <a:rPr lang="is-IS" sz="3200" dirty="0">
                <a:solidFill>
                  <a:schemeClr val="accent2"/>
                </a:solidFill>
                <a:cs typeface="Times New Roman" pitchFamily="18" charset="0"/>
              </a:rPr>
              <a:t>O</a:t>
            </a:r>
            <a:r>
              <a:rPr lang="is-IS" sz="3200" baseline="-30000" dirty="0">
                <a:solidFill>
                  <a:schemeClr val="accent2"/>
                </a:solidFill>
                <a:cs typeface="Times New Roman" pitchFamily="18" charset="0"/>
              </a:rPr>
              <a:t>12</a:t>
            </a:r>
          </a:p>
          <a:p>
            <a:r>
              <a:rPr lang="is-IS" sz="2400" baseline="-30000" dirty="0">
                <a:cs typeface="Times New Roman" pitchFamily="18" charset="0"/>
              </a:rPr>
              <a:t>       </a:t>
            </a:r>
            <a:r>
              <a:rPr lang="is-IS" sz="1800" dirty="0" smtClean="0">
                <a:solidFill>
                  <a:srgbClr val="0033CC"/>
                </a:solidFill>
                <a:cs typeface="Times New Roman" pitchFamily="18" charset="0"/>
              </a:rPr>
              <a:t>fa</a:t>
            </a:r>
            <a:r>
              <a:rPr lang="is-IS" sz="1800" dirty="0" smtClean="0">
                <a:cs typeface="Times New Roman" pitchFamily="18" charset="0"/>
              </a:rPr>
              <a:t> in </a:t>
            </a:r>
            <a:r>
              <a:rPr lang="is-IS" sz="1800" dirty="0" err="1" smtClean="0">
                <a:cs typeface="Times New Roman" pitchFamily="18" charset="0"/>
              </a:rPr>
              <a:t>olivine</a:t>
            </a:r>
            <a:r>
              <a:rPr lang="is-IS" sz="1800" dirty="0">
                <a:cs typeface="Times New Roman" pitchFamily="18" charset="0"/>
              </a:rPr>
              <a:t>	 </a:t>
            </a:r>
            <a:r>
              <a:rPr lang="is-IS" sz="1800" dirty="0" smtClean="0">
                <a:cs typeface="Times New Roman" pitchFamily="18" charset="0"/>
              </a:rPr>
              <a:t>          </a:t>
            </a:r>
            <a:r>
              <a:rPr lang="is-IS" dirty="0" err="1" smtClean="0">
                <a:solidFill>
                  <a:srgbClr val="0033CC"/>
                </a:solidFill>
                <a:cs typeface="Times New Roman" pitchFamily="18" charset="0"/>
              </a:rPr>
              <a:t>fs</a:t>
            </a:r>
            <a:r>
              <a:rPr lang="is-IS" dirty="0" smtClean="0">
                <a:cs typeface="Times New Roman" pitchFamily="18" charset="0"/>
              </a:rPr>
              <a:t> </a:t>
            </a:r>
            <a:r>
              <a:rPr lang="is-IS" dirty="0">
                <a:cs typeface="Times New Roman" pitchFamily="18" charset="0"/>
              </a:rPr>
              <a:t>in </a:t>
            </a:r>
            <a:r>
              <a:rPr lang="is-IS" dirty="0" err="1">
                <a:solidFill>
                  <a:srgbClr val="FF0000"/>
                </a:solidFill>
                <a:cs typeface="Times New Roman" pitchFamily="18" charset="0"/>
              </a:rPr>
              <a:t>opx</a:t>
            </a:r>
            <a:r>
              <a:rPr lang="is-IS" dirty="0">
                <a:cs typeface="Times New Roman" pitchFamily="18" charset="0"/>
              </a:rPr>
              <a:t> </a:t>
            </a:r>
            <a:r>
              <a:rPr lang="is-IS" sz="1800" dirty="0">
                <a:cs typeface="Times New Roman" pitchFamily="18" charset="0"/>
              </a:rPr>
              <a:t>			</a:t>
            </a:r>
            <a:r>
              <a:rPr lang="is-IS" sz="1800" dirty="0" err="1" smtClean="0">
                <a:solidFill>
                  <a:srgbClr val="0033CC"/>
                </a:solidFill>
                <a:cs typeface="Times New Roman" pitchFamily="18" charset="0"/>
              </a:rPr>
              <a:t>skiagite</a:t>
            </a:r>
            <a:r>
              <a:rPr lang="is-IS" sz="1800" dirty="0" smtClean="0">
                <a:cs typeface="Times New Roman" pitchFamily="18" charset="0"/>
              </a:rPr>
              <a:t> in </a:t>
            </a:r>
            <a:r>
              <a:rPr lang="is-IS" sz="1800" dirty="0" smtClean="0">
                <a:solidFill>
                  <a:srgbClr val="FF0000"/>
                </a:solidFill>
                <a:cs typeface="Times New Roman" pitchFamily="18" charset="0"/>
              </a:rPr>
              <a:t>garnet</a:t>
            </a:r>
            <a:endParaRPr lang="en-GB" sz="1400" dirty="0">
              <a:solidFill>
                <a:srgbClr val="FF0000"/>
              </a:solidFill>
              <a:cs typeface="Times New Roman" pitchFamily="18" charset="0"/>
            </a:endParaRPr>
          </a:p>
        </p:txBody>
      </p:sp>
      <p:sp>
        <p:nvSpPr>
          <p:cNvPr id="103428" name="Text Box 4"/>
          <p:cNvSpPr txBox="1">
            <a:spLocks noChangeArrowheads="1"/>
          </p:cNvSpPr>
          <p:nvPr/>
        </p:nvSpPr>
        <p:spPr bwMode="auto">
          <a:xfrm>
            <a:off x="899592" y="6237312"/>
            <a:ext cx="7768217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s-IS" sz="2200" dirty="0">
                <a:solidFill>
                  <a:srgbClr val="FF0000"/>
                </a:solidFill>
                <a:latin typeface="Symbol" pitchFamily="18" charset="2"/>
              </a:rPr>
              <a:t>D</a:t>
            </a:r>
            <a:r>
              <a:rPr lang="is-IS" sz="2200" dirty="0">
                <a:solidFill>
                  <a:srgbClr val="FF0000"/>
                </a:solidFill>
              </a:rPr>
              <a:t>V &lt; 0: </a:t>
            </a:r>
            <a:r>
              <a:rPr lang="is-IS" sz="2200" dirty="0" smtClean="0">
                <a:solidFill>
                  <a:srgbClr val="FF0000"/>
                </a:solidFill>
              </a:rPr>
              <a:t>reactions </a:t>
            </a:r>
            <a:r>
              <a:rPr lang="is-IS" sz="2200" dirty="0">
                <a:solidFill>
                  <a:srgbClr val="FF0000"/>
                </a:solidFill>
              </a:rPr>
              <a:t>favoured by increasing p  </a:t>
            </a:r>
            <a:r>
              <a:rPr lang="is-IS" sz="2200" dirty="0">
                <a:solidFill>
                  <a:srgbClr val="FF0000"/>
                </a:solidFill>
                <a:cs typeface="Times New Roman" pitchFamily="18" charset="0"/>
              </a:rPr>
              <a:t>–</a:t>
            </a:r>
            <a:r>
              <a:rPr lang="is-IS" sz="2200" dirty="0">
                <a:solidFill>
                  <a:srgbClr val="FF0000"/>
                </a:solidFill>
              </a:rPr>
              <a:t>  </a:t>
            </a:r>
            <a:r>
              <a:rPr lang="is-IS" sz="2200" b="1" dirty="0">
                <a:solidFill>
                  <a:srgbClr val="FF0000"/>
                </a:solidFill>
              </a:rPr>
              <a:t>not only </a:t>
            </a:r>
            <a:r>
              <a:rPr lang="is-IS" sz="2200" dirty="0">
                <a:solidFill>
                  <a:srgbClr val="FF0000"/>
                </a:solidFill>
              </a:rPr>
              <a:t>by high f</a:t>
            </a:r>
            <a:r>
              <a:rPr lang="is-IS" sz="2400" baseline="-10000" dirty="0">
                <a:solidFill>
                  <a:srgbClr val="FF0000"/>
                </a:solidFill>
              </a:rPr>
              <a:t>O</a:t>
            </a:r>
            <a:r>
              <a:rPr lang="is-IS" sz="2200" baseline="-25000" dirty="0">
                <a:solidFill>
                  <a:srgbClr val="FF0000"/>
                </a:solidFill>
              </a:rPr>
              <a:t>2</a:t>
            </a:r>
            <a:endParaRPr lang="en-GB" sz="2200" baseline="-25000" dirty="0">
              <a:solidFill>
                <a:srgbClr val="FF0000"/>
              </a:solidFill>
            </a:endParaRPr>
          </a:p>
        </p:txBody>
      </p:sp>
      <p:sp>
        <p:nvSpPr>
          <p:cNvPr id="103429" name="Text Box 5"/>
          <p:cNvSpPr txBox="1">
            <a:spLocks noChangeArrowheads="1"/>
          </p:cNvSpPr>
          <p:nvPr/>
        </p:nvSpPr>
        <p:spPr bwMode="auto">
          <a:xfrm>
            <a:off x="971600" y="4149080"/>
            <a:ext cx="7158370" cy="1569660"/>
          </a:xfrm>
          <a:prstGeom prst="rect">
            <a:avLst/>
          </a:prstGeom>
          <a:solidFill>
            <a:srgbClr val="FFFFCC"/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is-IS" sz="2000" dirty="0">
                <a:cs typeface="Times New Roman" pitchFamily="18" charset="0"/>
              </a:rPr>
              <a:t>Equilibrium constant:  </a:t>
            </a:r>
            <a:r>
              <a:rPr lang="is-IS" sz="2000" dirty="0">
                <a:solidFill>
                  <a:schemeClr val="accent2"/>
                </a:solidFill>
                <a:cs typeface="Times New Roman" pitchFamily="18" charset="0"/>
              </a:rPr>
              <a:t>K =  a</a:t>
            </a:r>
            <a:r>
              <a:rPr lang="is-IS" sz="2000" baseline="-30000" dirty="0">
                <a:solidFill>
                  <a:schemeClr val="accent2"/>
                </a:solidFill>
                <a:cs typeface="Times New Roman" pitchFamily="18" charset="0"/>
              </a:rPr>
              <a:t>sk</a:t>
            </a:r>
            <a:r>
              <a:rPr lang="is-IS" sz="2000" baseline="30000" dirty="0">
                <a:solidFill>
                  <a:schemeClr val="accent2"/>
                </a:solidFill>
                <a:cs typeface="Times New Roman" pitchFamily="18" charset="0"/>
              </a:rPr>
              <a:t>2</a:t>
            </a:r>
            <a:r>
              <a:rPr lang="is-IS" sz="2000" dirty="0">
                <a:solidFill>
                  <a:schemeClr val="accent2"/>
                </a:solidFill>
                <a:cs typeface="Times New Roman" pitchFamily="18" charset="0"/>
              </a:rPr>
              <a:t> / [</a:t>
            </a:r>
            <a:r>
              <a:rPr lang="is-IS" sz="2000" b="1" dirty="0">
                <a:solidFill>
                  <a:srgbClr val="FF0000"/>
                </a:solidFill>
                <a:cs typeface="Times New Roman" pitchFamily="18" charset="0"/>
              </a:rPr>
              <a:t>f</a:t>
            </a:r>
            <a:r>
              <a:rPr lang="is-IS" sz="2400" b="1" baseline="-12000" dirty="0">
                <a:solidFill>
                  <a:srgbClr val="FF0000"/>
                </a:solidFill>
                <a:cs typeface="Times New Roman" pitchFamily="18" charset="0"/>
              </a:rPr>
              <a:t>O</a:t>
            </a:r>
            <a:r>
              <a:rPr lang="is-IS" sz="2000" b="1" baseline="-30000" dirty="0">
                <a:solidFill>
                  <a:srgbClr val="FF0000"/>
                </a:solidFill>
                <a:cs typeface="Times New Roman" pitchFamily="18" charset="0"/>
              </a:rPr>
              <a:t>2</a:t>
            </a:r>
            <a:r>
              <a:rPr lang="is-IS" sz="2000" baseline="30000" dirty="0">
                <a:solidFill>
                  <a:schemeClr val="accent2"/>
                </a:solidFill>
                <a:cs typeface="Times New Roman" pitchFamily="18" charset="0"/>
              </a:rPr>
              <a:t> </a:t>
            </a:r>
            <a:r>
              <a:rPr lang="is-IS" sz="2000" baseline="-30000" dirty="0">
                <a:solidFill>
                  <a:schemeClr val="accent2"/>
                </a:solidFill>
                <a:cs typeface="Times New Roman" pitchFamily="18" charset="0"/>
              </a:rPr>
              <a:t>*</a:t>
            </a:r>
            <a:r>
              <a:rPr lang="is-IS" sz="2000" dirty="0">
                <a:solidFill>
                  <a:schemeClr val="accent2"/>
                </a:solidFill>
                <a:cs typeface="Times New Roman" pitchFamily="18" charset="0"/>
              </a:rPr>
              <a:t> a</a:t>
            </a:r>
            <a:r>
              <a:rPr lang="is-IS" sz="2000" baseline="-30000" dirty="0">
                <a:solidFill>
                  <a:schemeClr val="accent2"/>
                </a:solidFill>
                <a:cs typeface="Times New Roman" pitchFamily="18" charset="0"/>
              </a:rPr>
              <a:t>fa</a:t>
            </a:r>
            <a:r>
              <a:rPr lang="is-IS" sz="2000" baseline="30000" dirty="0">
                <a:solidFill>
                  <a:schemeClr val="accent2"/>
                </a:solidFill>
                <a:cs typeface="Times New Roman" pitchFamily="18" charset="0"/>
              </a:rPr>
              <a:t>4 </a:t>
            </a:r>
            <a:r>
              <a:rPr lang="is-IS" sz="2000" baseline="-30000" dirty="0">
                <a:solidFill>
                  <a:schemeClr val="accent2"/>
                </a:solidFill>
                <a:cs typeface="Times New Roman" pitchFamily="18" charset="0"/>
              </a:rPr>
              <a:t>*</a:t>
            </a:r>
            <a:r>
              <a:rPr lang="is-IS" sz="2000" dirty="0">
                <a:solidFill>
                  <a:schemeClr val="accent2"/>
                </a:solidFill>
                <a:cs typeface="Times New Roman" pitchFamily="18" charset="0"/>
              </a:rPr>
              <a:t> a</a:t>
            </a:r>
            <a:r>
              <a:rPr lang="is-IS" sz="2000" baseline="-30000" dirty="0">
                <a:solidFill>
                  <a:schemeClr val="accent2"/>
                </a:solidFill>
                <a:cs typeface="Times New Roman" pitchFamily="18" charset="0"/>
              </a:rPr>
              <a:t>fs</a:t>
            </a:r>
            <a:r>
              <a:rPr lang="is-IS" sz="2000" baseline="30000" dirty="0">
                <a:solidFill>
                  <a:schemeClr val="accent2"/>
                </a:solidFill>
                <a:cs typeface="Times New Roman" pitchFamily="18" charset="0"/>
              </a:rPr>
              <a:t>2</a:t>
            </a:r>
            <a:r>
              <a:rPr lang="is-IS" sz="2000" dirty="0">
                <a:solidFill>
                  <a:schemeClr val="accent2"/>
                </a:solidFill>
                <a:cs typeface="Times New Roman" pitchFamily="18" charset="0"/>
              </a:rPr>
              <a:t>]</a:t>
            </a:r>
          </a:p>
          <a:p>
            <a:pPr>
              <a:lnSpc>
                <a:spcPct val="120000"/>
              </a:lnSpc>
            </a:pPr>
            <a:r>
              <a:rPr lang="is-IS" sz="2000" dirty="0">
                <a:solidFill>
                  <a:schemeClr val="accent2"/>
                </a:solidFill>
                <a:cs typeface="Times New Roman" pitchFamily="18" charset="0"/>
              </a:rPr>
              <a:t>ln K = – </a:t>
            </a:r>
            <a:r>
              <a:rPr lang="is-IS" sz="2000" dirty="0">
                <a:solidFill>
                  <a:schemeClr val="accent2"/>
                </a:solidFill>
                <a:latin typeface="Symbol" pitchFamily="18" charset="2"/>
                <a:cs typeface="Times New Roman" pitchFamily="18" charset="0"/>
              </a:rPr>
              <a:t>D</a:t>
            </a:r>
            <a:r>
              <a:rPr lang="is-IS" sz="2000" dirty="0">
                <a:solidFill>
                  <a:schemeClr val="accent2"/>
                </a:solidFill>
                <a:cs typeface="Times New Roman" pitchFamily="18" charset="0"/>
              </a:rPr>
              <a:t>G </a:t>
            </a:r>
            <a:r>
              <a:rPr lang="is-IS" sz="2000" dirty="0" smtClean="0">
                <a:solidFill>
                  <a:schemeClr val="accent2"/>
                </a:solidFill>
                <a:cs typeface="Times New Roman" pitchFamily="18" charset="0"/>
              </a:rPr>
              <a:t>/ (RT)</a:t>
            </a:r>
            <a:r>
              <a:rPr lang="is-IS" sz="2000" dirty="0" smtClean="0">
                <a:cs typeface="Times New Roman" pitchFamily="18" charset="0"/>
              </a:rPr>
              <a:t> </a:t>
            </a:r>
            <a:endParaRPr lang="is-IS" sz="2000" dirty="0">
              <a:cs typeface="Times New Roman" pitchFamily="18" charset="0"/>
            </a:endParaRPr>
          </a:p>
          <a:p>
            <a:pPr>
              <a:lnSpc>
                <a:spcPct val="120000"/>
              </a:lnSpc>
            </a:pPr>
            <a:r>
              <a:rPr lang="is-IS" sz="2000" dirty="0">
                <a:solidFill>
                  <a:schemeClr val="accent2"/>
                </a:solidFill>
                <a:cs typeface="Times New Roman" pitchFamily="18" charset="0"/>
              </a:rPr>
              <a:t>log K = </a:t>
            </a:r>
            <a:r>
              <a:rPr lang="nb-NO" sz="2000" dirty="0">
                <a:solidFill>
                  <a:schemeClr val="accent2"/>
                </a:solidFill>
              </a:rPr>
              <a:t>–</a:t>
            </a:r>
            <a:r>
              <a:rPr lang="is-IS" sz="2000" dirty="0">
                <a:solidFill>
                  <a:schemeClr val="accent2"/>
                </a:solidFill>
              </a:rPr>
              <a:t> 0.434 </a:t>
            </a:r>
            <a:r>
              <a:rPr lang="is-IS" sz="2000" dirty="0">
                <a:solidFill>
                  <a:schemeClr val="accent2"/>
                </a:solidFill>
                <a:latin typeface="Symbol" pitchFamily="18" charset="2"/>
              </a:rPr>
              <a:t>D</a:t>
            </a:r>
            <a:r>
              <a:rPr lang="is-IS" sz="2000" dirty="0">
                <a:solidFill>
                  <a:schemeClr val="accent2"/>
                </a:solidFill>
              </a:rPr>
              <a:t>G / </a:t>
            </a:r>
            <a:r>
              <a:rPr lang="is-IS" sz="2000" dirty="0" smtClean="0">
                <a:solidFill>
                  <a:schemeClr val="accent2"/>
                </a:solidFill>
              </a:rPr>
              <a:t>(RT) </a:t>
            </a:r>
            <a:r>
              <a:rPr lang="is-IS" sz="2000" dirty="0">
                <a:solidFill>
                  <a:schemeClr val="accent2"/>
                </a:solidFill>
              </a:rPr>
              <a:t>=</a:t>
            </a:r>
            <a:r>
              <a:rPr lang="is-IS" sz="2000" dirty="0">
                <a:solidFill>
                  <a:schemeClr val="accent2"/>
                </a:solidFill>
                <a:cs typeface="Times New Roman" pitchFamily="18" charset="0"/>
              </a:rPr>
              <a:t> 2 log a</a:t>
            </a:r>
            <a:r>
              <a:rPr lang="is-IS" sz="2000" baseline="-30000" dirty="0">
                <a:solidFill>
                  <a:schemeClr val="accent2"/>
                </a:solidFill>
                <a:cs typeface="Times New Roman" pitchFamily="18" charset="0"/>
              </a:rPr>
              <a:t>sk</a:t>
            </a:r>
            <a:r>
              <a:rPr lang="is-IS" sz="2000" dirty="0">
                <a:solidFill>
                  <a:schemeClr val="accent2"/>
                </a:solidFill>
                <a:cs typeface="Times New Roman" pitchFamily="18" charset="0"/>
              </a:rPr>
              <a:t> </a:t>
            </a:r>
            <a:r>
              <a:rPr lang="nb-NO" sz="2000" dirty="0">
                <a:solidFill>
                  <a:srgbClr val="FF0000"/>
                </a:solidFill>
              </a:rPr>
              <a:t>–</a:t>
            </a:r>
            <a:r>
              <a:rPr lang="is-IS" sz="2000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is-IS" sz="2000" b="1" dirty="0">
                <a:solidFill>
                  <a:srgbClr val="FF0000"/>
                </a:solidFill>
                <a:cs typeface="Times New Roman" pitchFamily="18" charset="0"/>
              </a:rPr>
              <a:t>log f</a:t>
            </a:r>
            <a:r>
              <a:rPr lang="is-IS" sz="2400" b="1" baseline="-12000" dirty="0">
                <a:solidFill>
                  <a:srgbClr val="FF0000"/>
                </a:solidFill>
                <a:cs typeface="Times New Roman" pitchFamily="18" charset="0"/>
              </a:rPr>
              <a:t>O</a:t>
            </a:r>
            <a:r>
              <a:rPr lang="is-IS" sz="2000" b="1" baseline="-30000" dirty="0">
                <a:solidFill>
                  <a:srgbClr val="FF0000"/>
                </a:solidFill>
                <a:cs typeface="Times New Roman" pitchFamily="18" charset="0"/>
              </a:rPr>
              <a:t>2</a:t>
            </a:r>
            <a:r>
              <a:rPr lang="is-IS" sz="2000" dirty="0">
                <a:solidFill>
                  <a:schemeClr val="accent2"/>
                </a:solidFill>
                <a:cs typeface="Times New Roman" pitchFamily="18" charset="0"/>
              </a:rPr>
              <a:t> </a:t>
            </a:r>
            <a:r>
              <a:rPr lang="nb-NO" sz="2000" dirty="0">
                <a:solidFill>
                  <a:schemeClr val="accent2"/>
                </a:solidFill>
              </a:rPr>
              <a:t>–</a:t>
            </a:r>
            <a:r>
              <a:rPr lang="is-IS" sz="2000" dirty="0">
                <a:solidFill>
                  <a:schemeClr val="accent2"/>
                </a:solidFill>
                <a:cs typeface="Times New Roman" pitchFamily="18" charset="0"/>
              </a:rPr>
              <a:t> 4 log a</a:t>
            </a:r>
            <a:r>
              <a:rPr lang="is-IS" sz="2000" baseline="-30000" dirty="0">
                <a:solidFill>
                  <a:schemeClr val="accent2"/>
                </a:solidFill>
                <a:cs typeface="Times New Roman" pitchFamily="18" charset="0"/>
              </a:rPr>
              <a:t>fa</a:t>
            </a:r>
            <a:r>
              <a:rPr lang="is-IS" sz="2000" dirty="0">
                <a:solidFill>
                  <a:schemeClr val="accent2"/>
                </a:solidFill>
                <a:cs typeface="Times New Roman" pitchFamily="18" charset="0"/>
              </a:rPr>
              <a:t> </a:t>
            </a:r>
            <a:r>
              <a:rPr lang="nb-NO" sz="2000" dirty="0">
                <a:solidFill>
                  <a:schemeClr val="accent2"/>
                </a:solidFill>
              </a:rPr>
              <a:t>–</a:t>
            </a:r>
            <a:r>
              <a:rPr lang="is-IS" sz="2000" dirty="0">
                <a:solidFill>
                  <a:schemeClr val="accent2"/>
                </a:solidFill>
                <a:cs typeface="Times New Roman" pitchFamily="18" charset="0"/>
              </a:rPr>
              <a:t> 2 log a</a:t>
            </a:r>
            <a:r>
              <a:rPr lang="is-IS" sz="2000" baseline="-30000" dirty="0">
                <a:solidFill>
                  <a:schemeClr val="accent2"/>
                </a:solidFill>
                <a:cs typeface="Times New Roman" pitchFamily="18" charset="0"/>
              </a:rPr>
              <a:t>fs</a:t>
            </a:r>
          </a:p>
          <a:p>
            <a:pPr>
              <a:lnSpc>
                <a:spcPct val="120000"/>
              </a:lnSpc>
            </a:pPr>
            <a:r>
              <a:rPr lang="is-IS" sz="2000" b="1" dirty="0">
                <a:solidFill>
                  <a:srgbClr val="FF0000"/>
                </a:solidFill>
                <a:cs typeface="Times New Roman" pitchFamily="18" charset="0"/>
              </a:rPr>
              <a:t>log f</a:t>
            </a:r>
            <a:r>
              <a:rPr lang="is-IS" sz="2400" b="1" baseline="-12000" dirty="0">
                <a:solidFill>
                  <a:srgbClr val="FF0000"/>
                </a:solidFill>
                <a:cs typeface="Times New Roman" pitchFamily="18" charset="0"/>
              </a:rPr>
              <a:t>O</a:t>
            </a:r>
            <a:r>
              <a:rPr lang="is-IS" sz="2000" b="1" baseline="-30000" dirty="0">
                <a:solidFill>
                  <a:srgbClr val="FF0000"/>
                </a:solidFill>
                <a:cs typeface="Times New Roman" pitchFamily="18" charset="0"/>
              </a:rPr>
              <a:t>2</a:t>
            </a:r>
            <a:r>
              <a:rPr lang="is-IS" sz="2000" b="1" dirty="0">
                <a:solidFill>
                  <a:srgbClr val="CC3300"/>
                </a:solidFill>
                <a:cs typeface="Times New Roman" pitchFamily="18" charset="0"/>
              </a:rPr>
              <a:t> </a:t>
            </a:r>
            <a:r>
              <a:rPr lang="is-IS" sz="2000" dirty="0">
                <a:solidFill>
                  <a:schemeClr val="accent2"/>
                </a:solidFill>
                <a:cs typeface="Times New Roman" pitchFamily="18" charset="0"/>
              </a:rPr>
              <a:t>= 2 </a:t>
            </a:r>
            <a:r>
              <a:rPr lang="is-IS" sz="2000" b="1" dirty="0">
                <a:solidFill>
                  <a:schemeClr val="accent2"/>
                </a:solidFill>
                <a:cs typeface="Times New Roman" pitchFamily="18" charset="0"/>
              </a:rPr>
              <a:t>log a</a:t>
            </a:r>
            <a:r>
              <a:rPr lang="is-IS" sz="2000" b="1" baseline="-30000" dirty="0">
                <a:solidFill>
                  <a:schemeClr val="accent2"/>
                </a:solidFill>
                <a:cs typeface="Times New Roman" pitchFamily="18" charset="0"/>
              </a:rPr>
              <a:t>sk</a:t>
            </a:r>
            <a:r>
              <a:rPr lang="is-IS" sz="2000" dirty="0">
                <a:solidFill>
                  <a:schemeClr val="accent2"/>
                </a:solidFill>
                <a:cs typeface="Times New Roman" pitchFamily="18" charset="0"/>
              </a:rPr>
              <a:t> </a:t>
            </a:r>
            <a:r>
              <a:rPr lang="nb-NO" sz="2000" dirty="0">
                <a:solidFill>
                  <a:schemeClr val="accent2"/>
                </a:solidFill>
              </a:rPr>
              <a:t>–</a:t>
            </a:r>
            <a:r>
              <a:rPr lang="is-IS" sz="2000" dirty="0">
                <a:solidFill>
                  <a:schemeClr val="accent2"/>
                </a:solidFill>
                <a:cs typeface="Times New Roman" pitchFamily="18" charset="0"/>
              </a:rPr>
              <a:t> 4 log a</a:t>
            </a:r>
            <a:r>
              <a:rPr lang="is-IS" sz="2000" baseline="-30000" dirty="0">
                <a:solidFill>
                  <a:schemeClr val="accent2"/>
                </a:solidFill>
                <a:cs typeface="Times New Roman" pitchFamily="18" charset="0"/>
              </a:rPr>
              <a:t>fa</a:t>
            </a:r>
            <a:r>
              <a:rPr lang="is-IS" sz="2000" dirty="0">
                <a:solidFill>
                  <a:schemeClr val="accent2"/>
                </a:solidFill>
                <a:cs typeface="Times New Roman" pitchFamily="18" charset="0"/>
              </a:rPr>
              <a:t> </a:t>
            </a:r>
            <a:r>
              <a:rPr lang="nb-NO" sz="2000" dirty="0">
                <a:solidFill>
                  <a:schemeClr val="accent2"/>
                </a:solidFill>
              </a:rPr>
              <a:t>–</a:t>
            </a:r>
            <a:r>
              <a:rPr lang="is-IS" sz="2000" dirty="0">
                <a:solidFill>
                  <a:schemeClr val="accent2"/>
                </a:solidFill>
                <a:cs typeface="Times New Roman" pitchFamily="18" charset="0"/>
              </a:rPr>
              <a:t> 2 log a</a:t>
            </a:r>
            <a:r>
              <a:rPr lang="is-IS" sz="2000" baseline="-30000" dirty="0">
                <a:solidFill>
                  <a:schemeClr val="accent2"/>
                </a:solidFill>
                <a:cs typeface="Times New Roman" pitchFamily="18" charset="0"/>
              </a:rPr>
              <a:t>fs</a:t>
            </a:r>
            <a:r>
              <a:rPr lang="is-IS" sz="2000" dirty="0">
                <a:solidFill>
                  <a:schemeClr val="accent2"/>
                </a:solidFill>
                <a:cs typeface="Times New Roman" pitchFamily="18" charset="0"/>
              </a:rPr>
              <a:t>  +  0.434 </a:t>
            </a:r>
            <a:r>
              <a:rPr lang="is-IS" sz="2000" dirty="0">
                <a:solidFill>
                  <a:schemeClr val="accent2"/>
                </a:solidFill>
                <a:latin typeface="Symbol" pitchFamily="18" charset="2"/>
                <a:cs typeface="Times New Roman" pitchFamily="18" charset="0"/>
              </a:rPr>
              <a:t>D</a:t>
            </a:r>
            <a:r>
              <a:rPr lang="is-IS" sz="2000" dirty="0">
                <a:solidFill>
                  <a:schemeClr val="accent2"/>
                </a:solidFill>
                <a:cs typeface="Times New Roman" pitchFamily="18" charset="0"/>
              </a:rPr>
              <a:t>G / </a:t>
            </a:r>
            <a:r>
              <a:rPr lang="is-IS" sz="2000" dirty="0" smtClean="0">
                <a:solidFill>
                  <a:schemeClr val="accent2"/>
                </a:solidFill>
                <a:cs typeface="Times New Roman" pitchFamily="18" charset="0"/>
              </a:rPr>
              <a:t>(RT)</a:t>
            </a:r>
            <a:endParaRPr lang="en-US" sz="2000" dirty="0">
              <a:solidFill>
                <a:schemeClr val="accent2"/>
              </a:solidFill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36124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427" grpId="0"/>
      <p:bldP spid="103428" grpId="0"/>
      <p:bldP spid="10342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0547" y="116632"/>
            <a:ext cx="2749277" cy="6399889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7717972" y="2743201"/>
            <a:ext cx="310244" cy="1492526"/>
          </a:xfrm>
          <a:prstGeom prst="roundRect">
            <a:avLst/>
          </a:prstGeom>
          <a:noFill/>
          <a:ln w="28575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Rounded Rectangle 10"/>
          <p:cNvSpPr/>
          <p:nvPr/>
        </p:nvSpPr>
        <p:spPr>
          <a:xfrm>
            <a:off x="7977393" y="1431472"/>
            <a:ext cx="616878" cy="277586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57" y="202079"/>
            <a:ext cx="6028617" cy="601575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8842" y="5771356"/>
            <a:ext cx="5688632" cy="964367"/>
          </a:xfrm>
          <a:prstGeom prst="rect">
            <a:avLst/>
          </a:prstGeom>
          <a:solidFill>
            <a:srgbClr val="E4E4E4"/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2600"/>
              </a:lnSpc>
            </a:pPr>
            <a:r>
              <a:rPr lang="nb-NO" sz="1900" b="1" dirty="0" smtClean="0"/>
              <a:t>- </a:t>
            </a:r>
            <a:r>
              <a:rPr lang="nb-NO" sz="2000" b="1" dirty="0">
                <a:solidFill>
                  <a:srgbClr val="FF0000"/>
                </a:solidFill>
              </a:rPr>
              <a:t>g</a:t>
            </a:r>
            <a:r>
              <a:rPr lang="nb-NO" sz="2000" b="1" dirty="0" smtClean="0">
                <a:solidFill>
                  <a:srgbClr val="FF0000"/>
                </a:solidFill>
              </a:rPr>
              <a:t>arnet</a:t>
            </a:r>
            <a:r>
              <a:rPr lang="nb-NO" sz="1900" dirty="0" smtClean="0"/>
              <a:t> </a:t>
            </a:r>
            <a:r>
              <a:rPr lang="nb-NO" dirty="0" smtClean="0"/>
              <a:t>and</a:t>
            </a:r>
            <a:r>
              <a:rPr lang="nb-NO" sz="1900" dirty="0" smtClean="0"/>
              <a:t> </a:t>
            </a:r>
            <a:r>
              <a:rPr lang="nb-NO" sz="2000" b="1" dirty="0" err="1" smtClean="0">
                <a:solidFill>
                  <a:srgbClr val="3333FF"/>
                </a:solidFill>
              </a:rPr>
              <a:t>bridgmanite</a:t>
            </a:r>
            <a:r>
              <a:rPr lang="nb-NO" sz="1900" dirty="0" smtClean="0"/>
              <a:t> </a:t>
            </a:r>
            <a:r>
              <a:rPr lang="nb-NO" dirty="0" err="1" smtClean="0"/>
              <a:t>are</a:t>
            </a:r>
            <a:r>
              <a:rPr lang="nb-NO" dirty="0" smtClean="0"/>
              <a:t> </a:t>
            </a:r>
            <a:r>
              <a:rPr lang="nb-NO" dirty="0" err="1" smtClean="0"/>
              <a:t>important</a:t>
            </a:r>
            <a:r>
              <a:rPr lang="nb-NO" dirty="0" smtClean="0"/>
              <a:t> </a:t>
            </a:r>
            <a:r>
              <a:rPr lang="nb-NO" b="1" dirty="0" err="1" smtClean="0"/>
              <a:t>redox</a:t>
            </a:r>
            <a:r>
              <a:rPr lang="nb-NO" b="1" dirty="0" smtClean="0"/>
              <a:t> agents</a:t>
            </a:r>
            <a:r>
              <a:rPr lang="nb-NO" dirty="0" smtClean="0"/>
              <a:t> </a:t>
            </a:r>
          </a:p>
          <a:p>
            <a:pPr>
              <a:lnSpc>
                <a:spcPts val="2600"/>
              </a:lnSpc>
            </a:pPr>
            <a:r>
              <a:rPr lang="nb-NO" sz="1900" dirty="0" smtClean="0"/>
              <a:t>- </a:t>
            </a:r>
            <a:r>
              <a:rPr lang="nb-NO" sz="1900" b="1" dirty="0" err="1" smtClean="0">
                <a:solidFill>
                  <a:srgbClr val="8BBC00"/>
                </a:solidFill>
              </a:rPr>
              <a:t>wadsleyite</a:t>
            </a:r>
            <a:r>
              <a:rPr lang="nb-NO" sz="1900" dirty="0" smtClean="0"/>
              <a:t> </a:t>
            </a:r>
            <a:r>
              <a:rPr lang="nb-NO" dirty="0" smtClean="0"/>
              <a:t>and</a:t>
            </a:r>
            <a:r>
              <a:rPr lang="nb-NO" sz="1900" dirty="0" smtClean="0"/>
              <a:t> </a:t>
            </a:r>
            <a:r>
              <a:rPr lang="nb-NO" sz="1900" b="1" dirty="0" err="1" smtClean="0">
                <a:solidFill>
                  <a:srgbClr val="008000"/>
                </a:solidFill>
              </a:rPr>
              <a:t>ringwoodite</a:t>
            </a:r>
            <a:r>
              <a:rPr lang="nb-NO" sz="1900" dirty="0" smtClean="0"/>
              <a:t> </a:t>
            </a:r>
            <a:r>
              <a:rPr lang="nb-NO" sz="1600" dirty="0" smtClean="0"/>
              <a:t>(</a:t>
            </a:r>
            <a:r>
              <a:rPr lang="nb-NO" sz="1600" dirty="0" err="1" smtClean="0"/>
              <a:t>transition</a:t>
            </a:r>
            <a:r>
              <a:rPr lang="nb-NO" sz="1600" dirty="0" smtClean="0"/>
              <a:t> </a:t>
            </a:r>
            <a:r>
              <a:rPr lang="nb-NO" sz="1600" dirty="0" err="1" smtClean="0"/>
              <a:t>zone</a:t>
            </a:r>
            <a:r>
              <a:rPr lang="nb-NO" sz="1600" dirty="0" smtClean="0"/>
              <a:t>) </a:t>
            </a:r>
            <a:r>
              <a:rPr lang="nb-NO" sz="1700" dirty="0" smtClean="0"/>
              <a:t>have </a:t>
            </a:r>
            <a:r>
              <a:rPr lang="nb-NO" sz="1700" dirty="0" err="1" smtClean="0"/>
              <a:t>high</a:t>
            </a:r>
            <a:r>
              <a:rPr lang="nb-NO" sz="1700" dirty="0" smtClean="0"/>
              <a:t> </a:t>
            </a:r>
          </a:p>
          <a:p>
            <a:pPr>
              <a:lnSpc>
                <a:spcPts val="1600"/>
              </a:lnSpc>
            </a:pPr>
            <a:r>
              <a:rPr lang="nb-NO" sz="1700" dirty="0"/>
              <a:t> </a:t>
            </a:r>
            <a:r>
              <a:rPr lang="nb-NO" sz="1700" dirty="0" smtClean="0"/>
              <a:t>                                       </a:t>
            </a:r>
            <a:r>
              <a:rPr lang="nb-NO" sz="1700" dirty="0" err="1" smtClean="0"/>
              <a:t>high</a:t>
            </a:r>
            <a:r>
              <a:rPr lang="nb-NO" sz="1700" dirty="0" smtClean="0"/>
              <a:t> H</a:t>
            </a:r>
            <a:r>
              <a:rPr lang="nb-NO" sz="1700" baseline="-25000" dirty="0" smtClean="0"/>
              <a:t>2</a:t>
            </a:r>
            <a:r>
              <a:rPr lang="nb-NO" sz="1700" dirty="0" smtClean="0"/>
              <a:t>O </a:t>
            </a:r>
            <a:r>
              <a:rPr lang="nb-NO" sz="1700" dirty="0" err="1" smtClean="0"/>
              <a:t>storage</a:t>
            </a:r>
            <a:r>
              <a:rPr lang="nb-NO" sz="1700" dirty="0" smtClean="0"/>
              <a:t> </a:t>
            </a:r>
            <a:r>
              <a:rPr lang="nb-NO" sz="1700" dirty="0" err="1" smtClean="0"/>
              <a:t>capacity</a:t>
            </a:r>
            <a:r>
              <a:rPr lang="nb-NO" sz="1700" dirty="0" smtClean="0"/>
              <a:t> </a:t>
            </a:r>
            <a:r>
              <a:rPr lang="nb-NO" sz="1600" dirty="0" smtClean="0"/>
              <a:t>(~3 </a:t>
            </a:r>
            <a:r>
              <a:rPr lang="nb-NO" sz="1600" dirty="0" err="1" smtClean="0"/>
              <a:t>wt</a:t>
            </a:r>
            <a:r>
              <a:rPr lang="nb-NO" sz="1600" dirty="0" smtClean="0"/>
              <a:t>%)  </a:t>
            </a:r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30470" y="31752"/>
            <a:ext cx="2155398" cy="5796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900"/>
              </a:lnSpc>
            </a:pPr>
            <a:r>
              <a:rPr lang="nb-NO" b="1" dirty="0" smtClean="0">
                <a:solidFill>
                  <a:srgbClr val="0066FF"/>
                </a:solidFill>
              </a:rPr>
              <a:t>Earth </a:t>
            </a:r>
            <a:r>
              <a:rPr lang="nb-NO" b="1" dirty="0" err="1" smtClean="0">
                <a:solidFill>
                  <a:srgbClr val="0066FF"/>
                </a:solidFill>
              </a:rPr>
              <a:t>structure</a:t>
            </a:r>
            <a:r>
              <a:rPr lang="nb-NO" b="1" dirty="0" smtClean="0">
                <a:solidFill>
                  <a:srgbClr val="0066FF"/>
                </a:solidFill>
              </a:rPr>
              <a:t> and</a:t>
            </a:r>
            <a:endParaRPr lang="nb-NO" b="1" dirty="0">
              <a:solidFill>
                <a:srgbClr val="0066FF"/>
              </a:solidFill>
            </a:endParaRPr>
          </a:p>
          <a:p>
            <a:pPr>
              <a:lnSpc>
                <a:spcPts val="1900"/>
              </a:lnSpc>
            </a:pPr>
            <a:r>
              <a:rPr lang="nb-NO" b="1" dirty="0" err="1" smtClean="0">
                <a:solidFill>
                  <a:srgbClr val="0066FF"/>
                </a:solidFill>
              </a:rPr>
              <a:t>mineralogy</a:t>
            </a:r>
            <a:r>
              <a:rPr lang="nb-NO" b="1" dirty="0" smtClean="0">
                <a:solidFill>
                  <a:srgbClr val="0066FF"/>
                </a:solidFill>
              </a:rPr>
              <a:t> </a:t>
            </a:r>
            <a:endParaRPr lang="en-GB" b="1" dirty="0">
              <a:solidFill>
                <a:srgbClr val="00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2917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1" name="Text Box 3"/>
          <p:cNvSpPr txBox="1">
            <a:spLocks noChangeArrowheads="1"/>
          </p:cNvSpPr>
          <p:nvPr/>
        </p:nvSpPr>
        <p:spPr bwMode="auto">
          <a:xfrm>
            <a:off x="22349" y="32076"/>
            <a:ext cx="4504759" cy="1212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is-IS" sz="2400" b="1" dirty="0" err="1">
                <a:solidFill>
                  <a:schemeClr val="accent2"/>
                </a:solidFill>
                <a:cs typeface="Times New Roman" pitchFamily="18" charset="0"/>
              </a:rPr>
              <a:t>Lower</a:t>
            </a:r>
            <a:r>
              <a:rPr lang="is-IS" sz="2400" b="1" dirty="0">
                <a:solidFill>
                  <a:schemeClr val="accent2"/>
                </a:solidFill>
                <a:cs typeface="Times New Roman" pitchFamily="18" charset="0"/>
              </a:rPr>
              <a:t> part of </a:t>
            </a:r>
            <a:r>
              <a:rPr lang="is-IS" sz="2400" b="1" dirty="0" err="1" smtClean="0">
                <a:solidFill>
                  <a:schemeClr val="accent2"/>
                </a:solidFill>
                <a:cs typeface="Times New Roman" pitchFamily="18" charset="0"/>
              </a:rPr>
              <a:t>the</a:t>
            </a:r>
            <a:r>
              <a:rPr lang="is-IS" sz="2400" b="1" dirty="0" smtClean="0">
                <a:solidFill>
                  <a:schemeClr val="accent2"/>
                </a:solidFill>
                <a:cs typeface="Times New Roman" pitchFamily="18" charset="0"/>
              </a:rPr>
              <a:t> </a:t>
            </a:r>
            <a:r>
              <a:rPr lang="is-IS" sz="2400" b="1" dirty="0" err="1" smtClean="0">
                <a:solidFill>
                  <a:schemeClr val="accent2"/>
                </a:solidFill>
                <a:cs typeface="Times New Roman" pitchFamily="18" charset="0"/>
              </a:rPr>
              <a:t>upper</a:t>
            </a:r>
            <a:r>
              <a:rPr lang="is-IS" sz="2400" b="1" dirty="0" smtClean="0">
                <a:solidFill>
                  <a:schemeClr val="accent2"/>
                </a:solidFill>
                <a:cs typeface="Times New Roman" pitchFamily="18" charset="0"/>
              </a:rPr>
              <a:t> </a:t>
            </a:r>
            <a:r>
              <a:rPr lang="is-IS" sz="2400" b="1" dirty="0" err="1" smtClean="0">
                <a:solidFill>
                  <a:schemeClr val="accent2"/>
                </a:solidFill>
                <a:cs typeface="Times New Roman" pitchFamily="18" charset="0"/>
              </a:rPr>
              <a:t>mantle</a:t>
            </a:r>
            <a:endParaRPr lang="is-IS" sz="2400" b="1" dirty="0" smtClean="0">
              <a:solidFill>
                <a:schemeClr val="accent2"/>
              </a:solidFill>
              <a:cs typeface="Times New Roman" pitchFamily="18" charset="0"/>
            </a:endParaRPr>
          </a:p>
          <a:p>
            <a:pPr>
              <a:lnSpc>
                <a:spcPct val="120000"/>
              </a:lnSpc>
            </a:pPr>
            <a:r>
              <a:rPr lang="is-IS" sz="2000" dirty="0" smtClean="0">
                <a:solidFill>
                  <a:srgbClr val="FF0000"/>
                </a:solidFill>
                <a:cs typeface="Times New Roman" pitchFamily="18" charset="0"/>
              </a:rPr>
              <a:t> - </a:t>
            </a:r>
            <a:r>
              <a:rPr lang="is-IS" sz="2000" dirty="0" err="1" smtClean="0">
                <a:solidFill>
                  <a:srgbClr val="FF0000"/>
                </a:solidFill>
                <a:cs typeface="Times New Roman" pitchFamily="18" charset="0"/>
              </a:rPr>
              <a:t>increasing</a:t>
            </a:r>
            <a:r>
              <a:rPr lang="is-IS" sz="2000" dirty="0" smtClean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is-IS" sz="2000" dirty="0" err="1">
                <a:solidFill>
                  <a:srgbClr val="FF0000"/>
                </a:solidFill>
                <a:cs typeface="Times New Roman" pitchFamily="18" charset="0"/>
              </a:rPr>
              <a:t>proportion</a:t>
            </a:r>
            <a:r>
              <a:rPr lang="is-IS" sz="2000" dirty="0">
                <a:solidFill>
                  <a:srgbClr val="FF0000"/>
                </a:solidFill>
                <a:cs typeface="Times New Roman" pitchFamily="18" charset="0"/>
              </a:rPr>
              <a:t> of garnet </a:t>
            </a:r>
          </a:p>
          <a:p>
            <a:pPr>
              <a:lnSpc>
                <a:spcPts val="2400"/>
              </a:lnSpc>
              <a:buFont typeface="Symbol" pitchFamily="18" charset="2"/>
              <a:buNone/>
            </a:pPr>
            <a:r>
              <a:rPr lang="is-IS" sz="2000" dirty="0" smtClean="0">
                <a:solidFill>
                  <a:srgbClr val="FF0000"/>
                </a:solidFill>
                <a:cs typeface="Times New Roman" pitchFamily="18" charset="0"/>
              </a:rPr>
              <a:t> - </a:t>
            </a:r>
            <a:r>
              <a:rPr lang="is-IS" sz="2000" dirty="0" err="1" smtClean="0">
                <a:solidFill>
                  <a:srgbClr val="FF0000"/>
                </a:solidFill>
                <a:cs typeface="Times New Roman" pitchFamily="18" charset="0"/>
              </a:rPr>
              <a:t>pyroxenes</a:t>
            </a:r>
            <a:r>
              <a:rPr lang="is-IS" sz="2000" dirty="0" smtClean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is-IS" sz="2000" dirty="0" err="1" smtClean="0">
                <a:solidFill>
                  <a:srgbClr val="FF0000"/>
                </a:solidFill>
                <a:cs typeface="Times New Roman" pitchFamily="18" charset="0"/>
              </a:rPr>
              <a:t>dissolve</a:t>
            </a:r>
            <a:r>
              <a:rPr lang="is-IS" sz="2000" dirty="0" smtClean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is-IS" sz="2000" dirty="0" err="1" smtClean="0">
                <a:solidFill>
                  <a:srgbClr val="FF0000"/>
                </a:solidFill>
                <a:cs typeface="Times New Roman" pitchFamily="18" charset="0"/>
              </a:rPr>
              <a:t>into</a:t>
            </a:r>
            <a:r>
              <a:rPr lang="is-IS" sz="2000" dirty="0" smtClean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is-IS" sz="2000" dirty="0" err="1">
                <a:solidFill>
                  <a:srgbClr val="FF0000"/>
                </a:solidFill>
                <a:cs typeface="Times New Roman" pitchFamily="18" charset="0"/>
              </a:rPr>
              <a:t>majoritic</a:t>
            </a:r>
            <a:r>
              <a:rPr lang="is-IS" sz="2000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is-IS" sz="2000" dirty="0" smtClean="0">
                <a:solidFill>
                  <a:srgbClr val="FF0000"/>
                </a:solidFill>
                <a:cs typeface="Times New Roman" pitchFamily="18" charset="0"/>
              </a:rPr>
              <a:t>garnet</a:t>
            </a:r>
            <a:endParaRPr lang="is-IS" sz="2000" dirty="0">
              <a:solidFill>
                <a:srgbClr val="FF0000"/>
              </a:solidFill>
              <a:cs typeface="Times New Roman" pitchFamily="18" charset="0"/>
            </a:endParaRPr>
          </a:p>
        </p:txBody>
      </p:sp>
      <p:sp>
        <p:nvSpPr>
          <p:cNvPr id="104452" name="Text Box 4"/>
          <p:cNvSpPr txBox="1">
            <a:spLocks noChangeArrowheads="1"/>
          </p:cNvSpPr>
          <p:nvPr/>
        </p:nvSpPr>
        <p:spPr bwMode="auto">
          <a:xfrm>
            <a:off x="5992813" y="5634038"/>
            <a:ext cx="184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104453" name="Text Box 5"/>
          <p:cNvSpPr txBox="1">
            <a:spLocks noChangeArrowheads="1"/>
          </p:cNvSpPr>
          <p:nvPr/>
        </p:nvSpPr>
        <p:spPr bwMode="auto">
          <a:xfrm>
            <a:off x="134859" y="3393018"/>
            <a:ext cx="2273379" cy="461665"/>
          </a:xfrm>
          <a:prstGeom prst="rect">
            <a:avLst/>
          </a:prstGeom>
          <a:solidFill>
            <a:srgbClr val="E4E4E4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nb-NO" sz="1200" dirty="0"/>
              <a:t>Ballhaus (1995, </a:t>
            </a:r>
            <a:r>
              <a:rPr lang="nb-NO" sz="1200" dirty="0" err="1"/>
              <a:t>EPSL</a:t>
            </a:r>
            <a:r>
              <a:rPr lang="nb-NO" sz="1200" dirty="0"/>
              <a:t>)</a:t>
            </a:r>
          </a:p>
          <a:p>
            <a:r>
              <a:rPr lang="nb-NO" sz="1200" dirty="0" err="1"/>
              <a:t>Rohrbach</a:t>
            </a:r>
            <a:r>
              <a:rPr lang="nb-NO" sz="1200" dirty="0"/>
              <a:t> (2007, Nature, 27 </a:t>
            </a:r>
            <a:r>
              <a:rPr lang="nb-NO" sz="1200" dirty="0" err="1"/>
              <a:t>Sept</a:t>
            </a:r>
            <a:r>
              <a:rPr lang="nb-NO" sz="1200" dirty="0"/>
              <a:t>)</a:t>
            </a:r>
            <a:endParaRPr lang="en-US" sz="1200" dirty="0"/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107504" y="1484784"/>
            <a:ext cx="4320413" cy="818879"/>
          </a:xfrm>
          <a:prstGeom prst="rect">
            <a:avLst/>
          </a:prstGeom>
          <a:solidFill>
            <a:srgbClr val="E2E2E2"/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ts val="3000"/>
              </a:lnSpc>
            </a:pPr>
            <a:r>
              <a:rPr lang="is-IS" dirty="0" smtClean="0">
                <a:solidFill>
                  <a:srgbClr val="006600"/>
                </a:solidFill>
                <a:latin typeface="Symbol" pitchFamily="18" charset="2"/>
                <a:cs typeface="Times New Roman" pitchFamily="18" charset="0"/>
              </a:rPr>
              <a:t>Þ</a:t>
            </a:r>
            <a:r>
              <a:rPr lang="is-IS" dirty="0" smtClean="0">
                <a:solidFill>
                  <a:srgbClr val="006600"/>
                </a:solidFill>
                <a:cs typeface="Times New Roman" pitchFamily="18" charset="0"/>
              </a:rPr>
              <a:t> </a:t>
            </a:r>
            <a:r>
              <a:rPr lang="is-IS" dirty="0" err="1">
                <a:solidFill>
                  <a:srgbClr val="006600"/>
                </a:solidFill>
                <a:cs typeface="Times New Roman" pitchFamily="18" charset="0"/>
              </a:rPr>
              <a:t>dilution</a:t>
            </a:r>
            <a:r>
              <a:rPr lang="is-IS" dirty="0">
                <a:solidFill>
                  <a:srgbClr val="006600"/>
                </a:solidFill>
                <a:cs typeface="Times New Roman" pitchFamily="18" charset="0"/>
              </a:rPr>
              <a:t> of </a:t>
            </a:r>
            <a:r>
              <a:rPr lang="is-IS" dirty="0" err="1">
                <a:solidFill>
                  <a:srgbClr val="006600"/>
                </a:solidFill>
                <a:cs typeface="Times New Roman" pitchFamily="18" charset="0"/>
              </a:rPr>
              <a:t>the</a:t>
            </a:r>
            <a:r>
              <a:rPr lang="is-IS" dirty="0">
                <a:solidFill>
                  <a:srgbClr val="006600"/>
                </a:solidFill>
                <a:cs typeface="Times New Roman" pitchFamily="18" charset="0"/>
              </a:rPr>
              <a:t> </a:t>
            </a:r>
            <a:r>
              <a:rPr lang="is-IS" dirty="0" err="1">
                <a:solidFill>
                  <a:srgbClr val="006600"/>
                </a:solidFill>
                <a:cs typeface="Times New Roman" pitchFamily="18" charset="0"/>
              </a:rPr>
              <a:t>Fe</a:t>
            </a:r>
            <a:r>
              <a:rPr lang="is-IS" baseline="30000" dirty="0" err="1">
                <a:solidFill>
                  <a:srgbClr val="006600"/>
                </a:solidFill>
                <a:cs typeface="Times New Roman" pitchFamily="18" charset="0"/>
              </a:rPr>
              <a:t>3</a:t>
            </a:r>
            <a:r>
              <a:rPr lang="is-IS" baseline="30000" dirty="0">
                <a:solidFill>
                  <a:srgbClr val="006600"/>
                </a:solidFill>
                <a:cs typeface="Times New Roman" pitchFamily="18" charset="0"/>
              </a:rPr>
              <a:t>+</a:t>
            </a:r>
            <a:r>
              <a:rPr lang="is-IS" dirty="0">
                <a:solidFill>
                  <a:srgbClr val="006600"/>
                </a:solidFill>
                <a:cs typeface="Times New Roman" pitchFamily="18" charset="0"/>
              </a:rPr>
              <a:t>-</a:t>
            </a:r>
            <a:r>
              <a:rPr lang="is-IS" dirty="0" err="1" smtClean="0">
                <a:solidFill>
                  <a:srgbClr val="006600"/>
                </a:solidFill>
                <a:cs typeface="Times New Roman" pitchFamily="18" charset="0"/>
              </a:rPr>
              <a:t>component</a:t>
            </a:r>
            <a:r>
              <a:rPr lang="is-IS" dirty="0" smtClean="0">
                <a:solidFill>
                  <a:srgbClr val="006600"/>
                </a:solidFill>
                <a:cs typeface="Times New Roman" pitchFamily="18" charset="0"/>
              </a:rPr>
              <a:t> (</a:t>
            </a:r>
            <a:r>
              <a:rPr lang="is-IS" dirty="0" err="1" smtClean="0">
                <a:solidFill>
                  <a:srgbClr val="006600"/>
                </a:solidFill>
                <a:cs typeface="Times New Roman" pitchFamily="18" charset="0"/>
              </a:rPr>
              <a:t>skiagite</a:t>
            </a:r>
            <a:r>
              <a:rPr lang="is-IS" dirty="0" smtClean="0">
                <a:solidFill>
                  <a:srgbClr val="006600"/>
                </a:solidFill>
                <a:cs typeface="Times New Roman" pitchFamily="18" charset="0"/>
              </a:rPr>
              <a:t>) </a:t>
            </a:r>
            <a:endParaRPr lang="is-IS" dirty="0">
              <a:solidFill>
                <a:srgbClr val="006600"/>
              </a:solidFill>
              <a:cs typeface="Times New Roman" pitchFamily="18" charset="0"/>
            </a:endParaRPr>
          </a:p>
          <a:p>
            <a:pPr>
              <a:lnSpc>
                <a:spcPts val="3000"/>
              </a:lnSpc>
            </a:pPr>
            <a:r>
              <a:rPr lang="is-IS" dirty="0" smtClean="0">
                <a:solidFill>
                  <a:srgbClr val="006600"/>
                </a:solidFill>
                <a:latin typeface="Symbol" pitchFamily="18" charset="2"/>
                <a:cs typeface="Times New Roman" pitchFamily="18" charset="0"/>
              </a:rPr>
              <a:t>Þ</a:t>
            </a:r>
            <a:r>
              <a:rPr lang="is-IS" dirty="0" smtClean="0">
                <a:solidFill>
                  <a:srgbClr val="006600"/>
                </a:solidFill>
                <a:cs typeface="Times New Roman" pitchFamily="18" charset="0"/>
              </a:rPr>
              <a:t> </a:t>
            </a:r>
            <a:r>
              <a:rPr lang="is-IS" dirty="0" err="1">
                <a:solidFill>
                  <a:srgbClr val="006600"/>
                </a:solidFill>
                <a:cs typeface="Times New Roman" pitchFamily="18" charset="0"/>
              </a:rPr>
              <a:t>decreasing</a:t>
            </a:r>
            <a:r>
              <a:rPr lang="is-IS" dirty="0">
                <a:solidFill>
                  <a:srgbClr val="006600"/>
                </a:solidFill>
                <a:cs typeface="Times New Roman" pitchFamily="18" charset="0"/>
              </a:rPr>
              <a:t> </a:t>
            </a:r>
            <a:r>
              <a:rPr lang="is-IS" b="1" dirty="0" err="1" smtClean="0">
                <a:solidFill>
                  <a:srgbClr val="006600"/>
                </a:solidFill>
                <a:cs typeface="Times New Roman" pitchFamily="18" charset="0"/>
              </a:rPr>
              <a:t>f</a:t>
            </a:r>
            <a:r>
              <a:rPr lang="is-IS" baseline="-12000" dirty="0" err="1" smtClean="0">
                <a:solidFill>
                  <a:srgbClr val="006600"/>
                </a:solidFill>
                <a:cs typeface="Times New Roman" pitchFamily="18" charset="0"/>
              </a:rPr>
              <a:t>O</a:t>
            </a:r>
            <a:r>
              <a:rPr lang="is-IS" baseline="-25000" dirty="0" err="1" smtClean="0">
                <a:solidFill>
                  <a:srgbClr val="006600"/>
                </a:solidFill>
                <a:cs typeface="Times New Roman" pitchFamily="18" charset="0"/>
              </a:rPr>
              <a:t>2</a:t>
            </a:r>
            <a:endParaRPr lang="is-IS" dirty="0">
              <a:solidFill>
                <a:srgbClr val="006600"/>
              </a:solidFill>
              <a:cs typeface="Times New Roman" pitchFamily="18" charset="0"/>
            </a:endParaRPr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77751" y="2564904"/>
            <a:ext cx="4379917" cy="759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ts val="2600"/>
              </a:lnSpc>
            </a:pPr>
            <a:r>
              <a:rPr lang="is-IS" sz="2000" dirty="0" err="1" smtClean="0">
                <a:cs typeface="Times New Roman" pitchFamily="18" charset="0"/>
              </a:rPr>
              <a:t>The</a:t>
            </a:r>
            <a:r>
              <a:rPr lang="is-IS" sz="2000" dirty="0" smtClean="0">
                <a:cs typeface="Times New Roman" pitchFamily="18" charset="0"/>
              </a:rPr>
              <a:t> UM </a:t>
            </a:r>
            <a:r>
              <a:rPr lang="is-IS" sz="2000" dirty="0">
                <a:cs typeface="Times New Roman" pitchFamily="18" charset="0"/>
              </a:rPr>
              <a:t>and </a:t>
            </a:r>
            <a:r>
              <a:rPr lang="is-IS" sz="2000" dirty="0" err="1">
                <a:cs typeface="Times New Roman" pitchFamily="18" charset="0"/>
              </a:rPr>
              <a:t>TZ</a:t>
            </a:r>
            <a:r>
              <a:rPr lang="is-IS" sz="2000" dirty="0">
                <a:cs typeface="Times New Roman" pitchFamily="18" charset="0"/>
              </a:rPr>
              <a:t> </a:t>
            </a:r>
            <a:r>
              <a:rPr lang="is-IS" sz="2000" dirty="0" err="1" smtClean="0">
                <a:cs typeface="Times New Roman" pitchFamily="18" charset="0"/>
              </a:rPr>
              <a:t>are</a:t>
            </a:r>
            <a:r>
              <a:rPr lang="is-IS" sz="2000" dirty="0" smtClean="0">
                <a:cs typeface="Times New Roman" pitchFamily="18" charset="0"/>
              </a:rPr>
              <a:t> </a:t>
            </a:r>
            <a:r>
              <a:rPr lang="is-IS" sz="2000" b="1" dirty="0" err="1" smtClean="0">
                <a:solidFill>
                  <a:srgbClr val="FF0000"/>
                </a:solidFill>
                <a:cs typeface="Times New Roman" pitchFamily="18" charset="0"/>
              </a:rPr>
              <a:t>Fe-metal</a:t>
            </a:r>
            <a:r>
              <a:rPr lang="is-IS" sz="2000" b="1" dirty="0" smtClean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is-IS" sz="2000" b="1" dirty="0" err="1" smtClean="0">
                <a:solidFill>
                  <a:srgbClr val="FF0000"/>
                </a:solidFill>
                <a:cs typeface="Times New Roman" pitchFamily="18" charset="0"/>
              </a:rPr>
              <a:t>saturated</a:t>
            </a:r>
            <a:endParaRPr lang="is-IS" sz="2000" b="1" dirty="0">
              <a:solidFill>
                <a:srgbClr val="FF0000"/>
              </a:solidFill>
              <a:cs typeface="Times New Roman" pitchFamily="18" charset="0"/>
            </a:endParaRPr>
          </a:p>
          <a:p>
            <a:pPr>
              <a:lnSpc>
                <a:spcPts val="2600"/>
              </a:lnSpc>
            </a:pPr>
            <a:r>
              <a:rPr lang="is-IS" sz="2000" dirty="0" err="1" smtClean="0">
                <a:cs typeface="Times New Roman" pitchFamily="18" charset="0"/>
              </a:rPr>
              <a:t>below</a:t>
            </a:r>
            <a:r>
              <a:rPr lang="is-IS" sz="2000" dirty="0" smtClean="0">
                <a:cs typeface="Times New Roman" pitchFamily="18" charset="0"/>
              </a:rPr>
              <a:t> </a:t>
            </a:r>
            <a:r>
              <a:rPr lang="is-IS" sz="2000" dirty="0" err="1" smtClean="0">
                <a:cs typeface="Times New Roman" pitchFamily="18" charset="0"/>
              </a:rPr>
              <a:t>about</a:t>
            </a:r>
            <a:r>
              <a:rPr lang="is-IS" sz="2000" dirty="0" smtClean="0">
                <a:cs typeface="Times New Roman" pitchFamily="18" charset="0"/>
              </a:rPr>
              <a:t> 260 km </a:t>
            </a:r>
            <a:r>
              <a:rPr lang="is-IS" sz="2000" dirty="0" err="1" smtClean="0">
                <a:cs typeface="Times New Roman" pitchFamily="18" charset="0"/>
              </a:rPr>
              <a:t>depth</a:t>
            </a:r>
            <a:r>
              <a:rPr lang="en-GB" sz="2000" dirty="0" smtClean="0"/>
              <a:t> </a:t>
            </a:r>
            <a:endParaRPr lang="en-GB" sz="2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635" y="476672"/>
            <a:ext cx="4282365" cy="577788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436096" y="6381328"/>
            <a:ext cx="3456384" cy="400110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1200"/>
              </a:lnSpc>
            </a:pPr>
            <a:r>
              <a:rPr lang="nb-NO" sz="1000" dirty="0" smtClean="0"/>
              <a:t>Modified from </a:t>
            </a:r>
            <a:r>
              <a:rPr lang="nb-NO" sz="1000" dirty="0" err="1" smtClean="0"/>
              <a:t>Stixrude</a:t>
            </a:r>
            <a:r>
              <a:rPr lang="nb-NO" sz="1000" dirty="0" smtClean="0"/>
              <a:t> &amp; Lithgow-</a:t>
            </a:r>
            <a:r>
              <a:rPr lang="nb-NO" sz="1000" dirty="0" err="1" smtClean="0"/>
              <a:t>Bertelloni</a:t>
            </a:r>
            <a:r>
              <a:rPr lang="nb-NO" sz="1000" dirty="0" smtClean="0"/>
              <a:t> (2012, AREPS) and Trønnes &amp; Mohn, in prep.  </a:t>
            </a:r>
            <a:endParaRPr lang="en-GB" sz="1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11899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453" grpId="0" animBg="1"/>
      <p:bldP spid="10" grpId="0" animBg="1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5" name="Picture 5" descr="Frost-McC-08-fO2-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56287" y="2492896"/>
            <a:ext cx="3908101" cy="4301604"/>
          </a:xfrm>
          <a:prstGeom prst="rect">
            <a:avLst/>
          </a:prstGeom>
          <a:noFill/>
        </p:spPr>
      </p:pic>
      <p:sp>
        <p:nvSpPr>
          <p:cNvPr id="112647" name="Text Box 7"/>
          <p:cNvSpPr txBox="1">
            <a:spLocks noChangeArrowheads="1"/>
          </p:cNvSpPr>
          <p:nvPr/>
        </p:nvSpPr>
        <p:spPr bwMode="auto">
          <a:xfrm>
            <a:off x="107504" y="44624"/>
            <a:ext cx="6542176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ts val="3000"/>
              </a:lnSpc>
            </a:pPr>
            <a:r>
              <a:rPr lang="is-IS" sz="2400" dirty="0" err="1" smtClean="0">
                <a:solidFill>
                  <a:schemeClr val="accent2"/>
                </a:solidFill>
                <a:cs typeface="Times New Roman" pitchFamily="18" charset="0"/>
              </a:rPr>
              <a:t>Fayalite-magnetite</a:t>
            </a:r>
            <a:r>
              <a:rPr lang="is-IS" sz="2400" dirty="0" smtClean="0">
                <a:solidFill>
                  <a:schemeClr val="accent2"/>
                </a:solidFill>
                <a:cs typeface="Times New Roman" pitchFamily="18" charset="0"/>
              </a:rPr>
              <a:t> </a:t>
            </a:r>
            <a:r>
              <a:rPr lang="is-IS" sz="2400" dirty="0" err="1" smtClean="0">
                <a:solidFill>
                  <a:schemeClr val="accent2"/>
                </a:solidFill>
                <a:cs typeface="Times New Roman" pitchFamily="18" charset="0"/>
              </a:rPr>
              <a:t>quartz</a:t>
            </a:r>
            <a:r>
              <a:rPr lang="is-IS" sz="2400" dirty="0" smtClean="0">
                <a:solidFill>
                  <a:schemeClr val="accent2"/>
                </a:solidFill>
                <a:cs typeface="Times New Roman" pitchFamily="18" charset="0"/>
              </a:rPr>
              <a:t> </a:t>
            </a:r>
            <a:r>
              <a:rPr lang="is-IS" sz="2400" dirty="0" err="1" smtClean="0">
                <a:solidFill>
                  <a:schemeClr val="accent2"/>
                </a:solidFill>
                <a:cs typeface="Times New Roman" pitchFamily="18" charset="0"/>
              </a:rPr>
              <a:t>buffer</a:t>
            </a:r>
            <a:endParaRPr lang="is-IS" sz="2400" dirty="0" smtClean="0">
              <a:solidFill>
                <a:schemeClr val="accent2"/>
              </a:solidFill>
              <a:cs typeface="Times New Roman" pitchFamily="18" charset="0"/>
            </a:endParaRPr>
          </a:p>
          <a:p>
            <a:pPr>
              <a:lnSpc>
                <a:spcPts val="3000"/>
              </a:lnSpc>
            </a:pPr>
            <a:r>
              <a:rPr lang="is-IS" sz="2800" dirty="0" err="1" smtClean="0">
                <a:solidFill>
                  <a:schemeClr val="accent2"/>
                </a:solidFill>
                <a:cs typeface="Times New Roman" pitchFamily="18" charset="0"/>
              </a:rPr>
              <a:t>FMQ</a:t>
            </a:r>
            <a:r>
              <a:rPr lang="is-IS" sz="2800" dirty="0">
                <a:solidFill>
                  <a:schemeClr val="accent2"/>
                </a:solidFill>
                <a:cs typeface="Times New Roman" pitchFamily="18" charset="0"/>
              </a:rPr>
              <a:t>:   3 </a:t>
            </a:r>
            <a:r>
              <a:rPr lang="is-IS" sz="2800" dirty="0" err="1">
                <a:solidFill>
                  <a:schemeClr val="accent2"/>
                </a:solidFill>
                <a:cs typeface="Times New Roman" pitchFamily="18" charset="0"/>
              </a:rPr>
              <a:t>Fe</a:t>
            </a:r>
            <a:r>
              <a:rPr lang="is-IS" sz="2800" baseline="-30000" dirty="0" err="1">
                <a:solidFill>
                  <a:schemeClr val="accent2"/>
                </a:solidFill>
                <a:cs typeface="Times New Roman" pitchFamily="18" charset="0"/>
              </a:rPr>
              <a:t>2</a:t>
            </a:r>
            <a:r>
              <a:rPr lang="is-IS" sz="2800" dirty="0" err="1">
                <a:solidFill>
                  <a:schemeClr val="accent2"/>
                </a:solidFill>
                <a:cs typeface="Times New Roman" pitchFamily="18" charset="0"/>
              </a:rPr>
              <a:t>SiO</a:t>
            </a:r>
            <a:r>
              <a:rPr lang="is-IS" sz="2800" baseline="-30000" dirty="0" err="1">
                <a:solidFill>
                  <a:schemeClr val="accent2"/>
                </a:solidFill>
                <a:cs typeface="Times New Roman" pitchFamily="18" charset="0"/>
              </a:rPr>
              <a:t>4</a:t>
            </a:r>
            <a:r>
              <a:rPr lang="is-IS" sz="2800" dirty="0">
                <a:solidFill>
                  <a:schemeClr val="accent2"/>
                </a:solidFill>
                <a:cs typeface="Times New Roman" pitchFamily="18" charset="0"/>
              </a:rPr>
              <a:t> </a:t>
            </a:r>
            <a:r>
              <a:rPr lang="is-IS" sz="2800" dirty="0">
                <a:solidFill>
                  <a:srgbClr val="FF0000"/>
                </a:solidFill>
                <a:cs typeface="Times New Roman" pitchFamily="18" charset="0"/>
              </a:rPr>
              <a:t>+ </a:t>
            </a:r>
            <a:r>
              <a:rPr lang="is-IS" sz="2800" dirty="0" err="1">
                <a:solidFill>
                  <a:srgbClr val="FF0000"/>
                </a:solidFill>
                <a:cs typeface="Times New Roman" pitchFamily="18" charset="0"/>
              </a:rPr>
              <a:t>O</a:t>
            </a:r>
            <a:r>
              <a:rPr lang="is-IS" sz="2800" baseline="-30000" dirty="0" err="1">
                <a:solidFill>
                  <a:srgbClr val="FF0000"/>
                </a:solidFill>
                <a:cs typeface="Times New Roman" pitchFamily="18" charset="0"/>
              </a:rPr>
              <a:t>2</a:t>
            </a:r>
            <a:r>
              <a:rPr lang="is-IS" sz="2800" dirty="0">
                <a:solidFill>
                  <a:schemeClr val="accent2"/>
                </a:solidFill>
                <a:cs typeface="Times New Roman" pitchFamily="18" charset="0"/>
              </a:rPr>
              <a:t>  =  2 </a:t>
            </a:r>
            <a:r>
              <a:rPr lang="is-IS" sz="2800" dirty="0" err="1">
                <a:solidFill>
                  <a:schemeClr val="accent2"/>
                </a:solidFill>
                <a:cs typeface="Times New Roman" pitchFamily="18" charset="0"/>
              </a:rPr>
              <a:t>Fe</a:t>
            </a:r>
            <a:r>
              <a:rPr lang="is-IS" sz="2800" baseline="-30000" dirty="0" err="1">
                <a:solidFill>
                  <a:schemeClr val="accent2"/>
                </a:solidFill>
                <a:cs typeface="Times New Roman" pitchFamily="18" charset="0"/>
              </a:rPr>
              <a:t>3</a:t>
            </a:r>
            <a:r>
              <a:rPr lang="is-IS" sz="2800" dirty="0" err="1">
                <a:solidFill>
                  <a:schemeClr val="accent2"/>
                </a:solidFill>
                <a:cs typeface="Times New Roman" pitchFamily="18" charset="0"/>
              </a:rPr>
              <a:t>O</a:t>
            </a:r>
            <a:r>
              <a:rPr lang="is-IS" sz="2800" baseline="-30000" dirty="0" err="1">
                <a:solidFill>
                  <a:schemeClr val="accent2"/>
                </a:solidFill>
                <a:cs typeface="Times New Roman" pitchFamily="18" charset="0"/>
              </a:rPr>
              <a:t>4</a:t>
            </a:r>
            <a:r>
              <a:rPr lang="is-IS" sz="2800" dirty="0">
                <a:solidFill>
                  <a:schemeClr val="accent2"/>
                </a:solidFill>
                <a:cs typeface="Times New Roman" pitchFamily="18" charset="0"/>
              </a:rPr>
              <a:t> + 3 </a:t>
            </a:r>
            <a:r>
              <a:rPr lang="is-IS" sz="2800" dirty="0" err="1">
                <a:solidFill>
                  <a:schemeClr val="accent2"/>
                </a:solidFill>
                <a:cs typeface="Times New Roman" pitchFamily="18" charset="0"/>
              </a:rPr>
              <a:t>SiO</a:t>
            </a:r>
            <a:r>
              <a:rPr lang="is-IS" sz="2800" baseline="-30000" dirty="0" err="1">
                <a:solidFill>
                  <a:schemeClr val="accent2"/>
                </a:solidFill>
                <a:cs typeface="Times New Roman" pitchFamily="18" charset="0"/>
              </a:rPr>
              <a:t>2</a:t>
            </a:r>
            <a:endParaRPr lang="en-GB" sz="2800" dirty="0">
              <a:cs typeface="Times New Roman" pitchFamily="18" charset="0"/>
            </a:endParaRPr>
          </a:p>
        </p:txBody>
      </p:sp>
      <p:sp>
        <p:nvSpPr>
          <p:cNvPr id="112648" name="Text Box 8"/>
          <p:cNvSpPr txBox="1">
            <a:spLocks noChangeArrowheads="1"/>
          </p:cNvSpPr>
          <p:nvPr/>
        </p:nvSpPr>
        <p:spPr bwMode="auto">
          <a:xfrm>
            <a:off x="167155" y="1052736"/>
            <a:ext cx="7000875" cy="1196975"/>
          </a:xfrm>
          <a:prstGeom prst="rect">
            <a:avLst/>
          </a:prstGeom>
          <a:solidFill>
            <a:srgbClr val="FFFFCC"/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is-IS" sz="2000" dirty="0" err="1">
                <a:cs typeface="Times New Roman" pitchFamily="18" charset="0"/>
              </a:rPr>
              <a:t>Equilibrium</a:t>
            </a:r>
            <a:r>
              <a:rPr lang="is-IS" sz="2000" dirty="0">
                <a:cs typeface="Times New Roman" pitchFamily="18" charset="0"/>
              </a:rPr>
              <a:t> </a:t>
            </a:r>
            <a:r>
              <a:rPr lang="is-IS" sz="2000" dirty="0" err="1">
                <a:cs typeface="Times New Roman" pitchFamily="18" charset="0"/>
              </a:rPr>
              <a:t>constant</a:t>
            </a:r>
            <a:r>
              <a:rPr lang="is-IS" sz="2000" dirty="0">
                <a:cs typeface="Times New Roman" pitchFamily="18" charset="0"/>
              </a:rPr>
              <a:t>:  </a:t>
            </a:r>
            <a:r>
              <a:rPr lang="is-IS" sz="2000" dirty="0">
                <a:solidFill>
                  <a:schemeClr val="accent2"/>
                </a:solidFill>
                <a:cs typeface="Times New Roman" pitchFamily="18" charset="0"/>
              </a:rPr>
              <a:t>K =  </a:t>
            </a:r>
            <a:r>
              <a:rPr lang="is-IS" sz="2000" dirty="0" err="1">
                <a:solidFill>
                  <a:schemeClr val="accent2"/>
                </a:solidFill>
                <a:cs typeface="Times New Roman" pitchFamily="18" charset="0"/>
              </a:rPr>
              <a:t>a</a:t>
            </a:r>
            <a:r>
              <a:rPr lang="is-IS" sz="2000" baseline="-30000" dirty="0" err="1">
                <a:solidFill>
                  <a:schemeClr val="accent2"/>
                </a:solidFill>
                <a:cs typeface="Times New Roman" pitchFamily="18" charset="0"/>
              </a:rPr>
              <a:t>mt</a:t>
            </a:r>
            <a:r>
              <a:rPr lang="is-IS" sz="2000" baseline="30000" dirty="0" err="1">
                <a:solidFill>
                  <a:schemeClr val="accent2"/>
                </a:solidFill>
                <a:cs typeface="Times New Roman" pitchFamily="18" charset="0"/>
              </a:rPr>
              <a:t>2</a:t>
            </a:r>
            <a:r>
              <a:rPr lang="is-IS" sz="2000" dirty="0">
                <a:solidFill>
                  <a:schemeClr val="accent2"/>
                </a:solidFill>
                <a:cs typeface="Times New Roman" pitchFamily="18" charset="0"/>
              </a:rPr>
              <a:t> </a:t>
            </a:r>
            <a:r>
              <a:rPr lang="is-IS" sz="2000" baseline="-25000" dirty="0">
                <a:solidFill>
                  <a:schemeClr val="accent2"/>
                </a:solidFill>
                <a:cs typeface="Times New Roman" pitchFamily="18" charset="0"/>
              </a:rPr>
              <a:t>*</a:t>
            </a:r>
            <a:r>
              <a:rPr lang="is-IS" sz="2000" dirty="0">
                <a:solidFill>
                  <a:schemeClr val="accent2"/>
                </a:solidFill>
                <a:cs typeface="Times New Roman" pitchFamily="18" charset="0"/>
              </a:rPr>
              <a:t> </a:t>
            </a:r>
            <a:r>
              <a:rPr lang="is-IS" sz="2000" dirty="0" err="1">
                <a:solidFill>
                  <a:schemeClr val="accent2"/>
                </a:solidFill>
                <a:cs typeface="Times New Roman" pitchFamily="18" charset="0"/>
              </a:rPr>
              <a:t>a</a:t>
            </a:r>
            <a:r>
              <a:rPr lang="is-IS" sz="2000" baseline="-25000" dirty="0" err="1">
                <a:solidFill>
                  <a:schemeClr val="accent2"/>
                </a:solidFill>
                <a:cs typeface="Times New Roman" pitchFamily="18" charset="0"/>
              </a:rPr>
              <a:t>qz</a:t>
            </a:r>
            <a:r>
              <a:rPr lang="is-IS" sz="2000" baseline="30000" dirty="0" err="1">
                <a:solidFill>
                  <a:schemeClr val="accent2"/>
                </a:solidFill>
                <a:cs typeface="Times New Roman" pitchFamily="18" charset="0"/>
              </a:rPr>
              <a:t>3</a:t>
            </a:r>
            <a:r>
              <a:rPr lang="is-IS" sz="2000" dirty="0">
                <a:solidFill>
                  <a:schemeClr val="accent2"/>
                </a:solidFill>
                <a:cs typeface="Times New Roman" pitchFamily="18" charset="0"/>
              </a:rPr>
              <a:t> / [</a:t>
            </a:r>
            <a:r>
              <a:rPr lang="is-IS" sz="2000" b="1" dirty="0" err="1">
                <a:solidFill>
                  <a:srgbClr val="FF0000"/>
                </a:solidFill>
                <a:cs typeface="Times New Roman" pitchFamily="18" charset="0"/>
              </a:rPr>
              <a:t>f</a:t>
            </a:r>
            <a:r>
              <a:rPr lang="is-IS" sz="2400" b="1" baseline="-12000" dirty="0" err="1">
                <a:solidFill>
                  <a:srgbClr val="FF0000"/>
                </a:solidFill>
                <a:cs typeface="Times New Roman" pitchFamily="18" charset="0"/>
              </a:rPr>
              <a:t>O</a:t>
            </a:r>
            <a:r>
              <a:rPr lang="is-IS" sz="2000" b="1" baseline="-30000" dirty="0" err="1">
                <a:solidFill>
                  <a:srgbClr val="FF0000"/>
                </a:solidFill>
                <a:cs typeface="Times New Roman" pitchFamily="18" charset="0"/>
              </a:rPr>
              <a:t>2</a:t>
            </a:r>
            <a:r>
              <a:rPr lang="is-IS" sz="2000" baseline="30000" dirty="0">
                <a:solidFill>
                  <a:schemeClr val="accent2"/>
                </a:solidFill>
                <a:cs typeface="Times New Roman" pitchFamily="18" charset="0"/>
              </a:rPr>
              <a:t> </a:t>
            </a:r>
            <a:r>
              <a:rPr lang="is-IS" sz="2000" baseline="-30000" dirty="0">
                <a:solidFill>
                  <a:schemeClr val="accent2"/>
                </a:solidFill>
                <a:cs typeface="Times New Roman" pitchFamily="18" charset="0"/>
              </a:rPr>
              <a:t>*</a:t>
            </a:r>
            <a:r>
              <a:rPr lang="is-IS" sz="2000" dirty="0">
                <a:solidFill>
                  <a:schemeClr val="accent2"/>
                </a:solidFill>
                <a:cs typeface="Times New Roman" pitchFamily="18" charset="0"/>
              </a:rPr>
              <a:t> </a:t>
            </a:r>
            <a:r>
              <a:rPr lang="is-IS" sz="2000" dirty="0" err="1">
                <a:solidFill>
                  <a:schemeClr val="accent2"/>
                </a:solidFill>
                <a:cs typeface="Times New Roman" pitchFamily="18" charset="0"/>
              </a:rPr>
              <a:t>a</a:t>
            </a:r>
            <a:r>
              <a:rPr lang="is-IS" sz="2000" baseline="-30000" dirty="0" err="1">
                <a:solidFill>
                  <a:schemeClr val="accent2"/>
                </a:solidFill>
                <a:cs typeface="Times New Roman" pitchFamily="18" charset="0"/>
              </a:rPr>
              <a:t>fa</a:t>
            </a:r>
            <a:r>
              <a:rPr lang="is-IS" sz="2000" baseline="30000" dirty="0" err="1">
                <a:solidFill>
                  <a:schemeClr val="accent2"/>
                </a:solidFill>
                <a:cs typeface="Times New Roman" pitchFamily="18" charset="0"/>
              </a:rPr>
              <a:t>3</a:t>
            </a:r>
            <a:r>
              <a:rPr lang="is-IS" sz="2000" dirty="0">
                <a:solidFill>
                  <a:schemeClr val="accent2"/>
                </a:solidFill>
                <a:cs typeface="Times New Roman" pitchFamily="18" charset="0"/>
              </a:rPr>
              <a:t>]</a:t>
            </a:r>
            <a:r>
              <a:rPr lang="is-IS" sz="2000" dirty="0">
                <a:cs typeface="Times New Roman" pitchFamily="18" charset="0"/>
              </a:rPr>
              <a:t> </a:t>
            </a:r>
          </a:p>
          <a:p>
            <a:pPr>
              <a:lnSpc>
                <a:spcPct val="120000"/>
              </a:lnSpc>
            </a:pPr>
            <a:r>
              <a:rPr lang="is-IS" sz="2000" dirty="0">
                <a:solidFill>
                  <a:schemeClr val="accent2"/>
                </a:solidFill>
                <a:cs typeface="Times New Roman" pitchFamily="18" charset="0"/>
              </a:rPr>
              <a:t>log K = 2 log a</a:t>
            </a:r>
            <a:r>
              <a:rPr lang="is-IS" sz="2000" baseline="-30000" dirty="0">
                <a:solidFill>
                  <a:schemeClr val="accent2"/>
                </a:solidFill>
                <a:cs typeface="Times New Roman" pitchFamily="18" charset="0"/>
              </a:rPr>
              <a:t>mt</a:t>
            </a:r>
            <a:r>
              <a:rPr lang="is-IS" sz="2000" dirty="0">
                <a:solidFill>
                  <a:schemeClr val="accent2"/>
                </a:solidFill>
                <a:cs typeface="Times New Roman" pitchFamily="18" charset="0"/>
              </a:rPr>
              <a:t> </a:t>
            </a:r>
            <a:r>
              <a:rPr lang="nb-NO" sz="2000" dirty="0">
                <a:solidFill>
                  <a:schemeClr val="accent2"/>
                </a:solidFill>
              </a:rPr>
              <a:t>+</a:t>
            </a:r>
            <a:r>
              <a:rPr lang="is-IS" sz="2000" dirty="0">
                <a:solidFill>
                  <a:schemeClr val="accent2"/>
                </a:solidFill>
              </a:rPr>
              <a:t> 3 log </a:t>
            </a:r>
            <a:r>
              <a:rPr lang="is-IS" sz="2000" dirty="0" err="1">
                <a:solidFill>
                  <a:schemeClr val="accent2"/>
                </a:solidFill>
              </a:rPr>
              <a:t>a</a:t>
            </a:r>
            <a:r>
              <a:rPr lang="is-IS" sz="2000" baseline="-25000" dirty="0" err="1">
                <a:solidFill>
                  <a:schemeClr val="accent2"/>
                </a:solidFill>
              </a:rPr>
              <a:t>qz</a:t>
            </a:r>
            <a:r>
              <a:rPr lang="is-IS" dirty="0">
                <a:solidFill>
                  <a:schemeClr val="accent2"/>
                </a:solidFill>
              </a:rPr>
              <a:t> </a:t>
            </a:r>
            <a:r>
              <a:rPr lang="nb-NO" sz="2000" dirty="0">
                <a:solidFill>
                  <a:srgbClr val="FF0000"/>
                </a:solidFill>
              </a:rPr>
              <a:t>–</a:t>
            </a:r>
            <a:r>
              <a:rPr lang="is-IS" sz="2000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is-IS" sz="2000" b="1" dirty="0">
                <a:solidFill>
                  <a:srgbClr val="FF0000"/>
                </a:solidFill>
                <a:cs typeface="Times New Roman" pitchFamily="18" charset="0"/>
              </a:rPr>
              <a:t>log </a:t>
            </a:r>
            <a:r>
              <a:rPr lang="is-IS" sz="2000" b="1" dirty="0" err="1">
                <a:solidFill>
                  <a:srgbClr val="FF0000"/>
                </a:solidFill>
                <a:cs typeface="Times New Roman" pitchFamily="18" charset="0"/>
              </a:rPr>
              <a:t>f</a:t>
            </a:r>
            <a:r>
              <a:rPr lang="is-IS" sz="2400" b="1" baseline="-12000" dirty="0" err="1">
                <a:solidFill>
                  <a:srgbClr val="FF0000"/>
                </a:solidFill>
                <a:cs typeface="Times New Roman" pitchFamily="18" charset="0"/>
              </a:rPr>
              <a:t>O</a:t>
            </a:r>
            <a:r>
              <a:rPr lang="is-IS" sz="2000" b="1" baseline="-30000" dirty="0" err="1">
                <a:solidFill>
                  <a:srgbClr val="FF0000"/>
                </a:solidFill>
                <a:cs typeface="Times New Roman" pitchFamily="18" charset="0"/>
              </a:rPr>
              <a:t>2</a:t>
            </a:r>
            <a:r>
              <a:rPr lang="is-IS" sz="2000" dirty="0">
                <a:solidFill>
                  <a:schemeClr val="accent2"/>
                </a:solidFill>
                <a:cs typeface="Times New Roman" pitchFamily="18" charset="0"/>
              </a:rPr>
              <a:t> </a:t>
            </a:r>
            <a:r>
              <a:rPr lang="nb-NO" sz="2000" dirty="0">
                <a:solidFill>
                  <a:schemeClr val="accent2"/>
                </a:solidFill>
              </a:rPr>
              <a:t>–</a:t>
            </a:r>
            <a:r>
              <a:rPr lang="is-IS" sz="2000" dirty="0">
                <a:solidFill>
                  <a:schemeClr val="accent2"/>
                </a:solidFill>
                <a:cs typeface="Times New Roman" pitchFamily="18" charset="0"/>
              </a:rPr>
              <a:t> 3 log a</a:t>
            </a:r>
            <a:r>
              <a:rPr lang="is-IS" sz="2000" baseline="-30000" dirty="0">
                <a:solidFill>
                  <a:schemeClr val="accent2"/>
                </a:solidFill>
                <a:cs typeface="Times New Roman" pitchFamily="18" charset="0"/>
              </a:rPr>
              <a:t>fa</a:t>
            </a:r>
            <a:r>
              <a:rPr lang="is-IS" sz="2000" dirty="0">
                <a:solidFill>
                  <a:schemeClr val="accent2"/>
                </a:solidFill>
                <a:cs typeface="Times New Roman" pitchFamily="18" charset="0"/>
              </a:rPr>
              <a:t> = </a:t>
            </a:r>
            <a:r>
              <a:rPr lang="nb-NO" sz="2000" dirty="0">
                <a:solidFill>
                  <a:schemeClr val="accent2"/>
                </a:solidFill>
              </a:rPr>
              <a:t>–</a:t>
            </a:r>
            <a:r>
              <a:rPr lang="is-IS" sz="2000" dirty="0">
                <a:solidFill>
                  <a:schemeClr val="accent2"/>
                </a:solidFill>
                <a:cs typeface="Times New Roman" pitchFamily="18" charset="0"/>
              </a:rPr>
              <a:t> 0.434 </a:t>
            </a:r>
            <a:r>
              <a:rPr lang="is-IS" sz="2000" dirty="0" err="1">
                <a:solidFill>
                  <a:schemeClr val="accent2"/>
                </a:solidFill>
                <a:latin typeface="Symbol" pitchFamily="18" charset="2"/>
                <a:cs typeface="Times New Roman" pitchFamily="18" charset="0"/>
              </a:rPr>
              <a:t>D</a:t>
            </a:r>
            <a:r>
              <a:rPr lang="is-IS" sz="2000" dirty="0" err="1">
                <a:solidFill>
                  <a:schemeClr val="accent2"/>
                </a:solidFill>
                <a:cs typeface="Times New Roman" pitchFamily="18" charset="0"/>
              </a:rPr>
              <a:t>G</a:t>
            </a:r>
            <a:r>
              <a:rPr lang="is-IS" sz="2000" dirty="0">
                <a:solidFill>
                  <a:schemeClr val="accent2"/>
                </a:solidFill>
                <a:cs typeface="Times New Roman" pitchFamily="18" charset="0"/>
              </a:rPr>
              <a:t> / RT</a:t>
            </a:r>
            <a:endParaRPr lang="en-US" sz="2000" dirty="0">
              <a:cs typeface="Times New Roman" pitchFamily="18" charset="0"/>
            </a:endParaRPr>
          </a:p>
          <a:p>
            <a:pPr>
              <a:lnSpc>
                <a:spcPct val="120000"/>
              </a:lnSpc>
            </a:pPr>
            <a:r>
              <a:rPr lang="is-IS" sz="2000" b="1" dirty="0">
                <a:solidFill>
                  <a:srgbClr val="FF0000"/>
                </a:solidFill>
                <a:cs typeface="Times New Roman" pitchFamily="18" charset="0"/>
              </a:rPr>
              <a:t>log </a:t>
            </a:r>
            <a:r>
              <a:rPr lang="is-IS" sz="2000" b="1" dirty="0" err="1">
                <a:solidFill>
                  <a:srgbClr val="FF0000"/>
                </a:solidFill>
                <a:cs typeface="Times New Roman" pitchFamily="18" charset="0"/>
              </a:rPr>
              <a:t>f</a:t>
            </a:r>
            <a:r>
              <a:rPr lang="is-IS" sz="2400" b="1" baseline="-12000" dirty="0" err="1">
                <a:solidFill>
                  <a:srgbClr val="FF0000"/>
                </a:solidFill>
                <a:cs typeface="Times New Roman" pitchFamily="18" charset="0"/>
              </a:rPr>
              <a:t>O</a:t>
            </a:r>
            <a:r>
              <a:rPr lang="is-IS" sz="2000" b="1" baseline="-30000" dirty="0" err="1">
                <a:solidFill>
                  <a:srgbClr val="FF0000"/>
                </a:solidFill>
                <a:cs typeface="Times New Roman" pitchFamily="18" charset="0"/>
              </a:rPr>
              <a:t>2</a:t>
            </a:r>
            <a:r>
              <a:rPr lang="is-IS" sz="2000" b="1" dirty="0">
                <a:solidFill>
                  <a:srgbClr val="CC3300"/>
                </a:solidFill>
                <a:cs typeface="Times New Roman" pitchFamily="18" charset="0"/>
              </a:rPr>
              <a:t>  </a:t>
            </a:r>
            <a:r>
              <a:rPr lang="is-IS" sz="2000" dirty="0">
                <a:solidFill>
                  <a:schemeClr val="accent2"/>
                </a:solidFill>
                <a:cs typeface="Times New Roman" pitchFamily="18" charset="0"/>
              </a:rPr>
              <a:t>= 2 log </a:t>
            </a:r>
            <a:r>
              <a:rPr lang="is-IS" sz="2000" b="1" dirty="0">
                <a:solidFill>
                  <a:schemeClr val="accent2"/>
                </a:solidFill>
                <a:cs typeface="Times New Roman" pitchFamily="18" charset="0"/>
              </a:rPr>
              <a:t>a</a:t>
            </a:r>
            <a:r>
              <a:rPr lang="is-IS" sz="2000" b="1" baseline="-30000" dirty="0">
                <a:solidFill>
                  <a:schemeClr val="accent2"/>
                </a:solidFill>
                <a:cs typeface="Times New Roman" pitchFamily="18" charset="0"/>
              </a:rPr>
              <a:t>mt</a:t>
            </a:r>
            <a:r>
              <a:rPr lang="is-IS" sz="2000" dirty="0">
                <a:solidFill>
                  <a:schemeClr val="accent2"/>
                </a:solidFill>
                <a:cs typeface="Times New Roman" pitchFamily="18" charset="0"/>
              </a:rPr>
              <a:t> </a:t>
            </a:r>
            <a:r>
              <a:rPr lang="nb-NO" sz="2000" dirty="0">
                <a:solidFill>
                  <a:schemeClr val="accent2"/>
                </a:solidFill>
              </a:rPr>
              <a:t>+</a:t>
            </a:r>
            <a:r>
              <a:rPr lang="is-IS" sz="2000" dirty="0">
                <a:solidFill>
                  <a:schemeClr val="accent2"/>
                </a:solidFill>
                <a:cs typeface="Times New Roman" pitchFamily="18" charset="0"/>
              </a:rPr>
              <a:t> 3 log </a:t>
            </a:r>
            <a:r>
              <a:rPr lang="is-IS" sz="2000" dirty="0" err="1">
                <a:solidFill>
                  <a:schemeClr val="accent2"/>
                </a:solidFill>
                <a:cs typeface="Times New Roman" pitchFamily="18" charset="0"/>
              </a:rPr>
              <a:t>a</a:t>
            </a:r>
            <a:r>
              <a:rPr lang="is-IS" sz="2000" baseline="-30000" dirty="0" err="1">
                <a:solidFill>
                  <a:schemeClr val="accent2"/>
                </a:solidFill>
                <a:cs typeface="Times New Roman" pitchFamily="18" charset="0"/>
              </a:rPr>
              <a:t>qz</a:t>
            </a:r>
            <a:r>
              <a:rPr lang="is-IS" sz="2000" dirty="0">
                <a:solidFill>
                  <a:schemeClr val="accent2"/>
                </a:solidFill>
                <a:cs typeface="Times New Roman" pitchFamily="18" charset="0"/>
              </a:rPr>
              <a:t> </a:t>
            </a:r>
            <a:r>
              <a:rPr lang="nb-NO" sz="2000" dirty="0">
                <a:solidFill>
                  <a:schemeClr val="accent2"/>
                </a:solidFill>
              </a:rPr>
              <a:t>–</a:t>
            </a:r>
            <a:r>
              <a:rPr lang="is-IS" sz="2000" dirty="0">
                <a:solidFill>
                  <a:schemeClr val="accent2"/>
                </a:solidFill>
                <a:cs typeface="Times New Roman" pitchFamily="18" charset="0"/>
              </a:rPr>
              <a:t> 3 log a</a:t>
            </a:r>
            <a:r>
              <a:rPr lang="is-IS" sz="2000" baseline="-30000" dirty="0">
                <a:solidFill>
                  <a:schemeClr val="accent2"/>
                </a:solidFill>
                <a:cs typeface="Times New Roman" pitchFamily="18" charset="0"/>
              </a:rPr>
              <a:t>fa</a:t>
            </a:r>
            <a:r>
              <a:rPr lang="is-IS" sz="2000" dirty="0">
                <a:solidFill>
                  <a:schemeClr val="accent2"/>
                </a:solidFill>
                <a:cs typeface="Times New Roman" pitchFamily="18" charset="0"/>
              </a:rPr>
              <a:t>  +  0.434 </a:t>
            </a:r>
            <a:r>
              <a:rPr lang="is-IS" sz="2000" dirty="0" err="1">
                <a:solidFill>
                  <a:schemeClr val="accent2"/>
                </a:solidFill>
                <a:latin typeface="Symbol" pitchFamily="18" charset="2"/>
                <a:cs typeface="Times New Roman" pitchFamily="18" charset="0"/>
              </a:rPr>
              <a:t>D</a:t>
            </a:r>
            <a:r>
              <a:rPr lang="is-IS" sz="2000" dirty="0" err="1">
                <a:solidFill>
                  <a:schemeClr val="accent2"/>
                </a:solidFill>
                <a:cs typeface="Times New Roman" pitchFamily="18" charset="0"/>
              </a:rPr>
              <a:t>G</a:t>
            </a:r>
            <a:r>
              <a:rPr lang="is-IS" sz="2000" dirty="0">
                <a:solidFill>
                  <a:schemeClr val="accent2"/>
                </a:solidFill>
                <a:cs typeface="Times New Roman" pitchFamily="18" charset="0"/>
              </a:rPr>
              <a:t> / RT</a:t>
            </a:r>
            <a:endParaRPr lang="en-US" sz="2000" dirty="0">
              <a:solidFill>
                <a:schemeClr val="accent2"/>
              </a:solidFill>
              <a:cs typeface="Times New Roman" pitchFamily="18" charset="0"/>
            </a:endParaRPr>
          </a:p>
        </p:txBody>
      </p:sp>
      <p:sp>
        <p:nvSpPr>
          <p:cNvPr id="112649" name="Text Box 9"/>
          <p:cNvSpPr txBox="1">
            <a:spLocks noChangeArrowheads="1"/>
          </p:cNvSpPr>
          <p:nvPr/>
        </p:nvSpPr>
        <p:spPr bwMode="auto">
          <a:xfrm>
            <a:off x="7237413" y="5517232"/>
            <a:ext cx="19065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nb-NO" sz="1200" dirty="0"/>
              <a:t>Frost &amp; McCammon, 2008,</a:t>
            </a:r>
          </a:p>
          <a:p>
            <a:r>
              <a:rPr lang="nb-NO" sz="1200" dirty="0"/>
              <a:t>Ann. Rev. Earth Planet. </a:t>
            </a:r>
            <a:r>
              <a:rPr lang="nb-NO" sz="1200" dirty="0" err="1"/>
              <a:t>Sci</a:t>
            </a:r>
            <a:r>
              <a:rPr lang="nb-NO" sz="1200" dirty="0"/>
              <a:t>.</a:t>
            </a:r>
            <a:endParaRPr lang="en-GB" sz="12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83752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4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713" name="Picture 25" descr="Frost-McC-08-fO2-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40200" y="2454275"/>
            <a:ext cx="5003800" cy="4403725"/>
          </a:xfrm>
          <a:prstGeom prst="rect">
            <a:avLst/>
          </a:prstGeom>
          <a:noFill/>
        </p:spPr>
      </p:pic>
      <p:pic>
        <p:nvPicPr>
          <p:cNvPr id="114692" name="Picture 4" descr="Frost-McC-08-fO2-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925" y="4763"/>
            <a:ext cx="4078288" cy="3656012"/>
          </a:xfrm>
          <a:prstGeom prst="rect">
            <a:avLst/>
          </a:prstGeom>
          <a:noFill/>
        </p:spPr>
      </p:pic>
      <p:sp>
        <p:nvSpPr>
          <p:cNvPr id="114695" name="Line 7"/>
          <p:cNvSpPr>
            <a:spLocks noChangeShapeType="1"/>
          </p:cNvSpPr>
          <p:nvPr/>
        </p:nvSpPr>
        <p:spPr bwMode="auto">
          <a:xfrm>
            <a:off x="468313" y="585788"/>
            <a:ext cx="6477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nb-NO"/>
          </a:p>
        </p:txBody>
      </p:sp>
      <p:sp>
        <p:nvSpPr>
          <p:cNvPr id="114696" name="Text Box 8"/>
          <p:cNvSpPr txBox="1">
            <a:spLocks noChangeArrowheads="1"/>
          </p:cNvSpPr>
          <p:nvPr/>
        </p:nvSpPr>
        <p:spPr bwMode="auto">
          <a:xfrm>
            <a:off x="506413" y="350838"/>
            <a:ext cx="512762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nb-NO" sz="1200">
                <a:solidFill>
                  <a:srgbClr val="FF0000"/>
                </a:solidFill>
              </a:rPr>
              <a:t>FMQ</a:t>
            </a:r>
            <a:endParaRPr lang="en-GB" sz="1200">
              <a:solidFill>
                <a:srgbClr val="FF0000"/>
              </a:solidFill>
            </a:endParaRPr>
          </a:p>
        </p:txBody>
      </p:sp>
      <p:sp>
        <p:nvSpPr>
          <p:cNvPr id="114697" name="Line 9"/>
          <p:cNvSpPr>
            <a:spLocks noChangeShapeType="1"/>
          </p:cNvSpPr>
          <p:nvPr/>
        </p:nvSpPr>
        <p:spPr bwMode="auto">
          <a:xfrm>
            <a:off x="444500" y="3311525"/>
            <a:ext cx="6477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nb-NO"/>
          </a:p>
        </p:txBody>
      </p:sp>
      <p:sp>
        <p:nvSpPr>
          <p:cNvPr id="114698" name="Text Box 10"/>
          <p:cNvSpPr txBox="1">
            <a:spLocks noChangeArrowheads="1"/>
          </p:cNvSpPr>
          <p:nvPr/>
        </p:nvSpPr>
        <p:spPr bwMode="auto">
          <a:xfrm>
            <a:off x="512763" y="3240088"/>
            <a:ext cx="379412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nb-NO" sz="1200">
                <a:solidFill>
                  <a:srgbClr val="FF0000"/>
                </a:solidFill>
              </a:rPr>
              <a:t>IW</a:t>
            </a:r>
            <a:endParaRPr lang="en-GB" sz="1200">
              <a:solidFill>
                <a:srgbClr val="FF0000"/>
              </a:solidFill>
            </a:endParaRPr>
          </a:p>
        </p:txBody>
      </p:sp>
      <p:sp>
        <p:nvSpPr>
          <p:cNvPr id="114699" name="Line 11"/>
          <p:cNvSpPr>
            <a:spLocks noChangeShapeType="1"/>
          </p:cNvSpPr>
          <p:nvPr/>
        </p:nvSpPr>
        <p:spPr bwMode="auto">
          <a:xfrm>
            <a:off x="4649788" y="5359400"/>
            <a:ext cx="6477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nb-NO"/>
          </a:p>
        </p:txBody>
      </p:sp>
      <p:sp>
        <p:nvSpPr>
          <p:cNvPr id="114700" name="Text Box 12"/>
          <p:cNvSpPr txBox="1">
            <a:spLocks noChangeArrowheads="1"/>
          </p:cNvSpPr>
          <p:nvPr/>
        </p:nvSpPr>
        <p:spPr bwMode="auto">
          <a:xfrm>
            <a:off x="4810125" y="5300663"/>
            <a:ext cx="379413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nb-NO" sz="1200">
                <a:solidFill>
                  <a:srgbClr val="FF0000"/>
                </a:solidFill>
              </a:rPr>
              <a:t>IW</a:t>
            </a:r>
            <a:endParaRPr lang="en-GB" sz="1200">
              <a:solidFill>
                <a:srgbClr val="FF0000"/>
              </a:solidFill>
            </a:endParaRPr>
          </a:p>
        </p:txBody>
      </p:sp>
      <p:sp>
        <p:nvSpPr>
          <p:cNvPr id="114701" name="Text Box 13"/>
          <p:cNvSpPr txBox="1">
            <a:spLocks noChangeArrowheads="1"/>
          </p:cNvSpPr>
          <p:nvPr/>
        </p:nvSpPr>
        <p:spPr bwMode="auto">
          <a:xfrm>
            <a:off x="1644852" y="5073240"/>
            <a:ext cx="200407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nb-NO" sz="1400" dirty="0" err="1" smtClean="0">
                <a:solidFill>
                  <a:srgbClr val="0000FF"/>
                </a:solidFill>
              </a:rPr>
              <a:t>FeNi-precipitation</a:t>
            </a:r>
            <a:r>
              <a:rPr lang="nb-NO" sz="1400" dirty="0" smtClean="0">
                <a:solidFill>
                  <a:srgbClr val="0000FF"/>
                </a:solidFill>
              </a:rPr>
              <a:t> </a:t>
            </a:r>
            <a:r>
              <a:rPr lang="nb-NO" sz="1400" dirty="0" err="1">
                <a:solidFill>
                  <a:srgbClr val="0000FF"/>
                </a:solidFill>
              </a:rPr>
              <a:t>curve</a:t>
            </a:r>
            <a:r>
              <a:rPr lang="nb-NO" sz="1400" dirty="0">
                <a:solidFill>
                  <a:srgbClr val="0000FF"/>
                </a:solidFill>
              </a:rPr>
              <a:t>:</a:t>
            </a:r>
          </a:p>
        </p:txBody>
      </p:sp>
      <p:sp>
        <p:nvSpPr>
          <p:cNvPr id="114702" name="Text Box 14"/>
          <p:cNvSpPr txBox="1">
            <a:spLocks noChangeArrowheads="1"/>
          </p:cNvSpPr>
          <p:nvPr/>
        </p:nvSpPr>
        <p:spPr bwMode="auto">
          <a:xfrm>
            <a:off x="4143375" y="5130800"/>
            <a:ext cx="59372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nb-NO" sz="1000">
                <a:solidFill>
                  <a:srgbClr val="0000FF"/>
                </a:solidFill>
              </a:rPr>
              <a:t>X</a:t>
            </a:r>
            <a:r>
              <a:rPr lang="nb-NO" sz="1000" baseline="-25000">
                <a:solidFill>
                  <a:srgbClr val="0000FF"/>
                </a:solidFill>
              </a:rPr>
              <a:t>Ni</a:t>
            </a:r>
            <a:r>
              <a:rPr lang="nb-NO" sz="1000" baseline="30000">
                <a:solidFill>
                  <a:srgbClr val="0000FF"/>
                </a:solidFill>
              </a:rPr>
              <a:t>met </a:t>
            </a:r>
            <a:r>
              <a:rPr lang="nb-NO" sz="1000">
                <a:solidFill>
                  <a:srgbClr val="0000FF"/>
                </a:solidFill>
              </a:rPr>
              <a:t>=</a:t>
            </a:r>
            <a:endParaRPr lang="en-GB" sz="1000">
              <a:solidFill>
                <a:srgbClr val="0000FF"/>
              </a:solidFill>
            </a:endParaRPr>
          </a:p>
        </p:txBody>
      </p:sp>
      <p:sp>
        <p:nvSpPr>
          <p:cNvPr id="114703" name="Text Box 15"/>
          <p:cNvSpPr txBox="1">
            <a:spLocks noChangeArrowheads="1"/>
          </p:cNvSpPr>
          <p:nvPr/>
        </p:nvSpPr>
        <p:spPr bwMode="auto">
          <a:xfrm rot="3036841">
            <a:off x="4741069" y="4029869"/>
            <a:ext cx="2519363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85000"/>
              </a:lnSpc>
            </a:pPr>
            <a:r>
              <a:rPr lang="is-IS" sz="1100">
                <a:solidFill>
                  <a:schemeClr val="accent2"/>
                </a:solidFill>
                <a:cs typeface="Times New Roman" pitchFamily="18" charset="0"/>
              </a:rPr>
              <a:t>        Ga-perid equil. by equation:</a:t>
            </a:r>
          </a:p>
          <a:p>
            <a:pPr>
              <a:lnSpc>
                <a:spcPct val="85000"/>
              </a:lnSpc>
            </a:pPr>
            <a:r>
              <a:rPr lang="is-IS" sz="1100">
                <a:solidFill>
                  <a:schemeClr val="accent2"/>
                </a:solidFill>
                <a:cs typeface="Times New Roman" pitchFamily="18" charset="0"/>
              </a:rPr>
              <a:t>2Fe</a:t>
            </a:r>
            <a:r>
              <a:rPr lang="is-IS" sz="1100" baseline="-30000">
                <a:solidFill>
                  <a:schemeClr val="accent2"/>
                </a:solidFill>
                <a:cs typeface="Times New Roman" pitchFamily="18" charset="0"/>
              </a:rPr>
              <a:t>3</a:t>
            </a:r>
            <a:r>
              <a:rPr lang="is-IS" sz="1100">
                <a:solidFill>
                  <a:schemeClr val="accent2"/>
                </a:solidFill>
                <a:cs typeface="Times New Roman" pitchFamily="18" charset="0"/>
              </a:rPr>
              <a:t>Fe</a:t>
            </a:r>
            <a:r>
              <a:rPr lang="is-IS" sz="1100" baseline="-25000">
                <a:solidFill>
                  <a:schemeClr val="accent2"/>
                </a:solidFill>
                <a:cs typeface="Times New Roman" pitchFamily="18" charset="0"/>
              </a:rPr>
              <a:t>2</a:t>
            </a:r>
            <a:r>
              <a:rPr lang="is-IS" sz="1100">
                <a:solidFill>
                  <a:schemeClr val="accent2"/>
                </a:solidFill>
                <a:cs typeface="Times New Roman" pitchFamily="18" charset="0"/>
              </a:rPr>
              <a:t>Si</a:t>
            </a:r>
            <a:r>
              <a:rPr lang="is-IS" sz="1100" baseline="-25000">
                <a:solidFill>
                  <a:schemeClr val="accent2"/>
                </a:solidFill>
                <a:cs typeface="Times New Roman" pitchFamily="18" charset="0"/>
              </a:rPr>
              <a:t>3</a:t>
            </a:r>
            <a:r>
              <a:rPr lang="is-IS" sz="1100">
                <a:solidFill>
                  <a:schemeClr val="accent2"/>
                </a:solidFill>
                <a:cs typeface="Times New Roman" pitchFamily="18" charset="0"/>
              </a:rPr>
              <a:t>O</a:t>
            </a:r>
            <a:r>
              <a:rPr lang="is-IS" sz="1100" baseline="-30000">
                <a:solidFill>
                  <a:schemeClr val="accent2"/>
                </a:solidFill>
                <a:cs typeface="Times New Roman" pitchFamily="18" charset="0"/>
              </a:rPr>
              <a:t>12</a:t>
            </a:r>
            <a:r>
              <a:rPr lang="is-IS" sz="1100">
                <a:solidFill>
                  <a:schemeClr val="accent2"/>
                </a:solidFill>
                <a:cs typeface="Times New Roman" pitchFamily="18" charset="0"/>
              </a:rPr>
              <a:t> = 4Fe</a:t>
            </a:r>
            <a:r>
              <a:rPr lang="is-IS" sz="1100" baseline="-25000">
                <a:solidFill>
                  <a:schemeClr val="accent2"/>
                </a:solidFill>
                <a:cs typeface="Times New Roman" pitchFamily="18" charset="0"/>
              </a:rPr>
              <a:t>2</a:t>
            </a:r>
            <a:r>
              <a:rPr lang="is-IS" sz="1100">
                <a:solidFill>
                  <a:schemeClr val="accent2"/>
                </a:solidFill>
                <a:cs typeface="Times New Roman" pitchFamily="18" charset="0"/>
              </a:rPr>
              <a:t>SiO</a:t>
            </a:r>
            <a:r>
              <a:rPr lang="is-IS" sz="1100" baseline="-30000">
                <a:solidFill>
                  <a:schemeClr val="accent2"/>
                </a:solidFill>
                <a:cs typeface="Times New Roman" pitchFamily="18" charset="0"/>
              </a:rPr>
              <a:t>4</a:t>
            </a:r>
            <a:r>
              <a:rPr lang="is-IS" sz="1100">
                <a:solidFill>
                  <a:schemeClr val="accent2"/>
                </a:solidFill>
                <a:cs typeface="Times New Roman" pitchFamily="18" charset="0"/>
              </a:rPr>
              <a:t>+2FeSiO</a:t>
            </a:r>
            <a:r>
              <a:rPr lang="is-IS" sz="1100" baseline="-30000">
                <a:solidFill>
                  <a:schemeClr val="accent2"/>
                </a:solidFill>
                <a:cs typeface="Times New Roman" pitchFamily="18" charset="0"/>
              </a:rPr>
              <a:t>3</a:t>
            </a:r>
            <a:r>
              <a:rPr lang="is-IS" sz="1100">
                <a:solidFill>
                  <a:srgbClr val="FF0000"/>
                </a:solidFill>
                <a:cs typeface="Times New Roman" pitchFamily="18" charset="0"/>
              </a:rPr>
              <a:t>+O</a:t>
            </a:r>
            <a:r>
              <a:rPr lang="is-IS" sz="1100" baseline="-30000">
                <a:solidFill>
                  <a:srgbClr val="FF0000"/>
                </a:solidFill>
                <a:cs typeface="Times New Roman" pitchFamily="18" charset="0"/>
              </a:rPr>
              <a:t>2</a:t>
            </a:r>
            <a:endParaRPr lang="en-GB" sz="1100">
              <a:solidFill>
                <a:srgbClr val="FF0000"/>
              </a:solidFill>
              <a:cs typeface="Times New Roman" pitchFamily="18" charset="0"/>
            </a:endParaRPr>
          </a:p>
        </p:txBody>
      </p:sp>
      <p:sp>
        <p:nvSpPr>
          <p:cNvPr id="114704" name="Text Box 16"/>
          <p:cNvSpPr txBox="1">
            <a:spLocks noChangeArrowheads="1"/>
          </p:cNvSpPr>
          <p:nvPr/>
        </p:nvSpPr>
        <p:spPr bwMode="auto">
          <a:xfrm>
            <a:off x="6224588" y="5495925"/>
            <a:ext cx="59372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nb-NO" sz="1000">
                <a:solidFill>
                  <a:srgbClr val="0000FF"/>
                </a:solidFill>
              </a:rPr>
              <a:t>X</a:t>
            </a:r>
            <a:r>
              <a:rPr lang="nb-NO" sz="1000" baseline="-25000">
                <a:solidFill>
                  <a:srgbClr val="0000FF"/>
                </a:solidFill>
              </a:rPr>
              <a:t>Ni</a:t>
            </a:r>
            <a:r>
              <a:rPr lang="nb-NO" sz="1000" baseline="30000">
                <a:solidFill>
                  <a:srgbClr val="0000FF"/>
                </a:solidFill>
              </a:rPr>
              <a:t>met </a:t>
            </a:r>
            <a:r>
              <a:rPr lang="nb-NO" sz="1000">
                <a:solidFill>
                  <a:srgbClr val="0000FF"/>
                </a:solidFill>
              </a:rPr>
              <a:t>=</a:t>
            </a:r>
            <a:endParaRPr lang="en-GB" sz="1000">
              <a:solidFill>
                <a:srgbClr val="0000FF"/>
              </a:solidFill>
            </a:endParaRPr>
          </a:p>
        </p:txBody>
      </p:sp>
      <p:sp>
        <p:nvSpPr>
          <p:cNvPr id="114705" name="Text Box 17"/>
          <p:cNvSpPr txBox="1">
            <a:spLocks noChangeArrowheads="1"/>
          </p:cNvSpPr>
          <p:nvPr/>
        </p:nvSpPr>
        <p:spPr bwMode="auto">
          <a:xfrm>
            <a:off x="1608138" y="5376863"/>
            <a:ext cx="2816797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nb-NO" sz="1400" dirty="0" smtClean="0">
                <a:solidFill>
                  <a:srgbClr val="0000FF"/>
                </a:solidFill>
              </a:rPr>
              <a:t>(</a:t>
            </a:r>
            <a:r>
              <a:rPr lang="nb-NO" sz="1400" dirty="0" err="1" smtClean="0">
                <a:solidFill>
                  <a:srgbClr val="0000FF"/>
                </a:solidFill>
              </a:rPr>
              <a:t>Fe,Ni</a:t>
            </a:r>
            <a:r>
              <a:rPr lang="nb-NO" sz="1400" dirty="0" smtClean="0">
                <a:solidFill>
                  <a:srgbClr val="0000FF"/>
                </a:solidFill>
              </a:rPr>
              <a:t>)</a:t>
            </a:r>
            <a:r>
              <a:rPr lang="nb-NO" sz="1400" baseline="-25000" dirty="0" err="1" smtClean="0">
                <a:solidFill>
                  <a:srgbClr val="0000FF"/>
                </a:solidFill>
              </a:rPr>
              <a:t>2</a:t>
            </a:r>
            <a:r>
              <a:rPr lang="nb-NO" sz="1400" dirty="0" err="1" smtClean="0">
                <a:solidFill>
                  <a:srgbClr val="0000FF"/>
                </a:solidFill>
              </a:rPr>
              <a:t>SiO</a:t>
            </a:r>
            <a:r>
              <a:rPr lang="nb-NO" sz="1400" baseline="-25000" dirty="0" err="1" smtClean="0">
                <a:solidFill>
                  <a:srgbClr val="0000FF"/>
                </a:solidFill>
              </a:rPr>
              <a:t>4</a:t>
            </a:r>
            <a:r>
              <a:rPr lang="nb-NO" sz="1400" dirty="0" smtClean="0">
                <a:solidFill>
                  <a:srgbClr val="0000FF"/>
                </a:solidFill>
              </a:rPr>
              <a:t> </a:t>
            </a:r>
            <a:r>
              <a:rPr lang="nb-NO" sz="1400" dirty="0">
                <a:solidFill>
                  <a:srgbClr val="0000FF"/>
                </a:solidFill>
              </a:rPr>
              <a:t>= </a:t>
            </a:r>
            <a:r>
              <a:rPr lang="nb-NO" sz="1400" dirty="0" smtClean="0">
                <a:solidFill>
                  <a:srgbClr val="0000FF"/>
                </a:solidFill>
              </a:rPr>
              <a:t>2(</a:t>
            </a:r>
            <a:r>
              <a:rPr lang="nb-NO" sz="1400" dirty="0" err="1" smtClean="0">
                <a:solidFill>
                  <a:srgbClr val="0000FF"/>
                </a:solidFill>
              </a:rPr>
              <a:t>Fe,Ni</a:t>
            </a:r>
            <a:r>
              <a:rPr lang="nb-NO" sz="1400" dirty="0" smtClean="0">
                <a:solidFill>
                  <a:srgbClr val="0000FF"/>
                </a:solidFill>
              </a:rPr>
              <a:t>) </a:t>
            </a:r>
            <a:r>
              <a:rPr lang="nb-NO" sz="1400" dirty="0">
                <a:solidFill>
                  <a:srgbClr val="0000FF"/>
                </a:solidFill>
              </a:rPr>
              <a:t>+ </a:t>
            </a:r>
            <a:r>
              <a:rPr lang="nb-NO" sz="1400" dirty="0" err="1">
                <a:solidFill>
                  <a:srgbClr val="0000FF"/>
                </a:solidFill>
              </a:rPr>
              <a:t>SiO</a:t>
            </a:r>
            <a:r>
              <a:rPr lang="nb-NO" sz="1400" baseline="-25000" dirty="0" err="1">
                <a:solidFill>
                  <a:srgbClr val="0000FF"/>
                </a:solidFill>
              </a:rPr>
              <a:t>2</a:t>
            </a:r>
            <a:r>
              <a:rPr lang="nb-NO" sz="1400" dirty="0">
                <a:solidFill>
                  <a:srgbClr val="0000FF"/>
                </a:solidFill>
              </a:rPr>
              <a:t> </a:t>
            </a:r>
            <a:r>
              <a:rPr lang="nb-NO" sz="1400" dirty="0">
                <a:solidFill>
                  <a:srgbClr val="FF0000"/>
                </a:solidFill>
              </a:rPr>
              <a:t>+ </a:t>
            </a:r>
            <a:r>
              <a:rPr lang="nb-NO" sz="1400" dirty="0" err="1">
                <a:solidFill>
                  <a:srgbClr val="FF0000"/>
                </a:solidFill>
              </a:rPr>
              <a:t>O</a:t>
            </a:r>
            <a:r>
              <a:rPr lang="nb-NO" sz="1400" baseline="-25000" dirty="0" err="1">
                <a:solidFill>
                  <a:srgbClr val="FF0000"/>
                </a:solidFill>
              </a:rPr>
              <a:t>2</a:t>
            </a:r>
            <a:endParaRPr lang="nb-NO" sz="1400" baseline="-25000" dirty="0">
              <a:solidFill>
                <a:srgbClr val="FF0000"/>
              </a:solidFill>
            </a:endParaRPr>
          </a:p>
          <a:p>
            <a:pPr>
              <a:lnSpc>
                <a:spcPct val="70000"/>
              </a:lnSpc>
            </a:pPr>
            <a:r>
              <a:rPr lang="nb-NO" sz="1400" dirty="0">
                <a:solidFill>
                  <a:srgbClr val="0000FF"/>
                </a:solidFill>
              </a:rPr>
              <a:t>   </a:t>
            </a:r>
            <a:r>
              <a:rPr lang="nb-NO" sz="1000" dirty="0">
                <a:solidFill>
                  <a:srgbClr val="0000FF"/>
                </a:solidFill>
              </a:rPr>
              <a:t>  </a:t>
            </a:r>
            <a:r>
              <a:rPr lang="nb-NO" sz="1000" dirty="0"/>
              <a:t>in </a:t>
            </a:r>
            <a:r>
              <a:rPr lang="nb-NO" sz="1000" dirty="0" err="1"/>
              <a:t>olivine</a:t>
            </a:r>
            <a:r>
              <a:rPr lang="nb-NO" sz="1000" dirty="0"/>
              <a:t>                in metal      </a:t>
            </a:r>
            <a:r>
              <a:rPr lang="nb-NO" sz="1000" dirty="0" err="1"/>
              <a:t>coes</a:t>
            </a:r>
            <a:r>
              <a:rPr lang="nb-NO" sz="1000" dirty="0"/>
              <a:t>./</a:t>
            </a:r>
            <a:r>
              <a:rPr lang="nb-NO" sz="1000" dirty="0" err="1"/>
              <a:t>stishov</a:t>
            </a:r>
            <a:endParaRPr lang="en-GB" sz="1000" dirty="0"/>
          </a:p>
        </p:txBody>
      </p:sp>
      <p:sp>
        <p:nvSpPr>
          <p:cNvPr id="114706" name="Text Box 18"/>
          <p:cNvSpPr txBox="1">
            <a:spLocks noChangeArrowheads="1"/>
          </p:cNvSpPr>
          <p:nvPr/>
        </p:nvSpPr>
        <p:spPr bwMode="auto">
          <a:xfrm>
            <a:off x="5003800" y="1412875"/>
            <a:ext cx="279717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nb-NO" sz="1200"/>
              <a:t>Frost &amp; McCammon, 2008, Ann.Rev. EPS</a:t>
            </a:r>
            <a:endParaRPr lang="en-GB" sz="1200"/>
          </a:p>
        </p:txBody>
      </p:sp>
      <p:sp>
        <p:nvSpPr>
          <p:cNvPr id="114708" name="Text Box 20"/>
          <p:cNvSpPr txBox="1">
            <a:spLocks noChangeArrowheads="1"/>
          </p:cNvSpPr>
          <p:nvPr/>
        </p:nvSpPr>
        <p:spPr bwMode="auto">
          <a:xfrm rot="-241859">
            <a:off x="6300788" y="3300413"/>
            <a:ext cx="2760662" cy="31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20000"/>
              </a:lnSpc>
            </a:pPr>
            <a:r>
              <a:rPr lang="is-IS" sz="1100">
                <a:solidFill>
                  <a:schemeClr val="accent2"/>
                </a:solidFill>
                <a:cs typeface="Times New Roman" pitchFamily="18" charset="0"/>
              </a:rPr>
              <a:t>MgSiO</a:t>
            </a:r>
            <a:r>
              <a:rPr lang="is-IS" sz="1100" baseline="-30000">
                <a:solidFill>
                  <a:schemeClr val="accent2"/>
                </a:solidFill>
                <a:cs typeface="Times New Roman" pitchFamily="18" charset="0"/>
              </a:rPr>
              <a:t>3</a:t>
            </a:r>
            <a:r>
              <a:rPr lang="is-IS" sz="1100">
                <a:solidFill>
                  <a:schemeClr val="accent2"/>
                </a:solidFill>
                <a:cs typeface="Times New Roman" pitchFamily="18" charset="0"/>
              </a:rPr>
              <a:t>+MgCO</a:t>
            </a:r>
            <a:r>
              <a:rPr lang="is-IS" sz="1100" baseline="-30000">
                <a:solidFill>
                  <a:schemeClr val="accent2"/>
                </a:solidFill>
                <a:cs typeface="Times New Roman" pitchFamily="18" charset="0"/>
              </a:rPr>
              <a:t>3</a:t>
            </a:r>
            <a:r>
              <a:rPr lang="is-IS" sz="1100">
                <a:solidFill>
                  <a:schemeClr val="accent2"/>
                </a:solidFill>
                <a:cs typeface="Times New Roman" pitchFamily="18" charset="0"/>
              </a:rPr>
              <a:t> = Mg</a:t>
            </a:r>
            <a:r>
              <a:rPr lang="is-IS" sz="1100" baseline="-30000">
                <a:solidFill>
                  <a:schemeClr val="accent2"/>
                </a:solidFill>
                <a:cs typeface="Times New Roman" pitchFamily="18" charset="0"/>
              </a:rPr>
              <a:t>2</a:t>
            </a:r>
            <a:r>
              <a:rPr lang="is-IS" sz="1100">
                <a:solidFill>
                  <a:schemeClr val="accent2"/>
                </a:solidFill>
                <a:cs typeface="Times New Roman" pitchFamily="18" charset="0"/>
              </a:rPr>
              <a:t>SiO</a:t>
            </a:r>
            <a:r>
              <a:rPr lang="is-IS" sz="1100" baseline="-30000">
                <a:solidFill>
                  <a:schemeClr val="accent2"/>
                </a:solidFill>
                <a:cs typeface="Times New Roman" pitchFamily="18" charset="0"/>
              </a:rPr>
              <a:t>4</a:t>
            </a:r>
            <a:r>
              <a:rPr lang="is-IS" sz="1100">
                <a:solidFill>
                  <a:schemeClr val="accent2"/>
                </a:solidFill>
                <a:cs typeface="Times New Roman" pitchFamily="18" charset="0"/>
              </a:rPr>
              <a:t>+C</a:t>
            </a:r>
            <a:r>
              <a:rPr lang="is-IS" sz="1200">
                <a:solidFill>
                  <a:srgbClr val="FF0000"/>
                </a:solidFill>
              </a:rPr>
              <a:t>+O</a:t>
            </a:r>
            <a:r>
              <a:rPr lang="is-IS" sz="1200" baseline="-25000">
                <a:solidFill>
                  <a:srgbClr val="FF0000"/>
                </a:solidFill>
              </a:rPr>
              <a:t>2</a:t>
            </a:r>
            <a:endParaRPr lang="en-GB" sz="1200" baseline="-25000">
              <a:solidFill>
                <a:srgbClr val="FF0000"/>
              </a:solidFill>
            </a:endParaRPr>
          </a:p>
        </p:txBody>
      </p:sp>
      <p:sp>
        <p:nvSpPr>
          <p:cNvPr id="114709" name="Text Box 21"/>
          <p:cNvSpPr txBox="1">
            <a:spLocks noChangeArrowheads="1"/>
          </p:cNvSpPr>
          <p:nvPr/>
        </p:nvSpPr>
        <p:spPr bwMode="auto">
          <a:xfrm rot="185475">
            <a:off x="7291388" y="5557838"/>
            <a:ext cx="1776412" cy="23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85000"/>
              </a:lnSpc>
            </a:pPr>
            <a:r>
              <a:rPr lang="is-IS" sz="1100">
                <a:solidFill>
                  <a:schemeClr val="accent2"/>
                </a:solidFill>
                <a:cs typeface="Times New Roman" pitchFamily="18" charset="0"/>
              </a:rPr>
              <a:t>Ga-perid equil. with met.sat.</a:t>
            </a:r>
          </a:p>
        </p:txBody>
      </p:sp>
      <p:sp>
        <p:nvSpPr>
          <p:cNvPr id="114711" name="Text Box 23"/>
          <p:cNvSpPr txBox="1">
            <a:spLocks noChangeArrowheads="1"/>
          </p:cNvSpPr>
          <p:nvPr/>
        </p:nvSpPr>
        <p:spPr bwMode="auto">
          <a:xfrm rot="2286202">
            <a:off x="1838325" y="796925"/>
            <a:ext cx="2489200" cy="23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85000"/>
              </a:lnSpc>
            </a:pPr>
            <a:r>
              <a:rPr lang="is-IS" sz="1100">
                <a:solidFill>
                  <a:schemeClr val="accent2"/>
                </a:solidFill>
                <a:cs typeface="Times New Roman" pitchFamily="18" charset="0"/>
              </a:rPr>
              <a:t>2Fe</a:t>
            </a:r>
            <a:r>
              <a:rPr lang="is-IS" sz="1100" baseline="-30000">
                <a:solidFill>
                  <a:schemeClr val="accent2"/>
                </a:solidFill>
                <a:cs typeface="Times New Roman" pitchFamily="18" charset="0"/>
              </a:rPr>
              <a:t>3</a:t>
            </a:r>
            <a:r>
              <a:rPr lang="is-IS" sz="1100">
                <a:solidFill>
                  <a:schemeClr val="accent2"/>
                </a:solidFill>
                <a:cs typeface="Times New Roman" pitchFamily="18" charset="0"/>
              </a:rPr>
              <a:t>Fe</a:t>
            </a:r>
            <a:r>
              <a:rPr lang="is-IS" sz="1100" baseline="-25000">
                <a:solidFill>
                  <a:schemeClr val="accent2"/>
                </a:solidFill>
                <a:cs typeface="Times New Roman" pitchFamily="18" charset="0"/>
              </a:rPr>
              <a:t>2</a:t>
            </a:r>
            <a:r>
              <a:rPr lang="is-IS" sz="1100">
                <a:solidFill>
                  <a:schemeClr val="accent2"/>
                </a:solidFill>
                <a:cs typeface="Times New Roman" pitchFamily="18" charset="0"/>
              </a:rPr>
              <a:t>Si</a:t>
            </a:r>
            <a:r>
              <a:rPr lang="is-IS" sz="1100" baseline="-25000">
                <a:solidFill>
                  <a:schemeClr val="accent2"/>
                </a:solidFill>
                <a:cs typeface="Times New Roman" pitchFamily="18" charset="0"/>
              </a:rPr>
              <a:t>3</a:t>
            </a:r>
            <a:r>
              <a:rPr lang="is-IS" sz="1100">
                <a:solidFill>
                  <a:schemeClr val="accent2"/>
                </a:solidFill>
                <a:cs typeface="Times New Roman" pitchFamily="18" charset="0"/>
              </a:rPr>
              <a:t>O</a:t>
            </a:r>
            <a:r>
              <a:rPr lang="is-IS" sz="1100" baseline="-30000">
                <a:solidFill>
                  <a:schemeClr val="accent2"/>
                </a:solidFill>
                <a:cs typeface="Times New Roman" pitchFamily="18" charset="0"/>
              </a:rPr>
              <a:t>12</a:t>
            </a:r>
            <a:r>
              <a:rPr lang="is-IS" sz="1100">
                <a:solidFill>
                  <a:schemeClr val="accent2"/>
                </a:solidFill>
                <a:cs typeface="Times New Roman" pitchFamily="18" charset="0"/>
              </a:rPr>
              <a:t> = 4Fe</a:t>
            </a:r>
            <a:r>
              <a:rPr lang="is-IS" sz="1100" baseline="-25000">
                <a:solidFill>
                  <a:schemeClr val="accent2"/>
                </a:solidFill>
                <a:cs typeface="Times New Roman" pitchFamily="18" charset="0"/>
              </a:rPr>
              <a:t>2</a:t>
            </a:r>
            <a:r>
              <a:rPr lang="is-IS" sz="1100">
                <a:solidFill>
                  <a:schemeClr val="accent2"/>
                </a:solidFill>
                <a:cs typeface="Times New Roman" pitchFamily="18" charset="0"/>
              </a:rPr>
              <a:t>SiO</a:t>
            </a:r>
            <a:r>
              <a:rPr lang="is-IS" sz="1100" baseline="-30000">
                <a:solidFill>
                  <a:schemeClr val="accent2"/>
                </a:solidFill>
                <a:cs typeface="Times New Roman" pitchFamily="18" charset="0"/>
              </a:rPr>
              <a:t>4</a:t>
            </a:r>
            <a:r>
              <a:rPr lang="is-IS" sz="1100">
                <a:solidFill>
                  <a:schemeClr val="accent2"/>
                </a:solidFill>
                <a:cs typeface="Times New Roman" pitchFamily="18" charset="0"/>
              </a:rPr>
              <a:t>+2FeSiO</a:t>
            </a:r>
            <a:r>
              <a:rPr lang="is-IS" sz="1100" baseline="-30000">
                <a:solidFill>
                  <a:schemeClr val="accent2"/>
                </a:solidFill>
                <a:cs typeface="Times New Roman" pitchFamily="18" charset="0"/>
              </a:rPr>
              <a:t>3</a:t>
            </a:r>
            <a:r>
              <a:rPr lang="is-IS" sz="1100">
                <a:solidFill>
                  <a:srgbClr val="FF0000"/>
                </a:solidFill>
                <a:cs typeface="Times New Roman" pitchFamily="18" charset="0"/>
              </a:rPr>
              <a:t>+O</a:t>
            </a:r>
            <a:r>
              <a:rPr lang="is-IS" sz="1100" baseline="-30000">
                <a:solidFill>
                  <a:srgbClr val="FF0000"/>
                </a:solidFill>
                <a:cs typeface="Times New Roman" pitchFamily="18" charset="0"/>
              </a:rPr>
              <a:t>2</a:t>
            </a:r>
            <a:endParaRPr lang="en-GB" sz="1100">
              <a:solidFill>
                <a:srgbClr val="FF0000"/>
              </a:solidFill>
              <a:cs typeface="Times New Roman" pitchFamily="18" charset="0"/>
            </a:endParaRPr>
          </a:p>
        </p:txBody>
      </p:sp>
      <p:sp>
        <p:nvSpPr>
          <p:cNvPr id="114712" name="Text Box 24"/>
          <p:cNvSpPr txBox="1">
            <a:spLocks noChangeArrowheads="1"/>
          </p:cNvSpPr>
          <p:nvPr/>
        </p:nvSpPr>
        <p:spPr bwMode="auto">
          <a:xfrm>
            <a:off x="250825" y="3754438"/>
            <a:ext cx="140970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nb-NO" sz="1400" dirty="0" err="1">
                <a:solidFill>
                  <a:srgbClr val="FF0000"/>
                </a:solidFill>
              </a:rPr>
              <a:t>IW</a:t>
            </a:r>
            <a:r>
              <a:rPr lang="nb-NO" sz="1400" dirty="0">
                <a:solidFill>
                  <a:srgbClr val="FF0000"/>
                </a:solidFill>
              </a:rPr>
              <a:t>-buffer:</a:t>
            </a:r>
          </a:p>
          <a:p>
            <a:r>
              <a:rPr lang="nb-NO" sz="1400" dirty="0" err="1">
                <a:solidFill>
                  <a:srgbClr val="FF0000"/>
                </a:solidFill>
              </a:rPr>
              <a:t>2FeO</a:t>
            </a:r>
            <a:r>
              <a:rPr lang="nb-NO" sz="1400" dirty="0">
                <a:solidFill>
                  <a:srgbClr val="FF0000"/>
                </a:solidFill>
              </a:rPr>
              <a:t> = </a:t>
            </a:r>
            <a:r>
              <a:rPr lang="nb-NO" sz="1400" dirty="0" err="1">
                <a:solidFill>
                  <a:srgbClr val="FF0000"/>
                </a:solidFill>
              </a:rPr>
              <a:t>2Fe</a:t>
            </a:r>
            <a:r>
              <a:rPr lang="nb-NO" sz="1400" dirty="0">
                <a:solidFill>
                  <a:srgbClr val="FF0000"/>
                </a:solidFill>
              </a:rPr>
              <a:t> + </a:t>
            </a:r>
            <a:r>
              <a:rPr lang="nb-NO" sz="1400" dirty="0" err="1">
                <a:solidFill>
                  <a:srgbClr val="FF0000"/>
                </a:solidFill>
              </a:rPr>
              <a:t>O</a:t>
            </a:r>
            <a:r>
              <a:rPr lang="nb-NO" sz="1400" baseline="-25000" dirty="0" err="1">
                <a:solidFill>
                  <a:srgbClr val="FF0000"/>
                </a:solidFill>
              </a:rPr>
              <a:t>2</a:t>
            </a:r>
            <a:endParaRPr lang="en-GB" sz="1000" dirty="0">
              <a:solidFill>
                <a:srgbClr val="FF0000"/>
              </a:solidFill>
            </a:endParaRPr>
          </a:p>
        </p:txBody>
      </p:sp>
      <p:sp>
        <p:nvSpPr>
          <p:cNvPr id="20" name="Text Box 24"/>
          <p:cNvSpPr txBox="1">
            <a:spLocks noChangeArrowheads="1"/>
          </p:cNvSpPr>
          <p:nvPr/>
        </p:nvSpPr>
        <p:spPr bwMode="auto">
          <a:xfrm>
            <a:off x="542908" y="2150017"/>
            <a:ext cx="1155263" cy="938719"/>
          </a:xfrm>
          <a:prstGeom prst="rect">
            <a:avLst/>
          </a:prstGeom>
          <a:solidFill>
            <a:srgbClr val="000000">
              <a:alpha val="5098"/>
            </a:srgbClr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ts val="1100"/>
              </a:lnSpc>
            </a:pPr>
            <a:r>
              <a:rPr lang="nb-NO" sz="1100" dirty="0" err="1" smtClean="0">
                <a:solidFill>
                  <a:srgbClr val="0033CC"/>
                </a:solidFill>
              </a:rPr>
              <a:t>Archean</a:t>
            </a:r>
            <a:r>
              <a:rPr lang="nb-NO" sz="1100" dirty="0" smtClean="0">
                <a:solidFill>
                  <a:srgbClr val="0033CC"/>
                </a:solidFill>
              </a:rPr>
              <a:t> </a:t>
            </a:r>
            <a:r>
              <a:rPr lang="nb-NO" sz="1100" dirty="0" err="1" smtClean="0">
                <a:solidFill>
                  <a:srgbClr val="0033CC"/>
                </a:solidFill>
              </a:rPr>
              <a:t>cratonic</a:t>
            </a:r>
            <a:r>
              <a:rPr lang="nb-NO" sz="1100" dirty="0" smtClean="0">
                <a:solidFill>
                  <a:srgbClr val="0033CC"/>
                </a:solidFill>
              </a:rPr>
              <a:t> </a:t>
            </a:r>
          </a:p>
          <a:p>
            <a:pPr>
              <a:lnSpc>
                <a:spcPts val="1100"/>
              </a:lnSpc>
            </a:pPr>
            <a:r>
              <a:rPr lang="nb-NO" sz="1100" dirty="0" smtClean="0">
                <a:solidFill>
                  <a:srgbClr val="0033CC"/>
                </a:solidFill>
              </a:rPr>
              <a:t>mantle </a:t>
            </a:r>
            <a:r>
              <a:rPr lang="nb-NO" sz="1100" dirty="0" err="1" smtClean="0">
                <a:solidFill>
                  <a:srgbClr val="0033CC"/>
                </a:solidFill>
              </a:rPr>
              <a:t>roots</a:t>
            </a:r>
            <a:endParaRPr lang="nb-NO" sz="1100" dirty="0" smtClean="0">
              <a:solidFill>
                <a:srgbClr val="0033CC"/>
              </a:solidFill>
            </a:endParaRPr>
          </a:p>
          <a:p>
            <a:pPr>
              <a:lnSpc>
                <a:spcPts val="1100"/>
              </a:lnSpc>
            </a:pPr>
            <a:endParaRPr lang="nb-NO" sz="1100" dirty="0"/>
          </a:p>
          <a:p>
            <a:pPr>
              <a:lnSpc>
                <a:spcPts val="1100"/>
              </a:lnSpc>
            </a:pPr>
            <a:endParaRPr lang="nb-NO" sz="1100" dirty="0" smtClean="0"/>
          </a:p>
          <a:p>
            <a:pPr>
              <a:lnSpc>
                <a:spcPts val="1100"/>
              </a:lnSpc>
            </a:pPr>
            <a:endParaRPr lang="nb-NO" sz="1100" dirty="0"/>
          </a:p>
          <a:p>
            <a:pPr>
              <a:lnSpc>
                <a:spcPts val="1100"/>
              </a:lnSpc>
            </a:pPr>
            <a:endParaRPr lang="en-GB" sz="11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85384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699" grpId="0" animBg="1"/>
      <p:bldP spid="114700" grpId="0"/>
      <p:bldP spid="114701" grpId="0"/>
      <p:bldP spid="114702" grpId="0"/>
      <p:bldP spid="114703" grpId="0"/>
      <p:bldP spid="114704" grpId="0"/>
      <p:bldP spid="114705" grpId="0"/>
      <p:bldP spid="114708" grpId="0"/>
      <p:bldP spid="11470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Picture 2" descr="S3196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08050"/>
            <a:ext cx="9144000" cy="5949950"/>
          </a:xfrm>
          <a:prstGeom prst="rect">
            <a:avLst/>
          </a:prstGeom>
          <a:noFill/>
        </p:spPr>
      </p:pic>
      <p:sp>
        <p:nvSpPr>
          <p:cNvPr id="125955" name="Text Box 3"/>
          <p:cNvSpPr txBox="1">
            <a:spLocks noChangeArrowheads="1"/>
          </p:cNvSpPr>
          <p:nvPr/>
        </p:nvSpPr>
        <p:spPr bwMode="auto">
          <a:xfrm>
            <a:off x="7285882" y="2646252"/>
            <a:ext cx="180850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s-IS" sz="2400" b="1" dirty="0" smtClean="0">
                <a:solidFill>
                  <a:srgbClr val="00CCFF"/>
                </a:solidFill>
              </a:rPr>
              <a:t>bridgmanite</a:t>
            </a:r>
            <a:endParaRPr lang="en-GB" sz="2400" b="1" dirty="0">
              <a:solidFill>
                <a:srgbClr val="00CCFF"/>
              </a:solidFill>
            </a:endParaRPr>
          </a:p>
        </p:txBody>
      </p:sp>
      <p:sp>
        <p:nvSpPr>
          <p:cNvPr id="125956" name="Text Box 4"/>
          <p:cNvSpPr txBox="1">
            <a:spLocks noChangeArrowheads="1"/>
          </p:cNvSpPr>
          <p:nvPr/>
        </p:nvSpPr>
        <p:spPr bwMode="auto">
          <a:xfrm>
            <a:off x="6011863" y="3357563"/>
            <a:ext cx="1151277" cy="656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ts val="2200"/>
              </a:lnSpc>
            </a:pPr>
            <a:r>
              <a:rPr lang="is-IS" sz="2000" b="1">
                <a:solidFill>
                  <a:srgbClr val="006600"/>
                </a:solidFill>
              </a:rPr>
              <a:t>ferro-</a:t>
            </a:r>
          </a:p>
          <a:p>
            <a:pPr>
              <a:lnSpc>
                <a:spcPts val="2200"/>
              </a:lnSpc>
            </a:pPr>
            <a:r>
              <a:rPr lang="is-IS" sz="2000" b="1">
                <a:solidFill>
                  <a:srgbClr val="006600"/>
                </a:solidFill>
              </a:rPr>
              <a:t>periclase</a:t>
            </a:r>
            <a:endParaRPr lang="en-GB" sz="2000" b="1">
              <a:solidFill>
                <a:srgbClr val="006600"/>
              </a:solidFill>
            </a:endParaRPr>
          </a:p>
        </p:txBody>
      </p:sp>
      <p:sp>
        <p:nvSpPr>
          <p:cNvPr id="125957" name="Text Box 5"/>
          <p:cNvSpPr txBox="1">
            <a:spLocks noChangeArrowheads="1"/>
          </p:cNvSpPr>
          <p:nvPr/>
        </p:nvSpPr>
        <p:spPr bwMode="auto">
          <a:xfrm>
            <a:off x="4483564" y="5682679"/>
            <a:ext cx="889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s-IS" sz="2000" b="1">
                <a:solidFill>
                  <a:srgbClr val="FF6600"/>
                </a:solidFill>
              </a:rPr>
              <a:t>garnet</a:t>
            </a:r>
            <a:endParaRPr lang="en-GB" sz="2000" b="1">
              <a:solidFill>
                <a:srgbClr val="FF6600"/>
              </a:solidFill>
            </a:endParaRPr>
          </a:p>
        </p:txBody>
      </p:sp>
      <p:sp>
        <p:nvSpPr>
          <p:cNvPr id="125958" name="Text Box 6"/>
          <p:cNvSpPr txBox="1">
            <a:spLocks noChangeArrowheads="1"/>
          </p:cNvSpPr>
          <p:nvPr/>
        </p:nvSpPr>
        <p:spPr bwMode="auto">
          <a:xfrm>
            <a:off x="3124200" y="4369562"/>
            <a:ext cx="5762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is-IS" sz="2000" b="1" dirty="0" err="1">
                <a:solidFill>
                  <a:srgbClr val="FF6600"/>
                </a:solidFill>
              </a:rPr>
              <a:t>ga</a:t>
            </a:r>
            <a:endParaRPr lang="en-GB" sz="2000" b="1" dirty="0">
              <a:solidFill>
                <a:srgbClr val="FF6600"/>
              </a:solidFill>
            </a:endParaRPr>
          </a:p>
        </p:txBody>
      </p:sp>
      <p:sp>
        <p:nvSpPr>
          <p:cNvPr id="125959" name="Text Box 7"/>
          <p:cNvSpPr txBox="1">
            <a:spLocks noChangeArrowheads="1"/>
          </p:cNvSpPr>
          <p:nvPr/>
        </p:nvSpPr>
        <p:spPr bwMode="auto">
          <a:xfrm>
            <a:off x="6788614" y="5249292"/>
            <a:ext cx="889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s-IS" sz="2000" b="1">
                <a:solidFill>
                  <a:srgbClr val="FF6600"/>
                </a:solidFill>
              </a:rPr>
              <a:t>garnet</a:t>
            </a:r>
            <a:endParaRPr lang="en-GB" sz="2000" b="1">
              <a:solidFill>
                <a:srgbClr val="FF6600"/>
              </a:solidFill>
            </a:endParaRPr>
          </a:p>
        </p:txBody>
      </p:sp>
      <p:sp>
        <p:nvSpPr>
          <p:cNvPr id="125960" name="Text Box 8"/>
          <p:cNvSpPr txBox="1">
            <a:spLocks noChangeArrowheads="1"/>
          </p:cNvSpPr>
          <p:nvPr/>
        </p:nvSpPr>
        <p:spPr bwMode="auto">
          <a:xfrm>
            <a:off x="1828800" y="5562600"/>
            <a:ext cx="5826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is-IS" b="1">
                <a:solidFill>
                  <a:srgbClr val="006600"/>
                </a:solidFill>
              </a:rPr>
              <a:t>fp</a:t>
            </a:r>
            <a:endParaRPr lang="en-GB" b="1">
              <a:solidFill>
                <a:srgbClr val="006600"/>
              </a:solidFill>
            </a:endParaRPr>
          </a:p>
        </p:txBody>
      </p:sp>
      <p:sp>
        <p:nvSpPr>
          <p:cNvPr id="125961" name="Text Box 9"/>
          <p:cNvSpPr txBox="1">
            <a:spLocks noChangeArrowheads="1"/>
          </p:cNvSpPr>
          <p:nvPr/>
        </p:nvSpPr>
        <p:spPr bwMode="auto">
          <a:xfrm>
            <a:off x="2700338" y="4941888"/>
            <a:ext cx="1093569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ts val="1800"/>
              </a:lnSpc>
            </a:pPr>
            <a:r>
              <a:rPr lang="is-IS" sz="2000" dirty="0" err="1">
                <a:solidFill>
                  <a:srgbClr val="FFFF00"/>
                </a:solidFill>
              </a:rPr>
              <a:t>Fe-metal</a:t>
            </a:r>
            <a:endParaRPr lang="is-IS" sz="2000" dirty="0">
              <a:solidFill>
                <a:srgbClr val="FFFF00"/>
              </a:solidFill>
            </a:endParaRPr>
          </a:p>
          <a:p>
            <a:pPr>
              <a:lnSpc>
                <a:spcPts val="1800"/>
              </a:lnSpc>
            </a:pPr>
            <a:r>
              <a:rPr lang="is-IS" sz="2000" dirty="0" smtClean="0">
                <a:solidFill>
                  <a:srgbClr val="FFFF00"/>
                </a:solidFill>
              </a:rPr>
              <a:t>   2 </a:t>
            </a:r>
            <a:r>
              <a:rPr lang="is-IS" sz="2000" dirty="0">
                <a:solidFill>
                  <a:srgbClr val="FFFF00"/>
                </a:solidFill>
                <a:latin typeface="Symbol" pitchFamily="18" charset="2"/>
              </a:rPr>
              <a:t>m</a:t>
            </a:r>
            <a:r>
              <a:rPr lang="is-IS" sz="2000" dirty="0">
                <a:solidFill>
                  <a:srgbClr val="FFFF00"/>
                </a:solidFill>
              </a:rPr>
              <a:t>m</a:t>
            </a:r>
            <a:endParaRPr lang="en-GB" sz="2000" dirty="0">
              <a:solidFill>
                <a:srgbClr val="FFFF00"/>
              </a:solidFill>
            </a:endParaRPr>
          </a:p>
        </p:txBody>
      </p:sp>
      <p:sp>
        <p:nvSpPr>
          <p:cNvPr id="125962" name="Line 10"/>
          <p:cNvSpPr>
            <a:spLocks noChangeShapeType="1"/>
          </p:cNvSpPr>
          <p:nvPr/>
        </p:nvSpPr>
        <p:spPr bwMode="auto">
          <a:xfrm flipH="1" flipV="1">
            <a:off x="2895600" y="4716463"/>
            <a:ext cx="228600" cy="304800"/>
          </a:xfrm>
          <a:prstGeom prst="line">
            <a:avLst/>
          </a:prstGeom>
          <a:noFill/>
          <a:ln w="12700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nb-NO"/>
          </a:p>
        </p:txBody>
      </p:sp>
      <p:sp>
        <p:nvSpPr>
          <p:cNvPr id="125963" name="Text Box 11"/>
          <p:cNvSpPr txBox="1">
            <a:spLocks noChangeArrowheads="1"/>
          </p:cNvSpPr>
          <p:nvPr/>
        </p:nvSpPr>
        <p:spPr bwMode="auto">
          <a:xfrm>
            <a:off x="1116013" y="6092825"/>
            <a:ext cx="180850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s-IS" sz="2400" b="1" dirty="0" smtClean="0">
                <a:solidFill>
                  <a:srgbClr val="00CCFF"/>
                </a:solidFill>
              </a:rPr>
              <a:t>bridgmanite</a:t>
            </a:r>
            <a:endParaRPr lang="en-GB" sz="2400" b="1" dirty="0">
              <a:solidFill>
                <a:srgbClr val="00CCFF"/>
              </a:solidFill>
            </a:endParaRPr>
          </a:p>
        </p:txBody>
      </p:sp>
      <p:sp>
        <p:nvSpPr>
          <p:cNvPr id="125964" name="Text Box 12"/>
          <p:cNvSpPr txBox="1">
            <a:spLocks noChangeArrowheads="1"/>
          </p:cNvSpPr>
          <p:nvPr/>
        </p:nvSpPr>
        <p:spPr bwMode="auto">
          <a:xfrm>
            <a:off x="35496" y="13979"/>
            <a:ext cx="494866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s-IS" sz="2800" b="1" dirty="0" err="1" smtClean="0">
                <a:solidFill>
                  <a:srgbClr val="0000FF"/>
                </a:solidFill>
              </a:rPr>
              <a:t>Lower</a:t>
            </a:r>
            <a:r>
              <a:rPr lang="is-IS" sz="2800" b="1" dirty="0" smtClean="0">
                <a:solidFill>
                  <a:srgbClr val="0000FF"/>
                </a:solidFill>
              </a:rPr>
              <a:t> </a:t>
            </a:r>
            <a:r>
              <a:rPr lang="is-IS" sz="2800" b="1" dirty="0" err="1" smtClean="0">
                <a:solidFill>
                  <a:srgbClr val="0000FF"/>
                </a:solidFill>
              </a:rPr>
              <a:t>mantle</a:t>
            </a:r>
            <a:r>
              <a:rPr lang="is-IS" sz="2800" b="1" dirty="0" smtClean="0">
                <a:solidFill>
                  <a:srgbClr val="0000FF"/>
                </a:solidFill>
              </a:rPr>
              <a:t> </a:t>
            </a:r>
            <a:r>
              <a:rPr lang="is-IS" sz="2800" b="1" dirty="0" err="1" smtClean="0">
                <a:solidFill>
                  <a:srgbClr val="0000FF"/>
                </a:solidFill>
              </a:rPr>
              <a:t>redox</a:t>
            </a:r>
            <a:r>
              <a:rPr lang="is-IS" sz="2800" b="1" dirty="0" smtClean="0">
                <a:solidFill>
                  <a:srgbClr val="0000FF"/>
                </a:solidFill>
              </a:rPr>
              <a:t> </a:t>
            </a:r>
            <a:r>
              <a:rPr lang="is-IS" sz="2800" b="1" dirty="0" err="1" smtClean="0">
                <a:solidFill>
                  <a:srgbClr val="0000FF"/>
                </a:solidFill>
              </a:rPr>
              <a:t>conditions</a:t>
            </a:r>
            <a:endParaRPr lang="is-IS" sz="2800" b="1" dirty="0" smtClean="0">
              <a:solidFill>
                <a:srgbClr val="0000FF"/>
              </a:solidFill>
            </a:endParaRPr>
          </a:p>
          <a:p>
            <a:pPr>
              <a:lnSpc>
                <a:spcPts val="2400"/>
              </a:lnSpc>
            </a:pPr>
            <a:r>
              <a:rPr lang="is-IS" sz="2400" dirty="0">
                <a:solidFill>
                  <a:srgbClr val="0000FF"/>
                </a:solidFill>
              </a:rPr>
              <a:t> </a:t>
            </a:r>
            <a:r>
              <a:rPr lang="is-IS" sz="2400" dirty="0" smtClean="0">
                <a:solidFill>
                  <a:srgbClr val="0000FF"/>
                </a:solidFill>
              </a:rPr>
              <a:t> and </a:t>
            </a:r>
            <a:r>
              <a:rPr lang="is-IS" sz="2400" dirty="0" err="1" smtClean="0">
                <a:solidFill>
                  <a:srgbClr val="0000FF"/>
                </a:solidFill>
              </a:rPr>
              <a:t>the</a:t>
            </a:r>
            <a:r>
              <a:rPr lang="is-IS" sz="2400" dirty="0" smtClean="0">
                <a:solidFill>
                  <a:srgbClr val="0000FF"/>
                </a:solidFill>
              </a:rPr>
              <a:t> </a:t>
            </a:r>
            <a:r>
              <a:rPr lang="is-IS" sz="2400" dirty="0" err="1" smtClean="0">
                <a:solidFill>
                  <a:srgbClr val="0000FF"/>
                </a:solidFill>
              </a:rPr>
              <a:t>bridgmanite</a:t>
            </a:r>
            <a:r>
              <a:rPr lang="is-IS" sz="2400" dirty="0" smtClean="0">
                <a:solidFill>
                  <a:srgbClr val="0000FF"/>
                </a:solidFill>
              </a:rPr>
              <a:t> "</a:t>
            </a:r>
            <a:r>
              <a:rPr lang="is-IS" sz="2400" dirty="0" err="1" smtClean="0">
                <a:solidFill>
                  <a:srgbClr val="0000FF"/>
                </a:solidFill>
              </a:rPr>
              <a:t>redox</a:t>
            </a:r>
            <a:r>
              <a:rPr lang="is-IS" sz="2400" dirty="0" smtClean="0">
                <a:solidFill>
                  <a:srgbClr val="0000FF"/>
                </a:solidFill>
              </a:rPr>
              <a:t> </a:t>
            </a:r>
            <a:r>
              <a:rPr lang="is-IS" sz="2400" dirty="0" err="1" smtClean="0">
                <a:solidFill>
                  <a:srgbClr val="0000FF"/>
                </a:solidFill>
              </a:rPr>
              <a:t>pump</a:t>
            </a:r>
            <a:r>
              <a:rPr lang="is-IS" sz="2400" dirty="0" smtClean="0">
                <a:solidFill>
                  <a:srgbClr val="0000FF"/>
                </a:solidFill>
              </a:rPr>
              <a:t>" </a:t>
            </a:r>
          </a:p>
        </p:txBody>
      </p:sp>
      <p:sp>
        <p:nvSpPr>
          <p:cNvPr id="13" name="Text Box 12"/>
          <p:cNvSpPr txBox="1">
            <a:spLocks noChangeArrowheads="1"/>
          </p:cNvSpPr>
          <p:nvPr/>
        </p:nvSpPr>
        <p:spPr bwMode="auto">
          <a:xfrm>
            <a:off x="5539199" y="57568"/>
            <a:ext cx="3602268" cy="836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ts val="1800"/>
              </a:lnSpc>
            </a:pPr>
            <a:r>
              <a:rPr lang="is-IS" sz="1600" b="1" dirty="0" smtClean="0"/>
              <a:t>BSE image</a:t>
            </a:r>
            <a:r>
              <a:rPr lang="is-IS" sz="1600" dirty="0" smtClean="0"/>
              <a:t> of experimental run product:</a:t>
            </a:r>
          </a:p>
          <a:p>
            <a:pPr>
              <a:lnSpc>
                <a:spcPts val="1800"/>
              </a:lnSpc>
            </a:pPr>
            <a:r>
              <a:rPr lang="is-IS" sz="1600" dirty="0" smtClean="0"/>
              <a:t>peridotite comp. at </a:t>
            </a:r>
            <a:r>
              <a:rPr lang="is-IS" sz="1600" b="1" dirty="0" smtClean="0"/>
              <a:t>24 GPa </a:t>
            </a:r>
            <a:r>
              <a:rPr lang="is-IS" sz="1600" dirty="0" smtClean="0"/>
              <a:t>and </a:t>
            </a:r>
            <a:r>
              <a:rPr lang="is-IS" sz="1600" dirty="0"/>
              <a:t>2100 </a:t>
            </a:r>
            <a:r>
              <a:rPr lang="is-IS" sz="1600" dirty="0">
                <a:sym typeface="Symbol" pitchFamily="18" charset="2"/>
              </a:rPr>
              <a:t></a:t>
            </a:r>
            <a:r>
              <a:rPr lang="is-IS" sz="1600" dirty="0" smtClean="0"/>
              <a:t>C</a:t>
            </a:r>
          </a:p>
          <a:p>
            <a:pPr>
              <a:lnSpc>
                <a:spcPts val="2200"/>
              </a:lnSpc>
            </a:pPr>
            <a:r>
              <a:rPr lang="is-IS" sz="1200" dirty="0" smtClean="0"/>
              <a:t> Frost et al. (2004, </a:t>
            </a:r>
            <a:r>
              <a:rPr lang="is-IS" sz="1200" dirty="0" err="1" smtClean="0"/>
              <a:t>Nature</a:t>
            </a:r>
            <a:r>
              <a:rPr lang="is-IS" sz="1200" dirty="0" smtClean="0"/>
              <a:t>), </a:t>
            </a:r>
            <a:r>
              <a:rPr lang="is-IS" sz="1200" dirty="0" err="1" smtClean="0"/>
              <a:t>unpubl</a:t>
            </a:r>
            <a:r>
              <a:rPr lang="is-IS" sz="1200" dirty="0" smtClean="0"/>
              <a:t>. </a:t>
            </a:r>
            <a:r>
              <a:rPr lang="is-IS" sz="1200" dirty="0" err="1" smtClean="0"/>
              <a:t>background</a:t>
            </a:r>
            <a:r>
              <a:rPr lang="is-IS" sz="1200" dirty="0" smtClean="0"/>
              <a:t> </a:t>
            </a:r>
            <a:r>
              <a:rPr lang="is-IS" sz="1200" dirty="0" err="1" smtClean="0"/>
              <a:t>image</a:t>
            </a:r>
            <a:endParaRPr lang="en-GB" sz="1200" dirty="0"/>
          </a:p>
        </p:txBody>
      </p:sp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1089312" y="2268307"/>
            <a:ext cx="1093569" cy="325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ts val="1800"/>
              </a:lnSpc>
            </a:pPr>
            <a:r>
              <a:rPr lang="is-IS" sz="2000" dirty="0" err="1" smtClean="0">
                <a:solidFill>
                  <a:srgbClr val="FFFF00"/>
                </a:solidFill>
              </a:rPr>
              <a:t>Fe-metal</a:t>
            </a:r>
            <a:endParaRPr lang="is-IS" sz="2000" dirty="0">
              <a:solidFill>
                <a:srgbClr val="FFFF00"/>
              </a:solidFill>
            </a:endParaRPr>
          </a:p>
        </p:txBody>
      </p:sp>
      <p:sp>
        <p:nvSpPr>
          <p:cNvPr id="15" name="Line 10"/>
          <p:cNvSpPr>
            <a:spLocks noChangeShapeType="1"/>
          </p:cNvSpPr>
          <p:nvPr/>
        </p:nvSpPr>
        <p:spPr bwMode="auto">
          <a:xfrm flipH="1" flipV="1">
            <a:off x="890425" y="2274637"/>
            <a:ext cx="250006" cy="83281"/>
          </a:xfrm>
          <a:prstGeom prst="line">
            <a:avLst/>
          </a:prstGeom>
          <a:noFill/>
          <a:ln w="12700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nb-NO"/>
          </a:p>
        </p:txBody>
      </p:sp>
      <p:sp>
        <p:nvSpPr>
          <p:cNvPr id="16" name="Line 10"/>
          <p:cNvSpPr>
            <a:spLocks noChangeShapeType="1"/>
          </p:cNvSpPr>
          <p:nvPr/>
        </p:nvSpPr>
        <p:spPr bwMode="auto">
          <a:xfrm flipH="1">
            <a:off x="980276" y="2455524"/>
            <a:ext cx="170430" cy="86949"/>
          </a:xfrm>
          <a:prstGeom prst="line">
            <a:avLst/>
          </a:prstGeom>
          <a:noFill/>
          <a:ln w="12700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nb-NO"/>
          </a:p>
        </p:txBody>
      </p:sp>
      <p:sp>
        <p:nvSpPr>
          <p:cNvPr id="17" name="Text Box 9"/>
          <p:cNvSpPr txBox="1">
            <a:spLocks noChangeArrowheads="1"/>
          </p:cNvSpPr>
          <p:nvPr/>
        </p:nvSpPr>
        <p:spPr bwMode="auto">
          <a:xfrm>
            <a:off x="677296" y="4160965"/>
            <a:ext cx="811441" cy="325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ts val="1800"/>
              </a:lnSpc>
            </a:pPr>
            <a:r>
              <a:rPr lang="is-IS" sz="2000" dirty="0" err="1" smtClean="0">
                <a:solidFill>
                  <a:srgbClr val="FF99FF"/>
                </a:solidFill>
              </a:rPr>
              <a:t>Ca-pv</a:t>
            </a:r>
            <a:endParaRPr lang="is-IS" sz="2000" dirty="0">
              <a:solidFill>
                <a:srgbClr val="FF99FF"/>
              </a:solidFill>
            </a:endParaRPr>
          </a:p>
        </p:txBody>
      </p:sp>
      <p:sp>
        <p:nvSpPr>
          <p:cNvPr id="18" name="Line 10"/>
          <p:cNvSpPr>
            <a:spLocks noChangeShapeType="1"/>
          </p:cNvSpPr>
          <p:nvPr/>
        </p:nvSpPr>
        <p:spPr bwMode="auto">
          <a:xfrm flipH="1">
            <a:off x="526499" y="4330557"/>
            <a:ext cx="213239" cy="18457"/>
          </a:xfrm>
          <a:prstGeom prst="line">
            <a:avLst/>
          </a:prstGeom>
          <a:noFill/>
          <a:ln w="12700">
            <a:solidFill>
              <a:srgbClr val="FF99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nb-NO"/>
          </a:p>
        </p:txBody>
      </p:sp>
      <p:sp>
        <p:nvSpPr>
          <p:cNvPr id="19" name="Text Box 9"/>
          <p:cNvSpPr txBox="1">
            <a:spLocks noChangeArrowheads="1"/>
          </p:cNvSpPr>
          <p:nvPr/>
        </p:nvSpPr>
        <p:spPr bwMode="auto">
          <a:xfrm>
            <a:off x="526499" y="1696332"/>
            <a:ext cx="811441" cy="325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ts val="1800"/>
              </a:lnSpc>
            </a:pPr>
            <a:r>
              <a:rPr lang="is-IS" sz="2000" dirty="0" err="1" smtClean="0">
                <a:solidFill>
                  <a:srgbClr val="FF99FF"/>
                </a:solidFill>
              </a:rPr>
              <a:t>Ca-pv</a:t>
            </a:r>
            <a:endParaRPr lang="is-IS" sz="2000" dirty="0">
              <a:solidFill>
                <a:srgbClr val="FF99FF"/>
              </a:solidFill>
            </a:endParaRPr>
          </a:p>
        </p:txBody>
      </p:sp>
      <p:sp>
        <p:nvSpPr>
          <p:cNvPr id="20" name="Line 10"/>
          <p:cNvSpPr>
            <a:spLocks noChangeShapeType="1"/>
          </p:cNvSpPr>
          <p:nvPr/>
        </p:nvSpPr>
        <p:spPr bwMode="auto">
          <a:xfrm flipH="1">
            <a:off x="616449" y="1962365"/>
            <a:ext cx="82192" cy="195208"/>
          </a:xfrm>
          <a:prstGeom prst="line">
            <a:avLst/>
          </a:prstGeom>
          <a:noFill/>
          <a:ln w="12700">
            <a:solidFill>
              <a:srgbClr val="FF99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nb-NO"/>
          </a:p>
        </p:txBody>
      </p:sp>
      <p:sp>
        <p:nvSpPr>
          <p:cNvPr id="21" name="Line 10"/>
          <p:cNvSpPr>
            <a:spLocks noChangeShapeType="1"/>
          </p:cNvSpPr>
          <p:nvPr/>
        </p:nvSpPr>
        <p:spPr bwMode="auto">
          <a:xfrm flipH="1">
            <a:off x="758573" y="1967501"/>
            <a:ext cx="63360" cy="275689"/>
          </a:xfrm>
          <a:prstGeom prst="line">
            <a:avLst/>
          </a:prstGeom>
          <a:noFill/>
          <a:ln w="12700">
            <a:solidFill>
              <a:srgbClr val="FF99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31682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001866" y="-1095153"/>
            <a:ext cx="5047971" cy="7236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12"/>
          <p:cNvSpPr txBox="1">
            <a:spLocks noChangeArrowheads="1"/>
          </p:cNvSpPr>
          <p:nvPr/>
        </p:nvSpPr>
        <p:spPr bwMode="auto">
          <a:xfrm>
            <a:off x="1907703" y="33916"/>
            <a:ext cx="3188693" cy="502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ts val="1600"/>
              </a:lnSpc>
            </a:pPr>
            <a:r>
              <a:rPr lang="is-IS" sz="1600" b="1" dirty="0" smtClean="0">
                <a:solidFill>
                  <a:srgbClr val="3333FF"/>
                </a:solidFill>
              </a:rPr>
              <a:t>TEM image</a:t>
            </a:r>
            <a:r>
              <a:rPr lang="is-IS" sz="1400" dirty="0" smtClean="0">
                <a:solidFill>
                  <a:srgbClr val="3333FF"/>
                </a:solidFill>
              </a:rPr>
              <a:t>, submicron-sized Fe-metal</a:t>
            </a:r>
          </a:p>
          <a:p>
            <a:pPr>
              <a:lnSpc>
                <a:spcPts val="1600"/>
              </a:lnSpc>
            </a:pPr>
            <a:r>
              <a:rPr lang="is-IS" sz="1400" dirty="0" smtClean="0">
                <a:solidFill>
                  <a:srgbClr val="3333FF"/>
                </a:solidFill>
              </a:rPr>
              <a:t>particles </a:t>
            </a:r>
            <a:r>
              <a:rPr lang="is-IS" sz="1400" dirty="0" smtClean="0"/>
              <a:t>(30-150 nm)</a:t>
            </a:r>
            <a:r>
              <a:rPr lang="is-IS" sz="1400" dirty="0" smtClean="0">
                <a:solidFill>
                  <a:srgbClr val="3333FF"/>
                </a:solidFill>
              </a:rPr>
              <a:t> in </a:t>
            </a:r>
            <a:r>
              <a:rPr lang="is-IS" sz="1400" dirty="0" err="1" smtClean="0">
                <a:solidFill>
                  <a:srgbClr val="3333FF"/>
                </a:solidFill>
              </a:rPr>
              <a:t>bridgmanite</a:t>
            </a:r>
            <a:endParaRPr lang="is-IS" sz="1400" dirty="0">
              <a:solidFill>
                <a:srgbClr val="3333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20523" y="1544319"/>
            <a:ext cx="498855" cy="3744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100"/>
              </a:lnSpc>
            </a:pPr>
            <a:r>
              <a:rPr lang="nb-NO" sz="1600" dirty="0" smtClean="0">
                <a:solidFill>
                  <a:schemeClr val="bg1"/>
                </a:solidFill>
              </a:rPr>
              <a:t>150</a:t>
            </a:r>
          </a:p>
          <a:p>
            <a:pPr>
              <a:lnSpc>
                <a:spcPts val="1100"/>
              </a:lnSpc>
            </a:pPr>
            <a:r>
              <a:rPr lang="nb-NO" sz="1600" dirty="0">
                <a:solidFill>
                  <a:schemeClr val="bg1"/>
                </a:solidFill>
              </a:rPr>
              <a:t> </a:t>
            </a:r>
            <a:r>
              <a:rPr lang="nb-NO" sz="1600" dirty="0" smtClean="0">
                <a:solidFill>
                  <a:schemeClr val="bg1"/>
                </a:solidFill>
              </a:rPr>
              <a:t>nm</a:t>
            </a:r>
            <a:endParaRPr lang="en-GB" sz="16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98650" y="2201056"/>
            <a:ext cx="447558" cy="3872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100"/>
              </a:lnSpc>
            </a:pPr>
            <a:r>
              <a:rPr lang="nb-NO" sz="1600" dirty="0" smtClean="0">
                <a:solidFill>
                  <a:schemeClr val="bg1"/>
                </a:solidFill>
              </a:rPr>
              <a:t>30</a:t>
            </a:r>
          </a:p>
          <a:p>
            <a:pPr>
              <a:lnSpc>
                <a:spcPts val="1100"/>
              </a:lnSpc>
            </a:pPr>
            <a:r>
              <a:rPr lang="nb-NO" sz="1600" dirty="0" smtClean="0">
                <a:solidFill>
                  <a:schemeClr val="bg1"/>
                </a:solidFill>
              </a:rPr>
              <a:t>nm</a:t>
            </a:r>
            <a:endParaRPr lang="en-GB" sz="16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977467" y="3319778"/>
            <a:ext cx="447558" cy="3872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100"/>
              </a:lnSpc>
            </a:pPr>
            <a:r>
              <a:rPr lang="nb-NO" sz="1600" dirty="0" smtClean="0">
                <a:solidFill>
                  <a:schemeClr val="bg1"/>
                </a:solidFill>
              </a:rPr>
              <a:t>85</a:t>
            </a:r>
          </a:p>
          <a:p>
            <a:pPr>
              <a:lnSpc>
                <a:spcPts val="1100"/>
              </a:lnSpc>
            </a:pPr>
            <a:r>
              <a:rPr lang="nb-NO" sz="1600" dirty="0" smtClean="0">
                <a:solidFill>
                  <a:schemeClr val="bg1"/>
                </a:solidFill>
              </a:rPr>
              <a:t>nm</a:t>
            </a:r>
            <a:endParaRPr lang="en-GB" sz="1600" dirty="0">
              <a:solidFill>
                <a:schemeClr val="bg1"/>
              </a:solidFill>
            </a:endParaRPr>
          </a:p>
        </p:txBody>
      </p:sp>
      <p:sp>
        <p:nvSpPr>
          <p:cNvPr id="9" name="Text Box 16"/>
          <p:cNvSpPr txBox="1">
            <a:spLocks noChangeArrowheads="1"/>
          </p:cNvSpPr>
          <p:nvPr/>
        </p:nvSpPr>
        <p:spPr bwMode="auto">
          <a:xfrm>
            <a:off x="68330" y="82844"/>
            <a:ext cx="1741182" cy="846386"/>
          </a:xfrm>
          <a:prstGeom prst="rect">
            <a:avLst/>
          </a:prstGeom>
          <a:solidFill>
            <a:srgbClr val="E0E0E0"/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s-IS" sz="2000" dirty="0" err="1" smtClean="0">
                <a:solidFill>
                  <a:srgbClr val="3333FF"/>
                </a:solidFill>
              </a:rPr>
              <a:t>Bridgmanite</a:t>
            </a:r>
            <a:r>
              <a:rPr lang="is-IS" sz="2000" dirty="0" smtClean="0">
                <a:solidFill>
                  <a:srgbClr val="3333FF"/>
                </a:solidFill>
              </a:rPr>
              <a:t>,</a:t>
            </a:r>
            <a:r>
              <a:rPr lang="is-IS" dirty="0" smtClean="0">
                <a:solidFill>
                  <a:srgbClr val="3333FF"/>
                </a:solidFill>
              </a:rPr>
              <a:t> </a:t>
            </a:r>
          </a:p>
          <a:p>
            <a:r>
              <a:rPr lang="is-IS" sz="1600" b="1" dirty="0" smtClean="0">
                <a:solidFill>
                  <a:srgbClr val="3333FF"/>
                </a:solidFill>
              </a:rPr>
              <a:t>40 </a:t>
            </a:r>
            <a:r>
              <a:rPr lang="is-IS" sz="1600" b="1" dirty="0" err="1" smtClean="0">
                <a:solidFill>
                  <a:srgbClr val="3333FF"/>
                </a:solidFill>
              </a:rPr>
              <a:t>GPa</a:t>
            </a:r>
            <a:r>
              <a:rPr lang="is-IS" sz="1600" dirty="0" smtClean="0">
                <a:solidFill>
                  <a:srgbClr val="3333FF"/>
                </a:solidFill>
              </a:rPr>
              <a:t>, 2500 K</a:t>
            </a:r>
          </a:p>
          <a:p>
            <a:r>
              <a:rPr lang="da-DK" sz="1100" dirty="0" err="1" smtClean="0"/>
              <a:t>Andrault</a:t>
            </a:r>
            <a:r>
              <a:rPr lang="da-DK" sz="1100" dirty="0" smtClean="0"/>
              <a:t> </a:t>
            </a:r>
            <a:r>
              <a:rPr lang="da-DK" sz="1100" dirty="0"/>
              <a:t>et al. (2018, </a:t>
            </a:r>
            <a:r>
              <a:rPr lang="da-DK" sz="1100" dirty="0" err="1"/>
              <a:t>GPL</a:t>
            </a:r>
            <a:r>
              <a:rPr lang="da-DK" sz="1100" dirty="0"/>
              <a:t>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1049311"/>
            <a:ext cx="1580882" cy="9900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400"/>
              </a:lnSpc>
            </a:pPr>
            <a:r>
              <a:rPr lang="is-IS" sz="1400" b="1" dirty="0" err="1">
                <a:sym typeface="Symbol" pitchFamily="18" charset="2"/>
              </a:rPr>
              <a:t>Starting</a:t>
            </a:r>
            <a:r>
              <a:rPr lang="is-IS" sz="1400" b="1" dirty="0">
                <a:sym typeface="Symbol" pitchFamily="18" charset="2"/>
              </a:rPr>
              <a:t> </a:t>
            </a:r>
            <a:r>
              <a:rPr lang="is-IS" sz="1400" b="1" dirty="0" err="1" smtClean="0">
                <a:sym typeface="Symbol" pitchFamily="18" charset="2"/>
              </a:rPr>
              <a:t>material</a:t>
            </a:r>
            <a:r>
              <a:rPr lang="is-IS" sz="1400" b="1" dirty="0" smtClean="0">
                <a:sym typeface="Symbol" pitchFamily="18" charset="2"/>
              </a:rPr>
              <a:t>:</a:t>
            </a:r>
            <a:endParaRPr lang="is-IS" sz="1400" b="1" dirty="0">
              <a:sym typeface="Symbol" pitchFamily="18" charset="2"/>
            </a:endParaRPr>
          </a:p>
          <a:p>
            <a:pPr>
              <a:lnSpc>
                <a:spcPts val="1600"/>
              </a:lnSpc>
            </a:pPr>
            <a:r>
              <a:rPr lang="is-IS" sz="1200" dirty="0" smtClean="0"/>
              <a:t> </a:t>
            </a:r>
            <a:r>
              <a:rPr lang="is-IS" sz="1200" dirty="0" err="1" smtClean="0"/>
              <a:t>pyroxene</a:t>
            </a:r>
            <a:r>
              <a:rPr lang="is-IS" sz="1200" dirty="0" smtClean="0"/>
              <a:t> </a:t>
            </a:r>
            <a:r>
              <a:rPr lang="is-IS" sz="1200" dirty="0"/>
              <a:t>+ </a:t>
            </a:r>
            <a:r>
              <a:rPr lang="is-IS" sz="1200" dirty="0" err="1"/>
              <a:t>alumina</a:t>
            </a:r>
            <a:endParaRPr lang="is-IS" sz="1200" dirty="0"/>
          </a:p>
          <a:p>
            <a:pPr>
              <a:lnSpc>
                <a:spcPts val="1600"/>
              </a:lnSpc>
            </a:pPr>
            <a:r>
              <a:rPr lang="is-IS" sz="1200" dirty="0" smtClean="0">
                <a:sym typeface="Symbol" pitchFamily="18" charset="2"/>
              </a:rPr>
              <a:t> (</a:t>
            </a:r>
            <a:r>
              <a:rPr lang="is-IS" sz="1200" dirty="0">
                <a:sym typeface="Symbol" pitchFamily="18" charset="2"/>
              </a:rPr>
              <a:t>Mg,</a:t>
            </a:r>
            <a:r>
              <a:rPr lang="is-IS" sz="1200" dirty="0" err="1">
                <a:sym typeface="Symbol" pitchFamily="18" charset="2"/>
              </a:rPr>
              <a:t>Fe</a:t>
            </a:r>
            <a:r>
              <a:rPr lang="is-IS" sz="1200" dirty="0">
                <a:sym typeface="Symbol" pitchFamily="18" charset="2"/>
              </a:rPr>
              <a:t>)</a:t>
            </a:r>
            <a:r>
              <a:rPr lang="is-IS" sz="1200" dirty="0" err="1">
                <a:sym typeface="Symbol" pitchFamily="18" charset="2"/>
              </a:rPr>
              <a:t>SiO</a:t>
            </a:r>
            <a:r>
              <a:rPr lang="is-IS" sz="1200" baseline="-25000" dirty="0" err="1">
                <a:sym typeface="Symbol" pitchFamily="18" charset="2"/>
              </a:rPr>
              <a:t>3</a:t>
            </a:r>
            <a:r>
              <a:rPr lang="is-IS" sz="1200" dirty="0">
                <a:sym typeface="Symbol" pitchFamily="18" charset="2"/>
              </a:rPr>
              <a:t> + </a:t>
            </a:r>
            <a:r>
              <a:rPr lang="is-IS" sz="1200" dirty="0" err="1">
                <a:sym typeface="Symbol" pitchFamily="18" charset="2"/>
              </a:rPr>
              <a:t>Al</a:t>
            </a:r>
            <a:r>
              <a:rPr lang="is-IS" sz="1200" baseline="-25000" dirty="0" err="1">
                <a:sym typeface="Symbol" pitchFamily="18" charset="2"/>
              </a:rPr>
              <a:t>2</a:t>
            </a:r>
            <a:r>
              <a:rPr lang="is-IS" sz="1200" dirty="0" err="1">
                <a:sym typeface="Symbol" pitchFamily="18" charset="2"/>
              </a:rPr>
              <a:t>O</a:t>
            </a:r>
            <a:r>
              <a:rPr lang="is-IS" sz="1200" baseline="-25000" dirty="0" err="1">
                <a:sym typeface="Symbol" pitchFamily="18" charset="2"/>
              </a:rPr>
              <a:t>3</a:t>
            </a:r>
            <a:endParaRPr lang="is-IS" sz="1200" baseline="-25000" dirty="0">
              <a:sym typeface="Symbol" pitchFamily="18" charset="2"/>
            </a:endParaRPr>
          </a:p>
          <a:p>
            <a:pPr>
              <a:lnSpc>
                <a:spcPts val="2400"/>
              </a:lnSpc>
            </a:pPr>
            <a:r>
              <a:rPr lang="is-IS" sz="1100" dirty="0" smtClean="0">
                <a:sym typeface="Symbol" pitchFamily="18" charset="2"/>
              </a:rPr>
              <a:t>No </a:t>
            </a:r>
            <a:r>
              <a:rPr lang="is-IS" sz="1100" dirty="0" err="1" smtClean="0">
                <a:sym typeface="Symbol" pitchFamily="18" charset="2"/>
              </a:rPr>
              <a:t>ferric</a:t>
            </a:r>
            <a:r>
              <a:rPr lang="is-IS" sz="1100" dirty="0" smtClean="0">
                <a:sym typeface="Symbol" pitchFamily="18" charset="2"/>
              </a:rPr>
              <a:t> </a:t>
            </a:r>
            <a:r>
              <a:rPr lang="is-IS" sz="1100" dirty="0" err="1" smtClean="0">
                <a:sym typeface="Symbol" pitchFamily="18" charset="2"/>
              </a:rPr>
              <a:t>nor</a:t>
            </a:r>
            <a:r>
              <a:rPr lang="is-IS" sz="1100" dirty="0" smtClean="0">
                <a:sym typeface="Symbol" pitchFamily="18" charset="2"/>
              </a:rPr>
              <a:t> </a:t>
            </a:r>
            <a:r>
              <a:rPr lang="is-IS" sz="1100" dirty="0" err="1" smtClean="0">
                <a:sym typeface="Symbol" pitchFamily="18" charset="2"/>
              </a:rPr>
              <a:t>metallic</a:t>
            </a:r>
            <a:r>
              <a:rPr lang="is-IS" sz="1100" dirty="0" smtClean="0">
                <a:sym typeface="Symbol" pitchFamily="18" charset="2"/>
              </a:rPr>
              <a:t> </a:t>
            </a:r>
            <a:r>
              <a:rPr lang="is-IS" sz="1100" dirty="0" err="1" smtClean="0">
                <a:sym typeface="Symbol" pitchFamily="18" charset="2"/>
              </a:rPr>
              <a:t>Fe</a:t>
            </a:r>
            <a:endParaRPr lang="is-IS" sz="1100" dirty="0">
              <a:sym typeface="Symbol" pitchFamily="18" charset="2"/>
            </a:endParaRPr>
          </a:p>
        </p:txBody>
      </p:sp>
      <p:sp>
        <p:nvSpPr>
          <p:cNvPr id="10" name="Text Box 19"/>
          <p:cNvSpPr txBox="1">
            <a:spLocks noChangeArrowheads="1"/>
          </p:cNvSpPr>
          <p:nvPr/>
        </p:nvSpPr>
        <p:spPr bwMode="auto">
          <a:xfrm>
            <a:off x="1691680" y="5517232"/>
            <a:ext cx="7259103" cy="1208023"/>
          </a:xfrm>
          <a:prstGeom prst="rect">
            <a:avLst/>
          </a:prstGeom>
          <a:solidFill>
            <a:srgbClr val="E6E6E6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125000"/>
              </a:lnSpc>
            </a:pPr>
            <a:r>
              <a:rPr lang="is-IS" sz="2400" dirty="0">
                <a:solidFill>
                  <a:srgbClr val="0033CC"/>
                </a:solidFill>
              </a:rPr>
              <a:t>Fe-metal </a:t>
            </a:r>
            <a:r>
              <a:rPr lang="is-IS" sz="2400" dirty="0" smtClean="0">
                <a:solidFill>
                  <a:srgbClr val="0033CC"/>
                </a:solidFill>
              </a:rPr>
              <a:t>precipitation and </a:t>
            </a:r>
            <a:r>
              <a:rPr lang="is-IS" sz="2400" dirty="0" err="1" smtClean="0">
                <a:solidFill>
                  <a:srgbClr val="0033CC"/>
                </a:solidFill>
              </a:rPr>
              <a:t>peridotite</a:t>
            </a:r>
            <a:r>
              <a:rPr lang="is-IS" sz="2400" dirty="0" smtClean="0">
                <a:solidFill>
                  <a:srgbClr val="0033CC"/>
                </a:solidFill>
              </a:rPr>
              <a:t> reduction </a:t>
            </a:r>
            <a:endParaRPr lang="is-IS" sz="2400" dirty="0">
              <a:solidFill>
                <a:srgbClr val="0033CC"/>
              </a:solidFill>
            </a:endParaRPr>
          </a:p>
          <a:p>
            <a:pPr>
              <a:lnSpc>
                <a:spcPct val="125000"/>
              </a:lnSpc>
            </a:pPr>
            <a:r>
              <a:rPr lang="is-IS" dirty="0" smtClean="0">
                <a:solidFill>
                  <a:srgbClr val="6600CC"/>
                </a:solidFill>
              </a:rPr>
              <a:t>Bridgmanite </a:t>
            </a:r>
            <a:r>
              <a:rPr lang="is-IS" b="1" dirty="0" err="1">
                <a:solidFill>
                  <a:srgbClr val="6600CC"/>
                </a:solidFill>
              </a:rPr>
              <a:t>extracts</a:t>
            </a:r>
            <a:r>
              <a:rPr lang="is-IS" b="1" dirty="0">
                <a:solidFill>
                  <a:srgbClr val="6600CC"/>
                </a:solidFill>
              </a:rPr>
              <a:t> </a:t>
            </a:r>
            <a:r>
              <a:rPr lang="is-IS" b="1" dirty="0" smtClean="0">
                <a:solidFill>
                  <a:srgbClr val="6600CC"/>
                </a:solidFill>
              </a:rPr>
              <a:t>Fe</a:t>
            </a:r>
            <a:r>
              <a:rPr lang="is-IS" b="1" baseline="30000" dirty="0" smtClean="0">
                <a:solidFill>
                  <a:srgbClr val="6600CC"/>
                </a:solidFill>
              </a:rPr>
              <a:t>3+</a:t>
            </a:r>
            <a:r>
              <a:rPr lang="is-IS" dirty="0">
                <a:solidFill>
                  <a:srgbClr val="6600CC"/>
                </a:solidFill>
              </a:rPr>
              <a:t> </a:t>
            </a:r>
            <a:r>
              <a:rPr lang="is-IS" dirty="0" smtClean="0">
                <a:solidFill>
                  <a:srgbClr val="6600CC"/>
                </a:solidFill>
              </a:rPr>
              <a:t> </a:t>
            </a:r>
            <a:r>
              <a:rPr lang="is-IS" dirty="0" err="1" smtClean="0">
                <a:solidFill>
                  <a:srgbClr val="6600CC"/>
                </a:solidFill>
              </a:rPr>
              <a:t>by</a:t>
            </a:r>
            <a:r>
              <a:rPr lang="is-IS" dirty="0" smtClean="0">
                <a:solidFill>
                  <a:srgbClr val="6600CC"/>
                </a:solidFill>
              </a:rPr>
              <a:t> </a:t>
            </a:r>
            <a:r>
              <a:rPr lang="is-IS" dirty="0" err="1" smtClean="0">
                <a:solidFill>
                  <a:srgbClr val="6600CC"/>
                </a:solidFill>
              </a:rPr>
              <a:t>converting</a:t>
            </a:r>
            <a:r>
              <a:rPr lang="is-IS" dirty="0" smtClean="0">
                <a:solidFill>
                  <a:srgbClr val="6600CC"/>
                </a:solidFill>
              </a:rPr>
              <a:t>  3 </a:t>
            </a:r>
            <a:r>
              <a:rPr lang="is-IS" dirty="0" err="1" smtClean="0">
                <a:solidFill>
                  <a:srgbClr val="6600CC"/>
                </a:solidFill>
              </a:rPr>
              <a:t>FeO</a:t>
            </a:r>
            <a:r>
              <a:rPr lang="is-IS" dirty="0" smtClean="0">
                <a:solidFill>
                  <a:srgbClr val="6600CC"/>
                </a:solidFill>
              </a:rPr>
              <a:t>  </a:t>
            </a:r>
            <a:r>
              <a:rPr lang="is-IS" dirty="0" err="1" smtClean="0">
                <a:solidFill>
                  <a:srgbClr val="6600CC"/>
                </a:solidFill>
              </a:rPr>
              <a:t>to</a:t>
            </a:r>
            <a:r>
              <a:rPr lang="is-IS" dirty="0" smtClean="0">
                <a:solidFill>
                  <a:srgbClr val="6600CC"/>
                </a:solidFill>
              </a:rPr>
              <a:t>   2 FeO</a:t>
            </a:r>
            <a:r>
              <a:rPr lang="is-IS" baseline="-25000" dirty="0" smtClean="0">
                <a:solidFill>
                  <a:srgbClr val="6600CC"/>
                </a:solidFill>
              </a:rPr>
              <a:t>1.5</a:t>
            </a:r>
            <a:r>
              <a:rPr lang="is-IS" dirty="0" smtClean="0">
                <a:solidFill>
                  <a:srgbClr val="6600CC"/>
                </a:solidFill>
              </a:rPr>
              <a:t> + </a:t>
            </a:r>
            <a:r>
              <a:rPr lang="is-IS" dirty="0" err="1" smtClean="0">
                <a:solidFill>
                  <a:srgbClr val="6600CC"/>
                </a:solidFill>
              </a:rPr>
              <a:t>Fe</a:t>
            </a:r>
            <a:r>
              <a:rPr lang="is-IS" dirty="0" smtClean="0">
                <a:solidFill>
                  <a:srgbClr val="6600CC"/>
                </a:solidFill>
              </a:rPr>
              <a:t> </a:t>
            </a:r>
            <a:r>
              <a:rPr lang="is-IS" sz="1600" dirty="0" smtClean="0">
                <a:solidFill>
                  <a:srgbClr val="6600CC"/>
                </a:solidFill>
              </a:rPr>
              <a:t>(metal)</a:t>
            </a:r>
          </a:p>
          <a:p>
            <a:pPr>
              <a:lnSpc>
                <a:spcPct val="125000"/>
              </a:lnSpc>
            </a:pPr>
            <a:r>
              <a:rPr lang="nb-NO" sz="1600" b="1" dirty="0" smtClean="0">
                <a:solidFill>
                  <a:srgbClr val="FF0000"/>
                </a:solidFill>
              </a:rPr>
              <a:t>Garnet</a:t>
            </a:r>
            <a:r>
              <a:rPr lang="nb-NO" sz="1600" dirty="0" smtClean="0">
                <a:solidFill>
                  <a:srgbClr val="FF0000"/>
                </a:solidFill>
              </a:rPr>
              <a:t> has a similar, but not so strong, effect in the lower part of the UM and the TZ </a:t>
            </a:r>
            <a:endParaRPr lang="en-GB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78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5225980" y="2780750"/>
            <a:ext cx="3901399" cy="4069309"/>
            <a:chOff x="4800109" y="493490"/>
            <a:chExt cx="4297456" cy="4259657"/>
          </a:xfrm>
        </p:grpSpPr>
        <p:pic>
          <p:nvPicPr>
            <p:cNvPr id="1027" name="Picture 3" descr="M:\pc\Dokumenter\Adobe-Illustr-figures\Experimental-PhaseRel\Pv\PvComp-tetNew2015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0109" y="493490"/>
              <a:ext cx="4297456" cy="40481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5710115" y="4445370"/>
              <a:ext cx="59503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400" dirty="0" smtClean="0">
                  <a:solidFill>
                    <a:schemeClr val="bg1">
                      <a:lumMod val="50000"/>
                    </a:schemeClr>
                  </a:solidFill>
                </a:rPr>
                <a:t>+</a:t>
              </a:r>
              <a:r>
                <a:rPr lang="nb-NO" sz="1400" dirty="0" err="1" smtClean="0">
                  <a:solidFill>
                    <a:schemeClr val="bg1">
                      <a:lumMod val="50000"/>
                    </a:schemeClr>
                  </a:solidFill>
                </a:rPr>
                <a:t>FeO</a:t>
              </a:r>
              <a:endParaRPr lang="en-US" sz="14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sp>
        <p:nvSpPr>
          <p:cNvPr id="7170" name="Text Box 2"/>
          <p:cNvSpPr txBox="1">
            <a:spLocks noChangeArrowheads="1"/>
          </p:cNvSpPr>
          <p:nvPr/>
        </p:nvSpPr>
        <p:spPr bwMode="auto">
          <a:xfrm>
            <a:off x="127603" y="95785"/>
            <a:ext cx="5597681" cy="374461"/>
          </a:xfrm>
          <a:prstGeom prst="rect">
            <a:avLst/>
          </a:prstGeom>
          <a:solidFill>
            <a:srgbClr val="E6E6E6"/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ts val="2200"/>
              </a:lnSpc>
              <a:tabLst>
                <a:tab pos="1905000" algn="l"/>
                <a:tab pos="2952750" algn="l"/>
                <a:tab pos="3905250" algn="l"/>
              </a:tabLst>
            </a:pPr>
            <a:r>
              <a:rPr lang="is-IS" sz="2000" dirty="0">
                <a:solidFill>
                  <a:srgbClr val="0000FF"/>
                </a:solidFill>
              </a:rPr>
              <a:t>Crystal chemistry of MgSiO</a:t>
            </a:r>
            <a:r>
              <a:rPr lang="is-IS" sz="2000" baseline="-25000" dirty="0">
                <a:solidFill>
                  <a:srgbClr val="0000FF"/>
                </a:solidFill>
              </a:rPr>
              <a:t>3</a:t>
            </a:r>
            <a:r>
              <a:rPr lang="is-IS" sz="2000" dirty="0">
                <a:solidFill>
                  <a:srgbClr val="0000FF"/>
                </a:solidFill>
              </a:rPr>
              <a:t>-dominated </a:t>
            </a:r>
            <a:r>
              <a:rPr lang="is-IS" sz="2000" dirty="0" smtClean="0">
                <a:solidFill>
                  <a:srgbClr val="0000FF"/>
                </a:solidFill>
              </a:rPr>
              <a:t>bridgmanite</a:t>
            </a:r>
            <a:endParaRPr lang="en-GB" sz="2000" dirty="0">
              <a:solidFill>
                <a:srgbClr val="0000FF"/>
              </a:solidFill>
              <a:cs typeface="Times New Roman" pitchFamily="18" charset="0"/>
            </a:endParaRPr>
          </a:p>
        </p:txBody>
      </p:sp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127603" y="628383"/>
            <a:ext cx="1800493" cy="990015"/>
          </a:xfrm>
          <a:prstGeom prst="rect">
            <a:avLst/>
          </a:prstGeom>
          <a:solidFill>
            <a:srgbClr val="E6E6E6"/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ts val="2600"/>
              </a:lnSpc>
            </a:pPr>
            <a:r>
              <a:rPr lang="is-IS" dirty="0" smtClean="0">
                <a:solidFill>
                  <a:srgbClr val="3333FF"/>
                </a:solidFill>
              </a:rPr>
              <a:t>ABO</a:t>
            </a:r>
            <a:r>
              <a:rPr lang="is-IS" baseline="-25000" dirty="0" smtClean="0">
                <a:solidFill>
                  <a:srgbClr val="3333FF"/>
                </a:solidFill>
              </a:rPr>
              <a:t>3</a:t>
            </a:r>
            <a:r>
              <a:rPr lang="is-IS" dirty="0" smtClean="0">
                <a:solidFill>
                  <a:srgbClr val="3333FF"/>
                </a:solidFill>
              </a:rPr>
              <a:t>-compound</a:t>
            </a:r>
          </a:p>
          <a:p>
            <a:pPr>
              <a:lnSpc>
                <a:spcPts val="2200"/>
              </a:lnSpc>
            </a:pPr>
            <a:r>
              <a:rPr lang="is-IS" sz="2000" b="1" dirty="0" smtClean="0">
                <a:solidFill>
                  <a:srgbClr val="008000"/>
                </a:solidFill>
              </a:rPr>
              <a:t>  </a:t>
            </a:r>
            <a:r>
              <a:rPr lang="is-IS" sz="2000" b="1" dirty="0" smtClean="0">
                <a:solidFill>
                  <a:srgbClr val="FF0000"/>
                </a:solidFill>
              </a:rPr>
              <a:t>A</a:t>
            </a:r>
            <a:r>
              <a:rPr lang="is-IS" sz="2000" b="1" baseline="30000" dirty="0" smtClean="0">
                <a:solidFill>
                  <a:srgbClr val="FF0000"/>
                </a:solidFill>
              </a:rPr>
              <a:t>2</a:t>
            </a:r>
            <a:r>
              <a:rPr lang="is-IS" sz="2000" b="1" baseline="30000" dirty="0">
                <a:solidFill>
                  <a:srgbClr val="FF0000"/>
                </a:solidFill>
              </a:rPr>
              <a:t>+</a:t>
            </a:r>
            <a:r>
              <a:rPr lang="is-IS" sz="2000" b="1" dirty="0">
                <a:solidFill>
                  <a:srgbClr val="FF0000"/>
                </a:solidFill>
              </a:rPr>
              <a:t>:</a:t>
            </a:r>
            <a:r>
              <a:rPr lang="is-IS" sz="2000" dirty="0">
                <a:solidFill>
                  <a:srgbClr val="FF0000"/>
                </a:solidFill>
              </a:rPr>
              <a:t> </a:t>
            </a:r>
            <a:r>
              <a:rPr lang="is-IS" sz="2000" b="1" dirty="0" smtClean="0">
                <a:solidFill>
                  <a:srgbClr val="FF0000"/>
                </a:solidFill>
              </a:rPr>
              <a:t>Mg, Fe</a:t>
            </a:r>
            <a:r>
              <a:rPr lang="is-IS" sz="2000" b="1" baseline="30000" dirty="0" smtClean="0">
                <a:solidFill>
                  <a:srgbClr val="FF0000"/>
                </a:solidFill>
              </a:rPr>
              <a:t>2+</a:t>
            </a:r>
            <a:endParaRPr lang="is-IS" sz="2000" dirty="0">
              <a:solidFill>
                <a:srgbClr val="FF0000"/>
              </a:solidFill>
            </a:endParaRPr>
          </a:p>
          <a:p>
            <a:pPr>
              <a:lnSpc>
                <a:spcPts val="2200"/>
              </a:lnSpc>
            </a:pPr>
            <a:r>
              <a:rPr lang="is-IS" sz="2000" b="1" dirty="0" smtClean="0">
                <a:solidFill>
                  <a:srgbClr val="808000"/>
                </a:solidFill>
              </a:rPr>
              <a:t>  B</a:t>
            </a:r>
            <a:r>
              <a:rPr lang="is-IS" sz="2000" b="1" baseline="30000" dirty="0" smtClean="0">
                <a:solidFill>
                  <a:srgbClr val="808000"/>
                </a:solidFill>
              </a:rPr>
              <a:t>4</a:t>
            </a:r>
            <a:r>
              <a:rPr lang="is-IS" sz="2000" b="1" baseline="30000" dirty="0">
                <a:solidFill>
                  <a:srgbClr val="808000"/>
                </a:solidFill>
              </a:rPr>
              <a:t>+</a:t>
            </a:r>
            <a:r>
              <a:rPr lang="is-IS" sz="2000" b="1" dirty="0">
                <a:solidFill>
                  <a:srgbClr val="808000"/>
                </a:solidFill>
              </a:rPr>
              <a:t>: </a:t>
            </a:r>
            <a:r>
              <a:rPr lang="is-IS" sz="2000" b="1" dirty="0" smtClean="0">
                <a:solidFill>
                  <a:srgbClr val="808000"/>
                </a:solidFill>
              </a:rPr>
              <a:t>Si</a:t>
            </a:r>
            <a:endParaRPr lang="is-IS" sz="2000" dirty="0">
              <a:solidFill>
                <a:srgbClr val="808000"/>
              </a:solidFill>
            </a:endParaRPr>
          </a:p>
        </p:txBody>
      </p:sp>
      <p:sp>
        <p:nvSpPr>
          <p:cNvPr id="7177" name="Text Box 9"/>
          <p:cNvSpPr txBox="1">
            <a:spLocks noChangeArrowheads="1"/>
          </p:cNvSpPr>
          <p:nvPr/>
        </p:nvSpPr>
        <p:spPr bwMode="auto">
          <a:xfrm>
            <a:off x="1421882" y="5055619"/>
            <a:ext cx="3456384" cy="1387559"/>
          </a:xfrm>
          <a:prstGeom prst="rect">
            <a:avLst/>
          </a:prstGeom>
          <a:solidFill>
            <a:srgbClr val="E6E6E6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ts val="1900"/>
              </a:lnSpc>
            </a:pPr>
            <a:r>
              <a:rPr lang="en-US" sz="1600" b="1" dirty="0" smtClean="0">
                <a:solidFill>
                  <a:srgbClr val="0000FF"/>
                </a:solidFill>
                <a:cs typeface="Times New Roman" pitchFamily="18" charset="0"/>
              </a:rPr>
              <a:t>Trivalent </a:t>
            </a:r>
            <a:r>
              <a:rPr lang="en-US" sz="1600" dirty="0" smtClean="0">
                <a:solidFill>
                  <a:srgbClr val="0000FF"/>
                </a:solidFill>
                <a:cs typeface="Times New Roman" pitchFamily="18" charset="0"/>
              </a:rPr>
              <a:t>cation </a:t>
            </a:r>
            <a:r>
              <a:rPr lang="en-US" sz="1600" dirty="0" err="1" smtClean="0">
                <a:solidFill>
                  <a:srgbClr val="0000FF"/>
                </a:solidFill>
                <a:cs typeface="Times New Roman" pitchFamily="18" charset="0"/>
              </a:rPr>
              <a:t>substitition</a:t>
            </a:r>
            <a:endParaRPr lang="en-US" sz="1600" dirty="0" smtClean="0">
              <a:solidFill>
                <a:srgbClr val="0000FF"/>
              </a:solidFill>
              <a:cs typeface="Times New Roman" pitchFamily="18" charset="0"/>
            </a:endParaRPr>
          </a:p>
          <a:p>
            <a:pPr>
              <a:lnSpc>
                <a:spcPts val="2200"/>
              </a:lnSpc>
            </a:pPr>
            <a:r>
              <a:rPr lang="en-US" sz="1400" dirty="0" smtClean="0">
                <a:solidFill>
                  <a:srgbClr val="FF0000"/>
                </a:solidFill>
                <a:cs typeface="Times New Roman" pitchFamily="18" charset="0"/>
              </a:rPr>
              <a:t>- Stoichiometric:  </a:t>
            </a:r>
            <a:r>
              <a:rPr lang="en-US" sz="1400" dirty="0" err="1" smtClean="0">
                <a:cs typeface="Times New Roman" pitchFamily="18" charset="0"/>
              </a:rPr>
              <a:t>A</a:t>
            </a:r>
            <a:r>
              <a:rPr lang="en-US" sz="1400" baseline="30000" dirty="0" err="1" smtClean="0">
                <a:cs typeface="Times New Roman" pitchFamily="18" charset="0"/>
              </a:rPr>
              <a:t>2+</a:t>
            </a:r>
            <a:r>
              <a:rPr lang="en-US" sz="1400" dirty="0" err="1" smtClean="0">
                <a:cs typeface="Times New Roman" pitchFamily="18" charset="0"/>
              </a:rPr>
              <a:t>B</a:t>
            </a:r>
            <a:r>
              <a:rPr lang="en-US" sz="1400" baseline="30000" dirty="0" err="1" smtClean="0">
                <a:cs typeface="Times New Roman" pitchFamily="18" charset="0"/>
              </a:rPr>
              <a:t>4+</a:t>
            </a:r>
            <a:r>
              <a:rPr lang="en-US" sz="1400" dirty="0" err="1" smtClean="0">
                <a:cs typeface="Times New Roman" pitchFamily="18" charset="0"/>
              </a:rPr>
              <a:t>O</a:t>
            </a:r>
            <a:r>
              <a:rPr lang="en-US" sz="1400" baseline="-25000" dirty="0" err="1" smtClean="0">
                <a:cs typeface="Times New Roman" pitchFamily="18" charset="0"/>
              </a:rPr>
              <a:t>3</a:t>
            </a:r>
            <a:r>
              <a:rPr lang="en-US" sz="1400" dirty="0" smtClean="0">
                <a:cs typeface="Times New Roman" pitchFamily="18" charset="0"/>
              </a:rPr>
              <a:t> ↔ </a:t>
            </a:r>
            <a:r>
              <a:rPr lang="en-US" sz="1400" dirty="0" err="1" smtClean="0">
                <a:cs typeface="Times New Roman" pitchFamily="18" charset="0"/>
              </a:rPr>
              <a:t>A</a:t>
            </a:r>
            <a:r>
              <a:rPr lang="en-US" sz="1400" baseline="30000" dirty="0" err="1" smtClean="0">
                <a:cs typeface="Times New Roman" pitchFamily="18" charset="0"/>
              </a:rPr>
              <a:t>3+</a:t>
            </a:r>
            <a:r>
              <a:rPr lang="en-US" sz="1400" dirty="0" err="1" smtClean="0">
                <a:cs typeface="Times New Roman" pitchFamily="18" charset="0"/>
              </a:rPr>
              <a:t>B</a:t>
            </a:r>
            <a:r>
              <a:rPr lang="en-US" sz="1400" baseline="30000" dirty="0" err="1" smtClean="0">
                <a:cs typeface="Times New Roman" pitchFamily="18" charset="0"/>
              </a:rPr>
              <a:t>3+</a:t>
            </a:r>
            <a:r>
              <a:rPr lang="en-US" sz="1400" dirty="0" err="1" smtClean="0">
                <a:cs typeface="Times New Roman" pitchFamily="18" charset="0"/>
              </a:rPr>
              <a:t>O</a:t>
            </a:r>
            <a:r>
              <a:rPr lang="en-US" sz="1400" baseline="-25000" dirty="0" err="1" smtClean="0">
                <a:cs typeface="Times New Roman" pitchFamily="18" charset="0"/>
              </a:rPr>
              <a:t>3</a:t>
            </a:r>
            <a:r>
              <a:rPr lang="en-US" sz="1400" baseline="30000" dirty="0" smtClean="0">
                <a:cs typeface="Times New Roman" pitchFamily="18" charset="0"/>
              </a:rPr>
              <a:t> </a:t>
            </a:r>
          </a:p>
          <a:p>
            <a:pPr>
              <a:lnSpc>
                <a:spcPts val="1500"/>
              </a:lnSpc>
            </a:pPr>
            <a:r>
              <a:rPr lang="en-US" sz="1400" baseline="30000" dirty="0" smtClean="0">
                <a:cs typeface="Times New Roman" pitchFamily="18" charset="0"/>
              </a:rPr>
              <a:t> </a:t>
            </a:r>
            <a:r>
              <a:rPr lang="en-US" sz="1400" dirty="0" smtClean="0">
                <a:cs typeface="Times New Roman" pitchFamily="18" charset="0"/>
              </a:rPr>
              <a:t>                                             e.g. </a:t>
            </a:r>
            <a:r>
              <a:rPr lang="en-US" sz="1400" b="1" dirty="0" err="1" smtClean="0">
                <a:cs typeface="Times New Roman" pitchFamily="18" charset="0"/>
              </a:rPr>
              <a:t>FeAlO</a:t>
            </a:r>
            <a:r>
              <a:rPr lang="en-US" sz="1400" b="1" baseline="-25000" dirty="0" err="1" smtClean="0">
                <a:cs typeface="Times New Roman" pitchFamily="18" charset="0"/>
              </a:rPr>
              <a:t>3</a:t>
            </a:r>
            <a:endParaRPr lang="en-US" sz="1400" b="1" dirty="0" smtClean="0">
              <a:cs typeface="Times New Roman" pitchFamily="18" charset="0"/>
            </a:endParaRPr>
          </a:p>
          <a:p>
            <a:pPr>
              <a:lnSpc>
                <a:spcPts val="3000"/>
              </a:lnSpc>
              <a:buFontTx/>
              <a:buChar char="-"/>
            </a:pPr>
            <a:r>
              <a:rPr lang="en-US" sz="1400" dirty="0" smtClean="0">
                <a:solidFill>
                  <a:srgbClr val="FF9999"/>
                </a:solidFill>
                <a:cs typeface="Times New Roman" pitchFamily="18" charset="0"/>
              </a:rPr>
              <a:t> Oxygen vacancy: 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  <a:cs typeface="Times New Roman" pitchFamily="18" charset="0"/>
              </a:rPr>
              <a:t>A</a:t>
            </a:r>
            <a:r>
              <a:rPr lang="en-US" sz="1400" baseline="30000" dirty="0" err="1" smtClean="0">
                <a:solidFill>
                  <a:schemeClr val="bg1">
                    <a:lumMod val="50000"/>
                  </a:schemeClr>
                </a:solidFill>
                <a:cs typeface="Times New Roman" pitchFamily="18" charset="0"/>
              </a:rPr>
              <a:t>2+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  <a:cs typeface="Times New Roman" pitchFamily="18" charset="0"/>
              </a:rPr>
              <a:t>B</a:t>
            </a:r>
            <a:r>
              <a:rPr lang="en-US" sz="1400" baseline="30000" dirty="0" err="1" smtClean="0">
                <a:solidFill>
                  <a:schemeClr val="bg1">
                    <a:lumMod val="50000"/>
                  </a:schemeClr>
                </a:solidFill>
                <a:cs typeface="Times New Roman" pitchFamily="18" charset="0"/>
              </a:rPr>
              <a:t>4+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  <a:cs typeface="Times New Roman" pitchFamily="18" charset="0"/>
              </a:rPr>
              <a:t>O</a:t>
            </a:r>
            <a:r>
              <a:rPr lang="en-US" sz="1400" baseline="-25000" dirty="0" err="1" smtClean="0">
                <a:solidFill>
                  <a:schemeClr val="bg1">
                    <a:lumMod val="50000"/>
                  </a:schemeClr>
                </a:solidFill>
                <a:cs typeface="Times New Roman" pitchFamily="18" charset="0"/>
              </a:rPr>
              <a:t>3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cs typeface="Times New Roman" pitchFamily="18" charset="0"/>
              </a:rPr>
              <a:t> ↔ 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  <a:cs typeface="Times New Roman" pitchFamily="18" charset="0"/>
              </a:rPr>
              <a:t>A</a:t>
            </a:r>
            <a:r>
              <a:rPr lang="en-US" sz="1400" baseline="30000" dirty="0" err="1" smtClean="0">
                <a:solidFill>
                  <a:schemeClr val="bg1">
                    <a:lumMod val="50000"/>
                  </a:schemeClr>
                </a:solidFill>
                <a:cs typeface="Times New Roman" pitchFamily="18" charset="0"/>
              </a:rPr>
              <a:t>2+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  <a:cs typeface="Times New Roman" pitchFamily="18" charset="0"/>
              </a:rPr>
              <a:t>B</a:t>
            </a:r>
            <a:r>
              <a:rPr lang="en-US" sz="1400" baseline="30000" dirty="0" err="1" smtClean="0">
                <a:solidFill>
                  <a:schemeClr val="bg1">
                    <a:lumMod val="50000"/>
                  </a:schemeClr>
                </a:solidFill>
                <a:cs typeface="Times New Roman" pitchFamily="18" charset="0"/>
              </a:rPr>
              <a:t>3+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  <a:cs typeface="Times New Roman" pitchFamily="18" charset="0"/>
              </a:rPr>
              <a:t>O</a:t>
            </a:r>
            <a:r>
              <a:rPr lang="en-US" sz="1400" baseline="-25000" dirty="0" err="1" smtClean="0">
                <a:solidFill>
                  <a:schemeClr val="bg1">
                    <a:lumMod val="50000"/>
                  </a:schemeClr>
                </a:solidFill>
                <a:cs typeface="Times New Roman" pitchFamily="18" charset="0"/>
              </a:rPr>
              <a:t>2.5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cs typeface="Times New Roman" pitchFamily="18" charset="0"/>
              </a:rPr>
              <a:t> </a:t>
            </a:r>
          </a:p>
          <a:p>
            <a:pPr>
              <a:lnSpc>
                <a:spcPts val="1500"/>
              </a:lnSpc>
            </a:pP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cs typeface="Times New Roman" pitchFamily="18" charset="0"/>
              </a:rPr>
              <a:t>                                              e.g. </a:t>
            </a:r>
            <a:r>
              <a:rPr lang="en-US" sz="1400" b="1" dirty="0" err="1" smtClean="0">
                <a:solidFill>
                  <a:schemeClr val="bg1">
                    <a:lumMod val="50000"/>
                  </a:schemeClr>
                </a:solidFill>
                <a:cs typeface="Times New Roman" pitchFamily="18" charset="0"/>
              </a:rPr>
              <a:t>MgAlO</a:t>
            </a:r>
            <a:r>
              <a:rPr lang="en-US" sz="1400" b="1" baseline="-25000" dirty="0" err="1" smtClean="0">
                <a:solidFill>
                  <a:schemeClr val="bg1">
                    <a:lumMod val="50000"/>
                  </a:schemeClr>
                </a:solidFill>
                <a:cs typeface="Times New Roman" pitchFamily="18" charset="0"/>
              </a:rPr>
              <a:t>2.5</a:t>
            </a:r>
            <a:endParaRPr lang="en-US" sz="1400" b="1" baseline="-25000" dirty="0" smtClean="0">
              <a:solidFill>
                <a:schemeClr val="bg1">
                  <a:lumMod val="50000"/>
                </a:schemeClr>
              </a:solidFill>
              <a:cs typeface="Times New Roman" pitchFamily="18" charset="0"/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5921409" y="3944518"/>
            <a:ext cx="2762830" cy="1822433"/>
            <a:chOff x="5670865" y="3854153"/>
            <a:chExt cx="3516152" cy="2230900"/>
          </a:xfrm>
        </p:grpSpPr>
        <p:cxnSp>
          <p:nvCxnSpPr>
            <p:cNvPr id="36" name="Straight Connector 35"/>
            <p:cNvCxnSpPr/>
            <p:nvPr/>
          </p:nvCxnSpPr>
          <p:spPr>
            <a:xfrm flipV="1">
              <a:off x="5782430" y="4215165"/>
              <a:ext cx="2735093" cy="1759147"/>
            </a:xfrm>
            <a:prstGeom prst="line">
              <a:avLst/>
            </a:prstGeom>
            <a:ln w="38100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Oval 37"/>
            <p:cNvSpPr/>
            <p:nvPr/>
          </p:nvSpPr>
          <p:spPr>
            <a:xfrm>
              <a:off x="5670865" y="5867354"/>
              <a:ext cx="210946" cy="217699"/>
            </a:xfrm>
            <a:prstGeom prst="ellipse">
              <a:avLst/>
            </a:prstGeom>
            <a:solidFill>
              <a:srgbClr val="008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/>
            <p:cNvSpPr/>
            <p:nvPr/>
          </p:nvSpPr>
          <p:spPr>
            <a:xfrm>
              <a:off x="8403088" y="4105334"/>
              <a:ext cx="213235" cy="221559"/>
            </a:xfrm>
            <a:prstGeom prst="ellipse">
              <a:avLst/>
            </a:prstGeom>
            <a:solidFill>
              <a:srgbClr val="008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0" name="Rectangle 39"/>
            <p:cNvSpPr/>
            <p:nvPr/>
          </p:nvSpPr>
          <p:spPr>
            <a:xfrm rot="271415">
              <a:off x="8496465" y="3854153"/>
              <a:ext cx="690552" cy="2779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8392497" y="3858807"/>
              <a:ext cx="792206" cy="2736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400"/>
                </a:lnSpc>
              </a:pPr>
              <a:r>
                <a:rPr lang="nb-NO" sz="1550" dirty="0" smtClean="0">
                  <a:solidFill>
                    <a:srgbClr val="008000"/>
                  </a:solidFill>
                </a:rPr>
                <a:t>FeAlO</a:t>
              </a:r>
              <a:r>
                <a:rPr lang="nb-NO" sz="1550" baseline="-25000" dirty="0" smtClean="0">
                  <a:solidFill>
                    <a:srgbClr val="008000"/>
                  </a:solidFill>
                </a:rPr>
                <a:t>3</a:t>
              </a:r>
              <a:endParaRPr lang="en-US" sz="1550" baseline="-25000" dirty="0">
                <a:solidFill>
                  <a:srgbClr val="008000"/>
                </a:solidFill>
              </a:endParaRPr>
            </a:p>
          </p:txBody>
        </p:sp>
      </p:grpSp>
      <p:pic>
        <p:nvPicPr>
          <p:cNvPr id="2052" name="Picture 4" descr="M:\pc\Dokumenter\Adobe-Illustr-figures\Experimental-PhaseRel\pv-ppv-transition\Bm-CrystStruct-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1825" y="620374"/>
            <a:ext cx="3960440" cy="2128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/>
          <p:cNvGrpSpPr/>
          <p:nvPr/>
        </p:nvGrpSpPr>
        <p:grpSpPr>
          <a:xfrm>
            <a:off x="123647" y="3007226"/>
            <a:ext cx="3608680" cy="1319527"/>
            <a:chOff x="4983468" y="5368144"/>
            <a:chExt cx="3608680" cy="1319527"/>
          </a:xfrm>
        </p:grpSpPr>
        <p:grpSp>
          <p:nvGrpSpPr>
            <p:cNvPr id="2" name="Group 1"/>
            <p:cNvGrpSpPr/>
            <p:nvPr/>
          </p:nvGrpSpPr>
          <p:grpSpPr>
            <a:xfrm>
              <a:off x="4983468" y="5368144"/>
              <a:ext cx="3608680" cy="1319527"/>
              <a:chOff x="4983468" y="5368144"/>
              <a:chExt cx="3608680" cy="1319527"/>
            </a:xfrm>
          </p:grpSpPr>
          <p:sp>
            <p:nvSpPr>
              <p:cNvPr id="13" name="TextBox 12"/>
              <p:cNvSpPr txBox="1"/>
              <p:nvPr/>
            </p:nvSpPr>
            <p:spPr>
              <a:xfrm>
                <a:off x="4983468" y="5368144"/>
                <a:ext cx="3608680" cy="6771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b-NO" sz="2000" dirty="0" err="1" smtClean="0"/>
                  <a:t>Cation</a:t>
                </a:r>
                <a:r>
                  <a:rPr lang="nb-NO" sz="2000" dirty="0" smtClean="0"/>
                  <a:t> "</a:t>
                </a:r>
                <a:r>
                  <a:rPr lang="nb-NO" sz="2000" dirty="0" err="1" smtClean="0"/>
                  <a:t>sizes</a:t>
                </a:r>
                <a:r>
                  <a:rPr lang="nb-NO" sz="2000" dirty="0" smtClean="0"/>
                  <a:t>" (</a:t>
                </a:r>
                <a:r>
                  <a:rPr lang="nb-NO" sz="2000" dirty="0" err="1" smtClean="0"/>
                  <a:t>bond</a:t>
                </a:r>
                <a:r>
                  <a:rPr lang="nb-NO" sz="2000" dirty="0" smtClean="0"/>
                  <a:t> </a:t>
                </a:r>
                <a:r>
                  <a:rPr lang="nb-NO" sz="2000" dirty="0" err="1" smtClean="0"/>
                  <a:t>lengths</a:t>
                </a:r>
                <a:r>
                  <a:rPr lang="nb-NO" sz="2000" dirty="0" smtClean="0"/>
                  <a:t>):</a:t>
                </a:r>
              </a:p>
              <a:p>
                <a:r>
                  <a:rPr lang="nb-NO" dirty="0" smtClean="0"/>
                  <a:t>Fe</a:t>
                </a:r>
                <a:r>
                  <a:rPr lang="nb-NO" baseline="30000" dirty="0" smtClean="0"/>
                  <a:t>2+</a:t>
                </a:r>
                <a:r>
                  <a:rPr lang="nb-NO" dirty="0" smtClean="0"/>
                  <a:t> </a:t>
                </a:r>
                <a:r>
                  <a:rPr lang="nb-NO" dirty="0"/>
                  <a:t>&gt; </a:t>
                </a:r>
                <a:r>
                  <a:rPr lang="nb-NO" b="1" dirty="0" smtClean="0">
                    <a:solidFill>
                      <a:srgbClr val="008000"/>
                    </a:solidFill>
                  </a:rPr>
                  <a:t>Fe</a:t>
                </a:r>
                <a:r>
                  <a:rPr lang="nb-NO" b="1" baseline="30000" dirty="0" smtClean="0">
                    <a:solidFill>
                      <a:srgbClr val="008000"/>
                    </a:solidFill>
                  </a:rPr>
                  <a:t>3</a:t>
                </a:r>
                <a:r>
                  <a:rPr lang="nb-NO" b="1" baseline="30000" dirty="0">
                    <a:solidFill>
                      <a:srgbClr val="008000"/>
                    </a:solidFill>
                  </a:rPr>
                  <a:t>+</a:t>
                </a:r>
                <a:r>
                  <a:rPr lang="nb-NO" dirty="0" smtClean="0"/>
                  <a:t> &gt;  Mg</a:t>
                </a:r>
                <a:r>
                  <a:rPr lang="nb-NO" baseline="30000" dirty="0" smtClean="0"/>
                  <a:t>2</a:t>
                </a:r>
                <a:r>
                  <a:rPr lang="nb-NO" baseline="30000" dirty="0"/>
                  <a:t>+</a:t>
                </a:r>
                <a:r>
                  <a:rPr lang="nb-NO" dirty="0" smtClean="0"/>
                  <a:t>   &gt;   </a:t>
                </a:r>
                <a:r>
                  <a:rPr lang="nb-NO" b="1" dirty="0" smtClean="0">
                    <a:solidFill>
                      <a:srgbClr val="008000"/>
                    </a:solidFill>
                  </a:rPr>
                  <a:t>Al</a:t>
                </a:r>
                <a:r>
                  <a:rPr lang="nb-NO" b="1" baseline="30000" dirty="0" smtClean="0">
                    <a:solidFill>
                      <a:srgbClr val="008000"/>
                    </a:solidFill>
                  </a:rPr>
                  <a:t>3+</a:t>
                </a:r>
                <a:r>
                  <a:rPr lang="nb-NO" dirty="0" smtClean="0"/>
                  <a:t>  &gt;  Si</a:t>
                </a:r>
                <a:r>
                  <a:rPr lang="nb-NO" baseline="30000" dirty="0" smtClean="0"/>
                  <a:t>4+</a:t>
                </a:r>
              </a:p>
            </p:txBody>
          </p:sp>
          <p:grpSp>
            <p:nvGrpSpPr>
              <p:cNvPr id="14" name="Group 13"/>
              <p:cNvGrpSpPr/>
              <p:nvPr/>
            </p:nvGrpSpPr>
            <p:grpSpPr>
              <a:xfrm>
                <a:off x="6266873" y="5977194"/>
                <a:ext cx="656232" cy="710477"/>
                <a:chOff x="1424463" y="5249006"/>
                <a:chExt cx="656232" cy="710477"/>
              </a:xfrm>
            </p:grpSpPr>
            <p:sp>
              <p:nvSpPr>
                <p:cNvPr id="15" name="TextBox 14"/>
                <p:cNvSpPr txBox="1"/>
                <p:nvPr/>
              </p:nvSpPr>
              <p:spPr>
                <a:xfrm>
                  <a:off x="1424463" y="5482429"/>
                  <a:ext cx="656232" cy="477054"/>
                </a:xfrm>
                <a:prstGeom prst="rect">
                  <a:avLst/>
                </a:prstGeom>
                <a:solidFill>
                  <a:srgbClr val="CCFFFF"/>
                </a:solidFill>
                <a:ln>
                  <a:solidFill>
                    <a:srgbClr val="0000FF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ts val="1500"/>
                    </a:lnSpc>
                  </a:pPr>
                  <a:r>
                    <a:rPr lang="nb-NO" sz="1500" dirty="0" smtClean="0">
                      <a:solidFill>
                        <a:srgbClr val="3333FF"/>
                      </a:solidFill>
                    </a:rPr>
                    <a:t> ideal</a:t>
                  </a:r>
                </a:p>
                <a:p>
                  <a:pPr>
                    <a:lnSpc>
                      <a:spcPts val="1500"/>
                    </a:lnSpc>
                  </a:pPr>
                  <a:r>
                    <a:rPr lang="nb-NO" sz="1500" dirty="0" smtClean="0">
                      <a:solidFill>
                        <a:srgbClr val="3333FF"/>
                      </a:solidFill>
                    </a:rPr>
                    <a:t>A-</a:t>
                  </a:r>
                  <a:r>
                    <a:rPr lang="nb-NO" sz="1500" dirty="0" err="1" smtClean="0">
                      <a:solidFill>
                        <a:srgbClr val="3333FF"/>
                      </a:solidFill>
                    </a:rPr>
                    <a:t>site</a:t>
                  </a:r>
                  <a:endParaRPr lang="nb-NO" sz="1500" dirty="0" smtClean="0">
                    <a:solidFill>
                      <a:srgbClr val="3333FF"/>
                    </a:solidFill>
                  </a:endParaRPr>
                </a:p>
              </p:txBody>
            </p:sp>
            <p:cxnSp>
              <p:nvCxnSpPr>
                <p:cNvPr id="16" name="Straight Arrow Connector 15"/>
                <p:cNvCxnSpPr>
                  <a:stCxn id="15" idx="0"/>
                </p:cNvCxnSpPr>
                <p:nvPr/>
              </p:nvCxnSpPr>
              <p:spPr>
                <a:xfrm flipH="1" flipV="1">
                  <a:off x="1746668" y="5249006"/>
                  <a:ext cx="5911" cy="233423"/>
                </a:xfrm>
                <a:prstGeom prst="straightConnector1">
                  <a:avLst/>
                </a:prstGeom>
                <a:ln w="28575">
                  <a:solidFill>
                    <a:srgbClr val="0000FF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" name="Group 16"/>
              <p:cNvGrpSpPr/>
              <p:nvPr/>
            </p:nvGrpSpPr>
            <p:grpSpPr>
              <a:xfrm>
                <a:off x="7902513" y="5977194"/>
                <a:ext cx="656232" cy="710477"/>
                <a:chOff x="549896" y="5249006"/>
                <a:chExt cx="656232" cy="710477"/>
              </a:xfrm>
            </p:grpSpPr>
            <p:sp>
              <p:nvSpPr>
                <p:cNvPr id="18" name="TextBox 17"/>
                <p:cNvSpPr txBox="1"/>
                <p:nvPr/>
              </p:nvSpPr>
              <p:spPr>
                <a:xfrm>
                  <a:off x="549896" y="5482429"/>
                  <a:ext cx="656232" cy="477054"/>
                </a:xfrm>
                <a:prstGeom prst="rect">
                  <a:avLst/>
                </a:prstGeom>
                <a:solidFill>
                  <a:srgbClr val="CCFFFF"/>
                </a:solidFill>
                <a:ln>
                  <a:solidFill>
                    <a:srgbClr val="0000FF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ts val="1500"/>
                    </a:lnSpc>
                  </a:pPr>
                  <a:r>
                    <a:rPr lang="nb-NO" sz="1500" dirty="0" smtClean="0">
                      <a:solidFill>
                        <a:srgbClr val="3333FF"/>
                      </a:solidFill>
                    </a:rPr>
                    <a:t> ideal</a:t>
                  </a:r>
                </a:p>
                <a:p>
                  <a:pPr>
                    <a:lnSpc>
                      <a:spcPts val="1500"/>
                    </a:lnSpc>
                  </a:pPr>
                  <a:r>
                    <a:rPr lang="nb-NO" sz="1500" dirty="0" smtClean="0">
                      <a:solidFill>
                        <a:srgbClr val="3333FF"/>
                      </a:solidFill>
                    </a:rPr>
                    <a:t>B-</a:t>
                  </a:r>
                  <a:r>
                    <a:rPr lang="nb-NO" sz="1500" dirty="0" err="1" smtClean="0">
                      <a:solidFill>
                        <a:srgbClr val="3333FF"/>
                      </a:solidFill>
                    </a:rPr>
                    <a:t>site</a:t>
                  </a:r>
                  <a:endParaRPr lang="nb-NO" sz="1500" dirty="0" smtClean="0">
                    <a:solidFill>
                      <a:srgbClr val="3333FF"/>
                    </a:solidFill>
                  </a:endParaRPr>
                </a:p>
              </p:txBody>
            </p:sp>
            <p:cxnSp>
              <p:nvCxnSpPr>
                <p:cNvPr id="19" name="Straight Arrow Connector 18"/>
                <p:cNvCxnSpPr>
                  <a:stCxn id="18" idx="0"/>
                </p:cNvCxnSpPr>
                <p:nvPr/>
              </p:nvCxnSpPr>
              <p:spPr>
                <a:xfrm flipH="1" flipV="1">
                  <a:off x="872101" y="5249006"/>
                  <a:ext cx="5911" cy="233423"/>
                </a:xfrm>
                <a:prstGeom prst="straightConnector1">
                  <a:avLst/>
                </a:prstGeom>
                <a:ln w="28575">
                  <a:solidFill>
                    <a:srgbClr val="0000FF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6" name="Straight Arrow Connector 5"/>
            <p:cNvCxnSpPr/>
            <p:nvPr/>
          </p:nvCxnSpPr>
          <p:spPr>
            <a:xfrm>
              <a:off x="5967645" y="5977194"/>
              <a:ext cx="277547" cy="233423"/>
            </a:xfrm>
            <a:prstGeom prst="straightConnector1">
              <a:avLst/>
            </a:prstGeom>
            <a:ln w="28575">
              <a:solidFill>
                <a:srgbClr val="008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>
              <a:off x="7566753" y="5977194"/>
              <a:ext cx="305508" cy="229284"/>
            </a:xfrm>
            <a:prstGeom prst="straightConnector1">
              <a:avLst/>
            </a:prstGeom>
            <a:ln w="28575">
              <a:solidFill>
                <a:srgbClr val="008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TextBox 4"/>
          <p:cNvSpPr txBox="1"/>
          <p:nvPr/>
        </p:nvSpPr>
        <p:spPr>
          <a:xfrm>
            <a:off x="4614198" y="3308305"/>
            <a:ext cx="2241063" cy="1169551"/>
          </a:xfrm>
          <a:prstGeom prst="rect">
            <a:avLst/>
          </a:prstGeom>
          <a:solidFill>
            <a:srgbClr val="CCFFCC"/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b-NO" sz="1400" dirty="0" smtClean="0">
                <a:solidFill>
                  <a:srgbClr val="008000"/>
                </a:solidFill>
              </a:rPr>
              <a:t>In </a:t>
            </a:r>
            <a:r>
              <a:rPr lang="nb-NO" sz="1400" dirty="0" err="1" smtClean="0">
                <a:solidFill>
                  <a:srgbClr val="008000"/>
                </a:solidFill>
              </a:rPr>
              <a:t>peridotites</a:t>
            </a:r>
            <a:r>
              <a:rPr lang="nb-NO" sz="1400" dirty="0" smtClean="0">
                <a:solidFill>
                  <a:srgbClr val="008000"/>
                </a:solidFill>
              </a:rPr>
              <a:t>, </a:t>
            </a:r>
            <a:r>
              <a:rPr lang="nb-NO" sz="1400" dirty="0" err="1" smtClean="0">
                <a:solidFill>
                  <a:srgbClr val="008000"/>
                </a:solidFill>
              </a:rPr>
              <a:t>bm</a:t>
            </a:r>
            <a:r>
              <a:rPr lang="nb-NO" sz="1400" dirty="0" smtClean="0">
                <a:solidFill>
                  <a:srgbClr val="008000"/>
                </a:solidFill>
              </a:rPr>
              <a:t> must hold</a:t>
            </a:r>
          </a:p>
          <a:p>
            <a:r>
              <a:rPr lang="nb-NO" sz="1400" dirty="0" err="1" smtClean="0">
                <a:solidFill>
                  <a:srgbClr val="008000"/>
                </a:solidFill>
              </a:rPr>
              <a:t>almost</a:t>
            </a:r>
            <a:r>
              <a:rPr lang="nb-NO" sz="1400" dirty="0" smtClean="0">
                <a:solidFill>
                  <a:srgbClr val="008000"/>
                </a:solidFill>
              </a:rPr>
              <a:t> all Al, </a:t>
            </a:r>
            <a:r>
              <a:rPr lang="nb-NO" sz="1400" dirty="0" err="1" smtClean="0">
                <a:solidFill>
                  <a:srgbClr val="008000"/>
                </a:solidFill>
              </a:rPr>
              <a:t>which</a:t>
            </a:r>
            <a:r>
              <a:rPr lang="nb-NO" sz="1400" dirty="0" smtClean="0">
                <a:solidFill>
                  <a:srgbClr val="008000"/>
                </a:solidFill>
              </a:rPr>
              <a:t> </a:t>
            </a:r>
            <a:r>
              <a:rPr lang="nb-NO" sz="1400" dirty="0" err="1" smtClean="0">
                <a:solidFill>
                  <a:srgbClr val="008000"/>
                </a:solidFill>
              </a:rPr>
              <a:t>fits</a:t>
            </a:r>
            <a:r>
              <a:rPr lang="nb-NO" sz="1400" dirty="0" smtClean="0">
                <a:solidFill>
                  <a:srgbClr val="008000"/>
                </a:solidFill>
              </a:rPr>
              <a:t> best</a:t>
            </a:r>
          </a:p>
          <a:p>
            <a:r>
              <a:rPr lang="nb-NO" sz="1400" dirty="0" smtClean="0">
                <a:solidFill>
                  <a:srgbClr val="008000"/>
                </a:solidFill>
              </a:rPr>
              <a:t>in </a:t>
            </a:r>
            <a:r>
              <a:rPr lang="nb-NO" sz="1400" dirty="0" err="1" smtClean="0">
                <a:solidFill>
                  <a:srgbClr val="008000"/>
                </a:solidFill>
              </a:rPr>
              <a:t>the</a:t>
            </a:r>
            <a:r>
              <a:rPr lang="nb-NO" sz="1400" dirty="0" smtClean="0">
                <a:solidFill>
                  <a:srgbClr val="008000"/>
                </a:solidFill>
              </a:rPr>
              <a:t> </a:t>
            </a:r>
            <a:r>
              <a:rPr lang="nb-NO" sz="1400" dirty="0" err="1" smtClean="0">
                <a:solidFill>
                  <a:srgbClr val="008000"/>
                </a:solidFill>
              </a:rPr>
              <a:t>small</a:t>
            </a:r>
            <a:r>
              <a:rPr lang="nb-NO" sz="1400" dirty="0" smtClean="0">
                <a:solidFill>
                  <a:srgbClr val="008000"/>
                </a:solidFill>
              </a:rPr>
              <a:t> B-</a:t>
            </a:r>
            <a:r>
              <a:rPr lang="nb-NO" sz="1400" dirty="0" err="1" smtClean="0">
                <a:solidFill>
                  <a:srgbClr val="008000"/>
                </a:solidFill>
              </a:rPr>
              <a:t>position</a:t>
            </a:r>
            <a:r>
              <a:rPr lang="nb-NO" sz="1400" dirty="0" smtClean="0">
                <a:solidFill>
                  <a:srgbClr val="008000"/>
                </a:solidFill>
              </a:rPr>
              <a:t>. The </a:t>
            </a:r>
          </a:p>
          <a:p>
            <a:r>
              <a:rPr lang="nb-NO" sz="1400" dirty="0" smtClean="0">
                <a:solidFill>
                  <a:srgbClr val="008000"/>
                </a:solidFill>
              </a:rPr>
              <a:t>ideal charge </a:t>
            </a:r>
            <a:r>
              <a:rPr lang="nb-NO" sz="1400" dirty="0" err="1" smtClean="0">
                <a:solidFill>
                  <a:srgbClr val="008000"/>
                </a:solidFill>
              </a:rPr>
              <a:t>compensation</a:t>
            </a:r>
            <a:endParaRPr lang="nb-NO" sz="1400" dirty="0" smtClean="0">
              <a:solidFill>
                <a:srgbClr val="008000"/>
              </a:solidFill>
            </a:endParaRPr>
          </a:p>
          <a:p>
            <a:r>
              <a:rPr lang="nb-NO" sz="1400" dirty="0" smtClean="0">
                <a:solidFill>
                  <a:srgbClr val="008000"/>
                </a:solidFill>
              </a:rPr>
              <a:t>is by Fe</a:t>
            </a:r>
            <a:r>
              <a:rPr lang="nb-NO" sz="1400" baseline="30000" dirty="0" smtClean="0">
                <a:solidFill>
                  <a:srgbClr val="008000"/>
                </a:solidFill>
              </a:rPr>
              <a:t>3+ </a:t>
            </a:r>
            <a:r>
              <a:rPr lang="nb-NO" sz="1400" dirty="0" smtClean="0">
                <a:solidFill>
                  <a:srgbClr val="008000"/>
                </a:solidFill>
              </a:rPr>
              <a:t>in </a:t>
            </a:r>
            <a:r>
              <a:rPr lang="nb-NO" sz="1400" dirty="0" err="1" smtClean="0">
                <a:solidFill>
                  <a:srgbClr val="008000"/>
                </a:solidFill>
              </a:rPr>
              <a:t>the</a:t>
            </a:r>
            <a:r>
              <a:rPr lang="nb-NO" sz="1400" dirty="0" smtClean="0">
                <a:solidFill>
                  <a:srgbClr val="008000"/>
                </a:solidFill>
              </a:rPr>
              <a:t> A-</a:t>
            </a:r>
            <a:r>
              <a:rPr lang="nb-NO" sz="1400" dirty="0" err="1" smtClean="0">
                <a:solidFill>
                  <a:srgbClr val="008000"/>
                </a:solidFill>
              </a:rPr>
              <a:t>position</a:t>
            </a:r>
            <a:r>
              <a:rPr lang="nb-NO" sz="1400" dirty="0" smtClean="0">
                <a:solidFill>
                  <a:srgbClr val="008000"/>
                </a:solidFill>
              </a:rPr>
              <a:t>.</a:t>
            </a:r>
            <a:endParaRPr lang="en-GB" sz="1400" dirty="0">
              <a:solidFill>
                <a:srgbClr val="008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27536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7" grpId="0" animBg="1"/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82660" y="244190"/>
            <a:ext cx="5114989" cy="2375009"/>
          </a:xfrm>
          <a:prstGeom prst="rect">
            <a:avLst/>
          </a:prstGeom>
          <a:solidFill>
            <a:srgbClr val="E2E2E2"/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2600"/>
              </a:lnSpc>
            </a:pPr>
            <a:r>
              <a:rPr lang="nb-NO" sz="2400" b="1" dirty="0" err="1" smtClean="0">
                <a:solidFill>
                  <a:srgbClr val="3366FF"/>
                </a:solidFill>
              </a:rPr>
              <a:t>Below</a:t>
            </a:r>
            <a:r>
              <a:rPr lang="nb-NO" sz="2400" b="1" dirty="0" smtClean="0">
                <a:solidFill>
                  <a:srgbClr val="3366FF"/>
                </a:solidFill>
              </a:rPr>
              <a:t> </a:t>
            </a:r>
            <a:r>
              <a:rPr lang="nb-NO" sz="2400" b="1" dirty="0" err="1">
                <a:solidFill>
                  <a:srgbClr val="3366FF"/>
                </a:solidFill>
              </a:rPr>
              <a:t>about</a:t>
            </a:r>
            <a:r>
              <a:rPr lang="nb-NO" sz="2400" b="1" dirty="0">
                <a:solidFill>
                  <a:srgbClr val="3366FF"/>
                </a:solidFill>
              </a:rPr>
              <a:t> 250 </a:t>
            </a:r>
            <a:r>
              <a:rPr lang="nb-NO" sz="2400" b="1" dirty="0" smtClean="0">
                <a:solidFill>
                  <a:srgbClr val="3366FF"/>
                </a:solidFill>
              </a:rPr>
              <a:t>km </a:t>
            </a:r>
            <a:r>
              <a:rPr lang="nb-NO" sz="2400" b="1" dirty="0" err="1" smtClean="0">
                <a:solidFill>
                  <a:srgbClr val="3366FF"/>
                </a:solidFill>
              </a:rPr>
              <a:t>depth</a:t>
            </a:r>
            <a:endParaRPr lang="nb-NO" sz="2400" dirty="0" smtClean="0">
              <a:solidFill>
                <a:srgbClr val="3366FF"/>
              </a:solidFill>
            </a:endParaRPr>
          </a:p>
          <a:p>
            <a:pPr>
              <a:lnSpc>
                <a:spcPts val="2600"/>
              </a:lnSpc>
            </a:pPr>
            <a:r>
              <a:rPr lang="nb-NO" dirty="0" err="1" smtClean="0">
                <a:solidFill>
                  <a:srgbClr val="3366FF"/>
                </a:solidFill>
              </a:rPr>
              <a:t>Redox</a:t>
            </a:r>
            <a:r>
              <a:rPr lang="nb-NO" dirty="0" smtClean="0">
                <a:solidFill>
                  <a:srgbClr val="3366FF"/>
                </a:solidFill>
              </a:rPr>
              <a:t> </a:t>
            </a:r>
            <a:r>
              <a:rPr lang="nb-NO" dirty="0" err="1" smtClean="0">
                <a:solidFill>
                  <a:srgbClr val="3366FF"/>
                </a:solidFill>
              </a:rPr>
              <a:t>reactions</a:t>
            </a:r>
            <a:r>
              <a:rPr lang="nb-NO" dirty="0" smtClean="0">
                <a:solidFill>
                  <a:srgbClr val="3366FF"/>
                </a:solidFill>
              </a:rPr>
              <a:t>: </a:t>
            </a:r>
            <a:r>
              <a:rPr lang="nb-NO" dirty="0" err="1" smtClean="0">
                <a:solidFill>
                  <a:srgbClr val="3366FF"/>
                </a:solidFill>
              </a:rPr>
              <a:t>reduced</a:t>
            </a:r>
            <a:r>
              <a:rPr lang="nb-NO" dirty="0" smtClean="0">
                <a:solidFill>
                  <a:srgbClr val="3366FF"/>
                </a:solidFill>
              </a:rPr>
              <a:t> </a:t>
            </a:r>
            <a:r>
              <a:rPr lang="nb-NO" dirty="0" err="1" smtClean="0">
                <a:solidFill>
                  <a:srgbClr val="3366FF"/>
                </a:solidFill>
              </a:rPr>
              <a:t>conditions</a:t>
            </a:r>
            <a:r>
              <a:rPr lang="nb-NO" dirty="0" smtClean="0">
                <a:solidFill>
                  <a:srgbClr val="3366FF"/>
                </a:solidFill>
              </a:rPr>
              <a:t> and Fe-metal</a:t>
            </a:r>
          </a:p>
          <a:p>
            <a:pPr>
              <a:lnSpc>
                <a:spcPts val="1800"/>
              </a:lnSpc>
            </a:pPr>
            <a:endParaRPr lang="nb-NO" sz="800" dirty="0"/>
          </a:p>
          <a:p>
            <a:pPr>
              <a:lnSpc>
                <a:spcPts val="1800"/>
              </a:lnSpc>
            </a:pPr>
            <a:r>
              <a:rPr lang="nb-NO" dirty="0" smtClean="0"/>
              <a:t>- Bulk mantle peridotite:</a:t>
            </a:r>
            <a:r>
              <a:rPr lang="en-GB" dirty="0" smtClean="0">
                <a:solidFill>
                  <a:srgbClr val="9900CC"/>
                </a:solidFill>
              </a:rPr>
              <a:t> </a:t>
            </a:r>
            <a:r>
              <a:rPr lang="nb-NO" dirty="0" smtClean="0">
                <a:solidFill>
                  <a:srgbClr val="9900CC"/>
                </a:solidFill>
              </a:rPr>
              <a:t>Fe</a:t>
            </a:r>
            <a:r>
              <a:rPr lang="nb-NO" baseline="30000" dirty="0" smtClean="0">
                <a:solidFill>
                  <a:srgbClr val="9900CC"/>
                </a:solidFill>
              </a:rPr>
              <a:t>3+</a:t>
            </a:r>
            <a:r>
              <a:rPr lang="nb-NO" sz="800" baseline="30000" dirty="0" smtClean="0">
                <a:solidFill>
                  <a:srgbClr val="9900CC"/>
                </a:solidFill>
              </a:rPr>
              <a:t> </a:t>
            </a:r>
            <a:r>
              <a:rPr lang="nb-NO" b="1" dirty="0" smtClean="0">
                <a:solidFill>
                  <a:srgbClr val="9900CC"/>
                </a:solidFill>
              </a:rPr>
              <a:t>/</a:t>
            </a:r>
            <a:r>
              <a:rPr lang="nb-NO" sz="800" b="1" dirty="0" smtClean="0">
                <a:solidFill>
                  <a:srgbClr val="9900CC"/>
                </a:solidFill>
              </a:rPr>
              <a:t> </a:t>
            </a:r>
            <a:r>
              <a:rPr lang="nb-NO" dirty="0" err="1" smtClean="0">
                <a:solidFill>
                  <a:srgbClr val="9900CC"/>
                </a:solidFill>
              </a:rPr>
              <a:t>Fe</a:t>
            </a:r>
            <a:r>
              <a:rPr lang="nb-NO" baseline="30000" dirty="0" err="1" smtClean="0">
                <a:solidFill>
                  <a:srgbClr val="9900CC"/>
                </a:solidFill>
              </a:rPr>
              <a:t>total</a:t>
            </a:r>
            <a:r>
              <a:rPr lang="nb-NO" dirty="0" smtClean="0">
                <a:solidFill>
                  <a:srgbClr val="9900CC"/>
                </a:solidFill>
              </a:rPr>
              <a:t> </a:t>
            </a:r>
            <a:r>
              <a:rPr lang="nb-NO" b="1" dirty="0" smtClean="0">
                <a:solidFill>
                  <a:srgbClr val="9900CC"/>
                </a:solidFill>
              </a:rPr>
              <a:t>≈ 2%</a:t>
            </a:r>
            <a:endParaRPr lang="nb-NO" dirty="0">
              <a:solidFill>
                <a:srgbClr val="9900CC"/>
              </a:solidFill>
            </a:endParaRPr>
          </a:p>
          <a:p>
            <a:pPr>
              <a:lnSpc>
                <a:spcPts val="1800"/>
              </a:lnSpc>
            </a:pPr>
            <a:endParaRPr lang="nb-NO" dirty="0" smtClean="0"/>
          </a:p>
          <a:p>
            <a:pPr>
              <a:lnSpc>
                <a:spcPts val="1800"/>
              </a:lnSpc>
            </a:pPr>
            <a:r>
              <a:rPr lang="nb-NO" dirty="0" smtClean="0"/>
              <a:t>- The </a:t>
            </a:r>
            <a:r>
              <a:rPr lang="nb-NO" b="1" dirty="0" smtClean="0"/>
              <a:t>dominant</a:t>
            </a:r>
            <a:r>
              <a:rPr lang="nb-NO" dirty="0" smtClean="0"/>
              <a:t> minerals </a:t>
            </a:r>
            <a:r>
              <a:rPr lang="nb-NO" b="1" dirty="0" smtClean="0">
                <a:solidFill>
                  <a:srgbClr val="FF0000"/>
                </a:solidFill>
              </a:rPr>
              <a:t>garnet</a:t>
            </a:r>
            <a:r>
              <a:rPr lang="nb-NO" dirty="0" smtClean="0"/>
              <a:t> and </a:t>
            </a:r>
            <a:r>
              <a:rPr lang="nb-NO" b="1" dirty="0" smtClean="0">
                <a:solidFill>
                  <a:srgbClr val="0066FF"/>
                </a:solidFill>
              </a:rPr>
              <a:t>bridgmanite</a:t>
            </a:r>
            <a:r>
              <a:rPr lang="nb-NO" dirty="0" smtClean="0"/>
              <a:t>,</a:t>
            </a:r>
          </a:p>
          <a:p>
            <a:pPr>
              <a:lnSpc>
                <a:spcPts val="1800"/>
              </a:lnSpc>
            </a:pPr>
            <a:r>
              <a:rPr lang="nb-NO" dirty="0" smtClean="0"/>
              <a:t>    however, have </a:t>
            </a:r>
            <a:r>
              <a:rPr lang="nb-NO" dirty="0">
                <a:solidFill>
                  <a:srgbClr val="9900CC"/>
                </a:solidFill>
              </a:rPr>
              <a:t>Fe</a:t>
            </a:r>
            <a:r>
              <a:rPr lang="nb-NO" baseline="30000" dirty="0">
                <a:solidFill>
                  <a:srgbClr val="9900CC"/>
                </a:solidFill>
              </a:rPr>
              <a:t>3+</a:t>
            </a:r>
            <a:r>
              <a:rPr lang="nb-NO" sz="800" baseline="30000" dirty="0">
                <a:solidFill>
                  <a:srgbClr val="9900CC"/>
                </a:solidFill>
              </a:rPr>
              <a:t> </a:t>
            </a:r>
            <a:r>
              <a:rPr lang="nb-NO" b="1" dirty="0">
                <a:solidFill>
                  <a:srgbClr val="9900CC"/>
                </a:solidFill>
              </a:rPr>
              <a:t>/</a:t>
            </a:r>
            <a:r>
              <a:rPr lang="nb-NO" sz="800" b="1" dirty="0">
                <a:solidFill>
                  <a:srgbClr val="9900CC"/>
                </a:solidFill>
              </a:rPr>
              <a:t> </a:t>
            </a:r>
            <a:r>
              <a:rPr lang="nb-NO" dirty="0" err="1">
                <a:solidFill>
                  <a:srgbClr val="9900CC"/>
                </a:solidFill>
              </a:rPr>
              <a:t>Fe</a:t>
            </a:r>
            <a:r>
              <a:rPr lang="nb-NO" baseline="30000" dirty="0" err="1">
                <a:solidFill>
                  <a:srgbClr val="9900CC"/>
                </a:solidFill>
              </a:rPr>
              <a:t>total</a:t>
            </a:r>
            <a:r>
              <a:rPr lang="nb-NO" dirty="0">
                <a:solidFill>
                  <a:srgbClr val="9900CC"/>
                </a:solidFill>
              </a:rPr>
              <a:t> of  </a:t>
            </a:r>
            <a:r>
              <a:rPr lang="nb-NO" b="1" dirty="0" smtClean="0">
                <a:solidFill>
                  <a:srgbClr val="9900CC"/>
                </a:solidFill>
              </a:rPr>
              <a:t>30 </a:t>
            </a:r>
            <a:r>
              <a:rPr lang="nb-NO" b="1" dirty="0" smtClean="0">
                <a:solidFill>
                  <a:srgbClr val="9900CC"/>
                </a:solidFill>
                <a:latin typeface="Symbol" panose="05050102010706020507" pitchFamily="18" charset="2"/>
              </a:rPr>
              <a:t>- </a:t>
            </a:r>
            <a:r>
              <a:rPr lang="nb-NO" b="1" dirty="0" smtClean="0">
                <a:solidFill>
                  <a:srgbClr val="9900CC"/>
                </a:solidFill>
              </a:rPr>
              <a:t>70</a:t>
            </a:r>
            <a:r>
              <a:rPr lang="nb-NO" dirty="0" smtClean="0">
                <a:solidFill>
                  <a:srgbClr val="9900CC"/>
                </a:solidFill>
              </a:rPr>
              <a:t>%</a:t>
            </a:r>
            <a:endParaRPr lang="nb-NO" dirty="0"/>
          </a:p>
          <a:p>
            <a:pPr>
              <a:lnSpc>
                <a:spcPts val="1800"/>
              </a:lnSpc>
            </a:pPr>
            <a:endParaRPr lang="nb-NO" dirty="0" smtClean="0">
              <a:solidFill>
                <a:srgbClr val="9900CC"/>
              </a:solidFill>
            </a:endParaRPr>
          </a:p>
          <a:p>
            <a:pPr>
              <a:lnSpc>
                <a:spcPts val="1800"/>
              </a:lnSpc>
            </a:pPr>
            <a:r>
              <a:rPr lang="nb-NO" dirty="0" smtClean="0"/>
              <a:t>- This leads to the precipitation of </a:t>
            </a:r>
            <a:r>
              <a:rPr lang="nb-NO" b="1" dirty="0" smtClean="0"/>
              <a:t>Fe-metal</a:t>
            </a:r>
            <a:r>
              <a:rPr lang="nb-NO" dirty="0" smtClean="0"/>
              <a:t> 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1475656" y="5157192"/>
            <a:ext cx="5758308" cy="1195199"/>
            <a:chOff x="771817" y="2947884"/>
            <a:chExt cx="5758308" cy="1195199"/>
          </a:xfrm>
          <a:solidFill>
            <a:srgbClr val="E2E2E2"/>
          </a:solidFill>
        </p:grpSpPr>
        <p:sp>
          <p:nvSpPr>
            <p:cNvPr id="15" name="TextBox 14"/>
            <p:cNvSpPr txBox="1"/>
            <p:nvPr/>
          </p:nvSpPr>
          <p:spPr>
            <a:xfrm>
              <a:off x="771817" y="2947884"/>
              <a:ext cx="5758308" cy="11951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>
                <a:lnSpc>
                  <a:spcPts val="2400"/>
                </a:lnSpc>
              </a:pPr>
              <a:r>
                <a:rPr lang="nb-NO" sz="2200" b="1" dirty="0" err="1" smtClean="0"/>
                <a:t>Metallic</a:t>
              </a:r>
              <a:r>
                <a:rPr lang="nb-NO" sz="2200" b="1" dirty="0" smtClean="0"/>
                <a:t> Fe will reduce </a:t>
              </a:r>
              <a:r>
                <a:rPr lang="nb-NO" sz="2200" b="1" dirty="0" smtClean="0">
                  <a:solidFill>
                    <a:srgbClr val="CC6600"/>
                  </a:solidFill>
                </a:rPr>
                <a:t>carbonate</a:t>
              </a:r>
              <a:r>
                <a:rPr lang="nb-NO" sz="2200" b="1" dirty="0" smtClean="0"/>
                <a:t> to </a:t>
              </a:r>
              <a:r>
                <a:rPr lang="nb-NO" sz="2200" b="1" dirty="0" smtClean="0">
                  <a:solidFill>
                    <a:srgbClr val="9900CC"/>
                  </a:solidFill>
                </a:rPr>
                <a:t>diamond</a:t>
              </a:r>
              <a:r>
                <a:rPr lang="nb-NO" sz="2200" b="1" dirty="0" smtClean="0"/>
                <a:t>:</a:t>
              </a:r>
              <a:endParaRPr lang="en-GB" sz="2200" b="1" dirty="0">
                <a:solidFill>
                  <a:srgbClr val="9900CC"/>
                </a:solidFill>
              </a:endParaRPr>
            </a:p>
            <a:p>
              <a:pPr>
                <a:lnSpc>
                  <a:spcPts val="2800"/>
                </a:lnSpc>
              </a:pPr>
              <a:r>
                <a:rPr lang="nb-NO" sz="2200" b="1" dirty="0" smtClean="0">
                  <a:solidFill>
                    <a:srgbClr val="9900CC"/>
                  </a:solidFill>
                </a:rPr>
                <a:t>  </a:t>
              </a:r>
              <a:r>
                <a:rPr lang="nb-NO" sz="2200" b="1" dirty="0" smtClean="0"/>
                <a:t>e.g.:    2 Fe</a:t>
              </a:r>
              <a:r>
                <a:rPr lang="nb-NO" sz="2200" b="1" dirty="0" smtClean="0">
                  <a:solidFill>
                    <a:srgbClr val="9900CC"/>
                  </a:solidFill>
                </a:rPr>
                <a:t>  </a:t>
              </a:r>
              <a:r>
                <a:rPr lang="nb-NO" sz="2200" b="1" dirty="0" smtClean="0"/>
                <a:t>+</a:t>
              </a:r>
              <a:r>
                <a:rPr lang="nb-NO" sz="2200" b="1" dirty="0" smtClean="0">
                  <a:solidFill>
                    <a:srgbClr val="9900CC"/>
                  </a:solidFill>
                </a:rPr>
                <a:t>  </a:t>
              </a:r>
              <a:r>
                <a:rPr lang="nb-NO" sz="2200" b="1" dirty="0" smtClean="0">
                  <a:solidFill>
                    <a:srgbClr val="CC6600"/>
                  </a:solidFill>
                </a:rPr>
                <a:t>MgCO</a:t>
              </a:r>
              <a:r>
                <a:rPr lang="nb-NO" sz="2200" b="1" baseline="-25000" dirty="0" smtClean="0">
                  <a:solidFill>
                    <a:srgbClr val="CC6600"/>
                  </a:solidFill>
                </a:rPr>
                <a:t>3</a:t>
              </a:r>
              <a:r>
                <a:rPr lang="nb-NO" sz="2200" b="1" dirty="0" smtClean="0">
                  <a:solidFill>
                    <a:srgbClr val="9900CC"/>
                  </a:solidFill>
                </a:rPr>
                <a:t>  </a:t>
              </a:r>
              <a:r>
                <a:rPr lang="nb-NO" sz="2200" b="1" dirty="0" smtClean="0"/>
                <a:t>=</a:t>
              </a:r>
              <a:r>
                <a:rPr lang="nb-NO" sz="2200" b="1" dirty="0" smtClean="0">
                  <a:solidFill>
                    <a:srgbClr val="9900CC"/>
                  </a:solidFill>
                </a:rPr>
                <a:t>  C  </a:t>
              </a:r>
              <a:r>
                <a:rPr lang="nb-NO" sz="2200" b="1" dirty="0" smtClean="0"/>
                <a:t>+</a:t>
              </a:r>
              <a:r>
                <a:rPr lang="nb-NO" sz="2200" b="1" dirty="0" smtClean="0">
                  <a:solidFill>
                    <a:srgbClr val="9900CC"/>
                  </a:solidFill>
                </a:rPr>
                <a:t>  </a:t>
              </a:r>
              <a:r>
                <a:rPr lang="nb-NO" sz="2200" b="1" dirty="0" smtClean="0">
                  <a:solidFill>
                    <a:srgbClr val="008000"/>
                  </a:solidFill>
                </a:rPr>
                <a:t>MgFe</a:t>
              </a:r>
              <a:r>
                <a:rPr lang="nb-NO" sz="2200" b="1" baseline="-25000" dirty="0" smtClean="0">
                  <a:solidFill>
                    <a:srgbClr val="008000"/>
                  </a:solidFill>
                </a:rPr>
                <a:t>2</a:t>
              </a:r>
              <a:r>
                <a:rPr lang="nb-NO" sz="2200" b="1" dirty="0" smtClean="0">
                  <a:solidFill>
                    <a:srgbClr val="008000"/>
                  </a:solidFill>
                </a:rPr>
                <a:t>O</a:t>
              </a:r>
              <a:r>
                <a:rPr lang="nb-NO" sz="2200" b="1" baseline="-25000" dirty="0" smtClean="0">
                  <a:solidFill>
                    <a:srgbClr val="008000"/>
                  </a:solidFill>
                </a:rPr>
                <a:t>3</a:t>
              </a:r>
            </a:p>
            <a:p>
              <a:pPr>
                <a:lnSpc>
                  <a:spcPts val="2800"/>
                </a:lnSpc>
              </a:pPr>
              <a:endParaRPr lang="nb-NO" sz="2200" b="1" dirty="0">
                <a:solidFill>
                  <a:srgbClr val="008000"/>
                </a:solidFill>
              </a:endParaRPr>
            </a:p>
            <a:p>
              <a:pPr>
                <a:lnSpc>
                  <a:spcPts val="600"/>
                </a:lnSpc>
              </a:pPr>
              <a:endParaRPr lang="nb-NO" sz="1200" b="1" dirty="0" smtClean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580595" y="3667964"/>
              <a:ext cx="1332416" cy="338554"/>
            </a:xfrm>
            <a:prstGeom prst="rect">
              <a:avLst/>
            </a:prstGeom>
            <a:grpFill/>
            <a:ln w="3175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nb-NO" sz="1600" b="1" dirty="0">
                  <a:solidFill>
                    <a:srgbClr val="008000"/>
                  </a:solidFill>
                </a:rPr>
                <a:t>fp, (Mg,Fe)O</a:t>
              </a:r>
              <a:endParaRPr lang="en-GB" sz="1600" b="1" dirty="0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1187624" y="3212976"/>
            <a:ext cx="6428258" cy="1135572"/>
            <a:chOff x="1259632" y="3191685"/>
            <a:chExt cx="6428258" cy="1135572"/>
          </a:xfrm>
        </p:grpSpPr>
        <p:grpSp>
          <p:nvGrpSpPr>
            <p:cNvPr id="14" name="Group 13"/>
            <p:cNvGrpSpPr/>
            <p:nvPr/>
          </p:nvGrpSpPr>
          <p:grpSpPr>
            <a:xfrm>
              <a:off x="1259632" y="3501848"/>
              <a:ext cx="6428258" cy="825409"/>
              <a:chOff x="119956" y="1628800"/>
              <a:chExt cx="6428258" cy="825409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119956" y="1628800"/>
                <a:ext cx="6391365" cy="4770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ts val="3000"/>
                  </a:lnSpc>
                </a:pPr>
                <a:r>
                  <a:rPr lang="en-GB" sz="1600" dirty="0" smtClean="0">
                    <a:solidFill>
                      <a:srgbClr val="008000"/>
                    </a:solidFill>
                  </a:rPr>
                  <a:t>2 Fe</a:t>
                </a:r>
                <a:r>
                  <a:rPr lang="en-GB" sz="1600" baseline="-25000" dirty="0" smtClean="0">
                    <a:solidFill>
                      <a:srgbClr val="008000"/>
                    </a:solidFill>
                  </a:rPr>
                  <a:t>2</a:t>
                </a:r>
                <a:r>
                  <a:rPr lang="en-GB" sz="1600" dirty="0" smtClean="0">
                    <a:solidFill>
                      <a:srgbClr val="008000"/>
                    </a:solidFill>
                  </a:rPr>
                  <a:t>SiO</a:t>
                </a:r>
                <a:r>
                  <a:rPr lang="en-GB" sz="1600" baseline="-25000" dirty="0" smtClean="0">
                    <a:solidFill>
                      <a:srgbClr val="008000"/>
                    </a:solidFill>
                  </a:rPr>
                  <a:t>4 </a:t>
                </a:r>
                <a:r>
                  <a:rPr lang="en-GB" sz="1600" dirty="0" smtClean="0">
                    <a:solidFill>
                      <a:srgbClr val="008000"/>
                    </a:solidFill>
                  </a:rPr>
                  <a:t>+ 2 Mg</a:t>
                </a:r>
                <a:r>
                  <a:rPr lang="en-GB" sz="1600" baseline="-25000" dirty="0" smtClean="0">
                    <a:solidFill>
                      <a:srgbClr val="008000"/>
                    </a:solidFill>
                  </a:rPr>
                  <a:t>2</a:t>
                </a:r>
                <a:r>
                  <a:rPr lang="en-GB" sz="1600" dirty="0" smtClean="0">
                    <a:solidFill>
                      <a:srgbClr val="008000"/>
                    </a:solidFill>
                  </a:rPr>
                  <a:t>SiO</a:t>
                </a:r>
                <a:r>
                  <a:rPr lang="en-GB" sz="1600" baseline="-25000" dirty="0" smtClean="0">
                    <a:solidFill>
                      <a:srgbClr val="008000"/>
                    </a:solidFill>
                  </a:rPr>
                  <a:t>4</a:t>
                </a:r>
                <a:r>
                  <a:rPr lang="en-GB" sz="1600" dirty="0" smtClean="0"/>
                  <a:t>  +  </a:t>
                </a:r>
                <a:r>
                  <a:rPr lang="en-GB" sz="1600" dirty="0" smtClean="0">
                    <a:solidFill>
                      <a:srgbClr val="FF0000"/>
                    </a:solidFill>
                  </a:rPr>
                  <a:t>Al</a:t>
                </a:r>
                <a:r>
                  <a:rPr lang="en-GB" sz="1600" baseline="-25000" dirty="0" smtClean="0">
                    <a:solidFill>
                      <a:srgbClr val="FF0000"/>
                    </a:solidFill>
                  </a:rPr>
                  <a:t>2</a:t>
                </a:r>
                <a:r>
                  <a:rPr lang="en-GB" sz="1600" dirty="0" smtClean="0">
                    <a:solidFill>
                      <a:srgbClr val="FF0000"/>
                    </a:solidFill>
                  </a:rPr>
                  <a:t>O</a:t>
                </a:r>
                <a:r>
                  <a:rPr lang="en-GB" sz="1600" baseline="-25000" dirty="0" smtClean="0">
                    <a:solidFill>
                      <a:srgbClr val="FF0000"/>
                    </a:solidFill>
                  </a:rPr>
                  <a:t>3</a:t>
                </a:r>
                <a:r>
                  <a:rPr lang="en-GB" sz="1600" dirty="0" smtClean="0"/>
                  <a:t>   </a:t>
                </a:r>
                <a:r>
                  <a:rPr lang="en-GB" sz="1600" b="1" dirty="0" smtClean="0"/>
                  <a:t>=</a:t>
                </a:r>
                <a:r>
                  <a:rPr lang="en-GB" sz="1600" dirty="0" smtClean="0"/>
                  <a:t>   </a:t>
                </a:r>
                <a:r>
                  <a:rPr lang="en-GB" sz="1600" dirty="0" smtClean="0">
                    <a:solidFill>
                      <a:srgbClr val="0066FF"/>
                    </a:solidFill>
                  </a:rPr>
                  <a:t>2 </a:t>
                </a:r>
                <a:r>
                  <a:rPr lang="en-GB" sz="1600" b="1" dirty="0" smtClean="0">
                    <a:solidFill>
                      <a:srgbClr val="3333FF"/>
                    </a:solidFill>
                  </a:rPr>
                  <a:t>FeAlO</a:t>
                </a:r>
                <a:r>
                  <a:rPr lang="en-GB" sz="1600" b="1" baseline="-25000" dirty="0" smtClean="0">
                    <a:solidFill>
                      <a:srgbClr val="3333FF"/>
                    </a:solidFill>
                  </a:rPr>
                  <a:t>3 </a:t>
                </a:r>
                <a:r>
                  <a:rPr lang="en-GB" sz="1600" dirty="0" smtClean="0">
                    <a:solidFill>
                      <a:srgbClr val="0066FF"/>
                    </a:solidFill>
                  </a:rPr>
                  <a:t>+ 4 MgSiO</a:t>
                </a:r>
                <a:r>
                  <a:rPr lang="en-GB" sz="1600" baseline="-25000" dirty="0" smtClean="0">
                    <a:solidFill>
                      <a:srgbClr val="0066FF"/>
                    </a:solidFill>
                  </a:rPr>
                  <a:t>3</a:t>
                </a:r>
                <a:r>
                  <a:rPr lang="en-GB" sz="1600" dirty="0" smtClean="0"/>
                  <a:t>  +  </a:t>
                </a:r>
                <a:r>
                  <a:rPr lang="en-GB" sz="1600" dirty="0" err="1" smtClean="0">
                    <a:solidFill>
                      <a:srgbClr val="008000"/>
                    </a:solidFill>
                  </a:rPr>
                  <a:t>FeO</a:t>
                </a:r>
                <a:r>
                  <a:rPr lang="en-GB" sz="1600" dirty="0" smtClean="0"/>
                  <a:t>  +  </a:t>
                </a:r>
                <a:r>
                  <a:rPr lang="en-GB" b="1" dirty="0" smtClean="0"/>
                  <a:t>Fe</a:t>
                </a:r>
                <a:endParaRPr lang="en-GB" b="1" dirty="0"/>
              </a:p>
            </p:txBody>
          </p:sp>
          <p:grpSp>
            <p:nvGrpSpPr>
              <p:cNvPr id="13" name="Group 12"/>
              <p:cNvGrpSpPr/>
              <p:nvPr/>
            </p:nvGrpSpPr>
            <p:grpSpPr>
              <a:xfrm>
                <a:off x="182859" y="1951871"/>
                <a:ext cx="6365355" cy="502338"/>
                <a:chOff x="182859" y="1951871"/>
                <a:chExt cx="6365355" cy="502338"/>
              </a:xfrm>
            </p:grpSpPr>
            <p:sp>
              <p:nvSpPr>
                <p:cNvPr id="6" name="Right Brace 5"/>
                <p:cNvSpPr/>
                <p:nvPr/>
              </p:nvSpPr>
              <p:spPr>
                <a:xfrm rot="5400000">
                  <a:off x="1063293" y="1091314"/>
                  <a:ext cx="177686" cy="1938553"/>
                </a:xfrm>
                <a:prstGeom prst="rightBrace">
                  <a:avLst/>
                </a:prstGeom>
                <a:ln w="6350">
                  <a:solidFill>
                    <a:srgbClr val="008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7" name="TextBox 6"/>
                <p:cNvSpPr txBox="1"/>
                <p:nvPr/>
              </p:nvSpPr>
              <p:spPr>
                <a:xfrm>
                  <a:off x="822677" y="2054099"/>
                  <a:ext cx="627095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nb-NO" sz="2000" b="1" dirty="0" smtClean="0">
                      <a:solidFill>
                        <a:srgbClr val="008000"/>
                      </a:solidFill>
                    </a:rPr>
                    <a:t>rwd</a:t>
                  </a:r>
                  <a:endParaRPr lang="en-GB" sz="2000" b="1" dirty="0">
                    <a:solidFill>
                      <a:srgbClr val="008000"/>
                    </a:solidFill>
                  </a:endParaRPr>
                </a:p>
              </p:txBody>
            </p:sp>
            <p:sp>
              <p:nvSpPr>
                <p:cNvPr id="8" name="TextBox 7"/>
                <p:cNvSpPr txBox="1"/>
                <p:nvPr/>
              </p:nvSpPr>
              <p:spPr>
                <a:xfrm>
                  <a:off x="3961934" y="2044614"/>
                  <a:ext cx="540533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nb-NO" sz="2000" b="1" dirty="0" smtClean="0">
                      <a:solidFill>
                        <a:srgbClr val="0066FF"/>
                      </a:solidFill>
                    </a:rPr>
                    <a:t>bm</a:t>
                  </a:r>
                  <a:endParaRPr lang="en-GB" sz="2000" b="1" dirty="0">
                    <a:solidFill>
                      <a:srgbClr val="0066FF"/>
                    </a:solidFill>
                  </a:endParaRPr>
                </a:p>
              </p:txBody>
            </p:sp>
            <p:sp>
              <p:nvSpPr>
                <p:cNvPr id="9" name="Right Brace 8"/>
                <p:cNvSpPr/>
                <p:nvPr/>
              </p:nvSpPr>
              <p:spPr>
                <a:xfrm rot="5400000">
                  <a:off x="4122775" y="1106406"/>
                  <a:ext cx="190498" cy="1905833"/>
                </a:xfrm>
                <a:prstGeom prst="rightBrace">
                  <a:avLst/>
                </a:prstGeom>
                <a:noFill/>
                <a:ln w="6350">
                  <a:solidFill>
                    <a:srgbClr val="0066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0" name="TextBox 9"/>
                <p:cNvSpPr txBox="1"/>
                <p:nvPr/>
              </p:nvSpPr>
              <p:spPr>
                <a:xfrm>
                  <a:off x="2225422" y="1997434"/>
                  <a:ext cx="668773" cy="27186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lnSpc>
                      <a:spcPts val="1400"/>
                    </a:lnSpc>
                  </a:pPr>
                  <a:r>
                    <a:rPr lang="nb-NO" sz="1200" dirty="0" smtClean="0">
                      <a:solidFill>
                        <a:srgbClr val="FF0000"/>
                      </a:solidFill>
                    </a:rPr>
                    <a:t>from ga</a:t>
                  </a:r>
                  <a:endParaRPr lang="en-GB" sz="1200" dirty="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11" name="TextBox 10"/>
                <p:cNvSpPr txBox="1"/>
                <p:nvPr/>
              </p:nvSpPr>
              <p:spPr>
                <a:xfrm>
                  <a:off x="5461059" y="1959482"/>
                  <a:ext cx="312906" cy="27186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lnSpc>
                      <a:spcPts val="1400"/>
                    </a:lnSpc>
                  </a:pPr>
                  <a:r>
                    <a:rPr lang="nb-NO" sz="1200" dirty="0" smtClean="0">
                      <a:solidFill>
                        <a:srgbClr val="008000"/>
                      </a:solidFill>
                    </a:rPr>
                    <a:t>fp</a:t>
                  </a:r>
                  <a:endParaRPr lang="en-GB" sz="1200" dirty="0">
                    <a:solidFill>
                      <a:srgbClr val="008000"/>
                    </a:solidFill>
                  </a:endParaRPr>
                </a:p>
              </p:txBody>
            </p:sp>
            <p:sp>
              <p:nvSpPr>
                <p:cNvPr id="12" name="TextBox 11"/>
                <p:cNvSpPr txBox="1"/>
                <p:nvPr/>
              </p:nvSpPr>
              <p:spPr>
                <a:xfrm>
                  <a:off x="5974018" y="1951871"/>
                  <a:ext cx="574196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lnSpc>
                      <a:spcPts val="1200"/>
                    </a:lnSpc>
                  </a:pPr>
                  <a:r>
                    <a:rPr lang="nb-NO" sz="1050" dirty="0" err="1" smtClean="0"/>
                    <a:t>FeNiS</a:t>
                  </a:r>
                  <a:r>
                    <a:rPr lang="nb-NO" sz="1050" dirty="0" smtClean="0"/>
                    <a:t>-</a:t>
                  </a:r>
                </a:p>
                <a:p>
                  <a:pPr>
                    <a:lnSpc>
                      <a:spcPts val="1200"/>
                    </a:lnSpc>
                  </a:pPr>
                  <a:r>
                    <a:rPr lang="nb-NO" sz="1050" dirty="0" smtClean="0"/>
                    <a:t> </a:t>
                  </a:r>
                  <a:r>
                    <a:rPr lang="nb-NO" sz="1050" dirty="0" err="1" smtClean="0"/>
                    <a:t>alloy</a:t>
                  </a:r>
                  <a:endParaRPr lang="en-GB" sz="1050" dirty="0"/>
                </a:p>
              </p:txBody>
            </p:sp>
          </p:grpSp>
        </p:grpSp>
        <p:sp>
          <p:nvSpPr>
            <p:cNvPr id="18" name="TextBox 17"/>
            <p:cNvSpPr txBox="1"/>
            <p:nvPr/>
          </p:nvSpPr>
          <p:spPr>
            <a:xfrm>
              <a:off x="1259632" y="3191685"/>
              <a:ext cx="35894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dirty="0" err="1" smtClean="0"/>
                <a:t>Reaction</a:t>
              </a:r>
              <a:r>
                <a:rPr lang="nb-NO" dirty="0" smtClean="0"/>
                <a:t> at </a:t>
              </a:r>
              <a:r>
                <a:rPr lang="nb-NO" dirty="0" err="1" smtClean="0"/>
                <a:t>the</a:t>
              </a:r>
              <a:r>
                <a:rPr lang="nb-NO" dirty="0" smtClean="0"/>
                <a:t> 660 km </a:t>
              </a:r>
              <a:r>
                <a:rPr lang="nb-NO" dirty="0" err="1" smtClean="0"/>
                <a:t>discontinuity</a:t>
              </a:r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2089970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04694" y="111154"/>
            <a:ext cx="4810462" cy="451406"/>
          </a:xfrm>
          <a:prstGeom prst="rect">
            <a:avLst/>
          </a:prstGeom>
          <a:solidFill>
            <a:srgbClr val="EBFFFF"/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2800"/>
              </a:lnSpc>
            </a:pPr>
            <a:r>
              <a:rPr lang="nb-NO" sz="2400" dirty="0" smtClean="0">
                <a:solidFill>
                  <a:srgbClr val="0066FF"/>
                </a:solidFill>
              </a:rPr>
              <a:t>Lower mantle iron disproportionation</a:t>
            </a:r>
            <a:endParaRPr lang="en-GB" sz="2400" baseline="30000" dirty="0">
              <a:solidFill>
                <a:srgbClr val="0066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6197" y="764233"/>
            <a:ext cx="7404591" cy="8104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800"/>
              </a:lnSpc>
            </a:pPr>
            <a:r>
              <a:rPr lang="en-GB" sz="1800" b="1" dirty="0" smtClean="0">
                <a:solidFill>
                  <a:srgbClr val="0000FF"/>
                </a:solidFill>
              </a:rPr>
              <a:t>Reaction at the 660 </a:t>
            </a:r>
            <a:r>
              <a:rPr lang="en-GB" sz="1800" b="1" dirty="0">
                <a:solidFill>
                  <a:srgbClr val="0000FF"/>
                </a:solidFill>
              </a:rPr>
              <a:t>km </a:t>
            </a:r>
            <a:r>
              <a:rPr lang="en-GB" sz="1800" b="1" dirty="0" smtClean="0">
                <a:solidFill>
                  <a:srgbClr val="0000FF"/>
                </a:solidFill>
              </a:rPr>
              <a:t>boundary</a:t>
            </a:r>
            <a:r>
              <a:rPr lang="en-GB" sz="1800" dirty="0" smtClean="0">
                <a:solidFill>
                  <a:srgbClr val="0000FF"/>
                </a:solidFill>
              </a:rPr>
              <a:t>:</a:t>
            </a:r>
          </a:p>
          <a:p>
            <a:pPr>
              <a:lnSpc>
                <a:spcPts val="2800"/>
              </a:lnSpc>
            </a:pPr>
            <a:r>
              <a:rPr lang="en-GB" sz="1800" dirty="0" err="1" smtClean="0"/>
              <a:t>ringwoodite</a:t>
            </a:r>
            <a:r>
              <a:rPr lang="en-GB" sz="1800" dirty="0" smtClean="0"/>
              <a:t> (</a:t>
            </a:r>
            <a:r>
              <a:rPr lang="en-GB" sz="1800" dirty="0" err="1" smtClean="0"/>
              <a:t>rwd</a:t>
            </a:r>
            <a:r>
              <a:rPr lang="en-GB" sz="1800" dirty="0" smtClean="0"/>
              <a:t>) + garnet  =  </a:t>
            </a:r>
            <a:r>
              <a:rPr lang="en-GB" sz="1800" dirty="0" err="1" smtClean="0"/>
              <a:t>bridgmanite</a:t>
            </a:r>
            <a:r>
              <a:rPr lang="en-GB" sz="1800" dirty="0" smtClean="0"/>
              <a:t> (</a:t>
            </a:r>
            <a:r>
              <a:rPr lang="en-GB" sz="1800" dirty="0" err="1" smtClean="0"/>
              <a:t>bm</a:t>
            </a:r>
            <a:r>
              <a:rPr lang="en-GB" sz="1800" dirty="0" smtClean="0"/>
              <a:t>)  +  </a:t>
            </a:r>
            <a:r>
              <a:rPr lang="en-GB" sz="1800" dirty="0" err="1" smtClean="0"/>
              <a:t>ferropericlase</a:t>
            </a:r>
            <a:r>
              <a:rPr lang="en-GB" sz="1800" dirty="0" smtClean="0"/>
              <a:t> (</a:t>
            </a:r>
            <a:r>
              <a:rPr lang="en-GB" sz="1800" dirty="0" err="1" smtClean="0"/>
              <a:t>fp</a:t>
            </a:r>
            <a:r>
              <a:rPr lang="en-GB" sz="1800" dirty="0" smtClean="0"/>
              <a:t>) + metal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51520" y="1694443"/>
            <a:ext cx="7146572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GB" sz="1800" dirty="0" smtClean="0">
                <a:solidFill>
                  <a:srgbClr val="008000"/>
                </a:solidFill>
              </a:rPr>
              <a:t>2 Fe</a:t>
            </a:r>
            <a:r>
              <a:rPr lang="en-GB" sz="1800" baseline="-25000" dirty="0" smtClean="0">
                <a:solidFill>
                  <a:srgbClr val="008000"/>
                </a:solidFill>
              </a:rPr>
              <a:t>2</a:t>
            </a:r>
            <a:r>
              <a:rPr lang="en-GB" sz="1800" dirty="0" smtClean="0">
                <a:solidFill>
                  <a:srgbClr val="008000"/>
                </a:solidFill>
              </a:rPr>
              <a:t>SiO</a:t>
            </a:r>
            <a:r>
              <a:rPr lang="en-GB" sz="1800" baseline="-25000" dirty="0" smtClean="0">
                <a:solidFill>
                  <a:srgbClr val="008000"/>
                </a:solidFill>
              </a:rPr>
              <a:t>4 </a:t>
            </a:r>
            <a:r>
              <a:rPr lang="en-GB" sz="1800" dirty="0" smtClean="0">
                <a:solidFill>
                  <a:srgbClr val="008000"/>
                </a:solidFill>
              </a:rPr>
              <a:t>+ 2 Mg</a:t>
            </a:r>
            <a:r>
              <a:rPr lang="en-GB" sz="1800" baseline="-25000" dirty="0" smtClean="0">
                <a:solidFill>
                  <a:srgbClr val="008000"/>
                </a:solidFill>
              </a:rPr>
              <a:t>2</a:t>
            </a:r>
            <a:r>
              <a:rPr lang="en-GB" sz="1800" dirty="0" smtClean="0">
                <a:solidFill>
                  <a:srgbClr val="008000"/>
                </a:solidFill>
              </a:rPr>
              <a:t>SiO</a:t>
            </a:r>
            <a:r>
              <a:rPr lang="en-GB" sz="1800" baseline="-25000" dirty="0" smtClean="0">
                <a:solidFill>
                  <a:srgbClr val="008000"/>
                </a:solidFill>
              </a:rPr>
              <a:t>4</a:t>
            </a:r>
            <a:r>
              <a:rPr lang="en-GB" sz="1800" dirty="0" smtClean="0">
                <a:solidFill>
                  <a:srgbClr val="008000"/>
                </a:solidFill>
              </a:rPr>
              <a:t>  </a:t>
            </a:r>
            <a:r>
              <a:rPr lang="en-GB" sz="1800" dirty="0" smtClean="0"/>
              <a:t>+  </a:t>
            </a:r>
            <a:r>
              <a:rPr lang="en-GB" sz="1800" dirty="0" smtClean="0">
                <a:solidFill>
                  <a:srgbClr val="FF0000"/>
                </a:solidFill>
              </a:rPr>
              <a:t>Al</a:t>
            </a:r>
            <a:r>
              <a:rPr lang="en-GB" sz="1800" baseline="-25000" dirty="0" smtClean="0">
                <a:solidFill>
                  <a:srgbClr val="FF0000"/>
                </a:solidFill>
              </a:rPr>
              <a:t>2</a:t>
            </a:r>
            <a:r>
              <a:rPr lang="en-GB" sz="1800" dirty="0" smtClean="0">
                <a:solidFill>
                  <a:srgbClr val="FF0000"/>
                </a:solidFill>
              </a:rPr>
              <a:t>O</a:t>
            </a:r>
            <a:r>
              <a:rPr lang="en-GB" sz="1800" baseline="-25000" dirty="0" smtClean="0">
                <a:solidFill>
                  <a:srgbClr val="FF0000"/>
                </a:solidFill>
              </a:rPr>
              <a:t>3</a:t>
            </a:r>
            <a:r>
              <a:rPr lang="en-GB" sz="1800" dirty="0" smtClean="0"/>
              <a:t>    </a:t>
            </a:r>
            <a:r>
              <a:rPr lang="en-GB" sz="1800" b="1" dirty="0" smtClean="0"/>
              <a:t>=</a:t>
            </a:r>
            <a:r>
              <a:rPr lang="en-GB" sz="1800" dirty="0" smtClean="0"/>
              <a:t>   </a:t>
            </a:r>
            <a:r>
              <a:rPr lang="en-GB" sz="1800" dirty="0" smtClean="0">
                <a:solidFill>
                  <a:srgbClr val="3366FF"/>
                </a:solidFill>
              </a:rPr>
              <a:t>2 FeAlO</a:t>
            </a:r>
            <a:r>
              <a:rPr lang="en-GB" sz="1800" baseline="-25000" dirty="0" smtClean="0">
                <a:solidFill>
                  <a:srgbClr val="3366FF"/>
                </a:solidFill>
              </a:rPr>
              <a:t>3 </a:t>
            </a:r>
            <a:r>
              <a:rPr lang="en-GB" sz="1800" dirty="0" smtClean="0">
                <a:solidFill>
                  <a:srgbClr val="3366FF"/>
                </a:solidFill>
              </a:rPr>
              <a:t>+ 4 MgSiO</a:t>
            </a:r>
            <a:r>
              <a:rPr lang="en-GB" sz="1800" baseline="-25000" dirty="0" smtClean="0">
                <a:solidFill>
                  <a:srgbClr val="3366FF"/>
                </a:solidFill>
              </a:rPr>
              <a:t>3</a:t>
            </a:r>
            <a:r>
              <a:rPr lang="en-GB" sz="1800" dirty="0" smtClean="0">
                <a:solidFill>
                  <a:srgbClr val="0066FF"/>
                </a:solidFill>
              </a:rPr>
              <a:t>  </a:t>
            </a:r>
            <a:r>
              <a:rPr lang="en-GB" sz="1800" dirty="0" smtClean="0"/>
              <a:t>+  </a:t>
            </a:r>
            <a:r>
              <a:rPr lang="en-GB" sz="1800" dirty="0" err="1" smtClean="0"/>
              <a:t>FeO</a:t>
            </a:r>
            <a:r>
              <a:rPr lang="en-GB" sz="1800" baseline="-25000" dirty="0" smtClean="0"/>
              <a:t> </a:t>
            </a:r>
            <a:r>
              <a:rPr lang="en-GB" sz="1800" dirty="0" smtClean="0"/>
              <a:t> +  </a:t>
            </a:r>
            <a:r>
              <a:rPr lang="en-GB" sz="1800" b="1" dirty="0" smtClean="0"/>
              <a:t>Fe</a:t>
            </a:r>
            <a:endParaRPr lang="en-GB" sz="1800" b="1" dirty="0"/>
          </a:p>
        </p:txBody>
      </p:sp>
      <p:sp>
        <p:nvSpPr>
          <p:cNvPr id="14" name="Right Brace 13"/>
          <p:cNvSpPr/>
          <p:nvPr/>
        </p:nvSpPr>
        <p:spPr>
          <a:xfrm rot="5400000">
            <a:off x="1308895" y="1123080"/>
            <a:ext cx="190497" cy="2140468"/>
          </a:xfrm>
          <a:prstGeom prst="rightBrace">
            <a:avLst/>
          </a:prstGeom>
          <a:ln w="6350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Box 14"/>
          <p:cNvSpPr txBox="1"/>
          <p:nvPr/>
        </p:nvSpPr>
        <p:spPr>
          <a:xfrm>
            <a:off x="1072761" y="2202945"/>
            <a:ext cx="6270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000" b="1" dirty="0" smtClean="0">
                <a:solidFill>
                  <a:srgbClr val="008000"/>
                </a:solidFill>
              </a:rPr>
              <a:t>rwd</a:t>
            </a:r>
            <a:endParaRPr lang="en-GB" sz="2000" b="1" dirty="0">
              <a:solidFill>
                <a:srgbClr val="008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641512" y="2151593"/>
            <a:ext cx="5405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000" b="1" dirty="0" smtClean="0">
                <a:solidFill>
                  <a:srgbClr val="3366FF"/>
                </a:solidFill>
              </a:rPr>
              <a:t>bm</a:t>
            </a:r>
            <a:endParaRPr lang="en-GB" sz="2000" b="1" dirty="0">
              <a:solidFill>
                <a:srgbClr val="3366FF"/>
              </a:solidFill>
            </a:endParaRPr>
          </a:p>
        </p:txBody>
      </p:sp>
      <p:sp>
        <p:nvSpPr>
          <p:cNvPr id="17" name="Right Brace 16"/>
          <p:cNvSpPr/>
          <p:nvPr/>
        </p:nvSpPr>
        <p:spPr>
          <a:xfrm rot="5400000">
            <a:off x="4800240" y="1163693"/>
            <a:ext cx="195925" cy="2039421"/>
          </a:xfrm>
          <a:prstGeom prst="rightBrace">
            <a:avLst/>
          </a:prstGeom>
          <a:ln w="6350">
            <a:solidFill>
              <a:srgbClr val="33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/>
          <p:cNvSpPr txBox="1"/>
          <p:nvPr/>
        </p:nvSpPr>
        <p:spPr>
          <a:xfrm>
            <a:off x="6895776" y="2019638"/>
            <a:ext cx="930063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400"/>
              </a:lnSpc>
            </a:pPr>
            <a:r>
              <a:rPr lang="nb-NO" sz="1050" dirty="0" smtClean="0"/>
              <a:t>Fe-</a:t>
            </a:r>
            <a:r>
              <a:rPr lang="nb-NO" sz="1050" dirty="0" err="1" smtClean="0"/>
              <a:t>dominated</a:t>
            </a:r>
            <a:endParaRPr lang="nb-NO" sz="1050" dirty="0" smtClean="0"/>
          </a:p>
          <a:p>
            <a:pPr>
              <a:lnSpc>
                <a:spcPts val="1400"/>
              </a:lnSpc>
            </a:pPr>
            <a:r>
              <a:rPr lang="nb-NO" sz="1050" dirty="0" smtClean="0"/>
              <a:t> metal</a:t>
            </a:r>
            <a:endParaRPr lang="en-GB" sz="1050" dirty="0"/>
          </a:p>
        </p:txBody>
      </p:sp>
      <p:sp>
        <p:nvSpPr>
          <p:cNvPr id="21" name="TextBox 20"/>
          <p:cNvSpPr txBox="1"/>
          <p:nvPr/>
        </p:nvSpPr>
        <p:spPr>
          <a:xfrm>
            <a:off x="2704964" y="2069936"/>
            <a:ext cx="763351" cy="2718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400"/>
              </a:lnSpc>
            </a:pPr>
            <a:r>
              <a:rPr lang="nb-NO" sz="1200" dirty="0" smtClean="0">
                <a:solidFill>
                  <a:srgbClr val="FF0000"/>
                </a:solidFill>
              </a:rPr>
              <a:t>ga-comp.</a:t>
            </a:r>
            <a:endParaRPr lang="en-GB" sz="1200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311196" y="2049004"/>
            <a:ext cx="296876" cy="2718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400"/>
              </a:lnSpc>
            </a:pPr>
            <a:r>
              <a:rPr lang="nb-NO" sz="1050" dirty="0" smtClean="0"/>
              <a:t>fp</a:t>
            </a:r>
            <a:endParaRPr lang="en-GB" sz="1050" dirty="0"/>
          </a:p>
        </p:txBody>
      </p:sp>
      <p:sp>
        <p:nvSpPr>
          <p:cNvPr id="26" name="TextBox 25"/>
          <p:cNvSpPr txBox="1"/>
          <p:nvPr/>
        </p:nvSpPr>
        <p:spPr>
          <a:xfrm>
            <a:off x="286135" y="2434389"/>
            <a:ext cx="7903126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GB" b="1" dirty="0" smtClean="0"/>
              <a:t>Or:</a:t>
            </a:r>
            <a:endParaRPr lang="en-GB" dirty="0" smtClean="0"/>
          </a:p>
          <a:p>
            <a:pPr>
              <a:lnSpc>
                <a:spcPts val="3000"/>
              </a:lnSpc>
            </a:pPr>
            <a:r>
              <a:rPr lang="en-GB" dirty="0" smtClean="0">
                <a:solidFill>
                  <a:srgbClr val="008000"/>
                </a:solidFill>
              </a:rPr>
              <a:t>2 Fe</a:t>
            </a:r>
            <a:r>
              <a:rPr lang="en-GB" baseline="-25000" dirty="0" smtClean="0">
                <a:solidFill>
                  <a:srgbClr val="008000"/>
                </a:solidFill>
              </a:rPr>
              <a:t>2</a:t>
            </a:r>
            <a:r>
              <a:rPr lang="en-GB" dirty="0" smtClean="0">
                <a:solidFill>
                  <a:srgbClr val="008000"/>
                </a:solidFill>
              </a:rPr>
              <a:t>SiO</a:t>
            </a:r>
            <a:r>
              <a:rPr lang="en-GB" baseline="-25000" dirty="0" smtClean="0">
                <a:solidFill>
                  <a:srgbClr val="008000"/>
                </a:solidFill>
              </a:rPr>
              <a:t>4 </a:t>
            </a:r>
            <a:r>
              <a:rPr lang="en-GB" dirty="0" smtClean="0">
                <a:solidFill>
                  <a:srgbClr val="008000"/>
                </a:solidFill>
              </a:rPr>
              <a:t>+ 2 Mg</a:t>
            </a:r>
            <a:r>
              <a:rPr lang="en-GB" baseline="-25000" dirty="0" smtClean="0">
                <a:solidFill>
                  <a:srgbClr val="008000"/>
                </a:solidFill>
              </a:rPr>
              <a:t>2</a:t>
            </a:r>
            <a:r>
              <a:rPr lang="en-GB" dirty="0" smtClean="0">
                <a:solidFill>
                  <a:srgbClr val="008000"/>
                </a:solidFill>
              </a:rPr>
              <a:t>SiO</a:t>
            </a:r>
            <a:r>
              <a:rPr lang="en-GB" baseline="-25000" dirty="0" smtClean="0">
                <a:solidFill>
                  <a:srgbClr val="008000"/>
                </a:solidFill>
              </a:rPr>
              <a:t>4</a:t>
            </a:r>
            <a:r>
              <a:rPr lang="en-GB" dirty="0" smtClean="0">
                <a:solidFill>
                  <a:srgbClr val="008000"/>
                </a:solidFill>
              </a:rPr>
              <a:t>  </a:t>
            </a:r>
            <a:r>
              <a:rPr lang="en-GB" dirty="0" smtClean="0"/>
              <a:t>+  </a:t>
            </a:r>
            <a:r>
              <a:rPr lang="en-GB" dirty="0" smtClean="0">
                <a:solidFill>
                  <a:srgbClr val="FF0000"/>
                </a:solidFill>
              </a:rPr>
              <a:t>Mg</a:t>
            </a:r>
            <a:r>
              <a:rPr lang="en-GB" baseline="-25000" dirty="0" smtClean="0">
                <a:solidFill>
                  <a:srgbClr val="FF0000"/>
                </a:solidFill>
              </a:rPr>
              <a:t>3</a:t>
            </a:r>
            <a:r>
              <a:rPr lang="en-GB" dirty="0" smtClean="0">
                <a:solidFill>
                  <a:srgbClr val="FF0000"/>
                </a:solidFill>
              </a:rPr>
              <a:t>Al</a:t>
            </a:r>
            <a:r>
              <a:rPr lang="en-GB" baseline="-25000" dirty="0" smtClean="0">
                <a:solidFill>
                  <a:srgbClr val="FF0000"/>
                </a:solidFill>
              </a:rPr>
              <a:t>2</a:t>
            </a:r>
            <a:r>
              <a:rPr lang="en-GB" dirty="0" smtClean="0">
                <a:solidFill>
                  <a:srgbClr val="FF0000"/>
                </a:solidFill>
              </a:rPr>
              <a:t>Si</a:t>
            </a:r>
            <a:r>
              <a:rPr lang="en-GB" baseline="-25000" dirty="0" smtClean="0">
                <a:solidFill>
                  <a:srgbClr val="FF0000"/>
                </a:solidFill>
              </a:rPr>
              <a:t>3</a:t>
            </a:r>
            <a:r>
              <a:rPr lang="en-GB" dirty="0" smtClean="0">
                <a:solidFill>
                  <a:srgbClr val="FF0000"/>
                </a:solidFill>
              </a:rPr>
              <a:t>O</a:t>
            </a:r>
            <a:r>
              <a:rPr lang="en-GB" baseline="-25000" dirty="0" smtClean="0">
                <a:solidFill>
                  <a:srgbClr val="FF0000"/>
                </a:solidFill>
              </a:rPr>
              <a:t>12</a:t>
            </a:r>
            <a:r>
              <a:rPr lang="en-GB" dirty="0" smtClean="0"/>
              <a:t>    </a:t>
            </a:r>
            <a:r>
              <a:rPr lang="en-GB" sz="1800" b="1" dirty="0" smtClean="0"/>
              <a:t>=</a:t>
            </a:r>
            <a:r>
              <a:rPr lang="en-GB" dirty="0" smtClean="0"/>
              <a:t>   </a:t>
            </a:r>
            <a:r>
              <a:rPr lang="en-GB" dirty="0" smtClean="0">
                <a:solidFill>
                  <a:srgbClr val="3366FF"/>
                </a:solidFill>
              </a:rPr>
              <a:t>2 FeAlO</a:t>
            </a:r>
            <a:r>
              <a:rPr lang="en-GB" baseline="-25000" dirty="0" smtClean="0">
                <a:solidFill>
                  <a:srgbClr val="3366FF"/>
                </a:solidFill>
              </a:rPr>
              <a:t>3 </a:t>
            </a:r>
            <a:r>
              <a:rPr lang="en-GB" dirty="0" smtClean="0">
                <a:solidFill>
                  <a:srgbClr val="3366FF"/>
                </a:solidFill>
              </a:rPr>
              <a:t>+ 7 MgSiO</a:t>
            </a:r>
            <a:r>
              <a:rPr lang="en-GB" baseline="-25000" dirty="0" smtClean="0">
                <a:solidFill>
                  <a:srgbClr val="3366FF"/>
                </a:solidFill>
              </a:rPr>
              <a:t>3</a:t>
            </a:r>
            <a:r>
              <a:rPr lang="en-GB" dirty="0" smtClean="0">
                <a:solidFill>
                  <a:srgbClr val="0066FF"/>
                </a:solidFill>
              </a:rPr>
              <a:t>  </a:t>
            </a:r>
            <a:r>
              <a:rPr lang="en-GB" dirty="0" smtClean="0"/>
              <a:t>+  </a:t>
            </a:r>
            <a:r>
              <a:rPr lang="en-GB" dirty="0" err="1" smtClean="0">
                <a:solidFill>
                  <a:srgbClr val="000000"/>
                </a:solidFill>
              </a:rPr>
              <a:t>FeO</a:t>
            </a:r>
            <a:r>
              <a:rPr lang="en-GB" baseline="-25000" dirty="0" smtClean="0"/>
              <a:t> </a:t>
            </a:r>
            <a:r>
              <a:rPr lang="en-GB" dirty="0" smtClean="0"/>
              <a:t> +  </a:t>
            </a:r>
            <a:r>
              <a:rPr lang="en-GB" b="1" dirty="0" smtClean="0"/>
              <a:t>Fe</a:t>
            </a:r>
            <a:endParaRPr lang="en-GB" b="1" dirty="0"/>
          </a:p>
        </p:txBody>
      </p:sp>
      <p:sp>
        <p:nvSpPr>
          <p:cNvPr id="27" name="Right Brace 26"/>
          <p:cNvSpPr/>
          <p:nvPr/>
        </p:nvSpPr>
        <p:spPr>
          <a:xfrm rot="5400000">
            <a:off x="1359692" y="2261264"/>
            <a:ext cx="185624" cy="2113897"/>
          </a:xfrm>
          <a:prstGeom prst="rightBrace">
            <a:avLst/>
          </a:prstGeom>
          <a:ln w="6350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TextBox 27"/>
          <p:cNvSpPr txBox="1"/>
          <p:nvPr/>
        </p:nvSpPr>
        <p:spPr>
          <a:xfrm>
            <a:off x="1180135" y="3297443"/>
            <a:ext cx="58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800" b="1" dirty="0" smtClean="0">
                <a:solidFill>
                  <a:srgbClr val="008000"/>
                </a:solidFill>
              </a:rPr>
              <a:t>rwd</a:t>
            </a:r>
            <a:endParaRPr lang="en-GB" sz="1800" b="1" dirty="0">
              <a:solidFill>
                <a:srgbClr val="008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417837" y="3261239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800" b="1" dirty="0" smtClean="0">
                <a:solidFill>
                  <a:srgbClr val="3366FF"/>
                </a:solidFill>
              </a:rPr>
              <a:t>bm</a:t>
            </a:r>
            <a:endParaRPr lang="en-GB" sz="1800" b="1" dirty="0">
              <a:solidFill>
                <a:srgbClr val="3366FF"/>
              </a:solidFill>
            </a:endParaRPr>
          </a:p>
        </p:txBody>
      </p:sp>
      <p:sp>
        <p:nvSpPr>
          <p:cNvPr id="30" name="Right Brace 29"/>
          <p:cNvSpPr/>
          <p:nvPr/>
        </p:nvSpPr>
        <p:spPr>
          <a:xfrm rot="5400000">
            <a:off x="5591259" y="2257012"/>
            <a:ext cx="158425" cy="2056552"/>
          </a:xfrm>
          <a:prstGeom prst="rightBrace">
            <a:avLst/>
          </a:prstGeom>
          <a:ln w="6350">
            <a:solidFill>
              <a:srgbClr val="33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TextBox 30"/>
          <p:cNvSpPr txBox="1"/>
          <p:nvPr/>
        </p:nvSpPr>
        <p:spPr>
          <a:xfrm>
            <a:off x="7676274" y="3142152"/>
            <a:ext cx="930063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400"/>
              </a:lnSpc>
            </a:pPr>
            <a:r>
              <a:rPr lang="nb-NO" sz="1050" dirty="0" smtClean="0"/>
              <a:t>Fe-</a:t>
            </a:r>
            <a:r>
              <a:rPr lang="nb-NO" sz="1050" dirty="0" err="1" smtClean="0"/>
              <a:t>dominated</a:t>
            </a:r>
            <a:endParaRPr lang="nb-NO" sz="1050" dirty="0" smtClean="0"/>
          </a:p>
          <a:p>
            <a:pPr>
              <a:lnSpc>
                <a:spcPts val="1400"/>
              </a:lnSpc>
            </a:pPr>
            <a:r>
              <a:rPr lang="nb-NO" sz="1050" dirty="0" smtClean="0"/>
              <a:t> metal</a:t>
            </a:r>
            <a:endParaRPr lang="en-GB" sz="1050" dirty="0"/>
          </a:p>
        </p:txBody>
      </p:sp>
      <p:sp>
        <p:nvSpPr>
          <p:cNvPr id="32" name="TextBox 31"/>
          <p:cNvSpPr txBox="1"/>
          <p:nvPr/>
        </p:nvSpPr>
        <p:spPr>
          <a:xfrm>
            <a:off x="3086639" y="3179564"/>
            <a:ext cx="763351" cy="2718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400"/>
              </a:lnSpc>
            </a:pPr>
            <a:r>
              <a:rPr lang="nb-NO" sz="1200" dirty="0" smtClean="0">
                <a:solidFill>
                  <a:srgbClr val="FF0000"/>
                </a:solidFill>
              </a:rPr>
              <a:t>ga-comp.</a:t>
            </a:r>
            <a:endParaRPr lang="en-GB" sz="1200" dirty="0">
              <a:solidFill>
                <a:srgbClr val="FF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082268" y="3144026"/>
            <a:ext cx="296876" cy="2718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400"/>
              </a:lnSpc>
            </a:pPr>
            <a:r>
              <a:rPr lang="nb-NO" sz="1050" dirty="0" smtClean="0"/>
              <a:t>fp</a:t>
            </a:r>
            <a:endParaRPr lang="en-GB" sz="1050" dirty="0"/>
          </a:p>
        </p:txBody>
      </p:sp>
      <p:grpSp>
        <p:nvGrpSpPr>
          <p:cNvPr id="3" name="Group 2"/>
          <p:cNvGrpSpPr/>
          <p:nvPr/>
        </p:nvGrpSpPr>
        <p:grpSpPr>
          <a:xfrm>
            <a:off x="299330" y="4317293"/>
            <a:ext cx="8296125" cy="2362473"/>
            <a:chOff x="299330" y="4317293"/>
            <a:chExt cx="8296125" cy="2362473"/>
          </a:xfrm>
        </p:grpSpPr>
        <p:sp>
          <p:nvSpPr>
            <p:cNvPr id="23" name="TextBox 22"/>
            <p:cNvSpPr txBox="1"/>
            <p:nvPr/>
          </p:nvSpPr>
          <p:spPr>
            <a:xfrm>
              <a:off x="385281" y="4724639"/>
              <a:ext cx="7061549" cy="4349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3000"/>
                </a:lnSpc>
              </a:pPr>
              <a:r>
                <a:rPr lang="en-GB" sz="1800" dirty="0" err="1" smtClean="0">
                  <a:solidFill>
                    <a:srgbClr val="008000"/>
                  </a:solidFill>
                </a:rPr>
                <a:t>Fe</a:t>
              </a:r>
              <a:r>
                <a:rPr lang="en-GB" sz="1800" baseline="-25000" dirty="0" err="1" smtClean="0">
                  <a:solidFill>
                    <a:srgbClr val="008000"/>
                  </a:solidFill>
                </a:rPr>
                <a:t>2</a:t>
              </a:r>
              <a:r>
                <a:rPr lang="en-GB" sz="1800" dirty="0" err="1" smtClean="0">
                  <a:solidFill>
                    <a:srgbClr val="008000"/>
                  </a:solidFill>
                </a:rPr>
                <a:t>SiO</a:t>
              </a:r>
              <a:r>
                <a:rPr lang="en-GB" sz="1800" baseline="-25000" dirty="0" err="1" smtClean="0">
                  <a:solidFill>
                    <a:srgbClr val="008000"/>
                  </a:solidFill>
                </a:rPr>
                <a:t>4</a:t>
              </a:r>
              <a:r>
                <a:rPr lang="en-GB" sz="1800" baseline="-25000" dirty="0" smtClean="0">
                  <a:solidFill>
                    <a:srgbClr val="008000"/>
                  </a:solidFill>
                </a:rPr>
                <a:t> </a:t>
              </a:r>
              <a:r>
                <a:rPr lang="en-GB" sz="1800" dirty="0" smtClean="0">
                  <a:solidFill>
                    <a:srgbClr val="008000"/>
                  </a:solidFill>
                </a:rPr>
                <a:t>+ </a:t>
              </a:r>
              <a:r>
                <a:rPr lang="en-GB" sz="1800" dirty="0" err="1" smtClean="0">
                  <a:solidFill>
                    <a:srgbClr val="008000"/>
                  </a:solidFill>
                </a:rPr>
                <a:t>Mg</a:t>
              </a:r>
              <a:r>
                <a:rPr lang="en-GB" sz="1800" baseline="-25000" dirty="0" err="1" smtClean="0">
                  <a:solidFill>
                    <a:srgbClr val="008000"/>
                  </a:solidFill>
                </a:rPr>
                <a:t>2</a:t>
              </a:r>
              <a:r>
                <a:rPr lang="en-GB" sz="1800" dirty="0" err="1" smtClean="0">
                  <a:solidFill>
                    <a:srgbClr val="008000"/>
                  </a:solidFill>
                </a:rPr>
                <a:t>SiO</a:t>
              </a:r>
              <a:r>
                <a:rPr lang="en-GB" sz="1800" baseline="-25000" dirty="0" err="1" smtClean="0">
                  <a:solidFill>
                    <a:srgbClr val="008000"/>
                  </a:solidFill>
                </a:rPr>
                <a:t>4</a:t>
              </a:r>
              <a:r>
                <a:rPr lang="en-GB" sz="1800" dirty="0" smtClean="0">
                  <a:solidFill>
                    <a:srgbClr val="008000"/>
                  </a:solidFill>
                </a:rPr>
                <a:t>  </a:t>
              </a:r>
              <a:r>
                <a:rPr lang="en-GB" sz="1800" dirty="0" smtClean="0"/>
                <a:t>+  </a:t>
              </a:r>
              <a:r>
                <a:rPr lang="en-GB" dirty="0" err="1" smtClean="0"/>
                <a:t>Mg</a:t>
              </a:r>
              <a:r>
                <a:rPr lang="en-GB" baseline="-25000" dirty="0" err="1" smtClean="0"/>
                <a:t>3</a:t>
              </a:r>
              <a:r>
                <a:rPr lang="en-GB" dirty="0" err="1" smtClean="0"/>
                <a:t>Al</a:t>
              </a:r>
              <a:r>
                <a:rPr lang="en-GB" baseline="-25000" dirty="0" err="1" smtClean="0"/>
                <a:t>2</a:t>
              </a:r>
              <a:r>
                <a:rPr lang="en-GB" dirty="0" err="1" smtClean="0"/>
                <a:t>Si</a:t>
              </a:r>
              <a:r>
                <a:rPr lang="en-GB" baseline="-25000" dirty="0" err="1" smtClean="0"/>
                <a:t>3</a:t>
              </a:r>
              <a:r>
                <a:rPr lang="en-GB" dirty="0" err="1" smtClean="0"/>
                <a:t>O</a:t>
              </a:r>
              <a:r>
                <a:rPr lang="en-GB" baseline="-25000" dirty="0" err="1" smtClean="0"/>
                <a:t>12</a:t>
              </a:r>
              <a:r>
                <a:rPr lang="en-GB" sz="1800" dirty="0" smtClean="0"/>
                <a:t>  </a:t>
              </a:r>
              <a:r>
                <a:rPr lang="en-GB" dirty="0" smtClean="0"/>
                <a:t>+  </a:t>
              </a:r>
              <a:r>
                <a:rPr lang="en-GB" b="1" dirty="0" smtClean="0">
                  <a:solidFill>
                    <a:srgbClr val="FF9900"/>
                  </a:solidFill>
                </a:rPr>
                <a:t>0.5 </a:t>
              </a:r>
              <a:r>
                <a:rPr lang="en-GB" b="1" dirty="0" err="1" smtClean="0">
                  <a:solidFill>
                    <a:srgbClr val="FF9900"/>
                  </a:solidFill>
                </a:rPr>
                <a:t>O</a:t>
              </a:r>
              <a:r>
                <a:rPr lang="en-GB" b="1" baseline="-25000" dirty="0" err="1" smtClean="0">
                  <a:solidFill>
                    <a:srgbClr val="FF9900"/>
                  </a:solidFill>
                </a:rPr>
                <a:t>2</a:t>
              </a:r>
              <a:r>
                <a:rPr lang="en-GB" sz="1800" dirty="0" smtClean="0"/>
                <a:t>  </a:t>
              </a:r>
              <a:r>
                <a:rPr lang="en-GB" sz="1800" b="1" dirty="0" smtClean="0"/>
                <a:t>=</a:t>
              </a:r>
              <a:r>
                <a:rPr lang="en-GB" sz="1800" dirty="0" smtClean="0"/>
                <a:t>   </a:t>
              </a:r>
              <a:r>
                <a:rPr lang="en-GB" sz="1800" dirty="0" smtClean="0">
                  <a:solidFill>
                    <a:srgbClr val="0066FF"/>
                  </a:solidFill>
                </a:rPr>
                <a:t>2 FeAlO</a:t>
              </a:r>
              <a:r>
                <a:rPr lang="en-GB" sz="1800" baseline="-25000" dirty="0" smtClean="0">
                  <a:solidFill>
                    <a:srgbClr val="0066FF"/>
                  </a:solidFill>
                </a:rPr>
                <a:t>3 </a:t>
              </a:r>
              <a:r>
                <a:rPr lang="en-GB" sz="1800" dirty="0" smtClean="0">
                  <a:solidFill>
                    <a:srgbClr val="0066FF"/>
                  </a:solidFill>
                </a:rPr>
                <a:t>+ 5 </a:t>
              </a:r>
              <a:r>
                <a:rPr lang="en-GB" sz="1800" dirty="0" err="1" smtClean="0">
                  <a:solidFill>
                    <a:srgbClr val="0066FF"/>
                  </a:solidFill>
                </a:rPr>
                <a:t>MgSiO</a:t>
              </a:r>
              <a:r>
                <a:rPr lang="en-GB" sz="1800" baseline="-25000" dirty="0" err="1" smtClean="0">
                  <a:solidFill>
                    <a:srgbClr val="0066FF"/>
                  </a:solidFill>
                </a:rPr>
                <a:t>3</a:t>
              </a:r>
              <a:endParaRPr lang="en-GB" sz="1800" b="1" dirty="0">
                <a:solidFill>
                  <a:srgbClr val="0066FF"/>
                </a:solidFill>
              </a:endParaRPr>
            </a:p>
          </p:txBody>
        </p:sp>
        <p:sp>
          <p:nvSpPr>
            <p:cNvPr id="24" name="Right Brace 23"/>
            <p:cNvSpPr/>
            <p:nvPr/>
          </p:nvSpPr>
          <p:spPr>
            <a:xfrm rot="5400000">
              <a:off x="1297585" y="4298348"/>
              <a:ext cx="163839" cy="1823668"/>
            </a:xfrm>
            <a:prstGeom prst="rightBrace">
              <a:avLst/>
            </a:prstGeom>
            <a:ln w="6350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062484" y="5170589"/>
              <a:ext cx="62709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2000" b="1" dirty="0" smtClean="0">
                  <a:solidFill>
                    <a:srgbClr val="008000"/>
                  </a:solidFill>
                </a:rPr>
                <a:t>rwd</a:t>
              </a:r>
              <a:endParaRPr lang="en-GB" sz="2000" b="1" dirty="0">
                <a:solidFill>
                  <a:srgbClr val="008000"/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6031199" y="5160545"/>
              <a:ext cx="54053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2000" b="1" dirty="0" smtClean="0">
                  <a:solidFill>
                    <a:srgbClr val="0066FF"/>
                  </a:solidFill>
                </a:rPr>
                <a:t>bm</a:t>
              </a:r>
              <a:endParaRPr lang="en-GB" sz="2000" b="1" dirty="0">
                <a:solidFill>
                  <a:srgbClr val="0066FF"/>
                </a:solidFill>
              </a:endParaRPr>
            </a:p>
          </p:txBody>
        </p:sp>
        <p:sp>
          <p:nvSpPr>
            <p:cNvPr id="35" name="Right Brace 34"/>
            <p:cNvSpPr/>
            <p:nvPr/>
          </p:nvSpPr>
          <p:spPr>
            <a:xfrm rot="5400000">
              <a:off x="6172041" y="4167703"/>
              <a:ext cx="195925" cy="2049690"/>
            </a:xfrm>
            <a:prstGeom prst="rightBrace">
              <a:avLst/>
            </a:prstGeom>
            <a:ln w="6350">
              <a:solidFill>
                <a:srgbClr val="0066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0066FF"/>
                </a:solidFill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2838725" y="5069310"/>
              <a:ext cx="763351" cy="2718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400"/>
                </a:lnSpc>
              </a:pPr>
              <a:r>
                <a:rPr lang="nb-NO" sz="1200" dirty="0" smtClean="0"/>
                <a:t>ga-comp.</a:t>
              </a:r>
              <a:endParaRPr lang="en-GB" sz="1200" dirty="0"/>
            </a:p>
          </p:txBody>
        </p:sp>
        <p:sp>
          <p:nvSpPr>
            <p:cNvPr id="39" name="Text Box 8"/>
            <p:cNvSpPr txBox="1">
              <a:spLocks noChangeArrowheads="1"/>
            </p:cNvSpPr>
            <p:nvPr/>
          </p:nvSpPr>
          <p:spPr bwMode="auto">
            <a:xfrm>
              <a:off x="318894" y="5553304"/>
              <a:ext cx="8276561" cy="1126462"/>
            </a:xfrm>
            <a:prstGeom prst="rect">
              <a:avLst/>
            </a:prstGeom>
            <a:solidFill>
              <a:srgbClr val="FFFFCC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is-IS" sz="2000" dirty="0" err="1">
                  <a:cs typeface="Times New Roman" pitchFamily="18" charset="0"/>
                </a:rPr>
                <a:t>Equilibrium</a:t>
              </a:r>
              <a:r>
                <a:rPr lang="is-IS" sz="2000" dirty="0">
                  <a:cs typeface="Times New Roman" pitchFamily="18" charset="0"/>
                </a:rPr>
                <a:t> </a:t>
              </a:r>
              <a:r>
                <a:rPr lang="is-IS" sz="2000" dirty="0" err="1">
                  <a:cs typeface="Times New Roman" pitchFamily="18" charset="0"/>
                </a:rPr>
                <a:t>constant</a:t>
              </a:r>
              <a:r>
                <a:rPr lang="is-IS" sz="2000" dirty="0">
                  <a:cs typeface="Times New Roman" pitchFamily="18" charset="0"/>
                </a:rPr>
                <a:t>:  </a:t>
              </a:r>
              <a:r>
                <a:rPr lang="is-IS" sz="2000" dirty="0">
                  <a:solidFill>
                    <a:schemeClr val="accent2"/>
                  </a:solidFill>
                  <a:cs typeface="Times New Roman" pitchFamily="18" charset="0"/>
                </a:rPr>
                <a:t>K </a:t>
              </a:r>
              <a:r>
                <a:rPr lang="is-IS" dirty="0">
                  <a:solidFill>
                    <a:schemeClr val="accent2"/>
                  </a:solidFill>
                  <a:cs typeface="Times New Roman" pitchFamily="18" charset="0"/>
                </a:rPr>
                <a:t>=  </a:t>
              </a:r>
              <a:r>
                <a:rPr lang="is-IS" dirty="0" err="1" smtClean="0">
                  <a:solidFill>
                    <a:schemeClr val="accent2"/>
                  </a:solidFill>
                  <a:cs typeface="Times New Roman" pitchFamily="18" charset="0"/>
                </a:rPr>
                <a:t>a</a:t>
              </a:r>
              <a:r>
                <a:rPr lang="is-IS" baseline="-30000" dirty="0" err="1" smtClean="0">
                  <a:solidFill>
                    <a:schemeClr val="accent2"/>
                  </a:solidFill>
                  <a:cs typeface="Times New Roman" pitchFamily="18" charset="0"/>
                </a:rPr>
                <a:t>FA</a:t>
              </a:r>
              <a:r>
                <a:rPr lang="is-IS" baseline="30000" dirty="0" err="1" smtClean="0">
                  <a:solidFill>
                    <a:schemeClr val="accent2"/>
                  </a:solidFill>
                  <a:cs typeface="Times New Roman" pitchFamily="18" charset="0"/>
                </a:rPr>
                <a:t>2</a:t>
              </a:r>
              <a:r>
                <a:rPr lang="is-IS" dirty="0" smtClean="0">
                  <a:solidFill>
                    <a:schemeClr val="accent2"/>
                  </a:solidFill>
                  <a:cs typeface="Times New Roman" pitchFamily="18" charset="0"/>
                </a:rPr>
                <a:t> </a:t>
              </a:r>
              <a:r>
                <a:rPr lang="is-IS" baseline="-12000" dirty="0">
                  <a:solidFill>
                    <a:schemeClr val="accent2"/>
                  </a:solidFill>
                  <a:cs typeface="Times New Roman" pitchFamily="18" charset="0"/>
                </a:rPr>
                <a:t>*</a:t>
              </a:r>
              <a:r>
                <a:rPr lang="is-IS" dirty="0">
                  <a:solidFill>
                    <a:schemeClr val="accent2"/>
                  </a:solidFill>
                  <a:cs typeface="Times New Roman" pitchFamily="18" charset="0"/>
                </a:rPr>
                <a:t> </a:t>
              </a:r>
              <a:r>
                <a:rPr lang="is-IS" dirty="0" err="1" smtClean="0">
                  <a:solidFill>
                    <a:schemeClr val="accent2"/>
                  </a:solidFill>
                  <a:cs typeface="Times New Roman" pitchFamily="18" charset="0"/>
                </a:rPr>
                <a:t>a</a:t>
              </a:r>
              <a:r>
                <a:rPr lang="is-IS" baseline="-25000" dirty="0" err="1" smtClean="0">
                  <a:solidFill>
                    <a:schemeClr val="accent2"/>
                  </a:solidFill>
                  <a:cs typeface="Times New Roman" pitchFamily="18" charset="0"/>
                </a:rPr>
                <a:t>MS</a:t>
              </a:r>
              <a:r>
                <a:rPr lang="is-IS" baseline="30000" dirty="0" err="1" smtClean="0">
                  <a:solidFill>
                    <a:schemeClr val="accent2"/>
                  </a:solidFill>
                  <a:cs typeface="Times New Roman" pitchFamily="18" charset="0"/>
                </a:rPr>
                <a:t>5</a:t>
              </a:r>
              <a:r>
                <a:rPr lang="is-IS" dirty="0" smtClean="0">
                  <a:solidFill>
                    <a:schemeClr val="accent2"/>
                  </a:solidFill>
                  <a:cs typeface="Times New Roman" pitchFamily="18" charset="0"/>
                </a:rPr>
                <a:t> </a:t>
              </a:r>
              <a:r>
                <a:rPr lang="is-IS" dirty="0">
                  <a:solidFill>
                    <a:schemeClr val="accent2"/>
                  </a:solidFill>
                  <a:cs typeface="Times New Roman" pitchFamily="18" charset="0"/>
                </a:rPr>
                <a:t>/ [</a:t>
              </a:r>
              <a:r>
                <a:rPr lang="is-IS" sz="2000" b="1" dirty="0" err="1" smtClean="0">
                  <a:solidFill>
                    <a:srgbClr val="FF0000"/>
                  </a:solidFill>
                  <a:cs typeface="Times New Roman" pitchFamily="18" charset="0"/>
                </a:rPr>
                <a:t>f</a:t>
              </a:r>
              <a:r>
                <a:rPr lang="is-IS" sz="2400" b="1" baseline="-12000" dirty="0" err="1" smtClean="0">
                  <a:solidFill>
                    <a:srgbClr val="FF0000"/>
                  </a:solidFill>
                  <a:cs typeface="Times New Roman" pitchFamily="18" charset="0"/>
                </a:rPr>
                <a:t>O</a:t>
              </a:r>
              <a:r>
                <a:rPr lang="is-IS" sz="2000" b="1" baseline="-30000" dirty="0" err="1" smtClean="0">
                  <a:solidFill>
                    <a:srgbClr val="FF0000"/>
                  </a:solidFill>
                  <a:cs typeface="Times New Roman" pitchFamily="18" charset="0"/>
                </a:rPr>
                <a:t>2</a:t>
              </a:r>
              <a:r>
                <a:rPr lang="is-IS" sz="2000" baseline="30000" dirty="0" err="1" smtClean="0">
                  <a:solidFill>
                    <a:srgbClr val="FF0000"/>
                  </a:solidFill>
                  <a:cs typeface="Times New Roman" pitchFamily="18" charset="0"/>
                </a:rPr>
                <a:t>0.5</a:t>
              </a:r>
              <a:r>
                <a:rPr lang="is-IS" sz="2000" baseline="30000" dirty="0" smtClean="0">
                  <a:solidFill>
                    <a:schemeClr val="accent2"/>
                  </a:solidFill>
                  <a:cs typeface="Times New Roman" pitchFamily="18" charset="0"/>
                </a:rPr>
                <a:t> </a:t>
              </a:r>
              <a:r>
                <a:rPr lang="is-IS" baseline="-12000" dirty="0">
                  <a:solidFill>
                    <a:schemeClr val="accent2"/>
                  </a:solidFill>
                  <a:cs typeface="Times New Roman" pitchFamily="18" charset="0"/>
                </a:rPr>
                <a:t>*</a:t>
              </a:r>
              <a:r>
                <a:rPr lang="is-IS" sz="2000" dirty="0">
                  <a:solidFill>
                    <a:schemeClr val="accent2"/>
                  </a:solidFill>
                  <a:cs typeface="Times New Roman" pitchFamily="18" charset="0"/>
                </a:rPr>
                <a:t> </a:t>
              </a:r>
              <a:r>
                <a:rPr lang="is-IS" sz="2000" dirty="0" smtClean="0">
                  <a:solidFill>
                    <a:schemeClr val="accent2"/>
                  </a:solidFill>
                  <a:cs typeface="Times New Roman" pitchFamily="18" charset="0"/>
                </a:rPr>
                <a:t>a</a:t>
              </a:r>
              <a:r>
                <a:rPr lang="is-IS" sz="2000" baseline="-30000" dirty="0" smtClean="0">
                  <a:solidFill>
                    <a:schemeClr val="accent2"/>
                  </a:solidFill>
                  <a:cs typeface="Times New Roman" pitchFamily="18" charset="0"/>
                </a:rPr>
                <a:t>fa</a:t>
              </a:r>
              <a:r>
                <a:rPr lang="is-IS" sz="2000" baseline="-12000" dirty="0">
                  <a:solidFill>
                    <a:schemeClr val="accent2"/>
                  </a:solidFill>
                  <a:cs typeface="Times New Roman" pitchFamily="18" charset="0"/>
                </a:rPr>
                <a:t> *</a:t>
              </a:r>
              <a:r>
                <a:rPr lang="is-IS" sz="2000" dirty="0">
                  <a:solidFill>
                    <a:schemeClr val="accent2"/>
                  </a:solidFill>
                  <a:cs typeface="Times New Roman" pitchFamily="18" charset="0"/>
                </a:rPr>
                <a:t> </a:t>
              </a:r>
              <a:r>
                <a:rPr lang="is-IS" sz="2000" dirty="0" err="1" smtClean="0">
                  <a:solidFill>
                    <a:schemeClr val="accent2"/>
                  </a:solidFill>
                  <a:cs typeface="Times New Roman" pitchFamily="18" charset="0"/>
                </a:rPr>
                <a:t>a</a:t>
              </a:r>
              <a:r>
                <a:rPr lang="is-IS" sz="2000" baseline="-30000" dirty="0" err="1" smtClean="0">
                  <a:solidFill>
                    <a:schemeClr val="accent2"/>
                  </a:solidFill>
                  <a:cs typeface="Times New Roman" pitchFamily="18" charset="0"/>
                </a:rPr>
                <a:t>fo</a:t>
              </a:r>
              <a:r>
                <a:rPr lang="is-IS" sz="2000" baseline="-12000" dirty="0" smtClean="0">
                  <a:solidFill>
                    <a:schemeClr val="accent2"/>
                  </a:solidFill>
                  <a:cs typeface="Times New Roman" pitchFamily="18" charset="0"/>
                </a:rPr>
                <a:t> </a:t>
              </a:r>
              <a:r>
                <a:rPr lang="is-IS" sz="2000" baseline="-12000" dirty="0">
                  <a:solidFill>
                    <a:schemeClr val="accent2"/>
                  </a:solidFill>
                  <a:cs typeface="Times New Roman" pitchFamily="18" charset="0"/>
                </a:rPr>
                <a:t>*</a:t>
              </a:r>
              <a:r>
                <a:rPr lang="is-IS" sz="2000" dirty="0">
                  <a:solidFill>
                    <a:schemeClr val="accent2"/>
                  </a:solidFill>
                  <a:cs typeface="Times New Roman" pitchFamily="18" charset="0"/>
                </a:rPr>
                <a:t> </a:t>
              </a:r>
              <a:r>
                <a:rPr lang="is-IS" sz="2000" dirty="0" err="1" smtClean="0">
                  <a:solidFill>
                    <a:schemeClr val="accent2"/>
                  </a:solidFill>
                  <a:cs typeface="Times New Roman" pitchFamily="18" charset="0"/>
                </a:rPr>
                <a:t>a</a:t>
              </a:r>
              <a:r>
                <a:rPr lang="is-IS" sz="2000" baseline="-30000" dirty="0" err="1" smtClean="0">
                  <a:solidFill>
                    <a:schemeClr val="accent2"/>
                  </a:solidFill>
                  <a:cs typeface="Times New Roman" pitchFamily="18" charset="0"/>
                </a:rPr>
                <a:t>py</a:t>
              </a:r>
              <a:r>
                <a:rPr lang="is-IS" sz="2000" dirty="0" smtClean="0">
                  <a:solidFill>
                    <a:schemeClr val="accent2"/>
                  </a:solidFill>
                  <a:cs typeface="Times New Roman" pitchFamily="18" charset="0"/>
                </a:rPr>
                <a:t>]</a:t>
              </a:r>
              <a:r>
                <a:rPr lang="is-IS" sz="2000" dirty="0" smtClean="0">
                  <a:cs typeface="Times New Roman" pitchFamily="18" charset="0"/>
                </a:rPr>
                <a:t> </a:t>
              </a:r>
              <a:endParaRPr lang="is-IS" sz="2000" dirty="0">
                <a:cs typeface="Times New Roman" pitchFamily="18" charset="0"/>
              </a:endParaRPr>
            </a:p>
            <a:p>
              <a:pPr>
                <a:lnSpc>
                  <a:spcPct val="120000"/>
                </a:lnSpc>
              </a:pPr>
              <a:r>
                <a:rPr lang="is-IS" dirty="0">
                  <a:solidFill>
                    <a:schemeClr val="accent2"/>
                  </a:solidFill>
                  <a:cs typeface="Times New Roman" pitchFamily="18" charset="0"/>
                </a:rPr>
                <a:t>log K = 2 log </a:t>
              </a:r>
              <a:r>
                <a:rPr lang="is-IS" dirty="0" err="1" smtClean="0">
                  <a:solidFill>
                    <a:schemeClr val="accent2"/>
                  </a:solidFill>
                  <a:cs typeface="Times New Roman" pitchFamily="18" charset="0"/>
                </a:rPr>
                <a:t>a</a:t>
              </a:r>
              <a:r>
                <a:rPr lang="is-IS" baseline="-30000" dirty="0" err="1" smtClean="0">
                  <a:solidFill>
                    <a:schemeClr val="accent2"/>
                  </a:solidFill>
                  <a:cs typeface="Times New Roman" pitchFamily="18" charset="0"/>
                </a:rPr>
                <a:t>FA</a:t>
              </a:r>
              <a:r>
                <a:rPr lang="is-IS" dirty="0" smtClean="0">
                  <a:solidFill>
                    <a:schemeClr val="accent2"/>
                  </a:solidFill>
                  <a:cs typeface="Times New Roman" pitchFamily="18" charset="0"/>
                </a:rPr>
                <a:t> </a:t>
              </a:r>
              <a:r>
                <a:rPr lang="nb-NO" dirty="0">
                  <a:solidFill>
                    <a:schemeClr val="accent2"/>
                  </a:solidFill>
                </a:rPr>
                <a:t>+</a:t>
              </a:r>
              <a:r>
                <a:rPr lang="is-IS" dirty="0">
                  <a:solidFill>
                    <a:schemeClr val="accent2"/>
                  </a:solidFill>
                </a:rPr>
                <a:t> </a:t>
              </a:r>
              <a:r>
                <a:rPr lang="is-IS" dirty="0" smtClean="0">
                  <a:solidFill>
                    <a:schemeClr val="accent2"/>
                  </a:solidFill>
                </a:rPr>
                <a:t>5 </a:t>
              </a:r>
              <a:r>
                <a:rPr lang="is-IS" dirty="0">
                  <a:solidFill>
                    <a:schemeClr val="accent2"/>
                  </a:solidFill>
                </a:rPr>
                <a:t>log </a:t>
              </a:r>
              <a:r>
                <a:rPr lang="is-IS" dirty="0" err="1" smtClean="0">
                  <a:solidFill>
                    <a:schemeClr val="accent2"/>
                  </a:solidFill>
                </a:rPr>
                <a:t>a</a:t>
              </a:r>
              <a:r>
                <a:rPr lang="is-IS" baseline="-25000" dirty="0" err="1" smtClean="0">
                  <a:solidFill>
                    <a:schemeClr val="accent2"/>
                  </a:solidFill>
                </a:rPr>
                <a:t>MS</a:t>
              </a:r>
              <a:r>
                <a:rPr lang="is-IS" dirty="0" smtClean="0">
                  <a:solidFill>
                    <a:schemeClr val="accent2"/>
                  </a:solidFill>
                </a:rPr>
                <a:t> </a:t>
              </a:r>
              <a:r>
                <a:rPr lang="nb-NO" dirty="0">
                  <a:solidFill>
                    <a:srgbClr val="FF0000"/>
                  </a:solidFill>
                </a:rPr>
                <a:t>–</a:t>
              </a:r>
              <a:r>
                <a:rPr lang="is-IS" dirty="0">
                  <a:solidFill>
                    <a:srgbClr val="FF0000"/>
                  </a:solidFill>
                  <a:cs typeface="Times New Roman" pitchFamily="18" charset="0"/>
                </a:rPr>
                <a:t> </a:t>
              </a:r>
              <a:r>
                <a:rPr lang="is-IS" dirty="0" smtClean="0">
                  <a:solidFill>
                    <a:srgbClr val="FF0000"/>
                  </a:solidFill>
                  <a:cs typeface="Times New Roman" pitchFamily="18" charset="0"/>
                </a:rPr>
                <a:t>0.5 </a:t>
              </a:r>
              <a:r>
                <a:rPr lang="is-IS" b="1" dirty="0" smtClean="0">
                  <a:solidFill>
                    <a:srgbClr val="FF0000"/>
                  </a:solidFill>
                  <a:cs typeface="Times New Roman" pitchFamily="18" charset="0"/>
                </a:rPr>
                <a:t>log </a:t>
              </a:r>
              <a:r>
                <a:rPr lang="is-IS" b="1" dirty="0" err="1">
                  <a:solidFill>
                    <a:srgbClr val="FF0000"/>
                  </a:solidFill>
                  <a:cs typeface="Times New Roman" pitchFamily="18" charset="0"/>
                </a:rPr>
                <a:t>f</a:t>
              </a:r>
              <a:r>
                <a:rPr lang="is-IS" b="1" baseline="-12000" dirty="0" err="1">
                  <a:solidFill>
                    <a:srgbClr val="FF0000"/>
                  </a:solidFill>
                  <a:cs typeface="Times New Roman" pitchFamily="18" charset="0"/>
                </a:rPr>
                <a:t>O</a:t>
              </a:r>
              <a:r>
                <a:rPr lang="is-IS" b="1" baseline="-30000" dirty="0" err="1">
                  <a:solidFill>
                    <a:srgbClr val="FF0000"/>
                  </a:solidFill>
                  <a:cs typeface="Times New Roman" pitchFamily="18" charset="0"/>
                </a:rPr>
                <a:t>2</a:t>
              </a:r>
              <a:r>
                <a:rPr lang="is-IS" dirty="0">
                  <a:solidFill>
                    <a:schemeClr val="accent2"/>
                  </a:solidFill>
                  <a:cs typeface="Times New Roman" pitchFamily="18" charset="0"/>
                </a:rPr>
                <a:t> </a:t>
              </a:r>
              <a:r>
                <a:rPr lang="nb-NO" dirty="0" smtClean="0">
                  <a:solidFill>
                    <a:schemeClr val="accent2"/>
                  </a:solidFill>
                </a:rPr>
                <a:t>– </a:t>
              </a:r>
              <a:r>
                <a:rPr lang="is-IS" dirty="0" smtClean="0">
                  <a:solidFill>
                    <a:schemeClr val="accent2"/>
                  </a:solidFill>
                  <a:cs typeface="Times New Roman" pitchFamily="18" charset="0"/>
                </a:rPr>
                <a:t>log </a:t>
              </a:r>
              <a:r>
                <a:rPr lang="is-IS" dirty="0">
                  <a:solidFill>
                    <a:schemeClr val="accent2"/>
                  </a:solidFill>
                  <a:cs typeface="Times New Roman" pitchFamily="18" charset="0"/>
                </a:rPr>
                <a:t>a</a:t>
              </a:r>
              <a:r>
                <a:rPr lang="is-IS" baseline="-30000" dirty="0">
                  <a:solidFill>
                    <a:schemeClr val="accent2"/>
                  </a:solidFill>
                  <a:cs typeface="Times New Roman" pitchFamily="18" charset="0"/>
                </a:rPr>
                <a:t>fa</a:t>
              </a:r>
              <a:r>
                <a:rPr lang="is-IS" dirty="0">
                  <a:solidFill>
                    <a:schemeClr val="accent2"/>
                  </a:solidFill>
                  <a:cs typeface="Times New Roman" pitchFamily="18" charset="0"/>
                </a:rPr>
                <a:t> </a:t>
              </a:r>
              <a:r>
                <a:rPr lang="nb-NO" dirty="0">
                  <a:solidFill>
                    <a:schemeClr val="accent2"/>
                  </a:solidFill>
                </a:rPr>
                <a:t>– </a:t>
              </a:r>
              <a:r>
                <a:rPr lang="is-IS" dirty="0">
                  <a:solidFill>
                    <a:schemeClr val="accent2"/>
                  </a:solidFill>
                  <a:cs typeface="Times New Roman" pitchFamily="18" charset="0"/>
                </a:rPr>
                <a:t>log </a:t>
              </a:r>
              <a:r>
                <a:rPr lang="is-IS" dirty="0" err="1" smtClean="0">
                  <a:solidFill>
                    <a:schemeClr val="accent2"/>
                  </a:solidFill>
                  <a:cs typeface="Times New Roman" pitchFamily="18" charset="0"/>
                </a:rPr>
                <a:t>a</a:t>
              </a:r>
              <a:r>
                <a:rPr lang="is-IS" baseline="-30000" dirty="0" err="1" smtClean="0">
                  <a:solidFill>
                    <a:schemeClr val="accent2"/>
                  </a:solidFill>
                  <a:cs typeface="Times New Roman" pitchFamily="18" charset="0"/>
                </a:rPr>
                <a:t>fo</a:t>
              </a:r>
              <a:r>
                <a:rPr lang="is-IS" dirty="0" smtClean="0">
                  <a:solidFill>
                    <a:schemeClr val="accent2"/>
                  </a:solidFill>
                  <a:cs typeface="Times New Roman" pitchFamily="18" charset="0"/>
                </a:rPr>
                <a:t> </a:t>
              </a:r>
              <a:r>
                <a:rPr lang="nb-NO" dirty="0">
                  <a:solidFill>
                    <a:schemeClr val="accent2"/>
                  </a:solidFill>
                </a:rPr>
                <a:t>– </a:t>
              </a:r>
              <a:r>
                <a:rPr lang="is-IS" dirty="0">
                  <a:solidFill>
                    <a:schemeClr val="accent2"/>
                  </a:solidFill>
                  <a:cs typeface="Times New Roman" pitchFamily="18" charset="0"/>
                </a:rPr>
                <a:t>log </a:t>
              </a:r>
              <a:r>
                <a:rPr lang="is-IS" dirty="0" err="1" smtClean="0">
                  <a:solidFill>
                    <a:schemeClr val="accent2"/>
                  </a:solidFill>
                  <a:cs typeface="Times New Roman" pitchFamily="18" charset="0"/>
                </a:rPr>
                <a:t>a</a:t>
              </a:r>
              <a:r>
                <a:rPr lang="is-IS" baseline="-30000" dirty="0" err="1" smtClean="0">
                  <a:solidFill>
                    <a:schemeClr val="accent2"/>
                  </a:solidFill>
                  <a:cs typeface="Times New Roman" pitchFamily="18" charset="0"/>
                </a:rPr>
                <a:t>py</a:t>
              </a:r>
              <a:r>
                <a:rPr lang="is-IS" dirty="0" smtClean="0">
                  <a:solidFill>
                    <a:schemeClr val="accent2"/>
                  </a:solidFill>
                  <a:cs typeface="Times New Roman" pitchFamily="18" charset="0"/>
                </a:rPr>
                <a:t> = </a:t>
              </a:r>
              <a:r>
                <a:rPr lang="nb-NO" dirty="0">
                  <a:solidFill>
                    <a:schemeClr val="accent2"/>
                  </a:solidFill>
                </a:rPr>
                <a:t>–</a:t>
              </a:r>
              <a:r>
                <a:rPr lang="is-IS" dirty="0">
                  <a:solidFill>
                    <a:schemeClr val="accent2"/>
                  </a:solidFill>
                  <a:cs typeface="Times New Roman" pitchFamily="18" charset="0"/>
                </a:rPr>
                <a:t> 0.434 </a:t>
              </a:r>
              <a:r>
                <a:rPr lang="is-IS" dirty="0" err="1">
                  <a:solidFill>
                    <a:schemeClr val="accent2"/>
                  </a:solidFill>
                  <a:latin typeface="Symbol" pitchFamily="18" charset="2"/>
                  <a:cs typeface="Times New Roman" pitchFamily="18" charset="0"/>
                </a:rPr>
                <a:t>D</a:t>
              </a:r>
              <a:r>
                <a:rPr lang="is-IS" dirty="0" err="1">
                  <a:solidFill>
                    <a:schemeClr val="accent2"/>
                  </a:solidFill>
                  <a:cs typeface="Times New Roman" pitchFamily="18" charset="0"/>
                </a:rPr>
                <a:t>G</a:t>
              </a:r>
              <a:r>
                <a:rPr lang="is-IS" sz="800" dirty="0">
                  <a:solidFill>
                    <a:schemeClr val="accent2"/>
                  </a:solidFill>
                  <a:cs typeface="Times New Roman" pitchFamily="18" charset="0"/>
                </a:rPr>
                <a:t> </a:t>
              </a:r>
              <a:r>
                <a:rPr lang="is-IS" b="1" dirty="0">
                  <a:solidFill>
                    <a:schemeClr val="accent2"/>
                  </a:solidFill>
                  <a:cs typeface="Times New Roman" pitchFamily="18" charset="0"/>
                </a:rPr>
                <a:t>/</a:t>
              </a:r>
              <a:r>
                <a:rPr lang="is-IS" sz="800" dirty="0">
                  <a:solidFill>
                    <a:schemeClr val="accent2"/>
                  </a:solidFill>
                  <a:cs typeface="Times New Roman" pitchFamily="18" charset="0"/>
                </a:rPr>
                <a:t> </a:t>
              </a:r>
              <a:r>
                <a:rPr lang="is-IS" dirty="0">
                  <a:solidFill>
                    <a:schemeClr val="accent2"/>
                  </a:solidFill>
                  <a:cs typeface="Times New Roman" pitchFamily="18" charset="0"/>
                </a:rPr>
                <a:t>RT</a:t>
              </a:r>
              <a:endParaRPr lang="en-US" dirty="0">
                <a:cs typeface="Times New Roman" pitchFamily="18" charset="0"/>
              </a:endParaRPr>
            </a:p>
            <a:p>
              <a:pPr>
                <a:lnSpc>
                  <a:spcPct val="120000"/>
                </a:lnSpc>
              </a:pPr>
              <a:r>
                <a:rPr lang="is-IS" b="1" dirty="0">
                  <a:solidFill>
                    <a:srgbClr val="FF0000"/>
                  </a:solidFill>
                  <a:cs typeface="Times New Roman" pitchFamily="18" charset="0"/>
                </a:rPr>
                <a:t>log </a:t>
              </a:r>
              <a:r>
                <a:rPr lang="is-IS" b="1" dirty="0" err="1">
                  <a:solidFill>
                    <a:srgbClr val="FF0000"/>
                  </a:solidFill>
                  <a:cs typeface="Times New Roman" pitchFamily="18" charset="0"/>
                </a:rPr>
                <a:t>f</a:t>
              </a:r>
              <a:r>
                <a:rPr lang="is-IS" b="1" baseline="-12000" dirty="0" err="1">
                  <a:solidFill>
                    <a:srgbClr val="FF0000"/>
                  </a:solidFill>
                  <a:cs typeface="Times New Roman" pitchFamily="18" charset="0"/>
                </a:rPr>
                <a:t>O</a:t>
              </a:r>
              <a:r>
                <a:rPr lang="is-IS" b="1" baseline="-30000" dirty="0" err="1">
                  <a:solidFill>
                    <a:srgbClr val="FF0000"/>
                  </a:solidFill>
                  <a:cs typeface="Times New Roman" pitchFamily="18" charset="0"/>
                </a:rPr>
                <a:t>2</a:t>
              </a:r>
              <a:r>
                <a:rPr lang="is-IS" b="1" dirty="0">
                  <a:solidFill>
                    <a:srgbClr val="CC3300"/>
                  </a:solidFill>
                  <a:cs typeface="Times New Roman" pitchFamily="18" charset="0"/>
                </a:rPr>
                <a:t>  </a:t>
              </a:r>
              <a:r>
                <a:rPr lang="is-IS" dirty="0">
                  <a:solidFill>
                    <a:schemeClr val="accent2"/>
                  </a:solidFill>
                  <a:cs typeface="Times New Roman" pitchFamily="18" charset="0"/>
                </a:rPr>
                <a:t>= </a:t>
              </a:r>
              <a:r>
                <a:rPr lang="is-IS" dirty="0" smtClean="0">
                  <a:solidFill>
                    <a:schemeClr val="accent2"/>
                  </a:solidFill>
                  <a:cs typeface="Times New Roman" pitchFamily="18" charset="0"/>
                </a:rPr>
                <a:t>2</a:t>
              </a:r>
              <a:r>
                <a:rPr lang="is-IS" baseline="-4000" dirty="0" smtClean="0">
                  <a:solidFill>
                    <a:schemeClr val="accent2"/>
                  </a:solidFill>
                  <a:cs typeface="Times New Roman" pitchFamily="18" charset="0"/>
                </a:rPr>
                <a:t>*</a:t>
              </a:r>
              <a:r>
                <a:rPr lang="is-IS" dirty="0" smtClean="0">
                  <a:solidFill>
                    <a:schemeClr val="accent2"/>
                  </a:solidFill>
                  <a:cs typeface="Times New Roman" pitchFamily="18" charset="0"/>
                </a:rPr>
                <a:t>(2 </a:t>
              </a:r>
              <a:r>
                <a:rPr lang="is-IS" b="1" dirty="0">
                  <a:solidFill>
                    <a:schemeClr val="accent2"/>
                  </a:solidFill>
                  <a:cs typeface="Times New Roman" pitchFamily="18" charset="0"/>
                </a:rPr>
                <a:t>log </a:t>
              </a:r>
              <a:r>
                <a:rPr lang="is-IS" b="1" dirty="0" err="1" smtClean="0">
                  <a:solidFill>
                    <a:schemeClr val="accent2"/>
                  </a:solidFill>
                  <a:cs typeface="Times New Roman" pitchFamily="18" charset="0"/>
                </a:rPr>
                <a:t>a</a:t>
              </a:r>
              <a:r>
                <a:rPr lang="is-IS" b="1" baseline="-30000" dirty="0" err="1" smtClean="0">
                  <a:solidFill>
                    <a:schemeClr val="accent2"/>
                  </a:solidFill>
                  <a:cs typeface="Times New Roman" pitchFamily="18" charset="0"/>
                </a:rPr>
                <a:t>FA</a:t>
              </a:r>
              <a:r>
                <a:rPr lang="is-IS" b="1" dirty="0" smtClean="0">
                  <a:solidFill>
                    <a:schemeClr val="accent2"/>
                  </a:solidFill>
                  <a:cs typeface="Times New Roman" pitchFamily="18" charset="0"/>
                </a:rPr>
                <a:t> </a:t>
              </a:r>
              <a:r>
                <a:rPr lang="nb-NO" dirty="0">
                  <a:solidFill>
                    <a:schemeClr val="accent2"/>
                  </a:solidFill>
                </a:rPr>
                <a:t>+</a:t>
              </a:r>
              <a:r>
                <a:rPr lang="is-IS" dirty="0">
                  <a:solidFill>
                    <a:schemeClr val="accent2"/>
                  </a:solidFill>
                  <a:cs typeface="Times New Roman" pitchFamily="18" charset="0"/>
                </a:rPr>
                <a:t> </a:t>
              </a:r>
              <a:r>
                <a:rPr lang="is-IS" dirty="0" smtClean="0">
                  <a:solidFill>
                    <a:schemeClr val="accent2"/>
                  </a:solidFill>
                  <a:cs typeface="Times New Roman" pitchFamily="18" charset="0"/>
                </a:rPr>
                <a:t>5 </a:t>
              </a:r>
              <a:r>
                <a:rPr lang="is-IS" dirty="0">
                  <a:solidFill>
                    <a:schemeClr val="accent2"/>
                  </a:solidFill>
                  <a:cs typeface="Times New Roman" pitchFamily="18" charset="0"/>
                </a:rPr>
                <a:t>log </a:t>
              </a:r>
              <a:r>
                <a:rPr lang="is-IS" dirty="0" err="1" smtClean="0">
                  <a:solidFill>
                    <a:schemeClr val="accent2"/>
                  </a:solidFill>
                  <a:cs typeface="Times New Roman" pitchFamily="18" charset="0"/>
                </a:rPr>
                <a:t>a</a:t>
              </a:r>
              <a:r>
                <a:rPr lang="is-IS" baseline="-30000" dirty="0" err="1" smtClean="0">
                  <a:solidFill>
                    <a:schemeClr val="accent2"/>
                  </a:solidFill>
                  <a:cs typeface="Times New Roman" pitchFamily="18" charset="0"/>
                </a:rPr>
                <a:t>MS</a:t>
              </a:r>
              <a:r>
                <a:rPr lang="is-IS" dirty="0" smtClean="0">
                  <a:solidFill>
                    <a:schemeClr val="accent2"/>
                  </a:solidFill>
                  <a:cs typeface="Times New Roman" pitchFamily="18" charset="0"/>
                </a:rPr>
                <a:t> </a:t>
              </a:r>
              <a:r>
                <a:rPr lang="nb-NO" dirty="0" smtClean="0">
                  <a:solidFill>
                    <a:schemeClr val="accent2"/>
                  </a:solidFill>
                </a:rPr>
                <a:t>– </a:t>
              </a:r>
              <a:r>
                <a:rPr lang="is-IS" dirty="0" smtClean="0">
                  <a:solidFill>
                    <a:schemeClr val="accent2"/>
                  </a:solidFill>
                  <a:cs typeface="Times New Roman" pitchFamily="18" charset="0"/>
                </a:rPr>
                <a:t>log </a:t>
              </a:r>
              <a:r>
                <a:rPr lang="is-IS" dirty="0">
                  <a:solidFill>
                    <a:schemeClr val="accent2"/>
                  </a:solidFill>
                  <a:cs typeface="Times New Roman" pitchFamily="18" charset="0"/>
                </a:rPr>
                <a:t>a</a:t>
              </a:r>
              <a:r>
                <a:rPr lang="is-IS" baseline="-30000" dirty="0">
                  <a:solidFill>
                    <a:schemeClr val="accent2"/>
                  </a:solidFill>
                  <a:cs typeface="Times New Roman" pitchFamily="18" charset="0"/>
                </a:rPr>
                <a:t>fa</a:t>
              </a:r>
              <a:r>
                <a:rPr lang="is-IS" dirty="0">
                  <a:solidFill>
                    <a:schemeClr val="accent2"/>
                  </a:solidFill>
                  <a:cs typeface="Times New Roman" pitchFamily="18" charset="0"/>
                </a:rPr>
                <a:t> </a:t>
              </a:r>
              <a:r>
                <a:rPr lang="nb-NO" dirty="0">
                  <a:solidFill>
                    <a:schemeClr val="accent2"/>
                  </a:solidFill>
                </a:rPr>
                <a:t>– </a:t>
              </a:r>
              <a:r>
                <a:rPr lang="is-IS" dirty="0">
                  <a:solidFill>
                    <a:schemeClr val="accent2"/>
                  </a:solidFill>
                  <a:cs typeface="Times New Roman" pitchFamily="18" charset="0"/>
                </a:rPr>
                <a:t>log </a:t>
              </a:r>
              <a:r>
                <a:rPr lang="is-IS" dirty="0" err="1">
                  <a:solidFill>
                    <a:schemeClr val="accent2"/>
                  </a:solidFill>
                  <a:cs typeface="Times New Roman" pitchFamily="18" charset="0"/>
                </a:rPr>
                <a:t>a</a:t>
              </a:r>
              <a:r>
                <a:rPr lang="is-IS" baseline="-30000" dirty="0" err="1">
                  <a:solidFill>
                    <a:schemeClr val="accent2"/>
                  </a:solidFill>
                  <a:cs typeface="Times New Roman" pitchFamily="18" charset="0"/>
                </a:rPr>
                <a:t>fo</a:t>
              </a:r>
              <a:r>
                <a:rPr lang="is-IS" dirty="0">
                  <a:solidFill>
                    <a:schemeClr val="accent2"/>
                  </a:solidFill>
                  <a:cs typeface="Times New Roman" pitchFamily="18" charset="0"/>
                </a:rPr>
                <a:t> </a:t>
              </a:r>
              <a:r>
                <a:rPr lang="nb-NO" dirty="0">
                  <a:solidFill>
                    <a:schemeClr val="accent2"/>
                  </a:solidFill>
                </a:rPr>
                <a:t>– </a:t>
              </a:r>
              <a:r>
                <a:rPr lang="is-IS" dirty="0">
                  <a:solidFill>
                    <a:schemeClr val="accent2"/>
                  </a:solidFill>
                  <a:cs typeface="Times New Roman" pitchFamily="18" charset="0"/>
                </a:rPr>
                <a:t>log </a:t>
              </a:r>
              <a:r>
                <a:rPr lang="is-IS" dirty="0" err="1">
                  <a:solidFill>
                    <a:schemeClr val="accent2"/>
                  </a:solidFill>
                  <a:cs typeface="Times New Roman" pitchFamily="18" charset="0"/>
                </a:rPr>
                <a:t>a</a:t>
              </a:r>
              <a:r>
                <a:rPr lang="is-IS" baseline="-30000" dirty="0" err="1">
                  <a:solidFill>
                    <a:schemeClr val="accent2"/>
                  </a:solidFill>
                  <a:cs typeface="Times New Roman" pitchFamily="18" charset="0"/>
                </a:rPr>
                <a:t>py</a:t>
              </a:r>
              <a:r>
                <a:rPr lang="is-IS" dirty="0" smtClean="0">
                  <a:solidFill>
                    <a:schemeClr val="accent2"/>
                  </a:solidFill>
                  <a:cs typeface="Times New Roman" pitchFamily="18" charset="0"/>
                </a:rPr>
                <a:t> </a:t>
              </a:r>
              <a:r>
                <a:rPr lang="is-IS" dirty="0">
                  <a:solidFill>
                    <a:schemeClr val="accent2"/>
                  </a:solidFill>
                  <a:cs typeface="Times New Roman" pitchFamily="18" charset="0"/>
                </a:rPr>
                <a:t>+  0.434 </a:t>
              </a:r>
              <a:r>
                <a:rPr lang="is-IS" dirty="0" err="1">
                  <a:solidFill>
                    <a:schemeClr val="accent2"/>
                  </a:solidFill>
                  <a:latin typeface="Symbol" pitchFamily="18" charset="2"/>
                  <a:cs typeface="Times New Roman" pitchFamily="18" charset="0"/>
                </a:rPr>
                <a:t>D</a:t>
              </a:r>
              <a:r>
                <a:rPr lang="is-IS" dirty="0" err="1">
                  <a:solidFill>
                    <a:schemeClr val="accent2"/>
                  </a:solidFill>
                  <a:cs typeface="Times New Roman" pitchFamily="18" charset="0"/>
                </a:rPr>
                <a:t>G</a:t>
              </a:r>
              <a:r>
                <a:rPr lang="is-IS" sz="800" dirty="0">
                  <a:solidFill>
                    <a:schemeClr val="accent2"/>
                  </a:solidFill>
                  <a:cs typeface="Times New Roman" pitchFamily="18" charset="0"/>
                </a:rPr>
                <a:t> </a:t>
              </a:r>
              <a:r>
                <a:rPr lang="is-IS" b="1" dirty="0">
                  <a:solidFill>
                    <a:schemeClr val="accent2"/>
                  </a:solidFill>
                  <a:cs typeface="Times New Roman" pitchFamily="18" charset="0"/>
                </a:rPr>
                <a:t>/</a:t>
              </a:r>
              <a:r>
                <a:rPr lang="is-IS" sz="800" dirty="0">
                  <a:solidFill>
                    <a:schemeClr val="accent2"/>
                  </a:solidFill>
                  <a:cs typeface="Times New Roman" pitchFamily="18" charset="0"/>
                </a:rPr>
                <a:t> </a:t>
              </a:r>
              <a:r>
                <a:rPr lang="is-IS" dirty="0" smtClean="0">
                  <a:solidFill>
                    <a:schemeClr val="accent2"/>
                  </a:solidFill>
                  <a:cs typeface="Times New Roman" pitchFamily="18" charset="0"/>
                </a:rPr>
                <a:t>RT)</a:t>
              </a:r>
              <a:endParaRPr lang="en-US" dirty="0">
                <a:solidFill>
                  <a:schemeClr val="accent2"/>
                </a:solidFill>
                <a:cs typeface="Times New Roman" pitchFamily="18" charset="0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99330" y="4317293"/>
              <a:ext cx="3850413" cy="4514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2800"/>
                </a:lnSpc>
              </a:pPr>
              <a:r>
                <a:rPr lang="en-GB" sz="1800" b="1" dirty="0" smtClean="0">
                  <a:solidFill>
                    <a:srgbClr val="0000FF"/>
                  </a:solidFill>
                </a:rPr>
                <a:t>Corresponding "O-buffer" reaction: </a:t>
              </a:r>
              <a:endParaRPr lang="en-GB" sz="1800" dirty="0" smtClean="0">
                <a:solidFill>
                  <a:srgbClr val="0000FF"/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232265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466612" y="1340768"/>
            <a:ext cx="7632848" cy="5368955"/>
            <a:chOff x="466612" y="1340768"/>
            <a:chExt cx="7632848" cy="5368955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612" y="1340768"/>
              <a:ext cx="7632848" cy="5368955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1061665" y="1736857"/>
              <a:ext cx="1768433" cy="36933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635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nb-NO" dirty="0" smtClean="0">
                  <a:solidFill>
                    <a:srgbClr val="0066FF"/>
                  </a:solidFill>
                </a:rPr>
                <a:t>Melting </a:t>
              </a:r>
              <a:r>
                <a:rPr lang="nb-NO" dirty="0" err="1" smtClean="0">
                  <a:solidFill>
                    <a:srgbClr val="0066FF"/>
                  </a:solidFill>
                </a:rPr>
                <a:t>relations</a:t>
              </a:r>
              <a:endParaRPr lang="en-GB" dirty="0">
                <a:solidFill>
                  <a:srgbClr val="0066FF"/>
                </a:solidFill>
              </a:endParaRP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919" y="1641242"/>
            <a:ext cx="7223965" cy="4766099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79512" y="44624"/>
            <a:ext cx="7927555" cy="977518"/>
            <a:chOff x="35496" y="1700808"/>
            <a:chExt cx="7927555" cy="977518"/>
          </a:xfrm>
        </p:grpSpPr>
        <p:sp>
          <p:nvSpPr>
            <p:cNvPr id="2" name="TextBox 1"/>
            <p:cNvSpPr txBox="1"/>
            <p:nvPr/>
          </p:nvSpPr>
          <p:spPr>
            <a:xfrm>
              <a:off x="35496" y="1700808"/>
              <a:ext cx="7927555" cy="8104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2000" b="1" dirty="0" err="1" smtClean="0">
                  <a:solidFill>
                    <a:srgbClr val="0066FF"/>
                  </a:solidFill>
                </a:rPr>
                <a:t>Upper</a:t>
              </a:r>
              <a:r>
                <a:rPr lang="nb-NO" sz="2000" b="1" dirty="0" smtClean="0">
                  <a:solidFill>
                    <a:srgbClr val="0066FF"/>
                  </a:solidFill>
                </a:rPr>
                <a:t> mantle </a:t>
              </a:r>
              <a:r>
                <a:rPr lang="nb-NO" sz="2000" b="1" dirty="0" err="1" smtClean="0">
                  <a:solidFill>
                    <a:srgbClr val="CC6600"/>
                  </a:solidFill>
                </a:rPr>
                <a:t>carbonate</a:t>
              </a:r>
              <a:r>
                <a:rPr lang="nb-NO" sz="2000" b="1" dirty="0" smtClean="0">
                  <a:solidFill>
                    <a:srgbClr val="0066FF"/>
                  </a:solidFill>
                </a:rPr>
                <a:t> reduction by </a:t>
              </a:r>
              <a:r>
                <a:rPr lang="nb-NO" sz="2000" b="1" dirty="0" smtClean="0"/>
                <a:t>Fe-metal</a:t>
              </a:r>
              <a:r>
                <a:rPr lang="nb-NO" sz="2000" b="1" dirty="0" smtClean="0">
                  <a:solidFill>
                    <a:srgbClr val="3333FF"/>
                  </a:solidFill>
                </a:rPr>
                <a:t> </a:t>
              </a:r>
              <a:r>
                <a:rPr lang="nb-NO" sz="2000" b="1" dirty="0" smtClean="0">
                  <a:solidFill>
                    <a:srgbClr val="0066FF"/>
                  </a:solidFill>
                </a:rPr>
                <a:t>at about 260 km depth </a:t>
              </a:r>
              <a:endParaRPr lang="nb-NO" sz="2000" b="1" dirty="0">
                <a:solidFill>
                  <a:srgbClr val="0066FF"/>
                </a:solidFill>
              </a:endParaRPr>
            </a:p>
            <a:p>
              <a:pPr>
                <a:lnSpc>
                  <a:spcPts val="3200"/>
                </a:lnSpc>
              </a:pPr>
              <a:r>
                <a:rPr lang="nb-NO" sz="2000" b="1" dirty="0">
                  <a:solidFill>
                    <a:srgbClr val="CC6600"/>
                  </a:solidFill>
                </a:rPr>
                <a:t>MgCO</a:t>
              </a:r>
              <a:r>
                <a:rPr lang="nb-NO" sz="2000" b="1" baseline="-25000" dirty="0">
                  <a:solidFill>
                    <a:srgbClr val="CC6600"/>
                  </a:solidFill>
                </a:rPr>
                <a:t>3</a:t>
              </a:r>
              <a:r>
                <a:rPr lang="nb-NO" sz="2000" dirty="0"/>
                <a:t> + </a:t>
              </a:r>
              <a:r>
                <a:rPr lang="nb-NO" sz="2000" b="1" dirty="0" smtClean="0"/>
                <a:t>2 Fe</a:t>
              </a:r>
              <a:r>
                <a:rPr lang="nb-NO" sz="2000" dirty="0" smtClean="0"/>
                <a:t> </a:t>
              </a:r>
              <a:r>
                <a:rPr lang="nb-NO" sz="2000" dirty="0"/>
                <a:t>+ </a:t>
              </a:r>
              <a:r>
                <a:rPr lang="nb-NO" sz="2000" dirty="0" smtClean="0">
                  <a:solidFill>
                    <a:srgbClr val="009900"/>
                  </a:solidFill>
                </a:rPr>
                <a:t>3 MgSiO</a:t>
              </a:r>
              <a:r>
                <a:rPr lang="nb-NO" sz="2000" baseline="-25000" dirty="0" smtClean="0">
                  <a:solidFill>
                    <a:srgbClr val="009900"/>
                  </a:solidFill>
                </a:rPr>
                <a:t>3</a:t>
              </a:r>
              <a:r>
                <a:rPr lang="nb-NO" sz="2000" dirty="0" smtClean="0">
                  <a:solidFill>
                    <a:srgbClr val="009900"/>
                  </a:solidFill>
                </a:rPr>
                <a:t> </a:t>
              </a:r>
              <a:r>
                <a:rPr lang="nb-NO" sz="2000" dirty="0"/>
                <a:t>=  </a:t>
              </a:r>
              <a:r>
                <a:rPr lang="nb-NO" sz="2000" b="1" dirty="0">
                  <a:solidFill>
                    <a:srgbClr val="9900CC"/>
                  </a:solidFill>
                </a:rPr>
                <a:t>C</a:t>
              </a:r>
              <a:r>
                <a:rPr lang="nb-NO" sz="2000" dirty="0"/>
                <a:t> + </a:t>
              </a:r>
              <a:r>
                <a:rPr lang="nb-NO" sz="2000" dirty="0" smtClean="0">
                  <a:solidFill>
                    <a:srgbClr val="009900"/>
                  </a:solidFill>
                </a:rPr>
                <a:t>[2 Mg</a:t>
              </a:r>
              <a:r>
                <a:rPr lang="nb-NO" sz="2000" baseline="-25000" dirty="0" smtClean="0">
                  <a:solidFill>
                    <a:srgbClr val="009900"/>
                  </a:solidFill>
                </a:rPr>
                <a:t>2</a:t>
              </a:r>
              <a:r>
                <a:rPr lang="nb-NO" sz="2000" dirty="0" smtClean="0">
                  <a:solidFill>
                    <a:srgbClr val="009900"/>
                  </a:solidFill>
                </a:rPr>
                <a:t>SiO</a:t>
              </a:r>
              <a:r>
                <a:rPr lang="nb-NO" sz="2000" baseline="-25000" dirty="0" smtClean="0">
                  <a:solidFill>
                    <a:srgbClr val="009900"/>
                  </a:solidFill>
                </a:rPr>
                <a:t>4</a:t>
              </a:r>
              <a:r>
                <a:rPr lang="nb-NO" sz="2000" dirty="0" smtClean="0">
                  <a:solidFill>
                    <a:srgbClr val="009900"/>
                  </a:solidFill>
                </a:rPr>
                <a:t> + Fe</a:t>
              </a:r>
              <a:r>
                <a:rPr lang="nb-NO" sz="2000" baseline="-25000" dirty="0" smtClean="0">
                  <a:solidFill>
                    <a:srgbClr val="009900"/>
                  </a:solidFill>
                </a:rPr>
                <a:t>2</a:t>
              </a:r>
              <a:r>
                <a:rPr lang="nb-NO" sz="2000" dirty="0" smtClean="0">
                  <a:solidFill>
                    <a:srgbClr val="009900"/>
                  </a:solidFill>
                </a:rPr>
                <a:t>SiO</a:t>
              </a:r>
              <a:r>
                <a:rPr lang="nb-NO" sz="2000" baseline="-25000" dirty="0" smtClean="0">
                  <a:solidFill>
                    <a:srgbClr val="009900"/>
                  </a:solidFill>
                </a:rPr>
                <a:t>4</a:t>
              </a:r>
              <a:r>
                <a:rPr lang="nb-NO" sz="2000" dirty="0" smtClean="0">
                  <a:solidFill>
                    <a:srgbClr val="009900"/>
                  </a:solidFill>
                </a:rPr>
                <a:t>]</a:t>
              </a: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4644008" y="2370549"/>
              <a:ext cx="85792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400" i="1" dirty="0" smtClean="0">
                  <a:solidFill>
                    <a:srgbClr val="009900"/>
                  </a:solidFill>
                </a:rPr>
                <a:t>in </a:t>
              </a:r>
              <a:r>
                <a:rPr lang="nb-NO" sz="1400" i="1" dirty="0" err="1" smtClean="0">
                  <a:solidFill>
                    <a:srgbClr val="009900"/>
                  </a:solidFill>
                </a:rPr>
                <a:t>olivine</a:t>
              </a:r>
              <a:endParaRPr lang="en-GB" sz="1400" i="1" dirty="0">
                <a:solidFill>
                  <a:srgbClr val="009900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907704" y="2354700"/>
              <a:ext cx="102278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400" i="1" dirty="0" smtClean="0">
                  <a:solidFill>
                    <a:srgbClr val="009900"/>
                  </a:solidFill>
                </a:rPr>
                <a:t>in pyroxene</a:t>
              </a:r>
              <a:endParaRPr lang="en-GB" sz="1400" i="1" dirty="0">
                <a:solidFill>
                  <a:srgbClr val="009900"/>
                </a:solidFill>
              </a:endParaRP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5312" y="1606249"/>
            <a:ext cx="4827297" cy="478851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587" y="4925845"/>
            <a:ext cx="4106670" cy="1387714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3118218" y="698515"/>
            <a:ext cx="8130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400" i="1" dirty="0" err="1" smtClean="0">
                <a:solidFill>
                  <a:srgbClr val="9900CC"/>
                </a:solidFill>
              </a:rPr>
              <a:t>diamond</a:t>
            </a:r>
            <a:endParaRPr lang="en-GB" sz="1400" i="1" dirty="0">
              <a:solidFill>
                <a:srgbClr val="9900CC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82389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30056"/>
            <a:ext cx="4599161" cy="3433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303" y="3423542"/>
            <a:ext cx="4574697" cy="3434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07915" y="1899586"/>
            <a:ext cx="46746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4000" dirty="0" smtClean="0"/>
              <a:t>Starting at the surface</a:t>
            </a:r>
            <a:endParaRPr lang="en-GB" sz="4000" dirty="0"/>
          </a:p>
        </p:txBody>
      </p:sp>
      <p:sp>
        <p:nvSpPr>
          <p:cNvPr id="5" name="TextBox 4"/>
          <p:cNvSpPr txBox="1"/>
          <p:nvPr/>
        </p:nvSpPr>
        <p:spPr>
          <a:xfrm>
            <a:off x="15926" y="19112"/>
            <a:ext cx="760336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800" dirty="0" smtClean="0">
                <a:solidFill>
                  <a:srgbClr val="0066FF"/>
                </a:solidFill>
              </a:rPr>
              <a:t>Global O, H, C </a:t>
            </a:r>
            <a:r>
              <a:rPr lang="nb-NO" sz="2800" dirty="0" err="1" smtClean="0">
                <a:solidFill>
                  <a:srgbClr val="0066FF"/>
                </a:solidFill>
              </a:rPr>
              <a:t>fluxes</a:t>
            </a:r>
            <a:endParaRPr lang="nb-NO" sz="2800" dirty="0" smtClean="0">
              <a:solidFill>
                <a:srgbClr val="0066FF"/>
              </a:solidFill>
            </a:endParaRPr>
          </a:p>
          <a:p>
            <a:r>
              <a:rPr lang="nb-NO" sz="2400" dirty="0" err="1" smtClean="0">
                <a:solidFill>
                  <a:srgbClr val="6600CC"/>
                </a:solidFill>
              </a:rPr>
              <a:t>Volcanoes</a:t>
            </a:r>
            <a:r>
              <a:rPr lang="nb-NO" sz="2400" dirty="0" smtClean="0">
                <a:solidFill>
                  <a:srgbClr val="6600CC"/>
                </a:solidFill>
              </a:rPr>
              <a:t> </a:t>
            </a:r>
            <a:r>
              <a:rPr lang="nb-NO" sz="2400" dirty="0" err="1" smtClean="0">
                <a:solidFill>
                  <a:srgbClr val="6600CC"/>
                </a:solidFill>
              </a:rPr>
              <a:t>release</a:t>
            </a:r>
            <a:r>
              <a:rPr lang="nb-NO" sz="2400" dirty="0" smtClean="0">
                <a:solidFill>
                  <a:srgbClr val="6600CC"/>
                </a:solidFill>
              </a:rPr>
              <a:t> </a:t>
            </a:r>
            <a:r>
              <a:rPr lang="nb-NO" sz="2400" b="1" dirty="0">
                <a:solidFill>
                  <a:srgbClr val="6600CC"/>
                </a:solidFill>
              </a:rPr>
              <a:t>H</a:t>
            </a:r>
            <a:r>
              <a:rPr lang="nb-NO" sz="2400" b="1" baseline="-25000" dirty="0">
                <a:solidFill>
                  <a:srgbClr val="6600CC"/>
                </a:solidFill>
              </a:rPr>
              <a:t>2</a:t>
            </a:r>
            <a:r>
              <a:rPr lang="nb-NO" sz="2400" b="1" dirty="0">
                <a:solidFill>
                  <a:srgbClr val="6600CC"/>
                </a:solidFill>
              </a:rPr>
              <a:t>O </a:t>
            </a:r>
            <a:r>
              <a:rPr lang="nb-NO" sz="2400" dirty="0">
                <a:solidFill>
                  <a:srgbClr val="6600CC"/>
                </a:solidFill>
              </a:rPr>
              <a:t>and </a:t>
            </a:r>
            <a:r>
              <a:rPr lang="nb-NO" sz="2400" b="1" dirty="0" smtClean="0">
                <a:solidFill>
                  <a:srgbClr val="6600CC"/>
                </a:solidFill>
              </a:rPr>
              <a:t>CO</a:t>
            </a:r>
            <a:r>
              <a:rPr lang="nb-NO" sz="2400" b="1" baseline="-25000" dirty="0" smtClean="0">
                <a:solidFill>
                  <a:srgbClr val="6600CC"/>
                </a:solidFill>
              </a:rPr>
              <a:t>2</a:t>
            </a:r>
            <a:endParaRPr lang="nb-NO" sz="2400" dirty="0">
              <a:solidFill>
                <a:srgbClr val="6600CC"/>
              </a:solidFill>
            </a:endParaRPr>
          </a:p>
          <a:p>
            <a:r>
              <a:rPr lang="nb-NO" b="1" dirty="0" err="1" smtClean="0">
                <a:solidFill>
                  <a:srgbClr val="6600CC"/>
                </a:solidFill>
              </a:rPr>
              <a:t>Silicate</a:t>
            </a:r>
            <a:r>
              <a:rPr lang="nb-NO" b="1" dirty="0" smtClean="0">
                <a:solidFill>
                  <a:srgbClr val="6600CC"/>
                </a:solidFill>
              </a:rPr>
              <a:t> melt</a:t>
            </a:r>
            <a:r>
              <a:rPr lang="nb-NO" dirty="0" smtClean="0">
                <a:solidFill>
                  <a:srgbClr val="6600CC"/>
                </a:solidFill>
              </a:rPr>
              <a:t> can hold </a:t>
            </a:r>
            <a:r>
              <a:rPr lang="nb-NO" b="1" dirty="0" smtClean="0">
                <a:solidFill>
                  <a:srgbClr val="6600CC"/>
                </a:solidFill>
              </a:rPr>
              <a:t>lots of dissolved H</a:t>
            </a:r>
            <a:r>
              <a:rPr lang="nb-NO" b="1" baseline="-25000" dirty="0" smtClean="0">
                <a:solidFill>
                  <a:srgbClr val="6600CC"/>
                </a:solidFill>
              </a:rPr>
              <a:t>2</a:t>
            </a:r>
            <a:r>
              <a:rPr lang="nb-NO" b="1" dirty="0" smtClean="0">
                <a:solidFill>
                  <a:srgbClr val="6600CC"/>
                </a:solidFill>
              </a:rPr>
              <a:t>O </a:t>
            </a:r>
            <a:r>
              <a:rPr lang="nb-NO" dirty="0" smtClean="0">
                <a:solidFill>
                  <a:srgbClr val="6600CC"/>
                </a:solidFill>
              </a:rPr>
              <a:t>and </a:t>
            </a:r>
            <a:r>
              <a:rPr lang="nb-NO" b="1" dirty="0" smtClean="0">
                <a:solidFill>
                  <a:srgbClr val="6600CC"/>
                </a:solidFill>
              </a:rPr>
              <a:t>CO</a:t>
            </a:r>
            <a:r>
              <a:rPr lang="nb-NO" b="1" baseline="-25000" dirty="0" smtClean="0">
                <a:solidFill>
                  <a:srgbClr val="6600CC"/>
                </a:solidFill>
              </a:rPr>
              <a:t>2</a:t>
            </a:r>
            <a:r>
              <a:rPr lang="nb-NO" dirty="0" smtClean="0">
                <a:solidFill>
                  <a:srgbClr val="6600CC"/>
                </a:solidFill>
              </a:rPr>
              <a:t> (at moderate and </a:t>
            </a:r>
            <a:r>
              <a:rPr lang="nb-NO" dirty="0" err="1" smtClean="0">
                <a:solidFill>
                  <a:srgbClr val="6600CC"/>
                </a:solidFill>
              </a:rPr>
              <a:t>high</a:t>
            </a:r>
            <a:r>
              <a:rPr lang="nb-NO" dirty="0" smtClean="0">
                <a:solidFill>
                  <a:srgbClr val="6600CC"/>
                </a:solidFill>
              </a:rPr>
              <a:t> p),</a:t>
            </a:r>
          </a:p>
          <a:p>
            <a:r>
              <a:rPr lang="nb-NO" dirty="0" smtClean="0">
                <a:solidFill>
                  <a:srgbClr val="6600CC"/>
                </a:solidFill>
              </a:rPr>
              <a:t>  - </a:t>
            </a:r>
            <a:r>
              <a:rPr lang="nb-NO" dirty="0" err="1" smtClean="0">
                <a:solidFill>
                  <a:srgbClr val="6600CC"/>
                </a:solidFill>
              </a:rPr>
              <a:t>will</a:t>
            </a:r>
            <a:r>
              <a:rPr lang="nb-NO" dirty="0" smtClean="0">
                <a:solidFill>
                  <a:srgbClr val="6600CC"/>
                </a:solidFill>
              </a:rPr>
              <a:t> be exsolved during decompression and crystallisation </a:t>
            </a:r>
            <a:endParaRPr lang="en-GB" dirty="0">
              <a:solidFill>
                <a:srgbClr val="6600CC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3568" y="2492773"/>
            <a:ext cx="283763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000" b="1" dirty="0" smtClean="0"/>
              <a:t>In </a:t>
            </a:r>
            <a:r>
              <a:rPr lang="nb-NO" sz="2000" b="1" dirty="0" err="1" smtClean="0"/>
              <a:t>the</a:t>
            </a:r>
            <a:r>
              <a:rPr lang="nb-NO" sz="2000" b="1" dirty="0" smtClean="0"/>
              <a:t> </a:t>
            </a:r>
            <a:r>
              <a:rPr lang="nb-NO" sz="2000" b="1" dirty="0" err="1" smtClean="0"/>
              <a:t>Hadean</a:t>
            </a:r>
            <a:r>
              <a:rPr lang="nb-NO" sz="2000" dirty="0" smtClean="0"/>
              <a:t>:</a:t>
            </a:r>
          </a:p>
          <a:p>
            <a:r>
              <a:rPr lang="nb-NO" sz="2000" dirty="0" err="1" smtClean="0"/>
              <a:t>degassing</a:t>
            </a:r>
            <a:r>
              <a:rPr lang="nb-NO" sz="2000" dirty="0" smtClean="0"/>
              <a:t> magma </a:t>
            </a:r>
            <a:r>
              <a:rPr lang="nb-NO" sz="2000" dirty="0" err="1" smtClean="0"/>
              <a:t>oceans</a:t>
            </a:r>
            <a:endParaRPr lang="nb-NO" sz="2000" dirty="0" smtClean="0"/>
          </a:p>
          <a:p>
            <a:r>
              <a:rPr lang="nb-NO" sz="1600" dirty="0" smtClean="0"/>
              <a:t>  (via chaotic volcanism)</a:t>
            </a:r>
            <a:endParaRPr lang="en-GB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4860032" y="2715656"/>
            <a:ext cx="21900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000" b="1" dirty="0" smtClean="0"/>
              <a:t>Today</a:t>
            </a:r>
            <a:r>
              <a:rPr lang="nb-NO" sz="2000" dirty="0" smtClean="0"/>
              <a:t>:</a:t>
            </a:r>
          </a:p>
          <a:p>
            <a:r>
              <a:rPr lang="nb-NO" sz="2000" dirty="0" smtClean="0"/>
              <a:t> volcanic degassing</a:t>
            </a:r>
            <a:endParaRPr lang="en-GB" sz="2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51907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503" y="89418"/>
            <a:ext cx="5078765" cy="670337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156176" y="98190"/>
            <a:ext cx="2880320" cy="2436564"/>
          </a:xfrm>
          <a:prstGeom prst="rect">
            <a:avLst/>
          </a:prstGeom>
          <a:solidFill>
            <a:srgbClr val="E8E8E8"/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b-NO" sz="1400" b="1" dirty="0" err="1" smtClean="0">
                <a:solidFill>
                  <a:srgbClr val="0066FF"/>
                </a:solidFill>
              </a:rPr>
              <a:t>Approximate</a:t>
            </a:r>
            <a:r>
              <a:rPr lang="nb-NO" sz="1400" b="1" dirty="0" smtClean="0">
                <a:solidFill>
                  <a:srgbClr val="0066FF"/>
                </a:solidFill>
              </a:rPr>
              <a:t> mineral </a:t>
            </a:r>
            <a:r>
              <a:rPr lang="nb-NO" sz="1400" b="1" dirty="0" err="1" smtClean="0">
                <a:solidFill>
                  <a:srgbClr val="0066FF"/>
                </a:solidFill>
              </a:rPr>
              <a:t>compositions</a:t>
            </a:r>
            <a:endParaRPr lang="nb-NO" sz="1400" b="1" dirty="0" smtClean="0">
              <a:solidFill>
                <a:srgbClr val="0066FF"/>
              </a:solidFill>
            </a:endParaRPr>
          </a:p>
          <a:p>
            <a:pPr>
              <a:lnSpc>
                <a:spcPts val="1800"/>
              </a:lnSpc>
            </a:pPr>
            <a:r>
              <a:rPr lang="nb-NO" sz="1000" dirty="0" err="1" smtClean="0"/>
              <a:t>ferropericlase</a:t>
            </a:r>
            <a:r>
              <a:rPr lang="nb-NO" sz="1000" dirty="0" smtClean="0"/>
              <a:t>: </a:t>
            </a:r>
            <a:r>
              <a:rPr lang="nb-NO" sz="1000" dirty="0">
                <a:solidFill>
                  <a:srgbClr val="9900FF"/>
                </a:solidFill>
              </a:rPr>
              <a:t>(</a:t>
            </a:r>
            <a:r>
              <a:rPr lang="nb-NO" sz="1000" b="1" dirty="0" err="1">
                <a:solidFill>
                  <a:srgbClr val="9900FF"/>
                </a:solidFill>
              </a:rPr>
              <a:t>Mg</a:t>
            </a:r>
            <a:r>
              <a:rPr lang="nb-NO" sz="1000" dirty="0" err="1">
                <a:solidFill>
                  <a:srgbClr val="9900FF"/>
                </a:solidFill>
              </a:rPr>
              <a:t>,Fe</a:t>
            </a:r>
            <a:r>
              <a:rPr lang="nb-NO" sz="1000" dirty="0" smtClean="0">
                <a:solidFill>
                  <a:srgbClr val="9900FF"/>
                </a:solidFill>
              </a:rPr>
              <a:t>)</a:t>
            </a:r>
            <a:r>
              <a:rPr lang="en-GB" sz="600" dirty="0" smtClean="0">
                <a:solidFill>
                  <a:srgbClr val="9900FF"/>
                </a:solidFill>
              </a:rPr>
              <a:t> </a:t>
            </a:r>
            <a:r>
              <a:rPr lang="en-GB" sz="1000" b="1" dirty="0" smtClean="0">
                <a:solidFill>
                  <a:srgbClr val="9900FF"/>
                </a:solidFill>
              </a:rPr>
              <a:t>O</a:t>
            </a:r>
            <a:endParaRPr lang="nb-NO" sz="1000" dirty="0" smtClean="0">
              <a:solidFill>
                <a:srgbClr val="9900FF"/>
              </a:solidFill>
            </a:endParaRPr>
          </a:p>
          <a:p>
            <a:pPr>
              <a:lnSpc>
                <a:spcPts val="1800"/>
              </a:lnSpc>
            </a:pPr>
            <a:r>
              <a:rPr lang="nb-NO" sz="1000" dirty="0" err="1" smtClean="0"/>
              <a:t>olivine</a:t>
            </a:r>
            <a:r>
              <a:rPr lang="nb-NO" sz="1000" dirty="0" smtClean="0"/>
              <a:t>, </a:t>
            </a:r>
            <a:r>
              <a:rPr lang="nb-NO" sz="1000" dirty="0" err="1" smtClean="0"/>
              <a:t>wadsleyite</a:t>
            </a:r>
            <a:r>
              <a:rPr lang="nb-NO" sz="1000" dirty="0" smtClean="0"/>
              <a:t>, </a:t>
            </a:r>
            <a:r>
              <a:rPr lang="nb-NO" sz="1000" dirty="0" err="1" smtClean="0"/>
              <a:t>ringwoodite</a:t>
            </a:r>
            <a:r>
              <a:rPr lang="nb-NO" sz="1000" dirty="0" smtClean="0"/>
              <a:t>: </a:t>
            </a:r>
            <a:r>
              <a:rPr lang="nb-NO" sz="1000" dirty="0" smtClean="0">
                <a:solidFill>
                  <a:srgbClr val="9900FF"/>
                </a:solidFill>
              </a:rPr>
              <a:t>(</a:t>
            </a:r>
            <a:r>
              <a:rPr lang="nb-NO" sz="1000" b="1" dirty="0" err="1" smtClean="0">
                <a:solidFill>
                  <a:srgbClr val="9900FF"/>
                </a:solidFill>
              </a:rPr>
              <a:t>Mg</a:t>
            </a:r>
            <a:r>
              <a:rPr lang="nb-NO" sz="1000" dirty="0" err="1" smtClean="0">
                <a:solidFill>
                  <a:srgbClr val="9900FF"/>
                </a:solidFill>
              </a:rPr>
              <a:t>,Fe</a:t>
            </a:r>
            <a:r>
              <a:rPr lang="nb-NO" sz="1000" dirty="0" smtClean="0">
                <a:solidFill>
                  <a:srgbClr val="9900FF"/>
                </a:solidFill>
              </a:rPr>
              <a:t>)</a:t>
            </a:r>
            <a:r>
              <a:rPr lang="en-GB" sz="1000" b="1" baseline="-25000" dirty="0" smtClean="0">
                <a:solidFill>
                  <a:srgbClr val="9900FF"/>
                </a:solidFill>
              </a:rPr>
              <a:t>2</a:t>
            </a:r>
            <a:r>
              <a:rPr lang="en-GB" sz="600" b="1" dirty="0" smtClean="0">
                <a:solidFill>
                  <a:srgbClr val="9900FF"/>
                </a:solidFill>
              </a:rPr>
              <a:t> </a:t>
            </a:r>
            <a:r>
              <a:rPr lang="en-GB" sz="1000" b="1" dirty="0" smtClean="0">
                <a:solidFill>
                  <a:srgbClr val="9900FF"/>
                </a:solidFill>
              </a:rPr>
              <a:t>Si</a:t>
            </a:r>
            <a:r>
              <a:rPr lang="en-GB" sz="600" b="1" dirty="0" smtClean="0">
                <a:solidFill>
                  <a:srgbClr val="9900FF"/>
                </a:solidFill>
              </a:rPr>
              <a:t> </a:t>
            </a:r>
            <a:r>
              <a:rPr lang="en-GB" sz="1000" b="1" dirty="0" smtClean="0">
                <a:solidFill>
                  <a:srgbClr val="9900FF"/>
                </a:solidFill>
              </a:rPr>
              <a:t>O</a:t>
            </a:r>
            <a:r>
              <a:rPr lang="en-GB" sz="1000" b="1" baseline="-25000" dirty="0" smtClean="0">
                <a:solidFill>
                  <a:srgbClr val="9900FF"/>
                </a:solidFill>
              </a:rPr>
              <a:t>4</a:t>
            </a:r>
          </a:p>
          <a:p>
            <a:pPr>
              <a:lnSpc>
                <a:spcPts val="1800"/>
              </a:lnSpc>
            </a:pPr>
            <a:r>
              <a:rPr lang="nb-NO" sz="1000" dirty="0" smtClean="0"/>
              <a:t>garnet: </a:t>
            </a:r>
            <a:r>
              <a:rPr lang="nb-NO" sz="1000" dirty="0">
                <a:solidFill>
                  <a:srgbClr val="9900FF"/>
                </a:solidFill>
              </a:rPr>
              <a:t>(</a:t>
            </a:r>
            <a:r>
              <a:rPr lang="nb-NO" sz="1000" b="1" dirty="0" err="1" smtClean="0">
                <a:solidFill>
                  <a:srgbClr val="9900FF"/>
                </a:solidFill>
              </a:rPr>
              <a:t>Mg</a:t>
            </a:r>
            <a:r>
              <a:rPr lang="nb-NO" sz="1000" dirty="0" err="1" smtClean="0">
                <a:solidFill>
                  <a:srgbClr val="9900FF"/>
                </a:solidFill>
              </a:rPr>
              <a:t>,Fe,Ca</a:t>
            </a:r>
            <a:r>
              <a:rPr lang="nb-NO" sz="1000" dirty="0" smtClean="0">
                <a:solidFill>
                  <a:srgbClr val="9900FF"/>
                </a:solidFill>
              </a:rPr>
              <a:t>)</a:t>
            </a:r>
            <a:r>
              <a:rPr lang="en-GB" sz="1000" b="1" baseline="-25000" dirty="0" smtClean="0">
                <a:solidFill>
                  <a:srgbClr val="9900FF"/>
                </a:solidFill>
              </a:rPr>
              <a:t>3</a:t>
            </a:r>
            <a:r>
              <a:rPr lang="en-GB" sz="600" b="1" dirty="0" smtClean="0">
                <a:solidFill>
                  <a:srgbClr val="9900FF"/>
                </a:solidFill>
              </a:rPr>
              <a:t> </a:t>
            </a:r>
            <a:r>
              <a:rPr lang="nb-NO" sz="1000" dirty="0" smtClean="0">
                <a:solidFill>
                  <a:srgbClr val="9900FF"/>
                </a:solidFill>
              </a:rPr>
              <a:t>(</a:t>
            </a:r>
            <a:r>
              <a:rPr lang="nb-NO" sz="1000" b="1" dirty="0" err="1" smtClean="0">
                <a:solidFill>
                  <a:srgbClr val="9900FF"/>
                </a:solidFill>
              </a:rPr>
              <a:t>Al</a:t>
            </a:r>
            <a:r>
              <a:rPr lang="nb-NO" sz="1000" dirty="0" err="1" smtClean="0">
                <a:solidFill>
                  <a:srgbClr val="9900FF"/>
                </a:solidFill>
              </a:rPr>
              <a:t>,Si</a:t>
            </a:r>
            <a:r>
              <a:rPr lang="nb-NO" sz="1000" dirty="0" smtClean="0">
                <a:solidFill>
                  <a:srgbClr val="9900FF"/>
                </a:solidFill>
              </a:rPr>
              <a:t>)</a:t>
            </a:r>
            <a:r>
              <a:rPr lang="en-GB" sz="1000" b="1" baseline="-25000" dirty="0">
                <a:solidFill>
                  <a:srgbClr val="9900FF"/>
                </a:solidFill>
              </a:rPr>
              <a:t>2</a:t>
            </a:r>
            <a:r>
              <a:rPr lang="en-GB" sz="600" b="1" dirty="0" smtClean="0">
                <a:solidFill>
                  <a:srgbClr val="9900FF"/>
                </a:solidFill>
              </a:rPr>
              <a:t> </a:t>
            </a:r>
            <a:r>
              <a:rPr lang="en-GB" sz="1000" b="1" dirty="0" smtClean="0">
                <a:solidFill>
                  <a:srgbClr val="9900FF"/>
                </a:solidFill>
              </a:rPr>
              <a:t>Si</a:t>
            </a:r>
            <a:r>
              <a:rPr lang="en-GB" sz="1000" b="1" baseline="-25000" dirty="0" smtClean="0">
                <a:solidFill>
                  <a:srgbClr val="9900FF"/>
                </a:solidFill>
              </a:rPr>
              <a:t>3</a:t>
            </a:r>
            <a:r>
              <a:rPr lang="en-GB" sz="600" b="1" dirty="0" smtClean="0">
                <a:solidFill>
                  <a:srgbClr val="9900FF"/>
                </a:solidFill>
              </a:rPr>
              <a:t> </a:t>
            </a:r>
            <a:r>
              <a:rPr lang="en-GB" sz="1000" b="1" dirty="0" smtClean="0">
                <a:solidFill>
                  <a:srgbClr val="9900FF"/>
                </a:solidFill>
              </a:rPr>
              <a:t>O</a:t>
            </a:r>
            <a:r>
              <a:rPr lang="nb-NO" sz="1000" b="1" baseline="-25000" dirty="0" smtClean="0">
                <a:solidFill>
                  <a:srgbClr val="9900FF"/>
                </a:solidFill>
              </a:rPr>
              <a:t>12</a:t>
            </a:r>
            <a:endParaRPr lang="nb-NO" sz="1000" dirty="0" smtClean="0">
              <a:solidFill>
                <a:srgbClr val="9900FF"/>
              </a:solidFill>
            </a:endParaRPr>
          </a:p>
          <a:p>
            <a:pPr>
              <a:lnSpc>
                <a:spcPts val="1800"/>
              </a:lnSpc>
            </a:pPr>
            <a:r>
              <a:rPr lang="nb-NO" sz="1000" b="1" dirty="0" err="1" smtClean="0"/>
              <a:t>opx</a:t>
            </a:r>
            <a:r>
              <a:rPr lang="nb-NO" sz="1000" dirty="0" smtClean="0"/>
              <a:t> (</a:t>
            </a:r>
            <a:r>
              <a:rPr lang="nb-NO" sz="1000" dirty="0" err="1" smtClean="0"/>
              <a:t>orthopyroxene</a:t>
            </a:r>
            <a:r>
              <a:rPr lang="nb-NO" sz="1000" dirty="0" smtClean="0"/>
              <a:t>), </a:t>
            </a:r>
            <a:r>
              <a:rPr lang="nb-NO" sz="1000" b="1" dirty="0" err="1" smtClean="0"/>
              <a:t>bm</a:t>
            </a:r>
            <a:r>
              <a:rPr lang="nb-NO" sz="1000" dirty="0" smtClean="0"/>
              <a:t> (</a:t>
            </a:r>
            <a:r>
              <a:rPr lang="nb-NO" sz="1000" dirty="0" err="1" smtClean="0"/>
              <a:t>bridgmanite</a:t>
            </a:r>
            <a:r>
              <a:rPr lang="nb-NO" sz="1000" dirty="0" smtClean="0"/>
              <a:t>), </a:t>
            </a:r>
            <a:r>
              <a:rPr lang="nb-NO" sz="1000" b="1" dirty="0" smtClean="0"/>
              <a:t>post-</a:t>
            </a:r>
            <a:r>
              <a:rPr lang="nb-NO" sz="1000" b="1" dirty="0" err="1" smtClean="0"/>
              <a:t>bm</a:t>
            </a:r>
            <a:r>
              <a:rPr lang="nb-NO" sz="1000" dirty="0" smtClean="0"/>
              <a:t>:</a:t>
            </a:r>
          </a:p>
          <a:p>
            <a:pPr>
              <a:lnSpc>
                <a:spcPts val="1100"/>
              </a:lnSpc>
            </a:pPr>
            <a:r>
              <a:rPr lang="nb-NO" sz="1000" b="1" dirty="0"/>
              <a:t> </a:t>
            </a:r>
            <a:r>
              <a:rPr lang="nb-NO" sz="1000" b="1" dirty="0" smtClean="0"/>
              <a:t>                                               </a:t>
            </a:r>
            <a:r>
              <a:rPr lang="nb-NO" sz="1000" dirty="0" smtClean="0">
                <a:solidFill>
                  <a:srgbClr val="9900FF"/>
                </a:solidFill>
              </a:rPr>
              <a:t>(</a:t>
            </a:r>
            <a:r>
              <a:rPr lang="nb-NO" sz="1000" b="1" dirty="0" err="1" smtClean="0">
                <a:solidFill>
                  <a:srgbClr val="9900FF"/>
                </a:solidFill>
              </a:rPr>
              <a:t>Mg</a:t>
            </a:r>
            <a:r>
              <a:rPr lang="nb-NO" sz="1000" dirty="0" err="1" smtClean="0">
                <a:solidFill>
                  <a:srgbClr val="9900FF"/>
                </a:solidFill>
              </a:rPr>
              <a:t>,Fe,Al</a:t>
            </a:r>
            <a:r>
              <a:rPr lang="nb-NO" sz="1000" dirty="0" smtClean="0">
                <a:solidFill>
                  <a:srgbClr val="9900FF"/>
                </a:solidFill>
              </a:rPr>
              <a:t>)</a:t>
            </a:r>
            <a:r>
              <a:rPr lang="en-GB" sz="600" dirty="0" smtClean="0">
                <a:solidFill>
                  <a:srgbClr val="9900FF"/>
                </a:solidFill>
              </a:rPr>
              <a:t> </a:t>
            </a:r>
            <a:r>
              <a:rPr lang="en-GB" sz="1000" dirty="0" smtClean="0">
                <a:solidFill>
                  <a:srgbClr val="9900FF"/>
                </a:solidFill>
              </a:rPr>
              <a:t>(</a:t>
            </a:r>
            <a:r>
              <a:rPr lang="en-GB" sz="1000" b="1" dirty="0" err="1" smtClean="0">
                <a:solidFill>
                  <a:srgbClr val="9900FF"/>
                </a:solidFill>
              </a:rPr>
              <a:t>Si</a:t>
            </a:r>
            <a:r>
              <a:rPr lang="en-GB" sz="1000" dirty="0" err="1" smtClean="0">
                <a:solidFill>
                  <a:srgbClr val="9900FF"/>
                </a:solidFill>
              </a:rPr>
              <a:t>,Al</a:t>
            </a:r>
            <a:r>
              <a:rPr lang="en-GB" sz="1000" dirty="0" smtClean="0">
                <a:solidFill>
                  <a:srgbClr val="9900FF"/>
                </a:solidFill>
              </a:rPr>
              <a:t>)</a:t>
            </a:r>
            <a:r>
              <a:rPr lang="en-GB" sz="600" dirty="0">
                <a:solidFill>
                  <a:srgbClr val="9900FF"/>
                </a:solidFill>
              </a:rPr>
              <a:t> </a:t>
            </a:r>
            <a:r>
              <a:rPr lang="en-GB" sz="1000" b="1" dirty="0" smtClean="0">
                <a:solidFill>
                  <a:srgbClr val="9900FF"/>
                </a:solidFill>
              </a:rPr>
              <a:t>O</a:t>
            </a:r>
            <a:r>
              <a:rPr lang="en-GB" sz="1000" b="1" baseline="-25000" dirty="0" smtClean="0">
                <a:solidFill>
                  <a:srgbClr val="9900FF"/>
                </a:solidFill>
              </a:rPr>
              <a:t>3</a:t>
            </a:r>
            <a:endParaRPr lang="en-GB" sz="1000" b="1" dirty="0">
              <a:solidFill>
                <a:srgbClr val="9900FF"/>
              </a:solidFill>
            </a:endParaRPr>
          </a:p>
          <a:p>
            <a:pPr>
              <a:lnSpc>
                <a:spcPts val="1800"/>
              </a:lnSpc>
            </a:pPr>
            <a:r>
              <a:rPr lang="nb-NO" sz="1000" b="1" dirty="0" err="1" smtClean="0"/>
              <a:t>cpx</a:t>
            </a:r>
            <a:r>
              <a:rPr lang="nb-NO" sz="1000" dirty="0" smtClean="0"/>
              <a:t> (</a:t>
            </a:r>
            <a:r>
              <a:rPr lang="nb-NO" sz="1000" dirty="0" err="1" smtClean="0"/>
              <a:t>clinopyroxene</a:t>
            </a:r>
            <a:r>
              <a:rPr lang="nb-NO" sz="1000" dirty="0" smtClean="0"/>
              <a:t>): </a:t>
            </a:r>
            <a:r>
              <a:rPr lang="nb-NO" sz="1000" dirty="0" smtClean="0">
                <a:solidFill>
                  <a:srgbClr val="9900FF"/>
                </a:solidFill>
              </a:rPr>
              <a:t>(</a:t>
            </a:r>
            <a:r>
              <a:rPr lang="nb-NO" sz="1000" b="1" dirty="0" err="1" smtClean="0">
                <a:solidFill>
                  <a:srgbClr val="9900FF"/>
                </a:solidFill>
              </a:rPr>
              <a:t>Ca</a:t>
            </a:r>
            <a:r>
              <a:rPr lang="nb-NO" sz="1000" dirty="0" err="1" smtClean="0">
                <a:solidFill>
                  <a:srgbClr val="9900FF"/>
                </a:solidFill>
              </a:rPr>
              <a:t>,Mg,Fe,Al</a:t>
            </a:r>
            <a:r>
              <a:rPr lang="nb-NO" sz="1000" dirty="0">
                <a:solidFill>
                  <a:srgbClr val="9900FF"/>
                </a:solidFill>
              </a:rPr>
              <a:t>)</a:t>
            </a:r>
            <a:r>
              <a:rPr lang="en-GB" sz="600" baseline="-25000" dirty="0">
                <a:solidFill>
                  <a:srgbClr val="9900FF"/>
                </a:solidFill>
              </a:rPr>
              <a:t> </a:t>
            </a:r>
            <a:r>
              <a:rPr lang="en-GB" sz="1000" dirty="0">
                <a:solidFill>
                  <a:srgbClr val="9900FF"/>
                </a:solidFill>
              </a:rPr>
              <a:t>(</a:t>
            </a:r>
            <a:r>
              <a:rPr lang="en-GB" sz="1000" b="1" dirty="0" err="1">
                <a:solidFill>
                  <a:srgbClr val="9900FF"/>
                </a:solidFill>
              </a:rPr>
              <a:t>Si</a:t>
            </a:r>
            <a:r>
              <a:rPr lang="en-GB" sz="1000" dirty="0" err="1">
                <a:solidFill>
                  <a:srgbClr val="9900FF"/>
                </a:solidFill>
              </a:rPr>
              <a:t>,Al</a:t>
            </a:r>
            <a:r>
              <a:rPr lang="en-GB" sz="1000" dirty="0">
                <a:solidFill>
                  <a:srgbClr val="9900FF"/>
                </a:solidFill>
              </a:rPr>
              <a:t>)</a:t>
            </a:r>
            <a:r>
              <a:rPr lang="en-GB" sz="600" b="1" dirty="0">
                <a:solidFill>
                  <a:srgbClr val="9900FF"/>
                </a:solidFill>
              </a:rPr>
              <a:t> </a:t>
            </a:r>
            <a:r>
              <a:rPr lang="en-GB" sz="1000" b="1" dirty="0" smtClean="0">
                <a:solidFill>
                  <a:srgbClr val="9900FF"/>
                </a:solidFill>
              </a:rPr>
              <a:t>O</a:t>
            </a:r>
            <a:r>
              <a:rPr lang="en-GB" sz="1000" b="1" baseline="-25000" dirty="0" smtClean="0">
                <a:solidFill>
                  <a:srgbClr val="9900FF"/>
                </a:solidFill>
              </a:rPr>
              <a:t>3</a:t>
            </a:r>
            <a:endParaRPr lang="nb-NO" sz="1000" dirty="0" smtClean="0">
              <a:solidFill>
                <a:srgbClr val="9900FF"/>
              </a:solidFill>
            </a:endParaRPr>
          </a:p>
          <a:p>
            <a:pPr>
              <a:lnSpc>
                <a:spcPts val="1800"/>
              </a:lnSpc>
            </a:pPr>
            <a:r>
              <a:rPr lang="nb-NO" sz="1000" dirty="0" err="1" smtClean="0"/>
              <a:t>davemaoite</a:t>
            </a:r>
            <a:r>
              <a:rPr lang="nb-NO" sz="1000" dirty="0" smtClean="0"/>
              <a:t> (</a:t>
            </a:r>
            <a:r>
              <a:rPr lang="nb-NO" sz="1000" dirty="0" err="1" smtClean="0"/>
              <a:t>Ca-silicate</a:t>
            </a:r>
            <a:r>
              <a:rPr lang="nb-NO" sz="1000" dirty="0" smtClean="0"/>
              <a:t> </a:t>
            </a:r>
            <a:r>
              <a:rPr lang="nb-NO" sz="1000" dirty="0" err="1" smtClean="0"/>
              <a:t>perovskite</a:t>
            </a:r>
            <a:r>
              <a:rPr lang="nb-NO" sz="1000" dirty="0" smtClean="0"/>
              <a:t>): </a:t>
            </a:r>
            <a:r>
              <a:rPr lang="nb-NO" sz="1000" b="1" dirty="0" err="1" smtClean="0">
                <a:solidFill>
                  <a:srgbClr val="9900FF"/>
                </a:solidFill>
              </a:rPr>
              <a:t>Ca</a:t>
            </a:r>
            <a:r>
              <a:rPr lang="en-GB" sz="600" b="1" dirty="0" smtClean="0">
                <a:solidFill>
                  <a:srgbClr val="9900FF"/>
                </a:solidFill>
              </a:rPr>
              <a:t> </a:t>
            </a:r>
            <a:r>
              <a:rPr lang="en-GB" sz="1000" b="1" dirty="0" smtClean="0">
                <a:solidFill>
                  <a:srgbClr val="9900FF"/>
                </a:solidFill>
              </a:rPr>
              <a:t>Si</a:t>
            </a:r>
            <a:r>
              <a:rPr lang="en-GB" sz="600" b="1" dirty="0" smtClean="0">
                <a:solidFill>
                  <a:srgbClr val="9900FF"/>
                </a:solidFill>
              </a:rPr>
              <a:t> </a:t>
            </a:r>
            <a:r>
              <a:rPr lang="en-GB" sz="1000" b="1" dirty="0" smtClean="0">
                <a:solidFill>
                  <a:srgbClr val="9900FF"/>
                </a:solidFill>
              </a:rPr>
              <a:t>O</a:t>
            </a:r>
            <a:r>
              <a:rPr lang="en-GB" sz="1000" b="1" baseline="-25000" dirty="0" smtClean="0">
                <a:solidFill>
                  <a:srgbClr val="9900FF"/>
                </a:solidFill>
              </a:rPr>
              <a:t>3</a:t>
            </a:r>
            <a:endParaRPr lang="en-GB" sz="1000" b="1" dirty="0">
              <a:solidFill>
                <a:srgbClr val="9900FF"/>
              </a:solidFill>
            </a:endParaRPr>
          </a:p>
          <a:p>
            <a:pPr>
              <a:lnSpc>
                <a:spcPts val="1800"/>
              </a:lnSpc>
            </a:pPr>
            <a:r>
              <a:rPr lang="nb-NO" sz="1000" dirty="0" smtClean="0"/>
              <a:t>Al-</a:t>
            </a:r>
            <a:r>
              <a:rPr lang="nb-NO" sz="1000" dirty="0" err="1" smtClean="0"/>
              <a:t>rich</a:t>
            </a:r>
            <a:r>
              <a:rPr lang="nb-NO" sz="1000" dirty="0" smtClean="0"/>
              <a:t>, </a:t>
            </a:r>
            <a:r>
              <a:rPr lang="nb-NO" sz="1000" dirty="0" err="1" smtClean="0"/>
              <a:t>Ca-ferrite-structured</a:t>
            </a:r>
            <a:r>
              <a:rPr lang="nb-NO" sz="1000" dirty="0" smtClean="0"/>
              <a:t> </a:t>
            </a:r>
            <a:r>
              <a:rPr lang="nb-NO" sz="1000" dirty="0" err="1" smtClean="0"/>
              <a:t>phase</a:t>
            </a:r>
            <a:r>
              <a:rPr lang="nb-NO" sz="1000" dirty="0" smtClean="0"/>
              <a:t>, </a:t>
            </a:r>
            <a:r>
              <a:rPr lang="nb-NO" sz="1000" dirty="0" err="1" smtClean="0"/>
              <a:t>two</a:t>
            </a:r>
            <a:r>
              <a:rPr lang="nb-NO" sz="1000" dirty="0" smtClean="0"/>
              <a:t> </a:t>
            </a:r>
            <a:r>
              <a:rPr lang="nb-NO" sz="1000" dirty="0" err="1" smtClean="0"/>
              <a:t>main</a:t>
            </a:r>
            <a:endParaRPr lang="nb-NO" sz="1000" dirty="0" smtClean="0"/>
          </a:p>
          <a:p>
            <a:pPr>
              <a:lnSpc>
                <a:spcPts val="1100"/>
              </a:lnSpc>
            </a:pPr>
            <a:r>
              <a:rPr lang="nb-NO" sz="1000" dirty="0"/>
              <a:t> </a:t>
            </a:r>
            <a:r>
              <a:rPr lang="nb-NO" sz="1000" dirty="0" smtClean="0"/>
              <a:t>         </a:t>
            </a:r>
            <a:r>
              <a:rPr lang="nb-NO" sz="1000" dirty="0" err="1" smtClean="0"/>
              <a:t>components</a:t>
            </a:r>
            <a:r>
              <a:rPr lang="nb-NO" sz="1000" dirty="0" smtClean="0"/>
              <a:t>: </a:t>
            </a:r>
            <a:r>
              <a:rPr lang="nb-NO" sz="1000" dirty="0" smtClean="0">
                <a:solidFill>
                  <a:srgbClr val="9900FF"/>
                </a:solidFill>
              </a:rPr>
              <a:t>(</a:t>
            </a:r>
            <a:r>
              <a:rPr lang="nb-NO" sz="1000" b="1" dirty="0" err="1" smtClean="0">
                <a:solidFill>
                  <a:srgbClr val="9900FF"/>
                </a:solidFill>
              </a:rPr>
              <a:t>Na,</a:t>
            </a:r>
            <a:r>
              <a:rPr lang="nb-NO" sz="1000" dirty="0" err="1" smtClean="0">
                <a:solidFill>
                  <a:srgbClr val="9900FF"/>
                </a:solidFill>
              </a:rPr>
              <a:t>K</a:t>
            </a:r>
            <a:r>
              <a:rPr lang="nb-NO" sz="1000" dirty="0" smtClean="0">
                <a:solidFill>
                  <a:srgbClr val="9900FF"/>
                </a:solidFill>
              </a:rPr>
              <a:t>)</a:t>
            </a:r>
            <a:r>
              <a:rPr lang="nb-NO" sz="600" dirty="0">
                <a:solidFill>
                  <a:srgbClr val="9900FF"/>
                </a:solidFill>
              </a:rPr>
              <a:t> </a:t>
            </a:r>
            <a:r>
              <a:rPr lang="nb-NO" sz="1000" b="1" dirty="0" err="1" smtClean="0">
                <a:solidFill>
                  <a:srgbClr val="9900FF"/>
                </a:solidFill>
              </a:rPr>
              <a:t>AlSi</a:t>
            </a:r>
            <a:r>
              <a:rPr lang="nb-NO" sz="600" b="1" dirty="0" smtClean="0">
                <a:solidFill>
                  <a:srgbClr val="9900FF"/>
                </a:solidFill>
              </a:rPr>
              <a:t> </a:t>
            </a:r>
            <a:r>
              <a:rPr lang="en-GB" sz="1000" b="1" dirty="0" smtClean="0">
                <a:solidFill>
                  <a:srgbClr val="9900FF"/>
                </a:solidFill>
              </a:rPr>
              <a:t>O</a:t>
            </a:r>
            <a:r>
              <a:rPr lang="en-GB" sz="1000" b="1" baseline="-25000" dirty="0" smtClean="0">
                <a:solidFill>
                  <a:srgbClr val="9900FF"/>
                </a:solidFill>
              </a:rPr>
              <a:t>4 </a:t>
            </a:r>
            <a:r>
              <a:rPr lang="en-GB" sz="1000" b="1" dirty="0" smtClean="0">
                <a:solidFill>
                  <a:srgbClr val="9900FF"/>
                </a:solidFill>
              </a:rPr>
              <a:t>-</a:t>
            </a:r>
            <a:r>
              <a:rPr lang="en-GB" sz="1000" b="1" baseline="-25000" dirty="0" smtClean="0">
                <a:solidFill>
                  <a:srgbClr val="9900FF"/>
                </a:solidFill>
              </a:rPr>
              <a:t> </a:t>
            </a:r>
            <a:r>
              <a:rPr lang="en-GB" sz="1000" dirty="0" smtClean="0">
                <a:solidFill>
                  <a:srgbClr val="9900FF"/>
                </a:solidFill>
              </a:rPr>
              <a:t>(</a:t>
            </a:r>
            <a:r>
              <a:rPr lang="nb-NO" sz="1000" b="1" dirty="0" err="1" smtClean="0">
                <a:solidFill>
                  <a:srgbClr val="9900FF"/>
                </a:solidFill>
              </a:rPr>
              <a:t>Mg,Fe</a:t>
            </a:r>
            <a:r>
              <a:rPr lang="nb-NO" sz="1000" dirty="0" smtClean="0">
                <a:solidFill>
                  <a:srgbClr val="9900FF"/>
                </a:solidFill>
              </a:rPr>
              <a:t>)</a:t>
            </a:r>
            <a:r>
              <a:rPr lang="nb-NO" sz="600" b="1" dirty="0" smtClean="0">
                <a:solidFill>
                  <a:srgbClr val="9900FF"/>
                </a:solidFill>
              </a:rPr>
              <a:t> </a:t>
            </a:r>
            <a:r>
              <a:rPr lang="nb-NO" sz="1000" b="1" dirty="0" smtClean="0">
                <a:solidFill>
                  <a:srgbClr val="9900FF"/>
                </a:solidFill>
              </a:rPr>
              <a:t>Al</a:t>
            </a:r>
            <a:r>
              <a:rPr lang="en-GB" sz="1000" b="1" baseline="-25000" dirty="0" smtClean="0">
                <a:solidFill>
                  <a:srgbClr val="9900FF"/>
                </a:solidFill>
              </a:rPr>
              <a:t>2</a:t>
            </a:r>
            <a:r>
              <a:rPr lang="en-GB" sz="600" b="1" dirty="0" smtClean="0">
                <a:solidFill>
                  <a:srgbClr val="9900FF"/>
                </a:solidFill>
              </a:rPr>
              <a:t> </a:t>
            </a:r>
            <a:r>
              <a:rPr lang="en-GB" sz="1000" b="1" dirty="0" smtClean="0">
                <a:solidFill>
                  <a:srgbClr val="9900FF"/>
                </a:solidFill>
              </a:rPr>
              <a:t>O</a:t>
            </a:r>
            <a:r>
              <a:rPr lang="en-GB" sz="1000" b="1" baseline="-25000" dirty="0" smtClean="0">
                <a:solidFill>
                  <a:srgbClr val="9900FF"/>
                </a:solidFill>
              </a:rPr>
              <a:t>4</a:t>
            </a:r>
          </a:p>
          <a:p>
            <a:pPr>
              <a:lnSpc>
                <a:spcPts val="1800"/>
              </a:lnSpc>
            </a:pPr>
            <a:r>
              <a:rPr lang="nb-NO" sz="1000" dirty="0" err="1" smtClean="0"/>
              <a:t>coesite</a:t>
            </a:r>
            <a:r>
              <a:rPr lang="nb-NO" sz="1000" dirty="0" smtClean="0"/>
              <a:t>, </a:t>
            </a:r>
            <a:r>
              <a:rPr lang="nb-NO" sz="1000" dirty="0" err="1" smtClean="0"/>
              <a:t>stishovite</a:t>
            </a:r>
            <a:r>
              <a:rPr lang="nb-NO" sz="1000" dirty="0" smtClean="0"/>
              <a:t>, </a:t>
            </a:r>
            <a:r>
              <a:rPr lang="nb-NO" sz="1000" dirty="0" smtClean="0">
                <a:latin typeface="Symbol" panose="05050102010706020507" pitchFamily="18" charset="2"/>
              </a:rPr>
              <a:t>b</a:t>
            </a:r>
            <a:r>
              <a:rPr lang="nb-NO" sz="1000" dirty="0" smtClean="0"/>
              <a:t>-</a:t>
            </a:r>
            <a:r>
              <a:rPr lang="nb-NO" sz="1000" dirty="0" err="1" smtClean="0"/>
              <a:t>stishovite</a:t>
            </a:r>
            <a:r>
              <a:rPr lang="nb-NO" sz="1000" dirty="0" smtClean="0"/>
              <a:t>, </a:t>
            </a:r>
            <a:r>
              <a:rPr lang="nb-NO" sz="1000" dirty="0" err="1" smtClean="0"/>
              <a:t>seifertite</a:t>
            </a:r>
            <a:r>
              <a:rPr lang="nb-NO" sz="1000" dirty="0" smtClean="0"/>
              <a:t>: </a:t>
            </a:r>
            <a:r>
              <a:rPr lang="en-GB" sz="1000" b="1" dirty="0" smtClean="0">
                <a:solidFill>
                  <a:srgbClr val="9900FF"/>
                </a:solidFill>
              </a:rPr>
              <a:t>Si</a:t>
            </a:r>
            <a:r>
              <a:rPr lang="en-GB" sz="600" b="1" dirty="0" smtClean="0">
                <a:solidFill>
                  <a:srgbClr val="9900FF"/>
                </a:solidFill>
              </a:rPr>
              <a:t> </a:t>
            </a:r>
            <a:r>
              <a:rPr lang="en-GB" sz="1000" b="1" dirty="0" smtClean="0">
                <a:solidFill>
                  <a:srgbClr val="9900FF"/>
                </a:solidFill>
              </a:rPr>
              <a:t>O</a:t>
            </a:r>
            <a:r>
              <a:rPr lang="en-GB" sz="1000" b="1" baseline="-25000" dirty="0" smtClean="0">
                <a:solidFill>
                  <a:srgbClr val="9900FF"/>
                </a:solidFill>
              </a:rPr>
              <a:t>2</a:t>
            </a:r>
            <a:endParaRPr lang="en-GB" sz="1000" b="1" dirty="0">
              <a:solidFill>
                <a:srgbClr val="9900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652120" y="6021288"/>
            <a:ext cx="1547839" cy="707886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1200"/>
              </a:lnSpc>
            </a:pPr>
            <a:r>
              <a:rPr lang="nb-NO" sz="1000" dirty="0" smtClean="0"/>
              <a:t>Modified from Stixrude &amp;</a:t>
            </a:r>
          </a:p>
          <a:p>
            <a:pPr>
              <a:lnSpc>
                <a:spcPts val="1200"/>
              </a:lnSpc>
            </a:pPr>
            <a:r>
              <a:rPr lang="nb-NO" sz="1000" dirty="0" smtClean="0"/>
              <a:t>Lithgow-Bertelloni (2012,</a:t>
            </a:r>
          </a:p>
          <a:p>
            <a:pPr>
              <a:lnSpc>
                <a:spcPts val="1200"/>
              </a:lnSpc>
            </a:pPr>
            <a:r>
              <a:rPr lang="nb-NO" sz="1000" dirty="0" smtClean="0"/>
              <a:t>AREPS) and Trønnes &amp; Mohn, in prep.  </a:t>
            </a:r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1333131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Ve-E-atm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713" y="2421247"/>
            <a:ext cx="3342811" cy="4442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 descr="Ve-E-atmV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420888"/>
            <a:ext cx="3321107" cy="4437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8" name="Text Box 4"/>
          <p:cNvSpPr txBox="1">
            <a:spLocks noChangeArrowheads="1"/>
          </p:cNvSpPr>
          <p:nvPr/>
        </p:nvSpPr>
        <p:spPr bwMode="auto">
          <a:xfrm>
            <a:off x="519157" y="1523714"/>
            <a:ext cx="3286477" cy="830997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nb-NO" altLang="en-US" sz="2400" dirty="0" smtClean="0">
                <a:solidFill>
                  <a:srgbClr val="0000FF"/>
                </a:solidFill>
              </a:rPr>
              <a:t>Earth</a:t>
            </a:r>
          </a:p>
          <a:p>
            <a:pPr eaLnBrk="1" hangingPunct="1">
              <a:lnSpc>
                <a:spcPct val="80000"/>
              </a:lnSpc>
            </a:pPr>
            <a:r>
              <a:rPr lang="nb-NO" altLang="en-US" b="1" dirty="0" smtClean="0">
                <a:solidFill>
                  <a:srgbClr val="9900CC"/>
                </a:solidFill>
              </a:rPr>
              <a:t>1 bar</a:t>
            </a:r>
            <a:r>
              <a:rPr lang="nb-NO" altLang="en-US" dirty="0" smtClean="0">
                <a:solidFill>
                  <a:srgbClr val="9900CC"/>
                </a:solidFill>
              </a:rPr>
              <a:t>:</a:t>
            </a:r>
            <a:r>
              <a:rPr lang="nb-NO" altLang="en-US" dirty="0" smtClean="0">
                <a:solidFill>
                  <a:srgbClr val="FF0000"/>
                </a:solidFill>
              </a:rPr>
              <a:t> </a:t>
            </a:r>
            <a:r>
              <a:rPr lang="nb-NO" altLang="en-US" sz="1600" dirty="0" smtClean="0">
                <a:solidFill>
                  <a:srgbClr val="FF0000"/>
                </a:solidFill>
              </a:rPr>
              <a:t>78% N</a:t>
            </a:r>
            <a:r>
              <a:rPr lang="nb-NO" altLang="en-US" sz="1600" baseline="-25000" dirty="0" smtClean="0">
                <a:solidFill>
                  <a:srgbClr val="FF0000"/>
                </a:solidFill>
              </a:rPr>
              <a:t>2</a:t>
            </a:r>
            <a:r>
              <a:rPr lang="nb-NO" altLang="en-US" sz="1600" dirty="0" smtClean="0">
                <a:solidFill>
                  <a:srgbClr val="FF0000"/>
                </a:solidFill>
              </a:rPr>
              <a:t>  21% O</a:t>
            </a:r>
            <a:r>
              <a:rPr lang="nb-NO" altLang="en-US" sz="1600" baseline="-25000" dirty="0" smtClean="0">
                <a:solidFill>
                  <a:srgbClr val="FF0000"/>
                </a:solidFill>
              </a:rPr>
              <a:t>2</a:t>
            </a:r>
            <a:r>
              <a:rPr lang="nb-NO" altLang="en-US" sz="1600" dirty="0">
                <a:solidFill>
                  <a:srgbClr val="FF0000"/>
                </a:solidFill>
              </a:rPr>
              <a:t> </a:t>
            </a:r>
            <a:r>
              <a:rPr lang="nb-NO" altLang="en-US" sz="1600" dirty="0" smtClean="0">
                <a:solidFill>
                  <a:srgbClr val="FF0000"/>
                </a:solidFill>
              </a:rPr>
              <a:t> 1% Ar</a:t>
            </a:r>
          </a:p>
          <a:p>
            <a:pPr eaLnBrk="1" hangingPunct="1">
              <a:lnSpc>
                <a:spcPct val="80000"/>
              </a:lnSpc>
            </a:pPr>
            <a:r>
              <a:rPr lang="nb-NO" altLang="en-US" sz="1600" dirty="0">
                <a:solidFill>
                  <a:srgbClr val="FF0000"/>
                </a:solidFill>
              </a:rPr>
              <a:t> </a:t>
            </a:r>
            <a:r>
              <a:rPr lang="nb-NO" altLang="en-US" sz="1600" dirty="0" smtClean="0">
                <a:solidFill>
                  <a:srgbClr val="FF0000"/>
                </a:solidFill>
              </a:rPr>
              <a:t>            </a:t>
            </a:r>
            <a:r>
              <a:rPr lang="nb-NO" altLang="en-US" sz="1400" dirty="0" smtClean="0">
                <a:solidFill>
                  <a:srgbClr val="FF0000"/>
                </a:solidFill>
              </a:rPr>
              <a:t>+ </a:t>
            </a:r>
            <a:r>
              <a:rPr lang="nb-NO" altLang="en-US" sz="1400" dirty="0" err="1" smtClean="0">
                <a:solidFill>
                  <a:srgbClr val="FF0000"/>
                </a:solidFill>
              </a:rPr>
              <a:t>very</a:t>
            </a:r>
            <a:r>
              <a:rPr lang="nb-NO" altLang="en-US" sz="1400" dirty="0" smtClean="0">
                <a:solidFill>
                  <a:srgbClr val="FF0000"/>
                </a:solidFill>
              </a:rPr>
              <a:t> variable H</a:t>
            </a:r>
            <a:r>
              <a:rPr lang="nb-NO" altLang="en-US" sz="1400" baseline="-25000" dirty="0" smtClean="0">
                <a:solidFill>
                  <a:srgbClr val="FF0000"/>
                </a:solidFill>
              </a:rPr>
              <a:t>2</a:t>
            </a:r>
            <a:r>
              <a:rPr lang="nb-NO" altLang="en-US" sz="1400" dirty="0" smtClean="0">
                <a:solidFill>
                  <a:srgbClr val="FF0000"/>
                </a:solidFill>
              </a:rPr>
              <a:t>O (greenhouse)</a:t>
            </a:r>
            <a:endParaRPr lang="nb-NO" altLang="en-US" sz="1400" dirty="0">
              <a:solidFill>
                <a:srgbClr val="FF0000"/>
              </a:solidFill>
            </a:endParaRPr>
          </a:p>
        </p:txBody>
      </p:sp>
      <p:sp>
        <p:nvSpPr>
          <p:cNvPr id="11269" name="Text Box 5"/>
          <p:cNvSpPr txBox="1">
            <a:spLocks noChangeArrowheads="1"/>
          </p:cNvSpPr>
          <p:nvPr/>
        </p:nvSpPr>
        <p:spPr bwMode="auto">
          <a:xfrm>
            <a:off x="4394395" y="1721807"/>
            <a:ext cx="3208338" cy="638175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nb-NO" altLang="en-US" sz="2400" dirty="0">
                <a:solidFill>
                  <a:srgbClr val="0000FF"/>
                </a:solidFill>
              </a:rPr>
              <a:t>Venus</a:t>
            </a:r>
          </a:p>
          <a:p>
            <a:pPr eaLnBrk="1" hangingPunct="1">
              <a:lnSpc>
                <a:spcPct val="80000"/>
              </a:lnSpc>
            </a:pPr>
            <a:r>
              <a:rPr lang="nb-NO" altLang="en-US" b="1" dirty="0">
                <a:solidFill>
                  <a:srgbClr val="9900CC"/>
                </a:solidFill>
              </a:rPr>
              <a:t>92 bar !!</a:t>
            </a:r>
            <a:r>
              <a:rPr lang="nb-NO" altLang="en-US" dirty="0">
                <a:solidFill>
                  <a:srgbClr val="FF0000"/>
                </a:solidFill>
              </a:rPr>
              <a:t>   </a:t>
            </a:r>
            <a:r>
              <a:rPr lang="nb-NO" altLang="en-US" b="1" dirty="0">
                <a:solidFill>
                  <a:srgbClr val="FF0000"/>
                </a:solidFill>
              </a:rPr>
              <a:t>97% CO</a:t>
            </a:r>
            <a:r>
              <a:rPr lang="nb-NO" altLang="en-US" b="1" baseline="-25000" dirty="0">
                <a:solidFill>
                  <a:srgbClr val="FF0000"/>
                </a:solidFill>
              </a:rPr>
              <a:t>2</a:t>
            </a:r>
            <a:r>
              <a:rPr lang="nb-NO" altLang="en-US" dirty="0">
                <a:solidFill>
                  <a:srgbClr val="FF0000"/>
                </a:solidFill>
              </a:rPr>
              <a:t>   3% N</a:t>
            </a:r>
            <a:r>
              <a:rPr lang="nb-NO" altLang="en-US" baseline="-25000" dirty="0">
                <a:solidFill>
                  <a:srgbClr val="FF0000"/>
                </a:solidFill>
              </a:rPr>
              <a:t>2</a:t>
            </a:r>
            <a:endParaRPr lang="nb-NO" altLang="en-US" dirty="0">
              <a:solidFill>
                <a:srgbClr val="FF0000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73092" y="26008"/>
            <a:ext cx="6431569" cy="707886"/>
            <a:chOff x="73092" y="26008"/>
            <a:chExt cx="6431569" cy="707886"/>
          </a:xfrm>
        </p:grpSpPr>
        <p:sp>
          <p:nvSpPr>
            <p:cNvPr id="6" name="TextBox 5"/>
            <p:cNvSpPr txBox="1"/>
            <p:nvPr/>
          </p:nvSpPr>
          <p:spPr>
            <a:xfrm>
              <a:off x="73092" y="26008"/>
              <a:ext cx="643156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2000" b="1" dirty="0" smtClean="0"/>
                <a:t>H</a:t>
              </a:r>
              <a:r>
                <a:rPr lang="nb-NO" sz="2000" b="1" baseline="-25000" dirty="0" smtClean="0"/>
                <a:t>2</a:t>
              </a:r>
              <a:r>
                <a:rPr lang="nb-NO" sz="2000" b="1" dirty="0" smtClean="0"/>
                <a:t>O </a:t>
              </a:r>
              <a:r>
                <a:rPr lang="nb-NO" sz="2000" b="1" dirty="0"/>
                <a:t>molecules</a:t>
              </a:r>
              <a:r>
                <a:rPr lang="nb-NO" sz="2000" dirty="0"/>
                <a:t>: </a:t>
              </a:r>
              <a:r>
                <a:rPr lang="nb-NO" sz="2000" dirty="0" smtClean="0"/>
                <a:t>photo-dissociated in the upper </a:t>
              </a:r>
              <a:r>
                <a:rPr lang="nb-NO" sz="2000" dirty="0" err="1" smtClean="0"/>
                <a:t>atmospheres</a:t>
              </a:r>
              <a:r>
                <a:rPr lang="nb-NO" sz="2000" dirty="0" smtClean="0"/>
                <a:t> </a:t>
              </a:r>
            </a:p>
            <a:p>
              <a:r>
                <a:rPr lang="nb-NO" sz="2000" b="1" dirty="0">
                  <a:solidFill>
                    <a:srgbClr val="3333FF"/>
                  </a:solidFill>
                </a:rPr>
                <a:t> </a:t>
              </a:r>
              <a:r>
                <a:rPr lang="nb-NO" sz="2000" b="1" dirty="0" smtClean="0">
                  <a:solidFill>
                    <a:srgbClr val="3333FF"/>
                  </a:solidFill>
                </a:rPr>
                <a:t>        H</a:t>
              </a:r>
              <a:r>
                <a:rPr lang="nb-NO" sz="2000" b="1" baseline="-25000" dirty="0" smtClean="0">
                  <a:solidFill>
                    <a:srgbClr val="3333FF"/>
                  </a:solidFill>
                </a:rPr>
                <a:t>2</a:t>
              </a:r>
              <a:r>
                <a:rPr lang="nb-NO" sz="2000" b="1" dirty="0" smtClean="0">
                  <a:solidFill>
                    <a:srgbClr val="3333FF"/>
                  </a:solidFill>
                </a:rPr>
                <a:t>-escape</a:t>
              </a:r>
              <a:r>
                <a:rPr lang="nb-NO" sz="2000" dirty="0" smtClean="0">
                  <a:solidFill>
                    <a:srgbClr val="3333FF"/>
                  </a:solidFill>
                </a:rPr>
                <a:t> to </a:t>
              </a:r>
              <a:r>
                <a:rPr lang="nb-NO" sz="2000" dirty="0" err="1" smtClean="0">
                  <a:solidFill>
                    <a:srgbClr val="3333FF"/>
                  </a:solidFill>
                </a:rPr>
                <a:t>space</a:t>
              </a:r>
              <a:r>
                <a:rPr lang="nb-NO" sz="2000" dirty="0" smtClean="0">
                  <a:solidFill>
                    <a:srgbClr val="3333FF"/>
                  </a:solidFill>
                </a:rPr>
                <a:t>           </a:t>
              </a:r>
              <a:r>
                <a:rPr lang="nb-NO" sz="2000" dirty="0" err="1" smtClean="0">
                  <a:solidFill>
                    <a:srgbClr val="3333FF"/>
                  </a:solidFill>
                </a:rPr>
                <a:t>atmospheric</a:t>
              </a:r>
              <a:r>
                <a:rPr lang="nb-NO" sz="2000" dirty="0" smtClean="0">
                  <a:solidFill>
                    <a:srgbClr val="3333FF"/>
                  </a:solidFill>
                </a:rPr>
                <a:t> </a:t>
              </a:r>
              <a:r>
                <a:rPr lang="nb-NO" sz="2000" b="1" dirty="0" err="1" smtClean="0">
                  <a:solidFill>
                    <a:srgbClr val="3333FF"/>
                  </a:solidFill>
                </a:rPr>
                <a:t>oxidation</a:t>
              </a:r>
              <a:endParaRPr lang="nb-NO" sz="2000" b="1" dirty="0" smtClean="0">
                <a:solidFill>
                  <a:srgbClr val="3333FF"/>
                </a:solidFill>
              </a:endParaRPr>
            </a:p>
          </p:txBody>
        </p:sp>
        <p:sp>
          <p:nvSpPr>
            <p:cNvPr id="2" name="Right Arrow 1"/>
            <p:cNvSpPr/>
            <p:nvPr/>
          </p:nvSpPr>
          <p:spPr>
            <a:xfrm>
              <a:off x="395536" y="466106"/>
              <a:ext cx="299903" cy="177224"/>
            </a:xfrm>
            <a:prstGeom prst="rightArrow">
              <a:avLst/>
            </a:prstGeom>
            <a:noFill/>
            <a:ln w="19050">
              <a:solidFill>
                <a:srgbClr val="3333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251520" y="829549"/>
            <a:ext cx="716465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200" dirty="0" smtClean="0">
                <a:solidFill>
                  <a:srgbClr val="6600CC"/>
                </a:solidFill>
              </a:rPr>
              <a:t>The Earth-Venus </a:t>
            </a:r>
            <a:r>
              <a:rPr lang="nb-NO" sz="2200" dirty="0" err="1" smtClean="0">
                <a:solidFill>
                  <a:srgbClr val="6600CC"/>
                </a:solidFill>
              </a:rPr>
              <a:t>dichotomy</a:t>
            </a:r>
            <a:r>
              <a:rPr lang="nb-NO" sz="2200" dirty="0">
                <a:solidFill>
                  <a:srgbClr val="6600CC"/>
                </a:solidFill>
              </a:rPr>
              <a:t> </a:t>
            </a:r>
            <a:r>
              <a:rPr lang="nb-NO" sz="2200" dirty="0" err="1" smtClean="0">
                <a:solidFill>
                  <a:srgbClr val="6600CC"/>
                </a:solidFill>
              </a:rPr>
              <a:t>with</a:t>
            </a:r>
            <a:r>
              <a:rPr lang="nb-NO" sz="2200" dirty="0" smtClean="0">
                <a:solidFill>
                  <a:srgbClr val="6600CC"/>
                </a:solidFill>
              </a:rPr>
              <a:t> a</a:t>
            </a:r>
            <a:r>
              <a:rPr lang="nb-NO" sz="2200" b="1" dirty="0" smtClean="0">
                <a:solidFill>
                  <a:srgbClr val="6600CC"/>
                </a:solidFill>
              </a:rPr>
              <a:t> </a:t>
            </a:r>
            <a:r>
              <a:rPr lang="nb-NO" sz="2200" b="1" dirty="0" err="1" smtClean="0">
                <a:solidFill>
                  <a:srgbClr val="6600CC"/>
                </a:solidFill>
              </a:rPr>
              <a:t>mostly</a:t>
            </a:r>
            <a:r>
              <a:rPr lang="nb-NO" sz="2200" b="1" dirty="0" smtClean="0">
                <a:solidFill>
                  <a:srgbClr val="6600CC"/>
                </a:solidFill>
              </a:rPr>
              <a:t> </a:t>
            </a:r>
            <a:r>
              <a:rPr lang="nb-NO" sz="2200" b="1" dirty="0" err="1" smtClean="0">
                <a:solidFill>
                  <a:srgbClr val="6600CC"/>
                </a:solidFill>
              </a:rPr>
              <a:t>dessicated</a:t>
            </a:r>
            <a:r>
              <a:rPr lang="nb-NO" sz="2200" dirty="0" smtClean="0"/>
              <a:t> </a:t>
            </a:r>
            <a:r>
              <a:rPr lang="nb-NO" sz="2200" b="1" dirty="0">
                <a:solidFill>
                  <a:srgbClr val="6600CC"/>
                </a:solidFill>
              </a:rPr>
              <a:t>Venus</a:t>
            </a:r>
            <a:r>
              <a:rPr lang="nb-NO" sz="2200" dirty="0" smtClean="0"/>
              <a:t> </a:t>
            </a:r>
            <a:endParaRPr lang="en-GB" sz="2200" dirty="0"/>
          </a:p>
        </p:txBody>
      </p:sp>
      <p:sp>
        <p:nvSpPr>
          <p:cNvPr id="10" name="Right Arrow 9"/>
          <p:cNvSpPr/>
          <p:nvPr/>
        </p:nvSpPr>
        <p:spPr>
          <a:xfrm>
            <a:off x="3033402" y="476437"/>
            <a:ext cx="299903" cy="177224"/>
          </a:xfrm>
          <a:prstGeom prst="rightArrow">
            <a:avLst/>
          </a:prstGeom>
          <a:noFill/>
          <a:ln w="19050"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smtClean="0"/>
              <a:t>   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20212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8" grpId="0" animBg="1"/>
      <p:bldP spid="11269" grpId="0" animBg="1"/>
      <p:bldP spid="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2"/>
          <p:cNvSpPr txBox="1">
            <a:spLocks noChangeArrowheads="1"/>
          </p:cNvSpPr>
          <p:nvPr/>
        </p:nvSpPr>
        <p:spPr bwMode="auto">
          <a:xfrm>
            <a:off x="107504" y="95877"/>
            <a:ext cx="4629281" cy="1154162"/>
          </a:xfrm>
          <a:prstGeom prst="rect">
            <a:avLst/>
          </a:prstGeom>
          <a:solidFill>
            <a:srgbClr val="DDFFF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nb-NO" altLang="en-US" sz="1600" dirty="0" err="1">
                <a:solidFill>
                  <a:srgbClr val="0000FF"/>
                </a:solidFill>
              </a:rPr>
              <a:t>Why</a:t>
            </a:r>
            <a:r>
              <a:rPr lang="nb-NO" altLang="en-US" sz="1600" dirty="0">
                <a:solidFill>
                  <a:srgbClr val="0000FF"/>
                </a:solidFill>
              </a:rPr>
              <a:t> </a:t>
            </a:r>
            <a:r>
              <a:rPr lang="nb-NO" altLang="en-US" sz="1600" dirty="0" err="1" smtClean="0">
                <a:solidFill>
                  <a:srgbClr val="0000FF"/>
                </a:solidFill>
              </a:rPr>
              <a:t>are</a:t>
            </a:r>
            <a:r>
              <a:rPr lang="nb-NO" altLang="en-US" sz="1600" dirty="0" smtClean="0">
                <a:solidFill>
                  <a:srgbClr val="0000FF"/>
                </a:solidFill>
              </a:rPr>
              <a:t> </a:t>
            </a:r>
            <a:r>
              <a:rPr lang="nb-NO" altLang="en-US" sz="1600" dirty="0" err="1" smtClean="0">
                <a:solidFill>
                  <a:srgbClr val="0000FF"/>
                </a:solidFill>
              </a:rPr>
              <a:t>the</a:t>
            </a:r>
            <a:r>
              <a:rPr lang="nb-NO" altLang="en-US" sz="1600" dirty="0">
                <a:solidFill>
                  <a:srgbClr val="0000FF"/>
                </a:solidFill>
              </a:rPr>
              <a:t> </a:t>
            </a:r>
            <a:r>
              <a:rPr lang="nb-NO" altLang="en-US" sz="1600" dirty="0" err="1">
                <a:solidFill>
                  <a:srgbClr val="0000FF"/>
                </a:solidFill>
              </a:rPr>
              <a:t>atmospheres</a:t>
            </a:r>
            <a:r>
              <a:rPr lang="nb-NO" altLang="en-US" sz="1600" dirty="0">
                <a:solidFill>
                  <a:srgbClr val="0000FF"/>
                </a:solidFill>
              </a:rPr>
              <a:t> </a:t>
            </a:r>
            <a:r>
              <a:rPr lang="nb-NO" altLang="en-US" sz="1600" dirty="0" smtClean="0">
                <a:solidFill>
                  <a:srgbClr val="0000FF"/>
                </a:solidFill>
              </a:rPr>
              <a:t>so different </a:t>
            </a:r>
            <a:r>
              <a:rPr lang="nb-NO" altLang="en-US" sz="1600" dirty="0" err="1" smtClean="0">
                <a:solidFill>
                  <a:srgbClr val="0000FF"/>
                </a:solidFill>
              </a:rPr>
              <a:t>if</a:t>
            </a:r>
            <a:r>
              <a:rPr lang="nb-NO" altLang="en-US" sz="1600" dirty="0" smtClean="0">
                <a:solidFill>
                  <a:srgbClr val="0000FF"/>
                </a:solidFill>
              </a:rPr>
              <a:t> </a:t>
            </a:r>
            <a:r>
              <a:rPr lang="nb-NO" altLang="en-US" sz="1600" dirty="0" err="1" smtClean="0">
                <a:solidFill>
                  <a:srgbClr val="0000FF"/>
                </a:solidFill>
              </a:rPr>
              <a:t>inventories</a:t>
            </a:r>
            <a:r>
              <a:rPr lang="nb-NO" altLang="en-US" sz="1600" dirty="0" smtClean="0">
                <a:solidFill>
                  <a:srgbClr val="0000FF"/>
                </a:solidFill>
              </a:rPr>
              <a:t> </a:t>
            </a:r>
            <a:r>
              <a:rPr lang="nb-NO" altLang="en-US" sz="1600" dirty="0">
                <a:solidFill>
                  <a:srgbClr val="0000FF"/>
                </a:solidFill>
              </a:rPr>
              <a:t>of</a:t>
            </a:r>
          </a:p>
          <a:p>
            <a:pPr eaLnBrk="1" hangingPunct="1"/>
            <a:r>
              <a:rPr lang="nb-NO" altLang="en-US" sz="1600" dirty="0">
                <a:solidFill>
                  <a:srgbClr val="0000FF"/>
                </a:solidFill>
              </a:rPr>
              <a:t>  </a:t>
            </a:r>
            <a:r>
              <a:rPr lang="nb-NO" altLang="en-US" sz="1600" dirty="0" smtClean="0">
                <a:solidFill>
                  <a:srgbClr val="0000FF"/>
                </a:solidFill>
              </a:rPr>
              <a:t>       C</a:t>
            </a:r>
            <a:r>
              <a:rPr lang="nb-NO" altLang="en-US" sz="1600" dirty="0">
                <a:solidFill>
                  <a:srgbClr val="0000FF"/>
                </a:solidFill>
              </a:rPr>
              <a:t>, N, O and H </a:t>
            </a:r>
            <a:r>
              <a:rPr lang="nb-NO" altLang="en-US" sz="1600" dirty="0" err="1" smtClean="0">
                <a:solidFill>
                  <a:srgbClr val="0000FF"/>
                </a:solidFill>
              </a:rPr>
              <a:t>were</a:t>
            </a:r>
            <a:r>
              <a:rPr lang="nb-NO" altLang="en-US" sz="1600" dirty="0" smtClean="0">
                <a:solidFill>
                  <a:srgbClr val="0000FF"/>
                </a:solidFill>
              </a:rPr>
              <a:t> </a:t>
            </a:r>
            <a:r>
              <a:rPr lang="nb-NO" altLang="en-US" sz="1600" dirty="0">
                <a:solidFill>
                  <a:srgbClr val="0000FF"/>
                </a:solidFill>
              </a:rPr>
              <a:t>similar in the beginning ?</a:t>
            </a:r>
          </a:p>
          <a:p>
            <a:pPr eaLnBrk="1" hangingPunct="1">
              <a:lnSpc>
                <a:spcPts val="600"/>
              </a:lnSpc>
            </a:pPr>
            <a:endParaRPr lang="nb-NO" altLang="en-US" sz="1600" dirty="0">
              <a:solidFill>
                <a:srgbClr val="0000FF"/>
              </a:solidFill>
            </a:endParaRPr>
          </a:p>
          <a:p>
            <a:pPr eaLnBrk="1" hangingPunct="1"/>
            <a:r>
              <a:rPr lang="nb-NO" altLang="en-US" sz="1600" dirty="0">
                <a:solidFill>
                  <a:srgbClr val="0000FF"/>
                </a:solidFill>
              </a:rPr>
              <a:t>Where is Earth’s carbon corresponding to </a:t>
            </a:r>
            <a:r>
              <a:rPr lang="nb-NO" altLang="en-US" sz="1600" dirty="0" err="1" smtClean="0">
                <a:solidFill>
                  <a:srgbClr val="0000FF"/>
                </a:solidFill>
              </a:rPr>
              <a:t>the</a:t>
            </a:r>
            <a:r>
              <a:rPr lang="nb-NO" altLang="en-US" sz="1600" dirty="0" smtClean="0">
                <a:solidFill>
                  <a:srgbClr val="0000FF"/>
                </a:solidFill>
              </a:rPr>
              <a:t> 92 </a:t>
            </a:r>
            <a:r>
              <a:rPr lang="nb-NO" altLang="en-US" sz="1600" dirty="0">
                <a:solidFill>
                  <a:srgbClr val="0000FF"/>
                </a:solidFill>
              </a:rPr>
              <a:t>bar</a:t>
            </a:r>
          </a:p>
          <a:p>
            <a:pPr eaLnBrk="1" hangingPunct="1"/>
            <a:r>
              <a:rPr lang="nb-NO" altLang="en-US" sz="1600" dirty="0">
                <a:solidFill>
                  <a:srgbClr val="0000FF"/>
                </a:solidFill>
              </a:rPr>
              <a:t> </a:t>
            </a:r>
            <a:r>
              <a:rPr lang="nb-NO" altLang="en-US" sz="1600" dirty="0" smtClean="0">
                <a:solidFill>
                  <a:srgbClr val="0000FF"/>
                </a:solidFill>
              </a:rPr>
              <a:t>                   </a:t>
            </a:r>
            <a:r>
              <a:rPr lang="nb-NO" altLang="en-US" sz="1600" dirty="0">
                <a:solidFill>
                  <a:srgbClr val="0000FF"/>
                </a:solidFill>
              </a:rPr>
              <a:t>CO</a:t>
            </a:r>
            <a:r>
              <a:rPr lang="nb-NO" altLang="en-US" sz="1600" baseline="-25000" dirty="0">
                <a:solidFill>
                  <a:srgbClr val="0000FF"/>
                </a:solidFill>
              </a:rPr>
              <a:t>2</a:t>
            </a:r>
            <a:r>
              <a:rPr lang="nb-NO" altLang="en-US" sz="1600" dirty="0">
                <a:solidFill>
                  <a:srgbClr val="0000FF"/>
                </a:solidFill>
              </a:rPr>
              <a:t>-dominated </a:t>
            </a:r>
            <a:r>
              <a:rPr lang="nb-NO" altLang="en-US" sz="1600" dirty="0" err="1" smtClean="0">
                <a:solidFill>
                  <a:srgbClr val="0000FF"/>
                </a:solidFill>
              </a:rPr>
              <a:t>atmosphere</a:t>
            </a:r>
            <a:r>
              <a:rPr lang="nb-NO" altLang="en-US" sz="1600" dirty="0" smtClean="0">
                <a:solidFill>
                  <a:srgbClr val="0000FF"/>
                </a:solidFill>
              </a:rPr>
              <a:t> of Venus </a:t>
            </a:r>
            <a:r>
              <a:rPr lang="nb-NO" altLang="en-US" sz="1600" dirty="0">
                <a:solidFill>
                  <a:srgbClr val="0000FF"/>
                </a:solidFill>
              </a:rPr>
              <a:t>?</a:t>
            </a:r>
          </a:p>
        </p:txBody>
      </p:sp>
      <p:sp>
        <p:nvSpPr>
          <p:cNvPr id="221187" name="Text Box 3"/>
          <p:cNvSpPr txBox="1">
            <a:spLocks noChangeArrowheads="1"/>
          </p:cNvSpPr>
          <p:nvPr/>
        </p:nvSpPr>
        <p:spPr bwMode="auto">
          <a:xfrm>
            <a:off x="154084" y="1556792"/>
            <a:ext cx="3467616" cy="3250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nb-NO" altLang="en-US" b="1" dirty="0" smtClean="0">
                <a:solidFill>
                  <a:srgbClr val="0099FF"/>
                </a:solidFill>
              </a:rPr>
              <a:t>Earth</a:t>
            </a:r>
          </a:p>
          <a:p>
            <a:pPr eaLnBrk="1" hangingPunct="1">
              <a:lnSpc>
                <a:spcPct val="120000"/>
              </a:lnSpc>
            </a:pPr>
            <a:r>
              <a:rPr lang="nb-NO" altLang="en-US" sz="1300" dirty="0" smtClean="0"/>
              <a:t>- </a:t>
            </a:r>
            <a:r>
              <a:rPr lang="nb-NO" altLang="en-US" sz="1300" dirty="0"/>
              <a:t>Oceans, </a:t>
            </a:r>
            <a:r>
              <a:rPr lang="nb-NO" altLang="en-US" sz="1300" dirty="0" err="1"/>
              <a:t>precipitation</a:t>
            </a:r>
            <a:r>
              <a:rPr lang="nb-NO" altLang="en-US" sz="1300" dirty="0"/>
              <a:t> of CaCO</a:t>
            </a:r>
            <a:r>
              <a:rPr lang="nb-NO" altLang="en-US" sz="1300" baseline="-25000" dirty="0"/>
              <a:t>3</a:t>
            </a:r>
            <a:endParaRPr lang="nb-NO" altLang="en-US" sz="1300" dirty="0"/>
          </a:p>
          <a:p>
            <a:pPr eaLnBrk="1" hangingPunct="1">
              <a:lnSpc>
                <a:spcPct val="120000"/>
              </a:lnSpc>
              <a:buFontTx/>
              <a:buChar char="-"/>
            </a:pPr>
            <a:r>
              <a:rPr lang="nb-NO" altLang="en-US" sz="1300" dirty="0"/>
              <a:t> </a:t>
            </a:r>
            <a:r>
              <a:rPr lang="nb-NO" altLang="en-US" sz="1300" dirty="0" err="1"/>
              <a:t>Photosynthesis</a:t>
            </a:r>
            <a:r>
              <a:rPr lang="nb-NO" altLang="en-US" sz="1300" dirty="0"/>
              <a:t> </a:t>
            </a:r>
            <a:r>
              <a:rPr lang="nb-NO" altLang="en-US" sz="1300" dirty="0">
                <a:cs typeface="Times New Roman" pitchFamily="18" charset="0"/>
              </a:rPr>
              <a:t>→ O</a:t>
            </a:r>
            <a:r>
              <a:rPr lang="nb-NO" altLang="en-US" sz="1300" baseline="-25000" dirty="0">
                <a:cs typeface="Times New Roman" pitchFamily="18" charset="0"/>
              </a:rPr>
              <a:t>2</a:t>
            </a:r>
            <a:r>
              <a:rPr lang="nb-NO" altLang="en-US" sz="1300" dirty="0">
                <a:cs typeface="Times New Roman" pitchFamily="18" charset="0"/>
              </a:rPr>
              <a:t>, </a:t>
            </a:r>
            <a:r>
              <a:rPr lang="nb-NO" altLang="en-US" sz="1300" dirty="0" err="1">
                <a:cs typeface="Times New Roman" pitchFamily="18" charset="0"/>
              </a:rPr>
              <a:t>biomass</a:t>
            </a:r>
            <a:r>
              <a:rPr lang="nb-NO" altLang="en-US" sz="1300" dirty="0">
                <a:cs typeface="Times New Roman" pitchFamily="18" charset="0"/>
              </a:rPr>
              <a:t> and </a:t>
            </a:r>
            <a:r>
              <a:rPr lang="nb-NO" altLang="en-US" sz="1300" dirty="0" err="1">
                <a:cs typeface="Times New Roman" pitchFamily="18" charset="0"/>
              </a:rPr>
              <a:t>black</a:t>
            </a:r>
            <a:r>
              <a:rPr lang="nb-NO" altLang="en-US" sz="1300" dirty="0">
                <a:cs typeface="Times New Roman" pitchFamily="18" charset="0"/>
              </a:rPr>
              <a:t> </a:t>
            </a:r>
            <a:r>
              <a:rPr lang="nb-NO" altLang="en-US" sz="1300" dirty="0" err="1">
                <a:cs typeface="Times New Roman" pitchFamily="18" charset="0"/>
              </a:rPr>
              <a:t>shales</a:t>
            </a:r>
            <a:endParaRPr lang="nb-NO" altLang="en-US" sz="1300" dirty="0">
              <a:cs typeface="Times New Roman" pitchFamily="18" charset="0"/>
            </a:endParaRPr>
          </a:p>
          <a:p>
            <a:pPr eaLnBrk="1" hangingPunct="1">
              <a:lnSpc>
                <a:spcPct val="120000"/>
              </a:lnSpc>
            </a:pPr>
            <a:r>
              <a:rPr lang="nb-NO" altLang="en-US" sz="1300" dirty="0"/>
              <a:t>- </a:t>
            </a:r>
            <a:r>
              <a:rPr lang="nb-NO" altLang="en-US" sz="1300" dirty="0" err="1"/>
              <a:t>Hydration</a:t>
            </a:r>
            <a:r>
              <a:rPr lang="nb-NO" altLang="en-US" sz="1300" dirty="0"/>
              <a:t> </a:t>
            </a:r>
            <a:r>
              <a:rPr lang="nb-NO" altLang="en-US" sz="1300" dirty="0" err="1"/>
              <a:t>of</a:t>
            </a:r>
            <a:r>
              <a:rPr lang="nb-NO" altLang="en-US" sz="1300" dirty="0"/>
              <a:t> </a:t>
            </a:r>
            <a:r>
              <a:rPr lang="nb-NO" altLang="en-US" sz="1300" dirty="0" err="1"/>
              <a:t>ocean</a:t>
            </a:r>
            <a:r>
              <a:rPr lang="nb-NO" altLang="en-US" sz="1300" dirty="0"/>
              <a:t> </a:t>
            </a:r>
            <a:r>
              <a:rPr lang="nb-NO" altLang="en-US" sz="1300" dirty="0" err="1"/>
              <a:t>floor</a:t>
            </a:r>
            <a:endParaRPr lang="nb-NO" altLang="en-US" sz="1300" dirty="0"/>
          </a:p>
          <a:p>
            <a:pPr eaLnBrk="1" hangingPunct="1">
              <a:lnSpc>
                <a:spcPct val="120000"/>
              </a:lnSpc>
              <a:buFontTx/>
              <a:buChar char="-"/>
            </a:pPr>
            <a:r>
              <a:rPr lang="nb-NO" altLang="en-US" sz="1300" dirty="0"/>
              <a:t> </a:t>
            </a:r>
            <a:r>
              <a:rPr lang="nb-NO" altLang="en-US" sz="1300" dirty="0" err="1"/>
              <a:t>Recycling</a:t>
            </a:r>
            <a:r>
              <a:rPr lang="nb-NO" altLang="en-US" sz="1300" dirty="0"/>
              <a:t> </a:t>
            </a:r>
            <a:r>
              <a:rPr lang="nb-NO" altLang="en-US" sz="1300" dirty="0" err="1"/>
              <a:t>of</a:t>
            </a:r>
            <a:r>
              <a:rPr lang="nb-NO" altLang="en-US" sz="1300" dirty="0"/>
              <a:t> </a:t>
            </a:r>
            <a:r>
              <a:rPr lang="nb-NO" altLang="en-US" sz="1300" dirty="0" err="1"/>
              <a:t>wet</a:t>
            </a:r>
            <a:r>
              <a:rPr lang="nb-NO" altLang="en-US" sz="1300" dirty="0"/>
              <a:t> </a:t>
            </a:r>
            <a:r>
              <a:rPr lang="nb-NO" altLang="en-US" sz="1300" dirty="0" err="1"/>
              <a:t>lithosphere</a:t>
            </a:r>
            <a:r>
              <a:rPr lang="nb-NO" altLang="en-US" sz="1300" dirty="0"/>
              <a:t> </a:t>
            </a:r>
            <a:r>
              <a:rPr lang="nb-NO" altLang="en-US" sz="1300" dirty="0" err="1"/>
              <a:t>with</a:t>
            </a:r>
            <a:r>
              <a:rPr lang="nb-NO" altLang="en-US" sz="1300" dirty="0"/>
              <a:t> </a:t>
            </a:r>
            <a:r>
              <a:rPr lang="nb-NO" altLang="en-US" sz="1300" dirty="0" err="1" smtClean="0"/>
              <a:t>organic</a:t>
            </a:r>
            <a:endParaRPr lang="nb-NO" altLang="en-US" sz="1300" dirty="0"/>
          </a:p>
          <a:p>
            <a:pPr eaLnBrk="1" hangingPunct="1">
              <a:lnSpc>
                <a:spcPct val="120000"/>
              </a:lnSpc>
            </a:pPr>
            <a:r>
              <a:rPr lang="nb-NO" altLang="en-US" sz="1300" dirty="0"/>
              <a:t>    material and </a:t>
            </a:r>
            <a:r>
              <a:rPr lang="nb-NO" altLang="en-US" sz="1300" dirty="0" err="1" smtClean="0"/>
              <a:t>carbonates</a:t>
            </a:r>
            <a:r>
              <a:rPr lang="nb-NO" altLang="en-US" sz="1300" dirty="0" smtClean="0"/>
              <a:t> </a:t>
            </a:r>
            <a:r>
              <a:rPr lang="nb-NO" altLang="en-US" sz="1300" dirty="0"/>
              <a:t>by </a:t>
            </a:r>
            <a:r>
              <a:rPr lang="nb-NO" altLang="en-US" sz="1300" dirty="0" err="1"/>
              <a:t>subduction</a:t>
            </a:r>
            <a:endParaRPr lang="nb-NO" altLang="en-US" sz="1300" dirty="0"/>
          </a:p>
          <a:p>
            <a:pPr eaLnBrk="1" hangingPunct="1">
              <a:lnSpc>
                <a:spcPct val="120000"/>
              </a:lnSpc>
            </a:pPr>
            <a:endParaRPr lang="nb-NO" altLang="en-US" sz="1400" b="1" dirty="0" smtClean="0">
              <a:solidFill>
                <a:srgbClr val="009900"/>
              </a:solidFill>
            </a:endParaRPr>
          </a:p>
          <a:p>
            <a:pPr eaLnBrk="1" hangingPunct="1">
              <a:lnSpc>
                <a:spcPct val="120000"/>
              </a:lnSpc>
            </a:pPr>
            <a:r>
              <a:rPr lang="nb-NO" altLang="en-US" b="1" dirty="0" smtClean="0">
                <a:solidFill>
                  <a:srgbClr val="DE8400"/>
                </a:solidFill>
              </a:rPr>
              <a:t>Venus</a:t>
            </a:r>
          </a:p>
          <a:p>
            <a:pPr eaLnBrk="1" hangingPunct="1">
              <a:lnSpc>
                <a:spcPct val="120000"/>
              </a:lnSpc>
            </a:pPr>
            <a:r>
              <a:rPr lang="nb-NO" altLang="en-US" sz="1300" dirty="0" smtClean="0"/>
              <a:t>- </a:t>
            </a:r>
            <a:r>
              <a:rPr lang="nb-NO" altLang="en-US" sz="1300" dirty="0"/>
              <a:t>No </a:t>
            </a:r>
            <a:r>
              <a:rPr lang="nb-NO" altLang="en-US" sz="1300" dirty="0" err="1"/>
              <a:t>condensation</a:t>
            </a:r>
            <a:r>
              <a:rPr lang="nb-NO" altLang="en-US" sz="1300" dirty="0"/>
              <a:t> of </a:t>
            </a:r>
            <a:r>
              <a:rPr lang="nb-NO" altLang="en-US" sz="1300" dirty="0" err="1"/>
              <a:t>volanically</a:t>
            </a:r>
            <a:r>
              <a:rPr lang="nb-NO" altLang="en-US" sz="1300" dirty="0"/>
              <a:t> </a:t>
            </a:r>
            <a:r>
              <a:rPr lang="nb-NO" altLang="en-US" sz="1300" dirty="0" err="1"/>
              <a:t>degassed</a:t>
            </a:r>
            <a:r>
              <a:rPr lang="nb-NO" altLang="en-US" sz="1300" dirty="0"/>
              <a:t> H</a:t>
            </a:r>
            <a:r>
              <a:rPr lang="nb-NO" altLang="en-US" sz="1300" baseline="-25000" dirty="0"/>
              <a:t>2</a:t>
            </a:r>
            <a:r>
              <a:rPr lang="nb-NO" altLang="en-US" sz="1300" dirty="0"/>
              <a:t>O</a:t>
            </a:r>
          </a:p>
          <a:p>
            <a:pPr eaLnBrk="1" hangingPunct="1">
              <a:lnSpc>
                <a:spcPct val="120000"/>
              </a:lnSpc>
              <a:buFontTx/>
              <a:buChar char="-"/>
            </a:pPr>
            <a:r>
              <a:rPr lang="nb-NO" altLang="en-US" sz="1300" dirty="0"/>
              <a:t> </a:t>
            </a:r>
            <a:r>
              <a:rPr lang="nb-NO" altLang="en-US" sz="1300" dirty="0" smtClean="0"/>
              <a:t>The </a:t>
            </a:r>
            <a:r>
              <a:rPr lang="nb-NO" altLang="en-US" sz="1300" dirty="0" err="1" smtClean="0"/>
              <a:t>atmospheric</a:t>
            </a:r>
            <a:r>
              <a:rPr lang="nb-NO" altLang="en-US" sz="1300" dirty="0" smtClean="0"/>
              <a:t> </a:t>
            </a:r>
            <a:r>
              <a:rPr lang="nb-NO" altLang="en-US" sz="1300" dirty="0" err="1" smtClean="0"/>
              <a:t>residence</a:t>
            </a:r>
            <a:r>
              <a:rPr lang="nb-NO" altLang="en-US" sz="1300" dirty="0" smtClean="0"/>
              <a:t> time </a:t>
            </a:r>
            <a:r>
              <a:rPr lang="nb-NO" altLang="en-US" sz="1300" dirty="0" err="1" smtClean="0"/>
              <a:t>of</a:t>
            </a:r>
            <a:r>
              <a:rPr lang="nb-NO" altLang="en-US" sz="1300" dirty="0"/>
              <a:t> </a:t>
            </a:r>
            <a:r>
              <a:rPr lang="nb-NO" altLang="en-US" sz="1300" dirty="0" smtClean="0"/>
              <a:t>H</a:t>
            </a:r>
            <a:r>
              <a:rPr lang="nb-NO" altLang="en-US" sz="1300" baseline="-25000" dirty="0" smtClean="0"/>
              <a:t>2</a:t>
            </a:r>
            <a:r>
              <a:rPr lang="nb-NO" altLang="en-US" sz="1300" dirty="0" smtClean="0"/>
              <a:t>O is </a:t>
            </a:r>
            <a:r>
              <a:rPr lang="nb-NO" altLang="en-US" sz="1300" dirty="0" err="1" smtClean="0"/>
              <a:t>short</a:t>
            </a:r>
            <a:endParaRPr lang="nb-NO" altLang="en-US" sz="1300" dirty="0"/>
          </a:p>
          <a:p>
            <a:pPr eaLnBrk="1" hangingPunct="1">
              <a:lnSpc>
                <a:spcPct val="120000"/>
              </a:lnSpc>
              <a:buFontTx/>
              <a:buChar char="-"/>
            </a:pPr>
            <a:r>
              <a:rPr lang="nb-NO" altLang="en-US" sz="1300" dirty="0" smtClean="0"/>
              <a:t> Photo-</a:t>
            </a:r>
            <a:r>
              <a:rPr lang="nb-NO" altLang="en-US" sz="1300" dirty="0" err="1" smtClean="0"/>
              <a:t>dissociation</a:t>
            </a:r>
            <a:r>
              <a:rPr lang="nb-NO" altLang="en-US" sz="1300" dirty="0" smtClean="0"/>
              <a:t> and H</a:t>
            </a:r>
            <a:r>
              <a:rPr lang="nb-NO" altLang="en-US" sz="1300" baseline="-25000" dirty="0" smtClean="0"/>
              <a:t>2</a:t>
            </a:r>
            <a:r>
              <a:rPr lang="nb-NO" altLang="en-US" sz="1300" dirty="0" smtClean="0"/>
              <a:t>-escape</a:t>
            </a:r>
            <a:endParaRPr lang="nb-NO" altLang="en-US" sz="1300" dirty="0"/>
          </a:p>
          <a:p>
            <a:pPr eaLnBrk="1" hangingPunct="1">
              <a:lnSpc>
                <a:spcPct val="120000"/>
              </a:lnSpc>
              <a:buFontTx/>
              <a:buChar char="-"/>
            </a:pPr>
            <a:r>
              <a:rPr lang="nb-NO" altLang="en-US" sz="1300" dirty="0"/>
              <a:t> Dry </a:t>
            </a:r>
            <a:r>
              <a:rPr lang="nb-NO" altLang="en-US" sz="1300" dirty="0" smtClean="0"/>
              <a:t>planet</a:t>
            </a:r>
            <a:r>
              <a:rPr lang="nb-NO" altLang="en-US" sz="1300" dirty="0"/>
              <a:t> </a:t>
            </a:r>
            <a:r>
              <a:rPr lang="nb-NO" altLang="en-US" sz="1300" dirty="0" err="1" smtClean="0"/>
              <a:t>without</a:t>
            </a:r>
            <a:r>
              <a:rPr lang="nb-NO" altLang="en-US" sz="1300" dirty="0" smtClean="0"/>
              <a:t> </a:t>
            </a:r>
            <a:r>
              <a:rPr lang="nb-NO" altLang="en-US" sz="1300" dirty="0"/>
              <a:t>hydro- or </a:t>
            </a:r>
            <a:r>
              <a:rPr lang="nb-NO" altLang="en-US" sz="1300" dirty="0" err="1" smtClean="0"/>
              <a:t>cryosphere</a:t>
            </a:r>
            <a:endParaRPr lang="nb-NO" altLang="en-US" sz="1300" dirty="0"/>
          </a:p>
        </p:txBody>
      </p:sp>
      <p:pic>
        <p:nvPicPr>
          <p:cNvPr id="22118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092" y="2382004"/>
            <a:ext cx="4644008" cy="2979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5901983" y="5320020"/>
            <a:ext cx="2710999" cy="52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ts val="1700"/>
              </a:lnSpc>
            </a:pPr>
            <a:r>
              <a:rPr lang="nb-NO" altLang="en-US" sz="1600" dirty="0" smtClean="0">
                <a:solidFill>
                  <a:srgbClr val="0066FF"/>
                </a:solidFill>
              </a:rPr>
              <a:t>or partial water pressure: </a:t>
            </a:r>
            <a:r>
              <a:rPr lang="nb-NO" altLang="en-US" sz="1600" b="1" dirty="0" smtClean="0">
                <a:solidFill>
                  <a:srgbClr val="0066FF"/>
                </a:solidFill>
              </a:rPr>
              <a:t>p</a:t>
            </a:r>
            <a:r>
              <a:rPr lang="nb-NO" altLang="en-US" sz="1600" baseline="-25000" dirty="0" smtClean="0">
                <a:solidFill>
                  <a:srgbClr val="0066FF"/>
                </a:solidFill>
              </a:rPr>
              <a:t>H</a:t>
            </a:r>
            <a:r>
              <a:rPr lang="nb-NO" altLang="en-US" sz="1600" baseline="-40000" dirty="0" smtClean="0">
                <a:solidFill>
                  <a:srgbClr val="0066FF"/>
                </a:solidFill>
              </a:rPr>
              <a:t>2</a:t>
            </a:r>
            <a:r>
              <a:rPr lang="nb-NO" altLang="en-US" sz="1600" baseline="-25000" dirty="0" smtClean="0">
                <a:solidFill>
                  <a:srgbClr val="0066FF"/>
                </a:solidFill>
              </a:rPr>
              <a:t>O</a:t>
            </a:r>
          </a:p>
          <a:p>
            <a:pPr eaLnBrk="1" hangingPunct="1">
              <a:lnSpc>
                <a:spcPts val="1700"/>
              </a:lnSpc>
            </a:pPr>
            <a:r>
              <a:rPr lang="nb-NO" altLang="en-US" sz="1600" dirty="0" smtClean="0">
                <a:solidFill>
                  <a:srgbClr val="0066FF"/>
                </a:solidFill>
              </a:rPr>
              <a:t>        </a:t>
            </a:r>
            <a:r>
              <a:rPr lang="nb-NO" altLang="en-US" sz="1600" b="1" dirty="0" smtClean="0">
                <a:solidFill>
                  <a:srgbClr val="00B0F0"/>
                </a:solidFill>
              </a:rPr>
              <a:t>≈</a:t>
            </a:r>
            <a:r>
              <a:rPr lang="nb-NO" altLang="en-US" sz="1600" dirty="0" smtClean="0">
                <a:solidFill>
                  <a:srgbClr val="00B0F0"/>
                </a:solidFill>
              </a:rPr>
              <a:t> water fugacity: </a:t>
            </a:r>
            <a:r>
              <a:rPr lang="nb-NO" altLang="en-US" sz="1600" b="1" dirty="0" smtClean="0">
                <a:solidFill>
                  <a:srgbClr val="00B0F0"/>
                </a:solidFill>
              </a:rPr>
              <a:t>f</a:t>
            </a:r>
            <a:r>
              <a:rPr lang="nb-NO" altLang="en-US" sz="1600" baseline="-25000" dirty="0" smtClean="0">
                <a:solidFill>
                  <a:srgbClr val="00B0F0"/>
                </a:solidFill>
              </a:rPr>
              <a:t>H</a:t>
            </a:r>
            <a:r>
              <a:rPr lang="nb-NO" altLang="en-US" sz="1600" baseline="-40000" dirty="0" smtClean="0">
                <a:solidFill>
                  <a:srgbClr val="00B0F0"/>
                </a:solidFill>
              </a:rPr>
              <a:t>2</a:t>
            </a:r>
            <a:r>
              <a:rPr lang="nb-NO" altLang="en-US" sz="1600" baseline="-25000" dirty="0" smtClean="0">
                <a:solidFill>
                  <a:srgbClr val="00B0F0"/>
                </a:solidFill>
              </a:rPr>
              <a:t>O</a:t>
            </a:r>
            <a:endParaRPr lang="nb-NO" altLang="en-US" sz="1600" dirty="0">
              <a:solidFill>
                <a:srgbClr val="00B0F0"/>
              </a:solidFill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7249155" y="3923049"/>
            <a:ext cx="5024" cy="959618"/>
          </a:xfrm>
          <a:prstGeom prst="line">
            <a:avLst/>
          </a:prstGeom>
          <a:ln w="317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/>
          <p:cNvGrpSpPr/>
          <p:nvPr/>
        </p:nvGrpSpPr>
        <p:grpSpPr>
          <a:xfrm>
            <a:off x="7482460" y="278970"/>
            <a:ext cx="1687370" cy="2147988"/>
            <a:chOff x="7446352" y="1191873"/>
            <a:chExt cx="1687370" cy="2147988"/>
          </a:xfrm>
        </p:grpSpPr>
        <p:sp>
          <p:nvSpPr>
            <p:cNvPr id="221189" name="Line 5"/>
            <p:cNvSpPr>
              <a:spLocks noChangeShapeType="1"/>
            </p:cNvSpPr>
            <p:nvPr/>
          </p:nvSpPr>
          <p:spPr bwMode="auto">
            <a:xfrm flipV="1">
              <a:off x="7709053" y="1212232"/>
              <a:ext cx="520547" cy="2127629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221190" name="Text Box 6"/>
            <p:cNvSpPr txBox="1">
              <a:spLocks noChangeArrowheads="1"/>
            </p:cNvSpPr>
            <p:nvPr/>
          </p:nvSpPr>
          <p:spPr bwMode="auto">
            <a:xfrm rot="17042821">
              <a:off x="6830318" y="1807907"/>
              <a:ext cx="1786066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lnSpc>
                  <a:spcPts val="1800"/>
                </a:lnSpc>
              </a:pPr>
              <a:r>
                <a:rPr lang="nb-NO" altLang="en-US" sz="1400" dirty="0" smtClean="0">
                  <a:solidFill>
                    <a:srgbClr val="FF0000"/>
                  </a:solidFill>
                </a:rPr>
                <a:t>Present Venus: 753 K</a:t>
              </a:r>
            </a:p>
            <a:p>
              <a:pPr eaLnBrk="1" hangingPunct="1">
                <a:lnSpc>
                  <a:spcPts val="1800"/>
                </a:lnSpc>
              </a:pPr>
              <a:r>
                <a:rPr lang="nb-NO" altLang="en-US" sz="1400" dirty="0" smtClean="0">
                  <a:solidFill>
                    <a:srgbClr val="FF0000"/>
                  </a:solidFill>
                </a:rPr>
                <a:t>                          480 C</a:t>
              </a:r>
              <a:endParaRPr lang="nb-NO" altLang="en-US" sz="1400" dirty="0">
                <a:solidFill>
                  <a:srgbClr val="FF0000"/>
                </a:solidFill>
              </a:endParaRPr>
            </a:p>
          </p:txBody>
        </p:sp>
        <p:grpSp>
          <p:nvGrpSpPr>
            <p:cNvPr id="2" name="Group 1"/>
            <p:cNvGrpSpPr/>
            <p:nvPr/>
          </p:nvGrpSpPr>
          <p:grpSpPr>
            <a:xfrm>
              <a:off x="8522392" y="1222683"/>
              <a:ext cx="129512" cy="2107577"/>
              <a:chOff x="8522392" y="1222683"/>
              <a:chExt cx="129512" cy="2107577"/>
            </a:xfrm>
          </p:grpSpPr>
          <p:cxnSp>
            <p:nvCxnSpPr>
              <p:cNvPr id="4" name="Straight Connector 3"/>
              <p:cNvCxnSpPr/>
              <p:nvPr/>
            </p:nvCxnSpPr>
            <p:spPr>
              <a:xfrm flipH="1" flipV="1">
                <a:off x="8637161" y="1222683"/>
                <a:ext cx="5095" cy="210757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>
                <a:off x="8534378" y="2048459"/>
                <a:ext cx="108964" cy="1775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/>
            </p:nvCxnSpPr>
            <p:spPr>
              <a:xfrm>
                <a:off x="8542940" y="2740252"/>
                <a:ext cx="108964" cy="1775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/>
            </p:nvCxnSpPr>
            <p:spPr>
              <a:xfrm>
                <a:off x="8522392" y="1348104"/>
                <a:ext cx="108964" cy="1775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" name="TextBox 12"/>
            <p:cNvSpPr txBox="1"/>
            <p:nvPr/>
          </p:nvSpPr>
          <p:spPr>
            <a:xfrm>
              <a:off x="8577159" y="1910373"/>
              <a:ext cx="55656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200" dirty="0" smtClean="0"/>
                <a:t>200 C</a:t>
              </a:r>
              <a:endParaRPr lang="en-US" sz="1200" dirty="0"/>
            </a:p>
          </p:txBody>
        </p:sp>
      </p:grpSp>
      <p:sp>
        <p:nvSpPr>
          <p:cNvPr id="19" name="Text Box 6"/>
          <p:cNvSpPr txBox="1">
            <a:spLocks noChangeArrowheads="1"/>
          </p:cNvSpPr>
          <p:nvPr/>
        </p:nvSpPr>
        <p:spPr bwMode="auto">
          <a:xfrm>
            <a:off x="4937058" y="1520230"/>
            <a:ext cx="1778051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ts val="1500"/>
              </a:lnSpc>
            </a:pPr>
            <a:r>
              <a:rPr lang="nb-NO" altLang="en-US" sz="1400" dirty="0" err="1" smtClean="0">
                <a:solidFill>
                  <a:srgbClr val="0066FF"/>
                </a:solidFill>
              </a:rPr>
              <a:t>Heliocentric</a:t>
            </a:r>
            <a:r>
              <a:rPr lang="nb-NO" altLang="en-US" sz="1400" dirty="0" smtClean="0">
                <a:solidFill>
                  <a:srgbClr val="0066FF"/>
                </a:solidFill>
              </a:rPr>
              <a:t> </a:t>
            </a:r>
            <a:r>
              <a:rPr lang="nb-NO" altLang="en-US" sz="1400" dirty="0" err="1" smtClean="0">
                <a:solidFill>
                  <a:srgbClr val="0066FF"/>
                </a:solidFill>
              </a:rPr>
              <a:t>distances</a:t>
            </a:r>
            <a:endParaRPr lang="nb-NO" altLang="en-US" sz="1400" dirty="0" smtClean="0">
              <a:solidFill>
                <a:srgbClr val="0066FF"/>
              </a:solidFill>
            </a:endParaRPr>
          </a:p>
          <a:p>
            <a:pPr eaLnBrk="1" hangingPunct="1">
              <a:lnSpc>
                <a:spcPts val="1500"/>
              </a:lnSpc>
            </a:pPr>
            <a:r>
              <a:rPr lang="nb-NO" altLang="en-US" sz="1400" dirty="0" smtClean="0"/>
              <a:t>    </a:t>
            </a:r>
            <a:r>
              <a:rPr lang="nb-NO" altLang="en-US" sz="1200" dirty="0" smtClean="0"/>
              <a:t>Venus: 0.7 AU</a:t>
            </a:r>
          </a:p>
          <a:p>
            <a:pPr eaLnBrk="1" hangingPunct="1">
              <a:lnSpc>
                <a:spcPts val="1500"/>
              </a:lnSpc>
            </a:pPr>
            <a:r>
              <a:rPr lang="nb-NO" altLang="en-US" sz="1200" dirty="0" smtClean="0"/>
              <a:t>    Earth: 1.0 AU</a:t>
            </a:r>
          </a:p>
          <a:p>
            <a:pPr eaLnBrk="1" hangingPunct="1">
              <a:lnSpc>
                <a:spcPts val="1500"/>
              </a:lnSpc>
            </a:pPr>
            <a:r>
              <a:rPr lang="nb-NO" altLang="en-US" sz="1200" dirty="0" smtClean="0"/>
              <a:t>    Mars: 1.5 AU</a:t>
            </a:r>
            <a:endParaRPr lang="nb-NO" altLang="en-US" sz="12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92197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118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0254" y="48705"/>
            <a:ext cx="2685916" cy="674136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275465" y="6093296"/>
            <a:ext cx="1339277" cy="646331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b-NO" sz="1200" dirty="0" smtClean="0"/>
              <a:t>Torsvik et al. 2021</a:t>
            </a:r>
          </a:p>
          <a:p>
            <a:r>
              <a:rPr lang="nb-NO" sz="1200" dirty="0" smtClean="0"/>
              <a:t>PHAB-</a:t>
            </a:r>
            <a:r>
              <a:rPr lang="nb-NO" sz="1200" dirty="0" err="1" smtClean="0"/>
              <a:t>proposal</a:t>
            </a:r>
            <a:r>
              <a:rPr lang="nb-NO" sz="1200" dirty="0" smtClean="0"/>
              <a:t> to</a:t>
            </a:r>
          </a:p>
          <a:p>
            <a:r>
              <a:rPr lang="nb-NO" sz="1200" dirty="0" smtClean="0"/>
              <a:t>RCN</a:t>
            </a:r>
            <a:endParaRPr lang="en-GB" sz="1200" dirty="0"/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107504" y="116632"/>
            <a:ext cx="4032448" cy="656590"/>
          </a:xfrm>
          <a:prstGeom prst="rect">
            <a:avLst/>
          </a:prstGeom>
          <a:solidFill>
            <a:srgbClr val="E6E6E6"/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ts val="2200"/>
              </a:lnSpc>
              <a:tabLst>
                <a:tab pos="1905000" algn="l"/>
                <a:tab pos="2952750" algn="l"/>
                <a:tab pos="3905250" algn="l"/>
              </a:tabLst>
            </a:pPr>
            <a:r>
              <a:rPr lang="is-IS" sz="2000" dirty="0" err="1" smtClean="0">
                <a:solidFill>
                  <a:srgbClr val="3366FF"/>
                </a:solidFill>
              </a:rPr>
              <a:t>The</a:t>
            </a:r>
            <a:r>
              <a:rPr lang="is-IS" sz="2000" dirty="0" smtClean="0">
                <a:solidFill>
                  <a:srgbClr val="3366FF"/>
                </a:solidFill>
              </a:rPr>
              <a:t> </a:t>
            </a:r>
            <a:r>
              <a:rPr lang="is-IS" sz="2000" b="1" dirty="0" err="1">
                <a:solidFill>
                  <a:srgbClr val="3366FF"/>
                </a:solidFill>
              </a:rPr>
              <a:t>y</a:t>
            </a:r>
            <a:r>
              <a:rPr lang="is-IS" sz="2000" b="1" dirty="0" err="1" smtClean="0">
                <a:solidFill>
                  <a:srgbClr val="3366FF"/>
                </a:solidFill>
              </a:rPr>
              <a:t>oung</a:t>
            </a:r>
            <a:r>
              <a:rPr lang="is-IS" sz="2000" b="1" dirty="0" smtClean="0">
                <a:solidFill>
                  <a:srgbClr val="3366FF"/>
                </a:solidFill>
              </a:rPr>
              <a:t> </a:t>
            </a:r>
            <a:r>
              <a:rPr lang="is-IS" sz="2000" b="1" dirty="0" err="1" smtClean="0">
                <a:solidFill>
                  <a:srgbClr val="3366FF"/>
                </a:solidFill>
              </a:rPr>
              <a:t>faint</a:t>
            </a:r>
            <a:r>
              <a:rPr lang="is-IS" sz="2000" b="1" dirty="0" smtClean="0">
                <a:solidFill>
                  <a:srgbClr val="3366FF"/>
                </a:solidFill>
              </a:rPr>
              <a:t> </a:t>
            </a:r>
            <a:r>
              <a:rPr lang="is-IS" sz="2000" b="1" dirty="0" err="1" smtClean="0">
                <a:solidFill>
                  <a:srgbClr val="3366FF"/>
                </a:solidFill>
              </a:rPr>
              <a:t>Sun</a:t>
            </a:r>
            <a:r>
              <a:rPr lang="is-IS" sz="2000" dirty="0" smtClean="0">
                <a:solidFill>
                  <a:srgbClr val="3366FF"/>
                </a:solidFill>
              </a:rPr>
              <a:t> </a:t>
            </a:r>
            <a:r>
              <a:rPr lang="is-IS" sz="1600" dirty="0" smtClean="0"/>
              <a:t>(</a:t>
            </a:r>
            <a:r>
              <a:rPr lang="is-IS" sz="1600" b="1" dirty="0" smtClean="0"/>
              <a:t>~70% </a:t>
            </a:r>
            <a:r>
              <a:rPr lang="is-IS" sz="1600" dirty="0" smtClean="0"/>
              <a:t>of </a:t>
            </a:r>
            <a:r>
              <a:rPr lang="is-IS" sz="1600" dirty="0" err="1" smtClean="0"/>
              <a:t>present</a:t>
            </a:r>
            <a:r>
              <a:rPr lang="is-IS" sz="1600" dirty="0" smtClean="0"/>
              <a:t>)</a:t>
            </a:r>
          </a:p>
          <a:p>
            <a:pPr>
              <a:lnSpc>
                <a:spcPts val="2200"/>
              </a:lnSpc>
              <a:tabLst>
                <a:tab pos="1905000" algn="l"/>
                <a:tab pos="2952750" algn="l"/>
                <a:tab pos="3905250" algn="l"/>
              </a:tabLst>
            </a:pPr>
            <a:r>
              <a:rPr lang="is-IS" sz="1600" dirty="0">
                <a:solidFill>
                  <a:srgbClr val="3366FF"/>
                </a:solidFill>
              </a:rPr>
              <a:t> </a:t>
            </a:r>
            <a:r>
              <a:rPr lang="is-IS" sz="1600" dirty="0" smtClean="0">
                <a:solidFill>
                  <a:srgbClr val="3366FF"/>
                </a:solidFill>
              </a:rPr>
              <a:t>  </a:t>
            </a:r>
            <a:r>
              <a:rPr lang="is-IS" sz="2000" dirty="0" smtClean="0">
                <a:solidFill>
                  <a:srgbClr val="3366FF"/>
                </a:solidFill>
              </a:rPr>
              <a:t>and </a:t>
            </a:r>
            <a:r>
              <a:rPr lang="is-IS" sz="2000" dirty="0" err="1" smtClean="0">
                <a:solidFill>
                  <a:srgbClr val="3366FF"/>
                </a:solidFill>
              </a:rPr>
              <a:t>the</a:t>
            </a:r>
            <a:r>
              <a:rPr lang="is-IS" sz="2000" dirty="0" smtClean="0">
                <a:solidFill>
                  <a:srgbClr val="3366FF"/>
                </a:solidFill>
              </a:rPr>
              <a:t> </a:t>
            </a:r>
            <a:r>
              <a:rPr lang="is-IS" sz="2000" b="1" dirty="0" err="1" smtClean="0">
                <a:solidFill>
                  <a:srgbClr val="3366FF"/>
                </a:solidFill>
              </a:rPr>
              <a:t>habitable</a:t>
            </a:r>
            <a:r>
              <a:rPr lang="is-IS" sz="2000" b="1" dirty="0" smtClean="0">
                <a:solidFill>
                  <a:srgbClr val="3366FF"/>
                </a:solidFill>
              </a:rPr>
              <a:t> </a:t>
            </a:r>
            <a:r>
              <a:rPr lang="is-IS" sz="2000" b="1" dirty="0" err="1" smtClean="0">
                <a:solidFill>
                  <a:srgbClr val="3366FF"/>
                </a:solidFill>
              </a:rPr>
              <a:t>zone</a:t>
            </a:r>
            <a:r>
              <a:rPr lang="is-IS" sz="2000" b="1" dirty="0" smtClean="0">
                <a:solidFill>
                  <a:srgbClr val="3366FF"/>
                </a:solidFill>
              </a:rPr>
              <a:t> </a:t>
            </a:r>
            <a:endParaRPr lang="en-GB" sz="2000" b="1" dirty="0">
              <a:solidFill>
                <a:srgbClr val="3366FF"/>
              </a:solidFill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558" y="980728"/>
            <a:ext cx="531553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1" dirty="0" smtClean="0">
                <a:solidFill>
                  <a:srgbClr val="DE8400"/>
                </a:solidFill>
              </a:rPr>
              <a:t>Venus</a:t>
            </a:r>
          </a:p>
          <a:p>
            <a:r>
              <a:rPr lang="nb-NO" sz="1600" dirty="0" smtClean="0"/>
              <a:t>  </a:t>
            </a:r>
            <a:r>
              <a:rPr lang="nb-NO" sz="1600" dirty="0" err="1" smtClean="0"/>
              <a:t>might</a:t>
            </a:r>
            <a:r>
              <a:rPr lang="nb-NO" sz="1600" dirty="0" smtClean="0"/>
              <a:t> have </a:t>
            </a:r>
            <a:r>
              <a:rPr lang="nb-NO" sz="1600" dirty="0" err="1" smtClean="0"/>
              <a:t>started</a:t>
            </a:r>
            <a:r>
              <a:rPr lang="nb-NO" sz="1600" dirty="0" smtClean="0"/>
              <a:t> in </a:t>
            </a:r>
            <a:r>
              <a:rPr lang="nb-NO" sz="1600" dirty="0" err="1" smtClean="0"/>
              <a:t>the</a:t>
            </a:r>
            <a:r>
              <a:rPr lang="nb-NO" sz="1600" dirty="0" smtClean="0"/>
              <a:t> habitable </a:t>
            </a:r>
            <a:r>
              <a:rPr lang="nb-NO" sz="1600" dirty="0" err="1" smtClean="0"/>
              <a:t>zone</a:t>
            </a:r>
            <a:r>
              <a:rPr lang="nb-NO" sz="1600" dirty="0" smtClean="0"/>
              <a:t> and </a:t>
            </a:r>
            <a:r>
              <a:rPr lang="nb-NO" sz="1600" dirty="0" err="1" smtClean="0"/>
              <a:t>moved</a:t>
            </a:r>
            <a:r>
              <a:rPr lang="nb-NO" sz="1600" dirty="0" smtClean="0"/>
              <a:t> </a:t>
            </a:r>
            <a:r>
              <a:rPr lang="nb-NO" sz="1600" dirty="0" err="1" smtClean="0"/>
              <a:t>out</a:t>
            </a:r>
            <a:r>
              <a:rPr lang="nb-NO" sz="1600" dirty="0" smtClean="0"/>
              <a:t> of it,</a:t>
            </a:r>
          </a:p>
          <a:p>
            <a:r>
              <a:rPr lang="nb-NO" sz="1600" dirty="0" smtClean="0"/>
              <a:t>    to </a:t>
            </a:r>
            <a:r>
              <a:rPr lang="nb-NO" sz="1600" dirty="0" err="1" smtClean="0"/>
              <a:t>the</a:t>
            </a:r>
            <a:r>
              <a:rPr lang="nb-NO" sz="1600" dirty="0" smtClean="0"/>
              <a:t> hot side, </a:t>
            </a:r>
            <a:r>
              <a:rPr lang="nb-NO" sz="1600" dirty="0" err="1" smtClean="0"/>
              <a:t>e.g</a:t>
            </a:r>
            <a:r>
              <a:rPr lang="nb-NO" sz="1600" dirty="0" smtClean="0"/>
              <a:t> in late </a:t>
            </a:r>
            <a:r>
              <a:rPr lang="nb-NO" sz="1600" dirty="0" err="1" smtClean="0"/>
              <a:t>Archean</a:t>
            </a:r>
            <a:r>
              <a:rPr lang="nb-NO" sz="1600" dirty="0" smtClean="0"/>
              <a:t> to </a:t>
            </a:r>
            <a:r>
              <a:rPr lang="nb-NO" sz="1600" dirty="0" err="1" smtClean="0"/>
              <a:t>early</a:t>
            </a:r>
            <a:r>
              <a:rPr lang="nb-NO" sz="1600" dirty="0" smtClean="0"/>
              <a:t> </a:t>
            </a:r>
            <a:r>
              <a:rPr lang="nb-NO" sz="1600" dirty="0" err="1" smtClean="0"/>
              <a:t>Proterozoic</a:t>
            </a:r>
            <a:endParaRPr lang="nb-NO" sz="1600" dirty="0" smtClean="0"/>
          </a:p>
          <a:p>
            <a:endParaRPr lang="nb-NO" sz="1600" dirty="0"/>
          </a:p>
          <a:p>
            <a:r>
              <a:rPr lang="nb-NO" b="1" dirty="0" smtClean="0">
                <a:solidFill>
                  <a:srgbClr val="0099FF"/>
                </a:solidFill>
              </a:rPr>
              <a:t>Earth</a:t>
            </a:r>
          </a:p>
          <a:p>
            <a:r>
              <a:rPr lang="nb-NO" sz="1600" dirty="0"/>
              <a:t> </a:t>
            </a:r>
            <a:r>
              <a:rPr lang="nb-NO" sz="1600" dirty="0" smtClean="0"/>
              <a:t> </a:t>
            </a:r>
            <a:r>
              <a:rPr lang="nb-NO" sz="1600" dirty="0" err="1" smtClean="0"/>
              <a:t>might</a:t>
            </a:r>
            <a:r>
              <a:rPr lang="nb-NO" sz="1600" dirty="0" smtClean="0"/>
              <a:t> have </a:t>
            </a:r>
            <a:r>
              <a:rPr lang="nb-NO" sz="1600" dirty="0" err="1" smtClean="0"/>
              <a:t>started</a:t>
            </a:r>
            <a:r>
              <a:rPr lang="nb-NO" sz="1600" dirty="0" smtClean="0"/>
              <a:t> </a:t>
            </a:r>
            <a:r>
              <a:rPr lang="nb-NO" sz="1600" dirty="0" err="1" smtClean="0"/>
              <a:t>on</a:t>
            </a:r>
            <a:r>
              <a:rPr lang="nb-NO" sz="1600" dirty="0" smtClean="0"/>
              <a:t> </a:t>
            </a:r>
            <a:r>
              <a:rPr lang="nb-NO" sz="1600" dirty="0" err="1" smtClean="0"/>
              <a:t>the</a:t>
            </a:r>
            <a:r>
              <a:rPr lang="nb-NO" sz="1600" dirty="0" smtClean="0"/>
              <a:t> </a:t>
            </a:r>
            <a:r>
              <a:rPr lang="nb-NO" sz="1600" dirty="0" err="1" smtClean="0"/>
              <a:t>cold</a:t>
            </a:r>
            <a:r>
              <a:rPr lang="nb-NO" sz="1600" dirty="0" smtClean="0"/>
              <a:t> side and </a:t>
            </a:r>
            <a:r>
              <a:rPr lang="nb-NO" sz="1600" dirty="0" err="1" smtClean="0"/>
              <a:t>moved</a:t>
            </a:r>
            <a:r>
              <a:rPr lang="nb-NO" sz="1600" dirty="0" smtClean="0"/>
              <a:t> </a:t>
            </a:r>
            <a:r>
              <a:rPr lang="nb-NO" sz="1600" dirty="0" err="1" smtClean="0"/>
              <a:t>into</a:t>
            </a:r>
            <a:r>
              <a:rPr lang="nb-NO" sz="1600" dirty="0" smtClean="0"/>
              <a:t> </a:t>
            </a:r>
            <a:r>
              <a:rPr lang="nb-NO" sz="1600" dirty="0" err="1" smtClean="0"/>
              <a:t>the</a:t>
            </a:r>
            <a:endParaRPr lang="nb-NO" sz="1600" dirty="0" smtClean="0"/>
          </a:p>
          <a:p>
            <a:r>
              <a:rPr lang="nb-NO" sz="1600" dirty="0"/>
              <a:t> </a:t>
            </a:r>
            <a:r>
              <a:rPr lang="nb-NO" sz="1600" dirty="0" smtClean="0"/>
              <a:t>   habitable </a:t>
            </a:r>
            <a:r>
              <a:rPr lang="nb-NO" sz="1600" dirty="0" err="1" smtClean="0"/>
              <a:t>zone</a:t>
            </a:r>
            <a:r>
              <a:rPr lang="nb-NO" sz="1600" dirty="0" smtClean="0"/>
              <a:t>, e.g. in </a:t>
            </a:r>
            <a:r>
              <a:rPr lang="nb-NO" sz="1600" dirty="0"/>
              <a:t>late </a:t>
            </a:r>
            <a:r>
              <a:rPr lang="nb-NO" sz="1600" dirty="0" err="1" smtClean="0"/>
              <a:t>Archean</a:t>
            </a:r>
            <a:r>
              <a:rPr lang="nb-NO" sz="1600" dirty="0" smtClean="0"/>
              <a:t> to </a:t>
            </a:r>
            <a:r>
              <a:rPr lang="nb-NO" sz="1600" dirty="0" err="1" smtClean="0"/>
              <a:t>early</a:t>
            </a:r>
            <a:r>
              <a:rPr lang="nb-NO" sz="1600" dirty="0" smtClean="0"/>
              <a:t> </a:t>
            </a:r>
            <a:r>
              <a:rPr lang="nb-NO" sz="1600" dirty="0" err="1" smtClean="0"/>
              <a:t>Proterozoic</a:t>
            </a:r>
            <a:endParaRPr lang="nb-NO" sz="1600" dirty="0" smtClean="0"/>
          </a:p>
          <a:p>
            <a:r>
              <a:rPr lang="nb-NO" sz="1500" dirty="0" smtClean="0"/>
              <a:t>    </a:t>
            </a:r>
            <a:r>
              <a:rPr lang="nb-NO" sz="1500" dirty="0" err="1" smtClean="0"/>
              <a:t>Early</a:t>
            </a:r>
            <a:r>
              <a:rPr lang="nb-NO" sz="1500" dirty="0" smtClean="0"/>
              <a:t> </a:t>
            </a:r>
            <a:r>
              <a:rPr lang="nb-NO" sz="1500" b="1" dirty="0" smtClean="0">
                <a:solidFill>
                  <a:srgbClr val="0099FF"/>
                </a:solidFill>
              </a:rPr>
              <a:t>Earth</a:t>
            </a:r>
            <a:r>
              <a:rPr lang="nb-NO" sz="1500" b="1" dirty="0" smtClean="0"/>
              <a:t>:</a:t>
            </a:r>
            <a:r>
              <a:rPr lang="nb-NO" sz="1500" dirty="0" smtClean="0"/>
              <a:t> </a:t>
            </a:r>
            <a:r>
              <a:rPr lang="nb-NO" sz="1500" dirty="0" err="1" smtClean="0"/>
              <a:t>analogue</a:t>
            </a:r>
            <a:r>
              <a:rPr lang="nb-NO" sz="1500" dirty="0" smtClean="0"/>
              <a:t> to </a:t>
            </a:r>
            <a:r>
              <a:rPr lang="nb-NO" sz="1500" dirty="0" err="1" smtClean="0"/>
              <a:t>the</a:t>
            </a:r>
            <a:r>
              <a:rPr lang="nb-NO" sz="1500" dirty="0" smtClean="0"/>
              <a:t> present Europa?</a:t>
            </a:r>
            <a:endParaRPr lang="nb-NO" sz="1600" dirty="0" smtClean="0"/>
          </a:p>
        </p:txBody>
      </p:sp>
    </p:spTree>
    <p:extLst>
      <p:ext uri="{BB962C8B-B14F-4D97-AF65-F5344CB8AC3E}">
        <p14:creationId xmlns:p14="http://schemas.microsoft.com/office/powerpoint/2010/main" val="48644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04" y="112840"/>
            <a:ext cx="1224136" cy="584775"/>
          </a:xfrm>
          <a:prstGeom prst="rect">
            <a:avLst/>
          </a:prstGeom>
          <a:solidFill>
            <a:srgbClr val="E0E0E0"/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b-NO" sz="3200" b="1" dirty="0" smtClean="0">
                <a:solidFill>
                  <a:srgbClr val="0099FF"/>
                </a:solidFill>
              </a:rPr>
              <a:t>Earth</a:t>
            </a:r>
            <a:endParaRPr lang="nb-NO" sz="3200" dirty="0">
              <a:solidFill>
                <a:srgbClr val="0099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496" y="4077072"/>
            <a:ext cx="642719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</a:pPr>
            <a:r>
              <a:rPr lang="nb-NO" sz="2000" dirty="0" err="1" smtClean="0"/>
              <a:t>Surface</a:t>
            </a:r>
            <a:r>
              <a:rPr lang="nb-NO" sz="2000" dirty="0" smtClean="0"/>
              <a:t> oxidation and hydration (weathering) of</a:t>
            </a:r>
          </a:p>
          <a:p>
            <a:pPr>
              <a:lnSpc>
                <a:spcPts val="2400"/>
              </a:lnSpc>
            </a:pPr>
            <a:r>
              <a:rPr lang="nb-NO" sz="2000" dirty="0"/>
              <a:t> </a:t>
            </a:r>
            <a:r>
              <a:rPr lang="nb-NO" sz="2000" dirty="0" err="1" smtClean="0"/>
              <a:t>ferrous</a:t>
            </a:r>
            <a:r>
              <a:rPr lang="nb-NO" sz="2000" dirty="0" smtClean="0"/>
              <a:t> iron (Fe</a:t>
            </a:r>
            <a:r>
              <a:rPr lang="nb-NO" sz="2000" baseline="30000" dirty="0" smtClean="0"/>
              <a:t>2+</a:t>
            </a:r>
            <a:r>
              <a:rPr lang="nb-NO" sz="2000" dirty="0" smtClean="0"/>
              <a:t>) in ferromagnesian minerals</a:t>
            </a:r>
          </a:p>
          <a:p>
            <a:pPr>
              <a:lnSpc>
                <a:spcPts val="2400"/>
              </a:lnSpc>
            </a:pPr>
            <a:r>
              <a:rPr lang="nb-NO" sz="2000" dirty="0"/>
              <a:t> </a:t>
            </a:r>
            <a:r>
              <a:rPr lang="nb-NO" sz="2000" dirty="0" smtClean="0"/>
              <a:t> </a:t>
            </a:r>
            <a:r>
              <a:rPr lang="nb-NO" sz="2000" dirty="0" smtClean="0">
                <a:solidFill>
                  <a:schemeClr val="bg1">
                    <a:lumMod val="50000"/>
                  </a:schemeClr>
                </a:solidFill>
              </a:rPr>
              <a:t> (olivine, pyroxene, amphibole, mica, etc.)</a:t>
            </a:r>
          </a:p>
          <a:p>
            <a:pPr>
              <a:lnSpc>
                <a:spcPts val="4000"/>
              </a:lnSpc>
            </a:pPr>
            <a:r>
              <a:rPr lang="nb-NO" sz="2400" dirty="0" smtClean="0"/>
              <a:t>  </a:t>
            </a:r>
            <a:r>
              <a:rPr lang="nb-NO" sz="2400" b="1" dirty="0" smtClean="0">
                <a:solidFill>
                  <a:srgbClr val="9900CC"/>
                </a:solidFill>
              </a:rPr>
              <a:t>2 </a:t>
            </a:r>
            <a:r>
              <a:rPr lang="nb-NO" sz="2400" b="1" dirty="0" err="1" smtClean="0">
                <a:solidFill>
                  <a:srgbClr val="9900CC"/>
                </a:solidFill>
              </a:rPr>
              <a:t>FeO</a:t>
            </a:r>
            <a:r>
              <a:rPr lang="nb-NO" sz="2400" b="1" dirty="0" smtClean="0">
                <a:solidFill>
                  <a:srgbClr val="9900CC"/>
                </a:solidFill>
              </a:rPr>
              <a:t> + </a:t>
            </a:r>
            <a:r>
              <a:rPr lang="nb-NO" sz="2400" b="1" dirty="0" err="1" smtClean="0">
                <a:solidFill>
                  <a:srgbClr val="9900CC"/>
                </a:solidFill>
              </a:rPr>
              <a:t>H</a:t>
            </a:r>
            <a:r>
              <a:rPr lang="nb-NO" sz="2400" b="1" baseline="-25000" dirty="0" err="1" smtClean="0">
                <a:solidFill>
                  <a:srgbClr val="9900CC"/>
                </a:solidFill>
              </a:rPr>
              <a:t>2</a:t>
            </a:r>
            <a:r>
              <a:rPr lang="nb-NO" sz="2400" b="1" dirty="0" err="1" smtClean="0">
                <a:solidFill>
                  <a:srgbClr val="9900CC"/>
                </a:solidFill>
              </a:rPr>
              <a:t>O</a:t>
            </a:r>
            <a:r>
              <a:rPr lang="nb-NO" sz="2400" b="1" dirty="0" smtClean="0">
                <a:solidFill>
                  <a:srgbClr val="9900CC"/>
                </a:solidFill>
              </a:rPr>
              <a:t> + 0.5 </a:t>
            </a:r>
            <a:r>
              <a:rPr lang="nb-NO" sz="2400" b="1" dirty="0" err="1" smtClean="0">
                <a:solidFill>
                  <a:srgbClr val="9900CC"/>
                </a:solidFill>
              </a:rPr>
              <a:t>O</a:t>
            </a:r>
            <a:r>
              <a:rPr lang="nb-NO" sz="2400" b="1" baseline="-25000" dirty="0" err="1" smtClean="0">
                <a:solidFill>
                  <a:srgbClr val="9900CC"/>
                </a:solidFill>
              </a:rPr>
              <a:t>2</a:t>
            </a:r>
            <a:r>
              <a:rPr lang="nb-NO" sz="2400" b="1" dirty="0" smtClean="0">
                <a:solidFill>
                  <a:srgbClr val="9900CC"/>
                </a:solidFill>
              </a:rPr>
              <a:t> </a:t>
            </a:r>
            <a:r>
              <a:rPr lang="nb-NO" sz="2400" b="1" dirty="0">
                <a:solidFill>
                  <a:srgbClr val="9900CC"/>
                </a:solidFill>
              </a:rPr>
              <a:t>=</a:t>
            </a:r>
            <a:r>
              <a:rPr lang="nb-NO" sz="2400" b="1" dirty="0">
                <a:solidFill>
                  <a:srgbClr val="FF0000"/>
                </a:solidFill>
              </a:rPr>
              <a:t> </a:t>
            </a:r>
            <a:r>
              <a:rPr lang="nb-NO" sz="2400" b="1" dirty="0" smtClean="0">
                <a:solidFill>
                  <a:srgbClr val="FF0000"/>
                </a:solidFill>
              </a:rPr>
              <a:t>2 FeO OH</a:t>
            </a:r>
            <a:endParaRPr lang="nb-NO" sz="2400" dirty="0">
              <a:solidFill>
                <a:srgbClr val="FF0000"/>
              </a:solidFill>
            </a:endParaRPr>
          </a:p>
          <a:p>
            <a:pPr>
              <a:lnSpc>
                <a:spcPts val="2000"/>
              </a:lnSpc>
            </a:pPr>
            <a:r>
              <a:rPr lang="nb-NO" sz="1600" dirty="0" smtClean="0">
                <a:solidFill>
                  <a:srgbClr val="FF0000"/>
                </a:solidFill>
              </a:rPr>
              <a:t>                                                                    </a:t>
            </a:r>
            <a:r>
              <a:rPr lang="nb-NO" sz="1600" dirty="0" err="1" smtClean="0">
                <a:solidFill>
                  <a:srgbClr val="FF0000"/>
                </a:solidFill>
              </a:rPr>
              <a:t>goethite</a:t>
            </a:r>
            <a:r>
              <a:rPr lang="nb-NO" sz="1600" dirty="0" smtClean="0">
                <a:solidFill>
                  <a:srgbClr val="FF0000"/>
                </a:solidFill>
              </a:rPr>
              <a:t>, </a:t>
            </a:r>
            <a:r>
              <a:rPr lang="nb-NO" sz="1600" b="1" dirty="0" smtClean="0">
                <a:solidFill>
                  <a:srgbClr val="FF0000"/>
                </a:solidFill>
              </a:rPr>
              <a:t>rust</a:t>
            </a:r>
            <a:endParaRPr lang="nb-NO" sz="1600" dirty="0" smtClean="0">
              <a:solidFill>
                <a:srgbClr val="FF0000"/>
              </a:solidFill>
            </a:endParaRPr>
          </a:p>
        </p:txBody>
      </p:sp>
      <p:pic>
        <p:nvPicPr>
          <p:cNvPr id="1026" name="Picture 2" descr="This photograph shows the irregular weathering of the grey serpentinite to the greyish-brown nickel-containing laterite with a high iron percentage (nickel limonite). This was taken near Mayaguex, Puerto Rico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0488" y="3501008"/>
            <a:ext cx="2179357" cy="3356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514051" y="6301663"/>
            <a:ext cx="2112230" cy="52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nb-NO" sz="1600" dirty="0" smtClean="0">
                <a:solidFill>
                  <a:schemeClr val="bg1"/>
                </a:solidFill>
              </a:rPr>
              <a:t>Weathered peridotite,</a:t>
            </a:r>
          </a:p>
          <a:p>
            <a:pPr>
              <a:lnSpc>
                <a:spcPts val="1600"/>
              </a:lnSpc>
            </a:pPr>
            <a:r>
              <a:rPr lang="nb-NO" sz="1600" dirty="0" smtClean="0">
                <a:solidFill>
                  <a:schemeClr val="bg1"/>
                </a:solidFill>
              </a:rPr>
              <a:t>Mayaguez, Puerto Rico</a:t>
            </a:r>
            <a:endParaRPr lang="en-GB" sz="1600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9095" y="0"/>
            <a:ext cx="3758505" cy="27973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63483" y="516831"/>
            <a:ext cx="2797343" cy="176368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07292" y="2754159"/>
            <a:ext cx="324479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000" dirty="0" err="1" smtClean="0"/>
              <a:t>Stromatolites</a:t>
            </a:r>
            <a:r>
              <a:rPr lang="nb-NO" sz="1000" dirty="0" smtClean="0"/>
              <a:t>, </a:t>
            </a:r>
            <a:r>
              <a:rPr lang="nb-NO" sz="1000" dirty="0" err="1" smtClean="0"/>
              <a:t>Shark</a:t>
            </a:r>
            <a:r>
              <a:rPr lang="nb-NO" sz="1000" dirty="0" smtClean="0"/>
              <a:t> Bay, Australia (P. Harrison, </a:t>
            </a:r>
            <a:r>
              <a:rPr lang="nb-NO" sz="1000" dirty="0" err="1" smtClean="0"/>
              <a:t>Wikipeia</a:t>
            </a:r>
            <a:r>
              <a:rPr lang="nb-NO" sz="1000" dirty="0" smtClean="0"/>
              <a:t>)</a:t>
            </a:r>
            <a:endParaRPr lang="en-US" sz="1000" dirty="0"/>
          </a:p>
        </p:txBody>
      </p:sp>
      <p:sp>
        <p:nvSpPr>
          <p:cNvPr id="10" name="TextBox 9"/>
          <p:cNvSpPr txBox="1"/>
          <p:nvPr/>
        </p:nvSpPr>
        <p:spPr>
          <a:xfrm>
            <a:off x="7282707" y="2766523"/>
            <a:ext cx="19447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000" dirty="0" err="1" smtClean="0"/>
              <a:t>Cyanobacteria</a:t>
            </a:r>
            <a:r>
              <a:rPr lang="nb-NO" sz="1000" dirty="0" smtClean="0"/>
              <a:t>, microbial mat, </a:t>
            </a:r>
          </a:p>
          <a:p>
            <a:r>
              <a:rPr lang="nb-NO" sz="1000" dirty="0" smtClean="0"/>
              <a:t>Baja California (</a:t>
            </a:r>
            <a:r>
              <a:rPr lang="nb-NO" sz="1000" dirty="0" err="1" smtClean="0"/>
              <a:t>NASA,Wikipeia</a:t>
            </a:r>
            <a:r>
              <a:rPr lang="nb-NO" sz="1000" dirty="0" smtClean="0"/>
              <a:t>)</a:t>
            </a:r>
            <a:endParaRPr lang="en-US" sz="1000" dirty="0"/>
          </a:p>
        </p:txBody>
      </p:sp>
      <p:sp>
        <p:nvSpPr>
          <p:cNvPr id="11" name="TextBox 10"/>
          <p:cNvSpPr txBox="1"/>
          <p:nvPr/>
        </p:nvSpPr>
        <p:spPr>
          <a:xfrm>
            <a:off x="-15303" y="1205356"/>
            <a:ext cx="3723207" cy="1528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nb-NO" sz="1700" dirty="0" smtClean="0"/>
              <a:t>Development of </a:t>
            </a:r>
            <a:r>
              <a:rPr lang="nb-NO" sz="1700" dirty="0" err="1" smtClean="0"/>
              <a:t>photosynthetic</a:t>
            </a:r>
            <a:r>
              <a:rPr lang="nb-NO" sz="1700" dirty="0" smtClean="0"/>
              <a:t> biota</a:t>
            </a:r>
          </a:p>
          <a:p>
            <a:pPr>
              <a:lnSpc>
                <a:spcPts val="2000"/>
              </a:lnSpc>
            </a:pPr>
            <a:r>
              <a:rPr lang="nb-NO" sz="1700" dirty="0" smtClean="0"/>
              <a:t>  and </a:t>
            </a:r>
            <a:r>
              <a:rPr lang="nb-NO" sz="1700" dirty="0" err="1" smtClean="0"/>
              <a:t>resulting</a:t>
            </a:r>
            <a:r>
              <a:rPr lang="nb-NO" sz="1700" dirty="0" smtClean="0"/>
              <a:t> </a:t>
            </a:r>
            <a:r>
              <a:rPr lang="nb-NO" sz="1700" dirty="0" err="1" smtClean="0"/>
              <a:t>surface</a:t>
            </a:r>
            <a:r>
              <a:rPr lang="nb-NO" sz="1700" dirty="0" smtClean="0"/>
              <a:t> </a:t>
            </a:r>
            <a:r>
              <a:rPr lang="nb-NO" sz="1700" b="1" dirty="0" smtClean="0"/>
              <a:t>oxidation</a:t>
            </a:r>
            <a:r>
              <a:rPr lang="nb-NO" sz="1700" dirty="0" smtClean="0"/>
              <a:t>:</a:t>
            </a:r>
          </a:p>
          <a:p>
            <a:pPr>
              <a:lnSpc>
                <a:spcPts val="4000"/>
              </a:lnSpc>
            </a:pPr>
            <a:r>
              <a:rPr lang="nb-NO" sz="2400" b="1" dirty="0" err="1" smtClean="0">
                <a:solidFill>
                  <a:srgbClr val="9900CC"/>
                </a:solidFill>
              </a:rPr>
              <a:t>H</a:t>
            </a:r>
            <a:r>
              <a:rPr lang="nb-NO" sz="2400" b="1" baseline="-25000" dirty="0" err="1" smtClean="0">
                <a:solidFill>
                  <a:srgbClr val="9900CC"/>
                </a:solidFill>
              </a:rPr>
              <a:t>2</a:t>
            </a:r>
            <a:r>
              <a:rPr lang="nb-NO" sz="2400" b="1" dirty="0" err="1" smtClean="0">
                <a:solidFill>
                  <a:srgbClr val="9900CC"/>
                </a:solidFill>
              </a:rPr>
              <a:t>O</a:t>
            </a:r>
            <a:r>
              <a:rPr lang="nb-NO" sz="2400" b="1" dirty="0" smtClean="0">
                <a:solidFill>
                  <a:srgbClr val="9900CC"/>
                </a:solidFill>
              </a:rPr>
              <a:t> + </a:t>
            </a:r>
            <a:r>
              <a:rPr lang="nb-NO" sz="2400" b="1" dirty="0" err="1" smtClean="0">
                <a:solidFill>
                  <a:srgbClr val="9900CC"/>
                </a:solidFill>
              </a:rPr>
              <a:t>CO</a:t>
            </a:r>
            <a:r>
              <a:rPr lang="nb-NO" sz="2400" b="1" baseline="-25000" dirty="0" err="1" smtClean="0">
                <a:solidFill>
                  <a:srgbClr val="9900CC"/>
                </a:solidFill>
              </a:rPr>
              <a:t>2</a:t>
            </a:r>
            <a:r>
              <a:rPr lang="nb-NO" sz="2400" b="1" dirty="0" smtClean="0">
                <a:solidFill>
                  <a:srgbClr val="9900CC"/>
                </a:solidFill>
              </a:rPr>
              <a:t> =</a:t>
            </a:r>
            <a:r>
              <a:rPr lang="nb-NO" sz="2400" b="1" dirty="0" smtClean="0">
                <a:solidFill>
                  <a:srgbClr val="FF0000"/>
                </a:solidFill>
              </a:rPr>
              <a:t> </a:t>
            </a:r>
            <a:r>
              <a:rPr lang="nb-NO" sz="2400" b="1" dirty="0" err="1" smtClean="0">
                <a:solidFill>
                  <a:srgbClr val="FF0000"/>
                </a:solidFill>
              </a:rPr>
              <a:t>CH</a:t>
            </a:r>
            <a:r>
              <a:rPr lang="nb-NO" sz="2400" b="1" baseline="-25000" dirty="0" err="1" smtClean="0">
                <a:solidFill>
                  <a:srgbClr val="FF0000"/>
                </a:solidFill>
              </a:rPr>
              <a:t>2</a:t>
            </a:r>
            <a:r>
              <a:rPr lang="nb-NO" sz="2400" b="1" dirty="0" err="1" smtClean="0">
                <a:solidFill>
                  <a:srgbClr val="FF0000"/>
                </a:solidFill>
              </a:rPr>
              <a:t>O</a:t>
            </a:r>
            <a:r>
              <a:rPr lang="nb-NO" sz="2400" b="1" dirty="0" smtClean="0">
                <a:solidFill>
                  <a:srgbClr val="FF0000"/>
                </a:solidFill>
              </a:rPr>
              <a:t> </a:t>
            </a:r>
            <a:r>
              <a:rPr lang="nb-NO" sz="2400" b="1" dirty="0" smtClean="0">
                <a:solidFill>
                  <a:srgbClr val="9900CC"/>
                </a:solidFill>
              </a:rPr>
              <a:t>+ </a:t>
            </a:r>
            <a:r>
              <a:rPr lang="nb-NO" sz="2400" b="1" dirty="0" err="1" smtClean="0">
                <a:solidFill>
                  <a:srgbClr val="9900CC"/>
                </a:solidFill>
              </a:rPr>
              <a:t>O</a:t>
            </a:r>
            <a:r>
              <a:rPr lang="nb-NO" sz="2400" b="1" baseline="-25000" dirty="0" err="1" smtClean="0">
                <a:solidFill>
                  <a:srgbClr val="9900CC"/>
                </a:solidFill>
              </a:rPr>
              <a:t>2</a:t>
            </a:r>
            <a:endParaRPr lang="nb-NO" sz="2400" b="1" baseline="-25000" dirty="0" smtClean="0">
              <a:solidFill>
                <a:srgbClr val="9900CC"/>
              </a:solidFill>
            </a:endParaRPr>
          </a:p>
          <a:p>
            <a:pPr>
              <a:lnSpc>
                <a:spcPts val="1600"/>
              </a:lnSpc>
            </a:pPr>
            <a:r>
              <a:rPr lang="nb-NO" sz="1400" b="1" baseline="-25000" dirty="0">
                <a:solidFill>
                  <a:srgbClr val="9900CC"/>
                </a:solidFill>
              </a:rPr>
              <a:t> </a:t>
            </a:r>
            <a:r>
              <a:rPr lang="nb-NO" sz="1400" b="1" baseline="-25000" dirty="0" smtClean="0">
                <a:solidFill>
                  <a:srgbClr val="9900CC"/>
                </a:solidFill>
              </a:rPr>
              <a:t>                                                         </a:t>
            </a:r>
            <a:r>
              <a:rPr lang="nb-NO" sz="1400" dirty="0" err="1" smtClean="0">
                <a:solidFill>
                  <a:srgbClr val="FF0000"/>
                </a:solidFill>
              </a:rPr>
              <a:t>sugar</a:t>
            </a:r>
            <a:r>
              <a:rPr lang="nb-NO" sz="1400" dirty="0">
                <a:solidFill>
                  <a:srgbClr val="FF0000"/>
                </a:solidFill>
              </a:rPr>
              <a:t>, </a:t>
            </a:r>
            <a:r>
              <a:rPr lang="nb-NO" sz="1400" dirty="0" smtClean="0">
                <a:solidFill>
                  <a:srgbClr val="FF0000"/>
                </a:solidFill>
              </a:rPr>
              <a:t>starch,</a:t>
            </a:r>
          </a:p>
          <a:p>
            <a:pPr>
              <a:lnSpc>
                <a:spcPts val="1600"/>
              </a:lnSpc>
            </a:pPr>
            <a:r>
              <a:rPr lang="nb-NO" sz="1400" dirty="0">
                <a:solidFill>
                  <a:srgbClr val="FF0000"/>
                </a:solidFill>
              </a:rPr>
              <a:t> </a:t>
            </a:r>
            <a:r>
              <a:rPr lang="nb-NO" sz="1400" dirty="0" smtClean="0">
                <a:solidFill>
                  <a:srgbClr val="FF0000"/>
                </a:solidFill>
              </a:rPr>
              <a:t>                                     </a:t>
            </a:r>
            <a:r>
              <a:rPr lang="nb-NO" sz="1400" b="1" dirty="0" err="1" smtClean="0">
                <a:solidFill>
                  <a:srgbClr val="FF0000"/>
                </a:solidFill>
              </a:rPr>
              <a:t>organic</a:t>
            </a:r>
            <a:r>
              <a:rPr lang="nb-NO" sz="1400" b="1" dirty="0" smtClean="0">
                <a:solidFill>
                  <a:srgbClr val="FF0000"/>
                </a:solidFill>
              </a:rPr>
              <a:t> matter</a:t>
            </a:r>
            <a:endParaRPr lang="nb-NO" sz="1400" b="1" baseline="-25000" dirty="0" smtClean="0">
              <a:solidFill>
                <a:srgbClr val="9900CC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58103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rtronnes\AppData\Local\Temp\Black-band_ironstone_(aka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2613"/>
            <a:ext cx="3981236" cy="286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7504" y="4005064"/>
            <a:ext cx="4320480" cy="338554"/>
          </a:xfrm>
          <a:prstGeom prst="rect">
            <a:avLst/>
          </a:prstGeom>
          <a:solidFill>
            <a:srgbClr val="E4E4E4"/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b-NO" sz="1600" b="1" dirty="0" smtClean="0">
                <a:solidFill>
                  <a:srgbClr val="3333FF"/>
                </a:solidFill>
              </a:rPr>
              <a:t>GOE</a:t>
            </a:r>
            <a:r>
              <a:rPr lang="nb-NO" sz="1600" dirty="0" smtClean="0"/>
              <a:t>: time of </a:t>
            </a:r>
            <a:r>
              <a:rPr lang="nb-NO" sz="1600" dirty="0" err="1" smtClean="0"/>
              <a:t>O</a:t>
            </a:r>
            <a:r>
              <a:rPr lang="nb-NO" sz="1600" baseline="-25000" dirty="0" err="1" smtClean="0"/>
              <a:t>2</a:t>
            </a:r>
            <a:r>
              <a:rPr lang="nb-NO" sz="1600" dirty="0" err="1" smtClean="0"/>
              <a:t>-saturation</a:t>
            </a:r>
            <a:r>
              <a:rPr lang="nb-NO" sz="1600" dirty="0" smtClean="0"/>
              <a:t> </a:t>
            </a:r>
            <a:r>
              <a:rPr lang="nb-NO" sz="1600" dirty="0" err="1" smtClean="0"/>
              <a:t>of</a:t>
            </a:r>
            <a:r>
              <a:rPr lang="nb-NO" sz="1600" dirty="0" smtClean="0"/>
              <a:t> </a:t>
            </a:r>
            <a:r>
              <a:rPr lang="nb-NO" sz="1600" dirty="0" err="1" smtClean="0"/>
              <a:t>the</a:t>
            </a:r>
            <a:r>
              <a:rPr lang="nb-NO" sz="1600" dirty="0" smtClean="0"/>
              <a:t> </a:t>
            </a:r>
            <a:r>
              <a:rPr lang="nb-NO" sz="1600" dirty="0" err="1" smtClean="0"/>
              <a:t>shallow</a:t>
            </a:r>
            <a:r>
              <a:rPr lang="nb-NO" sz="1600" dirty="0" smtClean="0"/>
              <a:t> </a:t>
            </a:r>
            <a:r>
              <a:rPr lang="nb-NO" sz="1600" dirty="0" err="1" smtClean="0"/>
              <a:t>oceans</a:t>
            </a:r>
            <a:endParaRPr lang="en-GB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-39955" y="3018711"/>
            <a:ext cx="41152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200"/>
              </a:lnSpc>
            </a:pPr>
            <a:r>
              <a:rPr lang="en-GB" sz="1200" b="1" dirty="0" smtClean="0">
                <a:solidFill>
                  <a:schemeClr val="bg1"/>
                </a:solidFill>
              </a:rPr>
              <a:t>Paleo-Proterozoic, </a:t>
            </a:r>
            <a:r>
              <a:rPr lang="en-GB" sz="1200" dirty="0" smtClean="0">
                <a:solidFill>
                  <a:schemeClr val="bg1"/>
                </a:solidFill>
              </a:rPr>
              <a:t>2.1 Ga, </a:t>
            </a:r>
            <a:r>
              <a:rPr lang="en-GB" sz="1200" b="1" dirty="0">
                <a:solidFill>
                  <a:schemeClr val="bg1"/>
                </a:solidFill>
              </a:rPr>
              <a:t>Superior-type </a:t>
            </a:r>
            <a:r>
              <a:rPr lang="en-GB" sz="1200" b="1" dirty="0" smtClean="0">
                <a:solidFill>
                  <a:schemeClr val="bg1"/>
                </a:solidFill>
              </a:rPr>
              <a:t>BIF</a:t>
            </a:r>
            <a:r>
              <a:rPr lang="en-GB" sz="1200" dirty="0" smtClean="0">
                <a:solidFill>
                  <a:schemeClr val="bg1"/>
                </a:solidFill>
              </a:rPr>
              <a:t>, N-America</a:t>
            </a:r>
          </a:p>
          <a:p>
            <a:pPr>
              <a:lnSpc>
                <a:spcPts val="1200"/>
              </a:lnSpc>
            </a:pPr>
            <a:r>
              <a:rPr lang="en-GB" sz="1000" dirty="0" smtClean="0">
                <a:solidFill>
                  <a:schemeClr val="bg1"/>
                </a:solidFill>
              </a:rPr>
              <a:t>National Museum of Mineralogy and Geology, Dresden, A. </a:t>
            </a:r>
            <a:r>
              <a:rPr lang="en-GB" sz="1000" dirty="0" err="1" smtClean="0">
                <a:solidFill>
                  <a:schemeClr val="bg1"/>
                </a:solidFill>
              </a:rPr>
              <a:t>Karwath</a:t>
            </a:r>
            <a:r>
              <a:rPr lang="en-GB" sz="1000" dirty="0" smtClean="0">
                <a:solidFill>
                  <a:schemeClr val="bg1"/>
                </a:solidFill>
              </a:rPr>
              <a:t>, </a:t>
            </a:r>
            <a:r>
              <a:rPr lang="en-GB" sz="1000" dirty="0" err="1" smtClean="0">
                <a:solidFill>
                  <a:schemeClr val="bg1"/>
                </a:solidFill>
              </a:rPr>
              <a:t>Wikip</a:t>
            </a:r>
            <a:endParaRPr lang="en-GB" sz="10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952" y="65172"/>
            <a:ext cx="3249608" cy="400110"/>
          </a:xfrm>
          <a:prstGeom prst="rect">
            <a:avLst/>
          </a:prstGeom>
          <a:solidFill>
            <a:srgbClr val="E6E6E6"/>
          </a:solidFill>
          <a:ln w="63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b-NO" sz="2000" dirty="0" smtClean="0">
                <a:solidFill>
                  <a:srgbClr val="3333FF"/>
                </a:solidFill>
              </a:rPr>
              <a:t>Banded iron formations (BIF)</a:t>
            </a:r>
            <a:endParaRPr lang="en-GB" sz="2000" dirty="0">
              <a:solidFill>
                <a:srgbClr val="3333FF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4445191"/>
            <a:ext cx="7650327" cy="240670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5143" y="0"/>
            <a:ext cx="5128858" cy="340588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992520" y="2822113"/>
            <a:ext cx="40676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200"/>
              </a:lnSpc>
            </a:pPr>
            <a:r>
              <a:rPr lang="en-GB" sz="1200" b="1" dirty="0">
                <a:solidFill>
                  <a:schemeClr val="bg1"/>
                </a:solidFill>
              </a:rPr>
              <a:t>Archean Algoma-type BIF</a:t>
            </a:r>
            <a:r>
              <a:rPr lang="en-GB" sz="1200" dirty="0" smtClean="0">
                <a:solidFill>
                  <a:schemeClr val="bg1"/>
                </a:solidFill>
              </a:rPr>
              <a:t>, Pilbara craton, Western Australia </a:t>
            </a:r>
          </a:p>
          <a:p>
            <a:r>
              <a:rPr lang="en-GB" sz="1000" dirty="0" smtClean="0">
                <a:solidFill>
                  <a:schemeClr val="bg1"/>
                </a:solidFill>
              </a:rPr>
              <a:t>         Dales Gorge, </a:t>
            </a:r>
            <a:r>
              <a:rPr lang="en-US" sz="1000" dirty="0" err="1">
                <a:solidFill>
                  <a:schemeClr val="bg1"/>
                </a:solidFill>
              </a:rPr>
              <a:t>Karijini</a:t>
            </a:r>
            <a:r>
              <a:rPr lang="en-US" sz="1000" dirty="0">
                <a:solidFill>
                  <a:schemeClr val="bg1"/>
                </a:solidFill>
              </a:rPr>
              <a:t> National </a:t>
            </a:r>
            <a:r>
              <a:rPr lang="en-US" sz="1000" dirty="0" smtClean="0">
                <a:solidFill>
                  <a:schemeClr val="bg1"/>
                </a:solidFill>
              </a:rPr>
              <a:t>Park, G. </a:t>
            </a:r>
            <a:r>
              <a:rPr lang="en-US" sz="1000" dirty="0" err="1" smtClean="0">
                <a:solidFill>
                  <a:schemeClr val="bg1"/>
                </a:solidFill>
              </a:rPr>
              <a:t>Churchard</a:t>
            </a:r>
            <a:r>
              <a:rPr lang="en-US" sz="1000" dirty="0" smtClean="0">
                <a:solidFill>
                  <a:schemeClr val="bg1"/>
                </a:solidFill>
              </a:rPr>
              <a:t>, </a:t>
            </a:r>
            <a:r>
              <a:rPr lang="en-US" sz="1000" dirty="0" err="1" smtClean="0">
                <a:solidFill>
                  <a:schemeClr val="bg1"/>
                </a:solidFill>
              </a:rPr>
              <a:t>Wikip</a:t>
            </a:r>
            <a:endParaRPr lang="en-US" sz="1000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52543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9512" y="42435"/>
            <a:ext cx="5713359" cy="8822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800" b="1" dirty="0" err="1" smtClean="0">
                <a:solidFill>
                  <a:srgbClr val="3333FF"/>
                </a:solidFill>
              </a:rPr>
              <a:t>When</a:t>
            </a:r>
            <a:r>
              <a:rPr lang="nb-NO" sz="2800" b="1" dirty="0" smtClean="0">
                <a:solidFill>
                  <a:srgbClr val="3333FF"/>
                </a:solidFill>
              </a:rPr>
              <a:t> </a:t>
            </a:r>
            <a:r>
              <a:rPr lang="nb-NO" sz="2800" b="1" dirty="0" err="1" smtClean="0">
                <a:solidFill>
                  <a:srgbClr val="3333FF"/>
                </a:solidFill>
              </a:rPr>
              <a:t>did</a:t>
            </a:r>
            <a:r>
              <a:rPr lang="nb-NO" sz="2800" b="1" dirty="0" smtClean="0">
                <a:solidFill>
                  <a:srgbClr val="3333FF"/>
                </a:solidFill>
              </a:rPr>
              <a:t> </a:t>
            </a:r>
            <a:r>
              <a:rPr lang="nb-NO" sz="2800" b="1" dirty="0" err="1" smtClean="0">
                <a:solidFill>
                  <a:srgbClr val="3333FF"/>
                </a:solidFill>
              </a:rPr>
              <a:t>the</a:t>
            </a:r>
            <a:r>
              <a:rPr lang="nb-NO" sz="2800" b="1" dirty="0" smtClean="0">
                <a:solidFill>
                  <a:srgbClr val="3333FF"/>
                </a:solidFill>
              </a:rPr>
              <a:t> </a:t>
            </a:r>
            <a:r>
              <a:rPr lang="nb-NO" sz="2800" b="1" dirty="0" err="1" smtClean="0">
                <a:solidFill>
                  <a:srgbClr val="3333FF"/>
                </a:solidFill>
              </a:rPr>
              <a:t>deep</a:t>
            </a:r>
            <a:r>
              <a:rPr lang="nb-NO" sz="2800" b="1" dirty="0" smtClean="0">
                <a:solidFill>
                  <a:srgbClr val="3333FF"/>
                </a:solidFill>
              </a:rPr>
              <a:t> </a:t>
            </a:r>
            <a:r>
              <a:rPr lang="nb-NO" sz="2800" b="1" dirty="0" err="1" smtClean="0">
                <a:solidFill>
                  <a:srgbClr val="3333FF"/>
                </a:solidFill>
              </a:rPr>
              <a:t>recycling</a:t>
            </a:r>
            <a:r>
              <a:rPr lang="nb-NO" sz="2800" b="1" dirty="0" smtClean="0">
                <a:solidFill>
                  <a:srgbClr val="3333FF"/>
                </a:solidFill>
              </a:rPr>
              <a:t> start?  </a:t>
            </a:r>
          </a:p>
          <a:p>
            <a:pPr>
              <a:lnSpc>
                <a:spcPts val="2800"/>
              </a:lnSpc>
            </a:pPr>
            <a:r>
              <a:rPr lang="nb-NO" sz="2800" b="1" dirty="0"/>
              <a:t> </a:t>
            </a:r>
            <a:r>
              <a:rPr lang="nb-NO" sz="2800" b="1" dirty="0" smtClean="0"/>
              <a:t>   </a:t>
            </a:r>
            <a:r>
              <a:rPr lang="nb-NO" sz="2000" dirty="0" smtClean="0"/>
              <a:t>(more </a:t>
            </a:r>
            <a:r>
              <a:rPr lang="nb-NO" sz="2000" dirty="0" err="1" smtClean="0"/>
              <a:t>about</a:t>
            </a:r>
            <a:r>
              <a:rPr lang="nb-NO" sz="2000" dirty="0" smtClean="0"/>
              <a:t> </a:t>
            </a:r>
            <a:r>
              <a:rPr lang="nb-NO" sz="2000" dirty="0" err="1" smtClean="0"/>
              <a:t>this</a:t>
            </a:r>
            <a:r>
              <a:rPr lang="nb-NO" sz="2000" dirty="0" smtClean="0"/>
              <a:t> in </a:t>
            </a:r>
            <a:r>
              <a:rPr lang="nb-NO" sz="2000" dirty="0" err="1" smtClean="0"/>
              <a:t>lecture</a:t>
            </a:r>
            <a:r>
              <a:rPr lang="nb-NO" sz="2000" dirty="0" smtClean="0"/>
              <a:t> 2)</a:t>
            </a:r>
            <a:endParaRPr lang="en-US" sz="2000" dirty="0"/>
          </a:p>
        </p:txBody>
      </p:sp>
      <p:grpSp>
        <p:nvGrpSpPr>
          <p:cNvPr id="5" name="Group 4"/>
          <p:cNvGrpSpPr/>
          <p:nvPr/>
        </p:nvGrpSpPr>
        <p:grpSpPr>
          <a:xfrm>
            <a:off x="899591" y="1340768"/>
            <a:ext cx="6357186" cy="733534"/>
            <a:chOff x="107504" y="1388748"/>
            <a:chExt cx="6357186" cy="733534"/>
          </a:xfrm>
        </p:grpSpPr>
        <p:sp>
          <p:nvSpPr>
            <p:cNvPr id="2" name="TextBox 1"/>
            <p:cNvSpPr txBox="1"/>
            <p:nvPr/>
          </p:nvSpPr>
          <p:spPr>
            <a:xfrm>
              <a:off x="107504" y="1388748"/>
              <a:ext cx="6300362" cy="73353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63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ts val="2500"/>
                </a:lnSpc>
              </a:pPr>
              <a:r>
                <a:rPr lang="nb-NO" sz="2200" dirty="0" err="1" smtClean="0">
                  <a:solidFill>
                    <a:srgbClr val="3333FF"/>
                  </a:solidFill>
                </a:rPr>
                <a:t>Eclogitic</a:t>
              </a:r>
              <a:r>
                <a:rPr lang="nb-NO" sz="2200" dirty="0" smtClean="0">
                  <a:solidFill>
                    <a:srgbClr val="3333FF"/>
                  </a:solidFill>
                </a:rPr>
                <a:t> </a:t>
              </a:r>
              <a:r>
                <a:rPr lang="nb-NO" sz="2200" dirty="0" err="1" smtClean="0">
                  <a:solidFill>
                    <a:srgbClr val="3333FF"/>
                  </a:solidFill>
                </a:rPr>
                <a:t>diamond</a:t>
              </a:r>
              <a:r>
                <a:rPr lang="nb-NO" sz="2200" dirty="0" smtClean="0">
                  <a:solidFill>
                    <a:srgbClr val="3333FF"/>
                  </a:solidFill>
                </a:rPr>
                <a:t> </a:t>
              </a:r>
              <a:r>
                <a:rPr lang="nb-NO" sz="2200" dirty="0" err="1" smtClean="0">
                  <a:solidFill>
                    <a:srgbClr val="3333FF"/>
                  </a:solidFill>
                </a:rPr>
                <a:t>inclusions</a:t>
              </a:r>
              <a:r>
                <a:rPr lang="nb-NO" sz="2200" dirty="0" smtClean="0">
                  <a:solidFill>
                    <a:srgbClr val="3333FF"/>
                  </a:solidFill>
                </a:rPr>
                <a:t> </a:t>
              </a:r>
              <a:r>
                <a:rPr lang="nb-NO" sz="2200" dirty="0" err="1" smtClean="0">
                  <a:solidFill>
                    <a:srgbClr val="3333FF"/>
                  </a:solidFill>
                </a:rPr>
                <a:t>appear</a:t>
              </a:r>
              <a:r>
                <a:rPr lang="nb-NO" sz="2200" dirty="0" smtClean="0">
                  <a:solidFill>
                    <a:srgbClr val="3333FF"/>
                  </a:solidFill>
                </a:rPr>
                <a:t> at</a:t>
              </a:r>
            </a:p>
            <a:p>
              <a:pPr>
                <a:lnSpc>
                  <a:spcPts val="2500"/>
                </a:lnSpc>
              </a:pPr>
              <a:r>
                <a:rPr lang="nb-NO" sz="2200" dirty="0" err="1" smtClean="0">
                  <a:solidFill>
                    <a:srgbClr val="3333FF"/>
                  </a:solidFill>
                </a:rPr>
                <a:t>about</a:t>
              </a:r>
              <a:r>
                <a:rPr lang="nb-NO" sz="2200" dirty="0" smtClean="0">
                  <a:solidFill>
                    <a:srgbClr val="3333FF"/>
                  </a:solidFill>
                </a:rPr>
                <a:t> 3 </a:t>
              </a:r>
              <a:r>
                <a:rPr lang="nb-NO" sz="2200" dirty="0" err="1" smtClean="0">
                  <a:solidFill>
                    <a:srgbClr val="3333FF"/>
                  </a:solidFill>
                </a:rPr>
                <a:t>Ma</a:t>
              </a:r>
              <a:r>
                <a:rPr lang="nb-NO" sz="2200" dirty="0" smtClean="0">
                  <a:solidFill>
                    <a:srgbClr val="3333FF"/>
                  </a:solidFill>
                </a:rPr>
                <a:t>:  start </a:t>
              </a:r>
              <a:r>
                <a:rPr lang="nb-NO" sz="2200" dirty="0" err="1" smtClean="0">
                  <a:solidFill>
                    <a:srgbClr val="3333FF"/>
                  </a:solidFill>
                </a:rPr>
                <a:t>of</a:t>
              </a:r>
              <a:r>
                <a:rPr lang="nb-NO" sz="2200" dirty="0" smtClean="0">
                  <a:solidFill>
                    <a:srgbClr val="3333FF"/>
                  </a:solidFill>
                </a:rPr>
                <a:t> plate </a:t>
              </a:r>
              <a:r>
                <a:rPr lang="nb-NO" sz="2200" dirty="0" err="1" smtClean="0">
                  <a:solidFill>
                    <a:srgbClr val="3333FF"/>
                  </a:solidFill>
                </a:rPr>
                <a:t>tectonics</a:t>
              </a:r>
              <a:r>
                <a:rPr lang="nb-NO" sz="2200" dirty="0" smtClean="0">
                  <a:solidFill>
                    <a:srgbClr val="3333FF"/>
                  </a:solidFill>
                </a:rPr>
                <a:t>?</a:t>
              </a:r>
              <a:endParaRPr lang="en-GB" sz="2200" dirty="0">
                <a:solidFill>
                  <a:srgbClr val="3333FF"/>
                </a:solidFill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4763583" y="1545961"/>
              <a:ext cx="1701107" cy="4770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ts val="1500"/>
                </a:lnSpc>
              </a:pPr>
              <a:r>
                <a:rPr lang="nb-NO" sz="1400" dirty="0" err="1"/>
                <a:t>Shirey</a:t>
              </a:r>
              <a:r>
                <a:rPr lang="nb-NO" sz="1400" dirty="0"/>
                <a:t> &amp; </a:t>
              </a:r>
              <a:r>
                <a:rPr lang="nb-NO" sz="1400" dirty="0" smtClean="0"/>
                <a:t>Richardson</a:t>
              </a:r>
            </a:p>
            <a:p>
              <a:pPr>
                <a:lnSpc>
                  <a:spcPts val="1500"/>
                </a:lnSpc>
              </a:pPr>
              <a:r>
                <a:rPr lang="nb-NO" sz="1400" dirty="0" smtClean="0"/>
                <a:t>(2011</a:t>
              </a:r>
              <a:r>
                <a:rPr lang="nb-NO" sz="1400" dirty="0"/>
                <a:t>, Science)</a:t>
              </a:r>
              <a:endParaRPr lang="en-GB" sz="1400" dirty="0"/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2276872"/>
            <a:ext cx="6069153" cy="4509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840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747" y="2133686"/>
            <a:ext cx="4291287" cy="412630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0984" y="99454"/>
            <a:ext cx="8565472" cy="787395"/>
          </a:xfrm>
          <a:prstGeom prst="rect">
            <a:avLst/>
          </a:prstGeom>
          <a:solidFill>
            <a:srgbClr val="E6E6E6"/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b-NO" sz="2600" dirty="0" smtClean="0">
                <a:solidFill>
                  <a:srgbClr val="3333FF"/>
                </a:solidFill>
              </a:rPr>
              <a:t>Deep </a:t>
            </a:r>
            <a:r>
              <a:rPr lang="nb-NO" sz="2600" dirty="0" err="1" smtClean="0">
                <a:solidFill>
                  <a:srgbClr val="3333FF"/>
                </a:solidFill>
              </a:rPr>
              <a:t>recycling</a:t>
            </a:r>
            <a:r>
              <a:rPr lang="nb-NO" sz="2600" dirty="0" smtClean="0">
                <a:solidFill>
                  <a:srgbClr val="3333FF"/>
                </a:solidFill>
              </a:rPr>
              <a:t> of </a:t>
            </a:r>
            <a:r>
              <a:rPr lang="nb-NO" sz="2600" dirty="0" err="1" smtClean="0">
                <a:solidFill>
                  <a:srgbClr val="3333FF"/>
                </a:solidFill>
              </a:rPr>
              <a:t>oxidised</a:t>
            </a:r>
            <a:r>
              <a:rPr lang="nb-NO" sz="2600" dirty="0" smtClean="0">
                <a:solidFill>
                  <a:srgbClr val="3333FF"/>
                </a:solidFill>
              </a:rPr>
              <a:t> materials into the mantle </a:t>
            </a:r>
            <a:r>
              <a:rPr lang="nb-NO" sz="2600" b="1" dirty="0" smtClean="0">
                <a:solidFill>
                  <a:srgbClr val="9900CC"/>
                </a:solidFill>
              </a:rPr>
              <a:t>and </a:t>
            </a:r>
            <a:r>
              <a:rPr lang="nb-NO" sz="2600" b="1" dirty="0" err="1" smtClean="0">
                <a:solidFill>
                  <a:srgbClr val="9900CC"/>
                </a:solidFill>
              </a:rPr>
              <a:t>core</a:t>
            </a:r>
            <a:r>
              <a:rPr lang="nb-NO" sz="2600" b="1" dirty="0" smtClean="0">
                <a:solidFill>
                  <a:srgbClr val="9900CC"/>
                </a:solidFill>
              </a:rPr>
              <a:t> </a:t>
            </a:r>
          </a:p>
          <a:p>
            <a:pPr>
              <a:lnSpc>
                <a:spcPts val="2300"/>
              </a:lnSpc>
            </a:pPr>
            <a:r>
              <a:rPr lang="nb-NO" dirty="0" smtClean="0"/>
              <a:t>   by sinking </a:t>
            </a:r>
            <a:r>
              <a:rPr lang="nb-NO" dirty="0" err="1"/>
              <a:t>slabs</a:t>
            </a:r>
            <a:r>
              <a:rPr lang="nb-NO" dirty="0"/>
              <a:t> </a:t>
            </a:r>
            <a:r>
              <a:rPr lang="nb-NO" dirty="0" err="1" smtClean="0"/>
              <a:t>transporting</a:t>
            </a:r>
            <a:r>
              <a:rPr lang="nb-NO" dirty="0" smtClean="0"/>
              <a:t> </a:t>
            </a:r>
            <a:r>
              <a:rPr lang="nb-NO" b="1" dirty="0" err="1"/>
              <a:t>carbonates</a:t>
            </a:r>
            <a:r>
              <a:rPr lang="nb-NO" dirty="0"/>
              <a:t> </a:t>
            </a:r>
            <a:r>
              <a:rPr lang="nb-NO" dirty="0" smtClean="0"/>
              <a:t>as </a:t>
            </a:r>
            <a:r>
              <a:rPr lang="nb-NO" dirty="0" err="1" smtClean="0"/>
              <a:t>well</a:t>
            </a:r>
            <a:r>
              <a:rPr lang="nb-NO" dirty="0" smtClean="0"/>
              <a:t> as </a:t>
            </a:r>
            <a:r>
              <a:rPr lang="nb-NO" b="1" dirty="0" err="1"/>
              <a:t>hydrous</a:t>
            </a:r>
            <a:r>
              <a:rPr lang="nb-NO" dirty="0"/>
              <a:t> and </a:t>
            </a:r>
            <a:r>
              <a:rPr lang="nb-NO" b="1" dirty="0" err="1" smtClean="0"/>
              <a:t>oxidised</a:t>
            </a:r>
            <a:r>
              <a:rPr lang="nb-NO" dirty="0" smtClean="0"/>
              <a:t> minerals</a:t>
            </a:r>
            <a:endParaRPr lang="nb-NO" dirty="0"/>
          </a:p>
        </p:txBody>
      </p:sp>
      <p:pic>
        <p:nvPicPr>
          <p:cNvPr id="8194" name="Picture 2" descr="M:\pc\Dokumenter\Adobe-Illustr-figures\CEED-NHM\CEED-posters\Modern subduct-plume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789817"/>
            <a:ext cx="5303816" cy="5031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672890" y="1824487"/>
            <a:ext cx="3052439" cy="3488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000"/>
              </a:lnSpc>
            </a:pPr>
            <a:r>
              <a:rPr lang="nb-NO" sz="2000" b="1" dirty="0" err="1" smtClean="0"/>
              <a:t>Equatorial</a:t>
            </a:r>
            <a:r>
              <a:rPr lang="nb-NO" sz="2000" b="1" dirty="0" smtClean="0"/>
              <a:t> Earth sections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101000" y="6322229"/>
            <a:ext cx="4011034" cy="4620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500"/>
              </a:lnSpc>
            </a:pPr>
            <a:r>
              <a:rPr lang="nb-NO" sz="1100" dirty="0" smtClean="0"/>
              <a:t>Modified from e.g. Trønnes (2010, Mineral. Petrol.), Torsvik et al.</a:t>
            </a:r>
          </a:p>
          <a:p>
            <a:pPr>
              <a:lnSpc>
                <a:spcPts val="1500"/>
              </a:lnSpc>
            </a:pPr>
            <a:r>
              <a:rPr lang="nb-NO" sz="1100" dirty="0"/>
              <a:t> </a:t>
            </a:r>
            <a:r>
              <a:rPr lang="nb-NO" sz="1100" dirty="0" smtClean="0"/>
              <a:t>    (2016, Can. J. Earth Sci.), Ballmer et al. (2017, Nature Geosci.) 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10984" y="998327"/>
            <a:ext cx="80502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600" dirty="0" err="1" smtClean="0"/>
              <a:t>We</a:t>
            </a:r>
            <a:r>
              <a:rPr lang="nb-NO" sz="1600" dirty="0" smtClean="0"/>
              <a:t> </a:t>
            </a:r>
            <a:r>
              <a:rPr lang="nb-NO" sz="1600" dirty="0" err="1" smtClean="0"/>
              <a:t>need</a:t>
            </a:r>
            <a:r>
              <a:rPr lang="nb-NO" sz="1600" dirty="0" smtClean="0"/>
              <a:t> </a:t>
            </a:r>
            <a:r>
              <a:rPr lang="nb-NO" sz="1600" dirty="0" err="1" smtClean="0"/>
              <a:t>further</a:t>
            </a:r>
            <a:r>
              <a:rPr lang="nb-NO" sz="1600" dirty="0" smtClean="0"/>
              <a:t> </a:t>
            </a:r>
            <a:r>
              <a:rPr lang="nb-NO" sz="1600" dirty="0" err="1" smtClean="0"/>
              <a:t>insights</a:t>
            </a:r>
            <a:r>
              <a:rPr lang="nb-NO" sz="1600" dirty="0" smtClean="0"/>
              <a:t> </a:t>
            </a:r>
            <a:r>
              <a:rPr lang="nb-NO" sz="1600" dirty="0" err="1" smtClean="0"/>
              <a:t>into</a:t>
            </a:r>
            <a:r>
              <a:rPr lang="nb-NO" sz="1600" dirty="0" smtClean="0"/>
              <a:t> </a:t>
            </a:r>
            <a:r>
              <a:rPr lang="nb-NO" sz="1600" dirty="0" err="1" smtClean="0"/>
              <a:t>the</a:t>
            </a:r>
            <a:r>
              <a:rPr lang="nb-NO" sz="1600" dirty="0" smtClean="0"/>
              <a:t> </a:t>
            </a:r>
            <a:r>
              <a:rPr lang="nb-NO" sz="1600" dirty="0" err="1" smtClean="0"/>
              <a:t>structure</a:t>
            </a:r>
            <a:r>
              <a:rPr lang="nb-NO" sz="1600" dirty="0" smtClean="0"/>
              <a:t> and </a:t>
            </a:r>
            <a:r>
              <a:rPr lang="nb-NO" sz="1600" dirty="0" err="1" smtClean="0"/>
              <a:t>dynamics</a:t>
            </a:r>
            <a:r>
              <a:rPr lang="nb-NO" sz="1600" dirty="0" smtClean="0"/>
              <a:t> of </a:t>
            </a:r>
            <a:r>
              <a:rPr lang="nb-NO" sz="1600" dirty="0" err="1" smtClean="0"/>
              <a:t>the</a:t>
            </a:r>
            <a:r>
              <a:rPr lang="nb-NO" sz="1600" dirty="0" smtClean="0"/>
              <a:t> </a:t>
            </a:r>
            <a:r>
              <a:rPr lang="nb-NO" sz="1600" dirty="0" err="1" smtClean="0"/>
              <a:t>lowermost</a:t>
            </a:r>
            <a:r>
              <a:rPr lang="nb-NO" sz="1600" dirty="0" smtClean="0"/>
              <a:t> mantle and </a:t>
            </a:r>
            <a:r>
              <a:rPr lang="nb-NO" sz="1600" dirty="0" err="1" smtClean="0"/>
              <a:t>the</a:t>
            </a:r>
            <a:r>
              <a:rPr lang="nb-NO" sz="1600" dirty="0" smtClean="0"/>
              <a:t> </a:t>
            </a:r>
            <a:r>
              <a:rPr lang="nb-NO" sz="1600" dirty="0" err="1" smtClean="0"/>
              <a:t>core</a:t>
            </a:r>
            <a:r>
              <a:rPr lang="nb-NO" sz="1600" dirty="0" smtClean="0"/>
              <a:t>  </a:t>
            </a:r>
            <a:endParaRPr lang="en-US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3733431" y="2516209"/>
            <a:ext cx="1798890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400"/>
              </a:lnSpc>
            </a:pPr>
            <a:r>
              <a:rPr lang="nb-NO" sz="1400" b="1" dirty="0" smtClean="0">
                <a:solidFill>
                  <a:srgbClr val="006600"/>
                </a:solidFill>
              </a:rPr>
              <a:t>ERD</a:t>
            </a:r>
            <a:r>
              <a:rPr lang="nb-NO" sz="1400" dirty="0" smtClean="0">
                <a:solidFill>
                  <a:srgbClr val="006600"/>
                </a:solidFill>
              </a:rPr>
              <a:t>: </a:t>
            </a:r>
            <a:r>
              <a:rPr lang="nb-NO" sz="1400" dirty="0" err="1" smtClean="0">
                <a:solidFill>
                  <a:srgbClr val="006600"/>
                </a:solidFill>
              </a:rPr>
              <a:t>Early</a:t>
            </a:r>
            <a:r>
              <a:rPr lang="nb-NO" sz="1400" dirty="0" smtClean="0">
                <a:solidFill>
                  <a:srgbClr val="006600"/>
                </a:solidFill>
              </a:rPr>
              <a:t> </a:t>
            </a:r>
            <a:r>
              <a:rPr lang="nb-NO" sz="1400" dirty="0" err="1" smtClean="0">
                <a:solidFill>
                  <a:srgbClr val="006600"/>
                </a:solidFill>
              </a:rPr>
              <a:t>refractory</a:t>
            </a:r>
            <a:endParaRPr lang="nb-NO" sz="1400" dirty="0">
              <a:solidFill>
                <a:srgbClr val="006600"/>
              </a:solidFill>
            </a:endParaRPr>
          </a:p>
          <a:p>
            <a:pPr>
              <a:lnSpc>
                <a:spcPts val="1400"/>
              </a:lnSpc>
            </a:pPr>
            <a:r>
              <a:rPr lang="nb-NO" sz="1400" dirty="0" smtClean="0">
                <a:solidFill>
                  <a:srgbClr val="006600"/>
                </a:solidFill>
              </a:rPr>
              <a:t>            </a:t>
            </a:r>
            <a:r>
              <a:rPr lang="nb-NO" sz="1400" dirty="0" err="1" smtClean="0">
                <a:solidFill>
                  <a:srgbClr val="006600"/>
                </a:solidFill>
              </a:rPr>
              <a:t>domains</a:t>
            </a:r>
            <a:r>
              <a:rPr lang="nb-NO" sz="1400" dirty="0" smtClean="0">
                <a:solidFill>
                  <a:srgbClr val="006600"/>
                </a:solidFill>
              </a:rPr>
              <a:t>  </a:t>
            </a:r>
            <a:endParaRPr lang="en-US" sz="1400" dirty="0">
              <a:solidFill>
                <a:srgbClr val="006600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3004458" y="2801426"/>
            <a:ext cx="1069792" cy="1253285"/>
          </a:xfrm>
          <a:prstGeom prst="straightConnector1">
            <a:avLst/>
          </a:prstGeom>
          <a:ln>
            <a:solidFill>
              <a:srgbClr val="0066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5419869" y="2775740"/>
            <a:ext cx="633727" cy="332377"/>
          </a:xfrm>
          <a:prstGeom prst="straightConnector1">
            <a:avLst/>
          </a:prstGeom>
          <a:ln>
            <a:solidFill>
              <a:srgbClr val="0066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6683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4011611" y="3140968"/>
            <a:ext cx="5040560" cy="1287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600" dirty="0" smtClean="0">
                <a:solidFill>
                  <a:srgbClr val="0066FF"/>
                </a:solidFill>
              </a:rPr>
              <a:t>This </a:t>
            </a:r>
            <a:r>
              <a:rPr lang="nb-NO" sz="1600" dirty="0" err="1" smtClean="0">
                <a:solidFill>
                  <a:srgbClr val="0066FF"/>
                </a:solidFill>
              </a:rPr>
              <a:t>process</a:t>
            </a:r>
            <a:r>
              <a:rPr lang="nb-NO" sz="1600" dirty="0" smtClean="0">
                <a:solidFill>
                  <a:srgbClr val="0066FF"/>
                </a:solidFill>
              </a:rPr>
              <a:t> </a:t>
            </a:r>
            <a:r>
              <a:rPr lang="nb-NO" sz="1600" dirty="0" err="1" smtClean="0">
                <a:solidFill>
                  <a:srgbClr val="0066FF"/>
                </a:solidFill>
              </a:rPr>
              <a:t>will</a:t>
            </a:r>
            <a:r>
              <a:rPr lang="nb-NO" sz="1600" dirty="0" smtClean="0">
                <a:solidFill>
                  <a:srgbClr val="0066FF"/>
                </a:solidFill>
              </a:rPr>
              <a:t> </a:t>
            </a:r>
            <a:r>
              <a:rPr lang="nb-NO" sz="1600" dirty="0" err="1" smtClean="0">
                <a:solidFill>
                  <a:srgbClr val="0066FF"/>
                </a:solidFill>
              </a:rPr>
              <a:t>contribute</a:t>
            </a:r>
            <a:r>
              <a:rPr lang="nb-NO" sz="1600" dirty="0" smtClean="0">
                <a:solidFill>
                  <a:srgbClr val="0066FF"/>
                </a:solidFill>
              </a:rPr>
              <a:t> to </a:t>
            </a:r>
            <a:r>
              <a:rPr lang="nb-NO" sz="1600" b="1" dirty="0" smtClean="0">
                <a:solidFill>
                  <a:srgbClr val="0066FF"/>
                </a:solidFill>
              </a:rPr>
              <a:t>O-</a:t>
            </a:r>
            <a:r>
              <a:rPr lang="nb-NO" sz="1600" b="1" dirty="0" err="1" smtClean="0">
                <a:solidFill>
                  <a:srgbClr val="0066FF"/>
                </a:solidFill>
              </a:rPr>
              <a:t>loading</a:t>
            </a:r>
            <a:r>
              <a:rPr lang="nb-NO" sz="1600" b="1" dirty="0" smtClean="0">
                <a:solidFill>
                  <a:srgbClr val="0066FF"/>
                </a:solidFill>
              </a:rPr>
              <a:t> of </a:t>
            </a:r>
            <a:r>
              <a:rPr lang="nb-NO" sz="1600" b="1" dirty="0" err="1" smtClean="0">
                <a:solidFill>
                  <a:srgbClr val="0066FF"/>
                </a:solidFill>
              </a:rPr>
              <a:t>the</a:t>
            </a:r>
            <a:r>
              <a:rPr lang="nb-NO" sz="1600" b="1" dirty="0" smtClean="0">
                <a:solidFill>
                  <a:srgbClr val="0066FF"/>
                </a:solidFill>
              </a:rPr>
              <a:t> </a:t>
            </a:r>
            <a:r>
              <a:rPr lang="nb-NO" sz="1600" b="1" dirty="0" err="1" smtClean="0">
                <a:solidFill>
                  <a:srgbClr val="0066FF"/>
                </a:solidFill>
              </a:rPr>
              <a:t>core</a:t>
            </a:r>
            <a:endParaRPr lang="nb-NO" sz="1600" b="1" dirty="0" smtClean="0">
              <a:solidFill>
                <a:srgbClr val="0066FF"/>
              </a:solidFill>
            </a:endParaRPr>
          </a:p>
          <a:p>
            <a:pPr>
              <a:lnSpc>
                <a:spcPts val="600"/>
              </a:lnSpc>
            </a:pPr>
            <a:endParaRPr lang="nb-NO" sz="1400" b="1" dirty="0"/>
          </a:p>
          <a:p>
            <a:r>
              <a:rPr lang="nb-NO" sz="1400" b="1" dirty="0" err="1" smtClean="0"/>
              <a:t>BUT</a:t>
            </a:r>
            <a:r>
              <a:rPr lang="nb-NO" sz="1400" dirty="0" smtClean="0"/>
              <a:t>:</a:t>
            </a:r>
          </a:p>
          <a:p>
            <a:r>
              <a:rPr lang="nb-NO" sz="1300" dirty="0" smtClean="0"/>
              <a:t>O-</a:t>
            </a:r>
            <a:r>
              <a:rPr lang="nb-NO" sz="1300" dirty="0" err="1" smtClean="0"/>
              <a:t>saturation</a:t>
            </a:r>
            <a:r>
              <a:rPr lang="nb-NO" sz="1300" dirty="0" smtClean="0"/>
              <a:t> level in metal is &lt; 15-20 wt%, </a:t>
            </a:r>
            <a:r>
              <a:rPr lang="nb-NO" sz="1300" dirty="0" err="1" smtClean="0"/>
              <a:t>whereas</a:t>
            </a:r>
            <a:r>
              <a:rPr lang="nb-NO" sz="1300" dirty="0" smtClean="0"/>
              <a:t> </a:t>
            </a:r>
            <a:r>
              <a:rPr lang="nb-NO" sz="1300" dirty="0" err="1" smtClean="0"/>
              <a:t>FeO</a:t>
            </a:r>
            <a:r>
              <a:rPr lang="nb-NO" sz="1300" dirty="0" smtClean="0"/>
              <a:t> and Fe</a:t>
            </a:r>
            <a:r>
              <a:rPr lang="nb-NO" sz="1300" baseline="-25000" dirty="0" smtClean="0"/>
              <a:t>2</a:t>
            </a:r>
            <a:r>
              <a:rPr lang="nb-NO" sz="1300" dirty="0" smtClean="0"/>
              <a:t>O</a:t>
            </a:r>
            <a:r>
              <a:rPr lang="nb-NO" sz="1300" baseline="-25000" dirty="0" smtClean="0"/>
              <a:t>3</a:t>
            </a:r>
            <a:r>
              <a:rPr lang="nb-NO" sz="1300" dirty="0" smtClean="0"/>
              <a:t> contains 22 and 30 wt% O, respectively.</a:t>
            </a:r>
          </a:p>
          <a:p>
            <a:pPr>
              <a:lnSpc>
                <a:spcPts val="2000"/>
              </a:lnSpc>
            </a:pPr>
            <a:r>
              <a:rPr lang="nb-NO" sz="1300" dirty="0" smtClean="0">
                <a:solidFill>
                  <a:srgbClr val="FF0000"/>
                </a:solidFill>
              </a:rPr>
              <a:t>Metal drops sinking </a:t>
            </a:r>
            <a:r>
              <a:rPr lang="nb-NO" sz="1300" dirty="0" err="1" smtClean="0">
                <a:solidFill>
                  <a:srgbClr val="FF0000"/>
                </a:solidFill>
              </a:rPr>
              <a:t>into</a:t>
            </a:r>
            <a:r>
              <a:rPr lang="nb-NO" sz="1300" dirty="0" smtClean="0">
                <a:solidFill>
                  <a:srgbClr val="FF0000"/>
                </a:solidFill>
              </a:rPr>
              <a:t> </a:t>
            </a:r>
            <a:r>
              <a:rPr lang="nb-NO" sz="1300" dirty="0" err="1" smtClean="0">
                <a:solidFill>
                  <a:srgbClr val="FF0000"/>
                </a:solidFill>
              </a:rPr>
              <a:t>the</a:t>
            </a:r>
            <a:r>
              <a:rPr lang="nb-NO" sz="1300" dirty="0" smtClean="0">
                <a:solidFill>
                  <a:srgbClr val="FF0000"/>
                </a:solidFill>
              </a:rPr>
              <a:t> </a:t>
            </a:r>
            <a:r>
              <a:rPr lang="nb-NO" sz="1300" dirty="0" err="1" smtClean="0">
                <a:solidFill>
                  <a:srgbClr val="FF0000"/>
                </a:solidFill>
              </a:rPr>
              <a:t>core</a:t>
            </a:r>
            <a:r>
              <a:rPr lang="nb-NO" sz="1300" dirty="0" smtClean="0">
                <a:solidFill>
                  <a:srgbClr val="FF0000"/>
                </a:solidFill>
              </a:rPr>
              <a:t> </a:t>
            </a:r>
            <a:r>
              <a:rPr lang="nb-NO" sz="1300" dirty="0" err="1" smtClean="0">
                <a:solidFill>
                  <a:srgbClr val="FF0000"/>
                </a:solidFill>
              </a:rPr>
              <a:t>will</a:t>
            </a:r>
            <a:r>
              <a:rPr lang="nb-NO" sz="1300" dirty="0" smtClean="0">
                <a:solidFill>
                  <a:srgbClr val="FF0000"/>
                </a:solidFill>
              </a:rPr>
              <a:t> therefore </a:t>
            </a:r>
            <a:r>
              <a:rPr lang="nb-NO" sz="1300" b="1" dirty="0" smtClean="0">
                <a:solidFill>
                  <a:srgbClr val="FF0000"/>
                </a:solidFill>
              </a:rPr>
              <a:t>always oxidise </a:t>
            </a:r>
            <a:r>
              <a:rPr lang="nb-NO" sz="1300" dirty="0" smtClean="0">
                <a:solidFill>
                  <a:srgbClr val="FF0000"/>
                </a:solidFill>
              </a:rPr>
              <a:t>the BMO</a:t>
            </a:r>
            <a:endParaRPr lang="en-GB" sz="1300" dirty="0">
              <a:solidFill>
                <a:srgbClr val="FF0000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07504" y="116632"/>
            <a:ext cx="8853706" cy="369332"/>
            <a:chOff x="107504" y="116632"/>
            <a:chExt cx="8853706" cy="369332"/>
          </a:xfrm>
        </p:grpSpPr>
        <p:sp>
          <p:nvSpPr>
            <p:cNvPr id="3" name="TextBox 2"/>
            <p:cNvSpPr txBox="1"/>
            <p:nvPr/>
          </p:nvSpPr>
          <p:spPr>
            <a:xfrm>
              <a:off x="107504" y="116632"/>
              <a:ext cx="8853706" cy="36933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635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nb-NO" dirty="0" smtClean="0">
                  <a:solidFill>
                    <a:srgbClr val="0066FF"/>
                  </a:solidFill>
                </a:rPr>
                <a:t>Cyclic crystallisation and dissolution </a:t>
              </a:r>
              <a:r>
                <a:rPr lang="nb-NO" dirty="0" err="1" smtClean="0">
                  <a:solidFill>
                    <a:srgbClr val="0066FF"/>
                  </a:solidFill>
                </a:rPr>
                <a:t>of</a:t>
              </a:r>
              <a:r>
                <a:rPr lang="nb-NO" dirty="0" smtClean="0">
                  <a:solidFill>
                    <a:srgbClr val="0066FF"/>
                  </a:solidFill>
                </a:rPr>
                <a:t> </a:t>
              </a:r>
              <a:r>
                <a:rPr lang="nb-NO" dirty="0" err="1" smtClean="0">
                  <a:solidFill>
                    <a:srgbClr val="0066FF"/>
                  </a:solidFill>
                </a:rPr>
                <a:t>bridgmanite</a:t>
              </a:r>
              <a:r>
                <a:rPr lang="nb-NO" dirty="0" smtClean="0">
                  <a:solidFill>
                    <a:srgbClr val="0066FF"/>
                  </a:solidFill>
                </a:rPr>
                <a:t> in </a:t>
              </a:r>
              <a:r>
                <a:rPr lang="nb-NO" dirty="0" err="1" smtClean="0">
                  <a:solidFill>
                    <a:srgbClr val="0066FF"/>
                  </a:solidFill>
                </a:rPr>
                <a:t>the</a:t>
              </a:r>
              <a:r>
                <a:rPr lang="nb-NO" dirty="0" smtClean="0">
                  <a:solidFill>
                    <a:srgbClr val="0066FF"/>
                  </a:solidFill>
                </a:rPr>
                <a:t> </a:t>
              </a:r>
              <a:r>
                <a:rPr lang="nb-NO" dirty="0" err="1" smtClean="0">
                  <a:solidFill>
                    <a:srgbClr val="0066FF"/>
                  </a:solidFill>
                </a:rPr>
                <a:t>BMO</a:t>
              </a:r>
              <a:r>
                <a:rPr lang="nb-NO" dirty="0" smtClean="0">
                  <a:solidFill>
                    <a:srgbClr val="0066FF"/>
                  </a:solidFill>
                </a:rPr>
                <a:t>        </a:t>
              </a:r>
              <a:r>
                <a:rPr lang="nb-NO" dirty="0" err="1" smtClean="0">
                  <a:solidFill>
                    <a:srgbClr val="9900CC"/>
                  </a:solidFill>
                </a:rPr>
                <a:t>additional</a:t>
              </a:r>
              <a:r>
                <a:rPr lang="nb-NO" dirty="0" smtClean="0">
                  <a:solidFill>
                    <a:srgbClr val="9900CC"/>
                  </a:solidFill>
                </a:rPr>
                <a:t> </a:t>
              </a:r>
              <a:r>
                <a:rPr lang="nb-NO" dirty="0" err="1" smtClean="0">
                  <a:solidFill>
                    <a:srgbClr val="9900CC"/>
                  </a:solidFill>
                </a:rPr>
                <a:t>core</a:t>
              </a:r>
              <a:r>
                <a:rPr lang="nb-NO" dirty="0" smtClean="0">
                  <a:solidFill>
                    <a:srgbClr val="9900CC"/>
                  </a:solidFill>
                </a:rPr>
                <a:t> </a:t>
              </a:r>
              <a:r>
                <a:rPr lang="nb-NO" dirty="0" err="1" smtClean="0">
                  <a:solidFill>
                    <a:srgbClr val="9900CC"/>
                  </a:solidFill>
                </a:rPr>
                <a:t>growth</a:t>
              </a:r>
              <a:r>
                <a:rPr lang="nb-NO" dirty="0" smtClean="0">
                  <a:solidFill>
                    <a:srgbClr val="9900CC"/>
                  </a:solidFill>
                </a:rPr>
                <a:t> </a:t>
              </a:r>
              <a:endParaRPr lang="en-GB" dirty="0">
                <a:solidFill>
                  <a:srgbClr val="9900CC"/>
                </a:solidFill>
              </a:endParaRPr>
            </a:p>
          </p:txBody>
        </p:sp>
        <p:sp>
          <p:nvSpPr>
            <p:cNvPr id="2" name="Right Arrow 1"/>
            <p:cNvSpPr/>
            <p:nvPr/>
          </p:nvSpPr>
          <p:spPr>
            <a:xfrm>
              <a:off x="6315867" y="255423"/>
              <a:ext cx="216024" cy="135948"/>
            </a:xfrm>
            <a:prstGeom prst="rightArrow">
              <a:avLst/>
            </a:prstGeom>
            <a:noFill/>
            <a:ln>
              <a:solidFill>
                <a:srgbClr val="99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146511" y="4797152"/>
            <a:ext cx="4821258" cy="1810752"/>
            <a:chOff x="4303526" y="4495705"/>
            <a:chExt cx="4392808" cy="1810752"/>
          </a:xfrm>
        </p:grpSpPr>
        <p:sp>
          <p:nvSpPr>
            <p:cNvPr id="8" name="TextBox 7"/>
            <p:cNvSpPr txBox="1"/>
            <p:nvPr/>
          </p:nvSpPr>
          <p:spPr>
            <a:xfrm>
              <a:off x="4303526" y="4495705"/>
              <a:ext cx="4392808" cy="181075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63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nb-NO" sz="1600" dirty="0" err="1" smtClean="0">
                  <a:solidFill>
                    <a:srgbClr val="0066FF"/>
                  </a:solidFill>
                </a:rPr>
                <a:t>Additional</a:t>
              </a:r>
              <a:r>
                <a:rPr lang="nb-NO" sz="1600" dirty="0" smtClean="0">
                  <a:solidFill>
                    <a:srgbClr val="0066FF"/>
                  </a:solidFill>
                </a:rPr>
                <a:t> </a:t>
              </a:r>
              <a:r>
                <a:rPr lang="nb-NO" sz="1600" dirty="0" err="1" smtClean="0">
                  <a:solidFill>
                    <a:srgbClr val="0066FF"/>
                  </a:solidFill>
                </a:rPr>
                <a:t>oxidation</a:t>
              </a:r>
              <a:r>
                <a:rPr lang="nb-NO" sz="1600" dirty="0" smtClean="0">
                  <a:solidFill>
                    <a:srgbClr val="0066FF"/>
                  </a:solidFill>
                </a:rPr>
                <a:t> </a:t>
              </a:r>
              <a:r>
                <a:rPr lang="nb-NO" sz="1600" dirty="0" err="1" smtClean="0">
                  <a:solidFill>
                    <a:srgbClr val="0066FF"/>
                  </a:solidFill>
                </a:rPr>
                <a:t>effect</a:t>
              </a:r>
              <a:r>
                <a:rPr lang="nb-NO" sz="1600" dirty="0" smtClean="0">
                  <a:solidFill>
                    <a:srgbClr val="0066FF"/>
                  </a:solidFill>
                </a:rPr>
                <a:t> </a:t>
              </a:r>
              <a:r>
                <a:rPr lang="nb-NO" sz="1600" b="1" dirty="0" err="1" smtClean="0">
                  <a:solidFill>
                    <a:srgbClr val="0066FF"/>
                  </a:solidFill>
                </a:rPr>
                <a:t>without</a:t>
              </a:r>
              <a:r>
                <a:rPr lang="nb-NO" sz="1600" b="1" dirty="0" smtClean="0">
                  <a:solidFill>
                    <a:srgbClr val="0066FF"/>
                  </a:solidFill>
                </a:rPr>
                <a:t> </a:t>
              </a:r>
              <a:r>
                <a:rPr lang="nb-NO" sz="1600" b="1" dirty="0" err="1" smtClean="0">
                  <a:solidFill>
                    <a:srgbClr val="0066FF"/>
                  </a:solidFill>
                </a:rPr>
                <a:t>bm</a:t>
              </a:r>
              <a:r>
                <a:rPr lang="nb-NO" sz="1600" b="1" dirty="0" smtClean="0">
                  <a:solidFill>
                    <a:srgbClr val="0066FF"/>
                  </a:solidFill>
                </a:rPr>
                <a:t> </a:t>
              </a:r>
              <a:r>
                <a:rPr lang="nb-NO" sz="1600" b="1" dirty="0" err="1" smtClean="0">
                  <a:solidFill>
                    <a:srgbClr val="0066FF"/>
                  </a:solidFill>
                </a:rPr>
                <a:t>crystallisation</a:t>
              </a:r>
              <a:r>
                <a:rPr lang="nb-NO" sz="1600" b="1" dirty="0" smtClean="0">
                  <a:solidFill>
                    <a:srgbClr val="0066FF"/>
                  </a:solidFill>
                </a:rPr>
                <a:t> </a:t>
              </a:r>
            </a:p>
            <a:p>
              <a:pPr>
                <a:lnSpc>
                  <a:spcPts val="1800"/>
                </a:lnSpc>
              </a:pPr>
              <a:r>
                <a:rPr lang="nb-NO" sz="1600" dirty="0" smtClean="0">
                  <a:solidFill>
                    <a:srgbClr val="0066FF"/>
                  </a:solidFill>
                </a:rPr>
                <a:t>   at </a:t>
              </a:r>
              <a:r>
                <a:rPr lang="nb-NO" sz="1600" b="1" dirty="0" smtClean="0">
                  <a:solidFill>
                    <a:srgbClr val="0066FF"/>
                  </a:solidFill>
                </a:rPr>
                <a:t>p &gt;15-20 </a:t>
              </a:r>
              <a:r>
                <a:rPr lang="nb-NO" sz="1600" b="1" dirty="0" err="1" smtClean="0">
                  <a:solidFill>
                    <a:srgbClr val="0066FF"/>
                  </a:solidFill>
                </a:rPr>
                <a:t>GPa</a:t>
              </a:r>
              <a:r>
                <a:rPr lang="nb-NO" sz="1600" dirty="0" smtClean="0">
                  <a:solidFill>
                    <a:srgbClr val="0066FF"/>
                  </a:solidFill>
                </a:rPr>
                <a:t>   </a:t>
              </a:r>
              <a:r>
                <a:rPr lang="nb-NO" sz="1100" dirty="0" smtClean="0"/>
                <a:t>Armstrong et al. (2019), Deng et al. (2020)</a:t>
              </a:r>
            </a:p>
            <a:p>
              <a:pPr>
                <a:lnSpc>
                  <a:spcPts val="2600"/>
                </a:lnSpc>
              </a:pPr>
              <a:r>
                <a:rPr lang="nb-NO" sz="1400" dirty="0" smtClean="0"/>
                <a:t>High-p </a:t>
              </a:r>
              <a:r>
                <a:rPr lang="nb-NO" sz="1400" dirty="0" err="1" smtClean="0"/>
                <a:t>disproportionation</a:t>
              </a:r>
              <a:r>
                <a:rPr lang="nb-NO" sz="1400" dirty="0" smtClean="0"/>
                <a:t> </a:t>
              </a:r>
              <a:r>
                <a:rPr lang="nb-NO" sz="1400" dirty="0" err="1"/>
                <a:t>of</a:t>
              </a:r>
              <a:r>
                <a:rPr lang="nb-NO" sz="1400" dirty="0"/>
                <a:t> </a:t>
              </a:r>
              <a:r>
                <a:rPr lang="nb-NO" sz="1400" dirty="0" err="1"/>
                <a:t>FeO</a:t>
              </a:r>
              <a:r>
                <a:rPr lang="nb-NO" sz="1400" baseline="30000" dirty="0" err="1"/>
                <a:t>MO</a:t>
              </a:r>
              <a:r>
                <a:rPr lang="nb-NO" sz="1400" dirty="0"/>
                <a:t> </a:t>
              </a:r>
              <a:r>
                <a:rPr lang="nb-NO" sz="1400" dirty="0" smtClean="0"/>
                <a:t>promotes </a:t>
              </a:r>
              <a:r>
                <a:rPr lang="nb-NO" sz="1400" dirty="0" err="1" smtClean="0"/>
                <a:t>high</a:t>
              </a:r>
              <a:r>
                <a:rPr lang="nb-NO" sz="1400" dirty="0"/>
                <a:t> </a:t>
              </a:r>
              <a:r>
                <a:rPr lang="nb-NO" sz="1400" dirty="0" err="1" smtClean="0"/>
                <a:t>f</a:t>
              </a:r>
              <a:r>
                <a:rPr lang="nb-NO" sz="1600" baseline="-10000" dirty="0" err="1" smtClean="0"/>
                <a:t>O</a:t>
              </a:r>
              <a:r>
                <a:rPr lang="nb-NO" sz="1400" baseline="-25000" dirty="0" err="1" smtClean="0"/>
                <a:t>2</a:t>
              </a:r>
              <a:r>
                <a:rPr lang="nb-NO" sz="1400" dirty="0" smtClean="0"/>
                <a:t> in </a:t>
              </a:r>
              <a:r>
                <a:rPr lang="nb-NO" sz="1400" dirty="0" err="1" smtClean="0"/>
                <a:t>the</a:t>
              </a:r>
              <a:endParaRPr lang="nb-NO" sz="1400" dirty="0"/>
            </a:p>
            <a:p>
              <a:pPr>
                <a:lnSpc>
                  <a:spcPts val="1400"/>
                </a:lnSpc>
              </a:pPr>
              <a:r>
                <a:rPr lang="nb-NO" sz="1400" dirty="0" smtClean="0"/>
                <a:t>  MO, </a:t>
              </a:r>
              <a:r>
                <a:rPr lang="nb-NO" sz="1400" dirty="0" err="1" smtClean="0"/>
                <a:t>combined</a:t>
              </a:r>
              <a:r>
                <a:rPr lang="nb-NO" sz="1400" dirty="0" smtClean="0"/>
                <a:t> </a:t>
              </a:r>
              <a:r>
                <a:rPr lang="nb-NO" sz="1400" dirty="0" err="1" smtClean="0"/>
                <a:t>with</a:t>
              </a:r>
              <a:r>
                <a:rPr lang="nb-NO" sz="1400" dirty="0" smtClean="0"/>
                <a:t> </a:t>
              </a:r>
              <a:r>
                <a:rPr lang="nb-NO" sz="1400" dirty="0" err="1" smtClean="0"/>
                <a:t>core</a:t>
              </a:r>
              <a:r>
                <a:rPr lang="nb-NO" sz="1400" dirty="0" smtClean="0"/>
                <a:t> </a:t>
              </a:r>
              <a:r>
                <a:rPr lang="nb-NO" sz="1400" dirty="0" err="1" smtClean="0"/>
                <a:t>segregation</a:t>
              </a:r>
              <a:r>
                <a:rPr lang="nb-NO" sz="1400" dirty="0" smtClean="0"/>
                <a:t>:  </a:t>
              </a:r>
            </a:p>
            <a:p>
              <a:pPr>
                <a:lnSpc>
                  <a:spcPts val="3000"/>
                </a:lnSpc>
              </a:pPr>
              <a:r>
                <a:rPr lang="nb-NO" dirty="0">
                  <a:solidFill>
                    <a:srgbClr val="FF0000"/>
                  </a:solidFill>
                </a:rPr>
                <a:t> </a:t>
              </a:r>
              <a:r>
                <a:rPr lang="nb-NO" dirty="0" smtClean="0">
                  <a:solidFill>
                    <a:srgbClr val="FF0000"/>
                  </a:solidFill>
                </a:rPr>
                <a:t>   </a:t>
              </a:r>
              <a:r>
                <a:rPr lang="nb-NO" sz="1900" b="1" dirty="0" smtClean="0">
                  <a:solidFill>
                    <a:srgbClr val="FF0000"/>
                  </a:solidFill>
                </a:rPr>
                <a:t>3 </a:t>
              </a:r>
              <a:r>
                <a:rPr lang="nb-NO" sz="1900" b="1" dirty="0" err="1" smtClean="0">
                  <a:solidFill>
                    <a:srgbClr val="FF0000"/>
                  </a:solidFill>
                </a:rPr>
                <a:t>FeO</a:t>
              </a:r>
              <a:r>
                <a:rPr lang="nb-NO" sz="1900" b="1" dirty="0" smtClean="0">
                  <a:solidFill>
                    <a:srgbClr val="FF0000"/>
                  </a:solidFill>
                </a:rPr>
                <a:t>  =  2 </a:t>
              </a:r>
              <a:r>
                <a:rPr lang="nb-NO" sz="1900" b="1" dirty="0" err="1" smtClean="0">
                  <a:solidFill>
                    <a:srgbClr val="FF0000"/>
                  </a:solidFill>
                </a:rPr>
                <a:t>FeO</a:t>
              </a:r>
              <a:r>
                <a:rPr lang="nb-NO" sz="1900" b="1" baseline="-25000" dirty="0" err="1" smtClean="0">
                  <a:solidFill>
                    <a:srgbClr val="FF0000"/>
                  </a:solidFill>
                </a:rPr>
                <a:t>1.5</a:t>
              </a:r>
              <a:r>
                <a:rPr lang="nb-NO" sz="1900" b="1" dirty="0" smtClean="0">
                  <a:solidFill>
                    <a:srgbClr val="FF0000"/>
                  </a:solidFill>
                </a:rPr>
                <a:t>   +   Fe</a:t>
              </a:r>
            </a:p>
            <a:p>
              <a:pPr>
                <a:lnSpc>
                  <a:spcPts val="1700"/>
                </a:lnSpc>
              </a:pPr>
              <a:r>
                <a:rPr lang="nb-NO" sz="1100" dirty="0"/>
                <a:t> </a:t>
              </a:r>
              <a:r>
                <a:rPr lang="nb-NO" sz="1100" dirty="0" smtClean="0"/>
                <a:t>                </a:t>
              </a:r>
              <a:r>
                <a:rPr lang="nb-NO" sz="1100" dirty="0" err="1" smtClean="0"/>
                <a:t>components</a:t>
              </a:r>
              <a:r>
                <a:rPr lang="nb-NO" sz="1100" dirty="0" smtClean="0"/>
                <a:t> in </a:t>
              </a:r>
              <a:r>
                <a:rPr lang="nb-NO" sz="1100" dirty="0" err="1" smtClean="0"/>
                <a:t>the</a:t>
              </a:r>
              <a:r>
                <a:rPr lang="nb-NO" sz="1100" dirty="0" smtClean="0"/>
                <a:t> MO            </a:t>
              </a:r>
              <a:r>
                <a:rPr lang="nb-NO" sz="1100" dirty="0" err="1" smtClean="0"/>
                <a:t>liquid</a:t>
              </a:r>
              <a:r>
                <a:rPr lang="nb-NO" sz="1100" dirty="0" smtClean="0"/>
                <a:t> metal </a:t>
              </a:r>
              <a:r>
                <a:rPr lang="nb-NO" sz="1100" dirty="0" err="1" smtClean="0"/>
                <a:t>segregating</a:t>
              </a:r>
              <a:endParaRPr lang="nb-NO" sz="1100" dirty="0"/>
            </a:p>
            <a:p>
              <a:pPr>
                <a:lnSpc>
                  <a:spcPts val="1100"/>
                </a:lnSpc>
              </a:pPr>
              <a:r>
                <a:rPr lang="nb-NO" sz="1100" dirty="0" smtClean="0"/>
                <a:t>                                                                   and sinking to </a:t>
              </a:r>
              <a:r>
                <a:rPr lang="nb-NO" sz="1100" dirty="0" err="1" smtClean="0"/>
                <a:t>the</a:t>
              </a:r>
              <a:r>
                <a:rPr lang="nb-NO" sz="1100" dirty="0" smtClean="0"/>
                <a:t> </a:t>
              </a:r>
              <a:r>
                <a:rPr lang="nb-NO" sz="1100" dirty="0" err="1" smtClean="0"/>
                <a:t>core</a:t>
              </a:r>
              <a:r>
                <a:rPr lang="nb-NO" sz="1100" dirty="0" smtClean="0"/>
                <a:t> </a:t>
              </a:r>
            </a:p>
          </p:txBody>
        </p:sp>
        <p:sp>
          <p:nvSpPr>
            <p:cNvPr id="9" name="Right Brace 8"/>
            <p:cNvSpPr/>
            <p:nvPr/>
          </p:nvSpPr>
          <p:spPr>
            <a:xfrm rot="5400000">
              <a:off x="5374017" y="5034541"/>
              <a:ext cx="131691" cy="1704366"/>
            </a:xfrm>
            <a:prstGeom prst="rightBrac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ight Brace 10"/>
            <p:cNvSpPr/>
            <p:nvPr/>
          </p:nvSpPr>
          <p:spPr>
            <a:xfrm rot="5400000">
              <a:off x="6770391" y="5690807"/>
              <a:ext cx="120646" cy="320202"/>
            </a:xfrm>
            <a:prstGeom prst="rightBrac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65" y="680035"/>
            <a:ext cx="3612460" cy="600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824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0520" y="1999114"/>
            <a:ext cx="8244138" cy="938719"/>
          </a:xfrm>
          <a:prstGeom prst="rect">
            <a:avLst/>
          </a:prstGeom>
          <a:solidFill>
            <a:srgbClr val="D6D6F2"/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nb-NO" sz="2000" dirty="0" smtClean="0"/>
              <a:t>The </a:t>
            </a:r>
            <a:r>
              <a:rPr lang="nb-NO" sz="2000" dirty="0" err="1" smtClean="0"/>
              <a:t>processes</a:t>
            </a:r>
            <a:r>
              <a:rPr lang="nb-NO" sz="2000" dirty="0" smtClean="0"/>
              <a:t> </a:t>
            </a:r>
            <a:r>
              <a:rPr lang="nb-NO" sz="2000" dirty="0" err="1" smtClean="0"/>
              <a:t>above</a:t>
            </a:r>
            <a:r>
              <a:rPr lang="nb-NO" sz="2000" dirty="0" smtClean="0"/>
              <a:t> </a:t>
            </a:r>
            <a:r>
              <a:rPr lang="nb-NO" sz="2000" dirty="0" err="1" smtClean="0"/>
              <a:t>are</a:t>
            </a:r>
            <a:r>
              <a:rPr lang="nb-NO" sz="2000" dirty="0" smtClean="0"/>
              <a:t> </a:t>
            </a:r>
            <a:r>
              <a:rPr lang="nb-NO" sz="2000" b="1" dirty="0" err="1" smtClean="0"/>
              <a:t>interdependent</a:t>
            </a:r>
            <a:r>
              <a:rPr lang="nb-NO" sz="2000" dirty="0" smtClean="0"/>
              <a:t> </a:t>
            </a:r>
            <a:r>
              <a:rPr lang="nb-NO" sz="2000" dirty="0" err="1" smtClean="0"/>
              <a:t>because</a:t>
            </a:r>
            <a:r>
              <a:rPr lang="nb-NO" sz="2000" dirty="0" smtClean="0"/>
              <a:t> 1 mole SiO</a:t>
            </a:r>
            <a:r>
              <a:rPr lang="nb-NO" sz="2000" baseline="-25000" dirty="0" smtClean="0"/>
              <a:t>2</a:t>
            </a:r>
            <a:r>
              <a:rPr lang="nb-NO" sz="2000" dirty="0" smtClean="0"/>
              <a:t> </a:t>
            </a:r>
            <a:r>
              <a:rPr lang="nb-NO" sz="2000" dirty="0" err="1" smtClean="0"/>
              <a:t>extracted</a:t>
            </a:r>
            <a:r>
              <a:rPr lang="nb-NO" sz="2000" dirty="0" smtClean="0"/>
              <a:t> from </a:t>
            </a:r>
            <a:r>
              <a:rPr lang="nb-NO" sz="2000" dirty="0" err="1" smtClean="0"/>
              <a:t>the</a:t>
            </a:r>
            <a:r>
              <a:rPr lang="nb-NO" sz="2000" dirty="0" smtClean="0"/>
              <a:t> </a:t>
            </a:r>
            <a:r>
              <a:rPr lang="nb-NO" sz="2000" dirty="0" err="1" smtClean="0"/>
              <a:t>core</a:t>
            </a:r>
            <a:r>
              <a:rPr lang="nb-NO" sz="2000" dirty="0" smtClean="0"/>
              <a:t> </a:t>
            </a:r>
            <a:r>
              <a:rPr lang="nb-NO" sz="2000" dirty="0" err="1" smtClean="0"/>
              <a:t>requires</a:t>
            </a:r>
            <a:r>
              <a:rPr lang="nb-NO" sz="2000" dirty="0" smtClean="0"/>
              <a:t> </a:t>
            </a:r>
            <a:r>
              <a:rPr lang="nb-NO" sz="2000" dirty="0" err="1" smtClean="0"/>
              <a:t>the</a:t>
            </a:r>
            <a:r>
              <a:rPr lang="nb-NO" sz="2000" dirty="0" smtClean="0"/>
              <a:t> </a:t>
            </a:r>
            <a:r>
              <a:rPr lang="nb-NO" sz="2000" dirty="0" err="1" smtClean="0"/>
              <a:t>supply</a:t>
            </a:r>
            <a:r>
              <a:rPr lang="nb-NO" sz="2000" dirty="0" smtClean="0"/>
              <a:t> of  &gt;2 moles of </a:t>
            </a:r>
            <a:r>
              <a:rPr lang="nb-NO" sz="2000" dirty="0" err="1" smtClean="0"/>
              <a:t>FeO</a:t>
            </a:r>
            <a:r>
              <a:rPr lang="nb-NO" sz="2000" dirty="0" smtClean="0"/>
              <a:t> to </a:t>
            </a:r>
            <a:r>
              <a:rPr lang="nb-NO" sz="2000" dirty="0" err="1" smtClean="0"/>
              <a:t>the</a:t>
            </a:r>
            <a:r>
              <a:rPr lang="nb-NO" sz="2000" dirty="0" smtClean="0"/>
              <a:t> </a:t>
            </a:r>
            <a:r>
              <a:rPr lang="nb-NO" sz="2000" dirty="0" err="1" smtClean="0"/>
              <a:t>core</a:t>
            </a:r>
            <a:r>
              <a:rPr lang="nb-NO" sz="2000" dirty="0" smtClean="0"/>
              <a:t>, in order to </a:t>
            </a:r>
            <a:r>
              <a:rPr lang="nb-NO" sz="2000" dirty="0" err="1" smtClean="0"/>
              <a:t>relieve</a:t>
            </a:r>
            <a:r>
              <a:rPr lang="nb-NO" sz="2000" dirty="0" smtClean="0"/>
              <a:t> </a:t>
            </a:r>
            <a:r>
              <a:rPr lang="nb-NO" sz="2000" dirty="0" err="1" smtClean="0"/>
              <a:t>any</a:t>
            </a:r>
            <a:r>
              <a:rPr lang="nb-NO" sz="2000" dirty="0" smtClean="0"/>
              <a:t> of </a:t>
            </a:r>
            <a:r>
              <a:rPr lang="nb-NO" sz="2000" dirty="0" err="1" smtClean="0"/>
              <a:t>the</a:t>
            </a:r>
            <a:r>
              <a:rPr lang="nb-NO" sz="2000" dirty="0" smtClean="0"/>
              <a:t> O-</a:t>
            </a:r>
            <a:r>
              <a:rPr lang="nb-NO" sz="2000" dirty="0" err="1" smtClean="0"/>
              <a:t>undersaturation</a:t>
            </a:r>
            <a:r>
              <a:rPr lang="nb-NO" sz="2000" dirty="0" smtClean="0"/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339752" y="5373216"/>
            <a:ext cx="5404043" cy="1220847"/>
          </a:xfrm>
          <a:prstGeom prst="rect">
            <a:avLst/>
          </a:prstGeom>
          <a:solidFill>
            <a:srgbClr val="D6D6F2"/>
          </a:solidFill>
          <a:ln w="63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ts val="2400"/>
              </a:lnSpc>
            </a:pPr>
            <a:r>
              <a:rPr lang="nb-NO" sz="2400" dirty="0" smtClean="0"/>
              <a:t>Additional O to the core:</a:t>
            </a:r>
          </a:p>
          <a:p>
            <a:pPr>
              <a:lnSpc>
                <a:spcPts val="800"/>
              </a:lnSpc>
            </a:pPr>
            <a:endParaRPr lang="nb-NO" sz="2400" baseline="30000" dirty="0"/>
          </a:p>
          <a:p>
            <a:pPr>
              <a:lnSpc>
                <a:spcPts val="2400"/>
              </a:lnSpc>
            </a:pPr>
            <a:r>
              <a:rPr lang="en-GB" sz="2400" dirty="0" smtClean="0">
                <a:solidFill>
                  <a:srgbClr val="008000"/>
                </a:solidFill>
              </a:rPr>
              <a:t>                    </a:t>
            </a:r>
            <a:r>
              <a:rPr lang="en-GB" sz="2200" dirty="0" err="1" smtClean="0">
                <a:solidFill>
                  <a:srgbClr val="008000"/>
                </a:solidFill>
              </a:rPr>
              <a:t>FeO</a:t>
            </a:r>
            <a:r>
              <a:rPr lang="en-GB" sz="2200" baseline="30000" dirty="0" err="1" smtClean="0">
                <a:solidFill>
                  <a:srgbClr val="008000"/>
                </a:solidFill>
              </a:rPr>
              <a:t>fp</a:t>
            </a:r>
            <a:r>
              <a:rPr lang="en-GB" sz="2200" dirty="0" smtClean="0">
                <a:solidFill>
                  <a:srgbClr val="008000"/>
                </a:solidFill>
              </a:rPr>
              <a:t>  </a:t>
            </a:r>
            <a:r>
              <a:rPr lang="en-GB" sz="2200" b="1" dirty="0" smtClean="0"/>
              <a:t>=</a:t>
            </a:r>
            <a:r>
              <a:rPr lang="en-GB" sz="2200" dirty="0" smtClean="0"/>
              <a:t>  </a:t>
            </a:r>
            <a:r>
              <a:rPr lang="en-GB" sz="2200" b="1" dirty="0" err="1" smtClean="0"/>
              <a:t>FeO</a:t>
            </a:r>
            <a:r>
              <a:rPr lang="en-GB" sz="2200" baseline="30000" dirty="0" err="1" smtClean="0"/>
              <a:t>to</a:t>
            </a:r>
            <a:r>
              <a:rPr lang="en-GB" sz="2200" baseline="30000" dirty="0" smtClean="0"/>
              <a:t> core</a:t>
            </a:r>
            <a:endParaRPr lang="en-GB" sz="2200" dirty="0" smtClean="0">
              <a:solidFill>
                <a:srgbClr val="0066FF"/>
              </a:solidFill>
            </a:endParaRPr>
          </a:p>
          <a:p>
            <a:pPr>
              <a:lnSpc>
                <a:spcPts val="800"/>
              </a:lnSpc>
            </a:pPr>
            <a:endParaRPr lang="nb-NO" baseline="30000" dirty="0"/>
          </a:p>
          <a:p>
            <a:pPr>
              <a:lnSpc>
                <a:spcPts val="2400"/>
              </a:lnSpc>
            </a:pPr>
            <a:r>
              <a:rPr lang="en-GB" sz="2200" dirty="0" smtClean="0">
                <a:solidFill>
                  <a:srgbClr val="0066FF"/>
                </a:solidFill>
              </a:rPr>
              <a:t>FeSiO</a:t>
            </a:r>
            <a:r>
              <a:rPr lang="en-GB" sz="2200" baseline="-25000" dirty="0" smtClean="0">
                <a:solidFill>
                  <a:srgbClr val="0066FF"/>
                </a:solidFill>
              </a:rPr>
              <a:t>3</a:t>
            </a:r>
            <a:r>
              <a:rPr lang="en-GB" sz="2200" baseline="30000" dirty="0" smtClean="0">
                <a:solidFill>
                  <a:srgbClr val="0066FF"/>
                </a:solidFill>
              </a:rPr>
              <a:t>bm</a:t>
            </a:r>
            <a:r>
              <a:rPr lang="en-GB" sz="2200" dirty="0" smtClean="0"/>
              <a:t> </a:t>
            </a:r>
            <a:r>
              <a:rPr lang="en-GB" sz="2200" dirty="0"/>
              <a:t>+ </a:t>
            </a:r>
            <a:r>
              <a:rPr lang="en-GB" sz="2200" dirty="0" err="1">
                <a:solidFill>
                  <a:srgbClr val="008000"/>
                </a:solidFill>
              </a:rPr>
              <a:t>MgO</a:t>
            </a:r>
            <a:r>
              <a:rPr lang="en-GB" sz="2200" baseline="30000" dirty="0" err="1">
                <a:solidFill>
                  <a:srgbClr val="008000"/>
                </a:solidFill>
              </a:rPr>
              <a:t>fp</a:t>
            </a:r>
            <a:r>
              <a:rPr lang="en-GB" sz="2200" dirty="0">
                <a:solidFill>
                  <a:srgbClr val="008000"/>
                </a:solidFill>
              </a:rPr>
              <a:t> </a:t>
            </a:r>
            <a:r>
              <a:rPr lang="en-GB" sz="2200" dirty="0" smtClean="0">
                <a:solidFill>
                  <a:srgbClr val="008000"/>
                </a:solidFill>
              </a:rPr>
              <a:t>  </a:t>
            </a:r>
            <a:r>
              <a:rPr lang="en-GB" sz="2200" b="1" dirty="0" smtClean="0"/>
              <a:t>=</a:t>
            </a:r>
            <a:r>
              <a:rPr lang="en-GB" sz="2200" dirty="0" smtClean="0"/>
              <a:t>  </a:t>
            </a:r>
            <a:r>
              <a:rPr lang="en-GB" sz="2200" b="1" dirty="0" err="1" smtClean="0"/>
              <a:t>FeO</a:t>
            </a:r>
            <a:r>
              <a:rPr lang="en-GB" sz="2200" baseline="30000" dirty="0" err="1" smtClean="0"/>
              <a:t>to</a:t>
            </a:r>
            <a:r>
              <a:rPr lang="en-GB" sz="2200" baseline="30000" dirty="0" smtClean="0"/>
              <a:t> </a:t>
            </a:r>
            <a:r>
              <a:rPr lang="en-GB" sz="2200" baseline="30000" dirty="0"/>
              <a:t>core</a:t>
            </a:r>
            <a:r>
              <a:rPr lang="en-GB" sz="2200" dirty="0"/>
              <a:t> + </a:t>
            </a:r>
            <a:r>
              <a:rPr lang="en-GB" sz="2200" dirty="0" smtClean="0">
                <a:solidFill>
                  <a:srgbClr val="0066FF"/>
                </a:solidFill>
              </a:rPr>
              <a:t>MgSiO</a:t>
            </a:r>
            <a:r>
              <a:rPr lang="en-GB" sz="2200" baseline="-25000" dirty="0" smtClean="0">
                <a:solidFill>
                  <a:srgbClr val="0066FF"/>
                </a:solidFill>
              </a:rPr>
              <a:t>3</a:t>
            </a:r>
            <a:r>
              <a:rPr lang="en-GB" sz="2200" baseline="30000" dirty="0" smtClean="0">
                <a:solidFill>
                  <a:srgbClr val="0066FF"/>
                </a:solidFill>
              </a:rPr>
              <a:t>bm </a:t>
            </a:r>
            <a:r>
              <a:rPr lang="en-GB" sz="2400" baseline="30000" dirty="0" smtClean="0">
                <a:solidFill>
                  <a:srgbClr val="0066FF"/>
                </a:solidFill>
              </a:rPr>
              <a:t> </a:t>
            </a:r>
            <a:endParaRPr lang="nb-NO" sz="2200" dirty="0">
              <a:solidFill>
                <a:srgbClr val="0066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9456" y="0"/>
            <a:ext cx="8719054" cy="9900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000"/>
              </a:lnSpc>
            </a:pPr>
            <a:r>
              <a:rPr lang="nb-NO" sz="2000" b="1" dirty="0" smtClean="0">
                <a:solidFill>
                  <a:srgbClr val="9900CC"/>
                </a:solidFill>
              </a:rPr>
              <a:t>O-</a:t>
            </a:r>
            <a:r>
              <a:rPr lang="nb-NO" sz="2000" b="1" dirty="0" err="1" smtClean="0">
                <a:solidFill>
                  <a:srgbClr val="9900CC"/>
                </a:solidFill>
              </a:rPr>
              <a:t>undersaturation</a:t>
            </a:r>
            <a:r>
              <a:rPr lang="nb-NO" sz="2000" b="1" dirty="0" smtClean="0">
                <a:solidFill>
                  <a:srgbClr val="9900CC"/>
                </a:solidFill>
              </a:rPr>
              <a:t> of the core</a:t>
            </a:r>
          </a:p>
          <a:p>
            <a:pPr>
              <a:lnSpc>
                <a:spcPts val="2000"/>
              </a:lnSpc>
            </a:pPr>
            <a:r>
              <a:rPr lang="nb-NO" dirty="0" smtClean="0"/>
              <a:t>  </a:t>
            </a:r>
            <a:r>
              <a:rPr lang="nb-NO" dirty="0" err="1" smtClean="0"/>
              <a:t>Partly</a:t>
            </a:r>
            <a:r>
              <a:rPr lang="nb-NO" dirty="0" smtClean="0"/>
              <a:t> relieved by FeO and Fe</a:t>
            </a:r>
            <a:r>
              <a:rPr lang="nb-NO" baseline="-25000" dirty="0" smtClean="0"/>
              <a:t>2</a:t>
            </a:r>
            <a:r>
              <a:rPr lang="nb-NO" dirty="0" smtClean="0"/>
              <a:t>O</a:t>
            </a:r>
            <a:r>
              <a:rPr lang="nb-NO" baseline="-25000" dirty="0" smtClean="0"/>
              <a:t>3</a:t>
            </a:r>
            <a:r>
              <a:rPr lang="nb-NO" dirty="0" smtClean="0"/>
              <a:t> extraction from a</a:t>
            </a:r>
            <a:r>
              <a:rPr lang="nb-NO" b="1" dirty="0" smtClean="0"/>
              <a:t> long-lived BMO </a:t>
            </a:r>
            <a:r>
              <a:rPr lang="nb-NO" dirty="0" smtClean="0"/>
              <a:t>and from crystalline</a:t>
            </a:r>
          </a:p>
          <a:p>
            <a:pPr>
              <a:lnSpc>
                <a:spcPts val="2000"/>
              </a:lnSpc>
            </a:pPr>
            <a:r>
              <a:rPr lang="nb-NO" b="1" dirty="0" smtClean="0">
                <a:solidFill>
                  <a:srgbClr val="3333FF"/>
                </a:solidFill>
              </a:rPr>
              <a:t>        bm</a:t>
            </a:r>
            <a:r>
              <a:rPr lang="nb-NO" dirty="0" smtClean="0"/>
              <a:t> and </a:t>
            </a:r>
            <a:r>
              <a:rPr lang="nb-NO" b="1" dirty="0" err="1" smtClean="0">
                <a:solidFill>
                  <a:srgbClr val="008000"/>
                </a:solidFill>
              </a:rPr>
              <a:t>fp</a:t>
            </a:r>
            <a:r>
              <a:rPr lang="nb-NO" dirty="0" smtClean="0"/>
              <a:t> </a:t>
            </a:r>
            <a:r>
              <a:rPr lang="nb-NO" dirty="0" err="1" smtClean="0"/>
              <a:t>after</a:t>
            </a:r>
            <a:r>
              <a:rPr lang="nb-NO" dirty="0" smtClean="0"/>
              <a:t> BMO </a:t>
            </a:r>
            <a:r>
              <a:rPr lang="nb-NO" dirty="0" err="1" smtClean="0"/>
              <a:t>solidification</a:t>
            </a:r>
            <a:r>
              <a:rPr lang="nb-NO" dirty="0"/>
              <a:t> </a:t>
            </a:r>
            <a:r>
              <a:rPr lang="nb-NO" dirty="0" smtClean="0"/>
              <a:t> </a:t>
            </a:r>
            <a:r>
              <a:rPr lang="nb-NO" sz="1600" dirty="0" smtClean="0">
                <a:solidFill>
                  <a:schemeClr val="bg1">
                    <a:lumMod val="50000"/>
                  </a:schemeClr>
                </a:solidFill>
              </a:rPr>
              <a:t>(</a:t>
            </a:r>
            <a:r>
              <a:rPr lang="nb-NO" sz="1600" b="1" dirty="0" smtClean="0">
                <a:solidFill>
                  <a:schemeClr val="bg1">
                    <a:lumMod val="50000"/>
                  </a:schemeClr>
                </a:solidFill>
              </a:rPr>
              <a:t>BUT </a:t>
            </a:r>
            <a:r>
              <a:rPr lang="nb-NO" sz="1600" dirty="0" err="1" smtClean="0">
                <a:solidFill>
                  <a:schemeClr val="bg1">
                    <a:lumMod val="50000"/>
                  </a:schemeClr>
                </a:solidFill>
              </a:rPr>
              <a:t>the</a:t>
            </a:r>
            <a:r>
              <a:rPr lang="nb-NO" sz="1600" dirty="0" smtClean="0">
                <a:solidFill>
                  <a:schemeClr val="bg1">
                    <a:lumMod val="50000"/>
                  </a:schemeClr>
                </a:solidFill>
              </a:rPr>
              <a:t> solid-</a:t>
            </a:r>
            <a:r>
              <a:rPr lang="nb-NO" sz="1600" dirty="0" err="1" smtClean="0">
                <a:solidFill>
                  <a:schemeClr val="bg1">
                    <a:lumMod val="50000"/>
                  </a:schemeClr>
                </a:solidFill>
              </a:rPr>
              <a:t>state</a:t>
            </a:r>
            <a:r>
              <a:rPr lang="nb-NO" sz="16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nb-NO" sz="1600" dirty="0" err="1" smtClean="0">
                <a:solidFill>
                  <a:schemeClr val="bg1">
                    <a:lumMod val="50000"/>
                  </a:schemeClr>
                </a:solidFill>
              </a:rPr>
              <a:t>diffusion</a:t>
            </a:r>
            <a:r>
              <a:rPr lang="nb-NO" sz="1600" dirty="0" smtClean="0">
                <a:solidFill>
                  <a:schemeClr val="bg1">
                    <a:lumMod val="50000"/>
                  </a:schemeClr>
                </a:solidFill>
              </a:rPr>
              <a:t> rate is </a:t>
            </a:r>
            <a:r>
              <a:rPr lang="nb-NO" sz="1600" dirty="0" err="1" smtClean="0">
                <a:solidFill>
                  <a:schemeClr val="bg1">
                    <a:lumMod val="50000"/>
                  </a:schemeClr>
                </a:solidFill>
              </a:rPr>
              <a:t>very</a:t>
            </a:r>
            <a:r>
              <a:rPr lang="nb-NO" sz="16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nb-NO" sz="1600" dirty="0" err="1" smtClean="0">
                <a:solidFill>
                  <a:schemeClr val="bg1">
                    <a:lumMod val="50000"/>
                  </a:schemeClr>
                </a:solidFill>
              </a:rPr>
              <a:t>limited</a:t>
            </a:r>
            <a:r>
              <a:rPr lang="nb-NO" sz="1600" dirty="0" smtClean="0">
                <a:solidFill>
                  <a:schemeClr val="bg1">
                    <a:lumMod val="50000"/>
                  </a:schemeClr>
                </a:solidFill>
              </a:rPr>
              <a:t>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33101" y="1051775"/>
            <a:ext cx="6733575" cy="7335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000"/>
              </a:lnSpc>
            </a:pPr>
            <a:r>
              <a:rPr lang="nb-NO" sz="2000" b="1" dirty="0" smtClean="0">
                <a:solidFill>
                  <a:srgbClr val="9900CC"/>
                </a:solidFill>
              </a:rPr>
              <a:t>Si-saturation of the core</a:t>
            </a:r>
          </a:p>
          <a:p>
            <a:pPr>
              <a:lnSpc>
                <a:spcPts val="2000"/>
              </a:lnSpc>
            </a:pPr>
            <a:r>
              <a:rPr lang="nb-NO" dirty="0" smtClean="0"/>
              <a:t>  </a:t>
            </a:r>
            <a:r>
              <a:rPr lang="nb-NO" dirty="0" err="1" smtClean="0"/>
              <a:t>Relieved</a:t>
            </a:r>
            <a:r>
              <a:rPr lang="nb-NO" dirty="0" smtClean="0"/>
              <a:t> by </a:t>
            </a:r>
            <a:r>
              <a:rPr lang="nb-NO" dirty="0" err="1" smtClean="0"/>
              <a:t>diffusion</a:t>
            </a:r>
            <a:r>
              <a:rPr lang="nb-NO" dirty="0" smtClean="0"/>
              <a:t> of SiO</a:t>
            </a:r>
            <a:r>
              <a:rPr lang="nb-NO" baseline="-25000" dirty="0" smtClean="0"/>
              <a:t>2</a:t>
            </a:r>
            <a:r>
              <a:rPr lang="nb-NO" dirty="0" smtClean="0"/>
              <a:t> out of </a:t>
            </a:r>
            <a:r>
              <a:rPr lang="nb-NO" dirty="0" err="1" smtClean="0"/>
              <a:t>the</a:t>
            </a:r>
            <a:r>
              <a:rPr lang="nb-NO" dirty="0" smtClean="0"/>
              <a:t> </a:t>
            </a:r>
            <a:r>
              <a:rPr lang="nb-NO" dirty="0" err="1" smtClean="0"/>
              <a:t>core</a:t>
            </a:r>
            <a:r>
              <a:rPr lang="nb-NO" dirty="0" smtClean="0"/>
              <a:t>, </a:t>
            </a:r>
            <a:r>
              <a:rPr lang="nb-NO" dirty="0" err="1" smtClean="0"/>
              <a:t>esp</a:t>
            </a:r>
            <a:r>
              <a:rPr lang="nb-NO" dirty="0" smtClean="0"/>
              <a:t>. at </a:t>
            </a:r>
            <a:r>
              <a:rPr lang="nb-NO" dirty="0" err="1" smtClean="0"/>
              <a:t>the</a:t>
            </a:r>
            <a:r>
              <a:rPr lang="nb-NO" dirty="0" smtClean="0"/>
              <a:t> </a:t>
            </a:r>
            <a:r>
              <a:rPr lang="nb-NO" dirty="0" err="1" smtClean="0"/>
              <a:t>BMO</a:t>
            </a:r>
            <a:r>
              <a:rPr lang="nb-NO" dirty="0" smtClean="0"/>
              <a:t>-stage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84104" y="3789040"/>
            <a:ext cx="8244138" cy="1233671"/>
          </a:xfrm>
          <a:prstGeom prst="rect">
            <a:avLst/>
          </a:prstGeom>
          <a:solidFill>
            <a:srgbClr val="D6D6F2"/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nb-NO" sz="2400" dirty="0" smtClean="0"/>
              <a:t>Mineral </a:t>
            </a:r>
            <a:r>
              <a:rPr lang="nb-NO" sz="2400" dirty="0" err="1" smtClean="0"/>
              <a:t>reactions</a:t>
            </a:r>
            <a:r>
              <a:rPr lang="nb-NO" sz="2400" dirty="0" smtClean="0"/>
              <a:t>:</a:t>
            </a:r>
          </a:p>
          <a:p>
            <a:pPr>
              <a:lnSpc>
                <a:spcPts val="800"/>
              </a:lnSpc>
            </a:pPr>
            <a:endParaRPr lang="nb-NO" sz="800" baseline="30000" dirty="0"/>
          </a:p>
          <a:p>
            <a:pPr>
              <a:lnSpc>
                <a:spcPts val="2400"/>
              </a:lnSpc>
            </a:pPr>
            <a:r>
              <a:rPr lang="en-GB" sz="2200" dirty="0" smtClean="0">
                <a:solidFill>
                  <a:srgbClr val="0066FF"/>
                </a:solidFill>
              </a:rPr>
              <a:t>2</a:t>
            </a:r>
            <a:r>
              <a:rPr lang="en-GB" sz="2200" dirty="0" smtClean="0"/>
              <a:t> </a:t>
            </a:r>
            <a:r>
              <a:rPr lang="en-GB" sz="2200" dirty="0">
                <a:solidFill>
                  <a:srgbClr val="0066FF"/>
                </a:solidFill>
              </a:rPr>
              <a:t>FeAlO</a:t>
            </a:r>
            <a:r>
              <a:rPr lang="en-GB" sz="2200" baseline="-25000" dirty="0">
                <a:solidFill>
                  <a:srgbClr val="0066FF"/>
                </a:solidFill>
              </a:rPr>
              <a:t>3</a:t>
            </a:r>
            <a:r>
              <a:rPr lang="en-GB" sz="2200" baseline="30000" dirty="0">
                <a:solidFill>
                  <a:srgbClr val="0066FF"/>
                </a:solidFill>
              </a:rPr>
              <a:t>bm</a:t>
            </a:r>
            <a:r>
              <a:rPr lang="en-GB" sz="2200" dirty="0"/>
              <a:t> + </a:t>
            </a:r>
            <a:r>
              <a:rPr lang="en-GB" sz="2200" b="1" dirty="0"/>
              <a:t>SiO</a:t>
            </a:r>
            <a:r>
              <a:rPr lang="en-GB" sz="2200" b="1" baseline="-25000" dirty="0"/>
              <a:t>2</a:t>
            </a:r>
            <a:r>
              <a:rPr lang="en-GB" sz="2200" baseline="30000" dirty="0"/>
              <a:t>from core</a:t>
            </a:r>
            <a:r>
              <a:rPr lang="en-GB" sz="2200" dirty="0"/>
              <a:t> + </a:t>
            </a:r>
            <a:r>
              <a:rPr lang="en-GB" sz="2200" dirty="0" err="1">
                <a:solidFill>
                  <a:srgbClr val="008000"/>
                </a:solidFill>
              </a:rPr>
              <a:t>MgO</a:t>
            </a:r>
            <a:r>
              <a:rPr lang="en-GB" sz="2200" baseline="30000" dirty="0" err="1">
                <a:solidFill>
                  <a:srgbClr val="008000"/>
                </a:solidFill>
              </a:rPr>
              <a:t>fp</a:t>
            </a:r>
            <a:r>
              <a:rPr lang="en-GB" sz="2200" dirty="0"/>
              <a:t> </a:t>
            </a:r>
            <a:r>
              <a:rPr lang="en-GB" sz="2200" dirty="0" smtClean="0"/>
              <a:t> </a:t>
            </a:r>
            <a:r>
              <a:rPr lang="en-GB" sz="2200" b="1" dirty="0" smtClean="0"/>
              <a:t>=</a:t>
            </a:r>
            <a:r>
              <a:rPr lang="en-GB" sz="2200" dirty="0" smtClean="0"/>
              <a:t>  </a:t>
            </a:r>
            <a:r>
              <a:rPr lang="en-GB" sz="2200" b="1" dirty="0" smtClean="0"/>
              <a:t>Fe</a:t>
            </a:r>
            <a:r>
              <a:rPr lang="en-GB" sz="2200" b="1" baseline="-25000" dirty="0" smtClean="0"/>
              <a:t>2</a:t>
            </a:r>
            <a:r>
              <a:rPr lang="en-GB" sz="2200" b="1" dirty="0" smtClean="0"/>
              <a:t>O</a:t>
            </a:r>
            <a:r>
              <a:rPr lang="en-GB" sz="2200" b="1" baseline="-25000" dirty="0" smtClean="0"/>
              <a:t>3</a:t>
            </a:r>
            <a:r>
              <a:rPr lang="en-GB" sz="2200" baseline="30000" dirty="0" smtClean="0"/>
              <a:t>to </a:t>
            </a:r>
            <a:r>
              <a:rPr lang="en-GB" sz="2200" baseline="30000" dirty="0"/>
              <a:t>core</a:t>
            </a:r>
            <a:r>
              <a:rPr lang="en-GB" sz="2200" dirty="0"/>
              <a:t> + </a:t>
            </a:r>
            <a:r>
              <a:rPr lang="en-GB" sz="2200" dirty="0">
                <a:solidFill>
                  <a:srgbClr val="0066FF"/>
                </a:solidFill>
              </a:rPr>
              <a:t>(</a:t>
            </a:r>
            <a:r>
              <a:rPr lang="en-GB" sz="2200" dirty="0" smtClean="0">
                <a:solidFill>
                  <a:srgbClr val="0066FF"/>
                </a:solidFill>
              </a:rPr>
              <a:t>MgSiO</a:t>
            </a:r>
            <a:r>
              <a:rPr lang="en-GB" sz="2200" baseline="-25000" dirty="0" smtClean="0">
                <a:solidFill>
                  <a:srgbClr val="0066FF"/>
                </a:solidFill>
              </a:rPr>
              <a:t>3</a:t>
            </a:r>
            <a:r>
              <a:rPr lang="en-GB" sz="2200" dirty="0" smtClean="0">
                <a:solidFill>
                  <a:srgbClr val="0066FF"/>
                </a:solidFill>
              </a:rPr>
              <a:t>+Al</a:t>
            </a:r>
            <a:r>
              <a:rPr lang="en-GB" sz="2200" baseline="-25000" dirty="0" smtClean="0">
                <a:solidFill>
                  <a:srgbClr val="0066FF"/>
                </a:solidFill>
              </a:rPr>
              <a:t>2</a:t>
            </a:r>
            <a:r>
              <a:rPr lang="en-GB" sz="2200" dirty="0" smtClean="0">
                <a:solidFill>
                  <a:srgbClr val="0066FF"/>
                </a:solidFill>
              </a:rPr>
              <a:t>O</a:t>
            </a:r>
            <a:r>
              <a:rPr lang="en-GB" sz="2200" baseline="-25000" dirty="0" smtClean="0">
                <a:solidFill>
                  <a:srgbClr val="0066FF"/>
                </a:solidFill>
              </a:rPr>
              <a:t>3</a:t>
            </a:r>
            <a:r>
              <a:rPr lang="en-GB" sz="2200" dirty="0" smtClean="0">
                <a:solidFill>
                  <a:srgbClr val="0066FF"/>
                </a:solidFill>
              </a:rPr>
              <a:t>)</a:t>
            </a:r>
            <a:r>
              <a:rPr lang="en-GB" sz="2200" baseline="30000" dirty="0" err="1" smtClean="0">
                <a:solidFill>
                  <a:srgbClr val="0066FF"/>
                </a:solidFill>
              </a:rPr>
              <a:t>bm</a:t>
            </a:r>
            <a:endParaRPr lang="en-GB" sz="2200" baseline="30000" dirty="0" smtClean="0">
              <a:solidFill>
                <a:srgbClr val="0066FF"/>
              </a:solidFill>
            </a:endParaRPr>
          </a:p>
          <a:p>
            <a:pPr>
              <a:lnSpc>
                <a:spcPts val="800"/>
              </a:lnSpc>
            </a:pPr>
            <a:endParaRPr lang="nb-NO" sz="2400" baseline="30000" dirty="0"/>
          </a:p>
          <a:p>
            <a:pPr>
              <a:lnSpc>
                <a:spcPts val="2400"/>
              </a:lnSpc>
            </a:pPr>
            <a:r>
              <a:rPr lang="en-GB" sz="2400" dirty="0" smtClean="0">
                <a:solidFill>
                  <a:srgbClr val="008000"/>
                </a:solidFill>
              </a:rPr>
              <a:t>           </a:t>
            </a:r>
            <a:r>
              <a:rPr lang="en-GB" sz="2200" dirty="0" smtClean="0">
                <a:solidFill>
                  <a:srgbClr val="008000"/>
                </a:solidFill>
              </a:rPr>
              <a:t>(</a:t>
            </a:r>
            <a:r>
              <a:rPr lang="en-GB" sz="2200" dirty="0" err="1">
                <a:solidFill>
                  <a:srgbClr val="008000"/>
                </a:solidFill>
              </a:rPr>
              <a:t>FeO+MgO</a:t>
            </a:r>
            <a:r>
              <a:rPr lang="en-GB" sz="2200" dirty="0">
                <a:solidFill>
                  <a:srgbClr val="008000"/>
                </a:solidFill>
              </a:rPr>
              <a:t>)</a:t>
            </a:r>
            <a:r>
              <a:rPr lang="en-GB" sz="2200" baseline="30000" dirty="0" err="1">
                <a:solidFill>
                  <a:srgbClr val="008000"/>
                </a:solidFill>
              </a:rPr>
              <a:t>fp</a:t>
            </a:r>
            <a:r>
              <a:rPr lang="en-GB" sz="2200" baseline="30000" dirty="0">
                <a:solidFill>
                  <a:srgbClr val="008000"/>
                </a:solidFill>
              </a:rPr>
              <a:t> </a:t>
            </a:r>
            <a:r>
              <a:rPr lang="en-GB" sz="2200" dirty="0"/>
              <a:t>+ </a:t>
            </a:r>
            <a:r>
              <a:rPr lang="en-GB" sz="2200" b="1" dirty="0"/>
              <a:t>SiO</a:t>
            </a:r>
            <a:r>
              <a:rPr lang="en-GB" sz="2200" b="1" baseline="-25000" dirty="0"/>
              <a:t>2</a:t>
            </a:r>
            <a:r>
              <a:rPr lang="en-GB" sz="2200" baseline="30000" dirty="0"/>
              <a:t>from core</a:t>
            </a:r>
            <a:r>
              <a:rPr lang="en-GB" sz="2200" dirty="0"/>
              <a:t>  </a:t>
            </a:r>
            <a:r>
              <a:rPr lang="en-GB" sz="2200" b="1" dirty="0"/>
              <a:t>=</a:t>
            </a:r>
            <a:r>
              <a:rPr lang="en-GB" sz="2200" dirty="0"/>
              <a:t>  </a:t>
            </a:r>
            <a:r>
              <a:rPr lang="en-GB" sz="2200" b="1" dirty="0" err="1"/>
              <a:t>FeO</a:t>
            </a:r>
            <a:r>
              <a:rPr lang="en-GB" sz="2200" baseline="30000" dirty="0" err="1"/>
              <a:t>to</a:t>
            </a:r>
            <a:r>
              <a:rPr lang="en-GB" sz="2200" baseline="30000" dirty="0"/>
              <a:t> core</a:t>
            </a:r>
            <a:r>
              <a:rPr lang="en-GB" sz="2200" dirty="0"/>
              <a:t> + </a:t>
            </a:r>
            <a:r>
              <a:rPr lang="en-GB" sz="2200" dirty="0" smtClean="0">
                <a:solidFill>
                  <a:srgbClr val="0066FF"/>
                </a:solidFill>
              </a:rPr>
              <a:t>MgSiO</a:t>
            </a:r>
            <a:r>
              <a:rPr lang="en-GB" sz="2200" baseline="-25000" dirty="0" smtClean="0">
                <a:solidFill>
                  <a:srgbClr val="0066FF"/>
                </a:solidFill>
              </a:rPr>
              <a:t>3</a:t>
            </a:r>
            <a:r>
              <a:rPr lang="en-GB" sz="2200" baseline="30000" dirty="0" smtClean="0">
                <a:solidFill>
                  <a:srgbClr val="0066FF"/>
                </a:solidFill>
              </a:rPr>
              <a:t>bm</a:t>
            </a:r>
            <a:endParaRPr lang="en-GB" sz="2200" dirty="0">
              <a:solidFill>
                <a:srgbClr val="0066FF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40525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1252" y="1340768"/>
            <a:ext cx="8257382" cy="1220847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3500"/>
              </a:lnSpc>
            </a:pPr>
            <a:r>
              <a:rPr lang="nb-NO" sz="3200" b="1" dirty="0" smtClean="0">
                <a:solidFill>
                  <a:srgbClr val="3333FF"/>
                </a:solidFill>
              </a:rPr>
              <a:t>O</a:t>
            </a:r>
            <a:r>
              <a:rPr lang="nb-NO" sz="2800" dirty="0">
                <a:solidFill>
                  <a:srgbClr val="3333FF"/>
                </a:solidFill>
              </a:rPr>
              <a:t> </a:t>
            </a:r>
            <a:r>
              <a:rPr lang="nb-NO" dirty="0" smtClean="0"/>
              <a:t>- the core is an </a:t>
            </a:r>
            <a:r>
              <a:rPr lang="nb-NO" b="1" dirty="0" smtClean="0"/>
              <a:t>O-sink</a:t>
            </a:r>
          </a:p>
          <a:p>
            <a:pPr>
              <a:lnSpc>
                <a:spcPts val="3500"/>
              </a:lnSpc>
            </a:pPr>
            <a:r>
              <a:rPr lang="nb-NO" b="1" dirty="0"/>
              <a:t> </a:t>
            </a:r>
            <a:r>
              <a:rPr lang="nb-NO" b="1" dirty="0" smtClean="0"/>
              <a:t>      </a:t>
            </a:r>
            <a:r>
              <a:rPr lang="nb-NO" dirty="0" smtClean="0"/>
              <a:t>- </a:t>
            </a:r>
            <a:r>
              <a:rPr lang="nb-NO" dirty="0" err="1" smtClean="0"/>
              <a:t>the</a:t>
            </a:r>
            <a:r>
              <a:rPr lang="nb-NO" dirty="0" smtClean="0"/>
              <a:t> transport of </a:t>
            </a:r>
            <a:r>
              <a:rPr lang="nb-NO" dirty="0" err="1" smtClean="0"/>
              <a:t>subducted</a:t>
            </a:r>
            <a:r>
              <a:rPr lang="nb-NO" dirty="0" smtClean="0"/>
              <a:t> </a:t>
            </a:r>
            <a:r>
              <a:rPr lang="nb-NO" dirty="0" err="1" smtClean="0"/>
              <a:t>slabs</a:t>
            </a:r>
            <a:r>
              <a:rPr lang="nb-NO" dirty="0" smtClean="0"/>
              <a:t> </a:t>
            </a:r>
            <a:r>
              <a:rPr lang="nb-NO" dirty="0" err="1" smtClean="0"/>
              <a:t>with</a:t>
            </a:r>
            <a:r>
              <a:rPr lang="nb-NO" dirty="0" smtClean="0"/>
              <a:t> </a:t>
            </a:r>
            <a:r>
              <a:rPr lang="nb-NO" dirty="0" err="1" smtClean="0"/>
              <a:t>surface-induced</a:t>
            </a:r>
            <a:r>
              <a:rPr lang="nb-NO" dirty="0" smtClean="0"/>
              <a:t> </a:t>
            </a:r>
            <a:r>
              <a:rPr lang="nb-NO" dirty="0" err="1" smtClean="0">
                <a:solidFill>
                  <a:srgbClr val="FF0000"/>
                </a:solidFill>
              </a:rPr>
              <a:t>oxidation</a:t>
            </a:r>
            <a:r>
              <a:rPr lang="nb-NO" dirty="0">
                <a:solidFill>
                  <a:srgbClr val="FF0000"/>
                </a:solidFill>
              </a:rPr>
              <a:t> </a:t>
            </a:r>
            <a:r>
              <a:rPr lang="nb-NO" dirty="0" smtClean="0"/>
              <a:t>and</a:t>
            </a:r>
            <a:r>
              <a:rPr lang="nb-NO" dirty="0" smtClean="0">
                <a:solidFill>
                  <a:srgbClr val="FF0000"/>
                </a:solidFill>
              </a:rPr>
              <a:t> </a:t>
            </a:r>
            <a:r>
              <a:rPr lang="nb-NO" dirty="0" err="1" smtClean="0">
                <a:solidFill>
                  <a:srgbClr val="00B0F0"/>
                </a:solidFill>
              </a:rPr>
              <a:t>hydration</a:t>
            </a:r>
            <a:r>
              <a:rPr lang="nb-NO" dirty="0" smtClean="0">
                <a:solidFill>
                  <a:srgbClr val="00B0F0"/>
                </a:solidFill>
              </a:rPr>
              <a:t> </a:t>
            </a:r>
            <a:r>
              <a:rPr lang="nb-NO" dirty="0" smtClean="0"/>
              <a:t>to</a:t>
            </a:r>
            <a:endParaRPr lang="nb-NO" dirty="0"/>
          </a:p>
          <a:p>
            <a:pPr>
              <a:lnSpc>
                <a:spcPts val="1800"/>
              </a:lnSpc>
            </a:pPr>
            <a:r>
              <a:rPr lang="nb-NO" dirty="0" smtClean="0"/>
              <a:t>           </a:t>
            </a:r>
            <a:r>
              <a:rPr lang="nb-NO" dirty="0" err="1" smtClean="0"/>
              <a:t>the</a:t>
            </a:r>
            <a:r>
              <a:rPr lang="nb-NO" dirty="0" smtClean="0"/>
              <a:t> </a:t>
            </a:r>
            <a:r>
              <a:rPr lang="nb-NO" dirty="0" err="1" smtClean="0"/>
              <a:t>lowermost</a:t>
            </a:r>
            <a:r>
              <a:rPr lang="nb-NO" dirty="0" smtClean="0"/>
              <a:t> mantle </a:t>
            </a:r>
            <a:r>
              <a:rPr lang="nb-NO" dirty="0" err="1" smtClean="0"/>
              <a:t>can</a:t>
            </a:r>
            <a:r>
              <a:rPr lang="nb-NO" dirty="0" smtClean="0"/>
              <a:t> </a:t>
            </a:r>
            <a:r>
              <a:rPr lang="nb-NO" dirty="0" err="1" smtClean="0"/>
              <a:t>cause</a:t>
            </a:r>
            <a:r>
              <a:rPr lang="nb-NO" dirty="0" smtClean="0"/>
              <a:t> </a:t>
            </a:r>
            <a:r>
              <a:rPr lang="nb-NO" dirty="0" err="1" smtClean="0"/>
              <a:t>some</a:t>
            </a:r>
            <a:r>
              <a:rPr lang="nb-NO" dirty="0" smtClean="0"/>
              <a:t> </a:t>
            </a:r>
            <a:r>
              <a:rPr lang="nb-NO" b="1" dirty="0" err="1" smtClean="0">
                <a:solidFill>
                  <a:srgbClr val="FF0000"/>
                </a:solidFill>
              </a:rPr>
              <a:t>inward</a:t>
            </a:r>
            <a:r>
              <a:rPr lang="nb-NO" b="1" dirty="0" smtClean="0">
                <a:solidFill>
                  <a:srgbClr val="FF0000"/>
                </a:solidFill>
              </a:rPr>
              <a:t> O- </a:t>
            </a:r>
            <a:r>
              <a:rPr lang="nb-NO" dirty="0" smtClean="0">
                <a:solidFill>
                  <a:srgbClr val="FF0000"/>
                </a:solidFill>
              </a:rPr>
              <a:t>(and H-)</a:t>
            </a:r>
            <a:r>
              <a:rPr lang="nb-NO" b="1" dirty="0" smtClean="0">
                <a:solidFill>
                  <a:srgbClr val="FF0000"/>
                </a:solidFill>
              </a:rPr>
              <a:t>transport to the core</a:t>
            </a:r>
            <a:endParaRPr lang="nb-NO" dirty="0" smtClean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5507" y="3284984"/>
            <a:ext cx="8322060" cy="2349361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3500"/>
              </a:lnSpc>
            </a:pPr>
            <a:r>
              <a:rPr lang="nb-NO" sz="3200" b="1" dirty="0" smtClean="0">
                <a:solidFill>
                  <a:srgbClr val="3333FF"/>
                </a:solidFill>
              </a:rPr>
              <a:t>H</a:t>
            </a:r>
            <a:r>
              <a:rPr lang="nb-NO" sz="3200" dirty="0" smtClean="0">
                <a:solidFill>
                  <a:srgbClr val="3333FF"/>
                </a:solidFill>
              </a:rPr>
              <a:t>, </a:t>
            </a:r>
            <a:r>
              <a:rPr lang="nb-NO" sz="3200" b="1" dirty="0" smtClean="0">
                <a:solidFill>
                  <a:srgbClr val="3333FF"/>
                </a:solidFill>
              </a:rPr>
              <a:t>C</a:t>
            </a:r>
            <a:r>
              <a:rPr lang="nb-NO" sz="3200" dirty="0" smtClean="0"/>
              <a:t> </a:t>
            </a:r>
            <a:r>
              <a:rPr lang="nb-NO" dirty="0" smtClean="0"/>
              <a:t>- considerably lower core solubilities</a:t>
            </a:r>
          </a:p>
          <a:p>
            <a:pPr>
              <a:lnSpc>
                <a:spcPts val="3500"/>
              </a:lnSpc>
            </a:pPr>
            <a:r>
              <a:rPr lang="nb-NO" dirty="0" smtClean="0"/>
              <a:t>               - recycled by subduction to the mantle-core </a:t>
            </a:r>
            <a:r>
              <a:rPr lang="nb-NO" dirty="0" err="1" smtClean="0"/>
              <a:t>boundary</a:t>
            </a:r>
            <a:r>
              <a:rPr lang="nb-NO" dirty="0" smtClean="0"/>
              <a:t> </a:t>
            </a:r>
            <a:r>
              <a:rPr lang="nb-NO" dirty="0"/>
              <a:t>and back to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 smtClean="0"/>
              <a:t>surface</a:t>
            </a:r>
            <a:endParaRPr lang="nb-NO" dirty="0" smtClean="0"/>
          </a:p>
          <a:p>
            <a:pPr>
              <a:lnSpc>
                <a:spcPts val="1800"/>
              </a:lnSpc>
            </a:pPr>
            <a:r>
              <a:rPr lang="nb-NO" dirty="0" smtClean="0"/>
              <a:t>                   by hot convective upwelling</a:t>
            </a:r>
          </a:p>
          <a:p>
            <a:pPr>
              <a:lnSpc>
                <a:spcPts val="3500"/>
              </a:lnSpc>
            </a:pPr>
            <a:r>
              <a:rPr lang="nb-NO" dirty="0" smtClean="0"/>
              <a:t>               - </a:t>
            </a:r>
            <a:r>
              <a:rPr lang="nb-NO" dirty="0" err="1" smtClean="0"/>
              <a:t>redox</a:t>
            </a:r>
            <a:r>
              <a:rPr lang="nb-NO" dirty="0" smtClean="0"/>
              <a:t> </a:t>
            </a:r>
            <a:r>
              <a:rPr lang="nb-NO" dirty="0" err="1" smtClean="0"/>
              <a:t>relations</a:t>
            </a:r>
            <a:r>
              <a:rPr lang="nb-NO" dirty="0" smtClean="0"/>
              <a:t> </a:t>
            </a:r>
            <a:r>
              <a:rPr lang="nb-NO" dirty="0" err="1" smtClean="0"/>
              <a:t>affect</a:t>
            </a:r>
            <a:r>
              <a:rPr lang="nb-NO" dirty="0" smtClean="0"/>
              <a:t> the host </a:t>
            </a:r>
            <a:r>
              <a:rPr lang="nb-NO" dirty="0" err="1" smtClean="0"/>
              <a:t>mineralogy</a:t>
            </a:r>
            <a:r>
              <a:rPr lang="nb-NO" dirty="0" smtClean="0"/>
              <a:t>, </a:t>
            </a:r>
            <a:r>
              <a:rPr lang="nb-NO" dirty="0" err="1" smtClean="0"/>
              <a:t>especially</a:t>
            </a:r>
            <a:r>
              <a:rPr lang="nb-NO" dirty="0" smtClean="0"/>
              <a:t> for C, and </a:t>
            </a:r>
            <a:r>
              <a:rPr lang="nb-NO" dirty="0" err="1" smtClean="0"/>
              <a:t>can</a:t>
            </a:r>
            <a:r>
              <a:rPr lang="nb-NO" dirty="0" smtClean="0"/>
              <a:t> </a:t>
            </a:r>
            <a:r>
              <a:rPr lang="nb-NO" dirty="0" err="1" smtClean="0"/>
              <a:t>promote</a:t>
            </a:r>
            <a:endParaRPr lang="nb-NO" dirty="0" smtClean="0"/>
          </a:p>
          <a:p>
            <a:pPr>
              <a:lnSpc>
                <a:spcPts val="1800"/>
              </a:lnSpc>
            </a:pPr>
            <a:r>
              <a:rPr lang="nb-NO" dirty="0"/>
              <a:t> </a:t>
            </a:r>
            <a:r>
              <a:rPr lang="nb-NO" dirty="0" smtClean="0"/>
              <a:t>                 </a:t>
            </a:r>
            <a:r>
              <a:rPr lang="nb-NO" dirty="0" err="1" smtClean="0"/>
              <a:t>partial</a:t>
            </a:r>
            <a:r>
              <a:rPr lang="nb-NO" dirty="0" smtClean="0"/>
              <a:t> </a:t>
            </a:r>
            <a:r>
              <a:rPr lang="nb-NO" dirty="0"/>
              <a:t>melting </a:t>
            </a:r>
            <a:r>
              <a:rPr lang="nb-NO" dirty="0" smtClean="0"/>
              <a:t>in </a:t>
            </a:r>
            <a:r>
              <a:rPr lang="nb-NO" dirty="0" err="1" smtClean="0"/>
              <a:t>upwelling</a:t>
            </a:r>
            <a:r>
              <a:rPr lang="nb-NO" dirty="0" smtClean="0"/>
              <a:t> </a:t>
            </a:r>
            <a:r>
              <a:rPr lang="nb-NO" dirty="0" err="1" smtClean="0"/>
              <a:t>upper</a:t>
            </a:r>
            <a:r>
              <a:rPr lang="nb-NO" dirty="0" smtClean="0"/>
              <a:t> mantle</a:t>
            </a:r>
          </a:p>
          <a:p>
            <a:pPr>
              <a:lnSpc>
                <a:spcPts val="3500"/>
              </a:lnSpc>
            </a:pPr>
            <a:r>
              <a:rPr lang="nb-NO" dirty="0"/>
              <a:t> </a:t>
            </a:r>
            <a:r>
              <a:rPr lang="nb-NO" dirty="0" smtClean="0"/>
              <a:t>              - </a:t>
            </a:r>
            <a:r>
              <a:rPr lang="nb-NO" dirty="0" err="1"/>
              <a:t>H</a:t>
            </a:r>
            <a:r>
              <a:rPr lang="nb-NO" baseline="-25000" dirty="0" err="1"/>
              <a:t>2</a:t>
            </a:r>
            <a:r>
              <a:rPr lang="nb-NO" dirty="0" err="1"/>
              <a:t>O</a:t>
            </a:r>
            <a:r>
              <a:rPr lang="nb-NO" dirty="0"/>
              <a:t> and </a:t>
            </a:r>
            <a:r>
              <a:rPr lang="nb-NO" dirty="0" err="1"/>
              <a:t>CO</a:t>
            </a:r>
            <a:r>
              <a:rPr lang="nb-NO" baseline="-25000" dirty="0" err="1"/>
              <a:t>2</a:t>
            </a:r>
            <a:r>
              <a:rPr lang="nb-NO" baseline="-25000" dirty="0"/>
              <a:t> </a:t>
            </a:r>
            <a:r>
              <a:rPr lang="nb-NO" dirty="0" err="1" smtClean="0"/>
              <a:t>are</a:t>
            </a:r>
            <a:r>
              <a:rPr lang="nb-NO" dirty="0" smtClean="0"/>
              <a:t> </a:t>
            </a:r>
            <a:r>
              <a:rPr lang="nb-NO" dirty="0" err="1" smtClean="0"/>
              <a:t>the</a:t>
            </a:r>
            <a:r>
              <a:rPr lang="nb-NO" dirty="0" smtClean="0"/>
              <a:t> </a:t>
            </a:r>
            <a:r>
              <a:rPr lang="nb-NO" dirty="0" err="1" smtClean="0"/>
              <a:t>two</a:t>
            </a:r>
            <a:r>
              <a:rPr lang="nb-NO" dirty="0" smtClean="0"/>
              <a:t> </a:t>
            </a:r>
            <a:r>
              <a:rPr lang="nb-NO" dirty="0" err="1" smtClean="0"/>
              <a:t>main</a:t>
            </a:r>
            <a:r>
              <a:rPr lang="nb-NO" dirty="0" smtClean="0"/>
              <a:t> </a:t>
            </a:r>
            <a:r>
              <a:rPr lang="nb-NO" dirty="0" err="1" smtClean="0"/>
              <a:t>volcanic</a:t>
            </a:r>
            <a:r>
              <a:rPr lang="nb-NO" dirty="0" smtClean="0"/>
              <a:t> </a:t>
            </a:r>
            <a:r>
              <a:rPr lang="nb-NO" dirty="0" err="1" smtClean="0"/>
              <a:t>degassing</a:t>
            </a:r>
            <a:r>
              <a:rPr lang="nb-NO" dirty="0" smtClean="0"/>
              <a:t> species</a:t>
            </a:r>
            <a:endParaRPr lang="nb-NO" baseline="-25000" dirty="0"/>
          </a:p>
        </p:txBody>
      </p:sp>
      <p:sp>
        <p:nvSpPr>
          <p:cNvPr id="5" name="TextBox 4"/>
          <p:cNvSpPr txBox="1"/>
          <p:nvPr/>
        </p:nvSpPr>
        <p:spPr>
          <a:xfrm>
            <a:off x="251520" y="260648"/>
            <a:ext cx="55065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800" b="1" dirty="0" smtClean="0">
                <a:solidFill>
                  <a:srgbClr val="3333FF"/>
                </a:solidFill>
              </a:rPr>
              <a:t>Solid Earth transfer </a:t>
            </a:r>
            <a:r>
              <a:rPr lang="nb-NO" sz="2800" b="1" dirty="0" err="1" smtClean="0">
                <a:solidFill>
                  <a:srgbClr val="3333FF"/>
                </a:solidFill>
              </a:rPr>
              <a:t>of</a:t>
            </a:r>
            <a:r>
              <a:rPr lang="nb-NO" sz="2800" b="1" dirty="0" smtClean="0">
                <a:solidFill>
                  <a:srgbClr val="3333FF"/>
                </a:solidFill>
              </a:rPr>
              <a:t> O, H and C</a:t>
            </a:r>
            <a:endParaRPr lang="en-US" sz="2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26497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7504" y="116632"/>
            <a:ext cx="7128792" cy="412934"/>
          </a:xfrm>
          <a:prstGeom prst="rect">
            <a:avLst/>
          </a:prstGeom>
          <a:solidFill>
            <a:srgbClr val="E0E0E0"/>
          </a:solidFill>
          <a:ln w="63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ts val="2500"/>
              </a:lnSpc>
            </a:pPr>
            <a:r>
              <a:rPr lang="en-US" sz="2400" dirty="0" smtClean="0">
                <a:solidFill>
                  <a:srgbClr val="3333FF"/>
                </a:solidFill>
              </a:rPr>
              <a:t>Solar system's starting point, t</a:t>
            </a:r>
            <a:r>
              <a:rPr lang="en-US" sz="2400" baseline="-25000" dirty="0" smtClean="0">
                <a:solidFill>
                  <a:srgbClr val="3333FF"/>
                </a:solidFill>
              </a:rPr>
              <a:t>0</a:t>
            </a:r>
            <a:r>
              <a:rPr lang="en-US" sz="2400" dirty="0" smtClean="0">
                <a:solidFill>
                  <a:srgbClr val="3333FF"/>
                </a:solidFill>
              </a:rPr>
              <a:t>: approximately 4570 Ma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4631" y="620688"/>
            <a:ext cx="893822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 smtClean="0"/>
              <a:t>Minerals in the early </a:t>
            </a:r>
            <a:r>
              <a:rPr lang="en-US" sz="1700" dirty="0"/>
              <a:t>condensates </a:t>
            </a:r>
            <a:r>
              <a:rPr lang="en-US" sz="1700" dirty="0" smtClean="0"/>
              <a:t>of </a:t>
            </a:r>
            <a:r>
              <a:rPr lang="en-US" sz="1700" dirty="0"/>
              <a:t>the Solar </a:t>
            </a:r>
            <a:r>
              <a:rPr lang="en-US" sz="1700" dirty="0" smtClean="0"/>
              <a:t>nebula, the Ca-Al-inclusions are very</a:t>
            </a:r>
            <a:r>
              <a:rPr lang="en-US" sz="1700" dirty="0"/>
              <a:t> </a:t>
            </a:r>
            <a:r>
              <a:rPr lang="en-US" sz="1700" dirty="0" smtClean="0"/>
              <a:t>accurately dated to </a:t>
            </a:r>
            <a:r>
              <a:rPr lang="en-US" sz="1700" b="1" dirty="0" smtClean="0"/>
              <a:t>4567</a:t>
            </a:r>
            <a:r>
              <a:rPr lang="en-US" sz="1700" dirty="0" smtClean="0">
                <a:solidFill>
                  <a:schemeClr val="bg1">
                    <a:lumMod val="65000"/>
                  </a:schemeClr>
                </a:solidFill>
              </a:rPr>
              <a:t>.3</a:t>
            </a:r>
            <a:r>
              <a:rPr lang="en-US" sz="8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1700" dirty="0" smtClean="0">
                <a:solidFill>
                  <a:schemeClr val="bg1">
                    <a:lumMod val="65000"/>
                  </a:schemeClr>
                </a:solidFill>
              </a:rPr>
              <a:t>±</a:t>
            </a:r>
            <a:r>
              <a:rPr lang="en-US" sz="8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1700" dirty="0" smtClean="0">
                <a:solidFill>
                  <a:schemeClr val="bg1">
                    <a:lumMod val="65000"/>
                  </a:schemeClr>
                </a:solidFill>
              </a:rPr>
              <a:t>0.9 </a:t>
            </a:r>
            <a:r>
              <a:rPr lang="en-US" sz="1700" dirty="0" smtClean="0"/>
              <a:t>Ma (</a:t>
            </a:r>
            <a:r>
              <a:rPr lang="en-US" sz="1700" dirty="0" err="1" smtClean="0"/>
              <a:t>Amelin</a:t>
            </a:r>
            <a:r>
              <a:rPr lang="en-US" sz="1700" dirty="0" smtClean="0"/>
              <a:t> et a. 2002, Sci.) and </a:t>
            </a:r>
            <a:r>
              <a:rPr lang="en-US" sz="1700" b="1" dirty="0" smtClean="0"/>
              <a:t>4567</a:t>
            </a:r>
            <a:r>
              <a:rPr lang="en-US" sz="1700" dirty="0" smtClean="0">
                <a:solidFill>
                  <a:schemeClr val="bg1">
                    <a:lumMod val="65000"/>
                  </a:schemeClr>
                </a:solidFill>
              </a:rPr>
              <a:t>.35</a:t>
            </a:r>
            <a:r>
              <a:rPr lang="en-US" sz="8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1700" dirty="0" smtClean="0">
                <a:solidFill>
                  <a:schemeClr val="bg1">
                    <a:lumMod val="65000"/>
                  </a:schemeClr>
                </a:solidFill>
              </a:rPr>
              <a:t>±</a:t>
            </a:r>
            <a:r>
              <a:rPr lang="en-US" sz="8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1700" dirty="0" smtClean="0">
                <a:solidFill>
                  <a:schemeClr val="bg1">
                    <a:lumMod val="65000"/>
                  </a:schemeClr>
                </a:solidFill>
              </a:rPr>
              <a:t>0.28 </a:t>
            </a:r>
            <a:r>
              <a:rPr lang="en-US" sz="1700" dirty="0" smtClean="0"/>
              <a:t>Ma (Connelly et al. 2012, Sci.)</a:t>
            </a:r>
            <a:endParaRPr lang="en-GB" sz="1700" dirty="0"/>
          </a:p>
        </p:txBody>
      </p:sp>
      <p:sp>
        <p:nvSpPr>
          <p:cNvPr id="4" name="TextBox 3"/>
          <p:cNvSpPr txBox="1"/>
          <p:nvPr/>
        </p:nvSpPr>
        <p:spPr>
          <a:xfrm>
            <a:off x="69520" y="2924888"/>
            <a:ext cx="8938229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 smtClean="0"/>
              <a:t>Cannot be determined accurately: 100-200 Ma after </a:t>
            </a:r>
            <a:endParaRPr lang="en-GB" sz="1700" dirty="0"/>
          </a:p>
        </p:txBody>
      </p:sp>
      <p:sp>
        <p:nvSpPr>
          <p:cNvPr id="5" name="Rectangle 4"/>
          <p:cNvSpPr/>
          <p:nvPr/>
        </p:nvSpPr>
        <p:spPr>
          <a:xfrm>
            <a:off x="107504" y="2126976"/>
            <a:ext cx="5759545" cy="733534"/>
          </a:xfrm>
          <a:prstGeom prst="rect">
            <a:avLst/>
          </a:prstGeom>
          <a:solidFill>
            <a:srgbClr val="E6E6E6"/>
          </a:solidFill>
          <a:ln w="63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ts val="2500"/>
              </a:lnSpc>
            </a:pPr>
            <a:r>
              <a:rPr lang="en-US" sz="2200" dirty="0" smtClean="0">
                <a:solidFill>
                  <a:srgbClr val="3333FF"/>
                </a:solidFill>
              </a:rPr>
              <a:t>Starting point for the condensed and liquid Earth, </a:t>
            </a:r>
            <a:r>
              <a:rPr lang="en-US" sz="2200" dirty="0">
                <a:solidFill>
                  <a:srgbClr val="3333FF"/>
                </a:solidFill>
              </a:rPr>
              <a:t>following </a:t>
            </a:r>
            <a:r>
              <a:rPr lang="en-US" sz="2200" dirty="0" smtClean="0">
                <a:solidFill>
                  <a:srgbClr val="3333FF"/>
                </a:solidFill>
              </a:rPr>
              <a:t>the </a:t>
            </a:r>
            <a:r>
              <a:rPr lang="en-US" sz="2200" dirty="0" err="1" smtClean="0">
                <a:solidFill>
                  <a:srgbClr val="3333FF"/>
                </a:solidFill>
              </a:rPr>
              <a:t>protoEarth</a:t>
            </a:r>
            <a:r>
              <a:rPr lang="en-US" sz="2200" dirty="0" smtClean="0">
                <a:solidFill>
                  <a:srgbClr val="3333FF"/>
                </a:solidFill>
              </a:rPr>
              <a:t>-Theia collision</a:t>
            </a:r>
          </a:p>
        </p:txBody>
      </p:sp>
      <p:pic>
        <p:nvPicPr>
          <p:cNvPr id="6" name="Picture 4" descr="Moon-GiantImpac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4277" y="3787752"/>
            <a:ext cx="4271062" cy="3056139"/>
          </a:xfrm>
          <a:prstGeom prst="rect">
            <a:avLst/>
          </a:prstGeom>
          <a:noFill/>
        </p:spPr>
      </p:pic>
      <p:pic>
        <p:nvPicPr>
          <p:cNvPr id="7" name="Picture 10" descr="Moon-Hartman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3744" y="3808535"/>
            <a:ext cx="4539394" cy="30561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80726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1494043"/>
            <a:ext cx="2279899" cy="5307251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36915" y="554430"/>
            <a:ext cx="6004742" cy="6271343"/>
            <a:chOff x="-9194" y="41564"/>
            <a:chExt cx="6830888" cy="6816435"/>
          </a:xfrm>
        </p:grpSpPr>
        <p:pic>
          <p:nvPicPr>
            <p:cNvPr id="2050" name="Picture 2" descr="M:\pc\Dokumenter\Adobe-Illustr-figures\CEED-NHM\CEED-posters\Earth-sect-CEED-exhib-A2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194" y="41564"/>
              <a:ext cx="6830888" cy="68164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extBox 22"/>
            <p:cNvSpPr txBox="1"/>
            <p:nvPr/>
          </p:nvSpPr>
          <p:spPr>
            <a:xfrm rot="18343837">
              <a:off x="4255323" y="1257538"/>
              <a:ext cx="1404950" cy="3733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000"/>
                </a:lnSpc>
              </a:pPr>
              <a:r>
                <a:rPr lang="nb-NO" sz="1000" b="1" dirty="0" smtClean="0">
                  <a:solidFill>
                    <a:srgbClr val="CC00FF"/>
                  </a:solidFill>
                </a:rPr>
                <a:t>Fe-metal</a:t>
              </a:r>
              <a:r>
                <a:rPr lang="nb-NO" sz="1000" dirty="0" smtClean="0">
                  <a:solidFill>
                    <a:srgbClr val="CC00FF"/>
                  </a:solidFill>
                </a:rPr>
                <a:t> and reduced</a:t>
              </a:r>
            </a:p>
            <a:p>
              <a:pPr>
                <a:lnSpc>
                  <a:spcPts val="1000"/>
                </a:lnSpc>
              </a:pPr>
              <a:r>
                <a:rPr lang="nb-NO" sz="1000" dirty="0" smtClean="0">
                  <a:solidFill>
                    <a:srgbClr val="CC00FF"/>
                  </a:solidFill>
                </a:rPr>
                <a:t>conditions  - </a:t>
              </a:r>
              <a:r>
                <a:rPr lang="nb-NO" sz="1000" b="1" dirty="0" smtClean="0">
                  <a:solidFill>
                    <a:srgbClr val="CC00FF"/>
                  </a:solidFill>
                </a:rPr>
                <a:t>diamond</a:t>
              </a:r>
              <a:endParaRPr lang="en-GB" sz="1000" b="1" dirty="0">
                <a:solidFill>
                  <a:srgbClr val="CC00FF"/>
                </a:solidFill>
              </a:endParaRPr>
            </a:p>
          </p:txBody>
        </p:sp>
        <p:cxnSp>
          <p:nvCxnSpPr>
            <p:cNvPr id="20" name="Straight Arrow Connector 19"/>
            <p:cNvCxnSpPr/>
            <p:nvPr/>
          </p:nvCxnSpPr>
          <p:spPr>
            <a:xfrm flipH="1">
              <a:off x="4387289" y="777834"/>
              <a:ext cx="867543" cy="1171437"/>
            </a:xfrm>
            <a:prstGeom prst="straightConnector1">
              <a:avLst/>
            </a:prstGeom>
            <a:ln w="19050">
              <a:solidFill>
                <a:srgbClr val="CC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/>
            <p:cNvSpPr txBox="1"/>
            <p:nvPr/>
          </p:nvSpPr>
          <p:spPr>
            <a:xfrm rot="2776495">
              <a:off x="5435266" y="1123592"/>
              <a:ext cx="573271" cy="236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000"/>
                </a:lnSpc>
              </a:pPr>
              <a:r>
                <a:rPr lang="nb-NO" sz="900" b="1" dirty="0" smtClean="0">
                  <a:solidFill>
                    <a:srgbClr val="FF6600"/>
                  </a:solidFill>
                </a:rPr>
                <a:t>410 km</a:t>
              </a:r>
              <a:endParaRPr lang="nb-NO" sz="900" dirty="0" smtClean="0">
                <a:solidFill>
                  <a:srgbClr val="FF6600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2826369">
              <a:off x="5366235" y="1288093"/>
              <a:ext cx="573271" cy="236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000"/>
                </a:lnSpc>
              </a:pPr>
              <a:r>
                <a:rPr lang="nb-NO" sz="900" b="1" dirty="0" smtClean="0">
                  <a:solidFill>
                    <a:srgbClr val="FF6600"/>
                  </a:solidFill>
                </a:rPr>
                <a:t>660 km</a:t>
              </a:r>
              <a:endParaRPr lang="nb-NO" sz="900" dirty="0" smtClean="0">
                <a:solidFill>
                  <a:srgbClr val="FF6600"/>
                </a:solidFill>
              </a:endParaRPr>
            </a:p>
          </p:txBody>
        </p:sp>
        <p:sp>
          <p:nvSpPr>
            <p:cNvPr id="8" name="Freeform 7"/>
            <p:cNvSpPr/>
            <p:nvPr/>
          </p:nvSpPr>
          <p:spPr>
            <a:xfrm rot="20588161">
              <a:off x="5380323" y="1201085"/>
              <a:ext cx="141987" cy="244219"/>
            </a:xfrm>
            <a:custGeom>
              <a:avLst/>
              <a:gdLst>
                <a:gd name="connsiteX0" fmla="*/ 0 w 141987"/>
                <a:gd name="connsiteY0" fmla="*/ 0 h 244219"/>
                <a:gd name="connsiteX1" fmla="*/ 79513 w 141987"/>
                <a:gd name="connsiteY1" fmla="*/ 113590 h 244219"/>
                <a:gd name="connsiteX2" fmla="*/ 141987 w 141987"/>
                <a:gd name="connsiteY2" fmla="*/ 244219 h 244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1987" h="244219">
                  <a:moveTo>
                    <a:pt x="0" y="0"/>
                  </a:moveTo>
                  <a:cubicBezTo>
                    <a:pt x="27924" y="36443"/>
                    <a:pt x="55849" y="72887"/>
                    <a:pt x="79513" y="113590"/>
                  </a:cubicBezTo>
                  <a:cubicBezTo>
                    <a:pt x="103178" y="154293"/>
                    <a:pt x="122582" y="199256"/>
                    <a:pt x="141987" y="244219"/>
                  </a:cubicBezTo>
                </a:path>
              </a:pathLst>
            </a:custGeom>
            <a:noFill/>
            <a:ln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000"/>
                </a:lnSpc>
              </a:pPr>
              <a:endParaRPr lang="en-GB"/>
            </a:p>
          </p:txBody>
        </p:sp>
        <p:sp>
          <p:nvSpPr>
            <p:cNvPr id="17" name="Freeform 16"/>
            <p:cNvSpPr/>
            <p:nvPr/>
          </p:nvSpPr>
          <p:spPr>
            <a:xfrm rot="21044445">
              <a:off x="5674750" y="1521502"/>
              <a:ext cx="141987" cy="244219"/>
            </a:xfrm>
            <a:custGeom>
              <a:avLst/>
              <a:gdLst>
                <a:gd name="connsiteX0" fmla="*/ 0 w 141987"/>
                <a:gd name="connsiteY0" fmla="*/ 0 h 244219"/>
                <a:gd name="connsiteX1" fmla="*/ 79513 w 141987"/>
                <a:gd name="connsiteY1" fmla="*/ 113590 h 244219"/>
                <a:gd name="connsiteX2" fmla="*/ 141987 w 141987"/>
                <a:gd name="connsiteY2" fmla="*/ 244219 h 244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1987" h="244219">
                  <a:moveTo>
                    <a:pt x="0" y="0"/>
                  </a:moveTo>
                  <a:cubicBezTo>
                    <a:pt x="27924" y="36443"/>
                    <a:pt x="55849" y="72887"/>
                    <a:pt x="79513" y="113590"/>
                  </a:cubicBezTo>
                  <a:cubicBezTo>
                    <a:pt x="103178" y="154293"/>
                    <a:pt x="122582" y="199256"/>
                    <a:pt x="141987" y="244219"/>
                  </a:cubicBezTo>
                </a:path>
              </a:pathLst>
            </a:custGeom>
            <a:noFill/>
            <a:ln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000"/>
                </a:lnSpc>
              </a:pPr>
              <a:endParaRPr lang="en-GB"/>
            </a:p>
          </p:txBody>
        </p:sp>
        <p:sp>
          <p:nvSpPr>
            <p:cNvPr id="31" name="Freeform 30"/>
            <p:cNvSpPr/>
            <p:nvPr/>
          </p:nvSpPr>
          <p:spPr>
            <a:xfrm>
              <a:off x="5849391" y="1438282"/>
              <a:ext cx="736840" cy="2137558"/>
            </a:xfrm>
            <a:custGeom>
              <a:avLst/>
              <a:gdLst>
                <a:gd name="connsiteX0" fmla="*/ 0 w 736840"/>
                <a:gd name="connsiteY0" fmla="*/ 0 h 2137558"/>
                <a:gd name="connsiteX1" fmla="*/ 142504 w 736840"/>
                <a:gd name="connsiteY1" fmla="*/ 184067 h 2137558"/>
                <a:gd name="connsiteX2" fmla="*/ 243444 w 736840"/>
                <a:gd name="connsiteY2" fmla="*/ 332509 h 2137558"/>
                <a:gd name="connsiteX3" fmla="*/ 344385 w 736840"/>
                <a:gd name="connsiteY3" fmla="*/ 504701 h 2137558"/>
                <a:gd name="connsiteX4" fmla="*/ 427512 w 736840"/>
                <a:gd name="connsiteY4" fmla="*/ 659080 h 2137558"/>
                <a:gd name="connsiteX5" fmla="*/ 504701 w 736840"/>
                <a:gd name="connsiteY5" fmla="*/ 813459 h 2137558"/>
                <a:gd name="connsiteX6" fmla="*/ 575953 w 736840"/>
                <a:gd name="connsiteY6" fmla="*/ 1009402 h 2137558"/>
                <a:gd name="connsiteX7" fmla="*/ 629392 w 736840"/>
                <a:gd name="connsiteY7" fmla="*/ 1175657 h 2137558"/>
                <a:gd name="connsiteX8" fmla="*/ 670956 w 736840"/>
                <a:gd name="connsiteY8" fmla="*/ 1371600 h 2137558"/>
                <a:gd name="connsiteX9" fmla="*/ 712520 w 736840"/>
                <a:gd name="connsiteY9" fmla="*/ 1615044 h 2137558"/>
                <a:gd name="connsiteX10" fmla="*/ 730333 w 736840"/>
                <a:gd name="connsiteY10" fmla="*/ 1799111 h 2137558"/>
                <a:gd name="connsiteX11" fmla="*/ 736270 w 736840"/>
                <a:gd name="connsiteY11" fmla="*/ 2048493 h 2137558"/>
                <a:gd name="connsiteX12" fmla="*/ 736270 w 736840"/>
                <a:gd name="connsiteY12" fmla="*/ 2137558 h 21375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36840" h="2137558">
                  <a:moveTo>
                    <a:pt x="0" y="0"/>
                  </a:moveTo>
                  <a:cubicBezTo>
                    <a:pt x="50965" y="64324"/>
                    <a:pt x="101930" y="128649"/>
                    <a:pt x="142504" y="184067"/>
                  </a:cubicBezTo>
                  <a:cubicBezTo>
                    <a:pt x="183078" y="239485"/>
                    <a:pt x="209797" y="279070"/>
                    <a:pt x="243444" y="332509"/>
                  </a:cubicBezTo>
                  <a:cubicBezTo>
                    <a:pt x="277091" y="385948"/>
                    <a:pt x="313707" y="450273"/>
                    <a:pt x="344385" y="504701"/>
                  </a:cubicBezTo>
                  <a:cubicBezTo>
                    <a:pt x="375063" y="559129"/>
                    <a:pt x="400793" y="607620"/>
                    <a:pt x="427512" y="659080"/>
                  </a:cubicBezTo>
                  <a:cubicBezTo>
                    <a:pt x="454231" y="710540"/>
                    <a:pt x="479961" y="755072"/>
                    <a:pt x="504701" y="813459"/>
                  </a:cubicBezTo>
                  <a:cubicBezTo>
                    <a:pt x="529441" y="871846"/>
                    <a:pt x="555171" y="949036"/>
                    <a:pt x="575953" y="1009402"/>
                  </a:cubicBezTo>
                  <a:cubicBezTo>
                    <a:pt x="596735" y="1069768"/>
                    <a:pt x="613558" y="1115291"/>
                    <a:pt x="629392" y="1175657"/>
                  </a:cubicBezTo>
                  <a:cubicBezTo>
                    <a:pt x="645226" y="1236023"/>
                    <a:pt x="657101" y="1298369"/>
                    <a:pt x="670956" y="1371600"/>
                  </a:cubicBezTo>
                  <a:cubicBezTo>
                    <a:pt x="684811" y="1444831"/>
                    <a:pt x="702624" y="1543792"/>
                    <a:pt x="712520" y="1615044"/>
                  </a:cubicBezTo>
                  <a:cubicBezTo>
                    <a:pt x="722416" y="1686296"/>
                    <a:pt x="726375" y="1726870"/>
                    <a:pt x="730333" y="1799111"/>
                  </a:cubicBezTo>
                  <a:cubicBezTo>
                    <a:pt x="734291" y="1871352"/>
                    <a:pt x="735281" y="1992085"/>
                    <a:pt x="736270" y="2048493"/>
                  </a:cubicBezTo>
                  <a:cubicBezTo>
                    <a:pt x="737259" y="2104901"/>
                    <a:pt x="736764" y="2121229"/>
                    <a:pt x="736270" y="2137558"/>
                  </a:cubicBezTo>
                </a:path>
              </a:pathLst>
            </a:custGeom>
            <a:noFill/>
            <a:ln w="28575"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000"/>
                </a:lnSpc>
              </a:pPr>
              <a:endParaRPr lang="en-GB">
                <a:solidFill>
                  <a:srgbClr val="009A96"/>
                </a:solidFill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4139755" y="533723"/>
            <a:ext cx="1042465" cy="2846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500"/>
              </a:lnSpc>
            </a:pPr>
            <a:r>
              <a:rPr lang="nb-NO" sz="1300" b="1" dirty="0" smtClean="0"/>
              <a:t>Lithosphere</a:t>
            </a:r>
            <a:endParaRPr lang="en-GB" sz="1300" dirty="0">
              <a:solidFill>
                <a:srgbClr val="009900"/>
              </a:solidFill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4492403" y="771783"/>
            <a:ext cx="77190" cy="190005"/>
          </a:xfrm>
          <a:prstGeom prst="straightConnector1">
            <a:avLst/>
          </a:prstGeom>
          <a:ln w="31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5620342" y="48695"/>
            <a:ext cx="3472662" cy="1310615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</a:pPr>
            <a:r>
              <a:rPr lang="nb-NO" sz="1400" b="1" dirty="0" err="1" smtClean="0"/>
              <a:t>Also</a:t>
            </a:r>
            <a:r>
              <a:rPr lang="nb-NO" sz="1400" b="1" dirty="0" smtClean="0"/>
              <a:t>:</a:t>
            </a:r>
          </a:p>
          <a:p>
            <a:pPr>
              <a:lnSpc>
                <a:spcPts val="1500"/>
              </a:lnSpc>
            </a:pPr>
            <a:r>
              <a:rPr lang="nb-NO" sz="1200" dirty="0" smtClean="0"/>
              <a:t>The </a:t>
            </a:r>
            <a:r>
              <a:rPr lang="nb-NO" sz="1200" dirty="0" err="1"/>
              <a:t>transition</a:t>
            </a:r>
            <a:r>
              <a:rPr lang="nb-NO" sz="1200" dirty="0"/>
              <a:t> </a:t>
            </a:r>
            <a:r>
              <a:rPr lang="nb-NO" sz="1200" dirty="0" err="1"/>
              <a:t>zone</a:t>
            </a:r>
            <a:r>
              <a:rPr lang="nb-NO" sz="1200" dirty="0"/>
              <a:t> </a:t>
            </a:r>
            <a:r>
              <a:rPr lang="nb-NO" sz="1200" dirty="0" err="1"/>
              <a:t>represents</a:t>
            </a:r>
            <a:r>
              <a:rPr lang="nb-NO" sz="1200" dirty="0"/>
              <a:t> an </a:t>
            </a:r>
            <a:r>
              <a:rPr lang="nb-NO" sz="1200" dirty="0" smtClean="0">
                <a:solidFill>
                  <a:srgbClr val="0066FF"/>
                </a:solidFill>
              </a:rPr>
              <a:t>"</a:t>
            </a:r>
            <a:r>
              <a:rPr lang="nb-NO" sz="1200" dirty="0" err="1" smtClean="0">
                <a:solidFill>
                  <a:srgbClr val="0066FF"/>
                </a:solidFill>
              </a:rPr>
              <a:t>infinite</a:t>
            </a:r>
            <a:r>
              <a:rPr lang="nb-NO" sz="1200" dirty="0" smtClean="0">
                <a:solidFill>
                  <a:srgbClr val="0066FF"/>
                </a:solidFill>
              </a:rPr>
              <a:t>"</a:t>
            </a:r>
          </a:p>
          <a:p>
            <a:pPr>
              <a:lnSpc>
                <a:spcPts val="1500"/>
              </a:lnSpc>
            </a:pPr>
            <a:r>
              <a:rPr lang="nb-NO" sz="1200" dirty="0">
                <a:solidFill>
                  <a:srgbClr val="0066FF"/>
                </a:solidFill>
              </a:rPr>
              <a:t> </a:t>
            </a:r>
            <a:r>
              <a:rPr lang="nb-NO" sz="1200" dirty="0" smtClean="0">
                <a:solidFill>
                  <a:srgbClr val="0066FF"/>
                </a:solidFill>
              </a:rPr>
              <a:t>    H</a:t>
            </a:r>
            <a:r>
              <a:rPr lang="nb-NO" sz="1200" baseline="-25000" dirty="0" smtClean="0">
                <a:solidFill>
                  <a:srgbClr val="0066FF"/>
                </a:solidFill>
              </a:rPr>
              <a:t>2</a:t>
            </a:r>
            <a:r>
              <a:rPr lang="nb-NO" sz="1200" dirty="0" smtClean="0">
                <a:solidFill>
                  <a:srgbClr val="0066FF"/>
                </a:solidFill>
              </a:rPr>
              <a:t>O-reservoir</a:t>
            </a:r>
            <a:r>
              <a:rPr lang="nb-NO" sz="1200" dirty="0" smtClean="0"/>
              <a:t> </a:t>
            </a:r>
            <a:endParaRPr lang="nb-NO" sz="1200" dirty="0"/>
          </a:p>
          <a:p>
            <a:pPr>
              <a:lnSpc>
                <a:spcPts val="600"/>
              </a:lnSpc>
            </a:pPr>
            <a:endParaRPr lang="nb-NO" sz="800" dirty="0" smtClean="0">
              <a:solidFill>
                <a:srgbClr val="0066FF"/>
              </a:solidFill>
            </a:endParaRPr>
          </a:p>
          <a:p>
            <a:pPr>
              <a:lnSpc>
                <a:spcPts val="1500"/>
              </a:lnSpc>
            </a:pPr>
            <a:r>
              <a:rPr lang="nb-NO" sz="1200" dirty="0" err="1" smtClean="0"/>
              <a:t>Seismologic</a:t>
            </a:r>
            <a:r>
              <a:rPr lang="nb-NO" sz="1200" dirty="0" smtClean="0"/>
              <a:t> </a:t>
            </a:r>
            <a:r>
              <a:rPr lang="nb-NO" sz="1200" dirty="0" err="1" smtClean="0"/>
              <a:t>evidence</a:t>
            </a:r>
            <a:r>
              <a:rPr lang="nb-NO" sz="1200" dirty="0" smtClean="0"/>
              <a:t> for </a:t>
            </a:r>
            <a:r>
              <a:rPr lang="nb-NO" sz="1200" b="1" dirty="0" err="1" smtClean="0">
                <a:solidFill>
                  <a:srgbClr val="FF6600"/>
                </a:solidFill>
              </a:rPr>
              <a:t>low-velocity</a:t>
            </a:r>
            <a:r>
              <a:rPr lang="nb-NO" sz="1200" b="1" dirty="0" smtClean="0">
                <a:solidFill>
                  <a:srgbClr val="FF6600"/>
                </a:solidFill>
              </a:rPr>
              <a:t> </a:t>
            </a:r>
            <a:r>
              <a:rPr lang="nb-NO" sz="1200" b="1" dirty="0" err="1" smtClean="0">
                <a:solidFill>
                  <a:srgbClr val="FF6600"/>
                </a:solidFill>
              </a:rPr>
              <a:t>layers</a:t>
            </a:r>
            <a:r>
              <a:rPr lang="nb-NO" sz="1200" b="1" dirty="0" smtClean="0">
                <a:solidFill>
                  <a:srgbClr val="FF6600"/>
                </a:solidFill>
              </a:rPr>
              <a:t> </a:t>
            </a:r>
            <a:r>
              <a:rPr lang="nb-NO" sz="1200" dirty="0" err="1" smtClean="0"/>
              <a:t>above</a:t>
            </a:r>
            <a:endParaRPr lang="nb-NO" sz="1200" dirty="0" smtClean="0"/>
          </a:p>
          <a:p>
            <a:pPr>
              <a:lnSpc>
                <a:spcPts val="1500"/>
              </a:lnSpc>
            </a:pPr>
            <a:r>
              <a:rPr lang="nb-NO" sz="1200" dirty="0" smtClean="0"/>
              <a:t>  </a:t>
            </a:r>
            <a:r>
              <a:rPr lang="nb-NO" sz="1200" dirty="0" err="1" smtClean="0"/>
              <a:t>the</a:t>
            </a:r>
            <a:r>
              <a:rPr lang="nb-NO" sz="1200" dirty="0" smtClean="0"/>
              <a:t> 410 km and below the 660 km </a:t>
            </a:r>
            <a:r>
              <a:rPr lang="nb-NO" sz="1200" dirty="0" err="1" smtClean="0"/>
              <a:t>dicontinuities</a:t>
            </a:r>
            <a:endParaRPr lang="nb-NO" sz="1200" dirty="0" smtClean="0"/>
          </a:p>
          <a:p>
            <a:pPr>
              <a:lnSpc>
                <a:spcPts val="1500"/>
              </a:lnSpc>
            </a:pPr>
            <a:r>
              <a:rPr lang="nb-NO" sz="1600" b="1" dirty="0" smtClean="0">
                <a:solidFill>
                  <a:srgbClr val="FF0000"/>
                </a:solidFill>
              </a:rPr>
              <a:t>              </a:t>
            </a:r>
            <a:r>
              <a:rPr lang="nb-NO" sz="1400" b="1" dirty="0" err="1" smtClean="0">
                <a:solidFill>
                  <a:srgbClr val="FF6600"/>
                </a:solidFill>
              </a:rPr>
              <a:t>H</a:t>
            </a:r>
            <a:r>
              <a:rPr lang="nb-NO" sz="1400" b="1" baseline="-25000" dirty="0" err="1" smtClean="0">
                <a:solidFill>
                  <a:srgbClr val="FF6600"/>
                </a:solidFill>
              </a:rPr>
              <a:t>2</a:t>
            </a:r>
            <a:r>
              <a:rPr lang="nb-NO" sz="1400" b="1" dirty="0" err="1" smtClean="0">
                <a:solidFill>
                  <a:srgbClr val="FF6600"/>
                </a:solidFill>
              </a:rPr>
              <a:t>O-induced</a:t>
            </a:r>
            <a:r>
              <a:rPr lang="nb-NO" sz="1400" b="1" dirty="0" smtClean="0">
                <a:solidFill>
                  <a:srgbClr val="FF6600"/>
                </a:solidFill>
              </a:rPr>
              <a:t> melting</a:t>
            </a:r>
          </a:p>
        </p:txBody>
      </p:sp>
    </p:spTree>
    <p:extLst>
      <p:ext uri="{BB962C8B-B14F-4D97-AF65-F5344CB8AC3E}">
        <p14:creationId xmlns:p14="http://schemas.microsoft.com/office/powerpoint/2010/main" val="3496378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1686" y="116632"/>
            <a:ext cx="7502375" cy="784830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b-NO" sz="1500" dirty="0" err="1" smtClean="0">
                <a:solidFill>
                  <a:srgbClr val="0066FF"/>
                </a:solidFill>
              </a:rPr>
              <a:t>Based</a:t>
            </a:r>
            <a:r>
              <a:rPr lang="nb-NO" sz="1500" dirty="0" smtClean="0">
                <a:solidFill>
                  <a:srgbClr val="0066FF"/>
                </a:solidFill>
              </a:rPr>
              <a:t> </a:t>
            </a:r>
            <a:r>
              <a:rPr lang="nb-NO" sz="1500" dirty="0" err="1" smtClean="0">
                <a:solidFill>
                  <a:srgbClr val="0066FF"/>
                </a:solidFill>
              </a:rPr>
              <a:t>on</a:t>
            </a:r>
            <a:r>
              <a:rPr lang="nb-NO" sz="1500" dirty="0" smtClean="0">
                <a:solidFill>
                  <a:srgbClr val="0066FF"/>
                </a:solidFill>
              </a:rPr>
              <a:t> </a:t>
            </a:r>
            <a:r>
              <a:rPr lang="nb-NO" sz="1500" b="1" dirty="0" smtClean="0">
                <a:solidFill>
                  <a:srgbClr val="0066FF"/>
                </a:solidFill>
              </a:rPr>
              <a:t>e.g.</a:t>
            </a:r>
            <a:r>
              <a:rPr lang="nb-NO" sz="1500" dirty="0" smtClean="0">
                <a:solidFill>
                  <a:srgbClr val="0066FF"/>
                </a:solidFill>
              </a:rPr>
              <a:t> </a:t>
            </a:r>
            <a:r>
              <a:rPr lang="nb-NO" sz="1500" dirty="0" err="1" smtClean="0">
                <a:solidFill>
                  <a:srgbClr val="0066FF"/>
                </a:solidFill>
              </a:rPr>
              <a:t>Sakamaki</a:t>
            </a:r>
            <a:r>
              <a:rPr lang="nb-NO" sz="1500" dirty="0" smtClean="0">
                <a:solidFill>
                  <a:srgbClr val="0066FF"/>
                </a:solidFill>
              </a:rPr>
              <a:t> et al. (2003, Nature), it </a:t>
            </a:r>
            <a:r>
              <a:rPr lang="nb-NO" sz="1500" dirty="0" err="1" smtClean="0">
                <a:solidFill>
                  <a:srgbClr val="0066FF"/>
                </a:solidFill>
              </a:rPr>
              <a:t>was</a:t>
            </a:r>
            <a:r>
              <a:rPr lang="nb-NO" sz="1500" dirty="0" smtClean="0">
                <a:solidFill>
                  <a:srgbClr val="0066FF"/>
                </a:solidFill>
              </a:rPr>
              <a:t> </a:t>
            </a:r>
            <a:r>
              <a:rPr lang="nb-NO" sz="1500" dirty="0" err="1" smtClean="0">
                <a:solidFill>
                  <a:srgbClr val="0066FF"/>
                </a:solidFill>
              </a:rPr>
              <a:t>commonly</a:t>
            </a:r>
            <a:r>
              <a:rPr lang="nb-NO" sz="1500" dirty="0" smtClean="0">
                <a:solidFill>
                  <a:srgbClr val="0066FF"/>
                </a:solidFill>
              </a:rPr>
              <a:t> </a:t>
            </a:r>
            <a:r>
              <a:rPr lang="nb-NO" sz="1500" dirty="0" err="1" smtClean="0">
                <a:solidFill>
                  <a:srgbClr val="0066FF"/>
                </a:solidFill>
              </a:rPr>
              <a:t>assumed</a:t>
            </a:r>
            <a:r>
              <a:rPr lang="nb-NO" sz="1500" dirty="0" smtClean="0">
                <a:solidFill>
                  <a:srgbClr val="0066FF"/>
                </a:solidFill>
              </a:rPr>
              <a:t> </a:t>
            </a:r>
            <a:r>
              <a:rPr lang="nb-NO" sz="1500" dirty="0" err="1" smtClean="0">
                <a:solidFill>
                  <a:srgbClr val="0066FF"/>
                </a:solidFill>
              </a:rPr>
              <a:t>that</a:t>
            </a:r>
            <a:r>
              <a:rPr lang="nb-NO" sz="1500" dirty="0" smtClean="0">
                <a:solidFill>
                  <a:srgbClr val="0066FF"/>
                </a:solidFill>
              </a:rPr>
              <a:t> </a:t>
            </a:r>
            <a:r>
              <a:rPr lang="nb-NO" sz="1500" dirty="0" err="1" smtClean="0">
                <a:solidFill>
                  <a:srgbClr val="0066FF"/>
                </a:solidFill>
              </a:rPr>
              <a:t>the</a:t>
            </a:r>
            <a:r>
              <a:rPr lang="nb-NO" sz="1500" dirty="0" smtClean="0">
                <a:solidFill>
                  <a:srgbClr val="0066FF"/>
                </a:solidFill>
              </a:rPr>
              <a:t> </a:t>
            </a:r>
            <a:r>
              <a:rPr lang="nb-NO" sz="1500" dirty="0" err="1" smtClean="0">
                <a:solidFill>
                  <a:srgbClr val="0066FF"/>
                </a:solidFill>
              </a:rPr>
              <a:t>hydrous</a:t>
            </a:r>
            <a:r>
              <a:rPr lang="nb-NO" sz="1500" dirty="0" smtClean="0">
                <a:solidFill>
                  <a:srgbClr val="0066FF"/>
                </a:solidFill>
              </a:rPr>
              <a:t> </a:t>
            </a:r>
            <a:r>
              <a:rPr lang="nb-NO" sz="1500" dirty="0" err="1" smtClean="0">
                <a:solidFill>
                  <a:srgbClr val="0066FF"/>
                </a:solidFill>
              </a:rPr>
              <a:t>melts</a:t>
            </a:r>
            <a:endParaRPr lang="nb-NO" sz="1500" dirty="0" smtClean="0">
              <a:solidFill>
                <a:srgbClr val="0066FF"/>
              </a:solidFill>
            </a:endParaRPr>
          </a:p>
          <a:p>
            <a:r>
              <a:rPr lang="nb-NO" sz="1500" dirty="0" err="1" smtClean="0">
                <a:solidFill>
                  <a:srgbClr val="0066FF"/>
                </a:solidFill>
              </a:rPr>
              <a:t>formed</a:t>
            </a:r>
            <a:r>
              <a:rPr lang="nb-NO" sz="1500" dirty="0" smtClean="0">
                <a:solidFill>
                  <a:srgbClr val="0066FF"/>
                </a:solidFill>
              </a:rPr>
              <a:t> by </a:t>
            </a:r>
            <a:r>
              <a:rPr lang="nb-NO" sz="1500" dirty="0" err="1" smtClean="0">
                <a:solidFill>
                  <a:srgbClr val="0066FF"/>
                </a:solidFill>
              </a:rPr>
              <a:t>dehydration</a:t>
            </a:r>
            <a:r>
              <a:rPr lang="nb-NO" sz="1500" dirty="0" smtClean="0">
                <a:solidFill>
                  <a:srgbClr val="0066FF"/>
                </a:solidFill>
              </a:rPr>
              <a:t> melting in </a:t>
            </a:r>
            <a:r>
              <a:rPr lang="nb-NO" sz="1500" dirty="0" err="1" smtClean="0">
                <a:solidFill>
                  <a:srgbClr val="0066FF"/>
                </a:solidFill>
              </a:rPr>
              <a:t>ascending</a:t>
            </a:r>
            <a:r>
              <a:rPr lang="nb-NO" sz="1500" dirty="0" smtClean="0">
                <a:solidFill>
                  <a:srgbClr val="0066FF"/>
                </a:solidFill>
              </a:rPr>
              <a:t> mantle by </a:t>
            </a:r>
            <a:r>
              <a:rPr lang="nb-NO" sz="1500" dirty="0" err="1" smtClean="0">
                <a:solidFill>
                  <a:srgbClr val="0066FF"/>
                </a:solidFill>
              </a:rPr>
              <a:t>the</a:t>
            </a:r>
            <a:r>
              <a:rPr lang="nb-NO" sz="1500" dirty="0" smtClean="0">
                <a:solidFill>
                  <a:srgbClr val="0066FF"/>
                </a:solidFill>
              </a:rPr>
              <a:t> </a:t>
            </a:r>
            <a:r>
              <a:rPr lang="nb-NO" sz="1500" dirty="0" err="1" smtClean="0">
                <a:solidFill>
                  <a:srgbClr val="0066FF"/>
                </a:solidFill>
              </a:rPr>
              <a:t>conversion</a:t>
            </a:r>
            <a:r>
              <a:rPr lang="nb-NO" sz="1500" dirty="0" smtClean="0">
                <a:solidFill>
                  <a:srgbClr val="0066FF"/>
                </a:solidFill>
              </a:rPr>
              <a:t> of </a:t>
            </a:r>
            <a:r>
              <a:rPr lang="nb-NO" sz="1500" dirty="0" err="1" smtClean="0">
                <a:solidFill>
                  <a:srgbClr val="0066FF"/>
                </a:solidFill>
              </a:rPr>
              <a:t>wadsleyite</a:t>
            </a:r>
            <a:r>
              <a:rPr lang="nb-NO" sz="1500" dirty="0" smtClean="0">
                <a:solidFill>
                  <a:srgbClr val="0066FF"/>
                </a:solidFill>
              </a:rPr>
              <a:t> to </a:t>
            </a:r>
            <a:r>
              <a:rPr lang="nb-NO" sz="1500" dirty="0" err="1" smtClean="0">
                <a:solidFill>
                  <a:srgbClr val="0066FF"/>
                </a:solidFill>
              </a:rPr>
              <a:t>olivine</a:t>
            </a:r>
            <a:endParaRPr lang="nb-NO" sz="1500" dirty="0">
              <a:solidFill>
                <a:srgbClr val="0066FF"/>
              </a:solidFill>
            </a:endParaRPr>
          </a:p>
          <a:p>
            <a:r>
              <a:rPr lang="nb-NO" sz="1500" dirty="0" err="1" smtClean="0">
                <a:solidFill>
                  <a:srgbClr val="0066FF"/>
                </a:solidFill>
              </a:rPr>
              <a:t>would</a:t>
            </a:r>
            <a:r>
              <a:rPr lang="nb-NO" sz="1500" dirty="0" smtClean="0">
                <a:solidFill>
                  <a:srgbClr val="0066FF"/>
                </a:solidFill>
              </a:rPr>
              <a:t> be </a:t>
            </a:r>
            <a:r>
              <a:rPr lang="nb-NO" sz="1500" dirty="0" err="1" smtClean="0">
                <a:solidFill>
                  <a:srgbClr val="0066FF"/>
                </a:solidFill>
              </a:rPr>
              <a:t>negatively</a:t>
            </a:r>
            <a:r>
              <a:rPr lang="nb-NO" sz="1500" dirty="0" smtClean="0">
                <a:solidFill>
                  <a:srgbClr val="0066FF"/>
                </a:solidFill>
              </a:rPr>
              <a:t> </a:t>
            </a:r>
            <a:r>
              <a:rPr lang="nb-NO" sz="1500" dirty="0" err="1" smtClean="0">
                <a:solidFill>
                  <a:srgbClr val="0066FF"/>
                </a:solidFill>
              </a:rPr>
              <a:t>buoyant</a:t>
            </a:r>
            <a:r>
              <a:rPr lang="nb-NO" sz="1500" dirty="0" smtClean="0">
                <a:solidFill>
                  <a:srgbClr val="0066FF"/>
                </a:solidFill>
              </a:rPr>
              <a:t> and </a:t>
            </a:r>
            <a:r>
              <a:rPr lang="nb-NO" sz="1500" dirty="0" err="1" smtClean="0">
                <a:solidFill>
                  <a:srgbClr val="0066FF"/>
                </a:solidFill>
              </a:rPr>
              <a:t>accumulate</a:t>
            </a:r>
            <a:r>
              <a:rPr lang="nb-NO" sz="1500" dirty="0" smtClean="0">
                <a:solidFill>
                  <a:srgbClr val="0066FF"/>
                </a:solidFill>
              </a:rPr>
              <a:t> </a:t>
            </a:r>
            <a:r>
              <a:rPr lang="nb-NO" sz="1500" dirty="0" err="1" smtClean="0">
                <a:solidFill>
                  <a:srgbClr val="0066FF"/>
                </a:solidFill>
              </a:rPr>
              <a:t>above</a:t>
            </a:r>
            <a:r>
              <a:rPr lang="nb-NO" sz="1500" dirty="0" smtClean="0">
                <a:solidFill>
                  <a:srgbClr val="0066FF"/>
                </a:solidFill>
              </a:rPr>
              <a:t> </a:t>
            </a:r>
            <a:r>
              <a:rPr lang="nb-NO" sz="1500" dirty="0" err="1" smtClean="0">
                <a:solidFill>
                  <a:srgbClr val="0066FF"/>
                </a:solidFill>
              </a:rPr>
              <a:t>the</a:t>
            </a:r>
            <a:r>
              <a:rPr lang="nb-NO" sz="1500" dirty="0" smtClean="0">
                <a:solidFill>
                  <a:srgbClr val="0066FF"/>
                </a:solidFill>
              </a:rPr>
              <a:t> 410 km </a:t>
            </a:r>
            <a:r>
              <a:rPr lang="nb-NO" sz="1500" dirty="0" err="1" smtClean="0">
                <a:solidFill>
                  <a:srgbClr val="0066FF"/>
                </a:solidFill>
              </a:rPr>
              <a:t>discontinuity</a:t>
            </a:r>
            <a:r>
              <a:rPr lang="nb-NO" sz="1500" dirty="0" smtClean="0">
                <a:solidFill>
                  <a:srgbClr val="0066FF"/>
                </a:solidFill>
              </a:rPr>
              <a:t>.      </a:t>
            </a:r>
            <a:endParaRPr lang="en-GB" sz="1500" dirty="0">
              <a:solidFill>
                <a:srgbClr val="0066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034652" y="116632"/>
            <a:ext cx="995785" cy="425758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ts val="1300"/>
              </a:lnSpc>
            </a:pPr>
            <a:r>
              <a:rPr lang="nb-NO" sz="1200" dirty="0" err="1" smtClean="0"/>
              <a:t>Drewitt</a:t>
            </a:r>
            <a:r>
              <a:rPr lang="nb-NO" sz="1200" dirty="0" smtClean="0"/>
              <a:t> et al.</a:t>
            </a:r>
          </a:p>
          <a:p>
            <a:pPr>
              <a:lnSpc>
                <a:spcPts val="1300"/>
              </a:lnSpc>
            </a:pPr>
            <a:r>
              <a:rPr lang="nb-NO" sz="1200" dirty="0" smtClean="0"/>
              <a:t>2022, EPSL</a:t>
            </a:r>
            <a:endParaRPr lang="en-GB" sz="1200" dirty="0"/>
          </a:p>
        </p:txBody>
      </p:sp>
      <p:sp>
        <p:nvSpPr>
          <p:cNvPr id="5" name="TextBox 4"/>
          <p:cNvSpPr txBox="1"/>
          <p:nvPr/>
        </p:nvSpPr>
        <p:spPr>
          <a:xfrm>
            <a:off x="107504" y="961564"/>
            <a:ext cx="15937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800" b="1" dirty="0" err="1" smtClean="0">
                <a:solidFill>
                  <a:srgbClr val="0066FF"/>
                </a:solidFill>
              </a:rPr>
              <a:t>But</a:t>
            </a:r>
            <a:r>
              <a:rPr lang="nb-NO" sz="2800" b="1" dirty="0" smtClean="0">
                <a:solidFill>
                  <a:srgbClr val="0066FF"/>
                </a:solidFill>
              </a:rPr>
              <a:t> </a:t>
            </a:r>
            <a:r>
              <a:rPr lang="nb-NO" sz="2800" b="1" dirty="0" err="1" smtClean="0">
                <a:solidFill>
                  <a:srgbClr val="0066FF"/>
                </a:solidFill>
              </a:rPr>
              <a:t>now</a:t>
            </a:r>
            <a:r>
              <a:rPr lang="nb-NO" sz="2800" b="1" dirty="0" smtClean="0">
                <a:solidFill>
                  <a:srgbClr val="0066FF"/>
                </a:solidFill>
              </a:rPr>
              <a:t>:</a:t>
            </a:r>
            <a:endParaRPr lang="en-GB" sz="2800" b="1" dirty="0">
              <a:solidFill>
                <a:srgbClr val="0066F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686" y="1473135"/>
            <a:ext cx="8582685" cy="10502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237" y="2708920"/>
            <a:ext cx="8824501" cy="3265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077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1999" y="53683"/>
            <a:ext cx="7356501" cy="338554"/>
          </a:xfrm>
          <a:prstGeom prst="rect">
            <a:avLst/>
          </a:prstGeom>
          <a:solidFill>
            <a:srgbClr val="DEDEDE"/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b-NO" sz="1600" dirty="0" err="1" smtClean="0">
                <a:solidFill>
                  <a:srgbClr val="3333FF"/>
                </a:solidFill>
              </a:rPr>
              <a:t>Seismic</a:t>
            </a:r>
            <a:r>
              <a:rPr lang="nb-NO" sz="1600" dirty="0" smtClean="0">
                <a:solidFill>
                  <a:srgbClr val="3333FF"/>
                </a:solidFill>
              </a:rPr>
              <a:t> and </a:t>
            </a:r>
            <a:r>
              <a:rPr lang="nb-NO" sz="1600" dirty="0" err="1" smtClean="0">
                <a:solidFill>
                  <a:srgbClr val="3333FF"/>
                </a:solidFill>
              </a:rPr>
              <a:t>experiments</a:t>
            </a:r>
            <a:r>
              <a:rPr lang="nb-NO" sz="1600" dirty="0" smtClean="0">
                <a:solidFill>
                  <a:srgbClr val="3333FF"/>
                </a:solidFill>
              </a:rPr>
              <a:t> </a:t>
            </a:r>
            <a:r>
              <a:rPr lang="nb-NO" sz="1600" dirty="0" err="1" smtClean="0">
                <a:solidFill>
                  <a:srgbClr val="3333FF"/>
                </a:solidFill>
              </a:rPr>
              <a:t>evidence</a:t>
            </a:r>
            <a:r>
              <a:rPr lang="nb-NO" sz="1600" dirty="0" smtClean="0">
                <a:solidFill>
                  <a:srgbClr val="3333FF"/>
                </a:solidFill>
              </a:rPr>
              <a:t> for </a:t>
            </a:r>
            <a:r>
              <a:rPr lang="nb-NO" sz="1600" dirty="0" err="1" smtClean="0">
                <a:solidFill>
                  <a:srgbClr val="3333FF"/>
                </a:solidFill>
              </a:rPr>
              <a:t>hydrous</a:t>
            </a:r>
            <a:r>
              <a:rPr lang="nb-NO" sz="1600" dirty="0" smtClean="0">
                <a:solidFill>
                  <a:srgbClr val="3333FF"/>
                </a:solidFill>
              </a:rPr>
              <a:t> melting </a:t>
            </a:r>
            <a:r>
              <a:rPr lang="nb-NO" sz="1600" dirty="0" err="1" smtClean="0">
                <a:solidFill>
                  <a:srgbClr val="3333FF"/>
                </a:solidFill>
              </a:rPr>
              <a:t>above</a:t>
            </a:r>
            <a:r>
              <a:rPr lang="nb-NO" sz="1600" dirty="0" smtClean="0">
                <a:solidFill>
                  <a:srgbClr val="3333FF"/>
                </a:solidFill>
              </a:rPr>
              <a:t> </a:t>
            </a:r>
            <a:r>
              <a:rPr lang="nb-NO" sz="1600" dirty="0" err="1" smtClean="0">
                <a:solidFill>
                  <a:srgbClr val="3333FF"/>
                </a:solidFill>
              </a:rPr>
              <a:t>the</a:t>
            </a:r>
            <a:r>
              <a:rPr lang="nb-NO" sz="1600" dirty="0" smtClean="0">
                <a:solidFill>
                  <a:srgbClr val="3333FF"/>
                </a:solidFill>
              </a:rPr>
              <a:t> 410 km </a:t>
            </a:r>
            <a:r>
              <a:rPr lang="nb-NO" sz="1600" dirty="0" err="1" smtClean="0">
                <a:solidFill>
                  <a:srgbClr val="3333FF"/>
                </a:solidFill>
              </a:rPr>
              <a:t>discontinuity</a:t>
            </a:r>
            <a:endParaRPr lang="nb-NO" sz="1600" dirty="0" smtClean="0">
              <a:solidFill>
                <a:srgbClr val="3333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6418" y="4005064"/>
            <a:ext cx="4678465" cy="172819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92292" y="4005064"/>
            <a:ext cx="3135795" cy="887422"/>
          </a:xfrm>
          <a:prstGeom prst="rect">
            <a:avLst/>
          </a:prstGeom>
          <a:solidFill>
            <a:srgbClr val="DEDEDE"/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ts val="1800"/>
              </a:lnSpc>
            </a:pPr>
            <a:r>
              <a:rPr lang="nb-NO" sz="1400" dirty="0" err="1" smtClean="0"/>
              <a:t>H</a:t>
            </a:r>
            <a:r>
              <a:rPr lang="nb-NO" sz="1400" baseline="-25000" dirty="0" err="1" smtClean="0"/>
              <a:t>2</a:t>
            </a:r>
            <a:r>
              <a:rPr lang="nb-NO" sz="1400" dirty="0" err="1" smtClean="0"/>
              <a:t>O-bearing</a:t>
            </a:r>
            <a:r>
              <a:rPr lang="nb-NO" sz="1400" dirty="0" smtClean="0"/>
              <a:t> </a:t>
            </a:r>
            <a:r>
              <a:rPr lang="nb-NO" sz="1400" dirty="0" err="1" smtClean="0"/>
              <a:t>peridotite</a:t>
            </a:r>
            <a:r>
              <a:rPr lang="nb-NO" sz="1400" dirty="0"/>
              <a:t> </a:t>
            </a:r>
            <a:r>
              <a:rPr lang="nb-NO" sz="1400" dirty="0" err="1" smtClean="0"/>
              <a:t>synthesised</a:t>
            </a:r>
            <a:r>
              <a:rPr lang="nb-NO" sz="1400" dirty="0" smtClean="0"/>
              <a:t> at</a:t>
            </a:r>
          </a:p>
          <a:p>
            <a:pPr>
              <a:lnSpc>
                <a:spcPts val="1800"/>
              </a:lnSpc>
            </a:pPr>
            <a:r>
              <a:rPr lang="nb-NO" sz="1400" dirty="0" smtClean="0"/>
              <a:t>14 </a:t>
            </a:r>
            <a:r>
              <a:rPr lang="nb-NO" sz="1400" dirty="0" err="1" smtClean="0"/>
              <a:t>GPa</a:t>
            </a:r>
            <a:r>
              <a:rPr lang="nb-NO" sz="1400" dirty="0" smtClean="0"/>
              <a:t> </a:t>
            </a:r>
            <a:r>
              <a:rPr lang="nb-NO" sz="1200" dirty="0" smtClean="0"/>
              <a:t>(&gt;410 km </a:t>
            </a:r>
            <a:r>
              <a:rPr lang="nb-NO" sz="1200" dirty="0" err="1" smtClean="0"/>
              <a:t>depth</a:t>
            </a:r>
            <a:r>
              <a:rPr lang="nb-NO" sz="1200" dirty="0" smtClean="0"/>
              <a:t>) </a:t>
            </a:r>
            <a:r>
              <a:rPr lang="nb-NO" sz="1400" dirty="0" smtClean="0"/>
              <a:t>and run at 12 </a:t>
            </a:r>
            <a:r>
              <a:rPr lang="nb-NO" sz="1400" dirty="0" err="1" smtClean="0"/>
              <a:t>GPa</a:t>
            </a:r>
            <a:endParaRPr lang="nb-NO" sz="1400" dirty="0" smtClean="0"/>
          </a:p>
          <a:p>
            <a:pPr>
              <a:lnSpc>
                <a:spcPts val="2600"/>
              </a:lnSpc>
            </a:pPr>
            <a:r>
              <a:rPr lang="nb-NO" sz="1200" dirty="0" smtClean="0"/>
              <a:t>     </a:t>
            </a:r>
            <a:r>
              <a:rPr lang="nb-NO" sz="1200" dirty="0" err="1" smtClean="0"/>
              <a:t>Freitas</a:t>
            </a:r>
            <a:r>
              <a:rPr lang="nb-NO" sz="1200" dirty="0" smtClean="0"/>
              <a:t> et al. (2018, Nat. Comm)</a:t>
            </a:r>
            <a:endParaRPr lang="en-GB" sz="12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537" y="1268423"/>
            <a:ext cx="3281119" cy="20751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1620" y="759745"/>
            <a:ext cx="5121103" cy="295333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00537" y="780982"/>
            <a:ext cx="2235356" cy="487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600"/>
              </a:lnSpc>
            </a:pPr>
            <a:r>
              <a:rPr lang="nb-NO" sz="1500" dirty="0" smtClean="0"/>
              <a:t>152 </a:t>
            </a:r>
            <a:r>
              <a:rPr lang="nb-NO" sz="1500" dirty="0" err="1" smtClean="0"/>
              <a:t>stations</a:t>
            </a:r>
            <a:r>
              <a:rPr lang="nb-NO" sz="1500" dirty="0" smtClean="0"/>
              <a:t> </a:t>
            </a:r>
            <a:r>
              <a:rPr lang="nb-NO" sz="1500" dirty="0" err="1" smtClean="0"/>
              <a:t>investigated</a:t>
            </a:r>
            <a:endParaRPr lang="nb-NO" sz="1500" dirty="0" smtClean="0"/>
          </a:p>
          <a:p>
            <a:pPr>
              <a:lnSpc>
                <a:spcPts val="1600"/>
              </a:lnSpc>
            </a:pPr>
            <a:r>
              <a:rPr lang="nb-NO" sz="1200" dirty="0" err="1" smtClean="0"/>
              <a:t>Tauzin</a:t>
            </a:r>
            <a:r>
              <a:rPr lang="nb-NO" sz="1200" dirty="0" smtClean="0"/>
              <a:t> et al. (2010, Nat. </a:t>
            </a:r>
            <a:r>
              <a:rPr lang="nb-NO" sz="1200" dirty="0" err="1" smtClean="0"/>
              <a:t>Geosci</a:t>
            </a:r>
            <a:r>
              <a:rPr lang="nb-NO" sz="1200" dirty="0" smtClean="0"/>
              <a:t>.)</a:t>
            </a:r>
            <a:endParaRPr lang="en-US" sz="1200" dirty="0"/>
          </a:p>
        </p:txBody>
      </p:sp>
      <p:sp>
        <p:nvSpPr>
          <p:cNvPr id="15" name="TextBox 14"/>
          <p:cNvSpPr txBox="1"/>
          <p:nvPr/>
        </p:nvSpPr>
        <p:spPr>
          <a:xfrm>
            <a:off x="4520362" y="2161917"/>
            <a:ext cx="2225289" cy="207749"/>
          </a:xfrm>
          <a:prstGeom prst="rect">
            <a:avLst/>
          </a:prstGeom>
          <a:solidFill>
            <a:srgbClr val="DEDEDE"/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ts val="900"/>
              </a:lnSpc>
            </a:pPr>
            <a:r>
              <a:rPr lang="nb-NO" sz="1000" b="1" dirty="0" smtClean="0"/>
              <a:t>63</a:t>
            </a:r>
            <a:r>
              <a:rPr lang="nb-NO" sz="1000" dirty="0" smtClean="0"/>
              <a:t> </a:t>
            </a:r>
            <a:r>
              <a:rPr lang="nb-NO" sz="1000" dirty="0" err="1" smtClean="0"/>
              <a:t>stations</a:t>
            </a:r>
            <a:r>
              <a:rPr lang="nb-NO" sz="1000" dirty="0" smtClean="0"/>
              <a:t> </a:t>
            </a:r>
            <a:r>
              <a:rPr lang="nb-NO" sz="1000" dirty="0" err="1" smtClean="0"/>
              <a:t>without</a:t>
            </a:r>
            <a:r>
              <a:rPr lang="nb-NO" sz="1000" dirty="0" smtClean="0"/>
              <a:t> </a:t>
            </a:r>
            <a:r>
              <a:rPr lang="nb-NO" sz="1000" dirty="0" err="1" smtClean="0"/>
              <a:t>clear</a:t>
            </a:r>
            <a:r>
              <a:rPr lang="nb-NO" sz="1000" dirty="0" smtClean="0"/>
              <a:t> </a:t>
            </a:r>
            <a:r>
              <a:rPr lang="nb-NO" sz="1000" dirty="0" err="1" smtClean="0"/>
              <a:t>low</a:t>
            </a:r>
            <a:r>
              <a:rPr lang="nb-NO" sz="1000" dirty="0" smtClean="0"/>
              <a:t>-vel. </a:t>
            </a:r>
            <a:r>
              <a:rPr lang="nb-NO" sz="1000" dirty="0" err="1" smtClean="0"/>
              <a:t>zones</a:t>
            </a:r>
            <a:endParaRPr lang="en-GB" sz="1000" dirty="0"/>
          </a:p>
        </p:txBody>
      </p:sp>
      <p:sp>
        <p:nvSpPr>
          <p:cNvPr id="17" name="TextBox 16"/>
          <p:cNvSpPr txBox="1"/>
          <p:nvPr/>
        </p:nvSpPr>
        <p:spPr>
          <a:xfrm>
            <a:off x="4438169" y="580849"/>
            <a:ext cx="3446199" cy="207749"/>
          </a:xfrm>
          <a:prstGeom prst="rect">
            <a:avLst/>
          </a:prstGeom>
          <a:solidFill>
            <a:srgbClr val="DEDEDE"/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900"/>
              </a:lnSpc>
            </a:pPr>
            <a:r>
              <a:rPr lang="nb-NO" sz="1000" b="1" dirty="0" smtClean="0"/>
              <a:t>89</a:t>
            </a:r>
            <a:r>
              <a:rPr lang="nb-NO" sz="1000" dirty="0" smtClean="0"/>
              <a:t> </a:t>
            </a:r>
            <a:r>
              <a:rPr lang="nb-NO" sz="1000" dirty="0" err="1" smtClean="0"/>
              <a:t>stations</a:t>
            </a:r>
            <a:r>
              <a:rPr lang="nb-NO" sz="1000" dirty="0" smtClean="0"/>
              <a:t> </a:t>
            </a:r>
            <a:r>
              <a:rPr lang="nb-NO" sz="1000" dirty="0" err="1" smtClean="0"/>
              <a:t>with</a:t>
            </a:r>
            <a:r>
              <a:rPr lang="nb-NO" sz="1000" dirty="0" smtClean="0"/>
              <a:t> </a:t>
            </a:r>
            <a:r>
              <a:rPr lang="nb-NO" sz="1000" dirty="0" err="1" smtClean="0"/>
              <a:t>low</a:t>
            </a:r>
            <a:r>
              <a:rPr lang="nb-NO" sz="1000" dirty="0" smtClean="0"/>
              <a:t>-vel. </a:t>
            </a:r>
            <a:r>
              <a:rPr lang="nb-NO" sz="1000" dirty="0" err="1" smtClean="0"/>
              <a:t>zones</a:t>
            </a:r>
            <a:r>
              <a:rPr lang="nb-NO" sz="1000" dirty="0" smtClean="0"/>
              <a:t> </a:t>
            </a:r>
            <a:r>
              <a:rPr lang="nb-NO" sz="1000" dirty="0" err="1" smtClean="0"/>
              <a:t>above</a:t>
            </a:r>
            <a:r>
              <a:rPr lang="nb-NO" sz="1000" dirty="0" smtClean="0"/>
              <a:t> </a:t>
            </a:r>
            <a:r>
              <a:rPr lang="nb-NO" sz="1000" dirty="0" err="1" smtClean="0"/>
              <a:t>the</a:t>
            </a:r>
            <a:r>
              <a:rPr lang="nb-NO" sz="1000" dirty="0" smtClean="0"/>
              <a:t> 410 km </a:t>
            </a:r>
            <a:r>
              <a:rPr lang="nb-NO" sz="1000" dirty="0" err="1" smtClean="0"/>
              <a:t>discontinuity</a:t>
            </a:r>
            <a:endParaRPr lang="en-GB" sz="1000" dirty="0"/>
          </a:p>
        </p:txBody>
      </p:sp>
      <p:sp>
        <p:nvSpPr>
          <p:cNvPr id="11" name="TextBox 10"/>
          <p:cNvSpPr txBox="1"/>
          <p:nvPr/>
        </p:nvSpPr>
        <p:spPr>
          <a:xfrm>
            <a:off x="467544" y="6117723"/>
            <a:ext cx="8208912" cy="553998"/>
          </a:xfrm>
          <a:prstGeom prst="rect">
            <a:avLst/>
          </a:prstGeom>
          <a:solidFill>
            <a:srgbClr val="FF99FF"/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nb-NO" sz="1400" dirty="0" err="1" smtClean="0">
                <a:solidFill>
                  <a:srgbClr val="800080"/>
                </a:solidFill>
              </a:rPr>
              <a:t>Although</a:t>
            </a:r>
            <a:r>
              <a:rPr lang="nb-NO" sz="1400" dirty="0" smtClean="0">
                <a:solidFill>
                  <a:srgbClr val="800080"/>
                </a:solidFill>
              </a:rPr>
              <a:t> </a:t>
            </a:r>
            <a:r>
              <a:rPr lang="nb-NO" sz="1400" dirty="0" err="1" smtClean="0">
                <a:solidFill>
                  <a:srgbClr val="800080"/>
                </a:solidFill>
              </a:rPr>
              <a:t>the</a:t>
            </a:r>
            <a:r>
              <a:rPr lang="nb-NO" sz="1400" dirty="0" smtClean="0">
                <a:solidFill>
                  <a:srgbClr val="800080"/>
                </a:solidFill>
              </a:rPr>
              <a:t> </a:t>
            </a:r>
            <a:r>
              <a:rPr lang="nb-NO" sz="1400" dirty="0" err="1" smtClean="0">
                <a:solidFill>
                  <a:srgbClr val="800080"/>
                </a:solidFill>
              </a:rPr>
              <a:t>indications</a:t>
            </a:r>
            <a:r>
              <a:rPr lang="nb-NO" sz="1400" dirty="0" smtClean="0">
                <a:solidFill>
                  <a:srgbClr val="800080"/>
                </a:solidFill>
              </a:rPr>
              <a:t> </a:t>
            </a:r>
            <a:r>
              <a:rPr lang="nb-NO" sz="1400" dirty="0" err="1" smtClean="0">
                <a:solidFill>
                  <a:srgbClr val="800080"/>
                </a:solidFill>
              </a:rPr>
              <a:t>low-velocity</a:t>
            </a:r>
            <a:r>
              <a:rPr lang="nb-NO" sz="1400" dirty="0" smtClean="0">
                <a:solidFill>
                  <a:srgbClr val="800080"/>
                </a:solidFill>
              </a:rPr>
              <a:t> </a:t>
            </a:r>
            <a:r>
              <a:rPr lang="nb-NO" sz="1400" dirty="0" err="1" smtClean="0">
                <a:solidFill>
                  <a:srgbClr val="800080"/>
                </a:solidFill>
              </a:rPr>
              <a:t>layers</a:t>
            </a:r>
            <a:r>
              <a:rPr lang="nb-NO" sz="1400" dirty="0" smtClean="0">
                <a:solidFill>
                  <a:srgbClr val="800080"/>
                </a:solidFill>
              </a:rPr>
              <a:t> </a:t>
            </a:r>
            <a:r>
              <a:rPr lang="nb-NO" sz="1400" dirty="0" err="1" smtClean="0">
                <a:solidFill>
                  <a:srgbClr val="800080"/>
                </a:solidFill>
              </a:rPr>
              <a:t>above</a:t>
            </a:r>
            <a:r>
              <a:rPr lang="nb-NO" sz="1400" dirty="0" smtClean="0">
                <a:solidFill>
                  <a:srgbClr val="800080"/>
                </a:solidFill>
              </a:rPr>
              <a:t> </a:t>
            </a:r>
            <a:r>
              <a:rPr lang="nb-NO" sz="1400" dirty="0" err="1" smtClean="0">
                <a:solidFill>
                  <a:srgbClr val="800080"/>
                </a:solidFill>
              </a:rPr>
              <a:t>the</a:t>
            </a:r>
            <a:r>
              <a:rPr lang="nb-NO" sz="1400" dirty="0" smtClean="0">
                <a:solidFill>
                  <a:srgbClr val="800080"/>
                </a:solidFill>
              </a:rPr>
              <a:t> mantle </a:t>
            </a:r>
            <a:r>
              <a:rPr lang="nb-NO" sz="1400" dirty="0" err="1" smtClean="0">
                <a:solidFill>
                  <a:srgbClr val="800080"/>
                </a:solidFill>
              </a:rPr>
              <a:t>transition</a:t>
            </a:r>
            <a:r>
              <a:rPr lang="nb-NO" sz="1400" dirty="0" smtClean="0">
                <a:solidFill>
                  <a:srgbClr val="800080"/>
                </a:solidFill>
              </a:rPr>
              <a:t> </a:t>
            </a:r>
            <a:r>
              <a:rPr lang="nb-NO" sz="1400" dirty="0" err="1" smtClean="0">
                <a:solidFill>
                  <a:srgbClr val="800080"/>
                </a:solidFill>
              </a:rPr>
              <a:t>zone</a:t>
            </a:r>
            <a:r>
              <a:rPr lang="nb-NO" sz="1400" dirty="0" smtClean="0">
                <a:solidFill>
                  <a:srgbClr val="800080"/>
                </a:solidFill>
              </a:rPr>
              <a:t> </a:t>
            </a:r>
            <a:r>
              <a:rPr lang="nb-NO" sz="1400" dirty="0" err="1" smtClean="0">
                <a:solidFill>
                  <a:srgbClr val="800080"/>
                </a:solidFill>
              </a:rPr>
              <a:t>may</a:t>
            </a:r>
            <a:r>
              <a:rPr lang="nb-NO" sz="1400" dirty="0" smtClean="0">
                <a:solidFill>
                  <a:srgbClr val="800080"/>
                </a:solidFill>
              </a:rPr>
              <a:t> support </a:t>
            </a:r>
            <a:r>
              <a:rPr lang="nb-NO" sz="1400" dirty="0" err="1" smtClean="0">
                <a:solidFill>
                  <a:srgbClr val="800080"/>
                </a:solidFill>
              </a:rPr>
              <a:t>partial</a:t>
            </a:r>
            <a:r>
              <a:rPr lang="nb-NO" sz="1400" dirty="0" smtClean="0">
                <a:solidFill>
                  <a:srgbClr val="800080"/>
                </a:solidFill>
              </a:rPr>
              <a:t> </a:t>
            </a:r>
            <a:r>
              <a:rPr lang="nb-NO" sz="1400" dirty="0" err="1" smtClean="0">
                <a:solidFill>
                  <a:srgbClr val="800080"/>
                </a:solidFill>
              </a:rPr>
              <a:t>dehydration</a:t>
            </a:r>
            <a:r>
              <a:rPr lang="nb-NO" sz="1400" dirty="0" smtClean="0">
                <a:solidFill>
                  <a:srgbClr val="800080"/>
                </a:solidFill>
              </a:rPr>
              <a:t> melting of </a:t>
            </a:r>
            <a:r>
              <a:rPr lang="nb-NO" sz="1400" dirty="0" err="1" smtClean="0">
                <a:solidFill>
                  <a:srgbClr val="800080"/>
                </a:solidFill>
              </a:rPr>
              <a:t>wadsleyite</a:t>
            </a:r>
            <a:r>
              <a:rPr lang="nb-NO" sz="1400" dirty="0" smtClean="0">
                <a:solidFill>
                  <a:srgbClr val="800080"/>
                </a:solidFill>
              </a:rPr>
              <a:t>, it </a:t>
            </a:r>
            <a:r>
              <a:rPr lang="nb-NO" sz="1400" dirty="0" err="1" smtClean="0">
                <a:solidFill>
                  <a:srgbClr val="800080"/>
                </a:solidFill>
              </a:rPr>
              <a:t>does</a:t>
            </a:r>
            <a:r>
              <a:rPr lang="nb-NO" sz="1400" dirty="0" smtClean="0">
                <a:solidFill>
                  <a:srgbClr val="800080"/>
                </a:solidFill>
              </a:rPr>
              <a:t> not </a:t>
            </a:r>
            <a:r>
              <a:rPr lang="nb-NO" sz="1400" dirty="0" err="1" smtClean="0">
                <a:solidFill>
                  <a:srgbClr val="800080"/>
                </a:solidFill>
              </a:rPr>
              <a:t>necessarily</a:t>
            </a:r>
            <a:r>
              <a:rPr lang="nb-NO" sz="1400" dirty="0" smtClean="0">
                <a:solidFill>
                  <a:srgbClr val="800080"/>
                </a:solidFill>
              </a:rPr>
              <a:t> </a:t>
            </a:r>
            <a:r>
              <a:rPr lang="nb-NO" sz="1400" dirty="0" err="1" smtClean="0">
                <a:solidFill>
                  <a:srgbClr val="800080"/>
                </a:solidFill>
              </a:rPr>
              <a:t>imply</a:t>
            </a:r>
            <a:r>
              <a:rPr lang="nb-NO" sz="1400" dirty="0" smtClean="0">
                <a:solidFill>
                  <a:srgbClr val="800080"/>
                </a:solidFill>
              </a:rPr>
              <a:t> melt </a:t>
            </a:r>
            <a:r>
              <a:rPr lang="nb-NO" sz="1400" dirty="0" err="1" smtClean="0">
                <a:solidFill>
                  <a:srgbClr val="800080"/>
                </a:solidFill>
              </a:rPr>
              <a:t>accumulation</a:t>
            </a:r>
            <a:r>
              <a:rPr lang="nb-NO" sz="1400" dirty="0" smtClean="0">
                <a:solidFill>
                  <a:srgbClr val="800080"/>
                </a:solidFill>
              </a:rPr>
              <a:t> at </a:t>
            </a:r>
            <a:r>
              <a:rPr lang="nb-NO" sz="1400" dirty="0" err="1" smtClean="0">
                <a:solidFill>
                  <a:srgbClr val="800080"/>
                </a:solidFill>
              </a:rPr>
              <a:t>this</a:t>
            </a:r>
            <a:r>
              <a:rPr lang="nb-NO" sz="1400" dirty="0" smtClean="0">
                <a:solidFill>
                  <a:srgbClr val="800080"/>
                </a:solidFill>
              </a:rPr>
              <a:t> </a:t>
            </a:r>
            <a:r>
              <a:rPr lang="nb-NO" sz="1400" dirty="0" err="1" smtClean="0">
                <a:solidFill>
                  <a:srgbClr val="800080"/>
                </a:solidFill>
              </a:rPr>
              <a:t>level</a:t>
            </a:r>
            <a:r>
              <a:rPr lang="nb-NO" sz="1400" dirty="0" smtClean="0">
                <a:solidFill>
                  <a:srgbClr val="800080"/>
                </a:solidFill>
              </a:rPr>
              <a:t>  (</a:t>
            </a:r>
            <a:r>
              <a:rPr lang="nb-NO" sz="1400" dirty="0" err="1" smtClean="0">
                <a:solidFill>
                  <a:srgbClr val="800080"/>
                </a:solidFill>
              </a:rPr>
              <a:t>Drewitt</a:t>
            </a:r>
            <a:r>
              <a:rPr lang="nb-NO" sz="1400" dirty="0" smtClean="0">
                <a:solidFill>
                  <a:srgbClr val="800080"/>
                </a:solidFill>
              </a:rPr>
              <a:t> et al. 2022, EPSL)  </a:t>
            </a:r>
          </a:p>
        </p:txBody>
      </p:sp>
    </p:spTree>
    <p:extLst>
      <p:ext uri="{BB962C8B-B14F-4D97-AF65-F5344CB8AC3E}">
        <p14:creationId xmlns:p14="http://schemas.microsoft.com/office/powerpoint/2010/main" val="1335846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07504" y="106182"/>
            <a:ext cx="2916248" cy="769441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b-NO" b="1" dirty="0" smtClean="0">
                <a:solidFill>
                  <a:srgbClr val="3333FF"/>
                </a:solidFill>
              </a:rPr>
              <a:t>Seismic study, western USA</a:t>
            </a:r>
          </a:p>
          <a:p>
            <a:r>
              <a:rPr lang="nb-NO" sz="1400" dirty="0" smtClean="0"/>
              <a:t> </a:t>
            </a:r>
            <a:r>
              <a:rPr lang="nb-NO" sz="1400" dirty="0" err="1" smtClean="0"/>
              <a:t>USArray</a:t>
            </a:r>
            <a:r>
              <a:rPr lang="nb-NO" sz="1400" dirty="0" smtClean="0"/>
              <a:t>-data, P- to S-</a:t>
            </a:r>
            <a:r>
              <a:rPr lang="nb-NO" sz="1400" dirty="0" err="1" smtClean="0"/>
              <a:t>conversions</a:t>
            </a:r>
            <a:endParaRPr lang="nb-NO" sz="1400" dirty="0"/>
          </a:p>
          <a:p>
            <a:r>
              <a:rPr lang="nb-NO" sz="1200" dirty="0" smtClean="0"/>
              <a:t>  </a:t>
            </a:r>
            <a:r>
              <a:rPr lang="nb-NO" sz="1200" dirty="0" err="1" smtClean="0"/>
              <a:t>Schmandt</a:t>
            </a:r>
            <a:r>
              <a:rPr lang="nb-NO" sz="1200" dirty="0" smtClean="0"/>
              <a:t> et al. (2015, Science)</a:t>
            </a:r>
            <a:endParaRPr lang="en-GB" sz="1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900" y="2832027"/>
            <a:ext cx="8151904" cy="399984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2200" y="340037"/>
            <a:ext cx="5281230" cy="23981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96" y="1279210"/>
            <a:ext cx="3816424" cy="88713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073394" y="99501"/>
            <a:ext cx="184377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100" dirty="0" err="1" smtClean="0"/>
              <a:t>SH11-TX</a:t>
            </a:r>
            <a:r>
              <a:rPr lang="nb-NO" sz="1100" dirty="0" smtClean="0"/>
              <a:t> </a:t>
            </a:r>
            <a:r>
              <a:rPr lang="nb-NO" sz="1100" dirty="0" err="1" smtClean="0"/>
              <a:t>tomography</a:t>
            </a:r>
            <a:r>
              <a:rPr lang="nb-NO" sz="1100" dirty="0" smtClean="0"/>
              <a:t> </a:t>
            </a:r>
            <a:r>
              <a:rPr lang="nb-NO" sz="1100" dirty="0" err="1" smtClean="0"/>
              <a:t>model</a:t>
            </a:r>
            <a:endParaRPr lang="en-US" sz="1100" dirty="0"/>
          </a:p>
        </p:txBody>
      </p:sp>
      <p:sp>
        <p:nvSpPr>
          <p:cNvPr id="9" name="TextBox 8"/>
          <p:cNvSpPr txBox="1"/>
          <p:nvPr/>
        </p:nvSpPr>
        <p:spPr>
          <a:xfrm>
            <a:off x="6732890" y="104725"/>
            <a:ext cx="176522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100" dirty="0" err="1" smtClean="0"/>
              <a:t>S40RTS</a:t>
            </a:r>
            <a:r>
              <a:rPr lang="nb-NO" sz="1100" dirty="0" smtClean="0"/>
              <a:t> </a:t>
            </a:r>
            <a:r>
              <a:rPr lang="nb-NO" sz="1100" dirty="0" err="1" smtClean="0"/>
              <a:t>tomography</a:t>
            </a:r>
            <a:r>
              <a:rPr lang="nb-NO" sz="1100" dirty="0" smtClean="0"/>
              <a:t> </a:t>
            </a:r>
            <a:r>
              <a:rPr lang="nb-NO" sz="1100" dirty="0" err="1" smtClean="0"/>
              <a:t>model</a:t>
            </a:r>
            <a:endParaRPr lang="en-US" sz="1100" dirty="0"/>
          </a:p>
        </p:txBody>
      </p:sp>
      <p:sp>
        <p:nvSpPr>
          <p:cNvPr id="10" name="TextBox 9"/>
          <p:cNvSpPr txBox="1"/>
          <p:nvPr/>
        </p:nvSpPr>
        <p:spPr>
          <a:xfrm>
            <a:off x="7489804" y="1567768"/>
            <a:ext cx="486030" cy="2975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800"/>
              </a:lnSpc>
            </a:pPr>
            <a:r>
              <a:rPr lang="nb-NO" sz="800" b="1" dirty="0" smtClean="0">
                <a:solidFill>
                  <a:schemeClr val="bg1"/>
                </a:solidFill>
              </a:rPr>
              <a:t>Rising</a:t>
            </a:r>
          </a:p>
          <a:p>
            <a:pPr>
              <a:lnSpc>
                <a:spcPts val="800"/>
              </a:lnSpc>
            </a:pPr>
            <a:r>
              <a:rPr lang="nb-NO" sz="800" b="1" dirty="0" smtClean="0">
                <a:solidFill>
                  <a:schemeClr val="bg1"/>
                </a:solidFill>
              </a:rPr>
              <a:t>mantle</a:t>
            </a:r>
            <a:endParaRPr lang="en-US" sz="8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775250" y="1558982"/>
            <a:ext cx="486030" cy="2975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800"/>
              </a:lnSpc>
            </a:pPr>
            <a:r>
              <a:rPr lang="nb-NO" sz="800" b="1" dirty="0" smtClean="0">
                <a:solidFill>
                  <a:srgbClr val="CC0000"/>
                </a:solidFill>
              </a:rPr>
              <a:t>Rising</a:t>
            </a:r>
          </a:p>
          <a:p>
            <a:pPr>
              <a:lnSpc>
                <a:spcPts val="800"/>
              </a:lnSpc>
            </a:pPr>
            <a:r>
              <a:rPr lang="nb-NO" sz="800" b="1" dirty="0" smtClean="0">
                <a:solidFill>
                  <a:srgbClr val="CC0000"/>
                </a:solidFill>
              </a:rPr>
              <a:t>mantle</a:t>
            </a:r>
            <a:endParaRPr lang="en-US" sz="800" b="1" dirty="0">
              <a:solidFill>
                <a:srgbClr val="CC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304979" y="403432"/>
            <a:ext cx="562975" cy="29751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lnSpc>
                <a:spcPts val="800"/>
              </a:lnSpc>
            </a:pPr>
            <a:r>
              <a:rPr lang="nb-NO" sz="900" b="1" dirty="0" smtClean="0">
                <a:solidFill>
                  <a:srgbClr val="FFFF00"/>
                </a:solidFill>
              </a:rPr>
              <a:t>Sinking</a:t>
            </a:r>
          </a:p>
          <a:p>
            <a:pPr>
              <a:lnSpc>
                <a:spcPts val="800"/>
              </a:lnSpc>
            </a:pPr>
            <a:r>
              <a:rPr lang="nb-NO" sz="900" b="1" dirty="0" smtClean="0">
                <a:solidFill>
                  <a:srgbClr val="FFFF00"/>
                </a:solidFill>
              </a:rPr>
              <a:t>mantle</a:t>
            </a:r>
            <a:endParaRPr lang="en-US" sz="900" b="1" dirty="0">
              <a:solidFill>
                <a:srgbClr val="FFFF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028150" y="404303"/>
            <a:ext cx="562975" cy="29751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lnSpc>
                <a:spcPts val="800"/>
              </a:lnSpc>
            </a:pPr>
            <a:r>
              <a:rPr lang="nb-NO" sz="900" b="1" dirty="0" smtClean="0">
                <a:solidFill>
                  <a:srgbClr val="FFFF00"/>
                </a:solidFill>
              </a:rPr>
              <a:t>Sinking</a:t>
            </a:r>
          </a:p>
          <a:p>
            <a:pPr>
              <a:lnSpc>
                <a:spcPts val="800"/>
              </a:lnSpc>
            </a:pPr>
            <a:r>
              <a:rPr lang="nb-NO" sz="900" b="1" dirty="0" smtClean="0">
                <a:solidFill>
                  <a:srgbClr val="FFFF00"/>
                </a:solidFill>
              </a:rPr>
              <a:t>mantle</a:t>
            </a:r>
            <a:endParaRPr lang="en-US" sz="900" b="1" dirty="0">
              <a:solidFill>
                <a:srgbClr val="FFFF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316852" y="5459997"/>
            <a:ext cx="1095172" cy="1949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800"/>
              </a:lnSpc>
            </a:pPr>
            <a:r>
              <a:rPr lang="nb-NO" sz="1100" b="1" dirty="0" smtClean="0"/>
              <a:t>Sinking mantle</a:t>
            </a:r>
            <a:endParaRPr lang="en-US" sz="1100" b="1" dirty="0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5095811" y="5614222"/>
            <a:ext cx="3960440" cy="0"/>
          </a:xfrm>
          <a:prstGeom prst="straightConnector1">
            <a:avLst/>
          </a:prstGeom>
          <a:ln w="6350"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7321106" y="4133826"/>
            <a:ext cx="1095172" cy="194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800"/>
              </a:lnSpc>
            </a:pPr>
            <a:r>
              <a:rPr lang="nb-NO" sz="1100" b="1" dirty="0" smtClean="0"/>
              <a:t>Sinking mantle</a:t>
            </a:r>
            <a:endParaRPr lang="en-US" sz="1100" b="1" dirty="0"/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7162040" y="4294606"/>
            <a:ext cx="1469383" cy="10571"/>
          </a:xfrm>
          <a:prstGeom prst="straightConnector1">
            <a:avLst/>
          </a:prstGeom>
          <a:ln w="6350"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7721245" y="2906253"/>
            <a:ext cx="1095172" cy="194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800"/>
              </a:lnSpc>
            </a:pPr>
            <a:r>
              <a:rPr lang="nb-NO" sz="1100" b="1" dirty="0" smtClean="0"/>
              <a:t>Sinking mantle</a:t>
            </a:r>
            <a:endParaRPr lang="en-US" sz="1100" b="1" dirty="0"/>
          </a:p>
        </p:txBody>
      </p:sp>
      <p:cxnSp>
        <p:nvCxnSpPr>
          <p:cNvPr id="29" name="Straight Arrow Connector 28"/>
          <p:cNvCxnSpPr/>
          <p:nvPr/>
        </p:nvCxnSpPr>
        <p:spPr>
          <a:xfrm>
            <a:off x="7288892" y="3061239"/>
            <a:ext cx="1828461" cy="10630"/>
          </a:xfrm>
          <a:prstGeom prst="straightConnector1">
            <a:avLst/>
          </a:prstGeom>
          <a:ln w="6350"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5237608" y="2855899"/>
            <a:ext cx="18790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200"/>
              </a:lnSpc>
            </a:pPr>
            <a:r>
              <a:rPr lang="nb-NO" sz="1100" b="1" dirty="0" smtClean="0"/>
              <a:t>          Rising mantle,</a:t>
            </a:r>
          </a:p>
          <a:p>
            <a:pPr>
              <a:lnSpc>
                <a:spcPts val="1200"/>
              </a:lnSpc>
            </a:pPr>
            <a:r>
              <a:rPr lang="nb-NO" sz="900" dirty="0" smtClean="0"/>
              <a:t>Colorado Plateau to Baja California</a:t>
            </a:r>
            <a:endParaRPr lang="en-US" sz="900" dirty="0"/>
          </a:p>
        </p:txBody>
      </p:sp>
      <p:cxnSp>
        <p:nvCxnSpPr>
          <p:cNvPr id="33" name="Straight Arrow Connector 32"/>
          <p:cNvCxnSpPr/>
          <p:nvPr/>
        </p:nvCxnSpPr>
        <p:spPr>
          <a:xfrm flipV="1">
            <a:off x="5134409" y="3055954"/>
            <a:ext cx="2128056" cy="8167"/>
          </a:xfrm>
          <a:prstGeom prst="straightConnector1">
            <a:avLst/>
          </a:prstGeom>
          <a:ln w="6350"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flipV="1">
            <a:off x="5095811" y="4291166"/>
            <a:ext cx="2015436" cy="1"/>
          </a:xfrm>
          <a:prstGeom prst="straightConnector1">
            <a:avLst/>
          </a:prstGeom>
          <a:ln w="6350"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3186685" y="5105789"/>
            <a:ext cx="1095172" cy="194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800"/>
              </a:lnSpc>
            </a:pPr>
            <a:r>
              <a:rPr lang="nb-NO" sz="1100" b="1" dirty="0" smtClean="0"/>
              <a:t>Sinking mantle</a:t>
            </a:r>
            <a:endParaRPr lang="en-US" sz="1100" b="1" dirty="0"/>
          </a:p>
        </p:txBody>
      </p:sp>
      <p:cxnSp>
        <p:nvCxnSpPr>
          <p:cNvPr id="44" name="Straight Arrow Connector 43"/>
          <p:cNvCxnSpPr/>
          <p:nvPr/>
        </p:nvCxnSpPr>
        <p:spPr>
          <a:xfrm>
            <a:off x="2980049" y="5261283"/>
            <a:ext cx="1469383" cy="10571"/>
          </a:xfrm>
          <a:prstGeom prst="straightConnector1">
            <a:avLst/>
          </a:prstGeom>
          <a:ln w="6350"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 flipV="1">
            <a:off x="1495230" y="5265434"/>
            <a:ext cx="1422272" cy="8086"/>
          </a:xfrm>
          <a:prstGeom prst="straightConnector1">
            <a:avLst/>
          </a:prstGeom>
          <a:ln w="6350"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5171372" y="4082011"/>
            <a:ext cx="18564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200"/>
              </a:lnSpc>
            </a:pPr>
            <a:r>
              <a:rPr lang="nb-NO" sz="1100" b="1" dirty="0" smtClean="0"/>
              <a:t>          Rising mantle,</a:t>
            </a:r>
          </a:p>
          <a:p>
            <a:pPr>
              <a:lnSpc>
                <a:spcPts val="1200"/>
              </a:lnSpc>
            </a:pPr>
            <a:r>
              <a:rPr lang="nb-NO" sz="900" dirty="0" smtClean="0"/>
              <a:t>Colorado Plateau to Baja California</a:t>
            </a:r>
            <a:endParaRPr lang="en-US" sz="900" dirty="0"/>
          </a:p>
        </p:txBody>
      </p:sp>
      <p:sp>
        <p:nvSpPr>
          <p:cNvPr id="51" name="TextBox 50"/>
          <p:cNvSpPr txBox="1"/>
          <p:nvPr/>
        </p:nvSpPr>
        <p:spPr>
          <a:xfrm>
            <a:off x="1528608" y="5065379"/>
            <a:ext cx="14292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200"/>
              </a:lnSpc>
            </a:pPr>
            <a:r>
              <a:rPr lang="nb-NO" sz="1100" b="1" dirty="0" smtClean="0"/>
              <a:t>   Rising mantle,</a:t>
            </a:r>
          </a:p>
          <a:p>
            <a:pPr>
              <a:lnSpc>
                <a:spcPts val="1200"/>
              </a:lnSpc>
            </a:pPr>
            <a:r>
              <a:rPr lang="nb-NO" sz="900" dirty="0" smtClean="0"/>
              <a:t>Colorado Pl. to Baja </a:t>
            </a:r>
            <a:r>
              <a:rPr lang="nb-NO" sz="900" dirty="0" err="1" smtClean="0"/>
              <a:t>Calif</a:t>
            </a:r>
            <a:r>
              <a:rPr lang="nb-NO" sz="900" dirty="0" smtClean="0"/>
              <a:t>.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3630803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20796" y="316785"/>
            <a:ext cx="5858569" cy="2092881"/>
          </a:xfrm>
          <a:prstGeom prst="rect">
            <a:avLst/>
          </a:prstGeom>
          <a:noFill/>
          <a:ln w="6350"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</a:pPr>
            <a:r>
              <a:rPr lang="nb-NO" sz="1200" dirty="0" smtClean="0"/>
              <a:t>1. The </a:t>
            </a:r>
            <a:r>
              <a:rPr lang="nb-NO" sz="1200" dirty="0" err="1" smtClean="0"/>
              <a:t>core</a:t>
            </a:r>
            <a:r>
              <a:rPr lang="nb-NO" sz="1200" dirty="0" smtClean="0"/>
              <a:t>-mantle </a:t>
            </a:r>
            <a:r>
              <a:rPr lang="nb-NO" sz="1200" dirty="0"/>
              <a:t>"bulk </a:t>
            </a:r>
            <a:r>
              <a:rPr lang="nb-NO" sz="1200" dirty="0" err="1"/>
              <a:t>equilibria</a:t>
            </a:r>
            <a:r>
              <a:rPr lang="nb-NO" sz="1200" dirty="0"/>
              <a:t>" </a:t>
            </a:r>
            <a:r>
              <a:rPr lang="nb-NO" sz="1200" dirty="0" smtClean="0"/>
              <a:t>of </a:t>
            </a:r>
            <a:r>
              <a:rPr lang="nb-NO" sz="1200" dirty="0" err="1" smtClean="0"/>
              <a:t>the</a:t>
            </a:r>
            <a:r>
              <a:rPr lang="nb-NO" sz="1200" dirty="0" smtClean="0"/>
              <a:t> </a:t>
            </a:r>
            <a:r>
              <a:rPr lang="nb-NO" sz="1200" dirty="0" err="1" smtClean="0"/>
              <a:t>terrestrial</a:t>
            </a:r>
            <a:r>
              <a:rPr lang="nb-NO" sz="1200" dirty="0" smtClean="0"/>
              <a:t> planets show </a:t>
            </a:r>
            <a:r>
              <a:rPr lang="nb-NO" sz="1200" dirty="0" err="1">
                <a:solidFill>
                  <a:srgbClr val="9900CC"/>
                </a:solidFill>
              </a:rPr>
              <a:t>increasing</a:t>
            </a:r>
            <a:r>
              <a:rPr lang="nb-NO" sz="1200" dirty="0">
                <a:solidFill>
                  <a:srgbClr val="9900CC"/>
                </a:solidFill>
              </a:rPr>
              <a:t> f</a:t>
            </a:r>
            <a:r>
              <a:rPr lang="nb-NO" sz="1400" baseline="-12000" dirty="0">
                <a:solidFill>
                  <a:srgbClr val="9900CC"/>
                </a:solidFill>
              </a:rPr>
              <a:t>O</a:t>
            </a:r>
            <a:r>
              <a:rPr lang="nb-NO" sz="1200" baseline="-22000" dirty="0">
                <a:solidFill>
                  <a:srgbClr val="9900CC"/>
                </a:solidFill>
              </a:rPr>
              <a:t>2</a:t>
            </a:r>
            <a:r>
              <a:rPr lang="nb-NO" sz="1200" dirty="0">
                <a:solidFill>
                  <a:srgbClr val="9900CC"/>
                </a:solidFill>
              </a:rPr>
              <a:t> </a:t>
            </a:r>
            <a:r>
              <a:rPr lang="nb-NO" sz="1200" dirty="0" err="1" smtClean="0">
                <a:solidFill>
                  <a:srgbClr val="9900CC"/>
                </a:solidFill>
              </a:rPr>
              <a:t>with</a:t>
            </a:r>
            <a:endParaRPr lang="nb-NO" sz="1200" dirty="0" smtClean="0">
              <a:solidFill>
                <a:srgbClr val="9900CC"/>
              </a:solidFill>
            </a:endParaRPr>
          </a:p>
          <a:p>
            <a:pPr>
              <a:lnSpc>
                <a:spcPts val="1400"/>
              </a:lnSpc>
            </a:pPr>
            <a:r>
              <a:rPr lang="nb-NO" sz="1200" dirty="0">
                <a:solidFill>
                  <a:srgbClr val="9900CC"/>
                </a:solidFill>
              </a:rPr>
              <a:t> </a:t>
            </a:r>
            <a:r>
              <a:rPr lang="nb-NO" sz="1200" dirty="0" smtClean="0">
                <a:solidFill>
                  <a:srgbClr val="9900CC"/>
                </a:solidFill>
              </a:rPr>
              <a:t>       </a:t>
            </a:r>
            <a:r>
              <a:rPr lang="nb-NO" sz="1200" dirty="0" err="1" smtClean="0">
                <a:solidFill>
                  <a:srgbClr val="9900CC"/>
                </a:solidFill>
              </a:rPr>
              <a:t>increasing</a:t>
            </a:r>
            <a:r>
              <a:rPr lang="nb-NO" sz="1200" dirty="0" smtClean="0">
                <a:solidFill>
                  <a:srgbClr val="9900CC"/>
                </a:solidFill>
              </a:rPr>
              <a:t> </a:t>
            </a:r>
            <a:r>
              <a:rPr lang="nb-NO" sz="1200" dirty="0" err="1">
                <a:solidFill>
                  <a:srgbClr val="9900CC"/>
                </a:solidFill>
              </a:rPr>
              <a:t>heliocentric</a:t>
            </a:r>
            <a:r>
              <a:rPr lang="nb-NO" sz="1200" dirty="0">
                <a:solidFill>
                  <a:srgbClr val="9900CC"/>
                </a:solidFill>
              </a:rPr>
              <a:t> </a:t>
            </a:r>
            <a:r>
              <a:rPr lang="nb-NO" sz="1200" dirty="0" err="1">
                <a:solidFill>
                  <a:srgbClr val="9900CC"/>
                </a:solidFill>
              </a:rPr>
              <a:t>distance</a:t>
            </a:r>
            <a:r>
              <a:rPr lang="nb-NO" sz="1200" dirty="0">
                <a:solidFill>
                  <a:srgbClr val="9900CC"/>
                </a:solidFill>
              </a:rPr>
              <a:t> </a:t>
            </a:r>
            <a:r>
              <a:rPr lang="nb-NO" sz="1200" dirty="0"/>
              <a:t>from Mercury to Vesta</a:t>
            </a:r>
            <a:r>
              <a:rPr lang="nb-NO" sz="1200" dirty="0" smtClean="0"/>
              <a:t>  </a:t>
            </a:r>
          </a:p>
          <a:p>
            <a:pPr>
              <a:lnSpc>
                <a:spcPts val="800"/>
              </a:lnSpc>
            </a:pPr>
            <a:endParaRPr lang="nb-NO" sz="600" dirty="0"/>
          </a:p>
          <a:p>
            <a:pPr>
              <a:lnSpc>
                <a:spcPts val="1400"/>
              </a:lnSpc>
            </a:pPr>
            <a:r>
              <a:rPr lang="nb-NO" sz="1200" dirty="0" smtClean="0"/>
              <a:t>2. </a:t>
            </a:r>
            <a:r>
              <a:rPr lang="nb-NO" sz="1200" dirty="0" err="1" smtClean="0"/>
              <a:t>Core</a:t>
            </a:r>
            <a:r>
              <a:rPr lang="nb-NO" sz="1200" dirty="0" smtClean="0"/>
              <a:t> </a:t>
            </a:r>
            <a:r>
              <a:rPr lang="nb-NO" sz="1200" dirty="0" err="1" smtClean="0"/>
              <a:t>segregation</a:t>
            </a:r>
            <a:r>
              <a:rPr lang="nb-NO" sz="1200" dirty="0" smtClean="0"/>
              <a:t> at very </a:t>
            </a:r>
            <a:r>
              <a:rPr lang="nb-NO" sz="1200" dirty="0" err="1" smtClean="0"/>
              <a:t>high</a:t>
            </a:r>
            <a:r>
              <a:rPr lang="nb-NO" sz="1200" dirty="0" smtClean="0"/>
              <a:t> T (Earth and Venus) </a:t>
            </a:r>
            <a:r>
              <a:rPr lang="nb-NO" sz="1200" dirty="0" err="1" smtClean="0"/>
              <a:t>yields</a:t>
            </a:r>
            <a:r>
              <a:rPr lang="nb-NO" sz="1200" dirty="0" smtClean="0"/>
              <a:t> </a:t>
            </a:r>
            <a:r>
              <a:rPr lang="nb-NO" sz="1200" dirty="0" smtClean="0">
                <a:solidFill>
                  <a:srgbClr val="9900CC"/>
                </a:solidFill>
              </a:rPr>
              <a:t>a </a:t>
            </a:r>
            <a:r>
              <a:rPr lang="nb-NO" sz="1200" dirty="0" err="1" smtClean="0">
                <a:solidFill>
                  <a:srgbClr val="9900CC"/>
                </a:solidFill>
              </a:rPr>
              <a:t>core</a:t>
            </a:r>
            <a:r>
              <a:rPr lang="nb-NO" sz="1200" dirty="0" smtClean="0">
                <a:solidFill>
                  <a:srgbClr val="9900CC"/>
                </a:solidFill>
              </a:rPr>
              <a:t> </a:t>
            </a:r>
            <a:r>
              <a:rPr lang="nb-NO" sz="1200" dirty="0" err="1" smtClean="0">
                <a:solidFill>
                  <a:srgbClr val="9900CC"/>
                </a:solidFill>
              </a:rPr>
              <a:t>with</a:t>
            </a:r>
            <a:r>
              <a:rPr lang="nb-NO" sz="1200" dirty="0" smtClean="0">
                <a:solidFill>
                  <a:srgbClr val="9900CC"/>
                </a:solidFill>
              </a:rPr>
              <a:t> </a:t>
            </a:r>
            <a:r>
              <a:rPr lang="nb-NO" sz="1200" dirty="0" err="1" smtClean="0">
                <a:solidFill>
                  <a:srgbClr val="9900CC"/>
                </a:solidFill>
              </a:rPr>
              <a:t>low</a:t>
            </a:r>
            <a:r>
              <a:rPr lang="nb-NO" sz="1200" dirty="0" smtClean="0">
                <a:solidFill>
                  <a:srgbClr val="9900CC"/>
                </a:solidFill>
              </a:rPr>
              <a:t> O and </a:t>
            </a:r>
            <a:r>
              <a:rPr lang="nb-NO" sz="1200" dirty="0" err="1" smtClean="0">
                <a:solidFill>
                  <a:srgbClr val="9900CC"/>
                </a:solidFill>
              </a:rPr>
              <a:t>high</a:t>
            </a:r>
            <a:r>
              <a:rPr lang="nb-NO" sz="1200" dirty="0" smtClean="0">
                <a:solidFill>
                  <a:srgbClr val="9900CC"/>
                </a:solidFill>
              </a:rPr>
              <a:t> Si.</a:t>
            </a:r>
          </a:p>
          <a:p>
            <a:pPr>
              <a:lnSpc>
                <a:spcPts val="1400"/>
              </a:lnSpc>
            </a:pPr>
            <a:r>
              <a:rPr lang="nb-NO" sz="1200" dirty="0">
                <a:solidFill>
                  <a:srgbClr val="008000"/>
                </a:solidFill>
              </a:rPr>
              <a:t> </a:t>
            </a:r>
            <a:r>
              <a:rPr lang="nb-NO" sz="1200" dirty="0" smtClean="0">
                <a:solidFill>
                  <a:srgbClr val="008000"/>
                </a:solidFill>
              </a:rPr>
              <a:t>       </a:t>
            </a:r>
            <a:r>
              <a:rPr lang="nb-NO" sz="1200" dirty="0" err="1" smtClean="0"/>
              <a:t>Planetary</a:t>
            </a:r>
            <a:r>
              <a:rPr lang="nb-NO" sz="1200" dirty="0" smtClean="0"/>
              <a:t> </a:t>
            </a:r>
            <a:r>
              <a:rPr lang="nb-NO" sz="1200" dirty="0" err="1" smtClean="0"/>
              <a:t>cooling</a:t>
            </a:r>
            <a:r>
              <a:rPr lang="nb-NO" sz="1200" dirty="0" smtClean="0"/>
              <a:t> leads to </a:t>
            </a:r>
            <a:r>
              <a:rPr lang="nb-NO" sz="1200" dirty="0" smtClean="0">
                <a:solidFill>
                  <a:srgbClr val="9900CC"/>
                </a:solidFill>
              </a:rPr>
              <a:t>O-</a:t>
            </a:r>
            <a:r>
              <a:rPr lang="nb-NO" sz="1200" dirty="0" err="1" smtClean="0">
                <a:solidFill>
                  <a:srgbClr val="9900CC"/>
                </a:solidFill>
              </a:rPr>
              <a:t>undersaturation</a:t>
            </a:r>
            <a:r>
              <a:rPr lang="nb-NO" sz="1200" dirty="0" smtClean="0">
                <a:solidFill>
                  <a:srgbClr val="9900CC"/>
                </a:solidFill>
              </a:rPr>
              <a:t> </a:t>
            </a:r>
            <a:r>
              <a:rPr lang="nb-NO" sz="1200" dirty="0" smtClean="0"/>
              <a:t>and</a:t>
            </a:r>
            <a:r>
              <a:rPr lang="nb-NO" sz="1200" dirty="0" smtClean="0">
                <a:solidFill>
                  <a:srgbClr val="9900CC"/>
                </a:solidFill>
              </a:rPr>
              <a:t> Si-</a:t>
            </a:r>
            <a:r>
              <a:rPr lang="nb-NO" sz="1200" dirty="0" err="1" smtClean="0">
                <a:solidFill>
                  <a:srgbClr val="9900CC"/>
                </a:solidFill>
              </a:rPr>
              <a:t>oversaturation</a:t>
            </a:r>
            <a:r>
              <a:rPr lang="nb-NO" sz="1200" dirty="0" smtClean="0">
                <a:solidFill>
                  <a:srgbClr val="9900CC"/>
                </a:solidFill>
              </a:rPr>
              <a:t> </a:t>
            </a:r>
            <a:r>
              <a:rPr lang="nb-NO" sz="1200" dirty="0" smtClean="0"/>
              <a:t>in </a:t>
            </a:r>
            <a:r>
              <a:rPr lang="nb-NO" sz="1200" dirty="0" err="1" smtClean="0"/>
              <a:t>the</a:t>
            </a:r>
            <a:r>
              <a:rPr lang="nb-NO" sz="1200" dirty="0" smtClean="0"/>
              <a:t> </a:t>
            </a:r>
            <a:r>
              <a:rPr lang="nb-NO" sz="1200" dirty="0" err="1" smtClean="0"/>
              <a:t>core</a:t>
            </a:r>
            <a:r>
              <a:rPr lang="nb-NO" sz="1200" dirty="0" smtClean="0"/>
              <a:t>.</a:t>
            </a:r>
          </a:p>
          <a:p>
            <a:pPr>
              <a:lnSpc>
                <a:spcPts val="800"/>
              </a:lnSpc>
            </a:pPr>
            <a:endParaRPr lang="nb-NO" sz="700" dirty="0"/>
          </a:p>
          <a:p>
            <a:pPr>
              <a:lnSpc>
                <a:spcPts val="1400"/>
              </a:lnSpc>
            </a:pPr>
            <a:r>
              <a:rPr lang="nb-NO" sz="1200" dirty="0" smtClean="0"/>
              <a:t>3. </a:t>
            </a:r>
            <a:r>
              <a:rPr lang="nb-NO" sz="1200" dirty="0" err="1" smtClean="0"/>
              <a:t>Core</a:t>
            </a:r>
            <a:r>
              <a:rPr lang="nb-NO" sz="1200" dirty="0" smtClean="0"/>
              <a:t>-mantle </a:t>
            </a:r>
            <a:r>
              <a:rPr lang="nb-NO" sz="1200" dirty="0" err="1" smtClean="0"/>
              <a:t>exhange</a:t>
            </a:r>
            <a:r>
              <a:rPr lang="nb-NO" sz="1200" dirty="0" smtClean="0"/>
              <a:t> </a:t>
            </a:r>
            <a:r>
              <a:rPr lang="nb-NO" sz="1200" dirty="0" err="1" smtClean="0"/>
              <a:t>involves</a:t>
            </a:r>
            <a:r>
              <a:rPr lang="nb-NO" sz="1200" dirty="0" smtClean="0"/>
              <a:t> </a:t>
            </a:r>
          </a:p>
          <a:p>
            <a:pPr>
              <a:lnSpc>
                <a:spcPts val="1400"/>
              </a:lnSpc>
            </a:pPr>
            <a:r>
              <a:rPr lang="nb-NO" sz="1200" dirty="0" smtClean="0">
                <a:solidFill>
                  <a:srgbClr val="9900CC"/>
                </a:solidFill>
              </a:rPr>
              <a:t>      </a:t>
            </a:r>
            <a:r>
              <a:rPr lang="nb-NO" sz="1200" dirty="0">
                <a:solidFill>
                  <a:srgbClr val="9900CC"/>
                </a:solidFill>
              </a:rPr>
              <a:t>- sinking of metal </a:t>
            </a:r>
            <a:r>
              <a:rPr lang="nb-NO" sz="1200" dirty="0" err="1">
                <a:solidFill>
                  <a:srgbClr val="9900CC"/>
                </a:solidFill>
              </a:rPr>
              <a:t>droplets</a:t>
            </a:r>
            <a:r>
              <a:rPr lang="nb-NO" sz="1200" dirty="0">
                <a:solidFill>
                  <a:srgbClr val="9900CC"/>
                </a:solidFill>
              </a:rPr>
              <a:t> from BMO to </a:t>
            </a:r>
            <a:r>
              <a:rPr lang="nb-NO" sz="1200" dirty="0" err="1">
                <a:solidFill>
                  <a:srgbClr val="9900CC"/>
                </a:solidFill>
              </a:rPr>
              <a:t>core</a:t>
            </a:r>
            <a:r>
              <a:rPr lang="nb-NO" sz="1200" dirty="0">
                <a:solidFill>
                  <a:srgbClr val="9900CC"/>
                </a:solidFill>
              </a:rPr>
              <a:t>, </a:t>
            </a:r>
            <a:r>
              <a:rPr lang="nb-NO" sz="1200" dirty="0" err="1">
                <a:solidFill>
                  <a:srgbClr val="9900CC"/>
                </a:solidFill>
              </a:rPr>
              <a:t>which</a:t>
            </a:r>
            <a:r>
              <a:rPr lang="nb-NO" sz="1200" dirty="0">
                <a:solidFill>
                  <a:srgbClr val="9900CC"/>
                </a:solidFill>
              </a:rPr>
              <a:t> </a:t>
            </a:r>
            <a:r>
              <a:rPr lang="nb-NO" sz="1200" dirty="0" err="1">
                <a:solidFill>
                  <a:srgbClr val="9900CC"/>
                </a:solidFill>
              </a:rPr>
              <a:t>will</a:t>
            </a:r>
            <a:r>
              <a:rPr lang="nb-NO" sz="1200" dirty="0">
                <a:solidFill>
                  <a:srgbClr val="9900CC"/>
                </a:solidFill>
              </a:rPr>
              <a:t> </a:t>
            </a:r>
            <a:r>
              <a:rPr lang="nb-NO" sz="1200" b="1" dirty="0" err="1">
                <a:solidFill>
                  <a:srgbClr val="9900CC"/>
                </a:solidFill>
              </a:rPr>
              <a:t>oxidise</a:t>
            </a:r>
            <a:r>
              <a:rPr lang="nb-NO" sz="1200" dirty="0">
                <a:solidFill>
                  <a:srgbClr val="9900CC"/>
                </a:solidFill>
              </a:rPr>
              <a:t> </a:t>
            </a:r>
            <a:r>
              <a:rPr lang="nb-NO" sz="1200" dirty="0" err="1">
                <a:solidFill>
                  <a:srgbClr val="9900CC"/>
                </a:solidFill>
              </a:rPr>
              <a:t>the</a:t>
            </a:r>
            <a:r>
              <a:rPr lang="nb-NO" sz="1200" dirty="0">
                <a:solidFill>
                  <a:srgbClr val="9900CC"/>
                </a:solidFill>
              </a:rPr>
              <a:t> mantle </a:t>
            </a:r>
          </a:p>
          <a:p>
            <a:pPr>
              <a:lnSpc>
                <a:spcPts val="1400"/>
              </a:lnSpc>
            </a:pPr>
            <a:r>
              <a:rPr lang="nb-NO" sz="1200" dirty="0">
                <a:solidFill>
                  <a:srgbClr val="008000"/>
                </a:solidFill>
              </a:rPr>
              <a:t>      </a:t>
            </a:r>
            <a:r>
              <a:rPr lang="nb-NO" sz="1200" dirty="0">
                <a:solidFill>
                  <a:srgbClr val="9900CC"/>
                </a:solidFill>
              </a:rPr>
              <a:t>- </a:t>
            </a:r>
            <a:r>
              <a:rPr lang="nb-NO" sz="1200" dirty="0" err="1">
                <a:solidFill>
                  <a:srgbClr val="9900CC"/>
                </a:solidFill>
              </a:rPr>
              <a:t>diffusion</a:t>
            </a:r>
            <a:r>
              <a:rPr lang="nb-NO" sz="1200" dirty="0">
                <a:solidFill>
                  <a:srgbClr val="9900CC"/>
                </a:solidFill>
              </a:rPr>
              <a:t> of  </a:t>
            </a:r>
            <a:r>
              <a:rPr lang="nb-NO" sz="1200" dirty="0" err="1">
                <a:solidFill>
                  <a:srgbClr val="9900CC"/>
                </a:solidFill>
              </a:rPr>
              <a:t>FeO</a:t>
            </a:r>
            <a:r>
              <a:rPr lang="nb-NO" sz="1200" dirty="0">
                <a:solidFill>
                  <a:srgbClr val="9900CC"/>
                </a:solidFill>
              </a:rPr>
              <a:t> + Fe</a:t>
            </a:r>
            <a:r>
              <a:rPr lang="nb-NO" sz="1200" baseline="-25000" dirty="0">
                <a:solidFill>
                  <a:srgbClr val="9900CC"/>
                </a:solidFill>
              </a:rPr>
              <a:t>2</a:t>
            </a:r>
            <a:r>
              <a:rPr lang="nb-NO" sz="1200" dirty="0">
                <a:solidFill>
                  <a:srgbClr val="9900CC"/>
                </a:solidFill>
              </a:rPr>
              <a:t>O</a:t>
            </a:r>
            <a:r>
              <a:rPr lang="nb-NO" sz="1200" baseline="-25000" dirty="0">
                <a:solidFill>
                  <a:srgbClr val="9900CC"/>
                </a:solidFill>
              </a:rPr>
              <a:t>3</a:t>
            </a:r>
            <a:r>
              <a:rPr lang="nb-NO" sz="1200" dirty="0">
                <a:solidFill>
                  <a:srgbClr val="9900CC"/>
                </a:solidFill>
              </a:rPr>
              <a:t> from </a:t>
            </a:r>
            <a:r>
              <a:rPr lang="nb-NO" sz="1200" dirty="0" smtClean="0">
                <a:solidFill>
                  <a:srgbClr val="9900CC"/>
                </a:solidFill>
              </a:rPr>
              <a:t>BMO to </a:t>
            </a:r>
            <a:r>
              <a:rPr lang="nb-NO" sz="1200" dirty="0" err="1">
                <a:solidFill>
                  <a:srgbClr val="9900CC"/>
                </a:solidFill>
              </a:rPr>
              <a:t>core</a:t>
            </a:r>
            <a:r>
              <a:rPr lang="nb-NO" sz="1200" dirty="0">
                <a:solidFill>
                  <a:srgbClr val="9900CC"/>
                </a:solidFill>
              </a:rPr>
              <a:t> </a:t>
            </a:r>
            <a:endParaRPr lang="nb-NO" sz="1200" dirty="0" smtClean="0">
              <a:solidFill>
                <a:srgbClr val="9900CC"/>
              </a:solidFill>
            </a:endParaRPr>
          </a:p>
          <a:p>
            <a:pPr>
              <a:lnSpc>
                <a:spcPts val="1400"/>
              </a:lnSpc>
            </a:pPr>
            <a:r>
              <a:rPr lang="nb-NO" sz="1200" dirty="0">
                <a:solidFill>
                  <a:srgbClr val="9900CC"/>
                </a:solidFill>
              </a:rPr>
              <a:t> </a:t>
            </a:r>
            <a:r>
              <a:rPr lang="nb-NO" sz="1200" dirty="0" smtClean="0">
                <a:solidFill>
                  <a:srgbClr val="9900CC"/>
                </a:solidFill>
              </a:rPr>
              <a:t>     - </a:t>
            </a:r>
            <a:r>
              <a:rPr lang="nb-NO" sz="1200" dirty="0" err="1" smtClean="0">
                <a:solidFill>
                  <a:srgbClr val="9900CC"/>
                </a:solidFill>
              </a:rPr>
              <a:t>diffusion</a:t>
            </a:r>
            <a:r>
              <a:rPr lang="nb-NO" sz="1200" dirty="0" smtClean="0">
                <a:solidFill>
                  <a:srgbClr val="9900CC"/>
                </a:solidFill>
              </a:rPr>
              <a:t> of SiO</a:t>
            </a:r>
            <a:r>
              <a:rPr lang="nb-NO" sz="1200" baseline="-25000" dirty="0" smtClean="0">
                <a:solidFill>
                  <a:srgbClr val="9900CC"/>
                </a:solidFill>
              </a:rPr>
              <a:t>2</a:t>
            </a:r>
            <a:r>
              <a:rPr lang="nb-NO" sz="1200" dirty="0" smtClean="0">
                <a:solidFill>
                  <a:srgbClr val="9900CC"/>
                </a:solidFill>
              </a:rPr>
              <a:t> from </a:t>
            </a:r>
            <a:r>
              <a:rPr lang="nb-NO" sz="1200" dirty="0" err="1" smtClean="0">
                <a:solidFill>
                  <a:srgbClr val="9900CC"/>
                </a:solidFill>
              </a:rPr>
              <a:t>the</a:t>
            </a:r>
            <a:r>
              <a:rPr lang="nb-NO" sz="1200" dirty="0" smtClean="0">
                <a:solidFill>
                  <a:srgbClr val="9900CC"/>
                </a:solidFill>
              </a:rPr>
              <a:t> </a:t>
            </a:r>
            <a:r>
              <a:rPr lang="nb-NO" sz="1200" dirty="0" err="1" smtClean="0">
                <a:solidFill>
                  <a:srgbClr val="9900CC"/>
                </a:solidFill>
              </a:rPr>
              <a:t>core</a:t>
            </a:r>
            <a:r>
              <a:rPr lang="nb-NO" sz="1200" dirty="0" smtClean="0">
                <a:solidFill>
                  <a:srgbClr val="9900CC"/>
                </a:solidFill>
              </a:rPr>
              <a:t> to BMO</a:t>
            </a:r>
          </a:p>
          <a:p>
            <a:pPr>
              <a:lnSpc>
                <a:spcPts val="1400"/>
              </a:lnSpc>
            </a:pPr>
            <a:r>
              <a:rPr lang="nb-NO" sz="1200" dirty="0">
                <a:solidFill>
                  <a:srgbClr val="008000"/>
                </a:solidFill>
              </a:rPr>
              <a:t> </a:t>
            </a:r>
            <a:r>
              <a:rPr lang="nb-NO" sz="1200" dirty="0" smtClean="0">
                <a:solidFill>
                  <a:srgbClr val="008000"/>
                </a:solidFill>
              </a:rPr>
              <a:t>     </a:t>
            </a:r>
            <a:r>
              <a:rPr lang="nb-NO" sz="1200" dirty="0" smtClean="0"/>
              <a:t>This </a:t>
            </a:r>
            <a:r>
              <a:rPr lang="nb-NO" sz="1200" dirty="0" err="1" smtClean="0"/>
              <a:t>would</a:t>
            </a:r>
            <a:r>
              <a:rPr lang="nb-NO" sz="1200" dirty="0" smtClean="0"/>
              <a:t> have </a:t>
            </a:r>
            <a:r>
              <a:rPr lang="nb-NO" sz="1200" dirty="0" err="1" smtClean="0"/>
              <a:t>maintained</a:t>
            </a:r>
            <a:r>
              <a:rPr lang="nb-NO" sz="1200" dirty="0" smtClean="0"/>
              <a:t> </a:t>
            </a:r>
            <a:r>
              <a:rPr lang="nb-NO" sz="1200" dirty="0" err="1" smtClean="0"/>
              <a:t>relatively</a:t>
            </a:r>
            <a:r>
              <a:rPr lang="nb-NO" sz="1200" dirty="0" smtClean="0"/>
              <a:t> </a:t>
            </a:r>
            <a:r>
              <a:rPr lang="nb-NO" sz="1200" dirty="0" err="1" smtClean="0">
                <a:solidFill>
                  <a:srgbClr val="9900CC"/>
                </a:solidFill>
              </a:rPr>
              <a:t>high</a:t>
            </a:r>
            <a:r>
              <a:rPr lang="nb-NO" sz="1200" dirty="0" smtClean="0">
                <a:solidFill>
                  <a:srgbClr val="9900CC"/>
                </a:solidFill>
              </a:rPr>
              <a:t> Si/(</a:t>
            </a:r>
            <a:r>
              <a:rPr lang="nb-NO" sz="1200" dirty="0" err="1" smtClean="0">
                <a:solidFill>
                  <a:srgbClr val="9900CC"/>
                </a:solidFill>
              </a:rPr>
              <a:t>Mg+Fe</a:t>
            </a:r>
            <a:r>
              <a:rPr lang="nb-NO" sz="1200" dirty="0" smtClean="0">
                <a:solidFill>
                  <a:srgbClr val="9900CC"/>
                </a:solidFill>
              </a:rPr>
              <a:t>) and Mg/Fe ratios</a:t>
            </a:r>
            <a:r>
              <a:rPr lang="nb-NO" sz="1200" dirty="0" smtClean="0"/>
              <a:t>, </a:t>
            </a:r>
            <a:r>
              <a:rPr lang="nb-NO" sz="1200" dirty="0" err="1" smtClean="0"/>
              <a:t>promoting</a:t>
            </a:r>
            <a:endParaRPr lang="nb-NO" sz="1200" dirty="0" smtClean="0"/>
          </a:p>
          <a:p>
            <a:pPr>
              <a:lnSpc>
                <a:spcPts val="1400"/>
              </a:lnSpc>
            </a:pPr>
            <a:r>
              <a:rPr lang="nb-NO" sz="1200" dirty="0"/>
              <a:t> </a:t>
            </a:r>
            <a:r>
              <a:rPr lang="nb-NO" sz="1200" dirty="0" smtClean="0"/>
              <a:t>       and </a:t>
            </a:r>
            <a:r>
              <a:rPr lang="nb-NO" sz="1200" dirty="0" err="1" smtClean="0"/>
              <a:t>prolonging</a:t>
            </a:r>
            <a:r>
              <a:rPr lang="nb-NO" sz="1200" b="1" dirty="0" smtClean="0"/>
              <a:t> </a:t>
            </a:r>
            <a:r>
              <a:rPr lang="nb-NO" sz="1200" b="1" dirty="0" err="1" smtClean="0">
                <a:solidFill>
                  <a:srgbClr val="9900CC"/>
                </a:solidFill>
              </a:rPr>
              <a:t>bm-crystallisation</a:t>
            </a:r>
            <a:r>
              <a:rPr lang="nb-NO" sz="1200" dirty="0" smtClean="0">
                <a:solidFill>
                  <a:srgbClr val="008000"/>
                </a:solidFill>
              </a:rPr>
              <a:t>.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6102175" y="19613"/>
            <a:ext cx="3008888" cy="3049347"/>
            <a:chOff x="22995" y="2092561"/>
            <a:chExt cx="4761512" cy="4751437"/>
          </a:xfrm>
        </p:grpSpPr>
        <p:pic>
          <p:nvPicPr>
            <p:cNvPr id="23" name="Picture 2" descr="M:\pc\Dokumenter\Adobe-Illustr-figures\CEED-NHM\CEED-posters\Earth cut section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995" y="2092561"/>
              <a:ext cx="4761512" cy="47514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Rounded Rectangle 17"/>
            <p:cNvSpPr/>
            <p:nvPr/>
          </p:nvSpPr>
          <p:spPr>
            <a:xfrm rot="2100280">
              <a:off x="3418503" y="2680526"/>
              <a:ext cx="484106" cy="107812"/>
            </a:xfrm>
            <a:prstGeom prst="roundRect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ed Rectangle 18"/>
            <p:cNvSpPr/>
            <p:nvPr/>
          </p:nvSpPr>
          <p:spPr>
            <a:xfrm rot="1210236">
              <a:off x="2604855" y="2719194"/>
              <a:ext cx="935394" cy="129125"/>
            </a:xfrm>
            <a:prstGeom prst="roundRect">
              <a:avLst/>
            </a:prstGeom>
            <a:noFill/>
            <a:ln w="19050">
              <a:solidFill>
                <a:srgbClr val="00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9938" y="4394938"/>
            <a:ext cx="6049424" cy="1272143"/>
          </a:xfrm>
          <a:prstGeom prst="rect">
            <a:avLst/>
          </a:prstGeom>
          <a:noFill/>
          <a:ln w="6350"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</a:pPr>
            <a:r>
              <a:rPr lang="nb-NO" sz="1200" dirty="0" smtClean="0"/>
              <a:t>7. Return </a:t>
            </a:r>
            <a:r>
              <a:rPr lang="nb-NO" sz="1200" dirty="0" err="1" smtClean="0"/>
              <a:t>flow</a:t>
            </a:r>
            <a:r>
              <a:rPr lang="nb-NO" sz="1200" dirty="0" smtClean="0"/>
              <a:t> leads to  </a:t>
            </a:r>
            <a:r>
              <a:rPr lang="nb-NO" sz="1200" dirty="0" err="1" smtClean="0">
                <a:solidFill>
                  <a:srgbClr val="9900CC"/>
                </a:solidFill>
              </a:rPr>
              <a:t>hydrous</a:t>
            </a:r>
            <a:r>
              <a:rPr lang="nb-NO" sz="1200" dirty="0" smtClean="0">
                <a:solidFill>
                  <a:srgbClr val="9900CC"/>
                </a:solidFill>
              </a:rPr>
              <a:t> </a:t>
            </a:r>
            <a:r>
              <a:rPr lang="nb-NO" sz="1200" dirty="0">
                <a:solidFill>
                  <a:srgbClr val="9900CC"/>
                </a:solidFill>
              </a:rPr>
              <a:t>melting </a:t>
            </a:r>
            <a:r>
              <a:rPr lang="nb-NO" sz="1200" dirty="0" smtClean="0">
                <a:solidFill>
                  <a:srgbClr val="9900CC"/>
                </a:solidFill>
              </a:rPr>
              <a:t>above </a:t>
            </a:r>
            <a:r>
              <a:rPr lang="nb-NO" sz="1200" dirty="0">
                <a:solidFill>
                  <a:srgbClr val="9900CC"/>
                </a:solidFill>
              </a:rPr>
              <a:t>the 410 km </a:t>
            </a:r>
            <a:r>
              <a:rPr lang="nb-NO" sz="1200" dirty="0" err="1" smtClean="0">
                <a:solidFill>
                  <a:srgbClr val="9900CC"/>
                </a:solidFill>
              </a:rPr>
              <a:t>discontinuity</a:t>
            </a:r>
            <a:r>
              <a:rPr lang="nb-NO" sz="1200" dirty="0" smtClean="0">
                <a:solidFill>
                  <a:srgbClr val="9900CC"/>
                </a:solidFill>
              </a:rPr>
              <a:t> and </a:t>
            </a:r>
            <a:r>
              <a:rPr lang="nb-NO" sz="1200" dirty="0" err="1" smtClean="0">
                <a:solidFill>
                  <a:srgbClr val="9900CC"/>
                </a:solidFill>
              </a:rPr>
              <a:t>futher</a:t>
            </a:r>
            <a:r>
              <a:rPr lang="nb-NO" sz="1200" dirty="0" smtClean="0">
                <a:solidFill>
                  <a:srgbClr val="9900CC"/>
                </a:solidFill>
              </a:rPr>
              <a:t> </a:t>
            </a:r>
            <a:r>
              <a:rPr lang="nb-NO" sz="1200" dirty="0" err="1" smtClean="0">
                <a:solidFill>
                  <a:srgbClr val="9900CC"/>
                </a:solidFill>
              </a:rPr>
              <a:t>redox</a:t>
            </a:r>
            <a:endParaRPr lang="nb-NO" sz="1200" dirty="0" smtClean="0">
              <a:solidFill>
                <a:srgbClr val="9900CC"/>
              </a:solidFill>
            </a:endParaRPr>
          </a:p>
          <a:p>
            <a:pPr>
              <a:lnSpc>
                <a:spcPts val="1400"/>
              </a:lnSpc>
            </a:pPr>
            <a:r>
              <a:rPr lang="nb-NO" sz="1200" dirty="0">
                <a:solidFill>
                  <a:srgbClr val="9900CC"/>
                </a:solidFill>
              </a:rPr>
              <a:t> </a:t>
            </a:r>
            <a:r>
              <a:rPr lang="nb-NO" sz="1200" dirty="0" smtClean="0">
                <a:solidFill>
                  <a:srgbClr val="9900CC"/>
                </a:solidFill>
              </a:rPr>
              <a:t>      melting</a:t>
            </a:r>
            <a:r>
              <a:rPr lang="nb-NO" sz="1200" dirty="0">
                <a:solidFill>
                  <a:srgbClr val="9900CC"/>
                </a:solidFill>
              </a:rPr>
              <a:t> </a:t>
            </a:r>
            <a:r>
              <a:rPr lang="nb-NO" sz="1200" dirty="0" err="1" smtClean="0">
                <a:solidFill>
                  <a:srgbClr val="9900CC"/>
                </a:solidFill>
              </a:rPr>
              <a:t>where</a:t>
            </a:r>
            <a:r>
              <a:rPr lang="nb-NO" sz="1200" dirty="0" smtClean="0">
                <a:solidFill>
                  <a:srgbClr val="9900CC"/>
                </a:solidFill>
              </a:rPr>
              <a:t> </a:t>
            </a:r>
            <a:r>
              <a:rPr lang="nb-NO" sz="1200" dirty="0" err="1" smtClean="0">
                <a:solidFill>
                  <a:srgbClr val="9900CC"/>
                </a:solidFill>
              </a:rPr>
              <a:t>diamond</a:t>
            </a:r>
            <a:r>
              <a:rPr lang="nb-NO" sz="1200" dirty="0" smtClean="0">
                <a:solidFill>
                  <a:srgbClr val="9900CC"/>
                </a:solidFill>
              </a:rPr>
              <a:t> and Fe-</a:t>
            </a:r>
            <a:r>
              <a:rPr lang="nb-NO" sz="1200" dirty="0" err="1" smtClean="0">
                <a:solidFill>
                  <a:srgbClr val="9900CC"/>
                </a:solidFill>
              </a:rPr>
              <a:t>carbide</a:t>
            </a:r>
            <a:r>
              <a:rPr lang="nb-NO" sz="1200" dirty="0" smtClean="0">
                <a:solidFill>
                  <a:srgbClr val="9900CC"/>
                </a:solidFill>
              </a:rPr>
              <a:t> </a:t>
            </a:r>
            <a:r>
              <a:rPr lang="nb-NO" sz="1200" dirty="0" err="1" smtClean="0">
                <a:solidFill>
                  <a:srgbClr val="9900CC"/>
                </a:solidFill>
              </a:rPr>
              <a:t>oxidise</a:t>
            </a:r>
            <a:r>
              <a:rPr lang="nb-NO" sz="1200" dirty="0" smtClean="0">
                <a:solidFill>
                  <a:srgbClr val="9900CC"/>
                </a:solidFill>
              </a:rPr>
              <a:t> to </a:t>
            </a:r>
            <a:r>
              <a:rPr lang="nb-NO" sz="1200" dirty="0" err="1" smtClean="0">
                <a:solidFill>
                  <a:srgbClr val="9900CC"/>
                </a:solidFill>
              </a:rPr>
              <a:t>carbonate</a:t>
            </a:r>
            <a:r>
              <a:rPr lang="nb-NO" sz="1200" dirty="0" smtClean="0"/>
              <a:t>. </a:t>
            </a:r>
            <a:r>
              <a:rPr lang="nb-NO" sz="1200" dirty="0" err="1" smtClean="0">
                <a:solidFill>
                  <a:srgbClr val="9900CC"/>
                </a:solidFill>
              </a:rPr>
              <a:t>Low</a:t>
            </a:r>
            <a:r>
              <a:rPr lang="nb-NO" sz="1200" dirty="0" smtClean="0">
                <a:solidFill>
                  <a:srgbClr val="9900CC"/>
                </a:solidFill>
              </a:rPr>
              <a:t> </a:t>
            </a:r>
            <a:r>
              <a:rPr lang="nb-NO" sz="1200" dirty="0" err="1" smtClean="0">
                <a:solidFill>
                  <a:srgbClr val="9900CC"/>
                </a:solidFill>
              </a:rPr>
              <a:t>density</a:t>
            </a:r>
            <a:r>
              <a:rPr lang="nb-NO" sz="1200" dirty="0" smtClean="0">
                <a:solidFill>
                  <a:srgbClr val="9900CC"/>
                </a:solidFill>
              </a:rPr>
              <a:t> and </a:t>
            </a:r>
            <a:r>
              <a:rPr lang="nb-NO" sz="1200" dirty="0" err="1" smtClean="0">
                <a:solidFill>
                  <a:srgbClr val="9900CC"/>
                </a:solidFill>
              </a:rPr>
              <a:t>viscosity</a:t>
            </a:r>
            <a:r>
              <a:rPr lang="nb-NO" sz="1200" dirty="0" smtClean="0">
                <a:solidFill>
                  <a:srgbClr val="9900CC"/>
                </a:solidFill>
              </a:rPr>
              <a:t> </a:t>
            </a:r>
          </a:p>
          <a:p>
            <a:pPr>
              <a:lnSpc>
                <a:spcPts val="1400"/>
              </a:lnSpc>
            </a:pPr>
            <a:r>
              <a:rPr lang="nb-NO" sz="1200" dirty="0">
                <a:solidFill>
                  <a:srgbClr val="9900CC"/>
                </a:solidFill>
              </a:rPr>
              <a:t> </a:t>
            </a:r>
            <a:r>
              <a:rPr lang="nb-NO" sz="1200" dirty="0" smtClean="0">
                <a:solidFill>
                  <a:srgbClr val="9900CC"/>
                </a:solidFill>
              </a:rPr>
              <a:t>      of </a:t>
            </a:r>
            <a:r>
              <a:rPr lang="nb-NO" sz="1200" dirty="0" err="1" smtClean="0">
                <a:solidFill>
                  <a:srgbClr val="9900CC"/>
                </a:solidFill>
              </a:rPr>
              <a:t>the</a:t>
            </a:r>
            <a:r>
              <a:rPr lang="nb-NO" sz="1200" dirty="0" smtClean="0">
                <a:solidFill>
                  <a:srgbClr val="9900CC"/>
                </a:solidFill>
              </a:rPr>
              <a:t> </a:t>
            </a:r>
            <a:r>
              <a:rPr lang="nb-NO" sz="1200" dirty="0" err="1" smtClean="0">
                <a:solidFill>
                  <a:srgbClr val="9900CC"/>
                </a:solidFill>
              </a:rPr>
              <a:t>hydrous</a:t>
            </a:r>
            <a:r>
              <a:rPr lang="nb-NO" sz="1200" dirty="0" smtClean="0">
                <a:solidFill>
                  <a:srgbClr val="9900CC"/>
                </a:solidFill>
              </a:rPr>
              <a:t> melt </a:t>
            </a:r>
            <a:r>
              <a:rPr lang="nb-NO" sz="1200" dirty="0" err="1" smtClean="0">
                <a:solidFill>
                  <a:srgbClr val="9900CC"/>
                </a:solidFill>
              </a:rPr>
              <a:t>above</a:t>
            </a:r>
            <a:r>
              <a:rPr lang="nb-NO" sz="1200" dirty="0" smtClean="0">
                <a:solidFill>
                  <a:srgbClr val="9900CC"/>
                </a:solidFill>
              </a:rPr>
              <a:t> 410 km </a:t>
            </a:r>
            <a:r>
              <a:rPr lang="nb-NO" sz="1200" dirty="0" err="1" smtClean="0">
                <a:solidFill>
                  <a:srgbClr val="9900CC"/>
                </a:solidFill>
              </a:rPr>
              <a:t>prevents</a:t>
            </a:r>
            <a:r>
              <a:rPr lang="nb-NO" sz="1200" dirty="0" smtClean="0">
                <a:solidFill>
                  <a:srgbClr val="9900CC"/>
                </a:solidFill>
              </a:rPr>
              <a:t> </a:t>
            </a:r>
            <a:r>
              <a:rPr lang="nb-NO" sz="1200" dirty="0" err="1" smtClean="0">
                <a:solidFill>
                  <a:srgbClr val="9900CC"/>
                </a:solidFill>
              </a:rPr>
              <a:t>deep</a:t>
            </a:r>
            <a:r>
              <a:rPr lang="nb-NO" sz="1200" dirty="0" smtClean="0">
                <a:solidFill>
                  <a:srgbClr val="9900CC"/>
                </a:solidFill>
              </a:rPr>
              <a:t> melt </a:t>
            </a:r>
            <a:r>
              <a:rPr lang="nb-NO" sz="1200" dirty="0" err="1" smtClean="0">
                <a:solidFill>
                  <a:srgbClr val="9900CC"/>
                </a:solidFill>
              </a:rPr>
              <a:t>accumulation</a:t>
            </a:r>
            <a:r>
              <a:rPr lang="nb-NO" sz="1200" dirty="0" smtClean="0"/>
              <a:t> and </a:t>
            </a:r>
            <a:r>
              <a:rPr lang="nb-NO" sz="1200" dirty="0" err="1" smtClean="0"/>
              <a:t>provides</a:t>
            </a:r>
            <a:r>
              <a:rPr lang="nb-NO" sz="1200" dirty="0" smtClean="0"/>
              <a:t> a </a:t>
            </a:r>
            <a:r>
              <a:rPr lang="nb-NO" sz="1200" dirty="0" err="1" smtClean="0"/>
              <a:t>fairly</a:t>
            </a:r>
            <a:r>
              <a:rPr lang="nb-NO" sz="1200" dirty="0" smtClean="0"/>
              <a:t> </a:t>
            </a:r>
          </a:p>
          <a:p>
            <a:pPr>
              <a:lnSpc>
                <a:spcPts val="1400"/>
              </a:lnSpc>
            </a:pPr>
            <a:r>
              <a:rPr lang="nb-NO" sz="1200" dirty="0" smtClean="0"/>
              <a:t>       uniform mantle H</a:t>
            </a:r>
            <a:r>
              <a:rPr lang="nb-NO" sz="1200" baseline="-25000" dirty="0" smtClean="0"/>
              <a:t>2</a:t>
            </a:r>
            <a:r>
              <a:rPr lang="nb-NO" sz="1200" dirty="0" smtClean="0"/>
              <a:t>O </a:t>
            </a:r>
            <a:r>
              <a:rPr lang="nb-NO" sz="1200" dirty="0" err="1" smtClean="0"/>
              <a:t>content</a:t>
            </a:r>
            <a:r>
              <a:rPr lang="nb-NO" sz="1200" dirty="0" smtClean="0"/>
              <a:t> of </a:t>
            </a:r>
            <a:r>
              <a:rPr lang="nb-NO" sz="1200" dirty="0" err="1" smtClean="0"/>
              <a:t>only</a:t>
            </a:r>
            <a:r>
              <a:rPr lang="nb-NO" sz="1200" dirty="0" smtClean="0"/>
              <a:t> </a:t>
            </a:r>
            <a:r>
              <a:rPr lang="nb-NO" sz="1200" dirty="0" err="1" smtClean="0"/>
              <a:t>about</a:t>
            </a:r>
            <a:r>
              <a:rPr lang="nb-NO" sz="1200" dirty="0" smtClean="0"/>
              <a:t> 300 </a:t>
            </a:r>
            <a:r>
              <a:rPr lang="nb-NO" sz="1200" dirty="0" err="1" smtClean="0"/>
              <a:t>ppm</a:t>
            </a:r>
            <a:r>
              <a:rPr lang="nb-NO" sz="1200" dirty="0" smtClean="0"/>
              <a:t>, </a:t>
            </a:r>
            <a:r>
              <a:rPr lang="nb-NO" sz="1200" dirty="0" err="1" smtClean="0"/>
              <a:t>corresponding</a:t>
            </a:r>
            <a:r>
              <a:rPr lang="nb-NO" sz="1200" dirty="0" smtClean="0"/>
              <a:t> to </a:t>
            </a:r>
            <a:r>
              <a:rPr lang="nb-NO" sz="1200" dirty="0" err="1" smtClean="0"/>
              <a:t>about</a:t>
            </a:r>
            <a:r>
              <a:rPr lang="nb-NO" sz="1200" dirty="0" smtClean="0"/>
              <a:t> </a:t>
            </a:r>
            <a:r>
              <a:rPr lang="nb-NO" sz="1200" dirty="0" err="1" smtClean="0"/>
              <a:t>one</a:t>
            </a:r>
            <a:r>
              <a:rPr lang="nb-NO" sz="1200" dirty="0" smtClean="0"/>
              <a:t> </a:t>
            </a:r>
            <a:r>
              <a:rPr lang="nb-NO" sz="1200" dirty="0" err="1" smtClean="0"/>
              <a:t>ocean</a:t>
            </a:r>
            <a:endParaRPr lang="nb-NO" sz="1200" dirty="0" smtClean="0"/>
          </a:p>
          <a:p>
            <a:pPr>
              <a:lnSpc>
                <a:spcPts val="1400"/>
              </a:lnSpc>
            </a:pPr>
            <a:r>
              <a:rPr lang="nb-NO" sz="1200" dirty="0" smtClean="0"/>
              <a:t>       </a:t>
            </a:r>
            <a:r>
              <a:rPr lang="nb-NO" sz="1200" dirty="0" err="1" smtClean="0"/>
              <a:t>mass</a:t>
            </a:r>
            <a:r>
              <a:rPr lang="nb-NO" sz="1200" dirty="0" smtClean="0"/>
              <a:t> </a:t>
            </a:r>
            <a:r>
              <a:rPr lang="nb-NO" sz="1200" dirty="0" err="1" smtClean="0"/>
              <a:t>equivalent</a:t>
            </a:r>
            <a:r>
              <a:rPr lang="nb-NO" sz="1200" dirty="0" smtClean="0"/>
              <a:t>.  </a:t>
            </a:r>
          </a:p>
          <a:p>
            <a:pPr>
              <a:lnSpc>
                <a:spcPts val="800"/>
              </a:lnSpc>
            </a:pPr>
            <a:endParaRPr lang="nb-NO" sz="800" dirty="0"/>
          </a:p>
          <a:p>
            <a:pPr>
              <a:lnSpc>
                <a:spcPts val="1400"/>
              </a:lnSpc>
            </a:pPr>
            <a:r>
              <a:rPr lang="nb-NO" sz="1200" dirty="0" smtClean="0"/>
              <a:t>8. Sinking mantle </a:t>
            </a:r>
            <a:r>
              <a:rPr lang="nb-NO" sz="1200" dirty="0" err="1" smtClean="0"/>
              <a:t>causes</a:t>
            </a:r>
            <a:r>
              <a:rPr lang="nb-NO" sz="1200" dirty="0" smtClean="0"/>
              <a:t> </a:t>
            </a:r>
            <a:r>
              <a:rPr lang="nb-NO" sz="1200" dirty="0" err="1" smtClean="0">
                <a:solidFill>
                  <a:srgbClr val="9900CC"/>
                </a:solidFill>
              </a:rPr>
              <a:t>hydrous</a:t>
            </a:r>
            <a:r>
              <a:rPr lang="nb-NO" sz="1200" dirty="0" smtClean="0">
                <a:solidFill>
                  <a:srgbClr val="9900CC"/>
                </a:solidFill>
              </a:rPr>
              <a:t> melting </a:t>
            </a:r>
            <a:r>
              <a:rPr lang="nb-NO" sz="1200" dirty="0" err="1" smtClean="0">
                <a:solidFill>
                  <a:srgbClr val="9900CC"/>
                </a:solidFill>
              </a:rPr>
              <a:t>below</a:t>
            </a:r>
            <a:r>
              <a:rPr lang="nb-NO" sz="1200" dirty="0">
                <a:solidFill>
                  <a:srgbClr val="9900CC"/>
                </a:solidFill>
              </a:rPr>
              <a:t> </a:t>
            </a:r>
            <a:r>
              <a:rPr lang="nb-NO" sz="1200" dirty="0" err="1" smtClean="0">
                <a:solidFill>
                  <a:srgbClr val="9900CC"/>
                </a:solidFill>
              </a:rPr>
              <a:t>the</a:t>
            </a:r>
            <a:r>
              <a:rPr lang="nb-NO" sz="1200" dirty="0" smtClean="0">
                <a:solidFill>
                  <a:srgbClr val="9900CC"/>
                </a:solidFill>
              </a:rPr>
              <a:t> </a:t>
            </a:r>
            <a:r>
              <a:rPr lang="nb-NO" sz="1200" dirty="0" err="1" smtClean="0">
                <a:solidFill>
                  <a:srgbClr val="9900CC"/>
                </a:solidFill>
              </a:rPr>
              <a:t>transition</a:t>
            </a:r>
            <a:r>
              <a:rPr lang="nb-NO" sz="1200" dirty="0" smtClean="0">
                <a:solidFill>
                  <a:srgbClr val="9900CC"/>
                </a:solidFill>
              </a:rPr>
              <a:t> </a:t>
            </a:r>
            <a:r>
              <a:rPr lang="nb-NO" sz="1200" dirty="0" err="1" smtClean="0">
                <a:solidFill>
                  <a:srgbClr val="9900CC"/>
                </a:solidFill>
              </a:rPr>
              <a:t>zone</a:t>
            </a:r>
            <a:r>
              <a:rPr lang="nb-NO" sz="1200" dirty="0">
                <a:solidFill>
                  <a:srgbClr val="9900CC"/>
                </a:solidFill>
              </a:rPr>
              <a:t> </a:t>
            </a:r>
            <a:r>
              <a:rPr lang="nb-NO" sz="1200" dirty="0" smtClean="0">
                <a:solidFill>
                  <a:srgbClr val="9900CC"/>
                </a:solidFill>
              </a:rPr>
              <a:t>under western N-America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4827" y="3861769"/>
            <a:ext cx="6056132" cy="451406"/>
          </a:xfrm>
          <a:prstGeom prst="rect">
            <a:avLst/>
          </a:prstGeom>
          <a:noFill/>
          <a:ln w="6350"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</a:pPr>
            <a:r>
              <a:rPr lang="nb-NO" sz="1200" dirty="0" smtClean="0"/>
              <a:t>6. The </a:t>
            </a:r>
            <a:r>
              <a:rPr lang="nb-NO" sz="1200" dirty="0" err="1" smtClean="0"/>
              <a:t>atmosphere</a:t>
            </a:r>
            <a:r>
              <a:rPr lang="nb-NO" sz="1200" dirty="0" smtClean="0"/>
              <a:t> and </a:t>
            </a:r>
            <a:r>
              <a:rPr lang="nb-NO" sz="1200" dirty="0" err="1" smtClean="0"/>
              <a:t>ocean</a:t>
            </a:r>
            <a:r>
              <a:rPr lang="nb-NO" sz="1200" dirty="0" smtClean="0"/>
              <a:t> </a:t>
            </a:r>
            <a:r>
              <a:rPr lang="nb-NO" sz="1200" dirty="0" err="1" smtClean="0"/>
              <a:t>are</a:t>
            </a:r>
            <a:r>
              <a:rPr lang="nb-NO" sz="1200" dirty="0" smtClean="0"/>
              <a:t> </a:t>
            </a:r>
            <a:r>
              <a:rPr lang="nb-NO" sz="1200" dirty="0" err="1" smtClean="0"/>
              <a:t>further</a:t>
            </a:r>
            <a:r>
              <a:rPr lang="nb-NO" sz="1200" dirty="0" smtClean="0"/>
              <a:t> </a:t>
            </a:r>
            <a:r>
              <a:rPr lang="nb-NO" sz="1200" dirty="0" err="1" smtClean="0">
                <a:solidFill>
                  <a:srgbClr val="9900CC"/>
                </a:solidFill>
              </a:rPr>
              <a:t>oxidised</a:t>
            </a:r>
            <a:r>
              <a:rPr lang="nb-NO" sz="1200" dirty="0" smtClean="0">
                <a:solidFill>
                  <a:srgbClr val="9900CC"/>
                </a:solidFill>
              </a:rPr>
              <a:t> </a:t>
            </a:r>
            <a:r>
              <a:rPr lang="nb-NO" sz="1200" dirty="0">
                <a:solidFill>
                  <a:srgbClr val="9900CC"/>
                </a:solidFill>
              </a:rPr>
              <a:t>by </a:t>
            </a:r>
            <a:r>
              <a:rPr lang="nb-NO" sz="1200" dirty="0" smtClean="0">
                <a:solidFill>
                  <a:srgbClr val="9900CC"/>
                </a:solidFill>
              </a:rPr>
              <a:t>cyanobacteria and plant </a:t>
            </a:r>
            <a:r>
              <a:rPr lang="nb-NO" sz="1200" dirty="0" err="1" smtClean="0">
                <a:solidFill>
                  <a:srgbClr val="9900CC"/>
                </a:solidFill>
              </a:rPr>
              <a:t>photosynthesis</a:t>
            </a:r>
            <a:endParaRPr lang="nb-NO" sz="1200" dirty="0" smtClean="0">
              <a:solidFill>
                <a:srgbClr val="9900CC"/>
              </a:solidFill>
            </a:endParaRPr>
          </a:p>
          <a:p>
            <a:pPr>
              <a:lnSpc>
                <a:spcPts val="1400"/>
              </a:lnSpc>
            </a:pPr>
            <a:r>
              <a:rPr lang="nb-NO" sz="1200" dirty="0">
                <a:solidFill>
                  <a:srgbClr val="008000"/>
                </a:solidFill>
              </a:rPr>
              <a:t> </a:t>
            </a:r>
            <a:r>
              <a:rPr lang="nb-NO" sz="1200" dirty="0" smtClean="0">
                <a:solidFill>
                  <a:srgbClr val="008000"/>
                </a:solidFill>
              </a:rPr>
              <a:t>      </a:t>
            </a:r>
            <a:r>
              <a:rPr lang="nb-NO" sz="1200" dirty="0" smtClean="0"/>
              <a:t>and </a:t>
            </a:r>
            <a:r>
              <a:rPr lang="nb-NO" sz="1200" dirty="0" err="1" smtClean="0"/>
              <a:t>some</a:t>
            </a:r>
            <a:r>
              <a:rPr lang="nb-NO" sz="1200" dirty="0"/>
              <a:t> </a:t>
            </a:r>
            <a:r>
              <a:rPr lang="nb-NO" sz="1200" dirty="0" err="1" smtClean="0"/>
              <a:t>photo-dissociation</a:t>
            </a:r>
            <a:r>
              <a:rPr lang="nb-NO" sz="1200" dirty="0" smtClean="0"/>
              <a:t> of H</a:t>
            </a:r>
            <a:r>
              <a:rPr lang="nb-NO" sz="1200" baseline="-25000" dirty="0" smtClean="0"/>
              <a:t>2</a:t>
            </a:r>
            <a:r>
              <a:rPr lang="nb-NO" sz="1200" dirty="0" smtClean="0"/>
              <a:t>O, </a:t>
            </a:r>
            <a:r>
              <a:rPr lang="nb-NO" sz="1200" dirty="0" err="1" smtClean="0"/>
              <a:t>coupled</a:t>
            </a:r>
            <a:r>
              <a:rPr lang="nb-NO" sz="1200" dirty="0" smtClean="0"/>
              <a:t> </a:t>
            </a:r>
            <a:r>
              <a:rPr lang="nb-NO" sz="1200" dirty="0" err="1" smtClean="0"/>
              <a:t>with</a:t>
            </a:r>
            <a:r>
              <a:rPr lang="nb-NO" sz="1200" dirty="0" smtClean="0"/>
              <a:t> H</a:t>
            </a:r>
            <a:r>
              <a:rPr lang="nb-NO" sz="1200" baseline="-25000" dirty="0" smtClean="0"/>
              <a:t>2</a:t>
            </a:r>
            <a:r>
              <a:rPr lang="nb-NO" sz="1200" dirty="0" smtClean="0"/>
              <a:t>-escape.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0799" y="19613"/>
            <a:ext cx="1051891" cy="3103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700"/>
              </a:lnSpc>
            </a:pPr>
            <a:r>
              <a:rPr lang="nb-NO" sz="1600" b="1" dirty="0" err="1" smtClean="0"/>
              <a:t>Summary</a:t>
            </a:r>
            <a:endParaRPr lang="en-US" sz="1600" b="1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537" y="3106459"/>
            <a:ext cx="2746471" cy="370561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6791" y="5748845"/>
            <a:ext cx="6049424" cy="630942"/>
          </a:xfrm>
          <a:prstGeom prst="rect">
            <a:avLst/>
          </a:prstGeom>
          <a:noFill/>
          <a:ln w="6350"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</a:pPr>
            <a:r>
              <a:rPr lang="nb-NO" sz="1200" dirty="0" smtClean="0"/>
              <a:t>9. </a:t>
            </a:r>
            <a:r>
              <a:rPr lang="en-GB" sz="1200" dirty="0" smtClean="0"/>
              <a:t>The </a:t>
            </a:r>
            <a:r>
              <a:rPr lang="en-GB" sz="1200" dirty="0">
                <a:solidFill>
                  <a:srgbClr val="9900CC"/>
                </a:solidFill>
              </a:rPr>
              <a:t>core can hold up to 1000 ppm H, corresponding to a maximum of 13 ocean </a:t>
            </a:r>
            <a:r>
              <a:rPr lang="en-GB" sz="1200" dirty="0" smtClean="0">
                <a:solidFill>
                  <a:srgbClr val="9900CC"/>
                </a:solidFill>
              </a:rPr>
              <a:t>mass</a:t>
            </a:r>
          </a:p>
          <a:p>
            <a:pPr>
              <a:lnSpc>
                <a:spcPts val="1400"/>
              </a:lnSpc>
            </a:pPr>
            <a:r>
              <a:rPr lang="en-GB" sz="1200" dirty="0">
                <a:solidFill>
                  <a:srgbClr val="9900CC"/>
                </a:solidFill>
              </a:rPr>
              <a:t> </a:t>
            </a:r>
            <a:r>
              <a:rPr lang="en-GB" sz="1200" dirty="0" smtClean="0">
                <a:solidFill>
                  <a:srgbClr val="9900CC"/>
                </a:solidFill>
              </a:rPr>
              <a:t>      equivalents </a:t>
            </a:r>
            <a:r>
              <a:rPr lang="en-GB" sz="1200" dirty="0">
                <a:solidFill>
                  <a:srgbClr val="9900CC"/>
                </a:solidFill>
              </a:rPr>
              <a:t>of H</a:t>
            </a:r>
            <a:r>
              <a:rPr lang="en-GB" sz="1200" baseline="-25000" dirty="0">
                <a:solidFill>
                  <a:srgbClr val="9900CC"/>
                </a:solidFill>
              </a:rPr>
              <a:t>2</a:t>
            </a:r>
            <a:r>
              <a:rPr lang="en-GB" sz="1200" dirty="0">
                <a:solidFill>
                  <a:srgbClr val="9900CC"/>
                </a:solidFill>
              </a:rPr>
              <a:t>O</a:t>
            </a:r>
            <a:r>
              <a:rPr lang="en-GB" sz="1200" dirty="0"/>
              <a:t>, assuming a sufficient </a:t>
            </a:r>
            <a:r>
              <a:rPr lang="en-GB" sz="1200" dirty="0" smtClean="0"/>
              <a:t>O-content </a:t>
            </a:r>
            <a:r>
              <a:rPr lang="en-GB" sz="1200" dirty="0"/>
              <a:t>in the core.  The O- and </a:t>
            </a:r>
            <a:r>
              <a:rPr lang="en-GB" sz="1200" dirty="0" smtClean="0"/>
              <a:t>Si-contents</a:t>
            </a:r>
          </a:p>
          <a:p>
            <a:pPr>
              <a:lnSpc>
                <a:spcPts val="1400"/>
              </a:lnSpc>
            </a:pPr>
            <a:r>
              <a:rPr lang="en-GB" sz="1200" dirty="0"/>
              <a:t> </a:t>
            </a:r>
            <a:r>
              <a:rPr lang="en-GB" sz="1200" dirty="0" smtClean="0"/>
              <a:t>      of </a:t>
            </a:r>
            <a:r>
              <a:rPr lang="en-GB" sz="1200" dirty="0"/>
              <a:t>the liquid core (96 </a:t>
            </a:r>
            <a:r>
              <a:rPr lang="en-GB" sz="1200" dirty="0" err="1"/>
              <a:t>vol</a:t>
            </a:r>
            <a:r>
              <a:rPr lang="en-GB" sz="1200" dirty="0"/>
              <a:t>% of the core) are probably both within the 3-5 </a:t>
            </a:r>
            <a:r>
              <a:rPr lang="en-GB" sz="1200" dirty="0" err="1"/>
              <a:t>wt</a:t>
            </a:r>
            <a:r>
              <a:rPr lang="en-GB" sz="1200" dirty="0"/>
              <a:t>% range</a:t>
            </a:r>
            <a:r>
              <a:rPr lang="en-GB" sz="1200" dirty="0" smtClean="0"/>
              <a:t>.</a:t>
            </a:r>
            <a:endParaRPr lang="nb-NO" sz="1200" dirty="0"/>
          </a:p>
        </p:txBody>
      </p:sp>
      <p:sp>
        <p:nvSpPr>
          <p:cNvPr id="15" name="TextBox 14"/>
          <p:cNvSpPr txBox="1"/>
          <p:nvPr/>
        </p:nvSpPr>
        <p:spPr>
          <a:xfrm>
            <a:off x="25241" y="2415798"/>
            <a:ext cx="5858569" cy="1451679"/>
          </a:xfrm>
          <a:prstGeom prst="rect">
            <a:avLst/>
          </a:prstGeom>
          <a:noFill/>
          <a:ln w="6350"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</a:pPr>
            <a:r>
              <a:rPr lang="nb-NO" sz="1200" dirty="0" smtClean="0"/>
              <a:t>4. The </a:t>
            </a:r>
            <a:r>
              <a:rPr lang="nb-NO" sz="1200" dirty="0" err="1" smtClean="0"/>
              <a:t>deeper</a:t>
            </a:r>
            <a:r>
              <a:rPr lang="nb-NO" sz="1200" dirty="0" smtClean="0"/>
              <a:t> parts of </a:t>
            </a:r>
            <a:r>
              <a:rPr lang="nb-NO" sz="1200" dirty="0" err="1" smtClean="0"/>
              <a:t>the</a:t>
            </a:r>
            <a:r>
              <a:rPr lang="nb-NO" sz="1200" dirty="0" smtClean="0"/>
              <a:t> </a:t>
            </a:r>
            <a:r>
              <a:rPr lang="nb-NO" sz="1200" dirty="0" smtClean="0">
                <a:solidFill>
                  <a:srgbClr val="9900CC"/>
                </a:solidFill>
              </a:rPr>
              <a:t>magma </a:t>
            </a:r>
            <a:r>
              <a:rPr lang="nb-NO" sz="1200" dirty="0" err="1" smtClean="0">
                <a:solidFill>
                  <a:srgbClr val="9900CC"/>
                </a:solidFill>
              </a:rPr>
              <a:t>ocean</a:t>
            </a:r>
            <a:r>
              <a:rPr lang="nb-NO" sz="1200" dirty="0" smtClean="0">
                <a:solidFill>
                  <a:srgbClr val="9900CC"/>
                </a:solidFill>
              </a:rPr>
              <a:t> </a:t>
            </a:r>
            <a:r>
              <a:rPr lang="nb-NO" sz="1200" dirty="0" err="1" smtClean="0">
                <a:solidFill>
                  <a:srgbClr val="9900CC"/>
                </a:solidFill>
              </a:rPr>
              <a:t>self-disproportionate</a:t>
            </a:r>
            <a:r>
              <a:rPr lang="nb-NO" sz="1200" dirty="0" smtClean="0">
                <a:solidFill>
                  <a:srgbClr val="9900CC"/>
                </a:solidFill>
              </a:rPr>
              <a:t> </a:t>
            </a:r>
            <a:r>
              <a:rPr lang="nb-NO" sz="1200" dirty="0" err="1" smtClean="0">
                <a:solidFill>
                  <a:srgbClr val="9900CC"/>
                </a:solidFill>
              </a:rPr>
              <a:t>ferrous</a:t>
            </a:r>
            <a:r>
              <a:rPr lang="nb-NO" sz="1200" dirty="0" smtClean="0">
                <a:solidFill>
                  <a:srgbClr val="9900CC"/>
                </a:solidFill>
              </a:rPr>
              <a:t> Fe to </a:t>
            </a:r>
            <a:r>
              <a:rPr lang="nb-NO" sz="1200" dirty="0" err="1" smtClean="0">
                <a:solidFill>
                  <a:srgbClr val="9900CC"/>
                </a:solidFill>
              </a:rPr>
              <a:t>ferric</a:t>
            </a:r>
            <a:r>
              <a:rPr lang="nb-NO" sz="1200" dirty="0" smtClean="0">
                <a:solidFill>
                  <a:srgbClr val="9900CC"/>
                </a:solidFill>
              </a:rPr>
              <a:t> Fe and</a:t>
            </a:r>
          </a:p>
          <a:p>
            <a:pPr>
              <a:lnSpc>
                <a:spcPts val="1400"/>
              </a:lnSpc>
            </a:pPr>
            <a:r>
              <a:rPr lang="nb-NO" sz="1200" dirty="0">
                <a:solidFill>
                  <a:srgbClr val="9900CC"/>
                </a:solidFill>
              </a:rPr>
              <a:t> </a:t>
            </a:r>
            <a:r>
              <a:rPr lang="nb-NO" sz="1200" dirty="0" smtClean="0">
                <a:solidFill>
                  <a:srgbClr val="9900CC"/>
                </a:solidFill>
              </a:rPr>
              <a:t>      </a:t>
            </a:r>
            <a:r>
              <a:rPr lang="nb-NO" sz="1200" dirty="0" err="1" smtClean="0">
                <a:solidFill>
                  <a:srgbClr val="9900CC"/>
                </a:solidFill>
              </a:rPr>
              <a:t>exsolved</a:t>
            </a:r>
            <a:r>
              <a:rPr lang="nb-NO" sz="1200" dirty="0" smtClean="0">
                <a:solidFill>
                  <a:srgbClr val="9900CC"/>
                </a:solidFill>
              </a:rPr>
              <a:t> Fe-metal, </a:t>
            </a:r>
            <a:r>
              <a:rPr lang="nb-NO" sz="1200" dirty="0" err="1" smtClean="0">
                <a:solidFill>
                  <a:srgbClr val="9900CC"/>
                </a:solidFill>
              </a:rPr>
              <a:t>which</a:t>
            </a:r>
            <a:r>
              <a:rPr lang="nb-NO" sz="1200" dirty="0" smtClean="0">
                <a:solidFill>
                  <a:srgbClr val="9900CC"/>
                </a:solidFill>
              </a:rPr>
              <a:t> sinks to </a:t>
            </a:r>
            <a:r>
              <a:rPr lang="nb-NO" sz="1200" dirty="0" err="1" smtClean="0">
                <a:solidFill>
                  <a:srgbClr val="9900CC"/>
                </a:solidFill>
              </a:rPr>
              <a:t>the</a:t>
            </a:r>
            <a:r>
              <a:rPr lang="nb-NO" sz="1200" dirty="0" smtClean="0">
                <a:solidFill>
                  <a:srgbClr val="9900CC"/>
                </a:solidFill>
              </a:rPr>
              <a:t> </a:t>
            </a:r>
            <a:r>
              <a:rPr lang="nb-NO" sz="1200" dirty="0" err="1" smtClean="0">
                <a:solidFill>
                  <a:srgbClr val="9900CC"/>
                </a:solidFill>
              </a:rPr>
              <a:t>core</a:t>
            </a:r>
            <a:r>
              <a:rPr lang="nb-NO" sz="1200" dirty="0" smtClean="0"/>
              <a:t>.  The </a:t>
            </a:r>
            <a:r>
              <a:rPr lang="nb-NO" sz="1200" dirty="0" err="1" smtClean="0"/>
              <a:t>resulting</a:t>
            </a:r>
            <a:r>
              <a:rPr lang="nb-NO" sz="1200" dirty="0" smtClean="0"/>
              <a:t> </a:t>
            </a:r>
            <a:r>
              <a:rPr lang="nb-NO" sz="1200" dirty="0" err="1" smtClean="0"/>
              <a:t>high</a:t>
            </a:r>
            <a:r>
              <a:rPr lang="nb-NO" sz="1200" dirty="0" smtClean="0"/>
              <a:t> f</a:t>
            </a:r>
            <a:r>
              <a:rPr lang="nb-NO" sz="1400" baseline="-10000" dirty="0" smtClean="0"/>
              <a:t>O</a:t>
            </a:r>
            <a:r>
              <a:rPr lang="nb-NO" sz="1200" baseline="-25000" dirty="0" smtClean="0"/>
              <a:t>2</a:t>
            </a:r>
            <a:r>
              <a:rPr lang="nb-NO" sz="1200" dirty="0" smtClean="0"/>
              <a:t> </a:t>
            </a:r>
            <a:r>
              <a:rPr lang="nb-NO" sz="1200" dirty="0" err="1" smtClean="0"/>
              <a:t>would</a:t>
            </a:r>
            <a:r>
              <a:rPr lang="nb-NO" sz="1200" dirty="0" smtClean="0"/>
              <a:t> have led to</a:t>
            </a:r>
          </a:p>
          <a:p>
            <a:pPr>
              <a:lnSpc>
                <a:spcPts val="1400"/>
              </a:lnSpc>
            </a:pPr>
            <a:r>
              <a:rPr lang="nb-NO" sz="1200" dirty="0"/>
              <a:t> </a:t>
            </a:r>
            <a:r>
              <a:rPr lang="nb-NO" sz="1200" dirty="0" smtClean="0"/>
              <a:t>      MO-</a:t>
            </a:r>
            <a:r>
              <a:rPr lang="nb-NO" sz="1200" dirty="0" err="1" smtClean="0"/>
              <a:t>degassing</a:t>
            </a:r>
            <a:r>
              <a:rPr lang="nb-NO" sz="1200" dirty="0" smtClean="0"/>
              <a:t> of </a:t>
            </a:r>
            <a:r>
              <a:rPr lang="nb-NO" sz="1200" dirty="0" err="1" smtClean="0"/>
              <a:t>mainly</a:t>
            </a:r>
            <a:r>
              <a:rPr lang="nb-NO" sz="1200" dirty="0" smtClean="0"/>
              <a:t> </a:t>
            </a:r>
            <a:r>
              <a:rPr lang="nb-NO" sz="1200" dirty="0" smtClean="0">
                <a:solidFill>
                  <a:srgbClr val="9900CC"/>
                </a:solidFill>
              </a:rPr>
              <a:t>H</a:t>
            </a:r>
            <a:r>
              <a:rPr lang="nb-NO" sz="1200" baseline="-25000" dirty="0" smtClean="0">
                <a:solidFill>
                  <a:srgbClr val="9900CC"/>
                </a:solidFill>
              </a:rPr>
              <a:t>2</a:t>
            </a:r>
            <a:r>
              <a:rPr lang="nb-NO" sz="1200" dirty="0" smtClean="0">
                <a:solidFill>
                  <a:srgbClr val="9900CC"/>
                </a:solidFill>
              </a:rPr>
              <a:t>O+CO</a:t>
            </a:r>
            <a:r>
              <a:rPr lang="nb-NO" sz="1200" baseline="-25000" dirty="0" smtClean="0">
                <a:solidFill>
                  <a:srgbClr val="9900CC"/>
                </a:solidFill>
              </a:rPr>
              <a:t>2</a:t>
            </a:r>
            <a:r>
              <a:rPr lang="nb-NO" sz="1200" dirty="0" smtClean="0">
                <a:solidFill>
                  <a:srgbClr val="9900CC"/>
                </a:solidFill>
              </a:rPr>
              <a:t> from </a:t>
            </a:r>
            <a:r>
              <a:rPr lang="nb-NO" sz="1200" dirty="0" err="1" smtClean="0">
                <a:solidFill>
                  <a:srgbClr val="9900CC"/>
                </a:solidFill>
              </a:rPr>
              <a:t>the</a:t>
            </a:r>
            <a:r>
              <a:rPr lang="nb-NO" sz="1200" dirty="0" smtClean="0">
                <a:solidFill>
                  <a:srgbClr val="9900CC"/>
                </a:solidFill>
              </a:rPr>
              <a:t> </a:t>
            </a:r>
            <a:r>
              <a:rPr lang="nb-NO" sz="1200" dirty="0" err="1" smtClean="0">
                <a:solidFill>
                  <a:srgbClr val="9900CC"/>
                </a:solidFill>
              </a:rPr>
              <a:t>very</a:t>
            </a:r>
            <a:r>
              <a:rPr lang="nb-NO" sz="1200" dirty="0" smtClean="0">
                <a:solidFill>
                  <a:srgbClr val="9900CC"/>
                </a:solidFill>
              </a:rPr>
              <a:t> </a:t>
            </a:r>
            <a:r>
              <a:rPr lang="nb-NO" sz="1200" dirty="0" err="1" smtClean="0">
                <a:solidFill>
                  <a:srgbClr val="9900CC"/>
                </a:solidFill>
              </a:rPr>
              <a:t>beginning</a:t>
            </a:r>
            <a:r>
              <a:rPr lang="nb-NO" sz="1200" dirty="0" smtClean="0">
                <a:solidFill>
                  <a:srgbClr val="9900CC"/>
                </a:solidFill>
              </a:rPr>
              <a:t>, </a:t>
            </a:r>
            <a:r>
              <a:rPr lang="nb-NO" sz="1200" dirty="0" err="1" smtClean="0">
                <a:solidFill>
                  <a:srgbClr val="9900CC"/>
                </a:solidFill>
              </a:rPr>
              <a:t>resulting</a:t>
            </a:r>
            <a:r>
              <a:rPr lang="nb-NO" sz="1200" dirty="0" smtClean="0">
                <a:solidFill>
                  <a:srgbClr val="9900CC"/>
                </a:solidFill>
              </a:rPr>
              <a:t> in a water </a:t>
            </a:r>
            <a:r>
              <a:rPr lang="nb-NO" sz="1200" dirty="0" err="1" smtClean="0">
                <a:solidFill>
                  <a:srgbClr val="9900CC"/>
                </a:solidFill>
              </a:rPr>
              <a:t>ocean</a:t>
            </a:r>
            <a:endParaRPr lang="nb-NO" sz="1200" dirty="0">
              <a:solidFill>
                <a:srgbClr val="9900CC"/>
              </a:solidFill>
            </a:endParaRPr>
          </a:p>
          <a:p>
            <a:pPr>
              <a:lnSpc>
                <a:spcPts val="1400"/>
              </a:lnSpc>
            </a:pPr>
            <a:r>
              <a:rPr lang="nb-NO" sz="1200" dirty="0" smtClean="0">
                <a:solidFill>
                  <a:srgbClr val="9900CC"/>
                </a:solidFill>
              </a:rPr>
              <a:t>       and a CO</a:t>
            </a:r>
            <a:r>
              <a:rPr lang="nb-NO" sz="1200" baseline="-25000" dirty="0" smtClean="0">
                <a:solidFill>
                  <a:srgbClr val="9900CC"/>
                </a:solidFill>
              </a:rPr>
              <a:t>2</a:t>
            </a:r>
            <a:r>
              <a:rPr lang="nb-NO" sz="1200" dirty="0" smtClean="0">
                <a:solidFill>
                  <a:srgbClr val="9900CC"/>
                </a:solidFill>
              </a:rPr>
              <a:t>-rich </a:t>
            </a:r>
            <a:r>
              <a:rPr lang="nb-NO" sz="1200" dirty="0" err="1" smtClean="0">
                <a:solidFill>
                  <a:srgbClr val="9900CC"/>
                </a:solidFill>
              </a:rPr>
              <a:t>proto-atmosphere</a:t>
            </a:r>
            <a:r>
              <a:rPr lang="nb-NO" sz="1200" dirty="0" smtClean="0">
                <a:solidFill>
                  <a:srgbClr val="9900CC"/>
                </a:solidFill>
              </a:rPr>
              <a:t>.</a:t>
            </a:r>
          </a:p>
          <a:p>
            <a:pPr>
              <a:lnSpc>
                <a:spcPts val="800"/>
              </a:lnSpc>
            </a:pPr>
            <a:endParaRPr lang="nb-NO" sz="700" dirty="0"/>
          </a:p>
          <a:p>
            <a:pPr>
              <a:lnSpc>
                <a:spcPts val="1400"/>
              </a:lnSpc>
            </a:pPr>
            <a:r>
              <a:rPr lang="nb-NO" sz="1200" dirty="0"/>
              <a:t>5</a:t>
            </a:r>
            <a:r>
              <a:rPr lang="nb-NO" sz="1200" dirty="0" smtClean="0"/>
              <a:t>. </a:t>
            </a:r>
            <a:r>
              <a:rPr lang="nb-NO" sz="1200" b="1" dirty="0" err="1" smtClean="0">
                <a:solidFill>
                  <a:srgbClr val="0066FF"/>
                </a:solidFill>
              </a:rPr>
              <a:t>Bridgmanite</a:t>
            </a:r>
            <a:r>
              <a:rPr lang="nb-NO" sz="1200" dirty="0"/>
              <a:t> </a:t>
            </a:r>
            <a:r>
              <a:rPr lang="nb-NO" sz="1200" dirty="0" smtClean="0"/>
              <a:t>and </a:t>
            </a:r>
            <a:r>
              <a:rPr lang="nb-NO" sz="1200" b="1" dirty="0" smtClean="0">
                <a:solidFill>
                  <a:srgbClr val="FF0000"/>
                </a:solidFill>
              </a:rPr>
              <a:t>garnet</a:t>
            </a:r>
            <a:r>
              <a:rPr lang="nb-NO" sz="1200" dirty="0"/>
              <a:t> </a:t>
            </a:r>
            <a:r>
              <a:rPr lang="nb-NO" sz="1200" dirty="0" smtClean="0"/>
              <a:t>have </a:t>
            </a:r>
            <a:r>
              <a:rPr lang="nb-NO" sz="1200" dirty="0" err="1" smtClean="0"/>
              <a:t>strong</a:t>
            </a:r>
            <a:r>
              <a:rPr lang="nb-NO" sz="1200" dirty="0" smtClean="0"/>
              <a:t> </a:t>
            </a:r>
            <a:r>
              <a:rPr lang="nb-NO" sz="1200" dirty="0" err="1" smtClean="0">
                <a:solidFill>
                  <a:srgbClr val="9900CC"/>
                </a:solidFill>
              </a:rPr>
              <a:t>crystal-chemical</a:t>
            </a:r>
            <a:r>
              <a:rPr lang="nb-NO" sz="1200" dirty="0" smtClean="0">
                <a:solidFill>
                  <a:srgbClr val="9900CC"/>
                </a:solidFill>
              </a:rPr>
              <a:t> </a:t>
            </a:r>
            <a:r>
              <a:rPr lang="nb-NO" sz="1200" dirty="0" err="1" smtClean="0">
                <a:solidFill>
                  <a:srgbClr val="9900CC"/>
                </a:solidFill>
              </a:rPr>
              <a:t>affinity</a:t>
            </a:r>
            <a:r>
              <a:rPr lang="nb-NO" sz="1200" dirty="0">
                <a:solidFill>
                  <a:srgbClr val="9900CC"/>
                </a:solidFill>
              </a:rPr>
              <a:t> for </a:t>
            </a:r>
            <a:r>
              <a:rPr lang="nb-NO" sz="1200" dirty="0" err="1">
                <a:solidFill>
                  <a:srgbClr val="9900CC"/>
                </a:solidFill>
              </a:rPr>
              <a:t>Fe</a:t>
            </a:r>
            <a:r>
              <a:rPr lang="nb-NO" sz="1200" baseline="30000" dirty="0" err="1">
                <a:solidFill>
                  <a:srgbClr val="9900CC"/>
                </a:solidFill>
              </a:rPr>
              <a:t>3</a:t>
            </a:r>
            <a:r>
              <a:rPr lang="nb-NO" sz="1200" baseline="30000" dirty="0">
                <a:solidFill>
                  <a:srgbClr val="9900CC"/>
                </a:solidFill>
              </a:rPr>
              <a:t>+</a:t>
            </a:r>
            <a:r>
              <a:rPr lang="nb-NO" sz="1200" dirty="0">
                <a:solidFill>
                  <a:srgbClr val="9900CC"/>
                </a:solidFill>
              </a:rPr>
              <a:t> </a:t>
            </a:r>
            <a:r>
              <a:rPr lang="nb-NO" sz="1200" dirty="0" err="1" smtClean="0">
                <a:solidFill>
                  <a:srgbClr val="9900CC"/>
                </a:solidFill>
              </a:rPr>
              <a:t>which</a:t>
            </a:r>
            <a:r>
              <a:rPr lang="nb-NO" sz="1200" dirty="0" smtClean="0">
                <a:solidFill>
                  <a:srgbClr val="9900CC"/>
                </a:solidFill>
              </a:rPr>
              <a:t> leads to</a:t>
            </a:r>
            <a:endParaRPr lang="nb-NO" sz="1200" b="1" dirty="0">
              <a:solidFill>
                <a:srgbClr val="9900CC"/>
              </a:solidFill>
            </a:endParaRPr>
          </a:p>
          <a:p>
            <a:pPr>
              <a:lnSpc>
                <a:spcPts val="1400"/>
              </a:lnSpc>
            </a:pPr>
            <a:r>
              <a:rPr lang="nb-NO" sz="1200" dirty="0" smtClean="0"/>
              <a:t>                  </a:t>
            </a:r>
            <a:r>
              <a:rPr lang="nb-NO" sz="1200" dirty="0" smtClean="0">
                <a:solidFill>
                  <a:srgbClr val="9900CC"/>
                </a:solidFill>
              </a:rPr>
              <a:t>-</a:t>
            </a:r>
            <a:r>
              <a:rPr lang="nb-NO" sz="1200" dirty="0" smtClean="0"/>
              <a:t> </a:t>
            </a:r>
            <a:r>
              <a:rPr lang="nb-NO" sz="1200" dirty="0" err="1" smtClean="0">
                <a:solidFill>
                  <a:srgbClr val="9900CC"/>
                </a:solidFill>
              </a:rPr>
              <a:t>FeO-disproportionation</a:t>
            </a:r>
            <a:r>
              <a:rPr lang="nb-NO" sz="1200" dirty="0" smtClean="0">
                <a:solidFill>
                  <a:srgbClr val="9900CC"/>
                </a:solidFill>
              </a:rPr>
              <a:t> and Fe-metal precipitation below 260 km </a:t>
            </a:r>
            <a:r>
              <a:rPr lang="nb-NO" sz="1200" dirty="0" err="1" smtClean="0">
                <a:solidFill>
                  <a:srgbClr val="9900CC"/>
                </a:solidFill>
              </a:rPr>
              <a:t>depth</a:t>
            </a:r>
            <a:endParaRPr lang="nb-NO" sz="1200" dirty="0" smtClean="0">
              <a:solidFill>
                <a:srgbClr val="9900CC"/>
              </a:solidFill>
            </a:endParaRPr>
          </a:p>
          <a:p>
            <a:pPr>
              <a:lnSpc>
                <a:spcPts val="1400"/>
              </a:lnSpc>
            </a:pPr>
            <a:r>
              <a:rPr lang="nb-NO" sz="1200" dirty="0" smtClean="0">
                <a:solidFill>
                  <a:srgbClr val="9900CC"/>
                </a:solidFill>
              </a:rPr>
              <a:t>                  - The </a:t>
            </a:r>
            <a:r>
              <a:rPr lang="nb-NO" sz="1200" b="1" dirty="0" err="1" smtClean="0">
                <a:solidFill>
                  <a:srgbClr val="9900CC"/>
                </a:solidFill>
              </a:rPr>
              <a:t>reducing</a:t>
            </a:r>
            <a:r>
              <a:rPr lang="nb-NO" sz="1200" b="1" dirty="0" smtClean="0">
                <a:solidFill>
                  <a:srgbClr val="9900CC"/>
                </a:solidFill>
              </a:rPr>
              <a:t> </a:t>
            </a:r>
            <a:r>
              <a:rPr lang="nb-NO" sz="1200" b="1" dirty="0" err="1" smtClean="0">
                <a:solidFill>
                  <a:srgbClr val="9900CC"/>
                </a:solidFill>
              </a:rPr>
              <a:t>conditions</a:t>
            </a:r>
            <a:r>
              <a:rPr lang="nb-NO" sz="1200" dirty="0" smtClean="0">
                <a:solidFill>
                  <a:srgbClr val="9900CC"/>
                </a:solidFill>
              </a:rPr>
              <a:t> </a:t>
            </a:r>
            <a:r>
              <a:rPr lang="nb-NO" sz="1200" dirty="0" err="1" smtClean="0">
                <a:solidFill>
                  <a:srgbClr val="9900CC"/>
                </a:solidFill>
              </a:rPr>
              <a:t>may</a:t>
            </a:r>
            <a:r>
              <a:rPr lang="nb-NO" sz="1200" dirty="0" smtClean="0">
                <a:solidFill>
                  <a:srgbClr val="9900CC"/>
                </a:solidFill>
              </a:rPr>
              <a:t> </a:t>
            </a:r>
            <a:r>
              <a:rPr lang="nb-NO" sz="1200" dirty="0" err="1" smtClean="0">
                <a:solidFill>
                  <a:srgbClr val="9900CC"/>
                </a:solidFill>
              </a:rPr>
              <a:t>convert</a:t>
            </a:r>
            <a:r>
              <a:rPr lang="nb-NO" sz="1200" dirty="0" smtClean="0">
                <a:solidFill>
                  <a:srgbClr val="9900CC"/>
                </a:solidFill>
              </a:rPr>
              <a:t> </a:t>
            </a:r>
            <a:r>
              <a:rPr lang="nb-NO" sz="1200" dirty="0" err="1" smtClean="0">
                <a:solidFill>
                  <a:srgbClr val="9900CC"/>
                </a:solidFill>
              </a:rPr>
              <a:t>carbonate</a:t>
            </a:r>
            <a:r>
              <a:rPr lang="nb-NO" sz="1200" dirty="0" smtClean="0">
                <a:solidFill>
                  <a:srgbClr val="9900CC"/>
                </a:solidFill>
              </a:rPr>
              <a:t> to </a:t>
            </a:r>
            <a:r>
              <a:rPr lang="nb-NO" sz="1200" dirty="0" err="1" smtClean="0">
                <a:solidFill>
                  <a:srgbClr val="9900CC"/>
                </a:solidFill>
              </a:rPr>
              <a:t>diamond</a:t>
            </a:r>
            <a:r>
              <a:rPr lang="nb-NO" sz="1200" dirty="0" smtClean="0">
                <a:solidFill>
                  <a:srgbClr val="9900CC"/>
                </a:solidFill>
              </a:rPr>
              <a:t> and Fe-</a:t>
            </a:r>
            <a:r>
              <a:rPr lang="nb-NO" sz="1200" dirty="0" err="1" smtClean="0">
                <a:solidFill>
                  <a:srgbClr val="9900CC"/>
                </a:solidFill>
              </a:rPr>
              <a:t>carbide</a:t>
            </a:r>
            <a:endParaRPr lang="nb-NO" sz="1200" dirty="0" smtClean="0">
              <a:solidFill>
                <a:srgbClr val="9900CC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30589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42" grpId="0"/>
      <p:bldP spid="14" grpId="0"/>
      <p:bldP spid="15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79" y="875955"/>
            <a:ext cx="4961269" cy="495068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0073" y="72843"/>
            <a:ext cx="3133775" cy="759182"/>
          </a:xfrm>
          <a:prstGeom prst="rect">
            <a:avLst/>
          </a:prstGeom>
          <a:solidFill>
            <a:srgbClr val="E8E8E8"/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nb-NO" sz="2000" b="1" dirty="0" smtClean="0">
                <a:solidFill>
                  <a:srgbClr val="3333FF"/>
                </a:solidFill>
              </a:rPr>
              <a:t>Deep geochemical </a:t>
            </a:r>
            <a:r>
              <a:rPr lang="nb-NO" sz="2000" b="1" dirty="0" err="1" smtClean="0">
                <a:solidFill>
                  <a:srgbClr val="3333FF"/>
                </a:solidFill>
              </a:rPr>
              <a:t>cycles</a:t>
            </a:r>
            <a:r>
              <a:rPr lang="nb-NO" sz="2000" b="1" dirty="0" smtClean="0">
                <a:solidFill>
                  <a:srgbClr val="3333FF"/>
                </a:solidFill>
              </a:rPr>
              <a:t> 1:</a:t>
            </a:r>
          </a:p>
          <a:p>
            <a:pPr>
              <a:lnSpc>
                <a:spcPts val="1600"/>
              </a:lnSpc>
            </a:pPr>
            <a:r>
              <a:rPr lang="nb-NO" sz="1500" b="1" dirty="0" err="1" smtClean="0">
                <a:solidFill>
                  <a:srgbClr val="3333FF"/>
                </a:solidFill>
              </a:rPr>
              <a:t>redox</a:t>
            </a:r>
            <a:r>
              <a:rPr lang="nb-NO" sz="1500" dirty="0" smtClean="0">
                <a:solidFill>
                  <a:srgbClr val="3333FF"/>
                </a:solidFill>
              </a:rPr>
              <a:t> </a:t>
            </a:r>
            <a:r>
              <a:rPr lang="nb-NO" sz="1500" dirty="0" err="1" smtClean="0">
                <a:solidFill>
                  <a:srgbClr val="3333FF"/>
                </a:solidFill>
              </a:rPr>
              <a:t>relations</a:t>
            </a:r>
            <a:r>
              <a:rPr lang="nb-NO" sz="1500" dirty="0" smtClean="0">
                <a:solidFill>
                  <a:srgbClr val="3333FF"/>
                </a:solidFill>
              </a:rPr>
              <a:t> and transfer of </a:t>
            </a:r>
            <a:r>
              <a:rPr lang="nb-NO" sz="1500" b="1" dirty="0" smtClean="0">
                <a:solidFill>
                  <a:srgbClr val="3333FF"/>
                </a:solidFill>
              </a:rPr>
              <a:t>O</a:t>
            </a:r>
            <a:r>
              <a:rPr lang="nb-NO" sz="1500" dirty="0" smtClean="0">
                <a:solidFill>
                  <a:srgbClr val="3333FF"/>
                </a:solidFill>
              </a:rPr>
              <a:t>, </a:t>
            </a:r>
            <a:r>
              <a:rPr lang="nb-NO" sz="1500" b="1" dirty="0" smtClean="0">
                <a:solidFill>
                  <a:srgbClr val="3333FF"/>
                </a:solidFill>
              </a:rPr>
              <a:t>C</a:t>
            </a:r>
          </a:p>
          <a:p>
            <a:pPr>
              <a:lnSpc>
                <a:spcPts val="1600"/>
              </a:lnSpc>
            </a:pPr>
            <a:r>
              <a:rPr lang="nb-NO" sz="1500" dirty="0">
                <a:solidFill>
                  <a:srgbClr val="3333FF"/>
                </a:solidFill>
              </a:rPr>
              <a:t>and </a:t>
            </a:r>
            <a:r>
              <a:rPr lang="nb-NO" sz="1500" b="1" dirty="0">
                <a:solidFill>
                  <a:srgbClr val="3333FF"/>
                </a:solidFill>
              </a:rPr>
              <a:t>H </a:t>
            </a:r>
            <a:r>
              <a:rPr lang="nb-NO" sz="1500" dirty="0" err="1">
                <a:solidFill>
                  <a:srgbClr val="3333FF"/>
                </a:solidFill>
              </a:rPr>
              <a:t>between</a:t>
            </a:r>
            <a:r>
              <a:rPr lang="nb-NO" sz="1500" dirty="0">
                <a:solidFill>
                  <a:srgbClr val="3333FF"/>
                </a:solidFill>
              </a:rPr>
              <a:t> </a:t>
            </a:r>
            <a:r>
              <a:rPr lang="nb-NO" sz="1500" dirty="0" smtClean="0">
                <a:solidFill>
                  <a:srgbClr val="3333FF"/>
                </a:solidFill>
              </a:rPr>
              <a:t>Earth </a:t>
            </a:r>
            <a:r>
              <a:rPr lang="nb-NO" sz="1500" dirty="0" err="1" smtClean="0">
                <a:solidFill>
                  <a:srgbClr val="3333FF"/>
                </a:solidFill>
              </a:rPr>
              <a:t>reservoirs</a:t>
            </a:r>
            <a:endParaRPr lang="nb-NO" sz="1500" dirty="0" smtClean="0">
              <a:solidFill>
                <a:srgbClr val="3333FF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0" y="832025"/>
            <a:ext cx="122413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200"/>
              </a:lnSpc>
            </a:pPr>
            <a:r>
              <a:rPr lang="nb-NO" sz="1100" dirty="0" smtClean="0"/>
              <a:t>Reidar G. Trønnes</a:t>
            </a:r>
          </a:p>
          <a:p>
            <a:pPr>
              <a:lnSpc>
                <a:spcPts val="1200"/>
              </a:lnSpc>
            </a:pPr>
            <a:r>
              <a:rPr lang="nb-NO" sz="1100" dirty="0" smtClean="0"/>
              <a:t>NHM &amp; PHAB,</a:t>
            </a:r>
          </a:p>
          <a:p>
            <a:pPr>
              <a:lnSpc>
                <a:spcPts val="1200"/>
              </a:lnSpc>
            </a:pPr>
            <a:r>
              <a:rPr lang="nb-NO" sz="1100" dirty="0" smtClean="0"/>
              <a:t>Univ. Oslo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04975" y="83538"/>
            <a:ext cx="4546629" cy="1246495"/>
          </a:xfrm>
          <a:prstGeom prst="rect">
            <a:avLst/>
          </a:prstGeom>
          <a:solidFill>
            <a:srgbClr val="E2E2E2"/>
          </a:solidFill>
          <a:ln w="63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ts val="1800"/>
              </a:lnSpc>
            </a:pPr>
            <a:r>
              <a:rPr lang="nb-NO" sz="1400" b="1" dirty="0"/>
              <a:t>Main </a:t>
            </a:r>
            <a:r>
              <a:rPr lang="nb-NO" sz="1400" b="1" dirty="0" err="1"/>
              <a:t>objective</a:t>
            </a:r>
            <a:r>
              <a:rPr lang="nb-NO" sz="1400" b="1" dirty="0"/>
              <a:t> and </a:t>
            </a:r>
            <a:r>
              <a:rPr lang="nb-NO" sz="1400" b="1" dirty="0" err="1"/>
              <a:t>outline</a:t>
            </a:r>
            <a:endParaRPr lang="nb-NO" sz="1400" b="1" dirty="0"/>
          </a:p>
          <a:p>
            <a:pPr>
              <a:lnSpc>
                <a:spcPts val="1800"/>
              </a:lnSpc>
            </a:pPr>
            <a:r>
              <a:rPr lang="nb-NO" sz="1400" dirty="0" smtClean="0">
                <a:solidFill>
                  <a:srgbClr val="6600FF"/>
                </a:solidFill>
              </a:rPr>
              <a:t>The </a:t>
            </a:r>
            <a:r>
              <a:rPr lang="nb-NO" sz="1400" b="1" dirty="0" err="1" smtClean="0">
                <a:solidFill>
                  <a:srgbClr val="6600FF"/>
                </a:solidFill>
              </a:rPr>
              <a:t>redox</a:t>
            </a:r>
            <a:r>
              <a:rPr lang="nb-NO" sz="1400" b="1" dirty="0" smtClean="0">
                <a:solidFill>
                  <a:srgbClr val="6600FF"/>
                </a:solidFill>
              </a:rPr>
              <a:t> </a:t>
            </a:r>
            <a:r>
              <a:rPr lang="nb-NO" sz="1400" b="1" dirty="0" err="1" smtClean="0">
                <a:solidFill>
                  <a:srgbClr val="6600FF"/>
                </a:solidFill>
              </a:rPr>
              <a:t>state</a:t>
            </a:r>
            <a:r>
              <a:rPr lang="nb-NO" sz="1400" b="1" dirty="0" smtClean="0">
                <a:solidFill>
                  <a:srgbClr val="6600FF"/>
                </a:solidFill>
              </a:rPr>
              <a:t> </a:t>
            </a:r>
            <a:r>
              <a:rPr lang="nb-NO" sz="1400" dirty="0" err="1" smtClean="0">
                <a:solidFill>
                  <a:srgbClr val="6600FF"/>
                </a:solidFill>
              </a:rPr>
              <a:t>governs</a:t>
            </a:r>
            <a:r>
              <a:rPr lang="nb-NO" sz="1400" dirty="0" smtClean="0">
                <a:solidFill>
                  <a:srgbClr val="6600FF"/>
                </a:solidFill>
              </a:rPr>
              <a:t> </a:t>
            </a:r>
            <a:r>
              <a:rPr lang="nb-NO" sz="1400" dirty="0" err="1" smtClean="0">
                <a:solidFill>
                  <a:srgbClr val="6600FF"/>
                </a:solidFill>
              </a:rPr>
              <a:t>the</a:t>
            </a:r>
            <a:r>
              <a:rPr lang="nb-NO" sz="1400" dirty="0" smtClean="0">
                <a:solidFill>
                  <a:srgbClr val="6600FF"/>
                </a:solidFill>
              </a:rPr>
              <a:t> global </a:t>
            </a:r>
            <a:r>
              <a:rPr lang="nb-NO" sz="1400" dirty="0" err="1" smtClean="0">
                <a:solidFill>
                  <a:srgbClr val="6600FF"/>
                </a:solidFill>
              </a:rPr>
              <a:t>cycling</a:t>
            </a:r>
            <a:r>
              <a:rPr lang="nb-NO" sz="1400" dirty="0" smtClean="0">
                <a:solidFill>
                  <a:srgbClr val="6600FF"/>
                </a:solidFill>
              </a:rPr>
              <a:t> of </a:t>
            </a:r>
            <a:r>
              <a:rPr lang="nb-NO" sz="1400" b="1" dirty="0" smtClean="0">
                <a:solidFill>
                  <a:srgbClr val="6600FF"/>
                </a:solidFill>
              </a:rPr>
              <a:t>O</a:t>
            </a:r>
            <a:r>
              <a:rPr lang="nb-NO" sz="1400" dirty="0" smtClean="0">
                <a:solidFill>
                  <a:srgbClr val="6600FF"/>
                </a:solidFill>
              </a:rPr>
              <a:t>,</a:t>
            </a:r>
            <a:r>
              <a:rPr lang="nb-NO" sz="1400" b="1" dirty="0" smtClean="0">
                <a:solidFill>
                  <a:srgbClr val="6600FF"/>
                </a:solidFill>
              </a:rPr>
              <a:t> C </a:t>
            </a:r>
            <a:r>
              <a:rPr lang="nb-NO" sz="1400" dirty="0" smtClean="0">
                <a:solidFill>
                  <a:srgbClr val="6600FF"/>
                </a:solidFill>
              </a:rPr>
              <a:t>and </a:t>
            </a:r>
            <a:r>
              <a:rPr lang="nb-NO" sz="1400" b="1" dirty="0" smtClean="0">
                <a:solidFill>
                  <a:srgbClr val="6600FF"/>
                </a:solidFill>
              </a:rPr>
              <a:t>H</a:t>
            </a:r>
            <a:r>
              <a:rPr lang="nb-NO" sz="1400" dirty="0" smtClean="0">
                <a:solidFill>
                  <a:srgbClr val="6600FF"/>
                </a:solidFill>
              </a:rPr>
              <a:t>:</a:t>
            </a:r>
            <a:endParaRPr lang="nb-NO" sz="1400" dirty="0">
              <a:solidFill>
                <a:srgbClr val="6600FF"/>
              </a:solidFill>
            </a:endParaRPr>
          </a:p>
          <a:p>
            <a:pPr>
              <a:lnSpc>
                <a:spcPts val="1800"/>
              </a:lnSpc>
            </a:pPr>
            <a:r>
              <a:rPr lang="nb-NO" sz="1300" dirty="0" smtClean="0"/>
              <a:t>- </a:t>
            </a:r>
            <a:r>
              <a:rPr lang="nb-NO" sz="1300" dirty="0" err="1" smtClean="0"/>
              <a:t>cycling</a:t>
            </a:r>
            <a:r>
              <a:rPr lang="nb-NO" sz="1300" dirty="0" smtClean="0"/>
              <a:t> from </a:t>
            </a:r>
            <a:r>
              <a:rPr lang="nb-NO" sz="1300" b="1" dirty="0" err="1" smtClean="0"/>
              <a:t>core</a:t>
            </a:r>
            <a:r>
              <a:rPr lang="nb-NO" sz="1300" dirty="0" smtClean="0"/>
              <a:t> to </a:t>
            </a:r>
            <a:r>
              <a:rPr lang="nb-NO" sz="1300" b="1" dirty="0" err="1" smtClean="0"/>
              <a:t>surface</a:t>
            </a:r>
            <a:r>
              <a:rPr lang="nb-NO" sz="1300" dirty="0" smtClean="0"/>
              <a:t> </a:t>
            </a:r>
            <a:r>
              <a:rPr lang="nb-NO" sz="1200" dirty="0" smtClean="0"/>
              <a:t>(</a:t>
            </a:r>
            <a:r>
              <a:rPr lang="nb-NO" sz="1200" dirty="0" err="1" smtClean="0"/>
              <a:t>crust</a:t>
            </a:r>
            <a:r>
              <a:rPr lang="nb-NO" sz="1200" dirty="0" smtClean="0"/>
              <a:t>, </a:t>
            </a:r>
            <a:r>
              <a:rPr lang="nb-NO" sz="1200" dirty="0" err="1" smtClean="0"/>
              <a:t>hydrosphere</a:t>
            </a:r>
            <a:r>
              <a:rPr lang="nb-NO" sz="1200" dirty="0" smtClean="0"/>
              <a:t> and </a:t>
            </a:r>
            <a:r>
              <a:rPr lang="nb-NO" sz="1200" dirty="0" err="1" smtClean="0"/>
              <a:t>atmosphere</a:t>
            </a:r>
            <a:r>
              <a:rPr lang="nb-NO" sz="1200" dirty="0" smtClean="0"/>
              <a:t>) </a:t>
            </a:r>
          </a:p>
          <a:p>
            <a:pPr>
              <a:lnSpc>
                <a:spcPts val="1800"/>
              </a:lnSpc>
            </a:pPr>
            <a:r>
              <a:rPr lang="nb-NO" sz="1300" dirty="0" smtClean="0"/>
              <a:t>- mantle as a </a:t>
            </a:r>
            <a:r>
              <a:rPr lang="nb-NO" sz="1300" dirty="0" err="1" smtClean="0"/>
              <a:t>key</a:t>
            </a:r>
            <a:r>
              <a:rPr lang="nb-NO" sz="1300" dirty="0" smtClean="0"/>
              <a:t> </a:t>
            </a:r>
            <a:r>
              <a:rPr lang="nb-NO" sz="1300" dirty="0" err="1" smtClean="0"/>
              <a:t>reservoir</a:t>
            </a:r>
            <a:r>
              <a:rPr lang="nb-NO" sz="1300" dirty="0" smtClean="0"/>
              <a:t> and link </a:t>
            </a:r>
            <a:r>
              <a:rPr lang="nb-NO" sz="1300" dirty="0" err="1" smtClean="0"/>
              <a:t>between</a:t>
            </a:r>
            <a:r>
              <a:rPr lang="nb-NO" sz="1300" dirty="0" smtClean="0"/>
              <a:t> </a:t>
            </a:r>
            <a:r>
              <a:rPr lang="nb-NO" sz="1300" dirty="0" err="1" smtClean="0"/>
              <a:t>surface</a:t>
            </a:r>
            <a:r>
              <a:rPr lang="nb-NO" sz="1300" dirty="0" smtClean="0"/>
              <a:t> and </a:t>
            </a:r>
            <a:r>
              <a:rPr lang="nb-NO" sz="1300" dirty="0" err="1" smtClean="0"/>
              <a:t>core</a:t>
            </a:r>
            <a:endParaRPr lang="nb-NO" sz="1300" dirty="0" smtClean="0"/>
          </a:p>
          <a:p>
            <a:pPr>
              <a:lnSpc>
                <a:spcPts val="1800"/>
              </a:lnSpc>
            </a:pPr>
            <a:r>
              <a:rPr lang="nb-NO" sz="1300" dirty="0" smtClean="0"/>
              <a:t>- </a:t>
            </a:r>
            <a:r>
              <a:rPr lang="nb-NO" sz="1300" dirty="0" err="1" smtClean="0"/>
              <a:t>silicate</a:t>
            </a:r>
            <a:r>
              <a:rPr lang="nb-NO" sz="1300" dirty="0" smtClean="0"/>
              <a:t>-metal </a:t>
            </a:r>
            <a:r>
              <a:rPr lang="nb-NO" sz="1300" dirty="0" err="1" smtClean="0"/>
              <a:t>equilibria</a:t>
            </a:r>
            <a:r>
              <a:rPr lang="nb-NO" sz="1300" dirty="0" smtClean="0"/>
              <a:t> setting </a:t>
            </a:r>
            <a:r>
              <a:rPr lang="nb-NO" sz="1300" dirty="0" err="1" smtClean="0"/>
              <a:t>the</a:t>
            </a:r>
            <a:r>
              <a:rPr lang="nb-NO" sz="1300" dirty="0" smtClean="0"/>
              <a:t> </a:t>
            </a:r>
            <a:r>
              <a:rPr lang="nb-NO" sz="1300" dirty="0" err="1" smtClean="0"/>
              <a:t>redox</a:t>
            </a:r>
            <a:r>
              <a:rPr lang="nb-NO" sz="1300" dirty="0" smtClean="0"/>
              <a:t> </a:t>
            </a:r>
            <a:r>
              <a:rPr lang="nb-NO" sz="1300" dirty="0" err="1" smtClean="0"/>
              <a:t>state</a:t>
            </a:r>
            <a:r>
              <a:rPr lang="nb-NO" sz="1300" dirty="0" smtClean="0"/>
              <a:t> </a:t>
            </a:r>
            <a:r>
              <a:rPr lang="nb-NO" sz="1300" dirty="0" err="1" smtClean="0"/>
              <a:t>of</a:t>
            </a:r>
            <a:r>
              <a:rPr lang="nb-NO" sz="1300" dirty="0" smtClean="0"/>
              <a:t> </a:t>
            </a:r>
            <a:r>
              <a:rPr lang="nb-NO" sz="1300" dirty="0" err="1" smtClean="0"/>
              <a:t>the</a:t>
            </a:r>
            <a:r>
              <a:rPr lang="nb-NO" sz="1300" dirty="0" smtClean="0"/>
              <a:t> mantle 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3817" y="4725144"/>
            <a:ext cx="8981833" cy="2041585"/>
          </a:xfrm>
          <a:prstGeom prst="rect">
            <a:avLst/>
          </a:prstGeom>
          <a:solidFill>
            <a:srgbClr val="E2E2E2"/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nb-NO" sz="1400" b="1" dirty="0" smtClean="0"/>
              <a:t>Key </a:t>
            </a:r>
            <a:r>
              <a:rPr lang="nb-NO" sz="1400" b="1" dirty="0" err="1" smtClean="0"/>
              <a:t>observations</a:t>
            </a:r>
            <a:r>
              <a:rPr lang="nb-NO" sz="1400" b="1" dirty="0" smtClean="0"/>
              <a:t> and </a:t>
            </a:r>
            <a:r>
              <a:rPr lang="nb-NO" sz="1400" b="1" dirty="0" err="1" smtClean="0"/>
              <a:t>results</a:t>
            </a:r>
            <a:endParaRPr lang="nb-NO" sz="1400" b="1" dirty="0"/>
          </a:p>
          <a:p>
            <a:pPr>
              <a:lnSpc>
                <a:spcPts val="1800"/>
              </a:lnSpc>
            </a:pPr>
            <a:r>
              <a:rPr lang="nb-NO" sz="1300" dirty="0" smtClean="0">
                <a:solidFill>
                  <a:srgbClr val="008000"/>
                </a:solidFill>
              </a:rPr>
              <a:t>- </a:t>
            </a:r>
            <a:r>
              <a:rPr lang="nb-NO" sz="1300" dirty="0" err="1" smtClean="0">
                <a:solidFill>
                  <a:srgbClr val="008000"/>
                </a:solidFill>
              </a:rPr>
              <a:t>the</a:t>
            </a:r>
            <a:r>
              <a:rPr lang="nb-NO" sz="1300" dirty="0" smtClean="0">
                <a:solidFill>
                  <a:srgbClr val="008000"/>
                </a:solidFill>
              </a:rPr>
              <a:t> </a:t>
            </a:r>
            <a:r>
              <a:rPr lang="nb-NO" sz="1300" dirty="0" err="1" smtClean="0">
                <a:solidFill>
                  <a:srgbClr val="008000"/>
                </a:solidFill>
              </a:rPr>
              <a:t>core</a:t>
            </a:r>
            <a:r>
              <a:rPr lang="nb-NO" sz="1300" dirty="0" smtClean="0">
                <a:solidFill>
                  <a:srgbClr val="008000"/>
                </a:solidFill>
              </a:rPr>
              <a:t> and mantle "bulk </a:t>
            </a:r>
            <a:r>
              <a:rPr lang="nb-NO" sz="1300" dirty="0" err="1" smtClean="0">
                <a:solidFill>
                  <a:srgbClr val="008000"/>
                </a:solidFill>
              </a:rPr>
              <a:t>equilibria</a:t>
            </a:r>
            <a:r>
              <a:rPr lang="nb-NO" sz="1300" dirty="0" smtClean="0">
                <a:solidFill>
                  <a:srgbClr val="008000"/>
                </a:solidFill>
              </a:rPr>
              <a:t>" </a:t>
            </a:r>
            <a:r>
              <a:rPr lang="nb-NO" sz="1300" dirty="0" err="1" smtClean="0">
                <a:solidFill>
                  <a:srgbClr val="008000"/>
                </a:solidFill>
              </a:rPr>
              <a:t>imply</a:t>
            </a:r>
            <a:r>
              <a:rPr lang="nb-NO" sz="1300" dirty="0" smtClean="0">
                <a:solidFill>
                  <a:srgbClr val="008000"/>
                </a:solidFill>
              </a:rPr>
              <a:t> </a:t>
            </a:r>
            <a:r>
              <a:rPr lang="nb-NO" sz="1300" dirty="0" err="1" smtClean="0">
                <a:solidFill>
                  <a:srgbClr val="008000"/>
                </a:solidFill>
              </a:rPr>
              <a:t>increasing</a:t>
            </a:r>
            <a:r>
              <a:rPr lang="nb-NO" sz="1300" dirty="0" smtClean="0">
                <a:solidFill>
                  <a:srgbClr val="008000"/>
                </a:solidFill>
              </a:rPr>
              <a:t> f</a:t>
            </a:r>
            <a:r>
              <a:rPr lang="nb-NO" sz="1600" baseline="-12000" dirty="0" smtClean="0">
                <a:solidFill>
                  <a:srgbClr val="008000"/>
                </a:solidFill>
              </a:rPr>
              <a:t>O</a:t>
            </a:r>
            <a:r>
              <a:rPr lang="nb-NO" sz="1300" baseline="-22000" dirty="0" smtClean="0">
                <a:solidFill>
                  <a:srgbClr val="008000"/>
                </a:solidFill>
              </a:rPr>
              <a:t>2</a:t>
            </a:r>
            <a:r>
              <a:rPr lang="nb-NO" sz="1300" dirty="0" smtClean="0">
                <a:solidFill>
                  <a:srgbClr val="008000"/>
                </a:solidFill>
              </a:rPr>
              <a:t> </a:t>
            </a:r>
            <a:r>
              <a:rPr lang="nb-NO" sz="1300" dirty="0" err="1" smtClean="0">
                <a:solidFill>
                  <a:srgbClr val="008000"/>
                </a:solidFill>
              </a:rPr>
              <a:t>with</a:t>
            </a:r>
            <a:r>
              <a:rPr lang="nb-NO" sz="1300" dirty="0" smtClean="0">
                <a:solidFill>
                  <a:srgbClr val="008000"/>
                </a:solidFill>
              </a:rPr>
              <a:t> </a:t>
            </a:r>
            <a:r>
              <a:rPr lang="nb-NO" sz="1300" dirty="0" err="1" smtClean="0">
                <a:solidFill>
                  <a:srgbClr val="008000"/>
                </a:solidFill>
              </a:rPr>
              <a:t>increasing</a:t>
            </a:r>
            <a:r>
              <a:rPr lang="nb-NO" sz="1300" dirty="0" smtClean="0">
                <a:solidFill>
                  <a:srgbClr val="008000"/>
                </a:solidFill>
              </a:rPr>
              <a:t> </a:t>
            </a:r>
            <a:r>
              <a:rPr lang="nb-NO" sz="1300" dirty="0" err="1" smtClean="0">
                <a:solidFill>
                  <a:srgbClr val="008000"/>
                </a:solidFill>
              </a:rPr>
              <a:t>heliocentric</a:t>
            </a:r>
            <a:r>
              <a:rPr lang="nb-NO" sz="1300" dirty="0" smtClean="0">
                <a:solidFill>
                  <a:srgbClr val="008000"/>
                </a:solidFill>
              </a:rPr>
              <a:t> </a:t>
            </a:r>
            <a:r>
              <a:rPr lang="nb-NO" sz="1300" dirty="0" err="1" smtClean="0">
                <a:solidFill>
                  <a:srgbClr val="008000"/>
                </a:solidFill>
              </a:rPr>
              <a:t>distance</a:t>
            </a:r>
            <a:r>
              <a:rPr lang="nb-NO" sz="1300" dirty="0" smtClean="0">
                <a:solidFill>
                  <a:srgbClr val="008000"/>
                </a:solidFill>
              </a:rPr>
              <a:t> from Mercury to Vesta.</a:t>
            </a:r>
          </a:p>
          <a:p>
            <a:pPr>
              <a:lnSpc>
                <a:spcPts val="1800"/>
              </a:lnSpc>
            </a:pPr>
            <a:r>
              <a:rPr lang="nb-NO" sz="1300" dirty="0" smtClean="0">
                <a:solidFill>
                  <a:srgbClr val="6600FF"/>
                </a:solidFill>
              </a:rPr>
              <a:t>- </a:t>
            </a:r>
            <a:r>
              <a:rPr lang="nb-NO" sz="1300" dirty="0" err="1" smtClean="0">
                <a:solidFill>
                  <a:srgbClr val="6600FF"/>
                </a:solidFill>
              </a:rPr>
              <a:t>metallic</a:t>
            </a:r>
            <a:r>
              <a:rPr lang="nb-NO" sz="1300" dirty="0" smtClean="0">
                <a:solidFill>
                  <a:srgbClr val="6600FF"/>
                </a:solidFill>
              </a:rPr>
              <a:t> </a:t>
            </a:r>
            <a:r>
              <a:rPr lang="nb-NO" sz="1300" dirty="0" err="1" smtClean="0">
                <a:solidFill>
                  <a:srgbClr val="6600FF"/>
                </a:solidFill>
              </a:rPr>
              <a:t>core</a:t>
            </a:r>
            <a:r>
              <a:rPr lang="nb-NO" sz="1300" dirty="0" smtClean="0">
                <a:solidFill>
                  <a:srgbClr val="6600FF"/>
                </a:solidFill>
              </a:rPr>
              <a:t> </a:t>
            </a:r>
            <a:r>
              <a:rPr lang="nb-NO" sz="1300" dirty="0" err="1" smtClean="0">
                <a:solidFill>
                  <a:srgbClr val="6600FF"/>
                </a:solidFill>
              </a:rPr>
              <a:t>segregation</a:t>
            </a:r>
            <a:r>
              <a:rPr lang="nb-NO" sz="1300" dirty="0" smtClean="0">
                <a:solidFill>
                  <a:srgbClr val="6600FF"/>
                </a:solidFill>
              </a:rPr>
              <a:t> </a:t>
            </a:r>
            <a:r>
              <a:rPr lang="nb-NO" sz="1300" dirty="0" err="1" smtClean="0">
                <a:solidFill>
                  <a:srgbClr val="6600FF"/>
                </a:solidFill>
              </a:rPr>
              <a:t>oxidises</a:t>
            </a:r>
            <a:r>
              <a:rPr lang="nb-NO" sz="1300" dirty="0" smtClean="0">
                <a:solidFill>
                  <a:srgbClr val="6600FF"/>
                </a:solidFill>
              </a:rPr>
              <a:t> </a:t>
            </a:r>
            <a:r>
              <a:rPr lang="nb-NO" sz="1300" dirty="0" err="1" smtClean="0">
                <a:solidFill>
                  <a:srgbClr val="6600FF"/>
                </a:solidFill>
              </a:rPr>
              <a:t>the</a:t>
            </a:r>
            <a:r>
              <a:rPr lang="nb-NO" sz="1300" dirty="0" smtClean="0">
                <a:solidFill>
                  <a:srgbClr val="6600FF"/>
                </a:solidFill>
              </a:rPr>
              <a:t> mantles of </a:t>
            </a:r>
            <a:r>
              <a:rPr lang="nb-NO" sz="1300" dirty="0" err="1" smtClean="0">
                <a:solidFill>
                  <a:srgbClr val="6600FF"/>
                </a:solidFill>
              </a:rPr>
              <a:t>the</a:t>
            </a:r>
            <a:r>
              <a:rPr lang="nb-NO" sz="1300" dirty="0" smtClean="0">
                <a:solidFill>
                  <a:srgbClr val="6600FF"/>
                </a:solidFill>
              </a:rPr>
              <a:t> </a:t>
            </a:r>
            <a:r>
              <a:rPr lang="nb-NO" sz="1300" dirty="0" err="1" smtClean="0">
                <a:solidFill>
                  <a:srgbClr val="6600FF"/>
                </a:solidFill>
              </a:rPr>
              <a:t>terrestrial</a:t>
            </a:r>
            <a:r>
              <a:rPr lang="nb-NO" sz="1300" dirty="0" smtClean="0">
                <a:solidFill>
                  <a:srgbClr val="6600FF"/>
                </a:solidFill>
              </a:rPr>
              <a:t> planets.  </a:t>
            </a:r>
          </a:p>
          <a:p>
            <a:pPr>
              <a:lnSpc>
                <a:spcPts val="1800"/>
              </a:lnSpc>
            </a:pPr>
            <a:r>
              <a:rPr lang="nb-NO" sz="1250" dirty="0" smtClean="0">
                <a:solidFill>
                  <a:srgbClr val="008000"/>
                </a:solidFill>
              </a:rPr>
              <a:t>- </a:t>
            </a:r>
            <a:r>
              <a:rPr lang="nb-NO" sz="1250" dirty="0" err="1" smtClean="0">
                <a:solidFill>
                  <a:srgbClr val="008000"/>
                </a:solidFill>
              </a:rPr>
              <a:t>self-oxidation</a:t>
            </a:r>
            <a:r>
              <a:rPr lang="nb-NO" sz="1250" dirty="0" smtClean="0">
                <a:solidFill>
                  <a:srgbClr val="008000"/>
                </a:solidFill>
              </a:rPr>
              <a:t> of </a:t>
            </a:r>
            <a:r>
              <a:rPr lang="nb-NO" sz="1250" dirty="0" err="1" smtClean="0">
                <a:solidFill>
                  <a:srgbClr val="008000"/>
                </a:solidFill>
              </a:rPr>
              <a:t>deep</a:t>
            </a:r>
            <a:r>
              <a:rPr lang="nb-NO" sz="1250" dirty="0" smtClean="0">
                <a:solidFill>
                  <a:srgbClr val="008000"/>
                </a:solidFill>
              </a:rPr>
              <a:t> magma </a:t>
            </a:r>
            <a:r>
              <a:rPr lang="nb-NO" sz="1250" dirty="0" err="1" smtClean="0">
                <a:solidFill>
                  <a:srgbClr val="008000"/>
                </a:solidFill>
              </a:rPr>
              <a:t>oceans</a:t>
            </a:r>
            <a:r>
              <a:rPr lang="nb-NO" sz="1250" dirty="0" smtClean="0">
                <a:solidFill>
                  <a:srgbClr val="008000"/>
                </a:solidFill>
              </a:rPr>
              <a:t> </a:t>
            </a:r>
            <a:r>
              <a:rPr lang="nb-NO" sz="1250" dirty="0">
                <a:solidFill>
                  <a:srgbClr val="008000"/>
                </a:solidFill>
              </a:rPr>
              <a:t>in </a:t>
            </a:r>
            <a:r>
              <a:rPr lang="nb-NO" sz="1250" dirty="0" err="1" smtClean="0">
                <a:solidFill>
                  <a:srgbClr val="008000"/>
                </a:solidFill>
              </a:rPr>
              <a:t>the</a:t>
            </a:r>
            <a:r>
              <a:rPr lang="nb-NO" sz="1250" dirty="0" smtClean="0">
                <a:solidFill>
                  <a:srgbClr val="008000"/>
                </a:solidFill>
              </a:rPr>
              <a:t> </a:t>
            </a:r>
            <a:r>
              <a:rPr lang="nb-NO" sz="1250" dirty="0" err="1" smtClean="0">
                <a:solidFill>
                  <a:srgbClr val="008000"/>
                </a:solidFill>
              </a:rPr>
              <a:t>two</a:t>
            </a:r>
            <a:r>
              <a:rPr lang="nb-NO" sz="1250" dirty="0" smtClean="0">
                <a:solidFill>
                  <a:srgbClr val="008000"/>
                </a:solidFill>
              </a:rPr>
              <a:t> </a:t>
            </a:r>
            <a:r>
              <a:rPr lang="nb-NO" sz="1250" dirty="0" err="1" smtClean="0">
                <a:solidFill>
                  <a:srgbClr val="008000"/>
                </a:solidFill>
              </a:rPr>
              <a:t>largest</a:t>
            </a:r>
            <a:r>
              <a:rPr lang="nb-NO" sz="1250" dirty="0" smtClean="0">
                <a:solidFill>
                  <a:srgbClr val="008000"/>
                </a:solidFill>
              </a:rPr>
              <a:t> </a:t>
            </a:r>
            <a:r>
              <a:rPr lang="nb-NO" sz="1250" dirty="0" err="1">
                <a:solidFill>
                  <a:srgbClr val="008000"/>
                </a:solidFill>
              </a:rPr>
              <a:t>terrestrial</a:t>
            </a:r>
            <a:r>
              <a:rPr lang="nb-NO" sz="1250" dirty="0">
                <a:solidFill>
                  <a:srgbClr val="008000"/>
                </a:solidFill>
              </a:rPr>
              <a:t> </a:t>
            </a:r>
            <a:r>
              <a:rPr lang="nb-NO" sz="1250" dirty="0" smtClean="0">
                <a:solidFill>
                  <a:srgbClr val="008000"/>
                </a:solidFill>
              </a:rPr>
              <a:t>planets led to </a:t>
            </a:r>
            <a:r>
              <a:rPr lang="nb-NO" sz="1250" dirty="0" err="1" smtClean="0">
                <a:solidFill>
                  <a:srgbClr val="008000"/>
                </a:solidFill>
              </a:rPr>
              <a:t>our</a:t>
            </a:r>
            <a:r>
              <a:rPr lang="nb-NO" sz="1250" dirty="0" smtClean="0">
                <a:solidFill>
                  <a:srgbClr val="008000"/>
                </a:solidFill>
              </a:rPr>
              <a:t> </a:t>
            </a:r>
            <a:r>
              <a:rPr lang="nb-NO" sz="1250" dirty="0" err="1" smtClean="0">
                <a:solidFill>
                  <a:srgbClr val="008000"/>
                </a:solidFill>
              </a:rPr>
              <a:t>ocean</a:t>
            </a:r>
            <a:r>
              <a:rPr lang="nb-NO" sz="1250" dirty="0" smtClean="0">
                <a:solidFill>
                  <a:srgbClr val="008000"/>
                </a:solidFill>
              </a:rPr>
              <a:t> and CO</a:t>
            </a:r>
            <a:r>
              <a:rPr lang="nb-NO" sz="1250" baseline="-25000" dirty="0" smtClean="0">
                <a:solidFill>
                  <a:srgbClr val="008000"/>
                </a:solidFill>
              </a:rPr>
              <a:t>2</a:t>
            </a:r>
            <a:r>
              <a:rPr lang="nb-NO" sz="1250" dirty="0" smtClean="0">
                <a:solidFill>
                  <a:srgbClr val="008000"/>
                </a:solidFill>
              </a:rPr>
              <a:t>-dominated </a:t>
            </a:r>
            <a:r>
              <a:rPr lang="nb-NO" sz="1250" dirty="0" err="1" smtClean="0">
                <a:solidFill>
                  <a:srgbClr val="008000"/>
                </a:solidFill>
              </a:rPr>
              <a:t>proto-atmosphere</a:t>
            </a:r>
            <a:r>
              <a:rPr lang="nb-NO" sz="1250" dirty="0" smtClean="0">
                <a:solidFill>
                  <a:srgbClr val="008000"/>
                </a:solidFill>
              </a:rPr>
              <a:t>.</a:t>
            </a:r>
          </a:p>
          <a:p>
            <a:pPr>
              <a:lnSpc>
                <a:spcPts val="1800"/>
              </a:lnSpc>
            </a:pPr>
            <a:r>
              <a:rPr lang="nb-NO" sz="1300" dirty="0" smtClean="0">
                <a:solidFill>
                  <a:srgbClr val="6600FF"/>
                </a:solidFill>
              </a:rPr>
              <a:t>- </a:t>
            </a:r>
            <a:r>
              <a:rPr lang="nb-NO" sz="1300" dirty="0" err="1" smtClean="0">
                <a:solidFill>
                  <a:srgbClr val="6600FF"/>
                </a:solidFill>
              </a:rPr>
              <a:t>the</a:t>
            </a:r>
            <a:r>
              <a:rPr lang="nb-NO" sz="1300" dirty="0" smtClean="0">
                <a:solidFill>
                  <a:srgbClr val="6600FF"/>
                </a:solidFill>
              </a:rPr>
              <a:t> abundant minerals garnet and </a:t>
            </a:r>
            <a:r>
              <a:rPr lang="nb-NO" sz="1300" dirty="0" err="1" smtClean="0">
                <a:solidFill>
                  <a:srgbClr val="6600FF"/>
                </a:solidFill>
              </a:rPr>
              <a:t>bridgmanite</a:t>
            </a:r>
            <a:r>
              <a:rPr lang="nb-NO" sz="1300" dirty="0" smtClean="0">
                <a:solidFill>
                  <a:srgbClr val="6600FF"/>
                </a:solidFill>
              </a:rPr>
              <a:t> </a:t>
            </a:r>
            <a:r>
              <a:rPr lang="nb-NO" sz="1300" dirty="0" err="1" smtClean="0">
                <a:solidFill>
                  <a:srgbClr val="6600FF"/>
                </a:solidFill>
              </a:rPr>
              <a:t>need</a:t>
            </a:r>
            <a:r>
              <a:rPr lang="nb-NO" sz="1300" dirty="0" smtClean="0">
                <a:solidFill>
                  <a:srgbClr val="6600FF"/>
                </a:solidFill>
              </a:rPr>
              <a:t> Fe</a:t>
            </a:r>
            <a:r>
              <a:rPr lang="nb-NO" sz="1300" baseline="30000" dirty="0" smtClean="0">
                <a:solidFill>
                  <a:srgbClr val="6600FF"/>
                </a:solidFill>
              </a:rPr>
              <a:t>3+</a:t>
            </a:r>
            <a:r>
              <a:rPr lang="nb-NO" sz="1300" dirty="0" smtClean="0">
                <a:solidFill>
                  <a:srgbClr val="6600FF"/>
                </a:solidFill>
              </a:rPr>
              <a:t>, </a:t>
            </a:r>
            <a:r>
              <a:rPr lang="nb-NO" sz="1300" dirty="0" err="1" smtClean="0">
                <a:solidFill>
                  <a:srgbClr val="6600FF"/>
                </a:solidFill>
              </a:rPr>
              <a:t>resulting</a:t>
            </a:r>
            <a:r>
              <a:rPr lang="nb-NO" sz="1300" dirty="0" smtClean="0">
                <a:solidFill>
                  <a:srgbClr val="6600FF"/>
                </a:solidFill>
              </a:rPr>
              <a:t> in </a:t>
            </a:r>
            <a:r>
              <a:rPr lang="nb-NO" sz="1300" dirty="0" err="1" smtClean="0">
                <a:solidFill>
                  <a:srgbClr val="6600FF"/>
                </a:solidFill>
              </a:rPr>
              <a:t>metallic</a:t>
            </a:r>
            <a:r>
              <a:rPr lang="nb-NO" sz="1300" dirty="0" smtClean="0">
                <a:solidFill>
                  <a:srgbClr val="6600FF"/>
                </a:solidFill>
              </a:rPr>
              <a:t> Fe-</a:t>
            </a:r>
            <a:r>
              <a:rPr lang="nb-NO" sz="1300" dirty="0" err="1" smtClean="0">
                <a:solidFill>
                  <a:srgbClr val="6600FF"/>
                </a:solidFill>
              </a:rPr>
              <a:t>precipitation</a:t>
            </a:r>
            <a:r>
              <a:rPr lang="nb-NO" sz="1300" dirty="0" smtClean="0">
                <a:solidFill>
                  <a:srgbClr val="6600FF"/>
                </a:solidFill>
              </a:rPr>
              <a:t> </a:t>
            </a:r>
            <a:r>
              <a:rPr lang="nb-NO" sz="1300" dirty="0" err="1" smtClean="0">
                <a:solidFill>
                  <a:srgbClr val="6600FF"/>
                </a:solidFill>
              </a:rPr>
              <a:t>below</a:t>
            </a:r>
            <a:r>
              <a:rPr lang="nb-NO" sz="1300" dirty="0" smtClean="0">
                <a:solidFill>
                  <a:srgbClr val="6600FF"/>
                </a:solidFill>
              </a:rPr>
              <a:t> </a:t>
            </a:r>
            <a:r>
              <a:rPr lang="nb-NO" sz="1300" dirty="0" err="1" smtClean="0">
                <a:solidFill>
                  <a:srgbClr val="6600FF"/>
                </a:solidFill>
              </a:rPr>
              <a:t>about</a:t>
            </a:r>
            <a:r>
              <a:rPr lang="nb-NO" sz="1300" dirty="0" smtClean="0">
                <a:solidFill>
                  <a:srgbClr val="6600FF"/>
                </a:solidFill>
              </a:rPr>
              <a:t> 280 km </a:t>
            </a:r>
            <a:r>
              <a:rPr lang="nb-NO" sz="1300" dirty="0" err="1" smtClean="0">
                <a:solidFill>
                  <a:srgbClr val="6600FF"/>
                </a:solidFill>
              </a:rPr>
              <a:t>depth</a:t>
            </a:r>
            <a:r>
              <a:rPr lang="nb-NO" sz="1300" dirty="0" smtClean="0">
                <a:solidFill>
                  <a:srgbClr val="6600FF"/>
                </a:solidFill>
              </a:rPr>
              <a:t> in Earth.</a:t>
            </a:r>
          </a:p>
          <a:p>
            <a:pPr>
              <a:lnSpc>
                <a:spcPts val="1800"/>
              </a:lnSpc>
            </a:pPr>
            <a:r>
              <a:rPr lang="nb-NO" sz="1300" dirty="0" smtClean="0">
                <a:solidFill>
                  <a:srgbClr val="008000"/>
                </a:solidFill>
              </a:rPr>
              <a:t>- in spite of </a:t>
            </a:r>
            <a:r>
              <a:rPr lang="nb-NO" sz="1300" dirty="0" err="1" smtClean="0">
                <a:solidFill>
                  <a:srgbClr val="008000"/>
                </a:solidFill>
              </a:rPr>
              <a:t>high</a:t>
            </a:r>
            <a:r>
              <a:rPr lang="nb-NO" sz="1300" dirty="0" smtClean="0">
                <a:solidFill>
                  <a:srgbClr val="008000"/>
                </a:solidFill>
              </a:rPr>
              <a:t> H</a:t>
            </a:r>
            <a:r>
              <a:rPr lang="nb-NO" sz="1300" baseline="-25000" dirty="0" smtClean="0">
                <a:solidFill>
                  <a:srgbClr val="008000"/>
                </a:solidFill>
              </a:rPr>
              <a:t>2</a:t>
            </a:r>
            <a:r>
              <a:rPr lang="nb-NO" sz="1300" dirty="0" smtClean="0">
                <a:solidFill>
                  <a:srgbClr val="008000"/>
                </a:solidFill>
              </a:rPr>
              <a:t>O </a:t>
            </a:r>
            <a:r>
              <a:rPr lang="nb-NO" sz="1300" dirty="0" err="1" smtClean="0">
                <a:solidFill>
                  <a:srgbClr val="008000"/>
                </a:solidFill>
              </a:rPr>
              <a:t>solubility</a:t>
            </a:r>
            <a:r>
              <a:rPr lang="nb-NO" sz="1300" dirty="0" smtClean="0">
                <a:solidFill>
                  <a:srgbClr val="008000"/>
                </a:solidFill>
              </a:rPr>
              <a:t> in </a:t>
            </a:r>
            <a:r>
              <a:rPr lang="nb-NO" sz="1300" dirty="0" err="1" smtClean="0">
                <a:solidFill>
                  <a:srgbClr val="008000"/>
                </a:solidFill>
              </a:rPr>
              <a:t>wadsleyite</a:t>
            </a:r>
            <a:r>
              <a:rPr lang="nb-NO" sz="1300" dirty="0" smtClean="0">
                <a:solidFill>
                  <a:srgbClr val="008000"/>
                </a:solidFill>
              </a:rPr>
              <a:t> and </a:t>
            </a:r>
            <a:r>
              <a:rPr lang="nb-NO" sz="1300" dirty="0" err="1" smtClean="0">
                <a:solidFill>
                  <a:srgbClr val="008000"/>
                </a:solidFill>
              </a:rPr>
              <a:t>ringwoodite</a:t>
            </a:r>
            <a:r>
              <a:rPr lang="nb-NO" sz="1300" dirty="0" smtClean="0">
                <a:solidFill>
                  <a:srgbClr val="008000"/>
                </a:solidFill>
              </a:rPr>
              <a:t>, </a:t>
            </a:r>
            <a:r>
              <a:rPr lang="nb-NO" sz="1300" dirty="0" err="1" smtClean="0">
                <a:solidFill>
                  <a:srgbClr val="008000"/>
                </a:solidFill>
              </a:rPr>
              <a:t>hydrous</a:t>
            </a:r>
            <a:r>
              <a:rPr lang="nb-NO" sz="1300" dirty="0" smtClean="0">
                <a:solidFill>
                  <a:srgbClr val="008000"/>
                </a:solidFill>
              </a:rPr>
              <a:t> </a:t>
            </a:r>
            <a:r>
              <a:rPr lang="nb-NO" sz="1300" dirty="0" err="1" smtClean="0">
                <a:solidFill>
                  <a:srgbClr val="008000"/>
                </a:solidFill>
              </a:rPr>
              <a:t>melts</a:t>
            </a:r>
            <a:r>
              <a:rPr lang="nb-NO" sz="1300" dirty="0">
                <a:solidFill>
                  <a:srgbClr val="008000"/>
                </a:solidFill>
              </a:rPr>
              <a:t> </a:t>
            </a:r>
            <a:r>
              <a:rPr lang="nb-NO" sz="1300" dirty="0" err="1" smtClean="0">
                <a:solidFill>
                  <a:srgbClr val="008000"/>
                </a:solidFill>
              </a:rPr>
              <a:t>generated</a:t>
            </a:r>
            <a:r>
              <a:rPr lang="nb-NO" sz="1300" dirty="0" smtClean="0">
                <a:solidFill>
                  <a:srgbClr val="008000"/>
                </a:solidFill>
              </a:rPr>
              <a:t> </a:t>
            </a:r>
            <a:r>
              <a:rPr lang="nb-NO" sz="1300" dirty="0" err="1" smtClean="0">
                <a:solidFill>
                  <a:srgbClr val="008000"/>
                </a:solidFill>
              </a:rPr>
              <a:t>above</a:t>
            </a:r>
            <a:r>
              <a:rPr lang="nb-NO" sz="1300" dirty="0" smtClean="0">
                <a:solidFill>
                  <a:srgbClr val="008000"/>
                </a:solidFill>
              </a:rPr>
              <a:t> </a:t>
            </a:r>
            <a:r>
              <a:rPr lang="nb-NO" sz="1300" dirty="0" err="1" smtClean="0">
                <a:solidFill>
                  <a:srgbClr val="008000"/>
                </a:solidFill>
              </a:rPr>
              <a:t>the</a:t>
            </a:r>
            <a:r>
              <a:rPr lang="nb-NO" sz="1300" dirty="0" smtClean="0">
                <a:solidFill>
                  <a:srgbClr val="008000"/>
                </a:solidFill>
              </a:rPr>
              <a:t> </a:t>
            </a:r>
            <a:r>
              <a:rPr lang="nb-NO" sz="1300" dirty="0" err="1" smtClean="0">
                <a:solidFill>
                  <a:srgbClr val="008000"/>
                </a:solidFill>
              </a:rPr>
              <a:t>transition</a:t>
            </a:r>
            <a:r>
              <a:rPr lang="nb-NO" sz="1300" dirty="0" smtClean="0">
                <a:solidFill>
                  <a:srgbClr val="008000"/>
                </a:solidFill>
              </a:rPr>
              <a:t> </a:t>
            </a:r>
            <a:r>
              <a:rPr lang="nb-NO" sz="1300" dirty="0" err="1" smtClean="0">
                <a:solidFill>
                  <a:srgbClr val="008000"/>
                </a:solidFill>
              </a:rPr>
              <a:t>zone</a:t>
            </a:r>
            <a:r>
              <a:rPr lang="nb-NO" sz="1300" dirty="0" smtClean="0">
                <a:solidFill>
                  <a:srgbClr val="008000"/>
                </a:solidFill>
              </a:rPr>
              <a:t> </a:t>
            </a:r>
            <a:r>
              <a:rPr lang="nb-NO" sz="1300" dirty="0" err="1" smtClean="0">
                <a:solidFill>
                  <a:srgbClr val="008000"/>
                </a:solidFill>
              </a:rPr>
              <a:t>percolate</a:t>
            </a:r>
            <a:endParaRPr lang="nb-NO" sz="1300" dirty="0">
              <a:solidFill>
                <a:srgbClr val="008000"/>
              </a:solidFill>
            </a:endParaRPr>
          </a:p>
          <a:p>
            <a:pPr>
              <a:lnSpc>
                <a:spcPts val="1300"/>
              </a:lnSpc>
            </a:pPr>
            <a:r>
              <a:rPr lang="nb-NO" sz="1300" dirty="0" smtClean="0">
                <a:solidFill>
                  <a:srgbClr val="008000"/>
                </a:solidFill>
              </a:rPr>
              <a:t>    </a:t>
            </a:r>
            <a:r>
              <a:rPr lang="nb-NO" sz="1300" dirty="0" err="1" smtClean="0">
                <a:solidFill>
                  <a:srgbClr val="008000"/>
                </a:solidFill>
              </a:rPr>
              <a:t>upwards</a:t>
            </a:r>
            <a:r>
              <a:rPr lang="nb-NO" sz="1300" dirty="0" smtClean="0">
                <a:solidFill>
                  <a:srgbClr val="008000"/>
                </a:solidFill>
              </a:rPr>
              <a:t> to </a:t>
            </a:r>
            <a:r>
              <a:rPr lang="nb-NO" sz="1300" dirty="0" err="1" smtClean="0">
                <a:solidFill>
                  <a:srgbClr val="008000"/>
                </a:solidFill>
              </a:rPr>
              <a:t>the</a:t>
            </a:r>
            <a:r>
              <a:rPr lang="nb-NO" sz="1300" dirty="0" smtClean="0">
                <a:solidFill>
                  <a:srgbClr val="008000"/>
                </a:solidFill>
              </a:rPr>
              <a:t> </a:t>
            </a:r>
            <a:r>
              <a:rPr lang="nb-NO" sz="1300" dirty="0" err="1" smtClean="0">
                <a:solidFill>
                  <a:srgbClr val="008000"/>
                </a:solidFill>
              </a:rPr>
              <a:t>asthenosphere</a:t>
            </a:r>
            <a:r>
              <a:rPr lang="nb-NO" sz="1300" dirty="0" smtClean="0">
                <a:solidFill>
                  <a:srgbClr val="008000"/>
                </a:solidFill>
              </a:rPr>
              <a:t>. The mantle H</a:t>
            </a:r>
            <a:r>
              <a:rPr lang="nb-NO" sz="1300" baseline="-25000" dirty="0" smtClean="0">
                <a:solidFill>
                  <a:srgbClr val="008000"/>
                </a:solidFill>
              </a:rPr>
              <a:t>2</a:t>
            </a:r>
            <a:r>
              <a:rPr lang="nb-NO" sz="1300" dirty="0" smtClean="0">
                <a:solidFill>
                  <a:srgbClr val="008000"/>
                </a:solidFill>
              </a:rPr>
              <a:t>O-content is </a:t>
            </a:r>
            <a:r>
              <a:rPr lang="nb-NO" sz="1300" dirty="0" err="1" smtClean="0">
                <a:solidFill>
                  <a:srgbClr val="008000"/>
                </a:solidFill>
              </a:rPr>
              <a:t>therefore</a:t>
            </a:r>
            <a:r>
              <a:rPr lang="nb-NO" sz="1300" dirty="0" smtClean="0">
                <a:solidFill>
                  <a:srgbClr val="008000"/>
                </a:solidFill>
              </a:rPr>
              <a:t> </a:t>
            </a:r>
            <a:r>
              <a:rPr lang="nb-NO" sz="1300" dirty="0" err="1" smtClean="0">
                <a:solidFill>
                  <a:srgbClr val="008000"/>
                </a:solidFill>
              </a:rPr>
              <a:t>only</a:t>
            </a:r>
            <a:r>
              <a:rPr lang="nb-NO" sz="1300" dirty="0" smtClean="0">
                <a:solidFill>
                  <a:srgbClr val="008000"/>
                </a:solidFill>
              </a:rPr>
              <a:t> </a:t>
            </a:r>
            <a:r>
              <a:rPr lang="nb-NO" sz="1300" dirty="0" err="1" smtClean="0">
                <a:solidFill>
                  <a:srgbClr val="008000"/>
                </a:solidFill>
              </a:rPr>
              <a:t>about</a:t>
            </a:r>
            <a:r>
              <a:rPr lang="nb-NO" sz="1300" dirty="0" smtClean="0">
                <a:solidFill>
                  <a:srgbClr val="008000"/>
                </a:solidFill>
              </a:rPr>
              <a:t> 300 </a:t>
            </a:r>
            <a:r>
              <a:rPr lang="nb-NO" sz="1300" dirty="0" err="1" smtClean="0">
                <a:solidFill>
                  <a:srgbClr val="008000"/>
                </a:solidFill>
              </a:rPr>
              <a:t>ppm</a:t>
            </a:r>
            <a:r>
              <a:rPr lang="nb-NO" sz="1300" dirty="0" smtClean="0">
                <a:solidFill>
                  <a:srgbClr val="008000"/>
                </a:solidFill>
              </a:rPr>
              <a:t>, </a:t>
            </a:r>
            <a:r>
              <a:rPr lang="nb-NO" sz="1300" dirty="0" err="1" smtClean="0">
                <a:solidFill>
                  <a:srgbClr val="008000"/>
                </a:solidFill>
              </a:rPr>
              <a:t>which</a:t>
            </a:r>
            <a:r>
              <a:rPr lang="nb-NO" sz="1300" dirty="0" smtClean="0">
                <a:solidFill>
                  <a:srgbClr val="008000"/>
                </a:solidFill>
              </a:rPr>
              <a:t> is 1 </a:t>
            </a:r>
            <a:r>
              <a:rPr lang="nb-NO" sz="1300" dirty="0" err="1" smtClean="0">
                <a:solidFill>
                  <a:srgbClr val="008000"/>
                </a:solidFill>
              </a:rPr>
              <a:t>ocean</a:t>
            </a:r>
            <a:r>
              <a:rPr lang="nb-NO" sz="1300" dirty="0" smtClean="0">
                <a:solidFill>
                  <a:srgbClr val="008000"/>
                </a:solidFill>
              </a:rPr>
              <a:t> </a:t>
            </a:r>
            <a:r>
              <a:rPr lang="nb-NO" sz="1300" dirty="0" err="1" smtClean="0">
                <a:solidFill>
                  <a:srgbClr val="008000"/>
                </a:solidFill>
              </a:rPr>
              <a:t>mass</a:t>
            </a:r>
            <a:r>
              <a:rPr lang="nb-NO" sz="1300" dirty="0" smtClean="0">
                <a:solidFill>
                  <a:srgbClr val="008000"/>
                </a:solidFill>
              </a:rPr>
              <a:t> </a:t>
            </a:r>
            <a:r>
              <a:rPr lang="nb-NO" sz="1300" dirty="0" err="1" smtClean="0">
                <a:solidFill>
                  <a:srgbClr val="008000"/>
                </a:solidFill>
              </a:rPr>
              <a:t>equivalent</a:t>
            </a:r>
            <a:r>
              <a:rPr lang="nb-NO" sz="1300" dirty="0" smtClean="0">
                <a:solidFill>
                  <a:srgbClr val="008000"/>
                </a:solidFill>
              </a:rPr>
              <a:t>.</a:t>
            </a:r>
          </a:p>
          <a:p>
            <a:pPr>
              <a:lnSpc>
                <a:spcPts val="1800"/>
              </a:lnSpc>
            </a:pPr>
            <a:r>
              <a:rPr lang="nb-NO" sz="1300" dirty="0" smtClean="0">
                <a:solidFill>
                  <a:srgbClr val="6600FF"/>
                </a:solidFill>
              </a:rPr>
              <a:t>- </a:t>
            </a:r>
            <a:r>
              <a:rPr lang="nb-NO" sz="1300" dirty="0" err="1" smtClean="0">
                <a:solidFill>
                  <a:srgbClr val="6600FF"/>
                </a:solidFill>
              </a:rPr>
              <a:t>the</a:t>
            </a:r>
            <a:r>
              <a:rPr lang="nb-NO" sz="1300" dirty="0" smtClean="0">
                <a:solidFill>
                  <a:srgbClr val="6600FF"/>
                </a:solidFill>
              </a:rPr>
              <a:t> </a:t>
            </a:r>
            <a:r>
              <a:rPr lang="nb-NO" sz="1300" dirty="0" err="1" smtClean="0">
                <a:solidFill>
                  <a:srgbClr val="6600FF"/>
                </a:solidFill>
              </a:rPr>
              <a:t>core</a:t>
            </a:r>
            <a:r>
              <a:rPr lang="nb-NO" sz="1300" dirty="0">
                <a:solidFill>
                  <a:srgbClr val="6600FF"/>
                </a:solidFill>
              </a:rPr>
              <a:t> </a:t>
            </a:r>
            <a:r>
              <a:rPr lang="nb-NO" sz="1300" dirty="0" err="1" smtClean="0">
                <a:solidFill>
                  <a:srgbClr val="6600FF"/>
                </a:solidFill>
              </a:rPr>
              <a:t>can</a:t>
            </a:r>
            <a:r>
              <a:rPr lang="nb-NO" sz="1300" dirty="0" smtClean="0">
                <a:solidFill>
                  <a:srgbClr val="6600FF"/>
                </a:solidFill>
              </a:rPr>
              <a:t> hold up </a:t>
            </a:r>
            <a:r>
              <a:rPr lang="nb-NO" sz="1300" dirty="0">
                <a:solidFill>
                  <a:srgbClr val="6600FF"/>
                </a:solidFill>
              </a:rPr>
              <a:t>to 1000 </a:t>
            </a:r>
            <a:r>
              <a:rPr lang="nb-NO" sz="1300" dirty="0" err="1" smtClean="0">
                <a:solidFill>
                  <a:srgbClr val="6600FF"/>
                </a:solidFill>
              </a:rPr>
              <a:t>ppm</a:t>
            </a:r>
            <a:r>
              <a:rPr lang="nb-NO" sz="1300" dirty="0" smtClean="0">
                <a:solidFill>
                  <a:srgbClr val="6600FF"/>
                </a:solidFill>
              </a:rPr>
              <a:t> H, </a:t>
            </a:r>
            <a:r>
              <a:rPr lang="nb-NO" sz="1300" dirty="0" err="1" smtClean="0">
                <a:solidFill>
                  <a:srgbClr val="6600FF"/>
                </a:solidFill>
              </a:rPr>
              <a:t>corresponding</a:t>
            </a:r>
            <a:r>
              <a:rPr lang="nb-NO" sz="1300" dirty="0" smtClean="0">
                <a:solidFill>
                  <a:srgbClr val="6600FF"/>
                </a:solidFill>
              </a:rPr>
              <a:t> to a </a:t>
            </a:r>
            <a:r>
              <a:rPr lang="nb-NO" sz="1300" dirty="0" err="1" smtClean="0">
                <a:solidFill>
                  <a:srgbClr val="6600FF"/>
                </a:solidFill>
              </a:rPr>
              <a:t>maximum</a:t>
            </a:r>
            <a:r>
              <a:rPr lang="nb-NO" sz="1300" dirty="0" smtClean="0">
                <a:solidFill>
                  <a:srgbClr val="6600FF"/>
                </a:solidFill>
              </a:rPr>
              <a:t> of 13 </a:t>
            </a:r>
            <a:r>
              <a:rPr lang="nb-NO" sz="1300" dirty="0" err="1" smtClean="0">
                <a:solidFill>
                  <a:srgbClr val="6600FF"/>
                </a:solidFill>
              </a:rPr>
              <a:t>ocean</a:t>
            </a:r>
            <a:r>
              <a:rPr lang="nb-NO" sz="1300" dirty="0" smtClean="0">
                <a:solidFill>
                  <a:srgbClr val="6600FF"/>
                </a:solidFill>
              </a:rPr>
              <a:t> </a:t>
            </a:r>
            <a:r>
              <a:rPr lang="nb-NO" sz="1300" dirty="0" err="1" smtClean="0">
                <a:solidFill>
                  <a:srgbClr val="6600FF"/>
                </a:solidFill>
              </a:rPr>
              <a:t>mass</a:t>
            </a:r>
            <a:r>
              <a:rPr lang="nb-NO" sz="1300" dirty="0" smtClean="0">
                <a:solidFill>
                  <a:srgbClr val="6600FF"/>
                </a:solidFill>
              </a:rPr>
              <a:t> </a:t>
            </a:r>
            <a:r>
              <a:rPr lang="nb-NO" sz="1300" dirty="0" err="1" smtClean="0">
                <a:solidFill>
                  <a:srgbClr val="6600FF"/>
                </a:solidFill>
              </a:rPr>
              <a:t>equivalents</a:t>
            </a:r>
            <a:r>
              <a:rPr lang="nb-NO" sz="1300" dirty="0" smtClean="0">
                <a:solidFill>
                  <a:srgbClr val="6600FF"/>
                </a:solidFill>
              </a:rPr>
              <a:t> of H</a:t>
            </a:r>
            <a:r>
              <a:rPr lang="nb-NO" sz="1300" baseline="-25000" dirty="0" smtClean="0">
                <a:solidFill>
                  <a:srgbClr val="6600FF"/>
                </a:solidFill>
              </a:rPr>
              <a:t>2</a:t>
            </a:r>
            <a:r>
              <a:rPr lang="nb-NO" sz="1300" dirty="0" smtClean="0">
                <a:solidFill>
                  <a:srgbClr val="6600FF"/>
                </a:solidFill>
              </a:rPr>
              <a:t>O, </a:t>
            </a:r>
            <a:r>
              <a:rPr lang="nb-NO" sz="1300" dirty="0" err="1" smtClean="0">
                <a:solidFill>
                  <a:srgbClr val="6600FF"/>
                </a:solidFill>
              </a:rPr>
              <a:t>assuming</a:t>
            </a:r>
            <a:r>
              <a:rPr lang="nb-NO" sz="1300" dirty="0" smtClean="0">
                <a:solidFill>
                  <a:srgbClr val="6600FF"/>
                </a:solidFill>
              </a:rPr>
              <a:t> a </a:t>
            </a:r>
            <a:r>
              <a:rPr lang="nb-NO" sz="1300" dirty="0" err="1" smtClean="0">
                <a:solidFill>
                  <a:srgbClr val="6600FF"/>
                </a:solidFill>
              </a:rPr>
              <a:t>sufficient</a:t>
            </a:r>
            <a:r>
              <a:rPr lang="nb-NO" sz="1300" dirty="0" smtClean="0">
                <a:solidFill>
                  <a:srgbClr val="6600FF"/>
                </a:solidFill>
              </a:rPr>
              <a:t> O-</a:t>
            </a:r>
          </a:p>
          <a:p>
            <a:pPr>
              <a:lnSpc>
                <a:spcPts val="1300"/>
              </a:lnSpc>
            </a:pPr>
            <a:r>
              <a:rPr lang="nb-NO" sz="1300" dirty="0">
                <a:solidFill>
                  <a:srgbClr val="6600FF"/>
                </a:solidFill>
              </a:rPr>
              <a:t> </a:t>
            </a:r>
            <a:r>
              <a:rPr lang="nb-NO" sz="1300" dirty="0" smtClean="0">
                <a:solidFill>
                  <a:srgbClr val="6600FF"/>
                </a:solidFill>
              </a:rPr>
              <a:t>   </a:t>
            </a:r>
            <a:r>
              <a:rPr lang="nb-NO" sz="1300" dirty="0" err="1" smtClean="0">
                <a:solidFill>
                  <a:srgbClr val="6600FF"/>
                </a:solidFill>
              </a:rPr>
              <a:t>content</a:t>
            </a:r>
            <a:r>
              <a:rPr lang="nb-NO" sz="1300" dirty="0" smtClean="0">
                <a:solidFill>
                  <a:srgbClr val="6600FF"/>
                </a:solidFill>
              </a:rPr>
              <a:t> in </a:t>
            </a:r>
            <a:r>
              <a:rPr lang="nb-NO" sz="1300" dirty="0" err="1" smtClean="0">
                <a:solidFill>
                  <a:srgbClr val="6600FF"/>
                </a:solidFill>
              </a:rPr>
              <a:t>the</a:t>
            </a:r>
            <a:r>
              <a:rPr lang="nb-NO" sz="1300" dirty="0" smtClean="0">
                <a:solidFill>
                  <a:srgbClr val="6600FF"/>
                </a:solidFill>
              </a:rPr>
              <a:t> </a:t>
            </a:r>
            <a:r>
              <a:rPr lang="nb-NO" sz="1300" dirty="0" err="1" smtClean="0">
                <a:solidFill>
                  <a:srgbClr val="6600FF"/>
                </a:solidFill>
              </a:rPr>
              <a:t>core</a:t>
            </a:r>
            <a:r>
              <a:rPr lang="nb-NO" sz="1300" dirty="0" smtClean="0">
                <a:solidFill>
                  <a:srgbClr val="6600FF"/>
                </a:solidFill>
              </a:rPr>
              <a:t>.  The O- and Si-</a:t>
            </a:r>
            <a:r>
              <a:rPr lang="nb-NO" sz="1300" dirty="0" err="1" smtClean="0">
                <a:solidFill>
                  <a:srgbClr val="6600FF"/>
                </a:solidFill>
              </a:rPr>
              <a:t>contents</a:t>
            </a:r>
            <a:r>
              <a:rPr lang="nb-NO" sz="1300" dirty="0" smtClean="0">
                <a:solidFill>
                  <a:srgbClr val="6600FF"/>
                </a:solidFill>
              </a:rPr>
              <a:t> of </a:t>
            </a:r>
            <a:r>
              <a:rPr lang="nb-NO" sz="1300" dirty="0" err="1" smtClean="0">
                <a:solidFill>
                  <a:srgbClr val="6600FF"/>
                </a:solidFill>
              </a:rPr>
              <a:t>the</a:t>
            </a:r>
            <a:r>
              <a:rPr lang="nb-NO" sz="1300" dirty="0" smtClean="0">
                <a:solidFill>
                  <a:srgbClr val="6600FF"/>
                </a:solidFill>
              </a:rPr>
              <a:t> </a:t>
            </a:r>
            <a:r>
              <a:rPr lang="nb-NO" sz="1300" dirty="0" err="1" smtClean="0">
                <a:solidFill>
                  <a:srgbClr val="6600FF"/>
                </a:solidFill>
              </a:rPr>
              <a:t>liquid</a:t>
            </a:r>
            <a:r>
              <a:rPr lang="nb-NO" sz="1300" dirty="0" smtClean="0">
                <a:solidFill>
                  <a:srgbClr val="6600FF"/>
                </a:solidFill>
              </a:rPr>
              <a:t> </a:t>
            </a:r>
            <a:r>
              <a:rPr lang="nb-NO" sz="1300" dirty="0" err="1" smtClean="0">
                <a:solidFill>
                  <a:srgbClr val="6600FF"/>
                </a:solidFill>
              </a:rPr>
              <a:t>core</a:t>
            </a:r>
            <a:r>
              <a:rPr lang="nb-NO" sz="1300" dirty="0" smtClean="0">
                <a:solidFill>
                  <a:srgbClr val="6600FF"/>
                </a:solidFill>
              </a:rPr>
              <a:t> (96 vol% of </a:t>
            </a:r>
            <a:r>
              <a:rPr lang="nb-NO" sz="1300" dirty="0" err="1" smtClean="0">
                <a:solidFill>
                  <a:srgbClr val="6600FF"/>
                </a:solidFill>
              </a:rPr>
              <a:t>the</a:t>
            </a:r>
            <a:r>
              <a:rPr lang="nb-NO" sz="1300" dirty="0" smtClean="0">
                <a:solidFill>
                  <a:srgbClr val="6600FF"/>
                </a:solidFill>
              </a:rPr>
              <a:t> </a:t>
            </a:r>
            <a:r>
              <a:rPr lang="nb-NO" sz="1300" dirty="0" err="1" smtClean="0">
                <a:solidFill>
                  <a:srgbClr val="6600FF"/>
                </a:solidFill>
              </a:rPr>
              <a:t>core</a:t>
            </a:r>
            <a:r>
              <a:rPr lang="nb-NO" sz="1300" dirty="0" smtClean="0">
                <a:solidFill>
                  <a:srgbClr val="6600FF"/>
                </a:solidFill>
              </a:rPr>
              <a:t>) </a:t>
            </a:r>
            <a:r>
              <a:rPr lang="nb-NO" sz="1300" dirty="0" err="1" smtClean="0">
                <a:solidFill>
                  <a:srgbClr val="6600FF"/>
                </a:solidFill>
              </a:rPr>
              <a:t>are</a:t>
            </a:r>
            <a:r>
              <a:rPr lang="nb-NO" sz="1300" dirty="0" smtClean="0">
                <a:solidFill>
                  <a:srgbClr val="6600FF"/>
                </a:solidFill>
              </a:rPr>
              <a:t> </a:t>
            </a:r>
            <a:r>
              <a:rPr lang="nb-NO" sz="1300" dirty="0" err="1" smtClean="0">
                <a:solidFill>
                  <a:srgbClr val="6600FF"/>
                </a:solidFill>
              </a:rPr>
              <a:t>probably</a:t>
            </a:r>
            <a:r>
              <a:rPr lang="nb-NO" sz="1300" dirty="0" smtClean="0">
                <a:solidFill>
                  <a:srgbClr val="6600FF"/>
                </a:solidFill>
              </a:rPr>
              <a:t> </a:t>
            </a:r>
            <a:r>
              <a:rPr lang="nb-NO" sz="1300" dirty="0" err="1" smtClean="0">
                <a:solidFill>
                  <a:srgbClr val="6600FF"/>
                </a:solidFill>
              </a:rPr>
              <a:t>both</a:t>
            </a:r>
            <a:r>
              <a:rPr lang="nb-NO" sz="1300" dirty="0" smtClean="0">
                <a:solidFill>
                  <a:srgbClr val="6600FF"/>
                </a:solidFill>
              </a:rPr>
              <a:t> </a:t>
            </a:r>
            <a:r>
              <a:rPr lang="nb-NO" sz="1300" dirty="0" err="1" smtClean="0">
                <a:solidFill>
                  <a:srgbClr val="6600FF"/>
                </a:solidFill>
              </a:rPr>
              <a:t>within</a:t>
            </a:r>
            <a:r>
              <a:rPr lang="nb-NO" sz="1300" dirty="0" smtClean="0">
                <a:solidFill>
                  <a:srgbClr val="6600FF"/>
                </a:solidFill>
              </a:rPr>
              <a:t> </a:t>
            </a:r>
            <a:r>
              <a:rPr lang="nb-NO" sz="1300" dirty="0" err="1" smtClean="0">
                <a:solidFill>
                  <a:srgbClr val="6600FF"/>
                </a:solidFill>
              </a:rPr>
              <a:t>the</a:t>
            </a:r>
            <a:r>
              <a:rPr lang="nb-NO" sz="1300" dirty="0" smtClean="0">
                <a:solidFill>
                  <a:srgbClr val="6600FF"/>
                </a:solidFill>
              </a:rPr>
              <a:t> 3-5 </a:t>
            </a:r>
            <a:r>
              <a:rPr lang="nb-NO" sz="1300" dirty="0" err="1" smtClean="0">
                <a:solidFill>
                  <a:srgbClr val="6600FF"/>
                </a:solidFill>
              </a:rPr>
              <a:t>wt</a:t>
            </a:r>
            <a:r>
              <a:rPr lang="nb-NO" sz="1300" dirty="0" smtClean="0">
                <a:solidFill>
                  <a:srgbClr val="6600FF"/>
                </a:solidFill>
              </a:rPr>
              <a:t>% range.  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8888" y="1818086"/>
            <a:ext cx="3376545" cy="2638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697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6671" y="122600"/>
            <a:ext cx="904143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 err="1" smtClean="0"/>
              <a:t>Modelling</a:t>
            </a:r>
            <a:r>
              <a:rPr lang="nb-NO" sz="1400" dirty="0" smtClean="0"/>
              <a:t> of </a:t>
            </a:r>
            <a:r>
              <a:rPr lang="nb-NO" sz="1400" b="1" dirty="0" smtClean="0"/>
              <a:t>Earth-</a:t>
            </a:r>
            <a:r>
              <a:rPr lang="nb-NO" sz="1400" b="1" dirty="0" err="1" smtClean="0"/>
              <a:t>Theia</a:t>
            </a:r>
            <a:r>
              <a:rPr lang="nb-NO" sz="1400" b="1" dirty="0" smtClean="0"/>
              <a:t> </a:t>
            </a:r>
            <a:r>
              <a:rPr lang="nb-NO" sz="1400" b="1" dirty="0" err="1" smtClean="0"/>
              <a:t>collision</a:t>
            </a:r>
            <a:r>
              <a:rPr lang="nb-NO" sz="1400" dirty="0" smtClean="0"/>
              <a:t>, </a:t>
            </a:r>
            <a:r>
              <a:rPr lang="nb-NO" sz="1300" dirty="0" err="1" smtClean="0"/>
              <a:t>two</a:t>
            </a:r>
            <a:r>
              <a:rPr lang="nb-NO" sz="1300" dirty="0" smtClean="0"/>
              <a:t> </a:t>
            </a:r>
            <a:r>
              <a:rPr lang="nb-NO" sz="1300" dirty="0" err="1" smtClean="0"/>
              <a:t>articles</a:t>
            </a:r>
            <a:r>
              <a:rPr lang="nb-NO" sz="1300" dirty="0" smtClean="0"/>
              <a:t> in Science, Nov. 22, 2012</a:t>
            </a:r>
            <a:r>
              <a:rPr lang="nb-NO" sz="1400" dirty="0" smtClean="0"/>
              <a:t>: </a:t>
            </a:r>
            <a:r>
              <a:rPr lang="nb-NO" sz="1500" b="1" dirty="0" err="1" smtClean="0">
                <a:solidFill>
                  <a:srgbClr val="CC00CC"/>
                </a:solidFill>
              </a:rPr>
              <a:t>Resulting</a:t>
            </a:r>
            <a:r>
              <a:rPr lang="nb-NO" sz="1500" b="1" dirty="0" smtClean="0">
                <a:solidFill>
                  <a:srgbClr val="CC00CC"/>
                </a:solidFill>
              </a:rPr>
              <a:t> in </a:t>
            </a:r>
            <a:r>
              <a:rPr lang="nb-NO" sz="1500" b="1" dirty="0" err="1" smtClean="0">
                <a:solidFill>
                  <a:srgbClr val="CC00CC"/>
                </a:solidFill>
              </a:rPr>
              <a:t>silicate</a:t>
            </a:r>
            <a:r>
              <a:rPr lang="nb-NO" sz="1500" b="1" dirty="0" smtClean="0">
                <a:solidFill>
                  <a:srgbClr val="CC00CC"/>
                </a:solidFill>
              </a:rPr>
              <a:t> vapour and melt discs</a:t>
            </a:r>
            <a:endParaRPr lang="en-GB" sz="1500" b="1" dirty="0">
              <a:solidFill>
                <a:srgbClr val="CC00CC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119" y="665041"/>
            <a:ext cx="401283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300" dirty="0" smtClean="0"/>
              <a:t>Cuk &amp; Stewart:</a:t>
            </a:r>
          </a:p>
          <a:p>
            <a:r>
              <a:rPr lang="nb-NO" sz="1300" dirty="0" smtClean="0">
                <a:solidFill>
                  <a:srgbClr val="3333FF"/>
                </a:solidFill>
              </a:rPr>
              <a:t>Small Theia in head-on collision with fast-spinning Earth</a:t>
            </a:r>
            <a:endParaRPr lang="en-GB" sz="1300" dirty="0">
              <a:solidFill>
                <a:srgbClr val="3333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52270" y="691939"/>
            <a:ext cx="261225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300" dirty="0" smtClean="0"/>
              <a:t>Canup:</a:t>
            </a:r>
          </a:p>
          <a:p>
            <a:r>
              <a:rPr lang="nb-NO" sz="1300" dirty="0" smtClean="0"/>
              <a:t> </a:t>
            </a:r>
            <a:r>
              <a:rPr lang="nb-NO" sz="1300" dirty="0" smtClean="0">
                <a:solidFill>
                  <a:srgbClr val="3333FF"/>
                </a:solidFill>
              </a:rPr>
              <a:t>Almost equal-sized Theia and Earth</a:t>
            </a:r>
            <a:endParaRPr lang="en-GB" sz="1300" dirty="0">
              <a:solidFill>
                <a:srgbClr val="3333FF"/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8280" y="1221475"/>
            <a:ext cx="4611053" cy="5462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01" y="1150430"/>
            <a:ext cx="3783481" cy="5526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1839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9159" y="3414208"/>
            <a:ext cx="4262950" cy="3419960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1384" y="32679"/>
            <a:ext cx="4997053" cy="2793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3402" y="129194"/>
            <a:ext cx="3137397" cy="995144"/>
          </a:xfrm>
          <a:prstGeom prst="rect">
            <a:avLst/>
          </a:prstGeom>
          <a:solidFill>
            <a:srgbClr val="E4E4E4"/>
          </a:solidFill>
          <a:ln w="63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ts val="1900"/>
              </a:lnSpc>
            </a:pPr>
            <a:r>
              <a:rPr lang="nb-NO" dirty="0" smtClean="0">
                <a:solidFill>
                  <a:srgbClr val="3333FF"/>
                </a:solidFill>
              </a:rPr>
              <a:t>The </a:t>
            </a:r>
            <a:r>
              <a:rPr lang="nb-NO" dirty="0" err="1" smtClean="0">
                <a:solidFill>
                  <a:srgbClr val="3333FF"/>
                </a:solidFill>
              </a:rPr>
              <a:t>proto</a:t>
            </a:r>
            <a:r>
              <a:rPr lang="nb-NO" dirty="0" smtClean="0">
                <a:solidFill>
                  <a:srgbClr val="3333FF"/>
                </a:solidFill>
              </a:rPr>
              <a:t>-Lunar disk of </a:t>
            </a:r>
            <a:r>
              <a:rPr lang="nb-NO" dirty="0" err="1" smtClean="0">
                <a:solidFill>
                  <a:srgbClr val="3333FF"/>
                </a:solidFill>
              </a:rPr>
              <a:t>silicate</a:t>
            </a:r>
            <a:endParaRPr lang="nb-NO" dirty="0" smtClean="0">
              <a:solidFill>
                <a:srgbClr val="3333FF"/>
              </a:solidFill>
            </a:endParaRPr>
          </a:p>
          <a:p>
            <a:pPr>
              <a:lnSpc>
                <a:spcPts val="1900"/>
              </a:lnSpc>
            </a:pPr>
            <a:r>
              <a:rPr lang="nb-NO" dirty="0" err="1" smtClean="0">
                <a:solidFill>
                  <a:srgbClr val="3333FF"/>
                </a:solidFill>
              </a:rPr>
              <a:t>vapour</a:t>
            </a:r>
            <a:r>
              <a:rPr lang="nb-NO" dirty="0" smtClean="0">
                <a:solidFill>
                  <a:srgbClr val="3333FF"/>
                </a:solidFill>
              </a:rPr>
              <a:t> and melt: </a:t>
            </a:r>
            <a:r>
              <a:rPr lang="nb-NO" dirty="0" err="1" smtClean="0">
                <a:solidFill>
                  <a:srgbClr val="3333FF"/>
                </a:solidFill>
              </a:rPr>
              <a:t>the</a:t>
            </a:r>
            <a:r>
              <a:rPr lang="nb-NO" dirty="0" smtClean="0">
                <a:solidFill>
                  <a:srgbClr val="3333FF"/>
                </a:solidFill>
              </a:rPr>
              <a:t> "synestia"</a:t>
            </a:r>
            <a:r>
              <a:rPr lang="nb-NO" dirty="0" smtClean="0"/>
              <a:t> </a:t>
            </a:r>
          </a:p>
          <a:p>
            <a:pPr>
              <a:lnSpc>
                <a:spcPts val="1800"/>
              </a:lnSpc>
            </a:pPr>
            <a:r>
              <a:rPr lang="nb-NO" sz="1200" dirty="0" smtClean="0"/>
              <a:t>   Lock </a:t>
            </a:r>
            <a:r>
              <a:rPr lang="nb-NO" sz="1200" dirty="0"/>
              <a:t>&amp; </a:t>
            </a:r>
            <a:r>
              <a:rPr lang="nb-NO" sz="1200" dirty="0" smtClean="0"/>
              <a:t>Stewart, 2017, JGR</a:t>
            </a:r>
          </a:p>
          <a:p>
            <a:r>
              <a:rPr lang="nb-NO" sz="1200" dirty="0" smtClean="0"/>
              <a:t>   Lock et al., 2019, JGR</a:t>
            </a:r>
            <a:endParaRPr lang="en-GB" sz="1200" dirty="0"/>
          </a:p>
        </p:txBody>
      </p:sp>
      <p:sp>
        <p:nvSpPr>
          <p:cNvPr id="5" name="TextBox 4"/>
          <p:cNvSpPr txBox="1"/>
          <p:nvPr/>
        </p:nvSpPr>
        <p:spPr>
          <a:xfrm>
            <a:off x="685877" y="1333819"/>
            <a:ext cx="13227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000" dirty="0" err="1" smtClean="0">
                <a:solidFill>
                  <a:srgbClr val="3333FF"/>
                </a:solidFill>
              </a:rPr>
              <a:t>Etymology</a:t>
            </a:r>
            <a:endParaRPr lang="nb-NO" sz="1400" dirty="0" smtClean="0">
              <a:solidFill>
                <a:srgbClr val="3333FF"/>
              </a:solidFill>
            </a:endParaRPr>
          </a:p>
          <a:p>
            <a:r>
              <a:rPr lang="nb-NO" sz="2000" dirty="0" smtClean="0">
                <a:solidFill>
                  <a:srgbClr val="FF0000"/>
                </a:solidFill>
              </a:rPr>
              <a:t>syn-Hestia</a:t>
            </a:r>
            <a:endParaRPr lang="en-GB" sz="2000" dirty="0">
              <a:solidFill>
                <a:srgbClr val="FF0000"/>
              </a:solidFill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 flipH="1" flipV="1">
            <a:off x="1594525" y="1953875"/>
            <a:ext cx="97782" cy="21670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878333" y="2001215"/>
            <a:ext cx="100862" cy="29622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372549" y="2108373"/>
            <a:ext cx="1625766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500"/>
              </a:lnSpc>
            </a:pPr>
            <a:r>
              <a:rPr lang="nb-NO" sz="1400" dirty="0" smtClean="0"/>
              <a:t> </a:t>
            </a:r>
            <a:r>
              <a:rPr lang="nb-NO" sz="1400" dirty="0" err="1" smtClean="0"/>
              <a:t>Greek</a:t>
            </a:r>
            <a:r>
              <a:rPr lang="nb-NO" sz="1400" dirty="0" smtClean="0"/>
              <a:t> </a:t>
            </a:r>
            <a:r>
              <a:rPr lang="nb-NO" sz="1400" dirty="0" err="1" smtClean="0"/>
              <a:t>goddess</a:t>
            </a:r>
            <a:r>
              <a:rPr lang="nb-NO" sz="1400" dirty="0" smtClean="0"/>
              <a:t> of</a:t>
            </a:r>
          </a:p>
          <a:p>
            <a:pPr>
              <a:lnSpc>
                <a:spcPts val="1500"/>
              </a:lnSpc>
            </a:pPr>
            <a:r>
              <a:rPr lang="nb-NO" sz="1400" dirty="0" err="1" smtClean="0"/>
              <a:t>the</a:t>
            </a:r>
            <a:r>
              <a:rPr lang="nb-NO" sz="1400" dirty="0" smtClean="0"/>
              <a:t> </a:t>
            </a:r>
            <a:r>
              <a:rPr lang="nb-NO" sz="1400" b="1" dirty="0" err="1" smtClean="0"/>
              <a:t>heart</a:t>
            </a:r>
            <a:r>
              <a:rPr lang="nb-NO" sz="1400" dirty="0" smtClean="0"/>
              <a:t> and </a:t>
            </a:r>
            <a:r>
              <a:rPr lang="nb-NO" sz="1400" b="1" dirty="0" err="1" smtClean="0"/>
              <a:t>home</a:t>
            </a:r>
            <a:endParaRPr lang="en-GB" sz="14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253707" y="2268190"/>
            <a:ext cx="1093569" cy="2846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500"/>
              </a:lnSpc>
            </a:pPr>
            <a:r>
              <a:rPr lang="nb-NO" sz="1400" dirty="0" err="1" smtClean="0"/>
              <a:t>synchrouous</a:t>
            </a:r>
            <a:endParaRPr lang="en-GB" sz="1400" dirty="0"/>
          </a:p>
        </p:txBody>
      </p:sp>
      <p:sp>
        <p:nvSpPr>
          <p:cNvPr id="12" name="Left Brace 11"/>
          <p:cNvSpPr/>
          <p:nvPr/>
        </p:nvSpPr>
        <p:spPr>
          <a:xfrm rot="16200000">
            <a:off x="1671337" y="1457759"/>
            <a:ext cx="181129" cy="2367893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TextBox 22"/>
          <p:cNvSpPr txBox="1"/>
          <p:nvPr/>
        </p:nvSpPr>
        <p:spPr>
          <a:xfrm>
            <a:off x="1105311" y="2696509"/>
            <a:ext cx="1313180" cy="2846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500"/>
              </a:lnSpc>
            </a:pPr>
            <a:r>
              <a:rPr lang="nb-NO" sz="1600" b="1" dirty="0" smtClean="0"/>
              <a:t>=</a:t>
            </a:r>
            <a:r>
              <a:rPr lang="nb-NO" sz="1400" b="1" dirty="0" smtClean="0"/>
              <a:t> "</a:t>
            </a:r>
            <a:r>
              <a:rPr lang="nb-NO" sz="1400" b="1" dirty="0" err="1" smtClean="0"/>
              <a:t>connected</a:t>
            </a:r>
            <a:r>
              <a:rPr lang="nb-NO" sz="1400" b="1" dirty="0" smtClean="0"/>
              <a:t>"</a:t>
            </a:r>
            <a:endParaRPr lang="en-GB" sz="1400" b="1" dirty="0"/>
          </a:p>
        </p:txBody>
      </p:sp>
      <p:grpSp>
        <p:nvGrpSpPr>
          <p:cNvPr id="8" name="Group 7"/>
          <p:cNvGrpSpPr/>
          <p:nvPr/>
        </p:nvGrpSpPr>
        <p:grpSpPr>
          <a:xfrm>
            <a:off x="5235787" y="997760"/>
            <a:ext cx="2109420" cy="2093240"/>
            <a:chOff x="5570488" y="974513"/>
            <a:chExt cx="2109420" cy="2093240"/>
          </a:xfrm>
        </p:grpSpPr>
        <p:sp>
          <p:nvSpPr>
            <p:cNvPr id="11" name="Freeform 10"/>
            <p:cNvSpPr/>
            <p:nvPr/>
          </p:nvSpPr>
          <p:spPr>
            <a:xfrm>
              <a:off x="5570488" y="992128"/>
              <a:ext cx="360040" cy="1392600"/>
            </a:xfrm>
            <a:custGeom>
              <a:avLst/>
              <a:gdLst>
                <a:gd name="connsiteX0" fmla="*/ 348846 w 507413"/>
                <a:gd name="connsiteY0" fmla="*/ 1627949 h 1627949"/>
                <a:gd name="connsiteX1" fmla="*/ 211422 w 507413"/>
                <a:gd name="connsiteY1" fmla="*/ 1527523 h 1627949"/>
                <a:gd name="connsiteX2" fmla="*/ 47570 w 507413"/>
                <a:gd name="connsiteY2" fmla="*/ 1273817 h 1627949"/>
                <a:gd name="connsiteX3" fmla="*/ 0 w 507413"/>
                <a:gd name="connsiteY3" fmla="*/ 840402 h 1627949"/>
                <a:gd name="connsiteX4" fmla="*/ 47570 w 507413"/>
                <a:gd name="connsiteY4" fmla="*/ 475699 h 1627949"/>
                <a:gd name="connsiteX5" fmla="*/ 179709 w 507413"/>
                <a:gd name="connsiteY5" fmla="*/ 195565 h 1627949"/>
                <a:gd name="connsiteX6" fmla="*/ 380560 w 507413"/>
                <a:gd name="connsiteY6" fmla="*/ 47570 h 1627949"/>
                <a:gd name="connsiteX7" fmla="*/ 507413 w 507413"/>
                <a:gd name="connsiteY7" fmla="*/ 0 h 1627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07413" h="1627949">
                  <a:moveTo>
                    <a:pt x="348846" y="1627949"/>
                  </a:moveTo>
                  <a:cubicBezTo>
                    <a:pt x="305240" y="1607247"/>
                    <a:pt x="261635" y="1586545"/>
                    <a:pt x="211422" y="1527523"/>
                  </a:cubicBezTo>
                  <a:cubicBezTo>
                    <a:pt x="161209" y="1468501"/>
                    <a:pt x="82807" y="1388337"/>
                    <a:pt x="47570" y="1273817"/>
                  </a:cubicBezTo>
                  <a:cubicBezTo>
                    <a:pt x="12333" y="1159297"/>
                    <a:pt x="0" y="973422"/>
                    <a:pt x="0" y="840402"/>
                  </a:cubicBezTo>
                  <a:cubicBezTo>
                    <a:pt x="0" y="707382"/>
                    <a:pt x="17619" y="583172"/>
                    <a:pt x="47570" y="475699"/>
                  </a:cubicBezTo>
                  <a:cubicBezTo>
                    <a:pt x="77521" y="368226"/>
                    <a:pt x="124211" y="266920"/>
                    <a:pt x="179709" y="195565"/>
                  </a:cubicBezTo>
                  <a:cubicBezTo>
                    <a:pt x="235207" y="124210"/>
                    <a:pt x="325943" y="80164"/>
                    <a:pt x="380560" y="47570"/>
                  </a:cubicBezTo>
                  <a:cubicBezTo>
                    <a:pt x="435177" y="14976"/>
                    <a:pt x="471295" y="7488"/>
                    <a:pt x="507413" y="0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5" name="Freeform 14"/>
            <p:cNvSpPr/>
            <p:nvPr/>
          </p:nvSpPr>
          <p:spPr>
            <a:xfrm rot="10295397">
              <a:off x="7289167" y="974513"/>
              <a:ext cx="390741" cy="1374347"/>
            </a:xfrm>
            <a:custGeom>
              <a:avLst/>
              <a:gdLst>
                <a:gd name="connsiteX0" fmla="*/ 348846 w 507413"/>
                <a:gd name="connsiteY0" fmla="*/ 1627949 h 1627949"/>
                <a:gd name="connsiteX1" fmla="*/ 211422 w 507413"/>
                <a:gd name="connsiteY1" fmla="*/ 1527523 h 1627949"/>
                <a:gd name="connsiteX2" fmla="*/ 47570 w 507413"/>
                <a:gd name="connsiteY2" fmla="*/ 1273817 h 1627949"/>
                <a:gd name="connsiteX3" fmla="*/ 0 w 507413"/>
                <a:gd name="connsiteY3" fmla="*/ 840402 h 1627949"/>
                <a:gd name="connsiteX4" fmla="*/ 47570 w 507413"/>
                <a:gd name="connsiteY4" fmla="*/ 475699 h 1627949"/>
                <a:gd name="connsiteX5" fmla="*/ 179709 w 507413"/>
                <a:gd name="connsiteY5" fmla="*/ 195565 h 1627949"/>
                <a:gd name="connsiteX6" fmla="*/ 380560 w 507413"/>
                <a:gd name="connsiteY6" fmla="*/ 47570 h 1627949"/>
                <a:gd name="connsiteX7" fmla="*/ 507413 w 507413"/>
                <a:gd name="connsiteY7" fmla="*/ 0 h 1627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07413" h="1627949">
                  <a:moveTo>
                    <a:pt x="348846" y="1627949"/>
                  </a:moveTo>
                  <a:cubicBezTo>
                    <a:pt x="305240" y="1607247"/>
                    <a:pt x="261635" y="1586545"/>
                    <a:pt x="211422" y="1527523"/>
                  </a:cubicBezTo>
                  <a:cubicBezTo>
                    <a:pt x="161209" y="1468501"/>
                    <a:pt x="82807" y="1388337"/>
                    <a:pt x="47570" y="1273817"/>
                  </a:cubicBezTo>
                  <a:cubicBezTo>
                    <a:pt x="12333" y="1159297"/>
                    <a:pt x="0" y="973422"/>
                    <a:pt x="0" y="840402"/>
                  </a:cubicBezTo>
                  <a:cubicBezTo>
                    <a:pt x="0" y="707382"/>
                    <a:pt x="17619" y="583172"/>
                    <a:pt x="47570" y="475699"/>
                  </a:cubicBezTo>
                  <a:cubicBezTo>
                    <a:pt x="77521" y="368226"/>
                    <a:pt x="124211" y="266920"/>
                    <a:pt x="179709" y="195565"/>
                  </a:cubicBezTo>
                  <a:cubicBezTo>
                    <a:pt x="235207" y="124210"/>
                    <a:pt x="325943" y="80164"/>
                    <a:pt x="380560" y="47570"/>
                  </a:cubicBezTo>
                  <a:cubicBezTo>
                    <a:pt x="435177" y="14976"/>
                    <a:pt x="471295" y="7488"/>
                    <a:pt x="507413" y="0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810125" y="2616347"/>
              <a:ext cx="1628972" cy="4514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400"/>
                </a:lnSpc>
              </a:pPr>
              <a:r>
                <a:rPr lang="nb-NO" sz="1300" dirty="0" smtClean="0"/>
                <a:t>Moon </a:t>
              </a:r>
              <a:r>
                <a:rPr lang="nb-NO" sz="1300" dirty="0" err="1" smtClean="0"/>
                <a:t>formed</a:t>
              </a:r>
              <a:r>
                <a:rPr lang="nb-NO" sz="1300" dirty="0" smtClean="0"/>
                <a:t> </a:t>
              </a:r>
              <a:r>
                <a:rPr lang="nb-NO" sz="1300" dirty="0" err="1" smtClean="0"/>
                <a:t>outside</a:t>
              </a:r>
              <a:endParaRPr lang="nb-NO" sz="1300" dirty="0" smtClean="0"/>
            </a:p>
            <a:p>
              <a:pPr>
                <a:lnSpc>
                  <a:spcPts val="1400"/>
                </a:lnSpc>
              </a:pPr>
              <a:r>
                <a:rPr lang="nb-NO" sz="1300" dirty="0" smtClean="0"/>
                <a:t>     </a:t>
              </a:r>
              <a:r>
                <a:rPr lang="nb-NO" sz="1300" dirty="0" err="1" smtClean="0"/>
                <a:t>the</a:t>
              </a:r>
              <a:r>
                <a:rPr lang="nb-NO" sz="1300" dirty="0" smtClean="0"/>
                <a:t> Roche limit</a:t>
              </a:r>
              <a:endParaRPr lang="en-GB" sz="1300" dirty="0"/>
            </a:p>
          </p:txBody>
        </p:sp>
        <p:cxnSp>
          <p:nvCxnSpPr>
            <p:cNvPr id="25" name="Straight Arrow Connector 24"/>
            <p:cNvCxnSpPr/>
            <p:nvPr/>
          </p:nvCxnSpPr>
          <p:spPr>
            <a:xfrm flipV="1">
              <a:off x="7183061" y="2384728"/>
              <a:ext cx="194798" cy="231619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 flipH="1" flipV="1">
              <a:off x="5830246" y="2396996"/>
              <a:ext cx="259493" cy="22996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/>
          <p:cNvSpPr txBox="1"/>
          <p:nvPr/>
        </p:nvSpPr>
        <p:spPr>
          <a:xfrm>
            <a:off x="2685430" y="3645024"/>
            <a:ext cx="2223686" cy="523220"/>
          </a:xfrm>
          <a:prstGeom prst="rect">
            <a:avLst/>
          </a:prstGeom>
          <a:solidFill>
            <a:srgbClr val="E4E4E4"/>
          </a:solidFill>
          <a:ln w="63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b-NO" sz="1400" dirty="0" err="1" smtClean="0"/>
              <a:t>Phase</a:t>
            </a:r>
            <a:r>
              <a:rPr lang="nb-NO" sz="1400" dirty="0" smtClean="0"/>
              <a:t> </a:t>
            </a:r>
            <a:r>
              <a:rPr lang="nb-NO" sz="1400" dirty="0"/>
              <a:t>d</a:t>
            </a:r>
            <a:r>
              <a:rPr lang="nb-NO" sz="1400" dirty="0" smtClean="0"/>
              <a:t>iagram for </a:t>
            </a:r>
            <a:r>
              <a:rPr lang="nb-NO" sz="1400" dirty="0" err="1" smtClean="0"/>
              <a:t>peridotite</a:t>
            </a:r>
            <a:endParaRPr lang="nb-NO" sz="1400" dirty="0" smtClean="0"/>
          </a:p>
          <a:p>
            <a:r>
              <a:rPr lang="nb-NO" sz="1400" dirty="0" smtClean="0"/>
              <a:t>at </a:t>
            </a:r>
            <a:r>
              <a:rPr lang="nb-NO" sz="1400" dirty="0" err="1" smtClean="0"/>
              <a:t>low</a:t>
            </a:r>
            <a:r>
              <a:rPr lang="nb-NO" sz="1400" dirty="0" smtClean="0"/>
              <a:t> </a:t>
            </a:r>
            <a:r>
              <a:rPr lang="nb-NO" sz="1400" b="1" dirty="0" smtClean="0"/>
              <a:t>p</a:t>
            </a:r>
            <a:r>
              <a:rPr lang="nb-NO" sz="1400" dirty="0" smtClean="0"/>
              <a:t> and </a:t>
            </a:r>
            <a:r>
              <a:rPr lang="nb-NO" sz="1400" dirty="0" err="1" smtClean="0"/>
              <a:t>extreme</a:t>
            </a:r>
            <a:r>
              <a:rPr lang="nb-NO" sz="1400" dirty="0" smtClean="0"/>
              <a:t> </a:t>
            </a:r>
            <a:r>
              <a:rPr lang="nb-NO" sz="1400" b="1" dirty="0" smtClean="0"/>
              <a:t>T</a:t>
            </a:r>
            <a:endParaRPr lang="en-GB" sz="1400" b="1" dirty="0"/>
          </a:p>
        </p:txBody>
      </p:sp>
      <p:sp>
        <p:nvSpPr>
          <p:cNvPr id="19" name="Freeform 18"/>
          <p:cNvSpPr/>
          <p:nvPr/>
        </p:nvSpPr>
        <p:spPr>
          <a:xfrm>
            <a:off x="3683431" y="1219199"/>
            <a:ext cx="769750" cy="651772"/>
          </a:xfrm>
          <a:custGeom>
            <a:avLst/>
            <a:gdLst>
              <a:gd name="connsiteX0" fmla="*/ 156517 w 771283"/>
              <a:gd name="connsiteY0" fmla="*/ 0 h 573437"/>
              <a:gd name="connsiteX1" fmla="*/ 48029 w 771283"/>
              <a:gd name="connsiteY1" fmla="*/ 46495 h 573437"/>
              <a:gd name="connsiteX2" fmla="*/ 1534 w 771283"/>
              <a:gd name="connsiteY2" fmla="*/ 191146 h 573437"/>
              <a:gd name="connsiteX3" fmla="*/ 99690 w 771283"/>
              <a:gd name="connsiteY3" fmla="*/ 351295 h 573437"/>
              <a:gd name="connsiteX4" fmla="*/ 275337 w 771283"/>
              <a:gd name="connsiteY4" fmla="*/ 459783 h 573437"/>
              <a:gd name="connsiteX5" fmla="*/ 585303 w 771283"/>
              <a:gd name="connsiteY5" fmla="*/ 542441 h 573437"/>
              <a:gd name="connsiteX6" fmla="*/ 771283 w 771283"/>
              <a:gd name="connsiteY6" fmla="*/ 573437 h 573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1283" h="573437">
                <a:moveTo>
                  <a:pt x="156517" y="0"/>
                </a:moveTo>
                <a:cubicBezTo>
                  <a:pt x="115188" y="7318"/>
                  <a:pt x="73859" y="14637"/>
                  <a:pt x="48029" y="46495"/>
                </a:cubicBezTo>
                <a:cubicBezTo>
                  <a:pt x="22199" y="78353"/>
                  <a:pt x="-7076" y="140346"/>
                  <a:pt x="1534" y="191146"/>
                </a:cubicBezTo>
                <a:cubicBezTo>
                  <a:pt x="10144" y="241946"/>
                  <a:pt x="54056" y="306522"/>
                  <a:pt x="99690" y="351295"/>
                </a:cubicBezTo>
                <a:cubicBezTo>
                  <a:pt x="145324" y="396068"/>
                  <a:pt x="194402" y="427925"/>
                  <a:pt x="275337" y="459783"/>
                </a:cubicBezTo>
                <a:cubicBezTo>
                  <a:pt x="356272" y="491641"/>
                  <a:pt x="502645" y="523499"/>
                  <a:pt x="585303" y="542441"/>
                </a:cubicBezTo>
                <a:cubicBezTo>
                  <a:pt x="667961" y="561383"/>
                  <a:pt x="719622" y="567410"/>
                  <a:pt x="771283" y="573437"/>
                </a:cubicBezTo>
              </a:path>
            </a:pathLst>
          </a:custGeom>
          <a:noFill/>
          <a:ln w="28575">
            <a:solidFill>
              <a:srgbClr val="9900CC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Freeform 20"/>
          <p:cNvSpPr/>
          <p:nvPr/>
        </p:nvSpPr>
        <p:spPr>
          <a:xfrm>
            <a:off x="8111042" y="1299757"/>
            <a:ext cx="970965" cy="618550"/>
          </a:xfrm>
          <a:custGeom>
            <a:avLst/>
            <a:gdLst>
              <a:gd name="connsiteX0" fmla="*/ 0 w 1097582"/>
              <a:gd name="connsiteY0" fmla="*/ 547607 h 547607"/>
              <a:gd name="connsiteX1" fmla="*/ 237641 w 1097582"/>
              <a:gd name="connsiteY1" fmla="*/ 542441 h 547607"/>
              <a:gd name="connsiteX2" fmla="*/ 609600 w 1097582"/>
              <a:gd name="connsiteY2" fmla="*/ 506278 h 547607"/>
              <a:gd name="connsiteX3" fmla="*/ 950563 w 1097582"/>
              <a:gd name="connsiteY3" fmla="*/ 418455 h 547607"/>
              <a:gd name="connsiteX4" fmla="*/ 1090048 w 1097582"/>
              <a:gd name="connsiteY4" fmla="*/ 278970 h 547607"/>
              <a:gd name="connsiteX5" fmla="*/ 1043553 w 1097582"/>
              <a:gd name="connsiteY5" fmla="*/ 103322 h 547607"/>
              <a:gd name="connsiteX6" fmla="*/ 749085 w 1097582"/>
              <a:gd name="connsiteY6" fmla="*/ 0 h 547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97582" h="547607">
                <a:moveTo>
                  <a:pt x="0" y="547607"/>
                </a:moveTo>
                <a:lnTo>
                  <a:pt x="237641" y="542441"/>
                </a:lnTo>
                <a:cubicBezTo>
                  <a:pt x="339241" y="535553"/>
                  <a:pt x="490780" y="526942"/>
                  <a:pt x="609600" y="506278"/>
                </a:cubicBezTo>
                <a:cubicBezTo>
                  <a:pt x="728420" y="485614"/>
                  <a:pt x="870488" y="456340"/>
                  <a:pt x="950563" y="418455"/>
                </a:cubicBezTo>
                <a:cubicBezTo>
                  <a:pt x="1030638" y="380570"/>
                  <a:pt x="1074550" y="331492"/>
                  <a:pt x="1090048" y="278970"/>
                </a:cubicBezTo>
                <a:cubicBezTo>
                  <a:pt x="1105546" y="226448"/>
                  <a:pt x="1100380" y="149817"/>
                  <a:pt x="1043553" y="103322"/>
                </a:cubicBezTo>
                <a:cubicBezTo>
                  <a:pt x="986726" y="56827"/>
                  <a:pt x="867905" y="28413"/>
                  <a:pt x="749085" y="0"/>
                </a:cubicBezTo>
              </a:path>
            </a:pathLst>
          </a:custGeom>
          <a:noFill/>
          <a:ln w="28575">
            <a:solidFill>
              <a:srgbClr val="9900CC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8" name="Straight Connector 27"/>
          <p:cNvCxnSpPr/>
          <p:nvPr/>
        </p:nvCxnSpPr>
        <p:spPr>
          <a:xfrm>
            <a:off x="5252540" y="4009645"/>
            <a:ext cx="3500091" cy="3831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5" name="TextBox 1024"/>
          <p:cNvSpPr txBox="1"/>
          <p:nvPr/>
        </p:nvSpPr>
        <p:spPr>
          <a:xfrm>
            <a:off x="7709445" y="3805944"/>
            <a:ext cx="63991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100" dirty="0" smtClean="0"/>
              <a:t>2.8 </a:t>
            </a:r>
            <a:r>
              <a:rPr lang="nb-NO" sz="1100" dirty="0" err="1" smtClean="0"/>
              <a:t>GPa</a:t>
            </a:r>
            <a:endParaRPr lang="en-GB" sz="1100" dirty="0"/>
          </a:p>
        </p:txBody>
      </p:sp>
    </p:spTree>
    <p:extLst>
      <p:ext uri="{BB962C8B-B14F-4D97-AF65-F5344CB8AC3E}">
        <p14:creationId xmlns:p14="http://schemas.microsoft.com/office/powerpoint/2010/main" val="4257349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0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9512" y="205311"/>
            <a:ext cx="6120680" cy="477054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ts val="3000"/>
              </a:lnSpc>
            </a:pPr>
            <a:r>
              <a:rPr lang="en-US" sz="2800" dirty="0" smtClean="0">
                <a:solidFill>
                  <a:srgbClr val="3333FF"/>
                </a:solidFill>
              </a:rPr>
              <a:t>Condensed (liquid) Earth's starting point</a:t>
            </a:r>
          </a:p>
        </p:txBody>
      </p:sp>
      <p:sp>
        <p:nvSpPr>
          <p:cNvPr id="3" name="Rectangle 2"/>
          <p:cNvSpPr/>
          <p:nvPr/>
        </p:nvSpPr>
        <p:spPr>
          <a:xfrm>
            <a:off x="227845" y="969713"/>
            <a:ext cx="5112568" cy="1438855"/>
          </a:xfrm>
          <a:prstGeom prst="rect">
            <a:avLst/>
          </a:prstGeom>
          <a:noFill/>
          <a:ln w="6350">
            <a:noFill/>
          </a:ln>
        </p:spPr>
        <p:txBody>
          <a:bodyPr wrap="square">
            <a:spAutoFit/>
          </a:bodyPr>
          <a:lstStyle/>
          <a:p>
            <a:pPr>
              <a:lnSpc>
                <a:spcPts val="3500"/>
              </a:lnSpc>
            </a:pPr>
            <a:r>
              <a:rPr lang="en-US" sz="2400" b="1" dirty="0" smtClean="0">
                <a:solidFill>
                  <a:srgbClr val="9900CC"/>
                </a:solidFill>
              </a:rPr>
              <a:t>Very hot </a:t>
            </a:r>
            <a:r>
              <a:rPr lang="en-US" sz="2400" b="1" dirty="0" err="1" smtClean="0">
                <a:solidFill>
                  <a:srgbClr val="9900CC"/>
                </a:solidFill>
              </a:rPr>
              <a:t>protocore</a:t>
            </a:r>
            <a:endParaRPr lang="en-US" sz="2400" dirty="0"/>
          </a:p>
          <a:p>
            <a:pPr>
              <a:lnSpc>
                <a:spcPts val="3500"/>
              </a:lnSpc>
            </a:pPr>
            <a:r>
              <a:rPr lang="en-US" sz="2400" dirty="0" smtClean="0"/>
              <a:t> - mainly </a:t>
            </a:r>
            <a:r>
              <a:rPr lang="en-US" sz="2600" b="1" dirty="0" smtClean="0"/>
              <a:t>Fe</a:t>
            </a: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-Ni</a:t>
            </a:r>
            <a:r>
              <a:rPr lang="en-US" sz="2400" dirty="0" smtClean="0"/>
              <a:t>, </a:t>
            </a:r>
            <a:r>
              <a:rPr lang="en-US" sz="2200" b="1" dirty="0" smtClean="0"/>
              <a:t>Si, O</a:t>
            </a:r>
          </a:p>
          <a:p>
            <a:pPr>
              <a:lnSpc>
                <a:spcPts val="3500"/>
              </a:lnSpc>
            </a:pPr>
            <a:r>
              <a:rPr lang="nb-NO" sz="2400" dirty="0"/>
              <a:t> </a:t>
            </a:r>
            <a:r>
              <a:rPr lang="nb-NO" sz="2400" dirty="0" smtClean="0"/>
              <a:t>- </a:t>
            </a:r>
            <a:r>
              <a:rPr lang="nb-NO" sz="2400" dirty="0" err="1" smtClean="0"/>
              <a:t>minor</a:t>
            </a:r>
            <a:r>
              <a:rPr lang="nb-NO" sz="2400" dirty="0" smtClean="0"/>
              <a:t> </a:t>
            </a:r>
            <a:r>
              <a:rPr lang="nb-NO" sz="2400" dirty="0" err="1" smtClean="0"/>
              <a:t>amounts</a:t>
            </a:r>
            <a:r>
              <a:rPr lang="nb-NO" sz="2400" dirty="0" smtClean="0"/>
              <a:t> </a:t>
            </a:r>
            <a:r>
              <a:rPr lang="nb-NO" sz="2400" dirty="0" err="1" smtClean="0"/>
              <a:t>of</a:t>
            </a:r>
            <a:r>
              <a:rPr lang="nb-NO" sz="2400" dirty="0" smtClean="0"/>
              <a:t>  S, C, H, Mg, Al (?)</a:t>
            </a:r>
            <a:endParaRPr lang="en-US" sz="2400" dirty="0" smtClean="0"/>
          </a:p>
        </p:txBody>
      </p:sp>
      <p:sp>
        <p:nvSpPr>
          <p:cNvPr id="13" name="Rectangle 12"/>
          <p:cNvSpPr/>
          <p:nvPr/>
        </p:nvSpPr>
        <p:spPr>
          <a:xfrm>
            <a:off x="215520" y="2802477"/>
            <a:ext cx="8820975" cy="1438855"/>
          </a:xfrm>
          <a:prstGeom prst="rect">
            <a:avLst/>
          </a:prstGeom>
          <a:noFill/>
          <a:ln w="6350">
            <a:noFill/>
          </a:ln>
        </p:spPr>
        <p:txBody>
          <a:bodyPr wrap="square">
            <a:spAutoFit/>
          </a:bodyPr>
          <a:lstStyle/>
          <a:p>
            <a:pPr>
              <a:lnSpc>
                <a:spcPts val="3500"/>
              </a:lnSpc>
            </a:pPr>
            <a:r>
              <a:rPr lang="en-US" sz="2400" b="1" dirty="0" smtClean="0">
                <a:solidFill>
                  <a:srgbClr val="9900CC"/>
                </a:solidFill>
              </a:rPr>
              <a:t>Magma ocean (MO)</a:t>
            </a:r>
            <a:endParaRPr lang="en-US" sz="2400" dirty="0"/>
          </a:p>
          <a:p>
            <a:pPr>
              <a:lnSpc>
                <a:spcPts val="3500"/>
              </a:lnSpc>
            </a:pPr>
            <a:r>
              <a:rPr lang="en-US" sz="2400" dirty="0" smtClean="0"/>
              <a:t> - </a:t>
            </a:r>
            <a:r>
              <a:rPr lang="en-US" sz="2400" dirty="0" err="1" smtClean="0"/>
              <a:t>peridotitic</a:t>
            </a:r>
            <a:r>
              <a:rPr lang="en-US" sz="2400" dirty="0" smtClean="0"/>
              <a:t> </a:t>
            </a:r>
            <a:r>
              <a:rPr lang="en-US" dirty="0" smtClean="0"/>
              <a:t>(approximately </a:t>
            </a:r>
            <a:r>
              <a:rPr lang="en-US" dirty="0" err="1" smtClean="0"/>
              <a:t>pyrolitic</a:t>
            </a:r>
            <a:r>
              <a:rPr lang="en-US" dirty="0" smtClean="0"/>
              <a:t>, bulk silicate Earth composition) </a:t>
            </a:r>
          </a:p>
          <a:p>
            <a:pPr>
              <a:lnSpc>
                <a:spcPts val="3500"/>
              </a:lnSpc>
            </a:pPr>
            <a:r>
              <a:rPr lang="nb-NO" sz="2400" dirty="0" smtClean="0"/>
              <a:t> - </a:t>
            </a:r>
            <a:r>
              <a:rPr lang="nb-NO" sz="2200" dirty="0" err="1" smtClean="0"/>
              <a:t>very</a:t>
            </a:r>
            <a:r>
              <a:rPr lang="nb-NO" sz="2200" dirty="0" smtClean="0"/>
              <a:t> </a:t>
            </a:r>
            <a:r>
              <a:rPr lang="nb-NO" sz="2200" dirty="0" err="1" smtClean="0"/>
              <a:t>high</a:t>
            </a:r>
            <a:r>
              <a:rPr lang="nb-NO" sz="2200" dirty="0" smtClean="0"/>
              <a:t> H</a:t>
            </a:r>
            <a:r>
              <a:rPr lang="nb-NO" sz="2200" baseline="-25000" dirty="0" smtClean="0"/>
              <a:t>2</a:t>
            </a:r>
            <a:r>
              <a:rPr lang="nb-NO" sz="2200" dirty="0" smtClean="0"/>
              <a:t>O-solubility,</a:t>
            </a:r>
            <a:r>
              <a:rPr lang="nb-NO" sz="2400" dirty="0" smtClean="0"/>
              <a:t> </a:t>
            </a:r>
            <a:r>
              <a:rPr lang="nb-NO" sz="2000" dirty="0" err="1" smtClean="0"/>
              <a:t>would</a:t>
            </a:r>
            <a:r>
              <a:rPr lang="nb-NO" sz="2000" dirty="0" smtClean="0"/>
              <a:t> be </a:t>
            </a:r>
            <a:r>
              <a:rPr lang="nb-NO" sz="2000" dirty="0" err="1" smtClean="0"/>
              <a:t>able</a:t>
            </a:r>
            <a:r>
              <a:rPr lang="nb-NO" sz="2000" dirty="0" smtClean="0"/>
              <a:t> to hold </a:t>
            </a:r>
            <a:r>
              <a:rPr lang="nb-NO" sz="2000" b="1" dirty="0" smtClean="0"/>
              <a:t>more </a:t>
            </a:r>
            <a:r>
              <a:rPr lang="nb-NO" sz="2000" b="1" dirty="0" err="1" smtClean="0"/>
              <a:t>than</a:t>
            </a:r>
            <a:r>
              <a:rPr lang="nb-NO" sz="2000" b="1" dirty="0" smtClean="0"/>
              <a:t> all </a:t>
            </a:r>
            <a:r>
              <a:rPr lang="nb-NO" sz="2000" b="1" dirty="0" err="1" smtClean="0"/>
              <a:t>available</a:t>
            </a:r>
            <a:r>
              <a:rPr lang="nb-NO" sz="2000" b="1" dirty="0" smtClean="0"/>
              <a:t> H</a:t>
            </a:r>
            <a:endParaRPr lang="en-US" sz="2000" b="1" dirty="0" smtClean="0"/>
          </a:p>
        </p:txBody>
      </p:sp>
      <p:sp>
        <p:nvSpPr>
          <p:cNvPr id="5" name="Rectangle 4"/>
          <p:cNvSpPr/>
          <p:nvPr/>
        </p:nvSpPr>
        <p:spPr>
          <a:xfrm>
            <a:off x="241296" y="4990694"/>
            <a:ext cx="8648516" cy="1282402"/>
          </a:xfrm>
          <a:prstGeom prst="rect">
            <a:avLst/>
          </a:prstGeom>
          <a:noFill/>
          <a:ln w="6350">
            <a:noFill/>
          </a:ln>
        </p:spPr>
        <p:txBody>
          <a:bodyPr wrap="square">
            <a:spAutoFit/>
          </a:bodyPr>
          <a:lstStyle/>
          <a:p>
            <a:r>
              <a:rPr lang="nb-NO" sz="2400" dirty="0" smtClean="0">
                <a:solidFill>
                  <a:srgbClr val="9966FF"/>
                </a:solidFill>
              </a:rPr>
              <a:t>and </a:t>
            </a:r>
            <a:r>
              <a:rPr lang="nb-NO" sz="2400" dirty="0" err="1" smtClean="0">
                <a:solidFill>
                  <a:srgbClr val="9966FF"/>
                </a:solidFill>
              </a:rPr>
              <a:t>quickly</a:t>
            </a:r>
            <a:r>
              <a:rPr lang="nb-NO" sz="2400" dirty="0" smtClean="0">
                <a:solidFill>
                  <a:srgbClr val="9966FF"/>
                </a:solidFill>
              </a:rPr>
              <a:t> </a:t>
            </a:r>
            <a:r>
              <a:rPr lang="nb-NO" sz="2400" dirty="0" err="1" smtClean="0">
                <a:solidFill>
                  <a:srgbClr val="9966FF"/>
                </a:solidFill>
              </a:rPr>
              <a:t>developing</a:t>
            </a:r>
            <a:r>
              <a:rPr lang="nb-NO" sz="2400" dirty="0" smtClean="0">
                <a:solidFill>
                  <a:srgbClr val="9966FF"/>
                </a:solidFill>
              </a:rPr>
              <a:t>: </a:t>
            </a:r>
            <a:r>
              <a:rPr lang="nb-NO" sz="2400" b="1" dirty="0" err="1" smtClean="0">
                <a:solidFill>
                  <a:srgbClr val="9900CC"/>
                </a:solidFill>
              </a:rPr>
              <a:t>proto-atmosphere</a:t>
            </a:r>
            <a:r>
              <a:rPr lang="nb-NO" sz="2400" b="1" dirty="0" smtClean="0">
                <a:solidFill>
                  <a:srgbClr val="9900CC"/>
                </a:solidFill>
              </a:rPr>
              <a:t> </a:t>
            </a:r>
            <a:r>
              <a:rPr lang="nb-NO" sz="2400" dirty="0" smtClean="0">
                <a:solidFill>
                  <a:srgbClr val="9900CC"/>
                </a:solidFill>
              </a:rPr>
              <a:t>and </a:t>
            </a:r>
            <a:r>
              <a:rPr lang="nb-NO" sz="2400" dirty="0" err="1" smtClean="0">
                <a:solidFill>
                  <a:srgbClr val="9900CC"/>
                </a:solidFill>
              </a:rPr>
              <a:t>ocean</a:t>
            </a:r>
            <a:endParaRPr lang="en-US" sz="2400" dirty="0"/>
          </a:p>
          <a:p>
            <a:pPr>
              <a:lnSpc>
                <a:spcPts val="3200"/>
              </a:lnSpc>
            </a:pPr>
            <a:r>
              <a:rPr lang="en-US" sz="2400" dirty="0" smtClean="0"/>
              <a:t>Proto-atm.: was commonly thought to be reduced and dominated by </a:t>
            </a:r>
          </a:p>
          <a:p>
            <a:pPr>
              <a:lnSpc>
                <a:spcPts val="3200"/>
              </a:lnSpc>
            </a:pPr>
            <a:r>
              <a:rPr lang="en-US" sz="2400" dirty="0" smtClean="0"/>
              <a:t>CH</a:t>
            </a:r>
            <a:r>
              <a:rPr lang="en-US" sz="2400" baseline="-25000" dirty="0" smtClean="0"/>
              <a:t>4</a:t>
            </a:r>
            <a:r>
              <a:rPr lang="en-US" sz="2400" dirty="0" smtClean="0"/>
              <a:t> and N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 </a:t>
            </a:r>
            <a:r>
              <a:rPr lang="en-US" sz="2000" dirty="0" smtClean="0"/>
              <a:t>(because Earth accreted mainly from enstatite chondritic material)</a:t>
            </a:r>
          </a:p>
        </p:txBody>
      </p:sp>
      <p:sp>
        <p:nvSpPr>
          <p:cNvPr id="18" name="Rectangle 17"/>
          <p:cNvSpPr/>
          <p:nvPr/>
        </p:nvSpPr>
        <p:spPr>
          <a:xfrm>
            <a:off x="86734" y="5445224"/>
            <a:ext cx="8733737" cy="949415"/>
          </a:xfrm>
          <a:prstGeom prst="rect">
            <a:avLst/>
          </a:prstGeom>
          <a:solidFill>
            <a:srgbClr val="FFFFFF">
              <a:alpha val="5803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6" name="Straight Connector 5"/>
          <p:cNvCxnSpPr/>
          <p:nvPr/>
        </p:nvCxnSpPr>
        <p:spPr>
          <a:xfrm>
            <a:off x="267145" y="5559886"/>
            <a:ext cx="8203428" cy="504056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354218" y="5559886"/>
            <a:ext cx="7848872" cy="471273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3924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308" y="1022412"/>
            <a:ext cx="3602481" cy="2578361"/>
          </a:xfrm>
          <a:prstGeom prst="rect">
            <a:avLst/>
          </a:prstGeom>
        </p:spPr>
      </p:pic>
      <p:grpSp>
        <p:nvGrpSpPr>
          <p:cNvPr id="60" name="Group 59"/>
          <p:cNvGrpSpPr/>
          <p:nvPr/>
        </p:nvGrpSpPr>
        <p:grpSpPr>
          <a:xfrm>
            <a:off x="2480116" y="3824118"/>
            <a:ext cx="2057925" cy="1333450"/>
            <a:chOff x="2483768" y="3972137"/>
            <a:chExt cx="2057925" cy="1333450"/>
          </a:xfrm>
        </p:grpSpPr>
        <p:sp>
          <p:nvSpPr>
            <p:cNvPr id="9" name="Rectangle 8"/>
            <p:cNvSpPr/>
            <p:nvPr/>
          </p:nvSpPr>
          <p:spPr>
            <a:xfrm>
              <a:off x="2483768" y="3972137"/>
              <a:ext cx="1999283" cy="1333450"/>
            </a:xfrm>
            <a:prstGeom prst="rect">
              <a:avLst/>
            </a:prstGeom>
            <a:solidFill>
              <a:srgbClr val="FF9933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Freeform 6"/>
            <p:cNvSpPr/>
            <p:nvPr/>
          </p:nvSpPr>
          <p:spPr>
            <a:xfrm>
              <a:off x="2483769" y="4744093"/>
              <a:ext cx="1999282" cy="82686"/>
            </a:xfrm>
            <a:custGeom>
              <a:avLst/>
              <a:gdLst>
                <a:gd name="connsiteX0" fmla="*/ 0 w 1999282"/>
                <a:gd name="connsiteY0" fmla="*/ 77519 h 82686"/>
                <a:gd name="connsiteX1" fmla="*/ 371960 w 1999282"/>
                <a:gd name="connsiteY1" fmla="*/ 31025 h 82686"/>
                <a:gd name="connsiteX2" fmla="*/ 1038387 w 1999282"/>
                <a:gd name="connsiteY2" fmla="*/ 28 h 82686"/>
                <a:gd name="connsiteX3" fmla="*/ 1627322 w 1999282"/>
                <a:gd name="connsiteY3" fmla="*/ 36191 h 82686"/>
                <a:gd name="connsiteX4" fmla="*/ 1999282 w 1999282"/>
                <a:gd name="connsiteY4" fmla="*/ 82686 h 82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99282" h="82686">
                  <a:moveTo>
                    <a:pt x="0" y="77519"/>
                  </a:moveTo>
                  <a:cubicBezTo>
                    <a:pt x="99448" y="60729"/>
                    <a:pt x="198896" y="43940"/>
                    <a:pt x="371960" y="31025"/>
                  </a:cubicBezTo>
                  <a:cubicBezTo>
                    <a:pt x="545024" y="18110"/>
                    <a:pt x="829160" y="-833"/>
                    <a:pt x="1038387" y="28"/>
                  </a:cubicBezTo>
                  <a:cubicBezTo>
                    <a:pt x="1247614" y="889"/>
                    <a:pt x="1467173" y="22415"/>
                    <a:pt x="1627322" y="36191"/>
                  </a:cubicBezTo>
                  <a:cubicBezTo>
                    <a:pt x="1787471" y="49967"/>
                    <a:pt x="1893376" y="66326"/>
                    <a:pt x="1999282" y="82686"/>
                  </a:cubicBezTo>
                </a:path>
              </a:pathLst>
            </a:custGeom>
            <a:solidFill>
              <a:srgbClr val="FFFF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2489427" y="4814807"/>
              <a:ext cx="1988949" cy="485613"/>
            </a:xfrm>
            <a:prstGeom prst="rect">
              <a:avLst/>
            </a:prstGeom>
            <a:solidFill>
              <a:srgbClr val="FFFF00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3129037" y="4864054"/>
              <a:ext cx="55765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600" b="1" dirty="0" err="1" smtClean="0"/>
                <a:t>core</a:t>
              </a:r>
              <a:endParaRPr lang="en-GB" sz="1600" b="1" dirty="0"/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3927422" y="3991015"/>
              <a:ext cx="614271" cy="4385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500"/>
                </a:lnSpc>
              </a:pPr>
              <a:r>
                <a:rPr lang="nb-NO" sz="1600" b="1" dirty="0" smtClean="0"/>
                <a:t>MO/</a:t>
              </a:r>
            </a:p>
            <a:p>
              <a:pPr>
                <a:lnSpc>
                  <a:spcPts val="1200"/>
                </a:lnSpc>
              </a:pPr>
              <a:r>
                <a:rPr lang="nb-NO" sz="1300" b="1" dirty="0" smtClean="0"/>
                <a:t>BMO</a:t>
              </a:r>
              <a:endParaRPr lang="en-GB" sz="1300" b="1" dirty="0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100459" y="89389"/>
            <a:ext cx="3864307" cy="836126"/>
          </a:xfrm>
          <a:prstGeom prst="rect">
            <a:avLst/>
          </a:prstGeom>
          <a:solidFill>
            <a:srgbClr val="E6E6E6"/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nb-NO" sz="1700" b="1" dirty="0" smtClean="0">
                <a:solidFill>
                  <a:srgbClr val="0066FF"/>
                </a:solidFill>
              </a:rPr>
              <a:t>Venus and Earth</a:t>
            </a:r>
            <a:endParaRPr lang="nb-NO" sz="1700" b="1" dirty="0"/>
          </a:p>
          <a:p>
            <a:pPr>
              <a:lnSpc>
                <a:spcPts val="1900"/>
              </a:lnSpc>
            </a:pPr>
            <a:r>
              <a:rPr lang="nb-NO" sz="1600" dirty="0" err="1" smtClean="0"/>
              <a:t>Segregated</a:t>
            </a:r>
            <a:r>
              <a:rPr lang="nb-NO" sz="1600" dirty="0" smtClean="0"/>
              <a:t> </a:t>
            </a:r>
            <a:r>
              <a:rPr lang="nb-NO" sz="1600" dirty="0" err="1" smtClean="0"/>
              <a:t>cores</a:t>
            </a:r>
            <a:r>
              <a:rPr lang="nb-NO" sz="1600" dirty="0" smtClean="0"/>
              <a:t> at </a:t>
            </a:r>
            <a:r>
              <a:rPr lang="nb-NO" sz="1600" b="1" dirty="0" err="1" smtClean="0"/>
              <a:t>very</a:t>
            </a:r>
            <a:r>
              <a:rPr lang="nb-NO" sz="1600" b="1" dirty="0" smtClean="0"/>
              <a:t> </a:t>
            </a:r>
            <a:r>
              <a:rPr lang="nb-NO" sz="1600" b="1" dirty="0" err="1" smtClean="0"/>
              <a:t>high</a:t>
            </a:r>
            <a:r>
              <a:rPr lang="nb-NO" sz="1600" dirty="0" smtClean="0"/>
              <a:t> T, </a:t>
            </a:r>
            <a:r>
              <a:rPr lang="nb-NO" sz="1600" dirty="0" err="1" smtClean="0"/>
              <a:t>allowing</a:t>
            </a:r>
            <a:endParaRPr lang="nb-NO" sz="1600" dirty="0"/>
          </a:p>
          <a:p>
            <a:pPr>
              <a:lnSpc>
                <a:spcPts val="1900"/>
              </a:lnSpc>
            </a:pPr>
            <a:r>
              <a:rPr lang="nb-NO" sz="1600" dirty="0" smtClean="0"/>
              <a:t>  </a:t>
            </a:r>
            <a:r>
              <a:rPr lang="nb-NO" sz="1600" dirty="0" err="1" smtClean="0"/>
              <a:t>high</a:t>
            </a:r>
            <a:r>
              <a:rPr lang="nb-NO" sz="1600" dirty="0" smtClean="0"/>
              <a:t> </a:t>
            </a:r>
            <a:r>
              <a:rPr lang="nb-NO" sz="1600" dirty="0" err="1" smtClean="0"/>
              <a:t>Si</a:t>
            </a:r>
            <a:r>
              <a:rPr lang="nb-NO" sz="1600" baseline="30000" dirty="0" err="1" smtClean="0"/>
              <a:t>core</a:t>
            </a:r>
            <a:r>
              <a:rPr lang="nb-NO" sz="1600" dirty="0" smtClean="0"/>
              <a:t>  </a:t>
            </a:r>
            <a:r>
              <a:rPr lang="nb-NO" sz="1600" b="1" dirty="0" smtClean="0"/>
              <a:t>and</a:t>
            </a:r>
            <a:r>
              <a:rPr lang="nb-NO" sz="1600" dirty="0" smtClean="0"/>
              <a:t>  high FeO</a:t>
            </a:r>
            <a:r>
              <a:rPr lang="nb-NO" sz="1600" baseline="30000" dirty="0" smtClean="0">
                <a:solidFill>
                  <a:srgbClr val="000000"/>
                </a:solidFill>
              </a:rPr>
              <a:t>MO</a:t>
            </a:r>
            <a:r>
              <a:rPr lang="nb-NO" sz="1700" baseline="30000" dirty="0" smtClean="0">
                <a:solidFill>
                  <a:srgbClr val="000000"/>
                </a:solidFill>
              </a:rPr>
              <a:t> </a:t>
            </a:r>
            <a:r>
              <a:rPr lang="nb-NO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(high f</a:t>
            </a:r>
            <a:r>
              <a:rPr lang="nb-NO" sz="1600" baseline="-16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</a:t>
            </a:r>
            <a:r>
              <a:rPr lang="nb-NO" sz="1600" baseline="-25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</a:t>
            </a:r>
            <a:r>
              <a:rPr lang="nb-NO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4919254" y="3284984"/>
            <a:ext cx="4108817" cy="1374735"/>
            <a:chOff x="1703759" y="4966683"/>
            <a:chExt cx="4108817" cy="1374735"/>
          </a:xfrm>
        </p:grpSpPr>
        <p:sp>
          <p:nvSpPr>
            <p:cNvPr id="12" name="TextBox 11"/>
            <p:cNvSpPr txBox="1"/>
            <p:nvPr/>
          </p:nvSpPr>
          <p:spPr>
            <a:xfrm>
              <a:off x="1703759" y="4966683"/>
              <a:ext cx="4108817" cy="1374735"/>
            </a:xfrm>
            <a:prstGeom prst="rect">
              <a:avLst/>
            </a:prstGeom>
            <a:solidFill>
              <a:srgbClr val="E8E8E8"/>
            </a:solidFill>
            <a:ln w="635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>
                <a:lnSpc>
                  <a:spcPts val="2200"/>
                </a:lnSpc>
              </a:pPr>
              <a:r>
                <a:rPr lang="nb-NO" b="1" dirty="0" smtClean="0">
                  <a:solidFill>
                    <a:srgbClr val="0066FF"/>
                  </a:solidFill>
                </a:rPr>
                <a:t>Cooling</a:t>
              </a:r>
              <a:r>
                <a:rPr lang="nb-NO" dirty="0" smtClean="0">
                  <a:solidFill>
                    <a:srgbClr val="0066FF"/>
                  </a:solidFill>
                </a:rPr>
                <a:t> of core and magma </a:t>
              </a:r>
              <a:r>
                <a:rPr lang="nb-NO" dirty="0" err="1" smtClean="0">
                  <a:solidFill>
                    <a:srgbClr val="0066FF"/>
                  </a:solidFill>
                </a:rPr>
                <a:t>ocean</a:t>
              </a:r>
              <a:r>
                <a:rPr lang="nb-NO" dirty="0" smtClean="0">
                  <a:solidFill>
                    <a:srgbClr val="0066FF"/>
                  </a:solidFill>
                </a:rPr>
                <a:t> (MO)</a:t>
              </a:r>
            </a:p>
            <a:p>
              <a:pPr>
                <a:lnSpc>
                  <a:spcPts val="3400"/>
                </a:lnSpc>
              </a:pPr>
              <a:r>
                <a:rPr lang="nb-NO" sz="2000" dirty="0" smtClean="0">
                  <a:solidFill>
                    <a:srgbClr val="6600CC"/>
                  </a:solidFill>
                </a:rPr>
                <a:t>        </a:t>
              </a:r>
              <a:r>
                <a:rPr lang="nb-NO" sz="2000" dirty="0" err="1" smtClean="0">
                  <a:solidFill>
                    <a:srgbClr val="6600CC"/>
                  </a:solidFill>
                </a:rPr>
                <a:t>core</a:t>
              </a:r>
              <a:r>
                <a:rPr lang="nb-NO" sz="2000" dirty="0" smtClean="0">
                  <a:solidFill>
                    <a:srgbClr val="6600CC"/>
                  </a:solidFill>
                </a:rPr>
                <a:t>-MO </a:t>
              </a:r>
              <a:r>
                <a:rPr lang="nb-NO" sz="2000" b="1" dirty="0" smtClean="0">
                  <a:solidFill>
                    <a:srgbClr val="6600CC"/>
                  </a:solidFill>
                </a:rPr>
                <a:t>chemical exchange</a:t>
              </a:r>
            </a:p>
            <a:p>
              <a:pPr>
                <a:lnSpc>
                  <a:spcPts val="2200"/>
                </a:lnSpc>
              </a:pPr>
              <a:r>
                <a:rPr lang="nb-NO" dirty="0" smtClean="0">
                  <a:solidFill>
                    <a:srgbClr val="6600CC"/>
                  </a:solidFill>
                </a:rPr>
                <a:t>           - O </a:t>
              </a:r>
              <a:r>
                <a:rPr lang="nb-NO" sz="1600" dirty="0" smtClean="0">
                  <a:solidFill>
                    <a:srgbClr val="6600CC"/>
                  </a:solidFill>
                </a:rPr>
                <a:t>(as </a:t>
              </a:r>
              <a:r>
                <a:rPr lang="nb-NO" sz="1600" dirty="0" err="1" smtClean="0">
                  <a:solidFill>
                    <a:srgbClr val="6600CC"/>
                  </a:solidFill>
                </a:rPr>
                <a:t>FeO</a:t>
              </a:r>
              <a:r>
                <a:rPr lang="nb-NO" sz="1600" dirty="0" smtClean="0">
                  <a:solidFill>
                    <a:srgbClr val="6600CC"/>
                  </a:solidFill>
                </a:rPr>
                <a:t> </a:t>
              </a:r>
              <a:r>
                <a:rPr lang="nb-NO" sz="1600" dirty="0" smtClean="0">
                  <a:solidFill>
                    <a:srgbClr val="9999FF"/>
                  </a:solidFill>
                </a:rPr>
                <a:t>and FeO</a:t>
              </a:r>
              <a:r>
                <a:rPr lang="nb-NO" sz="1600" baseline="-25000" dirty="0" smtClean="0">
                  <a:solidFill>
                    <a:srgbClr val="9999FF"/>
                  </a:solidFill>
                </a:rPr>
                <a:t>1.5</a:t>
              </a:r>
              <a:r>
                <a:rPr lang="nb-NO" sz="1600" dirty="0" smtClean="0">
                  <a:solidFill>
                    <a:srgbClr val="6600CC"/>
                  </a:solidFill>
                </a:rPr>
                <a:t>) </a:t>
              </a:r>
              <a:r>
                <a:rPr lang="nb-NO" dirty="0" smtClean="0">
                  <a:solidFill>
                    <a:srgbClr val="6600CC"/>
                  </a:solidFill>
                </a:rPr>
                <a:t>to the core</a:t>
              </a:r>
            </a:p>
            <a:p>
              <a:pPr>
                <a:lnSpc>
                  <a:spcPts val="2200"/>
                </a:lnSpc>
              </a:pPr>
              <a:r>
                <a:rPr lang="nb-NO" dirty="0" smtClean="0">
                  <a:solidFill>
                    <a:srgbClr val="6600CC"/>
                  </a:solidFill>
                </a:rPr>
                <a:t>           - Si </a:t>
              </a:r>
              <a:r>
                <a:rPr lang="nb-NO" sz="1600" dirty="0" smtClean="0">
                  <a:solidFill>
                    <a:srgbClr val="6600CC"/>
                  </a:solidFill>
                </a:rPr>
                <a:t>(as SiO</a:t>
              </a:r>
              <a:r>
                <a:rPr lang="nb-NO" sz="1600" baseline="-25000" dirty="0" smtClean="0">
                  <a:solidFill>
                    <a:srgbClr val="6600CC"/>
                  </a:solidFill>
                </a:rPr>
                <a:t>2</a:t>
              </a:r>
              <a:r>
                <a:rPr lang="nb-NO" sz="1600" dirty="0" smtClean="0">
                  <a:solidFill>
                    <a:srgbClr val="6600CC"/>
                  </a:solidFill>
                </a:rPr>
                <a:t>) </a:t>
              </a:r>
              <a:r>
                <a:rPr lang="nb-NO" dirty="0" smtClean="0">
                  <a:solidFill>
                    <a:srgbClr val="6600CC"/>
                  </a:solidFill>
                </a:rPr>
                <a:t>to </a:t>
              </a:r>
              <a:r>
                <a:rPr lang="nb-NO" dirty="0" err="1" smtClean="0">
                  <a:solidFill>
                    <a:srgbClr val="6600CC"/>
                  </a:solidFill>
                </a:rPr>
                <a:t>the</a:t>
              </a:r>
              <a:r>
                <a:rPr lang="nb-NO" dirty="0" smtClean="0">
                  <a:solidFill>
                    <a:srgbClr val="6600CC"/>
                  </a:solidFill>
                </a:rPr>
                <a:t> MO </a:t>
              </a:r>
              <a:r>
                <a:rPr lang="nb-NO" sz="1600" dirty="0" smtClean="0">
                  <a:solidFill>
                    <a:srgbClr val="9999FF"/>
                  </a:solidFill>
                </a:rPr>
                <a:t>(or BMO)</a:t>
              </a:r>
            </a:p>
          </p:txBody>
        </p:sp>
        <p:sp>
          <p:nvSpPr>
            <p:cNvPr id="13" name="Right Arrow 12"/>
            <p:cNvSpPr/>
            <p:nvPr/>
          </p:nvSpPr>
          <p:spPr>
            <a:xfrm>
              <a:off x="1830094" y="5441337"/>
              <a:ext cx="365960" cy="212498"/>
            </a:xfrm>
            <a:prstGeom prst="rightArrow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4223733" y="42409"/>
            <a:ext cx="4654034" cy="1184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600" dirty="0" err="1" smtClean="0"/>
              <a:t>because</a:t>
            </a:r>
            <a:r>
              <a:rPr lang="nb-NO" sz="1600" dirty="0" smtClean="0"/>
              <a:t> </a:t>
            </a:r>
            <a:r>
              <a:rPr lang="nb-NO" sz="1600" dirty="0" err="1" smtClean="0"/>
              <a:t>the</a:t>
            </a:r>
            <a:r>
              <a:rPr lang="nb-NO" sz="1600" dirty="0" smtClean="0"/>
              <a:t> </a:t>
            </a:r>
            <a:r>
              <a:rPr lang="nb-NO" sz="1600" dirty="0" err="1" smtClean="0"/>
              <a:t>net</a:t>
            </a:r>
            <a:r>
              <a:rPr lang="nb-NO" sz="1600" dirty="0" smtClean="0"/>
              <a:t> </a:t>
            </a:r>
            <a:r>
              <a:rPr lang="nb-NO" sz="1600" dirty="0" err="1" smtClean="0"/>
              <a:t>chemical</a:t>
            </a:r>
            <a:r>
              <a:rPr lang="nb-NO" sz="1600" dirty="0" smtClean="0"/>
              <a:t> </a:t>
            </a:r>
            <a:r>
              <a:rPr lang="nb-NO" sz="1600" dirty="0" err="1" smtClean="0"/>
              <a:t>exchange</a:t>
            </a:r>
            <a:r>
              <a:rPr lang="nb-NO" sz="1600" dirty="0" smtClean="0"/>
              <a:t> </a:t>
            </a:r>
            <a:r>
              <a:rPr lang="nb-NO" sz="1600" dirty="0" err="1" smtClean="0"/>
              <a:t>equilibrium</a:t>
            </a:r>
            <a:r>
              <a:rPr lang="nb-NO" sz="1600" dirty="0" smtClean="0"/>
              <a:t>:</a:t>
            </a:r>
          </a:p>
          <a:p>
            <a:r>
              <a:rPr lang="nb-NO" sz="2000" b="1" dirty="0" smtClean="0">
                <a:solidFill>
                  <a:srgbClr val="FF0000"/>
                </a:solidFill>
              </a:rPr>
              <a:t>2Fe</a:t>
            </a:r>
            <a:r>
              <a:rPr lang="nb-NO" sz="2000" b="1" baseline="30000" dirty="0" smtClean="0">
                <a:solidFill>
                  <a:srgbClr val="FF0000"/>
                </a:solidFill>
              </a:rPr>
              <a:t>core</a:t>
            </a:r>
            <a:r>
              <a:rPr lang="nb-NO" sz="2000" b="1" dirty="0" smtClean="0">
                <a:solidFill>
                  <a:srgbClr val="FF0000"/>
                </a:solidFill>
              </a:rPr>
              <a:t> + SiO</a:t>
            </a:r>
            <a:r>
              <a:rPr lang="nb-NO" sz="2000" b="1" baseline="-25000" dirty="0" smtClean="0">
                <a:solidFill>
                  <a:srgbClr val="FF0000"/>
                </a:solidFill>
              </a:rPr>
              <a:t>2</a:t>
            </a:r>
            <a:r>
              <a:rPr lang="nb-NO" sz="2000" b="1" baseline="30000" dirty="0" smtClean="0">
                <a:solidFill>
                  <a:srgbClr val="FF0000"/>
                </a:solidFill>
              </a:rPr>
              <a:t>sil-MO</a:t>
            </a:r>
            <a:r>
              <a:rPr lang="nb-NO" sz="2000" b="1" dirty="0" smtClean="0">
                <a:solidFill>
                  <a:srgbClr val="FF0000"/>
                </a:solidFill>
              </a:rPr>
              <a:t>  =  </a:t>
            </a:r>
            <a:r>
              <a:rPr lang="nb-NO" sz="2000" b="1" dirty="0" err="1" smtClean="0">
                <a:solidFill>
                  <a:srgbClr val="FF0000"/>
                </a:solidFill>
              </a:rPr>
              <a:t>Si</a:t>
            </a:r>
            <a:r>
              <a:rPr lang="nb-NO" sz="2000" b="1" baseline="30000" dirty="0" err="1" smtClean="0">
                <a:solidFill>
                  <a:srgbClr val="FF0000"/>
                </a:solidFill>
              </a:rPr>
              <a:t>core</a:t>
            </a:r>
            <a:r>
              <a:rPr lang="nb-NO" sz="2000" b="1" dirty="0" smtClean="0">
                <a:solidFill>
                  <a:srgbClr val="FF0000"/>
                </a:solidFill>
              </a:rPr>
              <a:t> + 2FeO</a:t>
            </a:r>
            <a:r>
              <a:rPr lang="nb-NO" sz="2000" b="1" baseline="30000" dirty="0" smtClean="0">
                <a:solidFill>
                  <a:srgbClr val="FF0000"/>
                </a:solidFill>
              </a:rPr>
              <a:t>sil-MO</a:t>
            </a:r>
          </a:p>
          <a:p>
            <a:pPr>
              <a:lnSpc>
                <a:spcPts val="2600"/>
              </a:lnSpc>
            </a:pPr>
            <a:r>
              <a:rPr lang="nb-NO" sz="1400" dirty="0" smtClean="0"/>
              <a:t>is displaced towards the product side (right) </a:t>
            </a:r>
            <a:r>
              <a:rPr lang="nb-NO" sz="1400" dirty="0" err="1" smtClean="0"/>
              <a:t>with</a:t>
            </a:r>
            <a:r>
              <a:rPr lang="nb-NO" sz="1400" dirty="0" smtClean="0"/>
              <a:t> </a:t>
            </a:r>
            <a:r>
              <a:rPr lang="nb-NO" sz="1400" dirty="0" err="1" smtClean="0"/>
              <a:t>inceasing</a:t>
            </a:r>
            <a:r>
              <a:rPr lang="nb-NO" sz="1400" dirty="0" smtClean="0"/>
              <a:t> T</a:t>
            </a:r>
          </a:p>
          <a:p>
            <a:pPr>
              <a:lnSpc>
                <a:spcPts val="1400"/>
              </a:lnSpc>
            </a:pPr>
            <a:r>
              <a:rPr lang="nb-NO" sz="1400" b="1" dirty="0" smtClean="0">
                <a:solidFill>
                  <a:srgbClr val="0066FF"/>
                </a:solidFill>
              </a:rPr>
              <a:t>                                             and reversed with decreasing T</a:t>
            </a:r>
            <a:endParaRPr lang="en-GB" sz="1400" b="1" dirty="0">
              <a:solidFill>
                <a:srgbClr val="0066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64088" y="1478287"/>
            <a:ext cx="319189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600" dirty="0" smtClean="0"/>
              <a:t>Summing </a:t>
            </a:r>
            <a:r>
              <a:rPr lang="nb-NO" sz="1600" dirty="0" err="1" smtClean="0"/>
              <a:t>the</a:t>
            </a:r>
            <a:r>
              <a:rPr lang="nb-NO" sz="1600" dirty="0" smtClean="0"/>
              <a:t> </a:t>
            </a:r>
            <a:r>
              <a:rPr lang="nb-NO" sz="1600" dirty="0" err="1" smtClean="0"/>
              <a:t>two</a:t>
            </a:r>
            <a:r>
              <a:rPr lang="nb-NO" sz="1600" dirty="0" smtClean="0"/>
              <a:t> buffer </a:t>
            </a:r>
            <a:r>
              <a:rPr lang="nb-NO" sz="1600" dirty="0" err="1" smtClean="0"/>
              <a:t>reactions</a:t>
            </a:r>
            <a:r>
              <a:rPr lang="nb-NO" sz="1600" dirty="0" smtClean="0"/>
              <a:t>:</a:t>
            </a:r>
            <a:endParaRPr lang="nb-NO" sz="1600" dirty="0"/>
          </a:p>
          <a:p>
            <a:r>
              <a:rPr lang="nb-NO" sz="1600" dirty="0" smtClean="0">
                <a:solidFill>
                  <a:srgbClr val="CC00CC"/>
                </a:solidFill>
              </a:rPr>
              <a:t>               2 Fe + O</a:t>
            </a:r>
            <a:r>
              <a:rPr lang="nb-NO" sz="1600" baseline="-25000" dirty="0" smtClean="0">
                <a:solidFill>
                  <a:srgbClr val="CC00CC"/>
                </a:solidFill>
              </a:rPr>
              <a:t>2</a:t>
            </a:r>
            <a:r>
              <a:rPr lang="nb-NO" sz="1600" dirty="0" smtClean="0">
                <a:solidFill>
                  <a:srgbClr val="CC00CC"/>
                </a:solidFill>
              </a:rPr>
              <a:t> = 2 </a:t>
            </a:r>
            <a:r>
              <a:rPr lang="nb-NO" sz="1600" dirty="0" err="1" smtClean="0">
                <a:solidFill>
                  <a:srgbClr val="CC00CC"/>
                </a:solidFill>
              </a:rPr>
              <a:t>FeO</a:t>
            </a:r>
            <a:r>
              <a:rPr lang="nb-NO" sz="1600" dirty="0" smtClean="0">
                <a:solidFill>
                  <a:srgbClr val="CC00CC"/>
                </a:solidFill>
              </a:rPr>
              <a:t>     (IW)</a:t>
            </a:r>
          </a:p>
          <a:p>
            <a:r>
              <a:rPr lang="nb-NO" sz="1600" dirty="0" smtClean="0"/>
              <a:t>  </a:t>
            </a:r>
            <a:r>
              <a:rPr lang="nb-NO" sz="1600" dirty="0"/>
              <a:t> </a:t>
            </a:r>
            <a:r>
              <a:rPr lang="nb-NO" sz="1400" dirty="0" smtClean="0">
                <a:solidFill>
                  <a:schemeClr val="bg1">
                    <a:lumMod val="50000"/>
                  </a:schemeClr>
                </a:solidFill>
              </a:rPr>
              <a:t>Re-</a:t>
            </a:r>
            <a:r>
              <a:rPr lang="nb-NO" sz="1400" dirty="0" err="1" smtClean="0">
                <a:solidFill>
                  <a:schemeClr val="bg1">
                    <a:lumMod val="50000"/>
                  </a:schemeClr>
                </a:solidFill>
              </a:rPr>
              <a:t>arranged</a:t>
            </a:r>
            <a:r>
              <a:rPr lang="nb-NO" sz="1400" dirty="0" smtClean="0">
                <a:solidFill>
                  <a:schemeClr val="bg1">
                    <a:lumMod val="50000"/>
                  </a:schemeClr>
                </a:solidFill>
              </a:rPr>
              <a:t>: </a:t>
            </a:r>
            <a:r>
              <a:rPr lang="nb-NO" sz="1600" dirty="0" smtClean="0"/>
              <a:t> </a:t>
            </a:r>
            <a:r>
              <a:rPr lang="nb-NO" sz="1600" dirty="0" smtClean="0">
                <a:solidFill>
                  <a:srgbClr val="800080"/>
                </a:solidFill>
              </a:rPr>
              <a:t>SiO</a:t>
            </a:r>
            <a:r>
              <a:rPr lang="nb-NO" sz="1600" baseline="-25000" dirty="0" smtClean="0">
                <a:solidFill>
                  <a:srgbClr val="800080"/>
                </a:solidFill>
              </a:rPr>
              <a:t>2</a:t>
            </a:r>
            <a:r>
              <a:rPr lang="nb-NO" sz="1600" dirty="0" smtClean="0">
                <a:solidFill>
                  <a:srgbClr val="800080"/>
                </a:solidFill>
              </a:rPr>
              <a:t> =  Si + O</a:t>
            </a:r>
            <a:r>
              <a:rPr lang="nb-NO" sz="1600" baseline="-25000" dirty="0" smtClean="0">
                <a:solidFill>
                  <a:srgbClr val="800080"/>
                </a:solidFill>
              </a:rPr>
              <a:t>2     </a:t>
            </a:r>
            <a:r>
              <a:rPr lang="nb-NO" sz="1600" dirty="0" smtClean="0">
                <a:solidFill>
                  <a:srgbClr val="800080"/>
                </a:solidFill>
              </a:rPr>
              <a:t>(SS)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233786" y="2334287"/>
            <a:ext cx="3169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600" dirty="0" err="1" smtClean="0"/>
              <a:t>gives</a:t>
            </a:r>
            <a:r>
              <a:rPr lang="nb-NO" sz="1600" dirty="0" smtClean="0"/>
              <a:t>:</a:t>
            </a:r>
            <a:r>
              <a:rPr lang="nb-NO" sz="1600" dirty="0" smtClean="0">
                <a:solidFill>
                  <a:srgbClr val="800080"/>
                </a:solidFill>
              </a:rPr>
              <a:t>  </a:t>
            </a:r>
            <a:r>
              <a:rPr lang="nb-NO" b="1" dirty="0" smtClean="0">
                <a:solidFill>
                  <a:srgbClr val="FF0000"/>
                </a:solidFill>
              </a:rPr>
              <a:t>2 </a:t>
            </a:r>
            <a:r>
              <a:rPr lang="nb-NO" b="1" dirty="0">
                <a:solidFill>
                  <a:srgbClr val="FF0000"/>
                </a:solidFill>
              </a:rPr>
              <a:t>Fe </a:t>
            </a:r>
            <a:r>
              <a:rPr lang="nb-NO" b="1" dirty="0" smtClean="0">
                <a:solidFill>
                  <a:srgbClr val="FF0000"/>
                </a:solidFill>
                <a:latin typeface="Symbol" panose="05050102010706020507" pitchFamily="18" charset="2"/>
              </a:rPr>
              <a:t>+</a:t>
            </a:r>
            <a:r>
              <a:rPr lang="nb-NO" b="1" dirty="0" smtClean="0">
                <a:solidFill>
                  <a:srgbClr val="FF0000"/>
                </a:solidFill>
              </a:rPr>
              <a:t> Si</a:t>
            </a:r>
            <a:r>
              <a:rPr lang="nb-NO" b="1" dirty="0">
                <a:solidFill>
                  <a:srgbClr val="FF0000"/>
                </a:solidFill>
              </a:rPr>
              <a:t>O</a:t>
            </a:r>
            <a:r>
              <a:rPr lang="nb-NO" b="1" baseline="-25000" dirty="0">
                <a:solidFill>
                  <a:srgbClr val="FF0000"/>
                </a:solidFill>
              </a:rPr>
              <a:t>2</a:t>
            </a:r>
            <a:r>
              <a:rPr lang="nb-NO" b="1" dirty="0" smtClean="0">
                <a:solidFill>
                  <a:srgbClr val="FF0000"/>
                </a:solidFill>
              </a:rPr>
              <a:t> </a:t>
            </a:r>
            <a:r>
              <a:rPr lang="nb-NO" b="1" dirty="0">
                <a:solidFill>
                  <a:srgbClr val="FF0000"/>
                </a:solidFill>
              </a:rPr>
              <a:t>= </a:t>
            </a:r>
            <a:r>
              <a:rPr lang="nb-NO" b="1" dirty="0" smtClean="0">
                <a:solidFill>
                  <a:srgbClr val="FF0000"/>
                </a:solidFill>
              </a:rPr>
              <a:t>Si + 2 FeO</a:t>
            </a:r>
            <a:endParaRPr lang="en-GB" b="1" dirty="0">
              <a:solidFill>
                <a:srgbClr val="800080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4905926" y="4933843"/>
            <a:ext cx="4064437" cy="1733808"/>
            <a:chOff x="4303526" y="4897603"/>
            <a:chExt cx="4064437" cy="1733808"/>
          </a:xfrm>
        </p:grpSpPr>
        <p:sp>
          <p:nvSpPr>
            <p:cNvPr id="15" name="TextBox 14"/>
            <p:cNvSpPr txBox="1"/>
            <p:nvPr/>
          </p:nvSpPr>
          <p:spPr>
            <a:xfrm>
              <a:off x="4303526" y="4897603"/>
              <a:ext cx="4064437" cy="1733808"/>
            </a:xfrm>
            <a:prstGeom prst="rect">
              <a:avLst/>
            </a:prstGeom>
            <a:solidFill>
              <a:srgbClr val="E6E6E6"/>
            </a:solidFill>
            <a:ln w="63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ts val="2300"/>
                </a:lnSpc>
              </a:pPr>
              <a:r>
                <a:rPr lang="nb-NO" sz="1600" b="1" dirty="0" err="1" smtClean="0">
                  <a:solidFill>
                    <a:srgbClr val="0066FF"/>
                  </a:solidFill>
                </a:rPr>
                <a:t>Additional</a:t>
              </a:r>
              <a:r>
                <a:rPr lang="nb-NO" sz="1600" b="1" dirty="0" smtClean="0">
                  <a:solidFill>
                    <a:srgbClr val="0066FF"/>
                  </a:solidFill>
                </a:rPr>
                <a:t> </a:t>
              </a:r>
              <a:r>
                <a:rPr lang="nb-NO" sz="1600" dirty="0" err="1" smtClean="0">
                  <a:solidFill>
                    <a:srgbClr val="0066FF"/>
                  </a:solidFill>
                </a:rPr>
                <a:t>pressure-effect</a:t>
              </a:r>
              <a:r>
                <a:rPr lang="nb-NO" sz="1600" dirty="0" smtClean="0">
                  <a:solidFill>
                    <a:srgbClr val="0066FF"/>
                  </a:solidFill>
                </a:rPr>
                <a:t> </a:t>
              </a:r>
              <a:r>
                <a:rPr lang="nb-NO" sz="1400" b="1" dirty="0" smtClean="0">
                  <a:solidFill>
                    <a:srgbClr val="0066FF"/>
                  </a:solidFill>
                </a:rPr>
                <a:t>– </a:t>
              </a:r>
              <a:r>
                <a:rPr lang="nb-NO" sz="1400" dirty="0" err="1" smtClean="0">
                  <a:solidFill>
                    <a:srgbClr val="0066FF"/>
                  </a:solidFill>
                </a:rPr>
                <a:t>above</a:t>
              </a:r>
              <a:r>
                <a:rPr lang="nb-NO" sz="1400" dirty="0" smtClean="0">
                  <a:solidFill>
                    <a:srgbClr val="0066FF"/>
                  </a:solidFill>
                </a:rPr>
                <a:t> 25 GPa</a:t>
              </a:r>
            </a:p>
            <a:p>
              <a:pPr>
                <a:lnSpc>
                  <a:spcPts val="1200"/>
                </a:lnSpc>
              </a:pPr>
              <a:r>
                <a:rPr lang="nb-NO" sz="1100" dirty="0" smtClean="0"/>
                <a:t>Armstrong et al. (2019, </a:t>
              </a:r>
              <a:r>
                <a:rPr lang="nb-NO" sz="1100" dirty="0" err="1" smtClean="0"/>
                <a:t>Sci</a:t>
              </a:r>
              <a:r>
                <a:rPr lang="nb-NO" sz="1100" dirty="0" smtClean="0"/>
                <a:t>)  and  Deng et al. (2020, Nat </a:t>
              </a:r>
              <a:r>
                <a:rPr lang="nb-NO" sz="1100" dirty="0" err="1" smtClean="0"/>
                <a:t>Comm</a:t>
              </a:r>
              <a:r>
                <a:rPr lang="nb-NO" sz="1100" dirty="0" smtClean="0"/>
                <a:t>)</a:t>
              </a:r>
            </a:p>
            <a:p>
              <a:pPr>
                <a:lnSpc>
                  <a:spcPts val="2300"/>
                </a:lnSpc>
              </a:pPr>
              <a:r>
                <a:rPr lang="nb-NO" sz="1400" dirty="0" err="1" smtClean="0"/>
                <a:t>Disproportionation</a:t>
              </a:r>
              <a:r>
                <a:rPr lang="nb-NO" sz="1400" dirty="0" smtClean="0"/>
                <a:t> </a:t>
              </a:r>
              <a:r>
                <a:rPr lang="nb-NO" sz="1400" dirty="0" err="1"/>
                <a:t>of</a:t>
              </a:r>
              <a:r>
                <a:rPr lang="nb-NO" sz="1400" dirty="0"/>
                <a:t> </a:t>
              </a:r>
              <a:r>
                <a:rPr lang="nb-NO" sz="1400" dirty="0" err="1"/>
                <a:t>FeO</a:t>
              </a:r>
              <a:r>
                <a:rPr lang="nb-NO" sz="1400" baseline="30000" dirty="0" err="1"/>
                <a:t>MO</a:t>
              </a:r>
              <a:r>
                <a:rPr lang="nb-NO" sz="1400" dirty="0"/>
                <a:t> </a:t>
              </a:r>
              <a:r>
                <a:rPr lang="nb-NO" sz="1400" dirty="0" smtClean="0"/>
                <a:t>at p &gt; 25 GPa promotes</a:t>
              </a:r>
            </a:p>
            <a:p>
              <a:pPr>
                <a:lnSpc>
                  <a:spcPts val="1400"/>
                </a:lnSpc>
              </a:pPr>
              <a:r>
                <a:rPr lang="nb-NO" sz="1400" dirty="0" err="1"/>
                <a:t>high</a:t>
              </a:r>
              <a:r>
                <a:rPr lang="nb-NO" sz="1400" dirty="0"/>
                <a:t> f</a:t>
              </a:r>
              <a:r>
                <a:rPr lang="nb-NO" sz="1600" baseline="-10000" dirty="0"/>
                <a:t>O</a:t>
              </a:r>
              <a:r>
                <a:rPr lang="nb-NO" sz="1400" baseline="-25000" dirty="0"/>
                <a:t>2</a:t>
              </a:r>
              <a:r>
                <a:rPr lang="nb-NO" sz="1400" dirty="0"/>
                <a:t> </a:t>
              </a:r>
              <a:r>
                <a:rPr lang="nb-NO" sz="1400" dirty="0" smtClean="0"/>
                <a:t>in </a:t>
              </a:r>
              <a:r>
                <a:rPr lang="nb-NO" sz="1400" dirty="0" err="1" smtClean="0"/>
                <a:t>the</a:t>
              </a:r>
              <a:r>
                <a:rPr lang="nb-NO" sz="1400" dirty="0" smtClean="0"/>
                <a:t> MO, </a:t>
              </a:r>
              <a:r>
                <a:rPr lang="nb-NO" sz="1400" dirty="0" err="1" smtClean="0"/>
                <a:t>combined</a:t>
              </a:r>
              <a:r>
                <a:rPr lang="nb-NO" sz="1400" dirty="0" smtClean="0"/>
                <a:t> </a:t>
              </a:r>
              <a:r>
                <a:rPr lang="nb-NO" sz="1400" dirty="0" err="1" smtClean="0"/>
                <a:t>with</a:t>
              </a:r>
              <a:r>
                <a:rPr lang="nb-NO" sz="1400" dirty="0" smtClean="0"/>
                <a:t> </a:t>
              </a:r>
              <a:r>
                <a:rPr lang="nb-NO" sz="1400" dirty="0" err="1" smtClean="0"/>
                <a:t>core</a:t>
              </a:r>
              <a:r>
                <a:rPr lang="nb-NO" sz="1400" dirty="0" smtClean="0"/>
                <a:t> </a:t>
              </a:r>
              <a:r>
                <a:rPr lang="nb-NO" sz="1400" dirty="0" err="1" smtClean="0"/>
                <a:t>segregation</a:t>
              </a:r>
              <a:r>
                <a:rPr lang="nb-NO" sz="1400" dirty="0" smtClean="0"/>
                <a:t>:  </a:t>
              </a:r>
            </a:p>
            <a:p>
              <a:pPr>
                <a:lnSpc>
                  <a:spcPts val="2800"/>
                </a:lnSpc>
              </a:pPr>
              <a:r>
                <a:rPr lang="nb-NO" dirty="0">
                  <a:solidFill>
                    <a:srgbClr val="FF0000"/>
                  </a:solidFill>
                </a:rPr>
                <a:t> </a:t>
              </a:r>
              <a:r>
                <a:rPr lang="nb-NO" dirty="0" smtClean="0">
                  <a:solidFill>
                    <a:srgbClr val="FF0000"/>
                  </a:solidFill>
                </a:rPr>
                <a:t>   </a:t>
              </a:r>
              <a:r>
                <a:rPr lang="nb-NO" sz="1900" b="1" dirty="0" smtClean="0">
                  <a:solidFill>
                    <a:srgbClr val="FF0000"/>
                  </a:solidFill>
                </a:rPr>
                <a:t>3 </a:t>
              </a:r>
              <a:r>
                <a:rPr lang="nb-NO" sz="1900" b="1" dirty="0" err="1" smtClean="0">
                  <a:solidFill>
                    <a:srgbClr val="FF0000"/>
                  </a:solidFill>
                </a:rPr>
                <a:t>FeO</a:t>
              </a:r>
              <a:r>
                <a:rPr lang="nb-NO" sz="1900" b="1" dirty="0" smtClean="0">
                  <a:solidFill>
                    <a:srgbClr val="FF0000"/>
                  </a:solidFill>
                </a:rPr>
                <a:t>  =  2 FeO</a:t>
              </a:r>
              <a:r>
                <a:rPr lang="nb-NO" sz="1900" b="1" baseline="-25000" dirty="0" smtClean="0">
                  <a:solidFill>
                    <a:srgbClr val="FF0000"/>
                  </a:solidFill>
                </a:rPr>
                <a:t>1.5</a:t>
              </a:r>
              <a:r>
                <a:rPr lang="nb-NO" sz="1900" b="1" dirty="0" smtClean="0">
                  <a:solidFill>
                    <a:srgbClr val="FF0000"/>
                  </a:solidFill>
                </a:rPr>
                <a:t>   +      Fe</a:t>
              </a:r>
            </a:p>
            <a:p>
              <a:pPr>
                <a:lnSpc>
                  <a:spcPts val="1700"/>
                </a:lnSpc>
              </a:pPr>
              <a:r>
                <a:rPr lang="nb-NO" sz="1100" dirty="0"/>
                <a:t> </a:t>
              </a:r>
              <a:r>
                <a:rPr lang="nb-NO" sz="1100" dirty="0" smtClean="0"/>
                <a:t>             </a:t>
              </a:r>
              <a:r>
                <a:rPr lang="nb-NO" sz="1100" dirty="0" err="1" smtClean="0"/>
                <a:t>components</a:t>
              </a:r>
              <a:r>
                <a:rPr lang="nb-NO" sz="1100" dirty="0" smtClean="0"/>
                <a:t> in </a:t>
              </a:r>
              <a:r>
                <a:rPr lang="nb-NO" sz="1100" dirty="0" err="1" smtClean="0"/>
                <a:t>the</a:t>
              </a:r>
              <a:r>
                <a:rPr lang="nb-NO" sz="1100" dirty="0" smtClean="0"/>
                <a:t> MO                 </a:t>
              </a:r>
              <a:r>
                <a:rPr lang="nb-NO" sz="1100" dirty="0" err="1" smtClean="0"/>
                <a:t>exsolved</a:t>
              </a:r>
              <a:r>
                <a:rPr lang="nb-NO" sz="1100" dirty="0" smtClean="0"/>
                <a:t> </a:t>
              </a:r>
              <a:r>
                <a:rPr lang="nb-NO" sz="1100" dirty="0" err="1" smtClean="0"/>
                <a:t>liquid</a:t>
              </a:r>
              <a:r>
                <a:rPr lang="nb-NO" sz="1100" dirty="0" smtClean="0"/>
                <a:t> metal</a:t>
              </a:r>
            </a:p>
            <a:p>
              <a:pPr>
                <a:lnSpc>
                  <a:spcPts val="1100"/>
                </a:lnSpc>
              </a:pPr>
              <a:r>
                <a:rPr lang="nb-NO" sz="1100" dirty="0" smtClean="0"/>
                <a:t>                                                                      sinks to </a:t>
              </a:r>
              <a:r>
                <a:rPr lang="nb-NO" sz="1100" dirty="0" err="1" smtClean="0"/>
                <a:t>the</a:t>
              </a:r>
              <a:r>
                <a:rPr lang="nb-NO" sz="1100" dirty="0" smtClean="0"/>
                <a:t> </a:t>
              </a:r>
              <a:r>
                <a:rPr lang="nb-NO" sz="1100" dirty="0" err="1" smtClean="0"/>
                <a:t>core</a:t>
              </a:r>
              <a:r>
                <a:rPr lang="nb-NO" sz="1100" dirty="0" smtClean="0"/>
                <a:t> </a:t>
              </a:r>
            </a:p>
          </p:txBody>
        </p:sp>
        <p:sp>
          <p:nvSpPr>
            <p:cNvPr id="10" name="Right Brace 9"/>
            <p:cNvSpPr/>
            <p:nvPr/>
          </p:nvSpPr>
          <p:spPr>
            <a:xfrm rot="5400000">
              <a:off x="5515020" y="5285448"/>
              <a:ext cx="94127" cy="1859852"/>
            </a:xfrm>
            <a:prstGeom prst="rightBrac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ight Brace 15"/>
            <p:cNvSpPr/>
            <p:nvPr/>
          </p:nvSpPr>
          <p:spPr>
            <a:xfrm rot="5400000">
              <a:off x="7227179" y="6019284"/>
              <a:ext cx="90353" cy="320202"/>
            </a:xfrm>
            <a:prstGeom prst="rightBrac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2551377" y="4469179"/>
            <a:ext cx="333746" cy="502435"/>
            <a:chOff x="2555029" y="4617198"/>
            <a:chExt cx="333746" cy="502435"/>
          </a:xfrm>
        </p:grpSpPr>
        <p:cxnSp>
          <p:nvCxnSpPr>
            <p:cNvPr id="19" name="Straight Arrow Connector 18"/>
            <p:cNvCxnSpPr/>
            <p:nvPr/>
          </p:nvCxnSpPr>
          <p:spPr>
            <a:xfrm flipH="1" flipV="1">
              <a:off x="2696072" y="4617198"/>
              <a:ext cx="10332" cy="263471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2555029" y="4811856"/>
              <a:ext cx="33374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400" dirty="0" smtClean="0"/>
                <a:t>Si</a:t>
              </a:r>
              <a:endParaRPr lang="en-GB" sz="1400" dirty="0"/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2480115" y="3852361"/>
            <a:ext cx="1423788" cy="751137"/>
            <a:chOff x="2483767" y="4000380"/>
            <a:chExt cx="1423788" cy="751137"/>
          </a:xfrm>
        </p:grpSpPr>
        <p:sp>
          <p:nvSpPr>
            <p:cNvPr id="30" name="TextBox 29"/>
            <p:cNvSpPr txBox="1"/>
            <p:nvPr/>
          </p:nvSpPr>
          <p:spPr>
            <a:xfrm>
              <a:off x="2483767" y="4000380"/>
              <a:ext cx="142378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400" dirty="0" smtClean="0"/>
                <a:t>2FeO = O</a:t>
              </a:r>
              <a:r>
                <a:rPr lang="nb-NO" sz="1400" baseline="-25000" dirty="0" smtClean="0"/>
                <a:t>2</a:t>
              </a:r>
              <a:r>
                <a:rPr lang="nb-NO" sz="1400" dirty="0" smtClean="0"/>
                <a:t> + </a:t>
              </a:r>
              <a:r>
                <a:rPr lang="nb-NO" sz="1400" dirty="0" smtClean="0">
                  <a:solidFill>
                    <a:srgbClr val="FFFF00"/>
                  </a:solidFill>
                </a:rPr>
                <a:t>2Fe</a:t>
              </a:r>
              <a:endParaRPr lang="en-GB" sz="1400" dirty="0">
                <a:solidFill>
                  <a:srgbClr val="FFFF00"/>
                </a:solidFill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2520849" y="4357080"/>
              <a:ext cx="113845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400" dirty="0" smtClean="0"/>
                <a:t>Si+O</a:t>
              </a:r>
              <a:r>
                <a:rPr lang="nb-NO" sz="1400" baseline="-25000" dirty="0" smtClean="0"/>
                <a:t>2 </a:t>
              </a:r>
              <a:r>
                <a:rPr lang="nb-NO" sz="1400" dirty="0" smtClean="0"/>
                <a:t>= SiO</a:t>
              </a:r>
              <a:r>
                <a:rPr lang="nb-NO" sz="1400" baseline="-25000" dirty="0" smtClean="0"/>
                <a:t>2</a:t>
              </a:r>
              <a:endParaRPr lang="en-GB" sz="1400" baseline="-25000" dirty="0"/>
            </a:p>
          </p:txBody>
        </p:sp>
        <p:cxnSp>
          <p:nvCxnSpPr>
            <p:cNvPr id="33" name="Straight Arrow Connector 32"/>
            <p:cNvCxnSpPr/>
            <p:nvPr/>
          </p:nvCxnSpPr>
          <p:spPr>
            <a:xfrm flipH="1">
              <a:off x="2984171" y="4245239"/>
              <a:ext cx="187181" cy="192095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/>
            <p:nvPr/>
          </p:nvCxnSpPr>
          <p:spPr>
            <a:xfrm>
              <a:off x="3724759" y="4489342"/>
              <a:ext cx="14865" cy="262175"/>
            </a:xfrm>
            <a:prstGeom prst="straightConnector1">
              <a:avLst/>
            </a:prstGeom>
            <a:ln w="1905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Oval 39"/>
            <p:cNvSpPr/>
            <p:nvPr/>
          </p:nvSpPr>
          <p:spPr>
            <a:xfrm>
              <a:off x="3666588" y="4252857"/>
              <a:ext cx="109832" cy="20548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3899654" y="4314091"/>
            <a:ext cx="595035" cy="705671"/>
            <a:chOff x="3903306" y="4462110"/>
            <a:chExt cx="595035" cy="705671"/>
          </a:xfrm>
        </p:grpSpPr>
        <p:sp>
          <p:nvSpPr>
            <p:cNvPr id="48" name="TextBox 47"/>
            <p:cNvSpPr txBox="1"/>
            <p:nvPr/>
          </p:nvSpPr>
          <p:spPr>
            <a:xfrm>
              <a:off x="3940773" y="4462110"/>
              <a:ext cx="49404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400" dirty="0" err="1" smtClean="0"/>
                <a:t>FeO</a:t>
              </a:r>
              <a:endParaRPr lang="en-GB" sz="1400" dirty="0"/>
            </a:p>
          </p:txBody>
        </p:sp>
        <p:cxnSp>
          <p:nvCxnSpPr>
            <p:cNvPr id="49" name="Straight Arrow Connector 48"/>
            <p:cNvCxnSpPr/>
            <p:nvPr/>
          </p:nvCxnSpPr>
          <p:spPr>
            <a:xfrm>
              <a:off x="4192962" y="4708666"/>
              <a:ext cx="11611" cy="218498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Box 52"/>
            <p:cNvSpPr txBox="1"/>
            <p:nvPr/>
          </p:nvSpPr>
          <p:spPr>
            <a:xfrm>
              <a:off x="3903306" y="4860004"/>
              <a:ext cx="59503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400" dirty="0" err="1" smtClean="0"/>
                <a:t>Fe+O</a:t>
              </a:r>
              <a:endParaRPr lang="en-GB" sz="1400" dirty="0"/>
            </a:p>
          </p:txBody>
        </p:sp>
      </p:grpSp>
      <p:sp>
        <p:nvSpPr>
          <p:cNvPr id="35" name="Right Arrow 34"/>
          <p:cNvSpPr/>
          <p:nvPr/>
        </p:nvSpPr>
        <p:spPr>
          <a:xfrm rot="10473287">
            <a:off x="4545022" y="4287603"/>
            <a:ext cx="594944" cy="175407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4943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/>
      <p:bldP spid="3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040119" y="61416"/>
            <a:ext cx="40421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>
                <a:solidFill>
                  <a:srgbClr val="0066FF"/>
                </a:solidFill>
              </a:rPr>
              <a:t>f</a:t>
            </a:r>
            <a:r>
              <a:rPr lang="nb-NO" baseline="-14000" dirty="0" smtClean="0">
                <a:solidFill>
                  <a:srgbClr val="0066FF"/>
                </a:solidFill>
              </a:rPr>
              <a:t>O</a:t>
            </a:r>
            <a:r>
              <a:rPr lang="nb-NO" baseline="-28000" dirty="0" smtClean="0">
                <a:solidFill>
                  <a:srgbClr val="0066FF"/>
                </a:solidFill>
              </a:rPr>
              <a:t>2</a:t>
            </a:r>
            <a:r>
              <a:rPr lang="nb-NO" dirty="0" smtClean="0">
                <a:solidFill>
                  <a:srgbClr val="0066FF"/>
                </a:solidFill>
              </a:rPr>
              <a:t>-buffered </a:t>
            </a:r>
            <a:r>
              <a:rPr lang="nb-NO" dirty="0" err="1" smtClean="0">
                <a:solidFill>
                  <a:srgbClr val="0066FF"/>
                </a:solidFill>
              </a:rPr>
              <a:t>experiments</a:t>
            </a:r>
            <a:r>
              <a:rPr lang="nb-NO" dirty="0" smtClean="0">
                <a:solidFill>
                  <a:srgbClr val="0066FF"/>
                </a:solidFill>
              </a:rPr>
              <a:t>, </a:t>
            </a:r>
            <a:r>
              <a:rPr lang="nb-NO" dirty="0" err="1" smtClean="0">
                <a:solidFill>
                  <a:srgbClr val="0066FF"/>
                </a:solidFill>
              </a:rPr>
              <a:t>andesitic</a:t>
            </a:r>
            <a:r>
              <a:rPr lang="nb-NO" dirty="0" smtClean="0">
                <a:solidFill>
                  <a:srgbClr val="0066FF"/>
                </a:solidFill>
              </a:rPr>
              <a:t> </a:t>
            </a:r>
            <a:r>
              <a:rPr lang="nb-NO" dirty="0" err="1" smtClean="0">
                <a:solidFill>
                  <a:srgbClr val="0066FF"/>
                </a:solidFill>
              </a:rPr>
              <a:t>melts</a:t>
            </a:r>
            <a:r>
              <a:rPr lang="nb-NO" dirty="0" smtClean="0">
                <a:solidFill>
                  <a:srgbClr val="0066FF"/>
                </a:solidFill>
              </a:rPr>
              <a:t> </a:t>
            </a:r>
          </a:p>
          <a:p>
            <a:r>
              <a:rPr lang="nb-NO" sz="1400" dirty="0" smtClean="0">
                <a:solidFill>
                  <a:srgbClr val="000000"/>
                </a:solidFill>
              </a:rPr>
              <a:t>Armstrong </a:t>
            </a:r>
            <a:r>
              <a:rPr lang="nb-NO" sz="1400" dirty="0">
                <a:solidFill>
                  <a:srgbClr val="000000"/>
                </a:solidFill>
              </a:rPr>
              <a:t>et </a:t>
            </a:r>
            <a:r>
              <a:rPr lang="nb-NO" sz="1400" dirty="0" smtClean="0">
                <a:solidFill>
                  <a:srgbClr val="000000"/>
                </a:solidFill>
              </a:rPr>
              <a:t>al. (2019</a:t>
            </a:r>
            <a:r>
              <a:rPr lang="nb-NO" sz="1400" dirty="0">
                <a:solidFill>
                  <a:srgbClr val="000000"/>
                </a:solidFill>
              </a:rPr>
              <a:t>, </a:t>
            </a:r>
            <a:r>
              <a:rPr lang="nb-NO" sz="1400" dirty="0" err="1">
                <a:solidFill>
                  <a:srgbClr val="000000"/>
                </a:solidFill>
              </a:rPr>
              <a:t>Sci</a:t>
            </a:r>
            <a:r>
              <a:rPr lang="nb-NO" sz="1400" dirty="0" smtClean="0">
                <a:solidFill>
                  <a:srgbClr val="000000"/>
                </a:solidFill>
              </a:rPr>
              <a:t>.) </a:t>
            </a:r>
            <a:endParaRPr lang="en-US" sz="1400" dirty="0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53" y="32992"/>
            <a:ext cx="4993813" cy="352452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7" y="3783108"/>
            <a:ext cx="5158323" cy="3074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404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1.9|4.1|10.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3.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2.1|24.8|78.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0.8|0.8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0.2|10.7|18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5|20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6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0.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9.1|86.3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32142</TotalTime>
  <Words>4071</Words>
  <Application>Microsoft Office PowerPoint</Application>
  <PresentationFormat>On-screen Show (4:3)</PresentationFormat>
  <Paragraphs>596</Paragraphs>
  <Slides>45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0" baseType="lpstr">
      <vt:lpstr>Arial</vt:lpstr>
      <vt:lpstr>Calibri</vt:lpstr>
      <vt:lpstr>Symbol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rtronnes</dc:creator>
  <cp:lastModifiedBy>Reidar G Trønnes</cp:lastModifiedBy>
  <cp:revision>1197</cp:revision>
  <cp:lastPrinted>2017-01-17T20:48:49Z</cp:lastPrinted>
  <dcterms:created xsi:type="dcterms:W3CDTF">2009-01-28T15:03:58Z</dcterms:created>
  <dcterms:modified xsi:type="dcterms:W3CDTF">2024-04-24T20:31:18Z</dcterms:modified>
</cp:coreProperties>
</file>