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68" r:id="rId2"/>
    <p:sldId id="535" r:id="rId3"/>
    <p:sldId id="534" r:id="rId4"/>
    <p:sldId id="563" r:id="rId5"/>
    <p:sldId id="565" r:id="rId6"/>
    <p:sldId id="772" r:id="rId7"/>
    <p:sldId id="773" r:id="rId8"/>
    <p:sldId id="542" r:id="rId9"/>
    <p:sldId id="763" r:id="rId10"/>
    <p:sldId id="764" r:id="rId11"/>
    <p:sldId id="719" r:id="rId12"/>
    <p:sldId id="720" r:id="rId13"/>
    <p:sldId id="762" r:id="rId14"/>
    <p:sldId id="742" r:id="rId15"/>
    <p:sldId id="743" r:id="rId16"/>
    <p:sldId id="694" r:id="rId17"/>
    <p:sldId id="722" r:id="rId18"/>
    <p:sldId id="723" r:id="rId19"/>
    <p:sldId id="766" r:id="rId20"/>
    <p:sldId id="733" r:id="rId21"/>
    <p:sldId id="734" r:id="rId22"/>
    <p:sldId id="735" r:id="rId23"/>
    <p:sldId id="736" r:id="rId24"/>
    <p:sldId id="737" r:id="rId25"/>
    <p:sldId id="738" r:id="rId26"/>
    <p:sldId id="739" r:id="rId27"/>
    <p:sldId id="740" r:id="rId28"/>
    <p:sldId id="741" r:id="rId29"/>
    <p:sldId id="693" r:id="rId30"/>
    <p:sldId id="695" r:id="rId31"/>
    <p:sldId id="731" r:id="rId32"/>
    <p:sldId id="732" r:id="rId33"/>
    <p:sldId id="696" r:id="rId34"/>
    <p:sldId id="697" r:id="rId35"/>
    <p:sldId id="698" r:id="rId36"/>
    <p:sldId id="699" r:id="rId37"/>
    <p:sldId id="747" r:id="rId38"/>
    <p:sldId id="760" r:id="rId39"/>
    <p:sldId id="700" r:id="rId40"/>
    <p:sldId id="701" r:id="rId41"/>
    <p:sldId id="745" r:id="rId42"/>
    <p:sldId id="704" r:id="rId43"/>
    <p:sldId id="744" r:id="rId44"/>
    <p:sldId id="705" r:id="rId45"/>
    <p:sldId id="707" r:id="rId46"/>
    <p:sldId id="706" r:id="rId47"/>
    <p:sldId id="709" r:id="rId48"/>
    <p:sldId id="767" r:id="rId49"/>
    <p:sldId id="768" r:id="rId50"/>
    <p:sldId id="769" r:id="rId51"/>
    <p:sldId id="770" r:id="rId52"/>
    <p:sldId id="771" r:id="rId53"/>
    <p:sldId id="724" r:id="rId54"/>
    <p:sldId id="708" r:id="rId55"/>
    <p:sldId id="714" r:id="rId56"/>
    <p:sldId id="715" r:id="rId57"/>
    <p:sldId id="716" r:id="rId58"/>
    <p:sldId id="717" r:id="rId59"/>
  </p:sldIdLst>
  <p:sldSz cx="9144000" cy="6858000" type="screen4x3"/>
  <p:notesSz cx="6883400" cy="99949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00FF"/>
    <a:srgbClr val="CC00CC"/>
    <a:srgbClr val="99CCFF"/>
    <a:srgbClr val="ECECEC"/>
    <a:srgbClr val="009999"/>
    <a:srgbClr val="FF6600"/>
    <a:srgbClr val="FFFFFF"/>
    <a:srgbClr val="FF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2" autoAdjust="0"/>
    <p:restoredTop sz="98862" autoAdjust="0"/>
  </p:normalViewPr>
  <p:slideViewPr>
    <p:cSldViewPr>
      <p:cViewPr varScale="1">
        <p:scale>
          <a:sx n="181" d="100"/>
          <a:sy n="181" d="100"/>
        </p:scale>
        <p:origin x="39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Mgpv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Capv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240169192620567E-2"/>
          <c:y val="6.5741759449018639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6.1260212044805439E-2</c:v>
                </c:pt>
                <c:pt idx="1">
                  <c:v>5.9807684133205342E-2</c:v>
                </c:pt>
                <c:pt idx="2">
                  <c:v>6.665063941093341E-3</c:v>
                </c:pt>
                <c:pt idx="3">
                  <c:v>1.8076731478871839E-3</c:v>
                </c:pt>
                <c:pt idx="4">
                  <c:v>1.9385295622791703E-4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1E-4C8E-9E72-72A5F75BBCAA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0.78808289384402486</c:v>
                </c:pt>
                <c:pt idx="1">
                  <c:v>1.0002628278934202</c:v>
                </c:pt>
                <c:pt idx="2">
                  <c:v>1.0617645163467337</c:v>
                </c:pt>
                <c:pt idx="3">
                  <c:v>1.1596435798823497</c:v>
                </c:pt>
                <c:pt idx="4">
                  <c:v>1.2129454218703299</c:v>
                </c:pt>
                <c:pt idx="5">
                  <c:v>0.1893812132004993</c:v>
                </c:pt>
                <c:pt idx="6">
                  <c:v>2.2991342600983829E-3</c:v>
                </c:pt>
                <c:pt idx="7">
                  <c:v>1.4454970886625714E-3</c:v>
                </c:pt>
                <c:pt idx="8">
                  <c:v>3.2015145923498182E-4</c:v>
                </c:pt>
                <c:pt idx="9">
                  <c:v>5.4879139322351318E-8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1E-4C8E-9E72-72A5F75BBCAA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0.30231211265779101</c:v>
                </c:pt>
                <c:pt idx="1">
                  <c:v>0.38534191135498536</c:v>
                </c:pt>
                <c:pt idx="2">
                  <c:v>1.8606759235650379</c:v>
                </c:pt>
                <c:pt idx="3">
                  <c:v>0.28056890737501211</c:v>
                </c:pt>
                <c:pt idx="4">
                  <c:v>0.79250519739820457</c:v>
                </c:pt>
                <c:pt idx="5">
                  <c:v>0.69654010136960998</c:v>
                </c:pt>
                <c:pt idx="6">
                  <c:v>0.56403970790050884</c:v>
                </c:pt>
                <c:pt idx="7">
                  <c:v>0.43520942836129878</c:v>
                </c:pt>
                <c:pt idx="8">
                  <c:v>0.31729611086821191</c:v>
                </c:pt>
                <c:pt idx="9">
                  <c:v>0.21650984818646035</c:v>
                </c:pt>
                <c:pt idx="10">
                  <c:v>0.1368003933904407</c:v>
                </c:pt>
                <c:pt idx="11">
                  <c:v>8.2394934646420934E-2</c:v>
                </c:pt>
                <c:pt idx="12">
                  <c:v>2.5782187751422495E-2</c:v>
                </c:pt>
                <c:pt idx="13">
                  <c:v>5.232833347288671E-3</c:v>
                </c:pt>
                <c:pt idx="14">
                  <c:v>1.8696885970609814E-3</c:v>
                </c:pt>
                <c:pt idx="15">
                  <c:v>6.0827242612104587E-4</c:v>
                </c:pt>
                <c:pt idx="16">
                  <c:v>1.7976591968746453E-4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1E-4C8E-9E72-72A5F75BBCAA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Sheet1!$C$39:$C$44</c:f>
              <c:numCache>
                <c:formatCode>General</c:formatCode>
                <c:ptCount val="6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  <c:pt idx="5">
                  <c:v>0.78</c:v>
                </c:pt>
              </c:numCache>
            </c:numRef>
          </c:xVal>
          <c:yVal>
            <c:numRef>
              <c:f>Sheet1!$P$39:$P$44</c:f>
              <c:numCache>
                <c:formatCode>General</c:formatCode>
                <c:ptCount val="6"/>
                <c:pt idx="0">
                  <c:v>0.70616597693839966</c:v>
                </c:pt>
                <c:pt idx="1">
                  <c:v>1.1358357342647314</c:v>
                </c:pt>
                <c:pt idx="2">
                  <c:v>1.3475251809342879</c:v>
                </c:pt>
                <c:pt idx="3">
                  <c:v>1.8357907955059156E-2</c:v>
                </c:pt>
                <c:pt idx="4">
                  <c:v>2.0510075674875456E-4</c:v>
                </c:pt>
                <c:pt idx="5">
                  <c:v>0.252224935753041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1E-4C8E-9E72-72A5F75BBCAA}"/>
            </c:ext>
          </c:extLst>
        </c:ser>
        <c:ser>
          <c:idx val="4"/>
          <c:order val="4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Sheet1!$C$46:$C$95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Sheet1!$P$46:$P$95</c:f>
              <c:numCache>
                <c:formatCode>General</c:formatCode>
                <c:ptCount val="50"/>
                <c:pt idx="0">
                  <c:v>3.8795878137120293E-2</c:v>
                </c:pt>
                <c:pt idx="1">
                  <c:v>4.1635321189874702E-2</c:v>
                </c:pt>
                <c:pt idx="2">
                  <c:v>4.4533490439737089E-2</c:v>
                </c:pt>
                <c:pt idx="3">
                  <c:v>4.7462017019606784E-2</c:v>
                </c:pt>
                <c:pt idx="4">
                  <c:v>5.0387921075929661E-2</c:v>
                </c:pt>
                <c:pt idx="5">
                  <c:v>5.3273795618624824E-2</c:v>
                </c:pt>
                <c:pt idx="6">
                  <c:v>5.6078184568328415E-2</c:v>
                </c:pt>
                <c:pt idx="7">
                  <c:v>5.8756174547005921E-2</c:v>
                </c:pt>
                <c:pt idx="8">
                  <c:v>6.1260212044805452E-2</c:v>
                </c:pt>
                <c:pt idx="9">
                  <c:v>6.3541147194662209E-2</c:v>
                </c:pt>
                <c:pt idx="10">
                  <c:v>6.5549492722089153E-2</c:v>
                </c:pt>
                <c:pt idx="11">
                  <c:v>6.7236872189689129E-2</c:v>
                </c:pt>
                <c:pt idx="12">
                  <c:v>6.8557616173145472E-2</c:v>
                </c:pt>
                <c:pt idx="13">
                  <c:v>6.9470449497749942E-2</c:v>
                </c:pt>
                <c:pt idx="14">
                  <c:v>6.9940198362224731E-2</c:v>
                </c:pt>
                <c:pt idx="15">
                  <c:v>6.9939434454754965E-2</c:v>
                </c:pt>
                <c:pt idx="16">
                  <c:v>6.944996543460473E-2</c:v>
                </c:pt>
                <c:pt idx="17">
                  <c:v>6.8464078717155069E-2</c:v>
                </c:pt>
                <c:pt idx="18">
                  <c:v>6.6985449405354114E-2</c:v>
                </c:pt>
                <c:pt idx="19">
                  <c:v>6.5029634081202214E-2</c:v>
                </c:pt>
                <c:pt idx="20">
                  <c:v>6.262409007123737E-2</c:v>
                </c:pt>
                <c:pt idx="21">
                  <c:v>5.9807684133205273E-2</c:v>
                </c:pt>
                <c:pt idx="22">
                  <c:v>5.6629683979912721E-2</c:v>
                </c:pt>
                <c:pt idx="23">
                  <c:v>5.3148258701018671E-2</c:v>
                </c:pt>
                <c:pt idx="24">
                  <c:v>4.9428547465956714E-2</c:v>
                </c:pt>
                <c:pt idx="25">
                  <c:v>4.5540387061153521E-2</c:v>
                </c:pt>
                <c:pt idx="26">
                  <c:v>4.1555814944435866E-2</c:v>
                </c:pt>
                <c:pt idx="27">
                  <c:v>3.7546482957772374E-2</c:v>
                </c:pt>
                <c:pt idx="28">
                  <c:v>3.3581125568092972E-2</c:v>
                </c:pt>
                <c:pt idx="29">
                  <c:v>2.9723224295733364E-2</c:v>
                </c:pt>
                <c:pt idx="30">
                  <c:v>2.6028996674589893E-2</c:v>
                </c:pt>
                <c:pt idx="31">
                  <c:v>2.2545814620677784E-2</c:v>
                </c:pt>
                <c:pt idx="32">
                  <c:v>1.931112548059661E-2</c:v>
                </c:pt>
                <c:pt idx="33">
                  <c:v>1.6351912167354959E-2</c:v>
                </c:pt>
                <c:pt idx="34">
                  <c:v>1.3684690098863207E-2</c:v>
                </c:pt>
                <c:pt idx="35">
                  <c:v>1.1316001725746233E-2</c:v>
                </c:pt>
                <c:pt idx="36">
                  <c:v>9.2433376059545495E-3</c:v>
                </c:pt>
                <c:pt idx="37">
                  <c:v>7.4563889508146132E-3</c:v>
                </c:pt>
                <c:pt idx="38">
                  <c:v>5.9385220920270404E-3</c:v>
                </c:pt>
                <c:pt idx="39">
                  <c:v>4.6683610596299297E-3</c:v>
                </c:pt>
                <c:pt idx="40">
                  <c:v>3.6213699531507599E-3</c:v>
                </c:pt>
                <c:pt idx="41">
                  <c:v>2.7713405747247645E-3</c:v>
                </c:pt>
                <c:pt idx="42">
                  <c:v>2.0917106731386794E-3</c:v>
                </c:pt>
                <c:pt idx="43">
                  <c:v>1.5566615058502291E-3</c:v>
                </c:pt>
                <c:pt idx="44">
                  <c:v>1.1419675850924183E-3</c:v>
                </c:pt>
                <c:pt idx="45">
                  <c:v>8.25594022016069E-4</c:v>
                </c:pt>
                <c:pt idx="46">
                  <c:v>5.8805592593904352E-4</c:v>
                </c:pt>
                <c:pt idx="47">
                  <c:v>4.1256863249683056E-4</c:v>
                </c:pt>
                <c:pt idx="48">
                  <c:v>2.8502661791558336E-4</c:v>
                </c:pt>
                <c:pt idx="49">
                  <c:v>1.9385295622791339E-4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1E-4C8E-9E72-72A5F75BBCAA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Sheet1!$C$96:$C$122</c:f>
              <c:numCache>
                <c:formatCode>General</c:formatCode>
                <c:ptCount val="27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</c:numCache>
            </c:numRef>
          </c:xVal>
          <c:yVal>
            <c:numRef>
              <c:f>Sheet1!$P$96:$P$122</c:f>
              <c:numCache>
                <c:formatCode>General</c:formatCode>
                <c:ptCount val="27"/>
                <c:pt idx="0">
                  <c:v>0.20131402549795233</c:v>
                </c:pt>
                <c:pt idx="1">
                  <c:v>0.28170411712322052</c:v>
                </c:pt>
                <c:pt idx="2">
                  <c:v>0.38270577034427405</c:v>
                </c:pt>
                <c:pt idx="3">
                  <c:v>0.50378708852337795</c:v>
                </c:pt>
                <c:pt idx="4">
                  <c:v>0.64135253043330875</c:v>
                </c:pt>
                <c:pt idx="5">
                  <c:v>0.78808289384402563</c:v>
                </c:pt>
                <c:pt idx="6">
                  <c:v>0.93288873465223521</c:v>
                </c:pt>
                <c:pt idx="7">
                  <c:v>1.0617645163467344</c:v>
                </c:pt>
                <c:pt idx="8">
                  <c:v>1.1596435798823501</c:v>
                </c:pt>
                <c:pt idx="9">
                  <c:v>1.2130434626597</c:v>
                </c:pt>
                <c:pt idx="10">
                  <c:v>1.2129454218703297</c:v>
                </c:pt>
                <c:pt idx="11">
                  <c:v>1.1571156647517715</c:v>
                </c:pt>
                <c:pt idx="12">
                  <c:v>1.0510913278677925</c:v>
                </c:pt>
                <c:pt idx="13">
                  <c:v>0.90738135385041707</c:v>
                </c:pt>
                <c:pt idx="14">
                  <c:v>0.74298922743653983</c:v>
                </c:pt>
                <c:pt idx="15">
                  <c:v>0.57593835743260324</c:v>
                </c:pt>
                <c:pt idx="16">
                  <c:v>0.4218206737998797</c:v>
                </c:pt>
                <c:pt idx="17">
                  <c:v>0.29133699810067648</c:v>
                </c:pt>
                <c:pt idx="18">
                  <c:v>0.18938121320049828</c:v>
                </c:pt>
                <c:pt idx="19">
                  <c:v>0.11564029006251339</c:v>
                </c:pt>
                <c:pt idx="20">
                  <c:v>6.6201834783978647E-2</c:v>
                </c:pt>
                <c:pt idx="21">
                  <c:v>3.5463125315395819E-2</c:v>
                </c:pt>
                <c:pt idx="22">
                  <c:v>1.7741390920380892E-2</c:v>
                </c:pt>
                <c:pt idx="23">
                  <c:v>8.272933879643533E-3</c:v>
                </c:pt>
                <c:pt idx="24">
                  <c:v>3.5888079768694506E-3</c:v>
                </c:pt>
                <c:pt idx="25">
                  <c:v>1.4454970886625446E-3</c:v>
                </c:pt>
                <c:pt idx="26">
                  <c:v>5.3953311267658272E-4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1E-4C8E-9E72-72A5F75BBCAA}"/>
            </c:ext>
          </c:extLst>
        </c:ser>
        <c:ser>
          <c:idx val="6"/>
          <c:order val="6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Sheet1!$C$123:$C$136</c:f>
              <c:numCache>
                <c:formatCode>General</c:formatCode>
                <c:ptCount val="14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</c:numCache>
            </c:numRef>
          </c:xVal>
          <c:yVal>
            <c:numRef>
              <c:f>Sheet1!$P$123:$P$136</c:f>
              <c:numCache>
                <c:formatCode>General</c:formatCode>
                <c:ptCount val="14"/>
                <c:pt idx="0">
                  <c:v>0.48386275972617743</c:v>
                </c:pt>
                <c:pt idx="1">
                  <c:v>0.66125437564803513</c:v>
                </c:pt>
                <c:pt idx="2">
                  <c:v>0.87135151108335507</c:v>
                </c:pt>
                <c:pt idx="3">
                  <c:v>1.1053471068450498</c:v>
                </c:pt>
                <c:pt idx="4">
                  <c:v>1.3476788745251229</c:v>
                </c:pt>
                <c:pt idx="5">
                  <c:v>1.576734627107532</c:v>
                </c:pt>
                <c:pt idx="6">
                  <c:v>1.7673282695192321</c:v>
                </c:pt>
                <c:pt idx="7">
                  <c:v>1.8948038947386736</c:v>
                </c:pt>
                <c:pt idx="8">
                  <c:v>1.94</c:v>
                </c:pt>
                <c:pt idx="9">
                  <c:v>1.8937890415522407</c:v>
                </c:pt>
                <c:pt idx="10">
                  <c:v>1.7597698299369475</c:v>
                </c:pt>
                <c:pt idx="11">
                  <c:v>1.5540912918339866</c:v>
                </c:pt>
                <c:pt idx="12">
                  <c:v>1.302253604003452</c:v>
                </c:pt>
                <c:pt idx="13">
                  <c:v>1.0337487140027148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1E-4C8E-9E72-72A5F75BBCAA}"/>
            </c:ext>
          </c:extLst>
        </c:ser>
        <c:ser>
          <c:idx val="7"/>
          <c:order val="7"/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Sheet1!$C$137:$C$166</c:f>
              <c:numCache>
                <c:formatCode>General</c:formatCode>
                <c:ptCount val="3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</c:numCache>
            </c:numRef>
          </c:xVal>
          <c:yVal>
            <c:numRef>
              <c:f>Sheet1!$P$137:$P$166</c:f>
              <c:numCache>
                <c:formatCode>General</c:formatCode>
                <c:ptCount val="30"/>
                <c:pt idx="0">
                  <c:v>6.3316581280949968E-2</c:v>
                </c:pt>
                <c:pt idx="1">
                  <c:v>0.10418405264205909</c:v>
                </c:pt>
                <c:pt idx="2">
                  <c:v>0.16521751559315079</c:v>
                </c:pt>
                <c:pt idx="3">
                  <c:v>0.252224935753041</c:v>
                </c:pt>
                <c:pt idx="4">
                  <c:v>0.37025683715732327</c:v>
                </c:pt>
                <c:pt idx="5">
                  <c:v>0.52204426548443694</c:v>
                </c:pt>
                <c:pt idx="6">
                  <c:v>0.70616597693839966</c:v>
                </c:pt>
                <c:pt idx="7">
                  <c:v>0.91539283403117144</c:v>
                </c:pt>
                <c:pt idx="8">
                  <c:v>1.1358357342647341</c:v>
                </c:pt>
                <c:pt idx="9">
                  <c:v>1.3475251809342901</c:v>
                </c:pt>
                <c:pt idx="10">
                  <c:v>1.5267841229685437</c:v>
                </c:pt>
                <c:pt idx="11">
                  <c:v>1.6502274469260134</c:v>
                </c:pt>
                <c:pt idx="12">
                  <c:v>1.6995793442313456</c:v>
                </c:pt>
                <c:pt idx="13">
                  <c:v>1.6660061151108838</c:v>
                </c:pt>
                <c:pt idx="14">
                  <c:v>1.5525846511658417</c:v>
                </c:pt>
                <c:pt idx="15">
                  <c:v>1.3739900182286104</c:v>
                </c:pt>
                <c:pt idx="16">
                  <c:v>1.1533669449536781</c:v>
                </c:pt>
                <c:pt idx="17">
                  <c:v>0.91730360157694946</c:v>
                </c:pt>
                <c:pt idx="18">
                  <c:v>0.69044074686137258</c:v>
                </c:pt>
                <c:pt idx="19">
                  <c:v>0.49126235654606148</c:v>
                </c:pt>
                <c:pt idx="20">
                  <c:v>0.33005047401371856</c:v>
                </c:pt>
                <c:pt idx="21">
                  <c:v>0.2091380605326752</c:v>
                </c:pt>
                <c:pt idx="22">
                  <c:v>0.12484687467432522</c:v>
                </c:pt>
                <c:pt idx="23">
                  <c:v>7.0132641855140676E-2</c:v>
                </c:pt>
                <c:pt idx="24">
                  <c:v>3.7031106516593575E-2</c:v>
                </c:pt>
                <c:pt idx="25">
                  <c:v>1.8357907955058848E-2</c:v>
                </c:pt>
                <c:pt idx="26">
                  <c:v>8.5348469313898771E-3</c:v>
                </c:pt>
                <c:pt idx="27">
                  <c:v>3.7169813053809274E-3</c:v>
                </c:pt>
                <c:pt idx="28">
                  <c:v>1.5146530026389645E-3</c:v>
                </c:pt>
                <c:pt idx="29">
                  <c:v>5.7685956514470131E-4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1E-4C8E-9E72-72A5F75BB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530872"/>
        <c:axId val="1"/>
      </c:scatterChart>
      <c:valAx>
        <c:axId val="501530872"/>
        <c:scaling>
          <c:orientation val="minMax"/>
          <c:max val="1.7500000000000002"/>
          <c:min val="0.70000000000000007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1E-4"/>
        <c:crossBetween val="midCat"/>
        <c:minorUnit val="0.1"/>
      </c:valAx>
      <c:valAx>
        <c:axId val="1"/>
        <c:scaling>
          <c:logBase val="10"/>
          <c:orientation val="minMax"/>
          <c:max val="1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1530872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40308087291401E-2"/>
          <c:y val="6.7771134173756187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5.2010300442841419E-2</c:v>
                </c:pt>
                <c:pt idx="1">
                  <c:v>0.3615302199842772</c:v>
                </c:pt>
                <c:pt idx="2">
                  <c:v>0.43407603218710922</c:v>
                </c:pt>
                <c:pt idx="3">
                  <c:v>0.2219115518899458</c:v>
                </c:pt>
                <c:pt idx="4">
                  <c:v>4.9352947591128876E-2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38-4BE5-A38D-597B19EDF14C}"/>
            </c:ext>
          </c:extLst>
        </c:ser>
        <c:ser>
          <c:idx val="1"/>
          <c:order val="1"/>
          <c:spPr>
            <a:ln w="19050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4.718547388444836E-2</c:v>
                </c:pt>
                <c:pt idx="1">
                  <c:v>0.10976209841287408</c:v>
                </c:pt>
                <c:pt idx="2">
                  <c:v>0.14337268206778656</c:v>
                </c:pt>
                <c:pt idx="3">
                  <c:v>0.23910470725827382</c:v>
                </c:pt>
                <c:pt idx="4">
                  <c:v>0.60308947693260784</c:v>
                </c:pt>
                <c:pt idx="5">
                  <c:v>5.048871498921093</c:v>
                </c:pt>
                <c:pt idx="6">
                  <c:v>2.738693234942156</c:v>
                </c:pt>
                <c:pt idx="7">
                  <c:v>2.3568865651092255</c:v>
                </c:pt>
                <c:pt idx="8">
                  <c:v>1.364332963464868</c:v>
                </c:pt>
                <c:pt idx="9">
                  <c:v>2.0991844104177038E-2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38-4BE5-A38D-597B19EDF14C}"/>
            </c:ext>
          </c:extLst>
        </c:ser>
        <c:ser>
          <c:idx val="2"/>
          <c:order val="2"/>
          <c:spPr>
            <a:ln w="19050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4.4599923585399437E-2</c:v>
                </c:pt>
                <c:pt idx="1">
                  <c:v>6.3743297193099999E-2</c:v>
                </c:pt>
                <c:pt idx="2">
                  <c:v>1.8523438825831966</c:v>
                </c:pt>
                <c:pt idx="3">
                  <c:v>20.015533728091977</c:v>
                </c:pt>
                <c:pt idx="4">
                  <c:v>14.222476763202721</c:v>
                </c:pt>
                <c:pt idx="5">
                  <c:v>15.198944781608249</c:v>
                </c:pt>
                <c:pt idx="6">
                  <c:v>16.626248868415868</c:v>
                </c:pt>
                <c:pt idx="7">
                  <c:v>18.112501583334851</c:v>
                </c:pt>
                <c:pt idx="8">
                  <c:v>19.555617990661808</c:v>
                </c:pt>
                <c:pt idx="9">
                  <c:v>20.810866812551673</c:v>
                </c:pt>
                <c:pt idx="10">
                  <c:v>21.693971568075231</c:v>
                </c:pt>
                <c:pt idx="11">
                  <c:v>22</c:v>
                </c:pt>
                <c:pt idx="12">
                  <c:v>20.772194812896952</c:v>
                </c:pt>
                <c:pt idx="13">
                  <c:v>16.771094202490698</c:v>
                </c:pt>
                <c:pt idx="14">
                  <c:v>13.805730235013446</c:v>
                </c:pt>
                <c:pt idx="15">
                  <c:v>10.756455871148146</c:v>
                </c:pt>
                <c:pt idx="16">
                  <c:v>7.9197861151550395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38-4BE5-A38D-597B19EDF14C}"/>
            </c:ext>
          </c:extLst>
        </c:ser>
        <c:ser>
          <c:idx val="3"/>
          <c:order val="3"/>
          <c:spPr>
            <a:ln w="19050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Sheet1!$C$39:$C$43</c:f>
              <c:numCache>
                <c:formatCode>General</c:formatCode>
                <c:ptCount val="5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</c:numCache>
            </c:numRef>
          </c:xVal>
          <c:yVal>
            <c:numRef>
              <c:f>Sheet1!$P$39:$P$43</c:f>
              <c:numCache>
                <c:formatCode>General</c:formatCode>
                <c:ptCount val="5"/>
                <c:pt idx="0">
                  <c:v>0.91582779908413514</c:v>
                </c:pt>
                <c:pt idx="1">
                  <c:v>1.5051070005126359</c:v>
                </c:pt>
                <c:pt idx="2">
                  <c:v>1.9000324127745953</c:v>
                </c:pt>
                <c:pt idx="3">
                  <c:v>14.880480262271073</c:v>
                </c:pt>
                <c:pt idx="4">
                  <c:v>13.141818792629097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38-4BE5-A38D-597B19EDF14C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Sheet1!$C$44:$C$93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Sheet1!$P$44:$P$93</c:f>
              <c:numCache>
                <c:formatCode>General</c:formatCode>
                <c:ptCount val="50"/>
                <c:pt idx="0">
                  <c:v>1.0498540680928601E-2</c:v>
                </c:pt>
                <c:pt idx="1">
                  <c:v>1.2933159252912977E-2</c:v>
                </c:pt>
                <c:pt idx="2">
                  <c:v>1.5905058344978056E-2</c:v>
                </c:pt>
                <c:pt idx="3">
                  <c:v>1.9519289570249378E-2</c:v>
                </c:pt>
                <c:pt idx="4">
                  <c:v>2.3896483342904038E-2</c:v>
                </c:pt>
                <c:pt idx="5">
                  <c:v>2.9173489252026868E-2</c:v>
                </c:pt>
                <c:pt idx="6">
                  <c:v>3.5503428888278211E-2</c:v>
                </c:pt>
                <c:pt idx="7">
                  <c:v>4.3054932431261773E-2</c:v>
                </c:pt>
                <c:pt idx="8">
                  <c:v>5.201030044284146E-2</c:v>
                </c:pt>
                <c:pt idx="9">
                  <c:v>6.2562313197170552E-2</c:v>
                </c:pt>
                <c:pt idx="10">
                  <c:v>7.4909408242850459E-2</c:v>
                </c:pt>
                <c:pt idx="11">
                  <c:v>8.9248970446064266E-2</c:v>
                </c:pt>
                <c:pt idx="12">
                  <c:v>0.10576853561167511</c:v>
                </c:pt>
                <c:pt idx="13">
                  <c:v>0.12463480649739159</c:v>
                </c:pt>
                <c:pt idx="14">
                  <c:v>0.14598052437970033</c:v>
                </c:pt>
                <c:pt idx="15">
                  <c:v>0.16988943262492534</c:v>
                </c:pt>
                <c:pt idx="16">
                  <c:v>0.19637980805046182</c:v>
                </c:pt>
                <c:pt idx="17">
                  <c:v>0.22538731128667377</c:v>
                </c:pt>
                <c:pt idx="18">
                  <c:v>0.25674820044884955</c:v>
                </c:pt>
                <c:pt idx="19">
                  <c:v>0.29018423560483109</c:v>
                </c:pt>
                <c:pt idx="20">
                  <c:v>0.32529083850455071</c:v>
                </c:pt>
                <c:pt idx="21">
                  <c:v>0.36153021998427792</c:v>
                </c:pt>
                <c:pt idx="22">
                  <c:v>0.39823120096737347</c:v>
                </c:pt>
                <c:pt idx="23">
                  <c:v>0.43459728999410169</c:v>
                </c:pt>
                <c:pt idx="24">
                  <c:v>0.4697242094696944</c:v>
                </c:pt>
                <c:pt idx="25">
                  <c:v>0.50262747208379299</c:v>
                </c:pt>
                <c:pt idx="26">
                  <c:v>0.53227981261156043</c:v>
                </c:pt>
                <c:pt idx="27">
                  <c:v>0.55765732536260559</c:v>
                </c:pt>
                <c:pt idx="28">
                  <c:v>0.5777921247749126</c:v>
                </c:pt>
                <c:pt idx="29">
                  <c:v>0.59182834739707246</c:v>
                </c:pt>
                <c:pt idx="30">
                  <c:v>0.59907747971125513</c:v>
                </c:pt>
                <c:pt idx="31">
                  <c:v>0.59906846451530404</c:v>
                </c:pt>
                <c:pt idx="32">
                  <c:v>0.59158792952695571</c:v>
                </c:pt>
                <c:pt idx="33">
                  <c:v>0.57670627768918836</c:v>
                </c:pt>
                <c:pt idx="34">
                  <c:v>0.55478630272109897</c:v>
                </c:pt>
                <c:pt idx="35">
                  <c:v>0.52647239642046328</c:v>
                </c:pt>
                <c:pt idx="36">
                  <c:v>0.49266017054305417</c:v>
                </c:pt>
                <c:pt idx="37">
                  <c:v>0.45444823362022851</c:v>
                </c:pt>
                <c:pt idx="38">
                  <c:v>0.41307570599623505</c:v>
                </c:pt>
                <c:pt idx="39">
                  <c:v>0.36985057884815026</c:v>
                </c:pt>
                <c:pt idx="40">
                  <c:v>0.32607500847151855</c:v>
                </c:pt>
                <c:pt idx="41">
                  <c:v>0.28297393619418482</c:v>
                </c:pt>
                <c:pt idx="42">
                  <c:v>0.2416329830525912</c:v>
                </c:pt>
                <c:pt idx="43">
                  <c:v>0.20295044154897932</c:v>
                </c:pt>
                <c:pt idx="44">
                  <c:v>0.16760653150818597</c:v>
                </c:pt>
                <c:pt idx="45">
                  <c:v>0.13605113771047841</c:v>
                </c:pt>
                <c:pt idx="46">
                  <c:v>0.10850927592158637</c:v>
                </c:pt>
                <c:pt idx="47">
                  <c:v>8.5001805241847514E-2</c:v>
                </c:pt>
                <c:pt idx="48">
                  <c:v>6.5377630581848464E-2</c:v>
                </c:pt>
                <c:pt idx="49">
                  <c:v>4.9352947591128245E-2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38-4BE5-A38D-597B19EDF14C}"/>
            </c:ext>
          </c:extLst>
        </c:ser>
        <c:ser>
          <c:idx val="5"/>
          <c:order val="5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Sheet1!$C$94:$C$131</c:f>
              <c:numCache>
                <c:formatCode>General</c:formatCode>
                <c:ptCount val="38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</c:numCache>
            </c:numRef>
          </c:xVal>
          <c:yVal>
            <c:numRef>
              <c:f>Sheet1!$P$94:$P$131</c:f>
              <c:numCache>
                <c:formatCode>General</c:formatCode>
                <c:ptCount val="38"/>
                <c:pt idx="0">
                  <c:v>1.9087059864102275E-3</c:v>
                </c:pt>
                <c:pt idx="1">
                  <c:v>3.7794654333810655E-3</c:v>
                </c:pt>
                <c:pt idx="2">
                  <c:v>7.3432786408863292E-3</c:v>
                </c:pt>
                <c:pt idx="3">
                  <c:v>1.3973683278511463E-2</c:v>
                </c:pt>
                <c:pt idx="4">
                  <c:v>2.5994771850283645E-2</c:v>
                </c:pt>
                <c:pt idx="5">
                  <c:v>4.7185473884448513E-2</c:v>
                </c:pt>
                <c:pt idx="6">
                  <c:v>8.3420117599252025E-2</c:v>
                </c:pt>
                <c:pt idx="7">
                  <c:v>0.14337268206778719</c:v>
                </c:pt>
                <c:pt idx="8">
                  <c:v>0.23910470725827437</c:v>
                </c:pt>
                <c:pt idx="9">
                  <c:v>0.38621480400328484</c:v>
                </c:pt>
                <c:pt idx="10">
                  <c:v>0.60308947693261106</c:v>
                </c:pt>
                <c:pt idx="11">
                  <c:v>0.90873990116730796</c:v>
                </c:pt>
                <c:pt idx="12">
                  <c:v>1.3188500700379164</c:v>
                </c:pt>
                <c:pt idx="13">
                  <c:v>1.840103314542143</c:v>
                </c:pt>
                <c:pt idx="14">
                  <c:v>2.4636153967966776</c:v>
                </c:pt>
                <c:pt idx="15">
                  <c:v>3.1592245979571509</c:v>
                </c:pt>
                <c:pt idx="16">
                  <c:v>3.8730932623618686</c:v>
                </c:pt>
                <c:pt idx="17">
                  <c:v>4.5310435526638964</c:v>
                </c:pt>
                <c:pt idx="18">
                  <c:v>5.0488714989210983</c:v>
                </c:pt>
                <c:pt idx="19">
                  <c:v>5.3485882559073588</c:v>
                </c:pt>
                <c:pt idx="20">
                  <c:v>5.3768231596907592</c:v>
                </c:pt>
                <c:pt idx="21">
                  <c:v>5.1197298660405623</c:v>
                </c:pt>
                <c:pt idx="22">
                  <c:v>4.6088865403633701</c:v>
                </c:pt>
                <c:pt idx="23">
                  <c:v>3.9153053075065194</c:v>
                </c:pt>
                <c:pt idx="24">
                  <c:v>3.1329168215375032</c:v>
                </c:pt>
                <c:pt idx="25">
                  <c:v>2.3568865651092095</c:v>
                </c:pt>
                <c:pt idx="26">
                  <c:v>1.6639031779688043</c:v>
                </c:pt>
                <c:pt idx="27">
                  <c:v>1.1002970415277356</c:v>
                </c:pt>
                <c:pt idx="28">
                  <c:v>0.6802637553820462</c:v>
                </c:pt>
                <c:pt idx="29">
                  <c:v>0.39248510682848115</c:v>
                </c:pt>
                <c:pt idx="30">
                  <c:v>0.21093102499372809</c:v>
                </c:pt>
                <c:pt idx="31">
                  <c:v>0.10539551872945822</c:v>
                </c:pt>
                <c:pt idx="32">
                  <c:v>4.8872122306888061E-2</c:v>
                </c:pt>
                <c:pt idx="33">
                  <c:v>2.0991844104176441E-2</c:v>
                </c:pt>
                <c:pt idx="34">
                  <c:v>8.33649118720395E-3</c:v>
                </c:pt>
                <c:pt idx="35">
                  <c:v>3.0552888654457691E-3</c:v>
                </c:pt>
                <c:pt idx="36">
                  <c:v>1.0314555277473273E-3</c:v>
                </c:pt>
                <c:pt idx="37">
                  <c:v>3.2016286365026516E-4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38-4BE5-A38D-597B19EDF14C}"/>
            </c:ext>
          </c:extLst>
        </c:ser>
        <c:ser>
          <c:idx val="6"/>
          <c:order val="6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Sheet1!$C$132:$C$173</c:f>
              <c:numCache>
                <c:formatCode>General</c:formatCode>
                <c:ptCount val="42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  <c:pt idx="14">
                  <c:v>0.9800000000000002</c:v>
                </c:pt>
                <c:pt idx="15">
                  <c:v>0.99500000000000022</c:v>
                </c:pt>
                <c:pt idx="16">
                  <c:v>1.0100000000000002</c:v>
                </c:pt>
                <c:pt idx="17">
                  <c:v>1.0250000000000001</c:v>
                </c:pt>
                <c:pt idx="18">
                  <c:v>1.04</c:v>
                </c:pt>
                <c:pt idx="19">
                  <c:v>1.0549999999999999</c:v>
                </c:pt>
                <c:pt idx="20">
                  <c:v>1.0699999999999998</c:v>
                </c:pt>
                <c:pt idx="21">
                  <c:v>1.0849999999999997</c:v>
                </c:pt>
                <c:pt idx="22">
                  <c:v>1.0999999999999996</c:v>
                </c:pt>
                <c:pt idx="23">
                  <c:v>1.1149999999999995</c:v>
                </c:pt>
                <c:pt idx="24">
                  <c:v>1.1299999999999994</c:v>
                </c:pt>
                <c:pt idx="25">
                  <c:v>1.1449999999999994</c:v>
                </c:pt>
                <c:pt idx="26">
                  <c:v>1.1599999999999993</c:v>
                </c:pt>
                <c:pt idx="27">
                  <c:v>1.1749999999999992</c:v>
                </c:pt>
                <c:pt idx="28">
                  <c:v>1.1899999999999991</c:v>
                </c:pt>
                <c:pt idx="29">
                  <c:v>1.204999999999999</c:v>
                </c:pt>
                <c:pt idx="30">
                  <c:v>1.2199999999999989</c:v>
                </c:pt>
                <c:pt idx="31">
                  <c:v>1.2349999999999988</c:v>
                </c:pt>
                <c:pt idx="32">
                  <c:v>1.2499999999999987</c:v>
                </c:pt>
                <c:pt idx="33">
                  <c:v>1.2649999999999986</c:v>
                </c:pt>
                <c:pt idx="34">
                  <c:v>1.2799999999999985</c:v>
                </c:pt>
                <c:pt idx="35">
                  <c:v>1.2949999999999984</c:v>
                </c:pt>
                <c:pt idx="36">
                  <c:v>1.3099999999999983</c:v>
                </c:pt>
                <c:pt idx="37">
                  <c:v>1.3249999999999982</c:v>
                </c:pt>
                <c:pt idx="38">
                  <c:v>1.3399999999999981</c:v>
                </c:pt>
                <c:pt idx="39">
                  <c:v>1.354999999999998</c:v>
                </c:pt>
                <c:pt idx="40">
                  <c:v>1.3699999999999979</c:v>
                </c:pt>
                <c:pt idx="41">
                  <c:v>1.3849999999999978</c:v>
                </c:pt>
              </c:numCache>
            </c:numRef>
          </c:xVal>
          <c:yVal>
            <c:numRef>
              <c:f>Sheet1!$P$132:$P$173</c:f>
              <c:numCache>
                <c:formatCode>General</c:formatCode>
                <c:ptCount val="42"/>
                <c:pt idx="0">
                  <c:v>9.0430613263152326E-2</c:v>
                </c:pt>
                <c:pt idx="1">
                  <c:v>0.15059092901326207</c:v>
                </c:pt>
                <c:pt idx="2">
                  <c:v>0.24618568955666131</c:v>
                </c:pt>
                <c:pt idx="3">
                  <c:v>0.39467726726016816</c:v>
                </c:pt>
                <c:pt idx="4">
                  <c:v>0.61982829490939728</c:v>
                </c:pt>
                <c:pt idx="5">
                  <c:v>0.95254460346566105</c:v>
                </c:pt>
                <c:pt idx="6">
                  <c:v>1.4309305074566525</c:v>
                </c:pt>
                <c:pt idx="7">
                  <c:v>2.098967550924097</c:v>
                </c:pt>
                <c:pt idx="8">
                  <c:v>3.003181132807498</c:v>
                </c:pt>
                <c:pt idx="9">
                  <c:v>4.1867845270657877</c:v>
                </c:pt>
                <c:pt idx="10">
                  <c:v>5.6811680549634911</c:v>
                </c:pt>
                <c:pt idx="11">
                  <c:v>7.4952697132694164</c:v>
                </c:pt>
                <c:pt idx="12">
                  <c:v>9.6042655234965153</c:v>
                </c:pt>
                <c:pt idx="13">
                  <c:v>11.939962861782991</c:v>
                </c:pt>
                <c:pt idx="14">
                  <c:v>14.38594446220314</c:v>
                </c:pt>
                <c:pt idx="15">
                  <c:v>16.780505104860758</c:v>
                </c:pt>
                <c:pt idx="16">
                  <c:v>18.929432169814646</c:v>
                </c:pt>
                <c:pt idx="17">
                  <c:v>20.628645471435508</c:v>
                </c:pt>
                <c:pt idx="18">
                  <c:v>21.693971568075231</c:v>
                </c:pt>
                <c:pt idx="19">
                  <c:v>21.99263726051387</c:v>
                </c:pt>
                <c:pt idx="20">
                  <c:v>21.469409838207813</c:v>
                </c:pt>
                <c:pt idx="21">
                  <c:v>20.160537816734415</c:v>
                </c:pt>
                <c:pt idx="22">
                  <c:v>18.191059440759478</c:v>
                </c:pt>
                <c:pt idx="23">
                  <c:v>15.75514504733761</c:v>
                </c:pt>
                <c:pt idx="24">
                  <c:v>13.083682989092708</c:v>
                </c:pt>
                <c:pt idx="25">
                  <c:v>10.40675846557464</c:v>
                </c:pt>
                <c:pt idx="26">
                  <c:v>7.9197861151551434</c:v>
                </c:pt>
                <c:pt idx="27">
                  <c:v>5.7604791342222335</c:v>
                </c:pt>
                <c:pt idx="28">
                  <c:v>4.0002358744190802</c:v>
                </c:pt>
                <c:pt idx="29">
                  <c:v>2.6492875054001632</c:v>
                </c:pt>
                <c:pt idx="30">
                  <c:v>1.6715668184446697</c:v>
                </c:pt>
                <c:pt idx="31">
                  <c:v>1.0037006653956335</c:v>
                </c:pt>
                <c:pt idx="32">
                  <c:v>0.57293474929298616</c:v>
                </c:pt>
                <c:pt idx="33">
                  <c:v>0.31057125504344946</c:v>
                </c:pt>
                <c:pt idx="34">
                  <c:v>0.1597008226605591</c:v>
                </c:pt>
                <c:pt idx="35">
                  <c:v>7.7817542789576782E-2</c:v>
                </c:pt>
                <c:pt idx="36">
                  <c:v>3.589277177494013E-2</c:v>
                </c:pt>
                <c:pt idx="37">
                  <c:v>1.5654177977130947E-2</c:v>
                </c:pt>
                <c:pt idx="38">
                  <c:v>6.4488456581143303E-3</c:v>
                </c:pt>
                <c:pt idx="39">
                  <c:v>2.5066679364087862E-3</c:v>
                </c:pt>
                <c:pt idx="40">
                  <c:v>9.1835246626002255E-4</c:v>
                </c:pt>
                <c:pt idx="41">
                  <c:v>3.1677756500884155E-4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38-4BE5-A38D-597B19EDF14C}"/>
            </c:ext>
          </c:extLst>
        </c:ser>
        <c:ser>
          <c:idx val="7"/>
          <c:order val="7"/>
          <c:spPr>
            <a:ln w="19050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Sheet1!$C$174:$C$233</c:f>
              <c:numCache>
                <c:formatCode>General</c:formatCode>
                <c:ptCount val="6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  <c:pt idx="30">
                  <c:v>1.0500000000000003</c:v>
                </c:pt>
                <c:pt idx="31">
                  <c:v>1.0600000000000003</c:v>
                </c:pt>
                <c:pt idx="32">
                  <c:v>1.0700000000000003</c:v>
                </c:pt>
                <c:pt idx="33">
                  <c:v>1.0800000000000003</c:v>
                </c:pt>
                <c:pt idx="34">
                  <c:v>1.0900000000000003</c:v>
                </c:pt>
                <c:pt idx="35">
                  <c:v>1.1000000000000003</c:v>
                </c:pt>
                <c:pt idx="36">
                  <c:v>1.1100000000000003</c:v>
                </c:pt>
                <c:pt idx="37">
                  <c:v>1.1200000000000003</c:v>
                </c:pt>
                <c:pt idx="38">
                  <c:v>1.1300000000000003</c:v>
                </c:pt>
                <c:pt idx="39">
                  <c:v>1.1400000000000003</c:v>
                </c:pt>
                <c:pt idx="40">
                  <c:v>1.1500000000000004</c:v>
                </c:pt>
                <c:pt idx="41">
                  <c:v>1.1600000000000004</c:v>
                </c:pt>
                <c:pt idx="42">
                  <c:v>1.1700000000000004</c:v>
                </c:pt>
                <c:pt idx="43">
                  <c:v>1.1800000000000004</c:v>
                </c:pt>
                <c:pt idx="44">
                  <c:v>1.1900000000000004</c:v>
                </c:pt>
                <c:pt idx="45">
                  <c:v>1.2000000000000004</c:v>
                </c:pt>
                <c:pt idx="46">
                  <c:v>1.2100000000000004</c:v>
                </c:pt>
                <c:pt idx="47">
                  <c:v>1.2200000000000004</c:v>
                </c:pt>
                <c:pt idx="48">
                  <c:v>1.2300000000000004</c:v>
                </c:pt>
                <c:pt idx="49">
                  <c:v>1.2400000000000004</c:v>
                </c:pt>
                <c:pt idx="50">
                  <c:v>1.2500000000000004</c:v>
                </c:pt>
                <c:pt idx="51">
                  <c:v>1.2600000000000005</c:v>
                </c:pt>
                <c:pt idx="52">
                  <c:v>1.2700000000000005</c:v>
                </c:pt>
                <c:pt idx="53">
                  <c:v>1.2800000000000005</c:v>
                </c:pt>
                <c:pt idx="54">
                  <c:v>1.2900000000000005</c:v>
                </c:pt>
                <c:pt idx="55">
                  <c:v>1.3000000000000005</c:v>
                </c:pt>
                <c:pt idx="56">
                  <c:v>1.3100000000000005</c:v>
                </c:pt>
                <c:pt idx="57">
                  <c:v>1.3200000000000005</c:v>
                </c:pt>
                <c:pt idx="58">
                  <c:v>1.3300000000000005</c:v>
                </c:pt>
                <c:pt idx="59">
                  <c:v>1.3400000000000005</c:v>
                </c:pt>
              </c:numCache>
            </c:numRef>
          </c:xVal>
          <c:yVal>
            <c:numRef>
              <c:f>Sheet1!$P$174:$P$233</c:f>
              <c:numCache>
                <c:formatCode>General</c:formatCode>
                <c:ptCount val="60"/>
                <c:pt idx="0">
                  <c:v>0.16504244422638376</c:v>
                </c:pt>
                <c:pt idx="1">
                  <c:v>0.22434881041124149</c:v>
                </c:pt>
                <c:pt idx="2">
                  <c:v>0.3024961639782402</c:v>
                </c:pt>
                <c:pt idx="3">
                  <c:v>0.40443193169467401</c:v>
                </c:pt>
                <c:pt idx="4">
                  <c:v>0.53599650599934567</c:v>
                </c:pt>
                <c:pt idx="5">
                  <c:v>0.7039323492001679</c:v>
                </c:pt>
                <c:pt idx="6">
                  <c:v>0.91582779908413514</c:v>
                </c:pt>
                <c:pt idx="7">
                  <c:v>1.1799731982821808</c:v>
                </c:pt>
                <c:pt idx="8">
                  <c:v>1.5051070005126383</c:v>
                </c:pt>
                <c:pt idx="9">
                  <c:v>1.9000324127746011</c:v>
                </c:pt>
                <c:pt idx="10">
                  <c:v>2.3730917746082891</c:v>
                </c:pt>
                <c:pt idx="11">
                  <c:v>2.9314968916800686</c:v>
                </c:pt>
                <c:pt idx="12">
                  <c:v>3.5805291268980959</c:v>
                </c:pt>
                <c:pt idx="13">
                  <c:v>4.3226427290407026</c:v>
                </c:pt>
                <c:pt idx="14">
                  <c:v>5.1565272925493169</c:v>
                </c:pt>
                <c:pt idx="15">
                  <c:v>6.0762080547535806</c:v>
                </c:pt>
                <c:pt idx="16">
                  <c:v>7.0702826727319295</c:v>
                </c:pt>
                <c:pt idx="17">
                  <c:v>8.1214062246544714</c:v>
                </c:pt>
                <c:pt idx="18">
                  <c:v>9.2061383064854994</c:v>
                </c:pt>
                <c:pt idx="19">
                  <c:v>10.295253626654741</c:v>
                </c:pt>
                <c:pt idx="20">
                  <c:v>11.354588196820449</c:v>
                </c:pt>
                <c:pt idx="21">
                  <c:v>12.346447054283031</c:v>
                </c:pt>
                <c:pt idx="22">
                  <c:v>13.231539274951706</c:v>
                </c:pt>
                <c:pt idx="23">
                  <c:v>13.971337794069463</c:v>
                </c:pt>
                <c:pt idx="24">
                  <c:v>14.530693958375542</c:v>
                </c:pt>
                <c:pt idx="25">
                  <c:v>14.88048026227108</c:v>
                </c:pt>
                <c:pt idx="26">
                  <c:v>15</c:v>
                </c:pt>
                <c:pt idx="27">
                  <c:v>14.878898388851017</c:v>
                </c:pt>
                <c:pt idx="28">
                  <c:v>14.518341040888728</c:v>
                </c:pt>
                <c:pt idx="29">
                  <c:v>13.931292040227239</c:v>
                </c:pt>
                <c:pt idx="30">
                  <c:v>13.141818792629078</c:v>
                </c:pt>
                <c:pt idx="31">
                  <c:v>12.183462131093309</c:v>
                </c:pt>
                <c:pt idx="32">
                  <c:v>11.096821883477595</c:v>
                </c:pt>
                <c:pt idx="33">
                  <c:v>9.9266030652895392</c:v>
                </c:pt>
                <c:pt idx="34">
                  <c:v>8.7184309005630407</c:v>
                </c:pt>
                <c:pt idx="35">
                  <c:v>7.5157638456002216</c:v>
                </c:pt>
                <c:pt idx="36">
                  <c:v>6.3572096308721529</c:v>
                </c:pt>
                <c:pt idx="37">
                  <c:v>5.2744847415400988</c:v>
                </c:pt>
                <c:pt idx="38">
                  <c:v>4.2911642475037608</c:v>
                </c:pt>
                <c:pt idx="39">
                  <c:v>3.42226246803079</c:v>
                </c:pt>
                <c:pt idx="40">
                  <c:v>2.6745828738833906</c:v>
                </c:pt>
                <c:pt idx="41">
                  <c:v>2.0476930769394257</c:v>
                </c:pt>
                <c:pt idx="42">
                  <c:v>1.535328145707143</c:v>
                </c:pt>
                <c:pt idx="43">
                  <c:v>1.1270069576261703</c:v>
                </c:pt>
                <c:pt idx="44">
                  <c:v>0.80965967217644041</c:v>
                </c:pt>
                <c:pt idx="45">
                  <c:v>0.56910242233269537</c:v>
                </c:pt>
                <c:pt idx="46">
                  <c:v>0.39124775985426136</c:v>
                </c:pt>
                <c:pt idx="47">
                  <c:v>0.2629954814976051</c:v>
                </c:pt>
                <c:pt idx="48">
                  <c:v>0.17279898712986072</c:v>
                </c:pt>
                <c:pt idx="49">
                  <c:v>0.11094099836642377</c:v>
                </c:pt>
                <c:pt idx="50">
                  <c:v>6.9576472777158976E-2</c:v>
                </c:pt>
                <c:pt idx="51">
                  <c:v>4.2610212176641953E-2</c:v>
                </c:pt>
                <c:pt idx="52">
                  <c:v>2.5474603019611401E-2</c:v>
                </c:pt>
                <c:pt idx="53">
                  <c:v>1.4862952230538944E-2</c:v>
                </c:pt>
                <c:pt idx="54">
                  <c:v>8.4599570284524129E-3</c:v>
                </c:pt>
                <c:pt idx="55">
                  <c:v>4.6963249543556735E-3</c:v>
                </c:pt>
                <c:pt idx="56">
                  <c:v>2.5417715752742479E-3</c:v>
                </c:pt>
                <c:pt idx="57">
                  <c:v>1.3408024153961492E-3</c:v>
                </c:pt>
                <c:pt idx="58">
                  <c:v>6.8913518444951155E-4</c:v>
                </c:pt>
                <c:pt idx="59">
                  <c:v>3.4499827879089879E-4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138-4BE5-A38D-597B19EDF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371800"/>
        <c:axId val="1"/>
      </c:scatterChart>
      <c:valAx>
        <c:axId val="376371800"/>
        <c:scaling>
          <c:orientation val="minMax"/>
          <c:max val="1.75"/>
          <c:min val="0.75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max"/>
        <c:crossBetween val="midCat"/>
        <c:majorUnit val="0.25"/>
        <c:minorUnit val="0.05"/>
      </c:valAx>
      <c:valAx>
        <c:axId val="1"/>
        <c:scaling>
          <c:logBase val="10"/>
          <c:orientation val="minMax"/>
          <c:max val="10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637180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4838"/>
            <a:ext cx="29829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494838"/>
            <a:ext cx="29829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6" tIns="46139" rIns="92276" bIns="46139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90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24.04.2024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48213"/>
            <a:ext cx="5505450" cy="449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900" y="949325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327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	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02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635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01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83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298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18" y="5375602"/>
            <a:ext cx="4325360" cy="144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47664" y="878454"/>
            <a:ext cx="5472608" cy="4104456"/>
            <a:chOff x="42787" y="269650"/>
            <a:chExt cx="4578626" cy="324036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87" y="269650"/>
              <a:ext cx="4475926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29515" y="520970"/>
              <a:ext cx="48442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smtClean="0">
                  <a:solidFill>
                    <a:srgbClr val="000099"/>
                  </a:solidFill>
                </a:rPr>
                <a:t>DM</a:t>
              </a:r>
              <a:endParaRPr lang="nb-NO" sz="1400" b="1" dirty="0">
                <a:solidFill>
                  <a:srgbClr val="000099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665731">
              <a:off x="1198032" y="1968657"/>
              <a:ext cx="56457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err="1" smtClean="0">
                  <a:solidFill>
                    <a:srgbClr val="0099FF"/>
                  </a:solidFill>
                </a:rPr>
                <a:t>EM2</a:t>
              </a:r>
              <a:endParaRPr lang="nb-NO" sz="1400" dirty="0">
                <a:solidFill>
                  <a:srgbClr val="0099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184008">
              <a:off x="1106593" y="2545018"/>
              <a:ext cx="56457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</a:pPr>
              <a:r>
                <a:rPr lang="nb-NO" sz="1400" b="1" dirty="0" err="1" smtClean="0">
                  <a:solidFill>
                    <a:srgbClr val="FF6600"/>
                  </a:solidFill>
                </a:rPr>
                <a:t>EM1</a:t>
              </a:r>
              <a:endParaRPr lang="nb-NO" sz="1400" b="1" dirty="0">
                <a:solidFill>
                  <a:srgbClr val="FF660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237270" y="552107"/>
              <a:ext cx="4260153" cy="26639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9543323">
              <a:off x="42787" y="2861382"/>
              <a:ext cx="960317" cy="349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FF0000"/>
                  </a:solidFill>
                </a:rPr>
                <a:t>   Mantle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err="1" smtClean="0">
                  <a:solidFill>
                    <a:srgbClr val="FF0000"/>
                  </a:solidFill>
                </a:rPr>
                <a:t>regression</a:t>
              </a:r>
              <a:r>
                <a:rPr lang="nb-NO" sz="1200" dirty="0" smtClean="0">
                  <a:solidFill>
                    <a:srgbClr val="FF0000"/>
                  </a:solidFill>
                </a:rPr>
                <a:t> line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2624" y="92781"/>
            <a:ext cx="814517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33FF"/>
                </a:solidFill>
              </a:rPr>
              <a:t>EM1</a:t>
            </a:r>
            <a:r>
              <a:rPr lang="nb-NO" sz="2000" dirty="0" smtClean="0">
                <a:solidFill>
                  <a:srgbClr val="3333FF"/>
                </a:solidFill>
              </a:rPr>
              <a:t> versus </a:t>
            </a:r>
            <a:r>
              <a:rPr lang="nb-NO" sz="2000" b="1" dirty="0" smtClean="0">
                <a:solidFill>
                  <a:srgbClr val="3333FF"/>
                </a:solidFill>
              </a:rPr>
              <a:t>SCLM </a:t>
            </a:r>
            <a:r>
              <a:rPr lang="nb-NO" dirty="0">
                <a:solidFill>
                  <a:srgbClr val="3333FF"/>
                </a:solidFill>
              </a:rPr>
              <a:t>(</a:t>
            </a:r>
            <a:r>
              <a:rPr lang="nb-NO" dirty="0" err="1">
                <a:solidFill>
                  <a:srgbClr val="3333FF"/>
                </a:solidFill>
              </a:rPr>
              <a:t>subcontinental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lithospheric</a:t>
            </a:r>
            <a:r>
              <a:rPr lang="nb-NO" dirty="0">
                <a:solidFill>
                  <a:srgbClr val="3333FF"/>
                </a:solidFill>
              </a:rPr>
              <a:t> mantle</a:t>
            </a:r>
            <a:r>
              <a:rPr lang="nb-NO" dirty="0" smtClean="0">
                <a:solidFill>
                  <a:srgbClr val="3333FF"/>
                </a:solidFill>
              </a:rPr>
              <a:t>):  </a:t>
            </a:r>
            <a:r>
              <a:rPr lang="nb-NO" sz="2000" dirty="0" err="1" smtClean="0">
                <a:solidFill>
                  <a:srgbClr val="3333FF"/>
                </a:solidFill>
              </a:rPr>
              <a:t>Nd-Hf</a:t>
            </a:r>
            <a:r>
              <a:rPr lang="nb-NO" sz="2000" dirty="0" smtClean="0">
                <a:solidFill>
                  <a:srgbClr val="3333FF"/>
                </a:solidFill>
              </a:rPr>
              <a:t> isotope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573" y="4224959"/>
            <a:ext cx="108234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nb-NO" sz="1400" dirty="0" err="1" smtClean="0">
                <a:solidFill>
                  <a:srgbClr val="FF0000"/>
                </a:solidFill>
                <a:latin typeface="+mj-lt"/>
              </a:rPr>
              <a:t>notation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:  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nb-NO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Hf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6" y="27735"/>
            <a:ext cx="6269002" cy="678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392754" y="3236446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Relative </a:t>
            </a:r>
            <a:r>
              <a:rPr lang="nb-NO" dirty="0" err="1" smtClean="0"/>
              <a:t>deviation</a:t>
            </a:r>
            <a:r>
              <a:rPr lang="nb-NO" dirty="0" smtClean="0"/>
              <a:t> (%) 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6332024"/>
            <a:ext cx="648072" cy="4796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800" dirty="0" smtClean="0"/>
              <a:t>Zero-</a:t>
            </a:r>
            <a:r>
              <a:rPr lang="nb-NO" sz="800" dirty="0" err="1" smtClean="0"/>
              <a:t>point</a:t>
            </a:r>
            <a:r>
              <a:rPr lang="nb-NO" sz="800" dirty="0" smtClean="0"/>
              <a:t>:</a:t>
            </a:r>
          </a:p>
          <a:p>
            <a:r>
              <a:rPr lang="nb-NO" sz="800" b="1" dirty="0" smtClean="0"/>
              <a:t>North </a:t>
            </a:r>
          </a:p>
          <a:p>
            <a:r>
              <a:rPr lang="nb-NO" sz="800" b="1" dirty="0" err="1" smtClean="0"/>
              <a:t>Knipovich</a:t>
            </a:r>
            <a:endParaRPr lang="nb-NO" sz="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992094" y="4133538"/>
            <a:ext cx="5528235" cy="11578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Brace 4"/>
          <p:cNvSpPr/>
          <p:nvPr/>
        </p:nvSpPr>
        <p:spPr>
          <a:xfrm>
            <a:off x="6550460" y="4133538"/>
            <a:ext cx="137211" cy="11578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5" y="4521716"/>
            <a:ext cx="2076711" cy="4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52050" y="64941"/>
            <a:ext cx="21729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 err="1" smtClean="0"/>
              <a:t>Meyzen</a:t>
            </a:r>
            <a:r>
              <a:rPr lang="nb-NO" sz="1050" b="1" dirty="0" smtClean="0"/>
              <a:t> et al. (2007, Nature):</a:t>
            </a:r>
          </a:p>
          <a:p>
            <a:r>
              <a:rPr lang="nb-NO" sz="900" dirty="0" err="1" smtClean="0"/>
              <a:t>Along-axis</a:t>
            </a:r>
            <a:r>
              <a:rPr lang="nb-NO" sz="900" dirty="0" smtClean="0"/>
              <a:t> </a:t>
            </a:r>
            <a:r>
              <a:rPr lang="nb-NO" sz="900" dirty="0" err="1" smtClean="0"/>
              <a:t>variation</a:t>
            </a:r>
            <a:r>
              <a:rPr lang="nb-NO" sz="900" dirty="0" smtClean="0"/>
              <a:t>: N-</a:t>
            </a:r>
            <a:r>
              <a:rPr lang="nb-NO" sz="900" dirty="0" err="1" smtClean="0"/>
              <a:t>Knipowich</a:t>
            </a:r>
            <a:r>
              <a:rPr lang="nb-NO" sz="900" dirty="0" smtClean="0"/>
              <a:t> → </a:t>
            </a:r>
            <a:r>
              <a:rPr lang="nb-NO" sz="900" dirty="0" err="1" smtClean="0"/>
              <a:t>Mid-Atlanic</a:t>
            </a:r>
            <a:r>
              <a:rPr lang="nb-NO" sz="900" dirty="0" smtClean="0"/>
              <a:t> → S-</a:t>
            </a:r>
            <a:r>
              <a:rPr lang="nb-NO" sz="900" dirty="0" err="1" smtClean="0"/>
              <a:t>Atl</a:t>
            </a:r>
            <a:r>
              <a:rPr lang="nb-NO" sz="900" dirty="0" smtClean="0"/>
              <a:t>. → SWIR → SEIR → Pacific-</a:t>
            </a:r>
            <a:r>
              <a:rPr lang="nb-NO" sz="900" dirty="0" err="1" smtClean="0"/>
              <a:t>Antarctic</a:t>
            </a:r>
            <a:r>
              <a:rPr lang="nb-NO" sz="900" dirty="0" smtClean="0"/>
              <a:t> → EPR → J. de </a:t>
            </a:r>
            <a:r>
              <a:rPr lang="nb-NO" sz="900" dirty="0" err="1" smtClean="0"/>
              <a:t>Fuca</a:t>
            </a:r>
            <a:endParaRPr lang="nb-NO" sz="900" dirty="0" smtClean="0"/>
          </a:p>
        </p:txBody>
      </p:sp>
      <p:sp>
        <p:nvSpPr>
          <p:cNvPr id="20" name="Rounded Rectangle 19"/>
          <p:cNvSpPr/>
          <p:nvPr/>
        </p:nvSpPr>
        <p:spPr>
          <a:xfrm>
            <a:off x="974164" y="587829"/>
            <a:ext cx="113553" cy="240563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4165" y="1844824"/>
            <a:ext cx="95623" cy="233138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841" y="1183701"/>
            <a:ext cx="118814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CC00"/>
                </a:solidFill>
              </a:rPr>
              <a:t>Mohns-</a:t>
            </a:r>
            <a:r>
              <a:rPr lang="nb-NO" sz="900" dirty="0" err="1" smtClean="0">
                <a:solidFill>
                  <a:srgbClr val="00CC00"/>
                </a:solidFill>
              </a:rPr>
              <a:t>Kolbeinsey</a:t>
            </a:r>
            <a:r>
              <a:rPr lang="nb-NO" sz="900" dirty="0" smtClean="0">
                <a:solidFill>
                  <a:srgbClr val="00CC00"/>
                </a:solidFill>
              </a:rPr>
              <a:t>:</a:t>
            </a:r>
          </a:p>
          <a:p>
            <a:pPr>
              <a:lnSpc>
                <a:spcPts val="900"/>
              </a:lnSpc>
            </a:pPr>
            <a:r>
              <a:rPr lang="nb-NO" sz="900" dirty="0" err="1" smtClean="0">
                <a:solidFill>
                  <a:srgbClr val="00CC00"/>
                </a:solidFill>
              </a:rPr>
              <a:t>Elevated</a:t>
            </a:r>
            <a:r>
              <a:rPr lang="nb-NO" sz="900" dirty="0" smtClean="0">
                <a:solidFill>
                  <a:srgbClr val="00CC00"/>
                </a:solidFill>
              </a:rPr>
              <a:t> </a:t>
            </a:r>
            <a:r>
              <a:rPr lang="nb-NO" sz="900" dirty="0" err="1" smtClean="0">
                <a:solidFill>
                  <a:srgbClr val="00CC00"/>
                </a:solidFill>
              </a:rPr>
              <a:t>Hf</a:t>
            </a:r>
            <a:r>
              <a:rPr lang="nb-NO" sz="900" dirty="0" smtClean="0">
                <a:solidFill>
                  <a:srgbClr val="00CC00"/>
                </a:solidFill>
              </a:rPr>
              <a:t>- rel. to</a:t>
            </a:r>
          </a:p>
          <a:p>
            <a:pPr>
              <a:lnSpc>
                <a:spcPts val="900"/>
              </a:lnSpc>
            </a:pPr>
            <a:r>
              <a:rPr lang="nb-NO" sz="900" dirty="0" err="1" smtClean="0">
                <a:solidFill>
                  <a:srgbClr val="00CC00"/>
                </a:solidFill>
              </a:rPr>
              <a:t>Nd</a:t>
            </a:r>
            <a:r>
              <a:rPr lang="nb-NO" sz="900" dirty="0" smtClean="0">
                <a:solidFill>
                  <a:srgbClr val="00CC00"/>
                </a:solidFill>
              </a:rPr>
              <a:t>-ratios.  High </a:t>
            </a:r>
            <a:r>
              <a:rPr lang="nb-NO" sz="900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nb-NO" sz="900" dirty="0" err="1" smtClean="0">
                <a:solidFill>
                  <a:srgbClr val="00CC00"/>
                </a:solidFill>
              </a:rPr>
              <a:t>Hf</a:t>
            </a:r>
            <a:r>
              <a:rPr lang="nb-NO" sz="900" dirty="0" smtClean="0">
                <a:solidFill>
                  <a:srgbClr val="00CC00"/>
                </a:solidFill>
              </a:rPr>
              <a:t> </a:t>
            </a:r>
            <a:endParaRPr lang="en-GB" sz="900" dirty="0">
              <a:solidFill>
                <a:srgbClr val="00CC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1684" y="4133538"/>
            <a:ext cx="2542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smtClean="0">
                <a:solidFill>
                  <a:srgbClr val="0099FF"/>
                </a:solidFill>
              </a:rPr>
              <a:t>R</a:t>
            </a:r>
            <a:r>
              <a:rPr lang="nb-NO" sz="1100" b="1" baseline="-25000" dirty="0" smtClean="0">
                <a:solidFill>
                  <a:srgbClr val="0099FF"/>
                </a:solidFill>
              </a:rPr>
              <a:t>C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dirty="0" err="1" smtClean="0">
                <a:solidFill>
                  <a:srgbClr val="0099FF"/>
                </a:solidFill>
              </a:rPr>
              <a:t>reflects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dirty="0" err="1" smtClean="0">
                <a:solidFill>
                  <a:srgbClr val="0099FF"/>
                </a:solidFill>
              </a:rPr>
              <a:t>the</a:t>
            </a:r>
            <a:r>
              <a:rPr lang="nb-NO" sz="1100" dirty="0" smtClean="0">
                <a:solidFill>
                  <a:srgbClr val="0099FF"/>
                </a:solidFill>
              </a:rPr>
              <a:t> time-</a:t>
            </a:r>
            <a:r>
              <a:rPr lang="nb-NO" sz="1100" dirty="0" err="1" smtClean="0">
                <a:solidFill>
                  <a:srgbClr val="0099FF"/>
                </a:solidFill>
              </a:rPr>
              <a:t>integrated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100" b="1" dirty="0" smtClean="0">
                <a:solidFill>
                  <a:srgbClr val="0099FF"/>
                </a:solidFill>
              </a:rPr>
              <a:t>Th/U</a:t>
            </a:r>
            <a:r>
              <a:rPr lang="nb-NO" sz="1100" dirty="0" smtClean="0">
                <a:solidFill>
                  <a:srgbClr val="0099FF"/>
                </a:solidFill>
              </a:rPr>
              <a:t>-ratio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0857" y="5266202"/>
            <a:ext cx="2557157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0099FF"/>
                </a:solidFill>
              </a:rPr>
              <a:t>(Th/U)</a:t>
            </a:r>
            <a:r>
              <a:rPr lang="nb-NO" sz="1100" baseline="30000" dirty="0" smtClean="0">
                <a:solidFill>
                  <a:srgbClr val="0099FF"/>
                </a:solidFill>
              </a:rPr>
              <a:t>mantle</a:t>
            </a:r>
            <a:r>
              <a:rPr lang="nb-NO" sz="1100" dirty="0" smtClean="0">
                <a:solidFill>
                  <a:srgbClr val="0099FF"/>
                </a:solidFill>
              </a:rPr>
              <a:t> </a:t>
            </a:r>
            <a:r>
              <a:rPr lang="nb-NO" sz="1000" b="1" dirty="0" err="1" smtClean="0">
                <a:solidFill>
                  <a:srgbClr val="0099FF"/>
                </a:solidFill>
              </a:rPr>
              <a:t>decreases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 err="1" smtClean="0">
                <a:solidFill>
                  <a:srgbClr val="0099FF"/>
                </a:solidFill>
              </a:rPr>
              <a:t>with</a:t>
            </a:r>
            <a:r>
              <a:rPr lang="nb-NO" sz="1000" dirty="0" smtClean="0">
                <a:solidFill>
                  <a:srgbClr val="0099FF"/>
                </a:solidFill>
              </a:rPr>
              <a:t> age, </a:t>
            </a:r>
            <a:r>
              <a:rPr lang="nb-NO" sz="1000" dirty="0">
                <a:solidFill>
                  <a:srgbClr val="0099FF"/>
                </a:solidFill>
              </a:rPr>
              <a:t>2.4 → 0 </a:t>
            </a:r>
            <a:r>
              <a:rPr lang="nb-NO" sz="1000" dirty="0" smtClean="0">
                <a:solidFill>
                  <a:srgbClr val="0099FF"/>
                </a:solidFill>
              </a:rPr>
              <a:t>Ga</a:t>
            </a:r>
          </a:p>
          <a:p>
            <a:pPr>
              <a:lnSpc>
                <a:spcPts val="1300"/>
              </a:lnSpc>
            </a:pPr>
            <a:r>
              <a:rPr lang="nb-NO" sz="1000" dirty="0">
                <a:solidFill>
                  <a:srgbClr val="0099FF"/>
                </a:solidFill>
              </a:rPr>
              <a:t> </a:t>
            </a:r>
            <a:r>
              <a:rPr lang="nb-NO" sz="1000" dirty="0" smtClean="0">
                <a:solidFill>
                  <a:srgbClr val="0099FF"/>
                </a:solidFill>
              </a:rPr>
              <a:t>       due to </a:t>
            </a:r>
            <a:r>
              <a:rPr lang="nb-NO" sz="1000" dirty="0" err="1" smtClean="0">
                <a:solidFill>
                  <a:srgbClr val="0099FF"/>
                </a:solidFill>
              </a:rPr>
              <a:t>surface</a:t>
            </a:r>
            <a:r>
              <a:rPr lang="nb-NO" sz="1000" dirty="0" smtClean="0">
                <a:solidFill>
                  <a:srgbClr val="0099FF"/>
                </a:solidFill>
              </a:rPr>
              <a:t> </a:t>
            </a:r>
            <a:r>
              <a:rPr lang="nb-NO" sz="1000" dirty="0" err="1" smtClean="0">
                <a:solidFill>
                  <a:srgbClr val="0099FF"/>
                </a:solidFill>
              </a:rPr>
              <a:t>oxidation</a:t>
            </a:r>
            <a:r>
              <a:rPr lang="nb-NO" sz="1000" dirty="0" smtClean="0">
                <a:solidFill>
                  <a:srgbClr val="0099FF"/>
                </a:solidFill>
              </a:rPr>
              <a:t> and U-</a:t>
            </a:r>
            <a:r>
              <a:rPr lang="nb-NO" sz="1000" dirty="0" err="1" smtClean="0">
                <a:solidFill>
                  <a:srgbClr val="0099FF"/>
                </a:solidFill>
              </a:rPr>
              <a:t>recycling</a:t>
            </a:r>
            <a:r>
              <a:rPr lang="nb-NO" sz="1000" dirty="0" smtClean="0">
                <a:solidFill>
                  <a:srgbClr val="0099FF"/>
                </a:solidFill>
              </a:rPr>
              <a:t>:</a:t>
            </a:r>
          </a:p>
          <a:p>
            <a:pPr>
              <a:lnSpc>
                <a:spcPts val="1800"/>
              </a:lnSpc>
            </a:pPr>
            <a:r>
              <a:rPr lang="nb-NO" sz="1100" dirty="0" smtClean="0">
                <a:solidFill>
                  <a:srgbClr val="0099FF"/>
                </a:solidFill>
              </a:rPr>
              <a:t>  CC → </a:t>
            </a:r>
            <a:r>
              <a:rPr lang="nb-NO" sz="1100" dirty="0" err="1" smtClean="0">
                <a:solidFill>
                  <a:srgbClr val="0099FF"/>
                </a:solidFill>
              </a:rPr>
              <a:t>ocean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OC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sinking </a:t>
            </a:r>
            <a:r>
              <a:rPr lang="nb-NO" sz="1100" dirty="0" err="1" smtClean="0">
                <a:solidFill>
                  <a:srgbClr val="0099FF"/>
                </a:solidFill>
              </a:rPr>
              <a:t>slabs</a:t>
            </a:r>
            <a:r>
              <a:rPr lang="nb-NO" sz="1100" dirty="0">
                <a:solidFill>
                  <a:srgbClr val="0099FF"/>
                </a:solidFill>
              </a:rPr>
              <a:t> </a:t>
            </a:r>
            <a:r>
              <a:rPr lang="nb-NO" sz="1100" dirty="0" smtClean="0">
                <a:solidFill>
                  <a:srgbClr val="0099FF"/>
                </a:solidFill>
              </a:rPr>
              <a:t>→</a:t>
            </a:r>
          </a:p>
          <a:p>
            <a:pPr>
              <a:lnSpc>
                <a:spcPts val="1000"/>
              </a:lnSpc>
            </a:pPr>
            <a:r>
              <a:rPr lang="nb-NO" sz="1100" dirty="0">
                <a:solidFill>
                  <a:srgbClr val="0099FF"/>
                </a:solidFill>
              </a:rPr>
              <a:t> </a:t>
            </a:r>
            <a:r>
              <a:rPr lang="nb-NO" sz="1100" dirty="0" smtClean="0">
                <a:solidFill>
                  <a:srgbClr val="0099FF"/>
                </a:solidFill>
              </a:rPr>
              <a:t>       </a:t>
            </a:r>
            <a:r>
              <a:rPr lang="nb-NO" sz="1100" dirty="0" err="1" smtClean="0">
                <a:solidFill>
                  <a:srgbClr val="0099FF"/>
                </a:solidFill>
              </a:rPr>
              <a:t>lowermost</a:t>
            </a:r>
            <a:r>
              <a:rPr lang="nb-NO" sz="1100" dirty="0" smtClean="0">
                <a:solidFill>
                  <a:srgbClr val="0099FF"/>
                </a:solidFill>
              </a:rPr>
              <a:t> mantle</a:t>
            </a:r>
            <a:r>
              <a:rPr lang="nb-NO" sz="1100" dirty="0">
                <a:solidFill>
                  <a:srgbClr val="0099FF"/>
                </a:solidFill>
              </a:rPr>
              <a:t> → </a:t>
            </a:r>
            <a:r>
              <a:rPr lang="nb-NO" sz="1100" dirty="0" smtClean="0">
                <a:solidFill>
                  <a:srgbClr val="0099FF"/>
                </a:solidFill>
              </a:rPr>
              <a:t>rising </a:t>
            </a:r>
            <a:r>
              <a:rPr lang="nb-NO" sz="1100" dirty="0" err="1" smtClean="0">
                <a:solidFill>
                  <a:srgbClr val="0099FF"/>
                </a:solidFill>
              </a:rPr>
              <a:t>plumes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2004" y="839410"/>
            <a:ext cx="1117502" cy="262558"/>
          </a:xfrm>
          <a:prstGeom prst="roundRect">
            <a:avLst/>
          </a:prstGeom>
          <a:noFill/>
          <a:ln w="952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77865" y="1844825"/>
            <a:ext cx="1105663" cy="269424"/>
          </a:xfrm>
          <a:prstGeom prst="roundRect">
            <a:avLst/>
          </a:prstGeom>
          <a:noFill/>
          <a:ln w="952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404" y="52955"/>
            <a:ext cx="470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 smtClean="0"/>
              <a:t>S-</a:t>
            </a:r>
            <a:r>
              <a:rPr lang="nb-NO" sz="900" b="1" dirty="0" err="1" smtClean="0"/>
              <a:t>Atl</a:t>
            </a:r>
            <a:r>
              <a:rPr lang="nb-NO" sz="900" b="1" dirty="0" smtClean="0"/>
              <a:t>.</a:t>
            </a:r>
            <a:endParaRPr lang="en-GB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170336" y="1333213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Indian MORB</a:t>
            </a:r>
          </a:p>
          <a:p>
            <a:pPr>
              <a:lnSpc>
                <a:spcPts val="900"/>
              </a:lnSpc>
            </a:pPr>
            <a:r>
              <a:rPr lang="nb-NO" sz="900" dirty="0" smtClean="0">
                <a:solidFill>
                  <a:srgbClr val="009900"/>
                </a:solidFill>
              </a:rPr>
              <a:t>"normal" </a:t>
            </a:r>
            <a:r>
              <a:rPr lang="nb-NO" sz="900" dirty="0" err="1" smtClean="0">
                <a:solidFill>
                  <a:srgbClr val="009900"/>
                </a:solidFill>
                <a:latin typeface="Symbol" panose="05050102010706020507" pitchFamily="18" charset="2"/>
              </a:rPr>
              <a:t>D</a:t>
            </a:r>
            <a:r>
              <a:rPr lang="nb-NO" sz="900" dirty="0" err="1" smtClean="0">
                <a:solidFill>
                  <a:srgbClr val="009900"/>
                </a:solidFill>
              </a:rPr>
              <a:t>Hf</a:t>
            </a:r>
            <a:r>
              <a:rPr lang="nb-NO" sz="900" dirty="0" smtClean="0">
                <a:solidFill>
                  <a:srgbClr val="009900"/>
                </a:solidFill>
              </a:rPr>
              <a:t> </a:t>
            </a:r>
            <a:endParaRPr lang="en-GB" sz="900" dirty="0">
              <a:solidFill>
                <a:srgbClr val="0099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631" y="4378861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6491" y="4347875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7664" y="5055977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6393" y="5003463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45510" y="4979557"/>
            <a:ext cx="667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young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2544" y="4266479"/>
            <a:ext cx="464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99FF"/>
                </a:solidFill>
              </a:rPr>
              <a:t>old</a:t>
            </a:r>
            <a:endParaRPr lang="en-GB" sz="1100" dirty="0">
              <a:solidFill>
                <a:srgbClr val="0099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60265" y="2077962"/>
            <a:ext cx="2425153" cy="1955814"/>
            <a:chOff x="2495338" y="3573167"/>
            <a:chExt cx="4207895" cy="3249307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338" y="3573167"/>
              <a:ext cx="4207895" cy="324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H="1">
              <a:off x="4644187" y="3683654"/>
              <a:ext cx="1840673" cy="1490353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2176463" y="6162675"/>
            <a:ext cx="2633662" cy="0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3114675" y="6162675"/>
            <a:ext cx="71438" cy="261938"/>
          </a:xfrm>
          <a:prstGeom prst="roundRect">
            <a:avLst/>
          </a:prstGeom>
          <a:noFill/>
          <a:ln w="127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 rot="3010763">
            <a:off x="8599180" y="1989283"/>
            <a:ext cx="140862" cy="789565"/>
          </a:xfrm>
          <a:prstGeom prst="roundRect">
            <a:avLst/>
          </a:pr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1106" y="4891272"/>
            <a:ext cx="193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C: </a:t>
            </a:r>
            <a:r>
              <a:rPr lang="nb-NO" sz="1000" dirty="0" err="1" smtClean="0"/>
              <a:t>Common</a:t>
            </a:r>
            <a:r>
              <a:rPr lang="nb-NO" sz="1000" dirty="0" smtClean="0"/>
              <a:t> Pb-</a:t>
            </a:r>
            <a:r>
              <a:rPr lang="nb-NO" sz="1000" dirty="0" err="1" smtClean="0"/>
              <a:t>component</a:t>
            </a:r>
            <a:r>
              <a:rPr lang="nb-NO" sz="1000" dirty="0" smtClean="0"/>
              <a:t>,</a:t>
            </a:r>
          </a:p>
          <a:p>
            <a:r>
              <a:rPr lang="nb-NO" sz="1000" dirty="0"/>
              <a:t> </a:t>
            </a:r>
            <a:r>
              <a:rPr lang="nb-NO" sz="1000" dirty="0" smtClean="0"/>
              <a:t>    </a:t>
            </a:r>
            <a:r>
              <a:rPr lang="nb-NO" sz="1000" dirty="0" err="1" smtClean="0"/>
              <a:t>Hanan</a:t>
            </a:r>
            <a:r>
              <a:rPr lang="nb-NO" sz="1000" dirty="0" smtClean="0"/>
              <a:t> &amp; Graham (1996, </a:t>
            </a:r>
            <a:r>
              <a:rPr lang="nb-NO" sz="1000" dirty="0" err="1" smtClean="0"/>
              <a:t>Sci</a:t>
            </a:r>
            <a:r>
              <a:rPr lang="nb-NO" sz="1000" dirty="0" smtClean="0"/>
              <a:t>.)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274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6" grpId="0"/>
      <p:bldP spid="17" grpId="0"/>
      <p:bldP spid="24" grpId="0"/>
      <p:bldP spid="18" grpId="0" animBg="1"/>
      <p:bldP spid="22" grpId="0" animBg="1"/>
      <p:bldP spid="23" grpId="0"/>
      <p:bldP spid="25" grpId="0"/>
      <p:bldP spid="26" grpId="0"/>
      <p:bldP spid="28" grpId="0"/>
      <p:bldP spid="29" grpId="0"/>
      <p:bldP spid="30" grpId="0"/>
      <p:bldP spid="31" grpId="0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72" y="69083"/>
            <a:ext cx="4424020" cy="21133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Conclusions</a:t>
            </a:r>
            <a:r>
              <a:rPr lang="nb-NO" sz="1800" b="1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inferences</a:t>
            </a:r>
            <a:r>
              <a:rPr lang="nb-NO" sz="1500" dirty="0" err="1" smtClean="0">
                <a:solidFill>
                  <a:srgbClr val="0066FF"/>
                </a:solidFill>
              </a:rPr>
              <a:t>Distinct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recycled</a:t>
            </a:r>
            <a:r>
              <a:rPr lang="nb-NO" sz="1500" dirty="0" smtClean="0">
                <a:solidFill>
                  <a:srgbClr val="0066FF"/>
                </a:solidFill>
              </a:rPr>
              <a:t> material</a:t>
            </a:r>
          </a:p>
          <a:p>
            <a:pPr>
              <a:lnSpc>
                <a:spcPts val="2000"/>
              </a:lnSpc>
            </a:pPr>
            <a:r>
              <a:rPr lang="nb-NO" sz="1400" dirty="0"/>
              <a:t> </a:t>
            </a:r>
            <a:r>
              <a:rPr lang="nb-NO" sz="1300" b="1" dirty="0" err="1" smtClean="0"/>
              <a:t>HIMU</a:t>
            </a:r>
            <a:r>
              <a:rPr lang="nb-NO" sz="1300" dirty="0" smtClean="0"/>
              <a:t>: ROC = </a:t>
            </a:r>
            <a:r>
              <a:rPr lang="nb-NO" sz="1300" dirty="0" err="1" smtClean="0"/>
              <a:t>MORB</a:t>
            </a:r>
            <a:r>
              <a:rPr lang="nb-NO" sz="1300" dirty="0" smtClean="0"/>
              <a:t> minus an </a:t>
            </a:r>
            <a:r>
              <a:rPr lang="nb-NO" sz="1300" dirty="0" err="1" smtClean="0"/>
              <a:t>arc</a:t>
            </a:r>
            <a:r>
              <a:rPr lang="nb-NO" sz="1300" dirty="0" smtClean="0"/>
              <a:t> </a:t>
            </a:r>
            <a:r>
              <a:rPr lang="nb-NO" sz="1300" dirty="0" err="1" smtClean="0"/>
              <a:t>component</a:t>
            </a:r>
            <a:r>
              <a:rPr lang="nb-NO" sz="1300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nb-NO" sz="1300" dirty="0" smtClean="0"/>
              <a:t> </a:t>
            </a:r>
            <a:r>
              <a:rPr lang="nb-NO" sz="1300" b="1" dirty="0" smtClean="0"/>
              <a:t>EM1</a:t>
            </a:r>
            <a:r>
              <a:rPr lang="nb-NO" sz="1300" dirty="0" smtClean="0"/>
              <a:t>: LCC 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</a:rPr>
              <a:t>(and residual base of mantle </a:t>
            </a:r>
            <a:r>
              <a:rPr lang="nb-NO" sz="1300" dirty="0" err="1" smtClean="0">
                <a:solidFill>
                  <a:schemeClr val="bg1">
                    <a:lumMod val="65000"/>
                  </a:schemeClr>
                </a:solidFill>
              </a:rPr>
              <a:t>wedge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</a:rPr>
              <a:t>???)</a:t>
            </a:r>
          </a:p>
          <a:p>
            <a:pPr>
              <a:lnSpc>
                <a:spcPts val="2000"/>
              </a:lnSpc>
            </a:pPr>
            <a:r>
              <a:rPr lang="nb-NO" sz="1300" dirty="0" smtClean="0"/>
              <a:t> </a:t>
            </a:r>
            <a:r>
              <a:rPr lang="nb-NO" sz="1300" b="1" dirty="0" smtClean="0"/>
              <a:t>EM2</a:t>
            </a:r>
            <a:r>
              <a:rPr lang="nb-NO" sz="1300" dirty="0"/>
              <a:t>:</a:t>
            </a:r>
            <a:r>
              <a:rPr lang="nb-NO" sz="1300" dirty="0" smtClean="0"/>
              <a:t> UCC</a:t>
            </a:r>
          </a:p>
          <a:p>
            <a:pPr>
              <a:lnSpc>
                <a:spcPts val="2000"/>
              </a:lnSpc>
            </a:pPr>
            <a:r>
              <a:rPr lang="nb-NO" sz="1300" dirty="0"/>
              <a:t> </a:t>
            </a:r>
            <a:r>
              <a:rPr lang="nb-NO" sz="1300" b="1" dirty="0" err="1" smtClean="0"/>
              <a:t>SCLM</a:t>
            </a:r>
            <a:r>
              <a:rPr lang="nb-NO" sz="1300" dirty="0" smtClean="0"/>
              <a:t>: </a:t>
            </a:r>
            <a:r>
              <a:rPr lang="nb-NO" sz="1300" dirty="0" err="1" smtClean="0"/>
              <a:t>characterised</a:t>
            </a:r>
            <a:r>
              <a:rPr lang="nb-NO" sz="1300" dirty="0" smtClean="0"/>
              <a:t> by </a:t>
            </a:r>
            <a:r>
              <a:rPr lang="nb-NO" sz="1300" dirty="0" err="1" smtClean="0"/>
              <a:t>very</a:t>
            </a:r>
            <a:r>
              <a:rPr lang="nb-NO" sz="1300" dirty="0" smtClean="0"/>
              <a:t> </a:t>
            </a:r>
            <a:r>
              <a:rPr lang="nb-NO" sz="1300" dirty="0" err="1" smtClean="0"/>
              <a:t>high</a:t>
            </a:r>
            <a:r>
              <a:rPr lang="nb-NO" sz="1300" dirty="0" smtClean="0"/>
              <a:t> </a:t>
            </a:r>
            <a:r>
              <a:rPr lang="nb-NO" sz="1300" dirty="0" err="1" smtClean="0">
                <a:latin typeface="Symbol" panose="05050102010706020507" pitchFamily="18" charset="2"/>
              </a:rPr>
              <a:t>D</a:t>
            </a:r>
            <a:r>
              <a:rPr lang="nb-NO" sz="1300" baseline="30000" dirty="0" err="1" smtClean="0"/>
              <a:t>208</a:t>
            </a:r>
            <a:r>
              <a:rPr lang="nb-NO" sz="1300" dirty="0" err="1" smtClean="0"/>
              <a:t>Pb</a:t>
            </a:r>
            <a:r>
              <a:rPr lang="nb-NO" sz="1300" dirty="0" smtClean="0"/>
              <a:t> and </a:t>
            </a:r>
            <a:r>
              <a:rPr lang="nb-NO" sz="1300" dirty="0" err="1" smtClean="0">
                <a:latin typeface="Symbol" panose="05050102010706020507" pitchFamily="18" charset="2"/>
              </a:rPr>
              <a:t>D</a:t>
            </a:r>
            <a:r>
              <a:rPr lang="nb-NO" sz="1300" dirty="0" err="1" smtClean="0"/>
              <a:t>Hf</a:t>
            </a:r>
            <a:endParaRPr lang="nb-NO" sz="1300" dirty="0" smtClean="0"/>
          </a:p>
          <a:p>
            <a:pPr>
              <a:lnSpc>
                <a:spcPts val="2000"/>
              </a:lnSpc>
            </a:pPr>
            <a:r>
              <a:rPr lang="nb-NO" sz="1300" dirty="0"/>
              <a:t> </a:t>
            </a:r>
            <a:r>
              <a:rPr lang="nb-NO" sz="1300" b="1" dirty="0" err="1" smtClean="0"/>
              <a:t>PREMA</a:t>
            </a:r>
            <a:r>
              <a:rPr lang="nb-NO" sz="1300" dirty="0" smtClean="0"/>
              <a:t>, </a:t>
            </a:r>
            <a:r>
              <a:rPr lang="nb-NO" sz="1300" b="1" dirty="0" err="1" smtClean="0"/>
              <a:t>FOZO</a:t>
            </a:r>
            <a:r>
              <a:rPr lang="nb-NO" sz="1300" dirty="0" smtClean="0"/>
              <a:t>, </a:t>
            </a:r>
            <a:r>
              <a:rPr lang="nb-NO" sz="1300" b="1" dirty="0" smtClean="0"/>
              <a:t>C</a:t>
            </a:r>
            <a:r>
              <a:rPr lang="nb-NO" sz="1300" dirty="0" smtClean="0"/>
              <a:t>: mix </a:t>
            </a:r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dirty="0" err="1" smtClean="0"/>
              <a:t>components</a:t>
            </a:r>
            <a:r>
              <a:rPr lang="nb-NO" sz="1300" dirty="0" smtClean="0"/>
              <a:t>, </a:t>
            </a:r>
            <a:r>
              <a:rPr lang="nb-NO" sz="1300" dirty="0" err="1" smtClean="0"/>
              <a:t>the</a:t>
            </a:r>
            <a:r>
              <a:rPr lang="nb-NO" sz="1300" dirty="0" smtClean="0"/>
              <a:t> "</a:t>
            </a:r>
            <a:r>
              <a:rPr lang="nb-NO" sz="1300" dirty="0" err="1" smtClean="0"/>
              <a:t>matrix</a:t>
            </a:r>
            <a:r>
              <a:rPr lang="nb-NO" sz="1300" dirty="0" smtClean="0"/>
              <a:t>" is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</a:t>
            </a:r>
            <a:r>
              <a:rPr lang="nb-NO" sz="1300" dirty="0" smtClean="0"/>
              <a:t>     </a:t>
            </a:r>
            <a:r>
              <a:rPr lang="nb-NO" sz="1300" dirty="0" err="1" smtClean="0"/>
              <a:t>refractory</a:t>
            </a:r>
            <a:r>
              <a:rPr lang="nb-NO" sz="1300" dirty="0" smtClean="0"/>
              <a:t> </a:t>
            </a:r>
            <a:r>
              <a:rPr lang="nb-NO" sz="1300" dirty="0" err="1" smtClean="0"/>
              <a:t>lower</a:t>
            </a:r>
            <a:r>
              <a:rPr lang="nb-NO" sz="1300" dirty="0" smtClean="0"/>
              <a:t> mantle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primordial</a:t>
            </a:r>
            <a:r>
              <a:rPr lang="nb-NO" sz="1300" dirty="0" smtClean="0"/>
              <a:t>-like He and Ne</a:t>
            </a:r>
            <a:endParaRPr lang="nb-NO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83641" y="5869470"/>
            <a:ext cx="3087707" cy="936104"/>
            <a:chOff x="4881460" y="117789"/>
            <a:chExt cx="4172496" cy="1390417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986" y="122541"/>
              <a:ext cx="4155970" cy="13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167701" y="436684"/>
              <a:ext cx="1026885" cy="30689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09350" y="1055427"/>
              <a:ext cx="1421084" cy="152400"/>
            </a:xfrm>
            <a:prstGeom prst="rect">
              <a:avLst/>
            </a:prstGeom>
            <a:noFill/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97408" y="117789"/>
              <a:ext cx="1097360" cy="467224"/>
            </a:xfrm>
            <a:prstGeom prst="rect">
              <a:avLst/>
            </a:prstGeom>
            <a:noFill/>
            <a:ln w="190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81460" y="1050967"/>
              <a:ext cx="653466" cy="152455"/>
            </a:xfrm>
            <a:prstGeom prst="rect">
              <a:avLst/>
            </a:prstGeom>
            <a:no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972" y="2469295"/>
            <a:ext cx="4735351" cy="3243322"/>
            <a:chOff x="2652290" y="2029369"/>
            <a:chExt cx="5308050" cy="4518263"/>
          </a:xfrm>
        </p:grpSpPr>
        <p:grpSp>
          <p:nvGrpSpPr>
            <p:cNvPr id="10" name="Group 9"/>
            <p:cNvGrpSpPr/>
            <p:nvPr/>
          </p:nvGrpSpPr>
          <p:grpSpPr>
            <a:xfrm>
              <a:off x="2652290" y="2029369"/>
              <a:ext cx="5308050" cy="4518263"/>
              <a:chOff x="4388555" y="1436569"/>
              <a:chExt cx="4706250" cy="367312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46332" y="1460703"/>
                <a:ext cx="4648473" cy="3648986"/>
                <a:chOff x="269475" y="1352489"/>
                <a:chExt cx="6725564" cy="4989238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475" y="1352489"/>
                  <a:ext cx="6725564" cy="4989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ounded Rectangle 18"/>
                <p:cNvSpPr/>
                <p:nvPr/>
              </p:nvSpPr>
              <p:spPr>
                <a:xfrm rot="20513573">
                  <a:off x="4877829" y="4506065"/>
                  <a:ext cx="267955" cy="172504"/>
                </a:xfrm>
                <a:prstGeom prst="roundRect">
                  <a:avLst/>
                </a:prstGeom>
                <a:solidFill>
                  <a:srgbClr val="C7C7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3135851" y="2344084"/>
                  <a:ext cx="451823" cy="193083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2986335" y="5766080"/>
                  <a:ext cx="360937" cy="192439"/>
                </a:xfrm>
                <a:prstGeom prst="roundRect">
                  <a:avLst/>
                </a:prstGeom>
                <a:solidFill>
                  <a:srgbClr val="C7C7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876215" y="5715088"/>
                  <a:ext cx="634342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smtClean="0">
                      <a:solidFill>
                        <a:srgbClr val="000099"/>
                      </a:solidFill>
                    </a:rPr>
                    <a:t>DM</a:t>
                  </a:r>
                  <a:endParaRPr lang="nb-NO" sz="1200" b="1" dirty="0">
                    <a:solidFill>
                      <a:srgbClr val="000099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20410469">
                  <a:off x="4468162" y="4444284"/>
                  <a:ext cx="892506" cy="404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5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CC0000"/>
                      </a:solidFill>
                    </a:rPr>
                    <a:t>HIMU</a:t>
                  </a:r>
                  <a:endParaRPr lang="nb-NO" sz="1200" b="1" dirty="0" smtClean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015250" y="2299049"/>
                  <a:ext cx="733459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0099FF"/>
                      </a:solidFill>
                    </a:rPr>
                    <a:t>EM2</a:t>
                  </a:r>
                  <a:endParaRPr lang="nb-NO" sz="1200" dirty="0">
                    <a:solidFill>
                      <a:srgbClr val="0099FF"/>
                    </a:solidFill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21234630">
                  <a:off x="1873565" y="3232863"/>
                  <a:ext cx="235917" cy="193083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723189" y="3172557"/>
                  <a:ext cx="733459" cy="3136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000"/>
                    </a:lnSpc>
                    <a:spcBef>
                      <a:spcPts val="0"/>
                    </a:spcBef>
                  </a:pPr>
                  <a:r>
                    <a:rPr lang="nb-NO" sz="1200" b="1" dirty="0" err="1" smtClean="0">
                      <a:solidFill>
                        <a:srgbClr val="FF6600"/>
                      </a:solidFill>
                    </a:rPr>
                    <a:t>EM1</a:t>
                  </a:r>
                  <a:endParaRPr lang="nb-NO" sz="1200" b="1" dirty="0">
                    <a:solidFill>
                      <a:srgbClr val="FF6600"/>
                    </a:solidFill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388555" y="1436569"/>
                <a:ext cx="2078682" cy="56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500" b="1" dirty="0" smtClean="0">
                    <a:solidFill>
                      <a:srgbClr val="0066FF"/>
                    </a:solidFill>
                  </a:rPr>
                  <a:t>Sr-Nd-Pb isotope space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500" b="1" dirty="0" smtClean="0">
                    <a:solidFill>
                      <a:srgbClr val="0066FF"/>
                    </a:solidFill>
                  </a:rPr>
                  <a:t>  </a:t>
                </a:r>
                <a:r>
                  <a:rPr lang="nb-NO" sz="1500" dirty="0" smtClean="0">
                    <a:solidFill>
                      <a:srgbClr val="0066FF"/>
                    </a:solidFill>
                  </a:rPr>
                  <a:t>3D-visualization</a:t>
                </a:r>
                <a:endParaRPr lang="en-GB" sz="1500" dirty="0">
                  <a:solidFill>
                    <a:srgbClr val="0066FF"/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 rot="2018390">
              <a:off x="5443243" y="5026063"/>
              <a:ext cx="229339" cy="563472"/>
            </a:xfrm>
            <a:prstGeom prst="roundRect">
              <a:avLst/>
            </a:prstGeom>
            <a:noFill/>
            <a:ln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645096" y="4949018"/>
              <a:ext cx="261625" cy="958225"/>
              <a:chOff x="5645096" y="4949018"/>
              <a:chExt cx="261625" cy="958225"/>
            </a:xfrm>
          </p:grpSpPr>
          <p:sp>
            <p:nvSpPr>
              <p:cNvPr id="14" name="Rectangle 13"/>
              <p:cNvSpPr/>
              <p:nvPr/>
            </p:nvSpPr>
            <p:spPr>
              <a:xfrm rot="18134213">
                <a:off x="5454675" y="5342629"/>
                <a:ext cx="609189" cy="173466"/>
              </a:xfrm>
              <a:prstGeom prst="rect">
                <a:avLst/>
              </a:prstGeom>
              <a:solidFill>
                <a:srgbClr val="CBCB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8217854">
                <a:off x="5296796" y="5297318"/>
                <a:ext cx="958225" cy="261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00"/>
                  </a:lnSpc>
                  <a:spcBef>
                    <a:spcPts val="0"/>
                  </a:spcBef>
                </a:pPr>
                <a:r>
                  <a:rPr lang="nb-NO" sz="1200" b="1" dirty="0" err="1" smtClean="0">
                    <a:solidFill>
                      <a:srgbClr val="FF00FF"/>
                    </a:solidFill>
                  </a:rPr>
                  <a:t>PREMA</a:t>
                </a:r>
                <a:endParaRPr lang="nb-NO" sz="1200" b="1" dirty="0" smtClean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236296" y="3379076"/>
              <a:ext cx="724044" cy="1850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8327" y="2956917"/>
            <a:ext cx="4139888" cy="3467729"/>
            <a:chOff x="4812258" y="1060719"/>
            <a:chExt cx="4139888" cy="3467729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258" y="1060719"/>
              <a:ext cx="4139888" cy="346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Arrow Connector 34"/>
            <p:cNvCxnSpPr/>
            <p:nvPr/>
          </p:nvCxnSpPr>
          <p:spPr>
            <a:xfrm flipV="1">
              <a:off x="5317262" y="2353911"/>
              <a:ext cx="1760088" cy="1738947"/>
            </a:xfrm>
            <a:prstGeom prst="straightConnector1">
              <a:avLst/>
            </a:prstGeom>
            <a:ln w="28575">
              <a:solidFill>
                <a:srgbClr val="0099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016976" y="206613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SCLM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116" y="74338"/>
            <a:ext cx="3734028" cy="20877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Updated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conclusions</a:t>
            </a:r>
            <a:r>
              <a:rPr lang="nb-NO" sz="1800" b="1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inferences</a:t>
            </a:r>
            <a:endParaRPr lang="nb-NO" sz="1800" b="1" dirty="0">
              <a:solidFill>
                <a:srgbClr val="3333FF"/>
              </a:solidFill>
            </a:endParaRPr>
          </a:p>
          <a:p>
            <a:r>
              <a:rPr lang="nb-NO" sz="1500" dirty="0" err="1" smtClean="0">
                <a:solidFill>
                  <a:srgbClr val="0066FF"/>
                </a:solidFill>
              </a:rPr>
              <a:t>Surface</a:t>
            </a:r>
            <a:r>
              <a:rPr lang="nb-NO" sz="1500" dirty="0" smtClean="0">
                <a:solidFill>
                  <a:srgbClr val="0066FF"/>
                </a:solidFill>
              </a:rPr>
              <a:t>-D"-</a:t>
            </a:r>
            <a:r>
              <a:rPr lang="nb-NO" sz="1500" dirty="0" err="1" smtClean="0">
                <a:solidFill>
                  <a:srgbClr val="0066FF"/>
                </a:solidFill>
              </a:rPr>
              <a:t>surface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recycling</a:t>
            </a:r>
            <a:r>
              <a:rPr lang="nb-NO" sz="1500" dirty="0" smtClean="0">
                <a:solidFill>
                  <a:srgbClr val="0066FF"/>
                </a:solidFill>
              </a:rPr>
              <a:t>: </a:t>
            </a:r>
            <a:r>
              <a:rPr lang="nb-NO" sz="1500" dirty="0" err="1" smtClean="0">
                <a:solidFill>
                  <a:srgbClr val="0066FF"/>
                </a:solidFill>
              </a:rPr>
              <a:t>time</a:t>
            </a:r>
            <a:r>
              <a:rPr lang="nb-NO" sz="1400" dirty="0" err="1" smtClean="0">
                <a:solidFill>
                  <a:srgbClr val="0066FF"/>
                </a:solidFill>
              </a:rPr>
              <a:t>scale</a:t>
            </a:r>
            <a:r>
              <a:rPr lang="nb-NO" sz="1300" dirty="0" smtClean="0">
                <a:solidFill>
                  <a:srgbClr val="0066FF"/>
                </a:solidFill>
              </a:rPr>
              <a:t>, </a:t>
            </a:r>
            <a:r>
              <a:rPr lang="nb-NO" sz="1300" dirty="0" err="1" smtClean="0">
                <a:solidFill>
                  <a:srgbClr val="0066FF"/>
                </a:solidFill>
              </a:rPr>
              <a:t>likely</a:t>
            </a:r>
            <a:endParaRPr lang="nb-NO" sz="1300" dirty="0" smtClean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err="1" smtClean="0">
                <a:solidFill>
                  <a:srgbClr val="0066FF"/>
                </a:solidFill>
              </a:rPr>
              <a:t>storage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sites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1900"/>
              </a:lnSpc>
            </a:pPr>
            <a:endParaRPr lang="nb-NO" sz="1500" dirty="0">
              <a:solidFill>
                <a:srgbClr val="0066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300" dirty="0" smtClean="0"/>
              <a:t> </a:t>
            </a:r>
            <a:r>
              <a:rPr lang="nb-NO" sz="1300" dirty="0" err="1" smtClean="0"/>
              <a:t>Asthenosphere</a:t>
            </a:r>
            <a:r>
              <a:rPr lang="nb-NO" sz="1300" dirty="0" smtClean="0"/>
              <a:t>-MORB: </a:t>
            </a:r>
            <a:r>
              <a:rPr lang="nb-NO" sz="1300" dirty="0" err="1" smtClean="0"/>
              <a:t>average</a:t>
            </a:r>
            <a:r>
              <a:rPr lang="nb-NO" sz="1300" dirty="0" smtClean="0"/>
              <a:t> </a:t>
            </a:r>
            <a:r>
              <a:rPr lang="nb-NO" sz="1300" dirty="0" err="1" smtClean="0"/>
              <a:t>model</a:t>
            </a:r>
            <a:r>
              <a:rPr lang="nb-NO" sz="1300" dirty="0" smtClean="0"/>
              <a:t> age: </a:t>
            </a:r>
            <a:r>
              <a:rPr lang="nb-NO" sz="1300" b="1" dirty="0" smtClean="0"/>
              <a:t>2.0 Gy </a:t>
            </a:r>
          </a:p>
          <a:p>
            <a:pPr>
              <a:lnSpc>
                <a:spcPts val="2200"/>
              </a:lnSpc>
            </a:pPr>
            <a:r>
              <a:rPr lang="nb-NO" sz="1300" dirty="0" smtClean="0"/>
              <a:t> </a:t>
            </a:r>
            <a:r>
              <a:rPr lang="nb-NO" sz="1300" dirty="0" err="1" smtClean="0"/>
              <a:t>OIB</a:t>
            </a:r>
            <a:r>
              <a:rPr lang="nb-NO" sz="1300" dirty="0" smtClean="0"/>
              <a:t> (</a:t>
            </a:r>
            <a:r>
              <a:rPr lang="nb-NO" sz="1300" dirty="0" err="1" smtClean="0"/>
              <a:t>leveraged</a:t>
            </a:r>
            <a:r>
              <a:rPr lang="nb-NO" sz="1300" dirty="0" smtClean="0"/>
              <a:t> by </a:t>
            </a:r>
            <a:r>
              <a:rPr lang="nb-NO" sz="1300" dirty="0" err="1" smtClean="0"/>
              <a:t>HIMU</a:t>
            </a:r>
            <a:r>
              <a:rPr lang="nb-NO" sz="1300" dirty="0" smtClean="0"/>
              <a:t>-ROC): </a:t>
            </a:r>
            <a:r>
              <a:rPr lang="nb-NO" sz="1300" b="1" dirty="0" smtClean="0"/>
              <a:t>1.5 </a:t>
            </a:r>
            <a:r>
              <a:rPr lang="nb-NO" sz="1300" b="1" dirty="0" smtClean="0">
                <a:latin typeface="Symbol" panose="05050102010706020507" pitchFamily="18" charset="2"/>
              </a:rPr>
              <a:t>-</a:t>
            </a:r>
            <a:r>
              <a:rPr lang="nb-NO" sz="1300" b="1" dirty="0" smtClean="0"/>
              <a:t> 2.5 Gy</a:t>
            </a:r>
          </a:p>
          <a:p>
            <a:pPr>
              <a:lnSpc>
                <a:spcPts val="2200"/>
              </a:lnSpc>
            </a:pPr>
            <a:r>
              <a:rPr lang="nb-NO" sz="1300" dirty="0"/>
              <a:t> </a:t>
            </a:r>
            <a:r>
              <a:rPr lang="nb-NO" sz="1300" dirty="0" err="1" smtClean="0"/>
              <a:t>Likely</a:t>
            </a:r>
            <a:r>
              <a:rPr lang="nb-NO" sz="1300" dirty="0" smtClean="0"/>
              <a:t> </a:t>
            </a:r>
            <a:r>
              <a:rPr lang="nb-NO" sz="1300" dirty="0" err="1" smtClean="0"/>
              <a:t>storage</a:t>
            </a:r>
            <a:r>
              <a:rPr lang="nb-NO" sz="1300" dirty="0" smtClean="0"/>
              <a:t> </a:t>
            </a:r>
            <a:r>
              <a:rPr lang="nb-NO" sz="1300" dirty="0" err="1" smtClean="0"/>
              <a:t>site</a:t>
            </a:r>
            <a:r>
              <a:rPr lang="nb-NO" sz="1300" dirty="0" smtClean="0"/>
              <a:t> for ROC:</a:t>
            </a:r>
          </a:p>
          <a:p>
            <a:pPr>
              <a:lnSpc>
                <a:spcPts val="1400"/>
              </a:lnSpc>
            </a:pPr>
            <a:r>
              <a:rPr lang="nb-NO" sz="1300" b="1" dirty="0"/>
              <a:t> </a:t>
            </a:r>
            <a:r>
              <a:rPr lang="nb-NO" sz="1300" b="1" dirty="0" smtClean="0"/>
              <a:t>           </a:t>
            </a:r>
            <a:r>
              <a:rPr lang="nb-NO" sz="1300" b="1" dirty="0" err="1" smtClean="0"/>
              <a:t>upper</a:t>
            </a:r>
            <a:r>
              <a:rPr lang="nb-NO" sz="1300" b="1" dirty="0" smtClean="0"/>
              <a:t> parts of </a:t>
            </a:r>
            <a:r>
              <a:rPr lang="nb-NO" sz="1300" b="1" dirty="0" err="1" smtClean="0"/>
              <a:t>LLSVP</a:t>
            </a:r>
            <a:r>
              <a:rPr lang="nb-NO" sz="1300" b="1" dirty="0" smtClean="0"/>
              <a:t>-piles</a:t>
            </a:r>
          </a:p>
        </p:txBody>
      </p:sp>
      <p:pic>
        <p:nvPicPr>
          <p:cNvPr id="5" name="Picture 2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" y="2958945"/>
            <a:ext cx="7686129" cy="38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807"/>
            <a:ext cx="4860032" cy="26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14928" y="6398506"/>
            <a:ext cx="1487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latin typeface="Times" pitchFamily="18" charset="0"/>
              </a:rPr>
              <a:t>Modified from Torsvik</a:t>
            </a:r>
          </a:p>
          <a:p>
            <a:r>
              <a:rPr lang="nb-NO" sz="1100" dirty="0">
                <a:latin typeface="Times" pitchFamily="18" charset="0"/>
              </a:rPr>
              <a:t> </a:t>
            </a:r>
            <a:r>
              <a:rPr lang="nb-NO" sz="1100" dirty="0" smtClean="0">
                <a:latin typeface="Times" pitchFamily="18" charset="0"/>
              </a:rPr>
              <a:t>     et al. (2016, CJES)</a:t>
            </a:r>
            <a:endParaRPr lang="en-GB" sz="1100" dirty="0">
              <a:latin typeface="Times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788024" y="58202"/>
            <a:ext cx="1438074" cy="2345167"/>
          </a:xfrm>
          <a:custGeom>
            <a:avLst/>
            <a:gdLst>
              <a:gd name="connsiteX0" fmla="*/ 1438074 w 1438074"/>
              <a:gd name="connsiteY0" fmla="*/ 2345167 h 2345167"/>
              <a:gd name="connsiteX1" fmla="*/ 846404 w 1438074"/>
              <a:gd name="connsiteY1" fmla="*/ 2339789 h 2345167"/>
              <a:gd name="connsiteX2" fmla="*/ 846404 w 1438074"/>
              <a:gd name="connsiteY2" fmla="*/ 2339789 h 2345167"/>
              <a:gd name="connsiteX3" fmla="*/ 507538 w 1438074"/>
              <a:gd name="connsiteY3" fmla="*/ 2296758 h 2345167"/>
              <a:gd name="connsiteX4" fmla="*/ 292385 w 1438074"/>
              <a:gd name="connsiteY4" fmla="*/ 2119257 h 2345167"/>
              <a:gd name="connsiteX5" fmla="*/ 61095 w 1438074"/>
              <a:gd name="connsiteY5" fmla="*/ 1764254 h 2345167"/>
              <a:gd name="connsiteX6" fmla="*/ 7307 w 1438074"/>
              <a:gd name="connsiteY6" fmla="*/ 1065007 h 2345167"/>
              <a:gd name="connsiteX7" fmla="*/ 1928 w 1438074"/>
              <a:gd name="connsiteY7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8074" h="2345167">
                <a:moveTo>
                  <a:pt x="1438074" y="2345167"/>
                </a:moveTo>
                <a:lnTo>
                  <a:pt x="846404" y="2339789"/>
                </a:lnTo>
                <a:lnTo>
                  <a:pt x="846404" y="2339789"/>
                </a:lnTo>
                <a:cubicBezTo>
                  <a:pt x="789926" y="2332617"/>
                  <a:pt x="599874" y="2333513"/>
                  <a:pt x="507538" y="2296758"/>
                </a:cubicBezTo>
                <a:cubicBezTo>
                  <a:pt x="415201" y="2260003"/>
                  <a:pt x="366792" y="2208008"/>
                  <a:pt x="292385" y="2119257"/>
                </a:cubicBezTo>
                <a:cubicBezTo>
                  <a:pt x="217978" y="2030506"/>
                  <a:pt x="108608" y="1939962"/>
                  <a:pt x="61095" y="1764254"/>
                </a:cubicBezTo>
                <a:cubicBezTo>
                  <a:pt x="13582" y="1588546"/>
                  <a:pt x="17168" y="1359049"/>
                  <a:pt x="7307" y="1065007"/>
                </a:cubicBezTo>
                <a:cubicBezTo>
                  <a:pt x="-2554" y="770965"/>
                  <a:pt x="-313" y="385482"/>
                  <a:pt x="1928" y="0"/>
                </a:cubicBezTo>
              </a:path>
            </a:pathLst>
          </a:custGeom>
          <a:noFill/>
          <a:ln w="101600">
            <a:solidFill>
              <a:srgbClr val="FF00FF">
                <a:alpha val="3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5129" y="617600"/>
            <a:ext cx="2544284" cy="28469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500" dirty="0" smtClean="0">
                <a:solidFill>
                  <a:srgbClr val="FF00FF"/>
                </a:solidFill>
              </a:rPr>
              <a:t>and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b="1" dirty="0" smtClean="0">
                <a:solidFill>
                  <a:srgbClr val="FF00FF"/>
                </a:solidFill>
              </a:rPr>
              <a:t>bilateral </a:t>
            </a:r>
            <a:r>
              <a:rPr lang="nb-NO" sz="1500" b="1" dirty="0" err="1" smtClean="0">
                <a:solidFill>
                  <a:srgbClr val="FF00FF"/>
                </a:solidFill>
              </a:rPr>
              <a:t>plume</a:t>
            </a:r>
            <a:r>
              <a:rPr lang="nb-NO" sz="1500" b="1" dirty="0" smtClean="0">
                <a:solidFill>
                  <a:srgbClr val="FF00FF"/>
                </a:solidFill>
              </a:rPr>
              <a:t> </a:t>
            </a:r>
            <a:r>
              <a:rPr lang="nb-NO" sz="1500" b="1" dirty="0" err="1" smtClean="0">
                <a:solidFill>
                  <a:srgbClr val="FF00FF"/>
                </a:solidFill>
              </a:rPr>
              <a:t>zonation</a:t>
            </a:r>
            <a:endParaRPr lang="nb-NO" sz="1500" b="1" dirty="0" smtClean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55" y="92400"/>
            <a:ext cx="419972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smtClean="0">
                <a:solidFill>
                  <a:srgbClr val="3333FF"/>
                </a:solidFill>
              </a:rPr>
              <a:t>Lateral T</a:t>
            </a:r>
            <a:r>
              <a:rPr lang="nb-NO" sz="1800" baseline="-25000" smtClean="0">
                <a:solidFill>
                  <a:srgbClr val="3333FF"/>
                </a:solidFill>
              </a:rPr>
              <a:t>P</a:t>
            </a:r>
            <a:r>
              <a:rPr lang="nb-NO" sz="1800" smtClean="0">
                <a:solidFill>
                  <a:srgbClr val="3333FF"/>
                </a:solidFill>
              </a:rPr>
              <a:t>-variation along the main MORs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439" y="842322"/>
            <a:ext cx="9110537" cy="5964680"/>
            <a:chOff x="0" y="836712"/>
            <a:chExt cx="9110537" cy="59646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6712"/>
              <a:ext cx="9110537" cy="554461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061593" y="6541045"/>
              <a:ext cx="3036277" cy="1280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097869" y="6101492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51184" y="6493615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D</a:t>
              </a:r>
              <a:r>
                <a:rPr lang="en-GB" sz="1400" smtClean="0">
                  <a:solidFill>
                    <a:srgbClr val="3333FF"/>
                  </a:solidFill>
                </a:rPr>
                <a:t>T</a:t>
              </a:r>
              <a:r>
                <a:rPr lang="en-GB" sz="1400" baseline="-25000" smtClean="0">
                  <a:solidFill>
                    <a:srgbClr val="3333FF"/>
                  </a:solidFill>
                </a:rPr>
                <a:t>P</a:t>
              </a:r>
              <a:r>
                <a:rPr lang="en-GB" sz="1400" smtClean="0">
                  <a:solidFill>
                    <a:srgbClr val="3333FF"/>
                  </a:solidFill>
                </a:rPr>
                <a:t>: 150</a:t>
              </a:r>
              <a:endParaRPr lang="en-GB" sz="1400">
                <a:solidFill>
                  <a:srgbClr val="3333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3058284" y="6108038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414" y="465824"/>
            <a:ext cx="6582810" cy="5078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smtClean="0"/>
              <a:t>Based on depths ridge depth, crustal thickness, geochemistry and V</a:t>
            </a:r>
            <a:r>
              <a:rPr lang="nb-NO" sz="1400" baseline="-25000" smtClean="0"/>
              <a:t>S</a:t>
            </a:r>
            <a:r>
              <a:rPr lang="nb-NO" sz="1400" smtClean="0"/>
              <a:t> at 300 km depth</a:t>
            </a:r>
          </a:p>
          <a:p>
            <a:r>
              <a:rPr lang="nb-NO" sz="1300" smtClean="0"/>
              <a:t>  (Dalton et al. 2014, Sci.)</a:t>
            </a:r>
            <a:endParaRPr lang="nb-NO" sz="1300" baseline="-25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725101" y="102908"/>
            <a:ext cx="2304256" cy="759182"/>
          </a:xfrm>
          <a:prstGeom prst="rect">
            <a:avLst/>
          </a:prstGeom>
          <a:solidFill>
            <a:srgbClr val="FFE5E5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mtClean="0">
                <a:solidFill>
                  <a:srgbClr val="FF0000"/>
                </a:solidFill>
              </a:rPr>
              <a:t>327 data points</a:t>
            </a:r>
          </a:p>
          <a:p>
            <a:pPr>
              <a:lnSpc>
                <a:spcPts val="2600"/>
              </a:lnSpc>
            </a:pPr>
            <a:r>
              <a:rPr lang="nb-NO" b="1" smtClean="0">
                <a:solidFill>
                  <a:srgbClr val="FF0000"/>
                </a:solidFill>
              </a:rPr>
              <a:t>Average T</a:t>
            </a:r>
            <a:r>
              <a:rPr lang="nb-NO" b="1" baseline="-25000" smtClean="0">
                <a:solidFill>
                  <a:srgbClr val="FF0000"/>
                </a:solidFill>
              </a:rPr>
              <a:t>P</a:t>
            </a:r>
            <a:r>
              <a:rPr lang="nb-NO" b="1" smtClean="0">
                <a:solidFill>
                  <a:srgbClr val="FF0000"/>
                </a:solidFill>
              </a:rPr>
              <a:t>: 1386 C </a:t>
            </a:r>
            <a:endParaRPr lang="nb-NO" b="1" dirty="0" smtClean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8144" y="5862257"/>
            <a:ext cx="521436" cy="25244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697387" y="5203558"/>
            <a:ext cx="23596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It is difficult to separate a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plume effect from ‘ambient’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asthenospheric upwelling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9620" y="6061409"/>
            <a:ext cx="2198935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smtClean="0">
                <a:solidFill>
                  <a:srgbClr val="FF0000"/>
                </a:solidFill>
                <a:cs typeface="Times New Roman" panose="02020603050405020304" pitchFamily="18" charset="0"/>
              </a:rPr>
              <a:t>The Iceland plume </a:t>
            </a:r>
            <a:r>
              <a:rPr lang="en-GB" sz="1300" smtClean="0">
                <a:solidFill>
                  <a:srgbClr val="FF0000"/>
                </a:solidFill>
              </a:rPr>
              <a:t>T</a:t>
            </a:r>
            <a:r>
              <a:rPr lang="en-GB" sz="1300" baseline="-25000" smtClean="0">
                <a:solidFill>
                  <a:srgbClr val="FF0000"/>
                </a:solidFill>
              </a:rPr>
              <a:t>P</a:t>
            </a:r>
            <a:r>
              <a:rPr lang="en-GB" sz="1300" smtClean="0">
                <a:solidFill>
                  <a:srgbClr val="FF0000"/>
                </a:solidFill>
              </a:rPr>
              <a:t> is much</a:t>
            </a:r>
          </a:p>
          <a:p>
            <a:r>
              <a:rPr lang="en-GB" sz="1300" smtClean="0">
                <a:solidFill>
                  <a:srgbClr val="FF0000"/>
                </a:solidFill>
              </a:rPr>
              <a:t>higher: 1609 C</a:t>
            </a:r>
            <a:endParaRPr lang="en-GB" sz="130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389580" y="6061406"/>
            <a:ext cx="359029" cy="15988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41" y="1677058"/>
            <a:ext cx="4315140" cy="512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7517" y="4098255"/>
            <a:ext cx="8162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hydrous,</a:t>
            </a:r>
          </a:p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carbonatitic</a:t>
            </a:r>
          </a:p>
          <a:p>
            <a:pPr>
              <a:lnSpc>
                <a:spcPts val="1000"/>
              </a:lnSpc>
            </a:pPr>
            <a:r>
              <a:rPr lang="nb-NO" sz="1050" dirty="0" smtClean="0">
                <a:solidFill>
                  <a:srgbClr val="CC0000"/>
                </a:solidFill>
              </a:rPr>
              <a:t>fluids</a:t>
            </a:r>
            <a:endParaRPr lang="en-GB" sz="1050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7714" y="2922795"/>
            <a:ext cx="593432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Main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silicate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FF9900"/>
                </a:solidFill>
              </a:rPr>
              <a:t>melting</a:t>
            </a:r>
            <a:endParaRPr lang="en-GB" sz="1050" dirty="0">
              <a:solidFill>
                <a:srgbClr val="FF9900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4739888" y="937839"/>
            <a:ext cx="180800" cy="1395350"/>
          </a:xfrm>
          <a:prstGeom prst="leftBrace">
            <a:avLst>
              <a:gd name="adj1" fmla="val 56885"/>
              <a:gd name="adj2" fmla="val 5000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25616" y="1724254"/>
            <a:ext cx="950" cy="1356361"/>
          </a:xfrm>
          <a:prstGeom prst="line">
            <a:avLst/>
          </a:prstGeom>
          <a:ln w="635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28365" y="1639577"/>
            <a:ext cx="1910" cy="2005406"/>
          </a:xfrm>
          <a:prstGeom prst="line">
            <a:avLst/>
          </a:prstGeom>
          <a:ln w="635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99566" y="1081593"/>
            <a:ext cx="112082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 Primordial </a:t>
            </a:r>
          </a:p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baseline="30000" dirty="0" smtClean="0">
                <a:solidFill>
                  <a:srgbClr val="3333FF"/>
                </a:solidFill>
              </a:rPr>
              <a:t>3/4</a:t>
            </a:r>
            <a:r>
              <a:rPr lang="nb-NO" sz="1400" b="1" dirty="0" smtClean="0">
                <a:solidFill>
                  <a:srgbClr val="3333FF"/>
                </a:solidFill>
              </a:rPr>
              <a:t>He signal</a:t>
            </a:r>
            <a:endParaRPr lang="en-GB" sz="1400" b="1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073680">
            <a:off x="5577180" y="4047816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9900"/>
                </a:solidFill>
              </a:rPr>
              <a:t>flow trajectories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3171" y="2428562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CC0000"/>
                </a:solidFill>
              </a:rPr>
              <a:t>Melt accumulation</a:t>
            </a:r>
            <a:endParaRPr lang="en-GB" sz="1400" b="1" dirty="0">
              <a:solidFill>
                <a:srgbClr val="CC0000"/>
              </a:solidFill>
            </a:endParaRPr>
          </a:p>
        </p:txBody>
      </p:sp>
      <p:sp>
        <p:nvSpPr>
          <p:cNvPr id="19" name="Left Brace 18"/>
          <p:cNvSpPr/>
          <p:nvPr/>
        </p:nvSpPr>
        <p:spPr>
          <a:xfrm rot="10800000">
            <a:off x="7599258" y="4001984"/>
            <a:ext cx="113764" cy="1161595"/>
          </a:xfrm>
          <a:prstGeom prst="leftBrace">
            <a:avLst/>
          </a:prstGeom>
          <a:ln w="19050">
            <a:solidFill>
              <a:srgbClr val="F2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81667" y="4316012"/>
            <a:ext cx="1444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Fertile plume flow</a:t>
            </a:r>
          </a:p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towards</a:t>
            </a:r>
            <a:r>
              <a:rPr lang="nb-NO" sz="1200" b="1" dirty="0">
                <a:solidFill>
                  <a:srgbClr val="F29000"/>
                </a:solidFill>
              </a:rPr>
              <a:t> </a:t>
            </a:r>
            <a:r>
              <a:rPr lang="nb-NO" sz="1200" b="1" dirty="0" smtClean="0">
                <a:solidFill>
                  <a:srgbClr val="F29000"/>
                </a:solidFill>
              </a:rPr>
              <a:t>Galapagos</a:t>
            </a:r>
          </a:p>
          <a:p>
            <a:pPr>
              <a:lnSpc>
                <a:spcPts val="1200"/>
              </a:lnSpc>
            </a:pPr>
            <a:r>
              <a:rPr lang="nb-NO" sz="1200" b="1" dirty="0" smtClean="0">
                <a:solidFill>
                  <a:srgbClr val="F29000"/>
                </a:solidFill>
              </a:rPr>
              <a:t>spreading centre</a:t>
            </a:r>
            <a:endParaRPr lang="en-GB" sz="1200" b="1" dirty="0">
              <a:solidFill>
                <a:srgbClr val="F29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264070"/>
            <a:ext cx="2558714" cy="707886"/>
          </a:xfrm>
          <a:prstGeom prst="rect">
            <a:avLst/>
          </a:prstGeom>
          <a:solidFill>
            <a:srgbClr val="CCFFFF"/>
          </a:solidFill>
          <a:ln w="63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"Displaced primordial</a:t>
            </a:r>
          </a:p>
          <a:p>
            <a:r>
              <a:rPr lang="nb-NO" sz="2000" dirty="0" smtClean="0">
                <a:solidFill>
                  <a:srgbClr val="0000FF"/>
                </a:solidFill>
              </a:rPr>
              <a:t> He-signal", Galapagos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2486" y="199767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</a:rPr>
              <a:t>S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2398" y="18882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00"/>
                </a:solidFill>
              </a:rPr>
              <a:t>N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8769" y="5932188"/>
            <a:ext cx="1973617" cy="45140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End of main dehydration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and decarbonatization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971828" y="6220220"/>
            <a:ext cx="286941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19212" y="4102924"/>
            <a:ext cx="778419" cy="426383"/>
          </a:xfrm>
          <a:prstGeom prst="rect">
            <a:avLst/>
          </a:prstGeom>
          <a:noFill/>
          <a:ln w="19050"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6025837" y="2962895"/>
            <a:ext cx="648095" cy="439386"/>
          </a:xfrm>
          <a:prstGeom prst="rect">
            <a:avLst/>
          </a:prstGeom>
          <a:noFill/>
          <a:ln w="9525">
            <a:solidFill>
              <a:srgbClr val="FF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93051" y="1033664"/>
            <a:ext cx="1757212" cy="512961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Villagomez et al.,</a:t>
            </a: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>2014, Nature Geosci.</a:t>
            </a:r>
          </a:p>
        </p:txBody>
      </p:sp>
    </p:spTree>
    <p:extLst>
      <p:ext uri="{BB962C8B-B14F-4D97-AF65-F5344CB8AC3E}">
        <p14:creationId xmlns:p14="http://schemas.microsoft.com/office/powerpoint/2010/main" val="22298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55" y="1194322"/>
            <a:ext cx="3326895" cy="48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292" y="307508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944" y="4895505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400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7312" y="2238882"/>
            <a:ext cx="118654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300" b="1" dirty="0" smtClean="0">
                <a:solidFill>
                  <a:srgbClr val="E68900"/>
                </a:solidFill>
              </a:rPr>
              <a:t>Main melting </a:t>
            </a:r>
          </a:p>
          <a:p>
            <a:pPr>
              <a:lnSpc>
                <a:spcPts val="1100"/>
              </a:lnSpc>
            </a:pPr>
            <a:r>
              <a:rPr lang="nb-NO" sz="1300" b="1" dirty="0">
                <a:solidFill>
                  <a:srgbClr val="E68900"/>
                </a:solidFill>
              </a:rPr>
              <a:t> </a:t>
            </a:r>
            <a:r>
              <a:rPr lang="nb-NO" sz="1300" b="1" dirty="0" smtClean="0">
                <a:solidFill>
                  <a:srgbClr val="E68900"/>
                </a:solidFill>
              </a:rPr>
              <a:t>   zone</a:t>
            </a:r>
            <a:endParaRPr lang="en-GB" sz="1300" b="1" dirty="0">
              <a:solidFill>
                <a:srgbClr val="E689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48220" y="2434245"/>
            <a:ext cx="514350" cy="31750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2" y="6398559"/>
            <a:ext cx="2262660" cy="40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84707" y="4682259"/>
            <a:ext cx="1762021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600" b="1" dirty="0" smtClean="0">
                <a:solidFill>
                  <a:srgbClr val="000000"/>
                </a:solidFill>
              </a:rPr>
              <a:t>Plume flow</a:t>
            </a:r>
          </a:p>
          <a:p>
            <a:pPr>
              <a:lnSpc>
                <a:spcPts val="1300"/>
              </a:lnSpc>
            </a:pPr>
            <a:r>
              <a:rPr lang="nb-NO" sz="1600" b="1" dirty="0" smtClean="0">
                <a:solidFill>
                  <a:srgbClr val="000000"/>
                </a:solidFill>
              </a:rPr>
              <a:t>trajectories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000000"/>
                </a:solidFill>
              </a:rPr>
              <a:t>(stippled centre line)</a:t>
            </a:r>
          </a:p>
          <a:p>
            <a:pPr>
              <a:lnSpc>
                <a:spcPts val="2000"/>
              </a:lnSpc>
            </a:pPr>
            <a:r>
              <a:rPr lang="nb-NO" sz="1400" dirty="0">
                <a:solidFill>
                  <a:srgbClr val="000000"/>
                </a:solidFill>
              </a:rPr>
              <a:t>  </a:t>
            </a:r>
            <a:r>
              <a:rPr lang="nb-NO" sz="1400" dirty="0" smtClean="0">
                <a:solidFill>
                  <a:srgbClr val="000000"/>
                </a:solidFill>
              </a:rPr>
              <a:t> &amp;</a:t>
            </a:r>
          </a:p>
          <a:p>
            <a:pPr>
              <a:lnSpc>
                <a:spcPts val="2000"/>
              </a:lnSpc>
            </a:pPr>
            <a:r>
              <a:rPr lang="nb-NO" sz="1400" dirty="0" smtClean="0">
                <a:solidFill>
                  <a:srgbClr val="000000"/>
                </a:solidFill>
              </a:rPr>
              <a:t>Schematic flow speed</a:t>
            </a:r>
          </a:p>
          <a:p>
            <a:pPr>
              <a:lnSpc>
                <a:spcPts val="1300"/>
              </a:lnSpc>
            </a:pPr>
            <a:r>
              <a:rPr lang="nb-NO" sz="1400" dirty="0">
                <a:solidFill>
                  <a:srgbClr val="000000"/>
                </a:solidFill>
              </a:rPr>
              <a:t> </a:t>
            </a:r>
            <a:r>
              <a:rPr lang="nb-NO" sz="1400" dirty="0" smtClean="0">
                <a:solidFill>
                  <a:srgbClr val="000000"/>
                </a:solidFill>
              </a:rPr>
              <a:t>(white arrows)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55989" y="589705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0961" y="589725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0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478752" y="1074836"/>
            <a:ext cx="5181" cy="3999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58536" y="5906791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100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6489" y="591610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200 km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8880" y="591980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0</a:t>
            </a:r>
            <a:endParaRPr lang="en-GB" sz="1400" dirty="0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23138" y="1194322"/>
            <a:ext cx="3330628" cy="5025551"/>
            <a:chOff x="5364088" y="691543"/>
            <a:chExt cx="3594945" cy="541000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691543"/>
              <a:ext cx="3546398" cy="519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621860" y="4554575"/>
              <a:ext cx="100811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 rot="20654008">
              <a:off x="7526374" y="4280002"/>
              <a:ext cx="143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Carbonated and</a:t>
              </a:r>
            </a:p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hydrous mantle</a:t>
              </a:r>
            </a:p>
            <a:p>
              <a:pPr>
                <a:lnSpc>
                  <a:spcPts val="1400"/>
                </a:lnSpc>
              </a:pPr>
              <a:r>
                <a:rPr lang="nb-NO" sz="1400" b="1" dirty="0" smtClean="0">
                  <a:solidFill>
                    <a:srgbClr val="33CCFF"/>
                  </a:solidFill>
                </a:rPr>
                <a:t>solidus </a:t>
              </a:r>
              <a:endParaRPr lang="en-GB" sz="1400" b="1" dirty="0">
                <a:solidFill>
                  <a:srgbClr val="33CC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08414" y="4140957"/>
              <a:ext cx="3448050" cy="1335588"/>
            </a:xfrm>
            <a:custGeom>
              <a:avLst/>
              <a:gdLst>
                <a:gd name="connsiteX0" fmla="*/ 0 w 3448050"/>
                <a:gd name="connsiteY0" fmla="*/ 50800 h 1335588"/>
                <a:gd name="connsiteX1" fmla="*/ 146050 w 3448050"/>
                <a:gd name="connsiteY1" fmla="*/ 133350 h 1335588"/>
                <a:gd name="connsiteX2" fmla="*/ 241300 w 3448050"/>
                <a:gd name="connsiteY2" fmla="*/ 184150 h 1335588"/>
                <a:gd name="connsiteX3" fmla="*/ 304800 w 3448050"/>
                <a:gd name="connsiteY3" fmla="*/ 247650 h 1335588"/>
                <a:gd name="connsiteX4" fmla="*/ 355600 w 3448050"/>
                <a:gd name="connsiteY4" fmla="*/ 361950 h 1335588"/>
                <a:gd name="connsiteX5" fmla="*/ 387350 w 3448050"/>
                <a:gd name="connsiteY5" fmla="*/ 539750 h 1335588"/>
                <a:gd name="connsiteX6" fmla="*/ 393700 w 3448050"/>
                <a:gd name="connsiteY6" fmla="*/ 927100 h 1335588"/>
                <a:gd name="connsiteX7" fmla="*/ 419100 w 3448050"/>
                <a:gd name="connsiteY7" fmla="*/ 1130300 h 1335588"/>
                <a:gd name="connsiteX8" fmla="*/ 488950 w 3448050"/>
                <a:gd name="connsiteY8" fmla="*/ 1257300 h 1335588"/>
                <a:gd name="connsiteX9" fmla="*/ 628650 w 3448050"/>
                <a:gd name="connsiteY9" fmla="*/ 1333500 h 1335588"/>
                <a:gd name="connsiteX10" fmla="*/ 869950 w 3448050"/>
                <a:gd name="connsiteY10" fmla="*/ 1301750 h 1335588"/>
                <a:gd name="connsiteX11" fmla="*/ 1143000 w 3448050"/>
                <a:gd name="connsiteY11" fmla="*/ 1174750 h 1335588"/>
                <a:gd name="connsiteX12" fmla="*/ 1352550 w 3448050"/>
                <a:gd name="connsiteY12" fmla="*/ 1028700 h 1335588"/>
                <a:gd name="connsiteX13" fmla="*/ 1524000 w 3448050"/>
                <a:gd name="connsiteY13" fmla="*/ 895350 h 1335588"/>
                <a:gd name="connsiteX14" fmla="*/ 1714500 w 3448050"/>
                <a:gd name="connsiteY14" fmla="*/ 723900 h 1335588"/>
                <a:gd name="connsiteX15" fmla="*/ 1892300 w 3448050"/>
                <a:gd name="connsiteY15" fmla="*/ 565150 h 1335588"/>
                <a:gd name="connsiteX16" fmla="*/ 2063750 w 3448050"/>
                <a:gd name="connsiteY16" fmla="*/ 412750 h 1335588"/>
                <a:gd name="connsiteX17" fmla="*/ 2324100 w 3448050"/>
                <a:gd name="connsiteY17" fmla="*/ 254000 h 1335588"/>
                <a:gd name="connsiteX18" fmla="*/ 2527300 w 3448050"/>
                <a:gd name="connsiteY18" fmla="*/ 184150 h 1335588"/>
                <a:gd name="connsiteX19" fmla="*/ 2749550 w 3448050"/>
                <a:gd name="connsiteY19" fmla="*/ 114300 h 1335588"/>
                <a:gd name="connsiteX20" fmla="*/ 3092450 w 3448050"/>
                <a:gd name="connsiteY20" fmla="*/ 38100 h 1335588"/>
                <a:gd name="connsiteX21" fmla="*/ 3289300 w 3448050"/>
                <a:gd name="connsiteY21" fmla="*/ 6350 h 1335588"/>
                <a:gd name="connsiteX22" fmla="*/ 3448050 w 3448050"/>
                <a:gd name="connsiteY22" fmla="*/ 0 h 133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48050" h="1335588">
                  <a:moveTo>
                    <a:pt x="0" y="50800"/>
                  </a:moveTo>
                  <a:lnTo>
                    <a:pt x="146050" y="133350"/>
                  </a:lnTo>
                  <a:cubicBezTo>
                    <a:pt x="186267" y="155575"/>
                    <a:pt x="214842" y="165100"/>
                    <a:pt x="241300" y="184150"/>
                  </a:cubicBezTo>
                  <a:cubicBezTo>
                    <a:pt x="267758" y="203200"/>
                    <a:pt x="285750" y="218017"/>
                    <a:pt x="304800" y="247650"/>
                  </a:cubicBezTo>
                  <a:cubicBezTo>
                    <a:pt x="323850" y="277283"/>
                    <a:pt x="341842" y="313267"/>
                    <a:pt x="355600" y="361950"/>
                  </a:cubicBezTo>
                  <a:cubicBezTo>
                    <a:pt x="369358" y="410633"/>
                    <a:pt x="381000" y="445558"/>
                    <a:pt x="387350" y="539750"/>
                  </a:cubicBezTo>
                  <a:cubicBezTo>
                    <a:pt x="393700" y="633942"/>
                    <a:pt x="388408" y="828675"/>
                    <a:pt x="393700" y="927100"/>
                  </a:cubicBezTo>
                  <a:cubicBezTo>
                    <a:pt x="398992" y="1025525"/>
                    <a:pt x="403225" y="1075267"/>
                    <a:pt x="419100" y="1130300"/>
                  </a:cubicBezTo>
                  <a:cubicBezTo>
                    <a:pt x="434975" y="1185333"/>
                    <a:pt x="454025" y="1223433"/>
                    <a:pt x="488950" y="1257300"/>
                  </a:cubicBezTo>
                  <a:cubicBezTo>
                    <a:pt x="523875" y="1291167"/>
                    <a:pt x="565150" y="1326092"/>
                    <a:pt x="628650" y="1333500"/>
                  </a:cubicBezTo>
                  <a:cubicBezTo>
                    <a:pt x="692150" y="1340908"/>
                    <a:pt x="784225" y="1328208"/>
                    <a:pt x="869950" y="1301750"/>
                  </a:cubicBezTo>
                  <a:cubicBezTo>
                    <a:pt x="955675" y="1275292"/>
                    <a:pt x="1062567" y="1220258"/>
                    <a:pt x="1143000" y="1174750"/>
                  </a:cubicBezTo>
                  <a:cubicBezTo>
                    <a:pt x="1223433" y="1129242"/>
                    <a:pt x="1289050" y="1075267"/>
                    <a:pt x="1352550" y="1028700"/>
                  </a:cubicBezTo>
                  <a:cubicBezTo>
                    <a:pt x="1416050" y="982133"/>
                    <a:pt x="1463675" y="946150"/>
                    <a:pt x="1524000" y="895350"/>
                  </a:cubicBezTo>
                  <a:cubicBezTo>
                    <a:pt x="1584325" y="844550"/>
                    <a:pt x="1714500" y="723900"/>
                    <a:pt x="1714500" y="723900"/>
                  </a:cubicBezTo>
                  <a:lnTo>
                    <a:pt x="1892300" y="565150"/>
                  </a:lnTo>
                  <a:cubicBezTo>
                    <a:pt x="1950508" y="513292"/>
                    <a:pt x="1991783" y="464608"/>
                    <a:pt x="2063750" y="412750"/>
                  </a:cubicBezTo>
                  <a:cubicBezTo>
                    <a:pt x="2135717" y="360892"/>
                    <a:pt x="2246842" y="292100"/>
                    <a:pt x="2324100" y="254000"/>
                  </a:cubicBezTo>
                  <a:cubicBezTo>
                    <a:pt x="2401358" y="215900"/>
                    <a:pt x="2456392" y="207433"/>
                    <a:pt x="2527300" y="184150"/>
                  </a:cubicBezTo>
                  <a:cubicBezTo>
                    <a:pt x="2598208" y="160867"/>
                    <a:pt x="2655358" y="138642"/>
                    <a:pt x="2749550" y="114300"/>
                  </a:cubicBezTo>
                  <a:cubicBezTo>
                    <a:pt x="2843742" y="89958"/>
                    <a:pt x="3002492" y="56092"/>
                    <a:pt x="3092450" y="38100"/>
                  </a:cubicBezTo>
                  <a:cubicBezTo>
                    <a:pt x="3182408" y="20108"/>
                    <a:pt x="3230033" y="12700"/>
                    <a:pt x="3289300" y="6350"/>
                  </a:cubicBezTo>
                  <a:cubicBezTo>
                    <a:pt x="3348567" y="0"/>
                    <a:pt x="3398308" y="0"/>
                    <a:pt x="3448050" y="0"/>
                  </a:cubicBezTo>
                </a:path>
              </a:pathLst>
            </a:custGeom>
            <a:noFill/>
            <a:ln w="571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6489017" y="967189"/>
              <a:ext cx="5458" cy="483537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158456" y="5793767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>
                  <a:solidFill>
                    <a:srgbClr val="000000"/>
                  </a:solidFill>
                </a:rPr>
                <a:t>100 km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7599451">
              <a:off x="7189964" y="3080558"/>
              <a:ext cx="1744315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Trajectories, hydrous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and carbonatitic fluids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>
                  <a:solidFill>
                    <a:srgbClr val="0000FF"/>
                  </a:solidFill>
                </a:rPr>
                <a:t>(star: central trajectory)</a:t>
              </a:r>
              <a:endParaRPr lang="en-GB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3905" y="92976"/>
            <a:ext cx="4488729" cy="438582"/>
          </a:xfrm>
          <a:prstGeom prst="rect">
            <a:avLst/>
          </a:prstGeom>
          <a:solidFill>
            <a:srgbClr val="CCFFFF"/>
          </a:solidFill>
          <a:ln w="63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"Displaced primordial He-signal", Hawaii</a:t>
            </a:r>
            <a:endParaRPr lang="nb-NO" sz="1600" dirty="0" smtClean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7427" y="6160965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2060"/>
                </a:solidFill>
              </a:rPr>
              <a:t>Distance from onset of main melting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 rot="5400000">
            <a:off x="6731383" y="935676"/>
            <a:ext cx="180800" cy="467118"/>
          </a:xfrm>
          <a:prstGeom prst="leftBrace">
            <a:avLst>
              <a:gd name="adj1" fmla="val 56885"/>
              <a:gd name="adj2" fmla="val 5000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6321487" y="537052"/>
            <a:ext cx="106311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b="1" dirty="0" smtClean="0">
                <a:solidFill>
                  <a:srgbClr val="3333FF"/>
                </a:solidFill>
              </a:rPr>
              <a:t>Primordial </a:t>
            </a:r>
          </a:p>
          <a:p>
            <a:pPr>
              <a:lnSpc>
                <a:spcPts val="1300"/>
              </a:lnSpc>
            </a:pPr>
            <a:r>
              <a:rPr lang="nb-NO" sz="1200" b="1" baseline="30000" dirty="0" smtClean="0">
                <a:solidFill>
                  <a:srgbClr val="3333FF"/>
                </a:solidFill>
              </a:rPr>
              <a:t>3/4</a:t>
            </a:r>
            <a:r>
              <a:rPr lang="nb-NO" sz="1200" b="1" dirty="0" smtClean="0">
                <a:solidFill>
                  <a:srgbClr val="3333FF"/>
                </a:solidFill>
              </a:rPr>
              <a:t>He signal,</a:t>
            </a:r>
          </a:p>
          <a:p>
            <a:pPr>
              <a:lnSpc>
                <a:spcPts val="1300"/>
              </a:lnSpc>
            </a:pPr>
            <a:r>
              <a:rPr lang="nb-NO" sz="1100" dirty="0" smtClean="0">
                <a:solidFill>
                  <a:srgbClr val="3333FF"/>
                </a:solidFill>
              </a:rPr>
              <a:t>Loihi seamount</a:t>
            </a:r>
            <a:endParaRPr lang="en-GB" sz="11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45" y="542976"/>
            <a:ext cx="1882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rgbClr val="000000"/>
                </a:solidFill>
              </a:rPr>
              <a:t>Hofmann et al. 2011, EPSL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900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65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5976664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b="1" dirty="0" smtClean="0">
                <a:solidFill>
                  <a:srgbClr val="0066FF"/>
                </a:solidFill>
              </a:rPr>
              <a:t>Bilateral </a:t>
            </a:r>
            <a:r>
              <a:rPr lang="nb-NO" sz="2400" b="1" dirty="0" err="1" smtClean="0">
                <a:solidFill>
                  <a:srgbClr val="0066FF"/>
                </a:solidFill>
              </a:rPr>
              <a:t>plume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zonation</a:t>
            </a:r>
            <a:r>
              <a:rPr lang="nb-NO" sz="2400" b="1" dirty="0" smtClean="0">
                <a:solidFill>
                  <a:srgbClr val="0066FF"/>
                </a:solidFill>
              </a:rPr>
              <a:t>, </a:t>
            </a:r>
            <a:r>
              <a:rPr lang="nb-NO" sz="2400" dirty="0" err="1" smtClean="0">
                <a:solidFill>
                  <a:srgbClr val="0066FF"/>
                </a:solidFill>
              </a:rPr>
              <a:t>the</a:t>
            </a:r>
            <a:r>
              <a:rPr lang="nb-NO" sz="2400" dirty="0" smtClean="0">
                <a:solidFill>
                  <a:srgbClr val="0066FF"/>
                </a:solidFill>
              </a:rPr>
              <a:t> Samoa </a:t>
            </a:r>
            <a:r>
              <a:rPr lang="nb-NO" sz="2400" dirty="0" err="1" smtClean="0">
                <a:solidFill>
                  <a:srgbClr val="0066FF"/>
                </a:solidFill>
              </a:rPr>
              <a:t>example</a:t>
            </a:r>
            <a:endParaRPr lang="nb-NO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1018274"/>
            <a:ext cx="4783608" cy="238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13" y="986582"/>
            <a:ext cx="3960440" cy="318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1" y="4058023"/>
            <a:ext cx="3367479" cy="25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13019"/>
            <a:ext cx="3755918" cy="21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09"/>
            <a:ext cx="813231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b="1" dirty="0" smtClean="0">
                <a:solidFill>
                  <a:srgbClr val="3333FF"/>
                </a:solidFill>
              </a:rPr>
              <a:t>Samoa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sz="1400" dirty="0" smtClean="0">
                <a:solidFill>
                  <a:srgbClr val="3333FF"/>
                </a:solidFill>
              </a:rPr>
              <a:t>Beautiful </a:t>
            </a:r>
            <a:r>
              <a:rPr lang="nb-NO" sz="1400" dirty="0" err="1" smtClean="0">
                <a:solidFill>
                  <a:srgbClr val="3333FF"/>
                </a:solidFill>
              </a:rPr>
              <a:t>example</a:t>
            </a:r>
            <a:r>
              <a:rPr lang="nb-NO" sz="1400" dirty="0" smtClean="0">
                <a:solidFill>
                  <a:srgbClr val="3333FF"/>
                </a:solidFill>
              </a:rPr>
              <a:t> of </a:t>
            </a:r>
            <a:r>
              <a:rPr lang="nb-NO" sz="1400" dirty="0" err="1" smtClean="0">
                <a:solidFill>
                  <a:srgbClr val="3333FF"/>
                </a:solidFill>
              </a:rPr>
              <a:t>resolved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heterogeneities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involving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>
                <a:solidFill>
                  <a:srgbClr val="B4B000"/>
                </a:solidFill>
              </a:rPr>
              <a:t>DM</a:t>
            </a:r>
            <a:r>
              <a:rPr lang="nb-NO" sz="1400" dirty="0">
                <a:solidFill>
                  <a:srgbClr val="3333FF"/>
                </a:solidFill>
              </a:rPr>
              <a:t>, </a:t>
            </a:r>
            <a:r>
              <a:rPr lang="nb-NO" sz="1400" b="1" dirty="0" err="1">
                <a:solidFill>
                  <a:srgbClr val="33CCFF"/>
                </a:solidFill>
              </a:rPr>
              <a:t>EM1</a:t>
            </a:r>
            <a:r>
              <a:rPr lang="nb-NO" sz="1400" dirty="0">
                <a:solidFill>
                  <a:srgbClr val="3333FF"/>
                </a:solidFill>
              </a:rPr>
              <a:t>, </a:t>
            </a:r>
            <a:r>
              <a:rPr lang="nb-NO" sz="1400" b="1" dirty="0" err="1" smtClean="0">
                <a:solidFill>
                  <a:srgbClr val="9900CC"/>
                </a:solidFill>
              </a:rPr>
              <a:t>EM2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b="1" dirty="0" err="1" smtClean="0">
                <a:solidFill>
                  <a:srgbClr val="0033CC"/>
                </a:solidFill>
              </a:rPr>
              <a:t>HIMU</a:t>
            </a:r>
            <a:r>
              <a:rPr lang="nb-NO" sz="1400" b="1" dirty="0" smtClean="0">
                <a:solidFill>
                  <a:srgbClr val="0033CC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components</a:t>
            </a:r>
            <a:r>
              <a:rPr lang="nb-NO" sz="1400" dirty="0" smtClean="0">
                <a:solidFill>
                  <a:srgbClr val="3333FF"/>
                </a:solidFill>
              </a:rPr>
              <a:t>,</a:t>
            </a:r>
            <a:endParaRPr lang="nb-NO" sz="1400" b="1" dirty="0" smtClean="0">
              <a:solidFill>
                <a:srgbClr val="0033CC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              </a:t>
            </a:r>
            <a:r>
              <a:rPr lang="nb-NO" sz="1400" dirty="0" err="1" smtClean="0">
                <a:solidFill>
                  <a:srgbClr val="3333FF"/>
                </a:solidFill>
              </a:rPr>
              <a:t>mixed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into</a:t>
            </a:r>
            <a:r>
              <a:rPr lang="nb-NO" sz="1400" dirty="0" smtClean="0">
                <a:solidFill>
                  <a:srgbClr val="3333FF"/>
                </a:solidFill>
              </a:rPr>
              <a:t> a </a:t>
            </a:r>
            <a:r>
              <a:rPr lang="nb-NO" sz="1400" b="1" dirty="0" err="1" smtClean="0">
                <a:solidFill>
                  <a:schemeClr val="bg1">
                    <a:lumMod val="50000"/>
                  </a:schemeClr>
                </a:solidFill>
              </a:rPr>
              <a:t>mildly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="1" dirty="0" err="1" smtClean="0">
                <a:solidFill>
                  <a:schemeClr val="bg1">
                    <a:lumMod val="50000"/>
                  </a:schemeClr>
                </a:solidFill>
              </a:rPr>
              <a:t>depleted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lower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mantle,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characterised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="1" dirty="0">
                <a:solidFill>
                  <a:schemeClr val="bg1">
                    <a:lumMod val="50000"/>
                  </a:schemeClr>
                </a:solidFill>
              </a:rPr>
              <a:t>"</a:t>
            </a:r>
            <a:r>
              <a:rPr lang="nb-NO" sz="1400" b="1" dirty="0" err="1">
                <a:solidFill>
                  <a:schemeClr val="bg1">
                    <a:lumMod val="50000"/>
                  </a:schemeClr>
                </a:solidFill>
              </a:rPr>
              <a:t>Common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"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component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(C, </a:t>
            </a:r>
            <a:endParaRPr lang="nb-NO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        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FOZO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PREMA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high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aseline="30000" dirty="0" err="1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nb-NO" sz="1400" baseline="30000" dirty="0" err="1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-ratio.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42835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3333FF"/>
                </a:solidFill>
              </a:rPr>
              <a:t>The </a:t>
            </a:r>
            <a:r>
              <a:rPr lang="nb-NO" sz="1800" b="1" dirty="0" err="1" smtClean="0">
                <a:solidFill>
                  <a:srgbClr val="3333FF"/>
                </a:solidFill>
              </a:rPr>
              <a:t>model</a:t>
            </a:r>
            <a:r>
              <a:rPr lang="nb-NO" sz="1800" b="1" dirty="0" smtClean="0">
                <a:solidFill>
                  <a:srgbClr val="3333FF"/>
                </a:solidFill>
              </a:rPr>
              <a:t>:</a:t>
            </a:r>
            <a:endParaRPr lang="en-GB" sz="1800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401" y="3719533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The C-</a:t>
            </a:r>
            <a:r>
              <a:rPr lang="nb-NO" sz="1400" dirty="0" err="1" smtClean="0">
                <a:solidFill>
                  <a:srgbClr val="3333FF"/>
                </a:solidFill>
              </a:rPr>
              <a:t>component</a:t>
            </a:r>
            <a:r>
              <a:rPr lang="nb-NO" sz="1400" dirty="0" smtClean="0">
                <a:solidFill>
                  <a:srgbClr val="3333FF"/>
                </a:solidFill>
              </a:rPr>
              <a:t> is a </a:t>
            </a:r>
            <a:r>
              <a:rPr lang="nb-NO" sz="1400" dirty="0" err="1" smtClean="0">
                <a:solidFill>
                  <a:srgbClr val="3333FF"/>
                </a:solidFill>
              </a:rPr>
              <a:t>high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aseline="30000" dirty="0" smtClean="0">
                <a:solidFill>
                  <a:srgbClr val="3333FF"/>
                </a:solidFill>
              </a:rPr>
              <a:t>3</a:t>
            </a:r>
            <a:r>
              <a:rPr lang="nb-NO" sz="1400" dirty="0" smtClean="0">
                <a:solidFill>
                  <a:srgbClr val="3333FF"/>
                </a:solidFill>
              </a:rPr>
              <a:t>He/</a:t>
            </a:r>
            <a:r>
              <a:rPr lang="nb-NO" sz="1400" baseline="30000" dirty="0" smtClean="0">
                <a:solidFill>
                  <a:srgbClr val="3333FF"/>
                </a:solidFill>
              </a:rPr>
              <a:t>4</a:t>
            </a:r>
            <a:r>
              <a:rPr lang="nb-NO" sz="1400" dirty="0" smtClean="0">
                <a:solidFill>
                  <a:srgbClr val="3333FF"/>
                </a:solidFill>
              </a:rPr>
              <a:t>He </a:t>
            </a:r>
            <a:r>
              <a:rPr lang="nb-NO" sz="1400" dirty="0" err="1" smtClean="0">
                <a:solidFill>
                  <a:srgbClr val="3333FF"/>
                </a:solidFill>
              </a:rPr>
              <a:t>component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3869" y="995368"/>
            <a:ext cx="175400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Four </a:t>
            </a:r>
            <a:r>
              <a:rPr lang="nb-NO" sz="1200" dirty="0" err="1" smtClean="0">
                <a:solidFill>
                  <a:srgbClr val="3333FF"/>
                </a:solidFill>
              </a:rPr>
              <a:t>independant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mixing</a:t>
            </a:r>
            <a:endParaRPr lang="nb-NO" sz="1200" dirty="0">
              <a:solidFill>
                <a:srgbClr val="3333FF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3333FF"/>
                </a:solidFill>
              </a:rPr>
              <a:t>arrays</a:t>
            </a:r>
            <a:r>
              <a:rPr lang="nb-NO" sz="1200" dirty="0" smtClean="0">
                <a:solidFill>
                  <a:srgbClr val="3333FF"/>
                </a:solidFill>
              </a:rPr>
              <a:t>, all </a:t>
            </a:r>
            <a:r>
              <a:rPr lang="nb-NO" sz="1200" dirty="0" err="1" smtClean="0">
                <a:solidFill>
                  <a:srgbClr val="3333FF"/>
                </a:solidFill>
              </a:rPr>
              <a:t>departing</a:t>
            </a:r>
            <a:r>
              <a:rPr lang="nb-NO" sz="1200" dirty="0" smtClean="0">
                <a:solidFill>
                  <a:srgbClr val="3333FF"/>
                </a:solidFill>
              </a:rPr>
              <a:t> from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a C-component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401" y="6569933"/>
            <a:ext cx="308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Distance from the C comp. in Pb-isotope space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024093" y="519788"/>
            <a:ext cx="1016160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000000"/>
                </a:solidFill>
              </a:rPr>
              <a:t>Jackson 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0000"/>
                </a:solidFill>
              </a:rPr>
              <a:t>(2014</a:t>
            </a:r>
            <a:r>
              <a:rPr lang="nb-NO" sz="1100" dirty="0">
                <a:solidFill>
                  <a:srgbClr val="000000"/>
                </a:solidFill>
              </a:rPr>
              <a:t>, Nature)   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986582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CC0000"/>
                </a:solidFill>
              </a:rPr>
              <a:t>Pacific LLSVP</a:t>
            </a:r>
            <a:endParaRPr lang="en-GB" sz="2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918371" cy="31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6770"/>
            <a:ext cx="3851920" cy="601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09" y="25379"/>
            <a:ext cx="6192691" cy="232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4318" y="6309320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rgbClr val="000000"/>
                </a:solidFill>
              </a:rPr>
              <a:t>Jackson 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(2014</a:t>
            </a:r>
            <a:r>
              <a:rPr lang="nb-NO" sz="1100" dirty="0">
                <a:solidFill>
                  <a:srgbClr val="000000"/>
                </a:solidFill>
              </a:rPr>
              <a:t>, Nature)   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65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064896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b="1" dirty="0" smtClean="0">
                <a:solidFill>
                  <a:srgbClr val="0066FF"/>
                </a:solidFill>
              </a:rPr>
              <a:t>Bilateral </a:t>
            </a:r>
            <a:r>
              <a:rPr lang="nb-NO" sz="2000" b="1" dirty="0" err="1" smtClean="0">
                <a:solidFill>
                  <a:srgbClr val="0066FF"/>
                </a:solidFill>
              </a:rPr>
              <a:t>plume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zonation</a:t>
            </a:r>
            <a:r>
              <a:rPr lang="nb-NO" sz="2000" b="1" dirty="0" smtClean="0">
                <a:solidFill>
                  <a:srgbClr val="0066FF"/>
                </a:solidFill>
              </a:rPr>
              <a:t>, </a:t>
            </a:r>
            <a:r>
              <a:rPr lang="nb-NO" sz="2000" dirty="0" err="1" smtClean="0">
                <a:solidFill>
                  <a:srgbClr val="0066FF"/>
                </a:solidFill>
              </a:rPr>
              <a:t>Societies</a:t>
            </a:r>
            <a:r>
              <a:rPr lang="nb-NO" sz="2000" dirty="0" smtClean="0">
                <a:solidFill>
                  <a:srgbClr val="0066FF"/>
                </a:solidFill>
              </a:rPr>
              <a:t>, </a:t>
            </a:r>
            <a:r>
              <a:rPr lang="nb-NO" sz="2000" dirty="0" err="1" smtClean="0">
                <a:solidFill>
                  <a:srgbClr val="0066FF"/>
                </a:solidFill>
              </a:rPr>
              <a:t>Marquesas</a:t>
            </a:r>
            <a:r>
              <a:rPr lang="nb-NO" sz="2000" dirty="0" smtClean="0">
                <a:solidFill>
                  <a:srgbClr val="0066FF"/>
                </a:solidFill>
              </a:rPr>
              <a:t>, Hawaii, Galapagos, </a:t>
            </a:r>
            <a:r>
              <a:rPr lang="nb-NO" sz="2000" dirty="0" err="1" smtClean="0">
                <a:solidFill>
                  <a:srgbClr val="0066FF"/>
                </a:solidFill>
              </a:rPr>
              <a:t>Easter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endParaRPr lang="nb-NO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" y="2109366"/>
            <a:ext cx="4400836" cy="346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00" y="3163455"/>
            <a:ext cx="4426850" cy="34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3" y="1677318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MORB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9422" y="2722785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OIB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3" y="6450525"/>
            <a:ext cx="23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Salters et al. (2011, </a:t>
            </a:r>
            <a:r>
              <a:rPr lang="nb-NO" dirty="0" err="1" smtClean="0"/>
              <a:t>GGG</a:t>
            </a:r>
            <a:r>
              <a:rPr lang="nb-NO" dirty="0" smtClean="0"/>
              <a:t>)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 rot="19555463">
            <a:off x="645983" y="3743914"/>
            <a:ext cx="3436590" cy="67887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9585178">
            <a:off x="979550" y="4646483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Mantle </a:t>
            </a:r>
            <a:r>
              <a:rPr lang="nb-NO" sz="1400" dirty="0" err="1" smtClean="0">
                <a:solidFill>
                  <a:srgbClr val="FF0000"/>
                </a:solidFill>
              </a:rPr>
              <a:t>array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4" y="49412"/>
            <a:ext cx="600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Nd-Hf</a:t>
            </a:r>
            <a:r>
              <a:rPr lang="nb-NO" sz="2400" dirty="0" smtClean="0">
                <a:solidFill>
                  <a:srgbClr val="3333FF"/>
                </a:solidFill>
              </a:rPr>
              <a:t> isotope </a:t>
            </a:r>
            <a:r>
              <a:rPr lang="nb-NO" sz="2400" dirty="0" err="1" smtClean="0">
                <a:solidFill>
                  <a:srgbClr val="3333FF"/>
                </a:solidFill>
              </a:rPr>
              <a:t>systematics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1800" dirty="0" smtClean="0"/>
              <a:t> - </a:t>
            </a:r>
            <a:r>
              <a:rPr lang="nb-NO" sz="1800" dirty="0" err="1" smtClean="0"/>
              <a:t>insights</a:t>
            </a:r>
            <a:r>
              <a:rPr lang="nb-NO" sz="1800" dirty="0" smtClean="0"/>
              <a:t> </a:t>
            </a:r>
            <a:r>
              <a:rPr lang="nb-NO" sz="1800" dirty="0" err="1" smtClean="0"/>
              <a:t>into</a:t>
            </a:r>
            <a:r>
              <a:rPr lang="nb-NO" sz="1800" dirty="0" smtClean="0"/>
              <a:t> </a:t>
            </a:r>
            <a:r>
              <a:rPr lang="nb-NO" sz="1800" dirty="0" err="1" smtClean="0"/>
              <a:t>strongly</a:t>
            </a:r>
            <a:r>
              <a:rPr lang="nb-NO" sz="1800" dirty="0" smtClean="0"/>
              <a:t> </a:t>
            </a:r>
            <a:r>
              <a:rPr lang="nb-NO" sz="1800" dirty="0" err="1" smtClean="0"/>
              <a:t>depleted</a:t>
            </a:r>
            <a:r>
              <a:rPr lang="nb-NO" sz="1800" dirty="0" smtClean="0"/>
              <a:t> mantle </a:t>
            </a:r>
            <a:r>
              <a:rPr lang="nb-NO" sz="1800" dirty="0" err="1" smtClean="0"/>
              <a:t>sources</a:t>
            </a:r>
            <a:endParaRPr lang="nb-NO" sz="1800" dirty="0" smtClean="0"/>
          </a:p>
          <a:p>
            <a:r>
              <a:rPr lang="nb-NO" sz="1800" dirty="0" smtClean="0"/>
              <a:t> - </a:t>
            </a:r>
            <a:r>
              <a:rPr lang="nb-NO" sz="1800" dirty="0" err="1" smtClean="0"/>
              <a:t>deviations</a:t>
            </a:r>
            <a:r>
              <a:rPr lang="nb-NO" sz="1800" dirty="0" smtClean="0"/>
              <a:t>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mantle </a:t>
            </a:r>
            <a:r>
              <a:rPr lang="nb-NO" sz="1800" dirty="0" err="1" smtClean="0"/>
              <a:t>array</a:t>
            </a:r>
            <a:r>
              <a:rPr lang="nb-NO" sz="1800" dirty="0" smtClean="0"/>
              <a:t> and mantle </a:t>
            </a:r>
            <a:r>
              <a:rPr lang="nb-NO" sz="1800" dirty="0" err="1" smtClean="0"/>
              <a:t>regression</a:t>
            </a:r>
            <a:r>
              <a:rPr lang="nb-NO" sz="1800" dirty="0" smtClean="0"/>
              <a:t> line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003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633"/>
            <a:ext cx="3672407" cy="352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36" y="1950359"/>
            <a:ext cx="3573696" cy="481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" y="3933056"/>
            <a:ext cx="39475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5" y="-3449"/>
            <a:ext cx="1880262" cy="17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21204" y="64344"/>
            <a:ext cx="1221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</a:rPr>
              <a:t>Payne </a:t>
            </a:r>
            <a:r>
              <a:rPr lang="nb-NO" sz="1100" dirty="0">
                <a:solidFill>
                  <a:srgbClr val="000000"/>
                </a:solidFill>
              </a:rPr>
              <a:t>et </a:t>
            </a:r>
            <a:r>
              <a:rPr lang="nb-NO" sz="1100" dirty="0" smtClean="0">
                <a:solidFill>
                  <a:srgbClr val="000000"/>
                </a:solidFill>
              </a:rPr>
              <a:t>al.</a:t>
            </a:r>
          </a:p>
          <a:p>
            <a:r>
              <a:rPr lang="nb-NO" sz="1100" dirty="0" smtClean="0">
                <a:solidFill>
                  <a:srgbClr val="000000"/>
                </a:solidFill>
              </a:rPr>
              <a:t>(2013, Geology)   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" y="548680"/>
            <a:ext cx="596802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382"/>
            <a:ext cx="2779894" cy="667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8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4" y="748274"/>
            <a:ext cx="8867089" cy="55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21032176">
            <a:off x="2296532" y="5103791"/>
            <a:ext cx="1243390" cy="700652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220643" y="6522649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Hoernle et al. (2015, Nat. Comm.)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" y="928963"/>
            <a:ext cx="4463118" cy="53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85" y="964825"/>
            <a:ext cx="4496115" cy="53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524709">
            <a:off x="648063" y="1193809"/>
            <a:ext cx="1926641" cy="93744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496292" y="2492896"/>
            <a:ext cx="1701734" cy="79082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 rot="20232291">
            <a:off x="5243515" y="5368408"/>
            <a:ext cx="1613546" cy="32096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21044857">
            <a:off x="725611" y="5146897"/>
            <a:ext cx="1800844" cy="6758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185421" y="1032374"/>
            <a:ext cx="823439" cy="1682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357946" y="954186"/>
            <a:ext cx="823439" cy="1682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454566" y="260648"/>
            <a:ext cx="291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Gough: most enriched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941" y="6535888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0000"/>
                </a:solidFill>
              </a:rPr>
              <a:t>Hoernle et al. (2015, Nat. Comm.)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8" y="980728"/>
            <a:ext cx="8802647" cy="577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674" y="77723"/>
            <a:ext cx="28488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 and Easter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Harpp et al. (2014, GGG)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524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56" y="386608"/>
            <a:ext cx="2876550" cy="26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5408"/>
            <a:ext cx="3438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41928"/>
            <a:ext cx="3409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3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528" y="965793"/>
            <a:ext cx="6192249" cy="2452677"/>
            <a:chOff x="323528" y="965793"/>
            <a:chExt cx="6192249" cy="24526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965793"/>
              <a:ext cx="33909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802" y="980070"/>
              <a:ext cx="284797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98813"/>
            <a:ext cx="33813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7" y="3717032"/>
            <a:ext cx="34004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7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77723"/>
            <a:ext cx="21194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Harpp et al. (2014, GGG)  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547"/>
            <a:ext cx="3676503" cy="32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2" y="3573016"/>
            <a:ext cx="7449755" cy="32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3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19" y="120892"/>
            <a:ext cx="3954111" cy="66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7723"/>
            <a:ext cx="2118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Galapagos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Vidito et al. (2013, GGG) 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09" y="1074781"/>
            <a:ext cx="9108504" cy="5123557"/>
            <a:chOff x="30235" y="476672"/>
            <a:chExt cx="9072746" cy="5582276"/>
          </a:xfrm>
        </p:grpSpPr>
        <p:pic>
          <p:nvPicPr>
            <p:cNvPr id="5" name="Picture 4" descr="M:\pc\Dokumenter\Pictures\Geodyn-PlateTect\GeoMapApp-World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5" y="476672"/>
              <a:ext cx="9072746" cy="558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92818" y="4213480"/>
              <a:ext cx="579925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Pitcairn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338" y="3771906"/>
              <a:ext cx="516057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Samoa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8374197">
              <a:off x="4694149" y="4271208"/>
              <a:ext cx="753100" cy="229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b="1" dirty="0" err="1" smtClean="0">
                  <a:solidFill>
                    <a:srgbClr val="FFFF00"/>
                  </a:solidFill>
                </a:rPr>
                <a:t>Walwis</a:t>
              </a:r>
              <a:r>
                <a:rPr lang="nb-NO" sz="900" b="1" dirty="0" smtClean="0">
                  <a:solidFill>
                    <a:srgbClr val="FFFF00"/>
                  </a:solidFill>
                </a:rPr>
                <a:t> R.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118966" y="4161994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71228" y="3919107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4983" y="34002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31113" y="3351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47522" y="3668313"/>
            <a:ext cx="609736" cy="1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Cape Verde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9783" y="37050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560" y="4013316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Ascension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6547" y="4325788"/>
            <a:ext cx="537327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St Helena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6199" y="4735280"/>
            <a:ext cx="44114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Tristan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56488" y="3596205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788340" y="42557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04190" y="409696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651815" y="47510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701430" y="4848691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910612" y="525224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37515" y="223959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58539" y="4836671"/>
            <a:ext cx="42832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Gough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2373" y="4373636"/>
            <a:ext cx="566181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Tahiti-</a:t>
            </a:r>
            <a:r>
              <a:rPr lang="en-GB" sz="700" dirty="0" err="1" smtClean="0">
                <a:solidFill>
                  <a:srgbClr val="FF0000"/>
                </a:solidFill>
              </a:rPr>
              <a:t>Soc</a:t>
            </a:r>
            <a:endParaRPr lang="nb-NO" sz="7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9373" y="5301158"/>
            <a:ext cx="44435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Bouvet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3431" y="4181134"/>
            <a:ext cx="57579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Marquesas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695" y="4582018"/>
            <a:ext cx="59022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Macdonald</a:t>
            </a:r>
            <a:endParaRPr lang="nb-NO" sz="700" dirty="0">
              <a:solidFill>
                <a:srgbClr val="FF0000"/>
              </a:solidFill>
            </a:endParaRPr>
          </a:p>
          <a:p>
            <a:pPr>
              <a:lnSpc>
                <a:spcPts val="7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 </a:t>
            </a:r>
            <a:r>
              <a:rPr lang="nb-NO" sz="700" dirty="0" err="1" smtClean="0">
                <a:solidFill>
                  <a:srgbClr val="FF0000"/>
                </a:solidFill>
              </a:rPr>
              <a:t>Seamount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97487" y="354409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966578" y="497529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744373" y="510992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454867" y="508923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622515" y="4309538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87442" y="416951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861608" y="458687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2342812" y="4564200"/>
            <a:ext cx="41069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Easter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21210" y="3593062"/>
            <a:ext cx="444352" cy="1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Hawaii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6561" y="5157529"/>
            <a:ext cx="506870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Loisville</a:t>
            </a:r>
            <a:endParaRPr lang="nb-NO" sz="700" dirty="0" smtClean="0">
              <a:solidFill>
                <a:srgbClr val="FF0000"/>
              </a:solidFill>
            </a:endParaRP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95396" y="4007801"/>
            <a:ext cx="564578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Galapagos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502258" y="451522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906979" y="39650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56799" y="44984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231451" y="4655203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776996" y="4547993"/>
            <a:ext cx="52770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San Felix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38643" y="4709202"/>
            <a:ext cx="74732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Juan Fernandez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3249" y="307894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3969240" y="3130311"/>
            <a:ext cx="46198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Azores</a:t>
            </a:r>
            <a:r>
              <a:rPr lang="nb-NO" sz="700" dirty="0" smtClean="0">
                <a:solidFill>
                  <a:srgbClr val="FF0000"/>
                </a:solidFill>
              </a:rPr>
              <a:t> 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79437" y="2311700"/>
            <a:ext cx="450764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Iceland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6712" y="4883995"/>
            <a:ext cx="42511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Crozet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87331" y="5012357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Kerguelen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87673" y="4420603"/>
            <a:ext cx="48923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Reunion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62780" y="4088302"/>
            <a:ext cx="5100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Comoros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80275" y="5158859"/>
            <a:ext cx="36420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Herd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20585" y="5221010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5882302" y="4179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5811284" y="374934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086049" y="391605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145021" y="437823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333828" y="35091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5761267" y="3780497"/>
            <a:ext cx="3497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Afar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47056" y="3556832"/>
            <a:ext cx="45397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Hoggar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06077" y="3969271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Cameroon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8611" y="3775675"/>
            <a:ext cx="53732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M</a:t>
            </a:r>
            <a:r>
              <a:rPr lang="nb-NO" sz="600" dirty="0">
                <a:solidFill>
                  <a:srgbClr val="FF0000"/>
                </a:solidFill>
              </a:rPr>
              <a:t>arshall</a:t>
            </a:r>
          </a:p>
          <a:p>
            <a:pPr>
              <a:lnSpc>
                <a:spcPts val="500"/>
              </a:lnSpc>
            </a:pPr>
            <a:r>
              <a:rPr lang="nb-NO" sz="600" dirty="0" err="1" smtClean="0">
                <a:solidFill>
                  <a:srgbClr val="FF0000"/>
                </a:solidFill>
              </a:rPr>
              <a:t>Micronesia</a:t>
            </a:r>
            <a:endParaRPr lang="nb-NO" sz="600" dirty="0" smtClean="0">
              <a:solidFill>
                <a:srgbClr val="FF0000"/>
              </a:solidFill>
            </a:endParaRPr>
          </a:p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  </a:t>
            </a:r>
            <a:r>
              <a:rPr lang="nb-NO" sz="600" dirty="0" smtClean="0">
                <a:solidFill>
                  <a:schemeClr val="bg1">
                    <a:lumMod val="50000"/>
                  </a:schemeClr>
                </a:solidFill>
              </a:rPr>
              <a:t>(Caroline)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519021" y="3749325"/>
            <a:ext cx="45719" cy="4571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90576" y="1172591"/>
            <a:ext cx="320269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/>
              <a:t>27 </a:t>
            </a:r>
            <a:r>
              <a:rPr lang="nb-NO" dirty="0" err="1" smtClean="0"/>
              <a:t>deep-rooted</a:t>
            </a:r>
            <a:r>
              <a:rPr lang="nb-NO" dirty="0" smtClean="0"/>
              <a:t> </a:t>
            </a:r>
            <a:r>
              <a:rPr lang="nb-NO" dirty="0" err="1" smtClean="0"/>
              <a:t>plumes</a:t>
            </a:r>
            <a:r>
              <a:rPr lang="nb-NO" dirty="0" smtClean="0"/>
              <a:t>, </a:t>
            </a:r>
            <a:r>
              <a:rPr lang="nb-NO" dirty="0" err="1" smtClean="0"/>
              <a:t>mostly</a:t>
            </a:r>
            <a:r>
              <a:rPr lang="nb-NO" dirty="0" smtClean="0"/>
              <a:t> </a:t>
            </a:r>
            <a:r>
              <a:rPr lang="nb-NO" dirty="0" err="1" smtClean="0"/>
              <a:t>OIBs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sz="1400" dirty="0" smtClean="0"/>
              <a:t>(French &amp; Romanowicz, 2015, Nature)</a:t>
            </a:r>
            <a:endParaRPr lang="en-GB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115835" y="115809"/>
            <a:ext cx="884865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Deep-</a:t>
            </a:r>
            <a:r>
              <a:rPr lang="nb-NO" sz="2200" dirty="0" err="1" smtClean="0">
                <a:solidFill>
                  <a:srgbClr val="3333FF"/>
                </a:solidFill>
              </a:rPr>
              <a:t>rooted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plumes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may</a:t>
            </a:r>
            <a:r>
              <a:rPr lang="nb-NO" sz="2200" dirty="0" smtClean="0">
                <a:solidFill>
                  <a:srgbClr val="3333FF"/>
                </a:solidFill>
              </a:rPr>
              <a:t> sample </a:t>
            </a:r>
            <a:r>
              <a:rPr lang="nb-NO" sz="2200" dirty="0" err="1" smtClean="0">
                <a:solidFill>
                  <a:srgbClr val="3333FF"/>
                </a:solidFill>
              </a:rPr>
              <a:t>Hadean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refractory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domains</a:t>
            </a:r>
            <a:r>
              <a:rPr lang="nb-NO" sz="2200" dirty="0" smtClean="0">
                <a:solidFill>
                  <a:srgbClr val="3333FF"/>
                </a:solidFill>
              </a:rPr>
              <a:t> and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core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8521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Melting </a:t>
            </a:r>
            <a:r>
              <a:rPr lang="nb-NO" sz="2400" dirty="0" err="1" smtClean="0"/>
              <a:t>models</a:t>
            </a:r>
            <a:r>
              <a:rPr lang="nb-NO" sz="2400" dirty="0" smtClean="0"/>
              <a:t> to </a:t>
            </a:r>
            <a:r>
              <a:rPr lang="nb-NO" sz="2400" dirty="0" err="1" smtClean="0"/>
              <a:t>produce</a:t>
            </a:r>
            <a:r>
              <a:rPr lang="nb-NO" sz="2400" dirty="0" smtClean="0"/>
              <a:t> </a:t>
            </a:r>
            <a:r>
              <a:rPr lang="nb-NO" sz="2400" dirty="0" err="1" smtClean="0"/>
              <a:t>refractory</a:t>
            </a:r>
            <a:r>
              <a:rPr lang="nb-NO" sz="2400" dirty="0"/>
              <a:t> </a:t>
            </a:r>
            <a:r>
              <a:rPr lang="nb-NO" sz="2400" dirty="0" err="1" smtClean="0"/>
              <a:t>lithosphere</a:t>
            </a:r>
            <a:r>
              <a:rPr lang="nb-NO" sz="2400" dirty="0" smtClean="0"/>
              <a:t> from BSE, </a:t>
            </a:r>
            <a:r>
              <a:rPr lang="nb-NO" sz="2400" b="1" dirty="0" smtClean="0"/>
              <a:t>1 Ga </a:t>
            </a:r>
            <a:r>
              <a:rPr lang="nb-NO" sz="2400" dirty="0" err="1" smtClean="0"/>
              <a:t>ago</a:t>
            </a:r>
            <a:endParaRPr lang="nb-NO" sz="2400" dirty="0" smtClean="0"/>
          </a:p>
          <a:p>
            <a:r>
              <a:rPr lang="nb-NO" sz="800" dirty="0" smtClean="0"/>
              <a:t> </a:t>
            </a:r>
          </a:p>
          <a:p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Red: </a:t>
            </a:r>
            <a:r>
              <a:rPr lang="nb-NO" sz="2400" dirty="0" err="1" smtClean="0">
                <a:solidFill>
                  <a:srgbClr val="FF0000"/>
                </a:solidFill>
              </a:rPr>
              <a:t>residues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of</a:t>
            </a:r>
            <a:r>
              <a:rPr lang="nb-NO" sz="2400" dirty="0" smtClean="0">
                <a:solidFill>
                  <a:srgbClr val="FF0000"/>
                </a:solidFill>
              </a:rPr>
              <a:t> ga-</a:t>
            </a:r>
            <a:r>
              <a:rPr lang="nb-NO" sz="2400" dirty="0" err="1" smtClean="0">
                <a:solidFill>
                  <a:srgbClr val="FF0000"/>
                </a:solidFill>
              </a:rPr>
              <a:t>peridotites</a:t>
            </a:r>
            <a:r>
              <a:rPr lang="nb-NO" sz="2400" dirty="0" smtClean="0">
                <a:solidFill>
                  <a:srgbClr val="FF0000"/>
                </a:solidFill>
              </a:rPr>
              <a:t> F: 1-5 %</a:t>
            </a:r>
          </a:p>
          <a:p>
            <a:r>
              <a:rPr lang="nb-NO" sz="2400" dirty="0"/>
              <a:t> </a:t>
            </a:r>
            <a:r>
              <a:rPr lang="nb-NO" sz="2400" dirty="0" smtClean="0">
                <a:solidFill>
                  <a:srgbClr val="008000"/>
                </a:solidFill>
              </a:rPr>
              <a:t>Green: </a:t>
            </a:r>
            <a:r>
              <a:rPr lang="nb-NO" sz="2400" b="1" dirty="0" err="1" smtClean="0">
                <a:solidFill>
                  <a:srgbClr val="008000"/>
                </a:solidFill>
              </a:rPr>
              <a:t>continued</a:t>
            </a:r>
            <a:r>
              <a:rPr lang="nb-NO" sz="2400" dirty="0" smtClean="0">
                <a:solidFill>
                  <a:srgbClr val="008000"/>
                </a:solidFill>
              </a:rPr>
              <a:t> melting in </a:t>
            </a:r>
            <a:r>
              <a:rPr lang="nb-NO" sz="2400" dirty="0" err="1" smtClean="0">
                <a:solidFill>
                  <a:srgbClr val="008000"/>
                </a:solidFill>
              </a:rPr>
              <a:t>spinel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 err="1" smtClean="0">
                <a:solidFill>
                  <a:srgbClr val="008000"/>
                </a:solidFill>
              </a:rPr>
              <a:t>perid</a:t>
            </a:r>
            <a:r>
              <a:rPr lang="nb-NO" sz="2400" dirty="0" smtClean="0">
                <a:solidFill>
                  <a:srgbClr val="008000"/>
                </a:solidFill>
              </a:rPr>
              <a:t>.   </a:t>
            </a:r>
            <a:endParaRPr lang="en-GB" sz="2400" dirty="0">
              <a:solidFill>
                <a:srgbClr val="008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9" y="1772816"/>
            <a:ext cx="6275408" cy="43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475816"/>
            <a:ext cx="233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Salters et al. (2011, </a:t>
            </a:r>
            <a:r>
              <a:rPr lang="nb-NO" dirty="0" err="1" smtClean="0"/>
              <a:t>GGG</a:t>
            </a:r>
            <a:r>
              <a:rPr lang="nb-NO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6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085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pc\Dokumenter\Adobe-Illustr-figures\CMB-plumes-chem-interact\Plume-flux-Hoggard-AGU-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652"/>
            <a:ext cx="5522044" cy="63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261565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/>
              <a:t>Buoyancy flux for </a:t>
            </a:r>
          </a:p>
          <a:p>
            <a:r>
              <a:rPr lang="nb-NO" b="1" dirty="0" smtClean="0"/>
              <a:t>12 major plumes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61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2" y="595378"/>
            <a:ext cx="8973330" cy="55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9582" y="3458816"/>
            <a:ext cx="407829" cy="190833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8788" y="3474720"/>
            <a:ext cx="3775546" cy="190831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91871" y="4223466"/>
            <a:ext cx="1008491" cy="18155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17126" y="4224791"/>
            <a:ext cx="310631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06924" y="4583925"/>
            <a:ext cx="196794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2764" y="4585250"/>
            <a:ext cx="462235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2764" y="4791984"/>
            <a:ext cx="560832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980458" y="5547358"/>
            <a:ext cx="1012467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6138" y="5731563"/>
            <a:ext cx="318979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971600" y="1157201"/>
            <a:ext cx="5904656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1800" dirty="0" smtClean="0"/>
              <a:t>Sr-Nd-Hf-Pb-isotope systematics:</a:t>
            </a:r>
            <a:endParaRPr lang="nb-NO" sz="1800" dirty="0"/>
          </a:p>
          <a:p>
            <a:r>
              <a:rPr lang="nb-NO" dirty="0" err="1"/>
              <a:t>parent</a:t>
            </a:r>
            <a:r>
              <a:rPr lang="nb-NO" dirty="0"/>
              <a:t> and </a:t>
            </a:r>
            <a:r>
              <a:rPr lang="nb-NO" dirty="0" err="1"/>
              <a:t>daughter</a:t>
            </a:r>
            <a:r>
              <a:rPr lang="nb-NO" dirty="0"/>
              <a:t> isotopes </a:t>
            </a:r>
            <a:r>
              <a:rPr lang="nb-NO" dirty="0" err="1"/>
              <a:t>follow</a:t>
            </a:r>
            <a:r>
              <a:rPr lang="nb-NO" dirty="0"/>
              <a:t> </a:t>
            </a:r>
            <a:r>
              <a:rPr lang="nb-NO" dirty="0" err="1"/>
              <a:t>recycled</a:t>
            </a:r>
            <a:r>
              <a:rPr lang="nb-NO" dirty="0"/>
              <a:t> </a:t>
            </a:r>
            <a:r>
              <a:rPr lang="nb-NO" dirty="0" err="1"/>
              <a:t>crust</a:t>
            </a:r>
            <a:r>
              <a:rPr lang="nb-NO" dirty="0"/>
              <a:t> back in </a:t>
            </a:r>
            <a:r>
              <a:rPr lang="nb-NO" dirty="0" err="1"/>
              <a:t>the</a:t>
            </a:r>
            <a:r>
              <a:rPr lang="nb-NO" dirty="0"/>
              <a:t> mantle    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9798" y="44624"/>
            <a:ext cx="69926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He (and Ne) isotope systematics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000" dirty="0">
                <a:solidFill>
                  <a:srgbClr val="3333FF"/>
                </a:solidFill>
              </a:rPr>
              <a:t>  </a:t>
            </a:r>
            <a:r>
              <a:rPr lang="nb-NO" sz="2000" dirty="0">
                <a:solidFill>
                  <a:srgbClr val="FF0000"/>
                </a:solidFill>
              </a:rPr>
              <a:t>- </a:t>
            </a:r>
            <a:r>
              <a:rPr lang="nb-NO" sz="2000" dirty="0" err="1" smtClean="0">
                <a:solidFill>
                  <a:srgbClr val="FF0000"/>
                </a:solidFill>
              </a:rPr>
              <a:t>resist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resetting by </a:t>
            </a:r>
            <a:r>
              <a:rPr lang="nb-NO" sz="2000" dirty="0" err="1">
                <a:solidFill>
                  <a:srgbClr val="FF0000"/>
                </a:solidFill>
              </a:rPr>
              <a:t>recycling</a:t>
            </a:r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>
                <a:solidFill>
                  <a:srgbClr val="FF0000"/>
                </a:solidFill>
              </a:rPr>
              <a:t>  - </a:t>
            </a:r>
            <a:r>
              <a:rPr lang="nb-NO" sz="2000" dirty="0" err="1">
                <a:solidFill>
                  <a:srgbClr val="FF0000"/>
                </a:solidFill>
              </a:rPr>
              <a:t>can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potentially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track the mantle evolution </a:t>
            </a:r>
            <a:r>
              <a:rPr lang="nb-NO" sz="2000" dirty="0" smtClean="0">
                <a:solidFill>
                  <a:srgbClr val="FF0000"/>
                </a:solidFill>
              </a:rPr>
              <a:t>more rigorously than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179512" y="2139592"/>
            <a:ext cx="7188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u="sng" dirty="0">
                <a:solidFill>
                  <a:srgbClr val="3333FF"/>
                </a:solidFill>
              </a:rPr>
              <a:t>He </a:t>
            </a:r>
            <a:r>
              <a:rPr lang="nb-NO" sz="1800" u="sng" dirty="0">
                <a:solidFill>
                  <a:srgbClr val="3333FF"/>
                </a:solidFill>
              </a:rPr>
              <a:t>(</a:t>
            </a:r>
            <a:r>
              <a:rPr lang="nb-NO" sz="1800" u="sng" dirty="0" err="1">
                <a:solidFill>
                  <a:srgbClr val="3333FF"/>
                </a:solidFill>
              </a:rPr>
              <a:t>smallest</a:t>
            </a:r>
            <a:r>
              <a:rPr lang="nb-NO" sz="1800" u="sng" dirty="0">
                <a:solidFill>
                  <a:srgbClr val="3333FF"/>
                </a:solidFill>
              </a:rPr>
              <a:t> noble gas atom)</a:t>
            </a:r>
          </a:p>
          <a:p>
            <a:pPr>
              <a:lnSpc>
                <a:spcPct val="115000"/>
              </a:lnSpc>
            </a:pPr>
            <a:r>
              <a:rPr lang="nb-NO" sz="2200" baseline="30000" dirty="0" err="1">
                <a:solidFill>
                  <a:srgbClr val="3333FF"/>
                </a:solidFill>
              </a:rPr>
              <a:t>3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is </a:t>
            </a:r>
            <a:r>
              <a:rPr lang="nb-NO" sz="2200" dirty="0" err="1">
                <a:solidFill>
                  <a:srgbClr val="3333FF"/>
                </a:solidFill>
              </a:rPr>
              <a:t>primordial</a:t>
            </a:r>
            <a:r>
              <a:rPr lang="nb-NO" sz="2200" dirty="0">
                <a:solidFill>
                  <a:srgbClr val="3333FF"/>
                </a:solidFill>
              </a:rPr>
              <a:t>, </a:t>
            </a:r>
            <a:r>
              <a:rPr lang="nb-NO" sz="2200" baseline="30000" dirty="0" err="1">
                <a:solidFill>
                  <a:srgbClr val="3333FF"/>
                </a:solidFill>
              </a:rPr>
              <a:t>4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radiogenic</a:t>
            </a:r>
            <a:r>
              <a:rPr lang="nb-NO" sz="2200" dirty="0">
                <a:solidFill>
                  <a:srgbClr val="3333FF"/>
                </a:solidFill>
              </a:rPr>
              <a:t> from U and Th-</a:t>
            </a:r>
            <a:r>
              <a:rPr lang="nb-NO" sz="2200" dirty="0" err="1">
                <a:solidFill>
                  <a:srgbClr val="3333FF"/>
                </a:solidFill>
              </a:rPr>
              <a:t>decay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chains</a:t>
            </a:r>
            <a:endParaRPr lang="nb-NO" sz="2200" dirty="0">
              <a:solidFill>
                <a:srgbClr val="3333FF"/>
              </a:solidFill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804350" y="3085556"/>
            <a:ext cx="433965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/>
              <a:t>	  	  </a:t>
            </a:r>
            <a:r>
              <a:rPr lang="nb-NO" dirty="0" smtClean="0"/>
              <a:t>  </a:t>
            </a:r>
            <a:r>
              <a:rPr lang="nb-NO" u="sng" dirty="0" err="1" smtClean="0"/>
              <a:t>atm</a:t>
            </a:r>
            <a:r>
              <a:rPr lang="nb-NO" u="sng" dirty="0"/>
              <a:t>	</a:t>
            </a:r>
            <a:r>
              <a:rPr lang="nb-NO" u="sng" dirty="0" err="1" smtClean="0"/>
              <a:t>MORB</a:t>
            </a:r>
            <a:r>
              <a:rPr lang="nb-NO" u="sng" dirty="0"/>
              <a:t> </a:t>
            </a:r>
            <a:r>
              <a:rPr lang="nb-NO" u="sng" dirty="0" smtClean="0"/>
              <a:t>    Jupiter</a:t>
            </a:r>
            <a:endParaRPr lang="nb-NO" u="sng" dirty="0"/>
          </a:p>
          <a:p>
            <a:pPr>
              <a:lnSpc>
                <a:spcPct val="115000"/>
              </a:lnSpc>
            </a:pPr>
            <a:r>
              <a:rPr lang="nb-NO" baseline="30000" dirty="0" smtClean="0"/>
              <a:t>             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/>
              <a:t>	  </a:t>
            </a:r>
            <a:r>
              <a:rPr lang="nb-NO" dirty="0" smtClean="0"/>
              <a:t>719000</a:t>
            </a:r>
            <a:r>
              <a:rPr lang="nb-NO" dirty="0"/>
              <a:t>	 90000	6000</a:t>
            </a:r>
          </a:p>
          <a:p>
            <a:pPr>
              <a:lnSpc>
                <a:spcPct val="115000"/>
              </a:lnSpc>
            </a:pPr>
            <a:r>
              <a:rPr lang="nb-NO" b="1" baseline="30000" dirty="0" smtClean="0"/>
              <a:t>     </a:t>
            </a:r>
            <a:r>
              <a:rPr lang="nb-NO" b="1" dirty="0" smtClean="0"/>
              <a:t>   </a:t>
            </a:r>
            <a:r>
              <a:rPr lang="nb-NO" b="1" baseline="30000" dirty="0" smtClean="0"/>
              <a:t> </a:t>
            </a:r>
            <a:r>
              <a:rPr lang="nb-NO" b="1" baseline="30000" dirty="0" err="1" smtClean="0"/>
              <a:t>3</a:t>
            </a:r>
            <a:r>
              <a:rPr lang="nb-NO" b="1" dirty="0" err="1" smtClean="0"/>
              <a:t>He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4</a:t>
            </a:r>
            <a:r>
              <a:rPr lang="nb-NO" b="1" dirty="0" err="1" smtClean="0"/>
              <a:t>He</a:t>
            </a:r>
            <a:r>
              <a:rPr lang="nb-NO" dirty="0" smtClean="0"/>
              <a:t>, R/</a:t>
            </a:r>
            <a:r>
              <a:rPr lang="nb-NO" dirty="0" err="1" smtClean="0"/>
              <a:t>R</a:t>
            </a:r>
            <a:r>
              <a:rPr lang="nb-NO" baseline="-25000" dirty="0" err="1" smtClean="0"/>
              <a:t>atm</a:t>
            </a:r>
            <a:r>
              <a:rPr lang="nb-NO" dirty="0"/>
              <a:t>	     </a:t>
            </a:r>
            <a:r>
              <a:rPr lang="nb-NO" dirty="0" smtClean="0"/>
              <a:t>  </a:t>
            </a:r>
            <a:r>
              <a:rPr lang="nb-NO" b="1" dirty="0" smtClean="0"/>
              <a:t>1</a:t>
            </a:r>
            <a:r>
              <a:rPr lang="nb-NO" b="1" dirty="0"/>
              <a:t>	     8	 </a:t>
            </a:r>
            <a:r>
              <a:rPr lang="nb-NO" b="1" dirty="0" smtClean="0"/>
              <a:t>120  </a:t>
            </a:r>
            <a:endParaRPr lang="nb-NO" b="1" dirty="0"/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294065" y="4336551"/>
            <a:ext cx="6151236" cy="10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>
                <a:solidFill>
                  <a:srgbClr val="3333FF"/>
                </a:solidFill>
              </a:rPr>
              <a:t>- </a:t>
            </a:r>
            <a:r>
              <a:rPr lang="nb-NO" dirty="0" err="1">
                <a:solidFill>
                  <a:srgbClr val="3333FF"/>
                </a:solidFill>
              </a:rPr>
              <a:t>Continuously</a:t>
            </a:r>
            <a:r>
              <a:rPr lang="nb-NO" dirty="0">
                <a:solidFill>
                  <a:srgbClr val="3333FF"/>
                </a:solidFill>
              </a:rPr>
              <a:t> lost to </a:t>
            </a:r>
            <a:r>
              <a:rPr lang="nb-NO" dirty="0" err="1">
                <a:solidFill>
                  <a:srgbClr val="3333FF"/>
                </a:solidFill>
              </a:rPr>
              <a:t>space</a:t>
            </a:r>
            <a:r>
              <a:rPr lang="nb-NO" dirty="0">
                <a:solidFill>
                  <a:srgbClr val="3333FF"/>
                </a:solidFill>
              </a:rPr>
              <a:t> from </a:t>
            </a:r>
            <a:r>
              <a:rPr lang="nb-NO" dirty="0" err="1">
                <a:solidFill>
                  <a:srgbClr val="3333FF"/>
                </a:solidFill>
              </a:rPr>
              <a:t>the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atmosphere</a:t>
            </a:r>
            <a:endParaRPr lang="nb-NO" dirty="0">
              <a:solidFill>
                <a:srgbClr val="3333FF"/>
              </a:solidFill>
            </a:endParaRP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b="1" dirty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Incompatible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during mantle </a:t>
            </a:r>
            <a:r>
              <a:rPr lang="nb-NO" dirty="0" smtClean="0">
                <a:solidFill>
                  <a:srgbClr val="3333FF"/>
                </a:solidFill>
              </a:rPr>
              <a:t>melting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High diffusion rate: </a:t>
            </a:r>
            <a:r>
              <a:rPr lang="nb-NO" sz="2000" dirty="0" smtClean="0">
                <a:solidFill>
                  <a:srgbClr val="3333FF"/>
                </a:solidFill>
              </a:rPr>
              <a:t>efficiently </a:t>
            </a:r>
            <a:r>
              <a:rPr lang="nb-NO" sz="1800" dirty="0" smtClean="0">
                <a:solidFill>
                  <a:srgbClr val="66CCFF"/>
                </a:solidFill>
              </a:rPr>
              <a:t>(re)</a:t>
            </a:r>
            <a:r>
              <a:rPr lang="nb-NO" sz="2000" dirty="0" smtClean="0">
                <a:solidFill>
                  <a:srgbClr val="3333FF"/>
                </a:solidFill>
              </a:rPr>
              <a:t>moved </a:t>
            </a:r>
            <a:r>
              <a:rPr lang="nb-NO" dirty="0" smtClean="0">
                <a:solidFill>
                  <a:srgbClr val="66CCFF"/>
                </a:solidFill>
              </a:rPr>
              <a:t>(by </a:t>
            </a:r>
            <a:r>
              <a:rPr lang="nb-NO" dirty="0">
                <a:solidFill>
                  <a:srgbClr val="66CCFF"/>
                </a:solidFill>
              </a:rPr>
              <a:t>”degassing</a:t>
            </a:r>
            <a:r>
              <a:rPr lang="nb-NO" dirty="0" smtClean="0">
                <a:solidFill>
                  <a:srgbClr val="66CCFF"/>
                </a:solidFill>
              </a:rPr>
              <a:t>”)</a:t>
            </a:r>
            <a:endParaRPr lang="nb-NO" dirty="0">
              <a:solidFill>
                <a:srgbClr val="66CC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2148" y="2997327"/>
            <a:ext cx="3898824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/>
              <a:t>Th and U </a:t>
            </a:r>
            <a:r>
              <a:rPr lang="nb-NO" dirty="0" err="1"/>
              <a:t>decay</a:t>
            </a:r>
            <a:r>
              <a:rPr lang="nb-NO" dirty="0"/>
              <a:t> </a:t>
            </a:r>
            <a:r>
              <a:rPr lang="nb-NO" dirty="0" err="1"/>
              <a:t>chains</a:t>
            </a:r>
            <a:r>
              <a:rPr lang="nb-NO" dirty="0"/>
              <a:t> </a:t>
            </a:r>
            <a:r>
              <a:rPr lang="nb-NO" dirty="0" err="1"/>
              <a:t>produce</a:t>
            </a:r>
            <a:r>
              <a:rPr lang="nb-NO" dirty="0"/>
              <a:t> </a:t>
            </a:r>
            <a:r>
              <a:rPr lang="nb-NO" baseline="30000" dirty="0" err="1"/>
              <a:t>4</a:t>
            </a:r>
            <a:r>
              <a:rPr lang="nb-NO" dirty="0" err="1"/>
              <a:t>He</a:t>
            </a:r>
            <a:r>
              <a:rPr lang="nb-NO" dirty="0"/>
              <a:t> (</a:t>
            </a:r>
            <a:r>
              <a:rPr lang="nb-NO" dirty="0">
                <a:latin typeface="Symbol" pitchFamily="18" charset="2"/>
              </a:rPr>
              <a:t>a</a:t>
            </a:r>
            <a:r>
              <a:rPr lang="nb-NO" dirty="0"/>
              <a:t>-part.)</a:t>
            </a: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232</a:t>
            </a:r>
            <a:r>
              <a:rPr lang="nb-NO" dirty="0" err="1"/>
              <a:t>Th</a:t>
            </a:r>
            <a:r>
              <a:rPr lang="nb-NO" dirty="0"/>
              <a:t> </a:t>
            </a:r>
            <a:r>
              <a:rPr lang="nb-NO" dirty="0">
                <a:cs typeface="Times New Roman" pitchFamily="18" charset="0"/>
              </a:rPr>
              <a:t>→ </a:t>
            </a:r>
            <a:r>
              <a:rPr lang="nb-NO" baseline="30000" dirty="0" err="1">
                <a:cs typeface="Times New Roman" pitchFamily="18" charset="0"/>
              </a:rPr>
              <a:t>208</a:t>
            </a:r>
            <a:r>
              <a:rPr lang="nb-NO" dirty="0" err="1">
                <a:cs typeface="Times New Roman" pitchFamily="18" charset="0"/>
              </a:rPr>
              <a:t>Pb</a:t>
            </a:r>
            <a:endParaRPr lang="nb-NO" dirty="0"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235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/>
              <a:t>207</a:t>
            </a:r>
            <a:r>
              <a:rPr lang="nb-NO" dirty="0" err="1"/>
              <a:t>Pb</a:t>
            </a:r>
            <a:endParaRPr lang="nb-NO" dirty="0"/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238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 smtClean="0"/>
              <a:t>206</a:t>
            </a:r>
            <a:r>
              <a:rPr lang="nb-NO" dirty="0" err="1" smtClean="0"/>
              <a:t>Pb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211382" y="5589240"/>
            <a:ext cx="8754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smtClean="0"/>
              <a:t>He with high </a:t>
            </a:r>
            <a:r>
              <a:rPr lang="nb-NO" sz="1800" baseline="30000" dirty="0" smtClean="0"/>
              <a:t>3</a:t>
            </a:r>
            <a:r>
              <a:rPr lang="nb-NO" sz="1800" dirty="0" smtClean="0"/>
              <a:t>He/</a:t>
            </a:r>
            <a:r>
              <a:rPr lang="nb-NO" sz="1800" baseline="30000" dirty="0" smtClean="0"/>
              <a:t>4</a:t>
            </a:r>
            <a:r>
              <a:rPr lang="nb-NO" sz="1800" dirty="0" smtClean="0"/>
              <a:t>He ratio </a:t>
            </a:r>
            <a:r>
              <a:rPr lang="nb-NO" sz="1800" b="1" dirty="0" smtClean="0"/>
              <a:t>may be stored in</a:t>
            </a:r>
            <a:endParaRPr lang="nb-NO" sz="1800" dirty="0"/>
          </a:p>
          <a:p>
            <a:pPr>
              <a:lnSpc>
                <a:spcPts val="2800"/>
              </a:lnSpc>
            </a:pPr>
            <a:r>
              <a:rPr lang="nb-NO" sz="1800" dirty="0" smtClean="0">
                <a:solidFill>
                  <a:srgbClr val="FF0000"/>
                </a:solidFill>
              </a:rPr>
              <a:t> 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the outer core </a:t>
            </a:r>
            <a:r>
              <a:rPr lang="nb-NO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(and might diffuse into He-depleted domains in the lower mantle)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sz="800" dirty="0" smtClean="0">
                <a:solidFill>
                  <a:srgbClr val="669900"/>
                </a:solidFill>
              </a:rPr>
              <a:t> </a:t>
            </a:r>
            <a:r>
              <a:rPr lang="nb-NO" sz="1800" dirty="0" smtClean="0">
                <a:solidFill>
                  <a:srgbClr val="669900"/>
                </a:solidFill>
              </a:rPr>
              <a:t>- </a:t>
            </a:r>
            <a:r>
              <a:rPr lang="nb-NO" sz="1800" b="1" dirty="0" smtClean="0">
                <a:solidFill>
                  <a:srgbClr val="669900"/>
                </a:solidFill>
              </a:rPr>
              <a:t>strongly melt-depleted bridgmanitic mantle</a:t>
            </a:r>
            <a:r>
              <a:rPr lang="nb-NO" sz="1800" dirty="0" smtClean="0">
                <a:solidFill>
                  <a:srgbClr val="669900"/>
                </a:solidFill>
              </a:rPr>
              <a:t> domains with low U, Th and high viscosity </a:t>
            </a:r>
            <a:endParaRPr lang="en-GB" sz="1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/>
      <p:bldP spid="175112" grpId="0"/>
      <p:bldP spid="175113" grpId="0"/>
      <p:bldP spid="7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3" y="75082"/>
            <a:ext cx="2515336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83173" y="509588"/>
            <a:ext cx="888865" cy="5867400"/>
          </a:xfrm>
          <a:prstGeom prst="rect">
            <a:avLst/>
          </a:prstGeom>
          <a:solidFill>
            <a:srgbClr val="FF0000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62450" y="507130"/>
            <a:ext cx="314325" cy="5862168"/>
          </a:xfrm>
          <a:prstGeom prst="rect">
            <a:avLst/>
          </a:prstGeom>
          <a:solidFill>
            <a:srgbClr val="3333FF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42070" y="6497901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Moreira</a:t>
            </a:r>
            <a:r>
              <a:rPr lang="nb-NO" sz="1200" dirty="0"/>
              <a:t> </a:t>
            </a:r>
            <a:r>
              <a:rPr lang="nb-NO" sz="1200" dirty="0" smtClean="0"/>
              <a:t>(2013, </a:t>
            </a:r>
            <a:r>
              <a:rPr lang="nb-NO" sz="1200" dirty="0" err="1" smtClean="0"/>
              <a:t>Geochem</a:t>
            </a:r>
            <a:r>
              <a:rPr lang="nb-NO" sz="1200" dirty="0" smtClean="0"/>
              <a:t>. </a:t>
            </a:r>
            <a:r>
              <a:rPr lang="nb-NO" sz="1200" dirty="0" err="1" smtClean="0"/>
              <a:t>Perspectives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4649190" y="2675226"/>
            <a:ext cx="268560" cy="1728192"/>
          </a:xfrm>
          <a:prstGeom prst="roundRect">
            <a:avLst/>
          </a:prstGeom>
          <a:noFill/>
          <a:ln w="63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67724" y="3385440"/>
            <a:ext cx="403761" cy="1017978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884134" y="49468"/>
            <a:ext cx="138211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, R/Ra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0" y="919930"/>
            <a:ext cx="5526572" cy="2645971"/>
            <a:chOff x="107504" y="177212"/>
            <a:chExt cx="5833453" cy="277088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88640"/>
              <a:ext cx="3896866" cy="275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5" y="177212"/>
              <a:ext cx="2587807" cy="277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5934183" y="235011"/>
              <a:ext cx="6774" cy="24077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856689" y="1003673"/>
            <a:ext cx="3225718" cy="1972001"/>
            <a:chOff x="179512" y="4132460"/>
            <a:chExt cx="3225718" cy="197200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32460"/>
              <a:ext cx="3179251" cy="19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65355" y="4193478"/>
              <a:ext cx="1013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000099"/>
                  </a:solidFill>
                </a:rPr>
                <a:t>&gt;15 R/Ra</a:t>
              </a:r>
              <a:endParaRPr lang="en-GB" b="1" dirty="0">
                <a:solidFill>
                  <a:srgbClr val="00009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3858" y="4209334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99FF"/>
                  </a:solidFill>
                </a:rPr>
                <a:t>9-15</a:t>
              </a:r>
              <a:endParaRPr lang="en-GB" b="1" dirty="0">
                <a:solidFill>
                  <a:srgbClr val="3399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7811" y="5202426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A8A400"/>
                  </a:solidFill>
                </a:rPr>
                <a:t>8</a:t>
              </a:r>
              <a:r>
                <a:rPr lang="nb-NO" sz="800" b="1" dirty="0" smtClean="0">
                  <a:solidFill>
                    <a:srgbClr val="A8A400"/>
                  </a:solidFill>
                </a:rPr>
                <a:t> </a:t>
              </a:r>
              <a:r>
                <a:rPr lang="nb-NO" sz="1400" b="1" dirty="0" smtClean="0">
                  <a:solidFill>
                    <a:srgbClr val="A8A400"/>
                  </a:solidFill>
                </a:rPr>
                <a:t>±1</a:t>
              </a:r>
              <a:endParaRPr lang="en-GB" sz="1400" b="1" dirty="0">
                <a:solidFill>
                  <a:srgbClr val="A8A4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9908" y="5001423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&lt; 7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63888" y="3909084"/>
            <a:ext cx="13147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Class &amp; Goldstein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(2005, Nature)</a:t>
            </a:r>
            <a:endParaRPr lang="en-GB" sz="1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4" y="4160483"/>
            <a:ext cx="3704873" cy="265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76538" y="3698818"/>
            <a:ext cx="33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Similar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correlation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incompatible</a:t>
            </a:r>
            <a:r>
              <a:rPr lang="nb-NO" sz="1200" dirty="0" smtClean="0">
                <a:solidFill>
                  <a:srgbClr val="3333FF"/>
                </a:solidFill>
              </a:rPr>
              <a:t> trace element</a:t>
            </a:r>
          </a:p>
          <a:p>
            <a:r>
              <a:rPr lang="nb-NO" sz="1200" dirty="0" err="1" smtClean="0">
                <a:solidFill>
                  <a:srgbClr val="3333FF"/>
                </a:solidFill>
              </a:rPr>
              <a:t>concentrations</a:t>
            </a:r>
            <a:r>
              <a:rPr lang="nb-NO" sz="1200" dirty="0" smtClean="0">
                <a:solidFill>
                  <a:srgbClr val="3333FF"/>
                </a:solidFill>
              </a:rPr>
              <a:t> and ratios 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007" y="156826"/>
            <a:ext cx="853581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Strong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that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primordial</a:t>
            </a:r>
            <a:r>
              <a:rPr lang="nb-NO" sz="2000" dirty="0" smtClean="0">
                <a:solidFill>
                  <a:srgbClr val="3333FF"/>
                </a:solidFill>
              </a:rPr>
              <a:t>-like He </a:t>
            </a:r>
            <a:r>
              <a:rPr lang="nb-NO" sz="1800" dirty="0" smtClean="0">
                <a:solidFill>
                  <a:srgbClr val="3333FF"/>
                </a:solidFill>
              </a:rPr>
              <a:t>(and Ne) </a:t>
            </a:r>
            <a:r>
              <a:rPr lang="nb-NO" sz="2000" dirty="0" err="1" smtClean="0">
                <a:solidFill>
                  <a:srgbClr val="3333FF"/>
                </a:solidFill>
              </a:rPr>
              <a:t>source</a:t>
            </a:r>
            <a:r>
              <a:rPr lang="nb-NO" sz="2000" dirty="0" smtClean="0">
                <a:solidFill>
                  <a:srgbClr val="3333FF"/>
                </a:solidFill>
              </a:rPr>
              <a:t> material is </a:t>
            </a:r>
            <a:r>
              <a:rPr lang="nb-NO" sz="2000" dirty="0" err="1" smtClean="0">
                <a:solidFill>
                  <a:srgbClr val="3333FF"/>
                </a:solidFill>
              </a:rPr>
              <a:t>refractory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543739">
            <a:off x="3530225" y="670461"/>
            <a:ext cx="1355776" cy="2487207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 rot="7543739">
            <a:off x="763536" y="814475"/>
            <a:ext cx="1355776" cy="2158360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 rot="3103688">
            <a:off x="6175402" y="4023757"/>
            <a:ext cx="1700875" cy="2739323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 rot="2226971">
            <a:off x="4043308" y="1168317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298361">
            <a:off x="6533136" y="4478639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226971">
            <a:off x="1485485" y="1162296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arlyEarth\Refract He-W-Os-Xe Baffin Ontong\He-Os-systematics-Baffin-Green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02" y="116632"/>
            <a:ext cx="56538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99" y="121063"/>
            <a:ext cx="335700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500" baseline="30000" dirty="0" smtClean="0">
                <a:solidFill>
                  <a:srgbClr val="3333FF"/>
                </a:solidFill>
              </a:rPr>
              <a:t>3</a:t>
            </a:r>
            <a:r>
              <a:rPr lang="en-GB" sz="1500" dirty="0" smtClean="0">
                <a:solidFill>
                  <a:srgbClr val="3333FF"/>
                </a:solidFill>
              </a:rPr>
              <a:t>He/</a:t>
            </a:r>
            <a:r>
              <a:rPr lang="en-GB" sz="1500" baseline="30000" dirty="0" smtClean="0">
                <a:solidFill>
                  <a:srgbClr val="3333FF"/>
                </a:solidFill>
              </a:rPr>
              <a:t>4</a:t>
            </a:r>
            <a:r>
              <a:rPr lang="en-GB" sz="1500" dirty="0" smtClean="0">
                <a:solidFill>
                  <a:srgbClr val="3333FF"/>
                </a:solidFill>
              </a:rPr>
              <a:t>He versus </a:t>
            </a:r>
            <a:r>
              <a:rPr lang="en-GB" sz="1500" baseline="30000" dirty="0" smtClean="0">
                <a:solidFill>
                  <a:srgbClr val="3333FF"/>
                </a:solidFill>
              </a:rPr>
              <a:t>87</a:t>
            </a:r>
            <a:r>
              <a:rPr lang="en-GB" sz="1500" dirty="0" smtClean="0">
                <a:solidFill>
                  <a:srgbClr val="3333FF"/>
                </a:solidFill>
              </a:rPr>
              <a:t>Sr/</a:t>
            </a:r>
            <a:r>
              <a:rPr lang="en-GB" sz="1500" baseline="30000" dirty="0" smtClean="0">
                <a:solidFill>
                  <a:srgbClr val="3333FF"/>
                </a:solidFill>
              </a:rPr>
              <a:t>86</a:t>
            </a:r>
            <a:r>
              <a:rPr lang="en-GB" sz="1500" dirty="0" smtClean="0">
                <a:solidFill>
                  <a:srgbClr val="3333FF"/>
                </a:solidFill>
              </a:rPr>
              <a:t>Sr and </a:t>
            </a:r>
            <a:r>
              <a:rPr lang="en-GB" sz="1500" baseline="30000" dirty="0" smtClean="0">
                <a:solidFill>
                  <a:srgbClr val="3333FF"/>
                </a:solidFill>
              </a:rPr>
              <a:t>143</a:t>
            </a:r>
            <a:r>
              <a:rPr lang="en-GB" sz="1500" dirty="0" smtClean="0">
                <a:solidFill>
                  <a:srgbClr val="3333FF"/>
                </a:solidFill>
              </a:rPr>
              <a:t>Nd/</a:t>
            </a:r>
            <a:r>
              <a:rPr lang="en-GB" sz="1500" baseline="30000" dirty="0" smtClean="0">
                <a:solidFill>
                  <a:srgbClr val="3333FF"/>
                </a:solidFill>
              </a:rPr>
              <a:t>144</a:t>
            </a:r>
            <a:r>
              <a:rPr lang="en-GB" sz="1500" dirty="0" smtClean="0">
                <a:solidFill>
                  <a:srgbClr val="3333FF"/>
                </a:solidFill>
              </a:rPr>
              <a:t>Nd</a:t>
            </a:r>
          </a:p>
          <a:p>
            <a:pPr>
              <a:lnSpc>
                <a:spcPts val="2800"/>
              </a:lnSpc>
            </a:pPr>
            <a:r>
              <a:rPr lang="en-GB" sz="1400" b="1" dirty="0" smtClean="0"/>
              <a:t>Maximum</a:t>
            </a:r>
            <a:r>
              <a:rPr lang="en-GB" sz="1400" dirty="0" smtClean="0"/>
              <a:t> He-values of the Samoa</a:t>
            </a:r>
            <a:r>
              <a:rPr lang="en-GB" sz="1400" dirty="0"/>
              <a:t>, </a:t>
            </a:r>
            <a:r>
              <a:rPr lang="en-GB" sz="1400" dirty="0" smtClean="0"/>
              <a:t>Hawaii</a:t>
            </a:r>
          </a:p>
          <a:p>
            <a:pPr>
              <a:lnSpc>
                <a:spcPts val="1500"/>
              </a:lnSpc>
            </a:pPr>
            <a:r>
              <a:rPr lang="en-GB" sz="1400" dirty="0" smtClean="0"/>
              <a:t>and Heard-Kerguelen trends are </a:t>
            </a:r>
            <a:r>
              <a:rPr lang="en-GB" sz="1400" b="1" dirty="0" smtClean="0"/>
              <a:t>stippled</a:t>
            </a:r>
            <a:endParaRPr lang="en-GB" sz="1400" dirty="0" smtClean="0"/>
          </a:p>
          <a:p>
            <a:pPr>
              <a:lnSpc>
                <a:spcPts val="3500"/>
              </a:lnSpc>
            </a:pPr>
            <a:r>
              <a:rPr lang="nb-NO" sz="1400" b="1" dirty="0" smtClean="0"/>
              <a:t>positive</a:t>
            </a:r>
            <a:r>
              <a:rPr lang="nb-NO" sz="1400" dirty="0" smtClean="0"/>
              <a:t> </a:t>
            </a:r>
            <a:r>
              <a:rPr lang="en-GB" sz="1400" baseline="30000" dirty="0" smtClean="0"/>
              <a:t>3</a:t>
            </a:r>
            <a:r>
              <a:rPr lang="en-GB" sz="1400" dirty="0" smtClean="0"/>
              <a:t>He/</a:t>
            </a:r>
            <a:r>
              <a:rPr lang="en-GB" sz="1400" baseline="30000" dirty="0" smtClean="0"/>
              <a:t>4</a:t>
            </a:r>
            <a:r>
              <a:rPr lang="en-GB" sz="1400" dirty="0" smtClean="0"/>
              <a:t>He - </a:t>
            </a:r>
            <a:r>
              <a:rPr lang="en-GB" sz="1400" baseline="30000" dirty="0" smtClean="0"/>
              <a:t>143</a:t>
            </a:r>
            <a:r>
              <a:rPr lang="en-GB" sz="1400" dirty="0" smtClean="0"/>
              <a:t>Nd/</a:t>
            </a:r>
            <a:r>
              <a:rPr lang="en-GB" sz="1400" baseline="30000" dirty="0" smtClean="0"/>
              <a:t>144</a:t>
            </a:r>
            <a:r>
              <a:rPr lang="en-GB" sz="1400" dirty="0" smtClean="0"/>
              <a:t>Nd correlation</a:t>
            </a:r>
          </a:p>
          <a:p>
            <a:pPr>
              <a:lnSpc>
                <a:spcPts val="1800"/>
              </a:lnSpc>
            </a:pPr>
            <a:r>
              <a:rPr lang="nb-NO" sz="1400" b="1" dirty="0" smtClean="0"/>
              <a:t>negative</a:t>
            </a:r>
            <a:r>
              <a:rPr lang="nb-NO" sz="1400" dirty="0" smtClean="0"/>
              <a:t> </a:t>
            </a:r>
            <a:r>
              <a:rPr lang="en-GB" sz="1400" baseline="30000" dirty="0"/>
              <a:t>3</a:t>
            </a:r>
            <a:r>
              <a:rPr lang="en-GB" sz="1400" dirty="0"/>
              <a:t>He/</a:t>
            </a:r>
            <a:r>
              <a:rPr lang="en-GB" sz="1400" baseline="30000" dirty="0"/>
              <a:t>4</a:t>
            </a:r>
            <a:r>
              <a:rPr lang="en-GB" sz="1400" dirty="0"/>
              <a:t>He </a:t>
            </a:r>
            <a:r>
              <a:rPr lang="en-GB" sz="1400" dirty="0" smtClean="0"/>
              <a:t>- </a:t>
            </a:r>
            <a:r>
              <a:rPr lang="en-GB" sz="1400" baseline="30000" dirty="0" smtClean="0"/>
              <a:t>87</a:t>
            </a:r>
            <a:r>
              <a:rPr lang="en-GB" sz="1400" dirty="0" smtClean="0"/>
              <a:t>Sr/</a:t>
            </a:r>
            <a:r>
              <a:rPr lang="en-GB" sz="1400" baseline="30000" dirty="0" smtClean="0"/>
              <a:t>86</a:t>
            </a:r>
            <a:r>
              <a:rPr lang="en-GB" sz="1400" dirty="0" smtClean="0"/>
              <a:t>Sr correlation</a:t>
            </a:r>
          </a:p>
          <a:p>
            <a:pPr>
              <a:lnSpc>
                <a:spcPts val="3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Contamination will </a:t>
            </a:r>
            <a:r>
              <a:rPr lang="en-GB" sz="1300" dirty="0">
                <a:solidFill>
                  <a:srgbClr val="990099"/>
                </a:solidFill>
              </a:rPr>
              <a:t>invariably </a:t>
            </a:r>
            <a:r>
              <a:rPr lang="en-GB" sz="1300" dirty="0" smtClean="0">
                <a:solidFill>
                  <a:srgbClr val="990099"/>
                </a:solidFill>
              </a:rPr>
              <a:t>change</a:t>
            </a:r>
            <a:endParaRPr lang="en-GB" sz="1300" dirty="0">
              <a:solidFill>
                <a:srgbClr val="990099"/>
              </a:solidFill>
            </a:endParaRPr>
          </a:p>
          <a:p>
            <a:pPr>
              <a:lnSpc>
                <a:spcPts val="1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 compositions to </a:t>
            </a:r>
            <a:r>
              <a:rPr lang="en-GB" sz="1300" dirty="0">
                <a:solidFill>
                  <a:srgbClr val="990099"/>
                </a:solidFill>
              </a:rPr>
              <a:t>lower </a:t>
            </a:r>
            <a:r>
              <a:rPr lang="en-GB" sz="1300" baseline="30000" dirty="0">
                <a:solidFill>
                  <a:srgbClr val="990099"/>
                </a:solidFill>
              </a:rPr>
              <a:t>3</a:t>
            </a:r>
            <a:r>
              <a:rPr lang="en-GB" sz="1300" dirty="0">
                <a:solidFill>
                  <a:srgbClr val="990099"/>
                </a:solidFill>
              </a:rPr>
              <a:t>He/</a:t>
            </a:r>
            <a:r>
              <a:rPr lang="en-GB" sz="1300" baseline="30000" dirty="0">
                <a:solidFill>
                  <a:srgbClr val="990099"/>
                </a:solidFill>
              </a:rPr>
              <a:t>4</a:t>
            </a:r>
            <a:r>
              <a:rPr lang="en-GB" sz="1300" dirty="0">
                <a:solidFill>
                  <a:srgbClr val="990099"/>
                </a:solidFill>
              </a:rPr>
              <a:t>He </a:t>
            </a:r>
            <a:r>
              <a:rPr lang="en-GB" sz="1300" dirty="0" smtClean="0">
                <a:solidFill>
                  <a:srgbClr val="990099"/>
                </a:solidFill>
              </a:rPr>
              <a:t>ratios</a:t>
            </a:r>
            <a:endParaRPr lang="en-GB" sz="1300" dirty="0">
              <a:solidFill>
                <a:srgbClr val="99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99" y="3283715"/>
            <a:ext cx="3833037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33FF"/>
                </a:solidFill>
              </a:rPr>
              <a:t>Iceland plume head with</a:t>
            </a:r>
            <a:r>
              <a:rPr lang="en-GB" b="1" dirty="0" smtClean="0">
                <a:solidFill>
                  <a:srgbClr val="3333FF"/>
                </a:solidFill>
              </a:rPr>
              <a:t> extremely high</a:t>
            </a:r>
          </a:p>
          <a:p>
            <a:r>
              <a:rPr lang="en-GB" b="1" baseline="30000" dirty="0" smtClean="0">
                <a:solidFill>
                  <a:srgbClr val="3333FF"/>
                </a:solidFill>
              </a:rPr>
              <a:t>3</a:t>
            </a:r>
            <a:r>
              <a:rPr lang="en-GB" b="1" dirty="0" smtClean="0">
                <a:solidFill>
                  <a:srgbClr val="3333FF"/>
                </a:solidFill>
              </a:rPr>
              <a:t>He/</a:t>
            </a:r>
            <a:r>
              <a:rPr lang="en-GB" b="1" baseline="30000" dirty="0" smtClean="0">
                <a:solidFill>
                  <a:srgbClr val="3333FF"/>
                </a:solidFill>
              </a:rPr>
              <a:t>4</a:t>
            </a:r>
            <a:r>
              <a:rPr lang="en-GB" b="1" dirty="0" smtClean="0">
                <a:solidFill>
                  <a:srgbClr val="3333FF"/>
                </a:solidFill>
              </a:rPr>
              <a:t>He ratios </a:t>
            </a:r>
            <a:r>
              <a:rPr lang="en-GB" sz="1400" dirty="0" smtClean="0">
                <a:solidFill>
                  <a:srgbClr val="3333FF"/>
                </a:solidFill>
              </a:rPr>
              <a:t>(Baffin Island, West Greenland):</a:t>
            </a:r>
          </a:p>
          <a:p>
            <a:pPr>
              <a:lnSpc>
                <a:spcPts val="4000"/>
              </a:lnSpc>
            </a:pPr>
            <a:r>
              <a:rPr lang="en-GB" dirty="0" smtClean="0"/>
              <a:t>            </a:t>
            </a:r>
            <a:r>
              <a:rPr lang="en-GB" b="1" dirty="0" smtClean="0"/>
              <a:t>high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endParaRPr lang="en-GB" dirty="0" smtClean="0"/>
          </a:p>
          <a:p>
            <a:pPr>
              <a:lnSpc>
                <a:spcPts val="1800"/>
              </a:lnSpc>
            </a:pPr>
            <a:r>
              <a:rPr lang="en-GB" b="1" dirty="0"/>
              <a:t> </a:t>
            </a:r>
            <a:r>
              <a:rPr lang="en-GB" b="1" dirty="0" smtClean="0"/>
              <a:t>           low</a:t>
            </a:r>
            <a:r>
              <a:rPr lang="en-GB" dirty="0" smtClean="0"/>
              <a:t> Re and </a:t>
            </a:r>
            <a:r>
              <a:rPr lang="en-GB" baseline="30000" dirty="0" smtClean="0"/>
              <a:t>187</a:t>
            </a:r>
            <a:r>
              <a:rPr lang="en-GB" dirty="0" smtClean="0"/>
              <a:t>Os/</a:t>
            </a:r>
            <a:r>
              <a:rPr lang="en-GB" baseline="30000" dirty="0" smtClean="0"/>
              <a:t>188</a:t>
            </a:r>
            <a:r>
              <a:rPr lang="en-GB" dirty="0" smtClean="0"/>
              <a:t>Os ratios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91536" y="3283715"/>
            <a:ext cx="5116968" cy="3507959"/>
            <a:chOff x="3991536" y="3283715"/>
            <a:chExt cx="5116968" cy="3507959"/>
          </a:xfrm>
        </p:grpSpPr>
        <p:pic>
          <p:nvPicPr>
            <p:cNvPr id="5123" name="Picture 3" descr="M:\pc\Dokumenter\Adobe-Illustr-figures\EarlyEarth\Refract He-W-Os-Xe Baffin Ontong\He-Os-systematics-Baffin-Green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536" y="3283715"/>
              <a:ext cx="5116968" cy="350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7092279" y="5069393"/>
              <a:ext cx="1800201" cy="231112"/>
            </a:xfrm>
            <a:prstGeom prst="roundRect">
              <a:avLst/>
            </a:prstGeom>
            <a:solidFill>
              <a:srgbClr val="EA0000">
                <a:alpha val="14902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44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6" y="43336"/>
            <a:ext cx="8311938" cy="346931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169378" y="73152"/>
            <a:ext cx="5525085" cy="2962656"/>
            <a:chOff x="1169378" y="73152"/>
            <a:chExt cx="5525085" cy="2962656"/>
          </a:xfrm>
        </p:grpSpPr>
        <p:sp>
          <p:nvSpPr>
            <p:cNvPr id="4" name="Rectangle 3"/>
            <p:cNvSpPr/>
            <p:nvPr/>
          </p:nvSpPr>
          <p:spPr>
            <a:xfrm>
              <a:off x="1238359" y="83602"/>
              <a:ext cx="4774659" cy="2952206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6625481" y="73152"/>
              <a:ext cx="1" cy="2962656"/>
            </a:xfrm>
            <a:prstGeom prst="line">
              <a:avLst/>
            </a:prstGeom>
            <a:ln w="31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1080893" y="42114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.703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636466" y="1019089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.51312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6290506" y="1111839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17.75</a:t>
              </a:r>
              <a:endParaRPr lang="en-GB" sz="1200">
                <a:solidFill>
                  <a:srgbClr val="FF00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5094" y="3812299"/>
            <a:ext cx="8094957" cy="2957513"/>
            <a:chOff x="80323" y="3859841"/>
            <a:chExt cx="8094957" cy="2957513"/>
          </a:xfrm>
        </p:grpSpPr>
        <p:grpSp>
          <p:nvGrpSpPr>
            <p:cNvPr id="14" name="Group 13"/>
            <p:cNvGrpSpPr/>
            <p:nvPr/>
          </p:nvGrpSpPr>
          <p:grpSpPr>
            <a:xfrm>
              <a:off x="4211960" y="3859841"/>
              <a:ext cx="3963320" cy="2957513"/>
              <a:chOff x="4711090" y="3645023"/>
              <a:chExt cx="4316438" cy="3110387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1090" y="3645023"/>
                <a:ext cx="4316438" cy="3110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 rot="938441">
                <a:off x="8292099" y="4595182"/>
                <a:ext cx="65594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CC0000"/>
                    </a:solidFill>
                  </a:rPr>
                  <a:t>HIMU</a:t>
                </a:r>
                <a:endParaRPr lang="nb-NO" sz="11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83029" y="5625741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0099FF"/>
                    </a:solidFill>
                  </a:rPr>
                  <a:t>EM2</a:t>
                </a:r>
                <a:endParaRPr lang="nb-NO" sz="1100" dirty="0">
                  <a:solidFill>
                    <a:srgbClr val="0099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18433" y="6001044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FF6600"/>
                    </a:solidFill>
                  </a:rPr>
                  <a:t>EM1</a:t>
                </a:r>
                <a:endParaRPr lang="nb-NO" sz="11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62012" y="3696400"/>
                <a:ext cx="469352" cy="28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000099"/>
                    </a:solidFill>
                  </a:rPr>
                  <a:t>DM</a:t>
                </a:r>
                <a:endParaRPr lang="nb-NO" sz="1100" b="1" dirty="0">
                  <a:solidFill>
                    <a:srgbClr val="000099"/>
                  </a:solidFill>
                </a:endParaRPr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" y="3949340"/>
              <a:ext cx="3796869" cy="272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256892" y="5970774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smtClean="0">
                  <a:solidFill>
                    <a:srgbClr val="CC0000"/>
                  </a:solidFill>
                </a:rPr>
                <a:t>HIMU</a:t>
              </a:r>
              <a:endParaRPr lang="nb-NO" sz="1100" dirty="0">
                <a:solidFill>
                  <a:srgbClr val="CC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67794" y="402230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0099FF"/>
                  </a:solidFill>
                </a:rPr>
                <a:t>EM2</a:t>
              </a:r>
              <a:endParaRPr lang="nb-NO" sz="1100" dirty="0">
                <a:solidFill>
                  <a:srgbClr val="0099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4664" y="468325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FF6600"/>
                  </a:solidFill>
                </a:rPr>
                <a:t>EM1</a:t>
              </a:r>
              <a:endParaRPr lang="nb-NO" sz="1100" b="1" dirty="0">
                <a:solidFill>
                  <a:srgbClr val="FF66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080299" y="410184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rgbClr val="0099FF"/>
                  </a:solidFill>
                </a:rPr>
                <a:t>Samoa</a:t>
              </a:r>
              <a:endParaRPr lang="en-GB" sz="900" dirty="0">
                <a:solidFill>
                  <a:srgbClr val="0099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3802362">
              <a:off x="854862" y="4994596"/>
              <a:ext cx="6463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Walvis R.</a:t>
              </a:r>
              <a:endParaRPr lang="en-GB" sz="900" dirty="0">
                <a:solidFill>
                  <a:srgbClr val="FF66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5288" y="5884714"/>
              <a:ext cx="639208" cy="377249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15776" y="4591150"/>
              <a:ext cx="667783" cy="1769002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7775" y="5678907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.7030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5405214" y="6024350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6180" y="4384350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.51312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1157963" y="6310798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43849" y="455763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77982" y="584944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833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" y="578569"/>
            <a:ext cx="4100481" cy="29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97788">
            <a:off x="3643846" y="2024570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0099FF"/>
                </a:solidFill>
              </a:rPr>
              <a:t>EM2</a:t>
            </a:r>
            <a:endParaRPr lang="nb-NO" sz="1300" dirty="0">
              <a:solidFill>
                <a:srgbClr val="00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03" y="2806943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FF6600"/>
                </a:solidFill>
              </a:rPr>
              <a:t>EM1</a:t>
            </a:r>
            <a:endParaRPr lang="nb-NO" sz="1300" b="1" dirty="0">
              <a:solidFill>
                <a:srgbClr val="FF66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9" y="1217547"/>
            <a:ext cx="4155970" cy="138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5825" y="619153"/>
            <a:ext cx="4619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000099"/>
                </a:solidFill>
              </a:rPr>
              <a:t>DM</a:t>
            </a:r>
            <a:endParaRPr lang="nb-NO" sz="13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853948">
            <a:off x="3034150" y="185862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99FF"/>
                </a:solidFill>
              </a:rPr>
              <a:t>Samoa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9473" y="54591"/>
            <a:ext cx="976549" cy="374461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err="1" smtClean="0"/>
              <a:t>Stracke</a:t>
            </a:r>
            <a:r>
              <a:rPr lang="nb-NO" sz="1000" dirty="0"/>
              <a:t> </a:t>
            </a:r>
            <a:r>
              <a:rPr lang="nb-NO" sz="1000" dirty="0" smtClean="0"/>
              <a:t>(2012,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</a:t>
            </a:r>
            <a:r>
              <a:rPr lang="nb-NO" sz="1000" dirty="0" err="1" smtClean="0"/>
              <a:t>Chem</a:t>
            </a:r>
            <a:r>
              <a:rPr lang="nb-NO" sz="1000" dirty="0"/>
              <a:t>.</a:t>
            </a:r>
            <a:r>
              <a:rPr lang="nb-NO" sz="1000" dirty="0" smtClean="0"/>
              <a:t> </a:t>
            </a:r>
            <a:r>
              <a:rPr lang="nb-NO" sz="1000" dirty="0" err="1" smtClean="0"/>
              <a:t>Geol</a:t>
            </a:r>
            <a:r>
              <a:rPr lang="nb-NO" sz="1000" dirty="0" smtClean="0"/>
              <a:t>.)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586" y="56366"/>
            <a:ext cx="4281941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Identifying</a:t>
            </a:r>
            <a:r>
              <a:rPr lang="nb-NO" sz="2000" b="1" dirty="0" smtClean="0">
                <a:solidFill>
                  <a:srgbClr val="3333FF"/>
                </a:solidFill>
              </a:rPr>
              <a:t> mantle </a:t>
            </a:r>
            <a:r>
              <a:rPr lang="nb-NO" sz="2000" b="1" dirty="0" err="1" smtClean="0">
                <a:solidFill>
                  <a:srgbClr val="3333FF"/>
                </a:solidFill>
              </a:rPr>
              <a:t>components</a:t>
            </a:r>
            <a:r>
              <a:rPr lang="nb-NO" sz="2000" b="1" dirty="0" smtClean="0">
                <a:solidFill>
                  <a:srgbClr val="3333FF"/>
                </a:solidFill>
              </a:rPr>
              <a:t>, </a:t>
            </a:r>
            <a:r>
              <a:rPr lang="nb-NO" sz="2000" b="1" dirty="0" err="1" smtClean="0">
                <a:solidFill>
                  <a:srgbClr val="3333FF"/>
                </a:solidFill>
              </a:rPr>
              <a:t>OIBs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596" y="1971508"/>
            <a:ext cx="6559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CC0000"/>
                </a:solidFill>
              </a:rPr>
              <a:t>HIMU</a:t>
            </a:r>
            <a:endParaRPr lang="nb-NO" sz="1300" dirty="0">
              <a:solidFill>
                <a:srgbClr val="CC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582548">
            <a:off x="1745290" y="2568006"/>
            <a:ext cx="7008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dirty="0" smtClean="0">
                <a:solidFill>
                  <a:srgbClr val="FF6600"/>
                </a:solidFill>
              </a:rPr>
              <a:t>Pitcairn-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6600"/>
                </a:solidFill>
              </a:rPr>
              <a:t>Walvis R</a:t>
            </a:r>
            <a:r>
              <a:rPr lang="nb-NO" sz="1100" dirty="0" smtClean="0">
                <a:solidFill>
                  <a:srgbClr val="FF6600"/>
                </a:solidFill>
              </a:rPr>
              <a:t>.</a:t>
            </a:r>
            <a:endParaRPr lang="en-GB" sz="1100" dirty="0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714" y="1531690"/>
            <a:ext cx="1026885" cy="306896"/>
          </a:xfrm>
          <a:prstGeom prst="rect">
            <a:avLst/>
          </a:prstGeom>
          <a:noFill/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497363" y="2150433"/>
            <a:ext cx="1421084" cy="152400"/>
          </a:xfrm>
          <a:prstGeom prst="rect">
            <a:avLst/>
          </a:prstGeom>
          <a:noFill/>
          <a:ln w="952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5421" y="1212795"/>
            <a:ext cx="1097360" cy="467224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869473" y="2161003"/>
            <a:ext cx="653466" cy="137425"/>
          </a:xfrm>
          <a:prstGeom prst="rect">
            <a:avLst/>
          </a:prstGeom>
          <a:noFill/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9196" y="3802686"/>
            <a:ext cx="4110311" cy="2946739"/>
            <a:chOff x="57585" y="3879593"/>
            <a:chExt cx="4110311" cy="29467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5" y="3879593"/>
              <a:ext cx="4110311" cy="294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254186" y="6088009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80041" y="3925304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7361" y="4711657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7600" y="6146152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2158079" y="4381350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99FF"/>
                  </a:solidFill>
                </a:rPr>
                <a:t>Samoa</a:t>
              </a:r>
              <a:endParaRPr lang="en-GB" sz="1100" dirty="0">
                <a:solidFill>
                  <a:srgbClr val="0099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802362">
              <a:off x="946147" y="5070028"/>
              <a:ext cx="60465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800" dirty="0" smtClean="0">
                  <a:solidFill>
                    <a:srgbClr val="FF6600"/>
                  </a:solidFill>
                </a:rPr>
                <a:t>Walvis R</a:t>
              </a:r>
              <a:r>
                <a:rPr lang="nb-NO" sz="1100" dirty="0" smtClean="0">
                  <a:solidFill>
                    <a:srgbClr val="FF6600"/>
                  </a:solidFill>
                </a:rPr>
                <a:t>.</a:t>
              </a:r>
              <a:endParaRPr lang="en-GB" sz="11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8880" y="3669957"/>
            <a:ext cx="4316438" cy="3110387"/>
            <a:chOff x="4711090" y="3645023"/>
            <a:chExt cx="4316438" cy="31103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090" y="3645023"/>
              <a:ext cx="4316438" cy="31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938441">
              <a:off x="8292099" y="4595182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83029" y="5625741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27993" y="6007725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88787" y="3696400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2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454" y="102211"/>
            <a:ext cx="7848581" cy="36933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Could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primordial</a:t>
            </a:r>
            <a:r>
              <a:rPr lang="nb-NO" sz="1800" dirty="0" smtClean="0">
                <a:solidFill>
                  <a:srgbClr val="3333FF"/>
                </a:solidFill>
              </a:rPr>
              <a:t>-like He and Ne isotope ratios </a:t>
            </a:r>
            <a:r>
              <a:rPr lang="nb-NO" sz="1800" dirty="0" err="1" smtClean="0">
                <a:solidFill>
                  <a:srgbClr val="3333FF"/>
                </a:solidFill>
              </a:rPr>
              <a:t>result</a:t>
            </a:r>
            <a:r>
              <a:rPr lang="nb-NO" sz="1800" dirty="0" smtClean="0">
                <a:solidFill>
                  <a:srgbClr val="3333FF"/>
                </a:solidFill>
              </a:rPr>
              <a:t> from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contamination</a:t>
            </a:r>
            <a:r>
              <a:rPr lang="nb-NO" sz="1800" dirty="0" smtClean="0">
                <a:solidFill>
                  <a:srgbClr val="3333FF"/>
                </a:solidFill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771" y="2373445"/>
            <a:ext cx="3744416" cy="14978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Short-</a:t>
            </a:r>
            <a:r>
              <a:rPr lang="nb-NO" sz="1800" dirty="0" err="1" smtClean="0">
                <a:solidFill>
                  <a:srgbClr val="3333FF"/>
                </a:solidFill>
              </a:rPr>
              <a:t>lived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Sm</a:t>
            </a:r>
            <a:r>
              <a:rPr lang="nb-NO" sz="1800" dirty="0" smtClean="0">
                <a:solidFill>
                  <a:srgbClr val="3333FF"/>
                </a:solidFill>
              </a:rPr>
              <a:t>-</a:t>
            </a:r>
            <a:r>
              <a:rPr lang="nb-NO" sz="1800" dirty="0" err="1" smtClean="0">
                <a:solidFill>
                  <a:srgbClr val="3333FF"/>
                </a:solidFill>
              </a:rPr>
              <a:t>Nd</a:t>
            </a:r>
            <a:r>
              <a:rPr lang="nb-NO" sz="1800" dirty="0" smtClean="0">
                <a:solidFill>
                  <a:srgbClr val="3333FF"/>
                </a:solidFill>
              </a:rPr>
              <a:t>-system</a:t>
            </a:r>
          </a:p>
          <a:p>
            <a:pPr>
              <a:lnSpc>
                <a:spcPts val="1600"/>
              </a:lnSpc>
            </a:pPr>
            <a:r>
              <a:rPr lang="nb-NO" sz="1200" baseline="30000" dirty="0" err="1" smtClean="0"/>
              <a:t>146</a:t>
            </a:r>
            <a:r>
              <a:rPr lang="nb-NO" sz="1200" dirty="0" err="1" smtClean="0"/>
              <a:t>Sm→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r>
              <a:rPr lang="nb-NO" sz="1200" dirty="0" smtClean="0"/>
              <a:t>    </a:t>
            </a:r>
            <a:r>
              <a:rPr lang="nb-NO" sz="1200" dirty="0" err="1" smtClean="0"/>
              <a:t>t</a:t>
            </a:r>
            <a:r>
              <a:rPr lang="nb-NO" sz="1200" baseline="-25000" dirty="0" err="1" smtClean="0"/>
              <a:t>h</a:t>
            </a:r>
            <a:r>
              <a:rPr lang="nb-NO" sz="1200" dirty="0" smtClean="0"/>
              <a:t>: 103 My, "live" for </a:t>
            </a:r>
            <a:r>
              <a:rPr lang="nb-NO" sz="1200" dirty="0" err="1" smtClean="0"/>
              <a:t>about</a:t>
            </a:r>
            <a:r>
              <a:rPr lang="nb-NO" sz="1200" dirty="0" smtClean="0"/>
              <a:t> 500 My.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The </a:t>
            </a:r>
            <a:r>
              <a:rPr lang="nb-NO" sz="1200" dirty="0" err="1" smtClean="0"/>
              <a:t>Nd-daughter</a:t>
            </a:r>
            <a:r>
              <a:rPr lang="nb-NO" sz="1200" dirty="0"/>
              <a:t> </a:t>
            </a:r>
            <a:r>
              <a:rPr lang="nb-NO" sz="1200" dirty="0" err="1" smtClean="0"/>
              <a:t>partitions</a:t>
            </a:r>
            <a:r>
              <a:rPr lang="nb-NO" sz="1200" dirty="0" smtClean="0"/>
              <a:t> to melt more </a:t>
            </a:r>
            <a:r>
              <a:rPr lang="nb-NO" sz="1200" dirty="0" err="1" smtClean="0"/>
              <a:t>than</a:t>
            </a:r>
            <a:r>
              <a:rPr lang="nb-NO" sz="1200" dirty="0" smtClean="0"/>
              <a:t> Sm.</a:t>
            </a:r>
          </a:p>
          <a:p>
            <a:pPr>
              <a:lnSpc>
                <a:spcPts val="1600"/>
              </a:lnSpc>
            </a:pPr>
            <a:r>
              <a:rPr lang="nb-NO" sz="1200" b="1" dirty="0" err="1" smtClean="0"/>
              <a:t>Bm-residues</a:t>
            </a:r>
            <a:r>
              <a:rPr lang="nb-NO" sz="1200" b="1" dirty="0" smtClean="0"/>
              <a:t>/</a:t>
            </a:r>
            <a:r>
              <a:rPr lang="nb-NO" sz="1200" b="1" dirty="0" err="1" smtClean="0"/>
              <a:t>cumulates</a:t>
            </a:r>
            <a:r>
              <a:rPr lang="nb-NO" sz="1200" dirty="0" smtClean="0"/>
              <a:t>: </a:t>
            </a:r>
            <a:r>
              <a:rPr lang="nb-NO" sz="1200" dirty="0" err="1" smtClean="0"/>
              <a:t>high</a:t>
            </a:r>
            <a:r>
              <a:rPr lang="nb-NO" sz="1200" dirty="0" smtClean="0"/>
              <a:t> </a:t>
            </a:r>
            <a:r>
              <a:rPr lang="nb-NO" sz="1200" dirty="0" err="1" smtClean="0"/>
              <a:t>Sm</a:t>
            </a:r>
            <a:r>
              <a:rPr lang="nb-NO" sz="1200" dirty="0" smtClean="0"/>
              <a:t>/</a:t>
            </a:r>
            <a:r>
              <a:rPr lang="nb-NO" sz="1200" dirty="0" err="1" smtClean="0"/>
              <a:t>Nd</a:t>
            </a:r>
            <a:r>
              <a:rPr lang="nb-NO" sz="1200" dirty="0"/>
              <a:t> </a:t>
            </a:r>
            <a:r>
              <a:rPr lang="nb-NO" sz="1200" dirty="0" smtClean="0"/>
              <a:t>ratio, </a:t>
            </a:r>
            <a:r>
              <a:rPr lang="nb-NO" sz="1200" b="1" dirty="0" err="1" smtClean="0"/>
              <a:t>high</a:t>
            </a:r>
            <a:r>
              <a:rPr lang="nb-NO" sz="1200" b="1" dirty="0" smtClean="0"/>
              <a:t>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endParaRPr lang="nb-NO" sz="1200" dirty="0" smtClean="0"/>
          </a:p>
          <a:p>
            <a:pPr>
              <a:lnSpc>
                <a:spcPts val="2000"/>
              </a:lnSpc>
            </a:pPr>
            <a:r>
              <a:rPr lang="nb-NO" sz="1800" b="1" dirty="0" smtClean="0">
                <a:latin typeface="Symbol" panose="05050102010706020507" pitchFamily="18" charset="2"/>
              </a:rPr>
              <a:t>   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100" baseline="30000" dirty="0" err="1" smtClean="0"/>
              <a:t>142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 smtClean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6 </a:t>
            </a:r>
            <a:r>
              <a:rPr lang="nb-NO" sz="1100" dirty="0" smtClean="0"/>
              <a:t> (</a:t>
            </a:r>
            <a:r>
              <a:rPr lang="nb-NO" sz="1100" dirty="0" err="1" smtClean="0"/>
              <a:t>ppm</a:t>
            </a:r>
            <a:r>
              <a:rPr lang="nb-NO" sz="1100" dirty="0" smtClean="0"/>
              <a:t>)</a:t>
            </a:r>
          </a:p>
          <a:p>
            <a:pPr>
              <a:lnSpc>
                <a:spcPts val="2000"/>
              </a:lnSpc>
            </a:pPr>
            <a:r>
              <a:rPr lang="nb-NO" sz="1100" dirty="0" smtClean="0"/>
              <a:t>       </a:t>
            </a:r>
            <a:r>
              <a:rPr lang="nb-NO" sz="1400" b="1" dirty="0" err="1" smtClean="0">
                <a:latin typeface="Symbol" panose="05050102010706020507" pitchFamily="18" charset="2"/>
              </a:rPr>
              <a:t>e</a:t>
            </a:r>
            <a:r>
              <a:rPr lang="nb-NO" sz="1100" baseline="30000" dirty="0" err="1" smtClean="0"/>
              <a:t>143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4  </a:t>
            </a:r>
            <a:r>
              <a:rPr lang="nb-NO" sz="1100" dirty="0" smtClean="0"/>
              <a:t>(</a:t>
            </a:r>
            <a:r>
              <a:rPr lang="nb-NO" sz="1100" dirty="0" err="1" smtClean="0"/>
              <a:t>pp</a:t>
            </a:r>
            <a:r>
              <a:rPr lang="nb-NO" sz="200" dirty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4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18453" y="627390"/>
            <a:ext cx="7848581" cy="11439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300" b="1" dirty="0" err="1" smtClean="0">
                <a:solidFill>
                  <a:srgbClr val="9900CC"/>
                </a:solidFill>
              </a:rPr>
              <a:t>Unlikely</a:t>
            </a:r>
            <a:r>
              <a:rPr lang="nb-NO" sz="1300" dirty="0" smtClean="0">
                <a:solidFill>
                  <a:srgbClr val="9900CC"/>
                </a:solidFill>
              </a:rPr>
              <a:t>:   </a:t>
            </a: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Although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tiny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additions</a:t>
            </a:r>
            <a:r>
              <a:rPr lang="nb-NO" sz="1200" dirty="0" smtClean="0">
                <a:solidFill>
                  <a:srgbClr val="9900CC"/>
                </a:solidFill>
              </a:rPr>
              <a:t> of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metal to </a:t>
            </a:r>
            <a:r>
              <a:rPr lang="nb-NO" sz="1200" dirty="0" err="1" smtClean="0">
                <a:solidFill>
                  <a:srgbClr val="9900CC"/>
                </a:solidFill>
              </a:rPr>
              <a:t>plume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roots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explain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clear</a:t>
            </a:r>
            <a:r>
              <a:rPr lang="nb-NO" sz="1200" dirty="0" smtClean="0">
                <a:solidFill>
                  <a:srgbClr val="9900CC"/>
                </a:solidFill>
              </a:rPr>
              <a:t> W- and </a:t>
            </a:r>
            <a:r>
              <a:rPr lang="nb-NO" sz="1200" dirty="0" err="1" smtClean="0">
                <a:solidFill>
                  <a:srgbClr val="9900CC"/>
                </a:solidFill>
              </a:rPr>
              <a:t>weak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Xe-isotopic</a:t>
            </a:r>
            <a:r>
              <a:rPr lang="nb-NO" sz="1200" dirty="0" smtClean="0">
                <a:solidFill>
                  <a:srgbClr val="9900CC"/>
                </a:solidFill>
              </a:rPr>
              <a:t> signals, </a:t>
            </a:r>
            <a:r>
              <a:rPr lang="nb-NO" sz="1200" dirty="0" err="1" smtClean="0">
                <a:solidFill>
                  <a:srgbClr val="9900CC"/>
                </a:solidFill>
              </a:rPr>
              <a:t>they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are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       </a:t>
            </a:r>
            <a:r>
              <a:rPr lang="nb-NO" sz="1200" dirty="0" err="1" smtClean="0">
                <a:solidFill>
                  <a:srgbClr val="9900CC"/>
                </a:solidFill>
              </a:rPr>
              <a:t>probably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insufficient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generate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primordial</a:t>
            </a:r>
            <a:r>
              <a:rPr lang="nb-NO" sz="1200" dirty="0" smtClean="0">
                <a:solidFill>
                  <a:srgbClr val="9900CC"/>
                </a:solidFill>
              </a:rPr>
              <a:t>-like He-Ne </a:t>
            </a:r>
            <a:r>
              <a:rPr lang="nb-NO" sz="1200" dirty="0" err="1" smtClean="0">
                <a:solidFill>
                  <a:srgbClr val="9900CC"/>
                </a:solidFill>
              </a:rPr>
              <a:t>isotopic</a:t>
            </a:r>
            <a:r>
              <a:rPr lang="nb-NO" sz="1200" dirty="0" smtClean="0">
                <a:solidFill>
                  <a:srgbClr val="9900CC"/>
                </a:solidFill>
              </a:rPr>
              <a:t> signals   </a:t>
            </a:r>
          </a:p>
          <a:p>
            <a:pPr>
              <a:lnSpc>
                <a:spcPts val="2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- High 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3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/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4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b="1" dirty="0" err="1" smtClean="0">
                <a:solidFill>
                  <a:srgbClr val="9900CC"/>
                </a:solidFill>
              </a:rPr>
              <a:t>generally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associated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refractory</a:t>
            </a:r>
            <a:r>
              <a:rPr lang="nb-NO" sz="1200" b="1" dirty="0" smtClean="0">
                <a:solidFill>
                  <a:srgbClr val="9900CC"/>
                </a:solidFill>
              </a:rPr>
              <a:t> mantle </a:t>
            </a:r>
            <a:r>
              <a:rPr lang="nb-NO" sz="1200" b="1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PREMA-FOZO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2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             - Parts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refractory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seem</a:t>
            </a:r>
            <a:r>
              <a:rPr lang="nb-NO" sz="1200" dirty="0" smtClean="0">
                <a:solidFill>
                  <a:srgbClr val="9900CC"/>
                </a:solidFill>
              </a:rPr>
              <a:t> to have </a:t>
            </a:r>
            <a:r>
              <a:rPr lang="nb-NO" sz="1200" b="1" dirty="0" err="1" smtClean="0">
                <a:solidFill>
                  <a:srgbClr val="9900CC"/>
                </a:solidFill>
              </a:rPr>
              <a:t>formed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Hadean</a:t>
            </a:r>
            <a:r>
              <a:rPr lang="nb-NO" sz="1200" dirty="0" smtClean="0">
                <a:solidFill>
                  <a:srgbClr val="9900CC"/>
                </a:solidFill>
              </a:rPr>
              <a:t>: </a:t>
            </a:r>
            <a:r>
              <a:rPr lang="nb-NO" sz="1200" dirty="0" err="1" smtClean="0">
                <a:solidFill>
                  <a:srgbClr val="9900CC"/>
                </a:solidFill>
              </a:rPr>
              <a:t>Baffin</a:t>
            </a:r>
            <a:r>
              <a:rPr lang="nb-NO" sz="1200" dirty="0" smtClean="0">
                <a:solidFill>
                  <a:srgbClr val="9900CC"/>
                </a:solidFill>
              </a:rPr>
              <a:t> Island, Reunion, Samoa, Hawaii</a:t>
            </a:r>
            <a:endParaRPr lang="nb-NO" sz="1200" dirty="0">
              <a:solidFill>
                <a:srgbClr val="9900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59469" y="4483871"/>
            <a:ext cx="3228027" cy="2307510"/>
            <a:chOff x="5859469" y="4483871"/>
            <a:chExt cx="3228027" cy="2307510"/>
          </a:xfrm>
        </p:grpSpPr>
        <p:grpSp>
          <p:nvGrpSpPr>
            <p:cNvPr id="7" name="Group 6"/>
            <p:cNvGrpSpPr/>
            <p:nvPr/>
          </p:nvGrpSpPr>
          <p:grpSpPr>
            <a:xfrm>
              <a:off x="5859469" y="4483871"/>
              <a:ext cx="3219762" cy="2307510"/>
              <a:chOff x="4487519" y="2420888"/>
              <a:chExt cx="4656481" cy="41862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7519" y="2420888"/>
                <a:ext cx="4656481" cy="418620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03325" y="2555737"/>
                <a:ext cx="2272392" cy="679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nb-NO" sz="1000" dirty="0" smtClean="0"/>
                  <a:t>Peters et al. (2018, Nature)</a:t>
                </a:r>
                <a:endParaRPr lang="en-US" sz="1000" dirty="0"/>
              </a:p>
              <a:p>
                <a:pPr>
                  <a:lnSpc>
                    <a:spcPts val="1300"/>
                  </a:lnSpc>
                </a:pPr>
                <a:r>
                  <a:rPr lang="nb-NO" sz="1200" b="1" dirty="0" smtClean="0"/>
                  <a:t>Reunion basalts</a:t>
                </a:r>
                <a:endParaRPr lang="en-US" sz="1200" b="1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271312" y="5528882"/>
              <a:ext cx="28161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 rot="19041621">
              <a:off x="7090453" y="5150444"/>
              <a:ext cx="1723563" cy="647498"/>
            </a:xfrm>
            <a:prstGeom prst="roundRect">
              <a:avLst/>
            </a:prstGeom>
            <a:solidFill>
              <a:srgbClr val="9900FF">
                <a:alpha val="3922"/>
              </a:srgbClr>
            </a:solidFill>
            <a:ln w="952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9231" y="4999108"/>
              <a:ext cx="13340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50" b="1" dirty="0" smtClean="0">
                  <a:solidFill>
                    <a:srgbClr val="9900FF"/>
                  </a:solidFill>
                </a:rPr>
                <a:t>Positive </a:t>
              </a:r>
              <a:r>
                <a:rPr lang="nb-NO" sz="1050" b="1" dirty="0" err="1" smtClean="0">
                  <a:solidFill>
                    <a:srgbClr val="9900FF"/>
                  </a:solidFill>
                </a:rPr>
                <a:t>correlation</a:t>
              </a:r>
              <a:endParaRPr lang="nb-NO" sz="1050" baseline="30000" dirty="0">
                <a:solidFill>
                  <a:srgbClr val="9900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nb-NO" sz="1050" baseline="30000" dirty="0" err="1" smtClean="0">
                  <a:solidFill>
                    <a:srgbClr val="9900FF"/>
                  </a:solidFill>
                </a:rPr>
                <a:t>3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/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4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smtClean="0">
                  <a:solidFill>
                    <a:srgbClr val="9900FF"/>
                  </a:solidFill>
                </a:rPr>
                <a:t>(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00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flux</a:t>
              </a:r>
              <a:r>
                <a:rPr lang="nb-NO" sz="1000" dirty="0" smtClean="0">
                  <a:solidFill>
                    <a:srgbClr val="9900FF"/>
                  </a:solidFill>
                </a:rPr>
                <a:t>)</a:t>
              </a:r>
            </a:p>
            <a:p>
              <a:pPr>
                <a:lnSpc>
                  <a:spcPts val="1200"/>
                </a:lnSpc>
              </a:pPr>
              <a:r>
                <a:rPr lang="nb-NO" sz="1050" dirty="0" smtClean="0">
                  <a:solidFill>
                    <a:srgbClr val="9900FF"/>
                  </a:solidFill>
                </a:rPr>
                <a:t>     versus </a:t>
              </a:r>
              <a:r>
                <a:rPr lang="nb-NO" sz="1200" b="1" dirty="0" err="1" smtClean="0">
                  <a:solidFill>
                    <a:srgbClr val="9900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142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Nd</a:t>
              </a:r>
              <a:endParaRPr lang="nb-NO" sz="1050" dirty="0" smtClean="0">
                <a:solidFill>
                  <a:srgbClr val="9900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8010"/>
            <a:ext cx="2473897" cy="209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2" y="4147103"/>
            <a:ext cx="5482276" cy="26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09" y="5607409"/>
            <a:ext cx="4150495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/>
              <a:t>- Northernmost </a:t>
            </a:r>
            <a:r>
              <a:rPr lang="en-US" sz="1400" dirty="0"/>
              <a:t>Atlantic and </a:t>
            </a:r>
            <a:r>
              <a:rPr lang="en-US" sz="1400" dirty="0" smtClean="0"/>
              <a:t>Arctic: </a:t>
            </a:r>
            <a:r>
              <a:rPr lang="en-US" sz="1400" dirty="0" err="1" smtClean="0">
                <a:solidFill>
                  <a:srgbClr val="FF0000"/>
                </a:solidFill>
              </a:rPr>
              <a:t>SCLM</a:t>
            </a:r>
            <a:r>
              <a:rPr lang="en-US" sz="1400" dirty="0" smtClean="0">
                <a:solidFill>
                  <a:srgbClr val="FF0000"/>
                </a:solidFill>
              </a:rPr>
              <a:t>-rich mantle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lnSpc>
                <a:spcPts val="600"/>
              </a:lnSpc>
            </a:pPr>
            <a:endParaRPr lang="en-US" sz="1000" dirty="0"/>
          </a:p>
          <a:p>
            <a:pPr>
              <a:lnSpc>
                <a:spcPts val="1500"/>
              </a:lnSpc>
            </a:pPr>
            <a:r>
              <a:rPr lang="en-US" sz="1400" dirty="0" smtClean="0"/>
              <a:t>- Origin </a:t>
            </a:r>
            <a:r>
              <a:rPr lang="en-US" sz="1400" dirty="0"/>
              <a:t>of </a:t>
            </a:r>
            <a:r>
              <a:rPr lang="en-US" sz="1400" dirty="0" err="1" smtClean="0"/>
              <a:t>SCLM</a:t>
            </a:r>
            <a:r>
              <a:rPr lang="en-US" sz="1400" dirty="0" smtClean="0"/>
              <a:t>: </a:t>
            </a:r>
            <a:r>
              <a:rPr lang="en-US" sz="1300" dirty="0" smtClean="0">
                <a:solidFill>
                  <a:srgbClr val="FF0000"/>
                </a:solidFill>
              </a:rPr>
              <a:t>Strong Archean </a:t>
            </a:r>
            <a:r>
              <a:rPr lang="en-US" sz="1300" dirty="0">
                <a:solidFill>
                  <a:srgbClr val="FF0000"/>
                </a:solidFill>
              </a:rPr>
              <a:t>melt depletion </a:t>
            </a:r>
            <a:r>
              <a:rPr lang="en-US" sz="1300" dirty="0" smtClean="0">
                <a:solidFill>
                  <a:srgbClr val="FF0000"/>
                </a:solidFill>
              </a:rPr>
              <a:t>at high</a:t>
            </a: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pressure, retaining </a:t>
            </a:r>
            <a:r>
              <a:rPr lang="en-US" sz="1300" dirty="0">
                <a:solidFill>
                  <a:srgbClr val="FF0000"/>
                </a:solidFill>
              </a:rPr>
              <a:t>residual garnet</a:t>
            </a: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  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very </a:t>
            </a:r>
            <a:r>
              <a:rPr lang="en-US" sz="1300" b="1" dirty="0">
                <a:solidFill>
                  <a:srgbClr val="FF0000"/>
                </a:solidFill>
              </a:rPr>
              <a:t>high </a:t>
            </a:r>
            <a:r>
              <a:rPr lang="en-US" sz="1300" b="1" dirty="0" smtClean="0">
                <a:solidFill>
                  <a:srgbClr val="FF0000"/>
                </a:solidFill>
              </a:rPr>
              <a:t>Lu/</a:t>
            </a:r>
            <a:r>
              <a:rPr lang="en-US" sz="1300" b="1" dirty="0" err="1" smtClean="0">
                <a:solidFill>
                  <a:srgbClr val="FF0000"/>
                </a:solidFill>
              </a:rPr>
              <a:t>Hf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>
              <a:lnSpc>
                <a:spcPts val="1700"/>
              </a:lnSpc>
            </a:pP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sz="1300" b="1" dirty="0" smtClean="0">
                <a:solidFill>
                  <a:srgbClr val="FF0000"/>
                </a:solidFill>
              </a:rPr>
              <a:t>old</a:t>
            </a:r>
            <a:r>
              <a:rPr lang="en-US" sz="1300" dirty="0" smtClean="0">
                <a:solidFill>
                  <a:srgbClr val="FF0000"/>
                </a:solidFill>
              </a:rPr>
              <a:t>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very </a:t>
            </a:r>
            <a:r>
              <a:rPr lang="en-US" sz="1300" b="1" dirty="0">
                <a:solidFill>
                  <a:srgbClr val="FF0000"/>
                </a:solidFill>
              </a:rPr>
              <a:t>high </a:t>
            </a:r>
            <a:r>
              <a:rPr lang="en-US" sz="13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1300" b="1" baseline="-25000" dirty="0" err="1" smtClean="0">
                <a:solidFill>
                  <a:srgbClr val="FF0000"/>
                </a:solidFill>
              </a:rPr>
              <a:t>Hf</a:t>
            </a:r>
            <a:endParaRPr lang="en-US" sz="13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5456" y="5753603"/>
            <a:ext cx="44185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Also: </a:t>
            </a:r>
            <a:r>
              <a:rPr lang="en-US" sz="1300" dirty="0" smtClean="0"/>
              <a:t>low </a:t>
            </a:r>
            <a:r>
              <a:rPr lang="en-US" sz="1300" baseline="30000" dirty="0" err="1" smtClean="0"/>
              <a:t>187</a:t>
            </a:r>
            <a:r>
              <a:rPr lang="en-US" sz="1300" dirty="0" err="1" smtClean="0"/>
              <a:t>Os</a:t>
            </a:r>
            <a:r>
              <a:rPr lang="en-US" sz="1300" dirty="0" smtClean="0"/>
              <a:t>/</a:t>
            </a:r>
            <a:r>
              <a:rPr lang="en-US" sz="1300" baseline="30000" dirty="0" err="1" smtClean="0"/>
              <a:t>188</a:t>
            </a:r>
            <a:r>
              <a:rPr lang="en-US" sz="1300" dirty="0" err="1" smtClean="0"/>
              <a:t>Os</a:t>
            </a:r>
            <a:r>
              <a:rPr lang="en-US" sz="1300" dirty="0" smtClean="0"/>
              <a:t>  </a:t>
            </a:r>
            <a:r>
              <a:rPr lang="en-US" sz="1200" dirty="0" smtClean="0"/>
              <a:t>(low Re/</a:t>
            </a:r>
            <a:r>
              <a:rPr lang="en-US" sz="1200" dirty="0" err="1" smtClean="0"/>
              <a:t>Os</a:t>
            </a:r>
            <a:r>
              <a:rPr lang="en-US" sz="1200" dirty="0" smtClean="0"/>
              <a:t> after Archean melt extraction)</a:t>
            </a:r>
            <a:endParaRPr lang="en-US" sz="1200" dirty="0"/>
          </a:p>
          <a:p>
            <a:pPr>
              <a:lnSpc>
                <a:spcPts val="500"/>
              </a:lnSpc>
            </a:pPr>
            <a:endParaRPr lang="en-US" sz="800" dirty="0" smtClean="0"/>
          </a:p>
          <a:p>
            <a:r>
              <a:rPr lang="en-US" sz="1600" dirty="0" smtClean="0"/>
              <a:t>       </a:t>
            </a:r>
            <a:r>
              <a:rPr lang="en-US" sz="1300" dirty="0" smtClean="0"/>
              <a:t>- later </a:t>
            </a:r>
            <a:r>
              <a:rPr lang="en-US" sz="1300" dirty="0"/>
              <a:t>re-enrichment (</a:t>
            </a:r>
            <a:r>
              <a:rPr lang="en-US" sz="1300" dirty="0" smtClean="0"/>
              <a:t>e.g. </a:t>
            </a:r>
            <a:r>
              <a:rPr lang="en-US" sz="1300" dirty="0"/>
              <a:t>Jan Mayen) will </a:t>
            </a:r>
            <a:r>
              <a:rPr lang="en-US" sz="1300" dirty="0" smtClean="0"/>
              <a:t>not decrease</a:t>
            </a:r>
            <a:endParaRPr lang="en-US" sz="1300" dirty="0"/>
          </a:p>
          <a:p>
            <a:r>
              <a:rPr lang="en-US" sz="1300" dirty="0"/>
              <a:t>  </a:t>
            </a:r>
            <a:r>
              <a:rPr lang="en-US" sz="1300" dirty="0" smtClean="0"/>
              <a:t>           Lu/</a:t>
            </a:r>
            <a:r>
              <a:rPr lang="en-US" sz="1300" dirty="0" err="1" smtClean="0"/>
              <a:t>Hf</a:t>
            </a:r>
            <a:r>
              <a:rPr lang="en-US" sz="1300" dirty="0" smtClean="0"/>
              <a:t> </a:t>
            </a:r>
            <a:r>
              <a:rPr lang="en-US" sz="1300" dirty="0"/>
              <a:t>and </a:t>
            </a:r>
            <a:r>
              <a:rPr lang="en-US" sz="1300" dirty="0" smtClean="0"/>
              <a:t>increase Re/</a:t>
            </a:r>
            <a:r>
              <a:rPr lang="en-US" sz="1300" dirty="0" err="1" smtClean="0"/>
              <a:t>Os</a:t>
            </a:r>
            <a:r>
              <a:rPr lang="en-US" sz="1300" dirty="0" smtClean="0"/>
              <a:t> </a:t>
            </a:r>
            <a:r>
              <a:rPr lang="en-US" sz="1300" dirty="0"/>
              <a:t>ratios appreciably</a:t>
            </a:r>
          </a:p>
          <a:p>
            <a:pPr>
              <a:lnSpc>
                <a:spcPts val="1900"/>
              </a:lnSpc>
            </a:pPr>
            <a:r>
              <a:rPr lang="en-US" sz="1300" dirty="0"/>
              <a:t>  </a:t>
            </a:r>
            <a:r>
              <a:rPr lang="en-US" sz="1300" dirty="0" smtClean="0"/>
              <a:t>      </a:t>
            </a:r>
            <a:r>
              <a:rPr lang="en-US" sz="1300" b="1" dirty="0" smtClean="0">
                <a:solidFill>
                  <a:srgbClr val="FF0000"/>
                </a:solidFill>
              </a:rPr>
              <a:t>→</a:t>
            </a:r>
            <a:r>
              <a:rPr lang="en-US" sz="1300" dirty="0" smtClean="0">
                <a:solidFill>
                  <a:srgbClr val="FF0000"/>
                </a:solidFill>
              </a:rPr>
              <a:t>  </a:t>
            </a:r>
            <a:r>
              <a:rPr lang="en-US" sz="1300" dirty="0">
                <a:solidFill>
                  <a:srgbClr val="FF0000"/>
                </a:solidFill>
              </a:rPr>
              <a:t>only minor time-integrated </a:t>
            </a:r>
            <a:r>
              <a:rPr lang="en-US" sz="1300" dirty="0" smtClean="0">
                <a:solidFill>
                  <a:srgbClr val="FF0000"/>
                </a:solidFill>
              </a:rPr>
              <a:t>effects </a:t>
            </a:r>
            <a:r>
              <a:rPr lang="en-US" sz="1300" dirty="0">
                <a:solidFill>
                  <a:srgbClr val="FF0000"/>
                </a:solidFill>
              </a:rPr>
              <a:t>on </a:t>
            </a:r>
            <a:r>
              <a:rPr lang="en-US" sz="1300" dirty="0" err="1" smtClean="0">
                <a:solidFill>
                  <a:srgbClr val="FF0000"/>
                </a:solidFill>
              </a:rPr>
              <a:t>Hf</a:t>
            </a:r>
            <a:r>
              <a:rPr lang="en-US" sz="1300" dirty="0" smtClean="0">
                <a:solidFill>
                  <a:srgbClr val="FF0000"/>
                </a:solidFill>
              </a:rPr>
              <a:t>-</a:t>
            </a:r>
            <a:r>
              <a:rPr lang="en-US" sz="1300" dirty="0" err="1" smtClean="0">
                <a:solidFill>
                  <a:srgbClr val="FF0000"/>
                </a:solidFill>
              </a:rPr>
              <a:t>Os</a:t>
            </a:r>
            <a:r>
              <a:rPr lang="en-US" sz="1300" dirty="0" smtClean="0">
                <a:solidFill>
                  <a:srgbClr val="FF0000"/>
                </a:solidFill>
              </a:rPr>
              <a:t>-isotopes</a:t>
            </a:r>
            <a:endParaRPr lang="nb-NO" sz="13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M:\pc\Dokumenter\Adobe-Illustr-figures\GeochemNEAtl\NAtl-HfNd-new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" y="969177"/>
            <a:ext cx="3512444" cy="45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GeochemNEAtl\NAtl-HfNd-new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4051"/>
            <a:ext cx="4994608" cy="46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GeochemNEAtl\NAtl-HfNd-new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1" y="582479"/>
            <a:ext cx="3193869" cy="384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4609" y="68673"/>
            <a:ext cx="4247188" cy="374461"/>
          </a:xfrm>
          <a:prstGeom prst="rect">
            <a:avLst/>
          </a:prstGeom>
          <a:solidFill>
            <a:srgbClr val="E2E2E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Hf</a:t>
            </a:r>
            <a:r>
              <a:rPr lang="nb-NO" sz="2000" dirty="0" smtClean="0">
                <a:solidFill>
                  <a:srgbClr val="3333FF"/>
                </a:solidFill>
              </a:rPr>
              <a:t>-</a:t>
            </a:r>
            <a:r>
              <a:rPr lang="nb-NO" sz="2000" dirty="0" err="1" smtClean="0">
                <a:solidFill>
                  <a:srgbClr val="3333FF"/>
                </a:solidFill>
              </a:rPr>
              <a:t>Nd</a:t>
            </a:r>
            <a:r>
              <a:rPr lang="nb-NO" sz="2000" dirty="0" smtClean="0">
                <a:solidFill>
                  <a:srgbClr val="3333FF"/>
                </a:solidFill>
              </a:rPr>
              <a:t>-isotopes, NE Atlantic and Arctic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4" y="203171"/>
            <a:ext cx="1906231" cy="58480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32184" y="950976"/>
            <a:ext cx="975352" cy="1159587"/>
          </a:xfrm>
          <a:prstGeom prst="roundRect">
            <a:avLst/>
          </a:prstGeom>
          <a:noFill/>
          <a:ln w="1905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1493" y="3657600"/>
            <a:ext cx="1045906" cy="1133029"/>
          </a:xfrm>
          <a:prstGeom prst="roundRect">
            <a:avLst/>
          </a:prstGeom>
          <a:noFill/>
          <a:ln w="19050">
            <a:solidFill>
              <a:srgbClr val="B8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4774" y="1529427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33CCCC"/>
                </a:solidFill>
              </a:rPr>
              <a:t>Ofu</a:t>
            </a:r>
            <a:endParaRPr lang="nb-NO" sz="1400" b="1" dirty="0" smtClean="0">
              <a:solidFill>
                <a:srgbClr val="33CC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33CCCC"/>
                </a:solidFill>
              </a:rPr>
              <a:t>04-14</a:t>
            </a:r>
            <a:endParaRPr lang="en-US" sz="1400" b="1" dirty="0">
              <a:solidFill>
                <a:srgbClr val="33CC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606" y="3993502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B800B8"/>
                </a:solidFill>
              </a:rPr>
              <a:t>Loihi</a:t>
            </a:r>
            <a:endParaRPr lang="nb-NO" sz="1400" b="1" dirty="0" smtClean="0">
              <a:solidFill>
                <a:srgbClr val="B800B8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B800B8"/>
                </a:solidFill>
              </a:rPr>
              <a:t>02-02</a:t>
            </a:r>
            <a:endParaRPr lang="en-US" sz="1400" b="1" dirty="0">
              <a:solidFill>
                <a:srgbClr val="B800B8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419373" y="269954"/>
            <a:ext cx="129268" cy="281287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362767" y="3699400"/>
            <a:ext cx="138847" cy="177807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27303" y="146332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Samoa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08620" y="436104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Hawaii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346" y="5929336"/>
            <a:ext cx="3866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1754" y="592498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1091560" y="5924688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743871" y="6091608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latin typeface="Symbol" panose="05050102010706020507" pitchFamily="18" charset="2"/>
              </a:rPr>
              <a:t>m</a:t>
            </a:r>
            <a:r>
              <a:rPr lang="nb-NO" baseline="30000" dirty="0" err="1" smtClean="0"/>
              <a:t>142</a:t>
            </a:r>
            <a:r>
              <a:rPr lang="nb-NO" dirty="0" err="1" smtClean="0"/>
              <a:t>Nd</a:t>
            </a:r>
            <a:r>
              <a:rPr lang="nb-NO" sz="1400" dirty="0" smtClean="0"/>
              <a:t>, </a:t>
            </a:r>
            <a:r>
              <a:rPr lang="nb-NO" sz="1400" dirty="0" err="1" smtClean="0"/>
              <a:t>ppm</a:t>
            </a:r>
            <a:endParaRPr lang="en-US" sz="1400" dirty="0"/>
          </a:p>
        </p:txBody>
      </p:sp>
      <p:cxnSp>
        <p:nvCxnSpPr>
          <p:cNvPr id="57" name="Straight Connector 56"/>
          <p:cNvCxnSpPr>
            <a:stCxn id="26" idx="0"/>
            <a:endCxn id="16" idx="0"/>
          </p:cNvCxnSpPr>
          <p:nvPr/>
        </p:nvCxnSpPr>
        <p:spPr>
          <a:xfrm flipV="1">
            <a:off x="1231983" y="203171"/>
            <a:ext cx="16247" cy="5721517"/>
          </a:xfrm>
          <a:prstGeom prst="line">
            <a:avLst/>
          </a:prstGeom>
          <a:ln w="2857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095356" y="118000"/>
            <a:ext cx="2682197" cy="1862833"/>
            <a:chOff x="3741606" y="327887"/>
            <a:chExt cx="2682197" cy="1862833"/>
          </a:xfrm>
        </p:grpSpPr>
        <p:grpSp>
          <p:nvGrpSpPr>
            <p:cNvPr id="34" name="Group 33"/>
            <p:cNvGrpSpPr/>
            <p:nvPr/>
          </p:nvGrpSpPr>
          <p:grpSpPr>
            <a:xfrm>
              <a:off x="4305459" y="433261"/>
              <a:ext cx="2118344" cy="1264485"/>
              <a:chOff x="6643967" y="303057"/>
              <a:chExt cx="2118344" cy="12644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3967" y="332656"/>
                <a:ext cx="2118344" cy="1216302"/>
              </a:xfrm>
              <a:prstGeom prst="rect">
                <a:avLst/>
              </a:prstGeom>
            </p:spPr>
          </p:pic>
          <p:sp>
            <p:nvSpPr>
              <p:cNvPr id="23" name="Rounded Rectangle 22"/>
              <p:cNvSpPr/>
              <p:nvPr/>
            </p:nvSpPr>
            <p:spPr>
              <a:xfrm>
                <a:off x="7997470" y="520848"/>
                <a:ext cx="606056" cy="593934"/>
              </a:xfrm>
              <a:prstGeom prst="roundRect">
                <a:avLst/>
              </a:prstGeom>
              <a:noFill/>
              <a:ln w="190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656831" y="303057"/>
                <a:ext cx="2105479" cy="126448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998471" y="1460872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8169" y="32788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0668" y="907584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1236" y="1648653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30</a:t>
              </a:r>
              <a:endParaRPr lang="en-US" sz="15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3342779" y="803119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sz="1400" dirty="0" smtClean="0"/>
                <a:t>, </a:t>
              </a:r>
              <a:r>
                <a:rPr lang="nb-NO" sz="1400" dirty="0" err="1" smtClean="0"/>
                <a:t>ppm</a:t>
              </a:r>
              <a:endParaRPr lang="en-US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2011" y="164519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98843" y="1644896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10</a:t>
              </a:r>
              <a:endParaRPr 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89086" y="1852166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30000" dirty="0" err="1" smtClean="0"/>
                <a:t>3</a:t>
              </a:r>
              <a:r>
                <a:rPr lang="nb-NO" dirty="0" err="1" smtClean="0"/>
                <a:t>He</a:t>
              </a:r>
              <a:r>
                <a:rPr lang="nb-NO" dirty="0" smtClean="0"/>
                <a:t>/</a:t>
              </a:r>
              <a:r>
                <a:rPr lang="nb-NO" baseline="30000" dirty="0" err="1" smtClean="0"/>
                <a:t>4</a:t>
              </a:r>
              <a:r>
                <a:rPr lang="nb-NO" dirty="0" err="1" smtClean="0"/>
                <a:t>He</a:t>
              </a:r>
              <a:r>
                <a:rPr lang="nb-NO" sz="1400" dirty="0" smtClean="0"/>
                <a:t>, R/</a:t>
              </a:r>
              <a:r>
                <a:rPr lang="nb-NO" sz="1400" dirty="0" err="1" smtClean="0"/>
                <a:t>R</a:t>
              </a:r>
              <a:r>
                <a:rPr lang="nb-NO" sz="1400" baseline="-25000" dirty="0" err="1" smtClean="0"/>
                <a:t>atm</a:t>
              </a:r>
              <a:endParaRPr 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1858" y="2588012"/>
            <a:ext cx="4904772" cy="4095370"/>
            <a:chOff x="4181858" y="2588012"/>
            <a:chExt cx="4904772" cy="409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829" y="3060464"/>
              <a:ext cx="4156604" cy="30589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3753375" y="4560389"/>
              <a:ext cx="12570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dirty="0" smtClean="0"/>
                <a:t>, </a:t>
              </a:r>
              <a:r>
                <a:rPr lang="nb-NO" dirty="0" err="1" smtClean="0"/>
                <a:t>ppm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97631" y="6035989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48279" y="4891871"/>
              <a:ext cx="4129643" cy="1181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24250" y="5345911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34850" y="4118875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32121" y="473514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51780" y="6089082"/>
              <a:ext cx="5790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60911" y="6118077"/>
              <a:ext cx="4732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86424" y="6089082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34508" y="3521142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10</a:t>
              </a:r>
              <a:endParaRPr lang="en-US" sz="15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32898" y="6278213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e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60920" y="6319168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50514" y="636021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91665" y="632742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34525" y="290685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324366" y="5938972"/>
              <a:ext cx="482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10</a:t>
              </a:r>
              <a:endParaRPr lang="en-US" sz="15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6808767" y="3079928"/>
              <a:ext cx="3691" cy="3019974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rot="18531982">
              <a:off x="7544273" y="3264751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4.57 Ga</a:t>
              </a:r>
              <a:endParaRPr lang="en-US" sz="13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9299537">
              <a:off x="7906499" y="350962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4.50 Ga</a:t>
              </a:r>
              <a:endParaRPr lang="en-US" sz="13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20290316">
              <a:off x="7894078" y="407309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4.42 Ga</a:t>
              </a:r>
              <a:endParaRPr lang="en-US" sz="13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24254" y="2588012"/>
              <a:ext cx="2577950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Residues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after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melt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extraction</a:t>
              </a:r>
              <a:endParaRPr lang="nb-NO" sz="1300" b="1" dirty="0" smtClean="0">
                <a:solidFill>
                  <a:srgbClr val="0066FF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300" b="1" dirty="0">
                  <a:solidFill>
                    <a:srgbClr val="0066FF"/>
                  </a:solidFill>
                </a:rPr>
                <a:t> 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at: 4.57</a:t>
              </a:r>
              <a:r>
                <a:rPr lang="nb-NO" sz="2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100" dirty="0" smtClean="0">
                  <a:solidFill>
                    <a:srgbClr val="0066FF"/>
                  </a:solidFill>
                </a:rPr>
                <a:t>(SS age)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, 4.50 and 4.42 Ga</a:t>
              </a:r>
              <a:endParaRPr lang="en-US" sz="1300" b="1" dirty="0">
                <a:solidFill>
                  <a:srgbClr val="0066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67268" y="3055574"/>
              <a:ext cx="1789272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Original mantle 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reservoir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</a:t>
              </a:r>
            </a:p>
            <a:p>
              <a:pPr>
                <a:lnSpc>
                  <a:spcPts val="1400"/>
                </a:lnSpc>
              </a:pPr>
              <a:r>
                <a:rPr lang="nb-NO" sz="1200" b="1" dirty="0" smtClean="0">
                  <a:solidFill>
                    <a:srgbClr val="0066FF"/>
                  </a:solidFill>
                  <a:latin typeface="Symbol" panose="05050102010706020507" pitchFamily="18" charset="2"/>
                </a:rPr>
                <a:t> 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142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e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143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0</a:t>
              </a:r>
            </a:p>
            <a:p>
              <a:pPr>
                <a:lnSpc>
                  <a:spcPts val="1400"/>
                </a:lnSpc>
              </a:pPr>
              <a:r>
                <a:rPr lang="nb-NO" sz="1200" baseline="30000" dirty="0" smtClean="0">
                  <a:solidFill>
                    <a:srgbClr val="0066FF"/>
                  </a:solidFill>
                  <a:latin typeface="+mn-lt"/>
                </a:rPr>
                <a:t>   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147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Sm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/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144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 </a:t>
              </a:r>
              <a:r>
                <a:rPr lang="nb-NO" sz="1200" b="1" dirty="0" smtClean="0">
                  <a:solidFill>
                    <a:srgbClr val="0066FF"/>
                  </a:solidFill>
                  <a:latin typeface="+mn-lt"/>
                </a:rPr>
                <a:t>0.196</a:t>
              </a:r>
              <a:endParaRPr lang="en-US" sz="1200" b="1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20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Small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black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symbols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on</a:t>
              </a:r>
              <a:endParaRPr lang="nb-NO" sz="1100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residue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trends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corresponds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to 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147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Sm</a:t>
              </a:r>
              <a:r>
                <a:rPr lang="nb-NO" sz="1100" dirty="0" smtClean="0">
                  <a:solidFill>
                    <a:srgbClr val="0066FF"/>
                  </a:solidFill>
                </a:rPr>
                <a:t>/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144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Nd</a:t>
              </a:r>
              <a:r>
                <a:rPr lang="nb-NO" sz="1100" dirty="0" smtClean="0">
                  <a:solidFill>
                    <a:srgbClr val="0066FF"/>
                  </a:solidFill>
                </a:rPr>
                <a:t>: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</a:rPr>
                <a:t>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0.200</a:t>
              </a:r>
              <a:r>
                <a:rPr lang="nb-NO" sz="1100" dirty="0" smtClean="0">
                  <a:solidFill>
                    <a:srgbClr val="0066FF"/>
                  </a:solidFill>
                </a:rPr>
                <a:t>,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0.204</a:t>
              </a:r>
              <a:r>
                <a:rPr lang="nb-NO" sz="1100" dirty="0" smtClean="0">
                  <a:solidFill>
                    <a:srgbClr val="0066FF"/>
                  </a:solidFill>
                </a:rPr>
                <a:t> and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0.208</a:t>
              </a:r>
              <a:endParaRPr lang="nb-NO" sz="1100" b="1" dirty="0" smtClean="0">
                <a:solidFill>
                  <a:srgbClr val="0066FF"/>
                </a:solidFill>
                <a:latin typeface="+mn-lt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66458" y="508156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Enriched</a:t>
              </a:r>
              <a:r>
                <a:rPr lang="nb-NO" sz="1200" dirty="0" smtClean="0"/>
                <a:t> mantle</a:t>
              </a:r>
              <a:endParaRPr lang="en-US" sz="12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 flipV="1">
              <a:off x="5313144" y="4943400"/>
              <a:ext cx="48910" cy="20087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2433244" y="199601"/>
            <a:ext cx="1031051" cy="46166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Horan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(2018,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60828" y="223373"/>
            <a:ext cx="4313924" cy="1762350"/>
            <a:chOff x="4660828" y="223373"/>
            <a:chExt cx="4313924" cy="1762350"/>
          </a:xfrm>
        </p:grpSpPr>
        <p:grpSp>
          <p:nvGrpSpPr>
            <p:cNvPr id="75" name="Group 74"/>
            <p:cNvGrpSpPr/>
            <p:nvPr/>
          </p:nvGrpSpPr>
          <p:grpSpPr>
            <a:xfrm>
              <a:off x="6763368" y="223373"/>
              <a:ext cx="2211384" cy="1762350"/>
              <a:chOff x="6409618" y="433260"/>
              <a:chExt cx="2211384" cy="176235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409618" y="433260"/>
                <a:ext cx="2211384" cy="1262527"/>
                <a:chOff x="6666134" y="2111827"/>
                <a:chExt cx="2211384" cy="1262527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6134" y="2137836"/>
                  <a:ext cx="2188180" cy="1226127"/>
                </a:xfrm>
                <a:prstGeom prst="rect">
                  <a:avLst/>
                </a:prstGeom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6682958" y="2111827"/>
                  <a:ext cx="2194560" cy="126252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7052304" y="2329705"/>
                  <a:ext cx="612221" cy="579611"/>
                </a:xfrm>
                <a:prstGeom prst="roundRect">
                  <a:avLst/>
                </a:prstGeom>
                <a:noFill/>
                <a:ln w="19050">
                  <a:solidFill>
                    <a:srgbClr val="CC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7510906" y="1631021"/>
                <a:ext cx="38664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65692" y="1631755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28483" y="1627864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0</a:t>
                </a:r>
                <a:endParaRPr lang="en-US" sz="15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95788" y="1642065"/>
                <a:ext cx="48282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15</a:t>
                </a:r>
                <a:endParaRPr lang="en-US" sz="15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16818" y="1795500"/>
                <a:ext cx="7328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err="1" smtClean="0">
                    <a:latin typeface="Symbol" panose="05050102010706020507" pitchFamily="18" charset="2"/>
                  </a:rPr>
                  <a:t>m</a:t>
                </a:r>
                <a:r>
                  <a:rPr lang="nb-NO" baseline="30000" dirty="0" err="1" smtClean="0"/>
                  <a:t>182</a:t>
                </a:r>
                <a:r>
                  <a:rPr lang="nb-NO" dirty="0" err="1" smtClean="0"/>
                  <a:t>W</a:t>
                </a:r>
                <a:endParaRPr lang="en-US" dirty="0"/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4660828" y="451884"/>
              <a:ext cx="3089686" cy="175438"/>
            </a:xfrm>
            <a:prstGeom prst="roundRect">
              <a:avLst/>
            </a:prstGeom>
            <a:noFill/>
            <a:ln w="31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1289675" y="950976"/>
            <a:ext cx="492460" cy="592404"/>
          </a:xfrm>
          <a:prstGeom prst="roundRect">
            <a:avLst/>
          </a:prstGeom>
          <a:noFill/>
          <a:ln w="5715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242104" y="4355293"/>
            <a:ext cx="586696" cy="428130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15" y="4221088"/>
            <a:ext cx="5458414" cy="2565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24" y="124236"/>
            <a:ext cx="322987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Primary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kimberlites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500" b="1" dirty="0" smtClean="0">
                <a:solidFill>
                  <a:srgbClr val="9900FF"/>
                </a:solidFill>
              </a:rPr>
              <a:t>Negative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dirty="0" err="1" smtClean="0">
                <a:solidFill>
                  <a:srgbClr val="9900FF"/>
                </a:solidFill>
              </a:rPr>
              <a:t>correlation</a:t>
            </a:r>
            <a:r>
              <a:rPr lang="nb-NO" sz="1500" dirty="0" smtClean="0">
                <a:solidFill>
                  <a:srgbClr val="9900FF"/>
                </a:solidFill>
              </a:rPr>
              <a:t>: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142</a:t>
            </a:r>
            <a:r>
              <a:rPr lang="nb-NO" sz="1500" dirty="0" smtClean="0">
                <a:solidFill>
                  <a:srgbClr val="9900FF"/>
                </a:solidFill>
              </a:rPr>
              <a:t>Nd</a:t>
            </a:r>
            <a:r>
              <a:rPr lang="nb-NO" sz="1500" b="1" dirty="0" smtClean="0">
                <a:solidFill>
                  <a:srgbClr val="9900FF"/>
                </a:solidFill>
              </a:rPr>
              <a:t>-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182</a:t>
            </a:r>
            <a:r>
              <a:rPr lang="nb-NO" sz="1500" dirty="0" smtClean="0">
                <a:solidFill>
                  <a:srgbClr val="9900FF"/>
                </a:solidFill>
              </a:rPr>
              <a:t>W ? </a:t>
            </a:r>
            <a:r>
              <a:rPr lang="nb-NO" sz="1400" dirty="0" smtClean="0"/>
              <a:t>No </a:t>
            </a:r>
            <a:r>
              <a:rPr lang="nb-NO" sz="1400" dirty="0" err="1" smtClean="0"/>
              <a:t>clear</a:t>
            </a:r>
            <a:r>
              <a:rPr lang="nb-NO" sz="1400" dirty="0" smtClean="0"/>
              <a:t> </a:t>
            </a:r>
            <a:r>
              <a:rPr lang="nb-NO" sz="1400" dirty="0" err="1" smtClean="0"/>
              <a:t>correlation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W-</a:t>
            </a:r>
            <a:r>
              <a:rPr lang="nb-NO" sz="1400" dirty="0" err="1" smtClean="0"/>
              <a:t>concentration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8464" y="4509120"/>
            <a:ext cx="302433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OIBs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Are W-</a:t>
            </a:r>
            <a:r>
              <a:rPr lang="nb-NO" sz="1400" dirty="0" err="1" smtClean="0"/>
              <a:t>conc</a:t>
            </a:r>
            <a:r>
              <a:rPr lang="nb-NO" sz="1400" dirty="0" smtClean="0"/>
              <a:t>. and </a:t>
            </a: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400" baseline="30000" dirty="0" smtClean="0"/>
              <a:t>182</a:t>
            </a:r>
            <a:r>
              <a:rPr lang="nb-NO" sz="1400" dirty="0" smtClean="0"/>
              <a:t>W  </a:t>
            </a:r>
            <a:r>
              <a:rPr lang="nb-NO" sz="1400" dirty="0" err="1" smtClean="0"/>
              <a:t>correlated</a:t>
            </a:r>
            <a:r>
              <a:rPr lang="nb-NO" sz="1400" dirty="0" smtClean="0"/>
              <a:t> ??</a:t>
            </a:r>
          </a:p>
          <a:p>
            <a:r>
              <a:rPr lang="nb-NO" sz="1200" dirty="0" smtClean="0"/>
              <a:t>  (Fig. S2, </a:t>
            </a:r>
            <a:r>
              <a:rPr lang="nb-NO" sz="1200" dirty="0" err="1" smtClean="0"/>
              <a:t>Yoshino</a:t>
            </a:r>
            <a:r>
              <a:rPr lang="nb-NO" sz="1200" dirty="0" smtClean="0"/>
              <a:t> et al., 2020, EPSL)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6" y="92708"/>
            <a:ext cx="5123698" cy="372771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8641" y="1816274"/>
            <a:ext cx="1672225" cy="1540701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024" y="4581129"/>
            <a:ext cx="2808312" cy="1679762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050" y="93079"/>
            <a:ext cx="8827368" cy="400110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W-</a:t>
            </a:r>
            <a:r>
              <a:rPr lang="nb-NO" sz="2000" dirty="0" err="1" smtClean="0">
                <a:solidFill>
                  <a:srgbClr val="3333FF"/>
                </a:solidFill>
              </a:rPr>
              <a:t>isotopic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for </a:t>
            </a:r>
            <a:r>
              <a:rPr lang="nb-NO" sz="2000" dirty="0" err="1" smtClean="0">
                <a:solidFill>
                  <a:srgbClr val="3333FF"/>
                </a:solidFill>
              </a:rPr>
              <a:t>core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deep-rooted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plumes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 smtClean="0">
                <a:solidFill>
                  <a:srgbClr val="3333FF"/>
                </a:solidFill>
              </a:rPr>
              <a:t>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050" y="592825"/>
            <a:ext cx="1571264" cy="269689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Hf</a:t>
            </a:r>
            <a:r>
              <a:rPr lang="nb-NO" sz="1100" dirty="0" smtClean="0">
                <a:solidFill>
                  <a:srgbClr val="9900CC"/>
                </a:solidFill>
              </a:rPr>
              <a:t> → </a:t>
            </a: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W</a:t>
            </a:r>
            <a:r>
              <a:rPr lang="nb-NO" sz="1100" dirty="0" smtClean="0">
                <a:solidFill>
                  <a:srgbClr val="9900CC"/>
                </a:solidFill>
              </a:rPr>
              <a:t>,  T</a:t>
            </a:r>
            <a:r>
              <a:rPr lang="nb-NO" sz="1100" baseline="-25000" dirty="0" smtClean="0">
                <a:solidFill>
                  <a:srgbClr val="9900CC"/>
                </a:solidFill>
              </a:rPr>
              <a:t>h</a:t>
            </a:r>
            <a:r>
              <a:rPr lang="nb-NO" sz="1100" dirty="0" smtClean="0">
                <a:solidFill>
                  <a:srgbClr val="9900CC"/>
                </a:solidFill>
              </a:rPr>
              <a:t>: 9 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050" y="970616"/>
            <a:ext cx="2854265" cy="81047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W is </a:t>
            </a:r>
            <a:r>
              <a:rPr lang="nb-NO" sz="1200" dirty="0" err="1" smtClean="0">
                <a:solidFill>
                  <a:srgbClr val="9900CC"/>
                </a:solidFill>
              </a:rPr>
              <a:t>siderophile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partitions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into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Hf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dirty="0" err="1" smtClean="0">
                <a:solidFill>
                  <a:srgbClr val="9900CC"/>
                </a:solidFill>
              </a:rPr>
              <a:t>lithophile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goes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MO)</a:t>
            </a:r>
          </a:p>
          <a:p>
            <a:pPr>
              <a:lnSpc>
                <a:spcPts val="22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b="1" dirty="0" smtClean="0">
                <a:solidFill>
                  <a:srgbClr val="9900CC"/>
                </a:solidFill>
              </a:rPr>
              <a:t>→ </a:t>
            </a:r>
            <a:r>
              <a:rPr lang="nb-NO" sz="1200" b="1" dirty="0" err="1" smtClean="0">
                <a:solidFill>
                  <a:srgbClr val="9900CC"/>
                </a:solidFill>
              </a:rPr>
              <a:t>extremely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low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184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core</a:t>
            </a:r>
            <a:endParaRPr lang="nb-NO" sz="1200" b="1" dirty="0">
              <a:solidFill>
                <a:srgbClr val="99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44" y="1939185"/>
            <a:ext cx="2909771" cy="2846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100" dirty="0" smtClean="0">
                <a:latin typeface="Symbol" panose="05050102010706020507" pitchFamily="18" charset="2"/>
              </a:rPr>
              <a:t>(</a:t>
            </a:r>
            <a:r>
              <a:rPr lang="nb-NO" sz="1100" baseline="30000" dirty="0" err="1" smtClean="0"/>
              <a:t>182</a:t>
            </a:r>
            <a:r>
              <a:rPr lang="nb-NO" sz="1100" dirty="0" err="1" smtClean="0"/>
              <a:t>W</a:t>
            </a:r>
            <a:r>
              <a:rPr lang="nb-NO" sz="1100" dirty="0" smtClean="0"/>
              <a:t>) = (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sample</a:t>
            </a:r>
            <a:r>
              <a:rPr lang="nb-NO" sz="400" baseline="-25000" dirty="0" smtClean="0"/>
              <a:t> </a:t>
            </a:r>
            <a:r>
              <a:rPr lang="nb-NO" b="1" dirty="0" smtClean="0"/>
              <a:t>/</a:t>
            </a:r>
            <a:r>
              <a:rPr lang="nb-NO" sz="400" baseline="30000" dirty="0" smtClean="0"/>
              <a:t> 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standard</a:t>
            </a:r>
            <a:r>
              <a:rPr lang="nb-NO" sz="1200" dirty="0" smtClean="0"/>
              <a:t> </a:t>
            </a:r>
            <a:r>
              <a:rPr lang="nb-NO" sz="1200" dirty="0" smtClean="0">
                <a:latin typeface="Symbol" panose="05050102010706020507" pitchFamily="18" charset="2"/>
              </a:rPr>
              <a:t>-</a:t>
            </a:r>
            <a:r>
              <a:rPr lang="nb-NO" sz="600" dirty="0" smtClean="0"/>
              <a:t> </a:t>
            </a:r>
            <a:r>
              <a:rPr lang="nb-NO" sz="1200" dirty="0" smtClean="0"/>
              <a:t>1</a:t>
            </a:r>
            <a:r>
              <a:rPr lang="nb-NO" sz="1100" dirty="0" smtClean="0"/>
              <a:t>)</a:t>
            </a:r>
            <a:r>
              <a:rPr lang="nb-NO" sz="400" dirty="0" smtClean="0"/>
              <a:t> </a:t>
            </a:r>
            <a:r>
              <a:rPr lang="nb-NO" sz="1100" baseline="-6000" dirty="0" smtClean="0"/>
              <a:t>*</a:t>
            </a:r>
            <a:r>
              <a:rPr lang="nb-NO" sz="400" dirty="0" smtClean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6</a:t>
            </a:r>
            <a:endParaRPr lang="nb-NO" sz="11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635896" y="1016997"/>
            <a:ext cx="5455962" cy="5185767"/>
            <a:chOff x="3343519" y="1282252"/>
            <a:chExt cx="5780362" cy="5498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263" y="1282252"/>
              <a:ext cx="5441106" cy="51788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43009" y="6495646"/>
              <a:ext cx="1899879" cy="28469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200" b="1" baseline="30000" dirty="0" err="1" smtClean="0"/>
                <a:t>3</a:t>
              </a:r>
              <a:r>
                <a:rPr lang="nb-NO" sz="2200" b="1" dirty="0" err="1" smtClean="0"/>
                <a:t>He</a:t>
              </a:r>
              <a:r>
                <a:rPr lang="nb-NO" sz="2200" b="1" dirty="0" smtClean="0"/>
                <a:t>/</a:t>
              </a:r>
              <a:r>
                <a:rPr lang="nb-NO" sz="2200" b="1" baseline="30000" dirty="0" err="1" smtClean="0"/>
                <a:t>4</a:t>
              </a:r>
              <a:r>
                <a:rPr lang="nb-NO" sz="2200" b="1" dirty="0" err="1" smtClean="0"/>
                <a:t>He</a:t>
              </a:r>
              <a:r>
                <a:rPr lang="nb-NO" sz="2000" dirty="0" smtClean="0"/>
                <a:t>,</a:t>
              </a:r>
              <a:r>
                <a:rPr lang="nb-NO" sz="1400" dirty="0" smtClean="0"/>
                <a:t>  </a:t>
              </a:r>
              <a:r>
                <a:rPr lang="nb-NO" sz="1800" dirty="0" smtClean="0"/>
                <a:t>R/</a:t>
              </a:r>
              <a:r>
                <a:rPr lang="nb-NO" sz="1800" dirty="0" err="1" smtClean="0"/>
                <a:t>R</a:t>
              </a:r>
              <a:r>
                <a:rPr lang="nb-NO" sz="1800" baseline="-25000" dirty="0" err="1" smtClean="0"/>
                <a:t>atm</a:t>
              </a:r>
              <a:endParaRPr lang="nb-NO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723700" y="3075863"/>
              <a:ext cx="1553505" cy="31386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800" b="1" dirty="0" smtClean="0">
                  <a:latin typeface="Symbol" panose="05050102010706020507" pitchFamily="18" charset="2"/>
                </a:rPr>
                <a:t>m </a:t>
              </a:r>
              <a:r>
                <a:rPr lang="nb-NO" sz="2000" dirty="0" smtClean="0"/>
                <a:t>(</a:t>
              </a:r>
              <a:r>
                <a:rPr lang="nb-NO" sz="2000" baseline="30000" dirty="0" err="1" smtClean="0"/>
                <a:t>182</a:t>
              </a:r>
              <a:r>
                <a:rPr lang="nb-NO" sz="2000" dirty="0" err="1" smtClean="0"/>
                <a:t>W</a:t>
              </a:r>
              <a:r>
                <a:rPr lang="nb-NO" sz="2000" dirty="0" smtClean="0"/>
                <a:t>)</a:t>
              </a:r>
              <a:endParaRPr lang="nb-NO" sz="2000" baseline="-25000" dirty="0" smtClean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139731" y="3768052"/>
              <a:ext cx="2702735" cy="2088232"/>
            </a:xfrm>
            <a:prstGeom prst="straightConnector1">
              <a:avLst/>
            </a:prstGeom>
            <a:ln w="762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255905">
              <a:off x="3845385" y="4410688"/>
              <a:ext cx="22323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800" b="1" dirty="0" err="1" smtClean="0">
                  <a:solidFill>
                    <a:srgbClr val="FF00FF"/>
                  </a:solidFill>
                </a:rPr>
                <a:t>increased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plume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flux</a:t>
              </a:r>
              <a:endParaRPr lang="en-US" sz="1800" b="1" dirty="0">
                <a:solidFill>
                  <a:srgbClr val="FF00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8156" y="2879936"/>
              <a:ext cx="4981575" cy="33188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948739">
              <a:off x="5978037" y="3212643"/>
              <a:ext cx="1867819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  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Iceland</a:t>
              </a:r>
              <a:r>
                <a:rPr lang="nb-NO" sz="1200" b="1" dirty="0">
                  <a:solidFill>
                    <a:srgbClr val="A50021"/>
                  </a:solidFill>
                </a:rPr>
                <a:t>, 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 Ísafjörður</a:t>
              </a: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Mid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Miocene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, 12-15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Ma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endParaRPr lang="en-US" sz="1200" b="1" dirty="0">
                <a:solidFill>
                  <a:srgbClr val="A5002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175748">
              <a:off x="5545822" y="2758583"/>
              <a:ext cx="3578059" cy="345027"/>
            </a:xfrm>
            <a:prstGeom prst="roundRect">
              <a:avLst/>
            </a:prstGeom>
            <a:solidFill>
              <a:srgbClr val="9900FF">
                <a:alpha val="14902"/>
              </a:srgbClr>
            </a:solidFill>
            <a:ln w="3175">
              <a:solidFill>
                <a:srgbClr val="9900FF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76809">
              <a:off x="6269365" y="2384695"/>
              <a:ext cx="2696572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err="1" smtClean="0">
                  <a:solidFill>
                    <a:srgbClr val="9900FF"/>
                  </a:solidFill>
                </a:rPr>
                <a:t>Iceland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head,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Paleocene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, 62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Ma</a:t>
              </a:r>
              <a:endParaRPr lang="nb-NO" sz="1200" b="1" dirty="0" smtClean="0">
                <a:solidFill>
                  <a:srgbClr val="9900FF"/>
                </a:solidFill>
              </a:endParaRP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9900FF"/>
                  </a:solidFill>
                </a:rPr>
                <a:t>       W.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Greenland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-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Baffin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Island</a:t>
              </a:r>
              <a:endParaRPr lang="en-US" sz="1200" b="1" dirty="0">
                <a:solidFill>
                  <a:srgbClr val="99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02422" y="977454"/>
            <a:ext cx="251543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err="1" smtClean="0"/>
              <a:t>Mundl</a:t>
            </a:r>
            <a:r>
              <a:rPr lang="nb-NO" sz="1100" dirty="0" smtClean="0"/>
              <a:t> et al. (2017, Science)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Rizo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GPL</a:t>
            </a:r>
            <a:r>
              <a:rPr lang="nb-NO" sz="1100" dirty="0" smtClean="0"/>
              <a:t>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Mundl-Petermeier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Chem.G</a:t>
            </a:r>
            <a:r>
              <a:rPr lang="nb-NO" sz="1100" dirty="0"/>
              <a:t>.</a:t>
            </a:r>
            <a:r>
              <a:rPr lang="nb-NO" sz="1100" dirty="0" smtClean="0"/>
              <a:t>)</a:t>
            </a:r>
            <a:endParaRPr lang="en-US" sz="11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0779" y="2223878"/>
            <a:ext cx="5280109" cy="4606044"/>
            <a:chOff x="110779" y="2223878"/>
            <a:chExt cx="5280109" cy="4606044"/>
          </a:xfrm>
        </p:grpSpPr>
        <p:sp>
          <p:nvSpPr>
            <p:cNvPr id="11" name="TextBox 10"/>
            <p:cNvSpPr txBox="1"/>
            <p:nvPr/>
          </p:nvSpPr>
          <p:spPr>
            <a:xfrm>
              <a:off x="3053389" y="6438384"/>
              <a:ext cx="2337499" cy="246221"/>
            </a:xfrm>
            <a:prstGeom prst="rect">
              <a:avLst/>
            </a:prstGeom>
            <a:solidFill>
              <a:srgbClr val="E4E4E4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 err="1" smtClean="0"/>
                <a:t>Mundl-Petermeier</a:t>
              </a:r>
              <a:r>
                <a:rPr lang="nb-NO" sz="1100" dirty="0" smtClean="0"/>
                <a:t> et al. (2020, GCA)</a:t>
              </a:r>
              <a:endParaRPr lang="en-US" sz="11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79" y="2223878"/>
              <a:ext cx="2706927" cy="46060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84954" y="4138709"/>
              <a:ext cx="1374094" cy="461665"/>
            </a:xfrm>
            <a:prstGeom prst="rect">
              <a:avLst/>
            </a:prstGeom>
            <a:solidFill>
              <a:srgbClr val="E8E8E8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All </a:t>
              </a:r>
              <a:r>
                <a:rPr lang="nb-NO" sz="1200" dirty="0" err="1" smtClean="0"/>
                <a:t>OIBs</a:t>
              </a:r>
              <a:r>
                <a:rPr lang="nb-NO" sz="1200" dirty="0"/>
                <a:t> </a:t>
              </a:r>
              <a:r>
                <a:rPr lang="nb-NO" sz="1200" dirty="0" smtClean="0"/>
                <a:t>have</a:t>
              </a:r>
            </a:p>
            <a:p>
              <a:r>
                <a:rPr lang="nb-NO" sz="1200" dirty="0" smtClean="0"/>
                <a:t>negative </a:t>
              </a:r>
              <a:r>
                <a:rPr lang="nb-NO" sz="1200" dirty="0" err="1" smtClean="0"/>
                <a:t>anomalies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5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53" y="204966"/>
            <a:ext cx="8280920" cy="66175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000704" y="2165131"/>
            <a:ext cx="840827" cy="3746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95449" y="2464676"/>
            <a:ext cx="530772" cy="3436885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09726" y="1996966"/>
            <a:ext cx="1162881" cy="39102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09435" y="2538156"/>
            <a:ext cx="1026777" cy="381508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25117" y="777765"/>
            <a:ext cx="658759" cy="210207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78621" y="882869"/>
            <a:ext cx="4093779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965788">
            <a:off x="3444858" y="2157952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FF0000"/>
                </a:solidFill>
              </a:rPr>
              <a:t>Iceland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7273214">
            <a:off x="3777460" y="2134171"/>
            <a:ext cx="47481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Loihi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609636">
            <a:off x="2818681" y="3148459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6600CC"/>
                </a:solidFill>
              </a:rPr>
              <a:t>Galapagos</a:t>
            </a:r>
            <a:endParaRPr lang="en-US" sz="1000" b="1" dirty="0">
              <a:solidFill>
                <a:srgbClr val="6600CC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252463" y="2885090"/>
            <a:ext cx="1766227" cy="25461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87270" y="2453421"/>
            <a:ext cx="1361755" cy="2874660"/>
          </a:xfrm>
          <a:prstGeom prst="line">
            <a:avLst/>
          </a:prstGeom>
          <a:ln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00248" y="1455684"/>
            <a:ext cx="2932386" cy="4025461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54496" y="2532993"/>
            <a:ext cx="5384856" cy="31118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421117" y="2301766"/>
            <a:ext cx="4724400" cy="3190634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432794" y="2973450"/>
            <a:ext cx="1282852" cy="2087816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8015658">
            <a:off x="4163555" y="313862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A50021"/>
                </a:solidFill>
              </a:rPr>
              <a:t>Samoa</a:t>
            </a:r>
            <a:endParaRPr lang="en-US" sz="1000" b="1" dirty="0">
              <a:solidFill>
                <a:srgbClr val="A5002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7765939">
            <a:off x="3837220" y="3208986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336699"/>
                </a:solidFill>
              </a:rPr>
              <a:t>Reunion</a:t>
            </a:r>
            <a:endParaRPr lang="en-US" sz="1000" b="1" dirty="0">
              <a:solidFill>
                <a:srgbClr val="336699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9594520">
            <a:off x="7275055" y="254108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MAR</a:t>
            </a:r>
            <a:r>
              <a:rPr lang="nb-NO" sz="1200" b="1" dirty="0" smtClean="0">
                <a:solidFill>
                  <a:srgbClr val="6666FF"/>
                </a:solidFill>
              </a:rPr>
              <a:t>-</a:t>
            </a:r>
            <a:r>
              <a:rPr lang="nb-NO" sz="1200" b="1" dirty="0" err="1" smtClean="0">
                <a:solidFill>
                  <a:srgbClr val="9F9FFF"/>
                </a:solidFill>
              </a:rPr>
              <a:t>GSC</a:t>
            </a:r>
            <a:endParaRPr lang="en-US" sz="1200" b="1" dirty="0">
              <a:solidFill>
                <a:srgbClr val="9F9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8301928">
            <a:off x="5089829" y="2246546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00CC00"/>
                </a:solidFill>
              </a:rPr>
              <a:t>Kerguelen</a:t>
            </a:r>
            <a:endParaRPr lang="en-US" sz="1000" b="1" dirty="0">
              <a:solidFill>
                <a:srgbClr val="00C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721910">
            <a:off x="8225917" y="2656783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D4D4D"/>
                </a:solidFill>
              </a:rPr>
              <a:t>IRs</a:t>
            </a:r>
            <a:endParaRPr lang="en-US" sz="1200" b="1" dirty="0">
              <a:solidFill>
                <a:srgbClr val="4D4D4D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8286003">
            <a:off x="4305379" y="2972419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080" y="93121"/>
            <a:ext cx="764527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Ne-isotope </a:t>
            </a:r>
            <a:r>
              <a:rPr lang="nb-NO" sz="1800" dirty="0" err="1" smtClean="0">
                <a:solidFill>
                  <a:srgbClr val="3333FF"/>
                </a:solidFill>
              </a:rPr>
              <a:t>composition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atmosphere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Sun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OIB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MORB</a:t>
            </a:r>
            <a:r>
              <a:rPr lang="nb-NO" sz="1800" dirty="0" smtClean="0">
                <a:solidFill>
                  <a:srgbClr val="3333FF"/>
                </a:solidFill>
              </a:rPr>
              <a:t>    </a:t>
            </a:r>
            <a:r>
              <a:rPr lang="nb-NO" sz="1400" dirty="0" smtClean="0"/>
              <a:t>White, 2015, </a:t>
            </a:r>
            <a:r>
              <a:rPr lang="nb-NO" sz="1400" dirty="0" err="1" smtClean="0"/>
              <a:t>Chem</a:t>
            </a:r>
            <a:r>
              <a:rPr lang="nb-NO" sz="1400" dirty="0" smtClean="0"/>
              <a:t>. </a:t>
            </a:r>
            <a:r>
              <a:rPr lang="nb-NO" sz="1400" dirty="0" err="1" smtClean="0"/>
              <a:t>Geol</a:t>
            </a:r>
            <a:r>
              <a:rPr lang="nb-NO" sz="1400" dirty="0" smtClean="0"/>
              <a:t>.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3995936" y="2310924"/>
            <a:ext cx="3960440" cy="28462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9504257">
            <a:off x="7403401" y="2279718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0000"/>
                </a:solidFill>
              </a:rPr>
              <a:t>2</a:t>
            </a:r>
            <a:r>
              <a:rPr lang="el-GR" sz="1100" b="1" dirty="0" smtClean="0">
                <a:solidFill>
                  <a:srgbClr val="000000"/>
                </a:solidFill>
              </a:rPr>
              <a:t>π</a:t>
            </a:r>
            <a:r>
              <a:rPr lang="nb-NO" sz="1100" b="1" dirty="0" err="1" smtClean="0">
                <a:solidFill>
                  <a:srgbClr val="000000"/>
                </a:solidFill>
              </a:rPr>
              <a:t>D43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 rot="385006">
            <a:off x="3255076" y="1015751"/>
            <a:ext cx="427615" cy="141777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81260" y="596751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7030A0"/>
                </a:solidFill>
              </a:rPr>
              <a:t>heavy</a:t>
            </a:r>
            <a:r>
              <a:rPr lang="nb-NO" sz="1100" b="1" dirty="0" smtClean="0">
                <a:solidFill>
                  <a:srgbClr val="7030A0"/>
                </a:solidFill>
              </a:rPr>
              <a:t> Ne, </a:t>
            </a:r>
            <a:r>
              <a:rPr lang="nb-NO" sz="1100" b="1" dirty="0" err="1" smtClean="0">
                <a:solidFill>
                  <a:srgbClr val="7030A0"/>
                </a:solidFill>
              </a:rPr>
              <a:t>mass</a:t>
            </a:r>
            <a:r>
              <a:rPr lang="nb-NO" sz="1100" b="1" dirty="0" smtClean="0">
                <a:solidFill>
                  <a:srgbClr val="7030A0"/>
                </a:solidFill>
              </a:rPr>
              <a:t> fr.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652337" y="5812222"/>
            <a:ext cx="1122394" cy="396073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34872" y="2662508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7030A0"/>
                </a:solidFill>
              </a:rPr>
              <a:t>meteorites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56984" y="1478443"/>
            <a:ext cx="2362907" cy="553998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rift in N. Lau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backarc</a:t>
            </a:r>
            <a:endParaRPr lang="nb-NO" sz="1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basin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</a:t>
            </a:r>
            <a:r>
              <a:rPr lang="nb-NO" sz="1000" b="1" dirty="0" err="1" smtClean="0">
                <a:solidFill>
                  <a:srgbClr val="990000"/>
                </a:solidFill>
              </a:rPr>
              <a:t>very</a:t>
            </a:r>
            <a:r>
              <a:rPr lang="nb-NO" sz="1000" b="1" dirty="0" smtClean="0">
                <a:solidFill>
                  <a:srgbClr val="990000"/>
                </a:solidFill>
              </a:rPr>
              <a:t> </a:t>
            </a:r>
            <a:r>
              <a:rPr lang="nb-NO" sz="1000" b="1" dirty="0" err="1" smtClean="0">
                <a:solidFill>
                  <a:srgbClr val="990000"/>
                </a:solidFill>
              </a:rPr>
              <a:t>close</a:t>
            </a:r>
            <a:r>
              <a:rPr lang="nb-NO" sz="1000" b="1" dirty="0" smtClean="0">
                <a:solidFill>
                  <a:srgbClr val="990000"/>
                </a:solidFill>
              </a:rPr>
              <a:t> to </a:t>
            </a:r>
            <a:r>
              <a:rPr lang="nb-NO" sz="1000" b="1" dirty="0" err="1" smtClean="0">
                <a:solidFill>
                  <a:srgbClr val="990000"/>
                </a:solidFill>
              </a:rPr>
              <a:t>the</a:t>
            </a:r>
            <a:r>
              <a:rPr lang="nb-NO" sz="1000" b="1" dirty="0" smtClean="0">
                <a:solidFill>
                  <a:srgbClr val="990000"/>
                </a:solidFill>
              </a:rPr>
              <a:t> Samoa </a:t>
            </a:r>
            <a:r>
              <a:rPr lang="nb-NO" sz="1000" b="1" dirty="0" err="1" smtClean="0">
                <a:solidFill>
                  <a:srgbClr val="990000"/>
                </a:solidFill>
              </a:rPr>
              <a:t>plume</a:t>
            </a:r>
            <a:endParaRPr lang="nb-NO" sz="1000" b="1" dirty="0" smtClean="0">
              <a:solidFill>
                <a:srgbClr val="990000"/>
              </a:solidFill>
            </a:endParaRPr>
          </a:p>
          <a:p>
            <a:r>
              <a:rPr lang="nb-NO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dirty="0" smtClean="0"/>
              <a:t>(e.g. </a:t>
            </a:r>
            <a:r>
              <a:rPr lang="nb-NO" sz="1000" dirty="0" err="1" smtClean="0"/>
              <a:t>Peto</a:t>
            </a:r>
            <a:r>
              <a:rPr lang="nb-NO" sz="1000" dirty="0" smtClean="0"/>
              <a:t>, 2013, EPSL)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01336" y="894846"/>
            <a:ext cx="651003" cy="4896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656227">
            <a:off x="-185346" y="2927022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Mass </a:t>
            </a:r>
            <a:r>
              <a:rPr lang="nb-NO" sz="2000" b="1" dirty="0" err="1" smtClean="0"/>
              <a:t>fractionation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heavy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atmospheric</a:t>
            </a:r>
            <a:r>
              <a:rPr lang="nb-NO" sz="2000" b="1" dirty="0" smtClean="0"/>
              <a:t> Ne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286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87" y="99482"/>
            <a:ext cx="853753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Weak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Xe-isotopic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evidence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>
                <a:solidFill>
                  <a:srgbClr val="3333FF"/>
                </a:solidFill>
              </a:rPr>
              <a:t>?) </a:t>
            </a:r>
            <a:r>
              <a:rPr lang="nb-NO" sz="1800" dirty="0" err="1">
                <a:solidFill>
                  <a:srgbClr val="3333FF"/>
                </a:solidFill>
              </a:rPr>
              <a:t>of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deep-rooted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plumes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90" y="513334"/>
            <a:ext cx="496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Icelandic</a:t>
            </a:r>
            <a:r>
              <a:rPr lang="nb-NO" dirty="0" smtClean="0"/>
              <a:t> basalts, in </a:t>
            </a:r>
            <a:r>
              <a:rPr lang="nb-NO" dirty="0" err="1" smtClean="0"/>
              <a:t>particular</a:t>
            </a:r>
            <a:r>
              <a:rPr lang="nb-NO" dirty="0" smtClean="0"/>
              <a:t>, have </a:t>
            </a:r>
            <a:r>
              <a:rPr lang="nb-NO" b="1" dirty="0" err="1" smtClean="0"/>
              <a:t>elevated</a:t>
            </a:r>
            <a:r>
              <a:rPr lang="nb-NO" b="1" dirty="0" smtClean="0"/>
              <a:t> </a:t>
            </a:r>
            <a:r>
              <a:rPr lang="nb-NO" b="1" baseline="30000" dirty="0" err="1" smtClean="0"/>
              <a:t>129</a:t>
            </a:r>
            <a:r>
              <a:rPr lang="nb-NO" b="1" dirty="0" err="1" smtClean="0"/>
              <a:t>Xe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136</a:t>
            </a:r>
            <a:r>
              <a:rPr lang="nb-NO" b="1" dirty="0" err="1" smtClean="0"/>
              <a:t>Xe</a:t>
            </a:r>
            <a:r>
              <a:rPr lang="nb-NO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8738" y="892100"/>
            <a:ext cx="2887238" cy="10669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dirty="0" smtClean="0"/>
              <a:t>                                      </a:t>
            </a:r>
            <a:r>
              <a:rPr lang="nb-NO" sz="1200" dirty="0" err="1" smtClean="0"/>
              <a:t>Practical</a:t>
            </a:r>
            <a:r>
              <a:rPr lang="nb-NO" sz="1400" dirty="0" smtClean="0"/>
              <a:t>                             	        </a:t>
            </a:r>
            <a:r>
              <a:rPr lang="nb-NO" dirty="0" smtClean="0"/>
              <a:t>T</a:t>
            </a:r>
            <a:r>
              <a:rPr lang="nb-NO" baseline="-25000" dirty="0" smtClean="0"/>
              <a:t>h</a:t>
            </a:r>
            <a:r>
              <a:rPr lang="nb-NO" sz="1400" dirty="0" smtClean="0"/>
              <a:t> </a:t>
            </a:r>
            <a:r>
              <a:rPr lang="nb-NO" sz="1200" dirty="0"/>
              <a:t>My</a:t>
            </a:r>
            <a:r>
              <a:rPr lang="nb-NO" sz="1400" dirty="0" smtClean="0"/>
              <a:t>   </a:t>
            </a:r>
            <a:r>
              <a:rPr lang="nb-NO" sz="1200" dirty="0" err="1" smtClean="0"/>
              <a:t>lifetime</a:t>
            </a:r>
            <a:r>
              <a:rPr lang="nb-NO" sz="1200" dirty="0" smtClean="0"/>
              <a:t>, 5</a:t>
            </a:r>
            <a:r>
              <a:rPr lang="nb-NO" sz="400" dirty="0" smtClean="0"/>
              <a:t> </a:t>
            </a:r>
            <a:r>
              <a:rPr lang="nb-NO" sz="1400" b="1" dirty="0" err="1" smtClean="0"/>
              <a:t>t</a:t>
            </a:r>
            <a:r>
              <a:rPr lang="nb-NO" sz="1400" b="1" baseline="-25000" dirty="0" err="1" smtClean="0"/>
              <a:t>h</a:t>
            </a:r>
            <a:endParaRPr lang="nb-NO" sz="1400" b="1" baseline="-25000" dirty="0" smtClean="0"/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9900CC"/>
                </a:solidFill>
              </a:rPr>
              <a:t>   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I  →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Xe,   16         80 </a:t>
            </a:r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009999"/>
                </a:solidFill>
              </a:rPr>
              <a:t>244</a:t>
            </a:r>
            <a:r>
              <a:rPr lang="nb-NO" dirty="0" smtClean="0">
                <a:solidFill>
                  <a:srgbClr val="009999"/>
                </a:solidFill>
              </a:rPr>
              <a:t>Pu  → </a:t>
            </a:r>
            <a:r>
              <a:rPr lang="nb-NO" baseline="30000" dirty="0" smtClean="0">
                <a:solidFill>
                  <a:srgbClr val="009999"/>
                </a:solidFill>
              </a:rPr>
              <a:t>136</a:t>
            </a:r>
            <a:r>
              <a:rPr lang="nb-NO" dirty="0" smtClean="0">
                <a:solidFill>
                  <a:srgbClr val="009999"/>
                </a:solidFill>
              </a:rPr>
              <a:t>Xe,   81        405</a:t>
            </a:r>
          </a:p>
          <a:p>
            <a:pPr>
              <a:lnSpc>
                <a:spcPts val="1200"/>
              </a:lnSpc>
            </a:pPr>
            <a:r>
              <a:rPr lang="nb-NO" dirty="0" smtClean="0">
                <a:solidFill>
                  <a:srgbClr val="009999"/>
                </a:solidFill>
              </a:rPr>
              <a:t>                       </a:t>
            </a:r>
            <a:r>
              <a:rPr lang="nb-NO" sz="1000" dirty="0" smtClean="0">
                <a:solidFill>
                  <a:srgbClr val="009999"/>
                </a:solidFill>
              </a:rPr>
              <a:t>(</a:t>
            </a:r>
            <a:r>
              <a:rPr lang="nb-NO" sz="1000" dirty="0" err="1" smtClean="0">
                <a:solidFill>
                  <a:srgbClr val="009999"/>
                </a:solidFill>
              </a:rPr>
              <a:t>fission</a:t>
            </a:r>
            <a:r>
              <a:rPr lang="nb-NO" sz="1000" dirty="0" smtClean="0">
                <a:solidFill>
                  <a:srgbClr val="009999"/>
                </a:solidFill>
              </a:rPr>
              <a:t> </a:t>
            </a:r>
            <a:r>
              <a:rPr lang="nb-NO" sz="1000" dirty="0" err="1" smtClean="0">
                <a:solidFill>
                  <a:srgbClr val="009999"/>
                </a:solidFill>
              </a:rPr>
              <a:t>decay</a:t>
            </a:r>
            <a:r>
              <a:rPr lang="nb-NO" sz="1000" dirty="0" smtClean="0">
                <a:solidFill>
                  <a:srgbClr val="009999"/>
                </a:solidFill>
              </a:rPr>
              <a:t>)</a:t>
            </a:r>
            <a:endParaRPr lang="nb-NO" sz="1000" dirty="0">
              <a:solidFill>
                <a:srgbClr val="0099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885534"/>
            <a:ext cx="4341253" cy="127214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b="1" baseline="30000" dirty="0" smtClean="0">
                <a:solidFill>
                  <a:srgbClr val="FF0000"/>
                </a:solidFill>
              </a:rPr>
              <a:t>129</a:t>
            </a:r>
            <a:r>
              <a:rPr lang="nb-NO" sz="1400" b="1" dirty="0" smtClean="0">
                <a:solidFill>
                  <a:srgbClr val="FF0000"/>
                </a:solidFill>
              </a:rPr>
              <a:t>I</a:t>
            </a:r>
            <a:r>
              <a:rPr lang="nb-NO" sz="1400" dirty="0" smtClean="0">
                <a:solidFill>
                  <a:srgbClr val="FF0000"/>
                </a:solidFill>
              </a:rPr>
              <a:t>: </a:t>
            </a:r>
            <a:r>
              <a:rPr lang="nb-NO" sz="1300" dirty="0" err="1" smtClean="0"/>
              <a:t>extinct</a:t>
            </a:r>
            <a:r>
              <a:rPr lang="nb-NO" sz="1300" dirty="0" smtClean="0"/>
              <a:t> </a:t>
            </a:r>
            <a:r>
              <a:rPr lang="nb-NO" sz="1300" dirty="0" err="1" smtClean="0"/>
              <a:t>before</a:t>
            </a:r>
            <a:r>
              <a:rPr lang="nb-NO" sz="1300" dirty="0" smtClean="0"/>
              <a:t> Earth-</a:t>
            </a:r>
            <a:r>
              <a:rPr lang="nb-NO" sz="1300" dirty="0" err="1" smtClean="0"/>
              <a:t>Theia</a:t>
            </a:r>
            <a:r>
              <a:rPr lang="nb-NO" sz="1300" dirty="0" smtClean="0"/>
              <a:t> </a:t>
            </a:r>
            <a:r>
              <a:rPr lang="nb-NO" sz="1300" dirty="0" err="1" smtClean="0"/>
              <a:t>collision</a:t>
            </a:r>
            <a:r>
              <a:rPr lang="nb-NO" sz="1300" dirty="0" smtClean="0"/>
              <a:t> and </a:t>
            </a:r>
            <a:r>
              <a:rPr lang="nb-NO" sz="1300" dirty="0" err="1" smtClean="0"/>
              <a:t>proto</a:t>
            </a:r>
            <a:r>
              <a:rPr lang="nb-NO" sz="1300" dirty="0" smtClean="0"/>
              <a:t>-lunar disk </a:t>
            </a: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- </a:t>
            </a:r>
            <a:r>
              <a:rPr lang="nb-NO" sz="1400" b="1" dirty="0" smtClean="0">
                <a:solidFill>
                  <a:srgbClr val="FF0000"/>
                </a:solidFill>
              </a:rPr>
              <a:t>I: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siderophile</a:t>
            </a:r>
            <a:r>
              <a:rPr lang="nb-NO" sz="1400" dirty="0" smtClean="0">
                <a:solidFill>
                  <a:srgbClr val="FF0000"/>
                </a:solidFill>
              </a:rPr>
              <a:t> at </a:t>
            </a:r>
            <a:r>
              <a:rPr lang="nb-NO" sz="1400" dirty="0" err="1" smtClean="0">
                <a:solidFill>
                  <a:srgbClr val="FF0000"/>
                </a:solidFill>
              </a:rPr>
              <a:t>high</a:t>
            </a:r>
            <a:r>
              <a:rPr lang="nb-NO" sz="1400" dirty="0" smtClean="0">
                <a:solidFill>
                  <a:srgbClr val="FF0000"/>
                </a:solidFill>
              </a:rPr>
              <a:t> p - </a:t>
            </a:r>
            <a:r>
              <a:rPr lang="nb-NO" sz="1400" dirty="0" err="1" smtClean="0">
                <a:solidFill>
                  <a:srgbClr val="FF0000"/>
                </a:solidFill>
              </a:rPr>
              <a:t>partitioning</a:t>
            </a:r>
            <a:r>
              <a:rPr lang="nb-NO" sz="1400" dirty="0" smtClean="0">
                <a:solidFill>
                  <a:srgbClr val="FF0000"/>
                </a:solidFill>
              </a:rPr>
              <a:t> to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core</a:t>
            </a:r>
            <a:endParaRPr lang="nb-NO" sz="1400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009999"/>
                </a:solidFill>
              </a:rPr>
              <a:t>- </a:t>
            </a:r>
            <a:r>
              <a:rPr lang="nb-NO" sz="1400" b="1" dirty="0" smtClean="0">
                <a:solidFill>
                  <a:srgbClr val="009999"/>
                </a:solidFill>
              </a:rPr>
              <a:t>Pu</a:t>
            </a:r>
            <a:r>
              <a:rPr lang="nb-NO" sz="1400" i="1" dirty="0" smtClean="0">
                <a:solidFill>
                  <a:srgbClr val="009999"/>
                </a:solidFill>
              </a:rPr>
              <a:t>:</a:t>
            </a:r>
            <a:r>
              <a:rPr lang="nb-NO" sz="1400" dirty="0" smtClean="0">
                <a:solidFill>
                  <a:srgbClr val="009999"/>
                </a:solidFill>
              </a:rPr>
              <a:t> </a:t>
            </a:r>
            <a:r>
              <a:rPr lang="nb-NO" sz="1400" b="1" dirty="0" err="1" smtClean="0">
                <a:solidFill>
                  <a:srgbClr val="009999"/>
                </a:solidFill>
              </a:rPr>
              <a:t>lithophile</a:t>
            </a:r>
            <a:r>
              <a:rPr lang="nb-NO" sz="1400" dirty="0" smtClean="0">
                <a:solidFill>
                  <a:srgbClr val="009999"/>
                </a:solidFill>
              </a:rPr>
              <a:t> - to </a:t>
            </a:r>
            <a:r>
              <a:rPr lang="nb-NO" sz="1400" dirty="0" err="1" smtClean="0">
                <a:solidFill>
                  <a:srgbClr val="009999"/>
                </a:solidFill>
              </a:rPr>
              <a:t>the</a:t>
            </a:r>
            <a:r>
              <a:rPr lang="nb-NO" sz="1400" dirty="0" smtClean="0">
                <a:solidFill>
                  <a:srgbClr val="009999"/>
                </a:solidFill>
              </a:rPr>
              <a:t> MO</a:t>
            </a:r>
          </a:p>
          <a:p>
            <a:pPr>
              <a:lnSpc>
                <a:spcPts val="2600"/>
              </a:lnSpc>
            </a:pPr>
            <a:r>
              <a:rPr lang="nb-NO" sz="1400" dirty="0">
                <a:solidFill>
                  <a:srgbClr val="9900CC"/>
                </a:solidFill>
              </a:rPr>
              <a:t> </a:t>
            </a:r>
            <a:r>
              <a:rPr lang="nb-NO" sz="1400" dirty="0" smtClean="0">
                <a:solidFill>
                  <a:srgbClr val="9900CC"/>
                </a:solidFill>
              </a:rPr>
              <a:t>   </a:t>
            </a:r>
            <a:r>
              <a:rPr lang="nb-NO" sz="1400" b="1" dirty="0" smtClean="0"/>
              <a:t>→ </a:t>
            </a:r>
            <a:r>
              <a:rPr lang="nb-NO" sz="1400" b="1" dirty="0" err="1" smtClean="0"/>
              <a:t>elevated</a:t>
            </a:r>
            <a:r>
              <a:rPr lang="nb-NO" sz="1400" b="1" dirty="0" smtClean="0"/>
              <a:t>  </a:t>
            </a:r>
            <a:r>
              <a:rPr lang="nb-NO" sz="1400" b="1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400" b="1" dirty="0" err="1" smtClean="0">
                <a:solidFill>
                  <a:srgbClr val="FF0000"/>
                </a:solidFill>
              </a:rPr>
              <a:t>Xe</a:t>
            </a:r>
            <a:r>
              <a:rPr lang="nb-NO" sz="1400" b="1" dirty="0" smtClean="0"/>
              <a:t>/</a:t>
            </a:r>
            <a:r>
              <a:rPr lang="nb-NO" sz="1400" b="1" baseline="30000" dirty="0" err="1" smtClean="0">
                <a:solidFill>
                  <a:srgbClr val="009999"/>
                </a:solidFill>
              </a:rPr>
              <a:t>136</a:t>
            </a:r>
            <a:r>
              <a:rPr lang="nb-NO" sz="1400" b="1" dirty="0" err="1" smtClean="0">
                <a:solidFill>
                  <a:srgbClr val="009999"/>
                </a:solidFill>
              </a:rPr>
              <a:t>Xe</a:t>
            </a:r>
            <a:r>
              <a:rPr lang="nb-NO" sz="1400" b="1" dirty="0" smtClean="0">
                <a:solidFill>
                  <a:srgbClr val="9900CC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in </a:t>
            </a:r>
            <a:r>
              <a:rPr lang="nb-NO" sz="1400" b="1" dirty="0" err="1" smtClean="0">
                <a:solidFill>
                  <a:srgbClr val="FF0000"/>
                </a:solidFill>
              </a:rPr>
              <a:t>the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core</a:t>
            </a:r>
            <a:endParaRPr lang="nb-NO" sz="1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4383" y="2979522"/>
            <a:ext cx="2066591" cy="951543"/>
          </a:xfrm>
          <a:prstGeom prst="rect">
            <a:avLst/>
          </a:prstGeom>
          <a:solidFill>
            <a:srgbClr val="CCFFFF"/>
          </a:solidFill>
          <a:ln w="9525">
            <a:solidFill>
              <a:srgbClr val="009999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9999"/>
                </a:solidFill>
              </a:rPr>
              <a:t>Note </a:t>
            </a:r>
            <a:r>
              <a:rPr lang="nb-NO" dirty="0" err="1" smtClean="0">
                <a:solidFill>
                  <a:srgbClr val="009999"/>
                </a:solidFill>
              </a:rPr>
              <a:t>the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effect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of</a:t>
            </a:r>
            <a:r>
              <a:rPr lang="nb-NO" dirty="0" smtClean="0">
                <a:solidFill>
                  <a:srgbClr val="009999"/>
                </a:solidFill>
              </a:rPr>
              <a:t> air</a:t>
            </a:r>
          </a:p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009999"/>
                </a:solidFill>
              </a:rPr>
              <a:t>contamination</a:t>
            </a:r>
            <a:r>
              <a:rPr lang="nb-NO" dirty="0" smtClean="0">
                <a:solidFill>
                  <a:srgbClr val="009999"/>
                </a:solidFill>
              </a:rPr>
              <a:t> for </a:t>
            </a:r>
            <a:r>
              <a:rPr lang="nb-NO" dirty="0" err="1" smtClean="0">
                <a:solidFill>
                  <a:srgbClr val="009999"/>
                </a:solidFill>
              </a:rPr>
              <a:t>Xe</a:t>
            </a:r>
            <a:endParaRPr lang="en-US" dirty="0">
              <a:solidFill>
                <a:srgbClr val="009999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solidFill>
                  <a:srgbClr val="009999"/>
                </a:solidFill>
              </a:rPr>
              <a:t>(</a:t>
            </a:r>
            <a:r>
              <a:rPr lang="nb-NO" sz="1200" dirty="0" err="1" smtClean="0">
                <a:solidFill>
                  <a:srgbClr val="009999"/>
                </a:solidFill>
              </a:rPr>
              <a:t>mixing</a:t>
            </a:r>
            <a:r>
              <a:rPr lang="nb-NO" sz="1200" dirty="0" smtClean="0">
                <a:solidFill>
                  <a:srgbClr val="009999"/>
                </a:solidFill>
              </a:rPr>
              <a:t> line </a:t>
            </a:r>
            <a:r>
              <a:rPr lang="nb-NO" sz="1200" dirty="0" err="1" smtClean="0">
                <a:solidFill>
                  <a:srgbClr val="009999"/>
                </a:solidFill>
              </a:rPr>
              <a:t>between</a:t>
            </a:r>
            <a:r>
              <a:rPr lang="nb-NO" sz="1200" dirty="0" smtClean="0">
                <a:solidFill>
                  <a:srgbClr val="009999"/>
                </a:solidFill>
              </a:rPr>
              <a:t> </a:t>
            </a:r>
            <a:r>
              <a:rPr lang="nb-NO" sz="1200" b="1" dirty="0" err="1" smtClean="0">
                <a:solidFill>
                  <a:srgbClr val="009999"/>
                </a:solidFill>
              </a:rPr>
              <a:t>MORB</a:t>
            </a:r>
            <a:r>
              <a:rPr lang="nb-NO" sz="1200" b="1" dirty="0" smtClean="0">
                <a:solidFill>
                  <a:srgbClr val="009999"/>
                </a:solidFill>
              </a:rPr>
              <a:t>-</a:t>
            </a:r>
          </a:p>
          <a:p>
            <a:pPr>
              <a:lnSpc>
                <a:spcPts val="1300"/>
              </a:lnSpc>
            </a:pPr>
            <a:r>
              <a:rPr lang="nb-NO" sz="1200" b="1" dirty="0" err="1" smtClean="0">
                <a:solidFill>
                  <a:srgbClr val="009999"/>
                </a:solidFill>
              </a:rPr>
              <a:t>source</a:t>
            </a:r>
            <a:r>
              <a:rPr lang="nb-NO" sz="1200" dirty="0" smtClean="0">
                <a:solidFill>
                  <a:srgbClr val="009999"/>
                </a:solidFill>
              </a:rPr>
              <a:t> and </a:t>
            </a:r>
            <a:r>
              <a:rPr lang="nb-NO" sz="1200" b="1" dirty="0" err="1" smtClean="0">
                <a:solidFill>
                  <a:srgbClr val="009999"/>
                </a:solidFill>
              </a:rPr>
              <a:t>atmosphere</a:t>
            </a:r>
            <a:r>
              <a:rPr lang="nb-NO" sz="1200" dirty="0" smtClean="0">
                <a:solidFill>
                  <a:srgbClr val="009999"/>
                </a:solidFill>
              </a:rPr>
              <a:t>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0428" y="2852936"/>
            <a:ext cx="5686885" cy="3884103"/>
            <a:chOff x="211546" y="2852936"/>
            <a:chExt cx="5686885" cy="3884103"/>
          </a:xfrm>
        </p:grpSpPr>
        <p:grpSp>
          <p:nvGrpSpPr>
            <p:cNvPr id="6" name="Group 5"/>
            <p:cNvGrpSpPr/>
            <p:nvPr/>
          </p:nvGrpSpPr>
          <p:grpSpPr>
            <a:xfrm>
              <a:off x="211546" y="2852936"/>
              <a:ext cx="5686885" cy="3884103"/>
              <a:chOff x="37243" y="2350818"/>
              <a:chExt cx="6248960" cy="445822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7243" y="2350818"/>
                <a:ext cx="6248960" cy="4458229"/>
                <a:chOff x="899592" y="764705"/>
                <a:chExt cx="7587735" cy="5904656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99592" y="764705"/>
                  <a:ext cx="7587735" cy="5904656"/>
                </a:xfrm>
                <a:prstGeom prst="rect">
                  <a:avLst/>
                </a:prstGeom>
              </p:spPr>
            </p:pic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2808941" y="3562032"/>
                  <a:ext cx="1913905" cy="119524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33965" y="2497589"/>
                <a:ext cx="1927803" cy="219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nb-NO" sz="1400" dirty="0" smtClean="0"/>
                  <a:t>White (2015, </a:t>
                </a:r>
                <a:r>
                  <a:rPr lang="nb-NO" sz="1400" dirty="0" err="1" smtClean="0"/>
                  <a:t>Chem</a:t>
                </a:r>
                <a:r>
                  <a:rPr lang="nb-NO" sz="1400" dirty="0" smtClean="0"/>
                  <a:t>. </a:t>
                </a:r>
                <a:r>
                  <a:rPr lang="nb-NO" sz="1400" dirty="0" err="1" smtClean="0"/>
                  <a:t>Geol</a:t>
                </a:r>
                <a:r>
                  <a:rPr lang="nb-NO" sz="1400" dirty="0" smtClean="0"/>
                  <a:t>.)</a:t>
                </a:r>
                <a:endParaRPr lang="en-US" sz="1400" dirty="0"/>
              </a:p>
            </p:txBody>
          </p:sp>
          <p:sp>
            <p:nvSpPr>
              <p:cNvPr id="9" name="Diamond 8"/>
              <p:cNvSpPr/>
              <p:nvPr/>
            </p:nvSpPr>
            <p:spPr>
              <a:xfrm>
                <a:off x="3390964" y="537285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3369581" y="557277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>
                <a:off x="1962724" y="473912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2415375" y="46936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>
                <a:off x="1820560" y="53032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860366" y="5049608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86626" y="6020405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91811" y="4586253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121933" y="4752301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776191" y="531413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993417" y="53164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458880" y="536829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902432" y="5201540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640548" y="4806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Diamond 26"/>
              <p:cNvSpPr/>
              <p:nvPr/>
            </p:nvSpPr>
            <p:spPr>
              <a:xfrm>
                <a:off x="2717675" y="434130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iamond 27"/>
              <p:cNvSpPr/>
              <p:nvPr/>
            </p:nvSpPr>
            <p:spPr>
              <a:xfrm>
                <a:off x="2310517" y="474619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608547" y="514623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iamond 29"/>
              <p:cNvSpPr/>
              <p:nvPr/>
            </p:nvSpPr>
            <p:spPr>
              <a:xfrm>
                <a:off x="1750958" y="4807605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Diamond 30"/>
              <p:cNvSpPr/>
              <p:nvPr/>
            </p:nvSpPr>
            <p:spPr>
              <a:xfrm>
                <a:off x="1567464" y="5200572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91172" y="4974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305954" y="5138927"/>
                <a:ext cx="239683" cy="1426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ounded Rectangle 33"/>
              <p:cNvSpPr/>
              <p:nvPr/>
            </p:nvSpPr>
            <p:spPr>
              <a:xfrm rot="19674591">
                <a:off x="1022580" y="3734976"/>
                <a:ext cx="5057637" cy="621661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432816" y="5317968"/>
                <a:ext cx="1242737" cy="863746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9685377">
                <a:off x="2486673" y="3547562"/>
                <a:ext cx="1405981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err="1" smtClean="0"/>
                  <a:t>MORB-array</a:t>
                </a:r>
                <a:endParaRPr lang="en-US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511569" y="5261155"/>
                <a:ext cx="3404" cy="257058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79879" y="5382786"/>
                <a:ext cx="263379" cy="305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ounded Rectangle 38"/>
              <p:cNvSpPr/>
              <p:nvPr/>
            </p:nvSpPr>
            <p:spPr>
              <a:xfrm>
                <a:off x="1089774" y="5278836"/>
                <a:ext cx="222923" cy="166537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73462" y="5059244"/>
                <a:ext cx="609811" cy="459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>
                    <a:solidFill>
                      <a:srgbClr val="00CDC8"/>
                    </a:solidFill>
                  </a:rPr>
                  <a:t>Air</a:t>
                </a:r>
                <a:endParaRPr lang="en-US" sz="2000" b="1" dirty="0">
                  <a:solidFill>
                    <a:srgbClr val="00CDC8"/>
                  </a:solidFill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1557958" y="3132506"/>
              <a:ext cx="3794698" cy="2370209"/>
            </a:xfrm>
            <a:prstGeom prst="straightConnector1">
              <a:avLst/>
            </a:prstGeom>
            <a:ln w="19050">
              <a:solidFill>
                <a:srgbClr val="00CDC8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9685377">
              <a:off x="4467363" y="3324119"/>
              <a:ext cx="1061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err="1" smtClean="0">
                  <a:solidFill>
                    <a:srgbClr val="00CDC8"/>
                  </a:solidFill>
                </a:rPr>
                <a:t>MORB-source</a:t>
              </a:r>
              <a:endParaRPr lang="en-US" sz="1100" b="1" dirty="0">
                <a:solidFill>
                  <a:srgbClr val="00CDC8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47052" y="4137282"/>
            <a:ext cx="2986715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b="1" dirty="0" err="1"/>
              <a:t>Low</a:t>
            </a:r>
            <a:r>
              <a:rPr lang="nb-NO" dirty="0"/>
              <a:t> </a:t>
            </a:r>
            <a:r>
              <a:rPr lang="nb-NO" sz="1400" dirty="0"/>
              <a:t>(air-like) </a:t>
            </a:r>
            <a:r>
              <a:rPr lang="nb-NO" sz="1400" baseline="30000" dirty="0"/>
              <a:t>129</a:t>
            </a:r>
            <a:r>
              <a:rPr lang="nb-NO" sz="1400" dirty="0"/>
              <a:t>Xe/</a:t>
            </a:r>
            <a:r>
              <a:rPr lang="nb-NO" sz="1400" baseline="30000" dirty="0"/>
              <a:t>136</a:t>
            </a:r>
            <a:r>
              <a:rPr lang="nb-NO" sz="1400" dirty="0"/>
              <a:t>Xe </a:t>
            </a:r>
            <a:r>
              <a:rPr lang="nb-NO" sz="1400" dirty="0" smtClean="0"/>
              <a:t>and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</a:t>
            </a:r>
            <a:r>
              <a:rPr lang="nb-NO" sz="1400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aseline="30000" dirty="0" smtClean="0"/>
              <a:t>136</a:t>
            </a:r>
            <a:r>
              <a:rPr lang="nb-NO" sz="1400" dirty="0" smtClean="0"/>
              <a:t>Xe in </a:t>
            </a:r>
            <a:r>
              <a:rPr lang="nb-NO" sz="1400" dirty="0"/>
              <a:t>OIB relative to </a:t>
            </a:r>
            <a:r>
              <a:rPr lang="nb-NO" sz="1400" dirty="0" smtClean="0"/>
              <a:t>MORB: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</a:t>
            </a:r>
            <a:r>
              <a:rPr lang="nb-NO" sz="1400" b="1" dirty="0" err="1" smtClean="0"/>
              <a:t>subduction</a:t>
            </a:r>
            <a:r>
              <a:rPr lang="nb-NO" sz="1400" b="1" dirty="0" smtClean="0"/>
              <a:t> of </a:t>
            </a:r>
            <a:r>
              <a:rPr lang="nb-NO" sz="1400" b="1" dirty="0" err="1" smtClean="0"/>
              <a:t>atmospheric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Xe</a:t>
            </a:r>
            <a:r>
              <a:rPr lang="nb-NO" sz="1400" b="1" dirty="0" smtClean="0"/>
              <a:t> </a:t>
            </a:r>
            <a:r>
              <a:rPr lang="nb-NO" sz="1400" dirty="0" smtClean="0"/>
              <a:t>(?)</a:t>
            </a:r>
            <a:endParaRPr lang="nb-NO" sz="1400" dirty="0"/>
          </a:p>
          <a:p>
            <a:pPr>
              <a:lnSpc>
                <a:spcPts val="1800"/>
              </a:lnSpc>
            </a:pPr>
            <a:endParaRPr lang="nb-NO" b="1" dirty="0" smtClean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Iceland </a:t>
            </a:r>
            <a:r>
              <a:rPr lang="nb-NO" dirty="0" smtClean="0"/>
              <a:t>and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6600FF"/>
                </a:solidFill>
              </a:rPr>
              <a:t>Hawaii </a:t>
            </a:r>
            <a:r>
              <a:rPr lang="nb-NO" dirty="0" smtClean="0">
                <a:solidFill>
                  <a:srgbClr val="6600FF"/>
                </a:solidFill>
              </a:rPr>
              <a:t>(</a:t>
            </a:r>
            <a:r>
              <a:rPr lang="nb-NO" dirty="0" err="1" smtClean="0">
                <a:solidFill>
                  <a:srgbClr val="6600FF"/>
                </a:solidFill>
              </a:rPr>
              <a:t>Loihi</a:t>
            </a:r>
            <a:r>
              <a:rPr lang="nb-NO" dirty="0" smtClean="0">
                <a:solidFill>
                  <a:srgbClr val="6600FF"/>
                </a:solidFill>
              </a:rPr>
              <a:t>)</a:t>
            </a:r>
            <a:r>
              <a:rPr lang="nb-NO" dirty="0" smtClean="0"/>
              <a:t>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- </a:t>
            </a:r>
            <a:r>
              <a:rPr lang="nb-NO" sz="1400" dirty="0" err="1" smtClean="0"/>
              <a:t>slightly</a:t>
            </a:r>
            <a:r>
              <a:rPr lang="nb-NO" sz="1400" dirty="0" smtClean="0"/>
              <a:t> </a:t>
            </a:r>
            <a:r>
              <a:rPr lang="nb-NO" sz="1400" dirty="0" err="1" smtClean="0"/>
              <a:t>elevated</a:t>
            </a:r>
            <a:r>
              <a:rPr lang="nb-NO" sz="1400" dirty="0" smtClean="0"/>
              <a:t> </a:t>
            </a:r>
            <a:r>
              <a:rPr lang="nb-NO" sz="1400" b="1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="1" baseline="30000" dirty="0" smtClean="0">
                <a:solidFill>
                  <a:srgbClr val="009999"/>
                </a:solidFill>
              </a:rPr>
              <a:t>136</a:t>
            </a:r>
            <a:r>
              <a:rPr lang="nb-NO" sz="1400" dirty="0" smtClean="0">
                <a:solidFill>
                  <a:srgbClr val="009999"/>
                </a:solidFill>
              </a:rPr>
              <a:t>Xe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- </a:t>
            </a:r>
            <a:r>
              <a:rPr lang="nb-NO" sz="1400" dirty="0" err="1" smtClean="0"/>
              <a:t>core</a:t>
            </a:r>
            <a:r>
              <a:rPr lang="nb-NO" sz="1400" dirty="0" smtClean="0"/>
              <a:t> signal (?)</a:t>
            </a:r>
          </a:p>
        </p:txBody>
      </p:sp>
    </p:spTree>
    <p:extLst>
      <p:ext uri="{BB962C8B-B14F-4D97-AF65-F5344CB8AC3E}">
        <p14:creationId xmlns:p14="http://schemas.microsoft.com/office/powerpoint/2010/main" val="23492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5" grpId="0" animBg="1"/>
      <p:bldP spid="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47" y="72132"/>
            <a:ext cx="637866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MORB-</a:t>
            </a:r>
            <a:r>
              <a:rPr lang="nb-NO" sz="2400" b="1" dirty="0" smtClean="0">
                <a:solidFill>
                  <a:srgbClr val="0066FF"/>
                </a:solidFill>
              </a:rPr>
              <a:t>OIB </a:t>
            </a:r>
            <a:r>
              <a:rPr lang="nb-NO" sz="2400" dirty="0" err="1" smtClean="0">
                <a:solidFill>
                  <a:srgbClr val="0066FF"/>
                </a:solidFill>
              </a:rPr>
              <a:t>relations</a:t>
            </a:r>
            <a:r>
              <a:rPr lang="nb-NO" sz="2400" dirty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= </a:t>
            </a:r>
            <a:r>
              <a:rPr lang="nb-NO" sz="1800" dirty="0" err="1" smtClean="0">
                <a:solidFill>
                  <a:srgbClr val="0066FF"/>
                </a:solidFill>
              </a:rPr>
              <a:t>depleted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peridotite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-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ROC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relations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4" y="718398"/>
            <a:ext cx="6078908" cy="268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Loss of  </a:t>
            </a:r>
            <a:r>
              <a:rPr lang="nb-NO" sz="1500" dirty="0" err="1" smtClean="0"/>
              <a:t>Xe</a:t>
            </a:r>
            <a:r>
              <a:rPr lang="nb-NO" sz="1500" dirty="0" smtClean="0"/>
              <a:t> from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deep</a:t>
            </a:r>
            <a:r>
              <a:rPr lang="nb-NO" sz="1500" dirty="0" smtClean="0"/>
              <a:t> mantle (</a:t>
            </a:r>
            <a:r>
              <a:rPr lang="nb-NO" sz="1500" b="1" dirty="0" smtClean="0"/>
              <a:t>MO</a:t>
            </a:r>
            <a:r>
              <a:rPr lang="nb-NO" sz="1500" dirty="0" smtClean="0"/>
              <a:t>,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</a:rPr>
              <a:t>bm</a:t>
            </a:r>
            <a:r>
              <a:rPr lang="nb-NO" sz="1500" dirty="0" smtClean="0"/>
              <a:t>)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proto-atmosphere</a:t>
            </a:r>
            <a:r>
              <a:rPr lang="nb-NO" dirty="0" smtClean="0"/>
              <a:t> during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  </a:t>
            </a:r>
            <a:r>
              <a:rPr lang="nb-NO" sz="1500" dirty="0" err="1" smtClean="0"/>
              <a:t>the</a:t>
            </a:r>
            <a:r>
              <a:rPr lang="nb-NO" sz="1500" dirty="0" smtClean="0"/>
              <a:t> first 80-405 My of </a:t>
            </a:r>
            <a:r>
              <a:rPr lang="nb-NO" sz="1500" baseline="30000" dirty="0" smtClean="0"/>
              <a:t>129</a:t>
            </a:r>
            <a:r>
              <a:rPr lang="nb-NO" sz="1500" dirty="0" smtClean="0"/>
              <a:t>I and </a:t>
            </a:r>
            <a:r>
              <a:rPr lang="nb-NO" sz="1500" baseline="30000" dirty="0" smtClean="0"/>
              <a:t>244</a:t>
            </a:r>
            <a:r>
              <a:rPr lang="nb-NO" sz="1500" dirty="0" smtClean="0"/>
              <a:t>Pu-decay </a:t>
            </a:r>
            <a:r>
              <a:rPr lang="nb-NO" sz="1200" dirty="0" smtClean="0"/>
              <a:t>(</a:t>
            </a:r>
            <a:r>
              <a:rPr lang="nb-NO" sz="1200" dirty="0" err="1"/>
              <a:t>Shcheka</a:t>
            </a:r>
            <a:r>
              <a:rPr lang="nb-NO" sz="1200" dirty="0"/>
              <a:t> &amp; </a:t>
            </a:r>
            <a:r>
              <a:rPr lang="nb-NO" sz="1200" dirty="0" err="1"/>
              <a:t>Keppler</a:t>
            </a:r>
            <a:r>
              <a:rPr lang="nb-NO" sz="1200" dirty="0"/>
              <a:t> 2012, Nat.)</a:t>
            </a:r>
            <a:endParaRPr lang="nb-NO" sz="1200" dirty="0" smtClean="0"/>
          </a:p>
          <a:p>
            <a:pPr>
              <a:lnSpc>
                <a:spcPts val="800"/>
              </a:lnSpc>
            </a:pPr>
            <a:endParaRPr lang="nb-NO" sz="800" b="1" dirty="0"/>
          </a:p>
          <a:p>
            <a:pPr>
              <a:lnSpc>
                <a:spcPts val="1800"/>
              </a:lnSpc>
            </a:pPr>
            <a:r>
              <a:rPr lang="nb-NO" sz="1800" b="1" dirty="0">
                <a:solidFill>
                  <a:srgbClr val="CC00CC"/>
                </a:solidFill>
              </a:rPr>
              <a:t> </a:t>
            </a:r>
            <a:r>
              <a:rPr lang="nb-NO" sz="1800" b="1" dirty="0" smtClean="0">
                <a:solidFill>
                  <a:srgbClr val="CC00CC"/>
                </a:solidFill>
              </a:rPr>
              <a:t>   → </a:t>
            </a:r>
            <a:r>
              <a:rPr lang="nb-NO" sz="1500" dirty="0" err="1" smtClean="0">
                <a:solidFill>
                  <a:srgbClr val="CC00CC"/>
                </a:solidFill>
              </a:rPr>
              <a:t>elevated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and </a:t>
            </a:r>
            <a:r>
              <a:rPr lang="nb-NO" sz="1500" baseline="30000" dirty="0" smtClean="0">
                <a:solidFill>
                  <a:srgbClr val="CC00CC"/>
                </a:solidFill>
              </a:rPr>
              <a:t>136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ratios in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dirty="0" err="1" smtClean="0">
                <a:solidFill>
                  <a:srgbClr val="CC00CC"/>
                </a:solidFill>
              </a:rPr>
              <a:t>depleted</a:t>
            </a: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mantle,</a:t>
            </a:r>
          </a:p>
          <a:p>
            <a:pPr>
              <a:lnSpc>
                <a:spcPts val="1800"/>
              </a:lnSpc>
            </a:pP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</a:t>
            </a:r>
            <a:r>
              <a:rPr lang="nb-NO" sz="1500" dirty="0" err="1" smtClean="0">
                <a:solidFill>
                  <a:srgbClr val="CC00CC"/>
                </a:solidFill>
              </a:rPr>
              <a:t>incl</a:t>
            </a:r>
            <a:r>
              <a:rPr lang="nb-NO" sz="1500" dirty="0" smtClean="0">
                <a:solidFill>
                  <a:srgbClr val="CC00CC"/>
                </a:solidFill>
              </a:rPr>
              <a:t>.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MORB-</a:t>
            </a:r>
            <a:r>
              <a:rPr lang="nb-NO" sz="1500" dirty="0" err="1" smtClean="0">
                <a:solidFill>
                  <a:srgbClr val="CC00CC"/>
                </a:solidFill>
              </a:rPr>
              <a:t>source</a:t>
            </a:r>
            <a:endParaRPr lang="nb-NO" sz="1500" dirty="0" smtClean="0">
              <a:solidFill>
                <a:srgbClr val="CC00CC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</a:t>
            </a:r>
            <a:r>
              <a:rPr lang="nb-NO" sz="1500" dirty="0" err="1" smtClean="0">
                <a:solidFill>
                  <a:srgbClr val="0066FF"/>
                </a:solidFill>
              </a:rPr>
              <a:t>Can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Xe</a:t>
            </a:r>
            <a:r>
              <a:rPr lang="nb-NO" sz="1500" dirty="0" smtClean="0">
                <a:solidFill>
                  <a:srgbClr val="0066FF"/>
                </a:solidFill>
              </a:rPr>
              <a:t> in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proto-atmospheres</a:t>
            </a:r>
            <a:r>
              <a:rPr lang="nb-NO" sz="1500" dirty="0" smtClean="0">
                <a:solidFill>
                  <a:srgbClr val="0066FF"/>
                </a:solidFill>
              </a:rPr>
              <a:t> of Earth and </a:t>
            </a:r>
            <a:r>
              <a:rPr lang="nb-NO" sz="1500" dirty="0" err="1" smtClean="0">
                <a:solidFill>
                  <a:srgbClr val="0066FF"/>
                </a:solidFill>
              </a:rPr>
              <a:t>Theia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partly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survive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2200"/>
              </a:lnSpc>
            </a:pPr>
            <a:r>
              <a:rPr lang="nb-NO" sz="1500" dirty="0">
                <a:solidFill>
                  <a:srgbClr val="0066FF"/>
                </a:solidFill>
              </a:rPr>
              <a:t> </a:t>
            </a:r>
            <a:r>
              <a:rPr lang="nb-NO" sz="1500" dirty="0" smtClean="0">
                <a:solidFill>
                  <a:srgbClr val="0066FF"/>
                </a:solidFill>
              </a:rPr>
              <a:t>   </a:t>
            </a:r>
            <a:r>
              <a:rPr lang="nb-NO" sz="1500" dirty="0" err="1" smtClean="0">
                <a:solidFill>
                  <a:srgbClr val="0066FF"/>
                </a:solidFill>
              </a:rPr>
              <a:t>proto</a:t>
            </a:r>
            <a:r>
              <a:rPr lang="nb-NO" sz="1500" dirty="0" smtClean="0">
                <a:solidFill>
                  <a:srgbClr val="0066FF"/>
                </a:solidFill>
              </a:rPr>
              <a:t>-lunar disk (synestia) stage </a:t>
            </a:r>
            <a:r>
              <a:rPr lang="nb-NO" sz="1500" b="1" dirty="0" smtClean="0">
                <a:solidFill>
                  <a:srgbClr val="0066FF"/>
                </a:solidFill>
              </a:rPr>
              <a:t>??</a:t>
            </a:r>
            <a:endParaRPr lang="nb-NO" sz="1500" b="1" dirty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endParaRPr lang="nb-NO" sz="1500" dirty="0" smtClean="0"/>
          </a:p>
          <a:p>
            <a:pPr>
              <a:lnSpc>
                <a:spcPts val="4000"/>
              </a:lnSpc>
            </a:pPr>
            <a:r>
              <a:rPr lang="nb-NO" sz="1500" b="1" dirty="0" smtClean="0"/>
              <a:t>ROC </a:t>
            </a:r>
            <a:r>
              <a:rPr lang="nb-NO" sz="1500" b="1" dirty="0" err="1" smtClean="0"/>
              <a:t>with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atmospheric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Xe</a:t>
            </a:r>
            <a:endParaRPr lang="nb-NO" sz="1500" b="1" dirty="0"/>
          </a:p>
          <a:p>
            <a:pPr>
              <a:lnSpc>
                <a:spcPts val="20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  </a:t>
            </a:r>
            <a:r>
              <a:rPr lang="nb-NO" sz="1800" dirty="0" smtClean="0">
                <a:solidFill>
                  <a:srgbClr val="CC00CC"/>
                </a:solidFill>
              </a:rPr>
              <a:t>→ </a:t>
            </a:r>
            <a:r>
              <a:rPr lang="nb-NO" sz="1500" b="1" dirty="0" err="1" smtClean="0">
                <a:solidFill>
                  <a:srgbClr val="CC00CC"/>
                </a:solidFill>
              </a:rPr>
              <a:t>low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</a:t>
            </a:r>
            <a:r>
              <a:rPr lang="nb-NO" sz="1500" dirty="0">
                <a:solidFill>
                  <a:srgbClr val="CC00CC"/>
                </a:solidFill>
              </a:rPr>
              <a:t>and </a:t>
            </a:r>
            <a:r>
              <a:rPr lang="nb-NO" sz="1500" baseline="30000" dirty="0">
                <a:solidFill>
                  <a:srgbClr val="CC00CC"/>
                </a:solidFill>
              </a:rPr>
              <a:t>136</a:t>
            </a:r>
            <a:r>
              <a:rPr lang="nb-NO" sz="1500" dirty="0">
                <a:solidFill>
                  <a:srgbClr val="CC00CC"/>
                </a:solidFill>
              </a:rPr>
              <a:t>Xe/</a:t>
            </a:r>
            <a:r>
              <a:rPr lang="nb-NO" sz="1500" baseline="30000" dirty="0">
                <a:solidFill>
                  <a:srgbClr val="CC00CC"/>
                </a:solidFill>
              </a:rPr>
              <a:t>130</a:t>
            </a:r>
            <a:r>
              <a:rPr lang="nb-NO" sz="1500" dirty="0">
                <a:solidFill>
                  <a:srgbClr val="CC00CC"/>
                </a:solidFill>
              </a:rPr>
              <a:t>Xe ratios in </a:t>
            </a:r>
            <a:r>
              <a:rPr lang="nb-NO" sz="1500" dirty="0" smtClean="0">
                <a:solidFill>
                  <a:srgbClr val="CC00CC"/>
                </a:solidFill>
              </a:rPr>
              <a:t>OIB</a:t>
            </a:r>
            <a:endParaRPr lang="nb-NO" sz="1500" dirty="0">
              <a:solidFill>
                <a:srgbClr val="CC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866942"/>
            <a:ext cx="3140603" cy="27186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/>
              <a:t>Solubility of noble </a:t>
            </a:r>
            <a:r>
              <a:rPr lang="nb-NO" sz="1400" dirty="0" err="1" smtClean="0"/>
              <a:t>gases</a:t>
            </a:r>
            <a:r>
              <a:rPr lang="nb-NO" sz="1400" dirty="0" smtClean="0"/>
              <a:t> in </a:t>
            </a:r>
            <a:r>
              <a:rPr lang="nb-NO" sz="1400" b="1" dirty="0" smtClean="0"/>
              <a:t>bridgmanite</a:t>
            </a:r>
            <a:endParaRPr lang="nb-NO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4580732"/>
            <a:ext cx="3042315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3333FF"/>
                </a:solidFill>
              </a:rPr>
              <a:t>Low solubility of Xe in </a:t>
            </a:r>
            <a:r>
              <a:rPr lang="nb-NO" sz="1300" dirty="0" err="1" smtClean="0">
                <a:solidFill>
                  <a:srgbClr val="3333FF"/>
                </a:solidFill>
              </a:rPr>
              <a:t>bridgmanite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b="1" dirty="0">
                <a:solidFill>
                  <a:srgbClr val="3333FF"/>
                </a:solidFill>
              </a:rPr>
              <a:t>→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100" dirty="0" err="1" smtClean="0"/>
              <a:t>Degassing</a:t>
            </a:r>
            <a:r>
              <a:rPr lang="nb-NO" sz="1100" dirty="0" smtClean="0"/>
              <a:t> during MO-solidification, followed by</a:t>
            </a:r>
          </a:p>
          <a:p>
            <a:pPr>
              <a:lnSpc>
                <a:spcPts val="1700"/>
              </a:lnSpc>
            </a:pPr>
            <a:r>
              <a:rPr lang="nb-NO" sz="1100" baseline="30000" dirty="0" smtClean="0"/>
              <a:t>129</a:t>
            </a:r>
            <a:r>
              <a:rPr lang="nb-NO" sz="1100" dirty="0" smtClean="0"/>
              <a:t>Xe ingrowth and late </a:t>
            </a:r>
            <a:r>
              <a:rPr lang="nb-NO" sz="1100" dirty="0" err="1" smtClean="0"/>
              <a:t>Xe</a:t>
            </a:r>
            <a:r>
              <a:rPr lang="nb-NO" sz="1100" dirty="0" smtClean="0"/>
              <a:t> </a:t>
            </a:r>
            <a:r>
              <a:rPr lang="nb-NO" sz="1100" dirty="0" err="1" smtClean="0"/>
              <a:t>accretion</a:t>
            </a:r>
            <a:r>
              <a:rPr lang="nb-NO" sz="1100" dirty="0" smtClean="0"/>
              <a:t>/</a:t>
            </a:r>
            <a:r>
              <a:rPr lang="nb-NO" sz="1100" dirty="0" err="1" smtClean="0"/>
              <a:t>implantation</a:t>
            </a:r>
            <a:endParaRPr lang="nb-NO" sz="1100" dirty="0" smtClean="0"/>
          </a:p>
          <a:p>
            <a:pPr>
              <a:lnSpc>
                <a:spcPts val="2000"/>
              </a:lnSpc>
            </a:pPr>
            <a:r>
              <a:rPr lang="nb-NO" sz="1100" dirty="0" smtClean="0"/>
              <a:t> </a:t>
            </a:r>
            <a:r>
              <a:rPr lang="nb-NO" sz="1100" dirty="0" err="1" smtClean="0">
                <a:solidFill>
                  <a:srgbClr val="008000"/>
                </a:solidFill>
              </a:rPr>
              <a:t>Xe</a:t>
            </a:r>
            <a:r>
              <a:rPr lang="nb-NO" sz="1100" dirty="0" smtClean="0">
                <a:solidFill>
                  <a:srgbClr val="008000"/>
                </a:solidFill>
              </a:rPr>
              <a:t> can be recycled into the mantle by subduction</a:t>
            </a:r>
            <a:endParaRPr lang="en-GB" sz="11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4411" y="5733256"/>
            <a:ext cx="2537255" cy="64633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3333FF"/>
                </a:solidFill>
              </a:rPr>
              <a:t>Refractory </a:t>
            </a:r>
            <a:r>
              <a:rPr lang="nb-NO" sz="1200" dirty="0" err="1" smtClean="0">
                <a:solidFill>
                  <a:srgbClr val="3333FF"/>
                </a:solidFill>
              </a:rPr>
              <a:t>deep</a:t>
            </a:r>
            <a:r>
              <a:rPr lang="nb-NO" sz="1200" dirty="0" smtClean="0">
                <a:solidFill>
                  <a:srgbClr val="3333FF"/>
                </a:solidFill>
              </a:rPr>
              <a:t> mantle sources might have lost I and Pu by melt-</a:t>
            </a:r>
            <a:r>
              <a:rPr lang="nb-NO" sz="1200" dirty="0" err="1" smtClean="0">
                <a:solidFill>
                  <a:srgbClr val="3333FF"/>
                </a:solidFill>
              </a:rPr>
              <a:t>extraction</a:t>
            </a:r>
            <a:r>
              <a:rPr lang="nb-NO" sz="1200" dirty="0" smtClean="0">
                <a:solidFill>
                  <a:srgbClr val="3333FF"/>
                </a:solidFill>
              </a:rPr>
              <a:t> and </a:t>
            </a:r>
            <a:r>
              <a:rPr lang="nb-NO" sz="1200" dirty="0" err="1" smtClean="0">
                <a:solidFill>
                  <a:srgbClr val="3333FF"/>
                </a:solidFill>
              </a:rPr>
              <a:t>degassing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within</a:t>
            </a:r>
            <a:r>
              <a:rPr lang="nb-NO" sz="1200" dirty="0" smtClean="0">
                <a:solidFill>
                  <a:srgbClr val="3333FF"/>
                </a:solidFill>
              </a:rPr>
              <a:t> the first 80 Ma ?   </a:t>
            </a:r>
            <a:endParaRPr lang="en-GB" sz="1200" dirty="0">
              <a:solidFill>
                <a:srgbClr val="3333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40737" y="4293096"/>
            <a:ext cx="3303608" cy="2474279"/>
            <a:chOff x="2699792" y="4263394"/>
            <a:chExt cx="3303608" cy="24742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263394"/>
              <a:ext cx="3303608" cy="247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150266" y="5527886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3539" y="4678704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80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78" y="57875"/>
            <a:ext cx="2220480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Samples</a:t>
            </a:r>
          </a:p>
          <a:p>
            <a:endParaRPr lang="nb-NO" sz="800" b="1" dirty="0" smtClean="0">
              <a:solidFill>
                <a:srgbClr val="0066FF"/>
              </a:solidFill>
            </a:endParaRPr>
          </a:p>
          <a:p>
            <a:r>
              <a:rPr lang="nb-NO" sz="1300" b="1" dirty="0" smtClean="0">
                <a:solidFill>
                  <a:srgbClr val="0066FF"/>
                </a:solidFill>
              </a:rPr>
              <a:t>Eifel springs</a:t>
            </a:r>
            <a:r>
              <a:rPr lang="nb-NO" sz="1300" b="1" dirty="0" smtClean="0"/>
              <a:t> </a:t>
            </a:r>
            <a:r>
              <a:rPr lang="nb-NO" sz="1300" dirty="0" smtClean="0"/>
              <a:t>and </a:t>
            </a:r>
            <a:r>
              <a:rPr lang="nb-NO" sz="1300" b="1" dirty="0" err="1" smtClean="0">
                <a:solidFill>
                  <a:srgbClr val="009900"/>
                </a:solidFill>
              </a:rPr>
              <a:t>Iceland</a:t>
            </a:r>
            <a:endParaRPr lang="nb-NO" sz="1300" b="1" dirty="0" smtClean="0"/>
          </a:p>
          <a:p>
            <a:r>
              <a:rPr lang="nb-NO" sz="1300" dirty="0"/>
              <a:t> </a:t>
            </a:r>
            <a:r>
              <a:rPr lang="nb-NO" sz="1300" dirty="0" err="1" smtClean="0"/>
              <a:t>plume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</a:t>
            </a:r>
            <a:r>
              <a:rPr lang="nb-NO" sz="1300" dirty="0" err="1" smtClean="0"/>
              <a:t>core</a:t>
            </a:r>
            <a:r>
              <a:rPr lang="nb-NO" sz="1300" dirty="0" smtClean="0"/>
              <a:t> </a:t>
            </a:r>
            <a:r>
              <a:rPr lang="nb-NO" sz="1300" dirty="0" err="1" smtClean="0"/>
              <a:t>contribution</a:t>
            </a:r>
            <a:r>
              <a:rPr lang="nb-NO" sz="1300" dirty="0" smtClean="0"/>
              <a:t> </a:t>
            </a:r>
          </a:p>
          <a:p>
            <a:endParaRPr lang="nb-NO" sz="800" b="1" dirty="0">
              <a:solidFill>
                <a:srgbClr val="0066FF"/>
              </a:solidFill>
            </a:endParaRPr>
          </a:p>
          <a:p>
            <a:r>
              <a:rPr lang="nb-NO" sz="1300" b="1" dirty="0" err="1" smtClean="0">
                <a:solidFill>
                  <a:srgbClr val="FF0000"/>
                </a:solidFill>
              </a:rPr>
              <a:t>Lignat</a:t>
            </a:r>
            <a:r>
              <a:rPr lang="nb-NO" sz="1300" b="1" dirty="0" smtClean="0">
                <a:solidFill>
                  <a:srgbClr val="FF0000"/>
                </a:solidFill>
              </a:rPr>
              <a:t> spring</a:t>
            </a:r>
            <a:r>
              <a:rPr lang="nb-NO" sz="1300" dirty="0" smtClean="0">
                <a:solidFill>
                  <a:srgbClr val="FF0000"/>
                </a:solidFill>
              </a:rPr>
              <a:t>, Massif Central</a:t>
            </a:r>
          </a:p>
          <a:p>
            <a:r>
              <a:rPr lang="nb-NO" sz="1300" dirty="0"/>
              <a:t> </a:t>
            </a:r>
            <a:r>
              <a:rPr lang="nb-NO" sz="1300" dirty="0" err="1" smtClean="0"/>
              <a:t>MORB</a:t>
            </a:r>
            <a:r>
              <a:rPr lang="nb-NO" sz="1300" dirty="0" smtClean="0"/>
              <a:t>-like </a:t>
            </a:r>
            <a:r>
              <a:rPr lang="nb-NO" sz="1300" dirty="0" err="1" smtClean="0"/>
              <a:t>signature</a:t>
            </a:r>
            <a:endParaRPr lang="nb-NO" sz="1300" dirty="0" smtClean="0"/>
          </a:p>
          <a:p>
            <a:endParaRPr lang="nb-NO" sz="1300" dirty="0" smtClean="0"/>
          </a:p>
          <a:p>
            <a:endParaRPr lang="nb-NO" sz="1300" dirty="0" smtClean="0"/>
          </a:p>
          <a:p>
            <a:endParaRPr lang="nb-NO" sz="1300" dirty="0" smtClean="0"/>
          </a:p>
          <a:p>
            <a:pPr>
              <a:lnSpc>
                <a:spcPts val="1800"/>
              </a:lnSpc>
            </a:pPr>
            <a:r>
              <a:rPr lang="nb-NO" sz="1300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130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Xe</a:t>
            </a:r>
            <a:r>
              <a:rPr lang="nb-NO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nb-NO" sz="1300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134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Xe</a:t>
            </a:r>
            <a:r>
              <a:rPr lang="nb-NO" sz="1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non-</a:t>
            </a:r>
            <a:r>
              <a:rPr lang="nb-NO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radiogenic</a:t>
            </a:r>
            <a:endParaRPr lang="nb-NO" sz="1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baseline="30000" dirty="0" smtClean="0"/>
              <a:t>   </a:t>
            </a:r>
            <a:r>
              <a:rPr lang="nb-NO" sz="1300" b="1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300" b="1" dirty="0" err="1" smtClean="0">
                <a:solidFill>
                  <a:srgbClr val="FF0000"/>
                </a:solidFill>
              </a:rPr>
              <a:t>Xe</a:t>
            </a:r>
            <a:r>
              <a:rPr lang="nb-NO" sz="1300" dirty="0" smtClean="0">
                <a:solidFill>
                  <a:srgbClr val="FF0000"/>
                </a:solidFill>
              </a:rPr>
              <a:t>: </a:t>
            </a:r>
            <a:r>
              <a:rPr lang="nb-NO" sz="1300" dirty="0" err="1" smtClean="0">
                <a:solidFill>
                  <a:srgbClr val="FF0000"/>
                </a:solidFill>
              </a:rPr>
              <a:t>derived</a:t>
            </a:r>
            <a:r>
              <a:rPr lang="nb-NO" sz="1300" dirty="0" smtClean="0">
                <a:solidFill>
                  <a:srgbClr val="FF0000"/>
                </a:solidFill>
              </a:rPr>
              <a:t> from </a:t>
            </a:r>
            <a:r>
              <a:rPr lang="nb-NO" sz="1300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300" dirty="0" err="1" smtClean="0">
                <a:solidFill>
                  <a:srgbClr val="FF0000"/>
                </a:solidFill>
              </a:rPr>
              <a:t>I</a:t>
            </a:r>
            <a:endParaRPr lang="nb-NO" sz="1300" dirty="0" smtClean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300" b="1" baseline="30000" dirty="0" smtClean="0"/>
              <a:t>   </a:t>
            </a:r>
            <a:r>
              <a:rPr lang="nb-NO" sz="1300" b="1" baseline="30000" dirty="0" err="1" smtClean="0">
                <a:solidFill>
                  <a:srgbClr val="0066FF"/>
                </a:solidFill>
              </a:rPr>
              <a:t>136</a:t>
            </a:r>
            <a:r>
              <a:rPr lang="nb-NO" sz="1300" b="1" dirty="0" err="1" smtClean="0">
                <a:solidFill>
                  <a:srgbClr val="0066FF"/>
                </a:solidFill>
              </a:rPr>
              <a:t>Xe</a:t>
            </a:r>
            <a:r>
              <a:rPr lang="nb-NO" sz="1300" dirty="0" smtClean="0">
                <a:solidFill>
                  <a:srgbClr val="0066FF"/>
                </a:solidFill>
              </a:rPr>
              <a:t>: </a:t>
            </a:r>
            <a:r>
              <a:rPr lang="nb-NO" sz="1300" dirty="0" err="1" smtClean="0">
                <a:solidFill>
                  <a:srgbClr val="0066FF"/>
                </a:solidFill>
              </a:rPr>
              <a:t>derived</a:t>
            </a:r>
            <a:r>
              <a:rPr lang="nb-NO" sz="1300" dirty="0" smtClean="0">
                <a:solidFill>
                  <a:srgbClr val="0066FF"/>
                </a:solidFill>
              </a:rPr>
              <a:t> from </a:t>
            </a:r>
            <a:r>
              <a:rPr lang="nb-NO" sz="1300" baseline="30000" dirty="0" err="1" smtClean="0">
                <a:solidFill>
                  <a:srgbClr val="0066FF"/>
                </a:solidFill>
              </a:rPr>
              <a:t>244</a:t>
            </a:r>
            <a:r>
              <a:rPr lang="nb-NO" sz="1300" dirty="0" err="1" smtClean="0">
                <a:solidFill>
                  <a:srgbClr val="0066FF"/>
                </a:solidFill>
              </a:rPr>
              <a:t>Pu</a:t>
            </a:r>
            <a:endParaRPr lang="nb-NO" sz="1300" dirty="0" smtClean="0">
              <a:solidFill>
                <a:srgbClr val="0066FF"/>
              </a:solidFill>
            </a:endParaRPr>
          </a:p>
          <a:p>
            <a:r>
              <a:rPr lang="nb-NO" sz="1300" dirty="0" smtClean="0"/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3758" y="332656"/>
            <a:ext cx="6736794" cy="6505256"/>
            <a:chOff x="2339752" y="57875"/>
            <a:chExt cx="6736794" cy="6505256"/>
          </a:xfrm>
        </p:grpSpPr>
        <p:grpSp>
          <p:nvGrpSpPr>
            <p:cNvPr id="2" name="Group 1"/>
            <p:cNvGrpSpPr/>
            <p:nvPr/>
          </p:nvGrpSpPr>
          <p:grpSpPr>
            <a:xfrm>
              <a:off x="2339752" y="57875"/>
              <a:ext cx="6736794" cy="6505256"/>
              <a:chOff x="1976840" y="300042"/>
              <a:chExt cx="6736794" cy="650525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9607" y="300042"/>
                <a:ext cx="6404027" cy="6171949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 flipV="1">
                <a:off x="6566598" y="4775201"/>
                <a:ext cx="1308941" cy="902118"/>
              </a:xfrm>
              <a:prstGeom prst="line">
                <a:avLst/>
              </a:prstGeom>
              <a:ln w="12700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 rot="16200000">
                <a:off x="1574165" y="1455953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rgbClr val="FF0000"/>
                    </a:solidFill>
                  </a:rPr>
                  <a:t>129</a:t>
                </a:r>
                <a:r>
                  <a:rPr lang="nb-NO" sz="1900" b="1" dirty="0" smtClean="0">
                    <a:solidFill>
                      <a:srgbClr val="FF0000"/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 rot="16200000">
                <a:off x="1514214" y="4375629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134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68235" y="6420577"/>
                <a:ext cx="1309974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900" b="1" baseline="30000" dirty="0" smtClean="0">
                    <a:solidFill>
                      <a:srgbClr val="0066FF"/>
                    </a:solidFill>
                  </a:rPr>
                  <a:t>136</a:t>
                </a:r>
                <a:r>
                  <a:rPr lang="nb-NO" sz="1900" b="1" dirty="0" smtClean="0">
                    <a:solidFill>
                      <a:srgbClr val="0066FF"/>
                    </a:solidFill>
                  </a:rPr>
                  <a:t>Xe</a:t>
                </a:r>
                <a:r>
                  <a:rPr lang="nb-NO" sz="1900" b="1" dirty="0" smtClean="0"/>
                  <a:t>/</a:t>
                </a:r>
                <a:r>
                  <a:rPr lang="nb-NO" sz="1900" b="1" baseline="30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130</a:t>
                </a:r>
                <a:r>
                  <a:rPr lang="nb-NO" sz="1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Xe</a:t>
                </a:r>
                <a:endParaRPr lang="en-US" sz="19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3491880" y="4116466"/>
                <a:ext cx="1421274" cy="766225"/>
              </a:xfrm>
              <a:prstGeom prst="line">
                <a:avLst/>
              </a:prstGeom>
              <a:ln w="76200">
                <a:solidFill>
                  <a:srgbClr val="009900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653261" y="5307830"/>
                <a:ext cx="529551" cy="320195"/>
              </a:xfrm>
              <a:prstGeom prst="line">
                <a:avLst/>
              </a:prstGeom>
              <a:ln w="19050">
                <a:solidFill>
                  <a:srgbClr val="009900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6610158" y="1471662"/>
                <a:ext cx="726594" cy="563417"/>
              </a:xfrm>
              <a:prstGeom prst="line">
                <a:avLst/>
              </a:prstGeom>
              <a:ln w="19050">
                <a:solidFill>
                  <a:srgbClr val="009900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510977" y="790882"/>
                <a:ext cx="1935747" cy="1320799"/>
              </a:xfrm>
              <a:prstGeom prst="line">
                <a:avLst/>
              </a:prstGeom>
              <a:ln w="12700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3480162" y="258281"/>
              <a:ext cx="1021433" cy="425758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dirty="0" smtClean="0"/>
                <a:t>Moreira et al.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smtClean="0"/>
                <a:t>(2018, GPL)</a:t>
              </a:r>
              <a:endParaRPr lang="en-US" sz="12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852810" y="1864410"/>
              <a:ext cx="252353" cy="59483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7617918">
              <a:off x="3577563" y="1891857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/>
                <a:t>core</a:t>
              </a:r>
              <a:endParaRPr lang="en-US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139921" y="4848330"/>
              <a:ext cx="507266" cy="20375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179367">
              <a:off x="4577062" y="4930225"/>
              <a:ext cx="557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/>
                <a:t>core</a:t>
              </a:r>
              <a:endParaRPr lang="en-US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60179" y="2067693"/>
            <a:ext cx="2039341" cy="2297411"/>
            <a:chOff x="6960179" y="2067693"/>
            <a:chExt cx="2039341" cy="2297411"/>
          </a:xfrm>
        </p:grpSpPr>
        <p:sp>
          <p:nvSpPr>
            <p:cNvPr id="23" name="TextBox 22"/>
            <p:cNvSpPr txBox="1"/>
            <p:nvPr/>
          </p:nvSpPr>
          <p:spPr>
            <a:xfrm>
              <a:off x="6960179" y="2757343"/>
              <a:ext cx="2039341" cy="951543"/>
            </a:xfrm>
            <a:prstGeom prst="rect">
              <a:avLst/>
            </a:prstGeom>
            <a:solidFill>
              <a:srgbClr val="FFE7FF"/>
            </a:solidFill>
            <a:ln w="9525">
              <a:solidFill>
                <a:srgbClr val="9900FF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b-NO" dirty="0" smtClean="0">
                  <a:solidFill>
                    <a:srgbClr val="CC00FF"/>
                  </a:solidFill>
                </a:rPr>
                <a:t>Note </a:t>
              </a:r>
              <a:r>
                <a:rPr lang="nb-NO" dirty="0" err="1" smtClean="0">
                  <a:solidFill>
                    <a:srgbClr val="CC00FF"/>
                  </a:solidFill>
                </a:rPr>
                <a:t>the</a:t>
              </a:r>
              <a:r>
                <a:rPr lang="nb-NO" dirty="0" smtClean="0">
                  <a:solidFill>
                    <a:srgbClr val="CC00FF"/>
                  </a:solidFill>
                </a:rPr>
                <a:t> </a:t>
              </a:r>
              <a:r>
                <a:rPr lang="nb-NO" dirty="0" err="1" smtClean="0">
                  <a:solidFill>
                    <a:srgbClr val="CC00FF"/>
                  </a:solidFill>
                </a:rPr>
                <a:t>effect</a:t>
              </a:r>
              <a:r>
                <a:rPr lang="nb-NO" dirty="0" smtClean="0">
                  <a:solidFill>
                    <a:srgbClr val="CC00FF"/>
                  </a:solidFill>
                </a:rPr>
                <a:t> </a:t>
              </a:r>
              <a:r>
                <a:rPr lang="nb-NO" dirty="0" err="1" smtClean="0">
                  <a:solidFill>
                    <a:srgbClr val="CC00FF"/>
                  </a:solidFill>
                </a:rPr>
                <a:t>of</a:t>
              </a:r>
              <a:r>
                <a:rPr lang="nb-NO" dirty="0" smtClean="0">
                  <a:solidFill>
                    <a:srgbClr val="CC00FF"/>
                  </a:solidFill>
                </a:rPr>
                <a:t> air</a:t>
              </a:r>
            </a:p>
            <a:p>
              <a:pPr>
                <a:lnSpc>
                  <a:spcPts val="1800"/>
                </a:lnSpc>
              </a:pPr>
              <a:r>
                <a:rPr lang="nb-NO" dirty="0" err="1" smtClean="0">
                  <a:solidFill>
                    <a:srgbClr val="CC00FF"/>
                  </a:solidFill>
                </a:rPr>
                <a:t>contamination</a:t>
              </a:r>
              <a:r>
                <a:rPr lang="nb-NO" dirty="0" smtClean="0">
                  <a:solidFill>
                    <a:srgbClr val="CC00FF"/>
                  </a:solidFill>
                </a:rPr>
                <a:t> for </a:t>
              </a:r>
              <a:r>
                <a:rPr lang="nb-NO" dirty="0" err="1" smtClean="0">
                  <a:solidFill>
                    <a:srgbClr val="CC00FF"/>
                  </a:solidFill>
                </a:rPr>
                <a:t>Xe</a:t>
              </a:r>
              <a:endParaRPr lang="en-US" dirty="0">
                <a:solidFill>
                  <a:srgbClr val="CC00FF"/>
                </a:solidFill>
              </a:endParaRPr>
            </a:p>
            <a:p>
              <a:pPr>
                <a:lnSpc>
                  <a:spcPts val="1800"/>
                </a:lnSpc>
              </a:pPr>
              <a:r>
                <a:rPr lang="nb-NO" sz="1200" dirty="0" smtClean="0"/>
                <a:t>(</a:t>
              </a:r>
              <a:r>
                <a:rPr lang="nb-NO" sz="1200" dirty="0" err="1" smtClean="0"/>
                <a:t>mixing</a:t>
              </a:r>
              <a:r>
                <a:rPr lang="nb-NO" sz="1200" dirty="0" smtClean="0"/>
                <a:t> line </a:t>
              </a:r>
              <a:r>
                <a:rPr lang="nb-NO" sz="1200" dirty="0" err="1" smtClean="0"/>
                <a:t>between</a:t>
              </a:r>
              <a:r>
                <a:rPr lang="nb-NO" sz="1200" dirty="0" smtClean="0"/>
                <a:t> </a:t>
              </a:r>
              <a:r>
                <a:rPr lang="nb-NO" sz="1200" dirty="0" err="1" smtClean="0"/>
                <a:t>MORB</a:t>
              </a:r>
              <a:r>
                <a:rPr lang="nb-NO" sz="1200" dirty="0" smtClean="0"/>
                <a:t>-</a:t>
              </a:r>
            </a:p>
            <a:p>
              <a:pPr>
                <a:lnSpc>
                  <a:spcPts val="1300"/>
                </a:lnSpc>
              </a:pPr>
              <a:r>
                <a:rPr lang="nb-NO" sz="1200" dirty="0" err="1" smtClean="0"/>
                <a:t>source</a:t>
              </a:r>
              <a:r>
                <a:rPr lang="nb-NO" sz="1200" dirty="0" smtClean="0"/>
                <a:t> and </a:t>
              </a:r>
              <a:r>
                <a:rPr lang="nb-NO" sz="1200" dirty="0" err="1" smtClean="0"/>
                <a:t>atmosphere</a:t>
              </a:r>
              <a:r>
                <a:rPr lang="nb-NO" sz="1200" dirty="0" smtClean="0"/>
                <a:t>)</a:t>
              </a:r>
              <a:endParaRPr lang="en-US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7740352" y="2067693"/>
              <a:ext cx="185078" cy="689650"/>
            </a:xfrm>
            <a:prstGeom prst="straightConnector1">
              <a:avLst/>
            </a:prstGeom>
            <a:ln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7809450" y="3708886"/>
              <a:ext cx="170399" cy="656218"/>
            </a:xfrm>
            <a:prstGeom prst="straightConnector1">
              <a:avLst/>
            </a:prstGeom>
            <a:ln>
              <a:solidFill>
                <a:srgbClr val="99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900228" y="421363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Iceland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776864" cy="5577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26328"/>
            <a:ext cx="698139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</a:t>
            </a:r>
            <a:r>
              <a:rPr lang="nb-NO" sz="1800" dirty="0" err="1" smtClean="0">
                <a:solidFill>
                  <a:srgbClr val="0066FF"/>
                </a:solidFill>
              </a:rPr>
              <a:t>character</a:t>
            </a:r>
            <a:r>
              <a:rPr lang="nb-NO" sz="1800" dirty="0" smtClean="0">
                <a:solidFill>
                  <a:srgbClr val="0066FF"/>
                </a:solidFill>
              </a:rPr>
              <a:t>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the </a:t>
            </a:r>
            <a:r>
              <a:rPr lang="nb-NO" sz="1800" b="1" dirty="0" smtClean="0">
                <a:solidFill>
                  <a:srgbClr val="0066FF"/>
                </a:solidFill>
              </a:rPr>
              <a:t>melting curve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1710" y="36498"/>
            <a:ext cx="177484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smtClean="0"/>
              <a:t>Trønnes et al. in prep.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Simplified</a:t>
            </a:r>
            <a:r>
              <a:rPr lang="nb-NO" sz="1100" dirty="0" smtClean="0"/>
              <a:t>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Hernandez et al. 2022, GRL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594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9" y="1123988"/>
            <a:ext cx="4103253" cy="264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675188" cy="4667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3333FF"/>
                </a:solidFill>
              </a:rPr>
              <a:t>Density</a:t>
            </a:r>
            <a:r>
              <a:rPr lang="nb-NO" sz="2400">
                <a:solidFill>
                  <a:srgbClr val="3333FF"/>
                </a:solidFill>
              </a:rPr>
              <a:t> relations through the mantle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64" y="476672"/>
            <a:ext cx="4193233" cy="6320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203" y="6165304"/>
            <a:ext cx="247390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b="1" dirty="0" err="1" smtClean="0"/>
              <a:t>Based</a:t>
            </a:r>
            <a:r>
              <a:rPr lang="nb-NO" sz="1000" b="1" dirty="0" smtClean="0"/>
              <a:t> </a:t>
            </a:r>
            <a:r>
              <a:rPr lang="nb-NO" sz="1000" b="1" dirty="0" err="1" smtClean="0"/>
              <a:t>on</a:t>
            </a:r>
            <a:r>
              <a:rPr lang="nb-NO" sz="1000" dirty="0" smtClean="0"/>
              <a:t>: 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2012, AREPS;  </a:t>
            </a:r>
            <a:r>
              <a:rPr lang="nb-NO" sz="1000" dirty="0" err="1" smtClean="0"/>
              <a:t>Irifune</a:t>
            </a:r>
            <a:r>
              <a:rPr lang="nb-NO" sz="1000" dirty="0" smtClean="0"/>
              <a:t> &amp; </a:t>
            </a:r>
            <a:r>
              <a:rPr lang="nb-NO" sz="1000" dirty="0" err="1" smtClean="0"/>
              <a:t>Tsuchiya</a:t>
            </a:r>
            <a:r>
              <a:rPr lang="nb-NO" sz="1000" dirty="0" smtClean="0"/>
              <a:t>, 2015, </a:t>
            </a:r>
            <a:r>
              <a:rPr lang="nb-NO" sz="1000" dirty="0" err="1" smtClean="0"/>
              <a:t>Treat</a:t>
            </a:r>
            <a:r>
              <a:rPr lang="nb-NO" sz="1000" dirty="0" smtClean="0"/>
              <a:t>.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.; Trønnes &amp; Mohn, in prep.</a:t>
            </a:r>
          </a:p>
        </p:txBody>
      </p:sp>
    </p:spTree>
    <p:extLst>
      <p:ext uri="{BB962C8B-B14F-4D97-AF65-F5344CB8AC3E}">
        <p14:creationId xmlns:p14="http://schemas.microsoft.com/office/powerpoint/2010/main" val="35832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0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058303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:  </a:t>
            </a:r>
            <a:r>
              <a:rPr lang="nb-NO" sz="1200" b="1" dirty="0" err="1" smtClean="0"/>
              <a:t>Ca</a:t>
            </a:r>
            <a:r>
              <a:rPr lang="nb-NO" sz="1200" dirty="0" err="1" smtClean="0"/>
              <a:t>+Na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/>
              <a:t>:  </a:t>
            </a:r>
            <a:r>
              <a:rPr lang="nb-NO" sz="1200" b="1" smtClean="0"/>
              <a:t>Si</a:t>
            </a:r>
            <a:r>
              <a:rPr lang="nb-NO" sz="1200" smtClean="0"/>
              <a:t>+0.9Al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:  </a:t>
            </a:r>
            <a:r>
              <a:rPr lang="nb-NO" sz="1200" b="1" dirty="0" smtClean="0"/>
              <a:t>100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C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S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" y="819039"/>
            <a:ext cx="4185594" cy="3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759637" y="2591122"/>
            <a:ext cx="1867003" cy="1572518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33957" y="3929554"/>
            <a:ext cx="223113" cy="138989"/>
          </a:xfrm>
          <a:prstGeom prst="straightConnector1">
            <a:avLst/>
          </a:prstGeom>
          <a:ln w="127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286" y="4595757"/>
            <a:ext cx="4924105" cy="1313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8000"/>
                </a:solidFill>
              </a:rPr>
              <a:t>North </a:t>
            </a:r>
            <a:r>
              <a:rPr lang="nb-NO" sz="2000" dirty="0" err="1" smtClean="0">
                <a:solidFill>
                  <a:srgbClr val="008000"/>
                </a:solidFill>
              </a:rPr>
              <a:t>of</a:t>
            </a:r>
            <a:r>
              <a:rPr lang="nb-NO" sz="2000" dirty="0" smtClean="0">
                <a:solidFill>
                  <a:srgbClr val="008000"/>
                </a:solidFill>
              </a:rPr>
              <a:t> </a:t>
            </a:r>
            <a:r>
              <a:rPr lang="nb-NO" sz="2000" dirty="0" err="1" smtClean="0">
                <a:solidFill>
                  <a:srgbClr val="008000"/>
                </a:solidFill>
              </a:rPr>
              <a:t>Iceland</a:t>
            </a:r>
            <a:r>
              <a:rPr lang="nb-NO" sz="2000" dirty="0" smtClean="0">
                <a:solidFill>
                  <a:srgbClr val="008000"/>
                </a:solidFill>
              </a:rPr>
              <a:t>:</a:t>
            </a:r>
          </a:p>
          <a:p>
            <a:r>
              <a:rPr lang="nb-NO" sz="1800" baseline="30000" dirty="0" smtClean="0">
                <a:solidFill>
                  <a:srgbClr val="008000"/>
                </a:solidFill>
              </a:rPr>
              <a:t>208</a:t>
            </a:r>
            <a:r>
              <a:rPr lang="nb-NO" sz="1800" dirty="0" smtClean="0">
                <a:solidFill>
                  <a:srgbClr val="008000"/>
                </a:solidFill>
              </a:rPr>
              <a:t>Pb/</a:t>
            </a:r>
            <a:r>
              <a:rPr lang="nb-NO" sz="1800" baseline="30000" dirty="0" smtClean="0">
                <a:solidFill>
                  <a:srgbClr val="008000"/>
                </a:solidFill>
              </a:rPr>
              <a:t>206</a:t>
            </a:r>
            <a:r>
              <a:rPr lang="nb-NO" sz="1800" dirty="0" smtClean="0">
                <a:solidFill>
                  <a:srgbClr val="008000"/>
                </a:solidFill>
              </a:rPr>
              <a:t>Pb  </a:t>
            </a:r>
            <a:r>
              <a:rPr lang="nb-NO" sz="1800" dirty="0" err="1" smtClean="0">
                <a:solidFill>
                  <a:srgbClr val="008000"/>
                </a:solidFill>
              </a:rPr>
              <a:t>increasingly</a:t>
            </a:r>
            <a:r>
              <a:rPr lang="nb-NO" sz="1800" dirty="0" smtClean="0">
                <a:solidFill>
                  <a:srgbClr val="008000"/>
                </a:solidFill>
              </a:rPr>
              <a:t> </a:t>
            </a:r>
            <a:r>
              <a:rPr lang="nb-NO" sz="1800" b="1" dirty="0" err="1" smtClean="0">
                <a:solidFill>
                  <a:srgbClr val="008000"/>
                </a:solidFill>
              </a:rPr>
              <a:t>above</a:t>
            </a:r>
            <a:r>
              <a:rPr lang="nb-NO" sz="1800" b="1" dirty="0" smtClean="0">
                <a:solidFill>
                  <a:srgbClr val="008000"/>
                </a:solidFill>
              </a:rPr>
              <a:t> NHRL,</a:t>
            </a:r>
          </a:p>
          <a:p>
            <a:r>
              <a:rPr lang="nb-NO" sz="1800" b="1" dirty="0" smtClean="0">
                <a:solidFill>
                  <a:srgbClr val="008000"/>
                </a:solidFill>
              </a:rPr>
              <a:t>  i.e. </a:t>
            </a:r>
            <a:r>
              <a:rPr lang="nb-NO" sz="1800" b="1" dirty="0" err="1" smtClean="0">
                <a:solidFill>
                  <a:srgbClr val="008000"/>
                </a:solidFill>
              </a:rPr>
              <a:t>high</a:t>
            </a:r>
            <a:r>
              <a:rPr lang="nb-NO" sz="1800" b="1" dirty="0" smtClean="0">
                <a:solidFill>
                  <a:srgbClr val="008000"/>
                </a:solidFill>
              </a:rPr>
              <a:t> </a:t>
            </a:r>
            <a:r>
              <a:rPr lang="nb-NO" sz="1800" b="1" dirty="0" err="1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1800" b="1" baseline="30000" dirty="0" err="1" smtClean="0">
                <a:solidFill>
                  <a:srgbClr val="008000"/>
                </a:solidFill>
              </a:rPr>
              <a:t>208</a:t>
            </a:r>
            <a:r>
              <a:rPr lang="nb-NO" sz="1800" b="1" dirty="0" err="1" smtClean="0">
                <a:solidFill>
                  <a:srgbClr val="008000"/>
                </a:solidFill>
              </a:rPr>
              <a:t>Pb</a:t>
            </a:r>
            <a:r>
              <a:rPr lang="nb-NO" sz="1800" b="1" dirty="0" smtClean="0">
                <a:solidFill>
                  <a:srgbClr val="008000"/>
                </a:solidFill>
              </a:rPr>
              <a:t> </a:t>
            </a:r>
            <a:r>
              <a:rPr lang="nb-NO" dirty="0" smtClean="0">
                <a:solidFill>
                  <a:srgbClr val="008000"/>
                </a:solidFill>
              </a:rPr>
              <a:t>(</a:t>
            </a:r>
            <a:r>
              <a:rPr lang="nb-NO" dirty="0" err="1" smtClean="0">
                <a:solidFill>
                  <a:srgbClr val="008000"/>
                </a:solidFill>
              </a:rPr>
              <a:t>old</a:t>
            </a:r>
            <a:r>
              <a:rPr lang="nb-NO" dirty="0" smtClean="0">
                <a:solidFill>
                  <a:srgbClr val="008000"/>
                </a:solidFill>
              </a:rPr>
              <a:t> age, </a:t>
            </a:r>
            <a:r>
              <a:rPr lang="nb-NO" dirty="0" err="1" smtClean="0">
                <a:solidFill>
                  <a:srgbClr val="008000"/>
                </a:solidFill>
              </a:rPr>
              <a:t>Archean</a:t>
            </a:r>
            <a:r>
              <a:rPr lang="nb-NO" dirty="0" smtClean="0">
                <a:solidFill>
                  <a:srgbClr val="008000"/>
                </a:solidFill>
              </a:rPr>
              <a:t> mantle: </a:t>
            </a:r>
            <a:r>
              <a:rPr lang="nb-NO" dirty="0" err="1" smtClean="0">
                <a:solidFill>
                  <a:srgbClr val="008000"/>
                </a:solidFill>
              </a:rPr>
              <a:t>high</a:t>
            </a:r>
            <a:r>
              <a:rPr lang="nb-NO" dirty="0" smtClean="0">
                <a:solidFill>
                  <a:srgbClr val="008000"/>
                </a:solidFill>
              </a:rPr>
              <a:t> Th/U)</a:t>
            </a:r>
          </a:p>
          <a:p>
            <a:pPr>
              <a:lnSpc>
                <a:spcPts val="2800"/>
              </a:lnSpc>
            </a:pPr>
            <a:r>
              <a:rPr lang="nb-NO" sz="1800" dirty="0" err="1" smtClean="0">
                <a:solidFill>
                  <a:srgbClr val="0099FF"/>
                </a:solidFill>
              </a:rPr>
              <a:t>esp</a:t>
            </a:r>
            <a:r>
              <a:rPr lang="nb-NO" sz="1800" dirty="0" smtClean="0">
                <a:solidFill>
                  <a:srgbClr val="0099FF"/>
                </a:solidFill>
              </a:rPr>
              <a:t>. western </a:t>
            </a:r>
            <a:r>
              <a:rPr lang="nb-NO" sz="1800" dirty="0" err="1" smtClean="0">
                <a:solidFill>
                  <a:srgbClr val="0099FF"/>
                </a:solidFill>
              </a:rPr>
              <a:t>Gakkel</a:t>
            </a:r>
            <a:r>
              <a:rPr lang="nb-NO" sz="1800" dirty="0" smtClean="0">
                <a:solidFill>
                  <a:srgbClr val="0099FF"/>
                </a:solidFill>
              </a:rPr>
              <a:t> Ridge and Spitsbergen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0151" y="84190"/>
            <a:ext cx="4732386" cy="489878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1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Hf</a:t>
            </a:r>
            <a:r>
              <a:rPr lang="nb-NO" sz="2400" dirty="0" smtClean="0">
                <a:solidFill>
                  <a:srgbClr val="3333FF"/>
                </a:solidFill>
              </a:rPr>
              <a:t>-Pb isotopes, </a:t>
            </a:r>
            <a:r>
              <a:rPr lang="nb-NO" sz="2400" dirty="0" err="1" smtClean="0">
                <a:solidFill>
                  <a:srgbClr val="3333FF"/>
                </a:solidFill>
              </a:rPr>
              <a:t>esp</a:t>
            </a:r>
            <a:r>
              <a:rPr lang="nb-NO" sz="2400" dirty="0" smtClean="0">
                <a:solidFill>
                  <a:srgbClr val="3333FF"/>
                </a:solidFill>
              </a:rPr>
              <a:t>. </a:t>
            </a:r>
            <a:r>
              <a:rPr lang="nb-NO" sz="2400" baseline="30000" dirty="0" smtClean="0">
                <a:solidFill>
                  <a:srgbClr val="3333FF"/>
                </a:solidFill>
              </a:rPr>
              <a:t>208</a:t>
            </a:r>
            <a:r>
              <a:rPr lang="nb-NO" sz="2400" dirty="0" smtClean="0">
                <a:solidFill>
                  <a:srgbClr val="3333FF"/>
                </a:solidFill>
              </a:rPr>
              <a:t>Pb/</a:t>
            </a:r>
            <a:r>
              <a:rPr lang="nb-NO" sz="2400" baseline="30000" dirty="0" smtClean="0">
                <a:solidFill>
                  <a:srgbClr val="3333FF"/>
                </a:solidFill>
              </a:rPr>
              <a:t>206</a:t>
            </a:r>
            <a:r>
              <a:rPr lang="nb-NO" sz="2400" dirty="0" smtClean="0">
                <a:solidFill>
                  <a:srgbClr val="3333FF"/>
                </a:solidFill>
              </a:rPr>
              <a:t>Pb ratio</a:t>
            </a:r>
            <a:endParaRPr lang="nb-NO" sz="2400" dirty="0">
              <a:solidFill>
                <a:srgbClr val="3333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12258" y="1060719"/>
            <a:ext cx="4139888" cy="3467729"/>
            <a:chOff x="4812258" y="1060719"/>
            <a:chExt cx="4139888" cy="34677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258" y="1060719"/>
              <a:ext cx="4139888" cy="346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5317262" y="2353911"/>
              <a:ext cx="1760088" cy="1738947"/>
            </a:xfrm>
            <a:prstGeom prst="straightConnector1">
              <a:avLst/>
            </a:prstGeom>
            <a:ln w="28575">
              <a:solidFill>
                <a:srgbClr val="0099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16976" y="206613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SCLM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171153" y="670572"/>
            <a:ext cx="3248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00"/>
                </a:solidFill>
              </a:rPr>
              <a:t>The </a:t>
            </a:r>
            <a:r>
              <a:rPr lang="nb-NO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nb-NO" sz="2000" b="1" baseline="30000" dirty="0" smtClean="0">
                <a:solidFill>
                  <a:srgbClr val="000000"/>
                </a:solidFill>
              </a:rPr>
              <a:t>208</a:t>
            </a:r>
            <a:r>
              <a:rPr lang="nb-NO" sz="2000" b="1" dirty="0" smtClean="0">
                <a:solidFill>
                  <a:srgbClr val="000000"/>
                </a:solidFill>
              </a:rPr>
              <a:t>Pb-</a:t>
            </a:r>
            <a:r>
              <a:rPr lang="nb-NO" sz="2000" b="1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nb-NO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000" b="1" dirty="0" err="1" smtClean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 smtClean="0">
                <a:solidFill>
                  <a:srgbClr val="000000"/>
                </a:solidFill>
              </a:rPr>
              <a:t>Hf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</a:rPr>
              <a:t>correlation</a:t>
            </a:r>
            <a:r>
              <a:rPr lang="nb-NO" sz="2000" dirty="0" smtClean="0">
                <a:solidFill>
                  <a:srgbClr val="000000"/>
                </a:solidFill>
              </a:rPr>
              <a:t> </a:t>
            </a:r>
            <a:endParaRPr lang="nb-NO" sz="20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91929" y="3981454"/>
            <a:ext cx="697627" cy="369332"/>
            <a:chOff x="4691929" y="3981454"/>
            <a:chExt cx="697627" cy="369332"/>
          </a:xfrm>
        </p:grpSpPr>
        <p:sp>
          <p:nvSpPr>
            <p:cNvPr id="11" name="Rectangle 10"/>
            <p:cNvSpPr/>
            <p:nvPr/>
          </p:nvSpPr>
          <p:spPr>
            <a:xfrm>
              <a:off x="5171153" y="4068543"/>
              <a:ext cx="120927" cy="152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1929" y="398145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>
                  <a:solidFill>
                    <a:srgbClr val="0099FF"/>
                  </a:solidFill>
                </a:rPr>
                <a:t>ROC</a:t>
              </a:r>
              <a:endParaRPr lang="nb-NO" sz="1800" b="1" dirty="0">
                <a:solidFill>
                  <a:srgbClr val="0099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0878" y="6093296"/>
            <a:ext cx="396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CC0099"/>
                </a:solidFill>
              </a:rPr>
              <a:t>The most </a:t>
            </a:r>
            <a:r>
              <a:rPr lang="nb-NO" sz="1800" b="1" dirty="0" err="1" smtClean="0">
                <a:solidFill>
                  <a:srgbClr val="CC0099"/>
                </a:solidFill>
              </a:rPr>
              <a:t>depleted</a:t>
            </a:r>
            <a:r>
              <a:rPr lang="nb-NO" sz="1800" dirty="0" smtClean="0">
                <a:solidFill>
                  <a:srgbClr val="CC0099"/>
                </a:solidFill>
              </a:rPr>
              <a:t> ‘</a:t>
            </a:r>
            <a:r>
              <a:rPr lang="nb-NO" sz="1800" dirty="0" err="1" smtClean="0">
                <a:solidFill>
                  <a:srgbClr val="CC0099"/>
                </a:solidFill>
              </a:rPr>
              <a:t>tail</a:t>
            </a:r>
            <a:r>
              <a:rPr lang="nb-NO" sz="1800" dirty="0" smtClean="0">
                <a:solidFill>
                  <a:srgbClr val="CC0099"/>
                </a:solidFill>
              </a:rPr>
              <a:t>’ </a:t>
            </a:r>
            <a:r>
              <a:rPr lang="nb-NO" sz="1800" dirty="0" err="1" smtClean="0">
                <a:solidFill>
                  <a:srgbClr val="CC0099"/>
                </a:solidFill>
              </a:rPr>
              <a:t>of</a:t>
            </a:r>
            <a:r>
              <a:rPr lang="nb-NO" sz="1800" dirty="0" smtClean="0">
                <a:solidFill>
                  <a:srgbClr val="CC0099"/>
                </a:solidFill>
              </a:rPr>
              <a:t> Reykjanes R.</a:t>
            </a:r>
          </a:p>
          <a:p>
            <a:r>
              <a:rPr lang="nb-NO" sz="1800" dirty="0">
                <a:solidFill>
                  <a:srgbClr val="CC0099"/>
                </a:solidFill>
              </a:rPr>
              <a:t> </a:t>
            </a:r>
            <a:r>
              <a:rPr lang="nb-NO" sz="1800" dirty="0" smtClean="0">
                <a:solidFill>
                  <a:srgbClr val="CC0099"/>
                </a:solidFill>
              </a:rPr>
              <a:t>has </a:t>
            </a:r>
            <a:r>
              <a:rPr lang="nb-NO" sz="1800" dirty="0" err="1" smtClean="0">
                <a:solidFill>
                  <a:srgbClr val="CC0099"/>
                </a:solidFill>
              </a:rPr>
              <a:t>also</a:t>
            </a:r>
            <a:r>
              <a:rPr lang="nb-NO" sz="1800" dirty="0" smtClean="0">
                <a:solidFill>
                  <a:srgbClr val="CC0099"/>
                </a:solidFill>
              </a:rPr>
              <a:t> </a:t>
            </a:r>
            <a:r>
              <a:rPr lang="nb-NO" sz="1800" b="1" dirty="0" err="1" smtClean="0">
                <a:solidFill>
                  <a:srgbClr val="CC0099"/>
                </a:solidFill>
              </a:rPr>
              <a:t>high</a:t>
            </a:r>
            <a:r>
              <a:rPr lang="nb-NO" sz="1800" b="1" dirty="0" smtClean="0">
                <a:solidFill>
                  <a:srgbClr val="CC0099"/>
                </a:solidFill>
              </a:rPr>
              <a:t> </a:t>
            </a:r>
            <a:r>
              <a:rPr lang="nb-NO" sz="1800" b="1" dirty="0">
                <a:solidFill>
                  <a:srgbClr val="CC0099"/>
                </a:solidFill>
                <a:latin typeface="Symbol" pitchFamily="18" charset="2"/>
              </a:rPr>
              <a:t>D</a:t>
            </a:r>
            <a:r>
              <a:rPr lang="nb-NO" sz="1800" b="1" baseline="30000" dirty="0">
                <a:solidFill>
                  <a:srgbClr val="CC0099"/>
                </a:solidFill>
              </a:rPr>
              <a:t>208</a:t>
            </a:r>
            <a:r>
              <a:rPr lang="nb-NO" sz="1800" b="1" dirty="0">
                <a:solidFill>
                  <a:srgbClr val="CC0099"/>
                </a:solidFill>
              </a:rPr>
              <a:t>Pb</a:t>
            </a:r>
            <a:r>
              <a:rPr lang="nb-NO" sz="1800" b="1" dirty="0" smtClean="0">
                <a:solidFill>
                  <a:srgbClr val="CC0099"/>
                </a:solidFill>
              </a:rPr>
              <a:t>  </a:t>
            </a:r>
            <a:endParaRPr lang="nb-NO" sz="1800" b="1" dirty="0">
              <a:solidFill>
                <a:srgbClr val="CC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701834">
            <a:off x="3145089" y="1609184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/>
              <a:t>Southern </a:t>
            </a:r>
            <a:r>
              <a:rPr lang="nb-NO" sz="1100" b="1" dirty="0" err="1" smtClean="0">
                <a:solidFill>
                  <a:srgbClr val="990000"/>
                </a:solidFill>
              </a:rPr>
              <a:t>flank</a:t>
            </a:r>
            <a:r>
              <a:rPr lang="nb-NO" sz="1100" b="1" dirty="0" smtClean="0">
                <a:solidFill>
                  <a:srgbClr val="990000"/>
                </a:solidFill>
              </a:rPr>
              <a:t> </a:t>
            </a:r>
            <a:r>
              <a:rPr lang="nb-NO" sz="1100" b="1" dirty="0" err="1" smtClean="0">
                <a:solidFill>
                  <a:srgbClr val="990000"/>
                </a:solidFill>
              </a:rPr>
              <a:t>zone</a:t>
            </a:r>
            <a:endParaRPr lang="nb-NO" sz="1100" b="1" dirty="0">
              <a:solidFill>
                <a:srgbClr val="9900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b="1" dirty="0" smtClean="0"/>
              <a:t>+ </a:t>
            </a:r>
            <a:r>
              <a:rPr lang="nb-NO" sz="1100" b="1" dirty="0" smtClean="0">
                <a:solidFill>
                  <a:srgbClr val="0066FF"/>
                </a:solidFill>
              </a:rPr>
              <a:t>Snæfellsnes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030370">
            <a:off x="-25688" y="3193457"/>
            <a:ext cx="137569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b="1" dirty="0" smtClean="0">
                <a:solidFill>
                  <a:srgbClr val="00CCFF"/>
                </a:solidFill>
              </a:rPr>
              <a:t>W-</a:t>
            </a:r>
            <a:r>
              <a:rPr lang="nb-NO" sz="1000" b="1" dirty="0" err="1" smtClean="0">
                <a:solidFill>
                  <a:srgbClr val="00CCFF"/>
                </a:solidFill>
              </a:rPr>
              <a:t>Gakkel</a:t>
            </a:r>
            <a:r>
              <a:rPr lang="nb-NO" sz="1000" b="1" dirty="0" smtClean="0"/>
              <a:t>, </a:t>
            </a:r>
            <a:r>
              <a:rPr lang="nb-NO" sz="1000" b="1" dirty="0" smtClean="0">
                <a:solidFill>
                  <a:srgbClr val="0000DE"/>
                </a:solidFill>
              </a:rPr>
              <a:t>E-</a:t>
            </a:r>
            <a:r>
              <a:rPr lang="nb-NO" sz="1000" b="1" dirty="0" err="1" smtClean="0">
                <a:solidFill>
                  <a:srgbClr val="0000DE"/>
                </a:solidFill>
              </a:rPr>
              <a:t>Gakkel</a:t>
            </a:r>
            <a:r>
              <a:rPr lang="nb-NO" sz="1000" b="1" dirty="0" smtClean="0"/>
              <a:t>,</a:t>
            </a:r>
          </a:p>
          <a:p>
            <a:pPr>
              <a:lnSpc>
                <a:spcPts val="1100"/>
              </a:lnSpc>
            </a:pPr>
            <a:r>
              <a:rPr lang="nb-NO" sz="1000" b="1" dirty="0" err="1" smtClean="0">
                <a:solidFill>
                  <a:srgbClr val="009900"/>
                </a:solidFill>
              </a:rPr>
              <a:t>Kolbeinsey</a:t>
            </a:r>
            <a:r>
              <a:rPr lang="nb-NO" sz="1000" b="1" dirty="0" smtClean="0">
                <a:solidFill>
                  <a:srgbClr val="0066FF"/>
                </a:solidFill>
              </a:rPr>
              <a:t>, </a:t>
            </a:r>
            <a:r>
              <a:rPr lang="nb-NO" sz="1000" b="1" dirty="0" smtClean="0">
                <a:solidFill>
                  <a:srgbClr val="FF0000"/>
                </a:solidFill>
              </a:rPr>
              <a:t>Mohns</a:t>
            </a:r>
            <a:r>
              <a:rPr lang="en-US" sz="1000" b="1" dirty="0" smtClean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ts val="1100"/>
              </a:lnSpc>
            </a:pPr>
            <a:r>
              <a:rPr lang="en-US" sz="1000" b="1" dirty="0" err="1" smtClean="0">
                <a:solidFill>
                  <a:srgbClr val="9900CC"/>
                </a:solidFill>
              </a:rPr>
              <a:t>Reykjanes</a:t>
            </a:r>
            <a:endParaRPr lang="en-US" sz="10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1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173719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 = </a:t>
            </a:r>
            <a:r>
              <a:rPr lang="nb-NO" sz="1200" b="1" dirty="0" err="1" smtClean="0"/>
              <a:t>Ca</a:t>
            </a:r>
            <a:r>
              <a:rPr lang="nb-NO" sz="1200" b="1" dirty="0" smtClean="0"/>
              <a:t> </a:t>
            </a:r>
            <a:r>
              <a:rPr lang="nb-NO" sz="1200" dirty="0" smtClean="0"/>
              <a:t>+ Na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 dirty="0" smtClean="0"/>
              <a:t> = </a:t>
            </a:r>
            <a:r>
              <a:rPr lang="nb-NO" sz="1200" b="1" dirty="0" smtClean="0"/>
              <a:t>Si </a:t>
            </a:r>
            <a:r>
              <a:rPr lang="nb-NO" sz="1200" dirty="0" smtClean="0"/>
              <a:t>+ 0.9Al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 = </a:t>
            </a:r>
            <a:r>
              <a:rPr lang="nb-NO" sz="1200" b="1" dirty="0" smtClean="0"/>
              <a:t>100-</a:t>
            </a:r>
            <a:r>
              <a:rPr lang="nb-NO" sz="1200" b="1" dirty="0" smtClean="0">
                <a:latin typeface="Symbol" panose="05050102010706020507" pitchFamily="18" charset="2"/>
              </a:rPr>
              <a:t>(</a:t>
            </a:r>
            <a:r>
              <a:rPr lang="nb-NO" sz="1200" b="1" dirty="0" smtClean="0"/>
              <a:t>C+S)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71" y="764704"/>
            <a:ext cx="1510562" cy="599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38" y="5530602"/>
            <a:ext cx="1387398" cy="8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" y="500724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2942" y="102940"/>
            <a:ext cx="1925527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err="1" smtClean="0">
                <a:solidFill>
                  <a:srgbClr val="0066FF"/>
                </a:solidFill>
              </a:rPr>
              <a:t>Density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endParaRPr lang="nb-NO" sz="2000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54" y="19061"/>
            <a:ext cx="6684528" cy="679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3" y="367016"/>
            <a:ext cx="1857895" cy="3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" y="551644"/>
            <a:ext cx="9028444" cy="6246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76" y="611663"/>
            <a:ext cx="4775573" cy="5814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79" y="82074"/>
            <a:ext cx="2156103" cy="374461"/>
          </a:xfrm>
          <a:prstGeom prst="rect">
            <a:avLst/>
          </a:prstGeom>
          <a:solidFill>
            <a:srgbClr val="F0F0F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b="1" dirty="0" err="1" smtClean="0">
                <a:solidFill>
                  <a:srgbClr val="3333FF"/>
                </a:solidFill>
              </a:rPr>
              <a:t>ULVZ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dynamics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2353724" y="56425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err="1" smtClean="0">
                <a:solidFill>
                  <a:srgbClr val="CC3399"/>
                </a:solidFill>
              </a:rPr>
              <a:t>ULVZ</a:t>
            </a:r>
            <a:r>
              <a:rPr lang="nb-NO" sz="1100" b="1" dirty="0" smtClean="0">
                <a:solidFill>
                  <a:srgbClr val="CC3399"/>
                </a:solidFill>
              </a:rPr>
              <a:t>: Ultra-</a:t>
            </a:r>
            <a:r>
              <a:rPr lang="nb-NO" sz="1100" b="1" dirty="0" err="1" smtClean="0">
                <a:solidFill>
                  <a:srgbClr val="CC3399"/>
                </a:solidFill>
              </a:rPr>
              <a:t>low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velocity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zone</a:t>
            </a:r>
            <a:endParaRPr lang="nb-NO" sz="1100" b="1" dirty="0" smtClean="0">
              <a:solidFill>
                <a:srgbClr val="CC3399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3399"/>
                </a:solidFill>
              </a:rPr>
              <a:t>LLSVP</a:t>
            </a:r>
            <a:r>
              <a:rPr lang="nb-NO" sz="1100" dirty="0" smtClean="0">
                <a:solidFill>
                  <a:srgbClr val="003399"/>
                </a:solidFill>
              </a:rPr>
              <a:t>: Large </a:t>
            </a:r>
            <a:r>
              <a:rPr lang="nb-NO" sz="1100" dirty="0" err="1" smtClean="0">
                <a:solidFill>
                  <a:srgbClr val="003399"/>
                </a:solidFill>
              </a:rPr>
              <a:t>low</a:t>
            </a:r>
            <a:r>
              <a:rPr lang="nb-NO" sz="1100" dirty="0" smtClean="0">
                <a:solidFill>
                  <a:srgbClr val="003399"/>
                </a:solidFill>
              </a:rPr>
              <a:t> S-</a:t>
            </a:r>
            <a:r>
              <a:rPr lang="nb-NO" sz="1100" dirty="0" err="1" smtClean="0">
                <a:solidFill>
                  <a:srgbClr val="003399"/>
                </a:solidFill>
              </a:rPr>
              <a:t>wave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velocity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province</a:t>
            </a:r>
            <a:endParaRPr lang="en-US" sz="1100" dirty="0">
              <a:solidFill>
                <a:srgbClr val="00339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93" y="616043"/>
            <a:ext cx="3839797" cy="4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946964"/>
              </p:ext>
            </p:extLst>
          </p:nvPr>
        </p:nvGraphicFramePr>
        <p:xfrm>
          <a:off x="329516" y="325925"/>
          <a:ext cx="8964489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318704" y="3399782"/>
            <a:ext cx="105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/>
              <a:t>D</a:t>
            </a:r>
            <a:r>
              <a:rPr lang="nb-NO" sz="2200" b="1" baseline="30000" dirty="0" err="1" smtClean="0"/>
              <a:t>bm</a:t>
            </a:r>
            <a:r>
              <a:rPr lang="nb-NO" sz="2200" b="1" baseline="30000" dirty="0" smtClean="0"/>
              <a:t>/melt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394187" y="653385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9" name="Oval 8"/>
          <p:cNvSpPr/>
          <p:nvPr/>
        </p:nvSpPr>
        <p:spPr>
          <a:xfrm>
            <a:off x="3301123" y="3833824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4812" y="609472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89225">
            <a:off x="5781472" y="356667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66FF"/>
                </a:solidFill>
              </a:rPr>
              <a:t>Monovalent</a:t>
            </a:r>
            <a:endParaRPr lang="en-US" b="1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915749">
            <a:off x="4596843" y="384472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CCFF"/>
                </a:solidFill>
              </a:rPr>
              <a:t>Divalent</a:t>
            </a:r>
            <a:endParaRPr lang="en-US" b="1" dirty="0">
              <a:solidFill>
                <a:srgbClr val="00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611966">
            <a:off x="3473527" y="4071291"/>
            <a:ext cx="99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EE8E00"/>
                </a:solidFill>
              </a:rPr>
              <a:t>Trivalent</a:t>
            </a:r>
            <a:endParaRPr lang="en-US" b="1" dirty="0">
              <a:solidFill>
                <a:srgbClr val="EE8E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73988">
            <a:off x="2789044" y="4826113"/>
            <a:ext cx="140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Quadrovalent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0672" y="333866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Li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034" y="204422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761" y="61868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Cs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5167" y="505918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Rb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0006" y="43913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K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5192" y="329543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Na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7868" y="5798533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5332" y="15103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2396" y="196296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Mg</a:t>
            </a:r>
            <a:r>
              <a:rPr lang="en-US" sz="1400" dirty="0" smtClean="0">
                <a:solidFill>
                  <a:srgbClr val="0099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Co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0092" y="38058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1448" y="2604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2206" y="2751458"/>
            <a:ext cx="441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Tb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7795" y="481415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1905" y="504723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3577" y="600837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5691" y="23124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9033" y="165665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1112" y="18378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1450" y="146436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9705" y="214138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Ga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17572" y="126277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9900"/>
                </a:solidFill>
              </a:rPr>
              <a:t>Sc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2559" y="609033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4295" y="252871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Dy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5846" y="490578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Pr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66190" y="54934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68137" y="292779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Gd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3121" y="3579595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Sm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2511" y="442804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Nd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7988" y="1802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Lu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3348" y="211555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Er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18702" y="233315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Ho,Y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6281" y="1866529"/>
            <a:ext cx="364202" cy="249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Fe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4440" y="1432052"/>
            <a:ext cx="2415759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bm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Hf</a:t>
            </a:r>
            <a:r>
              <a:rPr lang="nb-NO" sz="1400" dirty="0" smtClean="0"/>
              <a:t> (&gt;1) and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Lu</a:t>
            </a:r>
            <a:r>
              <a:rPr lang="nb-NO" sz="1400" dirty="0" smtClean="0"/>
              <a:t> (&lt;0.8), and D</a:t>
            </a:r>
            <a:r>
              <a:rPr lang="nb-NO" sz="1400" baseline="-25000" dirty="0" smtClean="0"/>
              <a:t>W</a:t>
            </a:r>
            <a:r>
              <a:rPr lang="nb-NO" sz="1400" dirty="0" smtClean="0"/>
              <a:t> (&lt;0.2)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7937" y="109792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00006" y="2491915"/>
            <a:ext cx="1640193" cy="738664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smtClean="0"/>
              <a:t>Walter et al. (2004, GCA)</a:t>
            </a:r>
          </a:p>
          <a:p>
            <a:r>
              <a:rPr lang="nb-NO" sz="1000" dirty="0" err="1" smtClean="0"/>
              <a:t>Liebske</a:t>
            </a:r>
            <a:r>
              <a:rPr lang="nb-NO" sz="1000" dirty="0" smtClean="0"/>
              <a:t> et al. (2005, </a:t>
            </a:r>
            <a:r>
              <a:rPr lang="nb-NO" sz="1000" dirty="0" err="1" smtClean="0"/>
              <a:t>Lithos</a:t>
            </a:r>
            <a:r>
              <a:rPr lang="nb-NO" sz="1000" dirty="0" smtClean="0"/>
              <a:t>)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8127" y="2455157"/>
            <a:ext cx="1398140" cy="6771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FF3300"/>
                </a:solidFill>
              </a:rPr>
              <a:t>W</a:t>
            </a:r>
            <a:r>
              <a:rPr lang="nb-NO" sz="1300" dirty="0" smtClean="0">
                <a:solidFill>
                  <a:srgbClr val="FF3300"/>
                </a:solidFill>
              </a:rPr>
              <a:t>, </a:t>
            </a:r>
            <a:r>
              <a:rPr lang="nb-NO" sz="1300" dirty="0" err="1" smtClean="0">
                <a:solidFill>
                  <a:srgbClr val="FF3300"/>
                </a:solidFill>
              </a:rPr>
              <a:t>hexavalent</a:t>
            </a:r>
            <a:endParaRPr lang="nb-NO" sz="1300" dirty="0" smtClean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Although</a:t>
            </a:r>
            <a:r>
              <a:rPr lang="nb-NO" sz="900" dirty="0" smtClean="0">
                <a:solidFill>
                  <a:srgbClr val="FF3300"/>
                </a:solidFill>
              </a:rPr>
              <a:t> D</a:t>
            </a:r>
            <a:r>
              <a:rPr lang="nb-NO" sz="900" baseline="-25000" dirty="0" smtClean="0">
                <a:solidFill>
                  <a:srgbClr val="FF3300"/>
                </a:solidFill>
              </a:rPr>
              <a:t>W</a:t>
            </a:r>
            <a:r>
              <a:rPr lang="nb-NO" sz="900" dirty="0" smtClean="0">
                <a:solidFill>
                  <a:srgbClr val="FF3300"/>
                </a:solidFill>
              </a:rPr>
              <a:t> is </a:t>
            </a:r>
            <a:r>
              <a:rPr lang="nb-NO" sz="900" dirty="0" err="1" smtClean="0">
                <a:solidFill>
                  <a:srgbClr val="FF3300"/>
                </a:solidFill>
              </a:rPr>
              <a:t>unknown</a:t>
            </a:r>
            <a:r>
              <a:rPr lang="nb-NO" sz="900" dirty="0" smtClean="0">
                <a:solidFill>
                  <a:srgbClr val="FF3300"/>
                </a:solidFill>
              </a:rPr>
              <a:t>,</a:t>
            </a: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its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b="1" dirty="0" err="1" smtClean="0">
                <a:solidFill>
                  <a:srgbClr val="FF3300"/>
                </a:solidFill>
              </a:rPr>
              <a:t>r</a:t>
            </a:r>
            <a:r>
              <a:rPr lang="nb-NO" sz="900" b="1" baseline="-25000" dirty="0" err="1" smtClean="0">
                <a:solidFill>
                  <a:srgbClr val="FF3300"/>
                </a:solidFill>
              </a:rPr>
              <a:t>cation</a:t>
            </a:r>
            <a:r>
              <a:rPr lang="nb-NO" sz="900" b="1" baseline="-25000" dirty="0" smtClean="0">
                <a:solidFill>
                  <a:srgbClr val="FF3300"/>
                </a:solidFill>
              </a:rPr>
              <a:t> </a:t>
            </a:r>
            <a:r>
              <a:rPr lang="nb-NO" sz="900" dirty="0" smtClean="0">
                <a:solidFill>
                  <a:srgbClr val="FF3300"/>
                </a:solidFill>
              </a:rPr>
              <a:t>is </a:t>
            </a:r>
            <a:r>
              <a:rPr lang="nb-NO" sz="900" dirty="0" err="1" smtClean="0">
                <a:solidFill>
                  <a:srgbClr val="FF3300"/>
                </a:solidFill>
              </a:rPr>
              <a:t>plotted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on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the</a:t>
            </a:r>
            <a:endParaRPr lang="nb-NO" sz="900" dirty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FF3300"/>
                </a:solidFill>
              </a:rPr>
              <a:t>quadrovalent</a:t>
            </a:r>
            <a:r>
              <a:rPr lang="nb-NO" sz="900" b="1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curve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endParaRPr lang="en-US" sz="9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667033"/>
              </p:ext>
            </p:extLst>
          </p:nvPr>
        </p:nvGraphicFramePr>
        <p:xfrm>
          <a:off x="1009472" y="227511"/>
          <a:ext cx="777686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776422" y="2400043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/>
              <a:t>D</a:t>
            </a:r>
            <a:r>
              <a:rPr lang="nb-NO" sz="2400" b="1" baseline="30000" dirty="0" err="1" smtClean="0"/>
              <a:t>dm</a:t>
            </a:r>
            <a:r>
              <a:rPr lang="nb-NO" sz="2400" b="1" baseline="30000" dirty="0" smtClean="0"/>
              <a:t>/melt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5310" y="38586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5" name="Oval 4"/>
          <p:cNvSpPr/>
          <p:nvPr/>
        </p:nvSpPr>
        <p:spPr>
          <a:xfrm>
            <a:off x="3628044" y="1483250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4834" y="144201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839" y="1253488"/>
            <a:ext cx="2490216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dm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very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D</a:t>
            </a:r>
            <a:r>
              <a:rPr lang="nb-NO" sz="1400" baseline="-25000" dirty="0" smtClean="0"/>
              <a:t>REE</a:t>
            </a:r>
            <a:r>
              <a:rPr lang="nb-NO" sz="1400" dirty="0"/>
              <a:t> </a:t>
            </a:r>
            <a:r>
              <a:rPr lang="nb-NO" sz="1400" dirty="0" smtClean="0"/>
              <a:t>(8-20), D</a:t>
            </a:r>
            <a:r>
              <a:rPr lang="nb-NO" sz="1400" baseline="-25000" dirty="0" smtClean="0"/>
              <a:t>U</a:t>
            </a:r>
            <a:r>
              <a:rPr lang="nb-NO" sz="1400" dirty="0" smtClean="0"/>
              <a:t> (15), and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Th</a:t>
            </a:r>
            <a:r>
              <a:rPr lang="nb-NO" sz="1400" dirty="0" smtClean="0"/>
              <a:t> (13)</a:t>
            </a:r>
          </a:p>
        </p:txBody>
      </p:sp>
      <p:sp>
        <p:nvSpPr>
          <p:cNvPr id="8" name="TextBox 7"/>
          <p:cNvSpPr txBox="1"/>
          <p:nvPr/>
        </p:nvSpPr>
        <p:spPr>
          <a:xfrm rot="264053">
            <a:off x="5744347" y="269089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6666FF"/>
                </a:solidFill>
              </a:rPr>
              <a:t>Monovalent</a:t>
            </a:r>
            <a:endParaRPr lang="en-US" sz="1200" b="1" dirty="0">
              <a:solidFill>
                <a:srgbClr val="66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693739">
            <a:off x="5637187" y="3374088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CCFF"/>
                </a:solidFill>
              </a:rPr>
              <a:t>Divalent</a:t>
            </a: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94439">
            <a:off x="5050106" y="3513847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EE8E00"/>
                </a:solidFill>
              </a:rPr>
              <a:t>Trivalent</a:t>
            </a:r>
            <a:endParaRPr lang="en-US" sz="1200" b="1" dirty="0">
              <a:solidFill>
                <a:srgbClr val="EE8E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283539">
            <a:off x="4631768" y="3688460"/>
            <a:ext cx="1097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FF0000"/>
                </a:solidFill>
              </a:rPr>
              <a:t>Quadrovalent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2387" y="405864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Li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225" y="383902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7070" y="394389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Cs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5947" y="3343311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Rb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1468" y="3062724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K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6269" y="32074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Na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4178" y="423404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Ba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925" y="307339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Fe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3145" y="261987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954" y="32680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Co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9651" y="3462553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Mg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4451" y="15466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0612" y="20102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8701" y="194973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0573" y="2129274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625" y="239103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0970" y="159584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8600" y="39089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Cr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617" y="235188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8755" y="25352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16611" y="2166337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2614" y="373784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Ga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78188" y="22755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Sc</a:t>
            </a:r>
            <a:endParaRPr lang="en-US" b="1" dirty="0">
              <a:solidFill>
                <a:srgbClr val="DE84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8620" y="128191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Y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0281" y="100717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Gd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2532" y="158556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La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75345" y="119220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Nd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924" y="1040330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Sm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50934" y="1526040"/>
            <a:ext cx="2068550" cy="45719"/>
          </a:xfrm>
          <a:prstGeom prst="rect">
            <a:avLst/>
          </a:prstGeom>
          <a:solidFill>
            <a:srgbClr val="FFFF00">
              <a:alpha val="14902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59269" y="1311320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U:14.9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5640" y="150549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Th:13.1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305" y="57611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5821" y="2305716"/>
            <a:ext cx="1555234" cy="43088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51" y="4660336"/>
            <a:ext cx="2627665" cy="21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" y="0"/>
            <a:ext cx="9056176" cy="4637270"/>
          </a:xfrm>
          <a:prstGeom prst="rect">
            <a:avLst/>
          </a:prstGeom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" y="3402712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4381" y="6006742"/>
            <a:ext cx="2388795" cy="784830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="1" dirty="0" smtClean="0"/>
              <a:t>Modified</a:t>
            </a:r>
            <a:r>
              <a:rPr lang="nb-NO" sz="1100" dirty="0" smtClean="0"/>
              <a:t>, mainly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Torsvik et al. (2016, Can. J. Earth </a:t>
            </a:r>
            <a:r>
              <a:rPr lang="nb-NO" sz="1100" dirty="0" err="1" smtClean="0"/>
              <a:t>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Ballmer et al. (2017, Nature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Trønnes et al. (2014,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78" y="74991"/>
            <a:ext cx="1255862" cy="938719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Magma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ocean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endParaRPr lang="nb-NO" sz="1200" b="1" dirty="0" smtClean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600"/>
              </a:lnSpc>
            </a:pPr>
            <a:endParaRPr lang="nb-NO" sz="1200" b="1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Evolution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of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 BEAMS</a:t>
            </a:r>
            <a:endParaRPr lang="nb-NO" sz="1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4936" y="9094"/>
            <a:ext cx="17313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Refractory</a:t>
            </a:r>
            <a:r>
              <a:rPr lang="nb-NO" sz="1200" dirty="0" smtClean="0"/>
              <a:t> &amp; </a:t>
            </a:r>
            <a:r>
              <a:rPr lang="nb-NO" sz="1200" dirty="0" err="1" smtClean="0"/>
              <a:t>viscous</a:t>
            </a:r>
            <a:r>
              <a:rPr lang="nb-NO" sz="1200" dirty="0" smtClean="0"/>
              <a:t> </a:t>
            </a:r>
            <a:r>
              <a:rPr lang="nb-NO" sz="1200" dirty="0" err="1" smtClean="0"/>
              <a:t>ERD</a:t>
            </a:r>
            <a:r>
              <a:rPr lang="nb-NO" sz="1200" dirty="0" smtClean="0"/>
              <a:t> </a:t>
            </a:r>
            <a:r>
              <a:rPr lang="nb-NO" sz="1200" b="1" dirty="0" err="1" smtClean="0"/>
              <a:t>convectively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aggregated</a:t>
            </a:r>
            <a:r>
              <a:rPr lang="nb-NO" sz="1200" dirty="0" smtClean="0"/>
              <a:t> to BEAMS</a:t>
            </a:r>
          </a:p>
          <a:p>
            <a:pPr>
              <a:lnSpc>
                <a:spcPts val="1300"/>
              </a:lnSpc>
            </a:pPr>
            <a:r>
              <a:rPr lang="nb-NO" sz="1050" dirty="0"/>
              <a:t>  </a:t>
            </a:r>
            <a:r>
              <a:rPr lang="nb-NO" sz="1050" dirty="0" smtClean="0"/>
              <a:t>(e.g. Manga, 1996, </a:t>
            </a:r>
            <a:r>
              <a:rPr lang="nb-NO" sz="1050" dirty="0" err="1" smtClean="0"/>
              <a:t>GRL</a:t>
            </a:r>
            <a:r>
              <a:rPr lang="nb-NO" sz="1050" dirty="0" smtClean="0"/>
              <a:t>) 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7233" y="723254"/>
            <a:ext cx="584760" cy="17594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6607" y="1"/>
            <a:ext cx="4547688" cy="467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6853"/>
            <a:ext cx="4222153" cy="2152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4018140"/>
            <a:ext cx="4224283" cy="2808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1556792"/>
            <a:ext cx="4175313" cy="2718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4337517"/>
            <a:ext cx="4392488" cy="248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93" y="95611"/>
            <a:ext cx="4271362" cy="3772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Diffusion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length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scales</a:t>
            </a:r>
            <a:r>
              <a:rPr lang="nb-NO" sz="1800" dirty="0" smtClean="0">
                <a:solidFill>
                  <a:srgbClr val="0066FF"/>
                </a:solidFill>
              </a:rPr>
              <a:t> for He and Ne in 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endParaRPr lang="nb-NO" sz="14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84299"/>
            <a:ext cx="2899448" cy="86177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err="1" smtClean="0">
                <a:solidFill>
                  <a:srgbClr val="0066FF"/>
                </a:solidFill>
              </a:rPr>
              <a:t>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</a:t>
            </a:r>
            <a:r>
              <a:rPr lang="nb-NO" sz="1200" b="1" dirty="0" err="1" smtClean="0">
                <a:solidFill>
                  <a:srgbClr val="0066FF"/>
                </a:solidFill>
              </a:rPr>
              <a:t>recharging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- 19 mm </a:t>
            </a:r>
            <a:r>
              <a:rPr lang="nb-NO" sz="1200" dirty="0" err="1" smtClean="0"/>
              <a:t>length</a:t>
            </a:r>
            <a:r>
              <a:rPr lang="nb-NO" sz="1200" dirty="0" smtClean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in 10 </a:t>
            </a:r>
            <a:r>
              <a:rPr lang="nb-NO" sz="1200" dirty="0" err="1" smtClean="0"/>
              <a:t>hr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</a:t>
            </a:r>
            <a:r>
              <a:rPr lang="nb-NO" sz="1200" dirty="0"/>
              <a:t>in 300 </a:t>
            </a:r>
            <a:r>
              <a:rPr lang="nb-NO" sz="1200" dirty="0" err="1" smtClean="0"/>
              <a:t>Ma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b="1" dirty="0"/>
              <a:t> </a:t>
            </a:r>
            <a:r>
              <a:rPr lang="nb-NO" sz="1200" b="1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smtClean="0"/>
              <a:t>solidus in 500 </a:t>
            </a:r>
            <a:r>
              <a:rPr lang="nb-NO" sz="1200" dirty="0" err="1"/>
              <a:t>Ma</a:t>
            </a:r>
            <a:endParaRPr lang="nb-NO" sz="1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810327"/>
            <a:ext cx="5361661" cy="47705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</a:rPr>
              <a:t>AND: </a:t>
            </a:r>
            <a:r>
              <a:rPr lang="nb-NO" sz="1200" b="1" dirty="0" err="1" smtClean="0">
                <a:solidFill>
                  <a:srgbClr val="0066FF"/>
                </a:solidFill>
              </a:rPr>
              <a:t>Insufficient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resetting to </a:t>
            </a:r>
            <a:r>
              <a:rPr lang="nb-NO" sz="1200" b="1" dirty="0" err="1" smtClean="0">
                <a:solidFill>
                  <a:srgbClr val="0066FF"/>
                </a:solidFill>
              </a:rPr>
              <a:t>convective</a:t>
            </a:r>
            <a:r>
              <a:rPr lang="nb-NO" sz="1200" b="1" dirty="0" smtClean="0">
                <a:solidFill>
                  <a:srgbClr val="0066FF"/>
                </a:solidFill>
              </a:rPr>
              <a:t> mantle 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3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 smtClean="0">
                <a:solidFill>
                  <a:srgbClr val="0066FF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4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composition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/>
              <a:t>scale</a:t>
            </a:r>
            <a:r>
              <a:rPr lang="nb-NO" sz="1200" dirty="0"/>
              <a:t> at </a:t>
            </a:r>
            <a:r>
              <a:rPr lang="nb-NO" sz="1200" b="1" dirty="0" smtClean="0"/>
              <a:t>200 K </a:t>
            </a:r>
            <a:r>
              <a:rPr lang="nb-NO" sz="1200" b="1" dirty="0" err="1" smtClean="0"/>
              <a:t>above</a:t>
            </a:r>
            <a:r>
              <a:rPr lang="nb-NO" sz="1200" b="1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present ambient mantle </a:t>
            </a:r>
            <a:r>
              <a:rPr lang="nb-NO" sz="1200" dirty="0" err="1" smtClean="0"/>
              <a:t>geotherm</a:t>
            </a:r>
            <a:r>
              <a:rPr lang="nb-NO" sz="1200" dirty="0" smtClean="0"/>
              <a:t> in </a:t>
            </a:r>
            <a:r>
              <a:rPr lang="nb-NO" sz="1200" b="1" dirty="0" smtClean="0"/>
              <a:t>4 Gy</a:t>
            </a:r>
          </a:p>
        </p:txBody>
      </p:sp>
    </p:spTree>
    <p:extLst>
      <p:ext uri="{BB962C8B-B14F-4D97-AF65-F5344CB8AC3E}">
        <p14:creationId xmlns:p14="http://schemas.microsoft.com/office/powerpoint/2010/main" val="35356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81847" y="6178120"/>
            <a:ext cx="1992853" cy="605294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/>
              <a:t>Modified</a:t>
            </a:r>
            <a:r>
              <a:rPr lang="nb-NO" sz="900" dirty="0" smtClean="0"/>
              <a:t>, mainly from: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Torsvik et al. (2016, Can. J. Earth </a:t>
            </a:r>
            <a:r>
              <a:rPr lang="nb-NO" sz="900" dirty="0" err="1" smtClean="0"/>
              <a:t>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Ballmer et al. (2017, Nature </a:t>
            </a:r>
            <a:r>
              <a:rPr lang="nb-NO" sz="900" dirty="0" err="1" smtClean="0"/>
              <a:t>Geosci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Trønnes et al. (2014, </a:t>
            </a:r>
            <a:r>
              <a:rPr lang="nb-NO" sz="900" dirty="0" err="1" smtClean="0"/>
              <a:t>Tectonophys</a:t>
            </a:r>
            <a:r>
              <a:rPr lang="nb-NO" sz="900" dirty="0" smtClean="0"/>
              <a:t>.)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431"/>
            <a:ext cx="5770364" cy="580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93" y="116632"/>
            <a:ext cx="4315996" cy="41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29"/>
            <a:ext cx="8892480" cy="475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5085184"/>
            <a:ext cx="7488832" cy="1579920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</a:rPr>
              <a:t>Favoured</a:t>
            </a:r>
            <a:r>
              <a:rPr lang="en-US" sz="2000" b="1" dirty="0" smtClean="0">
                <a:solidFill>
                  <a:srgbClr val="3333FF"/>
                </a:solidFill>
              </a:rPr>
              <a:t> model for generating coupled He-W-(</a:t>
            </a:r>
            <a:r>
              <a:rPr lang="en-US" sz="2000" b="1" dirty="0" err="1" smtClean="0">
                <a:solidFill>
                  <a:srgbClr val="3333FF"/>
                </a:solidFill>
              </a:rPr>
              <a:t>Xe</a:t>
            </a:r>
            <a:r>
              <a:rPr lang="en-US" sz="2000" b="1" dirty="0" smtClean="0">
                <a:solidFill>
                  <a:srgbClr val="3333FF"/>
                </a:solidFill>
              </a:rPr>
              <a:t>)-isotope ratios</a:t>
            </a:r>
          </a:p>
          <a:p>
            <a:pPr>
              <a:lnSpc>
                <a:spcPts val="2600"/>
              </a:lnSpc>
            </a:pPr>
            <a:r>
              <a:rPr lang="en-US" sz="1700" dirty="0"/>
              <a:t> </a:t>
            </a:r>
            <a:r>
              <a:rPr lang="en-US" sz="1700" dirty="0" smtClean="0"/>
              <a:t> - Primordial-like He and Ne sourced from BEAMS</a:t>
            </a:r>
          </a:p>
          <a:p>
            <a:pPr>
              <a:lnSpc>
                <a:spcPts val="2600"/>
              </a:lnSpc>
            </a:pPr>
            <a:r>
              <a:rPr lang="en-US" sz="1700" dirty="0" smtClean="0"/>
              <a:t>  - Low </a:t>
            </a:r>
            <a:r>
              <a:rPr lang="en-US" sz="1700" baseline="30000" dirty="0" err="1" smtClean="0"/>
              <a:t>182</a:t>
            </a:r>
            <a:r>
              <a:rPr lang="en-US" sz="1700" dirty="0" err="1" smtClean="0"/>
              <a:t>W</a:t>
            </a:r>
            <a:r>
              <a:rPr lang="en-US" sz="1700" dirty="0" smtClean="0"/>
              <a:t>/</a:t>
            </a:r>
            <a:r>
              <a:rPr lang="en-US" sz="1700" baseline="30000" dirty="0" err="1" smtClean="0"/>
              <a:t>184</a:t>
            </a:r>
            <a:r>
              <a:rPr lang="en-US" sz="1700" dirty="0" err="1" smtClean="0"/>
              <a:t>W</a:t>
            </a:r>
            <a:r>
              <a:rPr lang="en-US" sz="1700" dirty="0" smtClean="0"/>
              <a:t> and high </a:t>
            </a:r>
            <a:r>
              <a:rPr lang="en-US" sz="1700" baseline="30000" dirty="0" err="1" smtClean="0"/>
              <a:t>129</a:t>
            </a:r>
            <a:r>
              <a:rPr lang="en-US" sz="1700" dirty="0" err="1" smtClean="0"/>
              <a:t>Xe</a:t>
            </a:r>
            <a:r>
              <a:rPr lang="en-US" sz="1700" dirty="0" smtClean="0"/>
              <a:t>/</a:t>
            </a:r>
            <a:r>
              <a:rPr lang="en-US" sz="1700" baseline="30000" dirty="0" err="1" smtClean="0"/>
              <a:t>136</a:t>
            </a:r>
            <a:r>
              <a:rPr lang="en-US" sz="1700" dirty="0" err="1" smtClean="0"/>
              <a:t>Xe</a:t>
            </a:r>
            <a:r>
              <a:rPr lang="en-US" sz="1700" dirty="0" smtClean="0"/>
              <a:t> sourced from the outer core via </a:t>
            </a:r>
            <a:r>
              <a:rPr lang="en-US" sz="1700" dirty="0" err="1" smtClean="0"/>
              <a:t>ULVZs</a:t>
            </a:r>
            <a:endParaRPr lang="en-US" sz="1700" dirty="0" smtClean="0"/>
          </a:p>
          <a:p>
            <a:pPr>
              <a:lnSpc>
                <a:spcPts val="2000"/>
              </a:lnSpc>
            </a:pPr>
            <a:endParaRPr lang="en-US" sz="1700" dirty="0"/>
          </a:p>
          <a:p>
            <a:pPr>
              <a:lnSpc>
                <a:spcPts val="2000"/>
              </a:lnSpc>
            </a:pPr>
            <a:r>
              <a:rPr lang="en-US" sz="2000" b="1" dirty="0" smtClean="0">
                <a:solidFill>
                  <a:srgbClr val="009900"/>
                </a:solidFill>
              </a:rPr>
              <a:t>Additional question: </a:t>
            </a:r>
            <a:r>
              <a:rPr lang="en-US" sz="1700" dirty="0" smtClean="0"/>
              <a:t>Is Eifel a branch of the Iceland plume? </a:t>
            </a:r>
            <a:endParaRPr lang="nb-NO" sz="1700" dirty="0" smtClean="0"/>
          </a:p>
        </p:txBody>
      </p:sp>
    </p:spTree>
    <p:extLst>
      <p:ext uri="{BB962C8B-B14F-4D97-AF65-F5344CB8AC3E}">
        <p14:creationId xmlns:p14="http://schemas.microsoft.com/office/powerpoint/2010/main" val="34178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3864887" cy="5535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59842"/>
            <a:ext cx="4137478" cy="6331342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81378" y="80056"/>
            <a:ext cx="5282709" cy="656590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Enriched</a:t>
            </a:r>
            <a:r>
              <a:rPr lang="nb-NO" sz="1800" dirty="0" smtClean="0">
                <a:solidFill>
                  <a:srgbClr val="3333FF"/>
                </a:solidFill>
              </a:rPr>
              <a:t> Indian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 smtClean="0">
                <a:solidFill>
                  <a:srgbClr val="99CCFF"/>
                </a:solidFill>
              </a:rPr>
              <a:t>(and </a:t>
            </a:r>
            <a:r>
              <a:rPr lang="nb-NO" dirty="0" err="1" smtClean="0">
                <a:solidFill>
                  <a:srgbClr val="99CCFF"/>
                </a:solidFill>
              </a:rPr>
              <a:t>possibly</a:t>
            </a:r>
            <a:r>
              <a:rPr lang="nb-NO" dirty="0" smtClean="0">
                <a:solidFill>
                  <a:srgbClr val="99CCFF"/>
                </a:solidFill>
              </a:rPr>
              <a:t> S-Atlantic?)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MORB:</a:t>
            </a:r>
          </a:p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 EM1 (DUPAL) </a:t>
            </a:r>
            <a:r>
              <a:rPr lang="nb-NO" sz="1800" dirty="0" err="1" smtClean="0">
                <a:solidFill>
                  <a:srgbClr val="3333FF"/>
                </a:solidFill>
              </a:rPr>
              <a:t>component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dirty="0" err="1" smtClean="0">
                <a:solidFill>
                  <a:srgbClr val="3333FF"/>
                </a:solidFill>
              </a:rPr>
              <a:t>high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187</a:t>
            </a:r>
            <a:r>
              <a:rPr lang="nb-NO" sz="1800" dirty="0" smtClean="0">
                <a:solidFill>
                  <a:srgbClr val="3333FF"/>
                </a:solidFill>
              </a:rPr>
              <a:t>Os/</a:t>
            </a:r>
            <a:r>
              <a:rPr lang="nb-NO" sz="1800" baseline="30000" dirty="0" smtClean="0">
                <a:solidFill>
                  <a:srgbClr val="3333FF"/>
                </a:solidFill>
              </a:rPr>
              <a:t>188</a:t>
            </a:r>
            <a:r>
              <a:rPr lang="nb-NO" sz="1800" dirty="0" smtClean="0">
                <a:solidFill>
                  <a:srgbClr val="3333FF"/>
                </a:solidFill>
              </a:rPr>
              <a:t>Os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07504" y="121857"/>
            <a:ext cx="8064896" cy="1156727"/>
          </a:xfrm>
          <a:prstGeom prst="rect">
            <a:avLst/>
          </a:prstGeom>
          <a:solidFill>
            <a:srgbClr val="ECECE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Iceland, Jan Mayen, Spitsbergen, as </a:t>
            </a:r>
            <a:r>
              <a:rPr lang="nb-NO" sz="1800" dirty="0" err="1" smtClean="0">
                <a:solidFill>
                  <a:srgbClr val="3333FF"/>
                </a:solidFill>
              </a:rPr>
              <a:t>well</a:t>
            </a:r>
            <a:r>
              <a:rPr lang="nb-NO" sz="1800" dirty="0" smtClean="0">
                <a:solidFill>
                  <a:srgbClr val="3333FF"/>
                </a:solidFill>
              </a:rPr>
              <a:t> as NE Atlantic and Arctic MORB (</a:t>
            </a:r>
            <a:r>
              <a:rPr lang="nb-NO" sz="1800" dirty="0" err="1" smtClean="0">
                <a:solidFill>
                  <a:srgbClr val="3333FF"/>
                </a:solidFill>
              </a:rPr>
              <a:t>esp</a:t>
            </a:r>
            <a:r>
              <a:rPr lang="nb-NO" sz="1800" dirty="0" smtClean="0">
                <a:solidFill>
                  <a:srgbClr val="3333FF"/>
                </a:solidFill>
              </a:rPr>
              <a:t>.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Kolbeinsey</a:t>
            </a:r>
            <a:r>
              <a:rPr lang="nb-NO" sz="1800" dirty="0" smtClean="0">
                <a:solidFill>
                  <a:srgbClr val="3333FF"/>
                </a:solidFill>
              </a:rPr>
              <a:t>, Mohns and </a:t>
            </a:r>
            <a:r>
              <a:rPr lang="nb-NO" sz="1800" dirty="0" err="1" smtClean="0">
                <a:solidFill>
                  <a:srgbClr val="3333FF"/>
                </a:solidFill>
              </a:rPr>
              <a:t>Gakkel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ridges</a:t>
            </a:r>
            <a:r>
              <a:rPr lang="nb-NO" sz="1800" dirty="0" smtClean="0">
                <a:solidFill>
                  <a:srgbClr val="3333FF"/>
                </a:solidFill>
              </a:rPr>
              <a:t>:  SCLM </a:t>
            </a:r>
            <a:r>
              <a:rPr lang="nb-NO" sz="1800" dirty="0" err="1" smtClean="0">
                <a:solidFill>
                  <a:srgbClr val="3333FF"/>
                </a:solidFill>
              </a:rPr>
              <a:t>component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dirty="0" err="1" smtClean="0">
                <a:solidFill>
                  <a:srgbClr val="3333FF"/>
                </a:solidFill>
              </a:rPr>
              <a:t>low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187</a:t>
            </a:r>
            <a:r>
              <a:rPr lang="nb-NO" sz="1800" dirty="0" smtClean="0">
                <a:solidFill>
                  <a:srgbClr val="3333FF"/>
                </a:solidFill>
              </a:rPr>
              <a:t>Os/</a:t>
            </a:r>
            <a:r>
              <a:rPr lang="nb-NO" sz="1800" baseline="30000" dirty="0" smtClean="0">
                <a:solidFill>
                  <a:srgbClr val="3333FF"/>
                </a:solidFill>
              </a:rPr>
              <a:t>188</a:t>
            </a:r>
            <a:r>
              <a:rPr lang="nb-NO" sz="1800" dirty="0" smtClean="0">
                <a:solidFill>
                  <a:srgbClr val="3333FF"/>
                </a:solidFill>
              </a:rPr>
              <a:t>Os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  </a:t>
            </a:r>
            <a:r>
              <a:rPr lang="nb-NO" dirty="0" smtClean="0"/>
              <a:t>Note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enriched</a:t>
            </a:r>
            <a:r>
              <a:rPr lang="nb-NO" dirty="0" smtClean="0"/>
              <a:t> </a:t>
            </a:r>
            <a:r>
              <a:rPr lang="nb-NO" dirty="0" err="1" smtClean="0"/>
              <a:t>Icelandic</a:t>
            </a:r>
            <a:r>
              <a:rPr lang="nb-NO" dirty="0" smtClean="0"/>
              <a:t> </a:t>
            </a:r>
            <a:r>
              <a:rPr lang="nb-NO" dirty="0" err="1" smtClean="0"/>
              <a:t>flank</a:t>
            </a:r>
            <a:r>
              <a:rPr lang="nb-NO" dirty="0" smtClean="0"/>
              <a:t> </a:t>
            </a:r>
            <a:r>
              <a:rPr lang="nb-NO" dirty="0" err="1" smtClean="0"/>
              <a:t>zone</a:t>
            </a:r>
            <a:r>
              <a:rPr lang="nb-NO" dirty="0" smtClean="0"/>
              <a:t> and Jan Mayen basalts have </a:t>
            </a:r>
            <a:r>
              <a:rPr lang="nb-NO" dirty="0" err="1" smtClean="0"/>
              <a:t>lower</a:t>
            </a:r>
            <a:r>
              <a:rPr lang="nb-NO" dirty="0"/>
              <a:t> </a:t>
            </a:r>
            <a:r>
              <a:rPr lang="nb-NO" baseline="30000" dirty="0" smtClean="0"/>
              <a:t>187</a:t>
            </a:r>
            <a:r>
              <a:rPr lang="nb-NO" dirty="0" smtClean="0"/>
              <a:t>Os/</a:t>
            </a:r>
            <a:r>
              <a:rPr lang="nb-NO" baseline="30000" dirty="0" smtClean="0"/>
              <a:t>188</a:t>
            </a:r>
            <a:r>
              <a:rPr lang="nb-NO" dirty="0" smtClean="0"/>
              <a:t>Os </a:t>
            </a:r>
          </a:p>
          <a:p>
            <a:pPr>
              <a:lnSpc>
                <a:spcPts val="1600"/>
              </a:lnSpc>
            </a:pPr>
            <a:r>
              <a:rPr lang="nb-NO" dirty="0" smtClean="0"/>
              <a:t>    (</a:t>
            </a:r>
            <a:r>
              <a:rPr lang="nb-NO" dirty="0" err="1" smtClean="0"/>
              <a:t>larger</a:t>
            </a:r>
            <a:r>
              <a:rPr lang="nb-NO" dirty="0" smtClean="0"/>
              <a:t> SCLM </a:t>
            </a:r>
            <a:r>
              <a:rPr lang="nb-NO" dirty="0" err="1" smtClean="0"/>
              <a:t>component</a:t>
            </a:r>
            <a:r>
              <a:rPr lang="nb-NO" dirty="0" smtClean="0"/>
              <a:t>) </a:t>
            </a:r>
            <a:r>
              <a:rPr lang="nb-NO" dirty="0" err="1" smtClean="0"/>
              <a:t>than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Icelandic</a:t>
            </a:r>
            <a:r>
              <a:rPr lang="nb-NO" dirty="0" smtClean="0"/>
              <a:t> rift </a:t>
            </a:r>
            <a:r>
              <a:rPr lang="nb-NO" dirty="0" err="1" smtClean="0"/>
              <a:t>zone</a:t>
            </a:r>
            <a:r>
              <a:rPr lang="nb-NO" dirty="0" smtClean="0"/>
              <a:t> </a:t>
            </a:r>
            <a:r>
              <a:rPr lang="nb-NO" dirty="0" err="1" smtClean="0"/>
              <a:t>tholeiitic</a:t>
            </a:r>
            <a:r>
              <a:rPr lang="nb-NO" dirty="0" smtClean="0"/>
              <a:t> basalts and </a:t>
            </a:r>
            <a:r>
              <a:rPr lang="nb-NO" dirty="0" err="1" smtClean="0"/>
              <a:t>picrites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789787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6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65715"/>
            <a:ext cx="7356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Isotope </a:t>
            </a:r>
            <a:r>
              <a:rPr lang="nb-NO" sz="2000" dirty="0" err="1" smtClean="0">
                <a:solidFill>
                  <a:srgbClr val="3333FF"/>
                </a:solidFill>
              </a:rPr>
              <a:t>characteristics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EM1 (Pitcairn) and EM2 (Samoa) trends</a:t>
            </a:r>
            <a:endParaRPr lang="en-GB" sz="20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M:\pc\Dokumenter\Adobe-Illustr-figures\Geochem-Global\EM1-EM2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" y="692696"/>
            <a:ext cx="6318359" cy="27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Geochem-Global\EM1-EM2-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" y="3939739"/>
            <a:ext cx="5408523" cy="275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4293096"/>
            <a:ext cx="1933543" cy="1077218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EM1 has: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-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>
                <a:latin typeface="Symbol" panose="05050102010706020507" pitchFamily="18" charset="2"/>
              </a:rPr>
              <a:t>D</a:t>
            </a:r>
            <a:r>
              <a:rPr lang="nb-NO" baseline="30000" dirty="0" err="1" smtClean="0"/>
              <a:t>208</a:t>
            </a:r>
            <a:r>
              <a:rPr lang="nb-NO" dirty="0" err="1" smtClean="0"/>
              <a:t>Pb</a:t>
            </a:r>
            <a:r>
              <a:rPr lang="nb-NO" dirty="0" smtClean="0"/>
              <a:t> (+190)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sz="1400" dirty="0" err="1" smtClean="0">
                <a:solidFill>
                  <a:srgbClr val="FF0000"/>
                </a:solidFill>
              </a:rPr>
              <a:t>but</a:t>
            </a:r>
            <a:endParaRPr lang="nb-NO" sz="1400" dirty="0" smtClean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- negative </a:t>
            </a:r>
            <a:r>
              <a:rPr lang="nb-NO" dirty="0" err="1">
                <a:latin typeface="Symbol" panose="05050102010706020507" pitchFamily="18" charset="2"/>
              </a:rPr>
              <a:t>D</a:t>
            </a:r>
            <a:r>
              <a:rPr lang="nb-NO" dirty="0" err="1" smtClean="0"/>
              <a:t>Hf</a:t>
            </a:r>
            <a:r>
              <a:rPr lang="nb-NO" dirty="0" smtClean="0"/>
              <a:t> (</a:t>
            </a:r>
            <a:r>
              <a:rPr lang="nb-NO" dirty="0" smtClean="0">
                <a:latin typeface="Symbol" panose="05050102010706020507" pitchFamily="18" charset="2"/>
              </a:rPr>
              <a:t>-</a:t>
            </a:r>
            <a:r>
              <a:rPr lang="nb-NO" dirty="0" smtClean="0"/>
              <a:t>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5528594"/>
            <a:ext cx="2880320" cy="954107"/>
          </a:xfrm>
          <a:prstGeom prst="rect">
            <a:avLst/>
          </a:prstGeom>
          <a:solidFill>
            <a:srgbClr val="E6E6E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0066FF"/>
                </a:solidFill>
              </a:rPr>
              <a:t>Negative </a:t>
            </a:r>
            <a:r>
              <a:rPr lang="nb-NO" sz="1400" dirty="0" err="1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sz="1400" dirty="0" err="1" smtClean="0">
                <a:solidFill>
                  <a:srgbClr val="0066FF"/>
                </a:solidFill>
              </a:rPr>
              <a:t>Hf</a:t>
            </a:r>
            <a:r>
              <a:rPr lang="nb-NO" sz="1400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sz="1400" dirty="0" smtClean="0"/>
              <a:t>  - </a:t>
            </a:r>
            <a:r>
              <a:rPr lang="nb-NO" sz="1400" dirty="0" err="1" smtClean="0"/>
              <a:t>EM1</a:t>
            </a:r>
            <a:r>
              <a:rPr lang="nb-NO" sz="1400" dirty="0" smtClean="0"/>
              <a:t> is </a:t>
            </a:r>
            <a:r>
              <a:rPr lang="nb-NO" sz="1400" b="1" dirty="0" smtClean="0"/>
              <a:t>not</a:t>
            </a:r>
            <a:r>
              <a:rPr lang="nb-NO" sz="1400" dirty="0"/>
              <a:t> </a:t>
            </a:r>
            <a:r>
              <a:rPr lang="nb-NO" sz="1400" dirty="0" err="1" smtClean="0"/>
              <a:t>SCLM</a:t>
            </a:r>
            <a:r>
              <a:rPr lang="nb-NO" sz="1400" dirty="0" smtClean="0"/>
              <a:t>,</a:t>
            </a:r>
          </a:p>
          <a:p>
            <a:r>
              <a:rPr lang="nb-NO" sz="1400" dirty="0" smtClean="0"/>
              <a:t>  - </a:t>
            </a:r>
            <a:r>
              <a:rPr lang="nb-NO" sz="1400" b="1" dirty="0" err="1" smtClean="0"/>
              <a:t>probably</a:t>
            </a:r>
            <a:r>
              <a:rPr lang="nb-NO" sz="1400" dirty="0" smtClean="0"/>
              <a:t> LCC, </a:t>
            </a:r>
            <a:r>
              <a:rPr lang="nb-NO" sz="1200" b="1" dirty="0" err="1" smtClean="0"/>
              <a:t>possibly</a:t>
            </a:r>
            <a:r>
              <a:rPr lang="nb-NO" sz="1200" dirty="0" smtClean="0"/>
              <a:t> </a:t>
            </a:r>
            <a:r>
              <a:rPr lang="nb-NO" sz="1200" dirty="0" err="1" smtClean="0"/>
              <a:t>pelagic</a:t>
            </a:r>
            <a:r>
              <a:rPr lang="nb-NO" sz="1200" dirty="0" smtClean="0"/>
              <a:t> sed.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sz="1200" b="1" dirty="0" err="1" smtClean="0">
                <a:solidFill>
                  <a:schemeClr val="bg1">
                    <a:lumMod val="65000"/>
                  </a:schemeClr>
                </a:solidFill>
              </a:rPr>
              <a:t>possibly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residual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arc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mantle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wedge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0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7" y="603052"/>
            <a:ext cx="3147708" cy="250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07" y="609569"/>
            <a:ext cx="2763206" cy="250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25" y="603738"/>
            <a:ext cx="2763206" cy="278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38" y="3573167"/>
            <a:ext cx="4207895" cy="324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89" y="39442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Global isotope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r>
              <a:rPr lang="nb-NO" sz="2000" dirty="0" smtClean="0">
                <a:solidFill>
                  <a:srgbClr val="3333FF"/>
                </a:solidFill>
              </a:rPr>
              <a:t>, MORB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078" y="36349"/>
            <a:ext cx="2039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Meyzen</a:t>
            </a:r>
            <a:r>
              <a:rPr lang="nb-NO" sz="1200" b="1" dirty="0" smtClean="0"/>
              <a:t> et al. (2007, Nature)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15433" y="3693913"/>
            <a:ext cx="1840673" cy="1490353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3848" y="3625860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0099FF"/>
                </a:solidFill>
              </a:rPr>
              <a:t>NOTE</a:t>
            </a:r>
            <a:r>
              <a:rPr lang="nb-NO" sz="1400" dirty="0" smtClean="0">
                <a:solidFill>
                  <a:srgbClr val="0099FF"/>
                </a:solidFill>
              </a:rPr>
              <a:t>: ratios </a:t>
            </a:r>
            <a:r>
              <a:rPr lang="nb-NO" sz="1400" dirty="0" err="1" smtClean="0">
                <a:solidFill>
                  <a:srgbClr val="0099FF"/>
                </a:solidFill>
              </a:rPr>
              <a:t>with</a:t>
            </a:r>
            <a:r>
              <a:rPr lang="nb-NO" sz="1400" dirty="0" smtClean="0">
                <a:solidFill>
                  <a:srgbClr val="0099FF"/>
                </a:solidFill>
              </a:rPr>
              <a:t> </a:t>
            </a:r>
            <a:r>
              <a:rPr lang="nb-NO" sz="1400" b="1" baseline="30000" dirty="0" smtClean="0">
                <a:solidFill>
                  <a:srgbClr val="0099FF"/>
                </a:solidFill>
              </a:rPr>
              <a:t>206</a:t>
            </a:r>
            <a:r>
              <a:rPr lang="nb-NO" sz="1400" b="1" dirty="0" smtClean="0">
                <a:solidFill>
                  <a:srgbClr val="0099FF"/>
                </a:solidFill>
              </a:rPr>
              <a:t>Pb</a:t>
            </a:r>
          </a:p>
          <a:p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            as </a:t>
            </a:r>
            <a:r>
              <a:rPr lang="nb-NO" sz="1400" dirty="0" err="1" smtClean="0">
                <a:solidFill>
                  <a:srgbClr val="0099FF"/>
                </a:solidFill>
              </a:rPr>
              <a:t>denominator</a:t>
            </a:r>
            <a:endParaRPr lang="en-GB" sz="1400" dirty="0">
              <a:solidFill>
                <a:srgbClr val="0099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4809506" y="1638795"/>
            <a:ext cx="1033155" cy="83127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0649" y="1668483"/>
            <a:ext cx="1211284" cy="89064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29548" y="1621742"/>
            <a:ext cx="587182" cy="717697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553200" y="2054431"/>
            <a:ext cx="471055" cy="502722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98551" y="4245749"/>
            <a:ext cx="1762021" cy="553998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Samples </a:t>
            </a:r>
            <a:r>
              <a:rPr lang="nb-NO" sz="1100" dirty="0" err="1" smtClean="0">
                <a:solidFill>
                  <a:srgbClr val="9900CC"/>
                </a:solidFill>
              </a:rPr>
              <a:t>with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="1" dirty="0" err="1" smtClean="0">
                <a:solidFill>
                  <a:srgbClr val="9900CC"/>
                </a:solidFill>
              </a:rPr>
              <a:t>un</a:t>
            </a:r>
            <a:r>
              <a:rPr lang="nb-NO" sz="1100" dirty="0" err="1" smtClean="0">
                <a:solidFill>
                  <a:srgbClr val="9900CC"/>
                </a:solidFill>
              </a:rPr>
              <a:t>radiogenic</a:t>
            </a:r>
            <a:endParaRPr lang="nb-NO" sz="11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dirty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</a:rPr>
              <a:t>and </a:t>
            </a:r>
            <a:r>
              <a:rPr lang="nb-NO" sz="1100" b="1" dirty="0" err="1" smtClean="0">
                <a:solidFill>
                  <a:srgbClr val="9900CC"/>
                </a:solidFill>
              </a:rPr>
              <a:t>high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aseline="30000" dirty="0" smtClean="0">
                <a:solidFill>
                  <a:srgbClr val="9900CC"/>
                </a:solidFill>
              </a:rPr>
              <a:t>208</a:t>
            </a:r>
            <a:r>
              <a:rPr lang="nb-NO" sz="1100" dirty="0" smtClean="0">
                <a:solidFill>
                  <a:srgbClr val="9900CC"/>
                </a:solidFill>
              </a:rPr>
              <a:t>Pb/</a:t>
            </a:r>
            <a:r>
              <a:rPr lang="nb-NO" sz="1100" b="1" baseline="30000" dirty="0" smtClean="0">
                <a:solidFill>
                  <a:srgbClr val="9900CC"/>
                </a:solidFill>
              </a:rPr>
              <a:t>206</a:t>
            </a: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b="1" dirty="0" smtClean="0">
                <a:solidFill>
                  <a:srgbClr val="9900CC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(i.e. </a:t>
            </a:r>
            <a:r>
              <a:rPr lang="nb-NO" sz="1100" b="1" dirty="0" err="1" smtClean="0">
                <a:solidFill>
                  <a:srgbClr val="9900CC"/>
                </a:solidFill>
              </a:rPr>
              <a:t>high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  <a:latin typeface="Symbol" panose="05050102010706020507" pitchFamily="18" charset="2"/>
              </a:rPr>
              <a:t>D</a:t>
            </a:r>
            <a:r>
              <a:rPr lang="nb-NO" sz="1100" dirty="0" smtClean="0">
                <a:solidFill>
                  <a:srgbClr val="9900CC"/>
                </a:solidFill>
              </a:rPr>
              <a:t>8/4 </a:t>
            </a:r>
            <a:r>
              <a:rPr lang="nb-NO" sz="1100" dirty="0" err="1" smtClean="0">
                <a:solidFill>
                  <a:srgbClr val="9900CC"/>
                </a:solidFill>
              </a:rPr>
              <a:t>values</a:t>
            </a:r>
            <a:r>
              <a:rPr lang="nb-NO" sz="1100" dirty="0" smtClean="0">
                <a:solidFill>
                  <a:srgbClr val="9900CC"/>
                </a:solidFill>
              </a:rPr>
              <a:t>)</a:t>
            </a:r>
            <a:endParaRPr lang="en-GB" sz="1100" dirty="0">
              <a:solidFill>
                <a:srgbClr val="9900C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788728" y="2470070"/>
            <a:ext cx="194660" cy="1775679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018795" y="4149080"/>
            <a:ext cx="465886" cy="216025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59210</TotalTime>
  <Words>2966</Words>
  <Application>Microsoft Office PowerPoint</Application>
  <PresentationFormat>On-screen Show (4:3)</PresentationFormat>
  <Paragraphs>654</Paragraphs>
  <Slides>58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Symbol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1216</cp:revision>
  <dcterms:created xsi:type="dcterms:W3CDTF">2004-05-12T10:19:50Z</dcterms:created>
  <dcterms:modified xsi:type="dcterms:W3CDTF">2024-04-24T20:34:23Z</dcterms:modified>
</cp:coreProperties>
</file>