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89" r:id="rId3"/>
    <p:sldId id="288" r:id="rId4"/>
    <p:sldId id="279" r:id="rId5"/>
    <p:sldId id="278" r:id="rId6"/>
    <p:sldId id="281" r:id="rId7"/>
    <p:sldId id="282" r:id="rId8"/>
    <p:sldId id="283" r:id="rId9"/>
    <p:sldId id="284" r:id="rId10"/>
  </p:sldIdLst>
  <p:sldSz cx="6858000" cy="9906000" type="A4"/>
  <p:notesSz cx="6794500" cy="9931400"/>
  <p:defaultTextStyle>
    <a:defPPr>
      <a:defRPr lang="en-GB"/>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000000"/>
    <a:srgbClr val="CC00FF"/>
    <a:srgbClr val="3333FF"/>
    <a:srgbClr val="E5FFE5"/>
    <a:srgbClr val="3399FF"/>
    <a:srgbClr val="DDDDDD"/>
    <a:srgbClr val="CCFFFF"/>
    <a:srgbClr val="6600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496" autoAdjust="0"/>
  </p:normalViewPr>
  <p:slideViewPr>
    <p:cSldViewPr>
      <p:cViewPr varScale="1">
        <p:scale>
          <a:sx n="133" d="100"/>
          <a:sy n="133" d="100"/>
        </p:scale>
        <p:origin x="3750" y="132"/>
      </p:cViewPr>
      <p:guideLst>
        <p:guide orient="horz" pos="31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6575"/>
            <a:ext cx="5829300" cy="2124075"/>
          </a:xfrm>
        </p:spPr>
        <p:txBody>
          <a:bodyPr/>
          <a:lstStyle/>
          <a:p>
            <a:r>
              <a:rPr lang="en-US" smtClean="0"/>
              <a:t>Click to edit Master title style</a:t>
            </a:r>
            <a:endParaRPr lang="nb-NO"/>
          </a:p>
        </p:txBody>
      </p:sp>
      <p:sp>
        <p:nvSpPr>
          <p:cNvPr id="3" name="Subtitle 2"/>
          <p:cNvSpPr>
            <a:spLocks noGrp="1"/>
          </p:cNvSpPr>
          <p:nvPr>
            <p:ph type="subTitle" idx="1"/>
          </p:nvPr>
        </p:nvSpPr>
        <p:spPr>
          <a:xfrm>
            <a:off x="1028700" y="5613400"/>
            <a:ext cx="4800600" cy="25320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798169C-3940-4136-894D-36C09C5F8486}"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28DE692-2B83-4EDD-809C-488E821EFC51}"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96875"/>
            <a:ext cx="1543050" cy="8451850"/>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342900" y="396875"/>
            <a:ext cx="4476750" cy="8451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9C02B94-23A3-4B3C-9A98-2C102CAA77D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814F14A-3B21-4BDC-A1D1-5875DA9F338F}"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6365875"/>
            <a:ext cx="5829300" cy="1966913"/>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541338" y="4198938"/>
            <a:ext cx="5829300" cy="21669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2A42A73-F4C0-4395-BA9E-0FAF5FA2FA2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3429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35052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77CD56F-0C6F-403D-BD61-5477B4D8408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342900" y="2217738"/>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141663"/>
            <a:ext cx="3030538"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3484563" y="2217738"/>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3141663"/>
            <a:ext cx="3030537"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43443D8F-FA48-4601-BFC0-F5AA93203EE7}"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D2F67C5-C0CD-4670-A97B-F2530E674447}"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5FFB785-4F6D-4B7C-9849-9C3EF2B6D986}"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3700"/>
            <a:ext cx="2255838" cy="1679575"/>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2681288" y="393700"/>
            <a:ext cx="3833812" cy="8455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342900" y="2073275"/>
            <a:ext cx="2255838" cy="6775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420606C-18CB-4BC9-BBAD-9D5FFF984E0E}"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934200"/>
            <a:ext cx="4114800" cy="819150"/>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Text Placeholder 3"/>
          <p:cNvSpPr>
            <a:spLocks noGrp="1"/>
          </p:cNvSpPr>
          <p:nvPr>
            <p:ph type="body" sz="half" idx="2"/>
          </p:nvPr>
        </p:nvSpPr>
        <p:spPr>
          <a:xfrm>
            <a:off x="1344613" y="7753350"/>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32D41DC-E1E8-409A-BB8A-87649DDC39DF}"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96875"/>
            <a:ext cx="6172200" cy="165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342900" y="2311400"/>
            <a:ext cx="6172200" cy="6537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342900" y="9020175"/>
            <a:ext cx="1600200" cy="68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mtClean="0">
                <a:latin typeface="+mn-lt"/>
              </a:defRPr>
            </a:lvl1pPr>
          </a:lstStyle>
          <a:p>
            <a:pPr>
              <a:defRPr/>
            </a:pPr>
            <a:endParaRPr lang="en-GB"/>
          </a:p>
        </p:txBody>
      </p:sp>
      <p:sp>
        <p:nvSpPr>
          <p:cNvPr id="1029" name="Rectangle 5"/>
          <p:cNvSpPr>
            <a:spLocks noGrp="1" noChangeArrowheads="1"/>
          </p:cNvSpPr>
          <p:nvPr>
            <p:ph type="ftr" sz="quarter" idx="3"/>
          </p:nvPr>
        </p:nvSpPr>
        <p:spPr bwMode="auto">
          <a:xfrm>
            <a:off x="2343150" y="9020175"/>
            <a:ext cx="2171700" cy="68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mtClean="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4914900" y="9020175"/>
            <a:ext cx="1600200" cy="68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mtClean="0">
                <a:latin typeface="+mn-lt"/>
              </a:defRPr>
            </a:lvl1pPr>
          </a:lstStyle>
          <a:p>
            <a:pPr>
              <a:defRPr/>
            </a:pPr>
            <a:fld id="{F696CBBD-6B4B-40DF-9EC5-C42891F6439A}"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6"/>
          <p:cNvSpPr txBox="1">
            <a:spLocks noChangeArrowheads="1"/>
          </p:cNvSpPr>
          <p:nvPr/>
        </p:nvSpPr>
        <p:spPr bwMode="auto">
          <a:xfrm>
            <a:off x="46535" y="339852"/>
            <a:ext cx="6741368" cy="8453596"/>
          </a:xfrm>
          <a:prstGeom prst="rect">
            <a:avLst/>
          </a:prstGeom>
          <a:noFill/>
          <a:ln w="9525">
            <a:noFill/>
            <a:miter lim="800000"/>
            <a:headEnd/>
            <a:tailEnd/>
          </a:ln>
        </p:spPr>
        <p:txBody>
          <a:bodyPr wrap="square">
            <a:spAutoFit/>
          </a:bodyPr>
          <a:lstStyle/>
          <a:p>
            <a:r>
              <a:rPr lang="nb-NO" sz="1200" b="1" i="1" dirty="0" smtClean="0"/>
              <a:t>1. Clapeyron slope - general features.  </a:t>
            </a:r>
            <a:r>
              <a:rPr lang="nb-NO" sz="1100" dirty="0" smtClean="0"/>
              <a:t>Although the indicated chemical reactions (below) are highly schematic, they must in principle be balanced.  Subscripts </a:t>
            </a:r>
            <a:r>
              <a:rPr lang="nb-NO" sz="1100" b="1" baseline="-25000" dirty="0" smtClean="0"/>
              <a:t>R</a:t>
            </a:r>
            <a:r>
              <a:rPr lang="nb-NO" sz="1100" dirty="0" smtClean="0"/>
              <a:t> and </a:t>
            </a:r>
            <a:r>
              <a:rPr lang="nb-NO" sz="1100" b="1" baseline="-25000" dirty="0" smtClean="0"/>
              <a:t>P</a:t>
            </a:r>
            <a:r>
              <a:rPr lang="nb-NO" sz="1100" dirty="0" smtClean="0"/>
              <a:t> indicate reactants and products, respectively.  A reaction written as e.g.  </a:t>
            </a:r>
            <a:r>
              <a:rPr lang="nb-NO" sz="1100" dirty="0" smtClean="0">
                <a:solidFill>
                  <a:srgbClr val="3333FF"/>
                </a:solidFill>
              </a:rPr>
              <a:t>Solids</a:t>
            </a:r>
            <a:r>
              <a:rPr lang="nb-NO" sz="1100" b="1" baseline="-25000" dirty="0" smtClean="0">
                <a:solidFill>
                  <a:srgbClr val="3333FF"/>
                </a:solidFill>
              </a:rPr>
              <a:t>R</a:t>
            </a:r>
            <a:r>
              <a:rPr lang="nb-NO" sz="1100" dirty="0" smtClean="0">
                <a:solidFill>
                  <a:srgbClr val="3333FF"/>
                </a:solidFill>
              </a:rPr>
              <a:t> = Solids</a:t>
            </a:r>
            <a:r>
              <a:rPr lang="nb-NO" sz="1100" b="1" baseline="-25000" dirty="0" smtClean="0">
                <a:solidFill>
                  <a:srgbClr val="3333FF"/>
                </a:solidFill>
              </a:rPr>
              <a:t>P</a:t>
            </a:r>
            <a:r>
              <a:rPr lang="nb-NO" sz="1100" dirty="0" smtClean="0"/>
              <a:t>, might have one, or more than one, phase on each side.  </a:t>
            </a:r>
          </a:p>
          <a:p>
            <a:pPr>
              <a:lnSpc>
                <a:spcPts val="400"/>
              </a:lnSpc>
            </a:pPr>
            <a:endParaRPr lang="nb-NO" sz="800" dirty="0"/>
          </a:p>
          <a:p>
            <a:r>
              <a:rPr lang="nb-NO" sz="1100" dirty="0" smtClean="0"/>
              <a:t>a. </a:t>
            </a:r>
            <a:r>
              <a:rPr lang="nb-NO" sz="1100" dirty="0" err="1" smtClean="0"/>
              <a:t>Relate</a:t>
            </a:r>
            <a:r>
              <a:rPr lang="nb-NO" sz="1100" dirty="0" smtClean="0"/>
              <a:t> </a:t>
            </a:r>
            <a:r>
              <a:rPr lang="nb-NO" sz="1100" dirty="0" err="1"/>
              <a:t>dT</a:t>
            </a:r>
            <a:r>
              <a:rPr lang="nb-NO" sz="1100" dirty="0"/>
              <a:t>, </a:t>
            </a:r>
            <a:r>
              <a:rPr lang="nb-NO" sz="1100" dirty="0" err="1"/>
              <a:t>dp</a:t>
            </a:r>
            <a:r>
              <a:rPr lang="nb-NO" sz="1100" dirty="0"/>
              <a:t>, </a:t>
            </a:r>
            <a:r>
              <a:rPr lang="nb-NO" sz="1100" dirty="0">
                <a:latin typeface="Symbol" panose="05050102010706020507" pitchFamily="18" charset="2"/>
              </a:rPr>
              <a:t>D</a:t>
            </a:r>
            <a:r>
              <a:rPr lang="nb-NO" sz="1100" dirty="0"/>
              <a:t>S and </a:t>
            </a:r>
            <a:r>
              <a:rPr lang="nb-NO" sz="1100" dirty="0">
                <a:latin typeface="Symbol" panose="05050102010706020507" pitchFamily="18" charset="2"/>
              </a:rPr>
              <a:t>D</a:t>
            </a:r>
            <a:r>
              <a:rPr lang="nb-NO" sz="1100" dirty="0"/>
              <a:t>V by </a:t>
            </a:r>
            <a:r>
              <a:rPr lang="nb-NO" sz="1100" dirty="0" err="1"/>
              <a:t>the</a:t>
            </a:r>
            <a:r>
              <a:rPr lang="nb-NO" sz="1100" dirty="0"/>
              <a:t> </a:t>
            </a:r>
            <a:r>
              <a:rPr lang="nb-NO" sz="1100" dirty="0" err="1"/>
              <a:t>Clapeyron</a:t>
            </a:r>
            <a:r>
              <a:rPr lang="nb-NO" sz="1100" dirty="0"/>
              <a:t> </a:t>
            </a:r>
            <a:r>
              <a:rPr lang="nb-NO" sz="1100" dirty="0" err="1"/>
              <a:t>equation</a:t>
            </a:r>
            <a:r>
              <a:rPr lang="nb-NO" sz="1100" dirty="0"/>
              <a:t> (</a:t>
            </a:r>
            <a:r>
              <a:rPr lang="nb-NO" sz="1100" dirty="0" err="1"/>
              <a:t>write</a:t>
            </a:r>
            <a:r>
              <a:rPr lang="nb-NO" sz="1100" dirty="0"/>
              <a:t> </a:t>
            </a:r>
            <a:r>
              <a:rPr lang="nb-NO" sz="1100" dirty="0" err="1"/>
              <a:t>the</a:t>
            </a:r>
            <a:r>
              <a:rPr lang="nb-NO" sz="1100" dirty="0"/>
              <a:t> </a:t>
            </a:r>
            <a:r>
              <a:rPr lang="nb-NO" sz="1100" dirty="0" err="1"/>
              <a:t>equation</a:t>
            </a:r>
            <a:r>
              <a:rPr lang="nb-NO" sz="1100" dirty="0"/>
              <a:t>.</a:t>
            </a:r>
          </a:p>
          <a:p>
            <a:r>
              <a:rPr lang="nb-NO" sz="1100" dirty="0"/>
              <a:t>    </a:t>
            </a:r>
            <a:r>
              <a:rPr lang="nb-NO" sz="1100" dirty="0" err="1"/>
              <a:t>Develop</a:t>
            </a:r>
            <a:r>
              <a:rPr lang="nb-NO" sz="1100" dirty="0"/>
              <a:t> </a:t>
            </a:r>
            <a:r>
              <a:rPr lang="nb-NO" sz="1100" dirty="0" err="1"/>
              <a:t>the</a:t>
            </a:r>
            <a:r>
              <a:rPr lang="nb-NO" sz="1100" dirty="0"/>
              <a:t> </a:t>
            </a:r>
            <a:r>
              <a:rPr lang="nb-NO" sz="1100" dirty="0" err="1"/>
              <a:t>Clapeyron</a:t>
            </a:r>
            <a:r>
              <a:rPr lang="nb-NO" sz="1100" dirty="0"/>
              <a:t> </a:t>
            </a:r>
            <a:r>
              <a:rPr lang="nb-NO" sz="1100" dirty="0" err="1"/>
              <a:t>equation</a:t>
            </a:r>
            <a:r>
              <a:rPr lang="nb-NO" sz="1100" dirty="0"/>
              <a:t> (</a:t>
            </a:r>
            <a:r>
              <a:rPr lang="nb-NO" sz="1100" dirty="0" err="1"/>
              <a:t>mathematically</a:t>
            </a:r>
            <a:r>
              <a:rPr lang="nb-NO" sz="1100" dirty="0"/>
              <a:t>) from </a:t>
            </a:r>
            <a:r>
              <a:rPr lang="nb-NO" sz="1100" dirty="0" err="1"/>
              <a:t>the</a:t>
            </a:r>
            <a:r>
              <a:rPr lang="nb-NO" sz="1100" dirty="0"/>
              <a:t> </a:t>
            </a:r>
            <a:r>
              <a:rPr lang="nb-NO" sz="1100" dirty="0" err="1"/>
              <a:t>expression</a:t>
            </a:r>
            <a:r>
              <a:rPr lang="nb-NO" sz="1100" dirty="0"/>
              <a:t> for </a:t>
            </a:r>
          </a:p>
          <a:p>
            <a:r>
              <a:rPr lang="nb-NO" sz="1100" dirty="0">
                <a:latin typeface="Symbol" panose="05050102010706020507" pitchFamily="18" charset="2"/>
              </a:rPr>
              <a:t>    D</a:t>
            </a:r>
            <a:r>
              <a:rPr lang="nb-NO" sz="1100" dirty="0"/>
              <a:t>G = </a:t>
            </a:r>
            <a:r>
              <a:rPr lang="nb-NO" sz="1100" dirty="0">
                <a:latin typeface="Symbol" panose="05050102010706020507" pitchFamily="18" charset="2"/>
              </a:rPr>
              <a:t>D</a:t>
            </a:r>
            <a:r>
              <a:rPr lang="nb-NO" sz="1100" dirty="0"/>
              <a:t>E + </a:t>
            </a:r>
            <a:r>
              <a:rPr lang="nb-NO" sz="1100" dirty="0" err="1"/>
              <a:t>p</a:t>
            </a:r>
            <a:r>
              <a:rPr lang="nb-NO" sz="1100" dirty="0" err="1">
                <a:latin typeface="Symbol" panose="05050102010706020507" pitchFamily="18" charset="2"/>
              </a:rPr>
              <a:t>D</a:t>
            </a:r>
            <a:r>
              <a:rPr lang="nb-NO" sz="1100" dirty="0" err="1"/>
              <a:t>V</a:t>
            </a:r>
            <a:r>
              <a:rPr lang="nb-NO" sz="1100" dirty="0"/>
              <a:t> + T</a:t>
            </a:r>
            <a:r>
              <a:rPr lang="nb-NO" sz="1100" dirty="0">
                <a:latin typeface="Symbol" panose="05050102010706020507" pitchFamily="18" charset="2"/>
              </a:rPr>
              <a:t>D</a:t>
            </a:r>
            <a:r>
              <a:rPr lang="nb-NO" sz="1100" dirty="0"/>
              <a:t>S, </a:t>
            </a:r>
            <a:r>
              <a:rPr lang="nb-NO" sz="1100" dirty="0" err="1"/>
              <a:t>based</a:t>
            </a:r>
            <a:r>
              <a:rPr lang="nb-NO" sz="1100" dirty="0"/>
              <a:t> </a:t>
            </a:r>
            <a:r>
              <a:rPr lang="nb-NO" sz="1100" dirty="0" err="1"/>
              <a:t>on</a:t>
            </a:r>
            <a:r>
              <a:rPr lang="nb-NO" sz="1100" dirty="0"/>
              <a:t> </a:t>
            </a:r>
            <a:r>
              <a:rPr lang="nb-NO" sz="1100" dirty="0" err="1"/>
              <a:t>the</a:t>
            </a:r>
            <a:r>
              <a:rPr lang="nb-NO" sz="1100" dirty="0"/>
              <a:t> </a:t>
            </a:r>
            <a:r>
              <a:rPr lang="nb-NO" sz="1100" dirty="0" err="1"/>
              <a:t>andalusite</a:t>
            </a:r>
            <a:r>
              <a:rPr lang="nb-NO" sz="1100" dirty="0"/>
              <a:t> to </a:t>
            </a:r>
            <a:r>
              <a:rPr lang="nb-NO" sz="1100" dirty="0" err="1"/>
              <a:t>kyanite</a:t>
            </a:r>
            <a:r>
              <a:rPr lang="nb-NO" sz="1100" dirty="0"/>
              <a:t> </a:t>
            </a:r>
            <a:r>
              <a:rPr lang="nb-NO" sz="1100" dirty="0" err="1"/>
              <a:t>transition</a:t>
            </a:r>
            <a:r>
              <a:rPr lang="nb-NO" sz="1100" dirty="0"/>
              <a:t> </a:t>
            </a:r>
          </a:p>
          <a:p>
            <a:r>
              <a:rPr lang="nb-NO" sz="1100" dirty="0"/>
              <a:t>    </a:t>
            </a:r>
            <a:r>
              <a:rPr lang="nb-NO" sz="1100" dirty="0" err="1"/>
              <a:t>example</a:t>
            </a:r>
            <a:r>
              <a:rPr lang="nb-NO" sz="1100" dirty="0"/>
              <a:t> in </a:t>
            </a:r>
            <a:r>
              <a:rPr lang="nb-NO" sz="1100" dirty="0" err="1"/>
              <a:t>the</a:t>
            </a:r>
            <a:r>
              <a:rPr lang="nb-NO" sz="1100" dirty="0"/>
              <a:t> </a:t>
            </a:r>
            <a:r>
              <a:rPr lang="nb-NO" sz="1100" dirty="0" err="1"/>
              <a:t>figure</a:t>
            </a:r>
            <a:r>
              <a:rPr lang="nb-NO" sz="1100" dirty="0"/>
              <a:t>, </a:t>
            </a:r>
            <a:r>
              <a:rPr lang="nb-NO" sz="1100" dirty="0" err="1"/>
              <a:t>below</a:t>
            </a:r>
            <a:r>
              <a:rPr lang="nb-NO" sz="1100" dirty="0"/>
              <a:t>.</a:t>
            </a:r>
          </a:p>
          <a:p>
            <a:r>
              <a:rPr lang="nb-NO" sz="1100" dirty="0" smtClean="0"/>
              <a:t> </a:t>
            </a:r>
            <a:endParaRPr lang="nb-NO" sz="1100" dirty="0"/>
          </a:p>
          <a:p>
            <a:endParaRPr lang="nb-NO" sz="1100" dirty="0" smtClean="0"/>
          </a:p>
          <a:p>
            <a:endParaRPr lang="nb-NO" sz="1100" dirty="0"/>
          </a:p>
          <a:p>
            <a:endParaRPr lang="nb-NO" sz="1100" dirty="0" smtClean="0"/>
          </a:p>
          <a:p>
            <a:endParaRPr lang="nb-NO" sz="1100" dirty="0"/>
          </a:p>
          <a:p>
            <a:endParaRPr lang="nb-NO" sz="1100" dirty="0" smtClean="0"/>
          </a:p>
          <a:p>
            <a:endParaRPr lang="nb-NO" sz="1100" dirty="0"/>
          </a:p>
          <a:p>
            <a:endParaRPr lang="nb-NO" sz="1100" dirty="0"/>
          </a:p>
          <a:p>
            <a:endParaRPr lang="nb-NO" sz="1100" dirty="0" smtClean="0"/>
          </a:p>
          <a:p>
            <a:endParaRPr lang="nb-NO" sz="1100" dirty="0" smtClean="0"/>
          </a:p>
          <a:p>
            <a:endParaRPr lang="nb-NO" sz="1100" dirty="0"/>
          </a:p>
          <a:p>
            <a:endParaRPr lang="nb-NO" sz="1100" dirty="0"/>
          </a:p>
          <a:p>
            <a:endParaRPr lang="nb-NO" sz="1100" dirty="0" smtClean="0"/>
          </a:p>
          <a:p>
            <a:endParaRPr lang="nb-NO" sz="1100" dirty="0" smtClean="0"/>
          </a:p>
          <a:p>
            <a:endParaRPr lang="nb-NO" sz="1100" dirty="0"/>
          </a:p>
          <a:p>
            <a:endParaRPr lang="nb-NO" sz="1100" dirty="0" smtClean="0"/>
          </a:p>
          <a:p>
            <a:endParaRPr lang="nb-NO" sz="1100" dirty="0" smtClean="0"/>
          </a:p>
          <a:p>
            <a:r>
              <a:rPr lang="nb-NO" sz="1100" dirty="0" smtClean="0"/>
              <a:t>b.  State or discuss the signs (positive or negative) for </a:t>
            </a:r>
            <a:r>
              <a:rPr lang="nb-NO" sz="1100" dirty="0">
                <a:latin typeface="Symbol" panose="05050102010706020507" pitchFamily="18" charset="2"/>
              </a:rPr>
              <a:t>D</a:t>
            </a:r>
            <a:r>
              <a:rPr lang="nb-NO" sz="1100" dirty="0"/>
              <a:t>S and </a:t>
            </a:r>
            <a:r>
              <a:rPr lang="nb-NO" sz="1100" dirty="0">
                <a:latin typeface="Symbol" panose="05050102010706020507" pitchFamily="18" charset="2"/>
              </a:rPr>
              <a:t>D</a:t>
            </a:r>
            <a:r>
              <a:rPr lang="nb-NO" sz="1100" dirty="0"/>
              <a:t>V </a:t>
            </a:r>
            <a:r>
              <a:rPr lang="nb-NO" sz="1100" dirty="0" smtClean="0"/>
              <a:t>of the schematic reactions 1-3 (below).  Discuss specifically why </a:t>
            </a:r>
            <a:r>
              <a:rPr lang="nb-NO" sz="1100" dirty="0" smtClean="0">
                <a:latin typeface="Symbol" panose="05050102010706020507" pitchFamily="18" charset="2"/>
              </a:rPr>
              <a:t>D</a:t>
            </a:r>
            <a:r>
              <a:rPr lang="nb-NO" sz="1100" dirty="0" smtClean="0"/>
              <a:t>V is likely to change more than </a:t>
            </a:r>
            <a:r>
              <a:rPr lang="nb-NO" sz="1100" dirty="0" smtClean="0">
                <a:latin typeface="Symbol" panose="05050102010706020507" pitchFamily="18" charset="2"/>
              </a:rPr>
              <a:t>D</a:t>
            </a:r>
            <a:r>
              <a:rPr lang="nb-NO" sz="1100" dirty="0" smtClean="0"/>
              <a:t>S with increasing pressure in reactions 2 and 3. </a:t>
            </a:r>
          </a:p>
          <a:p>
            <a:endParaRPr lang="nb-NO" sz="1100" dirty="0"/>
          </a:p>
          <a:p>
            <a:r>
              <a:rPr lang="nb-NO" sz="1100" dirty="0" smtClean="0"/>
              <a:t>1. Reaction occurring in </a:t>
            </a:r>
            <a:r>
              <a:rPr lang="nb-NO" sz="1100" dirty="0"/>
              <a:t>response to </a:t>
            </a:r>
            <a:r>
              <a:rPr lang="nb-NO" sz="1100" b="1" dirty="0"/>
              <a:t>increasing p</a:t>
            </a:r>
            <a:r>
              <a:rPr lang="nb-NO" sz="1100" dirty="0"/>
              <a:t>:  </a:t>
            </a:r>
            <a:r>
              <a:rPr lang="nb-NO" sz="1100" dirty="0">
                <a:solidFill>
                  <a:srgbClr val="3333FF"/>
                </a:solidFill>
              </a:rPr>
              <a:t>Solids</a:t>
            </a:r>
            <a:r>
              <a:rPr lang="nb-NO" sz="1100" b="1" baseline="-25000" dirty="0">
                <a:solidFill>
                  <a:srgbClr val="3333FF"/>
                </a:solidFill>
              </a:rPr>
              <a:t>R</a:t>
            </a:r>
            <a:r>
              <a:rPr lang="nb-NO" sz="1100" dirty="0">
                <a:solidFill>
                  <a:srgbClr val="3333FF"/>
                </a:solidFill>
              </a:rPr>
              <a:t> = </a:t>
            </a:r>
            <a:r>
              <a:rPr lang="nb-NO" sz="1100" dirty="0" smtClean="0">
                <a:solidFill>
                  <a:srgbClr val="3333FF"/>
                </a:solidFill>
              </a:rPr>
              <a:t>Solids</a:t>
            </a:r>
            <a:r>
              <a:rPr lang="nb-NO" sz="1100" b="1" baseline="-25000" dirty="0" smtClean="0">
                <a:solidFill>
                  <a:srgbClr val="3333FF"/>
                </a:solidFill>
              </a:rPr>
              <a:t>P</a:t>
            </a:r>
            <a:endParaRPr lang="nb-NO" sz="1100" dirty="0"/>
          </a:p>
          <a:p>
            <a:endParaRPr lang="nb-NO" sz="1100" dirty="0" smtClean="0"/>
          </a:p>
          <a:p>
            <a:endParaRPr lang="nb-NO" sz="1100" dirty="0" smtClean="0"/>
          </a:p>
          <a:p>
            <a:endParaRPr lang="nb-NO" sz="1100" dirty="0" smtClean="0"/>
          </a:p>
          <a:p>
            <a:endParaRPr lang="nb-NO" sz="1100" dirty="0"/>
          </a:p>
          <a:p>
            <a:endParaRPr lang="nb-NO" sz="1100" dirty="0" smtClean="0"/>
          </a:p>
          <a:p>
            <a:endParaRPr lang="nb-NO" sz="1100" dirty="0"/>
          </a:p>
          <a:p>
            <a:endParaRPr lang="nb-NO" sz="1100" dirty="0" smtClean="0"/>
          </a:p>
          <a:p>
            <a:endParaRPr lang="nb-NO" sz="1100" dirty="0"/>
          </a:p>
          <a:p>
            <a:r>
              <a:rPr lang="nb-NO" sz="1100" dirty="0" smtClean="0"/>
              <a:t>2.  Melting reaction: </a:t>
            </a:r>
            <a:r>
              <a:rPr lang="nb-NO" sz="1100" dirty="0">
                <a:solidFill>
                  <a:srgbClr val="3333FF"/>
                </a:solidFill>
              </a:rPr>
              <a:t>Solids</a:t>
            </a:r>
            <a:r>
              <a:rPr lang="nb-NO" sz="1100" b="1" baseline="-25000" dirty="0">
                <a:solidFill>
                  <a:srgbClr val="3333FF"/>
                </a:solidFill>
              </a:rPr>
              <a:t>R</a:t>
            </a:r>
            <a:r>
              <a:rPr lang="nb-NO" sz="1100" dirty="0">
                <a:solidFill>
                  <a:srgbClr val="3333FF"/>
                </a:solidFill>
              </a:rPr>
              <a:t> = </a:t>
            </a:r>
            <a:r>
              <a:rPr lang="nb-NO" sz="1100" dirty="0" smtClean="0">
                <a:solidFill>
                  <a:srgbClr val="3333FF"/>
                </a:solidFill>
              </a:rPr>
              <a:t>Melt</a:t>
            </a:r>
            <a:r>
              <a:rPr lang="nb-NO" sz="1100" b="1" baseline="-25000" dirty="0" smtClean="0">
                <a:solidFill>
                  <a:srgbClr val="3333FF"/>
                </a:solidFill>
              </a:rPr>
              <a:t>P</a:t>
            </a:r>
            <a:endParaRPr lang="nb-NO" sz="1100" dirty="0" smtClean="0"/>
          </a:p>
          <a:p>
            <a:endParaRPr lang="nb-NO" sz="1100" dirty="0" smtClean="0">
              <a:solidFill>
                <a:srgbClr val="3333FF"/>
              </a:solidFill>
            </a:endParaRPr>
          </a:p>
          <a:p>
            <a:endParaRPr lang="nb-NO" sz="1100" dirty="0" smtClean="0">
              <a:solidFill>
                <a:srgbClr val="3333FF"/>
              </a:solidFill>
            </a:endParaRPr>
          </a:p>
          <a:p>
            <a:endParaRPr lang="nb-NO" sz="1100" dirty="0" smtClean="0">
              <a:solidFill>
                <a:srgbClr val="3333FF"/>
              </a:solidFill>
            </a:endParaRPr>
          </a:p>
          <a:p>
            <a:endParaRPr lang="nb-NO" sz="1100" dirty="0">
              <a:solidFill>
                <a:srgbClr val="3333FF"/>
              </a:solidFill>
            </a:endParaRPr>
          </a:p>
          <a:p>
            <a:endParaRPr lang="nb-NO" sz="1100" dirty="0" smtClean="0">
              <a:solidFill>
                <a:srgbClr val="3333FF"/>
              </a:solidFill>
            </a:endParaRPr>
          </a:p>
          <a:p>
            <a:endParaRPr lang="nb-NO" sz="1100" dirty="0" smtClean="0">
              <a:solidFill>
                <a:srgbClr val="3333FF"/>
              </a:solidFill>
            </a:endParaRPr>
          </a:p>
          <a:p>
            <a:endParaRPr lang="nb-NO" sz="1100" dirty="0">
              <a:solidFill>
                <a:srgbClr val="3333FF"/>
              </a:solidFill>
            </a:endParaRPr>
          </a:p>
          <a:p>
            <a:endParaRPr lang="nb-NO" sz="1100" dirty="0">
              <a:solidFill>
                <a:srgbClr val="3333FF"/>
              </a:solidFill>
            </a:endParaRPr>
          </a:p>
          <a:p>
            <a:endParaRPr lang="nb-NO" sz="1100" dirty="0">
              <a:solidFill>
                <a:srgbClr val="3333FF"/>
              </a:solidFill>
            </a:endParaRPr>
          </a:p>
          <a:p>
            <a:r>
              <a:rPr lang="nb-NO" sz="1100" dirty="0" smtClean="0"/>
              <a:t>3.  Devolatilisation reactions: </a:t>
            </a:r>
            <a:r>
              <a:rPr lang="nb-NO" sz="1100" dirty="0">
                <a:solidFill>
                  <a:srgbClr val="3333FF"/>
                </a:solidFill>
              </a:rPr>
              <a:t>Solids</a:t>
            </a:r>
            <a:r>
              <a:rPr lang="nb-NO" sz="1100" b="1" baseline="-25000" dirty="0">
                <a:solidFill>
                  <a:srgbClr val="3333FF"/>
                </a:solidFill>
              </a:rPr>
              <a:t>R</a:t>
            </a:r>
            <a:r>
              <a:rPr lang="nb-NO" sz="1100" dirty="0">
                <a:solidFill>
                  <a:srgbClr val="3333FF"/>
                </a:solidFill>
              </a:rPr>
              <a:t> </a:t>
            </a:r>
            <a:r>
              <a:rPr lang="nb-NO" sz="1100" dirty="0" smtClean="0">
                <a:solidFill>
                  <a:srgbClr val="3333FF"/>
                </a:solidFill>
              </a:rPr>
              <a:t> =  Solids</a:t>
            </a:r>
            <a:r>
              <a:rPr lang="nb-NO" sz="1100" b="1" baseline="-25000" dirty="0" smtClean="0">
                <a:solidFill>
                  <a:srgbClr val="3333FF"/>
                </a:solidFill>
              </a:rPr>
              <a:t>P</a:t>
            </a:r>
            <a:r>
              <a:rPr lang="nb-NO" sz="1100" dirty="0" smtClean="0">
                <a:solidFill>
                  <a:srgbClr val="3333FF"/>
                </a:solidFill>
              </a:rPr>
              <a:t> + fliud/vapour</a:t>
            </a:r>
            <a:endParaRPr lang="nb-NO" sz="1100" dirty="0" smtClean="0"/>
          </a:p>
          <a:p>
            <a:r>
              <a:rPr lang="nb-NO" sz="1100" dirty="0"/>
              <a:t> </a:t>
            </a:r>
            <a:r>
              <a:rPr lang="nb-NO" sz="1100" dirty="0" smtClean="0"/>
              <a:t> e.g. KAl</a:t>
            </a:r>
            <a:r>
              <a:rPr lang="nb-NO" sz="1100" baseline="-25000" dirty="0" smtClean="0"/>
              <a:t>2</a:t>
            </a:r>
            <a:r>
              <a:rPr lang="nb-NO" sz="300" dirty="0" smtClean="0"/>
              <a:t> </a:t>
            </a:r>
            <a:r>
              <a:rPr lang="nb-NO" sz="1100" dirty="0" smtClean="0"/>
              <a:t>Si</a:t>
            </a:r>
            <a:r>
              <a:rPr lang="nb-NO" sz="1100" baseline="-25000" dirty="0" smtClean="0"/>
              <a:t>3</a:t>
            </a:r>
            <a:r>
              <a:rPr lang="nb-NO" sz="1100" dirty="0" smtClean="0"/>
              <a:t>Al</a:t>
            </a:r>
            <a:r>
              <a:rPr lang="nb-NO" sz="300" dirty="0" smtClean="0"/>
              <a:t> </a:t>
            </a:r>
            <a:r>
              <a:rPr lang="nb-NO" sz="1100" dirty="0" smtClean="0"/>
              <a:t>O</a:t>
            </a:r>
            <a:r>
              <a:rPr lang="nb-NO" sz="1100" baseline="-25000" dirty="0" smtClean="0"/>
              <a:t>10</a:t>
            </a:r>
            <a:r>
              <a:rPr lang="nb-NO" sz="300" baseline="-25000" dirty="0" smtClean="0"/>
              <a:t> </a:t>
            </a:r>
            <a:r>
              <a:rPr lang="nb-NO" sz="1100" dirty="0" smtClean="0"/>
              <a:t>(OH)</a:t>
            </a:r>
            <a:r>
              <a:rPr lang="nb-NO" sz="1100" baseline="-25000" dirty="0" smtClean="0"/>
              <a:t>2</a:t>
            </a:r>
            <a:r>
              <a:rPr lang="nb-NO" sz="300" dirty="0" smtClean="0"/>
              <a:t> </a:t>
            </a:r>
            <a:r>
              <a:rPr lang="nb-NO" sz="1100" dirty="0" smtClean="0"/>
              <a:t>(muscovite) </a:t>
            </a:r>
            <a:r>
              <a:rPr lang="nb-NO" sz="1100" dirty="0"/>
              <a:t>+ </a:t>
            </a:r>
            <a:r>
              <a:rPr lang="nb-NO" sz="1100" dirty="0" smtClean="0"/>
              <a:t>SiO</a:t>
            </a:r>
            <a:r>
              <a:rPr lang="nb-NO" sz="1100" baseline="-25000" dirty="0" smtClean="0"/>
              <a:t>2</a:t>
            </a:r>
            <a:r>
              <a:rPr lang="nb-NO" sz="200" dirty="0" smtClean="0"/>
              <a:t> </a:t>
            </a:r>
            <a:r>
              <a:rPr lang="nb-NO" sz="1100" dirty="0"/>
              <a:t>(quartz)  =  </a:t>
            </a:r>
            <a:r>
              <a:rPr lang="nb-NO" sz="1100" dirty="0" smtClean="0"/>
              <a:t>KAlSi</a:t>
            </a:r>
            <a:r>
              <a:rPr lang="nb-NO" sz="1100" baseline="-25000" dirty="0" smtClean="0"/>
              <a:t>3</a:t>
            </a:r>
            <a:r>
              <a:rPr lang="nb-NO" sz="1100" dirty="0" smtClean="0"/>
              <a:t>O</a:t>
            </a:r>
            <a:r>
              <a:rPr lang="nb-NO" sz="1100" baseline="-25000" dirty="0" smtClean="0"/>
              <a:t>8</a:t>
            </a:r>
            <a:r>
              <a:rPr lang="nb-NO" sz="300" dirty="0" smtClean="0"/>
              <a:t> </a:t>
            </a:r>
            <a:r>
              <a:rPr lang="nb-NO" sz="1100" dirty="0" smtClean="0"/>
              <a:t>(K-felspar) + Al</a:t>
            </a:r>
            <a:r>
              <a:rPr lang="nb-NO" sz="1100" baseline="-25000" dirty="0" smtClean="0"/>
              <a:t>3</a:t>
            </a:r>
            <a:r>
              <a:rPr lang="nb-NO" sz="1100" dirty="0" smtClean="0"/>
              <a:t>SiO</a:t>
            </a:r>
            <a:r>
              <a:rPr lang="nb-NO" sz="1100" baseline="-25000" dirty="0" smtClean="0"/>
              <a:t>5</a:t>
            </a:r>
            <a:r>
              <a:rPr lang="nb-NO" sz="300" dirty="0" smtClean="0"/>
              <a:t> </a:t>
            </a:r>
            <a:r>
              <a:rPr lang="nb-NO" sz="1100" dirty="0" smtClean="0"/>
              <a:t>(kynaite) + H</a:t>
            </a:r>
            <a:r>
              <a:rPr lang="nb-NO" sz="1100" baseline="-25000" dirty="0" smtClean="0"/>
              <a:t>2</a:t>
            </a:r>
            <a:r>
              <a:rPr lang="nb-NO" sz="1100" dirty="0" smtClean="0"/>
              <a:t>O</a:t>
            </a:r>
            <a:r>
              <a:rPr lang="nb-NO" sz="200" dirty="0" smtClean="0"/>
              <a:t> </a:t>
            </a:r>
            <a:r>
              <a:rPr lang="nb-NO" sz="1100" dirty="0"/>
              <a:t>(vapour)</a:t>
            </a:r>
            <a:r>
              <a:rPr lang="nb-NO" sz="1100" dirty="0" smtClean="0"/>
              <a:t> </a:t>
            </a:r>
          </a:p>
          <a:p>
            <a:r>
              <a:rPr lang="nb-NO" sz="1100" dirty="0" smtClean="0"/>
              <a:t>    or:  CaCO</a:t>
            </a:r>
            <a:r>
              <a:rPr lang="nb-NO" sz="1100" baseline="-25000" dirty="0" smtClean="0"/>
              <a:t>3</a:t>
            </a:r>
            <a:r>
              <a:rPr lang="nb-NO" sz="200" dirty="0" smtClean="0"/>
              <a:t> </a:t>
            </a:r>
            <a:r>
              <a:rPr lang="nb-NO" sz="1100" dirty="0" smtClean="0"/>
              <a:t>(calcite)  +  SiO</a:t>
            </a:r>
            <a:r>
              <a:rPr lang="nb-NO" sz="1100" baseline="-25000" dirty="0" smtClean="0"/>
              <a:t>2</a:t>
            </a:r>
            <a:r>
              <a:rPr lang="nb-NO" sz="600" dirty="0"/>
              <a:t> </a:t>
            </a:r>
            <a:r>
              <a:rPr lang="nb-NO" sz="1100" dirty="0" smtClean="0"/>
              <a:t>(quartz)  =  CaSiO</a:t>
            </a:r>
            <a:r>
              <a:rPr lang="nb-NO" sz="1100" baseline="-25000" dirty="0" smtClean="0"/>
              <a:t>3</a:t>
            </a:r>
            <a:r>
              <a:rPr lang="nb-NO" sz="200" dirty="0"/>
              <a:t> </a:t>
            </a:r>
            <a:r>
              <a:rPr lang="nb-NO" sz="1100" dirty="0" smtClean="0"/>
              <a:t>(wollastonite)  +  CO</a:t>
            </a:r>
            <a:r>
              <a:rPr lang="nb-NO" sz="1100" baseline="-25000" dirty="0" smtClean="0"/>
              <a:t>2</a:t>
            </a:r>
            <a:r>
              <a:rPr lang="nb-NO" sz="200" dirty="0" smtClean="0"/>
              <a:t> </a:t>
            </a:r>
            <a:r>
              <a:rPr lang="nb-NO" sz="1100" dirty="0" smtClean="0"/>
              <a:t>(vapour)</a:t>
            </a:r>
          </a:p>
        </p:txBody>
      </p:sp>
      <p:sp>
        <p:nvSpPr>
          <p:cNvPr id="4" name="Text Box 2"/>
          <p:cNvSpPr txBox="1">
            <a:spLocks noChangeArrowheads="1"/>
          </p:cNvSpPr>
          <p:nvPr/>
        </p:nvSpPr>
        <p:spPr bwMode="auto">
          <a:xfrm>
            <a:off x="4014080" y="1862016"/>
            <a:ext cx="2660152" cy="535531"/>
          </a:xfrm>
          <a:prstGeom prst="rect">
            <a:avLst/>
          </a:prstGeom>
          <a:noFill/>
          <a:ln w="9525">
            <a:noFill/>
            <a:miter lim="800000"/>
            <a:headEnd/>
            <a:tailEnd/>
          </a:ln>
        </p:spPr>
        <p:txBody>
          <a:bodyPr wrap="none">
            <a:spAutoFit/>
          </a:bodyPr>
          <a:lstStyle/>
          <a:p>
            <a:pPr>
              <a:lnSpc>
                <a:spcPct val="120000"/>
              </a:lnSpc>
            </a:pPr>
            <a:r>
              <a:rPr lang="nb-NO" sz="1200" dirty="0">
                <a:solidFill>
                  <a:srgbClr val="3399FF"/>
                </a:solidFill>
                <a:latin typeface="Symbol" pitchFamily="18" charset="2"/>
              </a:rPr>
              <a:t>D</a:t>
            </a:r>
            <a:r>
              <a:rPr lang="nb-NO" sz="1200" dirty="0">
                <a:solidFill>
                  <a:srgbClr val="3399FF"/>
                </a:solidFill>
              </a:rPr>
              <a:t>G = </a:t>
            </a:r>
            <a:r>
              <a:rPr lang="nb-NO" sz="1200" dirty="0">
                <a:solidFill>
                  <a:srgbClr val="3399FF"/>
                </a:solidFill>
                <a:latin typeface="Symbol" pitchFamily="18" charset="2"/>
              </a:rPr>
              <a:t>D</a:t>
            </a:r>
            <a:r>
              <a:rPr lang="nb-NO" sz="1200" dirty="0">
                <a:solidFill>
                  <a:srgbClr val="3399FF"/>
                </a:solidFill>
              </a:rPr>
              <a:t>E + </a:t>
            </a:r>
            <a:r>
              <a:rPr lang="nb-NO" sz="1200" dirty="0" err="1">
                <a:solidFill>
                  <a:srgbClr val="3399FF"/>
                </a:solidFill>
              </a:rPr>
              <a:t>p</a:t>
            </a:r>
            <a:r>
              <a:rPr lang="nb-NO" sz="1200" baseline="-25000" dirty="0" err="1">
                <a:solidFill>
                  <a:srgbClr val="3399FF"/>
                </a:solidFill>
              </a:rPr>
              <a:t>1</a:t>
            </a:r>
            <a:r>
              <a:rPr lang="nb-NO" sz="1200" dirty="0" err="1">
                <a:solidFill>
                  <a:srgbClr val="3399FF"/>
                </a:solidFill>
                <a:latin typeface="Symbol" pitchFamily="18" charset="2"/>
              </a:rPr>
              <a:t>D</a:t>
            </a:r>
            <a:r>
              <a:rPr lang="nb-NO" sz="1200" dirty="0" err="1">
                <a:solidFill>
                  <a:srgbClr val="3399FF"/>
                </a:solidFill>
              </a:rPr>
              <a:t>V</a:t>
            </a:r>
            <a:r>
              <a:rPr lang="nb-NO" sz="1200" dirty="0">
                <a:solidFill>
                  <a:srgbClr val="3399FF"/>
                </a:solidFill>
              </a:rPr>
              <a:t> – </a:t>
            </a:r>
            <a:r>
              <a:rPr lang="nb-NO" sz="1200" dirty="0" err="1">
                <a:solidFill>
                  <a:srgbClr val="3399FF"/>
                </a:solidFill>
              </a:rPr>
              <a:t>T</a:t>
            </a:r>
            <a:r>
              <a:rPr lang="nb-NO" sz="1200" baseline="-25000" dirty="0" err="1">
                <a:solidFill>
                  <a:srgbClr val="3399FF"/>
                </a:solidFill>
              </a:rPr>
              <a:t>1</a:t>
            </a:r>
            <a:r>
              <a:rPr lang="nb-NO" sz="1200" dirty="0" err="1">
                <a:solidFill>
                  <a:srgbClr val="3399FF"/>
                </a:solidFill>
                <a:latin typeface="Symbol" pitchFamily="18" charset="2"/>
              </a:rPr>
              <a:t>D</a:t>
            </a:r>
            <a:r>
              <a:rPr lang="nb-NO" sz="1200" dirty="0" err="1">
                <a:solidFill>
                  <a:srgbClr val="3399FF"/>
                </a:solidFill>
              </a:rPr>
              <a:t>S</a:t>
            </a:r>
            <a:r>
              <a:rPr lang="nb-NO" sz="1200" dirty="0">
                <a:solidFill>
                  <a:srgbClr val="3399FF"/>
                </a:solidFill>
              </a:rPr>
              <a:t> = 0</a:t>
            </a:r>
          </a:p>
          <a:p>
            <a:pPr>
              <a:lnSpc>
                <a:spcPct val="120000"/>
              </a:lnSpc>
            </a:pPr>
            <a:r>
              <a:rPr lang="nb-NO" sz="1200" dirty="0">
                <a:solidFill>
                  <a:srgbClr val="3399FF"/>
                </a:solidFill>
                <a:latin typeface="Symbol" pitchFamily="18" charset="2"/>
              </a:rPr>
              <a:t>D</a:t>
            </a:r>
            <a:r>
              <a:rPr lang="nb-NO" sz="1200" dirty="0">
                <a:solidFill>
                  <a:srgbClr val="3399FF"/>
                </a:solidFill>
              </a:rPr>
              <a:t>G = </a:t>
            </a:r>
            <a:r>
              <a:rPr lang="nb-NO" sz="1200" dirty="0">
                <a:solidFill>
                  <a:srgbClr val="3399FF"/>
                </a:solidFill>
                <a:latin typeface="Symbol" pitchFamily="18" charset="2"/>
              </a:rPr>
              <a:t>D</a:t>
            </a:r>
            <a:r>
              <a:rPr lang="nb-NO" sz="1200" dirty="0">
                <a:solidFill>
                  <a:srgbClr val="3399FF"/>
                </a:solidFill>
              </a:rPr>
              <a:t>E + (p</a:t>
            </a:r>
            <a:r>
              <a:rPr lang="nb-NO" sz="1200" baseline="-25000" dirty="0">
                <a:solidFill>
                  <a:srgbClr val="3399FF"/>
                </a:solidFill>
              </a:rPr>
              <a:t>1</a:t>
            </a:r>
            <a:r>
              <a:rPr lang="nb-NO" sz="1200" dirty="0">
                <a:solidFill>
                  <a:srgbClr val="3399FF"/>
                </a:solidFill>
              </a:rPr>
              <a:t>+dp)</a:t>
            </a:r>
            <a:r>
              <a:rPr lang="nb-NO" sz="1200" dirty="0">
                <a:solidFill>
                  <a:srgbClr val="3399FF"/>
                </a:solidFill>
                <a:latin typeface="Symbol" pitchFamily="18" charset="2"/>
              </a:rPr>
              <a:t>D</a:t>
            </a:r>
            <a:r>
              <a:rPr lang="nb-NO" sz="1200" dirty="0">
                <a:solidFill>
                  <a:srgbClr val="3399FF"/>
                </a:solidFill>
              </a:rPr>
              <a:t>V – (T</a:t>
            </a:r>
            <a:r>
              <a:rPr lang="nb-NO" sz="1200" baseline="-25000" dirty="0">
                <a:solidFill>
                  <a:srgbClr val="3399FF"/>
                </a:solidFill>
              </a:rPr>
              <a:t>1</a:t>
            </a:r>
            <a:r>
              <a:rPr lang="nb-NO" sz="1200" dirty="0">
                <a:solidFill>
                  <a:srgbClr val="3399FF"/>
                </a:solidFill>
              </a:rPr>
              <a:t>+dT)</a:t>
            </a:r>
            <a:r>
              <a:rPr lang="nb-NO" sz="1200" dirty="0">
                <a:solidFill>
                  <a:srgbClr val="3399FF"/>
                </a:solidFill>
                <a:latin typeface="Symbol" pitchFamily="18" charset="2"/>
              </a:rPr>
              <a:t>D</a:t>
            </a:r>
            <a:r>
              <a:rPr lang="nb-NO" sz="1200" dirty="0">
                <a:solidFill>
                  <a:srgbClr val="3399FF"/>
                </a:solidFill>
              </a:rPr>
              <a:t>S = </a:t>
            </a:r>
            <a:r>
              <a:rPr lang="nb-NO" sz="1200" dirty="0" smtClean="0">
                <a:solidFill>
                  <a:srgbClr val="3399FF"/>
                </a:solidFill>
              </a:rPr>
              <a:t>0</a:t>
            </a:r>
          </a:p>
        </p:txBody>
      </p:sp>
      <p:sp>
        <p:nvSpPr>
          <p:cNvPr id="7" name="Text Box 20"/>
          <p:cNvSpPr txBox="1">
            <a:spLocks noChangeArrowheads="1"/>
          </p:cNvSpPr>
          <p:nvPr/>
        </p:nvSpPr>
        <p:spPr bwMode="auto">
          <a:xfrm>
            <a:off x="4454997" y="3214196"/>
            <a:ext cx="1430392" cy="812530"/>
          </a:xfrm>
          <a:prstGeom prst="rect">
            <a:avLst/>
          </a:prstGeom>
          <a:solidFill>
            <a:srgbClr val="E5FFE5"/>
          </a:solidFill>
          <a:ln w="3175">
            <a:solidFill>
              <a:schemeClr val="tx1"/>
            </a:solidFill>
            <a:miter lim="800000"/>
            <a:headEnd/>
            <a:tailEnd/>
          </a:ln>
        </p:spPr>
        <p:txBody>
          <a:bodyPr wrap="none">
            <a:spAutoFit/>
          </a:bodyPr>
          <a:lstStyle/>
          <a:p>
            <a:pPr>
              <a:lnSpc>
                <a:spcPct val="120000"/>
              </a:lnSpc>
            </a:pPr>
            <a:r>
              <a:rPr lang="nb-NO" sz="1300" dirty="0" smtClean="0">
                <a:solidFill>
                  <a:srgbClr val="3399FF"/>
                </a:solidFill>
              </a:rPr>
              <a:t>dp</a:t>
            </a:r>
            <a:r>
              <a:rPr lang="nb-NO" sz="1300" dirty="0" smtClean="0">
                <a:solidFill>
                  <a:srgbClr val="3399FF"/>
                </a:solidFill>
                <a:latin typeface="Symbol" pitchFamily="18" charset="2"/>
              </a:rPr>
              <a:t>D</a:t>
            </a:r>
            <a:r>
              <a:rPr lang="nb-NO" sz="1300" dirty="0" smtClean="0">
                <a:solidFill>
                  <a:srgbClr val="3399FF"/>
                </a:solidFill>
              </a:rPr>
              <a:t>V </a:t>
            </a:r>
            <a:r>
              <a:rPr lang="nb-NO" sz="1300" dirty="0" smtClean="0">
                <a:solidFill>
                  <a:srgbClr val="3399FF"/>
                </a:solidFill>
                <a:latin typeface="Symbol" panose="05050102010706020507" pitchFamily="18" charset="2"/>
              </a:rPr>
              <a:t>-</a:t>
            </a:r>
            <a:r>
              <a:rPr lang="nb-NO" sz="1300" dirty="0" smtClean="0">
                <a:solidFill>
                  <a:srgbClr val="3399FF"/>
                </a:solidFill>
              </a:rPr>
              <a:t> dT</a:t>
            </a:r>
            <a:r>
              <a:rPr lang="nb-NO" sz="1300" dirty="0" smtClean="0">
                <a:solidFill>
                  <a:srgbClr val="3399FF"/>
                </a:solidFill>
                <a:latin typeface="Symbol" pitchFamily="18" charset="2"/>
              </a:rPr>
              <a:t>D</a:t>
            </a:r>
            <a:r>
              <a:rPr lang="nb-NO" sz="1300" dirty="0" smtClean="0">
                <a:solidFill>
                  <a:srgbClr val="3399FF"/>
                </a:solidFill>
              </a:rPr>
              <a:t>S = 0 </a:t>
            </a:r>
          </a:p>
          <a:p>
            <a:pPr>
              <a:lnSpc>
                <a:spcPct val="120000"/>
              </a:lnSpc>
            </a:pPr>
            <a:r>
              <a:rPr lang="nb-NO" sz="1300" dirty="0" smtClean="0">
                <a:solidFill>
                  <a:srgbClr val="3399FF"/>
                </a:solidFill>
              </a:rPr>
              <a:t>    dp</a:t>
            </a:r>
            <a:r>
              <a:rPr lang="nb-NO" sz="1300" dirty="0" smtClean="0">
                <a:solidFill>
                  <a:srgbClr val="3399FF"/>
                </a:solidFill>
                <a:latin typeface="Symbol" pitchFamily="18" charset="2"/>
              </a:rPr>
              <a:t>D</a:t>
            </a:r>
            <a:r>
              <a:rPr lang="nb-NO" sz="1300" dirty="0" smtClean="0">
                <a:solidFill>
                  <a:srgbClr val="3399FF"/>
                </a:solidFill>
              </a:rPr>
              <a:t>V </a:t>
            </a:r>
            <a:r>
              <a:rPr lang="nb-NO" sz="1300" dirty="0">
                <a:solidFill>
                  <a:srgbClr val="3399FF"/>
                </a:solidFill>
              </a:rPr>
              <a:t>= dT</a:t>
            </a:r>
            <a:r>
              <a:rPr lang="nb-NO" sz="1300" dirty="0">
                <a:solidFill>
                  <a:srgbClr val="3399FF"/>
                </a:solidFill>
                <a:latin typeface="Symbol" pitchFamily="18" charset="2"/>
              </a:rPr>
              <a:t>D</a:t>
            </a:r>
            <a:r>
              <a:rPr lang="nb-NO" sz="1300" dirty="0">
                <a:solidFill>
                  <a:srgbClr val="3399FF"/>
                </a:solidFill>
              </a:rPr>
              <a:t>S</a:t>
            </a:r>
          </a:p>
          <a:p>
            <a:pPr>
              <a:lnSpc>
                <a:spcPct val="120000"/>
              </a:lnSpc>
            </a:pPr>
            <a:r>
              <a:rPr lang="nb-NO" sz="1300" dirty="0">
                <a:solidFill>
                  <a:srgbClr val="3399FF"/>
                </a:solidFill>
              </a:rPr>
              <a:t>  </a:t>
            </a:r>
            <a:r>
              <a:rPr lang="nb-NO" sz="1300" dirty="0" smtClean="0">
                <a:solidFill>
                  <a:srgbClr val="3399FF"/>
                </a:solidFill>
              </a:rPr>
              <a:t>  dp/dT </a:t>
            </a:r>
            <a:r>
              <a:rPr lang="nb-NO" sz="1300" dirty="0">
                <a:solidFill>
                  <a:srgbClr val="3399FF"/>
                </a:solidFill>
              </a:rPr>
              <a:t>= </a:t>
            </a:r>
            <a:r>
              <a:rPr lang="nb-NO" sz="1300" dirty="0" smtClean="0">
                <a:solidFill>
                  <a:srgbClr val="3399FF"/>
                </a:solidFill>
                <a:latin typeface="Symbol" pitchFamily="18" charset="2"/>
              </a:rPr>
              <a:t>D</a:t>
            </a:r>
            <a:r>
              <a:rPr lang="nb-NO" sz="1300" dirty="0" smtClean="0">
                <a:solidFill>
                  <a:srgbClr val="3399FF"/>
                </a:solidFill>
              </a:rPr>
              <a:t>S/</a:t>
            </a:r>
            <a:r>
              <a:rPr lang="nb-NO" sz="1300" dirty="0" smtClean="0">
                <a:solidFill>
                  <a:srgbClr val="3399FF"/>
                </a:solidFill>
                <a:latin typeface="Symbol" pitchFamily="18" charset="2"/>
              </a:rPr>
              <a:t>D</a:t>
            </a:r>
            <a:r>
              <a:rPr lang="nb-NO" sz="1300" dirty="0" smtClean="0">
                <a:solidFill>
                  <a:srgbClr val="3399FF"/>
                </a:solidFill>
              </a:rPr>
              <a:t>V</a:t>
            </a:r>
            <a:endParaRPr lang="nb-NO" sz="1300" dirty="0">
              <a:solidFill>
                <a:srgbClr val="3399FF"/>
              </a:solidFill>
            </a:endParaRPr>
          </a:p>
        </p:txBody>
      </p:sp>
      <p:sp>
        <p:nvSpPr>
          <p:cNvPr id="8" name="Right Arrow 7"/>
          <p:cNvSpPr/>
          <p:nvPr/>
        </p:nvSpPr>
        <p:spPr>
          <a:xfrm rot="5400000">
            <a:off x="5021271" y="2806624"/>
            <a:ext cx="297845" cy="297056"/>
          </a:xfrm>
          <a:prstGeom prst="rightArrow">
            <a:avLst/>
          </a:prstGeom>
          <a:noFill/>
          <a:ln w="28575">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3" name="TextBox 2"/>
          <p:cNvSpPr txBox="1"/>
          <p:nvPr/>
        </p:nvSpPr>
        <p:spPr>
          <a:xfrm>
            <a:off x="3776168" y="2475257"/>
            <a:ext cx="3081832" cy="276999"/>
          </a:xfrm>
          <a:prstGeom prst="rect">
            <a:avLst/>
          </a:prstGeom>
          <a:noFill/>
        </p:spPr>
        <p:txBody>
          <a:bodyPr wrap="square" rtlCol="0">
            <a:spAutoFit/>
          </a:bodyPr>
          <a:lstStyle/>
          <a:p>
            <a:r>
              <a:rPr lang="nb-NO" sz="1200" dirty="0">
                <a:solidFill>
                  <a:srgbClr val="3399FF"/>
                </a:solidFill>
              </a:rPr>
              <a:t>Subtracting the upper from </a:t>
            </a:r>
            <a:r>
              <a:rPr lang="nb-NO" sz="1200" dirty="0" err="1" smtClean="0">
                <a:solidFill>
                  <a:srgbClr val="3399FF"/>
                </a:solidFill>
              </a:rPr>
              <a:t>the</a:t>
            </a:r>
            <a:r>
              <a:rPr lang="nb-NO" sz="1200" dirty="0" smtClean="0">
                <a:solidFill>
                  <a:srgbClr val="3399FF"/>
                </a:solidFill>
              </a:rPr>
              <a:t> </a:t>
            </a:r>
            <a:r>
              <a:rPr lang="nb-NO" sz="1200" dirty="0" err="1" smtClean="0">
                <a:solidFill>
                  <a:srgbClr val="3399FF"/>
                </a:solidFill>
              </a:rPr>
              <a:t>lower</a:t>
            </a:r>
            <a:r>
              <a:rPr lang="nb-NO" sz="1200" dirty="0" smtClean="0">
                <a:solidFill>
                  <a:srgbClr val="3399FF"/>
                </a:solidFill>
              </a:rPr>
              <a:t> equation</a:t>
            </a:r>
            <a:endParaRPr lang="en-US" sz="1200" dirty="0">
              <a:solidFill>
                <a:srgbClr val="3399FF"/>
              </a:solidFill>
            </a:endParaRPr>
          </a:p>
        </p:txBody>
      </p:sp>
      <p:sp>
        <p:nvSpPr>
          <p:cNvPr id="11" name="TextBox 10"/>
          <p:cNvSpPr txBox="1"/>
          <p:nvPr/>
        </p:nvSpPr>
        <p:spPr>
          <a:xfrm>
            <a:off x="156681" y="5199965"/>
            <a:ext cx="6120680" cy="907941"/>
          </a:xfrm>
          <a:prstGeom prst="rect">
            <a:avLst/>
          </a:prstGeom>
          <a:noFill/>
        </p:spPr>
        <p:txBody>
          <a:bodyPr wrap="square" rtlCol="0">
            <a:spAutoFit/>
          </a:bodyPr>
          <a:lstStyle/>
          <a:p>
            <a:r>
              <a:rPr lang="nb-NO" sz="1200" dirty="0" smtClean="0">
                <a:solidFill>
                  <a:srgbClr val="3399FF"/>
                </a:solidFill>
              </a:rPr>
              <a:t>Always: </a:t>
            </a:r>
            <a:r>
              <a:rPr lang="nb-NO" sz="1200" dirty="0" smtClean="0">
                <a:solidFill>
                  <a:srgbClr val="3399FF"/>
                </a:solidFill>
                <a:latin typeface="Symbol" pitchFamily="18" charset="2"/>
              </a:rPr>
              <a:t>D</a:t>
            </a:r>
            <a:r>
              <a:rPr lang="nb-NO" sz="1200" dirty="0" smtClean="0">
                <a:solidFill>
                  <a:srgbClr val="3399FF"/>
                </a:solidFill>
              </a:rPr>
              <a:t>V&lt;0</a:t>
            </a:r>
          </a:p>
          <a:p>
            <a:pPr>
              <a:lnSpc>
                <a:spcPts val="600"/>
              </a:lnSpc>
            </a:pPr>
            <a:r>
              <a:rPr lang="nb-NO" sz="1200" dirty="0" smtClean="0">
                <a:solidFill>
                  <a:srgbClr val="3399FF"/>
                </a:solidFill>
              </a:rPr>
              <a:t> </a:t>
            </a:r>
          </a:p>
          <a:p>
            <a:r>
              <a:rPr lang="nb-NO" sz="1200" dirty="0" smtClean="0">
                <a:solidFill>
                  <a:srgbClr val="3399FF"/>
                </a:solidFill>
              </a:rPr>
              <a:t>Commonly </a:t>
            </a:r>
            <a:r>
              <a:rPr lang="nb-NO" sz="1200" dirty="0" smtClean="0">
                <a:solidFill>
                  <a:srgbClr val="3399FF"/>
                </a:solidFill>
                <a:latin typeface="Symbol" pitchFamily="18" charset="2"/>
              </a:rPr>
              <a:t>D</a:t>
            </a:r>
            <a:r>
              <a:rPr lang="nb-NO" sz="1200" dirty="0" smtClean="0">
                <a:solidFill>
                  <a:srgbClr val="3399FF"/>
                </a:solidFill>
              </a:rPr>
              <a:t>S is also negative, but sometimes the high-presure phase(s) has/have higher entropy than the the reacting low-low pressure phases</a:t>
            </a:r>
          </a:p>
          <a:p>
            <a:r>
              <a:rPr lang="nb-NO" sz="1200" dirty="0">
                <a:solidFill>
                  <a:srgbClr val="3399FF"/>
                </a:solidFill>
              </a:rPr>
              <a:t> </a:t>
            </a:r>
            <a:r>
              <a:rPr lang="nb-NO" sz="1200" dirty="0" smtClean="0">
                <a:solidFill>
                  <a:srgbClr val="3399FF"/>
                </a:solidFill>
              </a:rPr>
              <a:t>  (e.g. S</a:t>
            </a:r>
            <a:r>
              <a:rPr lang="nb-NO" sz="1200" baseline="-14000" dirty="0" smtClean="0">
                <a:solidFill>
                  <a:srgbClr val="3399FF"/>
                </a:solidFill>
              </a:rPr>
              <a:t>sillimanite</a:t>
            </a:r>
            <a:r>
              <a:rPr lang="nb-NO" sz="1200" dirty="0" smtClean="0">
                <a:solidFill>
                  <a:srgbClr val="3399FF"/>
                </a:solidFill>
              </a:rPr>
              <a:t> &gt; S</a:t>
            </a:r>
            <a:r>
              <a:rPr lang="nb-NO" sz="1200" baseline="-14000" dirty="0" smtClean="0">
                <a:solidFill>
                  <a:srgbClr val="3399FF"/>
                </a:solidFill>
              </a:rPr>
              <a:t>andalusite</a:t>
            </a:r>
            <a:r>
              <a:rPr lang="nb-NO" sz="1200" dirty="0" smtClean="0">
                <a:solidFill>
                  <a:srgbClr val="3399FF"/>
                </a:solidFill>
              </a:rPr>
              <a:t>  and  S</a:t>
            </a:r>
            <a:r>
              <a:rPr lang="nb-NO" sz="1200" baseline="-14000" dirty="0" smtClean="0">
                <a:solidFill>
                  <a:srgbClr val="3399FF"/>
                </a:solidFill>
              </a:rPr>
              <a:t>bridgmanite</a:t>
            </a:r>
            <a:r>
              <a:rPr lang="nb-NO" sz="1200" dirty="0">
                <a:solidFill>
                  <a:srgbClr val="3399FF"/>
                </a:solidFill>
              </a:rPr>
              <a:t> </a:t>
            </a:r>
            <a:r>
              <a:rPr lang="nb-NO" sz="1200" dirty="0" smtClean="0">
                <a:solidFill>
                  <a:srgbClr val="3399FF"/>
                </a:solidFill>
              </a:rPr>
              <a:t>&gt; S</a:t>
            </a:r>
            <a:r>
              <a:rPr lang="nb-NO" sz="1200" baseline="-14000" dirty="0" smtClean="0">
                <a:solidFill>
                  <a:srgbClr val="3399FF"/>
                </a:solidFill>
              </a:rPr>
              <a:t>akimotoite</a:t>
            </a:r>
            <a:r>
              <a:rPr lang="nb-NO" sz="1200" dirty="0" smtClean="0">
                <a:solidFill>
                  <a:srgbClr val="3399FF"/>
                </a:solidFill>
              </a:rPr>
              <a:t>).     </a:t>
            </a:r>
            <a:endParaRPr lang="en-US" sz="1200" dirty="0">
              <a:solidFill>
                <a:srgbClr val="3399FF"/>
              </a:solidFill>
            </a:endParaRPr>
          </a:p>
        </p:txBody>
      </p:sp>
      <p:sp>
        <p:nvSpPr>
          <p:cNvPr id="12" name="TextBox 11"/>
          <p:cNvSpPr txBox="1"/>
          <p:nvPr/>
        </p:nvSpPr>
        <p:spPr>
          <a:xfrm>
            <a:off x="156681" y="6714815"/>
            <a:ext cx="6120680" cy="1092607"/>
          </a:xfrm>
          <a:prstGeom prst="rect">
            <a:avLst/>
          </a:prstGeom>
          <a:noFill/>
        </p:spPr>
        <p:txBody>
          <a:bodyPr wrap="square" rtlCol="0">
            <a:spAutoFit/>
          </a:bodyPr>
          <a:lstStyle/>
          <a:p>
            <a:r>
              <a:rPr lang="nb-NO" sz="1200" dirty="0" smtClean="0">
                <a:solidFill>
                  <a:srgbClr val="3399FF"/>
                </a:solidFill>
              </a:rPr>
              <a:t>Always: </a:t>
            </a:r>
            <a:r>
              <a:rPr lang="nb-NO" sz="1200" dirty="0" smtClean="0">
                <a:solidFill>
                  <a:srgbClr val="3399FF"/>
                </a:solidFill>
                <a:latin typeface="Symbol" pitchFamily="18" charset="2"/>
              </a:rPr>
              <a:t>D</a:t>
            </a:r>
            <a:r>
              <a:rPr lang="nb-NO" sz="1200" dirty="0" smtClean="0">
                <a:solidFill>
                  <a:srgbClr val="3399FF"/>
                </a:solidFill>
              </a:rPr>
              <a:t>S &gt; 0</a:t>
            </a:r>
          </a:p>
          <a:p>
            <a:pPr>
              <a:lnSpc>
                <a:spcPts val="600"/>
              </a:lnSpc>
            </a:pPr>
            <a:r>
              <a:rPr lang="nb-NO" sz="1200" dirty="0" smtClean="0">
                <a:solidFill>
                  <a:srgbClr val="3399FF"/>
                </a:solidFill>
              </a:rPr>
              <a:t> </a:t>
            </a:r>
          </a:p>
          <a:p>
            <a:r>
              <a:rPr lang="nb-NO" sz="1200" dirty="0" smtClean="0">
                <a:solidFill>
                  <a:srgbClr val="3399FF"/>
                </a:solidFill>
              </a:rPr>
              <a:t>Normally </a:t>
            </a:r>
            <a:r>
              <a:rPr lang="nb-NO" sz="1200" dirty="0" smtClean="0">
                <a:solidFill>
                  <a:srgbClr val="3399FF"/>
                </a:solidFill>
                <a:latin typeface="Symbol" pitchFamily="18" charset="2"/>
              </a:rPr>
              <a:t>D</a:t>
            </a:r>
            <a:r>
              <a:rPr lang="nb-NO" sz="1200" dirty="0" smtClean="0">
                <a:solidFill>
                  <a:srgbClr val="3399FF"/>
                </a:solidFill>
              </a:rPr>
              <a:t>V is also positive, but melts are more compressible than solids, leading to steadily decreasing </a:t>
            </a:r>
            <a:r>
              <a:rPr lang="nb-NO" sz="1200" dirty="0" smtClean="0">
                <a:solidFill>
                  <a:srgbClr val="3399FF"/>
                </a:solidFill>
                <a:latin typeface="Symbol" pitchFamily="18" charset="2"/>
              </a:rPr>
              <a:t>D</a:t>
            </a:r>
            <a:r>
              <a:rPr lang="nb-NO" sz="1200" dirty="0" smtClean="0">
                <a:solidFill>
                  <a:srgbClr val="3399FF"/>
                </a:solidFill>
              </a:rPr>
              <a:t>V with increasing p within the stability range of a certain subsolidus mineral assemblage. Exceptionally, this may lead to negative </a:t>
            </a:r>
            <a:r>
              <a:rPr lang="nb-NO" sz="1200" dirty="0" smtClean="0">
                <a:solidFill>
                  <a:srgbClr val="3399FF"/>
                </a:solidFill>
                <a:latin typeface="Symbol" pitchFamily="18" charset="2"/>
              </a:rPr>
              <a:t>D</a:t>
            </a:r>
            <a:r>
              <a:rPr lang="nb-NO" sz="1200" dirty="0" smtClean="0">
                <a:solidFill>
                  <a:srgbClr val="3399FF"/>
                </a:solidFill>
              </a:rPr>
              <a:t>V and an associated melt-solid density cross-over.</a:t>
            </a:r>
            <a:endParaRPr lang="en-US" sz="1200" dirty="0">
              <a:solidFill>
                <a:srgbClr val="3399FF"/>
              </a:solidFill>
            </a:endParaRPr>
          </a:p>
        </p:txBody>
      </p:sp>
      <p:sp>
        <p:nvSpPr>
          <p:cNvPr id="13" name="TextBox 12"/>
          <p:cNvSpPr txBox="1"/>
          <p:nvPr/>
        </p:nvSpPr>
        <p:spPr>
          <a:xfrm>
            <a:off x="206570" y="8732240"/>
            <a:ext cx="6120680" cy="907941"/>
          </a:xfrm>
          <a:prstGeom prst="rect">
            <a:avLst/>
          </a:prstGeom>
          <a:noFill/>
        </p:spPr>
        <p:txBody>
          <a:bodyPr wrap="square" rtlCol="0">
            <a:spAutoFit/>
          </a:bodyPr>
          <a:lstStyle/>
          <a:p>
            <a:r>
              <a:rPr lang="nb-NO" sz="1200" dirty="0" smtClean="0">
                <a:solidFill>
                  <a:srgbClr val="3399FF"/>
                </a:solidFill>
              </a:rPr>
              <a:t>Always: </a:t>
            </a:r>
            <a:r>
              <a:rPr lang="nb-NO" sz="1200" dirty="0" smtClean="0">
                <a:solidFill>
                  <a:srgbClr val="3399FF"/>
                </a:solidFill>
                <a:latin typeface="Symbol" pitchFamily="18" charset="2"/>
              </a:rPr>
              <a:t>D</a:t>
            </a:r>
            <a:r>
              <a:rPr lang="nb-NO" sz="1200" dirty="0" smtClean="0">
                <a:solidFill>
                  <a:srgbClr val="3399FF"/>
                </a:solidFill>
              </a:rPr>
              <a:t>S &gt; 0</a:t>
            </a:r>
          </a:p>
          <a:p>
            <a:pPr>
              <a:lnSpc>
                <a:spcPts val="600"/>
              </a:lnSpc>
            </a:pPr>
            <a:r>
              <a:rPr lang="nb-NO" sz="1200" dirty="0" smtClean="0">
                <a:solidFill>
                  <a:srgbClr val="3399FF"/>
                </a:solidFill>
              </a:rPr>
              <a:t> </a:t>
            </a:r>
          </a:p>
          <a:p>
            <a:r>
              <a:rPr lang="nb-NO" sz="1200" dirty="0" smtClean="0">
                <a:solidFill>
                  <a:srgbClr val="3399FF"/>
                </a:solidFill>
                <a:latin typeface="Symbol" pitchFamily="18" charset="2"/>
              </a:rPr>
              <a:t>D</a:t>
            </a:r>
            <a:r>
              <a:rPr lang="nb-NO" sz="1200" dirty="0" smtClean="0">
                <a:solidFill>
                  <a:srgbClr val="3399FF"/>
                </a:solidFill>
              </a:rPr>
              <a:t>V is positive at low pressure, but fluids are very compressible, leading to steadily decreasing </a:t>
            </a:r>
            <a:r>
              <a:rPr lang="nb-NO" sz="1200" dirty="0" smtClean="0">
                <a:solidFill>
                  <a:srgbClr val="3399FF"/>
                </a:solidFill>
                <a:latin typeface="Symbol" pitchFamily="18" charset="2"/>
              </a:rPr>
              <a:t>D</a:t>
            </a:r>
            <a:r>
              <a:rPr lang="nb-NO" sz="1200" dirty="0" smtClean="0">
                <a:solidFill>
                  <a:srgbClr val="3399FF"/>
                </a:solidFill>
              </a:rPr>
              <a:t>V with increasing p within the stability range of a certain subsolidus mineral assemblage. Exceptionally, this may lead to negative </a:t>
            </a:r>
            <a:r>
              <a:rPr lang="nb-NO" sz="1200" dirty="0" smtClean="0">
                <a:solidFill>
                  <a:srgbClr val="3399FF"/>
                </a:solidFill>
                <a:latin typeface="Symbol" pitchFamily="18" charset="2"/>
              </a:rPr>
              <a:t>D</a:t>
            </a:r>
            <a:r>
              <a:rPr lang="nb-NO" sz="1200" dirty="0" smtClean="0">
                <a:solidFill>
                  <a:srgbClr val="3399FF"/>
                </a:solidFill>
              </a:rPr>
              <a:t>V and an </a:t>
            </a:r>
            <a:r>
              <a:rPr lang="nb-NO" sz="1200" dirty="0" err="1" smtClean="0">
                <a:solidFill>
                  <a:srgbClr val="3399FF"/>
                </a:solidFill>
              </a:rPr>
              <a:t>associated</a:t>
            </a:r>
            <a:r>
              <a:rPr lang="nb-NO" sz="1200" dirty="0" smtClean="0">
                <a:solidFill>
                  <a:srgbClr val="3399FF"/>
                </a:solidFill>
              </a:rPr>
              <a:t> fluid-solid density cross-over.</a:t>
            </a:r>
            <a:endParaRPr lang="en-US" sz="1200" dirty="0">
              <a:solidFill>
                <a:srgbClr val="3399FF"/>
              </a:solidFill>
            </a:endParaRPr>
          </a:p>
        </p:txBody>
      </p:sp>
      <p:sp>
        <p:nvSpPr>
          <p:cNvPr id="14" name="TextBox 13"/>
          <p:cNvSpPr txBox="1"/>
          <p:nvPr/>
        </p:nvSpPr>
        <p:spPr>
          <a:xfrm>
            <a:off x="68307" y="56456"/>
            <a:ext cx="902748" cy="307777"/>
          </a:xfrm>
          <a:prstGeom prst="rect">
            <a:avLst/>
          </a:prstGeom>
          <a:noFill/>
        </p:spPr>
        <p:txBody>
          <a:bodyPr wrap="none" rtlCol="0">
            <a:spAutoFit/>
          </a:bodyPr>
          <a:lstStyle/>
          <a:p>
            <a:r>
              <a:rPr lang="nb-NO" b="1" smtClean="0"/>
              <a:t>Exercises</a:t>
            </a:r>
            <a:endParaRPr lang="nb-NO" sz="1100" dirty="0"/>
          </a:p>
        </p:txBody>
      </p:sp>
      <p:sp>
        <p:nvSpPr>
          <p:cNvPr id="15" name="Text Box 20"/>
          <p:cNvSpPr txBox="1">
            <a:spLocks noChangeArrowheads="1"/>
          </p:cNvSpPr>
          <p:nvPr/>
        </p:nvSpPr>
        <p:spPr bwMode="auto">
          <a:xfrm>
            <a:off x="4653136" y="1036620"/>
            <a:ext cx="1497974" cy="794064"/>
          </a:xfrm>
          <a:prstGeom prst="rect">
            <a:avLst/>
          </a:prstGeom>
          <a:solidFill>
            <a:srgbClr val="E5FFE5"/>
          </a:solidFill>
          <a:ln w="3175">
            <a:solidFill>
              <a:schemeClr val="tx1"/>
            </a:solidFill>
            <a:miter lim="800000"/>
            <a:headEnd/>
            <a:tailEnd/>
          </a:ln>
        </p:spPr>
        <p:txBody>
          <a:bodyPr wrap="none">
            <a:spAutoFit/>
          </a:bodyPr>
          <a:lstStyle/>
          <a:p>
            <a:pPr>
              <a:lnSpc>
                <a:spcPct val="120000"/>
              </a:lnSpc>
            </a:pPr>
            <a:r>
              <a:rPr lang="nb-NO" sz="1200" b="1" dirty="0" err="1">
                <a:solidFill>
                  <a:srgbClr val="3399FF"/>
                </a:solidFill>
              </a:rPr>
              <a:t>Clayperon-equation</a:t>
            </a:r>
            <a:endParaRPr lang="en-US" sz="1200" b="1" dirty="0">
              <a:solidFill>
                <a:srgbClr val="3399FF"/>
              </a:solidFill>
            </a:endParaRPr>
          </a:p>
          <a:p>
            <a:pPr>
              <a:lnSpc>
                <a:spcPct val="120000"/>
              </a:lnSpc>
            </a:pPr>
            <a:r>
              <a:rPr lang="nb-NO" sz="1300" dirty="0" err="1" smtClean="0">
                <a:solidFill>
                  <a:srgbClr val="3399FF"/>
                </a:solidFill>
              </a:rPr>
              <a:t>dp</a:t>
            </a:r>
            <a:r>
              <a:rPr lang="nb-NO" sz="1300" dirty="0" err="1" smtClean="0">
                <a:solidFill>
                  <a:srgbClr val="3399FF"/>
                </a:solidFill>
                <a:latin typeface="Symbol" pitchFamily="18" charset="2"/>
              </a:rPr>
              <a:t>D</a:t>
            </a:r>
            <a:r>
              <a:rPr lang="nb-NO" sz="1300" dirty="0" err="1" smtClean="0">
                <a:solidFill>
                  <a:srgbClr val="3399FF"/>
                </a:solidFill>
              </a:rPr>
              <a:t>V</a:t>
            </a:r>
            <a:r>
              <a:rPr lang="nb-NO" sz="1300" dirty="0" smtClean="0">
                <a:solidFill>
                  <a:srgbClr val="3399FF"/>
                </a:solidFill>
              </a:rPr>
              <a:t> </a:t>
            </a:r>
            <a:r>
              <a:rPr lang="nb-NO" sz="1300" dirty="0">
                <a:solidFill>
                  <a:srgbClr val="3399FF"/>
                </a:solidFill>
              </a:rPr>
              <a:t>= dT</a:t>
            </a:r>
            <a:r>
              <a:rPr lang="nb-NO" sz="1300" dirty="0">
                <a:solidFill>
                  <a:srgbClr val="3399FF"/>
                </a:solidFill>
                <a:latin typeface="Symbol" pitchFamily="18" charset="2"/>
              </a:rPr>
              <a:t>D</a:t>
            </a:r>
            <a:r>
              <a:rPr lang="nb-NO" sz="1300" dirty="0">
                <a:solidFill>
                  <a:srgbClr val="3399FF"/>
                </a:solidFill>
              </a:rPr>
              <a:t>S</a:t>
            </a:r>
          </a:p>
          <a:p>
            <a:pPr>
              <a:lnSpc>
                <a:spcPct val="120000"/>
              </a:lnSpc>
            </a:pPr>
            <a:r>
              <a:rPr lang="nb-NO" sz="1300" dirty="0">
                <a:solidFill>
                  <a:srgbClr val="3399FF"/>
                </a:solidFill>
              </a:rPr>
              <a:t> </a:t>
            </a:r>
            <a:r>
              <a:rPr lang="nb-NO" sz="1300" dirty="0" err="1" smtClean="0">
                <a:solidFill>
                  <a:srgbClr val="3399FF"/>
                </a:solidFill>
              </a:rPr>
              <a:t>dp</a:t>
            </a:r>
            <a:r>
              <a:rPr lang="nb-NO" sz="1300" dirty="0" smtClean="0">
                <a:solidFill>
                  <a:srgbClr val="3399FF"/>
                </a:solidFill>
              </a:rPr>
              <a:t>/</a:t>
            </a:r>
            <a:r>
              <a:rPr lang="nb-NO" sz="1300" dirty="0" err="1" smtClean="0">
                <a:solidFill>
                  <a:srgbClr val="3399FF"/>
                </a:solidFill>
              </a:rPr>
              <a:t>dT</a:t>
            </a:r>
            <a:r>
              <a:rPr lang="nb-NO" sz="1300" dirty="0" smtClean="0">
                <a:solidFill>
                  <a:srgbClr val="3399FF"/>
                </a:solidFill>
              </a:rPr>
              <a:t> </a:t>
            </a:r>
            <a:r>
              <a:rPr lang="nb-NO" sz="1300" dirty="0">
                <a:solidFill>
                  <a:srgbClr val="3399FF"/>
                </a:solidFill>
              </a:rPr>
              <a:t>= </a:t>
            </a:r>
            <a:r>
              <a:rPr lang="nb-NO" sz="1300" dirty="0" smtClean="0">
                <a:solidFill>
                  <a:srgbClr val="3399FF"/>
                </a:solidFill>
                <a:latin typeface="Symbol" pitchFamily="18" charset="2"/>
              </a:rPr>
              <a:t>D</a:t>
            </a:r>
            <a:r>
              <a:rPr lang="nb-NO" sz="1300" dirty="0" smtClean="0">
                <a:solidFill>
                  <a:srgbClr val="3399FF"/>
                </a:solidFill>
              </a:rPr>
              <a:t>S/</a:t>
            </a:r>
            <a:r>
              <a:rPr lang="nb-NO" sz="1300" dirty="0" smtClean="0">
                <a:solidFill>
                  <a:srgbClr val="3399FF"/>
                </a:solidFill>
                <a:latin typeface="Symbol" pitchFamily="18" charset="2"/>
              </a:rPr>
              <a:t>D</a:t>
            </a:r>
            <a:r>
              <a:rPr lang="nb-NO" sz="1300" dirty="0" smtClean="0">
                <a:solidFill>
                  <a:srgbClr val="3399FF"/>
                </a:solidFill>
              </a:rPr>
              <a:t>V</a:t>
            </a:r>
            <a:endParaRPr lang="nb-NO" sz="1300" dirty="0">
              <a:solidFill>
                <a:srgbClr val="3399FF"/>
              </a:solidFill>
            </a:endParaRPr>
          </a:p>
        </p:txBody>
      </p:sp>
      <p:grpSp>
        <p:nvGrpSpPr>
          <p:cNvPr id="2" name="Group 1"/>
          <p:cNvGrpSpPr/>
          <p:nvPr/>
        </p:nvGrpSpPr>
        <p:grpSpPr>
          <a:xfrm>
            <a:off x="267904" y="1756348"/>
            <a:ext cx="1982862" cy="2397608"/>
            <a:chOff x="121188" y="1720331"/>
            <a:chExt cx="3659438" cy="3712936"/>
          </a:xfrm>
        </p:grpSpPr>
        <p:sp>
          <p:nvSpPr>
            <p:cNvPr id="16" name="Rectangle 4"/>
            <p:cNvSpPr>
              <a:spLocks noChangeArrowheads="1"/>
            </p:cNvSpPr>
            <p:nvPr/>
          </p:nvSpPr>
          <p:spPr bwMode="auto">
            <a:xfrm>
              <a:off x="591338" y="1720331"/>
              <a:ext cx="3189288" cy="3221237"/>
            </a:xfrm>
            <a:prstGeom prst="rect">
              <a:avLst/>
            </a:prstGeom>
            <a:solidFill>
              <a:srgbClr val="EAEAEA"/>
            </a:solidFill>
            <a:ln w="19050">
              <a:solidFill>
                <a:srgbClr val="000000"/>
              </a:solidFill>
              <a:miter lim="800000"/>
              <a:headEnd/>
              <a:tailEnd/>
            </a:ln>
          </p:spPr>
          <p:txBody>
            <a:bodyPr wrap="none" anchor="ctr"/>
            <a:lstStyle/>
            <a:p>
              <a:pPr algn="ctr"/>
              <a:endParaRPr lang="en-US" sz="2400"/>
            </a:p>
          </p:txBody>
        </p:sp>
        <p:sp>
          <p:nvSpPr>
            <p:cNvPr id="17" name="Line 5"/>
            <p:cNvSpPr>
              <a:spLocks noChangeShapeType="1"/>
            </p:cNvSpPr>
            <p:nvPr/>
          </p:nvSpPr>
          <p:spPr bwMode="auto">
            <a:xfrm flipV="1">
              <a:off x="583859" y="1990405"/>
              <a:ext cx="3189287" cy="1943100"/>
            </a:xfrm>
            <a:prstGeom prst="line">
              <a:avLst/>
            </a:prstGeom>
            <a:noFill/>
            <a:ln w="12700">
              <a:solidFill>
                <a:schemeClr val="tx1"/>
              </a:solidFill>
              <a:round/>
              <a:headEnd/>
              <a:tailEnd/>
            </a:ln>
          </p:spPr>
          <p:txBody>
            <a:bodyPr/>
            <a:lstStyle/>
            <a:p>
              <a:endParaRPr lang="nb-NO"/>
            </a:p>
          </p:txBody>
        </p:sp>
        <p:sp>
          <p:nvSpPr>
            <p:cNvPr id="18" name="Rectangle 6"/>
            <p:cNvSpPr>
              <a:spLocks noChangeArrowheads="1"/>
            </p:cNvSpPr>
            <p:nvPr/>
          </p:nvSpPr>
          <p:spPr bwMode="auto">
            <a:xfrm>
              <a:off x="2015266" y="3871786"/>
              <a:ext cx="1757880" cy="476623"/>
            </a:xfrm>
            <a:prstGeom prst="rect">
              <a:avLst/>
            </a:prstGeom>
            <a:noFill/>
            <a:ln w="9525">
              <a:noFill/>
              <a:miter lim="800000"/>
              <a:headEnd/>
              <a:tailEnd/>
            </a:ln>
          </p:spPr>
          <p:txBody>
            <a:bodyPr wrap="none">
              <a:spAutoFit/>
            </a:bodyPr>
            <a:lstStyle/>
            <a:p>
              <a:r>
                <a:rPr lang="nb-NO" b="1" i="1" dirty="0" err="1" smtClean="0">
                  <a:solidFill>
                    <a:srgbClr val="0000FF"/>
                  </a:solidFill>
                </a:rPr>
                <a:t>andalusite</a:t>
              </a:r>
              <a:endParaRPr lang="en-US" b="1" i="1" dirty="0">
                <a:solidFill>
                  <a:srgbClr val="0000FF"/>
                </a:solidFill>
              </a:endParaRPr>
            </a:p>
          </p:txBody>
        </p:sp>
        <p:sp>
          <p:nvSpPr>
            <p:cNvPr id="19" name="Text Box 7"/>
            <p:cNvSpPr txBox="1">
              <a:spLocks noChangeArrowheads="1"/>
            </p:cNvSpPr>
            <p:nvPr/>
          </p:nvSpPr>
          <p:spPr bwMode="auto">
            <a:xfrm>
              <a:off x="1030222" y="2053895"/>
              <a:ext cx="1334828" cy="476623"/>
            </a:xfrm>
            <a:prstGeom prst="rect">
              <a:avLst/>
            </a:prstGeom>
            <a:noFill/>
            <a:ln w="9525">
              <a:noFill/>
              <a:miter lim="800000"/>
              <a:headEnd/>
              <a:tailEnd/>
            </a:ln>
          </p:spPr>
          <p:txBody>
            <a:bodyPr wrap="none">
              <a:spAutoFit/>
            </a:bodyPr>
            <a:lstStyle/>
            <a:p>
              <a:r>
                <a:rPr lang="nb-NO" b="1" i="1" dirty="0" err="1" smtClean="0">
                  <a:solidFill>
                    <a:srgbClr val="0000FF"/>
                  </a:solidFill>
                </a:rPr>
                <a:t>kyanite</a:t>
              </a:r>
              <a:endParaRPr lang="en-US" b="1" i="1" dirty="0">
                <a:solidFill>
                  <a:srgbClr val="0000FF"/>
                </a:solidFill>
              </a:endParaRPr>
            </a:p>
          </p:txBody>
        </p:sp>
        <p:sp>
          <p:nvSpPr>
            <p:cNvPr id="20" name="Text Box 8"/>
            <p:cNvSpPr txBox="1">
              <a:spLocks noChangeArrowheads="1"/>
            </p:cNvSpPr>
            <p:nvPr/>
          </p:nvSpPr>
          <p:spPr bwMode="auto">
            <a:xfrm>
              <a:off x="121188" y="1840400"/>
              <a:ext cx="553811" cy="571948"/>
            </a:xfrm>
            <a:prstGeom prst="rect">
              <a:avLst/>
            </a:prstGeom>
            <a:noFill/>
            <a:ln w="9525">
              <a:noFill/>
              <a:miter lim="800000"/>
              <a:headEnd/>
              <a:tailEnd/>
            </a:ln>
          </p:spPr>
          <p:txBody>
            <a:bodyPr wrap="none">
              <a:spAutoFit/>
            </a:bodyPr>
            <a:lstStyle/>
            <a:p>
              <a:r>
                <a:rPr lang="nb-NO" sz="1800" dirty="0"/>
                <a:t>p</a:t>
              </a:r>
              <a:endParaRPr lang="en-US" sz="1800" dirty="0"/>
            </a:p>
          </p:txBody>
        </p:sp>
        <p:sp>
          <p:nvSpPr>
            <p:cNvPr id="21" name="Text Box 9"/>
            <p:cNvSpPr txBox="1">
              <a:spLocks noChangeArrowheads="1"/>
            </p:cNvSpPr>
            <p:nvPr/>
          </p:nvSpPr>
          <p:spPr bwMode="auto">
            <a:xfrm>
              <a:off x="2988097" y="4861319"/>
              <a:ext cx="601146" cy="571948"/>
            </a:xfrm>
            <a:prstGeom prst="rect">
              <a:avLst/>
            </a:prstGeom>
            <a:noFill/>
            <a:ln w="9525">
              <a:noFill/>
              <a:miter lim="800000"/>
              <a:headEnd/>
              <a:tailEnd/>
            </a:ln>
          </p:spPr>
          <p:txBody>
            <a:bodyPr wrap="none">
              <a:spAutoFit/>
            </a:bodyPr>
            <a:lstStyle/>
            <a:p>
              <a:r>
                <a:rPr lang="nb-NO" sz="1800" dirty="0"/>
                <a:t>T</a:t>
              </a:r>
              <a:endParaRPr lang="en-US" sz="1800" dirty="0"/>
            </a:p>
          </p:txBody>
        </p:sp>
        <p:sp>
          <p:nvSpPr>
            <p:cNvPr id="22" name="Line 10"/>
            <p:cNvSpPr>
              <a:spLocks noChangeShapeType="1"/>
            </p:cNvSpPr>
            <p:nvPr/>
          </p:nvSpPr>
          <p:spPr bwMode="auto">
            <a:xfrm>
              <a:off x="583859" y="3357243"/>
              <a:ext cx="928687" cy="0"/>
            </a:xfrm>
            <a:prstGeom prst="line">
              <a:avLst/>
            </a:prstGeom>
            <a:noFill/>
            <a:ln w="6350">
              <a:solidFill>
                <a:schemeClr val="bg1">
                  <a:lumMod val="50000"/>
                </a:schemeClr>
              </a:solidFill>
              <a:round/>
              <a:headEnd/>
              <a:tailEnd/>
            </a:ln>
          </p:spPr>
          <p:txBody>
            <a:bodyPr/>
            <a:lstStyle/>
            <a:p>
              <a:endParaRPr lang="nb-NO"/>
            </a:p>
          </p:txBody>
        </p:sp>
        <p:sp>
          <p:nvSpPr>
            <p:cNvPr id="23" name="Line 11"/>
            <p:cNvSpPr>
              <a:spLocks noChangeShapeType="1"/>
            </p:cNvSpPr>
            <p:nvPr/>
          </p:nvSpPr>
          <p:spPr bwMode="auto">
            <a:xfrm>
              <a:off x="1512546" y="3357243"/>
              <a:ext cx="0" cy="1584325"/>
            </a:xfrm>
            <a:prstGeom prst="line">
              <a:avLst/>
            </a:prstGeom>
            <a:noFill/>
            <a:ln w="6350">
              <a:solidFill>
                <a:schemeClr val="bg1">
                  <a:lumMod val="50000"/>
                </a:schemeClr>
              </a:solidFill>
              <a:round/>
              <a:headEnd/>
              <a:tailEnd/>
            </a:ln>
          </p:spPr>
          <p:txBody>
            <a:bodyPr/>
            <a:lstStyle/>
            <a:p>
              <a:endParaRPr lang="nb-NO"/>
            </a:p>
          </p:txBody>
        </p:sp>
        <p:sp>
          <p:nvSpPr>
            <p:cNvPr id="24" name="Line 12"/>
            <p:cNvSpPr>
              <a:spLocks noChangeShapeType="1"/>
            </p:cNvSpPr>
            <p:nvPr/>
          </p:nvSpPr>
          <p:spPr bwMode="auto">
            <a:xfrm>
              <a:off x="566396" y="3087368"/>
              <a:ext cx="1408113" cy="0"/>
            </a:xfrm>
            <a:prstGeom prst="line">
              <a:avLst/>
            </a:prstGeom>
            <a:noFill/>
            <a:ln w="6350">
              <a:solidFill>
                <a:schemeClr val="bg1">
                  <a:lumMod val="50000"/>
                </a:schemeClr>
              </a:solidFill>
              <a:round/>
              <a:headEnd/>
              <a:tailEnd/>
            </a:ln>
          </p:spPr>
          <p:txBody>
            <a:bodyPr/>
            <a:lstStyle/>
            <a:p>
              <a:endParaRPr lang="nb-NO"/>
            </a:p>
          </p:txBody>
        </p:sp>
        <p:sp>
          <p:nvSpPr>
            <p:cNvPr id="25" name="Line 13"/>
            <p:cNvSpPr>
              <a:spLocks noChangeShapeType="1"/>
            </p:cNvSpPr>
            <p:nvPr/>
          </p:nvSpPr>
          <p:spPr bwMode="auto">
            <a:xfrm>
              <a:off x="1964984" y="3096893"/>
              <a:ext cx="0" cy="1847850"/>
            </a:xfrm>
            <a:prstGeom prst="line">
              <a:avLst/>
            </a:prstGeom>
            <a:noFill/>
            <a:ln w="6350">
              <a:solidFill>
                <a:schemeClr val="bg1">
                  <a:lumMod val="50000"/>
                </a:schemeClr>
              </a:solidFill>
              <a:round/>
              <a:headEnd/>
              <a:tailEnd/>
            </a:ln>
          </p:spPr>
          <p:txBody>
            <a:bodyPr/>
            <a:lstStyle/>
            <a:p>
              <a:endParaRPr lang="nb-NO"/>
            </a:p>
          </p:txBody>
        </p:sp>
        <p:sp>
          <p:nvSpPr>
            <p:cNvPr id="26" name="Text Box 14"/>
            <p:cNvSpPr txBox="1">
              <a:spLocks noChangeArrowheads="1"/>
            </p:cNvSpPr>
            <p:nvPr/>
          </p:nvSpPr>
          <p:spPr bwMode="auto">
            <a:xfrm>
              <a:off x="163486" y="3129517"/>
              <a:ext cx="707171" cy="428961"/>
            </a:xfrm>
            <a:prstGeom prst="rect">
              <a:avLst/>
            </a:prstGeom>
            <a:noFill/>
            <a:ln w="9525">
              <a:noFill/>
              <a:miter lim="800000"/>
              <a:headEnd/>
              <a:tailEnd/>
            </a:ln>
          </p:spPr>
          <p:txBody>
            <a:bodyPr wrap="square">
              <a:spAutoFit/>
            </a:bodyPr>
            <a:lstStyle/>
            <a:p>
              <a:r>
                <a:rPr lang="nb-NO" sz="1200" dirty="0">
                  <a:solidFill>
                    <a:srgbClr val="008000"/>
                  </a:solidFill>
                </a:rPr>
                <a:t>p</a:t>
              </a:r>
              <a:r>
                <a:rPr lang="nb-NO" sz="1200" baseline="-25000" dirty="0">
                  <a:solidFill>
                    <a:srgbClr val="008000"/>
                  </a:solidFill>
                </a:rPr>
                <a:t>1</a:t>
              </a:r>
              <a:endParaRPr lang="en-US" sz="1200" baseline="-25000" dirty="0">
                <a:solidFill>
                  <a:srgbClr val="008000"/>
                </a:solidFill>
              </a:endParaRPr>
            </a:p>
          </p:txBody>
        </p:sp>
        <p:sp>
          <p:nvSpPr>
            <p:cNvPr id="27" name="Text Box 15"/>
            <p:cNvSpPr txBox="1">
              <a:spLocks noChangeArrowheads="1"/>
            </p:cNvSpPr>
            <p:nvPr/>
          </p:nvSpPr>
          <p:spPr bwMode="auto">
            <a:xfrm>
              <a:off x="1291740" y="4882006"/>
              <a:ext cx="626309" cy="428961"/>
            </a:xfrm>
            <a:prstGeom prst="rect">
              <a:avLst/>
            </a:prstGeom>
            <a:noFill/>
            <a:ln w="9525">
              <a:noFill/>
              <a:miter lim="800000"/>
              <a:headEnd/>
              <a:tailEnd/>
            </a:ln>
          </p:spPr>
          <p:txBody>
            <a:bodyPr wrap="square">
              <a:spAutoFit/>
            </a:bodyPr>
            <a:lstStyle/>
            <a:p>
              <a:r>
                <a:rPr lang="nb-NO" sz="1200" dirty="0">
                  <a:solidFill>
                    <a:srgbClr val="008000"/>
                  </a:solidFill>
                </a:rPr>
                <a:t>T</a:t>
              </a:r>
              <a:r>
                <a:rPr lang="nb-NO" sz="1200" baseline="-25000" dirty="0">
                  <a:solidFill>
                    <a:srgbClr val="008000"/>
                  </a:solidFill>
                </a:rPr>
                <a:t>1</a:t>
              </a:r>
              <a:endParaRPr lang="en-US" sz="1200" baseline="-25000" dirty="0">
                <a:solidFill>
                  <a:srgbClr val="008000"/>
                </a:solidFill>
              </a:endParaRPr>
            </a:p>
          </p:txBody>
        </p:sp>
        <p:sp>
          <p:nvSpPr>
            <p:cNvPr id="29" name="Text Box 17"/>
            <p:cNvSpPr txBox="1">
              <a:spLocks noChangeArrowheads="1"/>
            </p:cNvSpPr>
            <p:nvPr/>
          </p:nvSpPr>
          <p:spPr bwMode="auto">
            <a:xfrm>
              <a:off x="1434669" y="4560961"/>
              <a:ext cx="630729" cy="405129"/>
            </a:xfrm>
            <a:prstGeom prst="rect">
              <a:avLst/>
            </a:prstGeom>
            <a:noFill/>
            <a:ln w="9525">
              <a:noFill/>
              <a:miter lim="800000"/>
              <a:headEnd/>
              <a:tailEnd/>
            </a:ln>
          </p:spPr>
          <p:txBody>
            <a:bodyPr wrap="none">
              <a:spAutoFit/>
            </a:bodyPr>
            <a:lstStyle/>
            <a:p>
              <a:r>
                <a:rPr lang="nb-NO" sz="1100" dirty="0" err="1" smtClean="0">
                  <a:solidFill>
                    <a:srgbClr val="00CC00"/>
                  </a:solidFill>
                </a:rPr>
                <a:t>dT</a:t>
              </a:r>
              <a:endParaRPr lang="en-US" sz="1100" dirty="0">
                <a:solidFill>
                  <a:srgbClr val="00CC00"/>
                </a:solidFill>
              </a:endParaRPr>
            </a:p>
          </p:txBody>
        </p:sp>
        <p:sp>
          <p:nvSpPr>
            <p:cNvPr id="30" name="Text Box 14"/>
            <p:cNvSpPr txBox="1">
              <a:spLocks noChangeArrowheads="1"/>
            </p:cNvSpPr>
            <p:nvPr/>
          </p:nvSpPr>
          <p:spPr bwMode="auto">
            <a:xfrm>
              <a:off x="1126902" y="3337511"/>
              <a:ext cx="867401" cy="405129"/>
            </a:xfrm>
            <a:prstGeom prst="rect">
              <a:avLst/>
            </a:prstGeom>
            <a:noFill/>
            <a:ln w="9525">
              <a:noFill/>
              <a:miter lim="800000"/>
              <a:headEnd/>
              <a:tailEnd/>
            </a:ln>
          </p:spPr>
          <p:txBody>
            <a:bodyPr wrap="none">
              <a:spAutoFit/>
            </a:bodyPr>
            <a:lstStyle/>
            <a:p>
              <a:r>
                <a:rPr lang="nb-NO" sz="1100" dirty="0">
                  <a:solidFill>
                    <a:srgbClr val="008000"/>
                  </a:solidFill>
                </a:rPr>
                <a:t>p</a:t>
              </a:r>
              <a:r>
                <a:rPr lang="nb-NO" sz="1100" baseline="-25000" dirty="0">
                  <a:solidFill>
                    <a:srgbClr val="008000"/>
                  </a:solidFill>
                </a:rPr>
                <a:t>1</a:t>
              </a:r>
              <a:r>
                <a:rPr lang="nb-NO" sz="1100" dirty="0">
                  <a:solidFill>
                    <a:srgbClr val="008000"/>
                  </a:solidFill>
                </a:rPr>
                <a:t>,T</a:t>
              </a:r>
              <a:r>
                <a:rPr lang="nb-NO" sz="1100" baseline="-25000" dirty="0">
                  <a:solidFill>
                    <a:srgbClr val="008000"/>
                  </a:solidFill>
                </a:rPr>
                <a:t>1</a:t>
              </a:r>
              <a:endParaRPr lang="en-US" sz="1100" baseline="-25000" dirty="0">
                <a:solidFill>
                  <a:srgbClr val="008000"/>
                </a:solidFill>
              </a:endParaRPr>
            </a:p>
          </p:txBody>
        </p:sp>
        <p:sp>
          <p:nvSpPr>
            <p:cNvPr id="31" name="Text Box 14"/>
            <p:cNvSpPr txBox="1">
              <a:spLocks noChangeArrowheads="1"/>
            </p:cNvSpPr>
            <p:nvPr/>
          </p:nvSpPr>
          <p:spPr bwMode="auto">
            <a:xfrm>
              <a:off x="1888205" y="2942309"/>
              <a:ext cx="1099853" cy="667272"/>
            </a:xfrm>
            <a:prstGeom prst="rect">
              <a:avLst/>
            </a:prstGeom>
            <a:noFill/>
            <a:ln w="9525">
              <a:noFill/>
              <a:miter lim="800000"/>
              <a:headEnd/>
              <a:tailEnd/>
            </a:ln>
          </p:spPr>
          <p:txBody>
            <a:bodyPr wrap="square">
              <a:spAutoFit/>
            </a:bodyPr>
            <a:lstStyle/>
            <a:p>
              <a:r>
                <a:rPr lang="nb-NO" sz="1100" dirty="0">
                  <a:solidFill>
                    <a:srgbClr val="008000"/>
                  </a:solidFill>
                </a:rPr>
                <a:t>p</a:t>
              </a:r>
              <a:r>
                <a:rPr lang="nb-NO" sz="1100" baseline="-25000" dirty="0">
                  <a:solidFill>
                    <a:srgbClr val="008000"/>
                  </a:solidFill>
                </a:rPr>
                <a:t>1</a:t>
              </a:r>
              <a:r>
                <a:rPr lang="nb-NO" sz="1100" dirty="0">
                  <a:solidFill>
                    <a:srgbClr val="00CC00"/>
                  </a:solidFill>
                </a:rPr>
                <a:t>+dp</a:t>
              </a:r>
              <a:r>
                <a:rPr lang="nb-NO" sz="1100" dirty="0">
                  <a:solidFill>
                    <a:srgbClr val="008000"/>
                  </a:solidFill>
                </a:rPr>
                <a:t>, T</a:t>
              </a:r>
              <a:r>
                <a:rPr lang="nb-NO" sz="1100" baseline="-25000" dirty="0">
                  <a:solidFill>
                    <a:srgbClr val="008000"/>
                  </a:solidFill>
                </a:rPr>
                <a:t>1</a:t>
              </a:r>
              <a:r>
                <a:rPr lang="nb-NO" sz="1100" dirty="0">
                  <a:solidFill>
                    <a:srgbClr val="00CC00"/>
                  </a:solidFill>
                </a:rPr>
                <a:t>+dT</a:t>
              </a:r>
              <a:endParaRPr lang="en-US" sz="1100" baseline="-25000" dirty="0">
                <a:solidFill>
                  <a:srgbClr val="00CC00"/>
                </a:solidFill>
              </a:endParaRPr>
            </a:p>
          </p:txBody>
        </p:sp>
        <p:sp>
          <p:nvSpPr>
            <p:cNvPr id="32" name="Oval 31"/>
            <p:cNvSpPr/>
            <p:nvPr/>
          </p:nvSpPr>
          <p:spPr>
            <a:xfrm>
              <a:off x="1872909" y="3025455"/>
              <a:ext cx="144462" cy="1428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dirty="0">
                <a:solidFill>
                  <a:srgbClr val="FF0000"/>
                </a:solidFill>
              </a:endParaRPr>
            </a:p>
          </p:txBody>
        </p:sp>
        <p:sp>
          <p:nvSpPr>
            <p:cNvPr id="33" name="Oval 32"/>
            <p:cNvSpPr/>
            <p:nvPr/>
          </p:nvSpPr>
          <p:spPr>
            <a:xfrm>
              <a:off x="1433171" y="3298505"/>
              <a:ext cx="144463" cy="1428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dirty="0">
                <a:solidFill>
                  <a:srgbClr val="FF0000"/>
                </a:solidFill>
              </a:endParaRPr>
            </a:p>
          </p:txBody>
        </p:sp>
        <p:sp>
          <p:nvSpPr>
            <p:cNvPr id="35" name="Text Box 16"/>
            <p:cNvSpPr txBox="1">
              <a:spLocks noChangeArrowheads="1"/>
            </p:cNvSpPr>
            <p:nvPr/>
          </p:nvSpPr>
          <p:spPr bwMode="auto">
            <a:xfrm>
              <a:off x="492443" y="2988223"/>
              <a:ext cx="601146" cy="405129"/>
            </a:xfrm>
            <a:prstGeom prst="rect">
              <a:avLst/>
            </a:prstGeom>
            <a:noFill/>
            <a:ln w="9525">
              <a:noFill/>
              <a:miter lim="800000"/>
              <a:headEnd/>
              <a:tailEnd/>
            </a:ln>
          </p:spPr>
          <p:txBody>
            <a:bodyPr wrap="none">
              <a:spAutoFit/>
            </a:bodyPr>
            <a:lstStyle/>
            <a:p>
              <a:r>
                <a:rPr lang="nb-NO" sz="1100" dirty="0" err="1">
                  <a:solidFill>
                    <a:srgbClr val="00CC00"/>
                  </a:solidFill>
                </a:rPr>
                <a:t>dp</a:t>
              </a:r>
              <a:endParaRPr lang="en-US" sz="1100" dirty="0">
                <a:solidFill>
                  <a:srgbClr val="00CC00"/>
                </a:solidFill>
              </a:endParaRPr>
            </a:p>
          </p:txBody>
        </p:sp>
      </p:grpSp>
    </p:spTree>
    <p:extLst>
      <p:ext uri="{BB962C8B-B14F-4D97-AF65-F5344CB8AC3E}">
        <p14:creationId xmlns:p14="http://schemas.microsoft.com/office/powerpoint/2010/main" val="299630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27522" y="274298"/>
            <a:ext cx="6790244" cy="3952877"/>
          </a:xfrm>
          <a:prstGeom prst="rect">
            <a:avLst/>
          </a:prstGeom>
          <a:noFill/>
          <a:ln w="9525">
            <a:noFill/>
            <a:miter lim="800000"/>
            <a:headEnd/>
            <a:tailEnd/>
          </a:ln>
        </p:spPr>
        <p:txBody>
          <a:bodyPr wrap="square">
            <a:spAutoFit/>
          </a:bodyPr>
          <a:lstStyle/>
          <a:p>
            <a:r>
              <a:rPr lang="nb-NO" sz="1100" b="1" dirty="0" smtClean="0"/>
              <a:t>2. </a:t>
            </a:r>
            <a:r>
              <a:rPr lang="nb-NO" sz="1100" b="1" dirty="0" err="1" smtClean="0"/>
              <a:t>Phase</a:t>
            </a:r>
            <a:r>
              <a:rPr lang="nb-NO" sz="1100" b="1" dirty="0" smtClean="0"/>
              <a:t> </a:t>
            </a:r>
            <a:r>
              <a:rPr lang="nb-NO" sz="1100" b="1" dirty="0" err="1" smtClean="0"/>
              <a:t>relations</a:t>
            </a:r>
            <a:r>
              <a:rPr lang="nb-NO" sz="1100" b="1" dirty="0" smtClean="0"/>
              <a:t> in </a:t>
            </a:r>
            <a:r>
              <a:rPr lang="nb-NO" sz="1100" b="1" dirty="0" err="1" smtClean="0"/>
              <a:t>the</a:t>
            </a:r>
            <a:r>
              <a:rPr lang="nb-NO" sz="1100" b="1" dirty="0"/>
              <a:t> MgSiO</a:t>
            </a:r>
            <a:r>
              <a:rPr lang="nb-NO" sz="1100" b="1" baseline="-25000" dirty="0"/>
              <a:t>3</a:t>
            </a:r>
            <a:r>
              <a:rPr lang="nb-NO" sz="1100" b="1" dirty="0" smtClean="0"/>
              <a:t> system</a:t>
            </a:r>
            <a:r>
              <a:rPr lang="nb-NO" sz="1100" i="1" dirty="0" smtClean="0"/>
              <a:t>.</a:t>
            </a:r>
            <a:r>
              <a:rPr lang="nb-NO" sz="1100" b="1" i="1" dirty="0" smtClean="0"/>
              <a:t> </a:t>
            </a:r>
            <a:r>
              <a:rPr lang="nb-NO" sz="1100" i="1" dirty="0" smtClean="0">
                <a:solidFill>
                  <a:srgbClr val="000000"/>
                </a:solidFill>
              </a:rPr>
              <a:t>The </a:t>
            </a:r>
            <a:r>
              <a:rPr lang="nb-NO" sz="1100" i="1" dirty="0" err="1" smtClean="0">
                <a:solidFill>
                  <a:srgbClr val="000000"/>
                </a:solidFill>
              </a:rPr>
              <a:t>phases</a:t>
            </a:r>
            <a:r>
              <a:rPr lang="nb-NO" sz="1100" i="1" dirty="0" smtClean="0">
                <a:solidFill>
                  <a:srgbClr val="000000"/>
                </a:solidFill>
              </a:rPr>
              <a:t> </a:t>
            </a:r>
            <a:r>
              <a:rPr lang="nb-NO" sz="1100" i="1" dirty="0" err="1" smtClean="0">
                <a:solidFill>
                  <a:srgbClr val="000000"/>
                </a:solidFill>
              </a:rPr>
              <a:t>with</a:t>
            </a:r>
            <a:r>
              <a:rPr lang="nb-NO" sz="1100" i="1" dirty="0" smtClean="0">
                <a:solidFill>
                  <a:srgbClr val="000000"/>
                </a:solidFill>
              </a:rPr>
              <a:t> </a:t>
            </a:r>
            <a:r>
              <a:rPr lang="nb-NO" sz="1100" i="1" dirty="0" err="1" smtClean="0">
                <a:solidFill>
                  <a:srgbClr val="000000"/>
                </a:solidFill>
              </a:rPr>
              <a:t>compositions</a:t>
            </a:r>
            <a:r>
              <a:rPr lang="nb-NO" sz="1100" i="1" dirty="0" smtClean="0">
                <a:solidFill>
                  <a:srgbClr val="000000"/>
                </a:solidFill>
              </a:rPr>
              <a:t> </a:t>
            </a:r>
            <a:r>
              <a:rPr lang="nb-NO" sz="1100" b="1" i="1" dirty="0" err="1" smtClean="0">
                <a:solidFill>
                  <a:srgbClr val="000000"/>
                </a:solidFill>
              </a:rPr>
              <a:t>other</a:t>
            </a:r>
            <a:r>
              <a:rPr lang="nb-NO" sz="1100" b="1" i="1" dirty="0" smtClean="0">
                <a:solidFill>
                  <a:srgbClr val="000000"/>
                </a:solidFill>
              </a:rPr>
              <a:t> </a:t>
            </a:r>
            <a:r>
              <a:rPr lang="nb-NO" sz="1100" b="1" i="1" dirty="0" err="1" smtClean="0">
                <a:solidFill>
                  <a:srgbClr val="000000"/>
                </a:solidFill>
              </a:rPr>
              <a:t>than</a:t>
            </a:r>
            <a:r>
              <a:rPr lang="nb-NO" sz="1100" b="1" i="1" dirty="0" smtClean="0">
                <a:solidFill>
                  <a:srgbClr val="000000"/>
                </a:solidFill>
              </a:rPr>
              <a:t> MgSiO</a:t>
            </a:r>
            <a:r>
              <a:rPr lang="nb-NO" sz="1100" b="1" i="1" baseline="-25000" dirty="0" smtClean="0">
                <a:solidFill>
                  <a:srgbClr val="000000"/>
                </a:solidFill>
              </a:rPr>
              <a:t>3</a:t>
            </a:r>
            <a:r>
              <a:rPr lang="nb-NO" sz="1100" i="1" dirty="0" smtClean="0">
                <a:solidFill>
                  <a:srgbClr val="000000"/>
                </a:solidFill>
              </a:rPr>
              <a:t> </a:t>
            </a:r>
            <a:r>
              <a:rPr lang="nb-NO" sz="1100" b="1" i="1" u="sng" dirty="0" err="1" smtClean="0">
                <a:solidFill>
                  <a:schemeClr val="bg1">
                    <a:lumMod val="50000"/>
                  </a:schemeClr>
                </a:solidFill>
              </a:rPr>
              <a:t>are</a:t>
            </a:r>
            <a:r>
              <a:rPr lang="nb-NO" sz="1100" b="1" i="1" u="sng" dirty="0" smtClean="0">
                <a:solidFill>
                  <a:schemeClr val="bg1">
                    <a:lumMod val="50000"/>
                  </a:schemeClr>
                </a:solidFill>
              </a:rPr>
              <a:t> </a:t>
            </a:r>
            <a:r>
              <a:rPr lang="nb-NO" sz="1100" b="1" i="1" u="sng" dirty="0" err="1" smtClean="0">
                <a:solidFill>
                  <a:schemeClr val="bg1">
                    <a:lumMod val="50000"/>
                  </a:schemeClr>
                </a:solidFill>
              </a:rPr>
              <a:t>listed</a:t>
            </a:r>
            <a:r>
              <a:rPr lang="nb-NO" sz="1100" b="1" i="1" u="sng" dirty="0" smtClean="0">
                <a:solidFill>
                  <a:schemeClr val="bg1">
                    <a:lumMod val="50000"/>
                  </a:schemeClr>
                </a:solidFill>
              </a:rPr>
              <a:t> in </a:t>
            </a:r>
            <a:r>
              <a:rPr lang="nb-NO" sz="1100" b="1" i="1" u="sng" dirty="0" err="1" smtClean="0">
                <a:solidFill>
                  <a:schemeClr val="bg1">
                    <a:lumMod val="50000"/>
                  </a:schemeClr>
                </a:solidFill>
              </a:rPr>
              <a:t>the</a:t>
            </a:r>
            <a:r>
              <a:rPr lang="nb-NO" sz="1100" b="1" i="1" u="sng" dirty="0" smtClean="0">
                <a:solidFill>
                  <a:schemeClr val="bg1">
                    <a:lumMod val="50000"/>
                  </a:schemeClr>
                </a:solidFill>
              </a:rPr>
              <a:t> </a:t>
            </a:r>
            <a:r>
              <a:rPr lang="nb-NO" sz="1100" b="1" i="1" u="sng" dirty="0" err="1" smtClean="0">
                <a:solidFill>
                  <a:schemeClr val="bg1">
                    <a:lumMod val="50000"/>
                  </a:schemeClr>
                </a:solidFill>
              </a:rPr>
              <a:t>grey</a:t>
            </a:r>
            <a:r>
              <a:rPr lang="nb-NO" sz="1100" b="1" i="1" u="sng" dirty="0" smtClean="0">
                <a:solidFill>
                  <a:schemeClr val="bg1">
                    <a:lumMod val="50000"/>
                  </a:schemeClr>
                </a:solidFill>
              </a:rPr>
              <a:t> </a:t>
            </a:r>
            <a:r>
              <a:rPr lang="nb-NO" sz="1100" b="1" i="1" u="sng" dirty="0" err="1" smtClean="0">
                <a:solidFill>
                  <a:schemeClr val="bg1">
                    <a:lumMod val="50000"/>
                  </a:schemeClr>
                </a:solidFill>
              </a:rPr>
              <a:t>box</a:t>
            </a:r>
            <a:r>
              <a:rPr lang="nb-NO" sz="1100" b="1" i="1" u="sng" dirty="0" smtClean="0">
                <a:solidFill>
                  <a:schemeClr val="bg1">
                    <a:lumMod val="50000"/>
                  </a:schemeClr>
                </a:solidFill>
              </a:rPr>
              <a:t>.</a:t>
            </a:r>
            <a:r>
              <a:rPr lang="nb-NO" sz="1100" i="1" dirty="0" smtClean="0">
                <a:solidFill>
                  <a:schemeClr val="bg1">
                    <a:lumMod val="50000"/>
                  </a:schemeClr>
                </a:solidFill>
              </a:rPr>
              <a:t>  </a:t>
            </a:r>
            <a:r>
              <a:rPr lang="nb-NO" sz="1100" dirty="0" smtClean="0">
                <a:solidFill>
                  <a:srgbClr val="000000"/>
                </a:solidFill>
              </a:rPr>
              <a:t>The </a:t>
            </a:r>
            <a:r>
              <a:rPr lang="nb-NO" sz="1100" dirty="0" err="1" smtClean="0">
                <a:solidFill>
                  <a:srgbClr val="000000"/>
                </a:solidFill>
              </a:rPr>
              <a:t>phase</a:t>
            </a:r>
            <a:r>
              <a:rPr lang="nb-NO" sz="1100" dirty="0" smtClean="0">
                <a:solidFill>
                  <a:srgbClr val="000000"/>
                </a:solidFill>
              </a:rPr>
              <a:t> </a:t>
            </a:r>
            <a:r>
              <a:rPr lang="nb-NO" sz="1100" dirty="0" err="1" smtClean="0">
                <a:solidFill>
                  <a:srgbClr val="000000"/>
                </a:solidFill>
              </a:rPr>
              <a:t>fields</a:t>
            </a:r>
            <a:r>
              <a:rPr lang="nb-NO" sz="1100" dirty="0" smtClean="0">
                <a:solidFill>
                  <a:srgbClr val="000000"/>
                </a:solidFill>
              </a:rPr>
              <a:t> </a:t>
            </a:r>
            <a:r>
              <a:rPr lang="nb-NO" sz="1100" dirty="0" err="1" smtClean="0">
                <a:solidFill>
                  <a:srgbClr val="000000"/>
                </a:solidFill>
              </a:rPr>
              <a:t>are</a:t>
            </a:r>
            <a:r>
              <a:rPr lang="nb-NO" sz="1100" dirty="0" smtClean="0">
                <a:solidFill>
                  <a:srgbClr val="000000"/>
                </a:solidFill>
              </a:rPr>
              <a:t> marked </a:t>
            </a:r>
            <a:r>
              <a:rPr lang="nb-NO" sz="1100" dirty="0" err="1" smtClean="0">
                <a:solidFill>
                  <a:srgbClr val="000000"/>
                </a:solidFill>
              </a:rPr>
              <a:t>with</a:t>
            </a:r>
            <a:r>
              <a:rPr lang="nb-NO" sz="1100" dirty="0" smtClean="0">
                <a:solidFill>
                  <a:srgbClr val="000000"/>
                </a:solidFill>
              </a:rPr>
              <a:t> </a:t>
            </a:r>
            <a:r>
              <a:rPr lang="nb-NO" sz="1100" dirty="0" err="1" smtClean="0">
                <a:solidFill>
                  <a:srgbClr val="000000"/>
                </a:solidFill>
              </a:rPr>
              <a:t>phase</a:t>
            </a:r>
            <a:r>
              <a:rPr lang="nb-NO" sz="1100" dirty="0" smtClean="0">
                <a:solidFill>
                  <a:srgbClr val="000000"/>
                </a:solidFill>
              </a:rPr>
              <a:t> </a:t>
            </a:r>
            <a:r>
              <a:rPr lang="nb-NO" sz="1100" dirty="0" err="1" smtClean="0">
                <a:solidFill>
                  <a:srgbClr val="000000"/>
                </a:solidFill>
              </a:rPr>
              <a:t>names</a:t>
            </a:r>
            <a:r>
              <a:rPr lang="nb-NO" sz="1100" dirty="0" smtClean="0">
                <a:solidFill>
                  <a:srgbClr val="000000"/>
                </a:solidFill>
              </a:rPr>
              <a:t>, as </a:t>
            </a:r>
            <a:r>
              <a:rPr lang="nb-NO" sz="1100" dirty="0" err="1" smtClean="0">
                <a:solidFill>
                  <a:srgbClr val="000000"/>
                </a:solidFill>
              </a:rPr>
              <a:t>well</a:t>
            </a:r>
            <a:r>
              <a:rPr lang="nb-NO" sz="1100" dirty="0" smtClean="0">
                <a:solidFill>
                  <a:srgbClr val="000000"/>
                </a:solidFill>
              </a:rPr>
              <a:t> as </a:t>
            </a:r>
            <a:r>
              <a:rPr lang="nb-NO" sz="1100" dirty="0" err="1" smtClean="0">
                <a:solidFill>
                  <a:srgbClr val="000000"/>
                </a:solidFill>
              </a:rPr>
              <a:t>abbreviations</a:t>
            </a:r>
            <a:r>
              <a:rPr lang="nb-NO" sz="1100" dirty="0" smtClean="0">
                <a:solidFill>
                  <a:srgbClr val="000000"/>
                </a:solidFill>
              </a:rPr>
              <a:t> (bold letters).</a:t>
            </a:r>
          </a:p>
          <a:p>
            <a:pPr>
              <a:lnSpc>
                <a:spcPct val="110000"/>
              </a:lnSpc>
            </a:pPr>
            <a:endParaRPr lang="nb-NO" sz="500" i="1" dirty="0" smtClean="0">
              <a:solidFill>
                <a:srgbClr val="000000"/>
              </a:solidFill>
            </a:endParaRPr>
          </a:p>
          <a:p>
            <a:pPr>
              <a:lnSpc>
                <a:spcPct val="110000"/>
              </a:lnSpc>
              <a:buFontTx/>
              <a:buAutoNum type="alphaLcPeriod"/>
            </a:pPr>
            <a:r>
              <a:rPr lang="nb-NO" sz="1100" dirty="0" smtClean="0">
                <a:solidFill>
                  <a:srgbClr val="000000"/>
                </a:solidFill>
              </a:rPr>
              <a:t> Why do the melting curves have more curvature (with the convex side towards the melt field) than the majority of the solid-solid phase transitions?</a:t>
            </a:r>
          </a:p>
          <a:p>
            <a:pPr>
              <a:lnSpc>
                <a:spcPts val="1200"/>
              </a:lnSpc>
            </a:pPr>
            <a:r>
              <a:rPr lang="nb-NO" sz="1050" dirty="0" smtClean="0">
                <a:solidFill>
                  <a:srgbClr val="000000"/>
                </a:solidFill>
              </a:rPr>
              <a:t>  </a:t>
            </a:r>
            <a:r>
              <a:rPr lang="nb-NO" sz="1050" dirty="0" smtClean="0">
                <a:solidFill>
                  <a:srgbClr val="0066FF"/>
                </a:solidFill>
              </a:rPr>
              <a:t>Melts are generally more compressible than coexisting solids.  Because </a:t>
            </a:r>
            <a:r>
              <a:rPr lang="nb-NO" sz="1050" dirty="0" smtClean="0">
                <a:solidFill>
                  <a:srgbClr val="0066FF"/>
                </a:solidFill>
                <a:latin typeface="Symbol" panose="05050102010706020507" pitchFamily="18" charset="2"/>
              </a:rPr>
              <a:t>D</a:t>
            </a:r>
            <a:r>
              <a:rPr lang="nb-NO" sz="1050" dirty="0" smtClean="0">
                <a:solidFill>
                  <a:srgbClr val="0066FF"/>
                </a:solidFill>
              </a:rPr>
              <a:t>S of a melting reaction (solid → melt) is</a:t>
            </a:r>
          </a:p>
          <a:p>
            <a:pPr>
              <a:lnSpc>
                <a:spcPts val="1200"/>
              </a:lnSpc>
            </a:pPr>
            <a:r>
              <a:rPr lang="nb-NO" sz="1050" dirty="0">
                <a:solidFill>
                  <a:srgbClr val="0066FF"/>
                </a:solidFill>
              </a:rPr>
              <a:t> </a:t>
            </a:r>
            <a:r>
              <a:rPr lang="nb-NO" sz="1050" dirty="0" smtClean="0">
                <a:solidFill>
                  <a:srgbClr val="0066FF"/>
                </a:solidFill>
              </a:rPr>
              <a:t> always positive and changes relatively little with pressure, the Clapeyron slope </a:t>
            </a:r>
            <a:r>
              <a:rPr lang="nb-NO" sz="1050" b="1" dirty="0" smtClean="0">
                <a:solidFill>
                  <a:srgbClr val="0066FF"/>
                </a:solidFill>
              </a:rPr>
              <a:t>dp/dT = </a:t>
            </a:r>
            <a:r>
              <a:rPr lang="nb-NO" sz="1050" b="1" dirty="0">
                <a:solidFill>
                  <a:srgbClr val="0066FF"/>
                </a:solidFill>
                <a:latin typeface="Symbol" panose="05050102010706020507" pitchFamily="18" charset="2"/>
              </a:rPr>
              <a:t>D</a:t>
            </a:r>
            <a:r>
              <a:rPr lang="nb-NO" sz="1050" b="1" dirty="0">
                <a:solidFill>
                  <a:srgbClr val="0066FF"/>
                </a:solidFill>
              </a:rPr>
              <a:t>S/</a:t>
            </a:r>
            <a:r>
              <a:rPr lang="nb-NO" sz="1050" b="1" dirty="0">
                <a:solidFill>
                  <a:srgbClr val="0066FF"/>
                </a:solidFill>
                <a:latin typeface="Symbol" panose="05050102010706020507" pitchFamily="18" charset="2"/>
              </a:rPr>
              <a:t>D</a:t>
            </a:r>
            <a:r>
              <a:rPr lang="nb-NO" sz="1050" b="1" dirty="0">
                <a:solidFill>
                  <a:srgbClr val="0066FF"/>
                </a:solidFill>
              </a:rPr>
              <a:t>V  </a:t>
            </a:r>
            <a:r>
              <a:rPr lang="nb-NO" sz="1050" dirty="0" smtClean="0">
                <a:solidFill>
                  <a:srgbClr val="0066FF"/>
                </a:solidFill>
              </a:rPr>
              <a:t>will increase with</a:t>
            </a:r>
          </a:p>
          <a:p>
            <a:pPr>
              <a:lnSpc>
                <a:spcPts val="1200"/>
              </a:lnSpc>
            </a:pPr>
            <a:r>
              <a:rPr lang="nb-NO" sz="1050" dirty="0">
                <a:solidFill>
                  <a:srgbClr val="0066FF"/>
                </a:solidFill>
              </a:rPr>
              <a:t> </a:t>
            </a:r>
            <a:r>
              <a:rPr lang="nb-NO" sz="1050" dirty="0" smtClean="0">
                <a:solidFill>
                  <a:srgbClr val="0066FF"/>
                </a:solidFill>
              </a:rPr>
              <a:t> increasing p as </a:t>
            </a:r>
            <a:r>
              <a:rPr lang="nb-NO" sz="1050" dirty="0" smtClean="0">
                <a:solidFill>
                  <a:srgbClr val="0066FF"/>
                </a:solidFill>
                <a:latin typeface="Symbol" panose="05050102010706020507" pitchFamily="18" charset="2"/>
              </a:rPr>
              <a:t>D</a:t>
            </a:r>
            <a:r>
              <a:rPr lang="nb-NO" sz="1050" dirty="0" smtClean="0">
                <a:solidFill>
                  <a:srgbClr val="0066FF"/>
                </a:solidFill>
              </a:rPr>
              <a:t>V decreases (for the most common situation of </a:t>
            </a:r>
            <a:r>
              <a:rPr lang="nb-NO" sz="1050" dirty="0" smtClean="0">
                <a:solidFill>
                  <a:srgbClr val="0066FF"/>
                </a:solidFill>
                <a:latin typeface="Symbol" panose="05050102010706020507" pitchFamily="18" charset="2"/>
              </a:rPr>
              <a:t>D</a:t>
            </a:r>
            <a:r>
              <a:rPr lang="nb-NO" sz="1050" dirty="0" smtClean="0">
                <a:solidFill>
                  <a:srgbClr val="0066FF"/>
                </a:solidFill>
              </a:rPr>
              <a:t>V&gt;0).  </a:t>
            </a:r>
            <a:r>
              <a:rPr lang="nb-NO" sz="1050" dirty="0" smtClean="0">
                <a:solidFill>
                  <a:srgbClr val="CC99FF"/>
                </a:solidFill>
              </a:rPr>
              <a:t>If </a:t>
            </a:r>
            <a:r>
              <a:rPr lang="nb-NO" sz="1050" dirty="0" smtClean="0">
                <a:solidFill>
                  <a:srgbClr val="CC99FF"/>
                </a:solidFill>
                <a:latin typeface="Symbol" panose="05050102010706020507" pitchFamily="18" charset="2"/>
              </a:rPr>
              <a:t>D</a:t>
            </a:r>
            <a:r>
              <a:rPr lang="nb-NO" sz="1050" dirty="0" smtClean="0">
                <a:solidFill>
                  <a:srgbClr val="CC99FF"/>
                </a:solidFill>
              </a:rPr>
              <a:t>V reaches 0 and turns negative the melting</a:t>
            </a:r>
          </a:p>
          <a:p>
            <a:pPr>
              <a:lnSpc>
                <a:spcPts val="1200"/>
              </a:lnSpc>
            </a:pPr>
            <a:r>
              <a:rPr lang="nb-NO" sz="1050" dirty="0">
                <a:solidFill>
                  <a:srgbClr val="CC99FF"/>
                </a:solidFill>
              </a:rPr>
              <a:t> </a:t>
            </a:r>
            <a:r>
              <a:rPr lang="nb-NO" sz="1050" dirty="0" smtClean="0">
                <a:solidFill>
                  <a:srgbClr val="CC99FF"/>
                </a:solidFill>
              </a:rPr>
              <a:t> curve will "curve around" and attain a negative dp/dT slope.   </a:t>
            </a:r>
          </a:p>
          <a:p>
            <a:pPr>
              <a:lnSpc>
                <a:spcPts val="1500"/>
              </a:lnSpc>
            </a:pPr>
            <a:r>
              <a:rPr lang="nb-NO" sz="1100" dirty="0" smtClean="0">
                <a:solidFill>
                  <a:srgbClr val="000000"/>
                </a:solidFill>
              </a:rPr>
              <a:t>b. Which of the two phases </a:t>
            </a:r>
            <a:r>
              <a:rPr lang="nb-NO" sz="1100" b="1" dirty="0" smtClean="0">
                <a:solidFill>
                  <a:srgbClr val="000000"/>
                </a:solidFill>
              </a:rPr>
              <a:t>LT-cpx</a:t>
            </a:r>
            <a:r>
              <a:rPr lang="nb-NO" sz="1100" dirty="0" smtClean="0">
                <a:solidFill>
                  <a:srgbClr val="000000"/>
                </a:solidFill>
              </a:rPr>
              <a:t> and </a:t>
            </a:r>
            <a:r>
              <a:rPr lang="nb-NO" sz="1100" b="1" dirty="0" smtClean="0">
                <a:solidFill>
                  <a:srgbClr val="000000"/>
                </a:solidFill>
              </a:rPr>
              <a:t>opx</a:t>
            </a:r>
            <a:r>
              <a:rPr lang="nb-NO" sz="1100" dirty="0" smtClean="0">
                <a:solidFill>
                  <a:srgbClr val="000000"/>
                </a:solidFill>
              </a:rPr>
              <a:t> is </a:t>
            </a:r>
            <a:r>
              <a:rPr lang="nb-NO" sz="1100" b="1" dirty="0" smtClean="0">
                <a:solidFill>
                  <a:srgbClr val="000000"/>
                </a:solidFill>
              </a:rPr>
              <a:t>most</a:t>
            </a:r>
            <a:r>
              <a:rPr lang="nb-NO" sz="1100" dirty="0" smtClean="0">
                <a:solidFill>
                  <a:srgbClr val="000000"/>
                </a:solidFill>
              </a:rPr>
              <a:t> compressible? </a:t>
            </a:r>
            <a:r>
              <a:rPr lang="nb-NO" sz="1100" b="1" dirty="0" smtClean="0">
                <a:solidFill>
                  <a:srgbClr val="0066FF"/>
                </a:solidFill>
              </a:rPr>
              <a:t>opx</a:t>
            </a:r>
            <a:r>
              <a:rPr lang="nb-NO" sz="1100" dirty="0" smtClean="0"/>
              <a:t>   </a:t>
            </a:r>
            <a:r>
              <a:rPr lang="nb-NO" sz="1100" dirty="0" smtClean="0">
                <a:solidFill>
                  <a:srgbClr val="CC99FF"/>
                </a:solidFill>
              </a:rPr>
              <a:t>(same explanation as above)</a:t>
            </a:r>
            <a:endParaRPr lang="nb-NO" sz="1100" i="1" dirty="0" smtClean="0"/>
          </a:p>
          <a:p>
            <a:pPr>
              <a:lnSpc>
                <a:spcPts val="1500"/>
              </a:lnSpc>
            </a:pPr>
            <a:r>
              <a:rPr lang="nb-NO" sz="1100" dirty="0" smtClean="0"/>
              <a:t>c.</a:t>
            </a:r>
            <a:r>
              <a:rPr lang="nb-NO" sz="1100" i="1" dirty="0" smtClean="0"/>
              <a:t> </a:t>
            </a:r>
            <a:r>
              <a:rPr lang="nb-NO" sz="1100" dirty="0" smtClean="0">
                <a:solidFill>
                  <a:srgbClr val="000000"/>
                </a:solidFill>
              </a:rPr>
              <a:t>Which of the two phases </a:t>
            </a:r>
            <a:r>
              <a:rPr lang="nb-NO" sz="1100" b="1" dirty="0" smtClean="0">
                <a:solidFill>
                  <a:srgbClr val="000000"/>
                </a:solidFill>
              </a:rPr>
              <a:t>mj</a:t>
            </a:r>
            <a:r>
              <a:rPr lang="nb-NO" sz="1100" dirty="0" smtClean="0">
                <a:solidFill>
                  <a:srgbClr val="000000"/>
                </a:solidFill>
              </a:rPr>
              <a:t> and </a:t>
            </a:r>
            <a:r>
              <a:rPr lang="nb-NO" sz="1100" b="1" dirty="0" smtClean="0">
                <a:solidFill>
                  <a:srgbClr val="000000"/>
                </a:solidFill>
              </a:rPr>
              <a:t>bm</a:t>
            </a:r>
            <a:r>
              <a:rPr lang="nb-NO" sz="1100" dirty="0" smtClean="0">
                <a:solidFill>
                  <a:srgbClr val="000000"/>
                </a:solidFill>
              </a:rPr>
              <a:t> has the the </a:t>
            </a:r>
            <a:r>
              <a:rPr lang="nb-NO" sz="1100" b="1" dirty="0" smtClean="0"/>
              <a:t>largest</a:t>
            </a:r>
            <a:r>
              <a:rPr lang="nb-NO" sz="1100" dirty="0" smtClean="0">
                <a:solidFill>
                  <a:srgbClr val="000000"/>
                </a:solidFill>
              </a:rPr>
              <a:t> molar volume? </a:t>
            </a:r>
            <a:r>
              <a:rPr lang="nb-NO" sz="1100" b="1" dirty="0" smtClean="0">
                <a:solidFill>
                  <a:srgbClr val="0066FF"/>
                </a:solidFill>
              </a:rPr>
              <a:t>mj </a:t>
            </a:r>
            <a:r>
              <a:rPr lang="nb-NO" sz="1100" b="1" dirty="0">
                <a:solidFill>
                  <a:srgbClr val="0066FF"/>
                </a:solidFill>
              </a:rPr>
              <a:t> </a:t>
            </a:r>
            <a:r>
              <a:rPr lang="nb-NO" sz="1100" dirty="0" smtClean="0">
                <a:solidFill>
                  <a:srgbClr val="CC99FF"/>
                </a:solidFill>
              </a:rPr>
              <a:t>(because mj is the </a:t>
            </a:r>
            <a:r>
              <a:rPr lang="nb-NO" sz="1100" b="1" dirty="0" smtClean="0">
                <a:solidFill>
                  <a:srgbClr val="CC99FF"/>
                </a:solidFill>
              </a:rPr>
              <a:t>low-p</a:t>
            </a:r>
            <a:r>
              <a:rPr lang="nb-NO" sz="1100" dirty="0" smtClean="0">
                <a:solidFill>
                  <a:srgbClr val="CC99FF"/>
                </a:solidFill>
              </a:rPr>
              <a:t> phase)</a:t>
            </a:r>
          </a:p>
          <a:p>
            <a:pPr>
              <a:lnSpc>
                <a:spcPts val="1500"/>
              </a:lnSpc>
            </a:pPr>
            <a:r>
              <a:rPr lang="nb-NO" sz="1100" dirty="0" smtClean="0"/>
              <a:t>d. Which of the phases </a:t>
            </a:r>
            <a:r>
              <a:rPr lang="nb-NO" sz="1100" b="1" dirty="0" smtClean="0"/>
              <a:t>ak</a:t>
            </a:r>
            <a:r>
              <a:rPr lang="nb-NO" sz="1100" dirty="0" smtClean="0"/>
              <a:t> and </a:t>
            </a:r>
            <a:r>
              <a:rPr lang="nb-NO" sz="1100" b="1" dirty="0" smtClean="0"/>
              <a:t>bm</a:t>
            </a:r>
            <a:r>
              <a:rPr lang="nb-NO" sz="1100" dirty="0" smtClean="0"/>
              <a:t> has the </a:t>
            </a:r>
            <a:r>
              <a:rPr lang="nb-NO" sz="1100" b="1" dirty="0" smtClean="0"/>
              <a:t>largest</a:t>
            </a:r>
            <a:r>
              <a:rPr lang="nb-NO" sz="1100" dirty="0" smtClean="0"/>
              <a:t> molar volume? </a:t>
            </a:r>
            <a:r>
              <a:rPr lang="nb-NO" sz="1100" b="1" dirty="0" smtClean="0">
                <a:solidFill>
                  <a:srgbClr val="0066FF"/>
                </a:solidFill>
              </a:rPr>
              <a:t>ak  </a:t>
            </a:r>
            <a:r>
              <a:rPr lang="nb-NO" sz="1100" dirty="0" smtClean="0">
                <a:solidFill>
                  <a:srgbClr val="CC99FF"/>
                </a:solidFill>
              </a:rPr>
              <a:t>(</a:t>
            </a:r>
            <a:r>
              <a:rPr lang="nb-NO" sz="1100" dirty="0">
                <a:solidFill>
                  <a:srgbClr val="CC99FF"/>
                </a:solidFill>
              </a:rPr>
              <a:t>because </a:t>
            </a:r>
            <a:r>
              <a:rPr lang="nb-NO" sz="1100" dirty="0" smtClean="0">
                <a:solidFill>
                  <a:srgbClr val="CC99FF"/>
                </a:solidFill>
              </a:rPr>
              <a:t>ak </a:t>
            </a:r>
            <a:r>
              <a:rPr lang="nb-NO" sz="1100" dirty="0">
                <a:solidFill>
                  <a:srgbClr val="CC99FF"/>
                </a:solidFill>
              </a:rPr>
              <a:t>is the </a:t>
            </a:r>
            <a:r>
              <a:rPr lang="nb-NO" sz="1100" b="1" dirty="0">
                <a:solidFill>
                  <a:srgbClr val="CC99FF"/>
                </a:solidFill>
              </a:rPr>
              <a:t>low-p</a:t>
            </a:r>
            <a:r>
              <a:rPr lang="nb-NO" sz="1100" dirty="0">
                <a:solidFill>
                  <a:srgbClr val="CC99FF"/>
                </a:solidFill>
              </a:rPr>
              <a:t> phase</a:t>
            </a:r>
            <a:r>
              <a:rPr lang="nb-NO" sz="1100" dirty="0" smtClean="0">
                <a:solidFill>
                  <a:srgbClr val="CC99FF"/>
                </a:solidFill>
              </a:rPr>
              <a:t>)</a:t>
            </a:r>
            <a:endParaRPr lang="nb-NO" sz="1100" b="1" dirty="0" smtClean="0">
              <a:solidFill>
                <a:srgbClr val="CC99FF"/>
              </a:solidFill>
            </a:endParaRPr>
          </a:p>
          <a:p>
            <a:pPr>
              <a:lnSpc>
                <a:spcPts val="1500"/>
              </a:lnSpc>
            </a:pPr>
            <a:r>
              <a:rPr lang="nb-NO" sz="1100" dirty="0" smtClean="0"/>
              <a:t>e.</a:t>
            </a:r>
            <a:r>
              <a:rPr lang="nb-NO" sz="1100" i="1" dirty="0" smtClean="0"/>
              <a:t> </a:t>
            </a:r>
            <a:r>
              <a:rPr lang="nb-NO" sz="1100" dirty="0" smtClean="0">
                <a:solidFill>
                  <a:srgbClr val="000000"/>
                </a:solidFill>
              </a:rPr>
              <a:t>Use the Clapeyron relation</a:t>
            </a:r>
            <a:r>
              <a:rPr lang="nb-NO" sz="1100" dirty="0">
                <a:solidFill>
                  <a:srgbClr val="000000"/>
                </a:solidFill>
              </a:rPr>
              <a:t> </a:t>
            </a:r>
            <a:r>
              <a:rPr lang="nb-NO" sz="1100" dirty="0" smtClean="0">
                <a:solidFill>
                  <a:srgbClr val="000000"/>
                </a:solidFill>
              </a:rPr>
              <a:t>to deduce the phase in each of the following two pairs with the </a:t>
            </a:r>
            <a:r>
              <a:rPr lang="nb-NO" sz="1100" b="1" dirty="0"/>
              <a:t>largest</a:t>
            </a:r>
            <a:r>
              <a:rPr lang="nb-NO" sz="1100" dirty="0">
                <a:solidFill>
                  <a:srgbClr val="000000"/>
                </a:solidFill>
              </a:rPr>
              <a:t> </a:t>
            </a:r>
            <a:r>
              <a:rPr lang="nb-NO" sz="1100" dirty="0" smtClean="0">
                <a:solidFill>
                  <a:srgbClr val="000000"/>
                </a:solidFill>
              </a:rPr>
              <a:t>entropy? </a:t>
            </a:r>
          </a:p>
          <a:p>
            <a:pPr>
              <a:lnSpc>
                <a:spcPts val="1500"/>
              </a:lnSpc>
            </a:pPr>
            <a:r>
              <a:rPr lang="nb-NO" sz="1100" dirty="0" smtClean="0">
                <a:solidFill>
                  <a:srgbClr val="000000"/>
                </a:solidFill>
              </a:rPr>
              <a:t>   </a:t>
            </a:r>
            <a:r>
              <a:rPr lang="nb-NO" sz="1100" b="1" dirty="0" smtClean="0">
                <a:solidFill>
                  <a:srgbClr val="000000"/>
                </a:solidFill>
              </a:rPr>
              <a:t>mj</a:t>
            </a:r>
            <a:r>
              <a:rPr lang="nb-NO" sz="1100" dirty="0" smtClean="0">
                <a:solidFill>
                  <a:srgbClr val="000000"/>
                </a:solidFill>
              </a:rPr>
              <a:t> or </a:t>
            </a:r>
            <a:r>
              <a:rPr lang="nb-NO" sz="1100" b="1" dirty="0" smtClean="0">
                <a:solidFill>
                  <a:srgbClr val="000000"/>
                </a:solidFill>
              </a:rPr>
              <a:t>bm</a:t>
            </a:r>
            <a:r>
              <a:rPr lang="nb-NO" sz="1100" dirty="0" smtClean="0">
                <a:solidFill>
                  <a:srgbClr val="000000"/>
                </a:solidFill>
              </a:rPr>
              <a:t>: </a:t>
            </a:r>
            <a:r>
              <a:rPr lang="nb-NO" sz="1100" b="1" dirty="0" smtClean="0">
                <a:solidFill>
                  <a:srgbClr val="0066FF"/>
                </a:solidFill>
              </a:rPr>
              <a:t>mj</a:t>
            </a:r>
            <a:r>
              <a:rPr lang="nb-NO" sz="1100" dirty="0" smtClean="0">
                <a:solidFill>
                  <a:srgbClr val="000000"/>
                </a:solidFill>
              </a:rPr>
              <a:t> </a:t>
            </a:r>
            <a:r>
              <a:rPr lang="nb-NO" sz="1100" dirty="0" smtClean="0"/>
              <a:t>         </a:t>
            </a:r>
            <a:r>
              <a:rPr lang="nb-NO" sz="1100" b="1" dirty="0" smtClean="0">
                <a:solidFill>
                  <a:srgbClr val="000000"/>
                </a:solidFill>
              </a:rPr>
              <a:t>ak</a:t>
            </a:r>
            <a:r>
              <a:rPr lang="nb-NO" sz="1100" dirty="0" smtClean="0">
                <a:solidFill>
                  <a:srgbClr val="000000"/>
                </a:solidFill>
              </a:rPr>
              <a:t> or </a:t>
            </a:r>
            <a:r>
              <a:rPr lang="nb-NO" sz="1100" b="1" dirty="0">
                <a:solidFill>
                  <a:srgbClr val="000000"/>
                </a:solidFill>
              </a:rPr>
              <a:t>bm</a:t>
            </a:r>
            <a:r>
              <a:rPr lang="nb-NO" sz="1100" dirty="0" smtClean="0">
                <a:solidFill>
                  <a:srgbClr val="000000"/>
                </a:solidFill>
              </a:rPr>
              <a:t>: </a:t>
            </a:r>
            <a:r>
              <a:rPr lang="nb-NO" sz="1100" b="1" dirty="0" smtClean="0">
                <a:solidFill>
                  <a:srgbClr val="0066FF"/>
                </a:solidFill>
              </a:rPr>
              <a:t>bm</a:t>
            </a:r>
            <a:r>
              <a:rPr lang="nb-NO" sz="1200" b="1" dirty="0" smtClean="0">
                <a:solidFill>
                  <a:srgbClr val="0066FF"/>
                </a:solidFill>
              </a:rPr>
              <a:t> </a:t>
            </a:r>
            <a:r>
              <a:rPr lang="nb-NO" sz="1100" dirty="0" smtClean="0"/>
              <a:t>        Explain briefly your reasoning:</a:t>
            </a:r>
          </a:p>
          <a:p>
            <a:pPr>
              <a:lnSpc>
                <a:spcPts val="1300"/>
              </a:lnSpc>
            </a:pPr>
            <a:r>
              <a:rPr lang="nb-NO" sz="1100" b="1" dirty="0">
                <a:solidFill>
                  <a:srgbClr val="FF0000"/>
                </a:solidFill>
              </a:rPr>
              <a:t> </a:t>
            </a:r>
            <a:r>
              <a:rPr lang="nb-NO" sz="1100" b="1" dirty="0" smtClean="0">
                <a:solidFill>
                  <a:srgbClr val="FF0000"/>
                </a:solidFill>
              </a:rPr>
              <a:t> </a:t>
            </a:r>
            <a:r>
              <a:rPr lang="nb-NO" sz="1100" dirty="0" smtClean="0">
                <a:solidFill>
                  <a:srgbClr val="FF0000"/>
                </a:solidFill>
              </a:rPr>
              <a:t>If you have wrong answers in c and d, you should get </a:t>
            </a:r>
            <a:r>
              <a:rPr lang="nb-NO" sz="1100" b="1" dirty="0" smtClean="0">
                <a:solidFill>
                  <a:srgbClr val="0066FF"/>
                </a:solidFill>
              </a:rPr>
              <a:t>bm</a:t>
            </a:r>
            <a:r>
              <a:rPr lang="nb-NO" sz="1100" dirty="0" smtClean="0">
                <a:solidFill>
                  <a:srgbClr val="FF0000"/>
                </a:solidFill>
              </a:rPr>
              <a:t> and </a:t>
            </a:r>
            <a:r>
              <a:rPr lang="nb-NO" sz="1100" b="1" dirty="0" smtClean="0">
                <a:solidFill>
                  <a:srgbClr val="0066FF"/>
                </a:solidFill>
              </a:rPr>
              <a:t>ak</a:t>
            </a:r>
            <a:r>
              <a:rPr lang="nb-NO" sz="1100" dirty="0" smtClean="0">
                <a:solidFill>
                  <a:srgbClr val="FF0000"/>
                </a:solidFill>
              </a:rPr>
              <a:t>, respectively. </a:t>
            </a:r>
            <a:endParaRPr lang="nb-NO" sz="1100" b="1" dirty="0" smtClean="0">
              <a:solidFill>
                <a:srgbClr val="FF0000"/>
              </a:solidFill>
            </a:endParaRPr>
          </a:p>
          <a:p>
            <a:pPr>
              <a:lnSpc>
                <a:spcPts val="1300"/>
              </a:lnSpc>
            </a:pPr>
            <a:r>
              <a:rPr lang="nb-NO" sz="1100" dirty="0">
                <a:solidFill>
                  <a:srgbClr val="0066FF"/>
                </a:solidFill>
              </a:rPr>
              <a:t> </a:t>
            </a:r>
            <a:r>
              <a:rPr lang="nb-NO" sz="1100" dirty="0" smtClean="0">
                <a:solidFill>
                  <a:srgbClr val="0066FF"/>
                </a:solidFill>
              </a:rPr>
              <a:t> The reactions </a:t>
            </a:r>
            <a:r>
              <a:rPr lang="nb-NO" sz="1100" b="1" dirty="0" smtClean="0">
                <a:solidFill>
                  <a:srgbClr val="0066FF"/>
                </a:solidFill>
              </a:rPr>
              <a:t>mj→bm</a:t>
            </a:r>
            <a:r>
              <a:rPr lang="nb-NO" sz="1100" dirty="0" smtClean="0">
                <a:solidFill>
                  <a:srgbClr val="0066FF"/>
                </a:solidFill>
              </a:rPr>
              <a:t> and </a:t>
            </a:r>
            <a:r>
              <a:rPr lang="nb-NO" sz="1100" b="1" dirty="0" smtClean="0">
                <a:solidFill>
                  <a:srgbClr val="0066FF"/>
                </a:solidFill>
              </a:rPr>
              <a:t>ak→bm</a:t>
            </a:r>
            <a:r>
              <a:rPr lang="nb-NO" sz="1100" dirty="0" smtClean="0">
                <a:solidFill>
                  <a:srgbClr val="0066FF"/>
                </a:solidFill>
              </a:rPr>
              <a:t>  have </a:t>
            </a:r>
            <a:r>
              <a:rPr lang="nb-NO" sz="1100" b="1" dirty="0" smtClean="0">
                <a:solidFill>
                  <a:srgbClr val="0066FF"/>
                </a:solidFill>
                <a:latin typeface="Symbol" panose="05050102010706020507" pitchFamily="18" charset="2"/>
              </a:rPr>
              <a:t>D</a:t>
            </a:r>
            <a:r>
              <a:rPr lang="nb-NO" sz="1100" b="1" dirty="0" smtClean="0">
                <a:solidFill>
                  <a:srgbClr val="0066FF"/>
                </a:solidFill>
              </a:rPr>
              <a:t>V &lt; 0</a:t>
            </a:r>
            <a:r>
              <a:rPr lang="nb-NO" sz="1100" dirty="0">
                <a:solidFill>
                  <a:srgbClr val="0066FF"/>
                </a:solidFill>
              </a:rPr>
              <a:t> </a:t>
            </a:r>
            <a:r>
              <a:rPr lang="nb-NO" sz="1050" dirty="0" smtClean="0">
                <a:solidFill>
                  <a:srgbClr val="CC99FF"/>
                </a:solidFill>
              </a:rPr>
              <a:t>(3c-d, because they occur in response to increasing p at constant T).</a:t>
            </a:r>
          </a:p>
          <a:p>
            <a:pPr>
              <a:lnSpc>
                <a:spcPts val="1300"/>
              </a:lnSpc>
            </a:pPr>
            <a:r>
              <a:rPr lang="nb-NO" sz="1100" dirty="0">
                <a:solidFill>
                  <a:srgbClr val="0066FF"/>
                </a:solidFill>
              </a:rPr>
              <a:t> </a:t>
            </a:r>
            <a:r>
              <a:rPr lang="nb-NO" sz="1100" dirty="0" smtClean="0">
                <a:solidFill>
                  <a:srgbClr val="0066FF"/>
                </a:solidFill>
              </a:rPr>
              <a:t> The phase diagram shows that the first reaction has </a:t>
            </a:r>
            <a:r>
              <a:rPr lang="nb-NO" sz="1100" b="1" dirty="0" smtClean="0">
                <a:solidFill>
                  <a:srgbClr val="0066FF"/>
                </a:solidFill>
              </a:rPr>
              <a:t>dp/dT = </a:t>
            </a:r>
            <a:r>
              <a:rPr lang="nb-NO" sz="1100" b="1" dirty="0" smtClean="0">
                <a:solidFill>
                  <a:srgbClr val="0066FF"/>
                </a:solidFill>
                <a:latin typeface="Symbol" panose="05050102010706020507" pitchFamily="18" charset="2"/>
              </a:rPr>
              <a:t>D</a:t>
            </a:r>
            <a:r>
              <a:rPr lang="nb-NO" sz="1100" b="1" dirty="0" smtClean="0">
                <a:solidFill>
                  <a:srgbClr val="0066FF"/>
                </a:solidFill>
              </a:rPr>
              <a:t>S/</a:t>
            </a:r>
            <a:r>
              <a:rPr lang="nb-NO" sz="1100" b="1" dirty="0" smtClean="0">
                <a:solidFill>
                  <a:srgbClr val="0066FF"/>
                </a:solidFill>
                <a:latin typeface="Symbol" panose="05050102010706020507" pitchFamily="18" charset="2"/>
              </a:rPr>
              <a:t>D</a:t>
            </a:r>
            <a:r>
              <a:rPr lang="nb-NO" sz="1100" b="1" dirty="0" smtClean="0">
                <a:solidFill>
                  <a:srgbClr val="0066FF"/>
                </a:solidFill>
              </a:rPr>
              <a:t>V  &gt; 0 </a:t>
            </a:r>
            <a:r>
              <a:rPr lang="nb-NO" sz="1100" dirty="0" smtClean="0">
                <a:solidFill>
                  <a:srgbClr val="0066FF"/>
                </a:solidFill>
              </a:rPr>
              <a:t>and that the second reaction has </a:t>
            </a:r>
            <a:r>
              <a:rPr lang="nb-NO" sz="1100" b="1" dirty="0" smtClean="0">
                <a:solidFill>
                  <a:srgbClr val="0066FF"/>
                </a:solidFill>
              </a:rPr>
              <a:t>dp/dT=</a:t>
            </a:r>
          </a:p>
          <a:p>
            <a:pPr>
              <a:lnSpc>
                <a:spcPts val="1300"/>
              </a:lnSpc>
            </a:pPr>
            <a:r>
              <a:rPr lang="nb-NO" sz="1100" b="1" dirty="0">
                <a:solidFill>
                  <a:srgbClr val="0066FF"/>
                </a:solidFill>
                <a:latin typeface="Symbol" panose="05050102010706020507" pitchFamily="18" charset="2"/>
              </a:rPr>
              <a:t> </a:t>
            </a:r>
            <a:r>
              <a:rPr lang="nb-NO" sz="1100" b="1" dirty="0" smtClean="0">
                <a:solidFill>
                  <a:srgbClr val="0066FF"/>
                </a:solidFill>
                <a:latin typeface="Symbol" panose="05050102010706020507" pitchFamily="18" charset="2"/>
              </a:rPr>
              <a:t> D</a:t>
            </a:r>
            <a:r>
              <a:rPr lang="nb-NO" sz="1100" b="1" dirty="0" smtClean="0">
                <a:solidFill>
                  <a:srgbClr val="0066FF"/>
                </a:solidFill>
              </a:rPr>
              <a:t>S/</a:t>
            </a:r>
            <a:r>
              <a:rPr lang="nb-NO" sz="1100" b="1" dirty="0" smtClean="0">
                <a:solidFill>
                  <a:srgbClr val="0066FF"/>
                </a:solidFill>
                <a:latin typeface="Symbol" panose="05050102010706020507" pitchFamily="18" charset="2"/>
              </a:rPr>
              <a:t>D</a:t>
            </a:r>
            <a:r>
              <a:rPr lang="nb-NO" sz="1100" b="1" dirty="0" smtClean="0">
                <a:solidFill>
                  <a:srgbClr val="0066FF"/>
                </a:solidFill>
              </a:rPr>
              <a:t>V  &lt; 0</a:t>
            </a:r>
            <a:r>
              <a:rPr lang="nb-NO" sz="1100" dirty="0" smtClean="0">
                <a:solidFill>
                  <a:srgbClr val="0066FF"/>
                </a:solidFill>
              </a:rPr>
              <a:t>.  </a:t>
            </a:r>
            <a:r>
              <a:rPr lang="nb-NO" sz="1100" dirty="0">
                <a:solidFill>
                  <a:srgbClr val="0066FF"/>
                </a:solidFill>
              </a:rPr>
              <a:t>The reactions </a:t>
            </a:r>
            <a:r>
              <a:rPr lang="nb-NO" sz="1100" b="1" dirty="0" smtClean="0">
                <a:solidFill>
                  <a:srgbClr val="0066FF"/>
                </a:solidFill>
              </a:rPr>
              <a:t>mj→bm</a:t>
            </a:r>
            <a:r>
              <a:rPr lang="nb-NO" sz="1100" dirty="0" smtClean="0">
                <a:solidFill>
                  <a:srgbClr val="0066FF"/>
                </a:solidFill>
              </a:rPr>
              <a:t>  </a:t>
            </a:r>
            <a:r>
              <a:rPr lang="nb-NO" sz="1100" dirty="0">
                <a:solidFill>
                  <a:srgbClr val="0066FF"/>
                </a:solidFill>
              </a:rPr>
              <a:t>and  </a:t>
            </a:r>
            <a:r>
              <a:rPr lang="nb-NO" sz="1100" b="1" dirty="0" smtClean="0">
                <a:solidFill>
                  <a:srgbClr val="0066FF"/>
                </a:solidFill>
              </a:rPr>
              <a:t>ak→bm</a:t>
            </a:r>
            <a:r>
              <a:rPr lang="nb-NO" sz="1100" dirty="0" smtClean="0">
                <a:solidFill>
                  <a:srgbClr val="0066FF"/>
                </a:solidFill>
              </a:rPr>
              <a:t>  </a:t>
            </a:r>
            <a:r>
              <a:rPr lang="nb-NO" sz="1100" dirty="0">
                <a:solidFill>
                  <a:srgbClr val="0066FF"/>
                </a:solidFill>
              </a:rPr>
              <a:t>have </a:t>
            </a:r>
            <a:r>
              <a:rPr lang="nb-NO" sz="1100" dirty="0" smtClean="0">
                <a:solidFill>
                  <a:srgbClr val="0066FF"/>
                </a:solidFill>
              </a:rPr>
              <a:t>therefore negative and positive </a:t>
            </a:r>
            <a:r>
              <a:rPr lang="nb-NO" sz="1100" dirty="0" smtClean="0">
                <a:solidFill>
                  <a:srgbClr val="0066FF"/>
                </a:solidFill>
                <a:latin typeface="Symbol" panose="05050102010706020507" pitchFamily="18" charset="2"/>
              </a:rPr>
              <a:t>D</a:t>
            </a:r>
            <a:r>
              <a:rPr lang="nb-NO" sz="1100" dirty="0" smtClean="0">
                <a:solidFill>
                  <a:srgbClr val="0066FF"/>
                </a:solidFill>
              </a:rPr>
              <a:t>S,  respectively.</a:t>
            </a:r>
            <a:endParaRPr lang="nb-NO" sz="1100" dirty="0" smtClean="0"/>
          </a:p>
          <a:p>
            <a:pPr>
              <a:lnSpc>
                <a:spcPts val="1000"/>
              </a:lnSpc>
            </a:pPr>
            <a:endParaRPr lang="nb-NO" sz="1000" u="sng" dirty="0"/>
          </a:p>
          <a:p>
            <a:pPr>
              <a:lnSpc>
                <a:spcPts val="1400"/>
              </a:lnSpc>
            </a:pPr>
            <a:r>
              <a:rPr lang="nb-NO" sz="1100" dirty="0" smtClean="0"/>
              <a:t>f.</a:t>
            </a:r>
            <a:r>
              <a:rPr lang="nb-NO" sz="1100" i="1" dirty="0" smtClean="0"/>
              <a:t> </a:t>
            </a:r>
            <a:r>
              <a:rPr lang="nb-NO" sz="1100" dirty="0" err="1" smtClean="0">
                <a:solidFill>
                  <a:srgbClr val="000000"/>
                </a:solidFill>
              </a:rPr>
              <a:t>Use</a:t>
            </a:r>
            <a:r>
              <a:rPr lang="nb-NO" sz="1100" dirty="0" smtClean="0">
                <a:solidFill>
                  <a:srgbClr val="000000"/>
                </a:solidFill>
              </a:rPr>
              <a:t> </a:t>
            </a:r>
            <a:r>
              <a:rPr lang="nb-NO" sz="1100" dirty="0" err="1" smtClean="0">
                <a:solidFill>
                  <a:srgbClr val="000000"/>
                </a:solidFill>
              </a:rPr>
              <a:t>the</a:t>
            </a:r>
            <a:r>
              <a:rPr lang="nb-NO" sz="1100" dirty="0" smtClean="0">
                <a:solidFill>
                  <a:srgbClr val="000000"/>
                </a:solidFill>
              </a:rPr>
              <a:t> </a:t>
            </a:r>
            <a:r>
              <a:rPr lang="nb-NO" sz="1100" dirty="0" err="1" smtClean="0">
                <a:solidFill>
                  <a:srgbClr val="000000"/>
                </a:solidFill>
              </a:rPr>
              <a:t>phase</a:t>
            </a:r>
            <a:r>
              <a:rPr lang="nb-NO" sz="1100" dirty="0" smtClean="0">
                <a:solidFill>
                  <a:srgbClr val="000000"/>
                </a:solidFill>
              </a:rPr>
              <a:t> </a:t>
            </a:r>
            <a:r>
              <a:rPr lang="nb-NO" sz="1100" dirty="0" err="1" smtClean="0">
                <a:solidFill>
                  <a:srgbClr val="000000"/>
                </a:solidFill>
              </a:rPr>
              <a:t>rule</a:t>
            </a:r>
            <a:r>
              <a:rPr lang="nb-NO" sz="1100" dirty="0" smtClean="0">
                <a:solidFill>
                  <a:srgbClr val="000000"/>
                </a:solidFill>
              </a:rPr>
              <a:t> to </a:t>
            </a:r>
            <a:r>
              <a:rPr lang="nb-NO" sz="1100" dirty="0" err="1" smtClean="0">
                <a:solidFill>
                  <a:srgbClr val="000000"/>
                </a:solidFill>
              </a:rPr>
              <a:t>find</a:t>
            </a:r>
            <a:r>
              <a:rPr lang="nb-NO" sz="1100" dirty="0" smtClean="0">
                <a:solidFill>
                  <a:srgbClr val="000000"/>
                </a:solidFill>
              </a:rPr>
              <a:t> </a:t>
            </a:r>
            <a:r>
              <a:rPr lang="nb-NO" sz="1100" dirty="0" err="1" smtClean="0">
                <a:solidFill>
                  <a:srgbClr val="000000"/>
                </a:solidFill>
              </a:rPr>
              <a:t>the</a:t>
            </a:r>
            <a:r>
              <a:rPr lang="nb-NO" sz="1100" dirty="0">
                <a:solidFill>
                  <a:srgbClr val="000000"/>
                </a:solidFill>
              </a:rPr>
              <a:t> </a:t>
            </a:r>
            <a:r>
              <a:rPr lang="nb-NO" sz="1100" dirty="0" err="1" smtClean="0">
                <a:solidFill>
                  <a:srgbClr val="000000"/>
                </a:solidFill>
              </a:rPr>
              <a:t>variance</a:t>
            </a:r>
            <a:r>
              <a:rPr lang="nb-NO" sz="1100" dirty="0" smtClean="0">
                <a:solidFill>
                  <a:srgbClr val="000000"/>
                </a:solidFill>
              </a:rPr>
              <a:t> (F) at </a:t>
            </a:r>
            <a:r>
              <a:rPr lang="nb-NO" sz="1100" dirty="0" err="1" smtClean="0">
                <a:solidFill>
                  <a:srgbClr val="000000"/>
                </a:solidFill>
              </a:rPr>
              <a:t>the</a:t>
            </a:r>
            <a:r>
              <a:rPr lang="nb-NO" sz="1100" dirty="0" smtClean="0">
                <a:solidFill>
                  <a:srgbClr val="000000"/>
                </a:solidFill>
              </a:rPr>
              <a:t> </a:t>
            </a:r>
            <a:r>
              <a:rPr lang="nb-NO" sz="1100" dirty="0" err="1" smtClean="0">
                <a:solidFill>
                  <a:srgbClr val="000000"/>
                </a:solidFill>
              </a:rPr>
              <a:t>points</a:t>
            </a:r>
            <a:r>
              <a:rPr lang="nb-NO" sz="1100" dirty="0" smtClean="0">
                <a:solidFill>
                  <a:srgbClr val="000000"/>
                </a:solidFill>
              </a:rPr>
              <a:t> a, b, c and d and </a:t>
            </a:r>
            <a:r>
              <a:rPr lang="nb-NO" sz="1100" dirty="0" err="1" smtClean="0">
                <a:solidFill>
                  <a:srgbClr val="000000"/>
                </a:solidFill>
              </a:rPr>
              <a:t>along</a:t>
            </a:r>
            <a:r>
              <a:rPr lang="nb-NO" sz="1100" dirty="0" smtClean="0">
                <a:solidFill>
                  <a:srgbClr val="000000"/>
                </a:solidFill>
              </a:rPr>
              <a:t> </a:t>
            </a:r>
            <a:r>
              <a:rPr lang="nb-NO" sz="1100" dirty="0" err="1" smtClean="0">
                <a:solidFill>
                  <a:srgbClr val="000000"/>
                </a:solidFill>
              </a:rPr>
              <a:t>the</a:t>
            </a:r>
            <a:r>
              <a:rPr lang="nb-NO" sz="1100" dirty="0" smtClean="0">
                <a:solidFill>
                  <a:srgbClr val="000000"/>
                </a:solidFill>
              </a:rPr>
              <a:t> </a:t>
            </a:r>
            <a:r>
              <a:rPr lang="nb-NO" sz="1100" dirty="0" err="1" smtClean="0">
                <a:solidFill>
                  <a:srgbClr val="000000"/>
                </a:solidFill>
              </a:rPr>
              <a:t>phase</a:t>
            </a:r>
            <a:r>
              <a:rPr lang="nb-NO" sz="1100" dirty="0" smtClean="0">
                <a:solidFill>
                  <a:srgbClr val="000000"/>
                </a:solidFill>
              </a:rPr>
              <a:t> </a:t>
            </a:r>
            <a:r>
              <a:rPr lang="nb-NO" sz="1100" dirty="0" err="1" smtClean="0">
                <a:solidFill>
                  <a:srgbClr val="000000"/>
                </a:solidFill>
              </a:rPr>
              <a:t>boundaries</a:t>
            </a:r>
            <a:r>
              <a:rPr lang="nb-NO" sz="1100" dirty="0" smtClean="0">
                <a:solidFill>
                  <a:srgbClr val="000000"/>
                </a:solidFill>
              </a:rPr>
              <a:t> a-b and c-d.</a:t>
            </a:r>
          </a:p>
          <a:p>
            <a:pPr>
              <a:lnSpc>
                <a:spcPts val="1400"/>
              </a:lnSpc>
            </a:pPr>
            <a:r>
              <a:rPr lang="nb-NO" sz="1100" dirty="0">
                <a:solidFill>
                  <a:srgbClr val="000000"/>
                </a:solidFill>
              </a:rPr>
              <a:t> </a:t>
            </a:r>
            <a:r>
              <a:rPr lang="nb-NO" sz="1100" dirty="0" smtClean="0">
                <a:solidFill>
                  <a:srgbClr val="000000"/>
                </a:solidFill>
              </a:rPr>
              <a:t>  For each of the six cases you should</a:t>
            </a:r>
            <a:r>
              <a:rPr lang="nb-NO" sz="1100" dirty="0">
                <a:solidFill>
                  <a:srgbClr val="000000"/>
                </a:solidFill>
              </a:rPr>
              <a:t> </a:t>
            </a:r>
            <a:r>
              <a:rPr lang="nb-NO" sz="1100" b="1" dirty="0" smtClean="0">
                <a:solidFill>
                  <a:srgbClr val="000000"/>
                </a:solidFill>
              </a:rPr>
              <a:t>specify</a:t>
            </a:r>
            <a:r>
              <a:rPr lang="nb-NO" sz="1100" dirty="0" smtClean="0">
                <a:solidFill>
                  <a:srgbClr val="000000"/>
                </a:solidFill>
              </a:rPr>
              <a:t> the components (C) and phases (P) - </a:t>
            </a:r>
            <a:r>
              <a:rPr lang="nb-NO" sz="1100" b="1" dirty="0" smtClean="0"/>
              <a:t>not</a:t>
            </a:r>
            <a:r>
              <a:rPr lang="nb-NO" sz="1100" b="1" dirty="0" smtClean="0">
                <a:solidFill>
                  <a:srgbClr val="000000"/>
                </a:solidFill>
              </a:rPr>
              <a:t> just </a:t>
            </a:r>
            <a:r>
              <a:rPr lang="nb-NO" sz="1100" dirty="0" smtClean="0">
                <a:solidFill>
                  <a:srgbClr val="000000"/>
                </a:solidFill>
              </a:rPr>
              <a:t>their numbers.</a:t>
            </a:r>
          </a:p>
          <a:p>
            <a:pPr>
              <a:lnSpc>
                <a:spcPts val="1400"/>
              </a:lnSpc>
            </a:pPr>
            <a:r>
              <a:rPr lang="nb-NO" sz="1100" dirty="0">
                <a:solidFill>
                  <a:srgbClr val="0000FF"/>
                </a:solidFill>
              </a:rPr>
              <a:t> </a:t>
            </a:r>
            <a:r>
              <a:rPr lang="nb-NO" sz="1100" dirty="0" smtClean="0">
                <a:solidFill>
                  <a:srgbClr val="0000FF"/>
                </a:solidFill>
              </a:rPr>
              <a:t>  </a:t>
            </a:r>
            <a:r>
              <a:rPr lang="nb-NO" sz="1100" b="1" dirty="0" smtClean="0">
                <a:solidFill>
                  <a:srgbClr val="0066FF"/>
                </a:solidFill>
              </a:rPr>
              <a:t>Note</a:t>
            </a:r>
            <a:r>
              <a:rPr lang="nb-NO" sz="1100" dirty="0" smtClean="0">
                <a:solidFill>
                  <a:srgbClr val="0066FF"/>
                </a:solidFill>
              </a:rPr>
              <a:t>: For a valid phase rule analysis of variance, the univariant phase boundaries (e.g. a-b) </a:t>
            </a:r>
            <a:r>
              <a:rPr lang="nb-NO" sz="1200" b="1" dirty="0" smtClean="0">
                <a:solidFill>
                  <a:srgbClr val="0066FF"/>
                </a:solidFill>
              </a:rPr>
              <a:t>cannot not include</a:t>
            </a:r>
            <a:endParaRPr lang="nb-NO" sz="1100" dirty="0">
              <a:solidFill>
                <a:srgbClr val="0066FF"/>
              </a:solidFill>
            </a:endParaRPr>
          </a:p>
          <a:p>
            <a:pPr>
              <a:lnSpc>
                <a:spcPts val="1200"/>
              </a:lnSpc>
            </a:pPr>
            <a:r>
              <a:rPr lang="nb-NO" sz="1100" dirty="0" smtClean="0">
                <a:solidFill>
                  <a:srgbClr val="0066FF"/>
                </a:solidFill>
              </a:rPr>
              <a:t>             invariant end points, like a and b.  </a:t>
            </a:r>
          </a:p>
        </p:txBody>
      </p:sp>
      <p:pic>
        <p:nvPicPr>
          <p:cNvPr id="1026" name="Picture 2" descr="M:\pc\Dokumenter\Adobe-Illustr-figures\Experimental-PhaseRel\PhaseRel\Subsol-FeiB-Stixrude\MgSiO3-Gasparik-p-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0768" y="5852683"/>
            <a:ext cx="4248472" cy="4043854"/>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7"/>
          <p:cNvSpPr txBox="1">
            <a:spLocks noChangeArrowheads="1"/>
          </p:cNvSpPr>
          <p:nvPr/>
        </p:nvSpPr>
        <p:spPr bwMode="auto">
          <a:xfrm>
            <a:off x="262802" y="4454478"/>
            <a:ext cx="1684511" cy="720197"/>
          </a:xfrm>
          <a:prstGeom prst="rect">
            <a:avLst/>
          </a:prstGeom>
          <a:noFill/>
          <a:ln w="9525">
            <a:noFill/>
            <a:miter lim="800000"/>
            <a:headEnd/>
            <a:tailEnd/>
          </a:ln>
        </p:spPr>
        <p:txBody>
          <a:bodyPr wrap="square">
            <a:spAutoFit/>
          </a:bodyPr>
          <a:lstStyle/>
          <a:p>
            <a:pPr>
              <a:lnSpc>
                <a:spcPct val="120000"/>
              </a:lnSpc>
            </a:pPr>
            <a:r>
              <a:rPr lang="nb-NO" sz="1200" b="1" dirty="0" smtClean="0">
                <a:solidFill>
                  <a:srgbClr val="000000"/>
                </a:solidFill>
              </a:rPr>
              <a:t>a</a:t>
            </a:r>
            <a:r>
              <a:rPr lang="nb-NO" sz="1100" dirty="0" smtClean="0">
                <a:solidFill>
                  <a:srgbClr val="000000"/>
                </a:solidFill>
              </a:rPr>
              <a:t>: C: </a:t>
            </a:r>
            <a:r>
              <a:rPr lang="nb-NO" sz="1100" dirty="0" smtClean="0">
                <a:solidFill>
                  <a:srgbClr val="0066FF"/>
                </a:solidFill>
              </a:rPr>
              <a:t>2: </a:t>
            </a:r>
            <a:r>
              <a:rPr lang="nb-NO" sz="1100" dirty="0" err="1" smtClean="0">
                <a:solidFill>
                  <a:srgbClr val="0066FF"/>
                </a:solidFill>
              </a:rPr>
              <a:t>MgO</a:t>
            </a:r>
            <a:r>
              <a:rPr lang="nb-NO" sz="1100" dirty="0" smtClean="0">
                <a:solidFill>
                  <a:srgbClr val="0066FF"/>
                </a:solidFill>
              </a:rPr>
              <a:t>, SiO</a:t>
            </a:r>
            <a:r>
              <a:rPr lang="nb-NO" sz="1100" baseline="-25000" dirty="0" smtClean="0">
                <a:solidFill>
                  <a:srgbClr val="0066FF"/>
                </a:solidFill>
              </a:rPr>
              <a:t>2</a:t>
            </a:r>
          </a:p>
          <a:p>
            <a:pPr>
              <a:lnSpc>
                <a:spcPct val="120000"/>
              </a:lnSpc>
            </a:pPr>
            <a:r>
              <a:rPr lang="nb-NO" sz="1100" dirty="0" smtClean="0">
                <a:solidFill>
                  <a:srgbClr val="000000"/>
                </a:solidFill>
              </a:rPr>
              <a:t>    P: </a:t>
            </a:r>
            <a:r>
              <a:rPr lang="nb-NO" sz="1100" dirty="0" smtClean="0">
                <a:solidFill>
                  <a:srgbClr val="0066FF"/>
                </a:solidFill>
              </a:rPr>
              <a:t>4: </a:t>
            </a:r>
            <a:r>
              <a:rPr lang="nb-NO" sz="1100" dirty="0" err="1" smtClean="0">
                <a:solidFill>
                  <a:srgbClr val="0066FF"/>
                </a:solidFill>
              </a:rPr>
              <a:t>wd</a:t>
            </a:r>
            <a:r>
              <a:rPr lang="nb-NO" sz="1100" dirty="0" smtClean="0">
                <a:solidFill>
                  <a:srgbClr val="0066FF"/>
                </a:solidFill>
              </a:rPr>
              <a:t>, </a:t>
            </a:r>
            <a:r>
              <a:rPr lang="nb-NO" sz="1100" dirty="0" err="1" smtClean="0">
                <a:solidFill>
                  <a:srgbClr val="0066FF"/>
                </a:solidFill>
              </a:rPr>
              <a:t>rw</a:t>
            </a:r>
            <a:r>
              <a:rPr lang="nb-NO" sz="1100" dirty="0" smtClean="0">
                <a:solidFill>
                  <a:srgbClr val="0066FF"/>
                </a:solidFill>
              </a:rPr>
              <a:t>, </a:t>
            </a:r>
            <a:r>
              <a:rPr lang="nb-NO" sz="1100" dirty="0" err="1" smtClean="0">
                <a:solidFill>
                  <a:srgbClr val="0066FF"/>
                </a:solidFill>
              </a:rPr>
              <a:t>st</a:t>
            </a:r>
            <a:r>
              <a:rPr lang="nb-NO" sz="1100" dirty="0" smtClean="0">
                <a:solidFill>
                  <a:srgbClr val="0066FF"/>
                </a:solidFill>
              </a:rPr>
              <a:t>, ak</a:t>
            </a:r>
          </a:p>
          <a:p>
            <a:pPr>
              <a:lnSpc>
                <a:spcPct val="120000"/>
              </a:lnSpc>
            </a:pPr>
            <a:r>
              <a:rPr lang="nb-NO" sz="1100" dirty="0" smtClean="0">
                <a:solidFill>
                  <a:srgbClr val="000000"/>
                </a:solidFill>
              </a:rPr>
              <a:t>    F: </a:t>
            </a:r>
            <a:r>
              <a:rPr lang="nb-NO" sz="1100" dirty="0" smtClean="0">
                <a:solidFill>
                  <a:srgbClr val="0066FF"/>
                </a:solidFill>
              </a:rPr>
              <a:t>4</a:t>
            </a:r>
            <a:r>
              <a:rPr lang="nb-NO" sz="1100" dirty="0" smtClean="0">
                <a:solidFill>
                  <a:srgbClr val="0066FF"/>
                </a:solidFill>
                <a:latin typeface="Symbol" panose="05050102010706020507" pitchFamily="18" charset="2"/>
              </a:rPr>
              <a:t>-</a:t>
            </a:r>
            <a:r>
              <a:rPr lang="nb-NO" sz="1100" dirty="0" smtClean="0">
                <a:solidFill>
                  <a:srgbClr val="0066FF"/>
                </a:solidFill>
              </a:rPr>
              <a:t>4 = 0, invariant</a:t>
            </a:r>
            <a:endParaRPr lang="nb-NO" sz="1100" dirty="0">
              <a:solidFill>
                <a:srgbClr val="0066FF"/>
              </a:solidFill>
            </a:endParaRPr>
          </a:p>
        </p:txBody>
      </p:sp>
      <p:sp>
        <p:nvSpPr>
          <p:cNvPr id="17" name="Text Box 7"/>
          <p:cNvSpPr txBox="1">
            <a:spLocks noChangeArrowheads="1"/>
          </p:cNvSpPr>
          <p:nvPr/>
        </p:nvSpPr>
        <p:spPr bwMode="auto">
          <a:xfrm>
            <a:off x="267828" y="5127397"/>
            <a:ext cx="1684511" cy="720197"/>
          </a:xfrm>
          <a:prstGeom prst="rect">
            <a:avLst/>
          </a:prstGeom>
          <a:noFill/>
          <a:ln w="9525">
            <a:noFill/>
            <a:miter lim="800000"/>
            <a:headEnd/>
            <a:tailEnd/>
          </a:ln>
        </p:spPr>
        <p:txBody>
          <a:bodyPr wrap="square">
            <a:spAutoFit/>
          </a:bodyPr>
          <a:lstStyle/>
          <a:p>
            <a:pPr>
              <a:lnSpc>
                <a:spcPct val="120000"/>
              </a:lnSpc>
            </a:pPr>
            <a:r>
              <a:rPr lang="nb-NO" sz="1200" b="1" dirty="0">
                <a:solidFill>
                  <a:srgbClr val="000000"/>
                </a:solidFill>
              </a:rPr>
              <a:t>c</a:t>
            </a:r>
            <a:r>
              <a:rPr lang="nb-NO" sz="1100" dirty="0" smtClean="0">
                <a:solidFill>
                  <a:srgbClr val="000000"/>
                </a:solidFill>
              </a:rPr>
              <a:t>: C: </a:t>
            </a:r>
            <a:r>
              <a:rPr lang="nb-NO" sz="1100" dirty="0" smtClean="0">
                <a:solidFill>
                  <a:srgbClr val="0066FF"/>
                </a:solidFill>
              </a:rPr>
              <a:t>1: MgSiO</a:t>
            </a:r>
            <a:r>
              <a:rPr lang="nb-NO" sz="1100" baseline="-25000" dirty="0" smtClean="0">
                <a:solidFill>
                  <a:srgbClr val="0066FF"/>
                </a:solidFill>
              </a:rPr>
              <a:t>3</a:t>
            </a:r>
          </a:p>
          <a:p>
            <a:pPr>
              <a:lnSpc>
                <a:spcPct val="120000"/>
              </a:lnSpc>
            </a:pPr>
            <a:r>
              <a:rPr lang="nb-NO" sz="1100" dirty="0" smtClean="0">
                <a:solidFill>
                  <a:srgbClr val="000000"/>
                </a:solidFill>
              </a:rPr>
              <a:t>    P: </a:t>
            </a:r>
            <a:r>
              <a:rPr lang="nb-NO" sz="1100" dirty="0" smtClean="0">
                <a:solidFill>
                  <a:srgbClr val="0066FF"/>
                </a:solidFill>
              </a:rPr>
              <a:t>3: </a:t>
            </a:r>
            <a:r>
              <a:rPr lang="nb-NO" sz="1100" dirty="0" err="1" smtClean="0">
                <a:solidFill>
                  <a:srgbClr val="0066FF"/>
                </a:solidFill>
              </a:rPr>
              <a:t>mj</a:t>
            </a:r>
            <a:r>
              <a:rPr lang="nb-NO" sz="1100" dirty="0" smtClean="0">
                <a:solidFill>
                  <a:srgbClr val="0066FF"/>
                </a:solidFill>
              </a:rPr>
              <a:t>, ak, </a:t>
            </a:r>
            <a:r>
              <a:rPr lang="nb-NO" sz="1100" dirty="0" err="1" smtClean="0">
                <a:solidFill>
                  <a:srgbClr val="0066FF"/>
                </a:solidFill>
              </a:rPr>
              <a:t>bm</a:t>
            </a:r>
            <a:endParaRPr lang="nb-NO" sz="1100" dirty="0" smtClean="0">
              <a:solidFill>
                <a:srgbClr val="0066FF"/>
              </a:solidFill>
            </a:endParaRPr>
          </a:p>
          <a:p>
            <a:pPr>
              <a:lnSpc>
                <a:spcPct val="120000"/>
              </a:lnSpc>
            </a:pPr>
            <a:r>
              <a:rPr lang="nb-NO" sz="1100" dirty="0" smtClean="0">
                <a:solidFill>
                  <a:srgbClr val="000000"/>
                </a:solidFill>
              </a:rPr>
              <a:t>    F: </a:t>
            </a:r>
            <a:r>
              <a:rPr lang="nb-NO" sz="1100" dirty="0" smtClean="0">
                <a:solidFill>
                  <a:srgbClr val="0066FF"/>
                </a:solidFill>
              </a:rPr>
              <a:t>3</a:t>
            </a:r>
            <a:r>
              <a:rPr lang="nb-NO" sz="1100" dirty="0" smtClean="0">
                <a:solidFill>
                  <a:srgbClr val="0066FF"/>
                </a:solidFill>
                <a:latin typeface="Symbol" panose="05050102010706020507" pitchFamily="18" charset="2"/>
              </a:rPr>
              <a:t>-</a:t>
            </a:r>
            <a:r>
              <a:rPr lang="nb-NO" sz="1100" dirty="0" smtClean="0">
                <a:solidFill>
                  <a:srgbClr val="0066FF"/>
                </a:solidFill>
              </a:rPr>
              <a:t>3 = 0, invariant</a:t>
            </a:r>
            <a:endParaRPr lang="nb-NO" sz="1100" dirty="0">
              <a:solidFill>
                <a:srgbClr val="0066FF"/>
              </a:solidFill>
            </a:endParaRPr>
          </a:p>
        </p:txBody>
      </p:sp>
      <p:sp>
        <p:nvSpPr>
          <p:cNvPr id="18" name="Text Box 7"/>
          <p:cNvSpPr txBox="1">
            <a:spLocks noChangeArrowheads="1"/>
          </p:cNvSpPr>
          <p:nvPr/>
        </p:nvSpPr>
        <p:spPr bwMode="auto">
          <a:xfrm>
            <a:off x="2176371" y="4476517"/>
            <a:ext cx="1684511" cy="720197"/>
          </a:xfrm>
          <a:prstGeom prst="rect">
            <a:avLst/>
          </a:prstGeom>
          <a:noFill/>
          <a:ln w="9525">
            <a:noFill/>
            <a:miter lim="800000"/>
            <a:headEnd/>
            <a:tailEnd/>
          </a:ln>
        </p:spPr>
        <p:txBody>
          <a:bodyPr wrap="square">
            <a:spAutoFit/>
          </a:bodyPr>
          <a:lstStyle/>
          <a:p>
            <a:pPr>
              <a:lnSpc>
                <a:spcPct val="120000"/>
              </a:lnSpc>
            </a:pPr>
            <a:r>
              <a:rPr lang="nb-NO" sz="1200" b="1" dirty="0" smtClean="0">
                <a:solidFill>
                  <a:srgbClr val="000000"/>
                </a:solidFill>
              </a:rPr>
              <a:t>b</a:t>
            </a:r>
            <a:r>
              <a:rPr lang="nb-NO" sz="1100" dirty="0" smtClean="0">
                <a:solidFill>
                  <a:srgbClr val="000000"/>
                </a:solidFill>
              </a:rPr>
              <a:t>: C: </a:t>
            </a:r>
            <a:r>
              <a:rPr lang="nb-NO" sz="1100" dirty="0" smtClean="0">
                <a:solidFill>
                  <a:srgbClr val="0066FF"/>
                </a:solidFill>
              </a:rPr>
              <a:t>2: </a:t>
            </a:r>
            <a:r>
              <a:rPr lang="nb-NO" sz="1100" dirty="0" err="1" smtClean="0">
                <a:solidFill>
                  <a:srgbClr val="0066FF"/>
                </a:solidFill>
              </a:rPr>
              <a:t>MgO</a:t>
            </a:r>
            <a:r>
              <a:rPr lang="nb-NO" sz="1100" dirty="0" smtClean="0">
                <a:solidFill>
                  <a:srgbClr val="0066FF"/>
                </a:solidFill>
              </a:rPr>
              <a:t>, SiO</a:t>
            </a:r>
            <a:r>
              <a:rPr lang="nb-NO" sz="1100" baseline="-25000" dirty="0" smtClean="0">
                <a:solidFill>
                  <a:srgbClr val="0066FF"/>
                </a:solidFill>
              </a:rPr>
              <a:t>2</a:t>
            </a:r>
          </a:p>
          <a:p>
            <a:pPr>
              <a:lnSpc>
                <a:spcPct val="120000"/>
              </a:lnSpc>
            </a:pPr>
            <a:r>
              <a:rPr lang="nb-NO" sz="1100" dirty="0" smtClean="0">
                <a:solidFill>
                  <a:srgbClr val="000000"/>
                </a:solidFill>
              </a:rPr>
              <a:t>    P: </a:t>
            </a:r>
            <a:r>
              <a:rPr lang="nb-NO" sz="1100" dirty="0" smtClean="0">
                <a:solidFill>
                  <a:srgbClr val="0066FF"/>
                </a:solidFill>
              </a:rPr>
              <a:t>4: </a:t>
            </a:r>
            <a:r>
              <a:rPr lang="nb-NO" sz="1100" dirty="0" err="1" smtClean="0">
                <a:solidFill>
                  <a:srgbClr val="0066FF"/>
                </a:solidFill>
              </a:rPr>
              <a:t>wd</a:t>
            </a:r>
            <a:r>
              <a:rPr lang="nb-NO" sz="1100" dirty="0" smtClean="0">
                <a:solidFill>
                  <a:srgbClr val="0066FF"/>
                </a:solidFill>
              </a:rPr>
              <a:t>, </a:t>
            </a:r>
            <a:r>
              <a:rPr lang="nb-NO" sz="1100" dirty="0" err="1" smtClean="0">
                <a:solidFill>
                  <a:srgbClr val="0066FF"/>
                </a:solidFill>
              </a:rPr>
              <a:t>st</a:t>
            </a:r>
            <a:r>
              <a:rPr lang="nb-NO" sz="1100" dirty="0" smtClean="0">
                <a:solidFill>
                  <a:srgbClr val="0066FF"/>
                </a:solidFill>
              </a:rPr>
              <a:t>, ak, </a:t>
            </a:r>
            <a:r>
              <a:rPr lang="nb-NO" sz="1100" dirty="0" err="1" smtClean="0">
                <a:solidFill>
                  <a:srgbClr val="0066FF"/>
                </a:solidFill>
              </a:rPr>
              <a:t>mj</a:t>
            </a:r>
            <a:endParaRPr lang="nb-NO" sz="1100" dirty="0" smtClean="0">
              <a:solidFill>
                <a:srgbClr val="0066FF"/>
              </a:solidFill>
            </a:endParaRPr>
          </a:p>
          <a:p>
            <a:pPr>
              <a:lnSpc>
                <a:spcPct val="120000"/>
              </a:lnSpc>
            </a:pPr>
            <a:r>
              <a:rPr lang="nb-NO" sz="1100" dirty="0" smtClean="0">
                <a:solidFill>
                  <a:srgbClr val="000000"/>
                </a:solidFill>
              </a:rPr>
              <a:t>    F: </a:t>
            </a:r>
            <a:r>
              <a:rPr lang="nb-NO" sz="1100" dirty="0" smtClean="0">
                <a:solidFill>
                  <a:srgbClr val="0066FF"/>
                </a:solidFill>
              </a:rPr>
              <a:t>4</a:t>
            </a:r>
            <a:r>
              <a:rPr lang="nb-NO" sz="1100" dirty="0" smtClean="0">
                <a:solidFill>
                  <a:srgbClr val="0066FF"/>
                </a:solidFill>
                <a:latin typeface="Symbol" panose="05050102010706020507" pitchFamily="18" charset="2"/>
              </a:rPr>
              <a:t>-</a:t>
            </a:r>
            <a:r>
              <a:rPr lang="nb-NO" sz="1100" dirty="0" smtClean="0">
                <a:solidFill>
                  <a:srgbClr val="0066FF"/>
                </a:solidFill>
              </a:rPr>
              <a:t>4 = 0, invariant</a:t>
            </a:r>
            <a:endParaRPr lang="nb-NO" sz="1100" dirty="0">
              <a:solidFill>
                <a:srgbClr val="0066FF"/>
              </a:solidFill>
            </a:endParaRPr>
          </a:p>
        </p:txBody>
      </p:sp>
      <p:sp>
        <p:nvSpPr>
          <p:cNvPr id="19" name="Text Box 7"/>
          <p:cNvSpPr txBox="1">
            <a:spLocks noChangeArrowheads="1"/>
          </p:cNvSpPr>
          <p:nvPr/>
        </p:nvSpPr>
        <p:spPr bwMode="auto">
          <a:xfrm>
            <a:off x="2116920" y="5126905"/>
            <a:ext cx="1684511" cy="720197"/>
          </a:xfrm>
          <a:prstGeom prst="rect">
            <a:avLst/>
          </a:prstGeom>
          <a:noFill/>
          <a:ln w="9525">
            <a:noFill/>
            <a:miter lim="800000"/>
            <a:headEnd/>
            <a:tailEnd/>
          </a:ln>
        </p:spPr>
        <p:txBody>
          <a:bodyPr wrap="square">
            <a:spAutoFit/>
          </a:bodyPr>
          <a:lstStyle/>
          <a:p>
            <a:pPr>
              <a:lnSpc>
                <a:spcPct val="120000"/>
              </a:lnSpc>
            </a:pPr>
            <a:r>
              <a:rPr lang="nb-NO" sz="1200" b="1" dirty="0" smtClean="0">
                <a:solidFill>
                  <a:srgbClr val="000000"/>
                </a:solidFill>
              </a:rPr>
              <a:t>d</a:t>
            </a:r>
            <a:r>
              <a:rPr lang="nb-NO" sz="1100" dirty="0" smtClean="0">
                <a:solidFill>
                  <a:srgbClr val="000000"/>
                </a:solidFill>
              </a:rPr>
              <a:t>: C: </a:t>
            </a:r>
            <a:r>
              <a:rPr lang="nb-NO" sz="1100" dirty="0" smtClean="0">
                <a:solidFill>
                  <a:srgbClr val="0066FF"/>
                </a:solidFill>
              </a:rPr>
              <a:t>1: MgSiO</a:t>
            </a:r>
            <a:r>
              <a:rPr lang="nb-NO" sz="1100" baseline="-25000" dirty="0" smtClean="0">
                <a:solidFill>
                  <a:srgbClr val="0066FF"/>
                </a:solidFill>
              </a:rPr>
              <a:t>3</a:t>
            </a:r>
          </a:p>
          <a:p>
            <a:pPr>
              <a:lnSpc>
                <a:spcPct val="120000"/>
              </a:lnSpc>
            </a:pPr>
            <a:r>
              <a:rPr lang="nb-NO" sz="1100" dirty="0" smtClean="0">
                <a:solidFill>
                  <a:srgbClr val="000000"/>
                </a:solidFill>
              </a:rPr>
              <a:t>    P: </a:t>
            </a:r>
            <a:r>
              <a:rPr lang="nb-NO" sz="1100" dirty="0" smtClean="0">
                <a:solidFill>
                  <a:srgbClr val="0066FF"/>
                </a:solidFill>
              </a:rPr>
              <a:t>3: </a:t>
            </a:r>
            <a:r>
              <a:rPr lang="nb-NO" sz="1100" dirty="0" err="1" smtClean="0">
                <a:solidFill>
                  <a:srgbClr val="0066FF"/>
                </a:solidFill>
              </a:rPr>
              <a:t>mj</a:t>
            </a:r>
            <a:r>
              <a:rPr lang="nb-NO" sz="1100" dirty="0" smtClean="0">
                <a:solidFill>
                  <a:srgbClr val="0066FF"/>
                </a:solidFill>
              </a:rPr>
              <a:t>, </a:t>
            </a:r>
            <a:r>
              <a:rPr lang="nb-NO" sz="1100" dirty="0" err="1" smtClean="0">
                <a:solidFill>
                  <a:srgbClr val="0066FF"/>
                </a:solidFill>
              </a:rPr>
              <a:t>bm</a:t>
            </a:r>
            <a:r>
              <a:rPr lang="nb-NO" sz="1100" dirty="0" smtClean="0">
                <a:solidFill>
                  <a:srgbClr val="0066FF"/>
                </a:solidFill>
              </a:rPr>
              <a:t>, L</a:t>
            </a:r>
          </a:p>
          <a:p>
            <a:pPr>
              <a:lnSpc>
                <a:spcPct val="120000"/>
              </a:lnSpc>
            </a:pPr>
            <a:r>
              <a:rPr lang="nb-NO" sz="1100" dirty="0" smtClean="0">
                <a:solidFill>
                  <a:srgbClr val="000000"/>
                </a:solidFill>
              </a:rPr>
              <a:t>    F: </a:t>
            </a:r>
            <a:r>
              <a:rPr lang="nb-NO" sz="1100" dirty="0" smtClean="0">
                <a:solidFill>
                  <a:srgbClr val="0066FF"/>
                </a:solidFill>
              </a:rPr>
              <a:t>3</a:t>
            </a:r>
            <a:r>
              <a:rPr lang="nb-NO" sz="1100" dirty="0" smtClean="0">
                <a:solidFill>
                  <a:srgbClr val="0066FF"/>
                </a:solidFill>
                <a:latin typeface="Symbol" panose="05050102010706020507" pitchFamily="18" charset="2"/>
              </a:rPr>
              <a:t>-</a:t>
            </a:r>
            <a:r>
              <a:rPr lang="nb-NO" sz="1100" dirty="0" smtClean="0">
                <a:solidFill>
                  <a:srgbClr val="0066FF"/>
                </a:solidFill>
              </a:rPr>
              <a:t>3 = 0, invariant</a:t>
            </a:r>
            <a:endParaRPr lang="nb-NO" sz="1100" dirty="0">
              <a:solidFill>
                <a:srgbClr val="0066FF"/>
              </a:solidFill>
            </a:endParaRPr>
          </a:p>
        </p:txBody>
      </p:sp>
      <p:sp>
        <p:nvSpPr>
          <p:cNvPr id="20" name="Text Box 7"/>
          <p:cNvSpPr txBox="1">
            <a:spLocks noChangeArrowheads="1"/>
          </p:cNvSpPr>
          <p:nvPr/>
        </p:nvSpPr>
        <p:spPr bwMode="auto">
          <a:xfrm>
            <a:off x="4205832" y="4467937"/>
            <a:ext cx="1684511" cy="720197"/>
          </a:xfrm>
          <a:prstGeom prst="rect">
            <a:avLst/>
          </a:prstGeom>
          <a:noFill/>
          <a:ln w="9525">
            <a:noFill/>
            <a:miter lim="800000"/>
            <a:headEnd/>
            <a:tailEnd/>
          </a:ln>
        </p:spPr>
        <p:txBody>
          <a:bodyPr wrap="square">
            <a:spAutoFit/>
          </a:bodyPr>
          <a:lstStyle/>
          <a:p>
            <a:pPr>
              <a:lnSpc>
                <a:spcPct val="120000"/>
              </a:lnSpc>
            </a:pPr>
            <a:r>
              <a:rPr lang="nb-NO" sz="1200" b="1" dirty="0" smtClean="0">
                <a:solidFill>
                  <a:srgbClr val="000000"/>
                </a:solidFill>
              </a:rPr>
              <a:t>a-b</a:t>
            </a:r>
            <a:r>
              <a:rPr lang="nb-NO" sz="1100" dirty="0" smtClean="0">
                <a:solidFill>
                  <a:srgbClr val="000000"/>
                </a:solidFill>
              </a:rPr>
              <a:t>: C: </a:t>
            </a:r>
            <a:r>
              <a:rPr lang="nb-NO" sz="1100" dirty="0" smtClean="0">
                <a:solidFill>
                  <a:srgbClr val="0066FF"/>
                </a:solidFill>
              </a:rPr>
              <a:t>2: </a:t>
            </a:r>
            <a:r>
              <a:rPr lang="nb-NO" sz="1100" dirty="0" err="1" smtClean="0">
                <a:solidFill>
                  <a:srgbClr val="0066FF"/>
                </a:solidFill>
              </a:rPr>
              <a:t>MgO</a:t>
            </a:r>
            <a:r>
              <a:rPr lang="nb-NO" sz="1100" dirty="0" smtClean="0">
                <a:solidFill>
                  <a:srgbClr val="0066FF"/>
                </a:solidFill>
              </a:rPr>
              <a:t>, SiO</a:t>
            </a:r>
            <a:r>
              <a:rPr lang="nb-NO" sz="1100" baseline="-25000" dirty="0" smtClean="0">
                <a:solidFill>
                  <a:srgbClr val="0066FF"/>
                </a:solidFill>
              </a:rPr>
              <a:t>2</a:t>
            </a:r>
          </a:p>
          <a:p>
            <a:pPr>
              <a:lnSpc>
                <a:spcPct val="120000"/>
              </a:lnSpc>
            </a:pPr>
            <a:r>
              <a:rPr lang="nb-NO" sz="1100" dirty="0" smtClean="0">
                <a:solidFill>
                  <a:srgbClr val="000000"/>
                </a:solidFill>
              </a:rPr>
              <a:t>        P: </a:t>
            </a:r>
            <a:r>
              <a:rPr lang="nb-NO" sz="1100" dirty="0" smtClean="0">
                <a:solidFill>
                  <a:srgbClr val="0066FF"/>
                </a:solidFill>
              </a:rPr>
              <a:t>3: </a:t>
            </a:r>
            <a:r>
              <a:rPr lang="nb-NO" sz="1100" dirty="0" err="1" smtClean="0">
                <a:solidFill>
                  <a:srgbClr val="0066FF"/>
                </a:solidFill>
              </a:rPr>
              <a:t>wd</a:t>
            </a:r>
            <a:r>
              <a:rPr lang="nb-NO" sz="1100" dirty="0" smtClean="0">
                <a:solidFill>
                  <a:srgbClr val="0066FF"/>
                </a:solidFill>
              </a:rPr>
              <a:t>, </a:t>
            </a:r>
            <a:r>
              <a:rPr lang="nb-NO" sz="1100" dirty="0" err="1" smtClean="0">
                <a:solidFill>
                  <a:srgbClr val="0066FF"/>
                </a:solidFill>
              </a:rPr>
              <a:t>st</a:t>
            </a:r>
            <a:r>
              <a:rPr lang="nb-NO" sz="1100" dirty="0" smtClean="0">
                <a:solidFill>
                  <a:srgbClr val="0066FF"/>
                </a:solidFill>
              </a:rPr>
              <a:t>, ak</a:t>
            </a:r>
          </a:p>
          <a:p>
            <a:pPr>
              <a:lnSpc>
                <a:spcPct val="120000"/>
              </a:lnSpc>
            </a:pPr>
            <a:r>
              <a:rPr lang="nb-NO" sz="1100" dirty="0" smtClean="0">
                <a:solidFill>
                  <a:srgbClr val="000000"/>
                </a:solidFill>
              </a:rPr>
              <a:t>        F: </a:t>
            </a:r>
            <a:r>
              <a:rPr lang="nb-NO" sz="1100" dirty="0" smtClean="0">
                <a:solidFill>
                  <a:srgbClr val="0066FF"/>
                </a:solidFill>
              </a:rPr>
              <a:t>4</a:t>
            </a:r>
            <a:r>
              <a:rPr lang="nb-NO" sz="1100" dirty="0" smtClean="0">
                <a:solidFill>
                  <a:srgbClr val="0066FF"/>
                </a:solidFill>
                <a:latin typeface="Symbol" panose="05050102010706020507" pitchFamily="18" charset="2"/>
              </a:rPr>
              <a:t>-</a:t>
            </a:r>
            <a:r>
              <a:rPr lang="nb-NO" sz="1100" dirty="0" smtClean="0">
                <a:solidFill>
                  <a:srgbClr val="0066FF"/>
                </a:solidFill>
              </a:rPr>
              <a:t>3 = 1, </a:t>
            </a:r>
            <a:r>
              <a:rPr lang="nb-NO" sz="1100" dirty="0" err="1" smtClean="0">
                <a:solidFill>
                  <a:srgbClr val="0066FF"/>
                </a:solidFill>
              </a:rPr>
              <a:t>univariant</a:t>
            </a:r>
            <a:endParaRPr lang="nb-NO" sz="1100" dirty="0">
              <a:solidFill>
                <a:srgbClr val="0066FF"/>
              </a:solidFill>
            </a:endParaRPr>
          </a:p>
        </p:txBody>
      </p:sp>
      <p:sp>
        <p:nvSpPr>
          <p:cNvPr id="21" name="Text Box 7"/>
          <p:cNvSpPr txBox="1">
            <a:spLocks noChangeArrowheads="1"/>
          </p:cNvSpPr>
          <p:nvPr/>
        </p:nvSpPr>
        <p:spPr bwMode="auto">
          <a:xfrm>
            <a:off x="4235090" y="5133730"/>
            <a:ext cx="1684511" cy="720197"/>
          </a:xfrm>
          <a:prstGeom prst="rect">
            <a:avLst/>
          </a:prstGeom>
          <a:noFill/>
          <a:ln w="9525">
            <a:noFill/>
            <a:miter lim="800000"/>
            <a:headEnd/>
            <a:tailEnd/>
          </a:ln>
        </p:spPr>
        <p:txBody>
          <a:bodyPr wrap="square">
            <a:spAutoFit/>
          </a:bodyPr>
          <a:lstStyle/>
          <a:p>
            <a:pPr>
              <a:lnSpc>
                <a:spcPct val="120000"/>
              </a:lnSpc>
            </a:pPr>
            <a:r>
              <a:rPr lang="nb-NO" sz="1200" b="1" dirty="0" smtClean="0">
                <a:solidFill>
                  <a:srgbClr val="000000"/>
                </a:solidFill>
              </a:rPr>
              <a:t>c-d</a:t>
            </a:r>
            <a:r>
              <a:rPr lang="nb-NO" sz="1100" dirty="0" smtClean="0">
                <a:solidFill>
                  <a:srgbClr val="000000"/>
                </a:solidFill>
              </a:rPr>
              <a:t>: C: </a:t>
            </a:r>
            <a:r>
              <a:rPr lang="nb-NO" sz="1100" dirty="0" smtClean="0">
                <a:solidFill>
                  <a:srgbClr val="0066FF"/>
                </a:solidFill>
              </a:rPr>
              <a:t>1: MgSiO</a:t>
            </a:r>
            <a:r>
              <a:rPr lang="nb-NO" sz="1100" baseline="-25000" dirty="0" smtClean="0">
                <a:solidFill>
                  <a:srgbClr val="0066FF"/>
                </a:solidFill>
              </a:rPr>
              <a:t>3</a:t>
            </a:r>
          </a:p>
          <a:p>
            <a:pPr>
              <a:lnSpc>
                <a:spcPct val="120000"/>
              </a:lnSpc>
            </a:pPr>
            <a:r>
              <a:rPr lang="nb-NO" sz="1100" dirty="0" smtClean="0">
                <a:solidFill>
                  <a:srgbClr val="000000"/>
                </a:solidFill>
              </a:rPr>
              <a:t>        P: </a:t>
            </a:r>
            <a:r>
              <a:rPr lang="nb-NO" sz="1100" dirty="0" smtClean="0">
                <a:solidFill>
                  <a:srgbClr val="0066FF"/>
                </a:solidFill>
              </a:rPr>
              <a:t>2: </a:t>
            </a:r>
            <a:r>
              <a:rPr lang="nb-NO" sz="1100" dirty="0" err="1" smtClean="0">
                <a:solidFill>
                  <a:srgbClr val="0066FF"/>
                </a:solidFill>
              </a:rPr>
              <a:t>mj</a:t>
            </a:r>
            <a:r>
              <a:rPr lang="nb-NO" sz="1100" dirty="0" smtClean="0">
                <a:solidFill>
                  <a:srgbClr val="0066FF"/>
                </a:solidFill>
              </a:rPr>
              <a:t>, </a:t>
            </a:r>
            <a:r>
              <a:rPr lang="nb-NO" sz="1100" dirty="0" err="1" smtClean="0">
                <a:solidFill>
                  <a:srgbClr val="0066FF"/>
                </a:solidFill>
              </a:rPr>
              <a:t>bm</a:t>
            </a:r>
            <a:endParaRPr lang="nb-NO" sz="1100" dirty="0" smtClean="0">
              <a:solidFill>
                <a:srgbClr val="0066FF"/>
              </a:solidFill>
            </a:endParaRPr>
          </a:p>
          <a:p>
            <a:pPr>
              <a:lnSpc>
                <a:spcPct val="120000"/>
              </a:lnSpc>
            </a:pPr>
            <a:r>
              <a:rPr lang="nb-NO" sz="1100" dirty="0" smtClean="0">
                <a:solidFill>
                  <a:srgbClr val="000000"/>
                </a:solidFill>
              </a:rPr>
              <a:t>        F: </a:t>
            </a:r>
            <a:r>
              <a:rPr lang="nb-NO" sz="1100" dirty="0" smtClean="0">
                <a:solidFill>
                  <a:srgbClr val="0066FF"/>
                </a:solidFill>
              </a:rPr>
              <a:t>3</a:t>
            </a:r>
            <a:r>
              <a:rPr lang="nb-NO" sz="1100" dirty="0" smtClean="0">
                <a:solidFill>
                  <a:srgbClr val="0066FF"/>
                </a:solidFill>
                <a:latin typeface="Symbol" panose="05050102010706020507" pitchFamily="18" charset="2"/>
              </a:rPr>
              <a:t>-</a:t>
            </a:r>
            <a:r>
              <a:rPr lang="nb-NO" sz="1100" dirty="0" smtClean="0">
                <a:solidFill>
                  <a:srgbClr val="0066FF"/>
                </a:solidFill>
              </a:rPr>
              <a:t>2 = 1, </a:t>
            </a:r>
            <a:r>
              <a:rPr lang="nb-NO" sz="1100" dirty="0" err="1" smtClean="0">
                <a:solidFill>
                  <a:srgbClr val="0066FF"/>
                </a:solidFill>
              </a:rPr>
              <a:t>univariant</a:t>
            </a:r>
            <a:endParaRPr lang="nb-NO" sz="1100" dirty="0">
              <a:solidFill>
                <a:srgbClr val="0066FF"/>
              </a:solidFill>
            </a:endParaRPr>
          </a:p>
        </p:txBody>
      </p:sp>
    </p:spTree>
    <p:extLst>
      <p:ext uri="{BB962C8B-B14F-4D97-AF65-F5344CB8AC3E}">
        <p14:creationId xmlns:p14="http://schemas.microsoft.com/office/powerpoint/2010/main" val="3628467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7567" y="56455"/>
            <a:ext cx="6808386" cy="2390398"/>
          </a:xfrm>
          <a:prstGeom prst="rect">
            <a:avLst/>
          </a:prstGeom>
          <a:noFill/>
          <a:ln w="9525">
            <a:noFill/>
            <a:miter lim="800000"/>
            <a:headEnd/>
            <a:tailEnd/>
          </a:ln>
        </p:spPr>
        <p:txBody>
          <a:bodyPr wrap="square">
            <a:spAutoFit/>
          </a:bodyPr>
          <a:lstStyle/>
          <a:p>
            <a:r>
              <a:rPr lang="nb-NO" sz="1100" b="1" dirty="0" smtClean="0"/>
              <a:t>3. Melting phase relations in the</a:t>
            </a:r>
            <a:r>
              <a:rPr lang="nb-NO" sz="1100" b="1" dirty="0"/>
              <a:t> </a:t>
            </a:r>
            <a:r>
              <a:rPr lang="nb-NO" sz="1100" b="1" dirty="0" smtClean="0"/>
              <a:t>system MgO-SiO</a:t>
            </a:r>
            <a:r>
              <a:rPr lang="nb-NO" sz="1100" b="1" baseline="-25000" dirty="0" smtClean="0"/>
              <a:t>2</a:t>
            </a:r>
            <a:r>
              <a:rPr lang="nb-NO" sz="1100" i="1" dirty="0"/>
              <a:t> </a:t>
            </a:r>
            <a:r>
              <a:rPr lang="nb-NO" sz="1100" i="1" dirty="0" smtClean="0"/>
              <a:t>- se further descriptions in the grey box</a:t>
            </a:r>
            <a:r>
              <a:rPr lang="nb-NO" sz="1100" dirty="0" smtClean="0">
                <a:solidFill>
                  <a:srgbClr val="000000"/>
                </a:solidFill>
              </a:rPr>
              <a:t>.</a:t>
            </a:r>
            <a:endParaRPr lang="nb-NO" sz="1050" i="1" dirty="0" smtClean="0">
              <a:solidFill>
                <a:srgbClr val="000000"/>
              </a:solidFill>
            </a:endParaRPr>
          </a:p>
          <a:p>
            <a:pPr>
              <a:lnSpc>
                <a:spcPts val="1600"/>
              </a:lnSpc>
              <a:buFontTx/>
              <a:buAutoNum type="alphaLcPeriod"/>
            </a:pPr>
            <a:r>
              <a:rPr lang="nb-NO" sz="1050" dirty="0" smtClean="0">
                <a:solidFill>
                  <a:srgbClr val="000000"/>
                </a:solidFill>
              </a:rPr>
              <a:t> Give the phase assemblages (without phase proportions and compositions, use the abbreviations) for the numbered field</a:t>
            </a:r>
            <a:endParaRPr lang="nb-NO" sz="1050" dirty="0">
              <a:solidFill>
                <a:srgbClr val="000000"/>
              </a:solidFill>
            </a:endParaRPr>
          </a:p>
          <a:p>
            <a:pPr>
              <a:lnSpc>
                <a:spcPts val="1200"/>
              </a:lnSpc>
            </a:pPr>
            <a:r>
              <a:rPr lang="nb-NO" sz="1050" dirty="0" smtClean="0">
                <a:solidFill>
                  <a:srgbClr val="000000"/>
                </a:solidFill>
              </a:rPr>
              <a:t>    in the light blue box.</a:t>
            </a:r>
            <a:endParaRPr lang="nb-NO" sz="1050" dirty="0">
              <a:solidFill>
                <a:srgbClr val="000000"/>
              </a:solidFill>
            </a:endParaRPr>
          </a:p>
          <a:p>
            <a:pPr>
              <a:lnSpc>
                <a:spcPts val="2200"/>
              </a:lnSpc>
            </a:pPr>
            <a:r>
              <a:rPr lang="nb-NO" sz="1050" dirty="0" smtClean="0">
                <a:solidFill>
                  <a:srgbClr val="000000"/>
                </a:solidFill>
              </a:rPr>
              <a:t>b. Give (blue box) the </a:t>
            </a:r>
            <a:r>
              <a:rPr lang="nb-NO" sz="1050" dirty="0">
                <a:solidFill>
                  <a:srgbClr val="000000"/>
                </a:solidFill>
              </a:rPr>
              <a:t>phase proportions and </a:t>
            </a:r>
            <a:r>
              <a:rPr lang="nb-NO" sz="1050" dirty="0" smtClean="0">
                <a:solidFill>
                  <a:srgbClr val="000000"/>
                </a:solidFill>
              </a:rPr>
              <a:t>liquid compositions (if applicable) for bulk compositions with 10 and 90%</a:t>
            </a:r>
          </a:p>
          <a:p>
            <a:pPr>
              <a:lnSpc>
                <a:spcPts val="1200"/>
              </a:lnSpc>
            </a:pPr>
            <a:r>
              <a:rPr lang="nb-NO" sz="1050" dirty="0" smtClean="0">
                <a:solidFill>
                  <a:srgbClr val="000000"/>
                </a:solidFill>
              </a:rPr>
              <a:t>    SiO</a:t>
            </a:r>
            <a:r>
              <a:rPr lang="nb-NO" sz="1050" baseline="-25000" dirty="0" smtClean="0">
                <a:solidFill>
                  <a:srgbClr val="000000"/>
                </a:solidFill>
              </a:rPr>
              <a:t>2</a:t>
            </a:r>
            <a:r>
              <a:rPr lang="nb-NO" sz="1050" dirty="0" smtClean="0">
                <a:solidFill>
                  <a:srgbClr val="000000"/>
                </a:solidFill>
              </a:rPr>
              <a:t> at the indicated temperatures. You can give the liquid compositions as L</a:t>
            </a:r>
            <a:r>
              <a:rPr lang="nb-NO" sz="1050" baseline="-25000" dirty="0" smtClean="0">
                <a:solidFill>
                  <a:srgbClr val="000000"/>
                </a:solidFill>
              </a:rPr>
              <a:t>X</a:t>
            </a:r>
            <a:r>
              <a:rPr lang="nb-NO" sz="1050" dirty="0" smtClean="0">
                <a:solidFill>
                  <a:srgbClr val="000000"/>
                </a:solidFill>
              </a:rPr>
              <a:t>, where X is mol% SiO</a:t>
            </a:r>
            <a:r>
              <a:rPr lang="nb-NO" sz="1050" baseline="-25000" dirty="0" smtClean="0">
                <a:solidFill>
                  <a:srgbClr val="000000"/>
                </a:solidFill>
              </a:rPr>
              <a:t>2</a:t>
            </a:r>
            <a:r>
              <a:rPr lang="nb-NO" sz="1050" dirty="0" smtClean="0">
                <a:solidFill>
                  <a:srgbClr val="000000"/>
                </a:solidFill>
              </a:rPr>
              <a:t>.</a:t>
            </a:r>
            <a:r>
              <a:rPr lang="nb-NO" sz="1050" u="sng" dirty="0" smtClean="0"/>
              <a:t>    </a:t>
            </a:r>
            <a:endParaRPr lang="nb-NO" sz="1050" i="1" u="sng" dirty="0" smtClean="0"/>
          </a:p>
          <a:p>
            <a:pPr>
              <a:lnSpc>
                <a:spcPts val="2200"/>
              </a:lnSpc>
            </a:pPr>
            <a:r>
              <a:rPr lang="nb-NO" sz="1050" dirty="0" smtClean="0"/>
              <a:t>c.</a:t>
            </a:r>
            <a:r>
              <a:rPr lang="nb-NO" sz="1050" i="1" dirty="0" smtClean="0"/>
              <a:t> </a:t>
            </a:r>
            <a:r>
              <a:rPr lang="nb-NO" sz="1050" dirty="0" smtClean="0">
                <a:solidFill>
                  <a:srgbClr val="000000"/>
                </a:solidFill>
              </a:rPr>
              <a:t>Assume that a typical peridotite in this simple model system has 60% olivine and 40% orthopyroxene.  Give the</a:t>
            </a:r>
          </a:p>
          <a:p>
            <a:pPr>
              <a:lnSpc>
                <a:spcPts val="1600"/>
              </a:lnSpc>
            </a:pPr>
            <a:r>
              <a:rPr lang="nb-NO" sz="1050" dirty="0" smtClean="0">
                <a:solidFill>
                  <a:srgbClr val="000000"/>
                </a:solidFill>
              </a:rPr>
              <a:t>   approximate model composition in mol% SiO</a:t>
            </a:r>
            <a:r>
              <a:rPr lang="nb-NO" sz="1050" baseline="-25000" dirty="0" smtClean="0">
                <a:solidFill>
                  <a:srgbClr val="000000"/>
                </a:solidFill>
              </a:rPr>
              <a:t>2</a:t>
            </a:r>
            <a:r>
              <a:rPr lang="nb-NO" sz="1050" dirty="0" smtClean="0">
                <a:solidFill>
                  <a:srgbClr val="000000"/>
                </a:solidFill>
              </a:rPr>
              <a:t> of such a peridotite: </a:t>
            </a:r>
            <a:r>
              <a:rPr lang="nb-NO" sz="1050" b="1" dirty="0" smtClean="0">
                <a:solidFill>
                  <a:srgbClr val="0066FF"/>
                </a:solidFill>
              </a:rPr>
              <a:t>40 mol%</a:t>
            </a:r>
            <a:endParaRPr lang="nb-NO" sz="1050" b="1" u="sng" dirty="0" smtClean="0">
              <a:solidFill>
                <a:srgbClr val="0066FF"/>
              </a:solidFill>
            </a:endParaRPr>
          </a:p>
          <a:p>
            <a:pPr>
              <a:lnSpc>
                <a:spcPts val="2200"/>
              </a:lnSpc>
            </a:pPr>
            <a:r>
              <a:rPr lang="nb-NO" sz="1050" dirty="0" smtClean="0">
                <a:solidFill>
                  <a:srgbClr val="000000"/>
                </a:solidFill>
              </a:rPr>
              <a:t>d. Mark the initial (invariant) melt compositions of such a model peridotite at 1 bar, 6 GPa and 24 GPa with small rings. </a:t>
            </a:r>
          </a:p>
          <a:p>
            <a:pPr>
              <a:lnSpc>
                <a:spcPts val="2200"/>
              </a:lnSpc>
            </a:pPr>
            <a:r>
              <a:rPr lang="nb-NO" sz="1050" dirty="0" smtClean="0">
                <a:solidFill>
                  <a:srgbClr val="000000"/>
                </a:solidFill>
              </a:rPr>
              <a:t>e. How does the invariant melt compositions of a peridotite in this system change with increasing pressure from 1 bar to 24 GPa?  </a:t>
            </a:r>
            <a:r>
              <a:rPr lang="nb-NO" sz="1050" b="1" dirty="0" smtClean="0">
                <a:solidFill>
                  <a:srgbClr val="0066FF"/>
                </a:solidFill>
              </a:rPr>
              <a:t>The melt composition becomes more magnesian.</a:t>
            </a:r>
            <a:endParaRPr lang="nb-NO" sz="1050" u="sng" dirty="0" smtClean="0">
              <a:solidFill>
                <a:srgbClr val="000000"/>
              </a:solidFill>
            </a:endParaRPr>
          </a:p>
        </p:txBody>
      </p:sp>
      <p:pic>
        <p:nvPicPr>
          <p:cNvPr id="2" name="Picture 4" descr="M:\pc\Dokumenter\Adobe-Illustr-figures\Experimental-PhaseRel\PhaseRel\SimpleSyst-Liq-MeltStruct\MS-syst\MS-1bar-6-24-136GPa-exercise-ans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67" y="2443434"/>
            <a:ext cx="6817374" cy="7366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094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pc\Dokumenter\Adobe-Illustr-figures\Experimental-PhaseRel\PhaseRel\Petrology-course\Syst1-abc-melt-pTV-2016-soluti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72681"/>
            <a:ext cx="6559826" cy="50425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160" y="46853"/>
            <a:ext cx="6758115" cy="1874872"/>
          </a:xfrm>
          <a:prstGeom prst="rect">
            <a:avLst/>
          </a:prstGeom>
          <a:noFill/>
        </p:spPr>
        <p:txBody>
          <a:bodyPr wrap="square" rtlCol="0">
            <a:spAutoFit/>
          </a:bodyPr>
          <a:lstStyle/>
          <a:p>
            <a:pPr>
              <a:lnSpc>
                <a:spcPts val="1200"/>
              </a:lnSpc>
            </a:pPr>
            <a:r>
              <a:rPr lang="nb-NO" sz="1050" i="1" dirty="0" smtClean="0"/>
              <a:t>4. General features </a:t>
            </a:r>
            <a:r>
              <a:rPr lang="nb-NO" sz="1050" i="1" dirty="0" err="1" smtClean="0"/>
              <a:t>of</a:t>
            </a:r>
            <a:r>
              <a:rPr lang="nb-NO" sz="1050" i="1" dirty="0" smtClean="0"/>
              <a:t> melting </a:t>
            </a:r>
            <a:r>
              <a:rPr lang="nb-NO" sz="1050" i="1" dirty="0" err="1" smtClean="0"/>
              <a:t>curves</a:t>
            </a:r>
            <a:r>
              <a:rPr lang="nb-NO" sz="1050" i="1" dirty="0" smtClean="0"/>
              <a:t>, </a:t>
            </a:r>
            <a:r>
              <a:rPr lang="nb-NO" sz="1050" i="1" dirty="0" err="1" smtClean="0"/>
              <a:t>exemplified</a:t>
            </a:r>
            <a:r>
              <a:rPr lang="nb-NO" sz="1050" i="1" dirty="0" smtClean="0"/>
              <a:t> by an </a:t>
            </a:r>
            <a:r>
              <a:rPr lang="nb-NO" sz="1050" b="1" i="1" dirty="0" err="1" smtClean="0"/>
              <a:t>imaginary</a:t>
            </a:r>
            <a:r>
              <a:rPr lang="nb-NO" sz="1050" i="1" dirty="0" smtClean="0"/>
              <a:t> </a:t>
            </a:r>
            <a:r>
              <a:rPr lang="nb-NO" sz="1050" b="1" i="1" dirty="0" smtClean="0"/>
              <a:t>one-</a:t>
            </a:r>
            <a:r>
              <a:rPr lang="nb-NO" sz="1050" b="1" i="1" dirty="0" err="1" smtClean="0"/>
              <a:t>component</a:t>
            </a:r>
            <a:r>
              <a:rPr lang="nb-NO" sz="1050" b="1" i="1" dirty="0" smtClean="0"/>
              <a:t> system </a:t>
            </a:r>
            <a:r>
              <a:rPr lang="nb-NO" sz="1050" i="1" dirty="0" err="1" smtClean="0"/>
              <a:t>with</a:t>
            </a:r>
            <a:r>
              <a:rPr lang="nb-NO" sz="1050" i="1" dirty="0" smtClean="0"/>
              <a:t> </a:t>
            </a:r>
            <a:r>
              <a:rPr lang="nb-NO" sz="1050" i="1" dirty="0" err="1" smtClean="0"/>
              <a:t>three</a:t>
            </a:r>
            <a:r>
              <a:rPr lang="nb-NO" sz="1050" i="1" dirty="0" smtClean="0"/>
              <a:t> solid </a:t>
            </a:r>
            <a:r>
              <a:rPr lang="nb-NO" sz="1050" i="1" dirty="0" err="1" smtClean="0"/>
              <a:t>phases</a:t>
            </a:r>
            <a:endParaRPr lang="nb-NO" sz="1050" i="1" dirty="0"/>
          </a:p>
          <a:p>
            <a:pPr>
              <a:lnSpc>
                <a:spcPts val="1200"/>
              </a:lnSpc>
            </a:pPr>
            <a:r>
              <a:rPr lang="nb-NO" sz="1050" i="1" dirty="0" smtClean="0">
                <a:latin typeface="Symbol" pitchFamily="18" charset="2"/>
              </a:rPr>
              <a:t>   a</a:t>
            </a:r>
            <a:r>
              <a:rPr lang="nb-NO" sz="1050" i="1" dirty="0" smtClean="0"/>
              <a:t>, </a:t>
            </a:r>
            <a:r>
              <a:rPr lang="nb-NO" sz="1050" i="1" dirty="0" smtClean="0">
                <a:latin typeface="Symbol" pitchFamily="18" charset="2"/>
              </a:rPr>
              <a:t>b</a:t>
            </a:r>
            <a:r>
              <a:rPr lang="nb-NO" sz="1050" i="1" dirty="0" smtClean="0"/>
              <a:t> and </a:t>
            </a:r>
            <a:r>
              <a:rPr lang="nb-NO" sz="1050" i="1" dirty="0" smtClean="0">
                <a:latin typeface="Symbol" pitchFamily="18" charset="2"/>
              </a:rPr>
              <a:t>g</a:t>
            </a:r>
            <a:r>
              <a:rPr lang="nb-NO" sz="1050" i="1" dirty="0" smtClean="0"/>
              <a:t>.  The left figure panel shows the molar volume </a:t>
            </a:r>
            <a:r>
              <a:rPr lang="nb-NO" sz="1050" b="1" i="1" dirty="0" smtClean="0"/>
              <a:t>V</a:t>
            </a:r>
            <a:r>
              <a:rPr lang="nb-NO" sz="1050" i="1" dirty="0" smtClean="0"/>
              <a:t> for melt and solids (along the melting curve) as a</a:t>
            </a:r>
          </a:p>
          <a:p>
            <a:pPr>
              <a:lnSpc>
                <a:spcPts val="1200"/>
              </a:lnSpc>
            </a:pPr>
            <a:r>
              <a:rPr lang="nb-NO" sz="1050" i="1" dirty="0"/>
              <a:t> </a:t>
            </a:r>
            <a:r>
              <a:rPr lang="nb-NO" sz="1050" i="1" dirty="0" smtClean="0"/>
              <a:t>  function of pressure.</a:t>
            </a:r>
          </a:p>
          <a:p>
            <a:pPr>
              <a:lnSpc>
                <a:spcPts val="1200"/>
              </a:lnSpc>
            </a:pPr>
            <a:r>
              <a:rPr lang="nb-NO" sz="1050" i="1" dirty="0"/>
              <a:t> </a:t>
            </a:r>
            <a:r>
              <a:rPr lang="nb-NO" sz="1050" i="1" dirty="0" smtClean="0"/>
              <a:t> </a:t>
            </a:r>
            <a:r>
              <a:rPr lang="nb-NO" sz="1050" dirty="0" smtClean="0"/>
              <a:t>Melting reactions (solid → liquid) have positive heat of fusion (subscript m for melting), </a:t>
            </a:r>
            <a:r>
              <a:rPr lang="nb-NO" sz="1050" dirty="0" smtClean="0">
                <a:latin typeface="Symbol" pitchFamily="18" charset="2"/>
              </a:rPr>
              <a:t>D</a:t>
            </a:r>
            <a:r>
              <a:rPr lang="nb-NO" sz="1050" dirty="0" smtClean="0"/>
              <a:t>H</a:t>
            </a:r>
            <a:r>
              <a:rPr lang="nb-NO" sz="1050" baseline="-25000" dirty="0" smtClean="0"/>
              <a:t>m</a:t>
            </a:r>
            <a:r>
              <a:rPr lang="nb-NO" sz="1050" dirty="0" smtClean="0"/>
              <a:t> = </a:t>
            </a:r>
            <a:r>
              <a:rPr lang="nb-NO" sz="1050" dirty="0" smtClean="0">
                <a:latin typeface="Symbol" pitchFamily="18" charset="2"/>
              </a:rPr>
              <a:t>D</a:t>
            </a:r>
            <a:r>
              <a:rPr lang="nb-NO" sz="1050" dirty="0" smtClean="0"/>
              <a:t>E + p</a:t>
            </a:r>
            <a:r>
              <a:rPr lang="nb-NO" sz="1050" dirty="0" smtClean="0">
                <a:latin typeface="Symbol" pitchFamily="18" charset="2"/>
              </a:rPr>
              <a:t>D</a:t>
            </a:r>
            <a:r>
              <a:rPr lang="nb-NO" sz="1050" dirty="0" smtClean="0"/>
              <a:t>V</a:t>
            </a:r>
            <a:r>
              <a:rPr lang="nb-NO" sz="1050" baseline="-25000" dirty="0" smtClean="0"/>
              <a:t>m</a:t>
            </a:r>
            <a:r>
              <a:rPr lang="nb-NO" sz="1050" dirty="0" smtClean="0"/>
              <a:t> </a:t>
            </a:r>
            <a:r>
              <a:rPr lang="nb-NO" sz="1050" b="1" dirty="0" smtClean="0"/>
              <a:t>&gt; 0</a:t>
            </a:r>
            <a:r>
              <a:rPr lang="nb-NO" sz="1050" dirty="0" smtClean="0"/>
              <a:t>. </a:t>
            </a:r>
          </a:p>
          <a:p>
            <a:pPr>
              <a:lnSpc>
                <a:spcPts val="1200"/>
              </a:lnSpc>
            </a:pPr>
            <a:r>
              <a:rPr lang="nb-NO" sz="1050" dirty="0"/>
              <a:t> </a:t>
            </a:r>
            <a:r>
              <a:rPr lang="nb-NO" sz="1050" dirty="0" smtClean="0"/>
              <a:t> The relation </a:t>
            </a:r>
            <a:r>
              <a:rPr lang="nb-NO" sz="1050" dirty="0" smtClean="0">
                <a:latin typeface="Symbol" pitchFamily="18" charset="2"/>
              </a:rPr>
              <a:t>D</a:t>
            </a:r>
            <a:r>
              <a:rPr lang="nb-NO" sz="1050" dirty="0" smtClean="0"/>
              <a:t>G</a:t>
            </a:r>
            <a:r>
              <a:rPr lang="nb-NO" sz="1050" baseline="-25000" dirty="0" smtClean="0"/>
              <a:t>m</a:t>
            </a:r>
            <a:r>
              <a:rPr lang="nb-NO" sz="1050" dirty="0" smtClean="0"/>
              <a:t> = </a:t>
            </a:r>
            <a:r>
              <a:rPr lang="nb-NO" sz="1050" dirty="0" smtClean="0">
                <a:latin typeface="Symbol" pitchFamily="18" charset="2"/>
              </a:rPr>
              <a:t>D</a:t>
            </a:r>
            <a:r>
              <a:rPr lang="nb-NO" sz="1050" dirty="0" smtClean="0"/>
              <a:t>H</a:t>
            </a:r>
            <a:r>
              <a:rPr lang="nb-NO" sz="1050" baseline="-25000" dirty="0" smtClean="0"/>
              <a:t>m</a:t>
            </a:r>
            <a:r>
              <a:rPr lang="nb-NO" sz="1050" dirty="0" smtClean="0"/>
              <a:t>  ̶̶  T</a:t>
            </a:r>
            <a:r>
              <a:rPr lang="nb-NO" sz="1050" dirty="0" smtClean="0">
                <a:latin typeface="Symbol" pitchFamily="18" charset="2"/>
              </a:rPr>
              <a:t>D</a:t>
            </a:r>
            <a:r>
              <a:rPr lang="nb-NO" sz="1050" dirty="0" smtClean="0"/>
              <a:t>S</a:t>
            </a:r>
            <a:r>
              <a:rPr lang="nb-NO" sz="1050" baseline="-25000" dirty="0" smtClean="0"/>
              <a:t>m</a:t>
            </a:r>
            <a:r>
              <a:rPr lang="nb-NO" sz="1050" dirty="0" smtClean="0"/>
              <a:t> = 0 at equilibrium (at the melting curve) </a:t>
            </a:r>
            <a:r>
              <a:rPr lang="nb-NO" sz="1050" b="1" dirty="0" smtClean="0"/>
              <a:t>requires</a:t>
            </a:r>
            <a:r>
              <a:rPr lang="nb-NO" sz="1050" dirty="0" smtClean="0"/>
              <a:t> that </a:t>
            </a:r>
            <a:r>
              <a:rPr lang="nb-NO" sz="1050" b="1" dirty="0" smtClean="0">
                <a:latin typeface="Symbol" pitchFamily="18" charset="2"/>
              </a:rPr>
              <a:t>D</a:t>
            </a:r>
            <a:r>
              <a:rPr lang="nb-NO" sz="1050" b="1" dirty="0" smtClean="0"/>
              <a:t>S</a:t>
            </a:r>
            <a:r>
              <a:rPr lang="nb-NO" sz="1050" b="1" baseline="-25000" dirty="0" smtClean="0"/>
              <a:t>m</a:t>
            </a:r>
            <a:r>
              <a:rPr lang="nb-NO" sz="1050" b="1" dirty="0" smtClean="0"/>
              <a:t> &gt; 0</a:t>
            </a:r>
            <a:r>
              <a:rPr lang="nb-NO" sz="1050" dirty="0" smtClean="0"/>
              <a:t>.   </a:t>
            </a:r>
            <a:r>
              <a:rPr lang="nb-NO" sz="1050" dirty="0"/>
              <a:t>M</a:t>
            </a:r>
            <a:r>
              <a:rPr lang="nb-NO" sz="1050" dirty="0" smtClean="0"/>
              <a:t>ake the</a:t>
            </a:r>
            <a:endParaRPr lang="nb-NO" sz="1050" dirty="0"/>
          </a:p>
          <a:p>
            <a:pPr>
              <a:lnSpc>
                <a:spcPts val="1200"/>
              </a:lnSpc>
            </a:pPr>
            <a:r>
              <a:rPr lang="nb-NO" sz="1050" dirty="0" smtClean="0"/>
              <a:t>   simplifying assumption that </a:t>
            </a:r>
            <a:r>
              <a:rPr lang="nb-NO" sz="1050" b="1" dirty="0" smtClean="0">
                <a:latin typeface="Symbol" pitchFamily="18" charset="2"/>
              </a:rPr>
              <a:t>D</a:t>
            </a:r>
            <a:r>
              <a:rPr lang="nb-NO" sz="1050" b="1" dirty="0" smtClean="0"/>
              <a:t>S</a:t>
            </a:r>
            <a:r>
              <a:rPr lang="nb-NO" sz="1050" b="1" baseline="-25000" dirty="0" smtClean="0"/>
              <a:t>m</a:t>
            </a:r>
            <a:r>
              <a:rPr lang="nb-NO" sz="1050" dirty="0" smtClean="0"/>
              <a:t> is </a:t>
            </a:r>
            <a:r>
              <a:rPr lang="nb-NO" sz="1050" b="1" dirty="0" smtClean="0"/>
              <a:t>constant</a:t>
            </a:r>
            <a:r>
              <a:rPr lang="nb-NO" sz="1050" dirty="0" smtClean="0"/>
              <a:t> in the problem below. </a:t>
            </a:r>
          </a:p>
          <a:p>
            <a:pPr>
              <a:lnSpc>
                <a:spcPts val="300"/>
              </a:lnSpc>
            </a:pPr>
            <a:endParaRPr lang="nb-NO" sz="800" dirty="0" smtClean="0"/>
          </a:p>
          <a:p>
            <a:pPr marL="182563" indent="-182563">
              <a:lnSpc>
                <a:spcPts val="1200"/>
              </a:lnSpc>
            </a:pPr>
            <a:r>
              <a:rPr lang="nb-NO" sz="1100" dirty="0" smtClean="0"/>
              <a:t>a. Draw </a:t>
            </a:r>
            <a:r>
              <a:rPr lang="nb-NO" sz="1100" dirty="0" smtClean="0">
                <a:latin typeface="Symbol" pitchFamily="18" charset="2"/>
              </a:rPr>
              <a:t>D</a:t>
            </a:r>
            <a:r>
              <a:rPr lang="nb-NO" sz="1100" dirty="0" smtClean="0"/>
              <a:t>V</a:t>
            </a:r>
            <a:r>
              <a:rPr lang="nb-NO" sz="1100" baseline="-25000" dirty="0" smtClean="0"/>
              <a:t>m</a:t>
            </a:r>
            <a:r>
              <a:rPr lang="nb-NO" sz="1100" dirty="0" smtClean="0"/>
              <a:t> as a function of pressure in the middle panel,  using the same relative scale for the </a:t>
            </a:r>
            <a:r>
              <a:rPr lang="nb-NO" sz="1100" dirty="0" smtClean="0">
                <a:latin typeface="Symbol" pitchFamily="18" charset="2"/>
              </a:rPr>
              <a:t>D</a:t>
            </a:r>
            <a:r>
              <a:rPr lang="nb-NO" sz="1100" dirty="0" smtClean="0"/>
              <a:t>V</a:t>
            </a:r>
            <a:r>
              <a:rPr lang="nb-NO" sz="1100" baseline="-25000" dirty="0" smtClean="0"/>
              <a:t>m</a:t>
            </a:r>
            <a:r>
              <a:rPr lang="nb-NO" sz="1100" dirty="0" smtClean="0"/>
              <a:t>-panel as for the V-panel and your mm-ruler for measurements.  </a:t>
            </a:r>
          </a:p>
          <a:p>
            <a:pPr marL="182563" indent="-182563">
              <a:lnSpc>
                <a:spcPts val="400"/>
              </a:lnSpc>
            </a:pPr>
            <a:endParaRPr lang="nb-NO" sz="600" dirty="0"/>
          </a:p>
          <a:p>
            <a:pPr marL="182563" indent="-182563">
              <a:lnSpc>
                <a:spcPts val="1200"/>
              </a:lnSpc>
            </a:pPr>
            <a:r>
              <a:rPr lang="nb-NO" sz="1100" dirty="0" smtClean="0"/>
              <a:t>b. Draw </a:t>
            </a:r>
            <a:r>
              <a:rPr lang="nb-NO" sz="1100" dirty="0" err="1" smtClean="0"/>
              <a:t>the</a:t>
            </a:r>
            <a:r>
              <a:rPr lang="nb-NO" sz="1100" dirty="0" smtClean="0"/>
              <a:t> </a:t>
            </a:r>
            <a:r>
              <a:rPr lang="nb-NO" sz="1100" dirty="0" err="1" smtClean="0"/>
              <a:t>complete</a:t>
            </a:r>
            <a:r>
              <a:rPr lang="nb-NO" sz="1100" dirty="0" smtClean="0"/>
              <a:t> p-T </a:t>
            </a:r>
            <a:r>
              <a:rPr lang="nb-NO" sz="1100" dirty="0" err="1" smtClean="0"/>
              <a:t>phase</a:t>
            </a:r>
            <a:r>
              <a:rPr lang="nb-NO" sz="1100" dirty="0" smtClean="0"/>
              <a:t> diagram in </a:t>
            </a:r>
            <a:r>
              <a:rPr lang="nb-NO" sz="1100" dirty="0" err="1" smtClean="0"/>
              <a:t>the</a:t>
            </a:r>
            <a:r>
              <a:rPr lang="nb-NO" sz="1100" dirty="0" smtClean="0"/>
              <a:t> right panel.  Put the melting curve-segments through the four fixed points marked by red circles at pressures of 30, 50, 100 and 125 GPa.  The </a:t>
            </a:r>
            <a:r>
              <a:rPr lang="nb-NO" sz="1100" b="1" dirty="0">
                <a:latin typeface="Symbol" panose="05050102010706020507" pitchFamily="18" charset="2"/>
              </a:rPr>
              <a:t>a</a:t>
            </a:r>
            <a:r>
              <a:rPr lang="nb-NO" sz="1100" b="1" dirty="0"/>
              <a:t>-</a:t>
            </a:r>
            <a:r>
              <a:rPr lang="nb-NO" sz="1100" b="1" dirty="0">
                <a:latin typeface="Symbol" panose="05050102010706020507" pitchFamily="18" charset="2"/>
              </a:rPr>
              <a:t>b</a:t>
            </a:r>
            <a:r>
              <a:rPr lang="nb-NO" sz="1100" dirty="0" smtClean="0"/>
              <a:t> and </a:t>
            </a:r>
            <a:r>
              <a:rPr lang="nb-NO" sz="1100" b="1" dirty="0">
                <a:latin typeface="Symbol" panose="05050102010706020507" pitchFamily="18" charset="2"/>
              </a:rPr>
              <a:t>b</a:t>
            </a:r>
            <a:r>
              <a:rPr lang="nb-NO" sz="1100" b="1" dirty="0"/>
              <a:t>-</a:t>
            </a:r>
            <a:r>
              <a:rPr lang="nb-NO" sz="1100" b="1" dirty="0">
                <a:latin typeface="Symbol" panose="05050102010706020507" pitchFamily="18" charset="2"/>
              </a:rPr>
              <a:t>g</a:t>
            </a:r>
            <a:r>
              <a:rPr lang="nb-NO" sz="1100" dirty="0" smtClean="0"/>
              <a:t> phase transitions </a:t>
            </a:r>
            <a:r>
              <a:rPr lang="nb-NO" sz="1100" dirty="0"/>
              <a:t>should have Clapeyron slopes (</a:t>
            </a:r>
            <a:r>
              <a:rPr lang="nb-NO" sz="1100" dirty="0" smtClean="0"/>
              <a:t>dp/dT) of </a:t>
            </a:r>
            <a:r>
              <a:rPr lang="nb-NO" sz="1100" dirty="0" smtClean="0">
                <a:latin typeface="Symbol" panose="05050102010706020507" pitchFamily="18" charset="2"/>
              </a:rPr>
              <a:t>-</a:t>
            </a:r>
            <a:r>
              <a:rPr lang="nb-NO" sz="1100" dirty="0" smtClean="0"/>
              <a:t>5.0 and +6.7 MPa/</a:t>
            </a:r>
            <a:r>
              <a:rPr lang="nb-NO" sz="1100" dirty="0" smtClean="0">
                <a:ea typeface="Tahoma"/>
                <a:cs typeface="Times New Roman" pitchFamily="18" charset="0"/>
              </a:rPr>
              <a:t>K, respectively. </a:t>
            </a:r>
            <a:r>
              <a:rPr lang="nb-NO" sz="1100" b="1" dirty="0" smtClean="0">
                <a:ea typeface="Tahoma"/>
                <a:cs typeface="Times New Roman" pitchFamily="18" charset="0"/>
              </a:rPr>
              <a:t> </a:t>
            </a:r>
            <a:r>
              <a:rPr lang="nb-NO" sz="1100" b="1" dirty="0" smtClean="0"/>
              <a:t>Label the four phase fields</a:t>
            </a:r>
            <a:r>
              <a:rPr lang="nb-NO" sz="1100" dirty="0" smtClean="0"/>
              <a:t>.</a:t>
            </a:r>
          </a:p>
        </p:txBody>
      </p:sp>
      <p:sp>
        <p:nvSpPr>
          <p:cNvPr id="6" name="TextBox 5"/>
          <p:cNvSpPr txBox="1"/>
          <p:nvPr/>
        </p:nvSpPr>
        <p:spPr>
          <a:xfrm>
            <a:off x="95242" y="7257256"/>
            <a:ext cx="6715050" cy="2336537"/>
          </a:xfrm>
          <a:prstGeom prst="rect">
            <a:avLst/>
          </a:prstGeom>
          <a:noFill/>
        </p:spPr>
        <p:txBody>
          <a:bodyPr wrap="square" rtlCol="0">
            <a:spAutoFit/>
          </a:bodyPr>
          <a:lstStyle/>
          <a:p>
            <a:pPr>
              <a:lnSpc>
                <a:spcPts val="1500"/>
              </a:lnSpc>
            </a:pPr>
            <a:r>
              <a:rPr lang="nb-NO" sz="1100" i="1" dirty="0" smtClean="0"/>
              <a:t>c</a:t>
            </a:r>
            <a:r>
              <a:rPr lang="nb-NO" sz="1100" dirty="0" smtClean="0"/>
              <a:t>. Explain briefly why pT-melting curves are almost always convex towards the liquid field?</a:t>
            </a:r>
          </a:p>
          <a:p>
            <a:pPr>
              <a:lnSpc>
                <a:spcPts val="1300"/>
              </a:lnSpc>
            </a:pPr>
            <a:r>
              <a:rPr lang="nb-NO" sz="1100" dirty="0">
                <a:solidFill>
                  <a:srgbClr val="3333FF"/>
                </a:solidFill>
              </a:rPr>
              <a:t>Because the melt is more compressible than the solids, which results in decreasing </a:t>
            </a:r>
            <a:r>
              <a:rPr lang="nb-NO" sz="1100" dirty="0">
                <a:solidFill>
                  <a:srgbClr val="3333FF"/>
                </a:solidFill>
                <a:latin typeface="Symbol" panose="05050102010706020507" pitchFamily="18" charset="2"/>
              </a:rPr>
              <a:t>D</a:t>
            </a:r>
            <a:r>
              <a:rPr lang="nb-NO" sz="1100" dirty="0">
                <a:solidFill>
                  <a:srgbClr val="3333FF"/>
                </a:solidFill>
              </a:rPr>
              <a:t>V</a:t>
            </a:r>
            <a:r>
              <a:rPr lang="nb-NO" sz="1100" baseline="-25000" dirty="0">
                <a:solidFill>
                  <a:srgbClr val="3333FF"/>
                </a:solidFill>
              </a:rPr>
              <a:t>m</a:t>
            </a:r>
            <a:r>
              <a:rPr lang="nb-NO" sz="1100" dirty="0">
                <a:solidFill>
                  <a:srgbClr val="3333FF"/>
                </a:solidFill>
              </a:rPr>
              <a:t> and therefore increasing</a:t>
            </a:r>
          </a:p>
          <a:p>
            <a:pPr>
              <a:lnSpc>
                <a:spcPts val="1300"/>
              </a:lnSpc>
            </a:pPr>
            <a:r>
              <a:rPr lang="nb-NO" sz="1100" dirty="0">
                <a:solidFill>
                  <a:srgbClr val="3333FF"/>
                </a:solidFill>
              </a:rPr>
              <a:t>     dp/dT = </a:t>
            </a:r>
            <a:r>
              <a:rPr lang="nb-NO" sz="1100" dirty="0">
                <a:solidFill>
                  <a:srgbClr val="3333FF"/>
                </a:solidFill>
                <a:latin typeface="Symbol" panose="05050102010706020507" pitchFamily="18" charset="2"/>
              </a:rPr>
              <a:t>D</a:t>
            </a:r>
            <a:r>
              <a:rPr lang="nb-NO" sz="1100" dirty="0">
                <a:solidFill>
                  <a:srgbClr val="3333FF"/>
                </a:solidFill>
              </a:rPr>
              <a:t>S</a:t>
            </a:r>
            <a:r>
              <a:rPr lang="nb-NO" sz="1100" baseline="-25000" dirty="0">
                <a:solidFill>
                  <a:srgbClr val="3333FF"/>
                </a:solidFill>
              </a:rPr>
              <a:t>m</a:t>
            </a:r>
            <a:r>
              <a:rPr lang="nb-NO" sz="1100" dirty="0">
                <a:solidFill>
                  <a:srgbClr val="3333FF"/>
                </a:solidFill>
              </a:rPr>
              <a:t>/</a:t>
            </a:r>
            <a:r>
              <a:rPr lang="nb-NO" sz="1100" dirty="0">
                <a:solidFill>
                  <a:srgbClr val="3333FF"/>
                </a:solidFill>
                <a:latin typeface="Symbol" panose="05050102010706020507" pitchFamily="18" charset="2"/>
              </a:rPr>
              <a:t>D</a:t>
            </a:r>
            <a:r>
              <a:rPr lang="nb-NO" sz="1100" dirty="0">
                <a:solidFill>
                  <a:srgbClr val="3333FF"/>
                </a:solidFill>
              </a:rPr>
              <a:t>V</a:t>
            </a:r>
            <a:r>
              <a:rPr lang="nb-NO" sz="1100" baseline="-25000" dirty="0">
                <a:solidFill>
                  <a:srgbClr val="3333FF"/>
                </a:solidFill>
              </a:rPr>
              <a:t>m</a:t>
            </a:r>
            <a:r>
              <a:rPr lang="nb-NO" sz="1100" dirty="0">
                <a:solidFill>
                  <a:srgbClr val="3333FF"/>
                </a:solidFill>
              </a:rPr>
              <a:t> with increasing p for each melting curve segment, representing one specific subsolidus</a:t>
            </a:r>
          </a:p>
          <a:p>
            <a:pPr>
              <a:lnSpc>
                <a:spcPts val="1300"/>
              </a:lnSpc>
            </a:pPr>
            <a:r>
              <a:rPr lang="nb-NO" sz="1100" dirty="0">
                <a:solidFill>
                  <a:srgbClr val="3333FF"/>
                </a:solidFill>
              </a:rPr>
              <a:t>     </a:t>
            </a:r>
            <a:r>
              <a:rPr lang="nb-NO" sz="1100" dirty="0" smtClean="0">
                <a:solidFill>
                  <a:srgbClr val="3333FF"/>
                </a:solidFill>
              </a:rPr>
              <a:t>assemblage</a:t>
            </a:r>
            <a:endParaRPr lang="nb-NO" sz="1100" dirty="0"/>
          </a:p>
          <a:p>
            <a:pPr>
              <a:lnSpc>
                <a:spcPts val="1300"/>
              </a:lnSpc>
            </a:pPr>
            <a:endParaRPr lang="nb-NO" sz="1100" dirty="0"/>
          </a:p>
          <a:p>
            <a:pPr>
              <a:lnSpc>
                <a:spcPts val="1200"/>
              </a:lnSpc>
            </a:pPr>
            <a:r>
              <a:rPr lang="nb-NO" sz="1100" dirty="0" smtClean="0"/>
              <a:t>d. </a:t>
            </a:r>
            <a:r>
              <a:rPr lang="nb-NO" sz="1100" dirty="0" smtClean="0">
                <a:latin typeface="Symbol" pitchFamily="18" charset="2"/>
              </a:rPr>
              <a:t>D</a:t>
            </a:r>
            <a:r>
              <a:rPr lang="nb-NO" sz="1100" dirty="0" smtClean="0"/>
              <a:t>V</a:t>
            </a:r>
            <a:r>
              <a:rPr lang="nb-NO" sz="1100" baseline="-25000" dirty="0" smtClean="0"/>
              <a:t>m</a:t>
            </a:r>
            <a:r>
              <a:rPr lang="nb-NO" sz="1100" dirty="0" smtClean="0"/>
              <a:t> </a:t>
            </a:r>
            <a:r>
              <a:rPr lang="nb-NO" sz="1100" dirty="0"/>
              <a:t>for </a:t>
            </a:r>
            <a:r>
              <a:rPr lang="nb-NO" sz="1100" dirty="0" smtClean="0"/>
              <a:t>very high pressure</a:t>
            </a:r>
            <a:r>
              <a:rPr lang="nb-NO" sz="1100" b="1" dirty="0" smtClean="0"/>
              <a:t> </a:t>
            </a:r>
            <a:r>
              <a:rPr lang="nb-NO" sz="1100" dirty="0" smtClean="0"/>
              <a:t>partial</a:t>
            </a:r>
            <a:r>
              <a:rPr lang="nb-NO" sz="1100" b="1" dirty="0" smtClean="0"/>
              <a:t> </a:t>
            </a:r>
            <a:r>
              <a:rPr lang="nb-NO" sz="1100" dirty="0" smtClean="0"/>
              <a:t>melting of multi-component peridotite is likely to </a:t>
            </a:r>
            <a:r>
              <a:rPr lang="nb-NO" sz="1100" dirty="0"/>
              <a:t>become negative within certain depth intervals in the Earth’s mantle</a:t>
            </a:r>
            <a:r>
              <a:rPr lang="nb-NO" sz="1100" dirty="0" smtClean="0"/>
              <a:t>.  The preferential partitioning of Fe into melt will contribute to such a density crossover.  During early Earth differentiation, late-stage melts from mantle magma ocean crystallisation and partial melts formed in very hot mantle plumes, rising from the core-mantle boundary, were therefore likely to accumulate at two different depth levels in the the Earth.</a:t>
            </a:r>
          </a:p>
          <a:p>
            <a:pPr>
              <a:lnSpc>
                <a:spcPts val="1200"/>
              </a:lnSpc>
            </a:pPr>
            <a:r>
              <a:rPr lang="nb-NO" sz="1100" dirty="0" smtClean="0"/>
              <a:t>Give the two levels: </a:t>
            </a:r>
            <a:r>
              <a:rPr lang="nb-NO" sz="1100" b="1" dirty="0" smtClean="0">
                <a:solidFill>
                  <a:srgbClr val="3333FF"/>
                </a:solidFill>
              </a:rPr>
              <a:t>410 km</a:t>
            </a:r>
            <a:r>
              <a:rPr lang="nb-NO" sz="1100" dirty="0" smtClean="0">
                <a:solidFill>
                  <a:srgbClr val="3333FF"/>
                </a:solidFill>
              </a:rPr>
              <a:t>  (or slightly deeper) </a:t>
            </a:r>
            <a:r>
              <a:rPr lang="nb-NO" sz="1100" dirty="0" smtClean="0"/>
              <a:t>and  the </a:t>
            </a:r>
            <a:r>
              <a:rPr lang="nb-NO" sz="1100" b="1" dirty="0" smtClean="0">
                <a:solidFill>
                  <a:srgbClr val="3333FF"/>
                </a:solidFill>
              </a:rPr>
              <a:t>core-mantle boundary</a:t>
            </a:r>
            <a:r>
              <a:rPr lang="nb-NO" sz="1100" dirty="0" smtClean="0">
                <a:solidFill>
                  <a:srgbClr val="3333FF"/>
                </a:solidFill>
              </a:rPr>
              <a:t>.  I will also give 50% points for Moho, although that melt accumulation level is relevant for </a:t>
            </a:r>
            <a:r>
              <a:rPr lang="nb-NO" sz="1100" b="1" dirty="0" smtClean="0">
                <a:solidFill>
                  <a:srgbClr val="3333FF"/>
                </a:solidFill>
              </a:rPr>
              <a:t>basaltic</a:t>
            </a:r>
            <a:r>
              <a:rPr lang="nb-NO" sz="1100" dirty="0" smtClean="0">
                <a:solidFill>
                  <a:srgbClr val="3333FF"/>
                </a:solidFill>
              </a:rPr>
              <a:t>, rather than </a:t>
            </a:r>
            <a:r>
              <a:rPr lang="nb-NO" sz="1100" b="1" dirty="0" smtClean="0">
                <a:solidFill>
                  <a:srgbClr val="3333FF"/>
                </a:solidFill>
              </a:rPr>
              <a:t>peridotitic</a:t>
            </a:r>
            <a:r>
              <a:rPr lang="nb-NO" sz="1100" dirty="0" smtClean="0">
                <a:solidFill>
                  <a:srgbClr val="3333FF"/>
                </a:solidFill>
              </a:rPr>
              <a:t> melts.</a:t>
            </a:r>
            <a:endParaRPr lang="nb-NO" sz="1100" dirty="0"/>
          </a:p>
          <a:p>
            <a:pPr>
              <a:lnSpc>
                <a:spcPts val="1200"/>
              </a:lnSpc>
            </a:pPr>
            <a:r>
              <a:rPr lang="nb-NO" sz="1100" dirty="0" smtClean="0"/>
              <a:t> and </a:t>
            </a:r>
            <a:r>
              <a:rPr lang="nb-NO" sz="1100" dirty="0"/>
              <a:t>the corresponding depth </a:t>
            </a:r>
            <a:r>
              <a:rPr lang="nb-NO" sz="1100" dirty="0" smtClean="0"/>
              <a:t>ranges </a:t>
            </a:r>
            <a:r>
              <a:rPr lang="nb-NO" sz="1100" dirty="0"/>
              <a:t>(very </a:t>
            </a:r>
            <a:r>
              <a:rPr lang="nb-NO" sz="1100" dirty="0" smtClean="0"/>
              <a:t>approximate) where peridotitic melt would sink (be negatively buoyant):</a:t>
            </a:r>
            <a:endParaRPr lang="nb-NO" sz="1100" dirty="0"/>
          </a:p>
          <a:p>
            <a:pPr>
              <a:lnSpc>
                <a:spcPts val="1200"/>
              </a:lnSpc>
            </a:pPr>
            <a:r>
              <a:rPr lang="nb-NO" sz="1100" dirty="0" smtClean="0"/>
              <a:t>                                </a:t>
            </a:r>
            <a:r>
              <a:rPr lang="nb-NO" sz="1100" dirty="0" smtClean="0">
                <a:solidFill>
                  <a:srgbClr val="3333FF"/>
                </a:solidFill>
              </a:rPr>
              <a:t>300-410 km</a:t>
            </a:r>
            <a:r>
              <a:rPr lang="nb-NO" sz="1100" dirty="0" smtClean="0"/>
              <a:t>  and  approximately </a:t>
            </a:r>
            <a:r>
              <a:rPr lang="nb-NO" sz="1100" dirty="0" smtClean="0">
                <a:solidFill>
                  <a:srgbClr val="3333FF"/>
                </a:solidFill>
              </a:rPr>
              <a:t>lower  500-1000 km of the mantle.  </a:t>
            </a:r>
            <a:endParaRPr lang="nb-NO" sz="1100" dirty="0">
              <a:solidFill>
                <a:srgbClr val="3333FF"/>
              </a:solidFill>
            </a:endParaRPr>
          </a:p>
        </p:txBody>
      </p:sp>
    </p:spTree>
    <p:extLst>
      <p:ext uri="{BB962C8B-B14F-4D97-AF65-F5344CB8AC3E}">
        <p14:creationId xmlns:p14="http://schemas.microsoft.com/office/powerpoint/2010/main" val="910018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116632" y="3872880"/>
            <a:ext cx="6741368" cy="1563505"/>
          </a:xfrm>
          <a:prstGeom prst="rect">
            <a:avLst/>
          </a:prstGeom>
          <a:noFill/>
          <a:ln w="9525">
            <a:noFill/>
            <a:miter lim="800000"/>
            <a:headEnd/>
            <a:tailEnd/>
          </a:ln>
        </p:spPr>
        <p:txBody>
          <a:bodyPr wrap="square">
            <a:spAutoFit/>
          </a:bodyPr>
          <a:lstStyle/>
          <a:p>
            <a:pPr marL="88900" indent="-88900"/>
            <a:r>
              <a:rPr lang="nb-NO" sz="1100" b="1" dirty="0" smtClean="0">
                <a:solidFill>
                  <a:srgbClr val="002060"/>
                </a:solidFill>
              </a:rPr>
              <a:t>5. </a:t>
            </a:r>
            <a:r>
              <a:rPr lang="nb-NO" sz="1100" b="1" dirty="0">
                <a:solidFill>
                  <a:srgbClr val="002060"/>
                </a:solidFill>
              </a:rPr>
              <a:t>Melting phase relations of fertile and depleted peridotite compositions</a:t>
            </a:r>
            <a:r>
              <a:rPr lang="nb-NO" sz="1100" i="1" dirty="0" smtClean="0">
                <a:solidFill>
                  <a:srgbClr val="002060"/>
                </a:solidFill>
              </a:rPr>
              <a:t>.</a:t>
            </a:r>
          </a:p>
          <a:p>
            <a:pPr marL="228600" indent="-228600"/>
            <a:r>
              <a:rPr lang="nb-NO" sz="1100" dirty="0" smtClean="0">
                <a:solidFill>
                  <a:srgbClr val="002060"/>
                </a:solidFill>
              </a:rPr>
              <a:t>a. </a:t>
            </a:r>
            <a:r>
              <a:rPr lang="nb-NO" sz="1100" dirty="0" err="1" smtClean="0">
                <a:solidFill>
                  <a:srgbClr val="002060"/>
                </a:solidFill>
              </a:rPr>
              <a:t>Write</a:t>
            </a:r>
            <a:r>
              <a:rPr lang="nb-NO" sz="1100" dirty="0" smtClean="0">
                <a:solidFill>
                  <a:srgbClr val="002060"/>
                </a:solidFill>
              </a:rPr>
              <a:t> </a:t>
            </a:r>
            <a:r>
              <a:rPr lang="nb-NO" sz="1100" dirty="0" err="1" smtClean="0">
                <a:solidFill>
                  <a:srgbClr val="002060"/>
                </a:solidFill>
              </a:rPr>
              <a:t>the</a:t>
            </a:r>
            <a:r>
              <a:rPr lang="nb-NO" sz="1100" dirty="0" smtClean="0">
                <a:solidFill>
                  <a:srgbClr val="002060"/>
                </a:solidFill>
              </a:rPr>
              <a:t> </a:t>
            </a:r>
            <a:r>
              <a:rPr lang="nb-NO" sz="1100" b="1" dirty="0" err="1" smtClean="0">
                <a:solidFill>
                  <a:srgbClr val="002060"/>
                </a:solidFill>
              </a:rPr>
              <a:t>balanced</a:t>
            </a:r>
            <a:r>
              <a:rPr lang="nb-NO" sz="1100" dirty="0" smtClean="0">
                <a:solidFill>
                  <a:srgbClr val="002060"/>
                </a:solidFill>
              </a:rPr>
              <a:t> </a:t>
            </a:r>
            <a:r>
              <a:rPr lang="nb-NO" sz="1100" dirty="0" err="1" smtClean="0">
                <a:solidFill>
                  <a:srgbClr val="002060"/>
                </a:solidFill>
              </a:rPr>
              <a:t>chemical</a:t>
            </a:r>
            <a:r>
              <a:rPr lang="nb-NO" sz="1100" dirty="0" smtClean="0">
                <a:solidFill>
                  <a:srgbClr val="002060"/>
                </a:solidFill>
              </a:rPr>
              <a:t> </a:t>
            </a:r>
            <a:r>
              <a:rPr lang="nb-NO" sz="1100" dirty="0" err="1" smtClean="0">
                <a:solidFill>
                  <a:srgbClr val="002060"/>
                </a:solidFill>
              </a:rPr>
              <a:t>reactions</a:t>
            </a:r>
            <a:r>
              <a:rPr lang="nb-NO" sz="1100" dirty="0" smtClean="0">
                <a:solidFill>
                  <a:srgbClr val="002060"/>
                </a:solidFill>
              </a:rPr>
              <a:t> for </a:t>
            </a:r>
            <a:r>
              <a:rPr lang="nb-NO" sz="1100" dirty="0" err="1" smtClean="0">
                <a:solidFill>
                  <a:srgbClr val="002060"/>
                </a:solidFill>
              </a:rPr>
              <a:t>the</a:t>
            </a:r>
            <a:r>
              <a:rPr lang="nb-NO" sz="1100" dirty="0" smtClean="0">
                <a:solidFill>
                  <a:srgbClr val="002060"/>
                </a:solidFill>
              </a:rPr>
              <a:t> </a:t>
            </a:r>
            <a:r>
              <a:rPr lang="nb-NO" sz="1100" dirty="0" err="1" smtClean="0">
                <a:solidFill>
                  <a:srgbClr val="002060"/>
                </a:solidFill>
              </a:rPr>
              <a:t>following</a:t>
            </a:r>
            <a:r>
              <a:rPr lang="nb-NO" sz="1100" dirty="0" smtClean="0">
                <a:solidFill>
                  <a:srgbClr val="002060"/>
                </a:solidFill>
              </a:rPr>
              <a:t> </a:t>
            </a:r>
            <a:r>
              <a:rPr lang="nb-NO" sz="1100" dirty="0" err="1" smtClean="0">
                <a:solidFill>
                  <a:srgbClr val="002060"/>
                </a:solidFill>
              </a:rPr>
              <a:t>two</a:t>
            </a:r>
            <a:r>
              <a:rPr lang="nb-NO" sz="1100" dirty="0" smtClean="0">
                <a:solidFill>
                  <a:srgbClr val="002060"/>
                </a:solidFill>
              </a:rPr>
              <a:t> </a:t>
            </a:r>
            <a:r>
              <a:rPr lang="nb-NO" sz="1100" dirty="0" err="1" smtClean="0">
                <a:solidFill>
                  <a:srgbClr val="002060"/>
                </a:solidFill>
              </a:rPr>
              <a:t>subsolidus</a:t>
            </a:r>
            <a:r>
              <a:rPr lang="nb-NO" sz="1100" dirty="0" smtClean="0">
                <a:solidFill>
                  <a:srgbClr val="002060"/>
                </a:solidFill>
              </a:rPr>
              <a:t> </a:t>
            </a:r>
            <a:r>
              <a:rPr lang="nb-NO" sz="1100" dirty="0" err="1" smtClean="0">
                <a:solidFill>
                  <a:srgbClr val="002060"/>
                </a:solidFill>
              </a:rPr>
              <a:t>transitions</a:t>
            </a:r>
            <a:r>
              <a:rPr lang="nb-NO" sz="1100" dirty="0" smtClean="0">
                <a:solidFill>
                  <a:srgbClr val="002060"/>
                </a:solidFill>
              </a:rPr>
              <a:t>:  </a:t>
            </a:r>
          </a:p>
          <a:p>
            <a:pPr marL="228600" indent="-228600">
              <a:lnSpc>
                <a:spcPts val="1800"/>
              </a:lnSpc>
            </a:pPr>
            <a:r>
              <a:rPr lang="nb-NO" sz="1100" dirty="0" smtClean="0">
                <a:solidFill>
                  <a:srgbClr val="002060"/>
                </a:solidFill>
              </a:rPr>
              <a:t>   1) </a:t>
            </a:r>
            <a:r>
              <a:rPr lang="nb-NO" sz="1100" dirty="0" err="1" smtClean="0">
                <a:solidFill>
                  <a:srgbClr val="002060"/>
                </a:solidFill>
              </a:rPr>
              <a:t>plagioclase</a:t>
            </a:r>
            <a:r>
              <a:rPr lang="nb-NO" sz="1100" dirty="0" smtClean="0">
                <a:solidFill>
                  <a:srgbClr val="002060"/>
                </a:solidFill>
              </a:rPr>
              <a:t> to </a:t>
            </a:r>
            <a:r>
              <a:rPr lang="nb-NO" sz="1100" dirty="0" err="1" smtClean="0">
                <a:solidFill>
                  <a:srgbClr val="002060"/>
                </a:solidFill>
              </a:rPr>
              <a:t>spinel</a:t>
            </a:r>
            <a:r>
              <a:rPr lang="nb-NO" sz="1100" dirty="0" smtClean="0">
                <a:solidFill>
                  <a:srgbClr val="002060"/>
                </a:solidFill>
              </a:rPr>
              <a:t> </a:t>
            </a:r>
            <a:r>
              <a:rPr lang="nb-NO" sz="1100" dirty="0" err="1" smtClean="0">
                <a:solidFill>
                  <a:srgbClr val="002060"/>
                </a:solidFill>
              </a:rPr>
              <a:t>lherzolite</a:t>
            </a:r>
            <a:r>
              <a:rPr lang="nb-NO" sz="1100" dirty="0" smtClean="0">
                <a:solidFill>
                  <a:srgbClr val="002060"/>
                </a:solidFill>
              </a:rPr>
              <a:t> in </a:t>
            </a:r>
            <a:r>
              <a:rPr lang="nb-NO" sz="1100" dirty="0" err="1" smtClean="0">
                <a:solidFill>
                  <a:srgbClr val="002060"/>
                </a:solidFill>
              </a:rPr>
              <a:t>the</a:t>
            </a:r>
            <a:r>
              <a:rPr lang="nb-NO" sz="1100" dirty="0" smtClean="0">
                <a:solidFill>
                  <a:srgbClr val="002060"/>
                </a:solidFill>
              </a:rPr>
              <a:t> system: </a:t>
            </a:r>
            <a:r>
              <a:rPr lang="nb-NO" sz="1100" dirty="0" err="1" smtClean="0">
                <a:solidFill>
                  <a:srgbClr val="002060"/>
                </a:solidFill>
              </a:rPr>
              <a:t>CaO-MgO-AlO</a:t>
            </a:r>
            <a:r>
              <a:rPr lang="nb-NO" sz="1100" baseline="-25000" dirty="0" err="1" smtClean="0">
                <a:solidFill>
                  <a:srgbClr val="002060"/>
                </a:solidFill>
              </a:rPr>
              <a:t>1.5</a:t>
            </a:r>
            <a:r>
              <a:rPr lang="nb-NO" sz="1100" dirty="0" err="1" smtClean="0">
                <a:solidFill>
                  <a:srgbClr val="002060"/>
                </a:solidFill>
              </a:rPr>
              <a:t>-SiO</a:t>
            </a:r>
            <a:r>
              <a:rPr lang="nb-NO" sz="1100" baseline="-25000" dirty="0" err="1" smtClean="0">
                <a:solidFill>
                  <a:srgbClr val="002060"/>
                </a:solidFill>
              </a:rPr>
              <a:t>2</a:t>
            </a:r>
            <a:endParaRPr lang="nb-NO" sz="1100" dirty="0" smtClean="0">
              <a:solidFill>
                <a:srgbClr val="002060"/>
              </a:solidFill>
            </a:endParaRPr>
          </a:p>
          <a:p>
            <a:pPr marL="108000" indent="-108000">
              <a:lnSpc>
                <a:spcPct val="130000"/>
              </a:lnSpc>
            </a:pPr>
            <a:r>
              <a:rPr lang="nb-NO" sz="1100" dirty="0" smtClean="0"/>
              <a:t>          </a:t>
            </a:r>
            <a:r>
              <a:rPr lang="nb-NO" sz="1100" dirty="0" err="1" smtClean="0">
                <a:solidFill>
                  <a:srgbClr val="3333FF"/>
                </a:solidFill>
              </a:rPr>
              <a:t>CaAl</a:t>
            </a:r>
            <a:r>
              <a:rPr lang="nb-NO" sz="1100" baseline="-25000" dirty="0" err="1" smtClean="0">
                <a:solidFill>
                  <a:srgbClr val="3333FF"/>
                </a:solidFill>
              </a:rPr>
              <a:t>2</a:t>
            </a:r>
            <a:r>
              <a:rPr lang="nb-NO" sz="1100" dirty="0" err="1" smtClean="0">
                <a:solidFill>
                  <a:srgbClr val="3333FF"/>
                </a:solidFill>
              </a:rPr>
              <a:t>Si</a:t>
            </a:r>
            <a:r>
              <a:rPr lang="nb-NO" sz="1100" baseline="-25000" dirty="0" err="1" smtClean="0">
                <a:solidFill>
                  <a:srgbClr val="3333FF"/>
                </a:solidFill>
              </a:rPr>
              <a:t>2</a:t>
            </a:r>
            <a:r>
              <a:rPr lang="nb-NO" sz="1100" dirty="0" err="1" smtClean="0">
                <a:solidFill>
                  <a:srgbClr val="3333FF"/>
                </a:solidFill>
              </a:rPr>
              <a:t>O</a:t>
            </a:r>
            <a:r>
              <a:rPr lang="nb-NO" sz="1100" baseline="-25000" dirty="0" err="1" smtClean="0">
                <a:solidFill>
                  <a:srgbClr val="3333FF"/>
                </a:solidFill>
              </a:rPr>
              <a:t>8</a:t>
            </a:r>
            <a:r>
              <a:rPr lang="nb-NO" sz="1100" dirty="0" smtClean="0">
                <a:solidFill>
                  <a:srgbClr val="3333FF"/>
                </a:solidFill>
              </a:rPr>
              <a:t> + 2 </a:t>
            </a:r>
            <a:r>
              <a:rPr lang="nb-NO" sz="1100" dirty="0" err="1" smtClean="0">
                <a:solidFill>
                  <a:srgbClr val="3333FF"/>
                </a:solidFill>
              </a:rPr>
              <a:t>Mg</a:t>
            </a:r>
            <a:r>
              <a:rPr lang="nb-NO" sz="1100" baseline="-25000" dirty="0" err="1" smtClean="0">
                <a:solidFill>
                  <a:srgbClr val="3333FF"/>
                </a:solidFill>
              </a:rPr>
              <a:t>2</a:t>
            </a:r>
            <a:r>
              <a:rPr lang="nb-NO" sz="1100" dirty="0" err="1" smtClean="0">
                <a:solidFill>
                  <a:srgbClr val="3333FF"/>
                </a:solidFill>
              </a:rPr>
              <a:t>SiO</a:t>
            </a:r>
            <a:r>
              <a:rPr lang="nb-NO" sz="1100" baseline="-25000" dirty="0" err="1" smtClean="0">
                <a:solidFill>
                  <a:srgbClr val="3333FF"/>
                </a:solidFill>
              </a:rPr>
              <a:t>4</a:t>
            </a:r>
            <a:r>
              <a:rPr lang="nb-NO" sz="1100" dirty="0" smtClean="0">
                <a:solidFill>
                  <a:srgbClr val="3333FF"/>
                </a:solidFill>
              </a:rPr>
              <a:t>  =  </a:t>
            </a:r>
            <a:r>
              <a:rPr lang="nb-NO" sz="1100" dirty="0" err="1" smtClean="0">
                <a:solidFill>
                  <a:srgbClr val="3333FF"/>
                </a:solidFill>
              </a:rPr>
              <a:t>MgAl</a:t>
            </a:r>
            <a:r>
              <a:rPr lang="nb-NO" sz="1100" baseline="-25000" dirty="0" err="1" smtClean="0">
                <a:solidFill>
                  <a:srgbClr val="3333FF"/>
                </a:solidFill>
              </a:rPr>
              <a:t>2</a:t>
            </a:r>
            <a:r>
              <a:rPr lang="nb-NO" sz="1100" dirty="0" err="1" smtClean="0">
                <a:solidFill>
                  <a:srgbClr val="3333FF"/>
                </a:solidFill>
              </a:rPr>
              <a:t>O</a:t>
            </a:r>
            <a:r>
              <a:rPr lang="nb-NO" sz="1100" baseline="-25000" dirty="0" err="1" smtClean="0">
                <a:solidFill>
                  <a:srgbClr val="3333FF"/>
                </a:solidFill>
              </a:rPr>
              <a:t>4</a:t>
            </a:r>
            <a:r>
              <a:rPr lang="nb-NO" sz="1100" dirty="0" smtClean="0">
                <a:solidFill>
                  <a:srgbClr val="3333FF"/>
                </a:solidFill>
              </a:rPr>
              <a:t> + </a:t>
            </a:r>
            <a:r>
              <a:rPr lang="nb-NO" sz="1100" dirty="0" err="1" smtClean="0">
                <a:solidFill>
                  <a:srgbClr val="3333FF"/>
                </a:solidFill>
              </a:rPr>
              <a:t>CaMgSi</a:t>
            </a:r>
            <a:r>
              <a:rPr lang="nb-NO" sz="1100" baseline="-25000" dirty="0" err="1" smtClean="0">
                <a:solidFill>
                  <a:srgbClr val="3333FF"/>
                </a:solidFill>
              </a:rPr>
              <a:t>2</a:t>
            </a:r>
            <a:r>
              <a:rPr lang="nb-NO" sz="1100" dirty="0" err="1" smtClean="0">
                <a:solidFill>
                  <a:srgbClr val="3333FF"/>
                </a:solidFill>
              </a:rPr>
              <a:t>O</a:t>
            </a:r>
            <a:r>
              <a:rPr lang="nb-NO" sz="1100" baseline="-25000" dirty="0" err="1" smtClean="0">
                <a:solidFill>
                  <a:srgbClr val="3333FF"/>
                </a:solidFill>
              </a:rPr>
              <a:t>6</a:t>
            </a:r>
            <a:r>
              <a:rPr lang="nb-NO" sz="1100" dirty="0" smtClean="0">
                <a:solidFill>
                  <a:srgbClr val="3333FF"/>
                </a:solidFill>
              </a:rPr>
              <a:t> + 2 </a:t>
            </a:r>
            <a:r>
              <a:rPr lang="nb-NO" sz="1100" dirty="0" err="1" smtClean="0">
                <a:solidFill>
                  <a:srgbClr val="3333FF"/>
                </a:solidFill>
              </a:rPr>
              <a:t>MgSiO</a:t>
            </a:r>
            <a:r>
              <a:rPr lang="nb-NO" sz="1100" baseline="-25000" dirty="0" err="1" smtClean="0">
                <a:solidFill>
                  <a:srgbClr val="3333FF"/>
                </a:solidFill>
              </a:rPr>
              <a:t>3</a:t>
            </a:r>
            <a:endParaRPr lang="nb-NO" sz="1100" dirty="0" smtClean="0">
              <a:solidFill>
                <a:srgbClr val="3333FF"/>
              </a:solidFill>
            </a:endParaRPr>
          </a:p>
          <a:p>
            <a:pPr marL="108000" indent="-108000">
              <a:lnSpc>
                <a:spcPct val="130000"/>
              </a:lnSpc>
            </a:pPr>
            <a:r>
              <a:rPr lang="nb-NO" sz="1100" dirty="0" smtClean="0"/>
              <a:t>  </a:t>
            </a:r>
            <a:endParaRPr lang="nb-NO" sz="1100" dirty="0" smtClean="0">
              <a:solidFill>
                <a:srgbClr val="002060"/>
              </a:solidFill>
            </a:endParaRPr>
          </a:p>
          <a:p>
            <a:pPr marL="228600" indent="-228600">
              <a:lnSpc>
                <a:spcPts val="1800"/>
              </a:lnSpc>
            </a:pPr>
            <a:r>
              <a:rPr lang="nb-NO" sz="1100" dirty="0" smtClean="0">
                <a:solidFill>
                  <a:srgbClr val="002060"/>
                </a:solidFill>
              </a:rPr>
              <a:t>   2) </a:t>
            </a:r>
            <a:r>
              <a:rPr lang="nb-NO" sz="1100" dirty="0" err="1" smtClean="0">
                <a:solidFill>
                  <a:srgbClr val="002060"/>
                </a:solidFill>
              </a:rPr>
              <a:t>spinel</a:t>
            </a:r>
            <a:r>
              <a:rPr lang="nb-NO" sz="1100" dirty="0" smtClean="0">
                <a:solidFill>
                  <a:srgbClr val="002060"/>
                </a:solidFill>
              </a:rPr>
              <a:t> to garnet </a:t>
            </a:r>
            <a:r>
              <a:rPr lang="nb-NO" sz="1100" dirty="0" err="1" smtClean="0">
                <a:solidFill>
                  <a:srgbClr val="002060"/>
                </a:solidFill>
              </a:rPr>
              <a:t>lherzolite</a:t>
            </a:r>
            <a:r>
              <a:rPr lang="nb-NO" sz="1100" dirty="0" smtClean="0">
                <a:solidFill>
                  <a:srgbClr val="002060"/>
                </a:solidFill>
              </a:rPr>
              <a:t> in </a:t>
            </a:r>
            <a:r>
              <a:rPr lang="nb-NO" sz="1100" dirty="0" err="1" smtClean="0">
                <a:solidFill>
                  <a:srgbClr val="002060"/>
                </a:solidFill>
              </a:rPr>
              <a:t>the</a:t>
            </a:r>
            <a:r>
              <a:rPr lang="nb-NO" sz="1100" dirty="0" smtClean="0">
                <a:solidFill>
                  <a:srgbClr val="002060"/>
                </a:solidFill>
              </a:rPr>
              <a:t> system: </a:t>
            </a:r>
            <a:r>
              <a:rPr lang="nb-NO" sz="1100" dirty="0" err="1" smtClean="0">
                <a:solidFill>
                  <a:srgbClr val="002060"/>
                </a:solidFill>
              </a:rPr>
              <a:t>MgO-AlO</a:t>
            </a:r>
            <a:r>
              <a:rPr lang="nb-NO" sz="1100" baseline="-25000" dirty="0" err="1" smtClean="0">
                <a:solidFill>
                  <a:srgbClr val="002060"/>
                </a:solidFill>
              </a:rPr>
              <a:t>1.5</a:t>
            </a:r>
            <a:r>
              <a:rPr lang="nb-NO" sz="1100" dirty="0" err="1" smtClean="0">
                <a:solidFill>
                  <a:srgbClr val="002060"/>
                </a:solidFill>
              </a:rPr>
              <a:t>-SiO</a:t>
            </a:r>
            <a:r>
              <a:rPr lang="nb-NO" sz="1100" baseline="-25000" dirty="0" err="1" smtClean="0">
                <a:solidFill>
                  <a:srgbClr val="002060"/>
                </a:solidFill>
              </a:rPr>
              <a:t>2</a:t>
            </a:r>
            <a:endParaRPr lang="nb-NO" sz="1100" baseline="-25000" dirty="0" smtClean="0">
              <a:solidFill>
                <a:srgbClr val="002060"/>
              </a:solidFill>
            </a:endParaRPr>
          </a:p>
          <a:p>
            <a:pPr marL="228600" indent="-228600">
              <a:lnSpc>
                <a:spcPts val="1800"/>
              </a:lnSpc>
            </a:pPr>
            <a:r>
              <a:rPr lang="nb-NO" sz="1100" dirty="0" smtClean="0">
                <a:solidFill>
                  <a:srgbClr val="3333FF"/>
                </a:solidFill>
              </a:rPr>
              <a:t>           </a:t>
            </a:r>
            <a:r>
              <a:rPr lang="nb-NO" sz="1100" dirty="0" err="1" smtClean="0">
                <a:solidFill>
                  <a:srgbClr val="3333FF"/>
                </a:solidFill>
              </a:rPr>
              <a:t>MgAl</a:t>
            </a:r>
            <a:r>
              <a:rPr lang="nb-NO" sz="1100" baseline="-25000" dirty="0" err="1" smtClean="0">
                <a:solidFill>
                  <a:srgbClr val="3333FF"/>
                </a:solidFill>
              </a:rPr>
              <a:t>2</a:t>
            </a:r>
            <a:r>
              <a:rPr lang="nb-NO" sz="1100" dirty="0" err="1" smtClean="0">
                <a:solidFill>
                  <a:srgbClr val="3333FF"/>
                </a:solidFill>
              </a:rPr>
              <a:t>O</a:t>
            </a:r>
            <a:r>
              <a:rPr lang="nb-NO" sz="1100" baseline="-25000" dirty="0" err="1" smtClean="0">
                <a:solidFill>
                  <a:srgbClr val="3333FF"/>
                </a:solidFill>
              </a:rPr>
              <a:t>4</a:t>
            </a:r>
            <a:r>
              <a:rPr lang="nb-NO" sz="1100" dirty="0" smtClean="0">
                <a:solidFill>
                  <a:srgbClr val="3333FF"/>
                </a:solidFill>
              </a:rPr>
              <a:t> + 4 </a:t>
            </a:r>
            <a:r>
              <a:rPr lang="nb-NO" sz="1100" dirty="0" err="1" smtClean="0">
                <a:solidFill>
                  <a:srgbClr val="3333FF"/>
                </a:solidFill>
              </a:rPr>
              <a:t>MgSiO</a:t>
            </a:r>
            <a:r>
              <a:rPr lang="nb-NO" sz="1100" baseline="-25000" dirty="0" err="1" smtClean="0">
                <a:solidFill>
                  <a:srgbClr val="3333FF"/>
                </a:solidFill>
              </a:rPr>
              <a:t>3</a:t>
            </a:r>
            <a:r>
              <a:rPr lang="nb-NO" sz="1100" dirty="0" smtClean="0">
                <a:solidFill>
                  <a:srgbClr val="3333FF"/>
                </a:solidFill>
              </a:rPr>
              <a:t>  =  </a:t>
            </a:r>
            <a:r>
              <a:rPr lang="nb-NO" sz="1100" dirty="0" err="1" smtClean="0">
                <a:solidFill>
                  <a:srgbClr val="3333FF"/>
                </a:solidFill>
              </a:rPr>
              <a:t>Mg</a:t>
            </a:r>
            <a:r>
              <a:rPr lang="nb-NO" sz="1100" baseline="-25000" dirty="0" err="1" smtClean="0">
                <a:solidFill>
                  <a:srgbClr val="3333FF"/>
                </a:solidFill>
              </a:rPr>
              <a:t>3</a:t>
            </a:r>
            <a:r>
              <a:rPr lang="nb-NO" sz="1100" dirty="0" err="1" smtClean="0">
                <a:solidFill>
                  <a:srgbClr val="3333FF"/>
                </a:solidFill>
              </a:rPr>
              <a:t>Al</a:t>
            </a:r>
            <a:r>
              <a:rPr lang="nb-NO" sz="1100" baseline="-25000" dirty="0" err="1" smtClean="0">
                <a:solidFill>
                  <a:srgbClr val="3333FF"/>
                </a:solidFill>
              </a:rPr>
              <a:t>2</a:t>
            </a:r>
            <a:r>
              <a:rPr lang="nb-NO" sz="1100" dirty="0" err="1" smtClean="0">
                <a:solidFill>
                  <a:srgbClr val="3333FF"/>
                </a:solidFill>
              </a:rPr>
              <a:t>Si</a:t>
            </a:r>
            <a:r>
              <a:rPr lang="nb-NO" sz="1100" baseline="-25000" dirty="0" err="1" smtClean="0">
                <a:solidFill>
                  <a:srgbClr val="3333FF"/>
                </a:solidFill>
              </a:rPr>
              <a:t>3</a:t>
            </a:r>
            <a:r>
              <a:rPr lang="nb-NO" sz="1100" dirty="0" err="1" smtClean="0">
                <a:solidFill>
                  <a:srgbClr val="3333FF"/>
                </a:solidFill>
              </a:rPr>
              <a:t>O</a:t>
            </a:r>
            <a:r>
              <a:rPr lang="nb-NO" sz="1100" baseline="-25000" dirty="0" err="1" smtClean="0">
                <a:solidFill>
                  <a:srgbClr val="3333FF"/>
                </a:solidFill>
              </a:rPr>
              <a:t>12</a:t>
            </a:r>
            <a:r>
              <a:rPr lang="nb-NO" sz="1100" dirty="0" smtClean="0">
                <a:solidFill>
                  <a:srgbClr val="3333FF"/>
                </a:solidFill>
              </a:rPr>
              <a:t> + </a:t>
            </a:r>
            <a:r>
              <a:rPr lang="nb-NO" sz="1100" dirty="0" err="1" smtClean="0">
                <a:solidFill>
                  <a:srgbClr val="3333FF"/>
                </a:solidFill>
              </a:rPr>
              <a:t>Mg</a:t>
            </a:r>
            <a:r>
              <a:rPr lang="nb-NO" sz="1100" baseline="-25000" dirty="0" err="1" smtClean="0">
                <a:solidFill>
                  <a:srgbClr val="3333FF"/>
                </a:solidFill>
              </a:rPr>
              <a:t>2</a:t>
            </a:r>
            <a:r>
              <a:rPr lang="nb-NO" sz="1100" dirty="0" err="1" smtClean="0">
                <a:solidFill>
                  <a:srgbClr val="3333FF"/>
                </a:solidFill>
              </a:rPr>
              <a:t>SiO</a:t>
            </a:r>
            <a:r>
              <a:rPr lang="nb-NO" sz="1100" baseline="-25000" dirty="0" err="1" smtClean="0">
                <a:solidFill>
                  <a:srgbClr val="3333FF"/>
                </a:solidFill>
              </a:rPr>
              <a:t>4</a:t>
            </a:r>
            <a:endParaRPr lang="nb-NO" sz="1100" dirty="0" smtClean="0">
              <a:solidFill>
                <a:srgbClr val="3333FF"/>
              </a:solidFill>
            </a:endParaRPr>
          </a:p>
        </p:txBody>
      </p:sp>
      <p:sp>
        <p:nvSpPr>
          <p:cNvPr id="10" name="Text Box 4"/>
          <p:cNvSpPr txBox="1">
            <a:spLocks noChangeArrowheads="1"/>
          </p:cNvSpPr>
          <p:nvPr/>
        </p:nvSpPr>
        <p:spPr bwMode="auto">
          <a:xfrm>
            <a:off x="116632" y="5601072"/>
            <a:ext cx="6741368" cy="1949252"/>
          </a:xfrm>
          <a:prstGeom prst="rect">
            <a:avLst/>
          </a:prstGeom>
          <a:noFill/>
          <a:ln w="9525">
            <a:noFill/>
            <a:miter lim="800000"/>
            <a:headEnd/>
            <a:tailEnd/>
          </a:ln>
        </p:spPr>
        <p:txBody>
          <a:bodyPr wrap="square">
            <a:spAutoFit/>
          </a:bodyPr>
          <a:lstStyle/>
          <a:p>
            <a:pPr marL="228600" indent="-228600"/>
            <a:r>
              <a:rPr lang="nb-NO" sz="1100" dirty="0" smtClean="0">
                <a:solidFill>
                  <a:srgbClr val="002060"/>
                </a:solidFill>
              </a:rPr>
              <a:t>b. </a:t>
            </a:r>
            <a:r>
              <a:rPr lang="nb-NO" sz="1100" dirty="0" err="1" smtClean="0">
                <a:solidFill>
                  <a:srgbClr val="002060"/>
                </a:solidFill>
              </a:rPr>
              <a:t>Based</a:t>
            </a:r>
            <a:r>
              <a:rPr lang="nb-NO" sz="1100" dirty="0" smtClean="0">
                <a:solidFill>
                  <a:srgbClr val="002060"/>
                </a:solidFill>
              </a:rPr>
              <a:t> </a:t>
            </a:r>
            <a:r>
              <a:rPr lang="nb-NO" sz="1100" dirty="0" err="1" smtClean="0">
                <a:solidFill>
                  <a:srgbClr val="002060"/>
                </a:solidFill>
              </a:rPr>
              <a:t>on</a:t>
            </a:r>
            <a:r>
              <a:rPr lang="nb-NO" sz="1100" dirty="0" smtClean="0">
                <a:solidFill>
                  <a:srgbClr val="002060"/>
                </a:solidFill>
              </a:rPr>
              <a:t> </a:t>
            </a:r>
            <a:r>
              <a:rPr lang="nb-NO" sz="1100" dirty="0" err="1" smtClean="0">
                <a:solidFill>
                  <a:srgbClr val="002060"/>
                </a:solidFill>
              </a:rPr>
              <a:t>the</a:t>
            </a:r>
            <a:r>
              <a:rPr lang="nb-NO" sz="1100" dirty="0" smtClean="0">
                <a:solidFill>
                  <a:srgbClr val="002060"/>
                </a:solidFill>
              </a:rPr>
              <a:t> </a:t>
            </a:r>
            <a:r>
              <a:rPr lang="nb-NO" sz="1100" dirty="0" err="1" smtClean="0">
                <a:solidFill>
                  <a:srgbClr val="002060"/>
                </a:solidFill>
              </a:rPr>
              <a:t>suprasolidus</a:t>
            </a:r>
            <a:r>
              <a:rPr lang="nb-NO" sz="1100" dirty="0" smtClean="0">
                <a:solidFill>
                  <a:srgbClr val="002060"/>
                </a:solidFill>
              </a:rPr>
              <a:t> </a:t>
            </a:r>
            <a:r>
              <a:rPr lang="nb-NO" sz="1100" dirty="0" err="1" smtClean="0">
                <a:solidFill>
                  <a:srgbClr val="002060"/>
                </a:solidFill>
              </a:rPr>
              <a:t>phase</a:t>
            </a:r>
            <a:r>
              <a:rPr lang="nb-NO" sz="1100" dirty="0" smtClean="0">
                <a:solidFill>
                  <a:srgbClr val="002060"/>
                </a:solidFill>
              </a:rPr>
              <a:t> </a:t>
            </a:r>
            <a:r>
              <a:rPr lang="nb-NO" sz="1100" dirty="0" err="1" smtClean="0">
                <a:solidFill>
                  <a:srgbClr val="002060"/>
                </a:solidFill>
              </a:rPr>
              <a:t>relations</a:t>
            </a:r>
            <a:r>
              <a:rPr lang="nb-NO" sz="1100" dirty="0" smtClean="0">
                <a:solidFill>
                  <a:srgbClr val="002060"/>
                </a:solidFill>
              </a:rPr>
              <a:t> </a:t>
            </a:r>
            <a:r>
              <a:rPr lang="nb-NO" sz="1100" dirty="0" err="1" smtClean="0">
                <a:solidFill>
                  <a:srgbClr val="002060"/>
                </a:solidFill>
              </a:rPr>
              <a:t>above</a:t>
            </a:r>
            <a:r>
              <a:rPr lang="nb-NO" sz="1100" dirty="0" smtClean="0">
                <a:solidFill>
                  <a:srgbClr val="002060"/>
                </a:solidFill>
              </a:rPr>
              <a:t>, show </a:t>
            </a:r>
            <a:r>
              <a:rPr lang="nb-NO" sz="1100" dirty="0" err="1" smtClean="0">
                <a:solidFill>
                  <a:srgbClr val="002060"/>
                </a:solidFill>
              </a:rPr>
              <a:t>the</a:t>
            </a:r>
            <a:r>
              <a:rPr lang="nb-NO" sz="1100" dirty="0" smtClean="0">
                <a:solidFill>
                  <a:srgbClr val="002060"/>
                </a:solidFill>
              </a:rPr>
              <a:t> </a:t>
            </a:r>
            <a:r>
              <a:rPr lang="nb-NO" sz="1100" dirty="0" err="1" smtClean="0">
                <a:solidFill>
                  <a:srgbClr val="002060"/>
                </a:solidFill>
              </a:rPr>
              <a:t>following</a:t>
            </a:r>
            <a:r>
              <a:rPr lang="nb-NO" sz="1100" dirty="0" smtClean="0">
                <a:solidFill>
                  <a:srgbClr val="002060"/>
                </a:solidFill>
              </a:rPr>
              <a:t> </a:t>
            </a:r>
            <a:r>
              <a:rPr lang="nb-NO" sz="1100" b="1" dirty="0" err="1" smtClean="0">
                <a:solidFill>
                  <a:srgbClr val="002060"/>
                </a:solidFill>
              </a:rPr>
              <a:t>approximate</a:t>
            </a:r>
            <a:r>
              <a:rPr lang="nb-NO" sz="1100" dirty="0" smtClean="0">
                <a:solidFill>
                  <a:srgbClr val="002060"/>
                </a:solidFill>
              </a:rPr>
              <a:t> </a:t>
            </a:r>
            <a:r>
              <a:rPr lang="nb-NO" sz="1100" dirty="0" err="1" smtClean="0">
                <a:solidFill>
                  <a:srgbClr val="002060"/>
                </a:solidFill>
              </a:rPr>
              <a:t>compositions</a:t>
            </a:r>
            <a:r>
              <a:rPr lang="nb-NO" sz="1100" b="1" dirty="0" smtClean="0">
                <a:solidFill>
                  <a:srgbClr val="002060"/>
                </a:solidFill>
              </a:rPr>
              <a:t>  </a:t>
            </a:r>
            <a:r>
              <a:rPr lang="nb-NO" sz="1100" dirty="0" smtClean="0">
                <a:solidFill>
                  <a:srgbClr val="002060"/>
                </a:solidFill>
              </a:rPr>
              <a:t>(</a:t>
            </a:r>
            <a:r>
              <a:rPr lang="nb-NO" sz="1100" dirty="0" err="1" smtClean="0">
                <a:solidFill>
                  <a:srgbClr val="002060"/>
                </a:solidFill>
              </a:rPr>
              <a:t>with</a:t>
            </a:r>
            <a:r>
              <a:rPr lang="nb-NO" sz="1100" dirty="0" smtClean="0">
                <a:solidFill>
                  <a:srgbClr val="002060"/>
                </a:solidFill>
              </a:rPr>
              <a:t> </a:t>
            </a:r>
            <a:r>
              <a:rPr lang="nb-NO" sz="1100" dirty="0" err="1" smtClean="0">
                <a:solidFill>
                  <a:srgbClr val="002060"/>
                </a:solidFill>
              </a:rPr>
              <a:t>correct</a:t>
            </a:r>
            <a:r>
              <a:rPr lang="nb-NO" sz="1100" dirty="0" smtClean="0">
                <a:solidFill>
                  <a:srgbClr val="002060"/>
                </a:solidFill>
              </a:rPr>
              <a:t> relative </a:t>
            </a:r>
            <a:r>
              <a:rPr lang="nb-NO" sz="1100" dirty="0" err="1" smtClean="0">
                <a:solidFill>
                  <a:srgbClr val="002060"/>
                </a:solidFill>
              </a:rPr>
              <a:t>positions</a:t>
            </a:r>
            <a:r>
              <a:rPr lang="nb-NO" sz="1100" dirty="0" smtClean="0">
                <a:solidFill>
                  <a:srgbClr val="002060"/>
                </a:solidFill>
              </a:rPr>
              <a:t>) in </a:t>
            </a:r>
            <a:r>
              <a:rPr lang="nb-NO" sz="1100" dirty="0" err="1" smtClean="0">
                <a:solidFill>
                  <a:srgbClr val="002060"/>
                </a:solidFill>
              </a:rPr>
              <a:t>the</a:t>
            </a:r>
            <a:r>
              <a:rPr lang="nb-NO" sz="1100" dirty="0" smtClean="0">
                <a:solidFill>
                  <a:srgbClr val="002060"/>
                </a:solidFill>
              </a:rPr>
              <a:t> </a:t>
            </a:r>
            <a:r>
              <a:rPr lang="nb-NO" sz="1100" dirty="0" err="1" smtClean="0">
                <a:solidFill>
                  <a:srgbClr val="002060"/>
                </a:solidFill>
              </a:rPr>
              <a:t>CaO-AlO</a:t>
            </a:r>
            <a:r>
              <a:rPr lang="nb-NO" sz="1100" baseline="-25000" dirty="0" err="1" smtClean="0">
                <a:solidFill>
                  <a:srgbClr val="002060"/>
                </a:solidFill>
              </a:rPr>
              <a:t>1.5</a:t>
            </a:r>
            <a:r>
              <a:rPr lang="nb-NO" sz="1100" dirty="0" err="1" smtClean="0">
                <a:solidFill>
                  <a:srgbClr val="002060"/>
                </a:solidFill>
              </a:rPr>
              <a:t>-</a:t>
            </a:r>
            <a:r>
              <a:rPr lang="nb-NO" sz="1100" dirty="0" smtClean="0">
                <a:solidFill>
                  <a:srgbClr val="002060"/>
                </a:solidFill>
              </a:rPr>
              <a:t>  and </a:t>
            </a:r>
            <a:r>
              <a:rPr lang="nb-NO" sz="1100" dirty="0" err="1" smtClean="0">
                <a:solidFill>
                  <a:srgbClr val="002060"/>
                </a:solidFill>
              </a:rPr>
              <a:t>NaO</a:t>
            </a:r>
            <a:r>
              <a:rPr lang="nb-NO" sz="1100" baseline="-25000" dirty="0" err="1" smtClean="0">
                <a:solidFill>
                  <a:srgbClr val="002060"/>
                </a:solidFill>
              </a:rPr>
              <a:t>0.5</a:t>
            </a:r>
            <a:r>
              <a:rPr lang="nb-NO" sz="1100" dirty="0" err="1" smtClean="0">
                <a:solidFill>
                  <a:srgbClr val="002060"/>
                </a:solidFill>
              </a:rPr>
              <a:t>-MgO-diagrams</a:t>
            </a:r>
            <a:r>
              <a:rPr lang="nb-NO" sz="1100" dirty="0" smtClean="0">
                <a:solidFill>
                  <a:srgbClr val="002060"/>
                </a:solidFill>
              </a:rPr>
              <a:t> </a:t>
            </a:r>
            <a:r>
              <a:rPr lang="nb-NO" sz="1100" dirty="0" err="1" smtClean="0">
                <a:solidFill>
                  <a:srgbClr val="002060"/>
                </a:solidFill>
              </a:rPr>
              <a:t>below</a:t>
            </a:r>
            <a:r>
              <a:rPr lang="nb-NO" sz="1100" dirty="0" smtClean="0">
                <a:solidFill>
                  <a:srgbClr val="002060"/>
                </a:solidFill>
              </a:rPr>
              <a:t> (relative </a:t>
            </a:r>
            <a:r>
              <a:rPr lang="nb-NO" sz="1100" dirty="0" err="1" smtClean="0">
                <a:solidFill>
                  <a:srgbClr val="002060"/>
                </a:solidFill>
              </a:rPr>
              <a:t>scale</a:t>
            </a:r>
            <a:r>
              <a:rPr lang="nb-NO" sz="1100" dirty="0" smtClean="0">
                <a:solidFill>
                  <a:srgbClr val="002060"/>
                </a:solidFill>
              </a:rPr>
              <a:t>, </a:t>
            </a:r>
            <a:r>
              <a:rPr lang="nb-NO" sz="1100" dirty="0" err="1" smtClean="0">
                <a:solidFill>
                  <a:srgbClr val="002060"/>
                </a:solidFill>
              </a:rPr>
              <a:t>only</a:t>
            </a:r>
            <a:r>
              <a:rPr lang="nb-NO" sz="1100" dirty="0" smtClean="0">
                <a:solidFill>
                  <a:srgbClr val="002060"/>
                </a:solidFill>
              </a:rPr>
              <a:t>).  </a:t>
            </a:r>
            <a:r>
              <a:rPr lang="nb-NO" sz="1100" dirty="0" err="1" smtClean="0">
                <a:solidFill>
                  <a:srgbClr val="002060"/>
                </a:solidFill>
              </a:rPr>
              <a:t>Use</a:t>
            </a:r>
            <a:r>
              <a:rPr lang="nb-NO" sz="1100" dirty="0" smtClean="0">
                <a:solidFill>
                  <a:srgbClr val="002060"/>
                </a:solidFill>
              </a:rPr>
              <a:t> </a:t>
            </a:r>
            <a:r>
              <a:rPr lang="nb-NO" sz="1100" dirty="0" err="1" smtClean="0">
                <a:solidFill>
                  <a:srgbClr val="002060"/>
                </a:solidFill>
              </a:rPr>
              <a:t>small</a:t>
            </a:r>
            <a:r>
              <a:rPr lang="nb-NO" sz="1100" dirty="0" smtClean="0">
                <a:solidFill>
                  <a:srgbClr val="002060"/>
                </a:solidFill>
              </a:rPr>
              <a:t> rings </a:t>
            </a:r>
            <a:r>
              <a:rPr lang="nb-NO" sz="1100" dirty="0" err="1" smtClean="0">
                <a:solidFill>
                  <a:srgbClr val="002060"/>
                </a:solidFill>
              </a:rPr>
              <a:t>around</a:t>
            </a:r>
            <a:r>
              <a:rPr lang="nb-NO" sz="1100" dirty="0" smtClean="0">
                <a:solidFill>
                  <a:srgbClr val="002060"/>
                </a:solidFill>
              </a:rPr>
              <a:t> </a:t>
            </a:r>
            <a:r>
              <a:rPr lang="nb-NO" sz="1100" dirty="0" err="1" smtClean="0">
                <a:solidFill>
                  <a:srgbClr val="002060"/>
                </a:solidFill>
              </a:rPr>
              <a:t>the</a:t>
            </a:r>
            <a:r>
              <a:rPr lang="nb-NO" sz="1100" dirty="0" smtClean="0">
                <a:solidFill>
                  <a:srgbClr val="002060"/>
                </a:solidFill>
              </a:rPr>
              <a:t> </a:t>
            </a:r>
            <a:r>
              <a:rPr lang="nb-NO" sz="1100" dirty="0" err="1" smtClean="0">
                <a:solidFill>
                  <a:srgbClr val="002060"/>
                </a:solidFill>
              </a:rPr>
              <a:t>numbers</a:t>
            </a:r>
            <a:r>
              <a:rPr lang="nb-NO" sz="1100" dirty="0" smtClean="0">
                <a:solidFill>
                  <a:srgbClr val="002060"/>
                </a:solidFill>
              </a:rPr>
              <a:t>, 1-4.  A fertile </a:t>
            </a:r>
            <a:r>
              <a:rPr lang="nb-NO" sz="1100" dirty="0" err="1" smtClean="0">
                <a:solidFill>
                  <a:srgbClr val="002060"/>
                </a:solidFill>
              </a:rPr>
              <a:t>lherzolite</a:t>
            </a:r>
            <a:r>
              <a:rPr lang="nb-NO" sz="1100" dirty="0" smtClean="0">
                <a:solidFill>
                  <a:srgbClr val="002060"/>
                </a:solidFill>
              </a:rPr>
              <a:t> </a:t>
            </a:r>
            <a:r>
              <a:rPr lang="nb-NO" sz="1100" dirty="0" err="1" smtClean="0">
                <a:solidFill>
                  <a:srgbClr val="002060"/>
                </a:solidFill>
              </a:rPr>
              <a:t>composition</a:t>
            </a:r>
            <a:r>
              <a:rPr lang="nb-NO" sz="1100" dirty="0" smtClean="0">
                <a:solidFill>
                  <a:srgbClr val="002060"/>
                </a:solidFill>
              </a:rPr>
              <a:t> is </a:t>
            </a:r>
            <a:r>
              <a:rPr lang="nb-NO" sz="1100" dirty="0" err="1" smtClean="0">
                <a:solidFill>
                  <a:srgbClr val="002060"/>
                </a:solidFill>
              </a:rPr>
              <a:t>indicated</a:t>
            </a:r>
            <a:r>
              <a:rPr lang="nb-NO" sz="1100" dirty="0" smtClean="0">
                <a:solidFill>
                  <a:srgbClr val="002060"/>
                </a:solidFill>
              </a:rPr>
              <a:t> in </a:t>
            </a:r>
            <a:r>
              <a:rPr lang="nb-NO" sz="1100" dirty="0" err="1" smtClean="0">
                <a:solidFill>
                  <a:srgbClr val="002060"/>
                </a:solidFill>
              </a:rPr>
              <a:t>both</a:t>
            </a:r>
            <a:r>
              <a:rPr lang="nb-NO" sz="1100" dirty="0" smtClean="0">
                <a:solidFill>
                  <a:srgbClr val="002060"/>
                </a:solidFill>
              </a:rPr>
              <a:t> </a:t>
            </a:r>
            <a:r>
              <a:rPr lang="nb-NO" sz="1100" dirty="0" err="1" smtClean="0">
                <a:solidFill>
                  <a:srgbClr val="002060"/>
                </a:solidFill>
              </a:rPr>
              <a:t>of</a:t>
            </a:r>
            <a:r>
              <a:rPr lang="nb-NO" sz="1100" dirty="0" smtClean="0">
                <a:solidFill>
                  <a:srgbClr val="002060"/>
                </a:solidFill>
              </a:rPr>
              <a:t> </a:t>
            </a:r>
            <a:r>
              <a:rPr lang="nb-NO" sz="1100" dirty="0" err="1" smtClean="0">
                <a:solidFill>
                  <a:srgbClr val="002060"/>
                </a:solidFill>
              </a:rPr>
              <a:t>the</a:t>
            </a:r>
            <a:r>
              <a:rPr lang="nb-NO" sz="1100" dirty="0" smtClean="0">
                <a:solidFill>
                  <a:srgbClr val="002060"/>
                </a:solidFill>
              </a:rPr>
              <a:t> diagrams </a:t>
            </a:r>
            <a:r>
              <a:rPr lang="nb-NO" sz="1100" dirty="0" err="1" smtClean="0">
                <a:solidFill>
                  <a:srgbClr val="002060"/>
                </a:solidFill>
              </a:rPr>
              <a:t>with</a:t>
            </a:r>
            <a:r>
              <a:rPr lang="nb-NO" sz="1100" dirty="0" smtClean="0">
                <a:solidFill>
                  <a:srgbClr val="002060"/>
                </a:solidFill>
              </a:rPr>
              <a:t> a cross. </a:t>
            </a:r>
          </a:p>
          <a:p>
            <a:pPr marL="228600" indent="-228600"/>
            <a:r>
              <a:rPr lang="nb-NO" sz="1100" dirty="0" smtClean="0"/>
              <a:t>  1. </a:t>
            </a:r>
            <a:r>
              <a:rPr lang="nb-NO" sz="1100" dirty="0" err="1" smtClean="0"/>
              <a:t>Low-degree</a:t>
            </a:r>
            <a:r>
              <a:rPr lang="nb-NO" sz="1100" dirty="0" smtClean="0"/>
              <a:t> melt </a:t>
            </a:r>
            <a:r>
              <a:rPr lang="nb-NO" sz="1100" dirty="0" err="1" smtClean="0"/>
              <a:t>formed</a:t>
            </a:r>
            <a:r>
              <a:rPr lang="nb-NO" sz="1100" dirty="0" smtClean="0"/>
              <a:t> </a:t>
            </a:r>
            <a:r>
              <a:rPr lang="nb-NO" sz="1100" dirty="0" err="1" smtClean="0"/>
              <a:t>near</a:t>
            </a:r>
            <a:r>
              <a:rPr lang="nb-NO" sz="1100" dirty="0" smtClean="0"/>
              <a:t> </a:t>
            </a:r>
            <a:r>
              <a:rPr lang="nb-NO" sz="1100" dirty="0" err="1" smtClean="0"/>
              <a:t>the</a:t>
            </a:r>
            <a:r>
              <a:rPr lang="nb-NO" sz="1100" dirty="0" smtClean="0"/>
              <a:t> </a:t>
            </a:r>
            <a:r>
              <a:rPr lang="nb-NO" sz="1100" dirty="0" err="1" smtClean="0"/>
              <a:t>solidus</a:t>
            </a:r>
            <a:endParaRPr lang="nb-NO" sz="1100" dirty="0" smtClean="0"/>
          </a:p>
          <a:p>
            <a:pPr marL="228600" indent="-228600"/>
            <a:r>
              <a:rPr lang="nb-NO" sz="1100" dirty="0" smtClean="0"/>
              <a:t>  2. Melt </a:t>
            </a:r>
            <a:r>
              <a:rPr lang="nb-NO" sz="1100" dirty="0" err="1" smtClean="0"/>
              <a:t>formed</a:t>
            </a:r>
            <a:r>
              <a:rPr lang="nb-NO" sz="1100" dirty="0" smtClean="0"/>
              <a:t> by more </a:t>
            </a:r>
            <a:r>
              <a:rPr lang="nb-NO" sz="1100" dirty="0" err="1" smtClean="0"/>
              <a:t>extensive</a:t>
            </a:r>
            <a:r>
              <a:rPr lang="nb-NO" sz="1100" dirty="0" smtClean="0"/>
              <a:t> </a:t>
            </a:r>
            <a:r>
              <a:rPr lang="nb-NO" sz="1100" dirty="0" err="1" smtClean="0"/>
              <a:t>melting</a:t>
            </a:r>
            <a:endParaRPr lang="nb-NO" sz="1100" dirty="0" smtClean="0"/>
          </a:p>
          <a:p>
            <a:pPr marL="228600" indent="-228600"/>
            <a:r>
              <a:rPr lang="nb-NO" sz="1100" dirty="0" smtClean="0"/>
              <a:t>  3. </a:t>
            </a:r>
            <a:r>
              <a:rPr lang="nb-NO" sz="1100" dirty="0" err="1" smtClean="0"/>
              <a:t>Residue</a:t>
            </a:r>
            <a:r>
              <a:rPr lang="nb-NO" sz="1100" dirty="0" smtClean="0"/>
              <a:t> from </a:t>
            </a:r>
            <a:r>
              <a:rPr lang="nb-NO" sz="1100" dirty="0" err="1" smtClean="0"/>
              <a:t>the</a:t>
            </a:r>
            <a:r>
              <a:rPr lang="nb-NO" sz="1100" dirty="0" smtClean="0"/>
              <a:t> </a:t>
            </a:r>
            <a:r>
              <a:rPr lang="nb-NO" sz="1100" dirty="0" err="1" smtClean="0"/>
              <a:t>low-degree</a:t>
            </a:r>
            <a:r>
              <a:rPr lang="nb-NO" sz="1100" dirty="0" smtClean="0"/>
              <a:t> </a:t>
            </a:r>
            <a:r>
              <a:rPr lang="nb-NO" sz="1100" dirty="0" err="1" smtClean="0"/>
              <a:t>melting</a:t>
            </a:r>
            <a:endParaRPr lang="nb-NO" sz="1100" dirty="0" smtClean="0"/>
          </a:p>
          <a:p>
            <a:pPr marL="228600" indent="-228600"/>
            <a:r>
              <a:rPr lang="nb-NO" sz="1100" dirty="0" smtClean="0"/>
              <a:t>  4. </a:t>
            </a:r>
            <a:r>
              <a:rPr lang="nb-NO" sz="1100" dirty="0" err="1" smtClean="0"/>
              <a:t>Residue</a:t>
            </a:r>
            <a:r>
              <a:rPr lang="nb-NO" sz="1100" dirty="0" smtClean="0"/>
              <a:t> from </a:t>
            </a:r>
            <a:r>
              <a:rPr lang="nb-NO" sz="1100" dirty="0" err="1" smtClean="0"/>
              <a:t>the</a:t>
            </a:r>
            <a:r>
              <a:rPr lang="nb-NO" sz="1100" dirty="0" smtClean="0"/>
              <a:t> </a:t>
            </a:r>
            <a:r>
              <a:rPr lang="nb-NO" sz="1100" dirty="0" err="1" smtClean="0"/>
              <a:t>extensive</a:t>
            </a:r>
            <a:r>
              <a:rPr lang="nb-NO" sz="1100" dirty="0" smtClean="0"/>
              <a:t> </a:t>
            </a:r>
            <a:r>
              <a:rPr lang="nb-NO" sz="1100" dirty="0" err="1" smtClean="0"/>
              <a:t>melting</a:t>
            </a:r>
            <a:endParaRPr lang="nb-NO" sz="1100" dirty="0" smtClean="0"/>
          </a:p>
          <a:p>
            <a:pPr marL="228600" indent="-228600"/>
            <a:endParaRPr lang="nb-NO" sz="500" dirty="0" smtClean="0">
              <a:solidFill>
                <a:srgbClr val="002060"/>
              </a:solidFill>
            </a:endParaRPr>
          </a:p>
          <a:p>
            <a:pPr marL="228600" indent="-228600"/>
            <a:r>
              <a:rPr lang="nb-NO" sz="1100" dirty="0" smtClean="0">
                <a:solidFill>
                  <a:srgbClr val="002060"/>
                </a:solidFill>
              </a:rPr>
              <a:t>c. </a:t>
            </a:r>
            <a:r>
              <a:rPr lang="nb-NO" sz="1100" dirty="0" err="1" smtClean="0">
                <a:solidFill>
                  <a:srgbClr val="002060"/>
                </a:solidFill>
              </a:rPr>
              <a:t>What</a:t>
            </a:r>
            <a:r>
              <a:rPr lang="nb-NO" sz="1100" dirty="0" smtClean="0">
                <a:solidFill>
                  <a:srgbClr val="002060"/>
                </a:solidFill>
              </a:rPr>
              <a:t> is </a:t>
            </a:r>
            <a:r>
              <a:rPr lang="nb-NO" sz="1100" dirty="0" err="1" smtClean="0">
                <a:solidFill>
                  <a:srgbClr val="002060"/>
                </a:solidFill>
              </a:rPr>
              <a:t>the</a:t>
            </a:r>
            <a:r>
              <a:rPr lang="nb-NO" sz="1100" dirty="0" smtClean="0">
                <a:solidFill>
                  <a:srgbClr val="002060"/>
                </a:solidFill>
              </a:rPr>
              <a:t> </a:t>
            </a:r>
            <a:r>
              <a:rPr lang="nb-NO" sz="1100" b="1" dirty="0" err="1" smtClean="0">
                <a:solidFill>
                  <a:srgbClr val="002060"/>
                </a:solidFill>
              </a:rPr>
              <a:t>two-phase</a:t>
            </a:r>
            <a:r>
              <a:rPr lang="nb-NO" sz="1100" b="1" dirty="0" smtClean="0">
                <a:solidFill>
                  <a:srgbClr val="002060"/>
                </a:solidFill>
              </a:rPr>
              <a:t> </a:t>
            </a:r>
            <a:r>
              <a:rPr lang="nb-NO" sz="1100" b="1" dirty="0" err="1" smtClean="0">
                <a:solidFill>
                  <a:srgbClr val="002060"/>
                </a:solidFill>
              </a:rPr>
              <a:t>mineralogy</a:t>
            </a:r>
            <a:r>
              <a:rPr lang="nb-NO" sz="1100" b="1" dirty="0" smtClean="0">
                <a:solidFill>
                  <a:srgbClr val="002060"/>
                </a:solidFill>
              </a:rPr>
              <a:t> </a:t>
            </a:r>
            <a:r>
              <a:rPr lang="nb-NO" sz="1100" dirty="0" smtClean="0">
                <a:solidFill>
                  <a:srgbClr val="002060"/>
                </a:solidFill>
              </a:rPr>
              <a:t>and rock </a:t>
            </a:r>
            <a:r>
              <a:rPr lang="nb-NO" sz="1100" dirty="0" err="1" smtClean="0">
                <a:solidFill>
                  <a:srgbClr val="002060"/>
                </a:solidFill>
              </a:rPr>
              <a:t>name</a:t>
            </a:r>
            <a:r>
              <a:rPr lang="nb-NO" sz="1100" dirty="0" smtClean="0">
                <a:solidFill>
                  <a:srgbClr val="002060"/>
                </a:solidFill>
              </a:rPr>
              <a:t> for </a:t>
            </a:r>
            <a:r>
              <a:rPr lang="nb-NO" sz="1100" dirty="0" err="1" smtClean="0">
                <a:solidFill>
                  <a:srgbClr val="002060"/>
                </a:solidFill>
              </a:rPr>
              <a:t>extensively</a:t>
            </a:r>
            <a:r>
              <a:rPr lang="nb-NO" sz="1100" dirty="0" smtClean="0">
                <a:solidFill>
                  <a:srgbClr val="002060"/>
                </a:solidFill>
              </a:rPr>
              <a:t> </a:t>
            </a:r>
            <a:r>
              <a:rPr lang="nb-NO" sz="1100" dirty="0" err="1" smtClean="0">
                <a:solidFill>
                  <a:srgbClr val="002060"/>
                </a:solidFill>
              </a:rPr>
              <a:t>melt-depleted</a:t>
            </a:r>
            <a:r>
              <a:rPr lang="nb-NO" sz="1100" dirty="0" smtClean="0">
                <a:solidFill>
                  <a:srgbClr val="002060"/>
                </a:solidFill>
              </a:rPr>
              <a:t> </a:t>
            </a:r>
            <a:r>
              <a:rPr lang="nb-NO" sz="1100" dirty="0" err="1" smtClean="0">
                <a:solidFill>
                  <a:srgbClr val="002060"/>
                </a:solidFill>
              </a:rPr>
              <a:t>residues</a:t>
            </a:r>
            <a:r>
              <a:rPr lang="nb-NO" sz="1100" dirty="0" smtClean="0">
                <a:solidFill>
                  <a:srgbClr val="002060"/>
                </a:solidFill>
              </a:rPr>
              <a:t> at p &lt; 6-8 </a:t>
            </a:r>
            <a:r>
              <a:rPr lang="nb-NO" sz="1100" dirty="0" err="1" smtClean="0">
                <a:solidFill>
                  <a:srgbClr val="002060"/>
                </a:solidFill>
              </a:rPr>
              <a:t>GPa</a:t>
            </a:r>
            <a:r>
              <a:rPr lang="nb-NO" sz="1100" dirty="0" smtClean="0">
                <a:solidFill>
                  <a:srgbClr val="002060"/>
                </a:solidFill>
              </a:rPr>
              <a:t> ?</a:t>
            </a:r>
          </a:p>
          <a:p>
            <a:pPr marL="228600" indent="-228600"/>
            <a:r>
              <a:rPr lang="nb-NO" sz="1100" dirty="0" smtClean="0">
                <a:solidFill>
                  <a:srgbClr val="002060"/>
                </a:solidFill>
              </a:rPr>
              <a:t>    </a:t>
            </a:r>
            <a:r>
              <a:rPr lang="nb-NO" sz="1000" dirty="0" smtClean="0">
                <a:solidFill>
                  <a:srgbClr val="002060"/>
                </a:solidFill>
              </a:rPr>
              <a:t>(Note that melting will stop well before p=0)</a:t>
            </a:r>
          </a:p>
          <a:p>
            <a:pPr marL="228600" indent="-228600">
              <a:lnSpc>
                <a:spcPts val="2000"/>
              </a:lnSpc>
            </a:pPr>
            <a:r>
              <a:rPr lang="nb-NO" sz="1100" dirty="0" smtClean="0">
                <a:solidFill>
                  <a:srgbClr val="002060"/>
                </a:solidFill>
              </a:rPr>
              <a:t>    </a:t>
            </a:r>
            <a:r>
              <a:rPr lang="nb-NO" sz="1100" dirty="0" smtClean="0">
                <a:solidFill>
                  <a:srgbClr val="3333FF"/>
                </a:solidFill>
              </a:rPr>
              <a:t>The two main minerals: </a:t>
            </a:r>
            <a:r>
              <a:rPr lang="nb-NO" sz="1100" u="sng" dirty="0" smtClean="0">
                <a:solidFill>
                  <a:srgbClr val="3333FF"/>
                </a:solidFill>
              </a:rPr>
              <a:t>ol + opx </a:t>
            </a:r>
            <a:r>
              <a:rPr lang="nb-NO" sz="1100" dirty="0" smtClean="0">
                <a:solidFill>
                  <a:srgbClr val="3333FF"/>
                </a:solidFill>
              </a:rPr>
              <a:t>      Rock name: </a:t>
            </a:r>
            <a:r>
              <a:rPr lang="nb-NO" sz="1100" u="sng" dirty="0" smtClean="0">
                <a:solidFill>
                  <a:srgbClr val="3333FF"/>
                </a:solidFill>
              </a:rPr>
              <a:t>harzburgite.</a:t>
            </a:r>
            <a:endParaRPr lang="nb-NO" sz="1100" dirty="0" smtClean="0">
              <a:solidFill>
                <a:srgbClr val="3333FF"/>
              </a:solidFill>
            </a:endParaRPr>
          </a:p>
        </p:txBody>
      </p:sp>
      <p:pic>
        <p:nvPicPr>
          <p:cNvPr id="2050" name="Picture 2"/>
          <p:cNvPicPr>
            <a:picLocks noChangeAspect="1" noChangeArrowheads="1"/>
          </p:cNvPicPr>
          <p:nvPr/>
        </p:nvPicPr>
        <p:blipFill>
          <a:blip r:embed="rId2" cstate="print"/>
          <a:srcRect/>
          <a:stretch>
            <a:fillRect/>
          </a:stretch>
        </p:blipFill>
        <p:spPr bwMode="auto">
          <a:xfrm>
            <a:off x="49244" y="158227"/>
            <a:ext cx="6743433" cy="3384376"/>
          </a:xfrm>
          <a:prstGeom prst="rect">
            <a:avLst/>
          </a:prstGeom>
          <a:noFill/>
          <a:ln w="9525">
            <a:noFill/>
            <a:miter lim="800000"/>
            <a:headEnd/>
            <a:tailEnd/>
          </a:ln>
        </p:spPr>
      </p:pic>
      <p:cxnSp>
        <p:nvCxnSpPr>
          <p:cNvPr id="11" name="Straight Connector 10"/>
          <p:cNvCxnSpPr/>
          <p:nvPr/>
        </p:nvCxnSpPr>
        <p:spPr>
          <a:xfrm flipV="1">
            <a:off x="6544732" y="359323"/>
            <a:ext cx="1" cy="294071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2" name="Picture 3"/>
          <p:cNvPicPr>
            <a:picLocks noChangeAspect="1" noChangeArrowheads="1"/>
          </p:cNvPicPr>
          <p:nvPr/>
        </p:nvPicPr>
        <p:blipFill>
          <a:blip r:embed="rId3" cstate="print"/>
          <a:srcRect/>
          <a:stretch>
            <a:fillRect/>
          </a:stretch>
        </p:blipFill>
        <p:spPr bwMode="auto">
          <a:xfrm>
            <a:off x="196141" y="7617296"/>
            <a:ext cx="4585023" cy="2143972"/>
          </a:xfrm>
          <a:prstGeom prst="rect">
            <a:avLst/>
          </a:prstGeom>
          <a:noFill/>
          <a:ln w="9525">
            <a:noFill/>
            <a:miter lim="800000"/>
            <a:headEnd/>
            <a:tailEnd/>
          </a:ln>
        </p:spPr>
      </p:pic>
      <p:cxnSp>
        <p:nvCxnSpPr>
          <p:cNvPr id="8" name="Straight Connector 7"/>
          <p:cNvCxnSpPr/>
          <p:nvPr/>
        </p:nvCxnSpPr>
        <p:spPr>
          <a:xfrm flipV="1">
            <a:off x="2609155" y="332560"/>
            <a:ext cx="1" cy="294071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945075" y="343814"/>
            <a:ext cx="450111" cy="2975208"/>
          </a:xfrm>
          <a:prstGeom prst="rect">
            <a:avLst/>
          </a:prstGeom>
          <a:solidFill>
            <a:srgbClr val="FF0000">
              <a:alpha val="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cxnSp>
        <p:nvCxnSpPr>
          <p:cNvPr id="13" name="Straight Connector 12"/>
          <p:cNvCxnSpPr/>
          <p:nvPr/>
        </p:nvCxnSpPr>
        <p:spPr>
          <a:xfrm flipV="1">
            <a:off x="4952430" y="1046074"/>
            <a:ext cx="1843391" cy="302211"/>
          </a:xfrm>
          <a:prstGeom prst="line">
            <a:avLst/>
          </a:prstGeom>
          <a:ln w="38100">
            <a:solidFill>
              <a:srgbClr val="FF0000">
                <a:alpha val="36078"/>
              </a:srgbClr>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4286708" y="1345997"/>
            <a:ext cx="680313" cy="314553"/>
          </a:xfrm>
          <a:prstGeom prst="straightConnector1">
            <a:avLst/>
          </a:prstGeom>
          <a:ln w="38100">
            <a:solidFill>
              <a:srgbClr val="FF0000">
                <a:alpha val="36078"/>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rot="21054488">
            <a:off x="4943086" y="1179491"/>
            <a:ext cx="1810945" cy="430887"/>
          </a:xfrm>
          <a:prstGeom prst="rect">
            <a:avLst/>
          </a:prstGeom>
          <a:noFill/>
        </p:spPr>
        <p:txBody>
          <a:bodyPr wrap="square" rtlCol="0">
            <a:spAutoFit/>
          </a:bodyPr>
          <a:lstStyle/>
          <a:p>
            <a:r>
              <a:rPr lang="nb-NO" sz="1100" dirty="0" err="1" smtClean="0">
                <a:solidFill>
                  <a:srgbClr val="FF0000"/>
                </a:solidFill>
              </a:rPr>
              <a:t>adiabatic</a:t>
            </a:r>
            <a:r>
              <a:rPr lang="nb-NO" sz="1100" dirty="0" smtClean="0">
                <a:solidFill>
                  <a:srgbClr val="FF0000"/>
                </a:solidFill>
              </a:rPr>
              <a:t> </a:t>
            </a:r>
            <a:r>
              <a:rPr lang="nb-NO" sz="1100" dirty="0" err="1" smtClean="0">
                <a:solidFill>
                  <a:srgbClr val="FF0000"/>
                </a:solidFill>
              </a:rPr>
              <a:t>melting</a:t>
            </a:r>
            <a:r>
              <a:rPr lang="nb-NO" sz="1100" dirty="0" smtClean="0">
                <a:solidFill>
                  <a:srgbClr val="FF0000"/>
                </a:solidFill>
              </a:rPr>
              <a:t> </a:t>
            </a:r>
            <a:r>
              <a:rPr lang="nb-NO" sz="1100" dirty="0" err="1" smtClean="0">
                <a:solidFill>
                  <a:srgbClr val="FF0000"/>
                </a:solidFill>
              </a:rPr>
              <a:t>paths</a:t>
            </a:r>
            <a:r>
              <a:rPr lang="nb-NO" sz="1100" dirty="0" smtClean="0">
                <a:solidFill>
                  <a:srgbClr val="FF0000"/>
                </a:solidFill>
              </a:rPr>
              <a:t> </a:t>
            </a:r>
            <a:r>
              <a:rPr lang="nb-NO" sz="1100" dirty="0" err="1" smtClean="0">
                <a:solidFill>
                  <a:srgbClr val="FF0000"/>
                </a:solidFill>
              </a:rPr>
              <a:t>with</a:t>
            </a:r>
            <a:endParaRPr lang="nb-NO" sz="1100" dirty="0" smtClean="0">
              <a:solidFill>
                <a:srgbClr val="FF0000"/>
              </a:solidFill>
            </a:endParaRPr>
          </a:p>
          <a:p>
            <a:r>
              <a:rPr lang="nb-NO" sz="1100" dirty="0" err="1" smtClean="0">
                <a:solidFill>
                  <a:srgbClr val="FF0000"/>
                </a:solidFill>
              </a:rPr>
              <a:t>solidus</a:t>
            </a:r>
            <a:r>
              <a:rPr lang="nb-NO" sz="1100" dirty="0" smtClean="0">
                <a:solidFill>
                  <a:srgbClr val="FF0000"/>
                </a:solidFill>
              </a:rPr>
              <a:t> </a:t>
            </a:r>
            <a:r>
              <a:rPr lang="nb-NO" sz="1100" dirty="0" err="1" smtClean="0">
                <a:solidFill>
                  <a:srgbClr val="FF0000"/>
                </a:solidFill>
              </a:rPr>
              <a:t>crossings</a:t>
            </a:r>
            <a:r>
              <a:rPr lang="nb-NO" sz="1100" dirty="0" smtClean="0">
                <a:solidFill>
                  <a:srgbClr val="FF0000"/>
                </a:solidFill>
              </a:rPr>
              <a:t> at 6-8 </a:t>
            </a:r>
            <a:r>
              <a:rPr lang="nb-NO" sz="1100" dirty="0" err="1" smtClean="0">
                <a:solidFill>
                  <a:srgbClr val="FF0000"/>
                </a:solidFill>
              </a:rPr>
              <a:t>GPa</a:t>
            </a:r>
            <a:endParaRPr lang="nb-NO" sz="1100" dirty="0">
              <a:solidFill>
                <a:srgbClr val="FF0000"/>
              </a:solidFill>
            </a:endParaRPr>
          </a:p>
        </p:txBody>
      </p:sp>
      <p:cxnSp>
        <p:nvCxnSpPr>
          <p:cNvPr id="37" name="Straight Connector 36"/>
          <p:cNvCxnSpPr/>
          <p:nvPr/>
        </p:nvCxnSpPr>
        <p:spPr>
          <a:xfrm flipV="1">
            <a:off x="5406372" y="848563"/>
            <a:ext cx="1374818" cy="233129"/>
          </a:xfrm>
          <a:prstGeom prst="line">
            <a:avLst/>
          </a:prstGeom>
          <a:ln w="38100">
            <a:solidFill>
              <a:srgbClr val="FF0000">
                <a:alpha val="36078"/>
              </a:srgbClr>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4149080" y="1068019"/>
            <a:ext cx="1264168" cy="572613"/>
          </a:xfrm>
          <a:prstGeom prst="straightConnector1">
            <a:avLst/>
          </a:prstGeom>
          <a:ln w="38100">
            <a:solidFill>
              <a:srgbClr val="FF0000">
                <a:alpha val="36078"/>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900812" y="7761312"/>
            <a:ext cx="1891865" cy="1323439"/>
          </a:xfrm>
          <a:prstGeom prst="rect">
            <a:avLst/>
          </a:prstGeom>
          <a:noFill/>
        </p:spPr>
        <p:txBody>
          <a:bodyPr wrap="none" rtlCol="0">
            <a:spAutoFit/>
          </a:bodyPr>
          <a:lstStyle/>
          <a:p>
            <a:r>
              <a:rPr lang="nb-NO" sz="1000" dirty="0" smtClean="0">
                <a:solidFill>
                  <a:schemeClr val="bg1">
                    <a:lumMod val="50000"/>
                  </a:schemeClr>
                </a:solidFill>
              </a:rPr>
              <a:t>Because the minor minerals</a:t>
            </a:r>
          </a:p>
          <a:p>
            <a:r>
              <a:rPr lang="nb-NO" sz="1000" dirty="0" smtClean="0">
                <a:solidFill>
                  <a:schemeClr val="bg1">
                    <a:lumMod val="50000"/>
                  </a:schemeClr>
                </a:solidFill>
              </a:rPr>
              <a:t>clinopyroxene and the Al-rich </a:t>
            </a:r>
          </a:p>
          <a:p>
            <a:r>
              <a:rPr lang="nb-NO" sz="1000" dirty="0" smtClean="0">
                <a:solidFill>
                  <a:schemeClr val="bg1">
                    <a:lumMod val="50000"/>
                  </a:schemeClr>
                </a:solidFill>
              </a:rPr>
              <a:t>phases, containing high Ca, Na</a:t>
            </a:r>
          </a:p>
          <a:p>
            <a:r>
              <a:rPr lang="nb-NO" sz="1000" dirty="0" smtClean="0">
                <a:solidFill>
                  <a:schemeClr val="bg1">
                    <a:lumMod val="50000"/>
                  </a:schemeClr>
                </a:solidFill>
              </a:rPr>
              <a:t>(+most incompatible trace elem.)</a:t>
            </a:r>
          </a:p>
          <a:p>
            <a:r>
              <a:rPr lang="nb-NO" sz="1000" dirty="0" smtClean="0">
                <a:solidFill>
                  <a:schemeClr val="bg1">
                    <a:lumMod val="50000"/>
                  </a:schemeClr>
                </a:solidFill>
              </a:rPr>
              <a:t>and Al (from the Al-rich phases)</a:t>
            </a:r>
          </a:p>
          <a:p>
            <a:r>
              <a:rPr lang="nb-NO" sz="1000" dirty="0" smtClean="0">
                <a:solidFill>
                  <a:schemeClr val="bg1">
                    <a:lumMod val="50000"/>
                  </a:schemeClr>
                </a:solidFill>
              </a:rPr>
              <a:t>contribute most to the early melt</a:t>
            </a:r>
          </a:p>
          <a:p>
            <a:r>
              <a:rPr lang="nb-NO" sz="1000" dirty="0" smtClean="0">
                <a:solidFill>
                  <a:schemeClr val="bg1">
                    <a:lumMod val="50000"/>
                  </a:schemeClr>
                </a:solidFill>
              </a:rPr>
              <a:t>fractions </a:t>
            </a:r>
          </a:p>
          <a:p>
            <a:endParaRPr lang="nb-NO" sz="1000" dirty="0">
              <a:solidFill>
                <a:schemeClr val="bg1">
                  <a:lumMod val="50000"/>
                </a:schemeClr>
              </a:solidFill>
            </a:endParaRPr>
          </a:p>
        </p:txBody>
      </p:sp>
    </p:spTree>
    <p:extLst>
      <p:ext uri="{BB962C8B-B14F-4D97-AF65-F5344CB8AC3E}">
        <p14:creationId xmlns:p14="http://schemas.microsoft.com/office/powerpoint/2010/main" val="3196541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pc\Dokumenter\Adobe-Illustr-figures\Experimental-PhaseRel\PhaseRel\Subsol-FeiB-Stixrude\Pet-En-Py-new-solu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321" y="1136576"/>
            <a:ext cx="5795086" cy="86494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97228" y="2256897"/>
            <a:ext cx="274434" cy="307777"/>
          </a:xfrm>
          <a:prstGeom prst="rect">
            <a:avLst/>
          </a:prstGeom>
          <a:noFill/>
        </p:spPr>
        <p:txBody>
          <a:bodyPr wrap="none" rtlCol="0">
            <a:spAutoFit/>
          </a:bodyPr>
          <a:lstStyle/>
          <a:p>
            <a:r>
              <a:rPr lang="nb-NO" dirty="0" smtClean="0">
                <a:solidFill>
                  <a:schemeClr val="bg1">
                    <a:lumMod val="50000"/>
                  </a:schemeClr>
                </a:solidFill>
              </a:rPr>
              <a:t>3</a:t>
            </a:r>
            <a:endParaRPr lang="en-GB" dirty="0">
              <a:solidFill>
                <a:schemeClr val="bg1">
                  <a:lumMod val="50000"/>
                </a:schemeClr>
              </a:solidFill>
            </a:endParaRPr>
          </a:p>
        </p:txBody>
      </p:sp>
      <p:cxnSp>
        <p:nvCxnSpPr>
          <p:cNvPr id="5" name="Straight Connector 4"/>
          <p:cNvCxnSpPr/>
          <p:nvPr/>
        </p:nvCxnSpPr>
        <p:spPr>
          <a:xfrm>
            <a:off x="2698066" y="1729832"/>
            <a:ext cx="0" cy="754621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892346" y="2181820"/>
            <a:ext cx="925253" cy="307777"/>
          </a:xfrm>
          <a:prstGeom prst="rect">
            <a:avLst/>
          </a:prstGeom>
          <a:noFill/>
        </p:spPr>
        <p:txBody>
          <a:bodyPr wrap="none" rtlCol="0">
            <a:spAutoFit/>
          </a:bodyPr>
          <a:lstStyle/>
          <a:p>
            <a:r>
              <a:rPr lang="nb-NO" dirty="0" smtClean="0">
                <a:solidFill>
                  <a:schemeClr val="bg1">
                    <a:lumMod val="50000"/>
                  </a:schemeClr>
                </a:solidFill>
              </a:rPr>
              <a:t>15+55=70</a:t>
            </a:r>
            <a:endParaRPr lang="en-GB" dirty="0">
              <a:solidFill>
                <a:schemeClr val="bg1">
                  <a:lumMod val="50000"/>
                </a:schemeClr>
              </a:solidFill>
            </a:endParaRPr>
          </a:p>
        </p:txBody>
      </p:sp>
      <p:sp>
        <p:nvSpPr>
          <p:cNvPr id="10" name="TextBox 9"/>
          <p:cNvSpPr txBox="1"/>
          <p:nvPr/>
        </p:nvSpPr>
        <p:spPr>
          <a:xfrm>
            <a:off x="2186281" y="2440468"/>
            <a:ext cx="274434" cy="307777"/>
          </a:xfrm>
          <a:prstGeom prst="rect">
            <a:avLst/>
          </a:prstGeom>
          <a:noFill/>
        </p:spPr>
        <p:txBody>
          <a:bodyPr wrap="none" rtlCol="0">
            <a:spAutoFit/>
          </a:bodyPr>
          <a:lstStyle/>
          <a:p>
            <a:r>
              <a:rPr lang="nb-NO" dirty="0" smtClean="0">
                <a:solidFill>
                  <a:schemeClr val="bg1">
                    <a:lumMod val="50000"/>
                  </a:schemeClr>
                </a:solidFill>
              </a:rPr>
              <a:t>4</a:t>
            </a:r>
            <a:endParaRPr lang="en-GB" dirty="0">
              <a:solidFill>
                <a:schemeClr val="bg1">
                  <a:lumMod val="50000"/>
                </a:schemeClr>
              </a:solidFill>
            </a:endParaRPr>
          </a:p>
        </p:txBody>
      </p:sp>
      <p:sp>
        <p:nvSpPr>
          <p:cNvPr id="11" name="TextBox 10"/>
          <p:cNvSpPr txBox="1"/>
          <p:nvPr/>
        </p:nvSpPr>
        <p:spPr>
          <a:xfrm>
            <a:off x="3956762" y="2440468"/>
            <a:ext cx="498855" cy="307777"/>
          </a:xfrm>
          <a:prstGeom prst="rect">
            <a:avLst/>
          </a:prstGeom>
          <a:noFill/>
        </p:spPr>
        <p:txBody>
          <a:bodyPr wrap="none" rtlCol="0">
            <a:spAutoFit/>
          </a:bodyPr>
          <a:lstStyle/>
          <a:p>
            <a:r>
              <a:rPr lang="nb-NO" dirty="0" smtClean="0">
                <a:solidFill>
                  <a:schemeClr val="bg1">
                    <a:lumMod val="50000"/>
                  </a:schemeClr>
                </a:solidFill>
              </a:rPr>
              <a:t>14.3</a:t>
            </a:r>
            <a:endParaRPr lang="en-GB" dirty="0">
              <a:solidFill>
                <a:schemeClr val="bg1">
                  <a:lumMod val="50000"/>
                </a:schemeClr>
              </a:solidFill>
            </a:endParaRPr>
          </a:p>
        </p:txBody>
      </p:sp>
      <p:sp>
        <p:nvSpPr>
          <p:cNvPr id="12" name="TextBox 11"/>
          <p:cNvSpPr txBox="1"/>
          <p:nvPr/>
        </p:nvSpPr>
        <p:spPr>
          <a:xfrm>
            <a:off x="2927223" y="3142627"/>
            <a:ext cx="409086" cy="307777"/>
          </a:xfrm>
          <a:prstGeom prst="rect">
            <a:avLst/>
          </a:prstGeom>
          <a:noFill/>
        </p:spPr>
        <p:txBody>
          <a:bodyPr wrap="none" rtlCol="0">
            <a:spAutoFit/>
          </a:bodyPr>
          <a:lstStyle/>
          <a:p>
            <a:r>
              <a:rPr lang="nb-NO" dirty="0" smtClean="0">
                <a:solidFill>
                  <a:schemeClr val="bg1">
                    <a:lumMod val="50000"/>
                  </a:schemeClr>
                </a:solidFill>
              </a:rPr>
              <a:t>4.5</a:t>
            </a:r>
            <a:endParaRPr lang="en-GB" dirty="0">
              <a:solidFill>
                <a:schemeClr val="bg1">
                  <a:lumMod val="50000"/>
                </a:schemeClr>
              </a:solidFill>
            </a:endParaRPr>
          </a:p>
        </p:txBody>
      </p:sp>
      <p:sp>
        <p:nvSpPr>
          <p:cNvPr id="4" name="Rectangle 3"/>
          <p:cNvSpPr/>
          <p:nvPr/>
        </p:nvSpPr>
        <p:spPr>
          <a:xfrm>
            <a:off x="633581" y="8304436"/>
            <a:ext cx="604837" cy="1009650"/>
          </a:xfrm>
          <a:prstGeom prst="rect">
            <a:avLst/>
          </a:prstGeom>
          <a:noFill/>
          <a:ln w="31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65281" y="8151772"/>
            <a:ext cx="650691" cy="276999"/>
          </a:xfrm>
          <a:prstGeom prst="rect">
            <a:avLst/>
          </a:prstGeom>
          <a:noFill/>
        </p:spPr>
        <p:txBody>
          <a:bodyPr wrap="none" rtlCol="0">
            <a:spAutoFit/>
          </a:bodyPr>
          <a:lstStyle/>
          <a:p>
            <a:r>
              <a:rPr lang="nb-NO" sz="1200" dirty="0" smtClean="0">
                <a:solidFill>
                  <a:srgbClr val="0066FF"/>
                </a:solidFill>
              </a:rPr>
              <a:t>Rock A</a:t>
            </a:r>
            <a:endParaRPr lang="en-GB" sz="1200" dirty="0">
              <a:solidFill>
                <a:srgbClr val="0066FF"/>
              </a:solidFill>
            </a:endParaRPr>
          </a:p>
        </p:txBody>
      </p:sp>
      <p:sp>
        <p:nvSpPr>
          <p:cNvPr id="16" name="TextBox 15"/>
          <p:cNvSpPr txBox="1"/>
          <p:nvPr/>
        </p:nvSpPr>
        <p:spPr>
          <a:xfrm>
            <a:off x="52024" y="7660044"/>
            <a:ext cx="651140" cy="276999"/>
          </a:xfrm>
          <a:prstGeom prst="rect">
            <a:avLst/>
          </a:prstGeom>
          <a:noFill/>
        </p:spPr>
        <p:txBody>
          <a:bodyPr wrap="none" rtlCol="0">
            <a:spAutoFit/>
          </a:bodyPr>
          <a:lstStyle/>
          <a:p>
            <a:r>
              <a:rPr lang="nb-NO" sz="1200" dirty="0" smtClean="0">
                <a:solidFill>
                  <a:srgbClr val="FF0000"/>
                </a:solidFill>
              </a:rPr>
              <a:t>Rock B</a:t>
            </a:r>
            <a:endParaRPr lang="en-GB" sz="1200" dirty="0">
              <a:solidFill>
                <a:srgbClr val="FF0000"/>
              </a:solidFill>
            </a:endParaRPr>
          </a:p>
        </p:txBody>
      </p:sp>
      <p:sp>
        <p:nvSpPr>
          <p:cNvPr id="17" name="Rectangle 16"/>
          <p:cNvSpPr/>
          <p:nvPr/>
        </p:nvSpPr>
        <p:spPr>
          <a:xfrm>
            <a:off x="633580" y="7795288"/>
            <a:ext cx="119999" cy="1522239"/>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76775" y="56456"/>
            <a:ext cx="6723438" cy="769441"/>
          </a:xfrm>
          <a:prstGeom prst="rect">
            <a:avLst/>
          </a:prstGeom>
          <a:noFill/>
        </p:spPr>
        <p:txBody>
          <a:bodyPr wrap="square" rtlCol="0">
            <a:spAutoFit/>
          </a:bodyPr>
          <a:lstStyle/>
          <a:p>
            <a:r>
              <a:rPr lang="nb-NO" sz="1100" b="1" dirty="0" smtClean="0">
                <a:cs typeface="Times New Roman" pitchFamily="18" charset="0"/>
              </a:rPr>
              <a:t>6. The system MgSiO</a:t>
            </a:r>
            <a:r>
              <a:rPr lang="nb-NO" sz="1100" b="1" baseline="-25000" dirty="0" smtClean="0">
                <a:cs typeface="Times New Roman" pitchFamily="18" charset="0"/>
              </a:rPr>
              <a:t>3</a:t>
            </a:r>
            <a:r>
              <a:rPr lang="nb-NO" sz="1100" b="1" dirty="0" smtClean="0">
                <a:cs typeface="Times New Roman" pitchFamily="18" charset="0"/>
              </a:rPr>
              <a:t>-Al</a:t>
            </a:r>
            <a:r>
              <a:rPr lang="nb-NO" sz="1100" b="1" baseline="-25000" dirty="0" smtClean="0">
                <a:cs typeface="Times New Roman" pitchFamily="18" charset="0"/>
              </a:rPr>
              <a:t>2</a:t>
            </a:r>
            <a:r>
              <a:rPr lang="nb-NO" sz="1100" b="1" dirty="0" smtClean="0">
                <a:cs typeface="Times New Roman" pitchFamily="18" charset="0"/>
              </a:rPr>
              <a:t>O</a:t>
            </a:r>
            <a:r>
              <a:rPr lang="nb-NO" sz="1100" b="1" baseline="-25000" dirty="0" smtClean="0">
                <a:cs typeface="Times New Roman" pitchFamily="18" charset="0"/>
              </a:rPr>
              <a:t>3</a:t>
            </a:r>
            <a:r>
              <a:rPr lang="nb-NO" sz="1100" b="1" dirty="0" smtClean="0">
                <a:cs typeface="Times New Roman" pitchFamily="18" charset="0"/>
              </a:rPr>
              <a:t> at 1773 K and 5-30 GPa</a:t>
            </a:r>
            <a:r>
              <a:rPr lang="nb-NO" sz="1100" i="1" dirty="0" smtClean="0">
                <a:cs typeface="Times New Roman" pitchFamily="18" charset="0"/>
              </a:rPr>
              <a:t>. </a:t>
            </a:r>
            <a:r>
              <a:rPr lang="nb-NO" sz="1050" b="1" dirty="0" smtClean="0">
                <a:cs typeface="Times New Roman" pitchFamily="18" charset="0"/>
              </a:rPr>
              <a:t>The small figure on the next page shows the entire system. </a:t>
            </a:r>
            <a:r>
              <a:rPr lang="nb-NO" sz="1050" dirty="0" smtClean="0">
                <a:cs typeface="Times New Roman" pitchFamily="18" charset="0"/>
              </a:rPr>
              <a:t> </a:t>
            </a:r>
          </a:p>
          <a:p>
            <a:r>
              <a:rPr lang="nb-NO" sz="1100" i="1" dirty="0">
                <a:cs typeface="Times New Roman" pitchFamily="18" charset="0"/>
              </a:rPr>
              <a:t> </a:t>
            </a:r>
            <a:r>
              <a:rPr lang="nb-NO" sz="1100" i="1" dirty="0" smtClean="0">
                <a:cs typeface="Times New Roman" pitchFamily="18" charset="0"/>
              </a:rPr>
              <a:t> </a:t>
            </a:r>
            <a:r>
              <a:rPr lang="nb-NO" sz="1100" dirty="0" smtClean="0">
                <a:cs typeface="Times New Roman" pitchFamily="18" charset="0"/>
              </a:rPr>
              <a:t>Abbreviations and compositions: px, sp, qz, st, ga, wd, ak, bm and co: pyroxene, spinel (stoichiometric MgAl</a:t>
            </a:r>
            <a:r>
              <a:rPr lang="nb-NO" sz="1100" baseline="-25000" dirty="0" smtClean="0">
                <a:cs typeface="Times New Roman" pitchFamily="18" charset="0"/>
              </a:rPr>
              <a:t>2</a:t>
            </a:r>
            <a:r>
              <a:rPr lang="nb-NO" sz="1100" dirty="0" smtClean="0">
                <a:cs typeface="Times New Roman" pitchFamily="18" charset="0"/>
              </a:rPr>
              <a:t>O</a:t>
            </a:r>
            <a:r>
              <a:rPr lang="nb-NO" sz="1100" baseline="-25000" dirty="0" smtClean="0">
                <a:cs typeface="Times New Roman" pitchFamily="18" charset="0"/>
              </a:rPr>
              <a:t>4</a:t>
            </a:r>
            <a:r>
              <a:rPr lang="nb-NO" sz="1100" dirty="0" smtClean="0">
                <a:cs typeface="Times New Roman" pitchFamily="18" charset="0"/>
              </a:rPr>
              <a:t>),</a:t>
            </a:r>
          </a:p>
          <a:p>
            <a:r>
              <a:rPr lang="nb-NO" sz="1100" dirty="0">
                <a:cs typeface="Times New Roman" pitchFamily="18" charset="0"/>
              </a:rPr>
              <a:t> </a:t>
            </a:r>
            <a:r>
              <a:rPr lang="nb-NO" sz="1100" dirty="0" smtClean="0">
                <a:cs typeface="Times New Roman" pitchFamily="18" charset="0"/>
              </a:rPr>
              <a:t> quartz and stishivite (both stoichiometric SiO</a:t>
            </a:r>
            <a:r>
              <a:rPr lang="nb-NO" sz="1100" baseline="-25000" dirty="0">
                <a:cs typeface="Times New Roman" pitchFamily="18" charset="0"/>
              </a:rPr>
              <a:t>2</a:t>
            </a:r>
            <a:r>
              <a:rPr lang="nb-NO" sz="1100" dirty="0" smtClean="0">
                <a:cs typeface="Times New Roman" pitchFamily="18" charset="0"/>
              </a:rPr>
              <a:t>), garnet, wadsleyite </a:t>
            </a:r>
            <a:r>
              <a:rPr lang="nb-NO" sz="1100" dirty="0">
                <a:cs typeface="Times New Roman" pitchFamily="18" charset="0"/>
              </a:rPr>
              <a:t>(stoichiometric </a:t>
            </a:r>
            <a:r>
              <a:rPr lang="nb-NO" sz="1100" dirty="0" smtClean="0">
                <a:cs typeface="Times New Roman" pitchFamily="18" charset="0"/>
              </a:rPr>
              <a:t>Mg</a:t>
            </a:r>
            <a:r>
              <a:rPr lang="nb-NO" sz="1100" baseline="-25000" dirty="0" smtClean="0">
                <a:cs typeface="Times New Roman" pitchFamily="18" charset="0"/>
              </a:rPr>
              <a:t>2</a:t>
            </a:r>
            <a:r>
              <a:rPr lang="nb-NO" sz="1100" dirty="0" smtClean="0">
                <a:cs typeface="Times New Roman" pitchFamily="18" charset="0"/>
              </a:rPr>
              <a:t>SiO</a:t>
            </a:r>
            <a:r>
              <a:rPr lang="nb-NO" sz="1100" baseline="-25000" dirty="0" smtClean="0">
                <a:cs typeface="Times New Roman" pitchFamily="18" charset="0"/>
              </a:rPr>
              <a:t>4</a:t>
            </a:r>
            <a:r>
              <a:rPr lang="nb-NO" sz="1100" dirty="0" smtClean="0">
                <a:cs typeface="Times New Roman" pitchFamily="18" charset="0"/>
              </a:rPr>
              <a:t>), akimotoite,</a:t>
            </a:r>
          </a:p>
          <a:p>
            <a:r>
              <a:rPr lang="nb-NO" sz="1100" dirty="0">
                <a:cs typeface="Times New Roman" pitchFamily="18" charset="0"/>
              </a:rPr>
              <a:t> </a:t>
            </a:r>
            <a:r>
              <a:rPr lang="nb-NO" sz="1100" dirty="0" smtClean="0">
                <a:cs typeface="Times New Roman" pitchFamily="18" charset="0"/>
              </a:rPr>
              <a:t> bridgmanite and corundum (at 27 GPa: </a:t>
            </a:r>
            <a:r>
              <a:rPr lang="nb-NO" sz="1100" b="1" dirty="0" smtClean="0">
                <a:cs typeface="Times New Roman" pitchFamily="18" charset="0"/>
              </a:rPr>
              <a:t>80 mol% Al</a:t>
            </a:r>
            <a:r>
              <a:rPr lang="nb-NO" sz="1100" b="1" baseline="-25000" dirty="0" smtClean="0">
                <a:cs typeface="Times New Roman" pitchFamily="18" charset="0"/>
              </a:rPr>
              <a:t>2</a:t>
            </a:r>
            <a:r>
              <a:rPr lang="nb-NO" sz="1100" b="1" dirty="0" smtClean="0">
                <a:cs typeface="Times New Roman" pitchFamily="18" charset="0"/>
              </a:rPr>
              <a:t>O</a:t>
            </a:r>
            <a:r>
              <a:rPr lang="nb-NO" sz="1100" b="1" baseline="-25000" dirty="0" smtClean="0">
                <a:cs typeface="Times New Roman" pitchFamily="18" charset="0"/>
              </a:rPr>
              <a:t>3</a:t>
            </a:r>
            <a:r>
              <a:rPr lang="nb-NO" sz="1100" dirty="0" smtClean="0">
                <a:cs typeface="Times New Roman" pitchFamily="18" charset="0"/>
              </a:rPr>
              <a:t>,</a:t>
            </a:r>
            <a:r>
              <a:rPr lang="nb-NO" sz="1100" b="1" dirty="0" smtClean="0">
                <a:cs typeface="Times New Roman" pitchFamily="18" charset="0"/>
              </a:rPr>
              <a:t> co</a:t>
            </a:r>
            <a:r>
              <a:rPr lang="nb-NO" sz="1100" b="1" baseline="-25000" dirty="0" smtClean="0">
                <a:cs typeface="Times New Roman" pitchFamily="18" charset="0"/>
              </a:rPr>
              <a:t>80</a:t>
            </a:r>
            <a:r>
              <a:rPr lang="nb-NO" sz="1100" dirty="0" smtClean="0">
                <a:cs typeface="Times New Roman" pitchFamily="18" charset="0"/>
              </a:rPr>
              <a:t>), respectively.</a:t>
            </a:r>
            <a:endParaRPr lang="nb-NO" sz="1100" dirty="0"/>
          </a:p>
        </p:txBody>
      </p:sp>
      <p:sp>
        <p:nvSpPr>
          <p:cNvPr id="19" name="TextBox 18"/>
          <p:cNvSpPr txBox="1"/>
          <p:nvPr/>
        </p:nvSpPr>
        <p:spPr>
          <a:xfrm>
            <a:off x="5831151" y="5038539"/>
            <a:ext cx="675185" cy="338554"/>
          </a:xfrm>
          <a:prstGeom prst="rect">
            <a:avLst/>
          </a:prstGeom>
          <a:noFill/>
        </p:spPr>
        <p:txBody>
          <a:bodyPr wrap="none" rtlCol="0">
            <a:spAutoFit/>
          </a:bodyPr>
          <a:lstStyle/>
          <a:p>
            <a:r>
              <a:rPr lang="nb-NO" sz="1600" b="1" dirty="0" smtClean="0"/>
              <a:t>Fig. 6</a:t>
            </a:r>
            <a:endParaRPr lang="en-GB" sz="1600" b="1" dirty="0"/>
          </a:p>
        </p:txBody>
      </p:sp>
      <p:sp>
        <p:nvSpPr>
          <p:cNvPr id="7" name="TextBox 6"/>
          <p:cNvSpPr txBox="1"/>
          <p:nvPr/>
        </p:nvSpPr>
        <p:spPr>
          <a:xfrm>
            <a:off x="1727998" y="3206790"/>
            <a:ext cx="409086" cy="249877"/>
          </a:xfrm>
          <a:prstGeom prst="rect">
            <a:avLst/>
          </a:prstGeom>
          <a:noFill/>
          <a:ln>
            <a:noFill/>
          </a:ln>
        </p:spPr>
        <p:txBody>
          <a:bodyPr wrap="none" rtlCol="0">
            <a:spAutoFit/>
          </a:bodyPr>
          <a:lstStyle/>
          <a:p>
            <a:pPr>
              <a:lnSpc>
                <a:spcPts val="1200"/>
              </a:lnSpc>
            </a:pPr>
            <a:r>
              <a:rPr lang="nb-NO" dirty="0" smtClean="0">
                <a:solidFill>
                  <a:srgbClr val="808080"/>
                </a:solidFill>
              </a:rPr>
              <a:t>7.5</a:t>
            </a:r>
            <a:endParaRPr lang="en-GB" dirty="0">
              <a:solidFill>
                <a:srgbClr val="808080"/>
              </a:solidFill>
            </a:endParaRPr>
          </a:p>
        </p:txBody>
      </p:sp>
      <p:sp>
        <p:nvSpPr>
          <p:cNvPr id="18" name="TextBox 17"/>
          <p:cNvSpPr txBox="1"/>
          <p:nvPr/>
        </p:nvSpPr>
        <p:spPr>
          <a:xfrm>
            <a:off x="5041812" y="9058241"/>
            <a:ext cx="295786" cy="246221"/>
          </a:xfrm>
          <a:prstGeom prst="rect">
            <a:avLst/>
          </a:prstGeom>
          <a:noFill/>
          <a:ln>
            <a:noFill/>
          </a:ln>
        </p:spPr>
        <p:txBody>
          <a:bodyPr wrap="square" rtlCol="0">
            <a:spAutoFit/>
          </a:bodyPr>
          <a:lstStyle/>
          <a:p>
            <a:pPr>
              <a:lnSpc>
                <a:spcPts val="1200"/>
              </a:lnSpc>
            </a:pPr>
            <a:r>
              <a:rPr lang="nb-NO" sz="1200" dirty="0" smtClean="0">
                <a:solidFill>
                  <a:srgbClr val="808080"/>
                </a:solidFill>
              </a:rPr>
              <a:t>5</a:t>
            </a:r>
            <a:endParaRPr lang="en-GB" sz="1200" dirty="0">
              <a:solidFill>
                <a:srgbClr val="808080"/>
              </a:solidFill>
            </a:endParaRPr>
          </a:p>
        </p:txBody>
      </p:sp>
      <p:sp>
        <p:nvSpPr>
          <p:cNvPr id="20" name="TextBox 19"/>
          <p:cNvSpPr txBox="1"/>
          <p:nvPr/>
        </p:nvSpPr>
        <p:spPr>
          <a:xfrm>
            <a:off x="6089144" y="9056422"/>
            <a:ext cx="338554" cy="246221"/>
          </a:xfrm>
          <a:prstGeom prst="rect">
            <a:avLst/>
          </a:prstGeom>
          <a:noFill/>
          <a:ln>
            <a:noFill/>
          </a:ln>
        </p:spPr>
        <p:txBody>
          <a:bodyPr wrap="none" rtlCol="0">
            <a:spAutoFit/>
          </a:bodyPr>
          <a:lstStyle/>
          <a:p>
            <a:pPr>
              <a:lnSpc>
                <a:spcPts val="1200"/>
              </a:lnSpc>
            </a:pPr>
            <a:r>
              <a:rPr lang="nb-NO" sz="1200" dirty="0" smtClean="0">
                <a:solidFill>
                  <a:srgbClr val="808080"/>
                </a:solidFill>
              </a:rPr>
              <a:t>25</a:t>
            </a:r>
            <a:endParaRPr lang="en-GB" sz="1200" dirty="0">
              <a:solidFill>
                <a:srgbClr val="808080"/>
              </a:solidFill>
            </a:endParaRPr>
          </a:p>
        </p:txBody>
      </p:sp>
      <p:cxnSp>
        <p:nvCxnSpPr>
          <p:cNvPr id="14" name="Straight Arrow Connector 13"/>
          <p:cNvCxnSpPr/>
          <p:nvPr/>
        </p:nvCxnSpPr>
        <p:spPr>
          <a:xfrm flipV="1">
            <a:off x="5831151" y="9058940"/>
            <a:ext cx="895714" cy="457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779724" y="9070600"/>
            <a:ext cx="1025653" cy="2516"/>
          </a:xfrm>
          <a:prstGeom prst="straightConnector1">
            <a:avLst/>
          </a:prstGeom>
          <a:ln>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05377" y="2212597"/>
            <a:ext cx="861133" cy="246221"/>
          </a:xfrm>
          <a:prstGeom prst="rect">
            <a:avLst/>
          </a:prstGeom>
          <a:noFill/>
          <a:ln>
            <a:noFill/>
          </a:ln>
        </p:spPr>
        <p:txBody>
          <a:bodyPr wrap="none" rtlCol="0">
            <a:spAutoFit/>
          </a:bodyPr>
          <a:lstStyle/>
          <a:p>
            <a:pPr>
              <a:lnSpc>
                <a:spcPts val="1200"/>
              </a:lnSpc>
            </a:pPr>
            <a:r>
              <a:rPr lang="nb-NO" sz="1200" dirty="0" smtClean="0">
                <a:solidFill>
                  <a:srgbClr val="808080"/>
                </a:solidFill>
              </a:rPr>
              <a:t>80-25 = 55</a:t>
            </a:r>
            <a:endParaRPr lang="en-GB" sz="1200" dirty="0">
              <a:solidFill>
                <a:srgbClr val="808080"/>
              </a:solidFill>
            </a:endParaRPr>
          </a:p>
        </p:txBody>
      </p:sp>
      <p:cxnSp>
        <p:nvCxnSpPr>
          <p:cNvPr id="26" name="Straight Arrow Connector 25"/>
          <p:cNvCxnSpPr/>
          <p:nvPr/>
        </p:nvCxnSpPr>
        <p:spPr>
          <a:xfrm flipV="1">
            <a:off x="5813430" y="2427767"/>
            <a:ext cx="895714" cy="457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691002" y="2421707"/>
            <a:ext cx="3128551" cy="9605"/>
          </a:xfrm>
          <a:prstGeom prst="straightConnector1">
            <a:avLst/>
          </a:prstGeom>
          <a:ln>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808921" y="2428792"/>
            <a:ext cx="857927" cy="246221"/>
          </a:xfrm>
          <a:prstGeom prst="rect">
            <a:avLst/>
          </a:prstGeom>
          <a:noFill/>
          <a:ln>
            <a:noFill/>
          </a:ln>
        </p:spPr>
        <p:txBody>
          <a:bodyPr wrap="none" rtlCol="0">
            <a:spAutoFit/>
          </a:bodyPr>
          <a:lstStyle/>
          <a:p>
            <a:pPr>
              <a:lnSpc>
                <a:spcPts val="1200"/>
              </a:lnSpc>
            </a:pPr>
            <a:r>
              <a:rPr lang="nb-NO" sz="1200" dirty="0" smtClean="0">
                <a:solidFill>
                  <a:srgbClr val="808080"/>
                </a:solidFill>
              </a:rPr>
              <a:t>55+15= 70</a:t>
            </a:r>
            <a:endParaRPr lang="en-GB" sz="1200" dirty="0">
              <a:solidFill>
                <a:srgbClr val="808080"/>
              </a:solidFill>
            </a:endParaRPr>
          </a:p>
        </p:txBody>
      </p:sp>
      <p:sp>
        <p:nvSpPr>
          <p:cNvPr id="31" name="TextBox 30"/>
          <p:cNvSpPr txBox="1"/>
          <p:nvPr/>
        </p:nvSpPr>
        <p:spPr>
          <a:xfrm>
            <a:off x="4255277" y="2243376"/>
            <a:ext cx="338554" cy="246221"/>
          </a:xfrm>
          <a:prstGeom prst="rect">
            <a:avLst/>
          </a:prstGeom>
          <a:noFill/>
          <a:ln>
            <a:noFill/>
          </a:ln>
        </p:spPr>
        <p:txBody>
          <a:bodyPr wrap="none" rtlCol="0">
            <a:spAutoFit/>
          </a:bodyPr>
          <a:lstStyle/>
          <a:p>
            <a:pPr>
              <a:lnSpc>
                <a:spcPts val="1200"/>
              </a:lnSpc>
            </a:pPr>
            <a:r>
              <a:rPr lang="nb-NO" sz="1200" dirty="0" smtClean="0">
                <a:solidFill>
                  <a:srgbClr val="808080"/>
                </a:solidFill>
              </a:rPr>
              <a:t>15</a:t>
            </a:r>
            <a:endParaRPr lang="en-GB" sz="1200" dirty="0">
              <a:solidFill>
                <a:srgbClr val="808080"/>
              </a:solidFill>
            </a:endParaRPr>
          </a:p>
        </p:txBody>
      </p:sp>
    </p:spTree>
    <p:extLst>
      <p:ext uri="{BB962C8B-B14F-4D97-AF65-F5344CB8AC3E}">
        <p14:creationId xmlns:p14="http://schemas.microsoft.com/office/powerpoint/2010/main" val="2047208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pc\Dokumenter\Adobe-Illustr-figures\Experimental-PhaseRel\PhaseRel\Subsol-FeiB-Stixrude\Stix11-pX-EnCor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511" y="89600"/>
            <a:ext cx="4138630" cy="50074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492" y="7294854"/>
            <a:ext cx="6792179" cy="2516073"/>
          </a:xfrm>
          <a:prstGeom prst="rect">
            <a:avLst/>
          </a:prstGeom>
          <a:noFill/>
        </p:spPr>
        <p:txBody>
          <a:bodyPr wrap="square" rtlCol="0">
            <a:spAutoFit/>
          </a:bodyPr>
          <a:lstStyle/>
          <a:p>
            <a:pPr>
              <a:lnSpc>
                <a:spcPts val="1200"/>
              </a:lnSpc>
            </a:pPr>
            <a:r>
              <a:rPr lang="nb-NO" sz="1100" dirty="0" smtClean="0"/>
              <a:t>e. </a:t>
            </a:r>
            <a:r>
              <a:rPr lang="nb-NO" sz="1100" dirty="0" err="1" smtClean="0"/>
              <a:t>Give</a:t>
            </a:r>
            <a:r>
              <a:rPr lang="nb-NO" sz="1100" dirty="0" smtClean="0"/>
              <a:t> </a:t>
            </a:r>
            <a:r>
              <a:rPr lang="nb-NO" sz="1100" dirty="0" err="1" smtClean="0"/>
              <a:t>the</a:t>
            </a:r>
            <a:r>
              <a:rPr lang="nb-NO" sz="1100" dirty="0"/>
              <a:t> </a:t>
            </a:r>
            <a:r>
              <a:rPr lang="nb-NO" sz="1100" dirty="0" err="1" smtClean="0"/>
              <a:t>compositions</a:t>
            </a:r>
            <a:r>
              <a:rPr lang="nb-NO" sz="1100" dirty="0" smtClean="0"/>
              <a:t> and </a:t>
            </a:r>
            <a:r>
              <a:rPr lang="nb-NO" sz="1100" dirty="0" err="1" smtClean="0"/>
              <a:t>proportions</a:t>
            </a:r>
            <a:r>
              <a:rPr lang="nb-NO" sz="1100" dirty="0" smtClean="0"/>
              <a:t> (%) </a:t>
            </a:r>
            <a:r>
              <a:rPr lang="nb-NO" sz="1100" dirty="0" err="1" smtClean="0"/>
              <a:t>of</a:t>
            </a:r>
            <a:r>
              <a:rPr lang="nb-NO" sz="1100" dirty="0" smtClean="0"/>
              <a:t> </a:t>
            </a:r>
            <a:r>
              <a:rPr lang="nb-NO" sz="1100" dirty="0" err="1" smtClean="0"/>
              <a:t>the</a:t>
            </a:r>
            <a:r>
              <a:rPr lang="nb-NO" sz="1100" dirty="0" smtClean="0"/>
              <a:t> </a:t>
            </a:r>
            <a:r>
              <a:rPr lang="nb-NO" sz="1100" dirty="0" err="1" smtClean="0"/>
              <a:t>equilibrium</a:t>
            </a:r>
            <a:r>
              <a:rPr lang="nb-NO" sz="1100" dirty="0" smtClean="0"/>
              <a:t> </a:t>
            </a:r>
            <a:r>
              <a:rPr lang="nb-NO" sz="1100" dirty="0" err="1" smtClean="0"/>
              <a:t>phases</a:t>
            </a:r>
            <a:r>
              <a:rPr lang="nb-NO" sz="1100" dirty="0" smtClean="0"/>
              <a:t> for a bulk </a:t>
            </a:r>
            <a:r>
              <a:rPr lang="nb-NO" sz="1100" dirty="0" err="1" smtClean="0"/>
              <a:t>composition</a:t>
            </a:r>
            <a:r>
              <a:rPr lang="nb-NO" sz="1100" dirty="0" smtClean="0"/>
              <a:t> </a:t>
            </a:r>
            <a:r>
              <a:rPr lang="nb-NO" sz="1100" dirty="0" err="1" smtClean="0"/>
              <a:t>of</a:t>
            </a:r>
            <a:r>
              <a:rPr lang="nb-NO" sz="1100" dirty="0" smtClean="0"/>
              <a:t> 10 </a:t>
            </a:r>
            <a:r>
              <a:rPr lang="nb-NO" sz="1100" dirty="0"/>
              <a:t>% </a:t>
            </a:r>
            <a:r>
              <a:rPr lang="nb-NO" sz="1100" dirty="0" smtClean="0"/>
              <a:t>Al</a:t>
            </a:r>
            <a:r>
              <a:rPr lang="nb-NO" sz="1100" baseline="-25000" dirty="0" smtClean="0"/>
              <a:t>2</a:t>
            </a:r>
            <a:r>
              <a:rPr lang="nb-NO" sz="1100" dirty="0" smtClean="0"/>
              <a:t>O</a:t>
            </a:r>
            <a:r>
              <a:rPr lang="nb-NO" sz="1100" baseline="-25000" dirty="0" smtClean="0"/>
              <a:t>3</a:t>
            </a:r>
            <a:endParaRPr lang="nb-NO" sz="1100" dirty="0"/>
          </a:p>
          <a:p>
            <a:pPr>
              <a:lnSpc>
                <a:spcPts val="1200"/>
              </a:lnSpc>
            </a:pPr>
            <a:r>
              <a:rPr lang="nb-NO" sz="1100" dirty="0" smtClean="0"/>
              <a:t>   (</a:t>
            </a:r>
            <a:r>
              <a:rPr lang="nb-NO" sz="1100" dirty="0" err="1" smtClean="0"/>
              <a:t>abbreviated</a:t>
            </a:r>
            <a:r>
              <a:rPr lang="nb-NO" sz="1100" dirty="0" smtClean="0"/>
              <a:t>: </a:t>
            </a:r>
            <a:r>
              <a:rPr lang="nb-NO" sz="1100" b="1" dirty="0" smtClean="0"/>
              <a:t>bc</a:t>
            </a:r>
            <a:r>
              <a:rPr lang="nb-NO" sz="1100" b="1" baseline="-25000" dirty="0" smtClean="0"/>
              <a:t>10</a:t>
            </a:r>
            <a:r>
              <a:rPr lang="nb-NO" sz="1100" dirty="0" smtClean="0"/>
              <a:t>) at 1773 K and </a:t>
            </a:r>
            <a:r>
              <a:rPr lang="nb-NO" sz="1100" dirty="0" err="1" smtClean="0"/>
              <a:t>the</a:t>
            </a:r>
            <a:r>
              <a:rPr lang="nb-NO" sz="1100" dirty="0" smtClean="0"/>
              <a:t> given </a:t>
            </a:r>
            <a:r>
              <a:rPr lang="nb-NO" sz="1100" dirty="0" err="1" smtClean="0"/>
              <a:t>pressures</a:t>
            </a:r>
            <a:r>
              <a:rPr lang="nb-NO" sz="1100" dirty="0" smtClean="0"/>
              <a:t>.  </a:t>
            </a:r>
            <a:r>
              <a:rPr lang="nb-NO" sz="1100" dirty="0" err="1" smtClean="0"/>
              <a:t>Use</a:t>
            </a:r>
            <a:r>
              <a:rPr lang="nb-NO" sz="1100" dirty="0" smtClean="0"/>
              <a:t> </a:t>
            </a:r>
            <a:r>
              <a:rPr lang="nb-NO" sz="1100" dirty="0" err="1" smtClean="0"/>
              <a:t>numbers</a:t>
            </a:r>
            <a:r>
              <a:rPr lang="nb-NO" sz="1100" dirty="0" smtClean="0"/>
              <a:t> </a:t>
            </a:r>
            <a:r>
              <a:rPr lang="nb-NO" sz="1100" dirty="0" err="1" smtClean="0"/>
              <a:t>rounded</a:t>
            </a:r>
            <a:r>
              <a:rPr lang="nb-NO" sz="1100" dirty="0" smtClean="0"/>
              <a:t> </a:t>
            </a:r>
            <a:r>
              <a:rPr lang="nb-NO" sz="1100" dirty="0" err="1" smtClean="0"/>
              <a:t>off</a:t>
            </a:r>
            <a:r>
              <a:rPr lang="nb-NO" sz="1100" dirty="0" smtClean="0"/>
              <a:t> to </a:t>
            </a:r>
            <a:r>
              <a:rPr lang="nb-NO" sz="1100" dirty="0" err="1" smtClean="0"/>
              <a:t>one</a:t>
            </a:r>
            <a:r>
              <a:rPr lang="nb-NO" sz="1100" dirty="0" smtClean="0"/>
              <a:t> </a:t>
            </a:r>
            <a:r>
              <a:rPr lang="nb-NO" sz="1100" dirty="0" err="1" smtClean="0"/>
              <a:t>decimal</a:t>
            </a:r>
            <a:r>
              <a:rPr lang="nb-NO" sz="1100" dirty="0"/>
              <a:t>. </a:t>
            </a:r>
            <a:r>
              <a:rPr lang="nb-NO" sz="1100" dirty="0" err="1" smtClean="0"/>
              <a:t>You</a:t>
            </a:r>
            <a:r>
              <a:rPr lang="nb-NO" sz="1100" dirty="0" smtClean="0"/>
              <a:t> </a:t>
            </a:r>
            <a:r>
              <a:rPr lang="nb-NO" sz="1100" dirty="0" err="1" smtClean="0"/>
              <a:t>should</a:t>
            </a:r>
            <a:r>
              <a:rPr lang="nb-NO" sz="1100" dirty="0" smtClean="0"/>
              <a:t> </a:t>
            </a:r>
            <a:r>
              <a:rPr lang="nb-NO" sz="1100" dirty="0" err="1" smtClean="0"/>
              <a:t>give</a:t>
            </a:r>
            <a:endParaRPr lang="nb-NO" sz="1100" dirty="0"/>
          </a:p>
          <a:p>
            <a:pPr>
              <a:lnSpc>
                <a:spcPts val="1200"/>
              </a:lnSpc>
            </a:pPr>
            <a:r>
              <a:rPr lang="nb-NO" sz="1100" dirty="0" smtClean="0"/>
              <a:t>   the phase (mineral) compositions as mol% Al</a:t>
            </a:r>
            <a:r>
              <a:rPr lang="nb-NO" sz="1100" baseline="-25000" dirty="0" smtClean="0"/>
              <a:t>2</a:t>
            </a:r>
            <a:r>
              <a:rPr lang="nb-NO" sz="1100" dirty="0" smtClean="0"/>
              <a:t>O</a:t>
            </a:r>
            <a:r>
              <a:rPr lang="nb-NO" sz="1100" baseline="-25000" dirty="0" smtClean="0"/>
              <a:t>3</a:t>
            </a:r>
            <a:r>
              <a:rPr lang="nb-NO" sz="1100" dirty="0" smtClean="0"/>
              <a:t> as </a:t>
            </a:r>
            <a:r>
              <a:rPr lang="nb-NO" sz="1100" dirty="0"/>
              <a:t>subscripts to the phase </a:t>
            </a:r>
            <a:r>
              <a:rPr lang="nb-NO" sz="1100" dirty="0" smtClean="0"/>
              <a:t>abbreviation (e.g. </a:t>
            </a:r>
            <a:r>
              <a:rPr lang="nb-NO" sz="1100" b="1" dirty="0" smtClean="0"/>
              <a:t>px</a:t>
            </a:r>
            <a:r>
              <a:rPr lang="nb-NO" sz="1100" b="1" baseline="-25000" dirty="0" smtClean="0"/>
              <a:t>20</a:t>
            </a:r>
            <a:r>
              <a:rPr lang="nb-NO" sz="1100" dirty="0" smtClean="0"/>
              <a:t>).</a:t>
            </a:r>
            <a:endParaRPr lang="nb-NO" sz="1100" dirty="0"/>
          </a:p>
          <a:p>
            <a:pPr>
              <a:lnSpc>
                <a:spcPts val="1200"/>
              </a:lnSpc>
            </a:pPr>
            <a:r>
              <a:rPr lang="nb-NO" sz="1100" dirty="0" smtClean="0"/>
              <a:t>   Assume that the solid solution range for corundum at 27 GPa is </a:t>
            </a:r>
            <a:r>
              <a:rPr lang="nb-NO" sz="1100" b="1" dirty="0" smtClean="0"/>
              <a:t>co</a:t>
            </a:r>
            <a:r>
              <a:rPr lang="nb-NO" sz="1100" b="1" baseline="-25000" dirty="0" smtClean="0"/>
              <a:t>80</a:t>
            </a:r>
            <a:r>
              <a:rPr lang="nb-NO" sz="1100" dirty="0" smtClean="0"/>
              <a:t> at 27 GPa  </a:t>
            </a:r>
            <a:endParaRPr lang="nb-NO" sz="1100" dirty="0">
              <a:solidFill>
                <a:srgbClr val="3333FF"/>
              </a:solidFill>
            </a:endParaRPr>
          </a:p>
          <a:p>
            <a:pPr>
              <a:lnSpc>
                <a:spcPts val="1800"/>
              </a:lnSpc>
            </a:pPr>
            <a:r>
              <a:rPr lang="nb-NO" sz="1100" dirty="0" smtClean="0">
                <a:solidFill>
                  <a:srgbClr val="3333FF"/>
                </a:solidFill>
              </a:rPr>
              <a:t>               </a:t>
            </a:r>
            <a:r>
              <a:rPr lang="nb-NO" sz="1100" dirty="0" smtClean="0"/>
              <a:t>20.0 </a:t>
            </a:r>
            <a:r>
              <a:rPr lang="nb-NO" sz="1100" dirty="0"/>
              <a:t>GPa: </a:t>
            </a:r>
            <a:r>
              <a:rPr lang="nb-NO" sz="1100" b="1" dirty="0" smtClean="0">
                <a:solidFill>
                  <a:srgbClr val="0066FF"/>
                </a:solidFill>
              </a:rPr>
              <a:t>100% ga</a:t>
            </a:r>
            <a:r>
              <a:rPr lang="nb-NO" sz="1100" b="1" baseline="-25000" dirty="0" smtClean="0">
                <a:solidFill>
                  <a:srgbClr val="0066FF"/>
                </a:solidFill>
              </a:rPr>
              <a:t>10</a:t>
            </a:r>
            <a:r>
              <a:rPr lang="nb-NO" sz="1100" b="1" dirty="0" smtClean="0">
                <a:solidFill>
                  <a:srgbClr val="0066FF"/>
                </a:solidFill>
              </a:rPr>
              <a:t>                           </a:t>
            </a:r>
            <a:r>
              <a:rPr lang="nb-NO" sz="1100" dirty="0" smtClean="0"/>
              <a:t>23.5 </a:t>
            </a:r>
            <a:r>
              <a:rPr lang="nb-NO" sz="1100" dirty="0"/>
              <a:t>GPa</a:t>
            </a:r>
            <a:r>
              <a:rPr lang="nb-NO" sz="1100" dirty="0" smtClean="0"/>
              <a:t>: </a:t>
            </a:r>
            <a:r>
              <a:rPr lang="nb-NO" sz="1100" b="1" dirty="0" smtClean="0">
                <a:solidFill>
                  <a:srgbClr val="0066FF"/>
                </a:solidFill>
              </a:rPr>
              <a:t>62.5% ga</a:t>
            </a:r>
            <a:r>
              <a:rPr lang="nb-NO" sz="1100" b="1" baseline="-25000" dirty="0" smtClean="0">
                <a:solidFill>
                  <a:srgbClr val="0066FF"/>
                </a:solidFill>
              </a:rPr>
              <a:t>14.5</a:t>
            </a:r>
            <a:r>
              <a:rPr lang="nb-NO" sz="1100" dirty="0" smtClean="0">
                <a:solidFill>
                  <a:srgbClr val="0066FF"/>
                </a:solidFill>
              </a:rPr>
              <a:t>  +  </a:t>
            </a:r>
            <a:r>
              <a:rPr lang="nb-NO" sz="1100" b="1" dirty="0" smtClean="0">
                <a:solidFill>
                  <a:srgbClr val="0066FF"/>
                </a:solidFill>
              </a:rPr>
              <a:t>37.5% ak</a:t>
            </a:r>
            <a:r>
              <a:rPr lang="nb-NO" sz="1100" b="1" baseline="-25000" dirty="0" smtClean="0">
                <a:solidFill>
                  <a:srgbClr val="0066FF"/>
                </a:solidFill>
              </a:rPr>
              <a:t>2.8</a:t>
            </a:r>
          </a:p>
          <a:p>
            <a:pPr>
              <a:lnSpc>
                <a:spcPts val="1800"/>
              </a:lnSpc>
            </a:pPr>
            <a:r>
              <a:rPr lang="nb-NO" sz="1100" dirty="0" smtClean="0"/>
              <a:t>    26.5 GPa:  </a:t>
            </a:r>
            <a:r>
              <a:rPr lang="nb-NO" sz="1100" b="1" dirty="0" smtClean="0">
                <a:solidFill>
                  <a:srgbClr val="0066FF"/>
                </a:solidFill>
              </a:rPr>
              <a:t>78.1% </a:t>
            </a:r>
            <a:r>
              <a:rPr lang="nb-NO" sz="1100" b="1" dirty="0">
                <a:solidFill>
                  <a:srgbClr val="0066FF"/>
                </a:solidFill>
              </a:rPr>
              <a:t>bm</a:t>
            </a:r>
            <a:r>
              <a:rPr lang="nb-NO" sz="1100" b="1" baseline="-25000" dirty="0">
                <a:solidFill>
                  <a:srgbClr val="0066FF"/>
                </a:solidFill>
              </a:rPr>
              <a:t>6.0 </a:t>
            </a:r>
            <a:r>
              <a:rPr lang="nb-NO" sz="1100" dirty="0" smtClean="0">
                <a:solidFill>
                  <a:srgbClr val="0066FF"/>
                </a:solidFill>
              </a:rPr>
              <a:t>+  </a:t>
            </a:r>
            <a:r>
              <a:rPr lang="nb-NO" sz="1100" b="1" dirty="0" smtClean="0">
                <a:solidFill>
                  <a:srgbClr val="0066FF"/>
                </a:solidFill>
              </a:rPr>
              <a:t>21.9% ga</a:t>
            </a:r>
            <a:r>
              <a:rPr lang="nb-NO" sz="1100" b="1" baseline="-25000" dirty="0" smtClean="0">
                <a:solidFill>
                  <a:srgbClr val="0066FF"/>
                </a:solidFill>
              </a:rPr>
              <a:t>24.3</a:t>
            </a:r>
            <a:r>
              <a:rPr lang="nb-NO" sz="1100" b="1" dirty="0" smtClean="0">
                <a:solidFill>
                  <a:srgbClr val="0066FF"/>
                </a:solidFill>
              </a:rPr>
              <a:t>   </a:t>
            </a:r>
            <a:r>
              <a:rPr lang="nb-NO" sz="1100" dirty="0" smtClean="0"/>
              <a:t>    27.0 GPa: </a:t>
            </a:r>
            <a:r>
              <a:rPr lang="nb-NO" sz="1100" b="1" dirty="0" smtClean="0">
                <a:solidFill>
                  <a:srgbClr val="0066FF"/>
                </a:solidFill>
              </a:rPr>
              <a:t>95.9</a:t>
            </a:r>
            <a:r>
              <a:rPr lang="nb-NO" sz="1100" b="1" dirty="0">
                <a:solidFill>
                  <a:srgbClr val="0066FF"/>
                </a:solidFill>
              </a:rPr>
              <a:t>% bm</a:t>
            </a:r>
            <a:r>
              <a:rPr lang="nb-NO" sz="1100" b="1" baseline="-25000" dirty="0">
                <a:solidFill>
                  <a:srgbClr val="0066FF"/>
                </a:solidFill>
              </a:rPr>
              <a:t>7.0 </a:t>
            </a:r>
            <a:r>
              <a:rPr lang="nb-NO" sz="1100" b="1" baseline="-25000" dirty="0" smtClean="0">
                <a:solidFill>
                  <a:srgbClr val="0066FF"/>
                </a:solidFill>
              </a:rPr>
              <a:t> </a:t>
            </a:r>
            <a:r>
              <a:rPr lang="nb-NO" sz="1100" dirty="0" smtClean="0">
                <a:solidFill>
                  <a:srgbClr val="0066FF"/>
                </a:solidFill>
              </a:rPr>
              <a:t>+  </a:t>
            </a:r>
            <a:r>
              <a:rPr lang="nb-NO" sz="1100" b="1" dirty="0" smtClean="0">
                <a:solidFill>
                  <a:srgbClr val="0066FF"/>
                </a:solidFill>
              </a:rPr>
              <a:t>4.1</a:t>
            </a:r>
            <a:r>
              <a:rPr lang="nb-NO" sz="1100" b="1" dirty="0">
                <a:solidFill>
                  <a:srgbClr val="0066FF"/>
                </a:solidFill>
              </a:rPr>
              <a:t>% </a:t>
            </a:r>
            <a:r>
              <a:rPr lang="nb-NO" sz="1100" b="1" dirty="0" smtClean="0">
                <a:solidFill>
                  <a:srgbClr val="0066FF"/>
                </a:solidFill>
              </a:rPr>
              <a:t>co</a:t>
            </a:r>
            <a:r>
              <a:rPr lang="nb-NO" sz="1100" b="1" baseline="-25000" dirty="0" smtClean="0">
                <a:solidFill>
                  <a:srgbClr val="0066FF"/>
                </a:solidFill>
              </a:rPr>
              <a:t>80</a:t>
            </a:r>
            <a:endParaRPr lang="nb-NO" sz="1100" dirty="0" smtClean="0"/>
          </a:p>
          <a:p>
            <a:pPr>
              <a:lnSpc>
                <a:spcPts val="2200"/>
              </a:lnSpc>
            </a:pPr>
            <a:r>
              <a:rPr lang="nb-NO" sz="1100" dirty="0" smtClean="0"/>
              <a:t>f.  At 1 GPa, the assemblage </a:t>
            </a:r>
            <a:r>
              <a:rPr lang="nb-NO" sz="1100" dirty="0"/>
              <a:t>spinel+quarts (i.e. </a:t>
            </a:r>
            <a:r>
              <a:rPr lang="nb-NO" sz="1100" dirty="0" smtClean="0"/>
              <a:t>MgAl</a:t>
            </a:r>
            <a:r>
              <a:rPr lang="nb-NO" sz="1100" baseline="-25000" dirty="0" smtClean="0"/>
              <a:t>2</a:t>
            </a:r>
            <a:r>
              <a:rPr lang="nb-NO" sz="1100" dirty="0" smtClean="0"/>
              <a:t>O</a:t>
            </a:r>
            <a:r>
              <a:rPr lang="nb-NO" sz="1100" baseline="-25000" dirty="0" smtClean="0"/>
              <a:t>4</a:t>
            </a:r>
            <a:r>
              <a:rPr lang="nb-NO" sz="1100" dirty="0" smtClean="0"/>
              <a:t>+SiO</a:t>
            </a:r>
            <a:r>
              <a:rPr lang="nb-NO" sz="1100" baseline="-25000" dirty="0" smtClean="0"/>
              <a:t>2</a:t>
            </a:r>
            <a:r>
              <a:rPr lang="nb-NO" sz="1100" dirty="0"/>
              <a:t>) lies </a:t>
            </a:r>
            <a:r>
              <a:rPr lang="nb-NO" sz="1100" dirty="0" smtClean="0"/>
              <a:t>outside /to the right of) the phase diagram.</a:t>
            </a:r>
          </a:p>
          <a:p>
            <a:pPr>
              <a:lnSpc>
                <a:spcPts val="1800"/>
              </a:lnSpc>
            </a:pPr>
            <a:r>
              <a:rPr lang="nb-NO" sz="1100" dirty="0" smtClean="0"/>
              <a:t>  Give mol% Al</a:t>
            </a:r>
            <a:r>
              <a:rPr lang="nb-NO" sz="1100" baseline="-25000" dirty="0" smtClean="0"/>
              <a:t>2</a:t>
            </a:r>
            <a:r>
              <a:rPr lang="nb-NO" sz="1100" dirty="0" smtClean="0"/>
              <a:t>O</a:t>
            </a:r>
            <a:r>
              <a:rPr lang="nb-NO" sz="1100" baseline="-25000" dirty="0" smtClean="0"/>
              <a:t>3</a:t>
            </a:r>
            <a:r>
              <a:rPr lang="nb-NO" sz="1100" dirty="0" smtClean="0"/>
              <a:t> for this pure assemblage on </a:t>
            </a:r>
            <a:r>
              <a:rPr lang="nb-NO" sz="1100" dirty="0"/>
              <a:t>the MgSiO</a:t>
            </a:r>
            <a:r>
              <a:rPr lang="nb-NO" sz="1100" baseline="-25000" dirty="0"/>
              <a:t>3</a:t>
            </a:r>
            <a:r>
              <a:rPr lang="nb-NO" sz="1100" dirty="0"/>
              <a:t>-Al</a:t>
            </a:r>
            <a:r>
              <a:rPr lang="nb-NO" sz="1100" baseline="-25000" dirty="0"/>
              <a:t>2</a:t>
            </a:r>
            <a:r>
              <a:rPr lang="nb-NO" sz="1100" dirty="0"/>
              <a:t>O</a:t>
            </a:r>
            <a:r>
              <a:rPr lang="nb-NO" sz="1100" baseline="-25000" dirty="0"/>
              <a:t>3</a:t>
            </a:r>
            <a:r>
              <a:rPr lang="nb-NO" sz="1100" dirty="0"/>
              <a:t> </a:t>
            </a:r>
            <a:r>
              <a:rPr lang="nb-NO" sz="1100" dirty="0" smtClean="0"/>
              <a:t>join: </a:t>
            </a:r>
            <a:r>
              <a:rPr lang="nb-NO" sz="1100" b="1" dirty="0" smtClean="0">
                <a:solidFill>
                  <a:srgbClr val="0066FF"/>
                </a:solidFill>
              </a:rPr>
              <a:t>50</a:t>
            </a:r>
            <a:r>
              <a:rPr lang="nb-NO" sz="1100" dirty="0" smtClean="0"/>
              <a:t>   and the mol ratio of sp/qz: </a:t>
            </a:r>
            <a:r>
              <a:rPr lang="nb-NO" sz="1100" b="1" dirty="0" smtClean="0">
                <a:solidFill>
                  <a:srgbClr val="0066FF"/>
                </a:solidFill>
              </a:rPr>
              <a:t>1</a:t>
            </a:r>
            <a:r>
              <a:rPr lang="nb-NO" sz="1100" dirty="0" smtClean="0"/>
              <a:t>.</a:t>
            </a:r>
            <a:endParaRPr lang="nb-NO" sz="1100" b="1" dirty="0" smtClean="0"/>
          </a:p>
          <a:p>
            <a:pPr>
              <a:lnSpc>
                <a:spcPts val="1100"/>
              </a:lnSpc>
            </a:pPr>
            <a:r>
              <a:rPr lang="nb-NO" sz="1100" dirty="0" smtClean="0">
                <a:solidFill>
                  <a:srgbClr val="0066FF"/>
                </a:solidFill>
              </a:rPr>
              <a:t>  We are on the MgSiO</a:t>
            </a:r>
            <a:r>
              <a:rPr lang="nb-NO" sz="1100" baseline="-25000" dirty="0" smtClean="0">
                <a:solidFill>
                  <a:srgbClr val="0066FF"/>
                </a:solidFill>
              </a:rPr>
              <a:t>3</a:t>
            </a:r>
            <a:r>
              <a:rPr lang="nb-NO" sz="1100" dirty="0" smtClean="0">
                <a:solidFill>
                  <a:srgbClr val="0066FF"/>
                </a:solidFill>
              </a:rPr>
              <a:t>-Al</a:t>
            </a:r>
            <a:r>
              <a:rPr lang="nb-NO" sz="1100" baseline="-25000" dirty="0" smtClean="0">
                <a:solidFill>
                  <a:srgbClr val="0066FF"/>
                </a:solidFill>
              </a:rPr>
              <a:t>2</a:t>
            </a:r>
            <a:r>
              <a:rPr lang="nb-NO" sz="1100" dirty="0" smtClean="0">
                <a:solidFill>
                  <a:srgbClr val="0066FF"/>
                </a:solidFill>
              </a:rPr>
              <a:t>O</a:t>
            </a:r>
            <a:r>
              <a:rPr lang="nb-NO" sz="1100" baseline="-25000" dirty="0" smtClean="0">
                <a:solidFill>
                  <a:srgbClr val="0066FF"/>
                </a:solidFill>
              </a:rPr>
              <a:t>3</a:t>
            </a:r>
            <a:r>
              <a:rPr lang="nb-NO" sz="1100" dirty="0" smtClean="0">
                <a:solidFill>
                  <a:srgbClr val="0066FF"/>
                </a:solidFill>
              </a:rPr>
              <a:t> join, where the spinel-quartz asseblage </a:t>
            </a:r>
            <a:r>
              <a:rPr lang="nb-NO" sz="1100" dirty="0">
                <a:solidFill>
                  <a:srgbClr val="0066FF"/>
                </a:solidFill>
              </a:rPr>
              <a:t>MgAl</a:t>
            </a:r>
            <a:r>
              <a:rPr lang="nb-NO" sz="1100" baseline="-25000" dirty="0">
                <a:solidFill>
                  <a:srgbClr val="0066FF"/>
                </a:solidFill>
              </a:rPr>
              <a:t>2</a:t>
            </a:r>
            <a:r>
              <a:rPr lang="nb-NO" sz="1100" dirty="0">
                <a:solidFill>
                  <a:srgbClr val="0066FF"/>
                </a:solidFill>
              </a:rPr>
              <a:t>O</a:t>
            </a:r>
            <a:r>
              <a:rPr lang="nb-NO" sz="1100" baseline="-25000" dirty="0">
                <a:solidFill>
                  <a:srgbClr val="0066FF"/>
                </a:solidFill>
              </a:rPr>
              <a:t>4</a:t>
            </a:r>
            <a:r>
              <a:rPr lang="nb-NO" sz="1100" dirty="0">
                <a:solidFill>
                  <a:srgbClr val="0066FF"/>
                </a:solidFill>
              </a:rPr>
              <a:t>+SiO</a:t>
            </a:r>
            <a:r>
              <a:rPr lang="nb-NO" sz="1100" baseline="-25000" dirty="0">
                <a:solidFill>
                  <a:srgbClr val="0066FF"/>
                </a:solidFill>
              </a:rPr>
              <a:t>2</a:t>
            </a:r>
            <a:r>
              <a:rPr lang="nb-NO" sz="1100" dirty="0" smtClean="0">
                <a:solidFill>
                  <a:srgbClr val="0066FF"/>
                </a:solidFill>
              </a:rPr>
              <a:t> corresponds to</a:t>
            </a:r>
          </a:p>
          <a:p>
            <a:pPr>
              <a:lnSpc>
                <a:spcPts val="1100"/>
              </a:lnSpc>
            </a:pPr>
            <a:r>
              <a:rPr lang="nb-NO" sz="1100" dirty="0">
                <a:solidFill>
                  <a:srgbClr val="0066FF"/>
                </a:solidFill>
              </a:rPr>
              <a:t> </a:t>
            </a:r>
            <a:r>
              <a:rPr lang="nb-NO" sz="1100" dirty="0" smtClean="0">
                <a:solidFill>
                  <a:srgbClr val="0066FF"/>
                </a:solidFill>
              </a:rPr>
              <a:t> 1 mol MgSiO</a:t>
            </a:r>
            <a:r>
              <a:rPr lang="nb-NO" sz="1100" baseline="-25000" dirty="0" smtClean="0">
                <a:solidFill>
                  <a:srgbClr val="0066FF"/>
                </a:solidFill>
              </a:rPr>
              <a:t>3 </a:t>
            </a:r>
            <a:r>
              <a:rPr lang="nb-NO" sz="1100" dirty="0" smtClean="0">
                <a:solidFill>
                  <a:srgbClr val="0066FF"/>
                </a:solidFill>
              </a:rPr>
              <a:t>+ 1 mol </a:t>
            </a:r>
            <a:r>
              <a:rPr lang="nb-NO" sz="1100" dirty="0">
                <a:solidFill>
                  <a:srgbClr val="0066FF"/>
                </a:solidFill>
              </a:rPr>
              <a:t>Al</a:t>
            </a:r>
            <a:r>
              <a:rPr lang="nb-NO" sz="1100" baseline="-25000" dirty="0">
                <a:solidFill>
                  <a:srgbClr val="0066FF"/>
                </a:solidFill>
              </a:rPr>
              <a:t>2</a:t>
            </a:r>
            <a:r>
              <a:rPr lang="nb-NO" sz="1100" dirty="0">
                <a:solidFill>
                  <a:srgbClr val="0066FF"/>
                </a:solidFill>
              </a:rPr>
              <a:t>O</a:t>
            </a:r>
            <a:r>
              <a:rPr lang="nb-NO" sz="1100" baseline="-25000" dirty="0">
                <a:solidFill>
                  <a:srgbClr val="0066FF"/>
                </a:solidFill>
              </a:rPr>
              <a:t>3 </a:t>
            </a:r>
            <a:r>
              <a:rPr lang="nb-NO" sz="1100" dirty="0" smtClean="0">
                <a:solidFill>
                  <a:srgbClr val="0066FF"/>
                </a:solidFill>
              </a:rPr>
              <a:t>, i.e. to 50 mol% </a:t>
            </a:r>
            <a:r>
              <a:rPr lang="nb-NO" sz="1100" dirty="0">
                <a:solidFill>
                  <a:srgbClr val="0066FF"/>
                </a:solidFill>
              </a:rPr>
              <a:t>MgSiO</a:t>
            </a:r>
            <a:r>
              <a:rPr lang="nb-NO" sz="1100" baseline="-25000" dirty="0">
                <a:solidFill>
                  <a:srgbClr val="0066FF"/>
                </a:solidFill>
              </a:rPr>
              <a:t>3 </a:t>
            </a:r>
            <a:r>
              <a:rPr lang="nb-NO" sz="1100" dirty="0">
                <a:solidFill>
                  <a:srgbClr val="0066FF"/>
                </a:solidFill>
              </a:rPr>
              <a:t>+ </a:t>
            </a:r>
            <a:r>
              <a:rPr lang="nb-NO" sz="1100" dirty="0" smtClean="0">
                <a:solidFill>
                  <a:srgbClr val="0066FF"/>
                </a:solidFill>
              </a:rPr>
              <a:t>50 mol% </a:t>
            </a:r>
            <a:r>
              <a:rPr lang="nb-NO" sz="1100" dirty="0">
                <a:solidFill>
                  <a:srgbClr val="0066FF"/>
                </a:solidFill>
              </a:rPr>
              <a:t>Al</a:t>
            </a:r>
            <a:r>
              <a:rPr lang="nb-NO" sz="1100" baseline="-25000" dirty="0">
                <a:solidFill>
                  <a:srgbClr val="0066FF"/>
                </a:solidFill>
              </a:rPr>
              <a:t>2</a:t>
            </a:r>
            <a:r>
              <a:rPr lang="nb-NO" sz="1100" dirty="0">
                <a:solidFill>
                  <a:srgbClr val="0066FF"/>
                </a:solidFill>
              </a:rPr>
              <a:t>O</a:t>
            </a:r>
            <a:r>
              <a:rPr lang="nb-NO" sz="1100" baseline="-25000" dirty="0">
                <a:solidFill>
                  <a:srgbClr val="0066FF"/>
                </a:solidFill>
              </a:rPr>
              <a:t>3</a:t>
            </a:r>
            <a:endParaRPr lang="nb-NO" sz="1100" dirty="0" smtClean="0">
              <a:solidFill>
                <a:srgbClr val="0066FF"/>
              </a:solidFill>
            </a:endParaRPr>
          </a:p>
          <a:p>
            <a:pPr>
              <a:lnSpc>
                <a:spcPts val="1100"/>
              </a:lnSpc>
            </a:pPr>
            <a:endParaRPr lang="nb-NO" sz="1100" dirty="0" smtClean="0"/>
          </a:p>
          <a:p>
            <a:pPr>
              <a:lnSpc>
                <a:spcPts val="1600"/>
              </a:lnSpc>
            </a:pPr>
            <a:r>
              <a:rPr lang="nb-NO" sz="1100" dirty="0" smtClean="0"/>
              <a:t>Give </a:t>
            </a:r>
            <a:r>
              <a:rPr lang="nb-NO" sz="1100" dirty="0"/>
              <a:t>the compositions and proportions (%) of </a:t>
            </a:r>
            <a:r>
              <a:rPr lang="nb-NO" sz="1100" dirty="0" smtClean="0"/>
              <a:t>pyroxene and the combined sp+qz assemblage for </a:t>
            </a:r>
            <a:r>
              <a:rPr lang="nb-NO" sz="1100" dirty="0" err="1"/>
              <a:t>for</a:t>
            </a:r>
            <a:r>
              <a:rPr lang="nb-NO" sz="1100" dirty="0"/>
              <a:t> a </a:t>
            </a:r>
            <a:r>
              <a:rPr lang="nb-NO" sz="1100" dirty="0" smtClean="0"/>
              <a:t>bulk</a:t>
            </a:r>
          </a:p>
          <a:p>
            <a:pPr>
              <a:lnSpc>
                <a:spcPts val="1600"/>
              </a:lnSpc>
            </a:pPr>
            <a:r>
              <a:rPr lang="nb-NO" sz="1100" dirty="0"/>
              <a:t> </a:t>
            </a:r>
            <a:r>
              <a:rPr lang="nb-NO" sz="1100" dirty="0" smtClean="0"/>
              <a:t>     </a:t>
            </a:r>
            <a:r>
              <a:rPr lang="nb-NO" sz="1100" dirty="0" err="1" smtClean="0"/>
              <a:t>composition</a:t>
            </a:r>
            <a:r>
              <a:rPr lang="nb-NO" sz="1100" dirty="0" smtClean="0"/>
              <a:t> of </a:t>
            </a:r>
            <a:r>
              <a:rPr lang="nb-NO" sz="1100" dirty="0"/>
              <a:t>25% Al</a:t>
            </a:r>
            <a:r>
              <a:rPr lang="nb-NO" sz="1100" baseline="-25000" dirty="0"/>
              <a:t>2</a:t>
            </a:r>
            <a:r>
              <a:rPr lang="nb-NO" sz="1100" dirty="0"/>
              <a:t>O</a:t>
            </a:r>
            <a:r>
              <a:rPr lang="nb-NO" sz="1100" baseline="-25000" dirty="0"/>
              <a:t>3</a:t>
            </a:r>
            <a:r>
              <a:rPr lang="nb-NO" sz="1100" dirty="0"/>
              <a:t> (</a:t>
            </a:r>
            <a:r>
              <a:rPr lang="nb-NO" sz="1100" b="1" dirty="0"/>
              <a:t>bc</a:t>
            </a:r>
            <a:r>
              <a:rPr lang="nb-NO" sz="1100" b="1" baseline="-25000" dirty="0"/>
              <a:t>10</a:t>
            </a:r>
            <a:r>
              <a:rPr lang="nb-NO" sz="1100" dirty="0"/>
              <a:t>):  </a:t>
            </a:r>
            <a:r>
              <a:rPr lang="nb-NO" sz="1100" dirty="0" smtClean="0"/>
              <a:t>   </a:t>
            </a:r>
            <a:r>
              <a:rPr lang="nb-NO" sz="1200" b="1" dirty="0" smtClean="0">
                <a:solidFill>
                  <a:srgbClr val="0066FF"/>
                </a:solidFill>
              </a:rPr>
              <a:t>83.3%  px</a:t>
            </a:r>
            <a:r>
              <a:rPr lang="nb-NO" sz="1200" b="1" baseline="-25000" dirty="0" smtClean="0">
                <a:solidFill>
                  <a:srgbClr val="0066FF"/>
                </a:solidFill>
              </a:rPr>
              <a:t>20</a:t>
            </a:r>
            <a:r>
              <a:rPr lang="nb-NO" sz="1200" b="1" dirty="0" smtClean="0">
                <a:solidFill>
                  <a:srgbClr val="0066FF"/>
                </a:solidFill>
              </a:rPr>
              <a:t>  +  16.7% (sp-qz)</a:t>
            </a:r>
            <a:r>
              <a:rPr lang="nb-NO" sz="1200" b="1" baseline="-25000" dirty="0" smtClean="0">
                <a:solidFill>
                  <a:srgbClr val="0066FF"/>
                </a:solidFill>
              </a:rPr>
              <a:t>50</a:t>
            </a:r>
            <a:endParaRPr lang="nb-NO" sz="1100" dirty="0" smtClean="0">
              <a:solidFill>
                <a:srgbClr val="0066FF"/>
              </a:solidFill>
            </a:endParaRPr>
          </a:p>
        </p:txBody>
      </p:sp>
      <p:sp>
        <p:nvSpPr>
          <p:cNvPr id="6" name="TextBox 5"/>
          <p:cNvSpPr txBox="1"/>
          <p:nvPr/>
        </p:nvSpPr>
        <p:spPr>
          <a:xfrm>
            <a:off x="29246" y="5279648"/>
            <a:ext cx="6793101" cy="1892826"/>
          </a:xfrm>
          <a:prstGeom prst="rect">
            <a:avLst/>
          </a:prstGeom>
          <a:noFill/>
        </p:spPr>
        <p:txBody>
          <a:bodyPr wrap="square" rtlCol="0">
            <a:spAutoFit/>
          </a:bodyPr>
          <a:lstStyle/>
          <a:p>
            <a:r>
              <a:rPr lang="nb-NO" sz="1100" dirty="0" smtClean="0"/>
              <a:t>a. The generalized garnet formula is A</a:t>
            </a:r>
            <a:r>
              <a:rPr lang="nb-NO" sz="1100" baseline="-25000" dirty="0" smtClean="0"/>
              <a:t>3</a:t>
            </a:r>
            <a:r>
              <a:rPr lang="nb-NO" sz="1100" dirty="0" smtClean="0"/>
              <a:t>B</a:t>
            </a:r>
            <a:r>
              <a:rPr lang="nb-NO" sz="1100" baseline="-25000" dirty="0" smtClean="0"/>
              <a:t>2</a:t>
            </a:r>
            <a:r>
              <a:rPr lang="nb-NO" sz="1100" dirty="0" smtClean="0"/>
              <a:t>C</a:t>
            </a:r>
            <a:r>
              <a:rPr lang="nb-NO" sz="1100" baseline="-25000" dirty="0" smtClean="0"/>
              <a:t>3</a:t>
            </a:r>
            <a:r>
              <a:rPr lang="nb-NO" sz="1100" dirty="0" smtClean="0"/>
              <a:t>O</a:t>
            </a:r>
            <a:r>
              <a:rPr lang="nb-NO" sz="1100" baseline="-25000" dirty="0" smtClean="0"/>
              <a:t>12</a:t>
            </a:r>
            <a:r>
              <a:rPr lang="nb-NO" sz="1100" dirty="0" smtClean="0"/>
              <a:t>, where A, B and C are three distinct cation types.  Give the cation</a:t>
            </a:r>
          </a:p>
          <a:p>
            <a:r>
              <a:rPr lang="nb-NO" sz="1100" dirty="0"/>
              <a:t> </a:t>
            </a:r>
            <a:r>
              <a:rPr lang="nb-NO" sz="1100" dirty="0" smtClean="0"/>
              <a:t>   valence and coordination numbers of O around the cation sites corresponding to the A, B and C cation sites. </a:t>
            </a:r>
          </a:p>
          <a:p>
            <a:r>
              <a:rPr lang="nb-NO" sz="1100" dirty="0" smtClean="0"/>
              <a:t> </a:t>
            </a:r>
            <a:r>
              <a:rPr lang="nb-NO" sz="1050" b="1" dirty="0" smtClean="0"/>
              <a:t>A-site:</a:t>
            </a:r>
            <a:r>
              <a:rPr lang="nb-NO" sz="1050" dirty="0" smtClean="0"/>
              <a:t> valence: </a:t>
            </a:r>
            <a:r>
              <a:rPr lang="nb-NO" sz="1200" b="1" dirty="0" smtClean="0">
                <a:solidFill>
                  <a:srgbClr val="0066FF"/>
                </a:solidFill>
              </a:rPr>
              <a:t>2+</a:t>
            </a:r>
            <a:r>
              <a:rPr lang="nb-NO" sz="1100" dirty="0" smtClean="0"/>
              <a:t>  </a:t>
            </a:r>
            <a:r>
              <a:rPr lang="nb-NO" sz="1000" dirty="0" smtClean="0"/>
              <a:t>coord.:  </a:t>
            </a:r>
            <a:r>
              <a:rPr lang="nb-NO" sz="1200" b="1" dirty="0" smtClean="0">
                <a:solidFill>
                  <a:srgbClr val="0066FF"/>
                </a:solidFill>
              </a:rPr>
              <a:t>8</a:t>
            </a:r>
            <a:r>
              <a:rPr lang="nb-NO" sz="1100" dirty="0" smtClean="0"/>
              <a:t>     </a:t>
            </a:r>
            <a:r>
              <a:rPr lang="nb-NO" sz="1050" b="1" dirty="0" smtClean="0"/>
              <a:t>B-site:</a:t>
            </a:r>
            <a:r>
              <a:rPr lang="nb-NO" sz="1050" dirty="0" smtClean="0"/>
              <a:t> valence</a:t>
            </a:r>
            <a:r>
              <a:rPr lang="nb-NO" sz="1050" dirty="0"/>
              <a:t>: </a:t>
            </a:r>
            <a:r>
              <a:rPr lang="nb-NO" sz="1200" b="1" dirty="0" smtClean="0">
                <a:solidFill>
                  <a:srgbClr val="0066FF"/>
                </a:solidFill>
              </a:rPr>
              <a:t>3+ </a:t>
            </a:r>
            <a:r>
              <a:rPr lang="nb-NO" sz="1000" dirty="0" smtClean="0">
                <a:solidFill>
                  <a:srgbClr val="0066FF"/>
                </a:solidFill>
              </a:rPr>
              <a:t>and majorite 2+ &amp; 4+</a:t>
            </a:r>
            <a:r>
              <a:rPr lang="nb-NO" sz="1100" dirty="0" smtClean="0">
                <a:solidFill>
                  <a:srgbClr val="0066FF"/>
                </a:solidFill>
              </a:rPr>
              <a:t> </a:t>
            </a:r>
            <a:r>
              <a:rPr lang="nb-NO" sz="1050" dirty="0" smtClean="0"/>
              <a:t>  coord</a:t>
            </a:r>
            <a:r>
              <a:rPr lang="nb-NO" sz="1050" dirty="0"/>
              <a:t>.: </a:t>
            </a:r>
            <a:r>
              <a:rPr lang="nb-NO" sz="1200" b="1" dirty="0" smtClean="0">
                <a:solidFill>
                  <a:srgbClr val="0066FF"/>
                </a:solidFill>
              </a:rPr>
              <a:t>6</a:t>
            </a:r>
            <a:r>
              <a:rPr lang="nb-NO" sz="1100" dirty="0" smtClean="0"/>
              <a:t>     </a:t>
            </a:r>
            <a:r>
              <a:rPr lang="nb-NO" sz="1050" b="1" dirty="0" smtClean="0"/>
              <a:t>C-site:</a:t>
            </a:r>
            <a:r>
              <a:rPr lang="nb-NO" sz="1050" dirty="0" smtClean="0"/>
              <a:t> valence: </a:t>
            </a:r>
            <a:r>
              <a:rPr lang="nb-NO" sz="1200" b="1" dirty="0" smtClean="0">
                <a:solidFill>
                  <a:srgbClr val="0066FF"/>
                </a:solidFill>
              </a:rPr>
              <a:t>4+</a:t>
            </a:r>
            <a:r>
              <a:rPr lang="nb-NO" sz="1200" dirty="0" smtClean="0"/>
              <a:t>  </a:t>
            </a:r>
            <a:r>
              <a:rPr lang="nb-NO" sz="1050" dirty="0" smtClean="0"/>
              <a:t>coord</a:t>
            </a:r>
            <a:r>
              <a:rPr lang="nb-NO" sz="1050" dirty="0"/>
              <a:t>.:</a:t>
            </a:r>
            <a:r>
              <a:rPr lang="nb-NO" sz="800" dirty="0"/>
              <a:t>  </a:t>
            </a:r>
            <a:r>
              <a:rPr lang="nb-NO" sz="1200" b="1" dirty="0" smtClean="0">
                <a:solidFill>
                  <a:srgbClr val="0066FF"/>
                </a:solidFill>
              </a:rPr>
              <a:t>4</a:t>
            </a:r>
            <a:r>
              <a:rPr lang="nb-NO" sz="1100" dirty="0" smtClean="0"/>
              <a:t> </a:t>
            </a:r>
          </a:p>
          <a:p>
            <a:pPr>
              <a:lnSpc>
                <a:spcPts val="600"/>
              </a:lnSpc>
            </a:pPr>
            <a:endParaRPr lang="nb-NO" sz="1100" dirty="0" smtClean="0"/>
          </a:p>
          <a:p>
            <a:r>
              <a:rPr lang="nb-NO" sz="1100" dirty="0" smtClean="0"/>
              <a:t>b. Explain briefly why garnet has 25 mol% Al</a:t>
            </a:r>
            <a:r>
              <a:rPr lang="nb-NO" sz="1100" baseline="-25000" dirty="0" smtClean="0"/>
              <a:t>2</a:t>
            </a:r>
            <a:r>
              <a:rPr lang="nb-NO" sz="1100" dirty="0" smtClean="0"/>
              <a:t>O</a:t>
            </a:r>
            <a:r>
              <a:rPr lang="nb-NO" sz="1100" baseline="-25000" dirty="0" smtClean="0"/>
              <a:t>3</a:t>
            </a:r>
            <a:r>
              <a:rPr lang="nb-NO" sz="1100" dirty="0" smtClean="0"/>
              <a:t> as an </a:t>
            </a:r>
            <a:r>
              <a:rPr lang="nb-NO" sz="1100" b="1" dirty="0" smtClean="0"/>
              <a:t>upper</a:t>
            </a:r>
            <a:r>
              <a:rPr lang="nb-NO" sz="1100" dirty="0" smtClean="0"/>
              <a:t> limit, based on a simple crystallographic consideration.</a:t>
            </a:r>
          </a:p>
          <a:p>
            <a:r>
              <a:rPr lang="nb-NO" sz="1100" dirty="0" smtClean="0">
                <a:solidFill>
                  <a:srgbClr val="0066FF"/>
                </a:solidFill>
              </a:rPr>
              <a:t>    The </a:t>
            </a:r>
            <a:r>
              <a:rPr lang="nb-NO" sz="1100" dirty="0">
                <a:solidFill>
                  <a:srgbClr val="0066FF"/>
                </a:solidFill>
              </a:rPr>
              <a:t>Al</a:t>
            </a:r>
            <a:r>
              <a:rPr lang="nb-NO" sz="1100" baseline="30000" dirty="0">
                <a:solidFill>
                  <a:srgbClr val="0066FF"/>
                </a:solidFill>
              </a:rPr>
              <a:t>3+</a:t>
            </a:r>
            <a:r>
              <a:rPr lang="nb-NO" sz="1100" dirty="0">
                <a:solidFill>
                  <a:srgbClr val="0066FF"/>
                </a:solidFill>
              </a:rPr>
              <a:t> ions are only accepted into the octahedral (B) site, corresponding to 25% Al</a:t>
            </a:r>
            <a:r>
              <a:rPr lang="nb-NO" sz="1100" baseline="-25000" dirty="0">
                <a:solidFill>
                  <a:srgbClr val="0066FF"/>
                </a:solidFill>
              </a:rPr>
              <a:t>2</a:t>
            </a:r>
            <a:r>
              <a:rPr lang="nb-NO" sz="1100" dirty="0">
                <a:solidFill>
                  <a:srgbClr val="0066FF"/>
                </a:solidFill>
              </a:rPr>
              <a:t>O</a:t>
            </a:r>
            <a:r>
              <a:rPr lang="nb-NO" sz="1100" baseline="-25000" dirty="0">
                <a:solidFill>
                  <a:srgbClr val="0066FF"/>
                </a:solidFill>
              </a:rPr>
              <a:t>3 </a:t>
            </a:r>
            <a:r>
              <a:rPr lang="nb-NO" sz="1100" dirty="0">
                <a:solidFill>
                  <a:srgbClr val="0066FF"/>
                </a:solidFill>
              </a:rPr>
              <a:t>and 75% MgSiO</a:t>
            </a:r>
            <a:r>
              <a:rPr lang="nb-NO" sz="1100" baseline="-25000" dirty="0">
                <a:solidFill>
                  <a:srgbClr val="0066FF"/>
                </a:solidFill>
              </a:rPr>
              <a:t>3</a:t>
            </a:r>
            <a:endParaRPr lang="nb-NO" sz="1100" dirty="0" smtClean="0">
              <a:solidFill>
                <a:srgbClr val="0066FF"/>
              </a:solidFill>
            </a:endParaRPr>
          </a:p>
          <a:p>
            <a:endParaRPr lang="nb-NO" sz="1100" dirty="0" smtClean="0">
              <a:solidFill>
                <a:srgbClr val="0066FF"/>
              </a:solidFill>
            </a:endParaRPr>
          </a:p>
          <a:p>
            <a:pPr>
              <a:lnSpc>
                <a:spcPts val="600"/>
              </a:lnSpc>
            </a:pPr>
            <a:r>
              <a:rPr lang="nb-NO" sz="1100" dirty="0"/>
              <a:t>c. Give values for mol% pyrope in the four empty boxes along the top compositional axis.   </a:t>
            </a:r>
          </a:p>
          <a:p>
            <a:pPr>
              <a:lnSpc>
                <a:spcPts val="600"/>
              </a:lnSpc>
            </a:pPr>
            <a:endParaRPr lang="nb-NO" sz="1100" dirty="0">
              <a:solidFill>
                <a:srgbClr val="3333FF"/>
              </a:solidFill>
            </a:endParaRPr>
          </a:p>
          <a:p>
            <a:r>
              <a:rPr lang="nb-NO" sz="1100" dirty="0"/>
              <a:t>d. Give the the exact amount of Al, Si and Mg atoms per formula unit </a:t>
            </a:r>
            <a:r>
              <a:rPr lang="nb-NO" sz="1100" b="1" dirty="0"/>
              <a:t>in the B-site</a:t>
            </a:r>
            <a:r>
              <a:rPr lang="nb-NO" sz="1100" dirty="0"/>
              <a:t> of the </a:t>
            </a:r>
            <a:r>
              <a:rPr lang="nb-NO" sz="1100" dirty="0" smtClean="0"/>
              <a:t>two </a:t>
            </a:r>
            <a:r>
              <a:rPr lang="nb-NO" sz="1100" dirty="0"/>
              <a:t>majoritic garnet</a:t>
            </a:r>
          </a:p>
          <a:p>
            <a:r>
              <a:rPr lang="nb-NO" sz="1100" dirty="0"/>
              <a:t>    compositions </a:t>
            </a:r>
            <a:r>
              <a:rPr lang="nb-NO" sz="1100" dirty="0" smtClean="0"/>
              <a:t>g1 and g2 </a:t>
            </a:r>
            <a:r>
              <a:rPr lang="nb-NO" sz="1100" dirty="0"/>
              <a:t>shown in the phase diagram.  The sum of the B-site atoms must be 2. </a:t>
            </a:r>
          </a:p>
          <a:p>
            <a:r>
              <a:rPr lang="nb-NO" sz="1100" dirty="0"/>
              <a:t>         </a:t>
            </a:r>
            <a:r>
              <a:rPr lang="nb-NO" sz="1100" b="1" dirty="0"/>
              <a:t>g1</a:t>
            </a:r>
            <a:r>
              <a:rPr lang="nb-NO" sz="1100" dirty="0"/>
              <a:t>: </a:t>
            </a:r>
            <a:r>
              <a:rPr lang="nb-NO" sz="1100" dirty="0" smtClean="0"/>
              <a:t> Al:</a:t>
            </a:r>
            <a:r>
              <a:rPr lang="nb-NO" sz="1100" dirty="0" smtClean="0">
                <a:solidFill>
                  <a:srgbClr val="0066FF"/>
                </a:solidFill>
              </a:rPr>
              <a:t> </a:t>
            </a:r>
            <a:r>
              <a:rPr lang="nb-NO" sz="1100" b="1" dirty="0" smtClean="0">
                <a:solidFill>
                  <a:srgbClr val="0066FF"/>
                </a:solidFill>
              </a:rPr>
              <a:t>1.2</a:t>
            </a:r>
            <a:r>
              <a:rPr lang="nb-NO" sz="1100" dirty="0" smtClean="0">
                <a:solidFill>
                  <a:srgbClr val="0066FF"/>
                </a:solidFill>
              </a:rPr>
              <a:t>   </a:t>
            </a:r>
            <a:r>
              <a:rPr lang="nb-NO" sz="1100" dirty="0" smtClean="0"/>
              <a:t>Si: </a:t>
            </a:r>
            <a:r>
              <a:rPr lang="nb-NO" sz="1100" b="1" dirty="0" smtClean="0">
                <a:solidFill>
                  <a:srgbClr val="0066FF"/>
                </a:solidFill>
              </a:rPr>
              <a:t>0.4</a:t>
            </a:r>
            <a:r>
              <a:rPr lang="nb-NO" sz="1100" dirty="0" smtClean="0"/>
              <a:t>   Mg: </a:t>
            </a:r>
            <a:r>
              <a:rPr lang="nb-NO" sz="1100" b="1" dirty="0" smtClean="0">
                <a:solidFill>
                  <a:srgbClr val="0066FF"/>
                </a:solidFill>
              </a:rPr>
              <a:t>0.4</a:t>
            </a:r>
            <a:r>
              <a:rPr lang="nb-NO" sz="1100" dirty="0" smtClean="0"/>
              <a:t>                     </a:t>
            </a:r>
            <a:r>
              <a:rPr lang="nb-NO" sz="1100" b="1" dirty="0"/>
              <a:t>g2</a:t>
            </a:r>
            <a:r>
              <a:rPr lang="nb-NO" sz="1100" dirty="0"/>
              <a:t>: </a:t>
            </a:r>
            <a:r>
              <a:rPr lang="nb-NO" sz="1100" dirty="0" smtClean="0"/>
              <a:t> Al: </a:t>
            </a:r>
            <a:r>
              <a:rPr lang="nb-NO" sz="1100" b="1" dirty="0" smtClean="0">
                <a:solidFill>
                  <a:srgbClr val="0066FF"/>
                </a:solidFill>
              </a:rPr>
              <a:t>1.6</a:t>
            </a:r>
            <a:r>
              <a:rPr lang="nb-NO" sz="1100" dirty="0" smtClean="0"/>
              <a:t>      Si</a:t>
            </a:r>
            <a:r>
              <a:rPr lang="nb-NO" sz="1100" dirty="0"/>
              <a:t>: </a:t>
            </a:r>
            <a:r>
              <a:rPr lang="nb-NO" sz="1100" b="1" dirty="0" smtClean="0">
                <a:solidFill>
                  <a:srgbClr val="0066FF"/>
                </a:solidFill>
              </a:rPr>
              <a:t>0.2</a:t>
            </a:r>
            <a:r>
              <a:rPr lang="nb-NO" sz="1100" dirty="0" smtClean="0"/>
              <a:t>      Mg</a:t>
            </a:r>
            <a:r>
              <a:rPr lang="nb-NO" sz="1100" dirty="0"/>
              <a:t>: </a:t>
            </a:r>
            <a:r>
              <a:rPr lang="nb-NO" sz="1100" b="1" dirty="0">
                <a:solidFill>
                  <a:srgbClr val="0066FF"/>
                </a:solidFill>
              </a:rPr>
              <a:t>0.2</a:t>
            </a:r>
            <a:r>
              <a:rPr lang="nb-NO" sz="1100" dirty="0" smtClean="0"/>
              <a:t>         </a:t>
            </a:r>
            <a:endParaRPr lang="nb-NO" sz="1100" dirty="0">
              <a:solidFill>
                <a:srgbClr val="3333FF"/>
              </a:solidFill>
            </a:endParaRPr>
          </a:p>
        </p:txBody>
      </p:sp>
    </p:spTree>
    <p:extLst>
      <p:ext uri="{BB962C8B-B14F-4D97-AF65-F5344CB8AC3E}">
        <p14:creationId xmlns:p14="http://schemas.microsoft.com/office/powerpoint/2010/main" val="2383704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2756" y="52267"/>
            <a:ext cx="6739230" cy="630942"/>
          </a:xfrm>
          <a:prstGeom prst="rect">
            <a:avLst/>
          </a:prstGeom>
          <a:noFill/>
        </p:spPr>
        <p:txBody>
          <a:bodyPr wrap="square" rtlCol="0">
            <a:spAutoFit/>
          </a:bodyPr>
          <a:lstStyle/>
          <a:p>
            <a:r>
              <a:rPr lang="nb-NO" sz="1100" dirty="0" smtClean="0"/>
              <a:t>g. </a:t>
            </a:r>
            <a:r>
              <a:rPr lang="nb-NO" sz="1100" dirty="0" err="1" smtClean="0"/>
              <a:t>Specify</a:t>
            </a:r>
            <a:r>
              <a:rPr lang="nb-NO" sz="1100" dirty="0" smtClean="0"/>
              <a:t> </a:t>
            </a:r>
            <a:r>
              <a:rPr lang="nb-NO" sz="1100" dirty="0" err="1"/>
              <a:t>the</a:t>
            </a:r>
            <a:r>
              <a:rPr lang="nb-NO" sz="1100" dirty="0"/>
              <a:t> </a:t>
            </a:r>
            <a:r>
              <a:rPr lang="nb-NO" sz="1100" dirty="0" err="1" smtClean="0"/>
              <a:t>actual</a:t>
            </a:r>
            <a:r>
              <a:rPr lang="nb-NO" sz="1100" dirty="0" smtClean="0"/>
              <a:t> </a:t>
            </a:r>
            <a:r>
              <a:rPr lang="nb-NO" sz="1100" b="1" dirty="0" err="1" smtClean="0"/>
              <a:t>components</a:t>
            </a:r>
            <a:r>
              <a:rPr lang="nb-NO" sz="1100" b="1" dirty="0" smtClean="0"/>
              <a:t>, C </a:t>
            </a:r>
            <a:r>
              <a:rPr lang="nb-NO" sz="1100" dirty="0" smtClean="0"/>
              <a:t>and </a:t>
            </a:r>
            <a:r>
              <a:rPr lang="nb-NO" sz="1100" b="1" dirty="0" err="1" smtClean="0"/>
              <a:t>phases</a:t>
            </a:r>
            <a:r>
              <a:rPr lang="nb-NO" sz="1100" b="1" dirty="0" smtClean="0"/>
              <a:t>, P,  </a:t>
            </a:r>
            <a:r>
              <a:rPr lang="nb-NO" sz="1100" dirty="0" smtClean="0"/>
              <a:t>(</a:t>
            </a:r>
            <a:r>
              <a:rPr lang="nb-NO" sz="1300" b="1" i="1" dirty="0" smtClean="0">
                <a:solidFill>
                  <a:srgbClr val="FF0000"/>
                </a:solidFill>
              </a:rPr>
              <a:t>not</a:t>
            </a:r>
            <a:r>
              <a:rPr lang="nb-NO" sz="1100" dirty="0" smtClean="0">
                <a:solidFill>
                  <a:srgbClr val="FF0000"/>
                </a:solidFill>
              </a:rPr>
              <a:t> </a:t>
            </a:r>
            <a:r>
              <a:rPr lang="nb-NO" sz="1100" dirty="0" err="1">
                <a:solidFill>
                  <a:srgbClr val="FF0000"/>
                </a:solidFill>
              </a:rPr>
              <a:t>only</a:t>
            </a:r>
            <a:r>
              <a:rPr lang="nb-NO" sz="1100" dirty="0">
                <a:solidFill>
                  <a:srgbClr val="FF0000"/>
                </a:solidFill>
              </a:rPr>
              <a:t> </a:t>
            </a:r>
            <a:r>
              <a:rPr lang="nb-NO" sz="1100" dirty="0" err="1" smtClean="0">
                <a:solidFill>
                  <a:srgbClr val="FF0000"/>
                </a:solidFill>
              </a:rPr>
              <a:t>the</a:t>
            </a:r>
            <a:r>
              <a:rPr lang="nb-NO" sz="1100" dirty="0" smtClean="0">
                <a:solidFill>
                  <a:srgbClr val="FF0000"/>
                </a:solidFill>
              </a:rPr>
              <a:t> </a:t>
            </a:r>
            <a:r>
              <a:rPr lang="nb-NO" sz="1100" dirty="0" err="1" smtClean="0">
                <a:solidFill>
                  <a:srgbClr val="FF0000"/>
                </a:solidFill>
              </a:rPr>
              <a:t>numbers</a:t>
            </a:r>
            <a:r>
              <a:rPr lang="nb-NO" sz="1100" dirty="0" smtClean="0">
                <a:solidFill>
                  <a:srgbClr val="FF0000"/>
                </a:solidFill>
              </a:rPr>
              <a:t> </a:t>
            </a:r>
            <a:r>
              <a:rPr lang="nb-NO" sz="1100" dirty="0" err="1" smtClean="0">
                <a:solidFill>
                  <a:srgbClr val="FF0000"/>
                </a:solidFill>
              </a:rPr>
              <a:t>of</a:t>
            </a:r>
            <a:r>
              <a:rPr lang="nb-NO" sz="1100" dirty="0" smtClean="0">
                <a:solidFill>
                  <a:srgbClr val="FF0000"/>
                </a:solidFill>
              </a:rPr>
              <a:t> </a:t>
            </a:r>
            <a:r>
              <a:rPr lang="nb-NO" sz="1100" dirty="0" err="1" smtClean="0">
                <a:solidFill>
                  <a:srgbClr val="FF0000"/>
                </a:solidFill>
              </a:rPr>
              <a:t>components</a:t>
            </a:r>
            <a:r>
              <a:rPr lang="nb-NO" sz="1100" dirty="0" smtClean="0">
                <a:solidFill>
                  <a:srgbClr val="FF0000"/>
                </a:solidFill>
              </a:rPr>
              <a:t> and </a:t>
            </a:r>
            <a:r>
              <a:rPr lang="nb-NO" sz="1100" dirty="0" err="1" smtClean="0">
                <a:solidFill>
                  <a:srgbClr val="FF0000"/>
                </a:solidFill>
              </a:rPr>
              <a:t>phases</a:t>
            </a:r>
            <a:r>
              <a:rPr lang="nb-NO" sz="1100" dirty="0" smtClean="0"/>
              <a:t>), and </a:t>
            </a:r>
            <a:r>
              <a:rPr lang="nb-NO" sz="1100" dirty="0" err="1" smtClean="0"/>
              <a:t>use</a:t>
            </a:r>
            <a:endParaRPr lang="nb-NO" sz="1100" dirty="0" smtClean="0"/>
          </a:p>
          <a:p>
            <a:r>
              <a:rPr lang="nb-NO" sz="1100" dirty="0"/>
              <a:t> </a:t>
            </a:r>
            <a:r>
              <a:rPr lang="nb-NO" sz="1100" dirty="0" smtClean="0"/>
              <a:t>   the</a:t>
            </a:r>
            <a:r>
              <a:rPr lang="nb-NO" sz="1100" dirty="0"/>
              <a:t> </a:t>
            </a:r>
            <a:r>
              <a:rPr lang="nb-NO" sz="1100" dirty="0" smtClean="0"/>
              <a:t>phase rule to </a:t>
            </a:r>
            <a:r>
              <a:rPr lang="nb-NO" sz="1100" dirty="0"/>
              <a:t>investigate the variance </a:t>
            </a:r>
            <a:r>
              <a:rPr lang="nb-NO" sz="1100" dirty="0" smtClean="0"/>
              <a:t>(F) for the </a:t>
            </a:r>
            <a:r>
              <a:rPr lang="nb-NO" sz="1100" dirty="0"/>
              <a:t>following bulk </a:t>
            </a:r>
            <a:r>
              <a:rPr lang="nb-NO" sz="1100" dirty="0" smtClean="0"/>
              <a:t>compositions (</a:t>
            </a:r>
            <a:r>
              <a:rPr lang="nb-NO" sz="1100" b="1" dirty="0" smtClean="0"/>
              <a:t>bc</a:t>
            </a:r>
            <a:r>
              <a:rPr lang="nb-NO" sz="900" dirty="0" smtClean="0"/>
              <a:t>, with mol% Al</a:t>
            </a:r>
            <a:r>
              <a:rPr lang="nb-NO" sz="900" baseline="-25000" dirty="0" smtClean="0"/>
              <a:t>2</a:t>
            </a:r>
            <a:r>
              <a:rPr lang="nb-NO" sz="900" dirty="0" smtClean="0"/>
              <a:t>O</a:t>
            </a:r>
            <a:r>
              <a:rPr lang="nb-NO" sz="900" baseline="-25000" dirty="0" smtClean="0"/>
              <a:t>3</a:t>
            </a:r>
            <a:endParaRPr lang="nb-NO" sz="900" dirty="0"/>
          </a:p>
          <a:p>
            <a:r>
              <a:rPr lang="nb-NO" sz="900" dirty="0" smtClean="0"/>
              <a:t>     as </a:t>
            </a:r>
            <a:r>
              <a:rPr lang="nb-NO" sz="900" dirty="0" err="1" smtClean="0"/>
              <a:t>subscript</a:t>
            </a:r>
            <a:r>
              <a:rPr lang="nb-NO" sz="900" dirty="0" smtClean="0"/>
              <a:t>)</a:t>
            </a:r>
            <a:r>
              <a:rPr lang="nb-NO" sz="1100" dirty="0" smtClean="0"/>
              <a:t> and </a:t>
            </a:r>
            <a:r>
              <a:rPr lang="nb-NO" sz="1100" dirty="0" err="1" smtClean="0"/>
              <a:t>pressures</a:t>
            </a:r>
            <a:r>
              <a:rPr lang="nb-NO" sz="1100" dirty="0" smtClean="0"/>
              <a:t>:</a:t>
            </a:r>
            <a:endParaRPr lang="nb-NO" sz="1100" dirty="0"/>
          </a:p>
        </p:txBody>
      </p:sp>
      <p:sp>
        <p:nvSpPr>
          <p:cNvPr id="10" name="TextBox 9"/>
          <p:cNvSpPr txBox="1"/>
          <p:nvPr/>
        </p:nvSpPr>
        <p:spPr>
          <a:xfrm>
            <a:off x="439949" y="644085"/>
            <a:ext cx="3368301" cy="1785104"/>
          </a:xfrm>
          <a:prstGeom prst="rect">
            <a:avLst/>
          </a:prstGeom>
          <a:noFill/>
        </p:spPr>
        <p:txBody>
          <a:bodyPr wrap="square" rtlCol="0">
            <a:spAutoFit/>
          </a:bodyPr>
          <a:lstStyle/>
          <a:p>
            <a:pPr>
              <a:lnSpc>
                <a:spcPts val="1600"/>
              </a:lnSpc>
            </a:pPr>
            <a:r>
              <a:rPr lang="nb-NO" sz="1100" dirty="0" smtClean="0"/>
              <a:t>In </a:t>
            </a:r>
            <a:r>
              <a:rPr lang="nb-NO" sz="1100" dirty="0" err="1" smtClean="0"/>
              <a:t>the</a:t>
            </a:r>
            <a:r>
              <a:rPr lang="nb-NO" sz="1100" dirty="0" smtClean="0"/>
              <a:t> range </a:t>
            </a:r>
            <a:r>
              <a:rPr lang="nb-NO" sz="1100" b="1" dirty="0" smtClean="0"/>
              <a:t>bc</a:t>
            </a:r>
            <a:r>
              <a:rPr lang="nb-NO" sz="1100" b="1" baseline="-25000" dirty="0" smtClean="0"/>
              <a:t>4-10</a:t>
            </a:r>
            <a:r>
              <a:rPr lang="nb-NO" sz="1100" dirty="0" smtClean="0"/>
              <a:t> and </a:t>
            </a:r>
            <a:r>
              <a:rPr lang="nb-NO" sz="1100" b="1" dirty="0" smtClean="0"/>
              <a:t>4-15 </a:t>
            </a:r>
            <a:r>
              <a:rPr lang="nb-NO" sz="1100" b="1" dirty="0" err="1" smtClean="0"/>
              <a:t>GPa</a:t>
            </a:r>
            <a:endParaRPr lang="nb-NO" sz="1100" b="1" dirty="0" smtClean="0"/>
          </a:p>
          <a:p>
            <a:pPr>
              <a:lnSpc>
                <a:spcPts val="1600"/>
              </a:lnSpc>
            </a:pPr>
            <a:r>
              <a:rPr lang="nb-NO" sz="1100" dirty="0" smtClean="0"/>
              <a:t>C: </a:t>
            </a:r>
            <a:r>
              <a:rPr lang="nb-NO" sz="1100" dirty="0" smtClean="0">
                <a:solidFill>
                  <a:srgbClr val="3333FF"/>
                </a:solidFill>
              </a:rPr>
              <a:t>MgSiO</a:t>
            </a:r>
            <a:r>
              <a:rPr lang="nb-NO" sz="1100" baseline="-25000" dirty="0" smtClean="0">
                <a:solidFill>
                  <a:srgbClr val="3333FF"/>
                </a:solidFill>
              </a:rPr>
              <a:t>3</a:t>
            </a:r>
            <a:r>
              <a:rPr lang="nb-NO" sz="1100" dirty="0" smtClean="0">
                <a:solidFill>
                  <a:srgbClr val="3333FF"/>
                </a:solidFill>
              </a:rPr>
              <a:t> + </a:t>
            </a:r>
            <a:r>
              <a:rPr lang="nb-NO" sz="1100" dirty="0">
                <a:solidFill>
                  <a:srgbClr val="3333FF"/>
                </a:solidFill>
              </a:rPr>
              <a:t>Al</a:t>
            </a:r>
            <a:r>
              <a:rPr lang="nb-NO" sz="1100" baseline="-25000" dirty="0">
                <a:solidFill>
                  <a:srgbClr val="3333FF"/>
                </a:solidFill>
              </a:rPr>
              <a:t>2</a:t>
            </a:r>
            <a:r>
              <a:rPr lang="nb-NO" sz="1100" dirty="0">
                <a:solidFill>
                  <a:srgbClr val="3333FF"/>
                </a:solidFill>
              </a:rPr>
              <a:t>O</a:t>
            </a:r>
            <a:r>
              <a:rPr lang="nb-NO" sz="1100" baseline="-25000" dirty="0">
                <a:solidFill>
                  <a:srgbClr val="3333FF"/>
                </a:solidFill>
              </a:rPr>
              <a:t>3   </a:t>
            </a:r>
            <a:r>
              <a:rPr lang="nb-NO" sz="1100" baseline="-25000" dirty="0" smtClean="0">
                <a:solidFill>
                  <a:srgbClr val="3333FF"/>
                </a:solidFill>
              </a:rPr>
              <a:t> </a:t>
            </a:r>
            <a:r>
              <a:rPr lang="nb-NO" sz="1200" b="1" dirty="0" smtClean="0">
                <a:solidFill>
                  <a:srgbClr val="3333FF"/>
                </a:solidFill>
              </a:rPr>
              <a:t>or</a:t>
            </a:r>
            <a:r>
              <a:rPr lang="nb-NO" sz="1000" dirty="0" smtClean="0">
                <a:solidFill>
                  <a:srgbClr val="3333FF"/>
                </a:solidFill>
              </a:rPr>
              <a:t>   MgSiO</a:t>
            </a:r>
            <a:r>
              <a:rPr lang="nb-NO" sz="1000" baseline="-25000" dirty="0" smtClean="0">
                <a:solidFill>
                  <a:srgbClr val="3333FF"/>
                </a:solidFill>
              </a:rPr>
              <a:t>3</a:t>
            </a:r>
            <a:r>
              <a:rPr lang="nb-NO" sz="1000" dirty="0" smtClean="0">
                <a:solidFill>
                  <a:srgbClr val="3333FF"/>
                </a:solidFill>
              </a:rPr>
              <a:t> + </a:t>
            </a:r>
            <a:r>
              <a:rPr lang="nb-NO" sz="1000" dirty="0">
                <a:solidFill>
                  <a:srgbClr val="3333FF"/>
                </a:solidFill>
              </a:rPr>
              <a:t>Mg</a:t>
            </a:r>
            <a:r>
              <a:rPr lang="nb-NO" sz="1000" baseline="-25000" dirty="0">
                <a:solidFill>
                  <a:srgbClr val="3333FF"/>
                </a:solidFill>
              </a:rPr>
              <a:t>3</a:t>
            </a:r>
            <a:r>
              <a:rPr lang="nb-NO" sz="1000" dirty="0">
                <a:solidFill>
                  <a:srgbClr val="3333FF"/>
                </a:solidFill>
              </a:rPr>
              <a:t>Al</a:t>
            </a:r>
            <a:r>
              <a:rPr lang="nb-NO" sz="1000" baseline="-25000" dirty="0">
                <a:solidFill>
                  <a:srgbClr val="3333FF"/>
                </a:solidFill>
              </a:rPr>
              <a:t>2</a:t>
            </a:r>
            <a:r>
              <a:rPr lang="nb-NO" sz="1000" dirty="0">
                <a:solidFill>
                  <a:srgbClr val="3333FF"/>
                </a:solidFill>
              </a:rPr>
              <a:t>Si</a:t>
            </a:r>
            <a:r>
              <a:rPr lang="nb-NO" sz="1000" baseline="-25000" dirty="0">
                <a:solidFill>
                  <a:srgbClr val="3333FF"/>
                </a:solidFill>
              </a:rPr>
              <a:t>3</a:t>
            </a:r>
            <a:r>
              <a:rPr lang="nb-NO" sz="1000" dirty="0">
                <a:solidFill>
                  <a:srgbClr val="3333FF"/>
                </a:solidFill>
              </a:rPr>
              <a:t>O</a:t>
            </a:r>
            <a:r>
              <a:rPr lang="nb-NO" sz="1000" baseline="-25000" dirty="0">
                <a:solidFill>
                  <a:srgbClr val="3333FF"/>
                </a:solidFill>
              </a:rPr>
              <a:t>12</a:t>
            </a:r>
            <a:endParaRPr lang="nb-NO" sz="1000" dirty="0" smtClean="0">
              <a:solidFill>
                <a:srgbClr val="3333FF"/>
              </a:solidFill>
            </a:endParaRPr>
          </a:p>
          <a:p>
            <a:pPr>
              <a:lnSpc>
                <a:spcPts val="1600"/>
              </a:lnSpc>
            </a:pPr>
            <a:r>
              <a:rPr lang="nb-NO" sz="1100" dirty="0" smtClean="0"/>
              <a:t>P: </a:t>
            </a:r>
            <a:r>
              <a:rPr lang="nb-NO" sz="1100" dirty="0" err="1" smtClean="0">
                <a:solidFill>
                  <a:srgbClr val="3333FF"/>
                </a:solidFill>
              </a:rPr>
              <a:t>px</a:t>
            </a:r>
            <a:r>
              <a:rPr lang="nb-NO" sz="1100" dirty="0" smtClean="0">
                <a:solidFill>
                  <a:srgbClr val="3333FF"/>
                </a:solidFill>
              </a:rPr>
              <a:t> + </a:t>
            </a:r>
            <a:r>
              <a:rPr lang="nb-NO" sz="1100" dirty="0">
                <a:solidFill>
                  <a:srgbClr val="3333FF"/>
                </a:solidFill>
              </a:rPr>
              <a:t>ga </a:t>
            </a:r>
            <a:endParaRPr lang="nb-NO" sz="1100" dirty="0" smtClean="0">
              <a:solidFill>
                <a:srgbClr val="3333FF"/>
              </a:solidFill>
            </a:endParaRPr>
          </a:p>
          <a:p>
            <a:pPr>
              <a:lnSpc>
                <a:spcPts val="1600"/>
              </a:lnSpc>
            </a:pPr>
            <a:r>
              <a:rPr lang="nb-NO" sz="1100" dirty="0" smtClean="0"/>
              <a:t>F= </a:t>
            </a:r>
            <a:r>
              <a:rPr lang="nb-NO" sz="1100" dirty="0">
                <a:solidFill>
                  <a:srgbClr val="3333FF"/>
                </a:solidFill>
              </a:rPr>
              <a:t>3 </a:t>
            </a:r>
            <a:r>
              <a:rPr lang="nb-NO" sz="1100" dirty="0">
                <a:solidFill>
                  <a:srgbClr val="3333FF"/>
                </a:solidFill>
                <a:latin typeface="Symbol" panose="05050102010706020507" pitchFamily="18" charset="2"/>
              </a:rPr>
              <a:t>-</a:t>
            </a:r>
            <a:r>
              <a:rPr lang="nb-NO" sz="1100" dirty="0">
                <a:solidFill>
                  <a:srgbClr val="3333FF"/>
                </a:solidFill>
              </a:rPr>
              <a:t> 2 = 1,  </a:t>
            </a:r>
            <a:r>
              <a:rPr lang="nb-NO" sz="1100" dirty="0" smtClean="0">
                <a:solidFill>
                  <a:srgbClr val="3333FF"/>
                </a:solidFill>
              </a:rPr>
              <a:t>univariant</a:t>
            </a:r>
            <a:endParaRPr lang="nb-NO" sz="1100" dirty="0" smtClean="0"/>
          </a:p>
          <a:p>
            <a:pPr>
              <a:lnSpc>
                <a:spcPts val="2000"/>
              </a:lnSpc>
            </a:pPr>
            <a:r>
              <a:rPr lang="nb-NO" sz="1100" dirty="0" smtClean="0"/>
              <a:t>In </a:t>
            </a:r>
            <a:r>
              <a:rPr lang="nb-NO" sz="1100" dirty="0" err="1" smtClean="0"/>
              <a:t>the</a:t>
            </a:r>
            <a:r>
              <a:rPr lang="nb-NO" sz="1100" dirty="0" smtClean="0"/>
              <a:t> range </a:t>
            </a:r>
            <a:r>
              <a:rPr lang="nb-NO" sz="1100" b="1" dirty="0" smtClean="0"/>
              <a:t>bc</a:t>
            </a:r>
            <a:r>
              <a:rPr lang="nb-NO" sz="1100" b="1" baseline="-25000" dirty="0" smtClean="0"/>
              <a:t>10-25</a:t>
            </a:r>
            <a:r>
              <a:rPr lang="nb-NO" sz="1100" dirty="0" smtClean="0"/>
              <a:t> and </a:t>
            </a:r>
            <a:r>
              <a:rPr lang="nb-NO" sz="1100" b="1" dirty="0" smtClean="0"/>
              <a:t>16-20 </a:t>
            </a:r>
            <a:r>
              <a:rPr lang="nb-NO" sz="1100" b="1" dirty="0" err="1"/>
              <a:t>GPa</a:t>
            </a:r>
            <a:endParaRPr lang="nb-NO" sz="1100" b="1" dirty="0"/>
          </a:p>
          <a:p>
            <a:pPr>
              <a:lnSpc>
                <a:spcPts val="1600"/>
              </a:lnSpc>
            </a:pPr>
            <a:r>
              <a:rPr lang="nb-NO" sz="1100" dirty="0" smtClean="0"/>
              <a:t>C: </a:t>
            </a:r>
            <a:r>
              <a:rPr lang="nb-NO" sz="1100" dirty="0">
                <a:solidFill>
                  <a:srgbClr val="3333FF"/>
                </a:solidFill>
              </a:rPr>
              <a:t>MgSiO</a:t>
            </a:r>
            <a:r>
              <a:rPr lang="nb-NO" sz="1100" baseline="-25000" dirty="0">
                <a:solidFill>
                  <a:srgbClr val="3333FF"/>
                </a:solidFill>
              </a:rPr>
              <a:t>3</a:t>
            </a:r>
            <a:r>
              <a:rPr lang="nb-NO" sz="1100" dirty="0">
                <a:solidFill>
                  <a:srgbClr val="3333FF"/>
                </a:solidFill>
              </a:rPr>
              <a:t> + Al</a:t>
            </a:r>
            <a:r>
              <a:rPr lang="nb-NO" sz="1100" baseline="-25000" dirty="0">
                <a:solidFill>
                  <a:srgbClr val="3333FF"/>
                </a:solidFill>
              </a:rPr>
              <a:t>2</a:t>
            </a:r>
            <a:r>
              <a:rPr lang="nb-NO" sz="1100" dirty="0">
                <a:solidFill>
                  <a:srgbClr val="3333FF"/>
                </a:solidFill>
              </a:rPr>
              <a:t>O</a:t>
            </a:r>
            <a:r>
              <a:rPr lang="nb-NO" sz="1100" baseline="-25000" dirty="0">
                <a:solidFill>
                  <a:srgbClr val="3333FF"/>
                </a:solidFill>
              </a:rPr>
              <a:t>3    </a:t>
            </a:r>
            <a:r>
              <a:rPr lang="nb-NO" sz="1200" b="1" dirty="0">
                <a:solidFill>
                  <a:srgbClr val="3333FF"/>
                </a:solidFill>
              </a:rPr>
              <a:t>or</a:t>
            </a:r>
            <a:r>
              <a:rPr lang="nb-NO" sz="1100" dirty="0">
                <a:solidFill>
                  <a:srgbClr val="3333FF"/>
                </a:solidFill>
              </a:rPr>
              <a:t>   MgSiO</a:t>
            </a:r>
            <a:r>
              <a:rPr lang="nb-NO" sz="1100" baseline="-25000" dirty="0">
                <a:solidFill>
                  <a:srgbClr val="3333FF"/>
                </a:solidFill>
              </a:rPr>
              <a:t>3</a:t>
            </a:r>
            <a:r>
              <a:rPr lang="nb-NO" sz="1100" dirty="0">
                <a:solidFill>
                  <a:srgbClr val="3333FF"/>
                </a:solidFill>
              </a:rPr>
              <a:t> + Mg</a:t>
            </a:r>
            <a:r>
              <a:rPr lang="nb-NO" sz="1100" baseline="-25000" dirty="0">
                <a:solidFill>
                  <a:srgbClr val="3333FF"/>
                </a:solidFill>
              </a:rPr>
              <a:t>3</a:t>
            </a:r>
            <a:r>
              <a:rPr lang="nb-NO" sz="1100" dirty="0">
                <a:solidFill>
                  <a:srgbClr val="3333FF"/>
                </a:solidFill>
              </a:rPr>
              <a:t>Al</a:t>
            </a:r>
            <a:r>
              <a:rPr lang="nb-NO" sz="1100" baseline="-25000" dirty="0">
                <a:solidFill>
                  <a:srgbClr val="3333FF"/>
                </a:solidFill>
              </a:rPr>
              <a:t>2</a:t>
            </a:r>
            <a:r>
              <a:rPr lang="nb-NO" sz="1100" dirty="0">
                <a:solidFill>
                  <a:srgbClr val="3333FF"/>
                </a:solidFill>
              </a:rPr>
              <a:t>Si</a:t>
            </a:r>
            <a:r>
              <a:rPr lang="nb-NO" sz="1100" baseline="-25000" dirty="0">
                <a:solidFill>
                  <a:srgbClr val="3333FF"/>
                </a:solidFill>
              </a:rPr>
              <a:t>3</a:t>
            </a:r>
            <a:r>
              <a:rPr lang="nb-NO" sz="1100" dirty="0">
                <a:solidFill>
                  <a:srgbClr val="3333FF"/>
                </a:solidFill>
              </a:rPr>
              <a:t>O</a:t>
            </a:r>
            <a:r>
              <a:rPr lang="nb-NO" sz="1100" baseline="-25000" dirty="0">
                <a:solidFill>
                  <a:srgbClr val="3333FF"/>
                </a:solidFill>
              </a:rPr>
              <a:t>12</a:t>
            </a:r>
            <a:endParaRPr lang="nb-NO" sz="1100" dirty="0" smtClean="0"/>
          </a:p>
          <a:p>
            <a:pPr>
              <a:lnSpc>
                <a:spcPts val="1600"/>
              </a:lnSpc>
            </a:pPr>
            <a:r>
              <a:rPr lang="nb-NO" sz="1100" dirty="0" smtClean="0"/>
              <a:t>P:  </a:t>
            </a:r>
            <a:r>
              <a:rPr lang="nb-NO" sz="1100" dirty="0" smtClean="0">
                <a:solidFill>
                  <a:srgbClr val="3333FF"/>
                </a:solidFill>
              </a:rPr>
              <a:t>ga</a:t>
            </a:r>
          </a:p>
          <a:p>
            <a:pPr>
              <a:lnSpc>
                <a:spcPts val="1600"/>
              </a:lnSpc>
            </a:pPr>
            <a:r>
              <a:rPr lang="nb-NO" sz="1100" dirty="0" smtClean="0"/>
              <a:t>F= </a:t>
            </a:r>
            <a:r>
              <a:rPr lang="nb-NO" sz="1100" dirty="0">
                <a:solidFill>
                  <a:srgbClr val="3333FF"/>
                </a:solidFill>
              </a:rPr>
              <a:t>3 </a:t>
            </a:r>
            <a:r>
              <a:rPr lang="nb-NO" sz="1100" dirty="0">
                <a:solidFill>
                  <a:srgbClr val="3333FF"/>
                </a:solidFill>
                <a:latin typeface="Symbol" panose="05050102010706020507" pitchFamily="18" charset="2"/>
              </a:rPr>
              <a:t>-</a:t>
            </a:r>
            <a:r>
              <a:rPr lang="nb-NO" sz="1100" dirty="0">
                <a:solidFill>
                  <a:srgbClr val="3333FF"/>
                </a:solidFill>
              </a:rPr>
              <a:t> </a:t>
            </a:r>
            <a:r>
              <a:rPr lang="nb-NO" sz="1100" dirty="0" smtClean="0">
                <a:solidFill>
                  <a:srgbClr val="3333FF"/>
                </a:solidFill>
              </a:rPr>
              <a:t>1 </a:t>
            </a:r>
            <a:r>
              <a:rPr lang="nb-NO" sz="1100" dirty="0">
                <a:solidFill>
                  <a:srgbClr val="3333FF"/>
                </a:solidFill>
              </a:rPr>
              <a:t>= </a:t>
            </a:r>
            <a:r>
              <a:rPr lang="nb-NO" sz="1100" dirty="0" smtClean="0">
                <a:solidFill>
                  <a:srgbClr val="3333FF"/>
                </a:solidFill>
              </a:rPr>
              <a:t>2,  </a:t>
            </a:r>
            <a:r>
              <a:rPr lang="nb-NO" sz="1100" dirty="0" err="1" smtClean="0">
                <a:solidFill>
                  <a:srgbClr val="3333FF"/>
                </a:solidFill>
              </a:rPr>
              <a:t>divariant</a:t>
            </a:r>
            <a:endParaRPr lang="nb-NO" sz="1100" dirty="0" smtClean="0">
              <a:solidFill>
                <a:srgbClr val="3333FF"/>
              </a:solidFill>
            </a:endParaRPr>
          </a:p>
        </p:txBody>
      </p:sp>
      <p:sp>
        <p:nvSpPr>
          <p:cNvPr id="11" name="TextBox 10"/>
          <p:cNvSpPr txBox="1"/>
          <p:nvPr/>
        </p:nvSpPr>
        <p:spPr>
          <a:xfrm>
            <a:off x="4066454" y="600822"/>
            <a:ext cx="2592288" cy="1785104"/>
          </a:xfrm>
          <a:prstGeom prst="rect">
            <a:avLst/>
          </a:prstGeom>
          <a:noFill/>
        </p:spPr>
        <p:txBody>
          <a:bodyPr wrap="square" rtlCol="0">
            <a:spAutoFit/>
          </a:bodyPr>
          <a:lstStyle/>
          <a:p>
            <a:pPr>
              <a:lnSpc>
                <a:spcPts val="1600"/>
              </a:lnSpc>
            </a:pPr>
            <a:r>
              <a:rPr lang="nb-NO" sz="1100" dirty="0" smtClean="0"/>
              <a:t>At </a:t>
            </a:r>
            <a:r>
              <a:rPr lang="nb-NO" sz="1100" b="1" dirty="0" smtClean="0"/>
              <a:t>bc</a:t>
            </a:r>
            <a:r>
              <a:rPr lang="nb-NO" sz="1100" b="1" baseline="-25000" dirty="0" smtClean="0"/>
              <a:t>0</a:t>
            </a:r>
            <a:r>
              <a:rPr lang="nb-NO" sz="1100" dirty="0" smtClean="0"/>
              <a:t> and </a:t>
            </a:r>
            <a:r>
              <a:rPr lang="nb-NO" sz="1100" b="1" dirty="0" smtClean="0"/>
              <a:t>16.5 </a:t>
            </a:r>
            <a:r>
              <a:rPr lang="nb-NO" sz="1100" b="1" dirty="0" err="1"/>
              <a:t>GPa</a:t>
            </a:r>
            <a:endParaRPr lang="nb-NO" sz="1100" b="1" dirty="0"/>
          </a:p>
          <a:p>
            <a:pPr>
              <a:lnSpc>
                <a:spcPts val="1600"/>
              </a:lnSpc>
            </a:pPr>
            <a:r>
              <a:rPr lang="nb-NO" sz="1100" dirty="0"/>
              <a:t>C: </a:t>
            </a:r>
            <a:r>
              <a:rPr lang="nb-NO" sz="1100" dirty="0" err="1">
                <a:solidFill>
                  <a:srgbClr val="3333FF"/>
                </a:solidFill>
              </a:rPr>
              <a:t>MgO</a:t>
            </a:r>
            <a:r>
              <a:rPr lang="nb-NO" sz="1100" dirty="0">
                <a:solidFill>
                  <a:srgbClr val="3333FF"/>
                </a:solidFill>
              </a:rPr>
              <a:t> + SiO</a:t>
            </a:r>
            <a:r>
              <a:rPr lang="nb-NO" sz="1100" baseline="-25000" dirty="0">
                <a:solidFill>
                  <a:srgbClr val="3333FF"/>
                </a:solidFill>
              </a:rPr>
              <a:t>2</a:t>
            </a:r>
            <a:endParaRPr lang="nb-NO" sz="1100" dirty="0"/>
          </a:p>
          <a:p>
            <a:pPr>
              <a:lnSpc>
                <a:spcPts val="1600"/>
              </a:lnSpc>
            </a:pPr>
            <a:r>
              <a:rPr lang="nb-NO" sz="1100" dirty="0"/>
              <a:t>P: </a:t>
            </a:r>
            <a:r>
              <a:rPr lang="nb-NO" sz="1100" dirty="0" err="1" smtClean="0">
                <a:solidFill>
                  <a:srgbClr val="3333FF"/>
                </a:solidFill>
              </a:rPr>
              <a:t>px</a:t>
            </a:r>
            <a:r>
              <a:rPr lang="nb-NO" sz="1100" dirty="0" smtClean="0">
                <a:solidFill>
                  <a:srgbClr val="3333FF"/>
                </a:solidFill>
              </a:rPr>
              <a:t> </a:t>
            </a:r>
            <a:r>
              <a:rPr lang="nb-NO" sz="1100" dirty="0">
                <a:solidFill>
                  <a:srgbClr val="3333FF"/>
                </a:solidFill>
              </a:rPr>
              <a:t>+ </a:t>
            </a:r>
            <a:r>
              <a:rPr lang="nb-NO" sz="1100" dirty="0" err="1">
                <a:solidFill>
                  <a:srgbClr val="3333FF"/>
                </a:solidFill>
              </a:rPr>
              <a:t>wd</a:t>
            </a:r>
            <a:r>
              <a:rPr lang="nb-NO" sz="1100" dirty="0">
                <a:solidFill>
                  <a:srgbClr val="3333FF"/>
                </a:solidFill>
              </a:rPr>
              <a:t> + </a:t>
            </a:r>
            <a:r>
              <a:rPr lang="nb-NO" sz="1100" dirty="0" err="1">
                <a:solidFill>
                  <a:srgbClr val="3333FF"/>
                </a:solidFill>
              </a:rPr>
              <a:t>st</a:t>
            </a:r>
            <a:endParaRPr lang="nb-NO" sz="1100" dirty="0">
              <a:solidFill>
                <a:srgbClr val="3333FF"/>
              </a:solidFill>
            </a:endParaRPr>
          </a:p>
          <a:p>
            <a:pPr>
              <a:lnSpc>
                <a:spcPts val="1600"/>
              </a:lnSpc>
            </a:pPr>
            <a:r>
              <a:rPr lang="nb-NO" sz="1100" dirty="0"/>
              <a:t>F= </a:t>
            </a:r>
            <a:r>
              <a:rPr lang="nb-NO" sz="1100" dirty="0">
                <a:solidFill>
                  <a:srgbClr val="3333FF"/>
                </a:solidFill>
              </a:rPr>
              <a:t>3 </a:t>
            </a:r>
            <a:r>
              <a:rPr lang="nb-NO" sz="1100" dirty="0">
                <a:solidFill>
                  <a:srgbClr val="3333FF"/>
                </a:solidFill>
                <a:latin typeface="Symbol" panose="05050102010706020507" pitchFamily="18" charset="2"/>
              </a:rPr>
              <a:t>-</a:t>
            </a:r>
            <a:r>
              <a:rPr lang="nb-NO" sz="1100" dirty="0">
                <a:solidFill>
                  <a:srgbClr val="3333FF"/>
                </a:solidFill>
              </a:rPr>
              <a:t> 3 = 0, </a:t>
            </a:r>
            <a:r>
              <a:rPr lang="nb-NO" sz="1100" dirty="0" smtClean="0">
                <a:solidFill>
                  <a:srgbClr val="3333FF"/>
                </a:solidFill>
              </a:rPr>
              <a:t>invariant</a:t>
            </a:r>
            <a:endParaRPr lang="nb-NO" sz="1100" dirty="0"/>
          </a:p>
          <a:p>
            <a:pPr>
              <a:lnSpc>
                <a:spcPts val="2000"/>
              </a:lnSpc>
            </a:pPr>
            <a:r>
              <a:rPr lang="nb-NO" sz="1100" dirty="0" smtClean="0"/>
              <a:t>At </a:t>
            </a:r>
            <a:r>
              <a:rPr lang="nb-NO" sz="1100" b="1" dirty="0" smtClean="0"/>
              <a:t>bc</a:t>
            </a:r>
            <a:r>
              <a:rPr lang="nb-NO" sz="1100" b="1" baseline="-25000" dirty="0" smtClean="0"/>
              <a:t>0</a:t>
            </a:r>
            <a:r>
              <a:rPr lang="nb-NO" sz="1100" dirty="0" smtClean="0"/>
              <a:t> and </a:t>
            </a:r>
            <a:r>
              <a:rPr lang="nb-NO" sz="1100" b="1" dirty="0"/>
              <a:t>19.0 </a:t>
            </a:r>
            <a:r>
              <a:rPr lang="nb-NO" sz="1100" b="1" dirty="0" err="1" smtClean="0"/>
              <a:t>GPa</a:t>
            </a:r>
            <a:endParaRPr lang="nb-NO" sz="1100" b="1" dirty="0" smtClean="0"/>
          </a:p>
          <a:p>
            <a:pPr>
              <a:lnSpc>
                <a:spcPts val="1600"/>
              </a:lnSpc>
            </a:pPr>
            <a:r>
              <a:rPr lang="nb-NO" sz="1100" dirty="0" smtClean="0"/>
              <a:t>C: </a:t>
            </a:r>
            <a:r>
              <a:rPr lang="nb-NO" sz="1100" dirty="0" err="1" smtClean="0">
                <a:solidFill>
                  <a:srgbClr val="3333FF"/>
                </a:solidFill>
              </a:rPr>
              <a:t>MgO</a:t>
            </a:r>
            <a:r>
              <a:rPr lang="nb-NO" sz="1100" dirty="0" smtClean="0">
                <a:solidFill>
                  <a:srgbClr val="3333FF"/>
                </a:solidFill>
              </a:rPr>
              <a:t> + SiO</a:t>
            </a:r>
            <a:r>
              <a:rPr lang="nb-NO" sz="1100" baseline="-25000" dirty="0" smtClean="0">
                <a:solidFill>
                  <a:srgbClr val="3333FF"/>
                </a:solidFill>
              </a:rPr>
              <a:t>2</a:t>
            </a:r>
            <a:endParaRPr lang="nb-NO" sz="1100" dirty="0" smtClean="0"/>
          </a:p>
          <a:p>
            <a:pPr>
              <a:lnSpc>
                <a:spcPts val="1600"/>
              </a:lnSpc>
            </a:pPr>
            <a:r>
              <a:rPr lang="nb-NO" sz="1100" dirty="0" smtClean="0"/>
              <a:t>P</a:t>
            </a:r>
            <a:r>
              <a:rPr lang="nb-NO" sz="1100" dirty="0"/>
              <a:t>: </a:t>
            </a:r>
            <a:r>
              <a:rPr lang="nb-NO" sz="1100" dirty="0" smtClean="0">
                <a:solidFill>
                  <a:srgbClr val="3333FF"/>
                </a:solidFill>
              </a:rPr>
              <a:t>ak + </a:t>
            </a:r>
            <a:r>
              <a:rPr lang="nb-NO" sz="1100" dirty="0" err="1" smtClean="0">
                <a:solidFill>
                  <a:srgbClr val="3333FF"/>
                </a:solidFill>
              </a:rPr>
              <a:t>wd</a:t>
            </a:r>
            <a:r>
              <a:rPr lang="nb-NO" sz="1100" dirty="0" smtClean="0">
                <a:solidFill>
                  <a:srgbClr val="3333FF"/>
                </a:solidFill>
              </a:rPr>
              <a:t> + </a:t>
            </a:r>
            <a:r>
              <a:rPr lang="nb-NO" sz="1100" dirty="0" err="1">
                <a:solidFill>
                  <a:srgbClr val="3333FF"/>
                </a:solidFill>
              </a:rPr>
              <a:t>st</a:t>
            </a:r>
            <a:endParaRPr lang="nb-NO" sz="1100" dirty="0">
              <a:solidFill>
                <a:srgbClr val="3333FF"/>
              </a:solidFill>
            </a:endParaRPr>
          </a:p>
          <a:p>
            <a:pPr>
              <a:lnSpc>
                <a:spcPts val="1600"/>
              </a:lnSpc>
            </a:pPr>
            <a:r>
              <a:rPr lang="nb-NO" sz="1100" dirty="0" smtClean="0"/>
              <a:t>F</a:t>
            </a:r>
            <a:r>
              <a:rPr lang="nb-NO" sz="1100" dirty="0"/>
              <a:t>= </a:t>
            </a:r>
            <a:r>
              <a:rPr lang="nb-NO" sz="1100" dirty="0">
                <a:solidFill>
                  <a:srgbClr val="3333FF"/>
                </a:solidFill>
              </a:rPr>
              <a:t>3 </a:t>
            </a:r>
            <a:r>
              <a:rPr lang="nb-NO" sz="1100" dirty="0">
                <a:solidFill>
                  <a:srgbClr val="3333FF"/>
                </a:solidFill>
                <a:latin typeface="Symbol" panose="05050102010706020507" pitchFamily="18" charset="2"/>
              </a:rPr>
              <a:t>-</a:t>
            </a:r>
            <a:r>
              <a:rPr lang="nb-NO" sz="1100" dirty="0">
                <a:solidFill>
                  <a:srgbClr val="3333FF"/>
                </a:solidFill>
              </a:rPr>
              <a:t> 3 = 0, invariant</a:t>
            </a:r>
            <a:endParaRPr lang="nb-NO" sz="1100" dirty="0"/>
          </a:p>
        </p:txBody>
      </p:sp>
      <p:sp>
        <p:nvSpPr>
          <p:cNvPr id="8" name="TextBox 7"/>
          <p:cNvSpPr txBox="1"/>
          <p:nvPr/>
        </p:nvSpPr>
        <p:spPr>
          <a:xfrm>
            <a:off x="48906" y="2541793"/>
            <a:ext cx="6768752" cy="5863144"/>
          </a:xfrm>
          <a:prstGeom prst="rect">
            <a:avLst/>
          </a:prstGeom>
          <a:noFill/>
        </p:spPr>
        <p:txBody>
          <a:bodyPr wrap="square" rtlCol="0">
            <a:spAutoFit/>
          </a:bodyPr>
          <a:lstStyle/>
          <a:p>
            <a:r>
              <a:rPr lang="nb-NO" sz="1050" dirty="0" smtClean="0"/>
              <a:t>h. </a:t>
            </a:r>
            <a:r>
              <a:rPr lang="nb-NO" sz="1050" dirty="0" err="1" smtClean="0"/>
              <a:t>What</a:t>
            </a:r>
            <a:r>
              <a:rPr lang="nb-NO" sz="1050" dirty="0" smtClean="0"/>
              <a:t> is </a:t>
            </a:r>
            <a:r>
              <a:rPr lang="nb-NO" sz="1050" dirty="0" err="1" smtClean="0"/>
              <a:t>the</a:t>
            </a:r>
            <a:r>
              <a:rPr lang="nb-NO" sz="1050" dirty="0" smtClean="0"/>
              <a:t> </a:t>
            </a:r>
            <a:r>
              <a:rPr lang="nb-NO" sz="1050" dirty="0" err="1" smtClean="0"/>
              <a:t>direct</a:t>
            </a:r>
            <a:r>
              <a:rPr lang="nb-NO" sz="1050" dirty="0" smtClean="0"/>
              <a:t> (and </a:t>
            </a:r>
            <a:r>
              <a:rPr lang="nb-NO" sz="1050" dirty="0" err="1" smtClean="0"/>
              <a:t>easy</a:t>
            </a:r>
            <a:r>
              <a:rPr lang="nb-NO" sz="1050" dirty="0" smtClean="0"/>
              <a:t>) </a:t>
            </a:r>
            <a:r>
              <a:rPr lang="nb-NO" sz="1050" dirty="0" err="1" smtClean="0"/>
              <a:t>indication</a:t>
            </a:r>
            <a:r>
              <a:rPr lang="nb-NO" sz="1050" dirty="0" smtClean="0"/>
              <a:t> </a:t>
            </a:r>
            <a:r>
              <a:rPr lang="nb-NO" sz="1050" dirty="0" err="1" smtClean="0"/>
              <a:t>of</a:t>
            </a:r>
            <a:r>
              <a:rPr lang="nb-NO" sz="1050" dirty="0" smtClean="0"/>
              <a:t> </a:t>
            </a:r>
            <a:r>
              <a:rPr lang="nb-NO" sz="1050" dirty="0" err="1" smtClean="0"/>
              <a:t>the</a:t>
            </a:r>
            <a:r>
              <a:rPr lang="nb-NO" sz="1050" dirty="0" smtClean="0"/>
              <a:t> </a:t>
            </a:r>
            <a:r>
              <a:rPr lang="nb-NO" sz="1050" dirty="0" err="1" smtClean="0"/>
              <a:t>presence</a:t>
            </a:r>
            <a:r>
              <a:rPr lang="nb-NO" sz="1050" dirty="0" smtClean="0"/>
              <a:t> </a:t>
            </a:r>
            <a:r>
              <a:rPr lang="nb-NO" sz="1050" dirty="0" err="1" smtClean="0"/>
              <a:t>of</a:t>
            </a:r>
            <a:r>
              <a:rPr lang="nb-NO" sz="1050" dirty="0" smtClean="0"/>
              <a:t> a </a:t>
            </a:r>
            <a:r>
              <a:rPr lang="nb-NO" sz="1050" dirty="0" err="1" smtClean="0"/>
              <a:t>majorite</a:t>
            </a:r>
            <a:r>
              <a:rPr lang="nb-NO" sz="1050" dirty="0" smtClean="0"/>
              <a:t> </a:t>
            </a:r>
            <a:r>
              <a:rPr lang="nb-NO" sz="1050" dirty="0" err="1" smtClean="0"/>
              <a:t>component</a:t>
            </a:r>
            <a:r>
              <a:rPr lang="nb-NO" sz="1050" dirty="0" smtClean="0"/>
              <a:t> in a </a:t>
            </a:r>
            <a:r>
              <a:rPr lang="nb-NO" sz="1050" dirty="0" err="1" smtClean="0"/>
              <a:t>complex</a:t>
            </a:r>
            <a:r>
              <a:rPr lang="nb-NO" sz="1050" dirty="0" smtClean="0"/>
              <a:t> garnet </a:t>
            </a:r>
            <a:r>
              <a:rPr lang="nb-NO" sz="1050" dirty="0" err="1" smtClean="0"/>
              <a:t>formula</a:t>
            </a:r>
            <a:r>
              <a:rPr lang="nb-NO" sz="1050" dirty="0" smtClean="0"/>
              <a:t> ?</a:t>
            </a:r>
          </a:p>
          <a:p>
            <a:r>
              <a:rPr lang="nb-NO" sz="1050" dirty="0" smtClean="0"/>
              <a:t>     </a:t>
            </a:r>
            <a:r>
              <a:rPr lang="nb-NO" sz="1050" dirty="0" smtClean="0">
                <a:solidFill>
                  <a:srgbClr val="3333FF"/>
                </a:solidFill>
              </a:rPr>
              <a:t>Si &gt; 3.00 in a </a:t>
            </a:r>
            <a:r>
              <a:rPr lang="nb-NO" sz="1050" dirty="0" err="1" smtClean="0">
                <a:solidFill>
                  <a:srgbClr val="3333FF"/>
                </a:solidFill>
              </a:rPr>
              <a:t>formula</a:t>
            </a:r>
            <a:r>
              <a:rPr lang="nb-NO" sz="1050" dirty="0" smtClean="0">
                <a:solidFill>
                  <a:srgbClr val="3333FF"/>
                </a:solidFill>
              </a:rPr>
              <a:t> </a:t>
            </a:r>
            <a:r>
              <a:rPr lang="nb-NO" sz="1050" dirty="0" err="1" smtClean="0">
                <a:solidFill>
                  <a:srgbClr val="3333FF"/>
                </a:solidFill>
              </a:rPr>
              <a:t>normalized</a:t>
            </a:r>
            <a:r>
              <a:rPr lang="nb-NO" sz="1050" dirty="0" smtClean="0">
                <a:solidFill>
                  <a:srgbClr val="3333FF"/>
                </a:solidFill>
              </a:rPr>
              <a:t> to a sum </a:t>
            </a:r>
            <a:r>
              <a:rPr lang="nb-NO" sz="1050" dirty="0" err="1" smtClean="0">
                <a:solidFill>
                  <a:srgbClr val="3333FF"/>
                </a:solidFill>
              </a:rPr>
              <a:t>of</a:t>
            </a:r>
            <a:r>
              <a:rPr lang="nb-NO" sz="1050" dirty="0" smtClean="0">
                <a:solidFill>
                  <a:srgbClr val="3333FF"/>
                </a:solidFill>
              </a:rPr>
              <a:t> 12 </a:t>
            </a:r>
            <a:r>
              <a:rPr lang="nb-NO" sz="1050" dirty="0" err="1" smtClean="0">
                <a:solidFill>
                  <a:srgbClr val="3333FF"/>
                </a:solidFill>
              </a:rPr>
              <a:t>oxygen</a:t>
            </a:r>
            <a:r>
              <a:rPr lang="nb-NO" sz="1050" dirty="0" smtClean="0">
                <a:solidFill>
                  <a:srgbClr val="3333FF"/>
                </a:solidFill>
              </a:rPr>
              <a:t> atoms or 8 </a:t>
            </a:r>
            <a:r>
              <a:rPr lang="nb-NO" sz="1050" dirty="0" err="1" smtClean="0">
                <a:solidFill>
                  <a:srgbClr val="3333FF"/>
                </a:solidFill>
              </a:rPr>
              <a:t>cations</a:t>
            </a:r>
            <a:endParaRPr lang="nb-NO" sz="1050" dirty="0" smtClean="0">
              <a:solidFill>
                <a:srgbClr val="3333FF"/>
              </a:solidFill>
            </a:endParaRPr>
          </a:p>
          <a:p>
            <a:endParaRPr lang="nb-NO" sz="800" dirty="0" smtClean="0"/>
          </a:p>
          <a:p>
            <a:pPr>
              <a:lnSpc>
                <a:spcPts val="1100"/>
              </a:lnSpc>
            </a:pPr>
            <a:r>
              <a:rPr lang="nb-NO" sz="1050" dirty="0" smtClean="0"/>
              <a:t>i. </a:t>
            </a:r>
            <a:r>
              <a:rPr lang="nb-NO" sz="1050" dirty="0" err="1"/>
              <a:t>C</a:t>
            </a:r>
            <a:r>
              <a:rPr lang="nb-NO" sz="1050" dirty="0" err="1" smtClean="0"/>
              <a:t>alculate</a:t>
            </a:r>
            <a:r>
              <a:rPr lang="nb-NO" sz="1050" dirty="0" smtClean="0"/>
              <a:t> </a:t>
            </a:r>
            <a:r>
              <a:rPr lang="nb-NO" sz="1050" dirty="0" err="1" smtClean="0"/>
              <a:t>the</a:t>
            </a:r>
            <a:r>
              <a:rPr lang="nb-NO" sz="1050" dirty="0" smtClean="0"/>
              <a:t> </a:t>
            </a:r>
            <a:r>
              <a:rPr lang="nb-NO" sz="1050" dirty="0" err="1" smtClean="0"/>
              <a:t>proportions</a:t>
            </a:r>
            <a:r>
              <a:rPr lang="nb-NO" sz="1050" dirty="0" smtClean="0"/>
              <a:t> </a:t>
            </a:r>
            <a:r>
              <a:rPr lang="nb-NO" sz="1050" dirty="0" err="1" smtClean="0"/>
              <a:t>of</a:t>
            </a:r>
            <a:r>
              <a:rPr lang="nb-NO" sz="1050" dirty="0" smtClean="0"/>
              <a:t>  </a:t>
            </a:r>
            <a:r>
              <a:rPr lang="nb-NO" sz="1050" dirty="0" err="1" smtClean="0"/>
              <a:t>the</a:t>
            </a:r>
            <a:r>
              <a:rPr lang="nb-NO" sz="1050" dirty="0" smtClean="0"/>
              <a:t> garnet end </a:t>
            </a:r>
            <a:r>
              <a:rPr lang="nb-NO" sz="1050" dirty="0" err="1" smtClean="0"/>
              <a:t>member</a:t>
            </a:r>
            <a:r>
              <a:rPr lang="nb-NO" sz="1050" dirty="0" smtClean="0"/>
              <a:t> </a:t>
            </a:r>
            <a:r>
              <a:rPr lang="nb-NO" sz="1050" dirty="0" err="1" smtClean="0"/>
              <a:t>components</a:t>
            </a:r>
            <a:r>
              <a:rPr lang="nb-NO" sz="1050" dirty="0" smtClean="0"/>
              <a:t> </a:t>
            </a:r>
            <a:r>
              <a:rPr lang="nb-NO" sz="1050" dirty="0" err="1" smtClean="0"/>
              <a:t>andradite</a:t>
            </a:r>
            <a:r>
              <a:rPr lang="nb-NO" sz="1050" dirty="0" smtClean="0"/>
              <a:t>, </a:t>
            </a:r>
            <a:r>
              <a:rPr lang="nb-NO" sz="1050" dirty="0" err="1" smtClean="0"/>
              <a:t>grossular</a:t>
            </a:r>
            <a:r>
              <a:rPr lang="nb-NO" sz="1050" dirty="0" smtClean="0"/>
              <a:t>, </a:t>
            </a:r>
            <a:r>
              <a:rPr lang="nb-NO" sz="1050" dirty="0" err="1" smtClean="0"/>
              <a:t>spessartine</a:t>
            </a:r>
            <a:r>
              <a:rPr lang="nb-NO" sz="1050" dirty="0" smtClean="0"/>
              <a:t>, </a:t>
            </a:r>
            <a:r>
              <a:rPr lang="nb-NO" sz="1050" dirty="0" err="1" smtClean="0"/>
              <a:t>almandine</a:t>
            </a:r>
            <a:r>
              <a:rPr lang="nb-NO" sz="1050" dirty="0" smtClean="0"/>
              <a:t>, </a:t>
            </a:r>
            <a:r>
              <a:rPr lang="nb-NO" sz="1050" dirty="0" err="1" smtClean="0"/>
              <a:t>pyrope</a:t>
            </a:r>
            <a:endParaRPr lang="nb-NO" sz="1050" dirty="0"/>
          </a:p>
          <a:p>
            <a:pPr>
              <a:lnSpc>
                <a:spcPts val="1100"/>
              </a:lnSpc>
            </a:pPr>
            <a:r>
              <a:rPr lang="nb-NO" sz="1050" dirty="0" smtClean="0"/>
              <a:t>   and majorite</a:t>
            </a:r>
            <a:r>
              <a:rPr lang="nb-NO" sz="1050" dirty="0"/>
              <a:t> </a:t>
            </a:r>
            <a:r>
              <a:rPr lang="nb-NO" sz="1050" dirty="0" smtClean="0"/>
              <a:t>(Mg</a:t>
            </a:r>
            <a:r>
              <a:rPr lang="nb-NO" sz="1050" baseline="-25000" dirty="0" smtClean="0">
                <a:cs typeface="Times New Roman" pitchFamily="18" charset="0"/>
              </a:rPr>
              <a:t>4</a:t>
            </a:r>
            <a:r>
              <a:rPr lang="nb-NO" sz="1050" dirty="0" smtClean="0">
                <a:cs typeface="Times New Roman" pitchFamily="18" charset="0"/>
              </a:rPr>
              <a:t>Si</a:t>
            </a:r>
            <a:r>
              <a:rPr lang="nb-NO" sz="1050" baseline="-25000" dirty="0" smtClean="0">
                <a:cs typeface="Times New Roman" pitchFamily="18" charset="0"/>
              </a:rPr>
              <a:t>4</a:t>
            </a:r>
            <a:r>
              <a:rPr lang="nb-NO" sz="1050" dirty="0" smtClean="0">
                <a:cs typeface="Times New Roman" pitchFamily="18" charset="0"/>
              </a:rPr>
              <a:t>O</a:t>
            </a:r>
            <a:r>
              <a:rPr lang="nb-NO" sz="1050" baseline="-25000" dirty="0" smtClean="0">
                <a:cs typeface="Times New Roman" pitchFamily="18" charset="0"/>
              </a:rPr>
              <a:t>12</a:t>
            </a:r>
            <a:r>
              <a:rPr lang="nb-NO" sz="1050" dirty="0" smtClean="0"/>
              <a:t>) in the garnet compositions</a:t>
            </a:r>
            <a:r>
              <a:rPr lang="nb-NO" sz="1050" dirty="0"/>
              <a:t> </a:t>
            </a:r>
            <a:r>
              <a:rPr lang="nb-NO" sz="1050" dirty="0" smtClean="0"/>
              <a:t>below.  Not all </a:t>
            </a:r>
            <a:r>
              <a:rPr lang="nb-NO" sz="1050" dirty="0" err="1" smtClean="0"/>
              <a:t>of</a:t>
            </a:r>
            <a:r>
              <a:rPr lang="nb-NO" sz="1050" dirty="0" smtClean="0"/>
              <a:t> </a:t>
            </a:r>
            <a:r>
              <a:rPr lang="nb-NO" sz="1050" dirty="0" err="1" smtClean="0"/>
              <a:t>the</a:t>
            </a:r>
            <a:r>
              <a:rPr lang="nb-NO" sz="1050" dirty="0" smtClean="0"/>
              <a:t> </a:t>
            </a:r>
            <a:r>
              <a:rPr lang="nb-NO" sz="1050" dirty="0" err="1" smtClean="0"/>
              <a:t>composition</a:t>
            </a:r>
            <a:r>
              <a:rPr lang="nb-NO" sz="1050" dirty="0" smtClean="0"/>
              <a:t> </a:t>
            </a:r>
            <a:r>
              <a:rPr lang="nb-NO" sz="1050" dirty="0" err="1" smtClean="0"/>
              <a:t>contain</a:t>
            </a:r>
            <a:r>
              <a:rPr lang="nb-NO" sz="1050" dirty="0" smtClean="0"/>
              <a:t> all </a:t>
            </a:r>
            <a:r>
              <a:rPr lang="nb-NO" sz="1050" dirty="0" err="1" smtClean="0"/>
              <a:t>of</a:t>
            </a:r>
            <a:r>
              <a:rPr lang="nb-NO" sz="1050" dirty="0" smtClean="0"/>
              <a:t> </a:t>
            </a:r>
            <a:r>
              <a:rPr lang="nb-NO" sz="1050" dirty="0" err="1" smtClean="0"/>
              <a:t>the</a:t>
            </a:r>
            <a:r>
              <a:rPr lang="nb-NO" sz="1050" dirty="0" smtClean="0"/>
              <a:t> </a:t>
            </a:r>
            <a:r>
              <a:rPr lang="nb-NO" sz="1050" dirty="0" err="1" smtClean="0"/>
              <a:t>components</a:t>
            </a:r>
            <a:r>
              <a:rPr lang="nb-NO" sz="1050" dirty="0" smtClean="0"/>
              <a:t>.</a:t>
            </a:r>
          </a:p>
          <a:p>
            <a:pPr>
              <a:lnSpc>
                <a:spcPts val="1100"/>
              </a:lnSpc>
            </a:pPr>
            <a:r>
              <a:rPr lang="nb-NO" sz="1050" dirty="0"/>
              <a:t> </a:t>
            </a:r>
            <a:r>
              <a:rPr lang="nb-NO" sz="1050" dirty="0" smtClean="0"/>
              <a:t>  For </a:t>
            </a:r>
            <a:r>
              <a:rPr lang="nb-NO" sz="1050" dirty="0"/>
              <a:t>the allocation of cations to the components, follow the order: andr, gros, spes, alm, pyr, maj (as the sequence </a:t>
            </a:r>
            <a:r>
              <a:rPr lang="nb-NO" sz="1050" dirty="0" smtClean="0"/>
              <a:t>above).</a:t>
            </a:r>
          </a:p>
          <a:p>
            <a:pPr>
              <a:lnSpc>
                <a:spcPts val="1100"/>
              </a:lnSpc>
            </a:pPr>
            <a:r>
              <a:rPr lang="nb-NO" sz="1050" dirty="0"/>
              <a:t> </a:t>
            </a:r>
            <a:r>
              <a:rPr lang="nb-NO" sz="1050" dirty="0" smtClean="0"/>
              <a:t>  If there is too little  Ca for andradite, try to allocate the rest of the Fe</a:t>
            </a:r>
            <a:r>
              <a:rPr lang="nb-NO" sz="1050" baseline="30000" dirty="0"/>
              <a:t>3</a:t>
            </a:r>
            <a:r>
              <a:rPr lang="nb-NO" sz="1050" baseline="30000" dirty="0" smtClean="0"/>
              <a:t>+ </a:t>
            </a:r>
            <a:r>
              <a:rPr lang="nb-NO" sz="1050" dirty="0" smtClean="0"/>
              <a:t>to the skiagite component: Fe</a:t>
            </a:r>
            <a:r>
              <a:rPr lang="nb-NO" sz="1050" baseline="30000" dirty="0" smtClean="0"/>
              <a:t>2+</a:t>
            </a:r>
            <a:r>
              <a:rPr lang="nb-NO" sz="1050" baseline="-25000" dirty="0" smtClean="0"/>
              <a:t>3</a:t>
            </a:r>
            <a:r>
              <a:rPr lang="nb-NO" sz="1050" dirty="0" smtClean="0"/>
              <a:t> Fe</a:t>
            </a:r>
            <a:r>
              <a:rPr lang="nb-NO" sz="1050" baseline="30000" dirty="0" smtClean="0"/>
              <a:t>3+</a:t>
            </a:r>
            <a:r>
              <a:rPr lang="nb-NO" sz="1050" baseline="-25000" dirty="0" smtClean="0"/>
              <a:t>2 </a:t>
            </a:r>
            <a:r>
              <a:rPr lang="nb-NO" sz="1050" dirty="0" smtClean="0"/>
              <a:t>Si</a:t>
            </a:r>
            <a:r>
              <a:rPr lang="nb-NO" sz="1050" baseline="-25000" dirty="0" smtClean="0"/>
              <a:t>3</a:t>
            </a:r>
            <a:r>
              <a:rPr lang="nb-NO" sz="1050" dirty="0" smtClean="0"/>
              <a:t>O</a:t>
            </a:r>
            <a:r>
              <a:rPr lang="nb-NO" sz="1050" baseline="-25000" dirty="0" smtClean="0"/>
              <a:t>12</a:t>
            </a:r>
            <a:r>
              <a:rPr lang="nb-NO" sz="1050" dirty="0" smtClean="0"/>
              <a:t>.</a:t>
            </a:r>
          </a:p>
          <a:p>
            <a:pPr>
              <a:lnSpc>
                <a:spcPts val="1200"/>
              </a:lnSpc>
              <a:spcBef>
                <a:spcPts val="0"/>
              </a:spcBef>
            </a:pPr>
            <a:r>
              <a:rPr lang="nb-NO" sz="1050" dirty="0">
                <a:solidFill>
                  <a:srgbClr val="3333FF"/>
                </a:solidFill>
              </a:rPr>
              <a:t>Andradite from </a:t>
            </a:r>
            <a:r>
              <a:rPr lang="nb-NO" sz="1050" dirty="0">
                <a:solidFill>
                  <a:srgbClr val="FF0000"/>
                </a:solidFill>
              </a:rPr>
              <a:t>Fe</a:t>
            </a:r>
            <a:r>
              <a:rPr lang="nb-NO" sz="1050" baseline="30000" dirty="0">
                <a:solidFill>
                  <a:srgbClr val="FF0000"/>
                </a:solidFill>
              </a:rPr>
              <a:t>3+</a:t>
            </a:r>
            <a:r>
              <a:rPr lang="nb-NO" sz="1050" dirty="0">
                <a:solidFill>
                  <a:srgbClr val="3333FF"/>
                </a:solidFill>
              </a:rPr>
              <a:t> </a:t>
            </a:r>
            <a:r>
              <a:rPr lang="nb-NO" sz="1050" dirty="0">
                <a:solidFill>
                  <a:srgbClr val="008000"/>
                </a:solidFill>
              </a:rPr>
              <a:t>(if too litte Ca: calculate skiagite from remaining </a:t>
            </a:r>
            <a:r>
              <a:rPr lang="nb-NO" sz="1050" dirty="0">
                <a:solidFill>
                  <a:srgbClr val="FF0000"/>
                </a:solidFill>
              </a:rPr>
              <a:t>Fe</a:t>
            </a:r>
            <a:r>
              <a:rPr lang="nb-NO" sz="1050" baseline="30000" dirty="0">
                <a:solidFill>
                  <a:srgbClr val="FF0000"/>
                </a:solidFill>
              </a:rPr>
              <a:t>3+</a:t>
            </a:r>
            <a:r>
              <a:rPr lang="nb-NO" sz="1050" dirty="0">
                <a:solidFill>
                  <a:srgbClr val="008000"/>
                </a:solidFill>
              </a:rPr>
              <a:t>),</a:t>
            </a:r>
            <a:r>
              <a:rPr lang="nb-NO" sz="1050" dirty="0">
                <a:solidFill>
                  <a:srgbClr val="3333FF"/>
                </a:solidFill>
              </a:rPr>
              <a:t>  grossular from </a:t>
            </a:r>
            <a:r>
              <a:rPr lang="nb-NO" sz="1050" dirty="0">
                <a:solidFill>
                  <a:srgbClr val="FF0000"/>
                </a:solidFill>
              </a:rPr>
              <a:t>the rest of Ca</a:t>
            </a:r>
            <a:r>
              <a:rPr lang="nb-NO" sz="1050" dirty="0">
                <a:solidFill>
                  <a:srgbClr val="3333FF"/>
                </a:solidFill>
              </a:rPr>
              <a:t>,  spessartin from </a:t>
            </a:r>
            <a:r>
              <a:rPr lang="nb-NO" sz="1050" dirty="0">
                <a:solidFill>
                  <a:srgbClr val="FF0000"/>
                </a:solidFill>
              </a:rPr>
              <a:t>Mn</a:t>
            </a:r>
            <a:r>
              <a:rPr lang="nb-NO" sz="1050" dirty="0">
                <a:solidFill>
                  <a:srgbClr val="3333FF"/>
                </a:solidFill>
              </a:rPr>
              <a:t>,  almandine from </a:t>
            </a:r>
            <a:r>
              <a:rPr lang="nb-NO" sz="1050" dirty="0">
                <a:solidFill>
                  <a:srgbClr val="FF0000"/>
                </a:solidFill>
              </a:rPr>
              <a:t>(remaining) Fe</a:t>
            </a:r>
            <a:r>
              <a:rPr lang="nb-NO" sz="1050" baseline="30000" dirty="0">
                <a:solidFill>
                  <a:srgbClr val="FF0000"/>
                </a:solidFill>
              </a:rPr>
              <a:t>2+</a:t>
            </a:r>
            <a:r>
              <a:rPr lang="nb-NO" sz="1050" dirty="0">
                <a:solidFill>
                  <a:srgbClr val="3333FF"/>
                </a:solidFill>
              </a:rPr>
              <a:t>,  pyrope from </a:t>
            </a:r>
            <a:r>
              <a:rPr lang="nb-NO" sz="1050" dirty="0">
                <a:solidFill>
                  <a:srgbClr val="FF0000"/>
                </a:solidFill>
              </a:rPr>
              <a:t>remaining Al</a:t>
            </a:r>
            <a:r>
              <a:rPr lang="nb-NO" sz="1050" dirty="0">
                <a:solidFill>
                  <a:srgbClr val="3333FF"/>
                </a:solidFill>
              </a:rPr>
              <a:t> and majorite  from </a:t>
            </a:r>
            <a:r>
              <a:rPr lang="nb-NO" sz="1050" dirty="0">
                <a:solidFill>
                  <a:srgbClr val="FF0000"/>
                </a:solidFill>
              </a:rPr>
              <a:t>remaining Mg and Si</a:t>
            </a:r>
            <a:r>
              <a:rPr lang="nb-NO" sz="1050" dirty="0">
                <a:solidFill>
                  <a:srgbClr val="3333FF"/>
                </a:solidFill>
              </a:rPr>
              <a:t>.</a:t>
            </a:r>
          </a:p>
          <a:p>
            <a:pPr>
              <a:lnSpc>
                <a:spcPts val="1000"/>
              </a:lnSpc>
              <a:spcBef>
                <a:spcPts val="200"/>
              </a:spcBef>
            </a:pPr>
            <a:r>
              <a:rPr lang="nb-NO" sz="900" dirty="0" smtClean="0">
                <a:solidFill>
                  <a:srgbClr val="3333FF"/>
                </a:solidFill>
              </a:rPr>
              <a:t>Comment:  Alternatively, one could calculate skiagite first from all the Fe</a:t>
            </a:r>
            <a:r>
              <a:rPr lang="nb-NO" sz="900" baseline="30000" dirty="0">
                <a:solidFill>
                  <a:srgbClr val="3333FF"/>
                </a:solidFill>
              </a:rPr>
              <a:t>3+</a:t>
            </a:r>
            <a:r>
              <a:rPr lang="nb-NO" sz="900" dirty="0" smtClean="0">
                <a:solidFill>
                  <a:srgbClr val="3333FF"/>
                </a:solidFill>
              </a:rPr>
              <a:t> in the mineral formulas.  For the three garnet compositions used here, that would be possible and it would result in no andradite and almandine, more grossular and the same amounts of the pyrope and majorite component as with the component sequence specified above.  Naturally, the sum of the ferric iron components must also be the same with the two different allocation sequences: i.e. the sum of andridide + skiagite must be constant (the same) for the two alternative component allocation sequences.</a:t>
            </a:r>
            <a:r>
              <a:rPr lang="nb-NO" sz="1050" dirty="0" smtClean="0">
                <a:solidFill>
                  <a:srgbClr val="3333FF"/>
                </a:solidFill>
              </a:rPr>
              <a:t> </a:t>
            </a:r>
            <a:endParaRPr lang="nb-NO" sz="1050" dirty="0"/>
          </a:p>
          <a:p>
            <a:pPr>
              <a:lnSpc>
                <a:spcPts val="1000"/>
              </a:lnSpc>
              <a:spcBef>
                <a:spcPts val="200"/>
              </a:spcBef>
            </a:pPr>
            <a:endParaRPr lang="nb-NO" sz="1050" dirty="0"/>
          </a:p>
          <a:p>
            <a:r>
              <a:rPr lang="nb-NO" sz="1200" dirty="0" smtClean="0"/>
              <a:t>1. </a:t>
            </a:r>
            <a:r>
              <a:rPr lang="nb-NO" sz="1200" dirty="0" err="1" smtClean="0"/>
              <a:t>Ca</a:t>
            </a:r>
            <a:r>
              <a:rPr lang="nb-NO" sz="1200" baseline="-25000" dirty="0" err="1" smtClean="0"/>
              <a:t>0.6</a:t>
            </a:r>
            <a:r>
              <a:rPr lang="nb-NO" sz="1200" dirty="0" err="1" smtClean="0"/>
              <a:t>Fe</a:t>
            </a:r>
            <a:r>
              <a:rPr lang="nb-NO" sz="1200" baseline="30000" dirty="0" err="1" smtClean="0"/>
              <a:t>2+</a:t>
            </a:r>
            <a:r>
              <a:rPr lang="nb-NO" sz="1200" baseline="-25000" dirty="0" err="1" smtClean="0"/>
              <a:t>0.3</a:t>
            </a:r>
            <a:r>
              <a:rPr lang="nb-NO" sz="1200" dirty="0" err="1" smtClean="0"/>
              <a:t>Mn</a:t>
            </a:r>
            <a:r>
              <a:rPr lang="nb-NO" sz="1200" baseline="-25000" dirty="0" err="1" smtClean="0"/>
              <a:t>0.1</a:t>
            </a:r>
            <a:r>
              <a:rPr lang="nb-NO" sz="1200" dirty="0" err="1" smtClean="0"/>
              <a:t>Mg</a:t>
            </a:r>
            <a:r>
              <a:rPr lang="nb-NO" sz="1200" baseline="-25000" dirty="0" err="1" smtClean="0"/>
              <a:t>2.1</a:t>
            </a:r>
            <a:r>
              <a:rPr lang="nb-NO" sz="1200" dirty="0" err="1" smtClean="0"/>
              <a:t>Al</a:t>
            </a:r>
            <a:r>
              <a:rPr lang="nb-NO" sz="1200" baseline="-25000" dirty="0" err="1" smtClean="0"/>
              <a:t>1.6</a:t>
            </a:r>
            <a:r>
              <a:rPr lang="nb-NO" sz="1200" dirty="0" err="1" smtClean="0"/>
              <a:t>Fe</a:t>
            </a:r>
            <a:r>
              <a:rPr lang="nb-NO" sz="1200" baseline="30000" dirty="0" err="1" smtClean="0"/>
              <a:t>3+</a:t>
            </a:r>
            <a:r>
              <a:rPr lang="nb-NO" sz="1200" baseline="-25000" dirty="0" err="1" smtClean="0"/>
              <a:t>0.2</a:t>
            </a:r>
            <a:r>
              <a:rPr lang="nb-NO" sz="1200" dirty="0" err="1" smtClean="0"/>
              <a:t>Si</a:t>
            </a:r>
            <a:r>
              <a:rPr lang="nb-NO" sz="1200" baseline="-25000" dirty="0" err="1" smtClean="0"/>
              <a:t>3.1</a:t>
            </a:r>
            <a:r>
              <a:rPr lang="nb-NO" sz="1200" dirty="0" err="1" smtClean="0"/>
              <a:t>O</a:t>
            </a:r>
            <a:r>
              <a:rPr lang="nb-NO" sz="1200" baseline="-25000" dirty="0" err="1" smtClean="0"/>
              <a:t>12</a:t>
            </a:r>
            <a:endParaRPr lang="nb-NO" sz="1200" baseline="-25000" dirty="0" smtClean="0"/>
          </a:p>
          <a:p>
            <a:endParaRPr lang="nb-NO" sz="1200" baseline="-25000" dirty="0" smtClean="0"/>
          </a:p>
          <a:p>
            <a:endParaRPr lang="nb-NO" sz="1200" baseline="-25000" dirty="0" smtClean="0"/>
          </a:p>
          <a:p>
            <a:endParaRPr lang="nb-NO" sz="1200" baseline="-25000" dirty="0" smtClean="0"/>
          </a:p>
          <a:p>
            <a:endParaRPr lang="nb-NO" sz="1200" baseline="-25000" dirty="0" smtClean="0"/>
          </a:p>
          <a:p>
            <a:endParaRPr lang="nb-NO" sz="1200" baseline="-25000" dirty="0"/>
          </a:p>
          <a:p>
            <a:endParaRPr lang="nb-NO" sz="1200" baseline="-25000" dirty="0" smtClean="0"/>
          </a:p>
          <a:p>
            <a:endParaRPr lang="nb-NO" sz="1200" baseline="-25000" dirty="0"/>
          </a:p>
          <a:p>
            <a:endParaRPr lang="nb-NO" sz="1200" baseline="-25000" dirty="0" smtClean="0"/>
          </a:p>
          <a:p>
            <a:endParaRPr lang="nb-NO" sz="1200" baseline="-25000" dirty="0"/>
          </a:p>
          <a:p>
            <a:endParaRPr lang="nb-NO" sz="1200" dirty="0" smtClean="0"/>
          </a:p>
          <a:p>
            <a:endParaRPr lang="nb-NO" sz="1200" dirty="0"/>
          </a:p>
          <a:p>
            <a:r>
              <a:rPr lang="nb-NO" sz="1200" dirty="0" smtClean="0"/>
              <a:t>2. </a:t>
            </a:r>
            <a:r>
              <a:rPr lang="nb-NO" sz="1200" dirty="0" err="1" smtClean="0"/>
              <a:t>Ca</a:t>
            </a:r>
            <a:r>
              <a:rPr lang="nb-NO" sz="1200" baseline="-25000" dirty="0" err="1" smtClean="0"/>
              <a:t>0.15</a:t>
            </a:r>
            <a:r>
              <a:rPr lang="nb-NO" sz="1200" dirty="0" err="1" smtClean="0"/>
              <a:t>Fe</a:t>
            </a:r>
            <a:r>
              <a:rPr lang="nb-NO" sz="1200" baseline="30000" dirty="0" err="1" smtClean="0"/>
              <a:t>2+</a:t>
            </a:r>
            <a:r>
              <a:rPr lang="nb-NO" sz="1200" baseline="-25000" dirty="0" err="1" smtClean="0"/>
              <a:t>0.15</a:t>
            </a:r>
            <a:r>
              <a:rPr lang="nb-NO" sz="1200" dirty="0" err="1" smtClean="0"/>
              <a:t>Mn</a:t>
            </a:r>
            <a:r>
              <a:rPr lang="nb-NO" sz="1200" baseline="-25000" dirty="0" err="1" smtClean="0"/>
              <a:t>0.15</a:t>
            </a:r>
            <a:r>
              <a:rPr lang="nb-NO" sz="1200" dirty="0" err="1" smtClean="0"/>
              <a:t>Mg</a:t>
            </a:r>
            <a:r>
              <a:rPr lang="nb-NO" sz="1200" baseline="-25000" dirty="0" err="1" smtClean="0"/>
              <a:t>2.85</a:t>
            </a:r>
            <a:r>
              <a:rPr lang="nb-NO" sz="1200" dirty="0" err="1" smtClean="0"/>
              <a:t>Al</a:t>
            </a:r>
            <a:r>
              <a:rPr lang="nb-NO" sz="1200" baseline="-25000" dirty="0" err="1" smtClean="0"/>
              <a:t>1.3</a:t>
            </a:r>
            <a:r>
              <a:rPr lang="nb-NO" sz="1200" dirty="0" err="1" smtClean="0"/>
              <a:t>Fe</a:t>
            </a:r>
            <a:r>
              <a:rPr lang="nb-NO" sz="1200" baseline="30000" dirty="0" err="1" smtClean="0"/>
              <a:t>3+</a:t>
            </a:r>
            <a:r>
              <a:rPr lang="nb-NO" sz="1200" baseline="-25000" dirty="0" err="1" smtClean="0"/>
              <a:t>0.1</a:t>
            </a:r>
            <a:r>
              <a:rPr lang="nb-NO" sz="1200" dirty="0" err="1" smtClean="0"/>
              <a:t>Si</a:t>
            </a:r>
            <a:r>
              <a:rPr lang="nb-NO" sz="1200" baseline="-25000" dirty="0" err="1" smtClean="0"/>
              <a:t>3.3</a:t>
            </a:r>
            <a:r>
              <a:rPr lang="nb-NO" sz="1200" dirty="0" err="1" smtClean="0"/>
              <a:t>O</a:t>
            </a:r>
            <a:r>
              <a:rPr lang="nb-NO" sz="1200" baseline="-25000" dirty="0" err="1" smtClean="0"/>
              <a:t>12</a:t>
            </a:r>
            <a:endParaRPr lang="nb-NO" sz="1200" baseline="-25000" dirty="0"/>
          </a:p>
          <a:p>
            <a:endParaRPr lang="nb-NO" sz="1200" baseline="-25000" dirty="0"/>
          </a:p>
          <a:p>
            <a:endParaRPr lang="nb-NO" sz="1200" baseline="-25000" dirty="0"/>
          </a:p>
          <a:p>
            <a:endParaRPr lang="nb-NO" sz="1200" baseline="-25000" dirty="0"/>
          </a:p>
          <a:p>
            <a:endParaRPr lang="nb-NO" sz="1200" baseline="-25000" dirty="0"/>
          </a:p>
          <a:p>
            <a:endParaRPr lang="nb-NO" sz="1200" baseline="-25000" dirty="0"/>
          </a:p>
          <a:p>
            <a:endParaRPr lang="nb-NO" sz="1200" baseline="-25000" dirty="0"/>
          </a:p>
          <a:p>
            <a:endParaRPr lang="nb-NO" sz="1200" baseline="-25000" dirty="0"/>
          </a:p>
          <a:p>
            <a:endParaRPr lang="nb-NO" sz="1200" baseline="-25000" dirty="0"/>
          </a:p>
          <a:p>
            <a:endParaRPr lang="nb-NO" sz="1200" baseline="-25000" dirty="0"/>
          </a:p>
          <a:p>
            <a:endParaRPr lang="nb-NO" sz="1200" baseline="-25000" dirty="0"/>
          </a:p>
          <a:p>
            <a:endParaRPr lang="nb-NO" sz="1200" dirty="0" smtClean="0"/>
          </a:p>
          <a:p>
            <a:endParaRPr lang="nb-NO" sz="1200" dirty="0"/>
          </a:p>
          <a:p>
            <a:r>
              <a:rPr lang="nb-NO" sz="1200" dirty="0" smtClean="0"/>
              <a:t>3. </a:t>
            </a:r>
            <a:r>
              <a:rPr lang="nb-NO" sz="1200" dirty="0" err="1" smtClean="0"/>
              <a:t>Ca</a:t>
            </a:r>
            <a:r>
              <a:rPr lang="nb-NO" sz="1200" baseline="-25000" dirty="0" err="1" smtClean="0"/>
              <a:t>0.3</a:t>
            </a:r>
            <a:r>
              <a:rPr lang="nb-NO" sz="1200" dirty="0" err="1" smtClean="0"/>
              <a:t>Fe</a:t>
            </a:r>
            <a:r>
              <a:rPr lang="nb-NO" sz="1200" baseline="30000" dirty="0" err="1" smtClean="0"/>
              <a:t>2+</a:t>
            </a:r>
            <a:r>
              <a:rPr lang="nb-NO" sz="1200" baseline="-25000" dirty="0" err="1" smtClean="0"/>
              <a:t>0.6</a:t>
            </a:r>
            <a:r>
              <a:rPr lang="nb-NO" sz="1200" dirty="0" err="1" smtClean="0"/>
              <a:t>Mg</a:t>
            </a:r>
            <a:r>
              <a:rPr lang="nb-NO" sz="1200" baseline="-25000" dirty="0" err="1" smtClean="0"/>
              <a:t>2.4</a:t>
            </a:r>
            <a:r>
              <a:rPr lang="nb-NO" sz="1200" dirty="0" err="1" smtClean="0"/>
              <a:t>Al</a:t>
            </a:r>
            <a:r>
              <a:rPr lang="nb-NO" sz="1200" baseline="-25000" dirty="0" err="1" smtClean="0"/>
              <a:t>1.0</a:t>
            </a:r>
            <a:r>
              <a:rPr lang="nb-NO" sz="1200" dirty="0" err="1" smtClean="0"/>
              <a:t>Fe</a:t>
            </a:r>
            <a:r>
              <a:rPr lang="nb-NO" sz="1200" baseline="30000" dirty="0" err="1" smtClean="0"/>
              <a:t>3+</a:t>
            </a:r>
            <a:r>
              <a:rPr lang="nb-NO" sz="1200" baseline="-25000" dirty="0" err="1" smtClean="0"/>
              <a:t>0.4</a:t>
            </a:r>
            <a:r>
              <a:rPr lang="nb-NO" sz="1200" dirty="0" err="1" smtClean="0"/>
              <a:t>Si</a:t>
            </a:r>
            <a:r>
              <a:rPr lang="nb-NO" sz="1200" baseline="-25000" dirty="0" err="1" smtClean="0"/>
              <a:t>3.3</a:t>
            </a:r>
            <a:r>
              <a:rPr lang="nb-NO" sz="1200" dirty="0" err="1" smtClean="0"/>
              <a:t>O</a:t>
            </a:r>
            <a:r>
              <a:rPr lang="nb-NO" sz="1200" baseline="-25000" dirty="0" err="1" smtClean="0"/>
              <a:t>12</a:t>
            </a:r>
            <a:endParaRPr lang="nb-NO" sz="1200" baseline="-25000" dirty="0"/>
          </a:p>
        </p:txBody>
      </p:sp>
      <p:sp>
        <p:nvSpPr>
          <p:cNvPr id="9" name="TextBox 8"/>
          <p:cNvSpPr txBox="1"/>
          <p:nvPr/>
        </p:nvSpPr>
        <p:spPr>
          <a:xfrm>
            <a:off x="2124099" y="4753937"/>
            <a:ext cx="4406424" cy="1438855"/>
          </a:xfrm>
          <a:prstGeom prst="rect">
            <a:avLst/>
          </a:prstGeom>
          <a:noFill/>
        </p:spPr>
        <p:txBody>
          <a:bodyPr wrap="square" rtlCol="0">
            <a:spAutoFit/>
          </a:bodyPr>
          <a:lstStyle/>
          <a:p>
            <a:pPr>
              <a:lnSpc>
                <a:spcPts val="1500"/>
              </a:lnSpc>
            </a:pPr>
            <a:r>
              <a:rPr lang="nb-NO" sz="1200" dirty="0">
                <a:solidFill>
                  <a:srgbClr val="3333FF"/>
                </a:solidFill>
              </a:rPr>
              <a:t>	                </a:t>
            </a:r>
            <a:r>
              <a:rPr lang="nb-NO" sz="1200" dirty="0" err="1" smtClean="0">
                <a:solidFill>
                  <a:srgbClr val="3333FF"/>
                </a:solidFill>
              </a:rPr>
              <a:t>Cation</a:t>
            </a:r>
            <a:r>
              <a:rPr lang="nb-NO" sz="1200" dirty="0" smtClean="0">
                <a:solidFill>
                  <a:srgbClr val="3333FF"/>
                </a:solidFill>
              </a:rPr>
              <a:t> </a:t>
            </a:r>
            <a:r>
              <a:rPr lang="nb-NO" sz="1200" dirty="0" err="1" smtClean="0">
                <a:solidFill>
                  <a:srgbClr val="3333FF"/>
                </a:solidFill>
              </a:rPr>
              <a:t>proportions</a:t>
            </a:r>
            <a:r>
              <a:rPr lang="nb-NO" sz="1200" dirty="0" smtClean="0">
                <a:solidFill>
                  <a:srgbClr val="3333FF"/>
                </a:solidFill>
              </a:rPr>
              <a:t> ~ 80, </a:t>
            </a:r>
            <a:r>
              <a:rPr lang="nb-NO" sz="1200" dirty="0" smtClean="0">
                <a:solidFill>
                  <a:srgbClr val="9900CC"/>
                </a:solidFill>
              </a:rPr>
              <a:t>norm. to 100%</a:t>
            </a:r>
          </a:p>
          <a:p>
            <a:pPr>
              <a:lnSpc>
                <a:spcPts val="1500"/>
              </a:lnSpc>
            </a:pPr>
            <a:r>
              <a:rPr lang="nb-NO" sz="1200" dirty="0" smtClean="0">
                <a:solidFill>
                  <a:srgbClr val="3333FF"/>
                </a:solidFill>
              </a:rPr>
              <a:t>Andr: Ca</a:t>
            </a:r>
            <a:r>
              <a:rPr lang="nb-NO" sz="1200" baseline="-25000" dirty="0" smtClean="0">
                <a:solidFill>
                  <a:srgbClr val="3333FF"/>
                </a:solidFill>
              </a:rPr>
              <a:t>0.3</a:t>
            </a:r>
            <a:r>
              <a:rPr lang="nb-NO" sz="1200" dirty="0" smtClean="0">
                <a:solidFill>
                  <a:srgbClr val="FF0000"/>
                </a:solidFill>
              </a:rPr>
              <a:t>Fe</a:t>
            </a:r>
            <a:r>
              <a:rPr lang="nb-NO" sz="1200" baseline="30000" dirty="0" smtClean="0">
                <a:solidFill>
                  <a:srgbClr val="FF0000"/>
                </a:solidFill>
              </a:rPr>
              <a:t>3+</a:t>
            </a:r>
            <a:r>
              <a:rPr lang="nb-NO" sz="1200" baseline="-25000" dirty="0" smtClean="0">
                <a:solidFill>
                  <a:srgbClr val="FF0000"/>
                </a:solidFill>
              </a:rPr>
              <a:t>0.2</a:t>
            </a:r>
            <a:r>
              <a:rPr lang="nb-NO" sz="1200" dirty="0" smtClean="0">
                <a:solidFill>
                  <a:srgbClr val="3333FF"/>
                </a:solidFill>
              </a:rPr>
              <a:t>Si</a:t>
            </a:r>
            <a:r>
              <a:rPr lang="nb-NO" sz="1200" baseline="-25000" dirty="0" smtClean="0">
                <a:solidFill>
                  <a:srgbClr val="3333FF"/>
                </a:solidFill>
              </a:rPr>
              <a:t>0.3</a:t>
            </a:r>
            <a:r>
              <a:rPr lang="nb-NO" sz="1200" dirty="0" smtClean="0">
                <a:solidFill>
                  <a:srgbClr val="3333FF"/>
                </a:solidFill>
              </a:rPr>
              <a:t>     3+2+3 = 8,   </a:t>
            </a:r>
            <a:r>
              <a:rPr lang="nb-NO" sz="1200" dirty="0" smtClean="0">
                <a:solidFill>
                  <a:srgbClr val="9900CC"/>
                </a:solidFill>
              </a:rPr>
              <a:t>10%</a:t>
            </a:r>
          </a:p>
          <a:p>
            <a:pPr>
              <a:lnSpc>
                <a:spcPts val="1500"/>
              </a:lnSpc>
            </a:pPr>
            <a:r>
              <a:rPr lang="nb-NO" sz="1200" dirty="0" smtClean="0">
                <a:solidFill>
                  <a:srgbClr val="3333FF"/>
                </a:solidFill>
              </a:rPr>
              <a:t>Gros: </a:t>
            </a:r>
            <a:r>
              <a:rPr lang="nb-NO" sz="1200" dirty="0" smtClean="0">
                <a:solidFill>
                  <a:srgbClr val="FF0000"/>
                </a:solidFill>
              </a:rPr>
              <a:t>Ca</a:t>
            </a:r>
            <a:r>
              <a:rPr lang="nb-NO" sz="1200" baseline="-25000" dirty="0" smtClean="0">
                <a:solidFill>
                  <a:srgbClr val="FF0000"/>
                </a:solidFill>
              </a:rPr>
              <a:t>0.3</a:t>
            </a:r>
            <a:r>
              <a:rPr lang="nb-NO" sz="1200" dirty="0" smtClean="0">
                <a:solidFill>
                  <a:srgbClr val="3333FF"/>
                </a:solidFill>
              </a:rPr>
              <a:t>Al</a:t>
            </a:r>
            <a:r>
              <a:rPr lang="nb-NO" sz="1200" baseline="-25000" dirty="0" smtClean="0">
                <a:solidFill>
                  <a:srgbClr val="3333FF"/>
                </a:solidFill>
              </a:rPr>
              <a:t>0.2</a:t>
            </a:r>
            <a:r>
              <a:rPr lang="nb-NO" sz="1200" dirty="0" smtClean="0">
                <a:solidFill>
                  <a:srgbClr val="3333FF"/>
                </a:solidFill>
              </a:rPr>
              <a:t>Si</a:t>
            </a:r>
            <a:r>
              <a:rPr lang="nb-NO" sz="1200" baseline="-25000" dirty="0" smtClean="0">
                <a:solidFill>
                  <a:srgbClr val="3333FF"/>
                </a:solidFill>
              </a:rPr>
              <a:t>0.3</a:t>
            </a:r>
            <a:r>
              <a:rPr lang="nb-NO" sz="1200" dirty="0">
                <a:solidFill>
                  <a:srgbClr val="3333FF"/>
                </a:solidFill>
              </a:rPr>
              <a:t> </a:t>
            </a:r>
            <a:r>
              <a:rPr lang="nb-NO" sz="1200" dirty="0" smtClean="0">
                <a:solidFill>
                  <a:srgbClr val="3333FF"/>
                </a:solidFill>
              </a:rPr>
              <a:t>       3+2+3 </a:t>
            </a:r>
            <a:r>
              <a:rPr lang="nb-NO" sz="1200" dirty="0">
                <a:solidFill>
                  <a:srgbClr val="3333FF"/>
                </a:solidFill>
              </a:rPr>
              <a:t>= </a:t>
            </a:r>
            <a:r>
              <a:rPr lang="nb-NO" sz="1200" dirty="0" smtClean="0">
                <a:solidFill>
                  <a:srgbClr val="3333FF"/>
                </a:solidFill>
              </a:rPr>
              <a:t>8,   </a:t>
            </a:r>
            <a:r>
              <a:rPr lang="nb-NO" sz="1200" dirty="0" smtClean="0">
                <a:solidFill>
                  <a:srgbClr val="9900CC"/>
                </a:solidFill>
              </a:rPr>
              <a:t>10%</a:t>
            </a:r>
          </a:p>
          <a:p>
            <a:pPr>
              <a:lnSpc>
                <a:spcPts val="1500"/>
              </a:lnSpc>
            </a:pPr>
            <a:r>
              <a:rPr lang="nb-NO" sz="1200" dirty="0" smtClean="0">
                <a:solidFill>
                  <a:srgbClr val="3333FF"/>
                </a:solidFill>
              </a:rPr>
              <a:t>Spes: </a:t>
            </a:r>
            <a:r>
              <a:rPr lang="nb-NO" sz="1200" dirty="0" smtClean="0">
                <a:solidFill>
                  <a:srgbClr val="FF0000"/>
                </a:solidFill>
              </a:rPr>
              <a:t>Mn</a:t>
            </a:r>
            <a:r>
              <a:rPr lang="nb-NO" sz="1200" baseline="-25000" dirty="0" smtClean="0">
                <a:solidFill>
                  <a:srgbClr val="FF0000"/>
                </a:solidFill>
              </a:rPr>
              <a:t>0.1</a:t>
            </a:r>
            <a:r>
              <a:rPr lang="nb-NO" sz="1200" dirty="0" smtClean="0">
                <a:solidFill>
                  <a:srgbClr val="3333FF"/>
                </a:solidFill>
              </a:rPr>
              <a:t>Al</a:t>
            </a:r>
            <a:r>
              <a:rPr lang="nb-NO" sz="1200" baseline="-25000" dirty="0" smtClean="0">
                <a:solidFill>
                  <a:srgbClr val="3333FF"/>
                </a:solidFill>
              </a:rPr>
              <a:t>0.067</a:t>
            </a:r>
            <a:r>
              <a:rPr lang="nb-NO" sz="1200" dirty="0" smtClean="0">
                <a:solidFill>
                  <a:srgbClr val="3333FF"/>
                </a:solidFill>
              </a:rPr>
              <a:t>Si</a:t>
            </a:r>
            <a:r>
              <a:rPr lang="nb-NO" sz="1200" baseline="-25000" dirty="0" smtClean="0">
                <a:solidFill>
                  <a:srgbClr val="3333FF"/>
                </a:solidFill>
              </a:rPr>
              <a:t>0.1</a:t>
            </a:r>
            <a:r>
              <a:rPr lang="nb-NO" sz="1200" dirty="0" smtClean="0">
                <a:solidFill>
                  <a:srgbClr val="3333FF"/>
                </a:solidFill>
              </a:rPr>
              <a:t>    1+0.67+1 </a:t>
            </a:r>
            <a:r>
              <a:rPr lang="nb-NO" sz="1200" dirty="0">
                <a:solidFill>
                  <a:srgbClr val="3333FF"/>
                </a:solidFill>
              </a:rPr>
              <a:t>= </a:t>
            </a:r>
            <a:r>
              <a:rPr lang="nb-NO" sz="1200" dirty="0" smtClean="0">
                <a:solidFill>
                  <a:srgbClr val="3333FF"/>
                </a:solidFill>
              </a:rPr>
              <a:t>2.67,  </a:t>
            </a:r>
            <a:r>
              <a:rPr lang="nb-NO" sz="1200" dirty="0" smtClean="0">
                <a:solidFill>
                  <a:srgbClr val="9900CC"/>
                </a:solidFill>
              </a:rPr>
              <a:t>3.34%</a:t>
            </a:r>
            <a:endParaRPr lang="nb-NO" sz="1200" baseline="-25000" dirty="0" smtClean="0">
              <a:solidFill>
                <a:srgbClr val="9900CC"/>
              </a:solidFill>
            </a:endParaRPr>
          </a:p>
          <a:p>
            <a:pPr>
              <a:lnSpc>
                <a:spcPts val="1500"/>
              </a:lnSpc>
            </a:pPr>
            <a:r>
              <a:rPr lang="nb-NO" sz="1200" dirty="0" smtClean="0">
                <a:solidFill>
                  <a:srgbClr val="3333FF"/>
                </a:solidFill>
              </a:rPr>
              <a:t>Alm: </a:t>
            </a:r>
            <a:r>
              <a:rPr lang="nb-NO" sz="1200" dirty="0" err="1" smtClean="0">
                <a:solidFill>
                  <a:srgbClr val="FF0000"/>
                </a:solidFill>
              </a:rPr>
              <a:t>Fe</a:t>
            </a:r>
            <a:r>
              <a:rPr lang="nb-NO" sz="1200" baseline="30000" dirty="0" err="1" smtClean="0">
                <a:solidFill>
                  <a:srgbClr val="FF0000"/>
                </a:solidFill>
              </a:rPr>
              <a:t>2+</a:t>
            </a:r>
            <a:r>
              <a:rPr lang="nb-NO" sz="1200" baseline="-25000" dirty="0" err="1" smtClean="0">
                <a:solidFill>
                  <a:srgbClr val="FF0000"/>
                </a:solidFill>
              </a:rPr>
              <a:t>0.3</a:t>
            </a:r>
            <a:r>
              <a:rPr lang="nb-NO" sz="1200" dirty="0" err="1" smtClean="0">
                <a:solidFill>
                  <a:srgbClr val="3333FF"/>
                </a:solidFill>
              </a:rPr>
              <a:t>Al</a:t>
            </a:r>
            <a:r>
              <a:rPr lang="nb-NO" sz="1200" baseline="-25000" dirty="0" err="1" smtClean="0">
                <a:solidFill>
                  <a:srgbClr val="3333FF"/>
                </a:solidFill>
              </a:rPr>
              <a:t>0.2</a:t>
            </a:r>
            <a:r>
              <a:rPr lang="nb-NO" sz="1200" dirty="0" err="1" smtClean="0">
                <a:solidFill>
                  <a:srgbClr val="3333FF"/>
                </a:solidFill>
              </a:rPr>
              <a:t>Si</a:t>
            </a:r>
            <a:r>
              <a:rPr lang="nb-NO" sz="1200" baseline="-25000" dirty="0" err="1" smtClean="0">
                <a:solidFill>
                  <a:srgbClr val="3333FF"/>
                </a:solidFill>
              </a:rPr>
              <a:t>0.3</a:t>
            </a:r>
            <a:r>
              <a:rPr lang="nb-NO" sz="1200" dirty="0">
                <a:solidFill>
                  <a:srgbClr val="3333FF"/>
                </a:solidFill>
              </a:rPr>
              <a:t> </a:t>
            </a:r>
            <a:r>
              <a:rPr lang="nb-NO" sz="1200" dirty="0" smtClean="0">
                <a:solidFill>
                  <a:srgbClr val="3333FF"/>
                </a:solidFill>
              </a:rPr>
              <a:t>       3+2+3 </a:t>
            </a:r>
            <a:r>
              <a:rPr lang="nb-NO" sz="1200" dirty="0">
                <a:solidFill>
                  <a:srgbClr val="3333FF"/>
                </a:solidFill>
              </a:rPr>
              <a:t>= </a:t>
            </a:r>
            <a:r>
              <a:rPr lang="nb-NO" sz="1200" dirty="0" smtClean="0">
                <a:solidFill>
                  <a:srgbClr val="3333FF"/>
                </a:solidFill>
              </a:rPr>
              <a:t>8      </a:t>
            </a:r>
            <a:r>
              <a:rPr lang="nb-NO" sz="1200" dirty="0" smtClean="0">
                <a:solidFill>
                  <a:srgbClr val="9900CC"/>
                </a:solidFill>
              </a:rPr>
              <a:t>10%</a:t>
            </a:r>
            <a:endParaRPr lang="nb-NO" sz="1200" dirty="0">
              <a:solidFill>
                <a:srgbClr val="9900CC"/>
              </a:solidFill>
            </a:endParaRPr>
          </a:p>
          <a:p>
            <a:pPr>
              <a:lnSpc>
                <a:spcPts val="1500"/>
              </a:lnSpc>
            </a:pPr>
            <a:r>
              <a:rPr lang="nb-NO" sz="1200" dirty="0" smtClean="0">
                <a:solidFill>
                  <a:srgbClr val="3333FF"/>
                </a:solidFill>
              </a:rPr>
              <a:t>Pyr: </a:t>
            </a:r>
            <a:r>
              <a:rPr lang="nb-NO" sz="1200" dirty="0" err="1" smtClean="0">
                <a:solidFill>
                  <a:srgbClr val="3333FF"/>
                </a:solidFill>
              </a:rPr>
              <a:t>Mg</a:t>
            </a:r>
            <a:r>
              <a:rPr lang="nb-NO" sz="1200" baseline="-25000" dirty="0" err="1" smtClean="0">
                <a:solidFill>
                  <a:srgbClr val="3333FF"/>
                </a:solidFill>
              </a:rPr>
              <a:t>1.69</a:t>
            </a:r>
            <a:r>
              <a:rPr lang="nb-NO" sz="1200" dirty="0" err="1" smtClean="0">
                <a:solidFill>
                  <a:srgbClr val="FF0000"/>
                </a:solidFill>
              </a:rPr>
              <a:t>Al</a:t>
            </a:r>
            <a:r>
              <a:rPr lang="nb-NO" sz="1200" baseline="-25000" dirty="0" err="1" smtClean="0">
                <a:solidFill>
                  <a:srgbClr val="FF0000"/>
                </a:solidFill>
              </a:rPr>
              <a:t>1.13</a:t>
            </a:r>
            <a:r>
              <a:rPr lang="nb-NO" sz="1200" dirty="0" err="1" smtClean="0">
                <a:solidFill>
                  <a:srgbClr val="3333FF"/>
                </a:solidFill>
              </a:rPr>
              <a:t>Si</a:t>
            </a:r>
            <a:r>
              <a:rPr lang="nb-NO" sz="1200" baseline="-25000" dirty="0" err="1" smtClean="0">
                <a:solidFill>
                  <a:srgbClr val="3333FF"/>
                </a:solidFill>
              </a:rPr>
              <a:t>1.69</a:t>
            </a:r>
            <a:r>
              <a:rPr lang="nb-NO" sz="1200" dirty="0" smtClean="0">
                <a:solidFill>
                  <a:srgbClr val="3333FF"/>
                </a:solidFill>
              </a:rPr>
              <a:t>       16.9+11.3+16.9 </a:t>
            </a:r>
            <a:r>
              <a:rPr lang="nb-NO" sz="1200" dirty="0">
                <a:solidFill>
                  <a:srgbClr val="3333FF"/>
                </a:solidFill>
              </a:rPr>
              <a:t>= </a:t>
            </a:r>
            <a:r>
              <a:rPr lang="nb-NO" sz="1200" dirty="0" smtClean="0">
                <a:solidFill>
                  <a:srgbClr val="3333FF"/>
                </a:solidFill>
              </a:rPr>
              <a:t>45.1,   </a:t>
            </a:r>
            <a:r>
              <a:rPr lang="nb-NO" sz="1200" dirty="0" smtClean="0">
                <a:solidFill>
                  <a:srgbClr val="9900CC"/>
                </a:solidFill>
              </a:rPr>
              <a:t>56.4%</a:t>
            </a:r>
            <a:endParaRPr lang="nb-NO" sz="1200" baseline="-25000" dirty="0" smtClean="0">
              <a:solidFill>
                <a:srgbClr val="9900CC"/>
              </a:solidFill>
            </a:endParaRPr>
          </a:p>
          <a:p>
            <a:pPr>
              <a:lnSpc>
                <a:spcPts val="1500"/>
              </a:lnSpc>
            </a:pPr>
            <a:r>
              <a:rPr lang="nb-NO" sz="1200" dirty="0" smtClean="0">
                <a:solidFill>
                  <a:srgbClr val="3333FF"/>
                </a:solidFill>
              </a:rPr>
              <a:t>Maj </a:t>
            </a:r>
            <a:r>
              <a:rPr lang="nb-NO" sz="1000" dirty="0" smtClean="0">
                <a:solidFill>
                  <a:srgbClr val="3333FF"/>
                </a:solidFill>
              </a:rPr>
              <a:t>(rest of Mg and Si)</a:t>
            </a:r>
            <a:r>
              <a:rPr lang="nb-NO" sz="1200" dirty="0" smtClean="0">
                <a:solidFill>
                  <a:srgbClr val="3333FF"/>
                </a:solidFill>
              </a:rPr>
              <a:t>: Mg</a:t>
            </a:r>
            <a:r>
              <a:rPr lang="nb-NO" sz="1200" baseline="-25000" dirty="0" smtClean="0">
                <a:solidFill>
                  <a:srgbClr val="3333FF"/>
                </a:solidFill>
              </a:rPr>
              <a:t>0.41</a:t>
            </a:r>
            <a:r>
              <a:rPr lang="nb-NO" sz="1200" dirty="0" smtClean="0">
                <a:solidFill>
                  <a:srgbClr val="3333FF"/>
                </a:solidFill>
              </a:rPr>
              <a:t>Si</a:t>
            </a:r>
            <a:r>
              <a:rPr lang="nb-NO" sz="1200" baseline="-25000" dirty="0" smtClean="0">
                <a:solidFill>
                  <a:srgbClr val="3333FF"/>
                </a:solidFill>
              </a:rPr>
              <a:t>0.41</a:t>
            </a:r>
            <a:r>
              <a:rPr lang="nb-NO" sz="1200" dirty="0" smtClean="0">
                <a:solidFill>
                  <a:srgbClr val="3333FF"/>
                </a:solidFill>
              </a:rPr>
              <a:t>  4.1+4.1 </a:t>
            </a:r>
            <a:r>
              <a:rPr lang="nb-NO" sz="1200" dirty="0">
                <a:solidFill>
                  <a:srgbClr val="3333FF"/>
                </a:solidFill>
              </a:rPr>
              <a:t>= </a:t>
            </a:r>
            <a:r>
              <a:rPr lang="nb-NO" sz="1200" dirty="0" smtClean="0">
                <a:solidFill>
                  <a:srgbClr val="3333FF"/>
                </a:solidFill>
              </a:rPr>
              <a:t>8.2,  </a:t>
            </a:r>
            <a:r>
              <a:rPr lang="nb-NO" sz="1200" dirty="0" smtClean="0">
                <a:solidFill>
                  <a:srgbClr val="9900CC"/>
                </a:solidFill>
              </a:rPr>
              <a:t>10.3%</a:t>
            </a:r>
            <a:endParaRPr lang="nb-NO" sz="1200" dirty="0">
              <a:solidFill>
                <a:srgbClr val="9900CC"/>
              </a:solidFill>
            </a:endParaRPr>
          </a:p>
        </p:txBody>
      </p:sp>
      <p:sp>
        <p:nvSpPr>
          <p:cNvPr id="12" name="TextBox 11"/>
          <p:cNvSpPr txBox="1"/>
          <p:nvPr/>
        </p:nvSpPr>
        <p:spPr>
          <a:xfrm>
            <a:off x="2137111" y="6393160"/>
            <a:ext cx="4415118" cy="1438855"/>
          </a:xfrm>
          <a:prstGeom prst="rect">
            <a:avLst/>
          </a:prstGeom>
          <a:noFill/>
        </p:spPr>
        <p:txBody>
          <a:bodyPr wrap="square" rtlCol="0">
            <a:spAutoFit/>
          </a:bodyPr>
          <a:lstStyle/>
          <a:p>
            <a:pPr>
              <a:lnSpc>
                <a:spcPts val="1500"/>
              </a:lnSpc>
            </a:pPr>
            <a:r>
              <a:rPr lang="nb-NO" sz="1200" dirty="0" smtClean="0">
                <a:solidFill>
                  <a:srgbClr val="3333FF"/>
                </a:solidFill>
              </a:rPr>
              <a:t>	               </a:t>
            </a:r>
            <a:r>
              <a:rPr lang="nb-NO" sz="1200" dirty="0" err="1" smtClean="0">
                <a:solidFill>
                  <a:srgbClr val="3333FF"/>
                </a:solidFill>
              </a:rPr>
              <a:t>Cation</a:t>
            </a:r>
            <a:r>
              <a:rPr lang="nb-NO" sz="1200" dirty="0" smtClean="0">
                <a:solidFill>
                  <a:srgbClr val="3333FF"/>
                </a:solidFill>
              </a:rPr>
              <a:t> </a:t>
            </a:r>
            <a:r>
              <a:rPr lang="nb-NO" sz="1200" dirty="0" err="1" smtClean="0">
                <a:solidFill>
                  <a:srgbClr val="3333FF"/>
                </a:solidFill>
              </a:rPr>
              <a:t>proportions</a:t>
            </a:r>
            <a:r>
              <a:rPr lang="nb-NO" sz="1200" dirty="0">
                <a:solidFill>
                  <a:srgbClr val="3333FF"/>
                </a:solidFill>
              </a:rPr>
              <a:t> ~ 80, </a:t>
            </a:r>
            <a:r>
              <a:rPr lang="nb-NO" sz="1200" dirty="0">
                <a:solidFill>
                  <a:srgbClr val="9900CC"/>
                </a:solidFill>
              </a:rPr>
              <a:t>norm. to 100%</a:t>
            </a:r>
          </a:p>
          <a:p>
            <a:pPr>
              <a:lnSpc>
                <a:spcPts val="1500"/>
              </a:lnSpc>
            </a:pPr>
            <a:r>
              <a:rPr lang="nb-NO" sz="1200" dirty="0" smtClean="0">
                <a:solidFill>
                  <a:srgbClr val="3333FF"/>
                </a:solidFill>
              </a:rPr>
              <a:t>Andr: Ca</a:t>
            </a:r>
            <a:r>
              <a:rPr lang="nb-NO" sz="1200" baseline="-25000" dirty="0" smtClean="0">
                <a:solidFill>
                  <a:srgbClr val="3333FF"/>
                </a:solidFill>
              </a:rPr>
              <a:t>0.15</a:t>
            </a:r>
            <a:r>
              <a:rPr lang="nb-NO" sz="1200" dirty="0" smtClean="0">
                <a:solidFill>
                  <a:srgbClr val="FF0000"/>
                </a:solidFill>
              </a:rPr>
              <a:t>Fe</a:t>
            </a:r>
            <a:r>
              <a:rPr lang="nb-NO" sz="1200" baseline="30000" dirty="0" smtClean="0">
                <a:solidFill>
                  <a:srgbClr val="FF0000"/>
                </a:solidFill>
              </a:rPr>
              <a:t>3+</a:t>
            </a:r>
            <a:r>
              <a:rPr lang="nb-NO" sz="1200" baseline="-25000" dirty="0" smtClean="0">
                <a:solidFill>
                  <a:srgbClr val="FF0000"/>
                </a:solidFill>
              </a:rPr>
              <a:t>0.1</a:t>
            </a:r>
            <a:r>
              <a:rPr lang="nb-NO" sz="1200" dirty="0" smtClean="0">
                <a:solidFill>
                  <a:srgbClr val="3333FF"/>
                </a:solidFill>
              </a:rPr>
              <a:t>Si</a:t>
            </a:r>
            <a:r>
              <a:rPr lang="nb-NO" sz="1200" baseline="-25000" dirty="0" smtClean="0">
                <a:solidFill>
                  <a:srgbClr val="3333FF"/>
                </a:solidFill>
              </a:rPr>
              <a:t>0.15</a:t>
            </a:r>
            <a:r>
              <a:rPr lang="nb-NO" sz="1200" dirty="0">
                <a:solidFill>
                  <a:srgbClr val="3333FF"/>
                </a:solidFill>
              </a:rPr>
              <a:t> </a:t>
            </a:r>
            <a:r>
              <a:rPr lang="nb-NO" sz="1200" dirty="0" smtClean="0">
                <a:solidFill>
                  <a:srgbClr val="3333FF"/>
                </a:solidFill>
              </a:rPr>
              <a:t>  1.5+1+1.5 </a:t>
            </a:r>
            <a:r>
              <a:rPr lang="nb-NO" sz="1200" dirty="0">
                <a:solidFill>
                  <a:srgbClr val="3333FF"/>
                </a:solidFill>
              </a:rPr>
              <a:t>= </a:t>
            </a:r>
            <a:r>
              <a:rPr lang="nb-NO" sz="1200" dirty="0" smtClean="0">
                <a:solidFill>
                  <a:srgbClr val="3333FF"/>
                </a:solidFill>
              </a:rPr>
              <a:t>4,    </a:t>
            </a:r>
            <a:r>
              <a:rPr lang="nb-NO" sz="1200" dirty="0" smtClean="0">
                <a:solidFill>
                  <a:srgbClr val="9900CC"/>
                </a:solidFill>
              </a:rPr>
              <a:t>5%</a:t>
            </a:r>
            <a:endParaRPr lang="nb-NO" sz="1200" baseline="-25000" dirty="0">
              <a:solidFill>
                <a:srgbClr val="9900CC"/>
              </a:solidFill>
            </a:endParaRPr>
          </a:p>
          <a:p>
            <a:pPr>
              <a:lnSpc>
                <a:spcPts val="1500"/>
              </a:lnSpc>
            </a:pPr>
            <a:r>
              <a:rPr lang="nb-NO" sz="1200" strike="sngStrike" dirty="0" smtClean="0">
                <a:solidFill>
                  <a:srgbClr val="3333FF"/>
                </a:solidFill>
              </a:rPr>
              <a:t>Gros:</a:t>
            </a:r>
            <a:r>
              <a:rPr lang="nb-NO" sz="1200" dirty="0" smtClean="0">
                <a:solidFill>
                  <a:srgbClr val="3333FF"/>
                </a:solidFill>
              </a:rPr>
              <a:t> </a:t>
            </a:r>
            <a:r>
              <a:rPr lang="nb-NO" sz="1200" dirty="0" smtClean="0">
                <a:solidFill>
                  <a:srgbClr val="FF0000"/>
                </a:solidFill>
              </a:rPr>
              <a:t>No</a:t>
            </a:r>
            <a:r>
              <a:rPr lang="nb-NO" sz="1200" dirty="0" smtClean="0">
                <a:solidFill>
                  <a:srgbClr val="3333FF"/>
                </a:solidFill>
              </a:rPr>
              <a:t> </a:t>
            </a:r>
            <a:r>
              <a:rPr lang="nb-NO" sz="1200" dirty="0" smtClean="0">
                <a:solidFill>
                  <a:srgbClr val="FF0000"/>
                </a:solidFill>
              </a:rPr>
              <a:t>more</a:t>
            </a:r>
            <a:r>
              <a:rPr lang="nb-NO" sz="1200" dirty="0" smtClean="0">
                <a:solidFill>
                  <a:srgbClr val="3333FF"/>
                </a:solidFill>
              </a:rPr>
              <a:t> </a:t>
            </a:r>
            <a:r>
              <a:rPr lang="nb-NO" sz="1200" dirty="0" smtClean="0">
                <a:solidFill>
                  <a:srgbClr val="FF0000"/>
                </a:solidFill>
              </a:rPr>
              <a:t>Ca</a:t>
            </a:r>
            <a:r>
              <a:rPr lang="nb-NO" sz="1200" dirty="0">
                <a:solidFill>
                  <a:srgbClr val="3333FF"/>
                </a:solidFill>
              </a:rPr>
              <a:t> </a:t>
            </a:r>
            <a:r>
              <a:rPr lang="nb-NO" sz="1200" dirty="0" smtClean="0">
                <a:solidFill>
                  <a:srgbClr val="3333FF"/>
                </a:solidFill>
              </a:rPr>
              <a:t>         </a:t>
            </a:r>
          </a:p>
          <a:p>
            <a:pPr>
              <a:lnSpc>
                <a:spcPts val="1500"/>
              </a:lnSpc>
            </a:pPr>
            <a:r>
              <a:rPr lang="nb-NO" sz="1200" dirty="0" smtClean="0">
                <a:solidFill>
                  <a:srgbClr val="3333FF"/>
                </a:solidFill>
              </a:rPr>
              <a:t>Spes: </a:t>
            </a:r>
            <a:r>
              <a:rPr lang="nb-NO" sz="1200" dirty="0" smtClean="0">
                <a:solidFill>
                  <a:srgbClr val="FF0000"/>
                </a:solidFill>
              </a:rPr>
              <a:t>Mn</a:t>
            </a:r>
            <a:r>
              <a:rPr lang="nb-NO" sz="1200" baseline="-25000" dirty="0" smtClean="0">
                <a:solidFill>
                  <a:srgbClr val="FF0000"/>
                </a:solidFill>
              </a:rPr>
              <a:t>0.15</a:t>
            </a:r>
            <a:r>
              <a:rPr lang="nb-NO" sz="1200" dirty="0" smtClean="0">
                <a:solidFill>
                  <a:srgbClr val="3333FF"/>
                </a:solidFill>
              </a:rPr>
              <a:t>Al</a:t>
            </a:r>
            <a:r>
              <a:rPr lang="nb-NO" sz="1200" baseline="-25000" dirty="0" smtClean="0">
                <a:solidFill>
                  <a:srgbClr val="3333FF"/>
                </a:solidFill>
              </a:rPr>
              <a:t>0.1</a:t>
            </a:r>
            <a:r>
              <a:rPr lang="nb-NO" sz="1200" dirty="0" smtClean="0">
                <a:solidFill>
                  <a:srgbClr val="3333FF"/>
                </a:solidFill>
              </a:rPr>
              <a:t>Si</a:t>
            </a:r>
            <a:r>
              <a:rPr lang="nb-NO" sz="1200" baseline="-25000" dirty="0" smtClean="0">
                <a:solidFill>
                  <a:srgbClr val="3333FF"/>
                </a:solidFill>
              </a:rPr>
              <a:t>0.15</a:t>
            </a:r>
            <a:r>
              <a:rPr lang="nb-NO" sz="1200" dirty="0">
                <a:solidFill>
                  <a:srgbClr val="3333FF"/>
                </a:solidFill>
              </a:rPr>
              <a:t> </a:t>
            </a:r>
            <a:r>
              <a:rPr lang="nb-NO" sz="1200" dirty="0" smtClean="0">
                <a:solidFill>
                  <a:srgbClr val="3333FF"/>
                </a:solidFill>
              </a:rPr>
              <a:t>     1.5+1+1.5 </a:t>
            </a:r>
            <a:r>
              <a:rPr lang="nb-NO" sz="1200" dirty="0">
                <a:solidFill>
                  <a:srgbClr val="3333FF"/>
                </a:solidFill>
              </a:rPr>
              <a:t>= </a:t>
            </a:r>
            <a:r>
              <a:rPr lang="nb-NO" sz="1200" dirty="0" smtClean="0">
                <a:solidFill>
                  <a:srgbClr val="3333FF"/>
                </a:solidFill>
              </a:rPr>
              <a:t>4,    </a:t>
            </a:r>
            <a:r>
              <a:rPr lang="nb-NO" sz="1200" dirty="0" smtClean="0">
                <a:solidFill>
                  <a:srgbClr val="9900CC"/>
                </a:solidFill>
              </a:rPr>
              <a:t>5%</a:t>
            </a:r>
            <a:endParaRPr lang="nb-NO" sz="1200" baseline="-25000" dirty="0">
              <a:solidFill>
                <a:srgbClr val="9900CC"/>
              </a:solidFill>
            </a:endParaRPr>
          </a:p>
          <a:p>
            <a:pPr>
              <a:lnSpc>
                <a:spcPts val="1500"/>
              </a:lnSpc>
            </a:pPr>
            <a:r>
              <a:rPr lang="nb-NO" sz="1200" dirty="0" smtClean="0">
                <a:solidFill>
                  <a:srgbClr val="3333FF"/>
                </a:solidFill>
              </a:rPr>
              <a:t>Alm: </a:t>
            </a:r>
            <a:r>
              <a:rPr lang="nb-NO" sz="1200" dirty="0" err="1" smtClean="0">
                <a:solidFill>
                  <a:srgbClr val="FF0000"/>
                </a:solidFill>
              </a:rPr>
              <a:t>Fe</a:t>
            </a:r>
            <a:r>
              <a:rPr lang="nb-NO" sz="1200" baseline="30000" dirty="0" err="1" smtClean="0">
                <a:solidFill>
                  <a:srgbClr val="FF0000"/>
                </a:solidFill>
              </a:rPr>
              <a:t>2+</a:t>
            </a:r>
            <a:r>
              <a:rPr lang="nb-NO" sz="1200" baseline="-25000" dirty="0" err="1" smtClean="0">
                <a:solidFill>
                  <a:srgbClr val="FF0000"/>
                </a:solidFill>
              </a:rPr>
              <a:t>0.15</a:t>
            </a:r>
            <a:r>
              <a:rPr lang="nb-NO" sz="1200" dirty="0" err="1" smtClean="0">
                <a:solidFill>
                  <a:srgbClr val="3333FF"/>
                </a:solidFill>
              </a:rPr>
              <a:t>Al</a:t>
            </a:r>
            <a:r>
              <a:rPr lang="nb-NO" sz="1200" baseline="-25000" dirty="0" err="1" smtClean="0">
                <a:solidFill>
                  <a:srgbClr val="3333FF"/>
                </a:solidFill>
              </a:rPr>
              <a:t>0.1</a:t>
            </a:r>
            <a:r>
              <a:rPr lang="nb-NO" sz="1200" dirty="0" err="1" smtClean="0">
                <a:solidFill>
                  <a:srgbClr val="3333FF"/>
                </a:solidFill>
              </a:rPr>
              <a:t>Si</a:t>
            </a:r>
            <a:r>
              <a:rPr lang="nb-NO" sz="1200" baseline="-25000" dirty="0" err="1" smtClean="0">
                <a:solidFill>
                  <a:srgbClr val="3333FF"/>
                </a:solidFill>
              </a:rPr>
              <a:t>0.15</a:t>
            </a:r>
            <a:r>
              <a:rPr lang="nb-NO" sz="1200" dirty="0">
                <a:solidFill>
                  <a:srgbClr val="3333FF"/>
                </a:solidFill>
              </a:rPr>
              <a:t> </a:t>
            </a:r>
            <a:r>
              <a:rPr lang="nb-NO" sz="1200" dirty="0" smtClean="0">
                <a:solidFill>
                  <a:srgbClr val="3333FF"/>
                </a:solidFill>
              </a:rPr>
              <a:t>     </a:t>
            </a:r>
            <a:r>
              <a:rPr lang="nb-NO" sz="1200" dirty="0">
                <a:solidFill>
                  <a:srgbClr val="3333FF"/>
                </a:solidFill>
              </a:rPr>
              <a:t>1.5+1+1.5 = </a:t>
            </a:r>
            <a:r>
              <a:rPr lang="nb-NO" sz="1200" dirty="0" smtClean="0">
                <a:solidFill>
                  <a:srgbClr val="3333FF"/>
                </a:solidFill>
              </a:rPr>
              <a:t>4,    </a:t>
            </a:r>
            <a:r>
              <a:rPr lang="nb-NO" sz="1200" dirty="0" smtClean="0">
                <a:solidFill>
                  <a:srgbClr val="9900CC"/>
                </a:solidFill>
              </a:rPr>
              <a:t>5%</a:t>
            </a:r>
            <a:endParaRPr lang="nb-NO" sz="1200" baseline="-25000" dirty="0">
              <a:solidFill>
                <a:srgbClr val="9900CC"/>
              </a:solidFill>
            </a:endParaRPr>
          </a:p>
          <a:p>
            <a:pPr>
              <a:lnSpc>
                <a:spcPts val="1500"/>
              </a:lnSpc>
            </a:pPr>
            <a:r>
              <a:rPr lang="nb-NO" sz="1200" dirty="0" smtClean="0">
                <a:solidFill>
                  <a:srgbClr val="3333FF"/>
                </a:solidFill>
              </a:rPr>
              <a:t>Pyr: Mg</a:t>
            </a:r>
            <a:r>
              <a:rPr lang="nb-NO" sz="1200" baseline="-25000" dirty="0" smtClean="0">
                <a:solidFill>
                  <a:srgbClr val="3333FF"/>
                </a:solidFill>
              </a:rPr>
              <a:t>1.65</a:t>
            </a:r>
            <a:r>
              <a:rPr lang="nb-NO" sz="1200" dirty="0" smtClean="0">
                <a:solidFill>
                  <a:srgbClr val="FF0000"/>
                </a:solidFill>
              </a:rPr>
              <a:t>Al</a:t>
            </a:r>
            <a:r>
              <a:rPr lang="nb-NO" sz="1200" baseline="-25000" dirty="0" smtClean="0">
                <a:solidFill>
                  <a:srgbClr val="FF0000"/>
                </a:solidFill>
              </a:rPr>
              <a:t>1.1</a:t>
            </a:r>
            <a:r>
              <a:rPr lang="nb-NO" sz="1200" dirty="0" smtClean="0">
                <a:solidFill>
                  <a:srgbClr val="3333FF"/>
                </a:solidFill>
              </a:rPr>
              <a:t>Si</a:t>
            </a:r>
            <a:r>
              <a:rPr lang="nb-NO" sz="1200" baseline="-25000" dirty="0" smtClean="0">
                <a:solidFill>
                  <a:srgbClr val="3333FF"/>
                </a:solidFill>
              </a:rPr>
              <a:t>1.65</a:t>
            </a:r>
            <a:r>
              <a:rPr lang="nb-NO" sz="1200" dirty="0">
                <a:solidFill>
                  <a:srgbClr val="3333FF"/>
                </a:solidFill>
              </a:rPr>
              <a:t> </a:t>
            </a:r>
            <a:r>
              <a:rPr lang="nb-NO" sz="1200" dirty="0" smtClean="0">
                <a:solidFill>
                  <a:srgbClr val="3333FF"/>
                </a:solidFill>
              </a:rPr>
              <a:t>         16.5+11+16.5 </a:t>
            </a:r>
            <a:r>
              <a:rPr lang="nb-NO" sz="1200" dirty="0">
                <a:solidFill>
                  <a:srgbClr val="3333FF"/>
                </a:solidFill>
              </a:rPr>
              <a:t>= </a:t>
            </a:r>
            <a:r>
              <a:rPr lang="nb-NO" sz="1200" dirty="0" smtClean="0">
                <a:solidFill>
                  <a:srgbClr val="3333FF"/>
                </a:solidFill>
              </a:rPr>
              <a:t>44,  </a:t>
            </a:r>
            <a:r>
              <a:rPr lang="nb-NO" sz="1200" dirty="0" smtClean="0">
                <a:solidFill>
                  <a:srgbClr val="9900CC"/>
                </a:solidFill>
              </a:rPr>
              <a:t>55%</a:t>
            </a:r>
            <a:endParaRPr lang="nb-NO" sz="1200" baseline="-25000" dirty="0">
              <a:solidFill>
                <a:srgbClr val="9900CC"/>
              </a:solidFill>
            </a:endParaRPr>
          </a:p>
          <a:p>
            <a:pPr>
              <a:lnSpc>
                <a:spcPts val="1500"/>
              </a:lnSpc>
            </a:pPr>
            <a:r>
              <a:rPr lang="nb-NO" sz="1200" dirty="0" smtClean="0">
                <a:solidFill>
                  <a:srgbClr val="3333FF"/>
                </a:solidFill>
              </a:rPr>
              <a:t>Maj (rest of Mg and Si): Mg</a:t>
            </a:r>
            <a:r>
              <a:rPr lang="nb-NO" sz="1200" baseline="-25000" dirty="0" smtClean="0">
                <a:solidFill>
                  <a:srgbClr val="3333FF"/>
                </a:solidFill>
              </a:rPr>
              <a:t>1.2</a:t>
            </a:r>
            <a:r>
              <a:rPr lang="nb-NO" sz="1200" dirty="0" smtClean="0">
                <a:solidFill>
                  <a:srgbClr val="3333FF"/>
                </a:solidFill>
              </a:rPr>
              <a:t>Si</a:t>
            </a:r>
            <a:r>
              <a:rPr lang="nb-NO" sz="1200" baseline="-25000" dirty="0" smtClean="0">
                <a:solidFill>
                  <a:srgbClr val="3333FF"/>
                </a:solidFill>
              </a:rPr>
              <a:t>1.2</a:t>
            </a:r>
            <a:r>
              <a:rPr lang="nb-NO" sz="1200" dirty="0">
                <a:solidFill>
                  <a:srgbClr val="3333FF"/>
                </a:solidFill>
              </a:rPr>
              <a:t> </a:t>
            </a:r>
            <a:r>
              <a:rPr lang="nb-NO" sz="1200" dirty="0" smtClean="0">
                <a:solidFill>
                  <a:srgbClr val="3333FF"/>
                </a:solidFill>
              </a:rPr>
              <a:t>12+12 </a:t>
            </a:r>
            <a:r>
              <a:rPr lang="nb-NO" sz="1200" dirty="0">
                <a:solidFill>
                  <a:srgbClr val="3333FF"/>
                </a:solidFill>
              </a:rPr>
              <a:t>= </a:t>
            </a:r>
            <a:r>
              <a:rPr lang="nb-NO" sz="1200" dirty="0" smtClean="0">
                <a:solidFill>
                  <a:srgbClr val="3333FF"/>
                </a:solidFill>
              </a:rPr>
              <a:t>24,   </a:t>
            </a:r>
            <a:r>
              <a:rPr lang="nb-NO" sz="1200" dirty="0" smtClean="0">
                <a:solidFill>
                  <a:srgbClr val="9900CC"/>
                </a:solidFill>
              </a:rPr>
              <a:t>30%</a:t>
            </a:r>
            <a:endParaRPr lang="nb-NO" sz="1200" baseline="-25000" dirty="0">
              <a:solidFill>
                <a:srgbClr val="9900CC"/>
              </a:solidFill>
            </a:endParaRPr>
          </a:p>
        </p:txBody>
      </p:sp>
      <p:sp>
        <p:nvSpPr>
          <p:cNvPr id="13" name="TextBox 12"/>
          <p:cNvSpPr txBox="1"/>
          <p:nvPr/>
        </p:nvSpPr>
        <p:spPr>
          <a:xfrm>
            <a:off x="2124100" y="8193360"/>
            <a:ext cx="4472718" cy="1631216"/>
          </a:xfrm>
          <a:prstGeom prst="rect">
            <a:avLst/>
          </a:prstGeom>
          <a:noFill/>
        </p:spPr>
        <p:txBody>
          <a:bodyPr wrap="square" rtlCol="0">
            <a:spAutoFit/>
          </a:bodyPr>
          <a:lstStyle/>
          <a:p>
            <a:pPr>
              <a:lnSpc>
                <a:spcPts val="1500"/>
              </a:lnSpc>
            </a:pPr>
            <a:r>
              <a:rPr lang="nb-NO" sz="1200" dirty="0" smtClean="0">
                <a:solidFill>
                  <a:srgbClr val="3333FF"/>
                </a:solidFill>
              </a:rPr>
              <a:t>	               </a:t>
            </a:r>
            <a:r>
              <a:rPr lang="nb-NO" sz="1200" dirty="0" err="1" smtClean="0">
                <a:solidFill>
                  <a:srgbClr val="3333FF"/>
                </a:solidFill>
              </a:rPr>
              <a:t>Cation</a:t>
            </a:r>
            <a:r>
              <a:rPr lang="nb-NO" sz="1200" dirty="0" smtClean="0">
                <a:solidFill>
                  <a:srgbClr val="3333FF"/>
                </a:solidFill>
              </a:rPr>
              <a:t> </a:t>
            </a:r>
            <a:r>
              <a:rPr lang="nb-NO" sz="1200" dirty="0" err="1" smtClean="0">
                <a:solidFill>
                  <a:srgbClr val="3333FF"/>
                </a:solidFill>
              </a:rPr>
              <a:t>proportions</a:t>
            </a:r>
            <a:r>
              <a:rPr lang="nb-NO" sz="1200" dirty="0">
                <a:solidFill>
                  <a:srgbClr val="3333FF"/>
                </a:solidFill>
              </a:rPr>
              <a:t> ~ 80, </a:t>
            </a:r>
            <a:r>
              <a:rPr lang="nb-NO" sz="1200" dirty="0">
                <a:solidFill>
                  <a:srgbClr val="9900CC"/>
                </a:solidFill>
              </a:rPr>
              <a:t>norm. to 100%</a:t>
            </a:r>
          </a:p>
          <a:p>
            <a:pPr>
              <a:lnSpc>
                <a:spcPts val="1500"/>
              </a:lnSpc>
            </a:pPr>
            <a:r>
              <a:rPr lang="nb-NO" sz="1200" dirty="0" err="1" smtClean="0">
                <a:solidFill>
                  <a:srgbClr val="3333FF"/>
                </a:solidFill>
              </a:rPr>
              <a:t>Andr</a:t>
            </a:r>
            <a:r>
              <a:rPr lang="nb-NO" sz="1200" dirty="0" smtClean="0">
                <a:solidFill>
                  <a:srgbClr val="3333FF"/>
                </a:solidFill>
              </a:rPr>
              <a:t>: </a:t>
            </a:r>
            <a:r>
              <a:rPr lang="nb-NO" sz="1200" dirty="0" err="1" smtClean="0">
                <a:solidFill>
                  <a:srgbClr val="3333FF"/>
                </a:solidFill>
              </a:rPr>
              <a:t>Ca</a:t>
            </a:r>
            <a:r>
              <a:rPr lang="nb-NO" sz="1200" baseline="-25000" dirty="0" err="1" smtClean="0">
                <a:solidFill>
                  <a:srgbClr val="3333FF"/>
                </a:solidFill>
              </a:rPr>
              <a:t>0.3</a:t>
            </a:r>
            <a:r>
              <a:rPr lang="nb-NO" sz="1200" dirty="0" err="1" smtClean="0">
                <a:solidFill>
                  <a:srgbClr val="FF0000"/>
                </a:solidFill>
              </a:rPr>
              <a:t>Fe</a:t>
            </a:r>
            <a:r>
              <a:rPr lang="nb-NO" sz="1200" baseline="30000" dirty="0" err="1" smtClean="0">
                <a:solidFill>
                  <a:srgbClr val="FF0000"/>
                </a:solidFill>
              </a:rPr>
              <a:t>3+</a:t>
            </a:r>
            <a:r>
              <a:rPr lang="nb-NO" sz="1200" baseline="-25000" dirty="0" err="1" smtClean="0">
                <a:solidFill>
                  <a:srgbClr val="FF0000"/>
                </a:solidFill>
              </a:rPr>
              <a:t>0.2</a:t>
            </a:r>
            <a:r>
              <a:rPr lang="nb-NO" sz="1200" dirty="0" err="1" smtClean="0">
                <a:solidFill>
                  <a:srgbClr val="3333FF"/>
                </a:solidFill>
              </a:rPr>
              <a:t>Si</a:t>
            </a:r>
            <a:r>
              <a:rPr lang="nb-NO" sz="1200" baseline="-25000" dirty="0" err="1" smtClean="0">
                <a:solidFill>
                  <a:srgbClr val="3333FF"/>
                </a:solidFill>
              </a:rPr>
              <a:t>0.3</a:t>
            </a:r>
            <a:r>
              <a:rPr lang="nb-NO" sz="1200" dirty="0" smtClean="0">
                <a:solidFill>
                  <a:srgbClr val="3333FF"/>
                </a:solidFill>
              </a:rPr>
              <a:t>        3+2+3 </a:t>
            </a:r>
            <a:r>
              <a:rPr lang="nb-NO" sz="1200" dirty="0">
                <a:solidFill>
                  <a:srgbClr val="3333FF"/>
                </a:solidFill>
              </a:rPr>
              <a:t>= </a:t>
            </a:r>
            <a:r>
              <a:rPr lang="nb-NO" sz="1200" dirty="0" smtClean="0">
                <a:solidFill>
                  <a:srgbClr val="3333FF"/>
                </a:solidFill>
              </a:rPr>
              <a:t>8,    </a:t>
            </a:r>
            <a:r>
              <a:rPr lang="nb-NO" sz="1200" dirty="0" smtClean="0">
                <a:solidFill>
                  <a:srgbClr val="9900CC"/>
                </a:solidFill>
              </a:rPr>
              <a:t>10%</a:t>
            </a:r>
            <a:endParaRPr lang="nb-NO" sz="1200" baseline="-25000" dirty="0">
              <a:solidFill>
                <a:srgbClr val="9900CC"/>
              </a:solidFill>
            </a:endParaRPr>
          </a:p>
          <a:p>
            <a:pPr>
              <a:lnSpc>
                <a:spcPts val="1500"/>
              </a:lnSpc>
            </a:pPr>
            <a:r>
              <a:rPr lang="nb-NO" sz="1200" strike="sngStrike" dirty="0">
                <a:solidFill>
                  <a:srgbClr val="3333FF"/>
                </a:solidFill>
              </a:rPr>
              <a:t>Gross:</a:t>
            </a:r>
            <a:r>
              <a:rPr lang="nb-NO" sz="1200" dirty="0">
                <a:solidFill>
                  <a:srgbClr val="3333FF"/>
                </a:solidFill>
              </a:rPr>
              <a:t> </a:t>
            </a:r>
            <a:r>
              <a:rPr lang="nb-NO" sz="1200" dirty="0">
                <a:solidFill>
                  <a:srgbClr val="FF0000"/>
                </a:solidFill>
              </a:rPr>
              <a:t>No</a:t>
            </a:r>
            <a:r>
              <a:rPr lang="nb-NO" sz="1200" dirty="0">
                <a:solidFill>
                  <a:srgbClr val="3333FF"/>
                </a:solidFill>
              </a:rPr>
              <a:t> </a:t>
            </a:r>
            <a:r>
              <a:rPr lang="nb-NO" sz="1200" dirty="0">
                <a:solidFill>
                  <a:srgbClr val="FF0000"/>
                </a:solidFill>
              </a:rPr>
              <a:t>more</a:t>
            </a:r>
            <a:r>
              <a:rPr lang="nb-NO" sz="1200" dirty="0">
                <a:solidFill>
                  <a:srgbClr val="3333FF"/>
                </a:solidFill>
              </a:rPr>
              <a:t> </a:t>
            </a:r>
            <a:r>
              <a:rPr lang="nb-NO" sz="1200" dirty="0" err="1">
                <a:solidFill>
                  <a:srgbClr val="FF0000"/>
                </a:solidFill>
              </a:rPr>
              <a:t>Ca</a:t>
            </a:r>
            <a:r>
              <a:rPr lang="nb-NO" sz="1200" dirty="0">
                <a:solidFill>
                  <a:srgbClr val="3333FF"/>
                </a:solidFill>
              </a:rPr>
              <a:t>          </a:t>
            </a:r>
          </a:p>
          <a:p>
            <a:pPr>
              <a:lnSpc>
                <a:spcPts val="1500"/>
              </a:lnSpc>
            </a:pPr>
            <a:r>
              <a:rPr lang="nb-NO" sz="1200" dirty="0" err="1" smtClean="0">
                <a:solidFill>
                  <a:srgbClr val="3333FF"/>
                </a:solidFill>
              </a:rPr>
              <a:t>Skiag</a:t>
            </a:r>
            <a:r>
              <a:rPr lang="nb-NO" sz="1200" dirty="0" smtClean="0">
                <a:solidFill>
                  <a:srgbClr val="3333FF"/>
                </a:solidFill>
              </a:rPr>
              <a:t>: </a:t>
            </a:r>
            <a:r>
              <a:rPr lang="nb-NO" sz="1200" dirty="0" err="1" smtClean="0">
                <a:solidFill>
                  <a:srgbClr val="FF0000"/>
                </a:solidFill>
              </a:rPr>
              <a:t>Fe</a:t>
            </a:r>
            <a:r>
              <a:rPr lang="nb-NO" sz="1200" baseline="30000" dirty="0" err="1" smtClean="0">
                <a:solidFill>
                  <a:srgbClr val="FF0000"/>
                </a:solidFill>
              </a:rPr>
              <a:t>3+</a:t>
            </a:r>
            <a:r>
              <a:rPr lang="nb-NO" sz="1200" baseline="-25000" dirty="0" err="1" smtClean="0">
                <a:solidFill>
                  <a:srgbClr val="FF0000"/>
                </a:solidFill>
              </a:rPr>
              <a:t>0.3</a:t>
            </a:r>
            <a:r>
              <a:rPr lang="nb-NO" sz="1200" dirty="0" err="1" smtClean="0">
                <a:solidFill>
                  <a:srgbClr val="FF0000"/>
                </a:solidFill>
              </a:rPr>
              <a:t>Fe</a:t>
            </a:r>
            <a:r>
              <a:rPr lang="nb-NO" sz="1200" baseline="30000" dirty="0" err="1" smtClean="0">
                <a:solidFill>
                  <a:srgbClr val="FF0000"/>
                </a:solidFill>
              </a:rPr>
              <a:t>3+</a:t>
            </a:r>
            <a:r>
              <a:rPr lang="nb-NO" sz="1200" baseline="-25000" dirty="0" err="1" smtClean="0">
                <a:solidFill>
                  <a:srgbClr val="FF0000"/>
                </a:solidFill>
              </a:rPr>
              <a:t>0.2</a:t>
            </a:r>
            <a:r>
              <a:rPr lang="nb-NO" sz="1200" dirty="0" err="1" smtClean="0">
                <a:solidFill>
                  <a:srgbClr val="3333FF"/>
                </a:solidFill>
              </a:rPr>
              <a:t>Si</a:t>
            </a:r>
            <a:r>
              <a:rPr lang="nb-NO" sz="1200" baseline="-25000" dirty="0" err="1" smtClean="0">
                <a:solidFill>
                  <a:srgbClr val="3333FF"/>
                </a:solidFill>
              </a:rPr>
              <a:t>0.3</a:t>
            </a:r>
            <a:r>
              <a:rPr lang="nb-NO" sz="1200" dirty="0" smtClean="0">
                <a:solidFill>
                  <a:srgbClr val="3333FF"/>
                </a:solidFill>
              </a:rPr>
              <a:t>     3+2+3 </a:t>
            </a:r>
            <a:r>
              <a:rPr lang="nb-NO" sz="1200" dirty="0">
                <a:solidFill>
                  <a:srgbClr val="3333FF"/>
                </a:solidFill>
              </a:rPr>
              <a:t>= 8</a:t>
            </a:r>
            <a:r>
              <a:rPr lang="nb-NO" sz="1200" dirty="0" smtClean="0">
                <a:solidFill>
                  <a:srgbClr val="3333FF"/>
                </a:solidFill>
              </a:rPr>
              <a:t>,    </a:t>
            </a:r>
            <a:r>
              <a:rPr lang="nb-NO" sz="1200" dirty="0" smtClean="0">
                <a:solidFill>
                  <a:srgbClr val="9900CC"/>
                </a:solidFill>
              </a:rPr>
              <a:t>10%</a:t>
            </a:r>
            <a:endParaRPr lang="nb-NO" sz="1200" baseline="-25000" dirty="0">
              <a:solidFill>
                <a:srgbClr val="9900CC"/>
              </a:solidFill>
            </a:endParaRPr>
          </a:p>
          <a:p>
            <a:pPr>
              <a:lnSpc>
                <a:spcPts val="1500"/>
              </a:lnSpc>
            </a:pPr>
            <a:r>
              <a:rPr lang="nb-NO" sz="1200" strike="sngStrike" dirty="0" err="1" smtClean="0">
                <a:solidFill>
                  <a:srgbClr val="3333FF"/>
                </a:solidFill>
              </a:rPr>
              <a:t>Spess</a:t>
            </a:r>
            <a:r>
              <a:rPr lang="nb-NO" sz="1200" strike="sngStrike" dirty="0" smtClean="0">
                <a:solidFill>
                  <a:srgbClr val="3333FF"/>
                </a:solidFill>
              </a:rPr>
              <a:t>:</a:t>
            </a:r>
            <a:r>
              <a:rPr lang="nb-NO" sz="1200" dirty="0" smtClean="0">
                <a:solidFill>
                  <a:srgbClr val="3333FF"/>
                </a:solidFill>
              </a:rPr>
              <a:t> </a:t>
            </a:r>
            <a:r>
              <a:rPr lang="nb-NO" sz="1200" dirty="0" smtClean="0">
                <a:solidFill>
                  <a:srgbClr val="FF0000"/>
                </a:solidFill>
              </a:rPr>
              <a:t>No</a:t>
            </a:r>
            <a:r>
              <a:rPr lang="nb-NO" sz="1200" dirty="0" smtClean="0">
                <a:solidFill>
                  <a:srgbClr val="3333FF"/>
                </a:solidFill>
              </a:rPr>
              <a:t> </a:t>
            </a:r>
            <a:r>
              <a:rPr lang="nb-NO" sz="1200" dirty="0" err="1" smtClean="0">
                <a:solidFill>
                  <a:srgbClr val="FF0000"/>
                </a:solidFill>
              </a:rPr>
              <a:t>Mn</a:t>
            </a:r>
            <a:endParaRPr lang="nb-NO" sz="1200" dirty="0">
              <a:solidFill>
                <a:srgbClr val="3333FF"/>
              </a:solidFill>
            </a:endParaRPr>
          </a:p>
          <a:p>
            <a:pPr>
              <a:lnSpc>
                <a:spcPts val="1500"/>
              </a:lnSpc>
            </a:pPr>
            <a:r>
              <a:rPr lang="nb-NO" sz="1200" dirty="0" smtClean="0">
                <a:solidFill>
                  <a:srgbClr val="3333FF"/>
                </a:solidFill>
              </a:rPr>
              <a:t>Alm: </a:t>
            </a:r>
            <a:r>
              <a:rPr lang="nb-NO" sz="1200" dirty="0" err="1" smtClean="0">
                <a:solidFill>
                  <a:srgbClr val="FF0000"/>
                </a:solidFill>
              </a:rPr>
              <a:t>Fe</a:t>
            </a:r>
            <a:r>
              <a:rPr lang="nb-NO" sz="1200" baseline="30000" dirty="0" err="1" smtClean="0">
                <a:solidFill>
                  <a:srgbClr val="FF0000"/>
                </a:solidFill>
              </a:rPr>
              <a:t>2+</a:t>
            </a:r>
            <a:r>
              <a:rPr lang="nb-NO" sz="1200" baseline="-25000" dirty="0" err="1" smtClean="0">
                <a:solidFill>
                  <a:srgbClr val="FF0000"/>
                </a:solidFill>
              </a:rPr>
              <a:t>0.3</a:t>
            </a:r>
            <a:r>
              <a:rPr lang="nb-NO" sz="1200" dirty="0" err="1" smtClean="0">
                <a:solidFill>
                  <a:srgbClr val="3333FF"/>
                </a:solidFill>
              </a:rPr>
              <a:t>Al</a:t>
            </a:r>
            <a:r>
              <a:rPr lang="nb-NO" sz="1200" baseline="-25000" dirty="0" err="1" smtClean="0">
                <a:solidFill>
                  <a:srgbClr val="3333FF"/>
                </a:solidFill>
              </a:rPr>
              <a:t>0.2</a:t>
            </a:r>
            <a:r>
              <a:rPr lang="nb-NO" sz="1200" dirty="0" err="1" smtClean="0">
                <a:solidFill>
                  <a:srgbClr val="3333FF"/>
                </a:solidFill>
              </a:rPr>
              <a:t>Si</a:t>
            </a:r>
            <a:r>
              <a:rPr lang="nb-NO" sz="1200" baseline="-25000" dirty="0" err="1" smtClean="0">
                <a:solidFill>
                  <a:srgbClr val="3333FF"/>
                </a:solidFill>
              </a:rPr>
              <a:t>0.3</a:t>
            </a:r>
            <a:r>
              <a:rPr lang="nb-NO" sz="1200" dirty="0" smtClean="0">
                <a:solidFill>
                  <a:srgbClr val="3333FF"/>
                </a:solidFill>
              </a:rPr>
              <a:t>          3+2+3 </a:t>
            </a:r>
            <a:r>
              <a:rPr lang="nb-NO" sz="1200" dirty="0">
                <a:solidFill>
                  <a:srgbClr val="3333FF"/>
                </a:solidFill>
              </a:rPr>
              <a:t>= 8,    </a:t>
            </a:r>
            <a:r>
              <a:rPr lang="nb-NO" sz="1200" dirty="0">
                <a:solidFill>
                  <a:srgbClr val="9900CC"/>
                </a:solidFill>
              </a:rPr>
              <a:t>10%</a:t>
            </a:r>
            <a:endParaRPr lang="nb-NO" sz="1200" baseline="-25000" dirty="0">
              <a:solidFill>
                <a:srgbClr val="9900CC"/>
              </a:solidFill>
            </a:endParaRPr>
          </a:p>
          <a:p>
            <a:pPr>
              <a:lnSpc>
                <a:spcPts val="1500"/>
              </a:lnSpc>
            </a:pPr>
            <a:r>
              <a:rPr lang="nb-NO" sz="1200" dirty="0" smtClean="0">
                <a:solidFill>
                  <a:srgbClr val="3333FF"/>
                </a:solidFill>
              </a:rPr>
              <a:t>Pyr: </a:t>
            </a:r>
            <a:r>
              <a:rPr lang="nb-NO" sz="1200" dirty="0" err="1" smtClean="0">
                <a:solidFill>
                  <a:srgbClr val="3333FF"/>
                </a:solidFill>
              </a:rPr>
              <a:t>Mg</a:t>
            </a:r>
            <a:r>
              <a:rPr lang="nb-NO" sz="1200" baseline="-25000" dirty="0" err="1" smtClean="0">
                <a:solidFill>
                  <a:srgbClr val="3333FF"/>
                </a:solidFill>
              </a:rPr>
              <a:t>1.2</a:t>
            </a:r>
            <a:r>
              <a:rPr lang="nb-NO" sz="1200" dirty="0" err="1" smtClean="0">
                <a:solidFill>
                  <a:srgbClr val="FF0000"/>
                </a:solidFill>
              </a:rPr>
              <a:t>Al</a:t>
            </a:r>
            <a:r>
              <a:rPr lang="nb-NO" sz="1200" baseline="-25000" dirty="0" err="1" smtClean="0">
                <a:solidFill>
                  <a:srgbClr val="FF0000"/>
                </a:solidFill>
              </a:rPr>
              <a:t>0.8</a:t>
            </a:r>
            <a:r>
              <a:rPr lang="nb-NO" sz="1200" dirty="0" err="1" smtClean="0">
                <a:solidFill>
                  <a:srgbClr val="3333FF"/>
                </a:solidFill>
              </a:rPr>
              <a:t>Si</a:t>
            </a:r>
            <a:r>
              <a:rPr lang="nb-NO" sz="1200" baseline="-25000" dirty="0" err="1" smtClean="0">
                <a:solidFill>
                  <a:srgbClr val="3333FF"/>
                </a:solidFill>
              </a:rPr>
              <a:t>1.2</a:t>
            </a:r>
            <a:r>
              <a:rPr lang="nb-NO" sz="1200" dirty="0" smtClean="0">
                <a:solidFill>
                  <a:srgbClr val="3333FF"/>
                </a:solidFill>
              </a:rPr>
              <a:t>          12+8+12 </a:t>
            </a:r>
            <a:r>
              <a:rPr lang="nb-NO" sz="1200" dirty="0">
                <a:solidFill>
                  <a:srgbClr val="3333FF"/>
                </a:solidFill>
              </a:rPr>
              <a:t>= </a:t>
            </a:r>
            <a:r>
              <a:rPr lang="nb-NO" sz="1200" dirty="0" smtClean="0">
                <a:solidFill>
                  <a:srgbClr val="3333FF"/>
                </a:solidFill>
              </a:rPr>
              <a:t>32,  </a:t>
            </a:r>
            <a:r>
              <a:rPr lang="nb-NO" sz="1200" dirty="0" smtClean="0">
                <a:solidFill>
                  <a:srgbClr val="9900CC"/>
                </a:solidFill>
              </a:rPr>
              <a:t>40%</a:t>
            </a:r>
            <a:endParaRPr lang="nb-NO" sz="1200" baseline="-25000" dirty="0">
              <a:solidFill>
                <a:srgbClr val="9900CC"/>
              </a:solidFill>
            </a:endParaRPr>
          </a:p>
          <a:p>
            <a:pPr>
              <a:lnSpc>
                <a:spcPts val="1500"/>
              </a:lnSpc>
            </a:pPr>
            <a:r>
              <a:rPr lang="nb-NO" sz="1200" dirty="0" err="1" smtClean="0">
                <a:solidFill>
                  <a:srgbClr val="3333FF"/>
                </a:solidFill>
              </a:rPr>
              <a:t>Majorite</a:t>
            </a:r>
            <a:r>
              <a:rPr lang="nb-NO" sz="1200" dirty="0" smtClean="0">
                <a:solidFill>
                  <a:srgbClr val="3333FF"/>
                </a:solidFill>
              </a:rPr>
              <a:t> (rest </a:t>
            </a:r>
            <a:r>
              <a:rPr lang="nb-NO" sz="1200" dirty="0" err="1" smtClean="0">
                <a:solidFill>
                  <a:srgbClr val="3333FF"/>
                </a:solidFill>
              </a:rPr>
              <a:t>of</a:t>
            </a:r>
            <a:r>
              <a:rPr lang="nb-NO" sz="1200" dirty="0" smtClean="0">
                <a:solidFill>
                  <a:srgbClr val="3333FF"/>
                </a:solidFill>
              </a:rPr>
              <a:t> Mg and Si): </a:t>
            </a:r>
            <a:r>
              <a:rPr lang="nb-NO" sz="1200" dirty="0" err="1" smtClean="0">
                <a:solidFill>
                  <a:srgbClr val="3333FF"/>
                </a:solidFill>
              </a:rPr>
              <a:t>Mg</a:t>
            </a:r>
            <a:r>
              <a:rPr lang="nb-NO" sz="1200" baseline="-25000" dirty="0" err="1" smtClean="0">
                <a:solidFill>
                  <a:srgbClr val="3333FF"/>
                </a:solidFill>
              </a:rPr>
              <a:t>1.2</a:t>
            </a:r>
            <a:r>
              <a:rPr lang="nb-NO" sz="1200" dirty="0" err="1" smtClean="0">
                <a:solidFill>
                  <a:srgbClr val="3333FF"/>
                </a:solidFill>
              </a:rPr>
              <a:t>Si</a:t>
            </a:r>
            <a:r>
              <a:rPr lang="nb-NO" sz="1200" baseline="-25000" dirty="0" err="1" smtClean="0">
                <a:solidFill>
                  <a:srgbClr val="3333FF"/>
                </a:solidFill>
              </a:rPr>
              <a:t>1.2</a:t>
            </a:r>
            <a:r>
              <a:rPr lang="nb-NO" sz="1200" dirty="0">
                <a:solidFill>
                  <a:srgbClr val="3333FF"/>
                </a:solidFill>
              </a:rPr>
              <a:t> </a:t>
            </a:r>
            <a:r>
              <a:rPr lang="nb-NO" sz="1200" dirty="0" smtClean="0">
                <a:solidFill>
                  <a:srgbClr val="3333FF"/>
                </a:solidFill>
              </a:rPr>
              <a:t>12+12 </a:t>
            </a:r>
            <a:r>
              <a:rPr lang="nb-NO" sz="1200" dirty="0">
                <a:solidFill>
                  <a:srgbClr val="3333FF"/>
                </a:solidFill>
              </a:rPr>
              <a:t>= </a:t>
            </a:r>
            <a:r>
              <a:rPr lang="nb-NO" sz="1200" dirty="0" smtClean="0">
                <a:solidFill>
                  <a:srgbClr val="3333FF"/>
                </a:solidFill>
              </a:rPr>
              <a:t>24,   </a:t>
            </a:r>
            <a:r>
              <a:rPr lang="nb-NO" sz="1200" dirty="0" smtClean="0">
                <a:solidFill>
                  <a:srgbClr val="9900CC"/>
                </a:solidFill>
              </a:rPr>
              <a:t>30%</a:t>
            </a:r>
            <a:endParaRPr lang="nb-NO" sz="1200" baseline="-25000" dirty="0">
              <a:solidFill>
                <a:srgbClr val="9900CC"/>
              </a:solidFill>
            </a:endParaRPr>
          </a:p>
        </p:txBody>
      </p:sp>
    </p:spTree>
    <p:extLst>
      <p:ext uri="{BB962C8B-B14F-4D97-AF65-F5344CB8AC3E}">
        <p14:creationId xmlns:p14="http://schemas.microsoft.com/office/powerpoint/2010/main" val="6055001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pc\Dokumenter\Adobe-Illustr-figures\Experimental-PhaseRel\PhaseRel\FeMg-Residue-melt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468" y="1586769"/>
            <a:ext cx="6492475" cy="45939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4495" y="59418"/>
            <a:ext cx="6781559" cy="1646605"/>
          </a:xfrm>
          <a:prstGeom prst="rect">
            <a:avLst/>
          </a:prstGeom>
          <a:noFill/>
        </p:spPr>
        <p:txBody>
          <a:bodyPr wrap="square" rtlCol="0">
            <a:spAutoFit/>
          </a:bodyPr>
          <a:lstStyle/>
          <a:p>
            <a:pPr>
              <a:lnSpc>
                <a:spcPts val="1200"/>
              </a:lnSpc>
            </a:pPr>
            <a:r>
              <a:rPr lang="nb-NO" sz="1100" b="1" dirty="0" smtClean="0">
                <a:cs typeface="Times New Roman" pitchFamily="18" charset="0"/>
              </a:rPr>
              <a:t>7. Melt residues,  oceanic and orogenic peridotites and Archean cratonic lithosphere</a:t>
            </a:r>
            <a:r>
              <a:rPr lang="nb-NO" sz="1100" i="1" dirty="0" smtClean="0">
                <a:cs typeface="Times New Roman" pitchFamily="18" charset="0"/>
              </a:rPr>
              <a:t>.</a:t>
            </a:r>
            <a:endParaRPr lang="nb-NO" sz="1100" dirty="0">
              <a:cs typeface="Times New Roman" pitchFamily="18" charset="0"/>
            </a:endParaRPr>
          </a:p>
          <a:p>
            <a:pPr>
              <a:lnSpc>
                <a:spcPts val="1200"/>
              </a:lnSpc>
            </a:pPr>
            <a:r>
              <a:rPr lang="nb-NO" sz="1200" b="1" dirty="0" smtClean="0">
                <a:cs typeface="Times New Roman" pitchFamily="18" charset="0"/>
              </a:rPr>
              <a:t>a.</a:t>
            </a:r>
            <a:r>
              <a:rPr lang="nb-NO" sz="1050" dirty="0" smtClean="0">
                <a:cs typeface="Times New Roman" pitchFamily="18" charset="0"/>
              </a:rPr>
              <a:t> The simple FeO-MgO diagram in Fig. 7A shows the relations between melts and residues derived from melting of primitive mantle peridotites for various initial melting pressures and accumulated melt fractions. Fig 7B shows the composition and melt-extraction trends for various suites of oceanic and orogenic peridotites, plotted with MgO along the x-axis. Note that the melt extraction trends for FeO are quite flat for these pperidotites.  Based on Fig 7A, give the expected</a:t>
            </a:r>
          </a:p>
          <a:p>
            <a:pPr>
              <a:lnSpc>
                <a:spcPts val="2400"/>
              </a:lnSpc>
            </a:pPr>
            <a:r>
              <a:rPr lang="nb-NO" sz="1050" dirty="0" smtClean="0">
                <a:cs typeface="Times New Roman" pitchFamily="18" charset="0"/>
              </a:rPr>
              <a:t>approximate initial melting pressure  </a:t>
            </a:r>
            <a:r>
              <a:rPr lang="nb-NO" sz="1100" dirty="0" smtClean="0">
                <a:cs typeface="Times New Roman" pitchFamily="18" charset="0"/>
              </a:rPr>
              <a:t>(or pressure range): </a:t>
            </a:r>
            <a:r>
              <a:rPr lang="nb-NO" sz="1100" b="1" dirty="0" smtClean="0">
                <a:solidFill>
                  <a:srgbClr val="0066FF"/>
                </a:solidFill>
                <a:cs typeface="Times New Roman" pitchFamily="18" charset="0"/>
              </a:rPr>
              <a:t>3 GPa  </a:t>
            </a:r>
            <a:r>
              <a:rPr lang="nb-NO" sz="1100" dirty="0" smtClean="0">
                <a:solidFill>
                  <a:srgbClr val="0066FF"/>
                </a:solidFill>
                <a:cs typeface="Times New Roman" pitchFamily="18" charset="0"/>
              </a:rPr>
              <a:t>(or may be a range of 2.5-3.5 GPa)</a:t>
            </a:r>
          </a:p>
          <a:p>
            <a:pPr>
              <a:lnSpc>
                <a:spcPts val="2400"/>
              </a:lnSpc>
            </a:pPr>
            <a:r>
              <a:rPr lang="nb-NO" sz="1100" dirty="0" smtClean="0">
                <a:cs typeface="Times New Roman" pitchFamily="18" charset="0"/>
              </a:rPr>
              <a:t>and the approximate range of melt fractions (up to 45% MgO): </a:t>
            </a:r>
            <a:r>
              <a:rPr lang="nb-NO" sz="1100" b="1" dirty="0" smtClean="0">
                <a:solidFill>
                  <a:srgbClr val="0066FF"/>
                </a:solidFill>
                <a:cs typeface="Times New Roman" pitchFamily="18" charset="0"/>
              </a:rPr>
              <a:t>up to about 0.22 </a:t>
            </a:r>
            <a:r>
              <a:rPr lang="nb-NO" sz="1100" dirty="0" smtClean="0">
                <a:solidFill>
                  <a:srgbClr val="0066FF"/>
                </a:solidFill>
                <a:cs typeface="Times New Roman" pitchFamily="18" charset="0"/>
              </a:rPr>
              <a:t>(i.e. 22%)</a:t>
            </a:r>
          </a:p>
          <a:p>
            <a:r>
              <a:rPr lang="nb-NO" sz="1100" i="1" dirty="0" smtClean="0">
                <a:cs typeface="Times New Roman" pitchFamily="18" charset="0"/>
              </a:rPr>
              <a:t>  </a:t>
            </a:r>
            <a:endParaRPr lang="nb-NO" sz="1100" dirty="0"/>
          </a:p>
        </p:txBody>
      </p:sp>
      <p:sp>
        <p:nvSpPr>
          <p:cNvPr id="10" name="TextBox 9"/>
          <p:cNvSpPr txBox="1"/>
          <p:nvPr/>
        </p:nvSpPr>
        <p:spPr>
          <a:xfrm>
            <a:off x="5534920" y="1737704"/>
            <a:ext cx="822661" cy="338554"/>
          </a:xfrm>
          <a:prstGeom prst="rect">
            <a:avLst/>
          </a:prstGeom>
          <a:noFill/>
        </p:spPr>
        <p:txBody>
          <a:bodyPr wrap="none" rtlCol="0">
            <a:spAutoFit/>
          </a:bodyPr>
          <a:lstStyle/>
          <a:p>
            <a:r>
              <a:rPr lang="nb-NO" sz="1600" b="1" dirty="0" smtClean="0"/>
              <a:t>Fig. 7A</a:t>
            </a:r>
            <a:endParaRPr lang="en-GB" sz="1600" b="1" dirty="0"/>
          </a:p>
        </p:txBody>
      </p:sp>
      <p:grpSp>
        <p:nvGrpSpPr>
          <p:cNvPr id="23" name="Group 22"/>
          <p:cNvGrpSpPr/>
          <p:nvPr/>
        </p:nvGrpSpPr>
        <p:grpSpPr>
          <a:xfrm>
            <a:off x="260648" y="6346615"/>
            <a:ext cx="6502655" cy="3495227"/>
            <a:chOff x="260648" y="6317354"/>
            <a:chExt cx="6502655" cy="3495227"/>
          </a:xfrm>
        </p:grpSpPr>
        <p:sp>
          <p:nvSpPr>
            <p:cNvPr id="8" name="Rectangle 7"/>
            <p:cNvSpPr/>
            <p:nvPr/>
          </p:nvSpPr>
          <p:spPr>
            <a:xfrm>
              <a:off x="260648" y="6324669"/>
              <a:ext cx="6496494" cy="3487912"/>
            </a:xfrm>
            <a:prstGeom prst="rect">
              <a:avLst/>
            </a:prstGeom>
            <a:solidFill>
              <a:srgbClr val="CCEC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4" descr="TG-Palme-DeplTrend3"/>
            <p:cNvPicPr>
              <a:picLocks noChangeAspect="1" noChangeArrowheads="1"/>
            </p:cNvPicPr>
            <p:nvPr/>
          </p:nvPicPr>
          <p:blipFill>
            <a:blip r:embed="rId3" cstate="print"/>
            <a:srcRect/>
            <a:stretch>
              <a:fillRect/>
            </a:stretch>
          </p:blipFill>
          <p:spPr bwMode="auto">
            <a:xfrm>
              <a:off x="3372766" y="6757945"/>
              <a:ext cx="3262068" cy="2964202"/>
            </a:xfrm>
            <a:prstGeom prst="rect">
              <a:avLst/>
            </a:prstGeom>
            <a:noFill/>
            <a:ln w="9525">
              <a:noFill/>
              <a:miter lim="800000"/>
              <a:headEnd/>
              <a:tailEnd/>
            </a:ln>
          </p:spPr>
        </p:pic>
        <p:pic>
          <p:nvPicPr>
            <p:cNvPr id="6" name="Picture 2" descr="TG-Palme-DeplTrend"/>
            <p:cNvPicPr>
              <a:picLocks noChangeAspect="1" noChangeArrowheads="1"/>
            </p:cNvPicPr>
            <p:nvPr/>
          </p:nvPicPr>
          <p:blipFill>
            <a:blip r:embed="rId4" cstate="print"/>
            <a:srcRect/>
            <a:stretch>
              <a:fillRect/>
            </a:stretch>
          </p:blipFill>
          <p:spPr bwMode="auto">
            <a:xfrm>
              <a:off x="393473" y="6418910"/>
              <a:ext cx="2747495" cy="3303238"/>
            </a:xfrm>
            <a:prstGeom prst="rect">
              <a:avLst/>
            </a:prstGeom>
            <a:noFill/>
            <a:ln w="9525">
              <a:noFill/>
              <a:miter lim="800000"/>
              <a:headEnd/>
              <a:tailEnd/>
            </a:ln>
          </p:spPr>
        </p:pic>
        <p:sp>
          <p:nvSpPr>
            <p:cNvPr id="9" name="TextBox 8"/>
            <p:cNvSpPr txBox="1"/>
            <p:nvPr/>
          </p:nvSpPr>
          <p:spPr>
            <a:xfrm>
              <a:off x="5951862" y="6317354"/>
              <a:ext cx="811441" cy="338554"/>
            </a:xfrm>
            <a:prstGeom prst="rect">
              <a:avLst/>
            </a:prstGeom>
            <a:noFill/>
          </p:spPr>
          <p:txBody>
            <a:bodyPr wrap="none" rtlCol="0">
              <a:spAutoFit/>
            </a:bodyPr>
            <a:lstStyle/>
            <a:p>
              <a:r>
                <a:rPr lang="nb-NO" sz="1600" b="1" dirty="0" smtClean="0"/>
                <a:t>Fig. 7B</a:t>
              </a:r>
              <a:endParaRPr lang="en-GB" sz="1600" b="1" dirty="0"/>
            </a:p>
          </p:txBody>
        </p:sp>
        <p:sp>
          <p:nvSpPr>
            <p:cNvPr id="11" name="TextBox 10"/>
            <p:cNvSpPr txBox="1"/>
            <p:nvPr/>
          </p:nvSpPr>
          <p:spPr>
            <a:xfrm>
              <a:off x="3161405" y="6486631"/>
              <a:ext cx="2815992" cy="338554"/>
            </a:xfrm>
            <a:prstGeom prst="rect">
              <a:avLst/>
            </a:prstGeom>
            <a:noFill/>
          </p:spPr>
          <p:txBody>
            <a:bodyPr wrap="square" rtlCol="0">
              <a:spAutoFit/>
            </a:bodyPr>
            <a:lstStyle/>
            <a:p>
              <a:r>
                <a:rPr lang="nb-NO" sz="800" b="1" dirty="0" smtClean="0">
                  <a:latin typeface="+mj-lt"/>
                  <a:cs typeface="Times New Roman" pitchFamily="18" charset="0"/>
                </a:rPr>
                <a:t>PM</a:t>
              </a:r>
              <a:r>
                <a:rPr lang="nb-NO" sz="800" dirty="0" smtClean="0">
                  <a:latin typeface="+mj-lt"/>
                  <a:cs typeface="Times New Roman" pitchFamily="18" charset="0"/>
                </a:rPr>
                <a:t>: assumed primitive mantle composition</a:t>
              </a:r>
              <a:r>
                <a:rPr lang="nb-NO" sz="800" dirty="0" smtClean="0">
                  <a:latin typeface="+mj-lt"/>
                </a:rPr>
                <a:t>, samples to</a:t>
              </a:r>
            </a:p>
            <a:p>
              <a:r>
                <a:rPr lang="nb-NO" sz="800" dirty="0" smtClean="0">
                  <a:latin typeface="+mj-lt"/>
                </a:rPr>
                <a:t>the left of PM may be metasomatically enriched  </a:t>
              </a:r>
              <a:endParaRPr lang="nb-NO" sz="800" dirty="0" smtClean="0">
                <a:latin typeface="+mj-lt"/>
                <a:cs typeface="Times New Roman" pitchFamily="18" charset="0"/>
              </a:endParaRPr>
            </a:p>
          </p:txBody>
        </p:sp>
        <p:sp>
          <p:nvSpPr>
            <p:cNvPr id="12" name="Rounded Rectangle 11"/>
            <p:cNvSpPr/>
            <p:nvPr/>
          </p:nvSpPr>
          <p:spPr>
            <a:xfrm>
              <a:off x="4191827" y="6911846"/>
              <a:ext cx="216024" cy="144016"/>
            </a:xfrm>
            <a:prstGeom prst="roundRect">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4134450" y="6871904"/>
              <a:ext cx="432048" cy="215444"/>
            </a:xfrm>
            <a:prstGeom prst="rect">
              <a:avLst/>
            </a:prstGeom>
            <a:noFill/>
          </p:spPr>
          <p:txBody>
            <a:bodyPr wrap="square" rtlCol="0">
              <a:spAutoFit/>
            </a:bodyPr>
            <a:lstStyle/>
            <a:p>
              <a:r>
                <a:rPr lang="nb-NO" sz="800" b="1" dirty="0" smtClean="0">
                  <a:latin typeface="+mj-lt"/>
                  <a:cs typeface="Times New Roman" pitchFamily="18" charset="0"/>
                </a:rPr>
                <a:t>PM</a:t>
              </a:r>
            </a:p>
          </p:txBody>
        </p:sp>
        <p:cxnSp>
          <p:nvCxnSpPr>
            <p:cNvPr id="15" name="Straight Arrow Connector 14"/>
            <p:cNvCxnSpPr/>
            <p:nvPr/>
          </p:nvCxnSpPr>
          <p:spPr>
            <a:xfrm>
              <a:off x="1514045" y="6828013"/>
              <a:ext cx="1440160" cy="21544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773886" y="6868860"/>
              <a:ext cx="1739390" cy="261610"/>
            </a:xfrm>
            <a:prstGeom prst="rect">
              <a:avLst/>
            </a:prstGeom>
            <a:noFill/>
          </p:spPr>
          <p:txBody>
            <a:bodyPr wrap="square" rtlCol="0">
              <a:spAutoFit/>
            </a:bodyPr>
            <a:lstStyle/>
            <a:p>
              <a:r>
                <a:rPr lang="nb-NO" sz="1100" b="1" dirty="0" smtClean="0">
                  <a:solidFill>
                    <a:srgbClr val="FF0000"/>
                  </a:solidFill>
                  <a:latin typeface="+mj-lt"/>
                  <a:cs typeface="Times New Roman" pitchFamily="18" charset="0"/>
                </a:rPr>
                <a:t>Melt extraction trend</a:t>
              </a:r>
              <a:endParaRPr lang="nb-NO" sz="1100" dirty="0" smtClean="0">
                <a:solidFill>
                  <a:srgbClr val="FF0000"/>
                </a:solidFill>
                <a:latin typeface="+mj-lt"/>
                <a:cs typeface="Times New Roman" pitchFamily="18" charset="0"/>
              </a:endParaRPr>
            </a:p>
          </p:txBody>
        </p:sp>
        <p:cxnSp>
          <p:nvCxnSpPr>
            <p:cNvPr id="18" name="Straight Arrow Connector 17"/>
            <p:cNvCxnSpPr/>
            <p:nvPr/>
          </p:nvCxnSpPr>
          <p:spPr>
            <a:xfrm>
              <a:off x="4301338" y="7139635"/>
              <a:ext cx="2084832" cy="1"/>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510228">
              <a:off x="1351045" y="6697208"/>
              <a:ext cx="1739390" cy="261610"/>
            </a:xfrm>
            <a:prstGeom prst="rect">
              <a:avLst/>
            </a:prstGeom>
            <a:noFill/>
          </p:spPr>
          <p:txBody>
            <a:bodyPr wrap="square" rtlCol="0">
              <a:spAutoFit/>
            </a:bodyPr>
            <a:lstStyle/>
            <a:p>
              <a:r>
                <a:rPr lang="nb-NO" sz="1100" b="1" dirty="0" smtClean="0">
                  <a:solidFill>
                    <a:srgbClr val="FF0000"/>
                  </a:solidFill>
                  <a:latin typeface="+mj-lt"/>
                  <a:cs typeface="Times New Roman" pitchFamily="18" charset="0"/>
                </a:rPr>
                <a:t>Melt extraction trend</a:t>
              </a:r>
              <a:endParaRPr lang="nb-NO" sz="1100" dirty="0" smtClean="0">
                <a:solidFill>
                  <a:srgbClr val="FF0000"/>
                </a:solidFill>
                <a:latin typeface="+mj-lt"/>
                <a:cs typeface="Times New Roman" pitchFamily="18" charset="0"/>
              </a:endParaRPr>
            </a:p>
          </p:txBody>
        </p:sp>
      </p:grpSp>
    </p:spTree>
    <p:extLst>
      <p:ext uri="{BB962C8B-B14F-4D97-AF65-F5344CB8AC3E}">
        <p14:creationId xmlns:p14="http://schemas.microsoft.com/office/powerpoint/2010/main" val="3689751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4271</TotalTime>
  <Words>3345</Words>
  <Application>Microsoft Office PowerPoint</Application>
  <PresentationFormat>A4 Paper (210x297 mm)</PresentationFormat>
  <Paragraphs>301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Symbol</vt:lpstr>
      <vt:lpstr>Tahoma</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rtronnes</dc:creator>
  <cp:lastModifiedBy>Reidar G Trønnes</cp:lastModifiedBy>
  <cp:revision>113</cp:revision>
  <cp:lastPrinted>2019-05-04T20:44:13Z</cp:lastPrinted>
  <dcterms:created xsi:type="dcterms:W3CDTF">2009-03-01T19:55:31Z</dcterms:created>
  <dcterms:modified xsi:type="dcterms:W3CDTF">2023-05-12T20:14:55Z</dcterms:modified>
</cp:coreProperties>
</file>