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71" r:id="rId3"/>
    <p:sldId id="270" r:id="rId4"/>
    <p:sldId id="273" r:id="rId5"/>
    <p:sldId id="272" r:id="rId6"/>
    <p:sldId id="274" r:id="rId7"/>
    <p:sldId id="278" r:id="rId8"/>
    <p:sldId id="275" r:id="rId9"/>
    <p:sldId id="276" r:id="rId10"/>
    <p:sldId id="277" r:id="rId11"/>
  </p:sldIdLst>
  <p:sldSz cx="6858000" cy="9906000" type="A4"/>
  <p:notesSz cx="6794500" cy="9931400"/>
  <p:defaultTextStyle>
    <a:defPPr>
      <a:defRPr lang="en-GB"/>
    </a:defPPr>
    <a:lvl1pPr algn="l" rtl="0" fontAlgn="base">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1400" kern="1200">
        <a:solidFill>
          <a:schemeClr val="tx1"/>
        </a:solidFill>
        <a:latin typeface="Times New Roman" pitchFamily="18" charset="0"/>
        <a:ea typeface="+mn-ea"/>
        <a:cs typeface="+mn-cs"/>
      </a:defRPr>
    </a:lvl2pPr>
    <a:lvl3pPr marL="914400" algn="l" rtl="0" fontAlgn="base">
      <a:spcBef>
        <a:spcPct val="0"/>
      </a:spcBef>
      <a:spcAft>
        <a:spcPct val="0"/>
      </a:spcAft>
      <a:defRPr sz="1400" kern="1200">
        <a:solidFill>
          <a:schemeClr val="tx1"/>
        </a:solidFill>
        <a:latin typeface="Times New Roman" pitchFamily="18" charset="0"/>
        <a:ea typeface="+mn-ea"/>
        <a:cs typeface="+mn-cs"/>
      </a:defRPr>
    </a:lvl3pPr>
    <a:lvl4pPr marL="1371600" algn="l" rtl="0" fontAlgn="base">
      <a:spcBef>
        <a:spcPct val="0"/>
      </a:spcBef>
      <a:spcAft>
        <a:spcPct val="0"/>
      </a:spcAft>
      <a:defRPr sz="1400" kern="1200">
        <a:solidFill>
          <a:schemeClr val="tx1"/>
        </a:solidFill>
        <a:latin typeface="Times New Roman" pitchFamily="18" charset="0"/>
        <a:ea typeface="+mn-ea"/>
        <a:cs typeface="+mn-cs"/>
      </a:defRPr>
    </a:lvl4pPr>
    <a:lvl5pPr marL="1828800" algn="l"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3333FF"/>
    <a:srgbClr val="DDDDDD"/>
    <a:srgbClr val="CCFFFF"/>
    <a:srgbClr val="6600CC"/>
    <a:srgbClr val="008000"/>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496" autoAdjust="0"/>
  </p:normalViewPr>
  <p:slideViewPr>
    <p:cSldViewPr>
      <p:cViewPr varScale="1">
        <p:scale>
          <a:sx n="114" d="100"/>
          <a:sy n="114" d="100"/>
        </p:scale>
        <p:origin x="2772" y="114"/>
      </p:cViewPr>
      <p:guideLst>
        <p:guide orient="horz" pos="312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6575"/>
            <a:ext cx="5829300" cy="2124075"/>
          </a:xfrm>
        </p:spPr>
        <p:txBody>
          <a:bodyPr/>
          <a:lstStyle/>
          <a:p>
            <a:r>
              <a:rPr lang="en-US" smtClean="0"/>
              <a:t>Click to edit Master title style</a:t>
            </a:r>
            <a:endParaRPr lang="nb-NO"/>
          </a:p>
        </p:txBody>
      </p:sp>
      <p:sp>
        <p:nvSpPr>
          <p:cNvPr id="3" name="Subtitle 2"/>
          <p:cNvSpPr>
            <a:spLocks noGrp="1"/>
          </p:cNvSpPr>
          <p:nvPr>
            <p:ph type="subTitle" idx="1"/>
          </p:nvPr>
        </p:nvSpPr>
        <p:spPr>
          <a:xfrm>
            <a:off x="1028700" y="5613400"/>
            <a:ext cx="4800600" cy="25320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798169C-3940-4136-894D-36C09C5F8486}"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28DE692-2B83-4EDD-809C-488E821EFC51}"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96875"/>
            <a:ext cx="1543050" cy="8451850"/>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342900" y="396875"/>
            <a:ext cx="4476750" cy="8451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9C02B94-23A3-4B3C-9A98-2C102CAA77D8}"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814F14A-3B21-4BDC-A1D1-5875DA9F338F}"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6365875"/>
            <a:ext cx="5829300" cy="1966913"/>
          </a:xfrm>
        </p:spPr>
        <p:txBody>
          <a:bodyPr anchor="t"/>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541338" y="4198938"/>
            <a:ext cx="5829300" cy="21669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2A42A73-F4C0-4395-BA9E-0FAF5FA2FA2A}"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342900" y="2311400"/>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3505200" y="2311400"/>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77CD56F-0C6F-403D-BD61-5477B4D8408C}"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342900" y="2217738"/>
            <a:ext cx="3030538"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3141663"/>
            <a:ext cx="3030538"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3484563" y="2217738"/>
            <a:ext cx="3030537"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3141663"/>
            <a:ext cx="3030537"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43443D8F-FA48-4601-BFC0-F5AA93203EE7}"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D2F67C5-C0CD-4670-A97B-F2530E674447}"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05FFB785-4F6D-4B7C-9849-9C3EF2B6D986}"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3700"/>
            <a:ext cx="2255838" cy="1679575"/>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2681288" y="393700"/>
            <a:ext cx="3833812" cy="8455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342900" y="2073275"/>
            <a:ext cx="2255838" cy="6775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420606C-18CB-4BC9-BBAD-9D5FFF984E0E}"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934200"/>
            <a:ext cx="4114800" cy="819150"/>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344613" y="885825"/>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Text Placeholder 3"/>
          <p:cNvSpPr>
            <a:spLocks noGrp="1"/>
          </p:cNvSpPr>
          <p:nvPr>
            <p:ph type="body" sz="half" idx="2"/>
          </p:nvPr>
        </p:nvSpPr>
        <p:spPr>
          <a:xfrm>
            <a:off x="1344613" y="7753350"/>
            <a:ext cx="4114800" cy="11620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32D41DC-E1E8-409A-BB8A-87649DDC39DF}"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96875"/>
            <a:ext cx="6172200" cy="165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342900" y="2311400"/>
            <a:ext cx="6172200" cy="6537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342900" y="9020175"/>
            <a:ext cx="1600200" cy="68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mtClean="0">
                <a:latin typeface="+mn-lt"/>
              </a:defRPr>
            </a:lvl1pPr>
          </a:lstStyle>
          <a:p>
            <a:pPr>
              <a:defRPr/>
            </a:pPr>
            <a:endParaRPr lang="en-GB"/>
          </a:p>
        </p:txBody>
      </p:sp>
      <p:sp>
        <p:nvSpPr>
          <p:cNvPr id="1029" name="Rectangle 5"/>
          <p:cNvSpPr>
            <a:spLocks noGrp="1" noChangeArrowheads="1"/>
          </p:cNvSpPr>
          <p:nvPr>
            <p:ph type="ftr" sz="quarter" idx="3"/>
          </p:nvPr>
        </p:nvSpPr>
        <p:spPr bwMode="auto">
          <a:xfrm>
            <a:off x="2343150" y="9020175"/>
            <a:ext cx="2171700" cy="68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mtClean="0">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4914900" y="9020175"/>
            <a:ext cx="1600200" cy="68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mtClean="0">
                <a:latin typeface="+mn-lt"/>
              </a:defRPr>
            </a:lvl1pPr>
          </a:lstStyle>
          <a:p>
            <a:pPr>
              <a:defRPr/>
            </a:pPr>
            <a:fld id="{F696CBBD-6B4B-40DF-9EC5-C42891F6439A}"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6"/>
          <p:cNvSpPr txBox="1">
            <a:spLocks noChangeArrowheads="1"/>
          </p:cNvSpPr>
          <p:nvPr/>
        </p:nvSpPr>
        <p:spPr bwMode="auto">
          <a:xfrm>
            <a:off x="46535" y="339852"/>
            <a:ext cx="6741368" cy="8453596"/>
          </a:xfrm>
          <a:prstGeom prst="rect">
            <a:avLst/>
          </a:prstGeom>
          <a:noFill/>
          <a:ln w="9525">
            <a:noFill/>
            <a:miter lim="800000"/>
            <a:headEnd/>
            <a:tailEnd/>
          </a:ln>
        </p:spPr>
        <p:txBody>
          <a:bodyPr wrap="square">
            <a:spAutoFit/>
          </a:bodyPr>
          <a:lstStyle/>
          <a:p>
            <a:r>
              <a:rPr lang="nb-NO" sz="1200" b="1" i="1" dirty="0" smtClean="0"/>
              <a:t>1. Clapeyron slope - general features.  </a:t>
            </a:r>
            <a:r>
              <a:rPr lang="nb-NO" sz="1100" dirty="0" smtClean="0"/>
              <a:t>Although the indicated chemical reactions (below) are highly schematic, they must in principle be balanced.  Subscripts </a:t>
            </a:r>
            <a:r>
              <a:rPr lang="nb-NO" sz="1100" b="1" baseline="-25000" dirty="0" smtClean="0"/>
              <a:t>R</a:t>
            </a:r>
            <a:r>
              <a:rPr lang="nb-NO" sz="1100" dirty="0" smtClean="0"/>
              <a:t> and </a:t>
            </a:r>
            <a:r>
              <a:rPr lang="nb-NO" sz="1100" b="1" baseline="-25000" dirty="0" smtClean="0"/>
              <a:t>P</a:t>
            </a:r>
            <a:r>
              <a:rPr lang="nb-NO" sz="1100" dirty="0" smtClean="0"/>
              <a:t> indicate reactants and products, respectively.  A reaction written as e.g.  </a:t>
            </a:r>
            <a:r>
              <a:rPr lang="nb-NO" sz="1100" dirty="0" smtClean="0">
                <a:solidFill>
                  <a:srgbClr val="3333FF"/>
                </a:solidFill>
              </a:rPr>
              <a:t>Solids</a:t>
            </a:r>
            <a:r>
              <a:rPr lang="nb-NO" sz="1100" b="1" baseline="-25000" dirty="0" smtClean="0">
                <a:solidFill>
                  <a:srgbClr val="3333FF"/>
                </a:solidFill>
              </a:rPr>
              <a:t>R</a:t>
            </a:r>
            <a:r>
              <a:rPr lang="nb-NO" sz="1100" dirty="0" smtClean="0">
                <a:solidFill>
                  <a:srgbClr val="3333FF"/>
                </a:solidFill>
              </a:rPr>
              <a:t> = Solids</a:t>
            </a:r>
            <a:r>
              <a:rPr lang="nb-NO" sz="1100" b="1" baseline="-25000" dirty="0" smtClean="0">
                <a:solidFill>
                  <a:srgbClr val="3333FF"/>
                </a:solidFill>
              </a:rPr>
              <a:t>P</a:t>
            </a:r>
            <a:r>
              <a:rPr lang="nb-NO" sz="1100" dirty="0" smtClean="0"/>
              <a:t>, might have one, or more than one, phase on each side.  </a:t>
            </a:r>
          </a:p>
          <a:p>
            <a:pPr>
              <a:lnSpc>
                <a:spcPts val="400"/>
              </a:lnSpc>
            </a:pPr>
            <a:endParaRPr lang="nb-NO" sz="800" dirty="0"/>
          </a:p>
          <a:p>
            <a:r>
              <a:rPr lang="nb-NO" sz="1100" dirty="0" smtClean="0"/>
              <a:t>a. </a:t>
            </a:r>
            <a:r>
              <a:rPr lang="nb-NO" sz="1100" dirty="0" err="1" smtClean="0"/>
              <a:t>Relate</a:t>
            </a:r>
            <a:r>
              <a:rPr lang="nb-NO" sz="1100" dirty="0" smtClean="0"/>
              <a:t> dT, dp, </a:t>
            </a:r>
            <a:r>
              <a:rPr lang="nb-NO" sz="1100" dirty="0" smtClean="0">
                <a:latin typeface="Symbol" panose="05050102010706020507" pitchFamily="18" charset="2"/>
              </a:rPr>
              <a:t>D</a:t>
            </a:r>
            <a:r>
              <a:rPr lang="nb-NO" sz="1100" dirty="0" smtClean="0"/>
              <a:t>S and </a:t>
            </a:r>
            <a:r>
              <a:rPr lang="nb-NO" sz="1100" dirty="0">
                <a:latin typeface="Symbol" panose="05050102010706020507" pitchFamily="18" charset="2"/>
              </a:rPr>
              <a:t>D</a:t>
            </a:r>
            <a:r>
              <a:rPr lang="nb-NO" sz="1100" dirty="0" smtClean="0"/>
              <a:t>V by the </a:t>
            </a:r>
            <a:r>
              <a:rPr lang="nb-NO" sz="1100" dirty="0" err="1" smtClean="0"/>
              <a:t>Clapeyron</a:t>
            </a:r>
            <a:r>
              <a:rPr lang="nb-NO" sz="1100" dirty="0" smtClean="0"/>
              <a:t> </a:t>
            </a:r>
            <a:r>
              <a:rPr lang="nb-NO" sz="1100" dirty="0" err="1" smtClean="0"/>
              <a:t>equation</a:t>
            </a:r>
            <a:r>
              <a:rPr lang="nb-NO" sz="1100" dirty="0" smtClean="0"/>
              <a:t> (</a:t>
            </a:r>
            <a:r>
              <a:rPr lang="nb-NO" sz="1100" dirty="0" err="1" smtClean="0"/>
              <a:t>write</a:t>
            </a:r>
            <a:r>
              <a:rPr lang="nb-NO" sz="1100" dirty="0" smtClean="0"/>
              <a:t> </a:t>
            </a:r>
            <a:r>
              <a:rPr lang="nb-NO" sz="1100" dirty="0" err="1" smtClean="0"/>
              <a:t>the</a:t>
            </a:r>
            <a:r>
              <a:rPr lang="nb-NO" sz="1100" dirty="0" smtClean="0"/>
              <a:t> </a:t>
            </a:r>
            <a:r>
              <a:rPr lang="nb-NO" sz="1100" dirty="0" err="1" smtClean="0"/>
              <a:t>equation</a:t>
            </a:r>
            <a:r>
              <a:rPr lang="nb-NO" sz="1100" dirty="0" smtClean="0"/>
              <a:t>).</a:t>
            </a:r>
          </a:p>
          <a:p>
            <a:r>
              <a:rPr lang="nb-NO" sz="1100" dirty="0" smtClean="0"/>
              <a:t>    </a:t>
            </a:r>
            <a:r>
              <a:rPr lang="nb-NO" sz="1100" dirty="0" err="1"/>
              <a:t>D</a:t>
            </a:r>
            <a:r>
              <a:rPr lang="nb-NO" sz="1100" dirty="0" err="1" smtClean="0"/>
              <a:t>evelop</a:t>
            </a:r>
            <a:r>
              <a:rPr lang="nb-NO" sz="1100" dirty="0" smtClean="0"/>
              <a:t> </a:t>
            </a:r>
            <a:r>
              <a:rPr lang="nb-NO" sz="1100" dirty="0" err="1"/>
              <a:t>the</a:t>
            </a:r>
            <a:r>
              <a:rPr lang="nb-NO" sz="1100" dirty="0"/>
              <a:t> </a:t>
            </a:r>
            <a:r>
              <a:rPr lang="nb-NO" sz="1100" dirty="0" err="1" smtClean="0"/>
              <a:t>Clapeyron</a:t>
            </a:r>
            <a:r>
              <a:rPr lang="nb-NO" sz="1100" dirty="0" smtClean="0"/>
              <a:t> </a:t>
            </a:r>
            <a:r>
              <a:rPr lang="nb-NO" sz="1100" dirty="0" err="1" smtClean="0"/>
              <a:t>equation</a:t>
            </a:r>
            <a:r>
              <a:rPr lang="nb-NO" sz="1100" dirty="0" smtClean="0"/>
              <a:t> (</a:t>
            </a:r>
            <a:r>
              <a:rPr lang="nb-NO" sz="1100" dirty="0" err="1" smtClean="0"/>
              <a:t>mathematically</a:t>
            </a:r>
            <a:r>
              <a:rPr lang="nb-NO" sz="1100" dirty="0" smtClean="0"/>
              <a:t>) </a:t>
            </a:r>
            <a:r>
              <a:rPr lang="nb-NO" sz="1100" dirty="0"/>
              <a:t>from </a:t>
            </a:r>
            <a:r>
              <a:rPr lang="nb-NO" sz="1100" dirty="0" err="1" smtClean="0"/>
              <a:t>the</a:t>
            </a:r>
            <a:r>
              <a:rPr lang="nb-NO" sz="1100" dirty="0"/>
              <a:t> </a:t>
            </a:r>
            <a:r>
              <a:rPr lang="nb-NO" sz="1100" dirty="0" err="1" smtClean="0"/>
              <a:t>expression</a:t>
            </a:r>
            <a:r>
              <a:rPr lang="nb-NO" sz="1100" dirty="0" smtClean="0"/>
              <a:t> for </a:t>
            </a:r>
            <a:endParaRPr lang="nb-NO" sz="1100" dirty="0"/>
          </a:p>
          <a:p>
            <a:r>
              <a:rPr lang="nb-NO" sz="1100" dirty="0" smtClean="0">
                <a:latin typeface="Symbol" panose="05050102010706020507" pitchFamily="18" charset="2"/>
              </a:rPr>
              <a:t>    D</a:t>
            </a:r>
            <a:r>
              <a:rPr lang="nb-NO" sz="1100" dirty="0" smtClean="0"/>
              <a:t>G </a:t>
            </a:r>
            <a:r>
              <a:rPr lang="nb-NO" sz="1100" dirty="0"/>
              <a:t>= </a:t>
            </a:r>
            <a:r>
              <a:rPr lang="nb-NO" sz="1100" dirty="0">
                <a:latin typeface="Symbol" panose="05050102010706020507" pitchFamily="18" charset="2"/>
              </a:rPr>
              <a:t>D</a:t>
            </a:r>
            <a:r>
              <a:rPr lang="nb-NO" sz="1100" dirty="0"/>
              <a:t>E + </a:t>
            </a:r>
            <a:r>
              <a:rPr lang="nb-NO" sz="1100" dirty="0" err="1"/>
              <a:t>p</a:t>
            </a:r>
            <a:r>
              <a:rPr lang="nb-NO" sz="1100" dirty="0" err="1">
                <a:latin typeface="Symbol" panose="05050102010706020507" pitchFamily="18" charset="2"/>
              </a:rPr>
              <a:t>D</a:t>
            </a:r>
            <a:r>
              <a:rPr lang="nb-NO" sz="1100" dirty="0" err="1"/>
              <a:t>V</a:t>
            </a:r>
            <a:r>
              <a:rPr lang="nb-NO" sz="1100" dirty="0"/>
              <a:t> + </a:t>
            </a:r>
            <a:r>
              <a:rPr lang="nb-NO" sz="1100" dirty="0" smtClean="0"/>
              <a:t>T</a:t>
            </a:r>
            <a:r>
              <a:rPr lang="nb-NO" sz="1100" dirty="0" smtClean="0">
                <a:latin typeface="Symbol" panose="05050102010706020507" pitchFamily="18" charset="2"/>
              </a:rPr>
              <a:t>D</a:t>
            </a:r>
            <a:r>
              <a:rPr lang="nb-NO" sz="1100" dirty="0" smtClean="0"/>
              <a:t>S,</a:t>
            </a:r>
            <a:r>
              <a:rPr lang="nb-NO" sz="1100" dirty="0"/>
              <a:t> </a:t>
            </a:r>
            <a:r>
              <a:rPr lang="nb-NO" sz="1100" dirty="0" err="1" smtClean="0"/>
              <a:t>based</a:t>
            </a:r>
            <a:r>
              <a:rPr lang="nb-NO" sz="1100" dirty="0" smtClean="0"/>
              <a:t> </a:t>
            </a:r>
            <a:r>
              <a:rPr lang="nb-NO" sz="1100" dirty="0" err="1" smtClean="0"/>
              <a:t>on</a:t>
            </a:r>
            <a:r>
              <a:rPr lang="nb-NO" sz="1100" dirty="0" smtClean="0"/>
              <a:t> </a:t>
            </a:r>
            <a:r>
              <a:rPr lang="nb-NO" sz="1100" dirty="0" err="1" smtClean="0"/>
              <a:t>the</a:t>
            </a:r>
            <a:r>
              <a:rPr lang="nb-NO" sz="1100" dirty="0" smtClean="0"/>
              <a:t> </a:t>
            </a:r>
            <a:r>
              <a:rPr lang="nb-NO" sz="1100" dirty="0" err="1" smtClean="0"/>
              <a:t>andalusite</a:t>
            </a:r>
            <a:r>
              <a:rPr lang="nb-NO" sz="1100" dirty="0" smtClean="0"/>
              <a:t> to </a:t>
            </a:r>
            <a:r>
              <a:rPr lang="nb-NO" sz="1100" dirty="0" err="1" smtClean="0"/>
              <a:t>kyanite</a:t>
            </a:r>
            <a:r>
              <a:rPr lang="nb-NO" sz="1100" dirty="0" smtClean="0"/>
              <a:t> </a:t>
            </a:r>
            <a:r>
              <a:rPr lang="nb-NO" sz="1100" dirty="0" err="1" smtClean="0"/>
              <a:t>transition</a:t>
            </a:r>
            <a:r>
              <a:rPr lang="nb-NO" sz="1100" dirty="0" smtClean="0"/>
              <a:t> </a:t>
            </a:r>
          </a:p>
          <a:p>
            <a:r>
              <a:rPr lang="nb-NO" sz="1100" dirty="0"/>
              <a:t> </a:t>
            </a:r>
            <a:r>
              <a:rPr lang="nb-NO" sz="1100" dirty="0" smtClean="0"/>
              <a:t>   </a:t>
            </a:r>
            <a:r>
              <a:rPr lang="nb-NO" sz="1100" dirty="0" err="1" smtClean="0"/>
              <a:t>example</a:t>
            </a:r>
            <a:r>
              <a:rPr lang="nb-NO" sz="1100" dirty="0" smtClean="0"/>
              <a:t> in </a:t>
            </a:r>
            <a:r>
              <a:rPr lang="nb-NO" sz="1100" dirty="0" err="1" smtClean="0"/>
              <a:t>the</a:t>
            </a:r>
            <a:r>
              <a:rPr lang="nb-NO" sz="1100" dirty="0" smtClean="0"/>
              <a:t> </a:t>
            </a:r>
            <a:r>
              <a:rPr lang="nb-NO" sz="1100" dirty="0" err="1" smtClean="0"/>
              <a:t>figure</a:t>
            </a:r>
            <a:r>
              <a:rPr lang="nb-NO" sz="1100" dirty="0" smtClean="0"/>
              <a:t>, </a:t>
            </a:r>
            <a:r>
              <a:rPr lang="nb-NO" sz="1100" dirty="0" err="1" smtClean="0"/>
              <a:t>below</a:t>
            </a:r>
            <a:r>
              <a:rPr lang="nb-NO" sz="1100" dirty="0" smtClean="0"/>
              <a:t>.</a:t>
            </a:r>
            <a:endParaRPr lang="nb-NO" sz="1100" dirty="0"/>
          </a:p>
          <a:p>
            <a:r>
              <a:rPr lang="nb-NO" sz="1100" dirty="0" smtClean="0"/>
              <a:t> </a:t>
            </a:r>
            <a:endParaRPr lang="nb-NO" sz="1100" dirty="0"/>
          </a:p>
          <a:p>
            <a:endParaRPr lang="nb-NO" sz="1100" dirty="0" smtClean="0"/>
          </a:p>
          <a:p>
            <a:endParaRPr lang="nb-NO" sz="1100" dirty="0"/>
          </a:p>
          <a:p>
            <a:endParaRPr lang="nb-NO" sz="1100" dirty="0" smtClean="0"/>
          </a:p>
          <a:p>
            <a:endParaRPr lang="nb-NO" sz="1100" dirty="0"/>
          </a:p>
          <a:p>
            <a:endParaRPr lang="nb-NO" sz="1100" dirty="0" smtClean="0"/>
          </a:p>
          <a:p>
            <a:endParaRPr lang="nb-NO" sz="1100" dirty="0"/>
          </a:p>
          <a:p>
            <a:endParaRPr lang="nb-NO" sz="1100" dirty="0"/>
          </a:p>
          <a:p>
            <a:endParaRPr lang="nb-NO" sz="1100" dirty="0" smtClean="0"/>
          </a:p>
          <a:p>
            <a:endParaRPr lang="nb-NO" sz="1100" dirty="0" smtClean="0"/>
          </a:p>
          <a:p>
            <a:endParaRPr lang="nb-NO" sz="1100" dirty="0"/>
          </a:p>
          <a:p>
            <a:endParaRPr lang="nb-NO" sz="1100" dirty="0"/>
          </a:p>
          <a:p>
            <a:endParaRPr lang="nb-NO" sz="1100" dirty="0" smtClean="0"/>
          </a:p>
          <a:p>
            <a:endParaRPr lang="nb-NO" sz="1100" dirty="0" smtClean="0"/>
          </a:p>
          <a:p>
            <a:endParaRPr lang="nb-NO" sz="1100" dirty="0"/>
          </a:p>
          <a:p>
            <a:endParaRPr lang="nb-NO" sz="1100" dirty="0" smtClean="0"/>
          </a:p>
          <a:p>
            <a:endParaRPr lang="nb-NO" sz="1100" dirty="0" smtClean="0"/>
          </a:p>
          <a:p>
            <a:r>
              <a:rPr lang="nb-NO" sz="1100" dirty="0" smtClean="0"/>
              <a:t>b.  State or discuss the signs (positive or negative) for </a:t>
            </a:r>
            <a:r>
              <a:rPr lang="nb-NO" sz="1100" dirty="0">
                <a:latin typeface="Symbol" panose="05050102010706020507" pitchFamily="18" charset="2"/>
              </a:rPr>
              <a:t>D</a:t>
            </a:r>
            <a:r>
              <a:rPr lang="nb-NO" sz="1100" dirty="0"/>
              <a:t>S and </a:t>
            </a:r>
            <a:r>
              <a:rPr lang="nb-NO" sz="1100" dirty="0">
                <a:latin typeface="Symbol" panose="05050102010706020507" pitchFamily="18" charset="2"/>
              </a:rPr>
              <a:t>D</a:t>
            </a:r>
            <a:r>
              <a:rPr lang="nb-NO" sz="1100" dirty="0"/>
              <a:t>V </a:t>
            </a:r>
            <a:r>
              <a:rPr lang="nb-NO" sz="1100" dirty="0" smtClean="0"/>
              <a:t>of the schematic reactions 1-3 (below).  Discuss specifically why </a:t>
            </a:r>
            <a:r>
              <a:rPr lang="nb-NO" sz="1100" dirty="0" smtClean="0">
                <a:latin typeface="Symbol" panose="05050102010706020507" pitchFamily="18" charset="2"/>
              </a:rPr>
              <a:t>D</a:t>
            </a:r>
            <a:r>
              <a:rPr lang="nb-NO" sz="1100" dirty="0" smtClean="0"/>
              <a:t>V is likely to change more than </a:t>
            </a:r>
            <a:r>
              <a:rPr lang="nb-NO" sz="1100" dirty="0" smtClean="0">
                <a:latin typeface="Symbol" panose="05050102010706020507" pitchFamily="18" charset="2"/>
              </a:rPr>
              <a:t>D</a:t>
            </a:r>
            <a:r>
              <a:rPr lang="nb-NO" sz="1100" dirty="0" smtClean="0"/>
              <a:t>S with increasing pressure in reactions 2 and 3. </a:t>
            </a:r>
          </a:p>
          <a:p>
            <a:endParaRPr lang="nb-NO" sz="1100" dirty="0"/>
          </a:p>
          <a:p>
            <a:r>
              <a:rPr lang="nb-NO" sz="1100" dirty="0" smtClean="0"/>
              <a:t>1. Reaction occurring in </a:t>
            </a:r>
            <a:r>
              <a:rPr lang="nb-NO" sz="1100" dirty="0"/>
              <a:t>response to </a:t>
            </a:r>
            <a:r>
              <a:rPr lang="nb-NO" sz="1100" b="1" dirty="0"/>
              <a:t>increasing p</a:t>
            </a:r>
            <a:r>
              <a:rPr lang="nb-NO" sz="1100" dirty="0"/>
              <a:t>:  </a:t>
            </a:r>
            <a:r>
              <a:rPr lang="nb-NO" sz="1100" dirty="0">
                <a:solidFill>
                  <a:srgbClr val="3333FF"/>
                </a:solidFill>
              </a:rPr>
              <a:t>Solids</a:t>
            </a:r>
            <a:r>
              <a:rPr lang="nb-NO" sz="1100" b="1" baseline="-25000" dirty="0">
                <a:solidFill>
                  <a:srgbClr val="3333FF"/>
                </a:solidFill>
              </a:rPr>
              <a:t>R</a:t>
            </a:r>
            <a:r>
              <a:rPr lang="nb-NO" sz="1100" dirty="0">
                <a:solidFill>
                  <a:srgbClr val="3333FF"/>
                </a:solidFill>
              </a:rPr>
              <a:t> = </a:t>
            </a:r>
            <a:r>
              <a:rPr lang="nb-NO" sz="1100" dirty="0" smtClean="0">
                <a:solidFill>
                  <a:srgbClr val="3333FF"/>
                </a:solidFill>
              </a:rPr>
              <a:t>Solids</a:t>
            </a:r>
            <a:r>
              <a:rPr lang="nb-NO" sz="1100" b="1" baseline="-25000" dirty="0" smtClean="0">
                <a:solidFill>
                  <a:srgbClr val="3333FF"/>
                </a:solidFill>
              </a:rPr>
              <a:t>P</a:t>
            </a:r>
            <a:endParaRPr lang="nb-NO" sz="1100" dirty="0"/>
          </a:p>
          <a:p>
            <a:endParaRPr lang="nb-NO" sz="1100" dirty="0" smtClean="0"/>
          </a:p>
          <a:p>
            <a:endParaRPr lang="nb-NO" sz="1100" dirty="0" smtClean="0"/>
          </a:p>
          <a:p>
            <a:endParaRPr lang="nb-NO" sz="1100" dirty="0" smtClean="0"/>
          </a:p>
          <a:p>
            <a:endParaRPr lang="nb-NO" sz="1100" dirty="0"/>
          </a:p>
          <a:p>
            <a:endParaRPr lang="nb-NO" sz="1100" dirty="0" smtClean="0"/>
          </a:p>
          <a:p>
            <a:endParaRPr lang="nb-NO" sz="1100" dirty="0"/>
          </a:p>
          <a:p>
            <a:endParaRPr lang="nb-NO" sz="1100" dirty="0" smtClean="0"/>
          </a:p>
          <a:p>
            <a:endParaRPr lang="nb-NO" sz="1100" dirty="0"/>
          </a:p>
          <a:p>
            <a:r>
              <a:rPr lang="nb-NO" sz="1100" dirty="0" smtClean="0"/>
              <a:t>2</a:t>
            </a:r>
            <a:r>
              <a:rPr lang="nb-NO" sz="1100" smtClean="0"/>
              <a:t>.  Melting </a:t>
            </a:r>
            <a:r>
              <a:rPr lang="nb-NO" sz="1100" dirty="0" smtClean="0"/>
              <a:t>reaction: </a:t>
            </a:r>
            <a:r>
              <a:rPr lang="nb-NO" sz="1100" dirty="0">
                <a:solidFill>
                  <a:srgbClr val="3333FF"/>
                </a:solidFill>
              </a:rPr>
              <a:t>Solids</a:t>
            </a:r>
            <a:r>
              <a:rPr lang="nb-NO" sz="1100" b="1" baseline="-25000" dirty="0">
                <a:solidFill>
                  <a:srgbClr val="3333FF"/>
                </a:solidFill>
              </a:rPr>
              <a:t>R</a:t>
            </a:r>
            <a:r>
              <a:rPr lang="nb-NO" sz="1100" dirty="0">
                <a:solidFill>
                  <a:srgbClr val="3333FF"/>
                </a:solidFill>
              </a:rPr>
              <a:t> = </a:t>
            </a:r>
            <a:r>
              <a:rPr lang="nb-NO" sz="1100" dirty="0" smtClean="0">
                <a:solidFill>
                  <a:srgbClr val="3333FF"/>
                </a:solidFill>
              </a:rPr>
              <a:t>Melt</a:t>
            </a:r>
            <a:r>
              <a:rPr lang="nb-NO" sz="1100" b="1" baseline="-25000" dirty="0" smtClean="0">
                <a:solidFill>
                  <a:srgbClr val="3333FF"/>
                </a:solidFill>
              </a:rPr>
              <a:t>P</a:t>
            </a:r>
            <a:endParaRPr lang="nb-NO" sz="1100" dirty="0" smtClean="0"/>
          </a:p>
          <a:p>
            <a:endParaRPr lang="nb-NO" sz="1100" dirty="0" smtClean="0">
              <a:solidFill>
                <a:srgbClr val="3333FF"/>
              </a:solidFill>
            </a:endParaRPr>
          </a:p>
          <a:p>
            <a:endParaRPr lang="nb-NO" sz="1100" dirty="0" smtClean="0">
              <a:solidFill>
                <a:srgbClr val="3333FF"/>
              </a:solidFill>
            </a:endParaRPr>
          </a:p>
          <a:p>
            <a:endParaRPr lang="nb-NO" sz="1100" dirty="0" smtClean="0">
              <a:solidFill>
                <a:srgbClr val="3333FF"/>
              </a:solidFill>
            </a:endParaRPr>
          </a:p>
          <a:p>
            <a:endParaRPr lang="nb-NO" sz="1100" dirty="0">
              <a:solidFill>
                <a:srgbClr val="3333FF"/>
              </a:solidFill>
            </a:endParaRPr>
          </a:p>
          <a:p>
            <a:endParaRPr lang="nb-NO" sz="1100" dirty="0" smtClean="0">
              <a:solidFill>
                <a:srgbClr val="3333FF"/>
              </a:solidFill>
            </a:endParaRPr>
          </a:p>
          <a:p>
            <a:endParaRPr lang="nb-NO" sz="1100" dirty="0" smtClean="0">
              <a:solidFill>
                <a:srgbClr val="3333FF"/>
              </a:solidFill>
            </a:endParaRPr>
          </a:p>
          <a:p>
            <a:endParaRPr lang="nb-NO" sz="1100" dirty="0">
              <a:solidFill>
                <a:srgbClr val="3333FF"/>
              </a:solidFill>
            </a:endParaRPr>
          </a:p>
          <a:p>
            <a:endParaRPr lang="nb-NO" sz="1100" dirty="0">
              <a:solidFill>
                <a:srgbClr val="3333FF"/>
              </a:solidFill>
            </a:endParaRPr>
          </a:p>
          <a:p>
            <a:endParaRPr lang="nb-NO" sz="1100" dirty="0">
              <a:solidFill>
                <a:srgbClr val="3333FF"/>
              </a:solidFill>
            </a:endParaRPr>
          </a:p>
          <a:p>
            <a:r>
              <a:rPr lang="nb-NO" sz="1100" dirty="0" smtClean="0"/>
              <a:t>3.  Devolatilisation reactions: </a:t>
            </a:r>
            <a:r>
              <a:rPr lang="nb-NO" sz="1100" dirty="0">
                <a:solidFill>
                  <a:srgbClr val="3333FF"/>
                </a:solidFill>
              </a:rPr>
              <a:t>Solids</a:t>
            </a:r>
            <a:r>
              <a:rPr lang="nb-NO" sz="1100" b="1" baseline="-25000" dirty="0">
                <a:solidFill>
                  <a:srgbClr val="3333FF"/>
                </a:solidFill>
              </a:rPr>
              <a:t>R</a:t>
            </a:r>
            <a:r>
              <a:rPr lang="nb-NO" sz="1100" dirty="0">
                <a:solidFill>
                  <a:srgbClr val="3333FF"/>
                </a:solidFill>
              </a:rPr>
              <a:t> </a:t>
            </a:r>
            <a:r>
              <a:rPr lang="nb-NO" sz="1100" dirty="0" smtClean="0">
                <a:solidFill>
                  <a:srgbClr val="3333FF"/>
                </a:solidFill>
              </a:rPr>
              <a:t> =  Solids</a:t>
            </a:r>
            <a:r>
              <a:rPr lang="nb-NO" sz="1100" b="1" baseline="-25000" dirty="0" smtClean="0">
                <a:solidFill>
                  <a:srgbClr val="3333FF"/>
                </a:solidFill>
              </a:rPr>
              <a:t>P</a:t>
            </a:r>
            <a:r>
              <a:rPr lang="nb-NO" sz="1100" dirty="0" smtClean="0">
                <a:solidFill>
                  <a:srgbClr val="3333FF"/>
                </a:solidFill>
              </a:rPr>
              <a:t> + fliud/vapour</a:t>
            </a:r>
            <a:endParaRPr lang="nb-NO" sz="1100" dirty="0" smtClean="0"/>
          </a:p>
          <a:p>
            <a:r>
              <a:rPr lang="nb-NO" sz="1100" dirty="0"/>
              <a:t> </a:t>
            </a:r>
            <a:r>
              <a:rPr lang="nb-NO" sz="1100" dirty="0" smtClean="0"/>
              <a:t> e.g. KAl</a:t>
            </a:r>
            <a:r>
              <a:rPr lang="nb-NO" sz="1100" baseline="-25000" dirty="0" smtClean="0"/>
              <a:t>2</a:t>
            </a:r>
            <a:r>
              <a:rPr lang="nb-NO" sz="300" dirty="0" smtClean="0"/>
              <a:t> </a:t>
            </a:r>
            <a:r>
              <a:rPr lang="nb-NO" sz="1100" dirty="0" smtClean="0"/>
              <a:t>Si</a:t>
            </a:r>
            <a:r>
              <a:rPr lang="nb-NO" sz="1100" baseline="-25000" dirty="0" smtClean="0"/>
              <a:t>3</a:t>
            </a:r>
            <a:r>
              <a:rPr lang="nb-NO" sz="1100" dirty="0" smtClean="0"/>
              <a:t>Al</a:t>
            </a:r>
            <a:r>
              <a:rPr lang="nb-NO" sz="300" dirty="0" smtClean="0"/>
              <a:t> </a:t>
            </a:r>
            <a:r>
              <a:rPr lang="nb-NO" sz="1100" dirty="0" smtClean="0"/>
              <a:t>O</a:t>
            </a:r>
            <a:r>
              <a:rPr lang="nb-NO" sz="1100" baseline="-25000" dirty="0" smtClean="0"/>
              <a:t>10</a:t>
            </a:r>
            <a:r>
              <a:rPr lang="nb-NO" sz="300" baseline="-25000" dirty="0" smtClean="0"/>
              <a:t> </a:t>
            </a:r>
            <a:r>
              <a:rPr lang="nb-NO" sz="1100" dirty="0" smtClean="0"/>
              <a:t>(OH)</a:t>
            </a:r>
            <a:r>
              <a:rPr lang="nb-NO" sz="1100" baseline="-25000" dirty="0" smtClean="0"/>
              <a:t>2</a:t>
            </a:r>
            <a:r>
              <a:rPr lang="nb-NO" sz="300" dirty="0" smtClean="0"/>
              <a:t> </a:t>
            </a:r>
            <a:r>
              <a:rPr lang="nb-NO" sz="1100" dirty="0" smtClean="0"/>
              <a:t>(muscovite) </a:t>
            </a:r>
            <a:r>
              <a:rPr lang="nb-NO" sz="1100" dirty="0"/>
              <a:t>+ </a:t>
            </a:r>
            <a:r>
              <a:rPr lang="nb-NO" sz="1100" dirty="0" smtClean="0"/>
              <a:t>SiO</a:t>
            </a:r>
            <a:r>
              <a:rPr lang="nb-NO" sz="1100" baseline="-25000" dirty="0" smtClean="0"/>
              <a:t>2</a:t>
            </a:r>
            <a:r>
              <a:rPr lang="nb-NO" sz="200" dirty="0" smtClean="0"/>
              <a:t> </a:t>
            </a:r>
            <a:r>
              <a:rPr lang="nb-NO" sz="1100" dirty="0"/>
              <a:t>(quartz)  =  </a:t>
            </a:r>
            <a:r>
              <a:rPr lang="nb-NO" sz="1100" dirty="0" smtClean="0"/>
              <a:t>KAlSi</a:t>
            </a:r>
            <a:r>
              <a:rPr lang="nb-NO" sz="1100" baseline="-25000" dirty="0" smtClean="0"/>
              <a:t>3</a:t>
            </a:r>
            <a:r>
              <a:rPr lang="nb-NO" sz="1100" dirty="0" smtClean="0"/>
              <a:t>O</a:t>
            </a:r>
            <a:r>
              <a:rPr lang="nb-NO" sz="1100" baseline="-25000" dirty="0" smtClean="0"/>
              <a:t>8</a:t>
            </a:r>
            <a:r>
              <a:rPr lang="nb-NO" sz="300" dirty="0" smtClean="0"/>
              <a:t> </a:t>
            </a:r>
            <a:r>
              <a:rPr lang="nb-NO" sz="1100" dirty="0" smtClean="0"/>
              <a:t>(K-felspar) + Al</a:t>
            </a:r>
            <a:r>
              <a:rPr lang="nb-NO" sz="1100" baseline="-25000" dirty="0" smtClean="0"/>
              <a:t>3</a:t>
            </a:r>
            <a:r>
              <a:rPr lang="nb-NO" sz="1100" dirty="0" smtClean="0"/>
              <a:t>SiO</a:t>
            </a:r>
            <a:r>
              <a:rPr lang="nb-NO" sz="1100" baseline="-25000" dirty="0" smtClean="0"/>
              <a:t>5</a:t>
            </a:r>
            <a:r>
              <a:rPr lang="nb-NO" sz="300" dirty="0" smtClean="0"/>
              <a:t> </a:t>
            </a:r>
            <a:r>
              <a:rPr lang="nb-NO" sz="1100" dirty="0" smtClean="0"/>
              <a:t>(kynaite) + H</a:t>
            </a:r>
            <a:r>
              <a:rPr lang="nb-NO" sz="1100" baseline="-25000" dirty="0" smtClean="0"/>
              <a:t>2</a:t>
            </a:r>
            <a:r>
              <a:rPr lang="nb-NO" sz="1100" dirty="0" smtClean="0"/>
              <a:t>O</a:t>
            </a:r>
            <a:r>
              <a:rPr lang="nb-NO" sz="200" dirty="0" smtClean="0"/>
              <a:t> </a:t>
            </a:r>
            <a:r>
              <a:rPr lang="nb-NO" sz="1100" dirty="0"/>
              <a:t>(vapour)</a:t>
            </a:r>
            <a:r>
              <a:rPr lang="nb-NO" sz="1100" dirty="0" smtClean="0"/>
              <a:t> </a:t>
            </a:r>
          </a:p>
          <a:p>
            <a:r>
              <a:rPr lang="nb-NO" sz="1100" dirty="0" smtClean="0"/>
              <a:t>    or:  CaCO</a:t>
            </a:r>
            <a:r>
              <a:rPr lang="nb-NO" sz="1100" baseline="-25000" dirty="0" smtClean="0"/>
              <a:t>3</a:t>
            </a:r>
            <a:r>
              <a:rPr lang="nb-NO" sz="200" dirty="0" smtClean="0"/>
              <a:t> </a:t>
            </a:r>
            <a:r>
              <a:rPr lang="nb-NO" sz="1100" dirty="0" smtClean="0"/>
              <a:t>(calcite)  +  SiO</a:t>
            </a:r>
            <a:r>
              <a:rPr lang="nb-NO" sz="1100" baseline="-25000" dirty="0" smtClean="0"/>
              <a:t>2</a:t>
            </a:r>
            <a:r>
              <a:rPr lang="nb-NO" sz="600" dirty="0"/>
              <a:t> </a:t>
            </a:r>
            <a:r>
              <a:rPr lang="nb-NO" sz="1100" dirty="0" smtClean="0"/>
              <a:t>(quartz)  =  CaSiO</a:t>
            </a:r>
            <a:r>
              <a:rPr lang="nb-NO" sz="1100" baseline="-25000" dirty="0" smtClean="0"/>
              <a:t>3</a:t>
            </a:r>
            <a:r>
              <a:rPr lang="nb-NO" sz="200" dirty="0"/>
              <a:t> </a:t>
            </a:r>
            <a:r>
              <a:rPr lang="nb-NO" sz="1100" dirty="0" smtClean="0"/>
              <a:t>(wollastonite)  +  CO</a:t>
            </a:r>
            <a:r>
              <a:rPr lang="nb-NO" sz="1100" baseline="-25000" dirty="0" smtClean="0"/>
              <a:t>2</a:t>
            </a:r>
            <a:r>
              <a:rPr lang="nb-NO" sz="200" dirty="0" smtClean="0"/>
              <a:t> </a:t>
            </a:r>
            <a:r>
              <a:rPr lang="nb-NO" sz="1100" dirty="0" smtClean="0"/>
              <a:t>(vapour)</a:t>
            </a:r>
          </a:p>
        </p:txBody>
      </p:sp>
      <p:sp>
        <p:nvSpPr>
          <p:cNvPr id="14" name="TextBox 13"/>
          <p:cNvSpPr txBox="1"/>
          <p:nvPr/>
        </p:nvSpPr>
        <p:spPr>
          <a:xfrm>
            <a:off x="68307" y="56456"/>
            <a:ext cx="902748" cy="307777"/>
          </a:xfrm>
          <a:prstGeom prst="rect">
            <a:avLst/>
          </a:prstGeom>
          <a:noFill/>
        </p:spPr>
        <p:txBody>
          <a:bodyPr wrap="none" rtlCol="0">
            <a:spAutoFit/>
          </a:bodyPr>
          <a:lstStyle/>
          <a:p>
            <a:r>
              <a:rPr lang="nb-NO" b="1" smtClean="0"/>
              <a:t>Exercises</a:t>
            </a:r>
            <a:endParaRPr lang="nb-NO" sz="1100" dirty="0"/>
          </a:p>
        </p:txBody>
      </p:sp>
      <p:grpSp>
        <p:nvGrpSpPr>
          <p:cNvPr id="2" name="Group 1"/>
          <p:cNvGrpSpPr/>
          <p:nvPr/>
        </p:nvGrpSpPr>
        <p:grpSpPr>
          <a:xfrm>
            <a:off x="188640" y="1784648"/>
            <a:ext cx="1982862" cy="2397608"/>
            <a:chOff x="121188" y="1720331"/>
            <a:chExt cx="3659438" cy="3712936"/>
          </a:xfrm>
        </p:grpSpPr>
        <p:sp>
          <p:nvSpPr>
            <p:cNvPr id="16" name="Rectangle 4"/>
            <p:cNvSpPr>
              <a:spLocks noChangeArrowheads="1"/>
            </p:cNvSpPr>
            <p:nvPr/>
          </p:nvSpPr>
          <p:spPr bwMode="auto">
            <a:xfrm>
              <a:off x="591338" y="1720331"/>
              <a:ext cx="3189288" cy="3221237"/>
            </a:xfrm>
            <a:prstGeom prst="rect">
              <a:avLst/>
            </a:prstGeom>
            <a:solidFill>
              <a:srgbClr val="EAEAEA"/>
            </a:solidFill>
            <a:ln w="19050">
              <a:solidFill>
                <a:srgbClr val="000000"/>
              </a:solidFill>
              <a:miter lim="800000"/>
              <a:headEnd/>
              <a:tailEnd/>
            </a:ln>
          </p:spPr>
          <p:txBody>
            <a:bodyPr wrap="none" anchor="ctr"/>
            <a:lstStyle/>
            <a:p>
              <a:pPr algn="ctr"/>
              <a:endParaRPr lang="en-US" sz="2400"/>
            </a:p>
          </p:txBody>
        </p:sp>
        <p:sp>
          <p:nvSpPr>
            <p:cNvPr id="17" name="Line 5"/>
            <p:cNvSpPr>
              <a:spLocks noChangeShapeType="1"/>
            </p:cNvSpPr>
            <p:nvPr/>
          </p:nvSpPr>
          <p:spPr bwMode="auto">
            <a:xfrm flipV="1">
              <a:off x="583859" y="1990405"/>
              <a:ext cx="3189287" cy="1943100"/>
            </a:xfrm>
            <a:prstGeom prst="line">
              <a:avLst/>
            </a:prstGeom>
            <a:noFill/>
            <a:ln w="12700">
              <a:solidFill>
                <a:schemeClr val="tx1"/>
              </a:solidFill>
              <a:round/>
              <a:headEnd/>
              <a:tailEnd/>
            </a:ln>
          </p:spPr>
          <p:txBody>
            <a:bodyPr/>
            <a:lstStyle/>
            <a:p>
              <a:endParaRPr lang="nb-NO"/>
            </a:p>
          </p:txBody>
        </p:sp>
        <p:sp>
          <p:nvSpPr>
            <p:cNvPr id="18" name="Rectangle 6"/>
            <p:cNvSpPr>
              <a:spLocks noChangeArrowheads="1"/>
            </p:cNvSpPr>
            <p:nvPr/>
          </p:nvSpPr>
          <p:spPr bwMode="auto">
            <a:xfrm>
              <a:off x="2015266" y="3871786"/>
              <a:ext cx="1757880" cy="476623"/>
            </a:xfrm>
            <a:prstGeom prst="rect">
              <a:avLst/>
            </a:prstGeom>
            <a:noFill/>
            <a:ln w="9525">
              <a:noFill/>
              <a:miter lim="800000"/>
              <a:headEnd/>
              <a:tailEnd/>
            </a:ln>
          </p:spPr>
          <p:txBody>
            <a:bodyPr wrap="none">
              <a:spAutoFit/>
            </a:bodyPr>
            <a:lstStyle/>
            <a:p>
              <a:r>
                <a:rPr lang="nb-NO" b="1" i="1" dirty="0" err="1" smtClean="0">
                  <a:solidFill>
                    <a:srgbClr val="0000FF"/>
                  </a:solidFill>
                </a:rPr>
                <a:t>andalusite</a:t>
              </a:r>
              <a:endParaRPr lang="en-US" b="1" i="1" dirty="0">
                <a:solidFill>
                  <a:srgbClr val="0000FF"/>
                </a:solidFill>
              </a:endParaRPr>
            </a:p>
          </p:txBody>
        </p:sp>
        <p:sp>
          <p:nvSpPr>
            <p:cNvPr id="19" name="Text Box 7"/>
            <p:cNvSpPr txBox="1">
              <a:spLocks noChangeArrowheads="1"/>
            </p:cNvSpPr>
            <p:nvPr/>
          </p:nvSpPr>
          <p:spPr bwMode="auto">
            <a:xfrm>
              <a:off x="1030222" y="2053895"/>
              <a:ext cx="1334828" cy="476623"/>
            </a:xfrm>
            <a:prstGeom prst="rect">
              <a:avLst/>
            </a:prstGeom>
            <a:noFill/>
            <a:ln w="9525">
              <a:noFill/>
              <a:miter lim="800000"/>
              <a:headEnd/>
              <a:tailEnd/>
            </a:ln>
          </p:spPr>
          <p:txBody>
            <a:bodyPr wrap="none">
              <a:spAutoFit/>
            </a:bodyPr>
            <a:lstStyle/>
            <a:p>
              <a:r>
                <a:rPr lang="nb-NO" b="1" i="1" dirty="0" err="1" smtClean="0">
                  <a:solidFill>
                    <a:srgbClr val="0000FF"/>
                  </a:solidFill>
                </a:rPr>
                <a:t>kyanite</a:t>
              </a:r>
              <a:endParaRPr lang="en-US" b="1" i="1" dirty="0">
                <a:solidFill>
                  <a:srgbClr val="0000FF"/>
                </a:solidFill>
              </a:endParaRPr>
            </a:p>
          </p:txBody>
        </p:sp>
        <p:sp>
          <p:nvSpPr>
            <p:cNvPr id="20" name="Text Box 8"/>
            <p:cNvSpPr txBox="1">
              <a:spLocks noChangeArrowheads="1"/>
            </p:cNvSpPr>
            <p:nvPr/>
          </p:nvSpPr>
          <p:spPr bwMode="auto">
            <a:xfrm>
              <a:off x="121188" y="1840400"/>
              <a:ext cx="553811" cy="571948"/>
            </a:xfrm>
            <a:prstGeom prst="rect">
              <a:avLst/>
            </a:prstGeom>
            <a:noFill/>
            <a:ln w="9525">
              <a:noFill/>
              <a:miter lim="800000"/>
              <a:headEnd/>
              <a:tailEnd/>
            </a:ln>
          </p:spPr>
          <p:txBody>
            <a:bodyPr wrap="none">
              <a:spAutoFit/>
            </a:bodyPr>
            <a:lstStyle/>
            <a:p>
              <a:r>
                <a:rPr lang="nb-NO" sz="1800" dirty="0"/>
                <a:t>p</a:t>
              </a:r>
              <a:endParaRPr lang="en-US" sz="1800" dirty="0"/>
            </a:p>
          </p:txBody>
        </p:sp>
        <p:sp>
          <p:nvSpPr>
            <p:cNvPr id="21" name="Text Box 9"/>
            <p:cNvSpPr txBox="1">
              <a:spLocks noChangeArrowheads="1"/>
            </p:cNvSpPr>
            <p:nvPr/>
          </p:nvSpPr>
          <p:spPr bwMode="auto">
            <a:xfrm>
              <a:off x="2988097" y="4861319"/>
              <a:ext cx="601146" cy="571948"/>
            </a:xfrm>
            <a:prstGeom prst="rect">
              <a:avLst/>
            </a:prstGeom>
            <a:noFill/>
            <a:ln w="9525">
              <a:noFill/>
              <a:miter lim="800000"/>
              <a:headEnd/>
              <a:tailEnd/>
            </a:ln>
          </p:spPr>
          <p:txBody>
            <a:bodyPr wrap="none">
              <a:spAutoFit/>
            </a:bodyPr>
            <a:lstStyle/>
            <a:p>
              <a:r>
                <a:rPr lang="nb-NO" sz="1800" dirty="0"/>
                <a:t>T</a:t>
              </a:r>
              <a:endParaRPr lang="en-US" sz="1800" dirty="0"/>
            </a:p>
          </p:txBody>
        </p:sp>
        <p:sp>
          <p:nvSpPr>
            <p:cNvPr id="22" name="Line 10"/>
            <p:cNvSpPr>
              <a:spLocks noChangeShapeType="1"/>
            </p:cNvSpPr>
            <p:nvPr/>
          </p:nvSpPr>
          <p:spPr bwMode="auto">
            <a:xfrm>
              <a:off x="583859" y="3357243"/>
              <a:ext cx="928687" cy="0"/>
            </a:xfrm>
            <a:prstGeom prst="line">
              <a:avLst/>
            </a:prstGeom>
            <a:noFill/>
            <a:ln w="6350">
              <a:solidFill>
                <a:schemeClr val="bg1">
                  <a:lumMod val="50000"/>
                </a:schemeClr>
              </a:solidFill>
              <a:round/>
              <a:headEnd/>
              <a:tailEnd/>
            </a:ln>
          </p:spPr>
          <p:txBody>
            <a:bodyPr/>
            <a:lstStyle/>
            <a:p>
              <a:endParaRPr lang="nb-NO"/>
            </a:p>
          </p:txBody>
        </p:sp>
        <p:sp>
          <p:nvSpPr>
            <p:cNvPr id="23" name="Line 11"/>
            <p:cNvSpPr>
              <a:spLocks noChangeShapeType="1"/>
            </p:cNvSpPr>
            <p:nvPr/>
          </p:nvSpPr>
          <p:spPr bwMode="auto">
            <a:xfrm>
              <a:off x="1512546" y="3357243"/>
              <a:ext cx="0" cy="1584325"/>
            </a:xfrm>
            <a:prstGeom prst="line">
              <a:avLst/>
            </a:prstGeom>
            <a:noFill/>
            <a:ln w="6350">
              <a:solidFill>
                <a:schemeClr val="bg1">
                  <a:lumMod val="50000"/>
                </a:schemeClr>
              </a:solidFill>
              <a:round/>
              <a:headEnd/>
              <a:tailEnd/>
            </a:ln>
          </p:spPr>
          <p:txBody>
            <a:bodyPr/>
            <a:lstStyle/>
            <a:p>
              <a:endParaRPr lang="nb-NO"/>
            </a:p>
          </p:txBody>
        </p:sp>
        <p:sp>
          <p:nvSpPr>
            <p:cNvPr id="24" name="Line 12"/>
            <p:cNvSpPr>
              <a:spLocks noChangeShapeType="1"/>
            </p:cNvSpPr>
            <p:nvPr/>
          </p:nvSpPr>
          <p:spPr bwMode="auto">
            <a:xfrm>
              <a:off x="566396" y="3087368"/>
              <a:ext cx="1408113" cy="0"/>
            </a:xfrm>
            <a:prstGeom prst="line">
              <a:avLst/>
            </a:prstGeom>
            <a:noFill/>
            <a:ln w="6350">
              <a:solidFill>
                <a:schemeClr val="bg1">
                  <a:lumMod val="50000"/>
                </a:schemeClr>
              </a:solidFill>
              <a:round/>
              <a:headEnd/>
              <a:tailEnd/>
            </a:ln>
          </p:spPr>
          <p:txBody>
            <a:bodyPr/>
            <a:lstStyle/>
            <a:p>
              <a:endParaRPr lang="nb-NO"/>
            </a:p>
          </p:txBody>
        </p:sp>
        <p:sp>
          <p:nvSpPr>
            <p:cNvPr id="25" name="Line 13"/>
            <p:cNvSpPr>
              <a:spLocks noChangeShapeType="1"/>
            </p:cNvSpPr>
            <p:nvPr/>
          </p:nvSpPr>
          <p:spPr bwMode="auto">
            <a:xfrm>
              <a:off x="1964984" y="3096893"/>
              <a:ext cx="0" cy="1847850"/>
            </a:xfrm>
            <a:prstGeom prst="line">
              <a:avLst/>
            </a:prstGeom>
            <a:noFill/>
            <a:ln w="6350">
              <a:solidFill>
                <a:schemeClr val="bg1">
                  <a:lumMod val="50000"/>
                </a:schemeClr>
              </a:solidFill>
              <a:round/>
              <a:headEnd/>
              <a:tailEnd/>
            </a:ln>
          </p:spPr>
          <p:txBody>
            <a:bodyPr/>
            <a:lstStyle/>
            <a:p>
              <a:endParaRPr lang="nb-NO"/>
            </a:p>
          </p:txBody>
        </p:sp>
        <p:sp>
          <p:nvSpPr>
            <p:cNvPr id="26" name="Text Box 14"/>
            <p:cNvSpPr txBox="1">
              <a:spLocks noChangeArrowheads="1"/>
            </p:cNvSpPr>
            <p:nvPr/>
          </p:nvSpPr>
          <p:spPr bwMode="auto">
            <a:xfrm>
              <a:off x="163486" y="3129517"/>
              <a:ext cx="707171" cy="428961"/>
            </a:xfrm>
            <a:prstGeom prst="rect">
              <a:avLst/>
            </a:prstGeom>
            <a:noFill/>
            <a:ln w="9525">
              <a:noFill/>
              <a:miter lim="800000"/>
              <a:headEnd/>
              <a:tailEnd/>
            </a:ln>
          </p:spPr>
          <p:txBody>
            <a:bodyPr wrap="square">
              <a:spAutoFit/>
            </a:bodyPr>
            <a:lstStyle/>
            <a:p>
              <a:r>
                <a:rPr lang="nb-NO" sz="1200" dirty="0">
                  <a:solidFill>
                    <a:srgbClr val="008000"/>
                  </a:solidFill>
                </a:rPr>
                <a:t>p</a:t>
              </a:r>
              <a:r>
                <a:rPr lang="nb-NO" sz="1200" baseline="-25000" dirty="0">
                  <a:solidFill>
                    <a:srgbClr val="008000"/>
                  </a:solidFill>
                </a:rPr>
                <a:t>1</a:t>
              </a:r>
              <a:endParaRPr lang="en-US" sz="1200" baseline="-25000" dirty="0">
                <a:solidFill>
                  <a:srgbClr val="008000"/>
                </a:solidFill>
              </a:endParaRPr>
            </a:p>
          </p:txBody>
        </p:sp>
        <p:sp>
          <p:nvSpPr>
            <p:cNvPr id="27" name="Text Box 15"/>
            <p:cNvSpPr txBox="1">
              <a:spLocks noChangeArrowheads="1"/>
            </p:cNvSpPr>
            <p:nvPr/>
          </p:nvSpPr>
          <p:spPr bwMode="auto">
            <a:xfrm>
              <a:off x="1291740" y="4882006"/>
              <a:ext cx="626309" cy="428961"/>
            </a:xfrm>
            <a:prstGeom prst="rect">
              <a:avLst/>
            </a:prstGeom>
            <a:noFill/>
            <a:ln w="9525">
              <a:noFill/>
              <a:miter lim="800000"/>
              <a:headEnd/>
              <a:tailEnd/>
            </a:ln>
          </p:spPr>
          <p:txBody>
            <a:bodyPr wrap="square">
              <a:spAutoFit/>
            </a:bodyPr>
            <a:lstStyle/>
            <a:p>
              <a:r>
                <a:rPr lang="nb-NO" sz="1200" dirty="0">
                  <a:solidFill>
                    <a:srgbClr val="008000"/>
                  </a:solidFill>
                </a:rPr>
                <a:t>T</a:t>
              </a:r>
              <a:r>
                <a:rPr lang="nb-NO" sz="1200" baseline="-25000" dirty="0">
                  <a:solidFill>
                    <a:srgbClr val="008000"/>
                  </a:solidFill>
                </a:rPr>
                <a:t>1</a:t>
              </a:r>
              <a:endParaRPr lang="en-US" sz="1200" baseline="-25000" dirty="0">
                <a:solidFill>
                  <a:srgbClr val="008000"/>
                </a:solidFill>
              </a:endParaRPr>
            </a:p>
          </p:txBody>
        </p:sp>
        <p:sp>
          <p:nvSpPr>
            <p:cNvPr id="29" name="Text Box 17"/>
            <p:cNvSpPr txBox="1">
              <a:spLocks noChangeArrowheads="1"/>
            </p:cNvSpPr>
            <p:nvPr/>
          </p:nvSpPr>
          <p:spPr bwMode="auto">
            <a:xfrm>
              <a:off x="1424284" y="4570432"/>
              <a:ext cx="630729" cy="405129"/>
            </a:xfrm>
            <a:prstGeom prst="rect">
              <a:avLst/>
            </a:prstGeom>
            <a:noFill/>
            <a:ln w="9525">
              <a:noFill/>
              <a:miter lim="800000"/>
              <a:headEnd/>
              <a:tailEnd/>
            </a:ln>
          </p:spPr>
          <p:txBody>
            <a:bodyPr wrap="none">
              <a:spAutoFit/>
            </a:bodyPr>
            <a:lstStyle/>
            <a:p>
              <a:r>
                <a:rPr lang="nb-NO" sz="1100" dirty="0" err="1" smtClean="0">
                  <a:solidFill>
                    <a:srgbClr val="00CC00"/>
                  </a:solidFill>
                </a:rPr>
                <a:t>dT</a:t>
              </a:r>
              <a:endParaRPr lang="en-US" sz="1100" dirty="0">
                <a:solidFill>
                  <a:srgbClr val="00CC00"/>
                </a:solidFill>
              </a:endParaRPr>
            </a:p>
          </p:txBody>
        </p:sp>
        <p:sp>
          <p:nvSpPr>
            <p:cNvPr id="30" name="Text Box 14"/>
            <p:cNvSpPr txBox="1">
              <a:spLocks noChangeArrowheads="1"/>
            </p:cNvSpPr>
            <p:nvPr/>
          </p:nvSpPr>
          <p:spPr bwMode="auto">
            <a:xfrm>
              <a:off x="1126902" y="3337511"/>
              <a:ext cx="867401" cy="405129"/>
            </a:xfrm>
            <a:prstGeom prst="rect">
              <a:avLst/>
            </a:prstGeom>
            <a:noFill/>
            <a:ln w="9525">
              <a:noFill/>
              <a:miter lim="800000"/>
              <a:headEnd/>
              <a:tailEnd/>
            </a:ln>
          </p:spPr>
          <p:txBody>
            <a:bodyPr wrap="none">
              <a:spAutoFit/>
            </a:bodyPr>
            <a:lstStyle/>
            <a:p>
              <a:r>
                <a:rPr lang="nb-NO" sz="1100" dirty="0">
                  <a:solidFill>
                    <a:srgbClr val="008000"/>
                  </a:solidFill>
                </a:rPr>
                <a:t>p</a:t>
              </a:r>
              <a:r>
                <a:rPr lang="nb-NO" sz="1100" baseline="-25000" dirty="0">
                  <a:solidFill>
                    <a:srgbClr val="008000"/>
                  </a:solidFill>
                </a:rPr>
                <a:t>1</a:t>
              </a:r>
              <a:r>
                <a:rPr lang="nb-NO" sz="1100" dirty="0">
                  <a:solidFill>
                    <a:srgbClr val="008000"/>
                  </a:solidFill>
                </a:rPr>
                <a:t>,T</a:t>
              </a:r>
              <a:r>
                <a:rPr lang="nb-NO" sz="1100" baseline="-25000" dirty="0">
                  <a:solidFill>
                    <a:srgbClr val="008000"/>
                  </a:solidFill>
                </a:rPr>
                <a:t>1</a:t>
              </a:r>
              <a:endParaRPr lang="en-US" sz="1100" baseline="-25000" dirty="0">
                <a:solidFill>
                  <a:srgbClr val="008000"/>
                </a:solidFill>
              </a:endParaRPr>
            </a:p>
          </p:txBody>
        </p:sp>
        <p:sp>
          <p:nvSpPr>
            <p:cNvPr id="31" name="Text Box 14"/>
            <p:cNvSpPr txBox="1">
              <a:spLocks noChangeArrowheads="1"/>
            </p:cNvSpPr>
            <p:nvPr/>
          </p:nvSpPr>
          <p:spPr bwMode="auto">
            <a:xfrm>
              <a:off x="1888205" y="2942309"/>
              <a:ext cx="1099853" cy="667272"/>
            </a:xfrm>
            <a:prstGeom prst="rect">
              <a:avLst/>
            </a:prstGeom>
            <a:noFill/>
            <a:ln w="9525">
              <a:noFill/>
              <a:miter lim="800000"/>
              <a:headEnd/>
              <a:tailEnd/>
            </a:ln>
          </p:spPr>
          <p:txBody>
            <a:bodyPr wrap="square">
              <a:spAutoFit/>
            </a:bodyPr>
            <a:lstStyle/>
            <a:p>
              <a:r>
                <a:rPr lang="nb-NO" sz="1100" dirty="0">
                  <a:solidFill>
                    <a:srgbClr val="008000"/>
                  </a:solidFill>
                </a:rPr>
                <a:t>p</a:t>
              </a:r>
              <a:r>
                <a:rPr lang="nb-NO" sz="1100" baseline="-25000" dirty="0">
                  <a:solidFill>
                    <a:srgbClr val="008000"/>
                  </a:solidFill>
                </a:rPr>
                <a:t>1</a:t>
              </a:r>
              <a:r>
                <a:rPr lang="nb-NO" sz="1100" dirty="0">
                  <a:solidFill>
                    <a:srgbClr val="00CC00"/>
                  </a:solidFill>
                </a:rPr>
                <a:t>+dp</a:t>
              </a:r>
              <a:r>
                <a:rPr lang="nb-NO" sz="1100" dirty="0">
                  <a:solidFill>
                    <a:srgbClr val="008000"/>
                  </a:solidFill>
                </a:rPr>
                <a:t>, T</a:t>
              </a:r>
              <a:r>
                <a:rPr lang="nb-NO" sz="1100" baseline="-25000" dirty="0">
                  <a:solidFill>
                    <a:srgbClr val="008000"/>
                  </a:solidFill>
                </a:rPr>
                <a:t>1</a:t>
              </a:r>
              <a:r>
                <a:rPr lang="nb-NO" sz="1100" dirty="0">
                  <a:solidFill>
                    <a:srgbClr val="00CC00"/>
                  </a:solidFill>
                </a:rPr>
                <a:t>+dT</a:t>
              </a:r>
              <a:endParaRPr lang="en-US" sz="1100" baseline="-25000" dirty="0">
                <a:solidFill>
                  <a:srgbClr val="00CC00"/>
                </a:solidFill>
              </a:endParaRPr>
            </a:p>
          </p:txBody>
        </p:sp>
        <p:sp>
          <p:nvSpPr>
            <p:cNvPr id="32" name="Oval 31"/>
            <p:cNvSpPr/>
            <p:nvPr/>
          </p:nvSpPr>
          <p:spPr>
            <a:xfrm>
              <a:off x="1872909" y="3025455"/>
              <a:ext cx="144462" cy="1428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dirty="0">
                <a:solidFill>
                  <a:srgbClr val="FF0000"/>
                </a:solidFill>
              </a:endParaRPr>
            </a:p>
          </p:txBody>
        </p:sp>
        <p:sp>
          <p:nvSpPr>
            <p:cNvPr id="33" name="Oval 32"/>
            <p:cNvSpPr/>
            <p:nvPr/>
          </p:nvSpPr>
          <p:spPr>
            <a:xfrm>
              <a:off x="1433171" y="3298505"/>
              <a:ext cx="144463" cy="1428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dirty="0">
                <a:solidFill>
                  <a:srgbClr val="FF0000"/>
                </a:solidFill>
              </a:endParaRPr>
            </a:p>
          </p:txBody>
        </p:sp>
        <p:sp>
          <p:nvSpPr>
            <p:cNvPr id="35" name="Text Box 16"/>
            <p:cNvSpPr txBox="1">
              <a:spLocks noChangeArrowheads="1"/>
            </p:cNvSpPr>
            <p:nvPr/>
          </p:nvSpPr>
          <p:spPr bwMode="auto">
            <a:xfrm>
              <a:off x="492443" y="2988223"/>
              <a:ext cx="601146" cy="405129"/>
            </a:xfrm>
            <a:prstGeom prst="rect">
              <a:avLst/>
            </a:prstGeom>
            <a:noFill/>
            <a:ln w="9525">
              <a:noFill/>
              <a:miter lim="800000"/>
              <a:headEnd/>
              <a:tailEnd/>
            </a:ln>
          </p:spPr>
          <p:txBody>
            <a:bodyPr wrap="none">
              <a:spAutoFit/>
            </a:bodyPr>
            <a:lstStyle/>
            <a:p>
              <a:r>
                <a:rPr lang="nb-NO" sz="1100" dirty="0" err="1">
                  <a:solidFill>
                    <a:srgbClr val="00CC00"/>
                  </a:solidFill>
                </a:rPr>
                <a:t>dp</a:t>
              </a:r>
              <a:endParaRPr lang="en-US" sz="1100" dirty="0">
                <a:solidFill>
                  <a:srgbClr val="00CC00"/>
                </a:solidFill>
              </a:endParaRPr>
            </a:p>
          </p:txBody>
        </p:sp>
      </p:grpSp>
    </p:spTree>
    <p:extLst>
      <p:ext uri="{BB962C8B-B14F-4D97-AF65-F5344CB8AC3E}">
        <p14:creationId xmlns:p14="http://schemas.microsoft.com/office/powerpoint/2010/main" val="35848066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M:\pc\Dokumenter\Adobe-Illustr-figures\Experimental-PhaseRel\PhaseRel\Opx-cpx-solvus-En-D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0258" y="6659414"/>
            <a:ext cx="5180729" cy="323654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851605" y="6786585"/>
            <a:ext cx="822661" cy="338554"/>
          </a:xfrm>
          <a:prstGeom prst="rect">
            <a:avLst/>
          </a:prstGeom>
          <a:solidFill>
            <a:schemeClr val="bg1">
              <a:lumMod val="95000"/>
            </a:schemeClr>
          </a:solidFill>
          <a:ln>
            <a:solidFill>
              <a:schemeClr val="tx1"/>
            </a:solidFill>
          </a:ln>
        </p:spPr>
        <p:txBody>
          <a:bodyPr wrap="none" rtlCol="0">
            <a:spAutoFit/>
          </a:bodyPr>
          <a:lstStyle/>
          <a:p>
            <a:r>
              <a:rPr lang="nb-NO" sz="1600" b="1" dirty="0" smtClean="0"/>
              <a:t>Fig. 7D</a:t>
            </a:r>
            <a:endParaRPr lang="en-GB" sz="1600" b="1" dirty="0"/>
          </a:p>
        </p:txBody>
      </p:sp>
      <p:grpSp>
        <p:nvGrpSpPr>
          <p:cNvPr id="29" name="Group 28"/>
          <p:cNvGrpSpPr/>
          <p:nvPr/>
        </p:nvGrpSpPr>
        <p:grpSpPr>
          <a:xfrm>
            <a:off x="16397" y="3725425"/>
            <a:ext cx="3313708" cy="2838442"/>
            <a:chOff x="102591" y="962278"/>
            <a:chExt cx="3313708" cy="2838442"/>
          </a:xfrm>
        </p:grpSpPr>
        <p:pic>
          <p:nvPicPr>
            <p:cNvPr id="13" name="Picture 2"/>
            <p:cNvPicPr>
              <a:picLocks noChangeAspect="1" noChangeArrowheads="1"/>
            </p:cNvPicPr>
            <p:nvPr/>
          </p:nvPicPr>
          <p:blipFill>
            <a:blip r:embed="rId3" cstate="print"/>
            <a:srcRect/>
            <a:stretch>
              <a:fillRect/>
            </a:stretch>
          </p:blipFill>
          <p:spPr bwMode="auto">
            <a:xfrm>
              <a:off x="175743" y="1351807"/>
              <a:ext cx="2665684" cy="2448913"/>
            </a:xfrm>
            <a:prstGeom prst="rect">
              <a:avLst/>
            </a:prstGeom>
            <a:noFill/>
            <a:ln w="9525">
              <a:noFill/>
              <a:miter lim="800000"/>
              <a:headEnd/>
              <a:tailEnd/>
            </a:ln>
          </p:spPr>
        </p:pic>
        <p:cxnSp>
          <p:nvCxnSpPr>
            <p:cNvPr id="16" name="Straight Connector 15"/>
            <p:cNvCxnSpPr/>
            <p:nvPr/>
          </p:nvCxnSpPr>
          <p:spPr>
            <a:xfrm flipV="1">
              <a:off x="1527289" y="2199834"/>
              <a:ext cx="436807" cy="1921"/>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319524" y="1620823"/>
              <a:ext cx="1096775" cy="348813"/>
            </a:xfrm>
            <a:prstGeom prst="rect">
              <a:avLst/>
            </a:prstGeom>
            <a:solidFill>
              <a:schemeClr val="bg1">
                <a:lumMod val="95000"/>
              </a:schemeClr>
            </a:solidFill>
            <a:ln>
              <a:solidFill>
                <a:schemeClr val="tx1"/>
              </a:solidFill>
            </a:ln>
          </p:spPr>
          <p:txBody>
            <a:bodyPr wrap="none" rtlCol="0">
              <a:spAutoFit/>
            </a:bodyPr>
            <a:lstStyle/>
            <a:p>
              <a:pPr>
                <a:lnSpc>
                  <a:spcPts val="1000"/>
                </a:lnSpc>
              </a:pPr>
              <a:r>
                <a:rPr lang="nb-NO" sz="1000" dirty="0" smtClean="0">
                  <a:solidFill>
                    <a:srgbClr val="FF0000"/>
                  </a:solidFill>
                </a:rPr>
                <a:t>High-T xenoliths,</a:t>
              </a:r>
            </a:p>
            <a:p>
              <a:pPr>
                <a:lnSpc>
                  <a:spcPts val="1000"/>
                </a:lnSpc>
              </a:pPr>
              <a:r>
                <a:rPr lang="nb-NO" sz="1000" dirty="0" smtClean="0">
                  <a:solidFill>
                    <a:srgbClr val="FF0000"/>
                  </a:solidFill>
                </a:rPr>
                <a:t>mostly deformed</a:t>
              </a:r>
            </a:p>
          </p:txBody>
        </p:sp>
        <p:sp>
          <p:nvSpPr>
            <p:cNvPr id="21" name="TextBox 20"/>
            <p:cNvSpPr txBox="1"/>
            <p:nvPr/>
          </p:nvSpPr>
          <p:spPr>
            <a:xfrm>
              <a:off x="1461451" y="2844090"/>
              <a:ext cx="1043876" cy="348813"/>
            </a:xfrm>
            <a:prstGeom prst="rect">
              <a:avLst/>
            </a:prstGeom>
            <a:solidFill>
              <a:schemeClr val="bg1">
                <a:lumMod val="95000"/>
              </a:schemeClr>
            </a:solidFill>
            <a:ln>
              <a:solidFill>
                <a:schemeClr val="tx1"/>
              </a:solidFill>
            </a:ln>
          </p:spPr>
          <p:txBody>
            <a:bodyPr wrap="none" rtlCol="0">
              <a:spAutoFit/>
            </a:bodyPr>
            <a:lstStyle/>
            <a:p>
              <a:pPr>
                <a:lnSpc>
                  <a:spcPts val="1000"/>
                </a:lnSpc>
              </a:pPr>
              <a:r>
                <a:rPr lang="nb-NO" sz="1000" dirty="0" smtClean="0">
                  <a:solidFill>
                    <a:srgbClr val="3333FF"/>
                  </a:solidFill>
                </a:rPr>
                <a:t>Low-T xenoliths</a:t>
              </a:r>
              <a:endParaRPr lang="nb-NO" sz="1000" dirty="0">
                <a:solidFill>
                  <a:srgbClr val="3333FF"/>
                </a:solidFill>
              </a:endParaRPr>
            </a:p>
            <a:p>
              <a:pPr>
                <a:lnSpc>
                  <a:spcPts val="1000"/>
                </a:lnSpc>
              </a:pPr>
              <a:r>
                <a:rPr lang="nb-NO" sz="1000" dirty="0" smtClean="0">
                  <a:solidFill>
                    <a:srgbClr val="3333FF"/>
                  </a:solidFill>
                </a:rPr>
                <a:t>mostly granular</a:t>
              </a:r>
            </a:p>
          </p:txBody>
        </p:sp>
        <p:sp>
          <p:nvSpPr>
            <p:cNvPr id="22" name="TextBox 21"/>
            <p:cNvSpPr txBox="1"/>
            <p:nvPr/>
          </p:nvSpPr>
          <p:spPr>
            <a:xfrm>
              <a:off x="1129552" y="2197429"/>
              <a:ext cx="405880" cy="246221"/>
            </a:xfrm>
            <a:prstGeom prst="rect">
              <a:avLst/>
            </a:prstGeom>
            <a:noFill/>
          </p:spPr>
          <p:txBody>
            <a:bodyPr wrap="none" rtlCol="0">
              <a:spAutoFit/>
            </a:bodyPr>
            <a:lstStyle/>
            <a:p>
              <a:r>
                <a:rPr lang="nb-NO" sz="1000" b="1" i="1" dirty="0" smtClean="0"/>
                <a:t>Gap</a:t>
              </a:r>
              <a:endParaRPr lang="nb-NO" sz="1000" b="1" i="1" dirty="0"/>
            </a:p>
          </p:txBody>
        </p:sp>
        <p:sp>
          <p:nvSpPr>
            <p:cNvPr id="23" name="TextBox 22"/>
            <p:cNvSpPr txBox="1"/>
            <p:nvPr/>
          </p:nvSpPr>
          <p:spPr>
            <a:xfrm>
              <a:off x="102591" y="962278"/>
              <a:ext cx="2526654" cy="430887"/>
            </a:xfrm>
            <a:prstGeom prst="rect">
              <a:avLst/>
            </a:prstGeom>
            <a:noFill/>
          </p:spPr>
          <p:txBody>
            <a:bodyPr wrap="none" rtlCol="0">
              <a:spAutoFit/>
            </a:bodyPr>
            <a:lstStyle/>
            <a:p>
              <a:r>
                <a:rPr lang="nb-NO" sz="1100" dirty="0" smtClean="0"/>
                <a:t>Geotherm based on mineral compositions</a:t>
              </a:r>
            </a:p>
            <a:p>
              <a:r>
                <a:rPr lang="nb-NO" sz="1100" dirty="0"/>
                <a:t>in xenoliths from the </a:t>
              </a:r>
              <a:r>
                <a:rPr lang="nb-NO" sz="1100" dirty="0" smtClean="0"/>
                <a:t>Kaapvaal craton </a:t>
              </a:r>
            </a:p>
          </p:txBody>
        </p:sp>
        <p:sp>
          <p:nvSpPr>
            <p:cNvPr id="24" name="Right Brace 23"/>
            <p:cNvSpPr/>
            <p:nvPr/>
          </p:nvSpPr>
          <p:spPr>
            <a:xfrm rot="10800000">
              <a:off x="1461452" y="2198100"/>
              <a:ext cx="98042" cy="267002"/>
            </a:xfrm>
            <a:prstGeom prst="rightBrace">
              <a:avLst/>
            </a:prstGeom>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sz="900"/>
            </a:p>
          </p:txBody>
        </p:sp>
        <p:cxnSp>
          <p:nvCxnSpPr>
            <p:cNvPr id="25" name="Straight Connector 24"/>
            <p:cNvCxnSpPr/>
            <p:nvPr/>
          </p:nvCxnSpPr>
          <p:spPr>
            <a:xfrm>
              <a:off x="1537997" y="2466660"/>
              <a:ext cx="21691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947603" y="2415453"/>
              <a:ext cx="552870" cy="297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1" name="TextBox 30"/>
          <p:cNvSpPr txBox="1"/>
          <p:nvPr/>
        </p:nvSpPr>
        <p:spPr>
          <a:xfrm>
            <a:off x="21946" y="56456"/>
            <a:ext cx="6817766" cy="2362185"/>
          </a:xfrm>
          <a:prstGeom prst="rect">
            <a:avLst/>
          </a:prstGeom>
          <a:noFill/>
        </p:spPr>
        <p:txBody>
          <a:bodyPr wrap="square" rtlCol="0">
            <a:spAutoFit/>
          </a:bodyPr>
          <a:lstStyle/>
          <a:p>
            <a:pPr>
              <a:lnSpc>
                <a:spcPts val="1200"/>
              </a:lnSpc>
            </a:pPr>
            <a:r>
              <a:rPr lang="nb-NO" sz="1200" b="1" dirty="0" smtClean="0">
                <a:cs typeface="Times New Roman" pitchFamily="18" charset="0"/>
              </a:rPr>
              <a:t>b.</a:t>
            </a:r>
            <a:r>
              <a:rPr lang="nb-NO" sz="1050" dirty="0" smtClean="0">
                <a:cs typeface="Times New Roman" pitchFamily="18" charset="0"/>
              </a:rPr>
              <a:t> Figure 7C shows a xenolith-based geotherm from the Kaapvaal craton determined in the following way:</a:t>
            </a:r>
          </a:p>
          <a:p>
            <a:pPr>
              <a:lnSpc>
                <a:spcPts val="1200"/>
              </a:lnSpc>
            </a:pPr>
            <a:r>
              <a:rPr lang="nb-NO" sz="1050" dirty="0" smtClean="0">
                <a:cs typeface="Times New Roman" pitchFamily="18" charset="0"/>
              </a:rPr>
              <a:t>1. Geobarometry from the Al</a:t>
            </a:r>
            <a:r>
              <a:rPr lang="nb-NO" sz="1050" baseline="-25000" dirty="0" smtClean="0">
                <a:cs typeface="Times New Roman" pitchFamily="18" charset="0"/>
              </a:rPr>
              <a:t>2</a:t>
            </a:r>
            <a:r>
              <a:rPr lang="nb-NO" sz="1050" dirty="0" smtClean="0">
                <a:cs typeface="Times New Roman" pitchFamily="18" charset="0"/>
              </a:rPr>
              <a:t>O</a:t>
            </a:r>
            <a:r>
              <a:rPr lang="nb-NO" sz="1050" baseline="-25000" dirty="0" smtClean="0">
                <a:cs typeface="Times New Roman" pitchFamily="18" charset="0"/>
              </a:rPr>
              <a:t>3</a:t>
            </a:r>
            <a:r>
              <a:rPr lang="nb-NO" sz="1050" dirty="0" smtClean="0">
                <a:cs typeface="Times New Roman" pitchFamily="18" charset="0"/>
              </a:rPr>
              <a:t>-content of orthopyroxene (opx) in equilibrium with garnet.  The opx-solvus in Fig. 6</a:t>
            </a:r>
          </a:p>
          <a:p>
            <a:pPr>
              <a:lnSpc>
                <a:spcPts val="1200"/>
              </a:lnSpc>
            </a:pPr>
            <a:r>
              <a:rPr lang="nb-NO" sz="1050" dirty="0">
                <a:cs typeface="Times New Roman" pitchFamily="18" charset="0"/>
              </a:rPr>
              <a:t> </a:t>
            </a:r>
            <a:r>
              <a:rPr lang="nb-NO" sz="1050" dirty="0" smtClean="0">
                <a:cs typeface="Times New Roman" pitchFamily="18" charset="0"/>
              </a:rPr>
              <a:t>    (problem 6) is fairly insensitive to temperature</a:t>
            </a:r>
          </a:p>
          <a:p>
            <a:pPr>
              <a:lnSpc>
                <a:spcPts val="1200"/>
              </a:lnSpc>
            </a:pPr>
            <a:r>
              <a:rPr lang="nb-NO" sz="1050" dirty="0" smtClean="0">
                <a:cs typeface="Times New Roman" pitchFamily="18" charset="0"/>
              </a:rPr>
              <a:t>2. Geothermometry from the opx-cpx-solvus (Fig. 7D, below, compositions on the enstatite wollastonite join)</a:t>
            </a:r>
          </a:p>
          <a:p>
            <a:pPr>
              <a:lnSpc>
                <a:spcPts val="600"/>
              </a:lnSpc>
            </a:pPr>
            <a:endParaRPr lang="nb-NO" sz="1050" dirty="0">
              <a:cs typeface="Times New Roman" pitchFamily="18" charset="0"/>
            </a:endParaRPr>
          </a:p>
          <a:p>
            <a:pPr>
              <a:lnSpc>
                <a:spcPts val="1200"/>
              </a:lnSpc>
            </a:pPr>
            <a:r>
              <a:rPr lang="nb-NO" sz="1050" dirty="0" smtClean="0">
                <a:cs typeface="Times New Roman" pitchFamily="18" charset="0"/>
              </a:rPr>
              <a:t>You should determine the pressure of two garnet lherzolites with high Mg# = 100Mg/(Mg+Fe) of 92-93 and the following key mineral compositions (we use the phase diagrams, Fig. 5 and Fig. 7D for the Fe-free systems in this problem):</a:t>
            </a:r>
          </a:p>
          <a:p>
            <a:pPr>
              <a:lnSpc>
                <a:spcPts val="1200"/>
              </a:lnSpc>
            </a:pPr>
            <a:r>
              <a:rPr lang="nb-NO" sz="1050" dirty="0">
                <a:cs typeface="Times New Roman" pitchFamily="18" charset="0"/>
              </a:rPr>
              <a:t> </a:t>
            </a:r>
            <a:r>
              <a:rPr lang="nb-NO" sz="1050" dirty="0" smtClean="0">
                <a:cs typeface="Times New Roman" pitchFamily="18" charset="0"/>
              </a:rPr>
              <a:t>Rock A: Opx with 3.0 mol% </a:t>
            </a:r>
            <a:r>
              <a:rPr lang="nb-NO" sz="1050" dirty="0">
                <a:cs typeface="Times New Roman" pitchFamily="18" charset="0"/>
              </a:rPr>
              <a:t>Al</a:t>
            </a:r>
            <a:r>
              <a:rPr lang="nb-NO" sz="1050" baseline="-25000" dirty="0">
                <a:cs typeface="Times New Roman" pitchFamily="18" charset="0"/>
              </a:rPr>
              <a:t>2</a:t>
            </a:r>
            <a:r>
              <a:rPr lang="nb-NO" sz="1050" dirty="0">
                <a:cs typeface="Times New Roman" pitchFamily="18" charset="0"/>
              </a:rPr>
              <a:t>O</a:t>
            </a:r>
            <a:r>
              <a:rPr lang="nb-NO" sz="1050" baseline="-25000" dirty="0">
                <a:cs typeface="Times New Roman" pitchFamily="18" charset="0"/>
              </a:rPr>
              <a:t>3</a:t>
            </a:r>
            <a:r>
              <a:rPr lang="nb-NO" sz="1050" dirty="0" smtClean="0">
                <a:cs typeface="Times New Roman" pitchFamily="18" charset="0"/>
              </a:rPr>
              <a:t> and cpx with </a:t>
            </a:r>
            <a:r>
              <a:rPr lang="nb-NO" sz="1050" dirty="0" smtClean="0">
                <a:solidFill>
                  <a:srgbClr val="CC00FF"/>
                </a:solidFill>
                <a:cs typeface="Times New Roman" pitchFamily="18" charset="0"/>
              </a:rPr>
              <a:t>45.7</a:t>
            </a:r>
            <a:r>
              <a:rPr lang="nb-NO" sz="1050" dirty="0" smtClean="0">
                <a:cs typeface="Times New Roman" pitchFamily="18" charset="0"/>
              </a:rPr>
              <a:t> % Wo (wollastonite component)</a:t>
            </a:r>
          </a:p>
          <a:p>
            <a:pPr>
              <a:lnSpc>
                <a:spcPts val="1200"/>
              </a:lnSpc>
            </a:pPr>
            <a:r>
              <a:rPr lang="nb-NO" sz="1050" dirty="0" smtClean="0">
                <a:cs typeface="Times New Roman" pitchFamily="18" charset="0"/>
              </a:rPr>
              <a:t> Rock B: Opx with </a:t>
            </a:r>
            <a:r>
              <a:rPr lang="nb-NO" sz="1050" dirty="0" smtClean="0">
                <a:solidFill>
                  <a:srgbClr val="CC00FF"/>
                </a:solidFill>
                <a:cs typeface="Times New Roman" pitchFamily="18" charset="0"/>
              </a:rPr>
              <a:t>0.6</a:t>
            </a:r>
            <a:r>
              <a:rPr lang="nb-NO" sz="1050" dirty="0" smtClean="0">
                <a:cs typeface="Times New Roman" pitchFamily="18" charset="0"/>
              </a:rPr>
              <a:t> </a:t>
            </a:r>
            <a:r>
              <a:rPr lang="nb-NO" sz="1050" dirty="0">
                <a:cs typeface="Times New Roman" pitchFamily="18" charset="0"/>
              </a:rPr>
              <a:t>mol% Al</a:t>
            </a:r>
            <a:r>
              <a:rPr lang="nb-NO" sz="1050" baseline="-25000" dirty="0">
                <a:cs typeface="Times New Roman" pitchFamily="18" charset="0"/>
              </a:rPr>
              <a:t>2</a:t>
            </a:r>
            <a:r>
              <a:rPr lang="nb-NO" sz="1050" dirty="0">
                <a:cs typeface="Times New Roman" pitchFamily="18" charset="0"/>
              </a:rPr>
              <a:t>O</a:t>
            </a:r>
            <a:r>
              <a:rPr lang="nb-NO" sz="1050" baseline="-25000" dirty="0">
                <a:cs typeface="Times New Roman" pitchFamily="18" charset="0"/>
              </a:rPr>
              <a:t>3</a:t>
            </a:r>
            <a:r>
              <a:rPr lang="nb-NO" sz="1050" dirty="0">
                <a:cs typeface="Times New Roman" pitchFamily="18" charset="0"/>
              </a:rPr>
              <a:t> and cpx with </a:t>
            </a:r>
            <a:r>
              <a:rPr lang="nb-NO" sz="1050" dirty="0" smtClean="0">
                <a:cs typeface="Times New Roman" pitchFamily="18" charset="0"/>
              </a:rPr>
              <a:t>33.4 </a:t>
            </a:r>
            <a:r>
              <a:rPr lang="nb-NO" sz="1050" dirty="0">
                <a:cs typeface="Times New Roman" pitchFamily="18" charset="0"/>
              </a:rPr>
              <a:t>% </a:t>
            </a:r>
            <a:r>
              <a:rPr lang="nb-NO" sz="1050" dirty="0" smtClean="0">
                <a:cs typeface="Times New Roman" pitchFamily="18" charset="0"/>
              </a:rPr>
              <a:t>Wo</a:t>
            </a:r>
          </a:p>
          <a:p>
            <a:pPr>
              <a:lnSpc>
                <a:spcPts val="1500"/>
              </a:lnSpc>
            </a:pPr>
            <a:r>
              <a:rPr lang="nb-NO" sz="1050" dirty="0" smtClean="0">
                <a:cs typeface="Times New Roman" pitchFamily="18" charset="0"/>
              </a:rPr>
              <a:t>Use the procedure above to estimate </a:t>
            </a:r>
            <a:r>
              <a:rPr lang="nb-NO" sz="1050" b="1" dirty="0" smtClean="0">
                <a:cs typeface="Times New Roman" pitchFamily="18" charset="0"/>
              </a:rPr>
              <a:t>first</a:t>
            </a:r>
            <a:r>
              <a:rPr lang="nb-NO" sz="1050" dirty="0" smtClean="0">
                <a:cs typeface="Times New Roman" pitchFamily="18" charset="0"/>
              </a:rPr>
              <a:t> the </a:t>
            </a:r>
            <a:r>
              <a:rPr lang="nb-NO" sz="1050" b="1" dirty="0" smtClean="0">
                <a:cs typeface="Times New Roman" pitchFamily="18" charset="0"/>
              </a:rPr>
              <a:t>pressure</a:t>
            </a:r>
            <a:r>
              <a:rPr lang="nb-NO" sz="1050" dirty="0" smtClean="0">
                <a:cs typeface="Times New Roman" pitchFamily="18" charset="0"/>
              </a:rPr>
              <a:t> of equilibration for rock A:</a:t>
            </a:r>
            <a:r>
              <a:rPr lang="nb-NO" sz="1050" u="sng" dirty="0" smtClean="0">
                <a:cs typeface="Times New Roman" pitchFamily="18" charset="0"/>
              </a:rPr>
              <a:t>                     ,</a:t>
            </a:r>
            <a:r>
              <a:rPr lang="nb-NO" sz="1050" dirty="0" smtClean="0">
                <a:cs typeface="Times New Roman" pitchFamily="18" charset="0"/>
              </a:rPr>
              <a:t>  rock B:</a:t>
            </a:r>
            <a:r>
              <a:rPr lang="nb-NO" sz="1050" u="sng" dirty="0" smtClean="0">
                <a:cs typeface="Times New Roman" pitchFamily="18" charset="0"/>
              </a:rPr>
              <a:t>                     </a:t>
            </a:r>
            <a:r>
              <a:rPr lang="nb-NO" sz="1050" dirty="0" smtClean="0">
                <a:cs typeface="Times New Roman" pitchFamily="18" charset="0"/>
              </a:rPr>
              <a:t>  and</a:t>
            </a:r>
          </a:p>
          <a:p>
            <a:pPr>
              <a:lnSpc>
                <a:spcPts val="1800"/>
              </a:lnSpc>
            </a:pPr>
            <a:r>
              <a:rPr lang="nb-NO" sz="1050" b="1" dirty="0" smtClean="0">
                <a:cs typeface="Times New Roman" pitchFamily="18" charset="0"/>
              </a:rPr>
              <a:t>then</a:t>
            </a:r>
            <a:r>
              <a:rPr lang="nb-NO" sz="1050" dirty="0" smtClean="0">
                <a:cs typeface="Times New Roman" pitchFamily="18" charset="0"/>
              </a:rPr>
              <a:t> the </a:t>
            </a:r>
            <a:r>
              <a:rPr lang="nb-NO" sz="1050" b="1" dirty="0" smtClean="0">
                <a:cs typeface="Times New Roman" pitchFamily="18" charset="0"/>
              </a:rPr>
              <a:t>temperature</a:t>
            </a:r>
            <a:r>
              <a:rPr lang="nb-NO" sz="1050" dirty="0" smtClean="0">
                <a:cs typeface="Times New Roman" pitchFamily="18" charset="0"/>
              </a:rPr>
              <a:t> of equilibration, using the correct cpx-solvus for rock </a:t>
            </a:r>
            <a:r>
              <a:rPr lang="nb-NO" sz="1050" dirty="0">
                <a:cs typeface="Times New Roman" pitchFamily="18" charset="0"/>
              </a:rPr>
              <a:t>A:</a:t>
            </a:r>
            <a:r>
              <a:rPr lang="nb-NO" sz="1050" u="sng" dirty="0">
                <a:cs typeface="Times New Roman" pitchFamily="18" charset="0"/>
              </a:rPr>
              <a:t>       </a:t>
            </a:r>
            <a:r>
              <a:rPr lang="nb-NO" sz="1050" u="sng" dirty="0" smtClean="0">
                <a:cs typeface="Times New Roman" pitchFamily="18" charset="0"/>
              </a:rPr>
              <a:t>                ,</a:t>
            </a:r>
            <a:r>
              <a:rPr lang="nb-NO" sz="1050" dirty="0" smtClean="0">
                <a:cs typeface="Times New Roman" pitchFamily="18" charset="0"/>
              </a:rPr>
              <a:t>    rock </a:t>
            </a:r>
            <a:r>
              <a:rPr lang="nb-NO" sz="1050" dirty="0">
                <a:cs typeface="Times New Roman" pitchFamily="18" charset="0"/>
              </a:rPr>
              <a:t>B:</a:t>
            </a:r>
            <a:r>
              <a:rPr lang="nb-NO" sz="1050" u="sng" dirty="0">
                <a:cs typeface="Times New Roman" pitchFamily="18" charset="0"/>
              </a:rPr>
              <a:t>     </a:t>
            </a:r>
            <a:r>
              <a:rPr lang="nb-NO" sz="1050" u="sng" dirty="0" smtClean="0">
                <a:cs typeface="Times New Roman" pitchFamily="18" charset="0"/>
              </a:rPr>
              <a:t>                      </a:t>
            </a:r>
            <a:r>
              <a:rPr lang="nb-NO" sz="1050" dirty="0" smtClean="0">
                <a:cs typeface="Times New Roman" pitchFamily="18" charset="0"/>
              </a:rPr>
              <a:t> .</a:t>
            </a:r>
          </a:p>
          <a:p>
            <a:pPr>
              <a:lnSpc>
                <a:spcPts val="1400"/>
              </a:lnSpc>
            </a:pPr>
            <a:r>
              <a:rPr lang="nb-NO" sz="1050" dirty="0">
                <a:cs typeface="Times New Roman" pitchFamily="18" charset="0"/>
              </a:rPr>
              <a:t>Using the following pressure-depth relation for the mantle: </a:t>
            </a:r>
            <a:r>
              <a:rPr lang="nb-NO" sz="1050" dirty="0" smtClean="0">
                <a:cs typeface="Times New Roman" pitchFamily="18" charset="0"/>
              </a:rPr>
              <a:t>depth(km) = p(GPa)/0.03, i.e. 200 km ~ 6 GPa, </a:t>
            </a:r>
            <a:r>
              <a:rPr lang="nb-NO" sz="1000" dirty="0" smtClean="0">
                <a:cs typeface="Times New Roman" pitchFamily="18" charset="0"/>
              </a:rPr>
              <a:t>mark </a:t>
            </a:r>
            <a:r>
              <a:rPr lang="nb-NO" sz="1000" dirty="0">
                <a:cs typeface="Times New Roman" pitchFamily="18" charset="0"/>
              </a:rPr>
              <a:t>the approximate</a:t>
            </a:r>
            <a:r>
              <a:rPr lang="nb-NO" sz="1000" b="1" dirty="0">
                <a:cs typeface="Times New Roman" pitchFamily="18" charset="0"/>
              </a:rPr>
              <a:t> positions of rocks A and B </a:t>
            </a:r>
            <a:r>
              <a:rPr lang="nb-NO" sz="1000" b="1" dirty="0" smtClean="0">
                <a:cs typeface="Times New Roman" pitchFamily="18" charset="0"/>
              </a:rPr>
              <a:t>in </a:t>
            </a:r>
            <a:r>
              <a:rPr lang="nb-NO" sz="1000" b="1" dirty="0">
                <a:cs typeface="Times New Roman" pitchFamily="18" charset="0"/>
              </a:rPr>
              <a:t>Fig. </a:t>
            </a:r>
            <a:r>
              <a:rPr lang="nb-NO" sz="1000" b="1" dirty="0" smtClean="0">
                <a:cs typeface="Times New Roman" pitchFamily="18" charset="0"/>
              </a:rPr>
              <a:t>7C </a:t>
            </a:r>
            <a:r>
              <a:rPr lang="nb-NO" sz="1000" b="1" dirty="0">
                <a:cs typeface="Times New Roman" pitchFamily="18" charset="0"/>
              </a:rPr>
              <a:t>with small rings</a:t>
            </a:r>
            <a:r>
              <a:rPr lang="nb-NO" sz="1050" dirty="0">
                <a:cs typeface="Times New Roman" pitchFamily="18" charset="0"/>
              </a:rPr>
              <a:t>.  Which of the two rocks is most likely to have equilibrated in the asthenosphere:</a:t>
            </a:r>
            <a:r>
              <a:rPr lang="nb-NO" sz="1050" u="sng" dirty="0">
                <a:cs typeface="Times New Roman" pitchFamily="18" charset="0"/>
              </a:rPr>
              <a:t>             </a:t>
            </a:r>
            <a:r>
              <a:rPr lang="nb-NO" sz="1050" dirty="0">
                <a:cs typeface="Times New Roman" pitchFamily="18" charset="0"/>
              </a:rPr>
              <a:t>.</a:t>
            </a:r>
          </a:p>
        </p:txBody>
      </p:sp>
      <p:sp>
        <p:nvSpPr>
          <p:cNvPr id="9" name="TextBox 8"/>
          <p:cNvSpPr txBox="1"/>
          <p:nvPr/>
        </p:nvSpPr>
        <p:spPr>
          <a:xfrm>
            <a:off x="2221181" y="4993827"/>
            <a:ext cx="822661" cy="297517"/>
          </a:xfrm>
          <a:prstGeom prst="rect">
            <a:avLst/>
          </a:prstGeom>
          <a:solidFill>
            <a:schemeClr val="bg1">
              <a:lumMod val="95000"/>
            </a:schemeClr>
          </a:solidFill>
          <a:ln>
            <a:solidFill>
              <a:schemeClr val="tx1"/>
            </a:solidFill>
          </a:ln>
        </p:spPr>
        <p:txBody>
          <a:bodyPr wrap="none" rtlCol="0">
            <a:spAutoFit/>
          </a:bodyPr>
          <a:lstStyle/>
          <a:p>
            <a:pPr>
              <a:lnSpc>
                <a:spcPts val="1600"/>
              </a:lnSpc>
            </a:pPr>
            <a:r>
              <a:rPr lang="nb-NO" sz="1600" b="1" dirty="0" smtClean="0"/>
              <a:t>Fig. 7C</a:t>
            </a:r>
            <a:endParaRPr lang="en-GB" sz="1600" b="1" dirty="0"/>
          </a:p>
        </p:txBody>
      </p:sp>
      <p:sp>
        <p:nvSpPr>
          <p:cNvPr id="34" name="TextBox 33"/>
          <p:cNvSpPr txBox="1"/>
          <p:nvPr/>
        </p:nvSpPr>
        <p:spPr>
          <a:xfrm>
            <a:off x="45743" y="2373245"/>
            <a:ext cx="6760297" cy="656590"/>
          </a:xfrm>
          <a:prstGeom prst="rect">
            <a:avLst/>
          </a:prstGeom>
          <a:noFill/>
        </p:spPr>
        <p:txBody>
          <a:bodyPr wrap="square" rtlCol="0">
            <a:spAutoFit/>
          </a:bodyPr>
          <a:lstStyle/>
          <a:p>
            <a:pPr>
              <a:lnSpc>
                <a:spcPts val="1100"/>
              </a:lnSpc>
            </a:pPr>
            <a:r>
              <a:rPr lang="nb-NO" sz="1200" b="1" dirty="0" smtClean="0">
                <a:cs typeface="Times New Roman" pitchFamily="18" charset="0"/>
              </a:rPr>
              <a:t>c.</a:t>
            </a:r>
            <a:r>
              <a:rPr lang="nb-NO" sz="1050" dirty="0" smtClean="0">
                <a:cs typeface="Times New Roman" pitchFamily="18" charset="0"/>
              </a:rPr>
              <a:t> The gap in sampling of mantle xenoliths brought to the surface by kimberlites (see Fig. 7C) might be related to the occurrence of abundant carbonate minerals at the asthenosphere-lithosphere boundary region where kimberlite mmagmas are likely to form.  Based on Fig. 7E, explain briefly why kimberlites are generally unable to bring carbonate-rich samples to the surface.  </a:t>
            </a:r>
            <a:endParaRPr lang="nb-NO" sz="1100" dirty="0" smtClean="0">
              <a:cs typeface="Times New Roman" pitchFamily="18" charset="0"/>
            </a:endParaRPr>
          </a:p>
        </p:txBody>
      </p:sp>
      <p:pic>
        <p:nvPicPr>
          <p:cNvPr id="35" name="Picture 5"/>
          <p:cNvPicPr>
            <a:picLocks noChangeAspect="1" noChangeArrowheads="1"/>
          </p:cNvPicPr>
          <p:nvPr/>
        </p:nvPicPr>
        <p:blipFill>
          <a:blip r:embed="rId4" cstate="print"/>
          <a:srcRect/>
          <a:stretch>
            <a:fillRect/>
          </a:stretch>
        </p:blipFill>
        <p:spPr bwMode="auto">
          <a:xfrm>
            <a:off x="3557192" y="3992380"/>
            <a:ext cx="3187205" cy="2522734"/>
          </a:xfrm>
          <a:prstGeom prst="rect">
            <a:avLst/>
          </a:prstGeom>
          <a:noFill/>
          <a:ln w="9525">
            <a:noFill/>
            <a:miter lim="800000"/>
            <a:headEnd/>
            <a:tailEnd/>
          </a:ln>
        </p:spPr>
      </p:pic>
      <p:sp>
        <p:nvSpPr>
          <p:cNvPr id="37" name="TextBox 36"/>
          <p:cNvSpPr txBox="1"/>
          <p:nvPr/>
        </p:nvSpPr>
        <p:spPr>
          <a:xfrm>
            <a:off x="3861047" y="4214693"/>
            <a:ext cx="822661" cy="338554"/>
          </a:xfrm>
          <a:prstGeom prst="rect">
            <a:avLst/>
          </a:prstGeom>
          <a:solidFill>
            <a:schemeClr val="bg1">
              <a:lumMod val="95000"/>
            </a:schemeClr>
          </a:solidFill>
          <a:ln>
            <a:solidFill>
              <a:schemeClr val="tx1"/>
            </a:solidFill>
          </a:ln>
        </p:spPr>
        <p:txBody>
          <a:bodyPr wrap="none" rtlCol="0">
            <a:spAutoFit/>
          </a:bodyPr>
          <a:lstStyle/>
          <a:p>
            <a:r>
              <a:rPr lang="nb-NO" sz="1600" b="1" dirty="0" smtClean="0"/>
              <a:t>Fig. 7E</a:t>
            </a:r>
            <a:endParaRPr lang="en-GB" sz="1600" b="1" dirty="0"/>
          </a:p>
        </p:txBody>
      </p:sp>
    </p:spTree>
    <p:extLst>
      <p:ext uri="{BB962C8B-B14F-4D97-AF65-F5344CB8AC3E}">
        <p14:creationId xmlns:p14="http://schemas.microsoft.com/office/powerpoint/2010/main" val="179727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92615" y="56456"/>
            <a:ext cx="6767736" cy="4104200"/>
          </a:xfrm>
          <a:prstGeom prst="rect">
            <a:avLst/>
          </a:prstGeom>
          <a:noFill/>
          <a:ln w="9525">
            <a:noFill/>
            <a:miter lim="800000"/>
            <a:headEnd/>
            <a:tailEnd/>
          </a:ln>
        </p:spPr>
        <p:txBody>
          <a:bodyPr wrap="square">
            <a:spAutoFit/>
          </a:bodyPr>
          <a:lstStyle/>
          <a:p>
            <a:r>
              <a:rPr lang="nb-NO" sz="1100" b="1" dirty="0" smtClean="0"/>
              <a:t>2. </a:t>
            </a:r>
            <a:r>
              <a:rPr lang="nb-NO" sz="1100" b="1" dirty="0" err="1" smtClean="0"/>
              <a:t>Phase</a:t>
            </a:r>
            <a:r>
              <a:rPr lang="nb-NO" sz="1100" b="1" dirty="0" smtClean="0"/>
              <a:t> </a:t>
            </a:r>
            <a:r>
              <a:rPr lang="nb-NO" sz="1100" b="1" dirty="0" err="1" smtClean="0"/>
              <a:t>relations</a:t>
            </a:r>
            <a:r>
              <a:rPr lang="nb-NO" sz="1100" b="1" dirty="0" smtClean="0"/>
              <a:t> in </a:t>
            </a:r>
            <a:r>
              <a:rPr lang="nb-NO" sz="1100" b="1" dirty="0" err="1" smtClean="0"/>
              <a:t>the</a:t>
            </a:r>
            <a:r>
              <a:rPr lang="nb-NO" sz="1100" b="1" dirty="0"/>
              <a:t> MgSiO</a:t>
            </a:r>
            <a:r>
              <a:rPr lang="nb-NO" sz="1100" b="1" baseline="-25000" dirty="0"/>
              <a:t>3</a:t>
            </a:r>
            <a:r>
              <a:rPr lang="nb-NO" sz="1100" b="1" dirty="0" smtClean="0"/>
              <a:t> system</a:t>
            </a:r>
            <a:r>
              <a:rPr lang="nb-NO" sz="1100" i="1" dirty="0" smtClean="0"/>
              <a:t>.</a:t>
            </a:r>
            <a:r>
              <a:rPr lang="nb-NO" sz="1100" b="1" i="1" dirty="0" smtClean="0"/>
              <a:t> </a:t>
            </a:r>
            <a:r>
              <a:rPr lang="nb-NO" sz="1100" i="1" dirty="0" smtClean="0">
                <a:solidFill>
                  <a:srgbClr val="000000"/>
                </a:solidFill>
              </a:rPr>
              <a:t>The </a:t>
            </a:r>
            <a:r>
              <a:rPr lang="nb-NO" sz="1100" i="1" dirty="0" err="1" smtClean="0">
                <a:solidFill>
                  <a:srgbClr val="000000"/>
                </a:solidFill>
              </a:rPr>
              <a:t>phases</a:t>
            </a:r>
            <a:r>
              <a:rPr lang="nb-NO" sz="1100" i="1" dirty="0" smtClean="0">
                <a:solidFill>
                  <a:srgbClr val="000000"/>
                </a:solidFill>
              </a:rPr>
              <a:t> </a:t>
            </a:r>
            <a:r>
              <a:rPr lang="nb-NO" sz="1100" i="1" dirty="0" err="1" smtClean="0">
                <a:solidFill>
                  <a:srgbClr val="000000"/>
                </a:solidFill>
              </a:rPr>
              <a:t>with</a:t>
            </a:r>
            <a:r>
              <a:rPr lang="nb-NO" sz="1100" i="1" dirty="0" smtClean="0">
                <a:solidFill>
                  <a:srgbClr val="000000"/>
                </a:solidFill>
              </a:rPr>
              <a:t> </a:t>
            </a:r>
            <a:r>
              <a:rPr lang="nb-NO" sz="1100" i="1" dirty="0" err="1" smtClean="0">
                <a:solidFill>
                  <a:srgbClr val="000000"/>
                </a:solidFill>
              </a:rPr>
              <a:t>compositions</a:t>
            </a:r>
            <a:r>
              <a:rPr lang="nb-NO" sz="1100" i="1" dirty="0" smtClean="0">
                <a:solidFill>
                  <a:srgbClr val="000000"/>
                </a:solidFill>
              </a:rPr>
              <a:t> </a:t>
            </a:r>
            <a:r>
              <a:rPr lang="nb-NO" sz="1100" b="1" i="1" dirty="0" err="1" smtClean="0">
                <a:solidFill>
                  <a:srgbClr val="000000"/>
                </a:solidFill>
              </a:rPr>
              <a:t>other</a:t>
            </a:r>
            <a:r>
              <a:rPr lang="nb-NO" sz="1100" b="1" i="1" dirty="0" smtClean="0">
                <a:solidFill>
                  <a:srgbClr val="000000"/>
                </a:solidFill>
              </a:rPr>
              <a:t> </a:t>
            </a:r>
            <a:r>
              <a:rPr lang="nb-NO" sz="1100" b="1" i="1" dirty="0" err="1" smtClean="0">
                <a:solidFill>
                  <a:srgbClr val="000000"/>
                </a:solidFill>
              </a:rPr>
              <a:t>than</a:t>
            </a:r>
            <a:r>
              <a:rPr lang="nb-NO" sz="1100" b="1" i="1" dirty="0" smtClean="0">
                <a:solidFill>
                  <a:srgbClr val="000000"/>
                </a:solidFill>
              </a:rPr>
              <a:t> MgSiO</a:t>
            </a:r>
            <a:r>
              <a:rPr lang="nb-NO" sz="1100" b="1" i="1" baseline="-25000" dirty="0" smtClean="0">
                <a:solidFill>
                  <a:srgbClr val="000000"/>
                </a:solidFill>
              </a:rPr>
              <a:t>3</a:t>
            </a:r>
            <a:r>
              <a:rPr lang="nb-NO" sz="1100" i="1" dirty="0" smtClean="0">
                <a:solidFill>
                  <a:srgbClr val="000000"/>
                </a:solidFill>
              </a:rPr>
              <a:t> </a:t>
            </a:r>
            <a:r>
              <a:rPr lang="nb-NO" sz="1100" b="1" i="1" u="sng" dirty="0" err="1" smtClean="0">
                <a:solidFill>
                  <a:schemeClr val="bg1">
                    <a:lumMod val="50000"/>
                  </a:schemeClr>
                </a:solidFill>
              </a:rPr>
              <a:t>are</a:t>
            </a:r>
            <a:r>
              <a:rPr lang="nb-NO" sz="1100" b="1" i="1" u="sng" dirty="0" smtClean="0">
                <a:solidFill>
                  <a:schemeClr val="bg1">
                    <a:lumMod val="50000"/>
                  </a:schemeClr>
                </a:solidFill>
              </a:rPr>
              <a:t> </a:t>
            </a:r>
            <a:r>
              <a:rPr lang="nb-NO" sz="1100" b="1" i="1" u="sng" dirty="0" err="1" smtClean="0">
                <a:solidFill>
                  <a:schemeClr val="bg1">
                    <a:lumMod val="50000"/>
                  </a:schemeClr>
                </a:solidFill>
              </a:rPr>
              <a:t>listed</a:t>
            </a:r>
            <a:r>
              <a:rPr lang="nb-NO" sz="1100" b="1" i="1" u="sng" dirty="0" smtClean="0">
                <a:solidFill>
                  <a:schemeClr val="bg1">
                    <a:lumMod val="50000"/>
                  </a:schemeClr>
                </a:solidFill>
              </a:rPr>
              <a:t> in </a:t>
            </a:r>
            <a:r>
              <a:rPr lang="nb-NO" sz="1100" b="1" i="1" u="sng" dirty="0" err="1" smtClean="0">
                <a:solidFill>
                  <a:schemeClr val="bg1">
                    <a:lumMod val="50000"/>
                  </a:schemeClr>
                </a:solidFill>
              </a:rPr>
              <a:t>the</a:t>
            </a:r>
            <a:r>
              <a:rPr lang="nb-NO" sz="1100" b="1" i="1" u="sng" dirty="0" smtClean="0">
                <a:solidFill>
                  <a:schemeClr val="bg1">
                    <a:lumMod val="50000"/>
                  </a:schemeClr>
                </a:solidFill>
              </a:rPr>
              <a:t> </a:t>
            </a:r>
            <a:r>
              <a:rPr lang="nb-NO" sz="1100" b="1" i="1" u="sng" dirty="0" err="1" smtClean="0">
                <a:solidFill>
                  <a:schemeClr val="bg1">
                    <a:lumMod val="50000"/>
                  </a:schemeClr>
                </a:solidFill>
              </a:rPr>
              <a:t>grey</a:t>
            </a:r>
            <a:r>
              <a:rPr lang="nb-NO" sz="1100" b="1" i="1" u="sng" dirty="0" smtClean="0">
                <a:solidFill>
                  <a:schemeClr val="bg1">
                    <a:lumMod val="50000"/>
                  </a:schemeClr>
                </a:solidFill>
              </a:rPr>
              <a:t> </a:t>
            </a:r>
            <a:r>
              <a:rPr lang="nb-NO" sz="1100" b="1" i="1" u="sng" dirty="0" err="1" smtClean="0">
                <a:solidFill>
                  <a:schemeClr val="bg1">
                    <a:lumMod val="50000"/>
                  </a:schemeClr>
                </a:solidFill>
              </a:rPr>
              <a:t>box</a:t>
            </a:r>
            <a:r>
              <a:rPr lang="nb-NO" sz="1100" b="1" i="1" u="sng" dirty="0" smtClean="0">
                <a:solidFill>
                  <a:schemeClr val="bg1">
                    <a:lumMod val="50000"/>
                  </a:schemeClr>
                </a:solidFill>
              </a:rPr>
              <a:t>.</a:t>
            </a:r>
            <a:r>
              <a:rPr lang="nb-NO" sz="1100" i="1" dirty="0" smtClean="0">
                <a:solidFill>
                  <a:schemeClr val="bg1">
                    <a:lumMod val="50000"/>
                  </a:schemeClr>
                </a:solidFill>
              </a:rPr>
              <a:t>  </a:t>
            </a:r>
            <a:r>
              <a:rPr lang="nb-NO" sz="1100" dirty="0" smtClean="0">
                <a:solidFill>
                  <a:srgbClr val="000000"/>
                </a:solidFill>
              </a:rPr>
              <a:t>The </a:t>
            </a:r>
            <a:r>
              <a:rPr lang="nb-NO" sz="1100" dirty="0" err="1" smtClean="0">
                <a:solidFill>
                  <a:srgbClr val="000000"/>
                </a:solidFill>
              </a:rPr>
              <a:t>phase</a:t>
            </a:r>
            <a:r>
              <a:rPr lang="nb-NO" sz="1100" dirty="0" smtClean="0">
                <a:solidFill>
                  <a:srgbClr val="000000"/>
                </a:solidFill>
              </a:rPr>
              <a:t> </a:t>
            </a:r>
            <a:r>
              <a:rPr lang="nb-NO" sz="1100" dirty="0" err="1" smtClean="0">
                <a:solidFill>
                  <a:srgbClr val="000000"/>
                </a:solidFill>
              </a:rPr>
              <a:t>fields</a:t>
            </a:r>
            <a:r>
              <a:rPr lang="nb-NO" sz="1100" dirty="0" smtClean="0">
                <a:solidFill>
                  <a:srgbClr val="000000"/>
                </a:solidFill>
              </a:rPr>
              <a:t> </a:t>
            </a:r>
            <a:r>
              <a:rPr lang="nb-NO" sz="1100" dirty="0" err="1" smtClean="0">
                <a:solidFill>
                  <a:srgbClr val="000000"/>
                </a:solidFill>
              </a:rPr>
              <a:t>are</a:t>
            </a:r>
            <a:r>
              <a:rPr lang="nb-NO" sz="1100" dirty="0" smtClean="0">
                <a:solidFill>
                  <a:srgbClr val="000000"/>
                </a:solidFill>
              </a:rPr>
              <a:t> marked </a:t>
            </a:r>
            <a:r>
              <a:rPr lang="nb-NO" sz="1100" dirty="0" err="1" smtClean="0">
                <a:solidFill>
                  <a:srgbClr val="000000"/>
                </a:solidFill>
              </a:rPr>
              <a:t>with</a:t>
            </a:r>
            <a:r>
              <a:rPr lang="nb-NO" sz="1100" dirty="0" smtClean="0">
                <a:solidFill>
                  <a:srgbClr val="000000"/>
                </a:solidFill>
              </a:rPr>
              <a:t> </a:t>
            </a:r>
            <a:r>
              <a:rPr lang="nb-NO" sz="1100" dirty="0" err="1" smtClean="0">
                <a:solidFill>
                  <a:srgbClr val="000000"/>
                </a:solidFill>
              </a:rPr>
              <a:t>phase</a:t>
            </a:r>
            <a:r>
              <a:rPr lang="nb-NO" sz="1100" dirty="0" smtClean="0">
                <a:solidFill>
                  <a:srgbClr val="000000"/>
                </a:solidFill>
              </a:rPr>
              <a:t> </a:t>
            </a:r>
            <a:r>
              <a:rPr lang="nb-NO" sz="1100" dirty="0" err="1" smtClean="0">
                <a:solidFill>
                  <a:srgbClr val="000000"/>
                </a:solidFill>
              </a:rPr>
              <a:t>names</a:t>
            </a:r>
            <a:r>
              <a:rPr lang="nb-NO" sz="1100" dirty="0" smtClean="0">
                <a:solidFill>
                  <a:srgbClr val="000000"/>
                </a:solidFill>
              </a:rPr>
              <a:t>, as </a:t>
            </a:r>
            <a:r>
              <a:rPr lang="nb-NO" sz="1100" dirty="0" err="1" smtClean="0">
                <a:solidFill>
                  <a:srgbClr val="000000"/>
                </a:solidFill>
              </a:rPr>
              <a:t>well</a:t>
            </a:r>
            <a:r>
              <a:rPr lang="nb-NO" sz="1100" dirty="0" smtClean="0">
                <a:solidFill>
                  <a:srgbClr val="000000"/>
                </a:solidFill>
              </a:rPr>
              <a:t> as </a:t>
            </a:r>
            <a:r>
              <a:rPr lang="nb-NO" sz="1100" dirty="0" err="1" smtClean="0">
                <a:solidFill>
                  <a:srgbClr val="000000"/>
                </a:solidFill>
              </a:rPr>
              <a:t>abbreviations</a:t>
            </a:r>
            <a:r>
              <a:rPr lang="nb-NO" sz="1100" dirty="0" smtClean="0">
                <a:solidFill>
                  <a:srgbClr val="000000"/>
                </a:solidFill>
              </a:rPr>
              <a:t> (bold letters).</a:t>
            </a:r>
          </a:p>
          <a:p>
            <a:pPr>
              <a:lnSpc>
                <a:spcPct val="110000"/>
              </a:lnSpc>
            </a:pPr>
            <a:endParaRPr lang="nb-NO" sz="500" i="1" dirty="0" smtClean="0">
              <a:solidFill>
                <a:srgbClr val="000000"/>
              </a:solidFill>
            </a:endParaRPr>
          </a:p>
          <a:p>
            <a:pPr>
              <a:lnSpc>
                <a:spcPct val="110000"/>
              </a:lnSpc>
              <a:buFontTx/>
              <a:buAutoNum type="alphaLcPeriod"/>
            </a:pPr>
            <a:r>
              <a:rPr lang="nb-NO" sz="1100" dirty="0" smtClean="0">
                <a:solidFill>
                  <a:srgbClr val="000000"/>
                </a:solidFill>
              </a:rPr>
              <a:t> </a:t>
            </a:r>
            <a:r>
              <a:rPr lang="nb-NO" sz="1100" dirty="0" err="1" smtClean="0">
                <a:solidFill>
                  <a:srgbClr val="000000"/>
                </a:solidFill>
              </a:rPr>
              <a:t>Why</a:t>
            </a:r>
            <a:r>
              <a:rPr lang="nb-NO" sz="1100" dirty="0" smtClean="0">
                <a:solidFill>
                  <a:srgbClr val="000000"/>
                </a:solidFill>
              </a:rPr>
              <a:t> do </a:t>
            </a:r>
            <a:r>
              <a:rPr lang="nb-NO" sz="1100" dirty="0" err="1" smtClean="0">
                <a:solidFill>
                  <a:srgbClr val="000000"/>
                </a:solidFill>
              </a:rPr>
              <a:t>the</a:t>
            </a:r>
            <a:r>
              <a:rPr lang="nb-NO" sz="1100" dirty="0" smtClean="0">
                <a:solidFill>
                  <a:srgbClr val="000000"/>
                </a:solidFill>
              </a:rPr>
              <a:t> melting </a:t>
            </a:r>
            <a:r>
              <a:rPr lang="nb-NO" sz="1100" dirty="0" err="1" smtClean="0">
                <a:solidFill>
                  <a:srgbClr val="000000"/>
                </a:solidFill>
              </a:rPr>
              <a:t>curves</a:t>
            </a:r>
            <a:r>
              <a:rPr lang="nb-NO" sz="1100" dirty="0" smtClean="0">
                <a:solidFill>
                  <a:srgbClr val="000000"/>
                </a:solidFill>
              </a:rPr>
              <a:t> have more </a:t>
            </a:r>
            <a:r>
              <a:rPr lang="nb-NO" sz="1100" dirty="0" err="1" smtClean="0">
                <a:solidFill>
                  <a:srgbClr val="000000"/>
                </a:solidFill>
              </a:rPr>
              <a:t>curvature</a:t>
            </a:r>
            <a:r>
              <a:rPr lang="nb-NO" sz="1100" dirty="0" smtClean="0">
                <a:solidFill>
                  <a:srgbClr val="000000"/>
                </a:solidFill>
              </a:rPr>
              <a:t> (</a:t>
            </a:r>
            <a:r>
              <a:rPr lang="nb-NO" sz="1100" dirty="0" err="1" smtClean="0">
                <a:solidFill>
                  <a:srgbClr val="000000"/>
                </a:solidFill>
              </a:rPr>
              <a:t>with</a:t>
            </a:r>
            <a:r>
              <a:rPr lang="nb-NO" sz="1100" dirty="0" smtClean="0">
                <a:solidFill>
                  <a:srgbClr val="000000"/>
                </a:solidFill>
              </a:rPr>
              <a:t> </a:t>
            </a:r>
            <a:r>
              <a:rPr lang="nb-NO" sz="1100" dirty="0" err="1" smtClean="0">
                <a:solidFill>
                  <a:srgbClr val="000000"/>
                </a:solidFill>
              </a:rPr>
              <a:t>the</a:t>
            </a:r>
            <a:r>
              <a:rPr lang="nb-NO" sz="1100" dirty="0" smtClean="0">
                <a:solidFill>
                  <a:srgbClr val="000000"/>
                </a:solidFill>
              </a:rPr>
              <a:t> </a:t>
            </a:r>
            <a:r>
              <a:rPr lang="nb-NO" sz="1100" dirty="0" err="1" smtClean="0">
                <a:solidFill>
                  <a:srgbClr val="000000"/>
                </a:solidFill>
              </a:rPr>
              <a:t>convex</a:t>
            </a:r>
            <a:r>
              <a:rPr lang="nb-NO" sz="1100" dirty="0" smtClean="0">
                <a:solidFill>
                  <a:srgbClr val="000000"/>
                </a:solidFill>
              </a:rPr>
              <a:t> side </a:t>
            </a:r>
            <a:r>
              <a:rPr lang="nb-NO" sz="1100" dirty="0" err="1" smtClean="0">
                <a:solidFill>
                  <a:srgbClr val="000000"/>
                </a:solidFill>
              </a:rPr>
              <a:t>towards</a:t>
            </a:r>
            <a:r>
              <a:rPr lang="nb-NO" sz="1100" dirty="0" smtClean="0">
                <a:solidFill>
                  <a:srgbClr val="000000"/>
                </a:solidFill>
              </a:rPr>
              <a:t> </a:t>
            </a:r>
            <a:r>
              <a:rPr lang="nb-NO" sz="1100" dirty="0" err="1" smtClean="0">
                <a:solidFill>
                  <a:srgbClr val="000000"/>
                </a:solidFill>
              </a:rPr>
              <a:t>the</a:t>
            </a:r>
            <a:r>
              <a:rPr lang="nb-NO" sz="1100" dirty="0" smtClean="0">
                <a:solidFill>
                  <a:srgbClr val="000000"/>
                </a:solidFill>
              </a:rPr>
              <a:t> melt </a:t>
            </a:r>
            <a:r>
              <a:rPr lang="nb-NO" sz="1100" dirty="0" err="1" smtClean="0">
                <a:solidFill>
                  <a:srgbClr val="000000"/>
                </a:solidFill>
              </a:rPr>
              <a:t>field</a:t>
            </a:r>
            <a:r>
              <a:rPr lang="nb-NO" sz="1100" dirty="0" smtClean="0">
                <a:solidFill>
                  <a:srgbClr val="000000"/>
                </a:solidFill>
              </a:rPr>
              <a:t>) </a:t>
            </a:r>
            <a:r>
              <a:rPr lang="nb-NO" sz="1100" dirty="0" err="1" smtClean="0">
                <a:solidFill>
                  <a:srgbClr val="000000"/>
                </a:solidFill>
              </a:rPr>
              <a:t>than</a:t>
            </a:r>
            <a:r>
              <a:rPr lang="nb-NO" sz="1100" dirty="0" smtClean="0">
                <a:solidFill>
                  <a:srgbClr val="000000"/>
                </a:solidFill>
              </a:rPr>
              <a:t> </a:t>
            </a:r>
            <a:r>
              <a:rPr lang="nb-NO" sz="1100" dirty="0" err="1" smtClean="0">
                <a:solidFill>
                  <a:srgbClr val="000000"/>
                </a:solidFill>
              </a:rPr>
              <a:t>the</a:t>
            </a:r>
            <a:r>
              <a:rPr lang="nb-NO" sz="1100" dirty="0" smtClean="0">
                <a:solidFill>
                  <a:srgbClr val="000000"/>
                </a:solidFill>
              </a:rPr>
              <a:t> </a:t>
            </a:r>
            <a:r>
              <a:rPr lang="nb-NO" sz="1100" dirty="0" err="1" smtClean="0">
                <a:solidFill>
                  <a:srgbClr val="000000"/>
                </a:solidFill>
              </a:rPr>
              <a:t>majority</a:t>
            </a:r>
            <a:r>
              <a:rPr lang="nb-NO" sz="1100" dirty="0" smtClean="0">
                <a:solidFill>
                  <a:srgbClr val="000000"/>
                </a:solidFill>
              </a:rPr>
              <a:t> </a:t>
            </a:r>
            <a:r>
              <a:rPr lang="nb-NO" sz="1100" dirty="0" err="1" smtClean="0">
                <a:solidFill>
                  <a:srgbClr val="000000"/>
                </a:solidFill>
              </a:rPr>
              <a:t>of</a:t>
            </a:r>
            <a:r>
              <a:rPr lang="nb-NO" sz="1100" dirty="0" smtClean="0">
                <a:solidFill>
                  <a:srgbClr val="000000"/>
                </a:solidFill>
              </a:rPr>
              <a:t> </a:t>
            </a:r>
            <a:r>
              <a:rPr lang="nb-NO" sz="1100" dirty="0" err="1" smtClean="0">
                <a:solidFill>
                  <a:srgbClr val="000000"/>
                </a:solidFill>
              </a:rPr>
              <a:t>the</a:t>
            </a:r>
            <a:r>
              <a:rPr lang="nb-NO" sz="1100" dirty="0" smtClean="0">
                <a:solidFill>
                  <a:srgbClr val="000000"/>
                </a:solidFill>
              </a:rPr>
              <a:t> solid-solid </a:t>
            </a:r>
            <a:r>
              <a:rPr lang="nb-NO" sz="1100" dirty="0" err="1" smtClean="0">
                <a:solidFill>
                  <a:srgbClr val="000000"/>
                </a:solidFill>
              </a:rPr>
              <a:t>phase</a:t>
            </a:r>
            <a:r>
              <a:rPr lang="nb-NO" sz="1100" dirty="0" smtClean="0">
                <a:solidFill>
                  <a:srgbClr val="000000"/>
                </a:solidFill>
              </a:rPr>
              <a:t> </a:t>
            </a:r>
            <a:r>
              <a:rPr lang="nb-NO" sz="1100" dirty="0" err="1" smtClean="0">
                <a:solidFill>
                  <a:srgbClr val="000000"/>
                </a:solidFill>
              </a:rPr>
              <a:t>transitions</a:t>
            </a:r>
            <a:r>
              <a:rPr lang="nb-NO" sz="1100" dirty="0" smtClean="0">
                <a:solidFill>
                  <a:srgbClr val="000000"/>
                </a:solidFill>
              </a:rPr>
              <a:t>?</a:t>
            </a:r>
          </a:p>
          <a:p>
            <a:pPr>
              <a:lnSpc>
                <a:spcPct val="130000"/>
              </a:lnSpc>
            </a:pPr>
            <a:endParaRPr lang="nb-NO" sz="1100" dirty="0" smtClean="0">
              <a:solidFill>
                <a:srgbClr val="000000"/>
              </a:solidFill>
            </a:endParaRPr>
          </a:p>
          <a:p>
            <a:pPr>
              <a:lnSpc>
                <a:spcPct val="130000"/>
              </a:lnSpc>
            </a:pPr>
            <a:endParaRPr lang="nb-NO" sz="1100" dirty="0" smtClean="0">
              <a:solidFill>
                <a:srgbClr val="000000"/>
              </a:solidFill>
            </a:endParaRPr>
          </a:p>
          <a:p>
            <a:pPr>
              <a:lnSpc>
                <a:spcPct val="130000"/>
              </a:lnSpc>
              <a:buFontTx/>
              <a:buAutoNum type="alphaLcPeriod"/>
            </a:pPr>
            <a:endParaRPr lang="nb-NO" sz="1100" dirty="0">
              <a:solidFill>
                <a:srgbClr val="000000"/>
              </a:solidFill>
            </a:endParaRPr>
          </a:p>
          <a:p>
            <a:pPr>
              <a:lnSpc>
                <a:spcPct val="130000"/>
              </a:lnSpc>
            </a:pPr>
            <a:r>
              <a:rPr lang="nb-NO" sz="1100" dirty="0" smtClean="0">
                <a:solidFill>
                  <a:srgbClr val="000000"/>
                </a:solidFill>
              </a:rPr>
              <a:t>b. </a:t>
            </a:r>
            <a:r>
              <a:rPr lang="nb-NO" sz="1100" dirty="0" err="1" smtClean="0">
                <a:solidFill>
                  <a:srgbClr val="000000"/>
                </a:solidFill>
              </a:rPr>
              <a:t>Which</a:t>
            </a:r>
            <a:r>
              <a:rPr lang="nb-NO" sz="1100" dirty="0" smtClean="0">
                <a:solidFill>
                  <a:srgbClr val="000000"/>
                </a:solidFill>
              </a:rPr>
              <a:t> </a:t>
            </a:r>
            <a:r>
              <a:rPr lang="nb-NO" sz="1100" dirty="0" err="1" smtClean="0">
                <a:solidFill>
                  <a:srgbClr val="000000"/>
                </a:solidFill>
              </a:rPr>
              <a:t>of</a:t>
            </a:r>
            <a:r>
              <a:rPr lang="nb-NO" sz="1100" dirty="0" smtClean="0">
                <a:solidFill>
                  <a:srgbClr val="000000"/>
                </a:solidFill>
              </a:rPr>
              <a:t> </a:t>
            </a:r>
            <a:r>
              <a:rPr lang="nb-NO" sz="1100" dirty="0" err="1" smtClean="0">
                <a:solidFill>
                  <a:srgbClr val="000000"/>
                </a:solidFill>
              </a:rPr>
              <a:t>the</a:t>
            </a:r>
            <a:r>
              <a:rPr lang="nb-NO" sz="1100" dirty="0" smtClean="0">
                <a:solidFill>
                  <a:srgbClr val="000000"/>
                </a:solidFill>
              </a:rPr>
              <a:t> </a:t>
            </a:r>
            <a:r>
              <a:rPr lang="nb-NO" sz="1100" dirty="0" err="1" smtClean="0">
                <a:solidFill>
                  <a:srgbClr val="000000"/>
                </a:solidFill>
              </a:rPr>
              <a:t>two</a:t>
            </a:r>
            <a:r>
              <a:rPr lang="nb-NO" sz="1100" dirty="0" smtClean="0">
                <a:solidFill>
                  <a:srgbClr val="000000"/>
                </a:solidFill>
              </a:rPr>
              <a:t> </a:t>
            </a:r>
            <a:r>
              <a:rPr lang="nb-NO" sz="1100" dirty="0" err="1" smtClean="0">
                <a:solidFill>
                  <a:srgbClr val="000000"/>
                </a:solidFill>
              </a:rPr>
              <a:t>phases</a:t>
            </a:r>
            <a:r>
              <a:rPr lang="nb-NO" sz="1100" dirty="0" smtClean="0">
                <a:solidFill>
                  <a:srgbClr val="000000"/>
                </a:solidFill>
              </a:rPr>
              <a:t> </a:t>
            </a:r>
            <a:r>
              <a:rPr lang="nb-NO" sz="1100" b="1" dirty="0" smtClean="0">
                <a:solidFill>
                  <a:srgbClr val="000000"/>
                </a:solidFill>
              </a:rPr>
              <a:t>LT-</a:t>
            </a:r>
            <a:r>
              <a:rPr lang="nb-NO" sz="1100" b="1" dirty="0" err="1" smtClean="0">
                <a:solidFill>
                  <a:srgbClr val="000000"/>
                </a:solidFill>
              </a:rPr>
              <a:t>cpx</a:t>
            </a:r>
            <a:r>
              <a:rPr lang="nb-NO" sz="1100" dirty="0" smtClean="0">
                <a:solidFill>
                  <a:srgbClr val="000000"/>
                </a:solidFill>
              </a:rPr>
              <a:t> and </a:t>
            </a:r>
            <a:r>
              <a:rPr lang="nb-NO" sz="1100" b="1" dirty="0" err="1" smtClean="0">
                <a:solidFill>
                  <a:srgbClr val="000000"/>
                </a:solidFill>
              </a:rPr>
              <a:t>opx</a:t>
            </a:r>
            <a:r>
              <a:rPr lang="nb-NO" sz="1100" dirty="0" smtClean="0">
                <a:solidFill>
                  <a:srgbClr val="000000"/>
                </a:solidFill>
              </a:rPr>
              <a:t> is </a:t>
            </a:r>
            <a:r>
              <a:rPr lang="nb-NO" sz="1100" b="1" dirty="0" smtClean="0">
                <a:solidFill>
                  <a:srgbClr val="000000"/>
                </a:solidFill>
              </a:rPr>
              <a:t>most</a:t>
            </a:r>
            <a:r>
              <a:rPr lang="nb-NO" sz="1100" dirty="0" smtClean="0">
                <a:solidFill>
                  <a:srgbClr val="000000"/>
                </a:solidFill>
              </a:rPr>
              <a:t> </a:t>
            </a:r>
            <a:r>
              <a:rPr lang="nb-NO" sz="1100" dirty="0" err="1" smtClean="0">
                <a:solidFill>
                  <a:srgbClr val="000000"/>
                </a:solidFill>
              </a:rPr>
              <a:t>compressible</a:t>
            </a:r>
            <a:r>
              <a:rPr lang="nb-NO" sz="1100" dirty="0" smtClean="0">
                <a:solidFill>
                  <a:srgbClr val="000000"/>
                </a:solidFill>
              </a:rPr>
              <a:t>? </a:t>
            </a:r>
            <a:r>
              <a:rPr lang="nb-NO" sz="1100" u="sng" dirty="0" smtClean="0"/>
              <a:t>            .     </a:t>
            </a:r>
            <a:endParaRPr lang="nb-NO" sz="1300" i="1" u="sng" dirty="0" smtClean="0"/>
          </a:p>
          <a:p>
            <a:pPr>
              <a:lnSpc>
                <a:spcPct val="130000"/>
              </a:lnSpc>
            </a:pPr>
            <a:r>
              <a:rPr lang="nb-NO" sz="1100" dirty="0" smtClean="0"/>
              <a:t>c.</a:t>
            </a:r>
            <a:r>
              <a:rPr lang="nb-NO" sz="1100" i="1" dirty="0" smtClean="0"/>
              <a:t> </a:t>
            </a:r>
            <a:r>
              <a:rPr lang="nb-NO" sz="1100" dirty="0" smtClean="0">
                <a:solidFill>
                  <a:srgbClr val="000000"/>
                </a:solidFill>
              </a:rPr>
              <a:t>Which of the two phases </a:t>
            </a:r>
            <a:r>
              <a:rPr lang="nb-NO" sz="1100" b="1" dirty="0" smtClean="0">
                <a:solidFill>
                  <a:srgbClr val="000000"/>
                </a:solidFill>
              </a:rPr>
              <a:t>mj</a:t>
            </a:r>
            <a:r>
              <a:rPr lang="nb-NO" sz="1100" dirty="0" smtClean="0">
                <a:solidFill>
                  <a:srgbClr val="000000"/>
                </a:solidFill>
              </a:rPr>
              <a:t> and </a:t>
            </a:r>
            <a:r>
              <a:rPr lang="nb-NO" sz="1100" b="1" dirty="0" smtClean="0">
                <a:solidFill>
                  <a:srgbClr val="000000"/>
                </a:solidFill>
              </a:rPr>
              <a:t>bm</a:t>
            </a:r>
            <a:r>
              <a:rPr lang="nb-NO" sz="1100" dirty="0" smtClean="0">
                <a:solidFill>
                  <a:srgbClr val="000000"/>
                </a:solidFill>
              </a:rPr>
              <a:t> has the the </a:t>
            </a:r>
            <a:r>
              <a:rPr lang="nb-NO" sz="1100" b="1" dirty="0" smtClean="0"/>
              <a:t>largest</a:t>
            </a:r>
            <a:r>
              <a:rPr lang="nb-NO" sz="1100" dirty="0" smtClean="0">
                <a:solidFill>
                  <a:srgbClr val="000000"/>
                </a:solidFill>
              </a:rPr>
              <a:t> molar volume? </a:t>
            </a:r>
            <a:r>
              <a:rPr lang="nb-NO" sz="1100" u="sng" dirty="0" smtClean="0"/>
              <a:t>           .</a:t>
            </a:r>
          </a:p>
          <a:p>
            <a:pPr>
              <a:lnSpc>
                <a:spcPct val="130000"/>
              </a:lnSpc>
            </a:pPr>
            <a:r>
              <a:rPr lang="nb-NO" sz="1100" dirty="0" smtClean="0"/>
              <a:t>d. Which of the phases </a:t>
            </a:r>
            <a:r>
              <a:rPr lang="nb-NO" sz="1100" b="1" dirty="0" smtClean="0"/>
              <a:t>ak</a:t>
            </a:r>
            <a:r>
              <a:rPr lang="nb-NO" sz="1100" dirty="0" smtClean="0"/>
              <a:t> and </a:t>
            </a:r>
            <a:r>
              <a:rPr lang="nb-NO" sz="1100" b="1" dirty="0" smtClean="0"/>
              <a:t>bm</a:t>
            </a:r>
            <a:r>
              <a:rPr lang="nb-NO" sz="1100" dirty="0" smtClean="0"/>
              <a:t> has the </a:t>
            </a:r>
            <a:r>
              <a:rPr lang="nb-NO" sz="1100" b="1" dirty="0" smtClean="0"/>
              <a:t>largest</a:t>
            </a:r>
            <a:r>
              <a:rPr lang="nb-NO" sz="1100" dirty="0" smtClean="0"/>
              <a:t> molar volume? </a:t>
            </a:r>
            <a:r>
              <a:rPr lang="nb-NO" sz="1100" u="sng" dirty="0" smtClean="0"/>
              <a:t>          .</a:t>
            </a:r>
          </a:p>
          <a:p>
            <a:pPr>
              <a:lnSpc>
                <a:spcPct val="130000"/>
              </a:lnSpc>
            </a:pPr>
            <a:r>
              <a:rPr lang="nb-NO" sz="1100" dirty="0" smtClean="0"/>
              <a:t>e.</a:t>
            </a:r>
            <a:r>
              <a:rPr lang="nb-NO" sz="1100" i="1" dirty="0" smtClean="0"/>
              <a:t> </a:t>
            </a:r>
            <a:r>
              <a:rPr lang="nb-NO" sz="1100" dirty="0" smtClean="0">
                <a:solidFill>
                  <a:srgbClr val="000000"/>
                </a:solidFill>
              </a:rPr>
              <a:t>Use the Clapeyron relation</a:t>
            </a:r>
            <a:r>
              <a:rPr lang="nb-NO" sz="1100" dirty="0">
                <a:solidFill>
                  <a:srgbClr val="000000"/>
                </a:solidFill>
              </a:rPr>
              <a:t> </a:t>
            </a:r>
            <a:r>
              <a:rPr lang="nb-NO" sz="1100" dirty="0" smtClean="0">
                <a:solidFill>
                  <a:srgbClr val="000000"/>
                </a:solidFill>
              </a:rPr>
              <a:t>to deduce the phase in each of the following two pairs with the </a:t>
            </a:r>
            <a:r>
              <a:rPr lang="nb-NO" sz="1100" b="1" dirty="0"/>
              <a:t>largest</a:t>
            </a:r>
            <a:r>
              <a:rPr lang="nb-NO" sz="1100" dirty="0">
                <a:solidFill>
                  <a:srgbClr val="000000"/>
                </a:solidFill>
              </a:rPr>
              <a:t> </a:t>
            </a:r>
            <a:r>
              <a:rPr lang="nb-NO" sz="1100" dirty="0" smtClean="0">
                <a:solidFill>
                  <a:srgbClr val="000000"/>
                </a:solidFill>
              </a:rPr>
              <a:t>entropy? </a:t>
            </a:r>
          </a:p>
          <a:p>
            <a:pPr>
              <a:lnSpc>
                <a:spcPct val="130000"/>
              </a:lnSpc>
            </a:pPr>
            <a:r>
              <a:rPr lang="nb-NO" sz="1100" dirty="0" smtClean="0">
                <a:solidFill>
                  <a:srgbClr val="000000"/>
                </a:solidFill>
              </a:rPr>
              <a:t>   </a:t>
            </a:r>
            <a:r>
              <a:rPr lang="nb-NO" sz="1100" b="1" dirty="0" smtClean="0">
                <a:solidFill>
                  <a:srgbClr val="000000"/>
                </a:solidFill>
              </a:rPr>
              <a:t>mj</a:t>
            </a:r>
            <a:r>
              <a:rPr lang="nb-NO" sz="1100" dirty="0" smtClean="0">
                <a:solidFill>
                  <a:srgbClr val="000000"/>
                </a:solidFill>
              </a:rPr>
              <a:t> or </a:t>
            </a:r>
            <a:r>
              <a:rPr lang="nb-NO" sz="1100" b="1" dirty="0" smtClean="0">
                <a:solidFill>
                  <a:srgbClr val="000000"/>
                </a:solidFill>
              </a:rPr>
              <a:t>bm</a:t>
            </a:r>
            <a:r>
              <a:rPr lang="nb-NO" sz="1100" dirty="0" smtClean="0">
                <a:solidFill>
                  <a:srgbClr val="000000"/>
                </a:solidFill>
              </a:rPr>
              <a:t>: </a:t>
            </a:r>
            <a:r>
              <a:rPr lang="nb-NO" sz="1100" u="sng" dirty="0" smtClean="0">
                <a:solidFill>
                  <a:srgbClr val="000000"/>
                </a:solidFill>
              </a:rPr>
              <a:t>  </a:t>
            </a:r>
            <a:r>
              <a:rPr lang="nb-NO" sz="1100" u="sng" dirty="0" smtClean="0"/>
              <a:t>        </a:t>
            </a:r>
            <a:r>
              <a:rPr lang="nb-NO" sz="1100" dirty="0" smtClean="0"/>
              <a:t>   </a:t>
            </a:r>
            <a:r>
              <a:rPr lang="nb-NO" sz="1100" b="1" dirty="0" smtClean="0">
                <a:solidFill>
                  <a:srgbClr val="000000"/>
                </a:solidFill>
              </a:rPr>
              <a:t>ak</a:t>
            </a:r>
            <a:r>
              <a:rPr lang="nb-NO" sz="1100" dirty="0" smtClean="0">
                <a:solidFill>
                  <a:srgbClr val="000000"/>
                </a:solidFill>
              </a:rPr>
              <a:t> or </a:t>
            </a:r>
            <a:r>
              <a:rPr lang="nb-NO" sz="1100" b="1" dirty="0">
                <a:solidFill>
                  <a:srgbClr val="000000"/>
                </a:solidFill>
              </a:rPr>
              <a:t>bm</a:t>
            </a:r>
            <a:r>
              <a:rPr lang="nb-NO" sz="1100" dirty="0" smtClean="0">
                <a:solidFill>
                  <a:srgbClr val="000000"/>
                </a:solidFill>
              </a:rPr>
              <a:t>: </a:t>
            </a:r>
            <a:r>
              <a:rPr lang="nb-NO" sz="1100" u="sng" dirty="0" smtClean="0">
                <a:solidFill>
                  <a:srgbClr val="000000"/>
                </a:solidFill>
              </a:rPr>
              <a:t>  </a:t>
            </a:r>
            <a:r>
              <a:rPr lang="nb-NO" sz="1100" u="sng" dirty="0" smtClean="0"/>
              <a:t>       </a:t>
            </a:r>
            <a:r>
              <a:rPr lang="nb-NO" sz="1100" dirty="0" smtClean="0"/>
              <a:t>.   Explain briefly your reasoning:</a:t>
            </a:r>
          </a:p>
          <a:p>
            <a:pPr>
              <a:lnSpc>
                <a:spcPct val="130000"/>
              </a:lnSpc>
            </a:pPr>
            <a:endParaRPr lang="nb-NO" sz="1100" dirty="0" smtClean="0"/>
          </a:p>
          <a:p>
            <a:pPr>
              <a:lnSpc>
                <a:spcPct val="130000"/>
              </a:lnSpc>
            </a:pPr>
            <a:endParaRPr lang="nb-NO" sz="1100" dirty="0"/>
          </a:p>
          <a:p>
            <a:pPr>
              <a:lnSpc>
                <a:spcPct val="130000"/>
              </a:lnSpc>
            </a:pPr>
            <a:endParaRPr lang="nb-NO" sz="1100" dirty="0" smtClean="0"/>
          </a:p>
          <a:p>
            <a:pPr>
              <a:lnSpc>
                <a:spcPct val="130000"/>
              </a:lnSpc>
            </a:pPr>
            <a:endParaRPr lang="nb-NO" sz="1100" dirty="0" smtClean="0"/>
          </a:p>
          <a:p>
            <a:pPr>
              <a:lnSpc>
                <a:spcPct val="110000"/>
              </a:lnSpc>
            </a:pPr>
            <a:endParaRPr lang="nb-NO" sz="800" u="sng" dirty="0"/>
          </a:p>
          <a:p>
            <a:pPr>
              <a:lnSpc>
                <a:spcPct val="130000"/>
              </a:lnSpc>
            </a:pPr>
            <a:r>
              <a:rPr lang="nb-NO" sz="1100" dirty="0" smtClean="0"/>
              <a:t>f.</a:t>
            </a:r>
            <a:r>
              <a:rPr lang="nb-NO" sz="1100" i="1" dirty="0" smtClean="0"/>
              <a:t> </a:t>
            </a:r>
            <a:r>
              <a:rPr lang="nb-NO" sz="1100" dirty="0" err="1" smtClean="0">
                <a:solidFill>
                  <a:srgbClr val="000000"/>
                </a:solidFill>
              </a:rPr>
              <a:t>Use</a:t>
            </a:r>
            <a:r>
              <a:rPr lang="nb-NO" sz="1100" dirty="0" smtClean="0">
                <a:solidFill>
                  <a:srgbClr val="000000"/>
                </a:solidFill>
              </a:rPr>
              <a:t> </a:t>
            </a:r>
            <a:r>
              <a:rPr lang="nb-NO" sz="1100" dirty="0" err="1" smtClean="0">
                <a:solidFill>
                  <a:srgbClr val="000000"/>
                </a:solidFill>
              </a:rPr>
              <a:t>the</a:t>
            </a:r>
            <a:r>
              <a:rPr lang="nb-NO" sz="1100" dirty="0" smtClean="0">
                <a:solidFill>
                  <a:srgbClr val="000000"/>
                </a:solidFill>
              </a:rPr>
              <a:t> </a:t>
            </a:r>
            <a:r>
              <a:rPr lang="nb-NO" sz="1100" dirty="0" err="1" smtClean="0">
                <a:solidFill>
                  <a:srgbClr val="000000"/>
                </a:solidFill>
              </a:rPr>
              <a:t>phase</a:t>
            </a:r>
            <a:r>
              <a:rPr lang="nb-NO" sz="1100" dirty="0" smtClean="0">
                <a:solidFill>
                  <a:srgbClr val="000000"/>
                </a:solidFill>
              </a:rPr>
              <a:t> </a:t>
            </a:r>
            <a:r>
              <a:rPr lang="nb-NO" sz="1100" dirty="0" err="1" smtClean="0">
                <a:solidFill>
                  <a:srgbClr val="000000"/>
                </a:solidFill>
              </a:rPr>
              <a:t>rule</a:t>
            </a:r>
            <a:r>
              <a:rPr lang="nb-NO" sz="1100" dirty="0" smtClean="0">
                <a:solidFill>
                  <a:srgbClr val="000000"/>
                </a:solidFill>
              </a:rPr>
              <a:t> to </a:t>
            </a:r>
            <a:r>
              <a:rPr lang="nb-NO" sz="1100" dirty="0" err="1" smtClean="0">
                <a:solidFill>
                  <a:srgbClr val="000000"/>
                </a:solidFill>
              </a:rPr>
              <a:t>find</a:t>
            </a:r>
            <a:r>
              <a:rPr lang="nb-NO" sz="1100" dirty="0" smtClean="0">
                <a:solidFill>
                  <a:srgbClr val="000000"/>
                </a:solidFill>
              </a:rPr>
              <a:t> </a:t>
            </a:r>
            <a:r>
              <a:rPr lang="nb-NO" sz="1100" dirty="0" err="1" smtClean="0">
                <a:solidFill>
                  <a:srgbClr val="000000"/>
                </a:solidFill>
              </a:rPr>
              <a:t>the</a:t>
            </a:r>
            <a:r>
              <a:rPr lang="nb-NO" sz="1100" dirty="0">
                <a:solidFill>
                  <a:srgbClr val="000000"/>
                </a:solidFill>
              </a:rPr>
              <a:t> </a:t>
            </a:r>
            <a:r>
              <a:rPr lang="nb-NO" sz="1100" dirty="0" err="1" smtClean="0">
                <a:solidFill>
                  <a:srgbClr val="000000"/>
                </a:solidFill>
              </a:rPr>
              <a:t>variance</a:t>
            </a:r>
            <a:r>
              <a:rPr lang="nb-NO" sz="1100" dirty="0" smtClean="0">
                <a:solidFill>
                  <a:srgbClr val="000000"/>
                </a:solidFill>
              </a:rPr>
              <a:t> (F) at </a:t>
            </a:r>
            <a:r>
              <a:rPr lang="nb-NO" sz="1100" dirty="0" err="1" smtClean="0">
                <a:solidFill>
                  <a:srgbClr val="000000"/>
                </a:solidFill>
              </a:rPr>
              <a:t>the</a:t>
            </a:r>
            <a:r>
              <a:rPr lang="nb-NO" sz="1100" dirty="0" smtClean="0">
                <a:solidFill>
                  <a:srgbClr val="000000"/>
                </a:solidFill>
              </a:rPr>
              <a:t> </a:t>
            </a:r>
            <a:r>
              <a:rPr lang="nb-NO" sz="1100" dirty="0" err="1" smtClean="0">
                <a:solidFill>
                  <a:srgbClr val="000000"/>
                </a:solidFill>
              </a:rPr>
              <a:t>points</a:t>
            </a:r>
            <a:r>
              <a:rPr lang="nb-NO" sz="1100" dirty="0" smtClean="0">
                <a:solidFill>
                  <a:srgbClr val="000000"/>
                </a:solidFill>
              </a:rPr>
              <a:t> a, b, c and d and </a:t>
            </a:r>
            <a:r>
              <a:rPr lang="nb-NO" sz="1100" dirty="0" err="1" smtClean="0">
                <a:solidFill>
                  <a:srgbClr val="000000"/>
                </a:solidFill>
              </a:rPr>
              <a:t>along</a:t>
            </a:r>
            <a:r>
              <a:rPr lang="nb-NO" sz="1100" dirty="0" smtClean="0">
                <a:solidFill>
                  <a:srgbClr val="000000"/>
                </a:solidFill>
              </a:rPr>
              <a:t> </a:t>
            </a:r>
            <a:r>
              <a:rPr lang="nb-NO" sz="1100" dirty="0" err="1" smtClean="0">
                <a:solidFill>
                  <a:srgbClr val="000000"/>
                </a:solidFill>
              </a:rPr>
              <a:t>the</a:t>
            </a:r>
            <a:r>
              <a:rPr lang="nb-NO" sz="1100" dirty="0" smtClean="0">
                <a:solidFill>
                  <a:srgbClr val="000000"/>
                </a:solidFill>
              </a:rPr>
              <a:t> </a:t>
            </a:r>
            <a:r>
              <a:rPr lang="nb-NO" sz="1100" dirty="0" err="1" smtClean="0">
                <a:solidFill>
                  <a:srgbClr val="000000"/>
                </a:solidFill>
              </a:rPr>
              <a:t>phase</a:t>
            </a:r>
            <a:r>
              <a:rPr lang="nb-NO" sz="1100" dirty="0" smtClean="0">
                <a:solidFill>
                  <a:srgbClr val="000000"/>
                </a:solidFill>
              </a:rPr>
              <a:t> </a:t>
            </a:r>
            <a:r>
              <a:rPr lang="nb-NO" sz="1100" dirty="0" err="1" smtClean="0">
                <a:solidFill>
                  <a:srgbClr val="000000"/>
                </a:solidFill>
              </a:rPr>
              <a:t>boundaries</a:t>
            </a:r>
            <a:r>
              <a:rPr lang="nb-NO" sz="1100" dirty="0" smtClean="0">
                <a:solidFill>
                  <a:srgbClr val="000000"/>
                </a:solidFill>
              </a:rPr>
              <a:t> a-b and c-d.</a:t>
            </a:r>
          </a:p>
          <a:p>
            <a:pPr>
              <a:lnSpc>
                <a:spcPct val="130000"/>
              </a:lnSpc>
            </a:pPr>
            <a:r>
              <a:rPr lang="nb-NO" sz="1100" dirty="0">
                <a:solidFill>
                  <a:srgbClr val="000000"/>
                </a:solidFill>
              </a:rPr>
              <a:t> </a:t>
            </a:r>
            <a:r>
              <a:rPr lang="nb-NO" sz="1100" dirty="0" smtClean="0">
                <a:solidFill>
                  <a:srgbClr val="000000"/>
                </a:solidFill>
              </a:rPr>
              <a:t>  For each of the six cases you should</a:t>
            </a:r>
            <a:r>
              <a:rPr lang="nb-NO" sz="1100" dirty="0">
                <a:solidFill>
                  <a:srgbClr val="000000"/>
                </a:solidFill>
              </a:rPr>
              <a:t> </a:t>
            </a:r>
            <a:r>
              <a:rPr lang="nb-NO" sz="1100" b="1" dirty="0" smtClean="0">
                <a:solidFill>
                  <a:srgbClr val="000000"/>
                </a:solidFill>
              </a:rPr>
              <a:t>specify</a:t>
            </a:r>
            <a:r>
              <a:rPr lang="nb-NO" sz="1100" dirty="0" smtClean="0">
                <a:solidFill>
                  <a:srgbClr val="000000"/>
                </a:solidFill>
              </a:rPr>
              <a:t> the components (C) and phases (P) - </a:t>
            </a:r>
            <a:r>
              <a:rPr lang="nb-NO" sz="1100" b="1" dirty="0" smtClean="0"/>
              <a:t>not</a:t>
            </a:r>
            <a:r>
              <a:rPr lang="nb-NO" sz="1100" b="1" dirty="0" smtClean="0">
                <a:solidFill>
                  <a:srgbClr val="000000"/>
                </a:solidFill>
              </a:rPr>
              <a:t> just </a:t>
            </a:r>
            <a:r>
              <a:rPr lang="nb-NO" sz="1100" dirty="0" smtClean="0">
                <a:solidFill>
                  <a:srgbClr val="000000"/>
                </a:solidFill>
              </a:rPr>
              <a:t>their numbers.</a:t>
            </a:r>
          </a:p>
        </p:txBody>
      </p:sp>
      <p:sp>
        <p:nvSpPr>
          <p:cNvPr id="5" name="Text Box 7"/>
          <p:cNvSpPr txBox="1">
            <a:spLocks noChangeArrowheads="1"/>
          </p:cNvSpPr>
          <p:nvPr/>
        </p:nvSpPr>
        <p:spPr bwMode="auto">
          <a:xfrm>
            <a:off x="24444" y="4042273"/>
            <a:ext cx="2186607" cy="866006"/>
          </a:xfrm>
          <a:prstGeom prst="rect">
            <a:avLst/>
          </a:prstGeom>
          <a:noFill/>
          <a:ln w="9525">
            <a:noFill/>
            <a:miter lim="800000"/>
            <a:headEnd/>
            <a:tailEnd/>
          </a:ln>
        </p:spPr>
        <p:txBody>
          <a:bodyPr wrap="square">
            <a:spAutoFit/>
          </a:bodyPr>
          <a:lstStyle/>
          <a:p>
            <a:pPr>
              <a:lnSpc>
                <a:spcPts val="2100"/>
              </a:lnSpc>
            </a:pPr>
            <a:r>
              <a:rPr lang="nb-NO" sz="1200" b="1" dirty="0" smtClean="0">
                <a:solidFill>
                  <a:srgbClr val="000000"/>
                </a:solidFill>
              </a:rPr>
              <a:t>a</a:t>
            </a:r>
            <a:r>
              <a:rPr lang="nb-NO" sz="1100" dirty="0" smtClean="0">
                <a:solidFill>
                  <a:srgbClr val="000000"/>
                </a:solidFill>
              </a:rPr>
              <a:t>: C:</a:t>
            </a:r>
            <a:r>
              <a:rPr lang="nb-NO" sz="1100" u="sng" dirty="0" smtClean="0">
                <a:solidFill>
                  <a:srgbClr val="000000"/>
                </a:solidFill>
              </a:rPr>
              <a:t>  </a:t>
            </a:r>
            <a:r>
              <a:rPr lang="nb-NO" sz="1100" u="sng" dirty="0" smtClean="0"/>
              <a:t>                                              </a:t>
            </a:r>
            <a:r>
              <a:rPr lang="nb-NO" sz="1100" u="sng" dirty="0"/>
              <a:t>.</a:t>
            </a:r>
            <a:endParaRPr lang="nb-NO" sz="1100" dirty="0" smtClean="0">
              <a:solidFill>
                <a:srgbClr val="000000"/>
              </a:solidFill>
            </a:endParaRPr>
          </a:p>
          <a:p>
            <a:pPr>
              <a:lnSpc>
                <a:spcPts val="2100"/>
              </a:lnSpc>
            </a:pPr>
            <a:r>
              <a:rPr lang="nb-NO" sz="1100" dirty="0" smtClean="0">
                <a:solidFill>
                  <a:srgbClr val="000000"/>
                </a:solidFill>
              </a:rPr>
              <a:t>    P:</a:t>
            </a:r>
            <a:r>
              <a:rPr lang="nb-NO" sz="1100" u="sng" dirty="0" smtClean="0">
                <a:solidFill>
                  <a:srgbClr val="000000"/>
                </a:solidFill>
              </a:rPr>
              <a:t>  </a:t>
            </a:r>
            <a:r>
              <a:rPr lang="nb-NO" sz="1100" u="sng" dirty="0" smtClean="0"/>
              <a:t>                                               </a:t>
            </a:r>
            <a:r>
              <a:rPr lang="nb-NO" sz="1100" u="sng" dirty="0"/>
              <a:t>.</a:t>
            </a:r>
            <a:endParaRPr lang="nb-NO" sz="1100" dirty="0" smtClean="0">
              <a:solidFill>
                <a:srgbClr val="000000"/>
              </a:solidFill>
            </a:endParaRPr>
          </a:p>
          <a:p>
            <a:pPr>
              <a:lnSpc>
                <a:spcPts val="2100"/>
              </a:lnSpc>
            </a:pPr>
            <a:r>
              <a:rPr lang="nb-NO" sz="1100" dirty="0">
                <a:solidFill>
                  <a:srgbClr val="000000"/>
                </a:solidFill>
              </a:rPr>
              <a:t> </a:t>
            </a:r>
            <a:r>
              <a:rPr lang="nb-NO" sz="1100" dirty="0" smtClean="0">
                <a:solidFill>
                  <a:srgbClr val="000000"/>
                </a:solidFill>
              </a:rPr>
              <a:t>   F:</a:t>
            </a:r>
            <a:r>
              <a:rPr lang="nb-NO" sz="1100" u="sng" dirty="0" smtClean="0">
                <a:solidFill>
                  <a:srgbClr val="000000"/>
                </a:solidFill>
              </a:rPr>
              <a:t>  </a:t>
            </a:r>
            <a:r>
              <a:rPr lang="nb-NO" sz="1100" u="sng" dirty="0" smtClean="0"/>
              <a:t>                                               </a:t>
            </a:r>
            <a:r>
              <a:rPr lang="nb-NO" sz="1100" u="sng" dirty="0"/>
              <a:t>.</a:t>
            </a:r>
            <a:endParaRPr lang="nb-NO" sz="1100" dirty="0">
              <a:solidFill>
                <a:srgbClr val="000000"/>
              </a:solidFill>
            </a:endParaRPr>
          </a:p>
        </p:txBody>
      </p:sp>
      <p:sp>
        <p:nvSpPr>
          <p:cNvPr id="10" name="Text Box 7"/>
          <p:cNvSpPr txBox="1">
            <a:spLocks noChangeArrowheads="1"/>
          </p:cNvSpPr>
          <p:nvPr/>
        </p:nvSpPr>
        <p:spPr bwMode="auto">
          <a:xfrm>
            <a:off x="35328" y="4955288"/>
            <a:ext cx="2186607" cy="866006"/>
          </a:xfrm>
          <a:prstGeom prst="rect">
            <a:avLst/>
          </a:prstGeom>
          <a:noFill/>
          <a:ln w="9525">
            <a:noFill/>
            <a:miter lim="800000"/>
            <a:headEnd/>
            <a:tailEnd/>
          </a:ln>
        </p:spPr>
        <p:txBody>
          <a:bodyPr wrap="square">
            <a:spAutoFit/>
          </a:bodyPr>
          <a:lstStyle/>
          <a:p>
            <a:pPr>
              <a:lnSpc>
                <a:spcPts val="2100"/>
              </a:lnSpc>
            </a:pPr>
            <a:r>
              <a:rPr lang="nb-NO" sz="1200" b="1" dirty="0" smtClean="0">
                <a:solidFill>
                  <a:srgbClr val="000000"/>
                </a:solidFill>
              </a:rPr>
              <a:t>c</a:t>
            </a:r>
            <a:r>
              <a:rPr lang="nb-NO" sz="1100" dirty="0" smtClean="0">
                <a:solidFill>
                  <a:srgbClr val="000000"/>
                </a:solidFill>
              </a:rPr>
              <a:t>: C:</a:t>
            </a:r>
            <a:r>
              <a:rPr lang="nb-NO" sz="1100" u="sng" dirty="0" smtClean="0">
                <a:solidFill>
                  <a:srgbClr val="000000"/>
                </a:solidFill>
              </a:rPr>
              <a:t>  </a:t>
            </a:r>
            <a:r>
              <a:rPr lang="nb-NO" sz="1100" u="sng" dirty="0" smtClean="0"/>
              <a:t>                                              </a:t>
            </a:r>
            <a:r>
              <a:rPr lang="nb-NO" sz="1100" u="sng" dirty="0"/>
              <a:t>.</a:t>
            </a:r>
            <a:endParaRPr lang="nb-NO" sz="1100" dirty="0" smtClean="0">
              <a:solidFill>
                <a:srgbClr val="000000"/>
              </a:solidFill>
            </a:endParaRPr>
          </a:p>
          <a:p>
            <a:pPr>
              <a:lnSpc>
                <a:spcPts val="2100"/>
              </a:lnSpc>
            </a:pPr>
            <a:r>
              <a:rPr lang="nb-NO" sz="1100" dirty="0" smtClean="0">
                <a:solidFill>
                  <a:srgbClr val="000000"/>
                </a:solidFill>
              </a:rPr>
              <a:t>    P:</a:t>
            </a:r>
            <a:r>
              <a:rPr lang="nb-NO" sz="1100" u="sng" dirty="0" smtClean="0">
                <a:solidFill>
                  <a:srgbClr val="000000"/>
                </a:solidFill>
              </a:rPr>
              <a:t>  </a:t>
            </a:r>
            <a:r>
              <a:rPr lang="nb-NO" sz="1100" u="sng" dirty="0" smtClean="0"/>
              <a:t>                                               </a:t>
            </a:r>
            <a:r>
              <a:rPr lang="nb-NO" sz="1100" u="sng" dirty="0"/>
              <a:t>.</a:t>
            </a:r>
            <a:endParaRPr lang="nb-NO" sz="1100" dirty="0" smtClean="0">
              <a:solidFill>
                <a:srgbClr val="000000"/>
              </a:solidFill>
            </a:endParaRPr>
          </a:p>
          <a:p>
            <a:pPr>
              <a:lnSpc>
                <a:spcPts val="2100"/>
              </a:lnSpc>
            </a:pPr>
            <a:r>
              <a:rPr lang="nb-NO" sz="1100" dirty="0">
                <a:solidFill>
                  <a:srgbClr val="000000"/>
                </a:solidFill>
              </a:rPr>
              <a:t> </a:t>
            </a:r>
            <a:r>
              <a:rPr lang="nb-NO" sz="1100" dirty="0" smtClean="0">
                <a:solidFill>
                  <a:srgbClr val="000000"/>
                </a:solidFill>
              </a:rPr>
              <a:t>   F:</a:t>
            </a:r>
            <a:r>
              <a:rPr lang="nb-NO" sz="1100" u="sng" dirty="0" smtClean="0">
                <a:solidFill>
                  <a:srgbClr val="000000"/>
                </a:solidFill>
              </a:rPr>
              <a:t>  </a:t>
            </a:r>
            <a:r>
              <a:rPr lang="nb-NO" sz="1100" u="sng" dirty="0" smtClean="0"/>
              <a:t>                                               </a:t>
            </a:r>
            <a:r>
              <a:rPr lang="nb-NO" sz="1100" u="sng" dirty="0"/>
              <a:t>.</a:t>
            </a:r>
            <a:endParaRPr lang="nb-NO" sz="1100" dirty="0">
              <a:solidFill>
                <a:srgbClr val="000000"/>
              </a:solidFill>
            </a:endParaRPr>
          </a:p>
        </p:txBody>
      </p:sp>
      <p:sp>
        <p:nvSpPr>
          <p:cNvPr id="11" name="Text Box 7"/>
          <p:cNvSpPr txBox="1">
            <a:spLocks noChangeArrowheads="1"/>
          </p:cNvSpPr>
          <p:nvPr/>
        </p:nvSpPr>
        <p:spPr bwMode="auto">
          <a:xfrm>
            <a:off x="2231248" y="4056904"/>
            <a:ext cx="2186607" cy="866006"/>
          </a:xfrm>
          <a:prstGeom prst="rect">
            <a:avLst/>
          </a:prstGeom>
          <a:noFill/>
          <a:ln w="9525">
            <a:noFill/>
            <a:miter lim="800000"/>
            <a:headEnd/>
            <a:tailEnd/>
          </a:ln>
        </p:spPr>
        <p:txBody>
          <a:bodyPr wrap="square">
            <a:spAutoFit/>
          </a:bodyPr>
          <a:lstStyle/>
          <a:p>
            <a:pPr>
              <a:lnSpc>
                <a:spcPts val="2100"/>
              </a:lnSpc>
            </a:pPr>
            <a:r>
              <a:rPr lang="nb-NO" sz="1200" b="1" dirty="0" smtClean="0">
                <a:solidFill>
                  <a:srgbClr val="000000"/>
                </a:solidFill>
              </a:rPr>
              <a:t>b</a:t>
            </a:r>
            <a:r>
              <a:rPr lang="nb-NO" sz="1100" dirty="0" smtClean="0">
                <a:solidFill>
                  <a:srgbClr val="000000"/>
                </a:solidFill>
              </a:rPr>
              <a:t>: C:</a:t>
            </a:r>
            <a:r>
              <a:rPr lang="nb-NO" sz="1100" u="sng" dirty="0" smtClean="0">
                <a:solidFill>
                  <a:srgbClr val="000000"/>
                </a:solidFill>
              </a:rPr>
              <a:t>  </a:t>
            </a:r>
            <a:r>
              <a:rPr lang="nb-NO" sz="1100" u="sng" dirty="0" smtClean="0"/>
              <a:t>                                              </a:t>
            </a:r>
            <a:r>
              <a:rPr lang="nb-NO" sz="1100" u="sng" dirty="0"/>
              <a:t>.</a:t>
            </a:r>
            <a:endParaRPr lang="nb-NO" sz="1100" dirty="0" smtClean="0">
              <a:solidFill>
                <a:srgbClr val="000000"/>
              </a:solidFill>
            </a:endParaRPr>
          </a:p>
          <a:p>
            <a:pPr>
              <a:lnSpc>
                <a:spcPts val="2100"/>
              </a:lnSpc>
            </a:pPr>
            <a:r>
              <a:rPr lang="nb-NO" sz="1100" dirty="0" smtClean="0">
                <a:solidFill>
                  <a:srgbClr val="000000"/>
                </a:solidFill>
              </a:rPr>
              <a:t>    P:</a:t>
            </a:r>
            <a:r>
              <a:rPr lang="nb-NO" sz="1100" u="sng" dirty="0" smtClean="0">
                <a:solidFill>
                  <a:srgbClr val="000000"/>
                </a:solidFill>
              </a:rPr>
              <a:t>  </a:t>
            </a:r>
            <a:r>
              <a:rPr lang="nb-NO" sz="1100" u="sng" dirty="0" smtClean="0"/>
              <a:t>                                               </a:t>
            </a:r>
            <a:r>
              <a:rPr lang="nb-NO" sz="1100" u="sng" dirty="0"/>
              <a:t>.</a:t>
            </a:r>
            <a:endParaRPr lang="nb-NO" sz="1100" dirty="0" smtClean="0">
              <a:solidFill>
                <a:srgbClr val="000000"/>
              </a:solidFill>
            </a:endParaRPr>
          </a:p>
          <a:p>
            <a:pPr>
              <a:lnSpc>
                <a:spcPts val="2100"/>
              </a:lnSpc>
            </a:pPr>
            <a:r>
              <a:rPr lang="nb-NO" sz="1100" dirty="0">
                <a:solidFill>
                  <a:srgbClr val="000000"/>
                </a:solidFill>
              </a:rPr>
              <a:t> </a:t>
            </a:r>
            <a:r>
              <a:rPr lang="nb-NO" sz="1100" dirty="0" smtClean="0">
                <a:solidFill>
                  <a:srgbClr val="000000"/>
                </a:solidFill>
              </a:rPr>
              <a:t>   F:</a:t>
            </a:r>
            <a:r>
              <a:rPr lang="nb-NO" sz="1100" u="sng" dirty="0" smtClean="0">
                <a:solidFill>
                  <a:srgbClr val="000000"/>
                </a:solidFill>
              </a:rPr>
              <a:t>  </a:t>
            </a:r>
            <a:r>
              <a:rPr lang="nb-NO" sz="1100" u="sng" dirty="0" smtClean="0"/>
              <a:t>                                               </a:t>
            </a:r>
            <a:r>
              <a:rPr lang="nb-NO" sz="1100" u="sng" dirty="0"/>
              <a:t>.</a:t>
            </a:r>
            <a:endParaRPr lang="nb-NO" sz="1100" dirty="0">
              <a:solidFill>
                <a:srgbClr val="000000"/>
              </a:solidFill>
            </a:endParaRPr>
          </a:p>
        </p:txBody>
      </p:sp>
      <p:sp>
        <p:nvSpPr>
          <p:cNvPr id="12" name="Text Box 7"/>
          <p:cNvSpPr txBox="1">
            <a:spLocks noChangeArrowheads="1"/>
          </p:cNvSpPr>
          <p:nvPr/>
        </p:nvSpPr>
        <p:spPr bwMode="auto">
          <a:xfrm>
            <a:off x="4500724" y="4049589"/>
            <a:ext cx="2351394" cy="866006"/>
          </a:xfrm>
          <a:prstGeom prst="rect">
            <a:avLst/>
          </a:prstGeom>
          <a:noFill/>
          <a:ln w="9525">
            <a:noFill/>
            <a:miter lim="800000"/>
            <a:headEnd/>
            <a:tailEnd/>
          </a:ln>
        </p:spPr>
        <p:txBody>
          <a:bodyPr wrap="square">
            <a:spAutoFit/>
          </a:bodyPr>
          <a:lstStyle/>
          <a:p>
            <a:pPr>
              <a:lnSpc>
                <a:spcPts val="2100"/>
              </a:lnSpc>
            </a:pPr>
            <a:r>
              <a:rPr lang="nb-NO" sz="1200" b="1" dirty="0" smtClean="0">
                <a:solidFill>
                  <a:srgbClr val="000000"/>
                </a:solidFill>
              </a:rPr>
              <a:t>a-b</a:t>
            </a:r>
            <a:r>
              <a:rPr lang="nb-NO" sz="1100" dirty="0" smtClean="0">
                <a:solidFill>
                  <a:srgbClr val="000000"/>
                </a:solidFill>
              </a:rPr>
              <a:t>: C:</a:t>
            </a:r>
            <a:r>
              <a:rPr lang="nb-NO" sz="1100" u="sng" dirty="0" smtClean="0">
                <a:solidFill>
                  <a:srgbClr val="000000"/>
                </a:solidFill>
              </a:rPr>
              <a:t>  </a:t>
            </a:r>
            <a:r>
              <a:rPr lang="nb-NO" sz="1100" u="sng" dirty="0" smtClean="0"/>
              <a:t>                                              </a:t>
            </a:r>
            <a:r>
              <a:rPr lang="nb-NO" sz="1100" u="sng" dirty="0"/>
              <a:t>.</a:t>
            </a:r>
            <a:endParaRPr lang="nb-NO" sz="1100" dirty="0" smtClean="0">
              <a:solidFill>
                <a:srgbClr val="000000"/>
              </a:solidFill>
            </a:endParaRPr>
          </a:p>
          <a:p>
            <a:pPr>
              <a:lnSpc>
                <a:spcPts val="2100"/>
              </a:lnSpc>
            </a:pPr>
            <a:r>
              <a:rPr lang="nb-NO" sz="1100" dirty="0" smtClean="0">
                <a:solidFill>
                  <a:srgbClr val="000000"/>
                </a:solidFill>
              </a:rPr>
              <a:t>        P:</a:t>
            </a:r>
            <a:r>
              <a:rPr lang="nb-NO" sz="1100" u="sng" dirty="0" smtClean="0">
                <a:solidFill>
                  <a:srgbClr val="000000"/>
                </a:solidFill>
              </a:rPr>
              <a:t>  </a:t>
            </a:r>
            <a:r>
              <a:rPr lang="nb-NO" sz="1100" u="sng" dirty="0" smtClean="0"/>
              <a:t>                                               </a:t>
            </a:r>
            <a:r>
              <a:rPr lang="nb-NO" sz="1100" u="sng" dirty="0"/>
              <a:t>.</a:t>
            </a:r>
            <a:endParaRPr lang="nb-NO" sz="1100" dirty="0" smtClean="0">
              <a:solidFill>
                <a:srgbClr val="000000"/>
              </a:solidFill>
            </a:endParaRPr>
          </a:p>
          <a:p>
            <a:pPr>
              <a:lnSpc>
                <a:spcPts val="2100"/>
              </a:lnSpc>
            </a:pPr>
            <a:r>
              <a:rPr lang="nb-NO" sz="1100" dirty="0">
                <a:solidFill>
                  <a:srgbClr val="000000"/>
                </a:solidFill>
              </a:rPr>
              <a:t> </a:t>
            </a:r>
            <a:r>
              <a:rPr lang="nb-NO" sz="1100" dirty="0" smtClean="0">
                <a:solidFill>
                  <a:srgbClr val="000000"/>
                </a:solidFill>
              </a:rPr>
              <a:t>       F:</a:t>
            </a:r>
            <a:r>
              <a:rPr lang="nb-NO" sz="1100" u="sng" dirty="0" smtClean="0">
                <a:solidFill>
                  <a:srgbClr val="000000"/>
                </a:solidFill>
              </a:rPr>
              <a:t>  </a:t>
            </a:r>
            <a:r>
              <a:rPr lang="nb-NO" sz="1100" u="sng" dirty="0" smtClean="0"/>
              <a:t>                                               </a:t>
            </a:r>
            <a:r>
              <a:rPr lang="nb-NO" sz="1100" u="sng" dirty="0"/>
              <a:t>.</a:t>
            </a:r>
            <a:endParaRPr lang="nb-NO" sz="1100" dirty="0">
              <a:solidFill>
                <a:srgbClr val="000000"/>
              </a:solidFill>
            </a:endParaRPr>
          </a:p>
        </p:txBody>
      </p:sp>
      <p:sp>
        <p:nvSpPr>
          <p:cNvPr id="13" name="Text Box 7"/>
          <p:cNvSpPr txBox="1">
            <a:spLocks noChangeArrowheads="1"/>
          </p:cNvSpPr>
          <p:nvPr/>
        </p:nvSpPr>
        <p:spPr bwMode="auto">
          <a:xfrm>
            <a:off x="2285694" y="4962604"/>
            <a:ext cx="2186607" cy="866006"/>
          </a:xfrm>
          <a:prstGeom prst="rect">
            <a:avLst/>
          </a:prstGeom>
          <a:noFill/>
          <a:ln w="9525">
            <a:noFill/>
            <a:miter lim="800000"/>
            <a:headEnd/>
            <a:tailEnd/>
          </a:ln>
        </p:spPr>
        <p:txBody>
          <a:bodyPr wrap="square">
            <a:spAutoFit/>
          </a:bodyPr>
          <a:lstStyle/>
          <a:p>
            <a:pPr>
              <a:lnSpc>
                <a:spcPts val="2100"/>
              </a:lnSpc>
            </a:pPr>
            <a:r>
              <a:rPr lang="nb-NO" sz="1200" b="1" dirty="0" smtClean="0">
                <a:solidFill>
                  <a:srgbClr val="000000"/>
                </a:solidFill>
              </a:rPr>
              <a:t>d</a:t>
            </a:r>
            <a:r>
              <a:rPr lang="nb-NO" sz="1100" dirty="0" smtClean="0">
                <a:solidFill>
                  <a:srgbClr val="000000"/>
                </a:solidFill>
              </a:rPr>
              <a:t>: C:</a:t>
            </a:r>
            <a:r>
              <a:rPr lang="nb-NO" sz="1100" u="sng" dirty="0" smtClean="0">
                <a:solidFill>
                  <a:srgbClr val="000000"/>
                </a:solidFill>
              </a:rPr>
              <a:t>  </a:t>
            </a:r>
            <a:r>
              <a:rPr lang="nb-NO" sz="1100" u="sng" dirty="0" smtClean="0"/>
              <a:t>                                              </a:t>
            </a:r>
            <a:r>
              <a:rPr lang="nb-NO" sz="1100" u="sng" dirty="0"/>
              <a:t>.</a:t>
            </a:r>
            <a:endParaRPr lang="nb-NO" sz="1100" dirty="0" smtClean="0">
              <a:solidFill>
                <a:srgbClr val="000000"/>
              </a:solidFill>
            </a:endParaRPr>
          </a:p>
          <a:p>
            <a:pPr>
              <a:lnSpc>
                <a:spcPts val="2100"/>
              </a:lnSpc>
            </a:pPr>
            <a:r>
              <a:rPr lang="nb-NO" sz="1100" dirty="0" smtClean="0">
                <a:solidFill>
                  <a:srgbClr val="000000"/>
                </a:solidFill>
              </a:rPr>
              <a:t>    P:</a:t>
            </a:r>
            <a:r>
              <a:rPr lang="nb-NO" sz="1100" u="sng" dirty="0" smtClean="0">
                <a:solidFill>
                  <a:srgbClr val="000000"/>
                </a:solidFill>
              </a:rPr>
              <a:t>  </a:t>
            </a:r>
            <a:r>
              <a:rPr lang="nb-NO" sz="1100" u="sng" dirty="0" smtClean="0"/>
              <a:t>                                               </a:t>
            </a:r>
            <a:r>
              <a:rPr lang="nb-NO" sz="1100" u="sng" dirty="0"/>
              <a:t>.</a:t>
            </a:r>
            <a:endParaRPr lang="nb-NO" sz="1100" dirty="0" smtClean="0">
              <a:solidFill>
                <a:srgbClr val="000000"/>
              </a:solidFill>
            </a:endParaRPr>
          </a:p>
          <a:p>
            <a:pPr>
              <a:lnSpc>
                <a:spcPts val="2100"/>
              </a:lnSpc>
            </a:pPr>
            <a:r>
              <a:rPr lang="nb-NO" sz="1100" dirty="0">
                <a:solidFill>
                  <a:srgbClr val="000000"/>
                </a:solidFill>
              </a:rPr>
              <a:t> </a:t>
            </a:r>
            <a:r>
              <a:rPr lang="nb-NO" sz="1100" dirty="0" smtClean="0">
                <a:solidFill>
                  <a:srgbClr val="000000"/>
                </a:solidFill>
              </a:rPr>
              <a:t>   F:</a:t>
            </a:r>
            <a:r>
              <a:rPr lang="nb-NO" sz="1100" u="sng" dirty="0" smtClean="0">
                <a:solidFill>
                  <a:srgbClr val="000000"/>
                </a:solidFill>
              </a:rPr>
              <a:t>  </a:t>
            </a:r>
            <a:r>
              <a:rPr lang="nb-NO" sz="1100" u="sng" dirty="0" smtClean="0"/>
              <a:t>                                               </a:t>
            </a:r>
            <a:r>
              <a:rPr lang="nb-NO" sz="1100" u="sng" dirty="0"/>
              <a:t>.</a:t>
            </a:r>
            <a:endParaRPr lang="nb-NO" sz="1100" dirty="0">
              <a:solidFill>
                <a:srgbClr val="000000"/>
              </a:solidFill>
            </a:endParaRPr>
          </a:p>
        </p:txBody>
      </p:sp>
      <p:sp>
        <p:nvSpPr>
          <p:cNvPr id="14" name="Text Box 7"/>
          <p:cNvSpPr txBox="1">
            <a:spLocks noChangeArrowheads="1"/>
          </p:cNvSpPr>
          <p:nvPr/>
        </p:nvSpPr>
        <p:spPr bwMode="auto">
          <a:xfrm>
            <a:off x="4506645" y="4977234"/>
            <a:ext cx="2351394" cy="866006"/>
          </a:xfrm>
          <a:prstGeom prst="rect">
            <a:avLst/>
          </a:prstGeom>
          <a:noFill/>
          <a:ln w="9525">
            <a:noFill/>
            <a:miter lim="800000"/>
            <a:headEnd/>
            <a:tailEnd/>
          </a:ln>
        </p:spPr>
        <p:txBody>
          <a:bodyPr wrap="square">
            <a:spAutoFit/>
          </a:bodyPr>
          <a:lstStyle/>
          <a:p>
            <a:pPr>
              <a:lnSpc>
                <a:spcPts val="2100"/>
              </a:lnSpc>
            </a:pPr>
            <a:r>
              <a:rPr lang="nb-NO" sz="1200" b="1" dirty="0" smtClean="0">
                <a:solidFill>
                  <a:srgbClr val="000000"/>
                </a:solidFill>
              </a:rPr>
              <a:t>c-d</a:t>
            </a:r>
            <a:r>
              <a:rPr lang="nb-NO" sz="1100" dirty="0" smtClean="0">
                <a:solidFill>
                  <a:srgbClr val="000000"/>
                </a:solidFill>
              </a:rPr>
              <a:t>: C:</a:t>
            </a:r>
            <a:r>
              <a:rPr lang="nb-NO" sz="1100" u="sng" dirty="0" smtClean="0">
                <a:solidFill>
                  <a:srgbClr val="000000"/>
                </a:solidFill>
              </a:rPr>
              <a:t>  </a:t>
            </a:r>
            <a:r>
              <a:rPr lang="nb-NO" sz="1100" u="sng" dirty="0" smtClean="0"/>
              <a:t>                                              </a:t>
            </a:r>
            <a:r>
              <a:rPr lang="nb-NO" sz="1100" u="sng" dirty="0"/>
              <a:t>.</a:t>
            </a:r>
            <a:endParaRPr lang="nb-NO" sz="1100" dirty="0" smtClean="0">
              <a:solidFill>
                <a:srgbClr val="000000"/>
              </a:solidFill>
            </a:endParaRPr>
          </a:p>
          <a:p>
            <a:pPr>
              <a:lnSpc>
                <a:spcPts val="2100"/>
              </a:lnSpc>
            </a:pPr>
            <a:r>
              <a:rPr lang="nb-NO" sz="1100" dirty="0" smtClean="0">
                <a:solidFill>
                  <a:srgbClr val="000000"/>
                </a:solidFill>
              </a:rPr>
              <a:t>        P:</a:t>
            </a:r>
            <a:r>
              <a:rPr lang="nb-NO" sz="1100" u="sng" dirty="0" smtClean="0">
                <a:solidFill>
                  <a:srgbClr val="000000"/>
                </a:solidFill>
              </a:rPr>
              <a:t>  </a:t>
            </a:r>
            <a:r>
              <a:rPr lang="nb-NO" sz="1100" u="sng" dirty="0" smtClean="0"/>
              <a:t>                                               </a:t>
            </a:r>
            <a:r>
              <a:rPr lang="nb-NO" sz="1100" u="sng" dirty="0"/>
              <a:t>.</a:t>
            </a:r>
            <a:endParaRPr lang="nb-NO" sz="1100" dirty="0" smtClean="0">
              <a:solidFill>
                <a:srgbClr val="000000"/>
              </a:solidFill>
            </a:endParaRPr>
          </a:p>
          <a:p>
            <a:pPr>
              <a:lnSpc>
                <a:spcPts val="2100"/>
              </a:lnSpc>
            </a:pPr>
            <a:r>
              <a:rPr lang="nb-NO" sz="1100" dirty="0">
                <a:solidFill>
                  <a:srgbClr val="000000"/>
                </a:solidFill>
              </a:rPr>
              <a:t> </a:t>
            </a:r>
            <a:r>
              <a:rPr lang="nb-NO" sz="1100" dirty="0" smtClean="0">
                <a:solidFill>
                  <a:srgbClr val="000000"/>
                </a:solidFill>
              </a:rPr>
              <a:t>       F:</a:t>
            </a:r>
            <a:r>
              <a:rPr lang="nb-NO" sz="1100" u="sng" dirty="0" smtClean="0">
                <a:solidFill>
                  <a:srgbClr val="000000"/>
                </a:solidFill>
              </a:rPr>
              <a:t>  </a:t>
            </a:r>
            <a:r>
              <a:rPr lang="nb-NO" sz="1100" u="sng" dirty="0" smtClean="0"/>
              <a:t>                                               </a:t>
            </a:r>
            <a:r>
              <a:rPr lang="nb-NO" sz="1100" u="sng" dirty="0"/>
              <a:t>.</a:t>
            </a:r>
            <a:endParaRPr lang="nb-NO" sz="1100" dirty="0">
              <a:solidFill>
                <a:srgbClr val="000000"/>
              </a:solidFill>
            </a:endParaRPr>
          </a:p>
        </p:txBody>
      </p:sp>
      <p:pic>
        <p:nvPicPr>
          <p:cNvPr id="1026" name="Picture 2" descr="M:\pc\Dokumenter\Adobe-Illustr-figures\Experimental-PhaseRel\PhaseRel\Subsol-FeiB-Stixrude\MgSiO3-Gasparik-p-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4721" y="5924349"/>
            <a:ext cx="4464496" cy="3936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32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7567" y="56455"/>
            <a:ext cx="6808386" cy="2390398"/>
          </a:xfrm>
          <a:prstGeom prst="rect">
            <a:avLst/>
          </a:prstGeom>
          <a:noFill/>
          <a:ln w="9525">
            <a:noFill/>
            <a:miter lim="800000"/>
            <a:headEnd/>
            <a:tailEnd/>
          </a:ln>
        </p:spPr>
        <p:txBody>
          <a:bodyPr wrap="square">
            <a:spAutoFit/>
          </a:bodyPr>
          <a:lstStyle/>
          <a:p>
            <a:r>
              <a:rPr lang="nb-NO" sz="1100" b="1" dirty="0" smtClean="0"/>
              <a:t>3. Melting phase relations in the</a:t>
            </a:r>
            <a:r>
              <a:rPr lang="nb-NO" sz="1100" b="1" dirty="0"/>
              <a:t> </a:t>
            </a:r>
            <a:r>
              <a:rPr lang="nb-NO" sz="1100" b="1" dirty="0" smtClean="0"/>
              <a:t>system MgO-SiO</a:t>
            </a:r>
            <a:r>
              <a:rPr lang="nb-NO" sz="1100" b="1" baseline="-25000" dirty="0" smtClean="0"/>
              <a:t>2</a:t>
            </a:r>
            <a:r>
              <a:rPr lang="nb-NO" sz="1100" i="1" dirty="0"/>
              <a:t> </a:t>
            </a:r>
            <a:r>
              <a:rPr lang="nb-NO" sz="1100" i="1" dirty="0" smtClean="0"/>
              <a:t>- se further descriptions in the grey box</a:t>
            </a:r>
            <a:r>
              <a:rPr lang="nb-NO" sz="1100" dirty="0" smtClean="0">
                <a:solidFill>
                  <a:srgbClr val="000000"/>
                </a:solidFill>
              </a:rPr>
              <a:t>.</a:t>
            </a:r>
            <a:endParaRPr lang="nb-NO" sz="1050" i="1" dirty="0" smtClean="0">
              <a:solidFill>
                <a:srgbClr val="000000"/>
              </a:solidFill>
            </a:endParaRPr>
          </a:p>
          <a:p>
            <a:pPr>
              <a:lnSpc>
                <a:spcPts val="1600"/>
              </a:lnSpc>
              <a:buFontTx/>
              <a:buAutoNum type="alphaLcPeriod"/>
            </a:pPr>
            <a:r>
              <a:rPr lang="nb-NO" sz="1050" dirty="0" smtClean="0">
                <a:solidFill>
                  <a:srgbClr val="000000"/>
                </a:solidFill>
              </a:rPr>
              <a:t> Give the phase assemblages (without phase proportions and compositions, use the abbreviations) for the numbered field</a:t>
            </a:r>
            <a:endParaRPr lang="nb-NO" sz="1050" dirty="0">
              <a:solidFill>
                <a:srgbClr val="000000"/>
              </a:solidFill>
            </a:endParaRPr>
          </a:p>
          <a:p>
            <a:pPr>
              <a:lnSpc>
                <a:spcPts val="1200"/>
              </a:lnSpc>
            </a:pPr>
            <a:r>
              <a:rPr lang="nb-NO" sz="1050" dirty="0" smtClean="0">
                <a:solidFill>
                  <a:srgbClr val="000000"/>
                </a:solidFill>
              </a:rPr>
              <a:t>    in the light blue box.</a:t>
            </a:r>
            <a:endParaRPr lang="nb-NO" sz="1050" dirty="0">
              <a:solidFill>
                <a:srgbClr val="000000"/>
              </a:solidFill>
            </a:endParaRPr>
          </a:p>
          <a:p>
            <a:pPr>
              <a:lnSpc>
                <a:spcPts val="2200"/>
              </a:lnSpc>
            </a:pPr>
            <a:r>
              <a:rPr lang="nb-NO" sz="1050" dirty="0" smtClean="0">
                <a:solidFill>
                  <a:srgbClr val="000000"/>
                </a:solidFill>
              </a:rPr>
              <a:t>b. Give (blue box) the </a:t>
            </a:r>
            <a:r>
              <a:rPr lang="nb-NO" sz="1050" dirty="0">
                <a:solidFill>
                  <a:srgbClr val="000000"/>
                </a:solidFill>
              </a:rPr>
              <a:t>phase proportions and </a:t>
            </a:r>
            <a:r>
              <a:rPr lang="nb-NO" sz="1050" dirty="0" smtClean="0">
                <a:solidFill>
                  <a:srgbClr val="000000"/>
                </a:solidFill>
              </a:rPr>
              <a:t>liquid compositions (if applicable) for bulk compositions with 10 and 90%</a:t>
            </a:r>
          </a:p>
          <a:p>
            <a:pPr>
              <a:lnSpc>
                <a:spcPts val="1200"/>
              </a:lnSpc>
            </a:pPr>
            <a:r>
              <a:rPr lang="nb-NO" sz="1050" dirty="0" smtClean="0">
                <a:solidFill>
                  <a:srgbClr val="000000"/>
                </a:solidFill>
              </a:rPr>
              <a:t>    SiO</a:t>
            </a:r>
            <a:r>
              <a:rPr lang="nb-NO" sz="1050" baseline="-25000" dirty="0" smtClean="0">
                <a:solidFill>
                  <a:srgbClr val="000000"/>
                </a:solidFill>
              </a:rPr>
              <a:t>2</a:t>
            </a:r>
            <a:r>
              <a:rPr lang="nb-NO" sz="1050" dirty="0" smtClean="0">
                <a:solidFill>
                  <a:srgbClr val="000000"/>
                </a:solidFill>
              </a:rPr>
              <a:t> at the indicated temperatures. You can give the liquid compositions as L</a:t>
            </a:r>
            <a:r>
              <a:rPr lang="nb-NO" sz="1050" baseline="-25000" dirty="0" smtClean="0">
                <a:solidFill>
                  <a:srgbClr val="000000"/>
                </a:solidFill>
              </a:rPr>
              <a:t>X</a:t>
            </a:r>
            <a:r>
              <a:rPr lang="nb-NO" sz="1050" dirty="0" smtClean="0">
                <a:solidFill>
                  <a:srgbClr val="000000"/>
                </a:solidFill>
              </a:rPr>
              <a:t>, where X is mol% SiO</a:t>
            </a:r>
            <a:r>
              <a:rPr lang="nb-NO" sz="1050" baseline="-25000" dirty="0" smtClean="0">
                <a:solidFill>
                  <a:srgbClr val="000000"/>
                </a:solidFill>
              </a:rPr>
              <a:t>2</a:t>
            </a:r>
            <a:r>
              <a:rPr lang="nb-NO" sz="1050" dirty="0" smtClean="0">
                <a:solidFill>
                  <a:srgbClr val="000000"/>
                </a:solidFill>
              </a:rPr>
              <a:t>.</a:t>
            </a:r>
            <a:r>
              <a:rPr lang="nb-NO" sz="1050" u="sng" dirty="0" smtClean="0"/>
              <a:t>    </a:t>
            </a:r>
            <a:endParaRPr lang="nb-NO" sz="1050" i="1" u="sng" dirty="0" smtClean="0"/>
          </a:p>
          <a:p>
            <a:pPr>
              <a:lnSpc>
                <a:spcPts val="2200"/>
              </a:lnSpc>
            </a:pPr>
            <a:r>
              <a:rPr lang="nb-NO" sz="1050" dirty="0" smtClean="0"/>
              <a:t>c.</a:t>
            </a:r>
            <a:r>
              <a:rPr lang="nb-NO" sz="1050" i="1" dirty="0" smtClean="0"/>
              <a:t> </a:t>
            </a:r>
            <a:r>
              <a:rPr lang="nb-NO" sz="1050" dirty="0" smtClean="0">
                <a:solidFill>
                  <a:srgbClr val="000000"/>
                </a:solidFill>
              </a:rPr>
              <a:t>Assume that a typical peridotite in this simple model system has 60% olivine and 40% orthopyroxene.  Give the</a:t>
            </a:r>
          </a:p>
          <a:p>
            <a:pPr>
              <a:lnSpc>
                <a:spcPts val="1600"/>
              </a:lnSpc>
            </a:pPr>
            <a:r>
              <a:rPr lang="nb-NO" sz="1050" dirty="0" smtClean="0">
                <a:solidFill>
                  <a:srgbClr val="000000"/>
                </a:solidFill>
              </a:rPr>
              <a:t>   approximate model composition in mol% SiO</a:t>
            </a:r>
            <a:r>
              <a:rPr lang="nb-NO" sz="1050" baseline="-25000" dirty="0" smtClean="0">
                <a:solidFill>
                  <a:srgbClr val="000000"/>
                </a:solidFill>
              </a:rPr>
              <a:t>2</a:t>
            </a:r>
            <a:r>
              <a:rPr lang="nb-NO" sz="1050" dirty="0" smtClean="0">
                <a:solidFill>
                  <a:srgbClr val="000000"/>
                </a:solidFill>
              </a:rPr>
              <a:t> of such a peridotite:</a:t>
            </a:r>
            <a:r>
              <a:rPr lang="nb-NO" sz="1050" u="sng" dirty="0" smtClean="0">
                <a:solidFill>
                  <a:srgbClr val="000000"/>
                </a:solidFill>
              </a:rPr>
              <a:t>                     .</a:t>
            </a:r>
            <a:r>
              <a:rPr lang="nb-NO" sz="1050" dirty="0" smtClean="0">
                <a:solidFill>
                  <a:srgbClr val="000000"/>
                </a:solidFill>
              </a:rPr>
              <a:t>  </a:t>
            </a:r>
            <a:endParaRPr lang="nb-NO" sz="1050" u="sng" dirty="0" smtClean="0"/>
          </a:p>
          <a:p>
            <a:pPr>
              <a:lnSpc>
                <a:spcPts val="2200"/>
              </a:lnSpc>
            </a:pPr>
            <a:r>
              <a:rPr lang="nb-NO" sz="1050" dirty="0" smtClean="0">
                <a:solidFill>
                  <a:srgbClr val="000000"/>
                </a:solidFill>
              </a:rPr>
              <a:t>d. Mark the initial (invariant) melt compositions of such a model peridotite at 1 bar, 6 GPa and 24 GPa with small rings. </a:t>
            </a:r>
          </a:p>
          <a:p>
            <a:pPr>
              <a:lnSpc>
                <a:spcPts val="2200"/>
              </a:lnSpc>
            </a:pPr>
            <a:r>
              <a:rPr lang="nb-NO" sz="1050" dirty="0" smtClean="0">
                <a:solidFill>
                  <a:srgbClr val="000000"/>
                </a:solidFill>
              </a:rPr>
              <a:t>e. How does the invariant melt compositions of a peridotite in this system change with increasing pressure from 1 bar to 24 GPa? </a:t>
            </a:r>
            <a:r>
              <a:rPr lang="nb-NO" sz="1050" u="sng" dirty="0" smtClean="0">
                <a:solidFill>
                  <a:srgbClr val="000000"/>
                </a:solidFill>
              </a:rPr>
              <a:t>                                                                                                                                                                          .</a:t>
            </a:r>
          </a:p>
        </p:txBody>
      </p:sp>
      <p:pic>
        <p:nvPicPr>
          <p:cNvPr id="1026" name="Picture 2" descr="M:\pc\Dokumenter\Adobe-Illustr-figures\Experimental-PhaseRel\PhaseRel\SimpleSyst-Liq-MeltStruct\MS-syst\MS-1bar-6-24-136GPa-exerci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10" y="2501798"/>
            <a:ext cx="6824290" cy="7373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154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160" y="46853"/>
            <a:ext cx="6758115" cy="1874872"/>
          </a:xfrm>
          <a:prstGeom prst="rect">
            <a:avLst/>
          </a:prstGeom>
          <a:noFill/>
        </p:spPr>
        <p:txBody>
          <a:bodyPr wrap="square" rtlCol="0">
            <a:spAutoFit/>
          </a:bodyPr>
          <a:lstStyle/>
          <a:p>
            <a:pPr>
              <a:lnSpc>
                <a:spcPts val="1200"/>
              </a:lnSpc>
            </a:pPr>
            <a:r>
              <a:rPr lang="nb-NO" sz="1050" b="1" i="1" dirty="0" smtClean="0"/>
              <a:t>4</a:t>
            </a:r>
            <a:r>
              <a:rPr lang="nb-NO" sz="1050" i="1" dirty="0" smtClean="0"/>
              <a:t>. General features </a:t>
            </a:r>
            <a:r>
              <a:rPr lang="nb-NO" sz="1050" i="1" dirty="0" err="1" smtClean="0"/>
              <a:t>of</a:t>
            </a:r>
            <a:r>
              <a:rPr lang="nb-NO" sz="1050" i="1" dirty="0" smtClean="0"/>
              <a:t> melting </a:t>
            </a:r>
            <a:r>
              <a:rPr lang="nb-NO" sz="1050" i="1" dirty="0" err="1" smtClean="0"/>
              <a:t>curves</a:t>
            </a:r>
            <a:r>
              <a:rPr lang="nb-NO" sz="1050" i="1" dirty="0" smtClean="0"/>
              <a:t>, </a:t>
            </a:r>
            <a:r>
              <a:rPr lang="nb-NO" sz="1050" i="1" dirty="0" err="1" smtClean="0"/>
              <a:t>exemplified</a:t>
            </a:r>
            <a:r>
              <a:rPr lang="nb-NO" sz="1050" i="1" dirty="0" smtClean="0"/>
              <a:t> by an </a:t>
            </a:r>
            <a:r>
              <a:rPr lang="nb-NO" sz="1050" b="1" i="1" dirty="0" err="1" smtClean="0"/>
              <a:t>imaginary</a:t>
            </a:r>
            <a:r>
              <a:rPr lang="nb-NO" sz="1050" i="1" dirty="0" smtClean="0"/>
              <a:t> </a:t>
            </a:r>
            <a:r>
              <a:rPr lang="nb-NO" sz="1050" b="1" i="1" dirty="0" smtClean="0"/>
              <a:t>one-</a:t>
            </a:r>
            <a:r>
              <a:rPr lang="nb-NO" sz="1050" b="1" i="1" dirty="0" err="1" smtClean="0"/>
              <a:t>component</a:t>
            </a:r>
            <a:r>
              <a:rPr lang="nb-NO" sz="1050" b="1" i="1" dirty="0" smtClean="0"/>
              <a:t> system </a:t>
            </a:r>
            <a:r>
              <a:rPr lang="nb-NO" sz="1050" i="1" dirty="0" err="1" smtClean="0"/>
              <a:t>with</a:t>
            </a:r>
            <a:r>
              <a:rPr lang="nb-NO" sz="1050" i="1" dirty="0" smtClean="0"/>
              <a:t> </a:t>
            </a:r>
            <a:r>
              <a:rPr lang="nb-NO" sz="1050" i="1" dirty="0" err="1" smtClean="0"/>
              <a:t>three</a:t>
            </a:r>
            <a:r>
              <a:rPr lang="nb-NO" sz="1050" i="1" dirty="0" smtClean="0"/>
              <a:t> solid </a:t>
            </a:r>
            <a:r>
              <a:rPr lang="nb-NO" sz="1050" i="1" dirty="0" err="1" smtClean="0"/>
              <a:t>phases</a:t>
            </a:r>
            <a:endParaRPr lang="nb-NO" sz="1050" i="1" dirty="0"/>
          </a:p>
          <a:p>
            <a:pPr>
              <a:lnSpc>
                <a:spcPts val="1200"/>
              </a:lnSpc>
            </a:pPr>
            <a:r>
              <a:rPr lang="nb-NO" sz="1050" i="1" dirty="0" smtClean="0">
                <a:latin typeface="Symbol" pitchFamily="18" charset="2"/>
              </a:rPr>
              <a:t>   a</a:t>
            </a:r>
            <a:r>
              <a:rPr lang="nb-NO" sz="1050" i="1" dirty="0" smtClean="0"/>
              <a:t>, </a:t>
            </a:r>
            <a:r>
              <a:rPr lang="nb-NO" sz="1050" i="1" dirty="0" smtClean="0">
                <a:latin typeface="Symbol" pitchFamily="18" charset="2"/>
              </a:rPr>
              <a:t>b</a:t>
            </a:r>
            <a:r>
              <a:rPr lang="nb-NO" sz="1050" i="1" dirty="0" smtClean="0"/>
              <a:t> and </a:t>
            </a:r>
            <a:r>
              <a:rPr lang="nb-NO" sz="1050" i="1" dirty="0" smtClean="0">
                <a:latin typeface="Symbol" pitchFamily="18" charset="2"/>
              </a:rPr>
              <a:t>g</a:t>
            </a:r>
            <a:r>
              <a:rPr lang="nb-NO" sz="1050" i="1" dirty="0" smtClean="0"/>
              <a:t>.  The left figure panel shows the molar volume </a:t>
            </a:r>
            <a:r>
              <a:rPr lang="nb-NO" sz="1050" b="1" i="1" dirty="0" smtClean="0"/>
              <a:t>V</a:t>
            </a:r>
            <a:r>
              <a:rPr lang="nb-NO" sz="1050" i="1" dirty="0" smtClean="0"/>
              <a:t> for melt and solids (along the melting curve) as a</a:t>
            </a:r>
          </a:p>
          <a:p>
            <a:pPr>
              <a:lnSpc>
                <a:spcPts val="1200"/>
              </a:lnSpc>
            </a:pPr>
            <a:r>
              <a:rPr lang="nb-NO" sz="1050" i="1" dirty="0"/>
              <a:t> </a:t>
            </a:r>
            <a:r>
              <a:rPr lang="nb-NO" sz="1050" i="1" dirty="0" smtClean="0"/>
              <a:t>  function of pressure.</a:t>
            </a:r>
          </a:p>
          <a:p>
            <a:pPr>
              <a:lnSpc>
                <a:spcPts val="1200"/>
              </a:lnSpc>
            </a:pPr>
            <a:r>
              <a:rPr lang="nb-NO" sz="1050" i="1" dirty="0"/>
              <a:t> </a:t>
            </a:r>
            <a:r>
              <a:rPr lang="nb-NO" sz="1050" i="1" dirty="0" smtClean="0"/>
              <a:t> </a:t>
            </a:r>
            <a:r>
              <a:rPr lang="nb-NO" sz="1050" dirty="0" smtClean="0"/>
              <a:t>Melting reactions (solid → liquid) have positive heat of fusion (subscript m for melting), </a:t>
            </a:r>
            <a:r>
              <a:rPr lang="nb-NO" sz="1050" dirty="0" smtClean="0">
                <a:latin typeface="Symbol" pitchFamily="18" charset="2"/>
              </a:rPr>
              <a:t>D</a:t>
            </a:r>
            <a:r>
              <a:rPr lang="nb-NO" sz="1050" dirty="0" smtClean="0"/>
              <a:t>H</a:t>
            </a:r>
            <a:r>
              <a:rPr lang="nb-NO" sz="1050" baseline="-25000" dirty="0" smtClean="0"/>
              <a:t>m</a:t>
            </a:r>
            <a:r>
              <a:rPr lang="nb-NO" sz="1050" dirty="0" smtClean="0"/>
              <a:t> = </a:t>
            </a:r>
            <a:r>
              <a:rPr lang="nb-NO" sz="1050" dirty="0" smtClean="0">
                <a:latin typeface="Symbol" pitchFamily="18" charset="2"/>
              </a:rPr>
              <a:t>D</a:t>
            </a:r>
            <a:r>
              <a:rPr lang="nb-NO" sz="1050" dirty="0" smtClean="0"/>
              <a:t>E + p</a:t>
            </a:r>
            <a:r>
              <a:rPr lang="nb-NO" sz="1050" dirty="0" smtClean="0">
                <a:latin typeface="Symbol" pitchFamily="18" charset="2"/>
              </a:rPr>
              <a:t>D</a:t>
            </a:r>
            <a:r>
              <a:rPr lang="nb-NO" sz="1050" dirty="0" smtClean="0"/>
              <a:t>V</a:t>
            </a:r>
            <a:r>
              <a:rPr lang="nb-NO" sz="1050" baseline="-25000" dirty="0" smtClean="0"/>
              <a:t>m</a:t>
            </a:r>
            <a:r>
              <a:rPr lang="nb-NO" sz="1050" dirty="0" smtClean="0"/>
              <a:t> </a:t>
            </a:r>
            <a:r>
              <a:rPr lang="nb-NO" sz="1050" b="1" dirty="0" smtClean="0"/>
              <a:t>&gt; 0</a:t>
            </a:r>
            <a:r>
              <a:rPr lang="nb-NO" sz="1050" dirty="0" smtClean="0"/>
              <a:t>. </a:t>
            </a:r>
          </a:p>
          <a:p>
            <a:pPr>
              <a:lnSpc>
                <a:spcPts val="1200"/>
              </a:lnSpc>
            </a:pPr>
            <a:r>
              <a:rPr lang="nb-NO" sz="1050" dirty="0"/>
              <a:t> </a:t>
            </a:r>
            <a:r>
              <a:rPr lang="nb-NO" sz="1050" dirty="0" smtClean="0"/>
              <a:t> The relation </a:t>
            </a:r>
            <a:r>
              <a:rPr lang="nb-NO" sz="1050" dirty="0" smtClean="0">
                <a:latin typeface="Symbol" pitchFamily="18" charset="2"/>
              </a:rPr>
              <a:t>D</a:t>
            </a:r>
            <a:r>
              <a:rPr lang="nb-NO" sz="1050" dirty="0" smtClean="0"/>
              <a:t>G</a:t>
            </a:r>
            <a:r>
              <a:rPr lang="nb-NO" sz="1050" baseline="-25000" dirty="0" smtClean="0"/>
              <a:t>m</a:t>
            </a:r>
            <a:r>
              <a:rPr lang="nb-NO" sz="1050" dirty="0" smtClean="0"/>
              <a:t> = </a:t>
            </a:r>
            <a:r>
              <a:rPr lang="nb-NO" sz="1050" dirty="0" smtClean="0">
                <a:latin typeface="Symbol" pitchFamily="18" charset="2"/>
              </a:rPr>
              <a:t>D</a:t>
            </a:r>
            <a:r>
              <a:rPr lang="nb-NO" sz="1050" dirty="0" smtClean="0"/>
              <a:t>H</a:t>
            </a:r>
            <a:r>
              <a:rPr lang="nb-NO" sz="1050" baseline="-25000" dirty="0" smtClean="0"/>
              <a:t>m</a:t>
            </a:r>
            <a:r>
              <a:rPr lang="nb-NO" sz="1050" dirty="0" smtClean="0"/>
              <a:t>  ̶̶  T</a:t>
            </a:r>
            <a:r>
              <a:rPr lang="nb-NO" sz="1050" dirty="0" smtClean="0">
                <a:latin typeface="Symbol" pitchFamily="18" charset="2"/>
              </a:rPr>
              <a:t>D</a:t>
            </a:r>
            <a:r>
              <a:rPr lang="nb-NO" sz="1050" dirty="0" smtClean="0"/>
              <a:t>S</a:t>
            </a:r>
            <a:r>
              <a:rPr lang="nb-NO" sz="1050" baseline="-25000" dirty="0" smtClean="0"/>
              <a:t>m</a:t>
            </a:r>
            <a:r>
              <a:rPr lang="nb-NO" sz="1050" dirty="0" smtClean="0"/>
              <a:t> = 0 at equilibrium (at the melting curve) </a:t>
            </a:r>
            <a:r>
              <a:rPr lang="nb-NO" sz="1050" b="1" dirty="0" smtClean="0"/>
              <a:t>requires</a:t>
            </a:r>
            <a:r>
              <a:rPr lang="nb-NO" sz="1050" dirty="0" smtClean="0"/>
              <a:t> that </a:t>
            </a:r>
            <a:r>
              <a:rPr lang="nb-NO" sz="1050" b="1" dirty="0" smtClean="0">
                <a:latin typeface="Symbol" pitchFamily="18" charset="2"/>
              </a:rPr>
              <a:t>D</a:t>
            </a:r>
            <a:r>
              <a:rPr lang="nb-NO" sz="1050" b="1" dirty="0" smtClean="0"/>
              <a:t>S</a:t>
            </a:r>
            <a:r>
              <a:rPr lang="nb-NO" sz="1050" b="1" baseline="-25000" dirty="0" smtClean="0"/>
              <a:t>m</a:t>
            </a:r>
            <a:r>
              <a:rPr lang="nb-NO" sz="1050" b="1" dirty="0" smtClean="0"/>
              <a:t> &gt; 0</a:t>
            </a:r>
            <a:r>
              <a:rPr lang="nb-NO" sz="1050" dirty="0" smtClean="0"/>
              <a:t>.   </a:t>
            </a:r>
            <a:r>
              <a:rPr lang="nb-NO" sz="1050" dirty="0"/>
              <a:t>M</a:t>
            </a:r>
            <a:r>
              <a:rPr lang="nb-NO" sz="1050" dirty="0" smtClean="0"/>
              <a:t>ake the</a:t>
            </a:r>
            <a:endParaRPr lang="nb-NO" sz="1050" dirty="0"/>
          </a:p>
          <a:p>
            <a:pPr>
              <a:lnSpc>
                <a:spcPts val="1200"/>
              </a:lnSpc>
            </a:pPr>
            <a:r>
              <a:rPr lang="nb-NO" sz="1050" dirty="0" smtClean="0"/>
              <a:t>   simplifying assumption that </a:t>
            </a:r>
            <a:r>
              <a:rPr lang="nb-NO" sz="1050" b="1" dirty="0" smtClean="0">
                <a:latin typeface="Symbol" pitchFamily="18" charset="2"/>
              </a:rPr>
              <a:t>D</a:t>
            </a:r>
            <a:r>
              <a:rPr lang="nb-NO" sz="1050" b="1" dirty="0" smtClean="0"/>
              <a:t>S</a:t>
            </a:r>
            <a:r>
              <a:rPr lang="nb-NO" sz="1050" b="1" baseline="-25000" dirty="0" smtClean="0"/>
              <a:t>m</a:t>
            </a:r>
            <a:r>
              <a:rPr lang="nb-NO" sz="1050" dirty="0" smtClean="0"/>
              <a:t> is </a:t>
            </a:r>
            <a:r>
              <a:rPr lang="nb-NO" sz="1050" b="1" dirty="0" smtClean="0"/>
              <a:t>constant</a:t>
            </a:r>
            <a:r>
              <a:rPr lang="nb-NO" sz="1050" dirty="0" smtClean="0"/>
              <a:t> in the problem below. </a:t>
            </a:r>
          </a:p>
          <a:p>
            <a:pPr>
              <a:lnSpc>
                <a:spcPts val="300"/>
              </a:lnSpc>
            </a:pPr>
            <a:endParaRPr lang="nb-NO" sz="800" dirty="0" smtClean="0"/>
          </a:p>
          <a:p>
            <a:pPr marL="182563" indent="-182563">
              <a:lnSpc>
                <a:spcPts val="1200"/>
              </a:lnSpc>
            </a:pPr>
            <a:r>
              <a:rPr lang="nb-NO" sz="1100" dirty="0" smtClean="0"/>
              <a:t>a. Draw </a:t>
            </a:r>
            <a:r>
              <a:rPr lang="nb-NO" sz="1100" dirty="0" smtClean="0">
                <a:latin typeface="Symbol" pitchFamily="18" charset="2"/>
              </a:rPr>
              <a:t>D</a:t>
            </a:r>
            <a:r>
              <a:rPr lang="nb-NO" sz="1100" dirty="0" smtClean="0"/>
              <a:t>V</a:t>
            </a:r>
            <a:r>
              <a:rPr lang="nb-NO" sz="1100" baseline="-25000" dirty="0" smtClean="0"/>
              <a:t>m</a:t>
            </a:r>
            <a:r>
              <a:rPr lang="nb-NO" sz="1100" dirty="0" smtClean="0"/>
              <a:t> as a function of pressure in the middle panel,  using the same relative scale for the </a:t>
            </a:r>
            <a:r>
              <a:rPr lang="nb-NO" sz="1100" dirty="0" smtClean="0">
                <a:latin typeface="Symbol" pitchFamily="18" charset="2"/>
              </a:rPr>
              <a:t>D</a:t>
            </a:r>
            <a:r>
              <a:rPr lang="nb-NO" sz="1100" dirty="0" smtClean="0"/>
              <a:t>V</a:t>
            </a:r>
            <a:r>
              <a:rPr lang="nb-NO" sz="1100" baseline="-25000" dirty="0" smtClean="0"/>
              <a:t>m</a:t>
            </a:r>
            <a:r>
              <a:rPr lang="nb-NO" sz="1100" dirty="0" smtClean="0"/>
              <a:t>-panel as for the V-panel and your mm-ruler for measurements.  </a:t>
            </a:r>
          </a:p>
          <a:p>
            <a:pPr marL="182563" indent="-182563">
              <a:lnSpc>
                <a:spcPts val="400"/>
              </a:lnSpc>
            </a:pPr>
            <a:endParaRPr lang="nb-NO" sz="600" dirty="0"/>
          </a:p>
          <a:p>
            <a:pPr marL="182563" indent="-182563">
              <a:lnSpc>
                <a:spcPts val="1200"/>
              </a:lnSpc>
            </a:pPr>
            <a:r>
              <a:rPr lang="nb-NO" sz="1100" dirty="0" smtClean="0"/>
              <a:t>b. Draw </a:t>
            </a:r>
            <a:r>
              <a:rPr lang="nb-NO" sz="1100" dirty="0" err="1" smtClean="0"/>
              <a:t>the</a:t>
            </a:r>
            <a:r>
              <a:rPr lang="nb-NO" sz="1100" dirty="0" smtClean="0"/>
              <a:t> </a:t>
            </a:r>
            <a:r>
              <a:rPr lang="nb-NO" sz="1100" dirty="0" err="1" smtClean="0"/>
              <a:t>complete</a:t>
            </a:r>
            <a:r>
              <a:rPr lang="nb-NO" sz="1100" dirty="0" smtClean="0"/>
              <a:t> p-T </a:t>
            </a:r>
            <a:r>
              <a:rPr lang="nb-NO" sz="1100" dirty="0" err="1" smtClean="0"/>
              <a:t>phase</a:t>
            </a:r>
            <a:r>
              <a:rPr lang="nb-NO" sz="1100" dirty="0" smtClean="0"/>
              <a:t> diagram in </a:t>
            </a:r>
            <a:r>
              <a:rPr lang="nb-NO" sz="1100" dirty="0" err="1" smtClean="0"/>
              <a:t>the</a:t>
            </a:r>
            <a:r>
              <a:rPr lang="nb-NO" sz="1100" dirty="0" smtClean="0"/>
              <a:t> right panel.  Put the melting curve-segments through the four fixed points marked by red circles at pressures of 30, 50, 100 and 125 GPa.  The </a:t>
            </a:r>
            <a:r>
              <a:rPr lang="nb-NO" sz="1100" b="1" dirty="0">
                <a:latin typeface="Symbol" panose="05050102010706020507" pitchFamily="18" charset="2"/>
              </a:rPr>
              <a:t>a</a:t>
            </a:r>
            <a:r>
              <a:rPr lang="nb-NO" sz="1100" b="1" dirty="0"/>
              <a:t>-</a:t>
            </a:r>
            <a:r>
              <a:rPr lang="nb-NO" sz="1100" b="1" dirty="0">
                <a:latin typeface="Symbol" panose="05050102010706020507" pitchFamily="18" charset="2"/>
              </a:rPr>
              <a:t>b</a:t>
            </a:r>
            <a:r>
              <a:rPr lang="nb-NO" sz="1100" dirty="0" smtClean="0"/>
              <a:t> and </a:t>
            </a:r>
            <a:r>
              <a:rPr lang="nb-NO" sz="1100" b="1" dirty="0">
                <a:latin typeface="Symbol" panose="05050102010706020507" pitchFamily="18" charset="2"/>
              </a:rPr>
              <a:t>b</a:t>
            </a:r>
            <a:r>
              <a:rPr lang="nb-NO" sz="1100" b="1" dirty="0"/>
              <a:t>-</a:t>
            </a:r>
            <a:r>
              <a:rPr lang="nb-NO" sz="1100" b="1" dirty="0">
                <a:latin typeface="Symbol" panose="05050102010706020507" pitchFamily="18" charset="2"/>
              </a:rPr>
              <a:t>g</a:t>
            </a:r>
            <a:r>
              <a:rPr lang="nb-NO" sz="1100" dirty="0" smtClean="0"/>
              <a:t> phase transitions </a:t>
            </a:r>
            <a:r>
              <a:rPr lang="nb-NO" sz="1100" dirty="0"/>
              <a:t>should have Clapeyron slopes (</a:t>
            </a:r>
            <a:r>
              <a:rPr lang="nb-NO" sz="1100" dirty="0" smtClean="0"/>
              <a:t>dp/dT) of </a:t>
            </a:r>
            <a:r>
              <a:rPr lang="nb-NO" sz="1100" dirty="0" smtClean="0">
                <a:latin typeface="Symbol" panose="05050102010706020507" pitchFamily="18" charset="2"/>
              </a:rPr>
              <a:t>-</a:t>
            </a:r>
            <a:r>
              <a:rPr lang="nb-NO" sz="1100" dirty="0" smtClean="0"/>
              <a:t>5.0 and +6.7 MPa/</a:t>
            </a:r>
            <a:r>
              <a:rPr lang="nb-NO" sz="1100" dirty="0" smtClean="0">
                <a:ea typeface="Tahoma"/>
                <a:cs typeface="Times New Roman" pitchFamily="18" charset="0"/>
              </a:rPr>
              <a:t>K, respectively. </a:t>
            </a:r>
            <a:r>
              <a:rPr lang="nb-NO" sz="1100" b="1" dirty="0" smtClean="0">
                <a:ea typeface="Tahoma"/>
                <a:cs typeface="Times New Roman" pitchFamily="18" charset="0"/>
              </a:rPr>
              <a:t> </a:t>
            </a:r>
            <a:r>
              <a:rPr lang="nb-NO" sz="1100" b="1" dirty="0" smtClean="0"/>
              <a:t>Label the four phase fields</a:t>
            </a:r>
            <a:r>
              <a:rPr lang="nb-NO" sz="1100" dirty="0" smtClean="0"/>
              <a:t>.</a:t>
            </a:r>
          </a:p>
        </p:txBody>
      </p:sp>
      <p:sp>
        <p:nvSpPr>
          <p:cNvPr id="5" name="TextBox 4"/>
          <p:cNvSpPr txBox="1"/>
          <p:nvPr/>
        </p:nvSpPr>
        <p:spPr>
          <a:xfrm>
            <a:off x="83652" y="7170111"/>
            <a:ext cx="6715050" cy="2721258"/>
          </a:xfrm>
          <a:prstGeom prst="rect">
            <a:avLst/>
          </a:prstGeom>
          <a:noFill/>
        </p:spPr>
        <p:txBody>
          <a:bodyPr wrap="square" rtlCol="0">
            <a:spAutoFit/>
          </a:bodyPr>
          <a:lstStyle/>
          <a:p>
            <a:pPr>
              <a:lnSpc>
                <a:spcPts val="1500"/>
              </a:lnSpc>
            </a:pPr>
            <a:r>
              <a:rPr lang="nb-NO" sz="1100" i="1" dirty="0" smtClean="0"/>
              <a:t>c</a:t>
            </a:r>
            <a:r>
              <a:rPr lang="nb-NO" sz="1100" dirty="0" smtClean="0"/>
              <a:t>. Explain briefly why pT-melting curves are almost always convex towards the liquid field?</a:t>
            </a:r>
          </a:p>
          <a:p>
            <a:pPr>
              <a:lnSpc>
                <a:spcPts val="1800"/>
              </a:lnSpc>
            </a:pPr>
            <a:endParaRPr lang="nb-NO" sz="1100" dirty="0" smtClean="0"/>
          </a:p>
          <a:p>
            <a:pPr>
              <a:lnSpc>
                <a:spcPts val="1800"/>
              </a:lnSpc>
            </a:pPr>
            <a:endParaRPr lang="nb-NO" sz="1100" dirty="0" smtClean="0"/>
          </a:p>
          <a:p>
            <a:pPr>
              <a:lnSpc>
                <a:spcPts val="1800"/>
              </a:lnSpc>
            </a:pPr>
            <a:endParaRPr lang="nb-NO" sz="1100" dirty="0"/>
          </a:p>
          <a:p>
            <a:pPr>
              <a:lnSpc>
                <a:spcPts val="1800"/>
              </a:lnSpc>
            </a:pPr>
            <a:endParaRPr lang="nb-NO" sz="1100" dirty="0"/>
          </a:p>
          <a:p>
            <a:pPr>
              <a:lnSpc>
                <a:spcPts val="1200"/>
              </a:lnSpc>
            </a:pPr>
            <a:r>
              <a:rPr lang="nb-NO" sz="1100" dirty="0" smtClean="0"/>
              <a:t>d. </a:t>
            </a:r>
            <a:r>
              <a:rPr lang="nb-NO" sz="1100" dirty="0" smtClean="0">
                <a:latin typeface="Symbol" pitchFamily="18" charset="2"/>
              </a:rPr>
              <a:t>D</a:t>
            </a:r>
            <a:r>
              <a:rPr lang="nb-NO" sz="1100" dirty="0" smtClean="0"/>
              <a:t>V</a:t>
            </a:r>
            <a:r>
              <a:rPr lang="nb-NO" sz="1100" baseline="-25000" dirty="0" smtClean="0"/>
              <a:t>m</a:t>
            </a:r>
            <a:r>
              <a:rPr lang="nb-NO" sz="1100" dirty="0" smtClean="0"/>
              <a:t> </a:t>
            </a:r>
            <a:r>
              <a:rPr lang="nb-NO" sz="1100" dirty="0"/>
              <a:t>for </a:t>
            </a:r>
            <a:r>
              <a:rPr lang="nb-NO" sz="1100" dirty="0" smtClean="0"/>
              <a:t>very high pressure</a:t>
            </a:r>
            <a:r>
              <a:rPr lang="nb-NO" sz="1100" b="1" dirty="0" smtClean="0"/>
              <a:t> </a:t>
            </a:r>
            <a:r>
              <a:rPr lang="nb-NO" sz="1100" dirty="0" smtClean="0"/>
              <a:t>partial</a:t>
            </a:r>
            <a:r>
              <a:rPr lang="nb-NO" sz="1100" b="1" dirty="0" smtClean="0"/>
              <a:t> </a:t>
            </a:r>
            <a:r>
              <a:rPr lang="nb-NO" sz="1100" dirty="0" smtClean="0"/>
              <a:t>melting of multi-component peridotite is likely to </a:t>
            </a:r>
            <a:r>
              <a:rPr lang="nb-NO" sz="1100" dirty="0"/>
              <a:t>become negative within certain depth intervals in the Earth’s mantle</a:t>
            </a:r>
            <a:r>
              <a:rPr lang="nb-NO" sz="1100" dirty="0" smtClean="0"/>
              <a:t>.  The preferential partitioning of Fe into melt will contribute to such a density crossover.  During early Earth differentiation, late-stage melts from mantle magma ocean crystallisation and partial melts formed in very hot mantle plumes, rising from the core-mantle boundary, were therefore likely to accumulate at two different depth levels in the the Earth.</a:t>
            </a:r>
          </a:p>
          <a:p>
            <a:pPr>
              <a:lnSpc>
                <a:spcPts val="600"/>
              </a:lnSpc>
            </a:pPr>
            <a:endParaRPr lang="nb-NO" sz="1100" dirty="0" smtClean="0"/>
          </a:p>
          <a:p>
            <a:pPr>
              <a:lnSpc>
                <a:spcPts val="1200"/>
              </a:lnSpc>
            </a:pPr>
            <a:r>
              <a:rPr lang="nb-NO" sz="1100" dirty="0" smtClean="0"/>
              <a:t>Give the two levels: </a:t>
            </a:r>
            <a:r>
              <a:rPr lang="nb-NO" sz="1100" u="sng" dirty="0" smtClean="0"/>
              <a:t>                                                                 </a:t>
            </a:r>
            <a:r>
              <a:rPr lang="nb-NO" sz="1100" dirty="0" smtClean="0"/>
              <a:t>  and  </a:t>
            </a:r>
            <a:r>
              <a:rPr lang="nb-NO" sz="1100" u="sng" dirty="0" smtClean="0"/>
              <a:t>                                                                             </a:t>
            </a:r>
            <a:r>
              <a:rPr lang="nb-NO" sz="1100" dirty="0" smtClean="0"/>
              <a:t>.</a:t>
            </a:r>
          </a:p>
          <a:p>
            <a:pPr>
              <a:lnSpc>
                <a:spcPts val="400"/>
              </a:lnSpc>
            </a:pPr>
            <a:endParaRPr lang="nb-NO" sz="1100" dirty="0"/>
          </a:p>
          <a:p>
            <a:pPr>
              <a:lnSpc>
                <a:spcPts val="1200"/>
              </a:lnSpc>
            </a:pPr>
            <a:r>
              <a:rPr lang="nb-NO" sz="1100" dirty="0" smtClean="0"/>
              <a:t> and </a:t>
            </a:r>
            <a:r>
              <a:rPr lang="nb-NO" sz="1100" dirty="0"/>
              <a:t>the corresponding depth </a:t>
            </a:r>
            <a:r>
              <a:rPr lang="nb-NO" sz="1100" dirty="0" smtClean="0"/>
              <a:t>ranges </a:t>
            </a:r>
            <a:r>
              <a:rPr lang="nb-NO" sz="1100" dirty="0"/>
              <a:t>(very </a:t>
            </a:r>
            <a:r>
              <a:rPr lang="nb-NO" sz="1100" dirty="0" smtClean="0"/>
              <a:t>approximate) where peridotitic melt would sink (be negatively buoyant):</a:t>
            </a:r>
          </a:p>
          <a:p>
            <a:pPr>
              <a:lnSpc>
                <a:spcPts val="1200"/>
              </a:lnSpc>
            </a:pPr>
            <a:endParaRPr lang="nb-NO" sz="1100" dirty="0"/>
          </a:p>
          <a:p>
            <a:pPr>
              <a:lnSpc>
                <a:spcPts val="1200"/>
              </a:lnSpc>
            </a:pPr>
            <a:r>
              <a:rPr lang="nb-NO" sz="1100" dirty="0" smtClean="0"/>
              <a:t>                             </a:t>
            </a:r>
            <a:r>
              <a:rPr lang="nb-NO" sz="1100" u="sng" dirty="0" smtClean="0"/>
              <a:t>                                                                  </a:t>
            </a:r>
            <a:r>
              <a:rPr lang="nb-NO" sz="1100" dirty="0" smtClean="0"/>
              <a:t>  and  </a:t>
            </a:r>
            <a:r>
              <a:rPr lang="nb-NO" sz="1100" u="sng" dirty="0" smtClean="0"/>
              <a:t>                                                                               </a:t>
            </a:r>
            <a:r>
              <a:rPr lang="nb-NO" sz="1100" dirty="0" smtClean="0"/>
              <a:t>.   </a:t>
            </a:r>
            <a:endParaRPr lang="nb-NO" sz="1100" dirty="0"/>
          </a:p>
        </p:txBody>
      </p:sp>
      <p:pic>
        <p:nvPicPr>
          <p:cNvPr id="1026" name="Picture 2" descr="M:\pc\Dokumenter\Adobe-Illustr-figures\Experimental-PhaseRel\PhaseRel\Petrology-course\Syst1-abc-melt-pTV-201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38" y="1885917"/>
            <a:ext cx="6790710" cy="5220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185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116632" y="4016896"/>
            <a:ext cx="6741368" cy="1200329"/>
          </a:xfrm>
          <a:prstGeom prst="rect">
            <a:avLst/>
          </a:prstGeom>
          <a:noFill/>
          <a:ln w="9525">
            <a:noFill/>
            <a:miter lim="800000"/>
            <a:headEnd/>
            <a:tailEnd/>
          </a:ln>
        </p:spPr>
        <p:txBody>
          <a:bodyPr wrap="square">
            <a:spAutoFit/>
          </a:bodyPr>
          <a:lstStyle/>
          <a:p>
            <a:pPr marL="88900" indent="-88900"/>
            <a:r>
              <a:rPr lang="nb-NO" sz="1100" b="1" dirty="0" smtClean="0">
                <a:solidFill>
                  <a:srgbClr val="002060"/>
                </a:solidFill>
              </a:rPr>
              <a:t>5. Melting phase relations of fertile and depleted peridotite compositions</a:t>
            </a:r>
            <a:r>
              <a:rPr lang="nb-NO" sz="1100" i="1" dirty="0" smtClean="0">
                <a:solidFill>
                  <a:srgbClr val="002060"/>
                </a:solidFill>
              </a:rPr>
              <a:t>.</a:t>
            </a:r>
          </a:p>
          <a:p>
            <a:pPr marL="228600" indent="-228600"/>
            <a:r>
              <a:rPr lang="nb-NO" sz="1100" dirty="0" smtClean="0">
                <a:solidFill>
                  <a:srgbClr val="002060"/>
                </a:solidFill>
              </a:rPr>
              <a:t>a. </a:t>
            </a:r>
            <a:r>
              <a:rPr lang="nb-NO" sz="1100" dirty="0" err="1" smtClean="0">
                <a:solidFill>
                  <a:srgbClr val="002060"/>
                </a:solidFill>
              </a:rPr>
              <a:t>Write</a:t>
            </a:r>
            <a:r>
              <a:rPr lang="nb-NO" sz="1100" dirty="0" smtClean="0">
                <a:solidFill>
                  <a:srgbClr val="002060"/>
                </a:solidFill>
              </a:rPr>
              <a:t> </a:t>
            </a:r>
            <a:r>
              <a:rPr lang="nb-NO" sz="1100" dirty="0" err="1" smtClean="0">
                <a:solidFill>
                  <a:srgbClr val="002060"/>
                </a:solidFill>
              </a:rPr>
              <a:t>the</a:t>
            </a:r>
            <a:r>
              <a:rPr lang="nb-NO" sz="1100" dirty="0" smtClean="0">
                <a:solidFill>
                  <a:srgbClr val="002060"/>
                </a:solidFill>
              </a:rPr>
              <a:t> </a:t>
            </a:r>
            <a:r>
              <a:rPr lang="nb-NO" sz="1100" b="1" dirty="0" err="1" smtClean="0">
                <a:solidFill>
                  <a:srgbClr val="002060"/>
                </a:solidFill>
              </a:rPr>
              <a:t>balanced</a:t>
            </a:r>
            <a:r>
              <a:rPr lang="nb-NO" sz="1100" dirty="0" smtClean="0">
                <a:solidFill>
                  <a:srgbClr val="002060"/>
                </a:solidFill>
              </a:rPr>
              <a:t> </a:t>
            </a:r>
            <a:r>
              <a:rPr lang="nb-NO" sz="1100" dirty="0" err="1" smtClean="0">
                <a:solidFill>
                  <a:srgbClr val="002060"/>
                </a:solidFill>
              </a:rPr>
              <a:t>chemical</a:t>
            </a:r>
            <a:r>
              <a:rPr lang="nb-NO" sz="1100" dirty="0" smtClean="0">
                <a:solidFill>
                  <a:srgbClr val="002060"/>
                </a:solidFill>
              </a:rPr>
              <a:t> </a:t>
            </a:r>
            <a:r>
              <a:rPr lang="nb-NO" sz="1100" dirty="0" err="1" smtClean="0">
                <a:solidFill>
                  <a:srgbClr val="002060"/>
                </a:solidFill>
              </a:rPr>
              <a:t>reactions</a:t>
            </a:r>
            <a:r>
              <a:rPr lang="nb-NO" sz="1100" dirty="0" smtClean="0">
                <a:solidFill>
                  <a:srgbClr val="002060"/>
                </a:solidFill>
              </a:rPr>
              <a:t> for </a:t>
            </a:r>
            <a:r>
              <a:rPr lang="nb-NO" sz="1100" dirty="0" err="1" smtClean="0">
                <a:solidFill>
                  <a:srgbClr val="002060"/>
                </a:solidFill>
              </a:rPr>
              <a:t>the</a:t>
            </a:r>
            <a:r>
              <a:rPr lang="nb-NO" sz="1100" dirty="0" smtClean="0">
                <a:solidFill>
                  <a:srgbClr val="002060"/>
                </a:solidFill>
              </a:rPr>
              <a:t> </a:t>
            </a:r>
            <a:r>
              <a:rPr lang="nb-NO" sz="1100" dirty="0" err="1" smtClean="0">
                <a:solidFill>
                  <a:srgbClr val="002060"/>
                </a:solidFill>
              </a:rPr>
              <a:t>following</a:t>
            </a:r>
            <a:r>
              <a:rPr lang="nb-NO" sz="1100" dirty="0" smtClean="0">
                <a:solidFill>
                  <a:srgbClr val="002060"/>
                </a:solidFill>
              </a:rPr>
              <a:t> </a:t>
            </a:r>
            <a:r>
              <a:rPr lang="nb-NO" sz="1100" dirty="0" err="1" smtClean="0">
                <a:solidFill>
                  <a:srgbClr val="002060"/>
                </a:solidFill>
              </a:rPr>
              <a:t>two</a:t>
            </a:r>
            <a:r>
              <a:rPr lang="nb-NO" sz="1100" dirty="0" smtClean="0">
                <a:solidFill>
                  <a:srgbClr val="002060"/>
                </a:solidFill>
              </a:rPr>
              <a:t> </a:t>
            </a:r>
            <a:r>
              <a:rPr lang="nb-NO" sz="1100" dirty="0" err="1" smtClean="0">
                <a:solidFill>
                  <a:srgbClr val="002060"/>
                </a:solidFill>
              </a:rPr>
              <a:t>subsolidus</a:t>
            </a:r>
            <a:r>
              <a:rPr lang="nb-NO" sz="1100" dirty="0" smtClean="0">
                <a:solidFill>
                  <a:srgbClr val="002060"/>
                </a:solidFill>
              </a:rPr>
              <a:t> </a:t>
            </a:r>
            <a:r>
              <a:rPr lang="nb-NO" sz="1100" dirty="0" err="1" smtClean="0">
                <a:solidFill>
                  <a:srgbClr val="002060"/>
                </a:solidFill>
              </a:rPr>
              <a:t>transitions</a:t>
            </a:r>
            <a:r>
              <a:rPr lang="nb-NO" sz="1100" dirty="0" smtClean="0">
                <a:solidFill>
                  <a:srgbClr val="002060"/>
                </a:solidFill>
              </a:rPr>
              <a:t>:  </a:t>
            </a:r>
          </a:p>
          <a:p>
            <a:pPr marL="228600" indent="-228600">
              <a:lnSpc>
                <a:spcPts val="1800"/>
              </a:lnSpc>
            </a:pPr>
            <a:r>
              <a:rPr lang="nb-NO" sz="1100" dirty="0" smtClean="0">
                <a:solidFill>
                  <a:srgbClr val="002060"/>
                </a:solidFill>
              </a:rPr>
              <a:t>   1) </a:t>
            </a:r>
            <a:r>
              <a:rPr lang="nb-NO" sz="1100" dirty="0" err="1" smtClean="0">
                <a:solidFill>
                  <a:srgbClr val="002060"/>
                </a:solidFill>
              </a:rPr>
              <a:t>plagioclase</a:t>
            </a:r>
            <a:r>
              <a:rPr lang="nb-NO" sz="1100" dirty="0" smtClean="0">
                <a:solidFill>
                  <a:srgbClr val="002060"/>
                </a:solidFill>
              </a:rPr>
              <a:t> to </a:t>
            </a:r>
            <a:r>
              <a:rPr lang="nb-NO" sz="1100" dirty="0" err="1" smtClean="0">
                <a:solidFill>
                  <a:srgbClr val="002060"/>
                </a:solidFill>
              </a:rPr>
              <a:t>spinel</a:t>
            </a:r>
            <a:r>
              <a:rPr lang="nb-NO" sz="1100" dirty="0" smtClean="0">
                <a:solidFill>
                  <a:srgbClr val="002060"/>
                </a:solidFill>
              </a:rPr>
              <a:t> </a:t>
            </a:r>
            <a:r>
              <a:rPr lang="nb-NO" sz="1100" dirty="0" err="1" smtClean="0">
                <a:solidFill>
                  <a:srgbClr val="002060"/>
                </a:solidFill>
              </a:rPr>
              <a:t>lherzolite</a:t>
            </a:r>
            <a:r>
              <a:rPr lang="nb-NO" sz="1100" dirty="0" smtClean="0">
                <a:solidFill>
                  <a:srgbClr val="002060"/>
                </a:solidFill>
              </a:rPr>
              <a:t> in </a:t>
            </a:r>
            <a:r>
              <a:rPr lang="nb-NO" sz="1100" dirty="0" err="1" smtClean="0">
                <a:solidFill>
                  <a:srgbClr val="002060"/>
                </a:solidFill>
              </a:rPr>
              <a:t>the</a:t>
            </a:r>
            <a:r>
              <a:rPr lang="nb-NO" sz="1100" dirty="0" smtClean="0">
                <a:solidFill>
                  <a:srgbClr val="002060"/>
                </a:solidFill>
              </a:rPr>
              <a:t> system: </a:t>
            </a:r>
            <a:r>
              <a:rPr lang="nb-NO" sz="1100" dirty="0" err="1" smtClean="0">
                <a:solidFill>
                  <a:srgbClr val="002060"/>
                </a:solidFill>
              </a:rPr>
              <a:t>CaO-MgO-AlO</a:t>
            </a:r>
            <a:r>
              <a:rPr lang="nb-NO" sz="1100" baseline="-25000" dirty="0" err="1" smtClean="0">
                <a:solidFill>
                  <a:srgbClr val="002060"/>
                </a:solidFill>
              </a:rPr>
              <a:t>1.5</a:t>
            </a:r>
            <a:r>
              <a:rPr lang="nb-NO" sz="1100" dirty="0" err="1" smtClean="0">
                <a:solidFill>
                  <a:srgbClr val="002060"/>
                </a:solidFill>
              </a:rPr>
              <a:t>-SiO</a:t>
            </a:r>
            <a:r>
              <a:rPr lang="nb-NO" sz="1100" baseline="-25000" dirty="0" err="1" smtClean="0">
                <a:solidFill>
                  <a:srgbClr val="002060"/>
                </a:solidFill>
              </a:rPr>
              <a:t>2</a:t>
            </a:r>
            <a:endParaRPr lang="nb-NO" sz="1100" dirty="0" smtClean="0">
              <a:solidFill>
                <a:srgbClr val="002060"/>
              </a:solidFill>
            </a:endParaRPr>
          </a:p>
          <a:p>
            <a:pPr marL="228600" indent="-228600">
              <a:lnSpc>
                <a:spcPts val="2100"/>
              </a:lnSpc>
            </a:pPr>
            <a:r>
              <a:rPr lang="nb-NO" sz="1100" dirty="0" smtClean="0">
                <a:solidFill>
                  <a:srgbClr val="002060"/>
                </a:solidFill>
              </a:rPr>
              <a:t>     </a:t>
            </a:r>
          </a:p>
          <a:p>
            <a:pPr marL="228600" indent="-228600">
              <a:lnSpc>
                <a:spcPts val="2100"/>
              </a:lnSpc>
            </a:pPr>
            <a:r>
              <a:rPr lang="nb-NO" sz="1100" dirty="0" smtClean="0">
                <a:solidFill>
                  <a:srgbClr val="002060"/>
                </a:solidFill>
              </a:rPr>
              <a:t>   2) </a:t>
            </a:r>
            <a:r>
              <a:rPr lang="nb-NO" sz="1100" dirty="0" err="1" smtClean="0">
                <a:solidFill>
                  <a:srgbClr val="002060"/>
                </a:solidFill>
              </a:rPr>
              <a:t>spinel</a:t>
            </a:r>
            <a:r>
              <a:rPr lang="nb-NO" sz="1100" dirty="0" smtClean="0">
                <a:solidFill>
                  <a:srgbClr val="002060"/>
                </a:solidFill>
              </a:rPr>
              <a:t> to garnet </a:t>
            </a:r>
            <a:r>
              <a:rPr lang="nb-NO" sz="1100" dirty="0" err="1" smtClean="0">
                <a:solidFill>
                  <a:srgbClr val="002060"/>
                </a:solidFill>
              </a:rPr>
              <a:t>lherzolite</a:t>
            </a:r>
            <a:r>
              <a:rPr lang="nb-NO" sz="1100" dirty="0" smtClean="0">
                <a:solidFill>
                  <a:srgbClr val="002060"/>
                </a:solidFill>
              </a:rPr>
              <a:t> in </a:t>
            </a:r>
            <a:r>
              <a:rPr lang="nb-NO" sz="1100" dirty="0" err="1" smtClean="0">
                <a:solidFill>
                  <a:srgbClr val="002060"/>
                </a:solidFill>
              </a:rPr>
              <a:t>the</a:t>
            </a:r>
            <a:r>
              <a:rPr lang="nb-NO" sz="1100" dirty="0" smtClean="0">
                <a:solidFill>
                  <a:srgbClr val="002060"/>
                </a:solidFill>
              </a:rPr>
              <a:t> system: </a:t>
            </a:r>
            <a:r>
              <a:rPr lang="nb-NO" sz="1100" dirty="0" err="1" smtClean="0">
                <a:solidFill>
                  <a:srgbClr val="002060"/>
                </a:solidFill>
              </a:rPr>
              <a:t>MgO-AlO</a:t>
            </a:r>
            <a:r>
              <a:rPr lang="nb-NO" sz="1100" baseline="-25000" dirty="0" err="1" smtClean="0">
                <a:solidFill>
                  <a:srgbClr val="002060"/>
                </a:solidFill>
              </a:rPr>
              <a:t>1.5</a:t>
            </a:r>
            <a:r>
              <a:rPr lang="nb-NO" sz="1100" dirty="0" err="1" smtClean="0">
                <a:solidFill>
                  <a:srgbClr val="002060"/>
                </a:solidFill>
              </a:rPr>
              <a:t>-SiO</a:t>
            </a:r>
            <a:r>
              <a:rPr lang="nb-NO" sz="1100" baseline="-25000" dirty="0" err="1" smtClean="0">
                <a:solidFill>
                  <a:srgbClr val="002060"/>
                </a:solidFill>
              </a:rPr>
              <a:t>2</a:t>
            </a:r>
            <a:endParaRPr lang="nb-NO" sz="1100" dirty="0" smtClean="0">
              <a:solidFill>
                <a:srgbClr val="002060"/>
              </a:solidFill>
            </a:endParaRPr>
          </a:p>
        </p:txBody>
      </p:sp>
      <p:sp>
        <p:nvSpPr>
          <p:cNvPr id="10" name="Text Box 4"/>
          <p:cNvSpPr txBox="1">
            <a:spLocks noChangeArrowheads="1"/>
          </p:cNvSpPr>
          <p:nvPr/>
        </p:nvSpPr>
        <p:spPr bwMode="auto">
          <a:xfrm>
            <a:off x="124648" y="5601072"/>
            <a:ext cx="6741368" cy="1703030"/>
          </a:xfrm>
          <a:prstGeom prst="rect">
            <a:avLst/>
          </a:prstGeom>
          <a:noFill/>
          <a:ln w="9525">
            <a:noFill/>
            <a:miter lim="800000"/>
            <a:headEnd/>
            <a:tailEnd/>
          </a:ln>
        </p:spPr>
        <p:txBody>
          <a:bodyPr wrap="square">
            <a:spAutoFit/>
          </a:bodyPr>
          <a:lstStyle/>
          <a:p>
            <a:pPr marL="228600" indent="-228600"/>
            <a:r>
              <a:rPr lang="nb-NO" sz="1100" dirty="0" smtClean="0">
                <a:solidFill>
                  <a:srgbClr val="002060"/>
                </a:solidFill>
              </a:rPr>
              <a:t>b. </a:t>
            </a:r>
            <a:r>
              <a:rPr lang="nb-NO" sz="1100" dirty="0" err="1" smtClean="0">
                <a:solidFill>
                  <a:srgbClr val="002060"/>
                </a:solidFill>
              </a:rPr>
              <a:t>Based</a:t>
            </a:r>
            <a:r>
              <a:rPr lang="nb-NO" sz="1100" dirty="0" smtClean="0">
                <a:solidFill>
                  <a:srgbClr val="002060"/>
                </a:solidFill>
              </a:rPr>
              <a:t> </a:t>
            </a:r>
            <a:r>
              <a:rPr lang="nb-NO" sz="1100" dirty="0" err="1" smtClean="0">
                <a:solidFill>
                  <a:srgbClr val="002060"/>
                </a:solidFill>
              </a:rPr>
              <a:t>on</a:t>
            </a:r>
            <a:r>
              <a:rPr lang="nb-NO" sz="1100" dirty="0" smtClean="0">
                <a:solidFill>
                  <a:srgbClr val="002060"/>
                </a:solidFill>
              </a:rPr>
              <a:t> </a:t>
            </a:r>
            <a:r>
              <a:rPr lang="nb-NO" sz="1100" dirty="0" err="1" smtClean="0">
                <a:solidFill>
                  <a:srgbClr val="002060"/>
                </a:solidFill>
              </a:rPr>
              <a:t>the</a:t>
            </a:r>
            <a:r>
              <a:rPr lang="nb-NO" sz="1100" dirty="0" smtClean="0">
                <a:solidFill>
                  <a:srgbClr val="002060"/>
                </a:solidFill>
              </a:rPr>
              <a:t> </a:t>
            </a:r>
            <a:r>
              <a:rPr lang="nb-NO" sz="1100" dirty="0" err="1" smtClean="0">
                <a:solidFill>
                  <a:srgbClr val="002060"/>
                </a:solidFill>
              </a:rPr>
              <a:t>suprasolidus</a:t>
            </a:r>
            <a:r>
              <a:rPr lang="nb-NO" sz="1100" dirty="0" smtClean="0">
                <a:solidFill>
                  <a:srgbClr val="002060"/>
                </a:solidFill>
              </a:rPr>
              <a:t> </a:t>
            </a:r>
            <a:r>
              <a:rPr lang="nb-NO" sz="1100" dirty="0" err="1" smtClean="0">
                <a:solidFill>
                  <a:srgbClr val="002060"/>
                </a:solidFill>
              </a:rPr>
              <a:t>phase</a:t>
            </a:r>
            <a:r>
              <a:rPr lang="nb-NO" sz="1100" dirty="0" smtClean="0">
                <a:solidFill>
                  <a:srgbClr val="002060"/>
                </a:solidFill>
              </a:rPr>
              <a:t> </a:t>
            </a:r>
            <a:r>
              <a:rPr lang="nb-NO" sz="1100" dirty="0" err="1" smtClean="0">
                <a:solidFill>
                  <a:srgbClr val="002060"/>
                </a:solidFill>
              </a:rPr>
              <a:t>relations</a:t>
            </a:r>
            <a:r>
              <a:rPr lang="nb-NO" sz="1100" dirty="0" smtClean="0">
                <a:solidFill>
                  <a:srgbClr val="002060"/>
                </a:solidFill>
              </a:rPr>
              <a:t> </a:t>
            </a:r>
            <a:r>
              <a:rPr lang="nb-NO" sz="1100" dirty="0" err="1" smtClean="0">
                <a:solidFill>
                  <a:srgbClr val="002060"/>
                </a:solidFill>
              </a:rPr>
              <a:t>above</a:t>
            </a:r>
            <a:r>
              <a:rPr lang="nb-NO" sz="1100" dirty="0" smtClean="0">
                <a:solidFill>
                  <a:srgbClr val="002060"/>
                </a:solidFill>
              </a:rPr>
              <a:t>, show </a:t>
            </a:r>
            <a:r>
              <a:rPr lang="nb-NO" sz="1100" dirty="0" err="1" smtClean="0">
                <a:solidFill>
                  <a:srgbClr val="002060"/>
                </a:solidFill>
              </a:rPr>
              <a:t>the</a:t>
            </a:r>
            <a:r>
              <a:rPr lang="nb-NO" sz="1100" dirty="0" smtClean="0">
                <a:solidFill>
                  <a:srgbClr val="002060"/>
                </a:solidFill>
              </a:rPr>
              <a:t> </a:t>
            </a:r>
            <a:r>
              <a:rPr lang="nb-NO" sz="1100" dirty="0" err="1" smtClean="0">
                <a:solidFill>
                  <a:srgbClr val="002060"/>
                </a:solidFill>
              </a:rPr>
              <a:t>following</a:t>
            </a:r>
            <a:r>
              <a:rPr lang="nb-NO" sz="1100" dirty="0" smtClean="0">
                <a:solidFill>
                  <a:srgbClr val="002060"/>
                </a:solidFill>
              </a:rPr>
              <a:t> </a:t>
            </a:r>
            <a:r>
              <a:rPr lang="nb-NO" sz="1100" b="1" dirty="0" err="1" smtClean="0">
                <a:solidFill>
                  <a:srgbClr val="002060"/>
                </a:solidFill>
              </a:rPr>
              <a:t>approximate</a:t>
            </a:r>
            <a:r>
              <a:rPr lang="nb-NO" sz="1100" dirty="0" smtClean="0">
                <a:solidFill>
                  <a:srgbClr val="002060"/>
                </a:solidFill>
              </a:rPr>
              <a:t> </a:t>
            </a:r>
            <a:r>
              <a:rPr lang="nb-NO" sz="1100" dirty="0" err="1" smtClean="0">
                <a:solidFill>
                  <a:srgbClr val="002060"/>
                </a:solidFill>
              </a:rPr>
              <a:t>compositions</a:t>
            </a:r>
            <a:r>
              <a:rPr lang="nb-NO" sz="1100" b="1" dirty="0" smtClean="0">
                <a:solidFill>
                  <a:srgbClr val="002060"/>
                </a:solidFill>
              </a:rPr>
              <a:t>  </a:t>
            </a:r>
            <a:r>
              <a:rPr lang="nb-NO" sz="1100" dirty="0" smtClean="0">
                <a:solidFill>
                  <a:srgbClr val="002060"/>
                </a:solidFill>
              </a:rPr>
              <a:t>(</a:t>
            </a:r>
            <a:r>
              <a:rPr lang="nb-NO" sz="1100" dirty="0" err="1" smtClean="0">
                <a:solidFill>
                  <a:srgbClr val="002060"/>
                </a:solidFill>
              </a:rPr>
              <a:t>with</a:t>
            </a:r>
            <a:r>
              <a:rPr lang="nb-NO" sz="1100" dirty="0" smtClean="0">
                <a:solidFill>
                  <a:srgbClr val="002060"/>
                </a:solidFill>
              </a:rPr>
              <a:t> </a:t>
            </a:r>
            <a:r>
              <a:rPr lang="nb-NO" sz="1100" dirty="0" err="1" smtClean="0">
                <a:solidFill>
                  <a:srgbClr val="002060"/>
                </a:solidFill>
              </a:rPr>
              <a:t>correct</a:t>
            </a:r>
            <a:r>
              <a:rPr lang="nb-NO" sz="1100" dirty="0" smtClean="0">
                <a:solidFill>
                  <a:srgbClr val="002060"/>
                </a:solidFill>
              </a:rPr>
              <a:t> relative </a:t>
            </a:r>
            <a:r>
              <a:rPr lang="nb-NO" sz="1100" dirty="0" err="1" smtClean="0">
                <a:solidFill>
                  <a:srgbClr val="002060"/>
                </a:solidFill>
              </a:rPr>
              <a:t>positions</a:t>
            </a:r>
            <a:r>
              <a:rPr lang="nb-NO" sz="1100" dirty="0" smtClean="0">
                <a:solidFill>
                  <a:srgbClr val="002060"/>
                </a:solidFill>
              </a:rPr>
              <a:t>) in </a:t>
            </a:r>
            <a:r>
              <a:rPr lang="nb-NO" sz="1100" dirty="0" err="1" smtClean="0">
                <a:solidFill>
                  <a:srgbClr val="002060"/>
                </a:solidFill>
              </a:rPr>
              <a:t>the</a:t>
            </a:r>
            <a:r>
              <a:rPr lang="nb-NO" sz="1100" dirty="0" smtClean="0">
                <a:solidFill>
                  <a:srgbClr val="002060"/>
                </a:solidFill>
              </a:rPr>
              <a:t> </a:t>
            </a:r>
            <a:r>
              <a:rPr lang="nb-NO" sz="1100" dirty="0" err="1" smtClean="0">
                <a:solidFill>
                  <a:srgbClr val="002060"/>
                </a:solidFill>
              </a:rPr>
              <a:t>CaO-AlO</a:t>
            </a:r>
            <a:r>
              <a:rPr lang="nb-NO" sz="1100" baseline="-25000" dirty="0" err="1" smtClean="0">
                <a:solidFill>
                  <a:srgbClr val="002060"/>
                </a:solidFill>
              </a:rPr>
              <a:t>1.5</a:t>
            </a:r>
            <a:r>
              <a:rPr lang="nb-NO" sz="1100" dirty="0" err="1" smtClean="0">
                <a:solidFill>
                  <a:srgbClr val="002060"/>
                </a:solidFill>
              </a:rPr>
              <a:t>-</a:t>
            </a:r>
            <a:r>
              <a:rPr lang="nb-NO" sz="1100" dirty="0" smtClean="0">
                <a:solidFill>
                  <a:srgbClr val="002060"/>
                </a:solidFill>
              </a:rPr>
              <a:t>  and </a:t>
            </a:r>
            <a:r>
              <a:rPr lang="nb-NO" sz="1100" dirty="0" err="1" smtClean="0">
                <a:solidFill>
                  <a:srgbClr val="002060"/>
                </a:solidFill>
              </a:rPr>
              <a:t>NaO</a:t>
            </a:r>
            <a:r>
              <a:rPr lang="nb-NO" sz="1100" baseline="-25000" dirty="0" err="1" smtClean="0">
                <a:solidFill>
                  <a:srgbClr val="002060"/>
                </a:solidFill>
              </a:rPr>
              <a:t>0.5</a:t>
            </a:r>
            <a:r>
              <a:rPr lang="nb-NO" sz="1100" dirty="0" err="1" smtClean="0">
                <a:solidFill>
                  <a:srgbClr val="002060"/>
                </a:solidFill>
              </a:rPr>
              <a:t>-MgO-diagrams</a:t>
            </a:r>
            <a:r>
              <a:rPr lang="nb-NO" sz="1100" dirty="0" smtClean="0">
                <a:solidFill>
                  <a:srgbClr val="002060"/>
                </a:solidFill>
              </a:rPr>
              <a:t> </a:t>
            </a:r>
            <a:r>
              <a:rPr lang="nb-NO" sz="1100" dirty="0" err="1" smtClean="0">
                <a:solidFill>
                  <a:srgbClr val="002060"/>
                </a:solidFill>
              </a:rPr>
              <a:t>below</a:t>
            </a:r>
            <a:r>
              <a:rPr lang="nb-NO" sz="1100" dirty="0" smtClean="0">
                <a:solidFill>
                  <a:srgbClr val="002060"/>
                </a:solidFill>
              </a:rPr>
              <a:t> (relative </a:t>
            </a:r>
            <a:r>
              <a:rPr lang="nb-NO" sz="1100" dirty="0" err="1" smtClean="0">
                <a:solidFill>
                  <a:srgbClr val="002060"/>
                </a:solidFill>
              </a:rPr>
              <a:t>scale</a:t>
            </a:r>
            <a:r>
              <a:rPr lang="nb-NO" sz="1100" dirty="0" smtClean="0">
                <a:solidFill>
                  <a:srgbClr val="002060"/>
                </a:solidFill>
              </a:rPr>
              <a:t>, </a:t>
            </a:r>
            <a:r>
              <a:rPr lang="nb-NO" sz="1100" dirty="0" err="1" smtClean="0">
                <a:solidFill>
                  <a:srgbClr val="002060"/>
                </a:solidFill>
              </a:rPr>
              <a:t>only</a:t>
            </a:r>
            <a:r>
              <a:rPr lang="nb-NO" sz="1100" dirty="0" smtClean="0">
                <a:solidFill>
                  <a:srgbClr val="002060"/>
                </a:solidFill>
              </a:rPr>
              <a:t>).  </a:t>
            </a:r>
            <a:r>
              <a:rPr lang="nb-NO" sz="1100" dirty="0" err="1" smtClean="0">
                <a:solidFill>
                  <a:srgbClr val="002060"/>
                </a:solidFill>
              </a:rPr>
              <a:t>Use</a:t>
            </a:r>
            <a:r>
              <a:rPr lang="nb-NO" sz="1100" dirty="0" smtClean="0">
                <a:solidFill>
                  <a:srgbClr val="002060"/>
                </a:solidFill>
              </a:rPr>
              <a:t> </a:t>
            </a:r>
            <a:r>
              <a:rPr lang="nb-NO" sz="1100" dirty="0" err="1" smtClean="0">
                <a:solidFill>
                  <a:srgbClr val="002060"/>
                </a:solidFill>
              </a:rPr>
              <a:t>small</a:t>
            </a:r>
            <a:r>
              <a:rPr lang="nb-NO" sz="1100" dirty="0" smtClean="0">
                <a:solidFill>
                  <a:srgbClr val="002060"/>
                </a:solidFill>
              </a:rPr>
              <a:t> rings </a:t>
            </a:r>
            <a:r>
              <a:rPr lang="nb-NO" sz="1100" dirty="0" err="1" smtClean="0">
                <a:solidFill>
                  <a:srgbClr val="002060"/>
                </a:solidFill>
              </a:rPr>
              <a:t>around</a:t>
            </a:r>
            <a:r>
              <a:rPr lang="nb-NO" sz="1100" dirty="0" smtClean="0">
                <a:solidFill>
                  <a:srgbClr val="002060"/>
                </a:solidFill>
              </a:rPr>
              <a:t> </a:t>
            </a:r>
            <a:r>
              <a:rPr lang="nb-NO" sz="1100" dirty="0" err="1" smtClean="0">
                <a:solidFill>
                  <a:srgbClr val="002060"/>
                </a:solidFill>
              </a:rPr>
              <a:t>the</a:t>
            </a:r>
            <a:r>
              <a:rPr lang="nb-NO" sz="1100" dirty="0" smtClean="0">
                <a:solidFill>
                  <a:srgbClr val="002060"/>
                </a:solidFill>
              </a:rPr>
              <a:t> </a:t>
            </a:r>
            <a:r>
              <a:rPr lang="nb-NO" sz="1100" dirty="0" err="1" smtClean="0">
                <a:solidFill>
                  <a:srgbClr val="002060"/>
                </a:solidFill>
              </a:rPr>
              <a:t>numbers</a:t>
            </a:r>
            <a:r>
              <a:rPr lang="nb-NO" sz="1100" dirty="0" smtClean="0">
                <a:solidFill>
                  <a:srgbClr val="002060"/>
                </a:solidFill>
              </a:rPr>
              <a:t>, 1-4.  A fertile </a:t>
            </a:r>
            <a:r>
              <a:rPr lang="nb-NO" sz="1100" dirty="0" err="1" smtClean="0">
                <a:solidFill>
                  <a:srgbClr val="002060"/>
                </a:solidFill>
              </a:rPr>
              <a:t>lherzolite</a:t>
            </a:r>
            <a:r>
              <a:rPr lang="nb-NO" sz="1100" dirty="0" smtClean="0">
                <a:solidFill>
                  <a:srgbClr val="002060"/>
                </a:solidFill>
              </a:rPr>
              <a:t> </a:t>
            </a:r>
            <a:r>
              <a:rPr lang="nb-NO" sz="1100" dirty="0" err="1" smtClean="0">
                <a:solidFill>
                  <a:srgbClr val="002060"/>
                </a:solidFill>
              </a:rPr>
              <a:t>composition</a:t>
            </a:r>
            <a:r>
              <a:rPr lang="nb-NO" sz="1100" dirty="0" smtClean="0">
                <a:solidFill>
                  <a:srgbClr val="002060"/>
                </a:solidFill>
              </a:rPr>
              <a:t> is </a:t>
            </a:r>
            <a:r>
              <a:rPr lang="nb-NO" sz="1100" dirty="0" err="1" smtClean="0">
                <a:solidFill>
                  <a:srgbClr val="002060"/>
                </a:solidFill>
              </a:rPr>
              <a:t>indicated</a:t>
            </a:r>
            <a:r>
              <a:rPr lang="nb-NO" sz="1100" dirty="0" smtClean="0">
                <a:solidFill>
                  <a:srgbClr val="002060"/>
                </a:solidFill>
              </a:rPr>
              <a:t> in </a:t>
            </a:r>
            <a:r>
              <a:rPr lang="nb-NO" sz="1100" dirty="0" err="1" smtClean="0">
                <a:solidFill>
                  <a:srgbClr val="002060"/>
                </a:solidFill>
              </a:rPr>
              <a:t>both</a:t>
            </a:r>
            <a:r>
              <a:rPr lang="nb-NO" sz="1100" dirty="0" smtClean="0">
                <a:solidFill>
                  <a:srgbClr val="002060"/>
                </a:solidFill>
              </a:rPr>
              <a:t> </a:t>
            </a:r>
            <a:r>
              <a:rPr lang="nb-NO" sz="1100" dirty="0" err="1" smtClean="0">
                <a:solidFill>
                  <a:srgbClr val="002060"/>
                </a:solidFill>
              </a:rPr>
              <a:t>of</a:t>
            </a:r>
            <a:r>
              <a:rPr lang="nb-NO" sz="1100" dirty="0" smtClean="0">
                <a:solidFill>
                  <a:srgbClr val="002060"/>
                </a:solidFill>
              </a:rPr>
              <a:t> </a:t>
            </a:r>
            <a:r>
              <a:rPr lang="nb-NO" sz="1100" dirty="0" err="1" smtClean="0">
                <a:solidFill>
                  <a:srgbClr val="002060"/>
                </a:solidFill>
              </a:rPr>
              <a:t>the</a:t>
            </a:r>
            <a:r>
              <a:rPr lang="nb-NO" sz="1100" dirty="0" smtClean="0">
                <a:solidFill>
                  <a:srgbClr val="002060"/>
                </a:solidFill>
              </a:rPr>
              <a:t> diagrams </a:t>
            </a:r>
            <a:r>
              <a:rPr lang="nb-NO" sz="1100" dirty="0" err="1" smtClean="0">
                <a:solidFill>
                  <a:srgbClr val="002060"/>
                </a:solidFill>
              </a:rPr>
              <a:t>with</a:t>
            </a:r>
            <a:r>
              <a:rPr lang="nb-NO" sz="1100" dirty="0" smtClean="0">
                <a:solidFill>
                  <a:srgbClr val="002060"/>
                </a:solidFill>
              </a:rPr>
              <a:t> a cross. </a:t>
            </a:r>
          </a:p>
          <a:p>
            <a:pPr marL="228600" indent="-228600"/>
            <a:r>
              <a:rPr lang="nb-NO" sz="1100" dirty="0" smtClean="0"/>
              <a:t>           1. Low-degree melt formed near the </a:t>
            </a:r>
            <a:r>
              <a:rPr lang="nb-NO" sz="1100" dirty="0"/>
              <a:t>solidus    </a:t>
            </a:r>
            <a:r>
              <a:rPr lang="nb-NO" sz="1100" dirty="0" smtClean="0"/>
              <a:t>      3</a:t>
            </a:r>
            <a:r>
              <a:rPr lang="nb-NO" sz="1100" dirty="0"/>
              <a:t>. Residue from the low-degree </a:t>
            </a:r>
            <a:r>
              <a:rPr lang="nb-NO" sz="1100" dirty="0" smtClean="0"/>
              <a:t>melting</a:t>
            </a:r>
          </a:p>
          <a:p>
            <a:pPr marL="228600" indent="-228600"/>
            <a:r>
              <a:rPr lang="nb-NO" sz="1100" dirty="0" smtClean="0"/>
              <a:t>           2. Melt formed by more extensive </a:t>
            </a:r>
            <a:r>
              <a:rPr lang="nb-NO" sz="1100" dirty="0"/>
              <a:t>melting            </a:t>
            </a:r>
            <a:r>
              <a:rPr lang="nb-NO" sz="1100" dirty="0" smtClean="0"/>
              <a:t> 4</a:t>
            </a:r>
            <a:r>
              <a:rPr lang="nb-NO" sz="1100" dirty="0"/>
              <a:t>. Residue from the extensive melting</a:t>
            </a:r>
            <a:endParaRPr lang="nb-NO" sz="1100" dirty="0" smtClean="0"/>
          </a:p>
          <a:p>
            <a:pPr marL="228600" indent="-228600"/>
            <a:r>
              <a:rPr lang="nb-NO" sz="1100" dirty="0" smtClean="0"/>
              <a:t>  </a:t>
            </a:r>
            <a:endParaRPr lang="nb-NO" sz="500" dirty="0" smtClean="0">
              <a:solidFill>
                <a:srgbClr val="002060"/>
              </a:solidFill>
            </a:endParaRPr>
          </a:p>
          <a:p>
            <a:pPr marL="228600" indent="-228600"/>
            <a:r>
              <a:rPr lang="nb-NO" sz="1100" dirty="0" smtClean="0">
                <a:solidFill>
                  <a:srgbClr val="002060"/>
                </a:solidFill>
              </a:rPr>
              <a:t>c. </a:t>
            </a:r>
            <a:r>
              <a:rPr lang="nb-NO" sz="1100" dirty="0" err="1" smtClean="0">
                <a:solidFill>
                  <a:srgbClr val="002060"/>
                </a:solidFill>
              </a:rPr>
              <a:t>What</a:t>
            </a:r>
            <a:r>
              <a:rPr lang="nb-NO" sz="1100" dirty="0" smtClean="0">
                <a:solidFill>
                  <a:srgbClr val="002060"/>
                </a:solidFill>
              </a:rPr>
              <a:t> is </a:t>
            </a:r>
            <a:r>
              <a:rPr lang="nb-NO" sz="1100" dirty="0" err="1" smtClean="0">
                <a:solidFill>
                  <a:srgbClr val="002060"/>
                </a:solidFill>
              </a:rPr>
              <a:t>the</a:t>
            </a:r>
            <a:r>
              <a:rPr lang="nb-NO" sz="1100" dirty="0" smtClean="0">
                <a:solidFill>
                  <a:srgbClr val="002060"/>
                </a:solidFill>
              </a:rPr>
              <a:t> </a:t>
            </a:r>
            <a:r>
              <a:rPr lang="nb-NO" sz="1100" b="1" dirty="0" err="1" smtClean="0">
                <a:solidFill>
                  <a:srgbClr val="002060"/>
                </a:solidFill>
              </a:rPr>
              <a:t>two-phase</a:t>
            </a:r>
            <a:r>
              <a:rPr lang="nb-NO" sz="1100" b="1" dirty="0" smtClean="0">
                <a:solidFill>
                  <a:srgbClr val="002060"/>
                </a:solidFill>
              </a:rPr>
              <a:t> </a:t>
            </a:r>
            <a:r>
              <a:rPr lang="nb-NO" sz="1100" b="1" dirty="0" err="1" smtClean="0">
                <a:solidFill>
                  <a:srgbClr val="002060"/>
                </a:solidFill>
              </a:rPr>
              <a:t>mineralogy</a:t>
            </a:r>
            <a:r>
              <a:rPr lang="nb-NO" sz="1100" b="1" dirty="0" smtClean="0">
                <a:solidFill>
                  <a:srgbClr val="002060"/>
                </a:solidFill>
              </a:rPr>
              <a:t> </a:t>
            </a:r>
            <a:r>
              <a:rPr lang="nb-NO" sz="1100" dirty="0" smtClean="0">
                <a:solidFill>
                  <a:srgbClr val="002060"/>
                </a:solidFill>
              </a:rPr>
              <a:t>and rock </a:t>
            </a:r>
            <a:r>
              <a:rPr lang="nb-NO" sz="1100" dirty="0" err="1" smtClean="0">
                <a:solidFill>
                  <a:srgbClr val="002060"/>
                </a:solidFill>
              </a:rPr>
              <a:t>name</a:t>
            </a:r>
            <a:r>
              <a:rPr lang="nb-NO" sz="1100" dirty="0" smtClean="0">
                <a:solidFill>
                  <a:srgbClr val="002060"/>
                </a:solidFill>
              </a:rPr>
              <a:t> for </a:t>
            </a:r>
            <a:r>
              <a:rPr lang="nb-NO" sz="1100" dirty="0" err="1" smtClean="0">
                <a:solidFill>
                  <a:srgbClr val="002060"/>
                </a:solidFill>
              </a:rPr>
              <a:t>extensively</a:t>
            </a:r>
            <a:r>
              <a:rPr lang="nb-NO" sz="1100" dirty="0" smtClean="0">
                <a:solidFill>
                  <a:srgbClr val="002060"/>
                </a:solidFill>
              </a:rPr>
              <a:t> </a:t>
            </a:r>
            <a:r>
              <a:rPr lang="nb-NO" sz="1100" dirty="0" err="1" smtClean="0">
                <a:solidFill>
                  <a:srgbClr val="002060"/>
                </a:solidFill>
              </a:rPr>
              <a:t>melt-depleted</a:t>
            </a:r>
            <a:r>
              <a:rPr lang="nb-NO" sz="1100" dirty="0" smtClean="0">
                <a:solidFill>
                  <a:srgbClr val="002060"/>
                </a:solidFill>
              </a:rPr>
              <a:t> </a:t>
            </a:r>
            <a:r>
              <a:rPr lang="nb-NO" sz="1100" dirty="0" err="1" smtClean="0">
                <a:solidFill>
                  <a:srgbClr val="002060"/>
                </a:solidFill>
              </a:rPr>
              <a:t>residues</a:t>
            </a:r>
            <a:r>
              <a:rPr lang="nb-NO" sz="1100" dirty="0" smtClean="0">
                <a:solidFill>
                  <a:srgbClr val="002060"/>
                </a:solidFill>
              </a:rPr>
              <a:t> at p &lt; 6-8 </a:t>
            </a:r>
            <a:r>
              <a:rPr lang="nb-NO" sz="1100" dirty="0" err="1" smtClean="0">
                <a:solidFill>
                  <a:srgbClr val="002060"/>
                </a:solidFill>
              </a:rPr>
              <a:t>GPa</a:t>
            </a:r>
            <a:r>
              <a:rPr lang="nb-NO" sz="1100" dirty="0" smtClean="0">
                <a:solidFill>
                  <a:srgbClr val="002060"/>
                </a:solidFill>
              </a:rPr>
              <a:t> ?</a:t>
            </a:r>
          </a:p>
          <a:p>
            <a:pPr marL="228600" indent="-228600"/>
            <a:r>
              <a:rPr lang="nb-NO" sz="1100" dirty="0" smtClean="0">
                <a:solidFill>
                  <a:srgbClr val="002060"/>
                </a:solidFill>
              </a:rPr>
              <a:t>    </a:t>
            </a:r>
            <a:r>
              <a:rPr lang="nb-NO" sz="1000" dirty="0" smtClean="0">
                <a:solidFill>
                  <a:srgbClr val="002060"/>
                </a:solidFill>
              </a:rPr>
              <a:t>(Note that melting will stop well before p=0)</a:t>
            </a:r>
          </a:p>
          <a:p>
            <a:pPr marL="228600" indent="-228600">
              <a:lnSpc>
                <a:spcPts val="2000"/>
              </a:lnSpc>
            </a:pPr>
            <a:r>
              <a:rPr lang="nb-NO" sz="1100" dirty="0" smtClean="0">
                <a:solidFill>
                  <a:srgbClr val="002060"/>
                </a:solidFill>
              </a:rPr>
              <a:t>    </a:t>
            </a:r>
            <a:r>
              <a:rPr lang="nb-NO" sz="1100" dirty="0" smtClean="0">
                <a:solidFill>
                  <a:srgbClr val="3333FF"/>
                </a:solidFill>
              </a:rPr>
              <a:t>The </a:t>
            </a:r>
            <a:r>
              <a:rPr lang="nb-NO" sz="1100" dirty="0" err="1" smtClean="0">
                <a:solidFill>
                  <a:srgbClr val="3333FF"/>
                </a:solidFill>
              </a:rPr>
              <a:t>two</a:t>
            </a:r>
            <a:r>
              <a:rPr lang="nb-NO" sz="1100" dirty="0" smtClean="0">
                <a:solidFill>
                  <a:srgbClr val="3333FF"/>
                </a:solidFill>
              </a:rPr>
              <a:t> </a:t>
            </a:r>
            <a:r>
              <a:rPr lang="nb-NO" sz="1100" dirty="0" err="1" smtClean="0">
                <a:solidFill>
                  <a:srgbClr val="3333FF"/>
                </a:solidFill>
              </a:rPr>
              <a:t>main</a:t>
            </a:r>
            <a:r>
              <a:rPr lang="nb-NO" sz="1100" dirty="0" smtClean="0">
                <a:solidFill>
                  <a:srgbClr val="3333FF"/>
                </a:solidFill>
              </a:rPr>
              <a:t> minerals: </a:t>
            </a:r>
            <a:r>
              <a:rPr lang="nb-NO" sz="1100" u="sng" dirty="0" smtClean="0">
                <a:solidFill>
                  <a:srgbClr val="3333FF"/>
                </a:solidFill>
              </a:rPr>
              <a:t>                                                               </a:t>
            </a:r>
            <a:r>
              <a:rPr lang="nb-NO" sz="1100" dirty="0" smtClean="0">
                <a:solidFill>
                  <a:srgbClr val="3333FF"/>
                </a:solidFill>
              </a:rPr>
              <a:t>.      Rock </a:t>
            </a:r>
            <a:r>
              <a:rPr lang="nb-NO" sz="1100" dirty="0" err="1" smtClean="0">
                <a:solidFill>
                  <a:srgbClr val="3333FF"/>
                </a:solidFill>
              </a:rPr>
              <a:t>name</a:t>
            </a:r>
            <a:r>
              <a:rPr lang="nb-NO" sz="1100" dirty="0" smtClean="0">
                <a:solidFill>
                  <a:srgbClr val="3333FF"/>
                </a:solidFill>
              </a:rPr>
              <a:t>: </a:t>
            </a:r>
            <a:r>
              <a:rPr lang="nb-NO" sz="1100" u="sng" dirty="0" smtClean="0">
                <a:solidFill>
                  <a:srgbClr val="3333FF"/>
                </a:solidFill>
              </a:rPr>
              <a:t>                                       </a:t>
            </a:r>
            <a:r>
              <a:rPr lang="nb-NO" sz="1100" dirty="0" smtClean="0">
                <a:solidFill>
                  <a:srgbClr val="3333FF"/>
                </a:solidFill>
              </a:rPr>
              <a:t>.</a:t>
            </a:r>
          </a:p>
        </p:txBody>
      </p:sp>
      <p:pic>
        <p:nvPicPr>
          <p:cNvPr id="3075" name="Picture 3"/>
          <p:cNvPicPr>
            <a:picLocks noChangeAspect="1" noChangeArrowheads="1"/>
          </p:cNvPicPr>
          <p:nvPr/>
        </p:nvPicPr>
        <p:blipFill>
          <a:blip r:embed="rId2" cstate="print"/>
          <a:srcRect/>
          <a:stretch>
            <a:fillRect/>
          </a:stretch>
        </p:blipFill>
        <p:spPr bwMode="auto">
          <a:xfrm>
            <a:off x="180669" y="7545288"/>
            <a:ext cx="5048532" cy="2360712"/>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73152" y="456777"/>
            <a:ext cx="6668125" cy="3346580"/>
          </a:xfrm>
          <a:prstGeom prst="rect">
            <a:avLst/>
          </a:prstGeom>
          <a:noFill/>
          <a:ln w="9525">
            <a:noFill/>
            <a:miter lim="800000"/>
            <a:headEnd/>
            <a:tailEnd/>
          </a:ln>
        </p:spPr>
      </p:pic>
    </p:spTree>
    <p:extLst>
      <p:ext uri="{BB962C8B-B14F-4D97-AF65-F5344CB8AC3E}">
        <p14:creationId xmlns:p14="http://schemas.microsoft.com/office/powerpoint/2010/main" val="14609863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775" y="56456"/>
            <a:ext cx="6723438" cy="769441"/>
          </a:xfrm>
          <a:prstGeom prst="rect">
            <a:avLst/>
          </a:prstGeom>
          <a:noFill/>
        </p:spPr>
        <p:txBody>
          <a:bodyPr wrap="square" rtlCol="0">
            <a:spAutoFit/>
          </a:bodyPr>
          <a:lstStyle/>
          <a:p>
            <a:r>
              <a:rPr lang="nb-NO" sz="1100" b="1" dirty="0" smtClean="0">
                <a:cs typeface="Times New Roman" pitchFamily="18" charset="0"/>
              </a:rPr>
              <a:t>6. The system MgSiO</a:t>
            </a:r>
            <a:r>
              <a:rPr lang="nb-NO" sz="1100" b="1" baseline="-25000" dirty="0" smtClean="0">
                <a:cs typeface="Times New Roman" pitchFamily="18" charset="0"/>
              </a:rPr>
              <a:t>3</a:t>
            </a:r>
            <a:r>
              <a:rPr lang="nb-NO" sz="1100" b="1" dirty="0" smtClean="0">
                <a:cs typeface="Times New Roman" pitchFamily="18" charset="0"/>
              </a:rPr>
              <a:t>-Al</a:t>
            </a:r>
            <a:r>
              <a:rPr lang="nb-NO" sz="1100" b="1" baseline="-25000" dirty="0" smtClean="0">
                <a:cs typeface="Times New Roman" pitchFamily="18" charset="0"/>
              </a:rPr>
              <a:t>2</a:t>
            </a:r>
            <a:r>
              <a:rPr lang="nb-NO" sz="1100" b="1" dirty="0" smtClean="0">
                <a:cs typeface="Times New Roman" pitchFamily="18" charset="0"/>
              </a:rPr>
              <a:t>O</a:t>
            </a:r>
            <a:r>
              <a:rPr lang="nb-NO" sz="1100" b="1" baseline="-25000" dirty="0" smtClean="0">
                <a:cs typeface="Times New Roman" pitchFamily="18" charset="0"/>
              </a:rPr>
              <a:t>3</a:t>
            </a:r>
            <a:r>
              <a:rPr lang="nb-NO" sz="1100" b="1" dirty="0" smtClean="0">
                <a:cs typeface="Times New Roman" pitchFamily="18" charset="0"/>
              </a:rPr>
              <a:t> at 1773 K and 5-30 GPa</a:t>
            </a:r>
            <a:r>
              <a:rPr lang="nb-NO" sz="1100" i="1" dirty="0" smtClean="0">
                <a:cs typeface="Times New Roman" pitchFamily="18" charset="0"/>
              </a:rPr>
              <a:t>. </a:t>
            </a:r>
            <a:r>
              <a:rPr lang="nb-NO" sz="1050" b="1" dirty="0" smtClean="0">
                <a:cs typeface="Times New Roman" pitchFamily="18" charset="0"/>
              </a:rPr>
              <a:t>The small figure on the next page shows the entire system. </a:t>
            </a:r>
            <a:r>
              <a:rPr lang="nb-NO" sz="1050" dirty="0" smtClean="0">
                <a:cs typeface="Times New Roman" pitchFamily="18" charset="0"/>
              </a:rPr>
              <a:t> </a:t>
            </a:r>
          </a:p>
          <a:p>
            <a:r>
              <a:rPr lang="nb-NO" sz="1100" i="1" dirty="0">
                <a:cs typeface="Times New Roman" pitchFamily="18" charset="0"/>
              </a:rPr>
              <a:t> </a:t>
            </a:r>
            <a:r>
              <a:rPr lang="nb-NO" sz="1100" i="1" dirty="0" smtClean="0">
                <a:cs typeface="Times New Roman" pitchFamily="18" charset="0"/>
              </a:rPr>
              <a:t> </a:t>
            </a:r>
            <a:r>
              <a:rPr lang="nb-NO" sz="1100" dirty="0" smtClean="0">
                <a:cs typeface="Times New Roman" pitchFamily="18" charset="0"/>
              </a:rPr>
              <a:t>Abbreviations and compositions: px, sp, qz, st, ga, wd, ak, bm and co: pyroxene, spinel (stoichiometric MgAl</a:t>
            </a:r>
            <a:r>
              <a:rPr lang="nb-NO" sz="1100" baseline="-25000" dirty="0" smtClean="0">
                <a:cs typeface="Times New Roman" pitchFamily="18" charset="0"/>
              </a:rPr>
              <a:t>2</a:t>
            </a:r>
            <a:r>
              <a:rPr lang="nb-NO" sz="1100" dirty="0" smtClean="0">
                <a:cs typeface="Times New Roman" pitchFamily="18" charset="0"/>
              </a:rPr>
              <a:t>O</a:t>
            </a:r>
            <a:r>
              <a:rPr lang="nb-NO" sz="1100" baseline="-25000" dirty="0" smtClean="0">
                <a:cs typeface="Times New Roman" pitchFamily="18" charset="0"/>
              </a:rPr>
              <a:t>4</a:t>
            </a:r>
            <a:r>
              <a:rPr lang="nb-NO" sz="1100" dirty="0" smtClean="0">
                <a:cs typeface="Times New Roman" pitchFamily="18" charset="0"/>
              </a:rPr>
              <a:t>),</a:t>
            </a:r>
          </a:p>
          <a:p>
            <a:r>
              <a:rPr lang="nb-NO" sz="1100" dirty="0">
                <a:cs typeface="Times New Roman" pitchFamily="18" charset="0"/>
              </a:rPr>
              <a:t> </a:t>
            </a:r>
            <a:r>
              <a:rPr lang="nb-NO" sz="1100" dirty="0" smtClean="0">
                <a:cs typeface="Times New Roman" pitchFamily="18" charset="0"/>
              </a:rPr>
              <a:t> quartz and stishivite (both stoichiometric SiO</a:t>
            </a:r>
            <a:r>
              <a:rPr lang="nb-NO" sz="1100" baseline="-25000" dirty="0">
                <a:cs typeface="Times New Roman" pitchFamily="18" charset="0"/>
              </a:rPr>
              <a:t>2</a:t>
            </a:r>
            <a:r>
              <a:rPr lang="nb-NO" sz="1100" dirty="0" smtClean="0">
                <a:cs typeface="Times New Roman" pitchFamily="18" charset="0"/>
              </a:rPr>
              <a:t>), garnet, wadsleyite </a:t>
            </a:r>
            <a:r>
              <a:rPr lang="nb-NO" sz="1100" dirty="0">
                <a:cs typeface="Times New Roman" pitchFamily="18" charset="0"/>
              </a:rPr>
              <a:t>(stoichiometric </a:t>
            </a:r>
            <a:r>
              <a:rPr lang="nb-NO" sz="1100" dirty="0" smtClean="0">
                <a:cs typeface="Times New Roman" pitchFamily="18" charset="0"/>
              </a:rPr>
              <a:t>Mg</a:t>
            </a:r>
            <a:r>
              <a:rPr lang="nb-NO" sz="1100" baseline="-25000" dirty="0" smtClean="0">
                <a:cs typeface="Times New Roman" pitchFamily="18" charset="0"/>
              </a:rPr>
              <a:t>2</a:t>
            </a:r>
            <a:r>
              <a:rPr lang="nb-NO" sz="1100" dirty="0" smtClean="0">
                <a:cs typeface="Times New Roman" pitchFamily="18" charset="0"/>
              </a:rPr>
              <a:t>SiO</a:t>
            </a:r>
            <a:r>
              <a:rPr lang="nb-NO" sz="1100" baseline="-25000" dirty="0" smtClean="0">
                <a:cs typeface="Times New Roman" pitchFamily="18" charset="0"/>
              </a:rPr>
              <a:t>4</a:t>
            </a:r>
            <a:r>
              <a:rPr lang="nb-NO" sz="1100" dirty="0" smtClean="0">
                <a:cs typeface="Times New Roman" pitchFamily="18" charset="0"/>
              </a:rPr>
              <a:t>), akimotoite,</a:t>
            </a:r>
          </a:p>
          <a:p>
            <a:r>
              <a:rPr lang="nb-NO" sz="1100" dirty="0">
                <a:cs typeface="Times New Roman" pitchFamily="18" charset="0"/>
              </a:rPr>
              <a:t> </a:t>
            </a:r>
            <a:r>
              <a:rPr lang="nb-NO" sz="1100" dirty="0" smtClean="0">
                <a:cs typeface="Times New Roman" pitchFamily="18" charset="0"/>
              </a:rPr>
              <a:t> bridgmanite and corundum (at 27 GPa: </a:t>
            </a:r>
            <a:r>
              <a:rPr lang="nb-NO" sz="1100" b="1" dirty="0" smtClean="0">
                <a:cs typeface="Times New Roman" pitchFamily="18" charset="0"/>
              </a:rPr>
              <a:t>80 mol% Al</a:t>
            </a:r>
            <a:r>
              <a:rPr lang="nb-NO" sz="1100" b="1" baseline="-25000" dirty="0" smtClean="0">
                <a:cs typeface="Times New Roman" pitchFamily="18" charset="0"/>
              </a:rPr>
              <a:t>2</a:t>
            </a:r>
            <a:r>
              <a:rPr lang="nb-NO" sz="1100" b="1" dirty="0" smtClean="0">
                <a:cs typeface="Times New Roman" pitchFamily="18" charset="0"/>
              </a:rPr>
              <a:t>O</a:t>
            </a:r>
            <a:r>
              <a:rPr lang="nb-NO" sz="1100" b="1" baseline="-25000" dirty="0" smtClean="0">
                <a:cs typeface="Times New Roman" pitchFamily="18" charset="0"/>
              </a:rPr>
              <a:t>3</a:t>
            </a:r>
            <a:r>
              <a:rPr lang="nb-NO" sz="1100" dirty="0" smtClean="0">
                <a:cs typeface="Times New Roman" pitchFamily="18" charset="0"/>
              </a:rPr>
              <a:t>,</a:t>
            </a:r>
            <a:r>
              <a:rPr lang="nb-NO" sz="1100" b="1" dirty="0" smtClean="0">
                <a:cs typeface="Times New Roman" pitchFamily="18" charset="0"/>
              </a:rPr>
              <a:t> co</a:t>
            </a:r>
            <a:r>
              <a:rPr lang="nb-NO" sz="1100" b="1" baseline="-25000" dirty="0" smtClean="0">
                <a:cs typeface="Times New Roman" pitchFamily="18" charset="0"/>
              </a:rPr>
              <a:t>80</a:t>
            </a:r>
            <a:r>
              <a:rPr lang="nb-NO" sz="1100" dirty="0" smtClean="0">
                <a:cs typeface="Times New Roman" pitchFamily="18" charset="0"/>
              </a:rPr>
              <a:t>), respectively.</a:t>
            </a:r>
            <a:endParaRPr lang="nb-NO" sz="1100" dirty="0"/>
          </a:p>
        </p:txBody>
      </p:sp>
      <p:pic>
        <p:nvPicPr>
          <p:cNvPr id="3077" name="Picture 5" descr="M:\pc\Dokumenter\Adobe-Illustr-figures\Experimental-PhaseRel\PhaseRel\Subsol-FeiB-Stixrude\Pet-En-Py-ne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75" y="939853"/>
            <a:ext cx="5976664" cy="89204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98744" y="7920417"/>
            <a:ext cx="1545616" cy="584775"/>
          </a:xfrm>
          <a:prstGeom prst="rect">
            <a:avLst/>
          </a:prstGeom>
          <a:noFill/>
        </p:spPr>
        <p:txBody>
          <a:bodyPr wrap="none" rtlCol="0">
            <a:spAutoFit/>
          </a:bodyPr>
          <a:lstStyle/>
          <a:p>
            <a:r>
              <a:rPr lang="nb-NO" sz="3200" dirty="0" smtClean="0">
                <a:solidFill>
                  <a:srgbClr val="FF0000"/>
                </a:solidFill>
              </a:rPr>
              <a:t>1500 °C</a:t>
            </a:r>
            <a:endParaRPr lang="en-GB" sz="3200" dirty="0">
              <a:solidFill>
                <a:srgbClr val="FF0000"/>
              </a:solidFill>
            </a:endParaRPr>
          </a:p>
        </p:txBody>
      </p:sp>
      <p:sp>
        <p:nvSpPr>
          <p:cNvPr id="4" name="TextBox 3"/>
          <p:cNvSpPr txBox="1"/>
          <p:nvPr/>
        </p:nvSpPr>
        <p:spPr>
          <a:xfrm>
            <a:off x="5977552" y="5230806"/>
            <a:ext cx="822661" cy="338554"/>
          </a:xfrm>
          <a:prstGeom prst="rect">
            <a:avLst/>
          </a:prstGeom>
          <a:noFill/>
        </p:spPr>
        <p:txBody>
          <a:bodyPr wrap="none" rtlCol="0">
            <a:spAutoFit/>
          </a:bodyPr>
          <a:lstStyle/>
          <a:p>
            <a:r>
              <a:rPr lang="nb-NO" sz="1600" b="1" dirty="0" smtClean="0"/>
              <a:t>Fig. </a:t>
            </a:r>
            <a:r>
              <a:rPr lang="nb-NO" sz="1600" b="1" dirty="0" smtClean="0"/>
              <a:t>6A</a:t>
            </a:r>
            <a:endParaRPr lang="en-GB" sz="1600" b="1" dirty="0"/>
          </a:p>
        </p:txBody>
      </p:sp>
    </p:spTree>
    <p:extLst>
      <p:ext uri="{BB962C8B-B14F-4D97-AF65-F5344CB8AC3E}">
        <p14:creationId xmlns:p14="http://schemas.microsoft.com/office/powerpoint/2010/main" val="3087245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pc\Dokumenter\Adobe-Illustr-figures\Experimental-PhaseRel\PhaseRel\Subsol-FeiB-Stixrude\Stix11-pX-EnCor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648" y="102373"/>
            <a:ext cx="3073849" cy="41367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247" y="6988430"/>
            <a:ext cx="6792179" cy="2849498"/>
          </a:xfrm>
          <a:prstGeom prst="rect">
            <a:avLst/>
          </a:prstGeom>
          <a:noFill/>
        </p:spPr>
        <p:txBody>
          <a:bodyPr wrap="square" rtlCol="0">
            <a:spAutoFit/>
          </a:bodyPr>
          <a:lstStyle/>
          <a:p>
            <a:pPr>
              <a:lnSpc>
                <a:spcPts val="1200"/>
              </a:lnSpc>
            </a:pPr>
            <a:r>
              <a:rPr lang="nb-NO" sz="1100" dirty="0" smtClean="0"/>
              <a:t>e. </a:t>
            </a:r>
            <a:r>
              <a:rPr lang="nb-NO" sz="1100" dirty="0" err="1" smtClean="0"/>
              <a:t>Give</a:t>
            </a:r>
            <a:r>
              <a:rPr lang="nb-NO" sz="1100" dirty="0" smtClean="0"/>
              <a:t> </a:t>
            </a:r>
            <a:r>
              <a:rPr lang="nb-NO" sz="1100" dirty="0" err="1" smtClean="0"/>
              <a:t>the</a:t>
            </a:r>
            <a:r>
              <a:rPr lang="nb-NO" sz="1100" dirty="0"/>
              <a:t> </a:t>
            </a:r>
            <a:r>
              <a:rPr lang="nb-NO" sz="1100" dirty="0" err="1" smtClean="0"/>
              <a:t>compositions</a:t>
            </a:r>
            <a:r>
              <a:rPr lang="nb-NO" sz="1100" dirty="0" smtClean="0"/>
              <a:t> and </a:t>
            </a:r>
            <a:r>
              <a:rPr lang="nb-NO" sz="1100" dirty="0" err="1" smtClean="0"/>
              <a:t>proportions</a:t>
            </a:r>
            <a:r>
              <a:rPr lang="nb-NO" sz="1100" dirty="0" smtClean="0"/>
              <a:t> (%) </a:t>
            </a:r>
            <a:r>
              <a:rPr lang="nb-NO" sz="1100" dirty="0" err="1" smtClean="0"/>
              <a:t>of</a:t>
            </a:r>
            <a:r>
              <a:rPr lang="nb-NO" sz="1100" dirty="0" smtClean="0"/>
              <a:t> </a:t>
            </a:r>
            <a:r>
              <a:rPr lang="nb-NO" sz="1100" dirty="0" err="1" smtClean="0"/>
              <a:t>the</a:t>
            </a:r>
            <a:r>
              <a:rPr lang="nb-NO" sz="1100" dirty="0" smtClean="0"/>
              <a:t> </a:t>
            </a:r>
            <a:r>
              <a:rPr lang="nb-NO" sz="1100" dirty="0" err="1" smtClean="0"/>
              <a:t>equilibrium</a:t>
            </a:r>
            <a:r>
              <a:rPr lang="nb-NO" sz="1100" dirty="0" smtClean="0"/>
              <a:t> </a:t>
            </a:r>
            <a:r>
              <a:rPr lang="nb-NO" sz="1100" dirty="0" err="1" smtClean="0"/>
              <a:t>phases</a:t>
            </a:r>
            <a:r>
              <a:rPr lang="nb-NO" sz="1100" dirty="0" smtClean="0"/>
              <a:t> for a bulk </a:t>
            </a:r>
            <a:r>
              <a:rPr lang="nb-NO" sz="1100" dirty="0" err="1" smtClean="0"/>
              <a:t>composition</a:t>
            </a:r>
            <a:r>
              <a:rPr lang="nb-NO" sz="1100" dirty="0" smtClean="0"/>
              <a:t> </a:t>
            </a:r>
            <a:r>
              <a:rPr lang="nb-NO" sz="1100" dirty="0" err="1" smtClean="0"/>
              <a:t>of</a:t>
            </a:r>
            <a:r>
              <a:rPr lang="nb-NO" sz="1100" dirty="0" smtClean="0"/>
              <a:t> 10 </a:t>
            </a:r>
            <a:r>
              <a:rPr lang="nb-NO" sz="1100" dirty="0"/>
              <a:t>% </a:t>
            </a:r>
            <a:r>
              <a:rPr lang="nb-NO" sz="1100" dirty="0" smtClean="0"/>
              <a:t>Al</a:t>
            </a:r>
            <a:r>
              <a:rPr lang="nb-NO" sz="1100" baseline="-25000" dirty="0" smtClean="0"/>
              <a:t>2</a:t>
            </a:r>
            <a:r>
              <a:rPr lang="nb-NO" sz="1100" dirty="0" smtClean="0"/>
              <a:t>O</a:t>
            </a:r>
            <a:r>
              <a:rPr lang="nb-NO" sz="1100" baseline="-25000" dirty="0" smtClean="0"/>
              <a:t>3</a:t>
            </a:r>
            <a:endParaRPr lang="nb-NO" sz="1100" dirty="0"/>
          </a:p>
          <a:p>
            <a:pPr>
              <a:lnSpc>
                <a:spcPts val="1200"/>
              </a:lnSpc>
            </a:pPr>
            <a:r>
              <a:rPr lang="nb-NO" sz="1100" dirty="0" smtClean="0"/>
              <a:t>   (</a:t>
            </a:r>
            <a:r>
              <a:rPr lang="nb-NO" sz="1100" dirty="0" err="1" smtClean="0"/>
              <a:t>abbreviated</a:t>
            </a:r>
            <a:r>
              <a:rPr lang="nb-NO" sz="1100" dirty="0" smtClean="0"/>
              <a:t>: </a:t>
            </a:r>
            <a:r>
              <a:rPr lang="nb-NO" sz="1100" b="1" dirty="0" smtClean="0"/>
              <a:t>bc</a:t>
            </a:r>
            <a:r>
              <a:rPr lang="nb-NO" sz="1100" b="1" baseline="-25000" dirty="0" smtClean="0"/>
              <a:t>10</a:t>
            </a:r>
            <a:r>
              <a:rPr lang="nb-NO" sz="1100" dirty="0" smtClean="0"/>
              <a:t>) at 1773 K and </a:t>
            </a:r>
            <a:r>
              <a:rPr lang="nb-NO" sz="1100" dirty="0" err="1" smtClean="0"/>
              <a:t>the</a:t>
            </a:r>
            <a:r>
              <a:rPr lang="nb-NO" sz="1100" dirty="0" smtClean="0"/>
              <a:t> given </a:t>
            </a:r>
            <a:r>
              <a:rPr lang="nb-NO" sz="1100" dirty="0" err="1" smtClean="0"/>
              <a:t>pressures</a:t>
            </a:r>
            <a:r>
              <a:rPr lang="nb-NO" sz="1100" dirty="0" smtClean="0"/>
              <a:t>.  </a:t>
            </a:r>
            <a:r>
              <a:rPr lang="nb-NO" sz="1100" dirty="0" err="1" smtClean="0"/>
              <a:t>Use</a:t>
            </a:r>
            <a:r>
              <a:rPr lang="nb-NO" sz="1100" dirty="0" smtClean="0"/>
              <a:t> </a:t>
            </a:r>
            <a:r>
              <a:rPr lang="nb-NO" sz="1100" dirty="0" err="1" smtClean="0"/>
              <a:t>numbers</a:t>
            </a:r>
            <a:r>
              <a:rPr lang="nb-NO" sz="1100" dirty="0" smtClean="0"/>
              <a:t> </a:t>
            </a:r>
            <a:r>
              <a:rPr lang="nb-NO" sz="1100" dirty="0" err="1" smtClean="0"/>
              <a:t>rounded</a:t>
            </a:r>
            <a:r>
              <a:rPr lang="nb-NO" sz="1100" dirty="0" smtClean="0"/>
              <a:t> </a:t>
            </a:r>
            <a:r>
              <a:rPr lang="nb-NO" sz="1100" dirty="0" err="1" smtClean="0"/>
              <a:t>off</a:t>
            </a:r>
            <a:r>
              <a:rPr lang="nb-NO" sz="1100" dirty="0" smtClean="0"/>
              <a:t> to </a:t>
            </a:r>
            <a:r>
              <a:rPr lang="nb-NO" sz="1100" dirty="0" err="1" smtClean="0"/>
              <a:t>one</a:t>
            </a:r>
            <a:r>
              <a:rPr lang="nb-NO" sz="1100" dirty="0" smtClean="0"/>
              <a:t> </a:t>
            </a:r>
            <a:r>
              <a:rPr lang="nb-NO" sz="1100" dirty="0" err="1" smtClean="0"/>
              <a:t>decimal</a:t>
            </a:r>
            <a:r>
              <a:rPr lang="nb-NO" sz="1100" dirty="0"/>
              <a:t>. </a:t>
            </a:r>
            <a:r>
              <a:rPr lang="nb-NO" sz="1100" dirty="0" err="1" smtClean="0"/>
              <a:t>You</a:t>
            </a:r>
            <a:r>
              <a:rPr lang="nb-NO" sz="1100" dirty="0" smtClean="0"/>
              <a:t> </a:t>
            </a:r>
            <a:r>
              <a:rPr lang="nb-NO" sz="1100" dirty="0" err="1" smtClean="0"/>
              <a:t>should</a:t>
            </a:r>
            <a:r>
              <a:rPr lang="nb-NO" sz="1100" dirty="0" smtClean="0"/>
              <a:t> </a:t>
            </a:r>
            <a:r>
              <a:rPr lang="nb-NO" sz="1100" dirty="0" err="1" smtClean="0"/>
              <a:t>give</a:t>
            </a:r>
            <a:endParaRPr lang="nb-NO" sz="1100" dirty="0"/>
          </a:p>
          <a:p>
            <a:pPr>
              <a:lnSpc>
                <a:spcPts val="1200"/>
              </a:lnSpc>
            </a:pPr>
            <a:r>
              <a:rPr lang="nb-NO" sz="1100" dirty="0" smtClean="0"/>
              <a:t>   the phase (mineral) compositions as mol% Al</a:t>
            </a:r>
            <a:r>
              <a:rPr lang="nb-NO" sz="1100" baseline="-25000" dirty="0" smtClean="0"/>
              <a:t>2</a:t>
            </a:r>
            <a:r>
              <a:rPr lang="nb-NO" sz="1100" dirty="0" smtClean="0"/>
              <a:t>O</a:t>
            </a:r>
            <a:r>
              <a:rPr lang="nb-NO" sz="1100" baseline="-25000" dirty="0" smtClean="0"/>
              <a:t>3</a:t>
            </a:r>
            <a:r>
              <a:rPr lang="nb-NO" sz="1100" dirty="0" smtClean="0"/>
              <a:t> as </a:t>
            </a:r>
            <a:r>
              <a:rPr lang="nb-NO" sz="1100" dirty="0"/>
              <a:t>subscripts to the phase </a:t>
            </a:r>
            <a:r>
              <a:rPr lang="nb-NO" sz="1100" dirty="0" smtClean="0"/>
              <a:t>abbreviation (e.g. </a:t>
            </a:r>
            <a:r>
              <a:rPr lang="nb-NO" sz="1100" b="1" dirty="0" smtClean="0"/>
              <a:t>px</a:t>
            </a:r>
            <a:r>
              <a:rPr lang="nb-NO" sz="1100" b="1" baseline="-25000" dirty="0" smtClean="0"/>
              <a:t>20</a:t>
            </a:r>
            <a:r>
              <a:rPr lang="nb-NO" sz="1100" dirty="0" smtClean="0"/>
              <a:t>).</a:t>
            </a:r>
            <a:endParaRPr lang="nb-NO" sz="1100" dirty="0"/>
          </a:p>
          <a:p>
            <a:pPr>
              <a:lnSpc>
                <a:spcPts val="1200"/>
              </a:lnSpc>
            </a:pPr>
            <a:r>
              <a:rPr lang="nb-NO" sz="1100" dirty="0" smtClean="0"/>
              <a:t>   Assume that the solid solution range for corundum at 27 GPa is </a:t>
            </a:r>
            <a:r>
              <a:rPr lang="nb-NO" sz="1100" b="1" dirty="0" smtClean="0"/>
              <a:t>co</a:t>
            </a:r>
            <a:r>
              <a:rPr lang="nb-NO" sz="1100" b="1" baseline="-25000" dirty="0" smtClean="0"/>
              <a:t>80</a:t>
            </a:r>
            <a:r>
              <a:rPr lang="nb-NO" sz="1100" dirty="0" smtClean="0"/>
              <a:t> at 27 GPa  </a:t>
            </a:r>
            <a:endParaRPr lang="nb-NO" sz="1100" dirty="0">
              <a:solidFill>
                <a:srgbClr val="3333FF"/>
              </a:solidFill>
            </a:endParaRPr>
          </a:p>
          <a:p>
            <a:pPr>
              <a:lnSpc>
                <a:spcPts val="3000"/>
              </a:lnSpc>
            </a:pPr>
            <a:r>
              <a:rPr lang="nb-NO" sz="1100" dirty="0" smtClean="0">
                <a:solidFill>
                  <a:srgbClr val="3333FF"/>
                </a:solidFill>
              </a:rPr>
              <a:t> </a:t>
            </a:r>
            <a:r>
              <a:rPr lang="nb-NO" sz="1100" dirty="0" smtClean="0"/>
              <a:t>20.0 </a:t>
            </a:r>
            <a:r>
              <a:rPr lang="nb-NO" sz="1100" dirty="0"/>
              <a:t>GPa:</a:t>
            </a:r>
            <a:r>
              <a:rPr lang="nb-NO" sz="1100" u="sng" dirty="0"/>
              <a:t> </a:t>
            </a:r>
            <a:r>
              <a:rPr lang="nb-NO" sz="1100" u="sng" dirty="0" smtClean="0"/>
              <a:t>                                                                      </a:t>
            </a:r>
            <a:r>
              <a:rPr lang="nb-NO" sz="1100" dirty="0" smtClean="0"/>
              <a:t>   23.5 </a:t>
            </a:r>
            <a:r>
              <a:rPr lang="nb-NO" sz="1100" dirty="0"/>
              <a:t>GPa</a:t>
            </a:r>
            <a:r>
              <a:rPr lang="nb-NO" sz="1100" dirty="0" smtClean="0"/>
              <a:t>:</a:t>
            </a:r>
            <a:r>
              <a:rPr lang="nb-NO" sz="1100" u="sng" dirty="0" smtClean="0"/>
              <a:t>                                                                                </a:t>
            </a:r>
            <a:r>
              <a:rPr lang="nb-NO" sz="1100" dirty="0" smtClean="0"/>
              <a:t>.</a:t>
            </a:r>
            <a:endParaRPr lang="nb-NO" sz="1100" dirty="0" smtClean="0">
              <a:solidFill>
                <a:srgbClr val="3333FF"/>
              </a:solidFill>
            </a:endParaRPr>
          </a:p>
          <a:p>
            <a:pPr>
              <a:lnSpc>
                <a:spcPts val="3000"/>
              </a:lnSpc>
            </a:pPr>
            <a:r>
              <a:rPr lang="nb-NO" sz="1100" dirty="0" smtClean="0">
                <a:solidFill>
                  <a:srgbClr val="3333FF"/>
                </a:solidFill>
              </a:rPr>
              <a:t> </a:t>
            </a:r>
            <a:r>
              <a:rPr lang="nb-NO" sz="1100" dirty="0" smtClean="0"/>
              <a:t>26.5 </a:t>
            </a:r>
            <a:r>
              <a:rPr lang="nb-NO" sz="1100" dirty="0"/>
              <a:t>GPa:</a:t>
            </a:r>
            <a:r>
              <a:rPr lang="nb-NO" sz="1100" u="sng" dirty="0"/>
              <a:t>                                                             </a:t>
            </a:r>
            <a:r>
              <a:rPr lang="nb-NO" sz="1100" u="sng" dirty="0" smtClean="0"/>
              <a:t>         </a:t>
            </a:r>
            <a:r>
              <a:rPr lang="nb-NO" sz="1100" dirty="0" smtClean="0"/>
              <a:t>   27.0 </a:t>
            </a:r>
            <a:r>
              <a:rPr lang="nb-NO" sz="1100" dirty="0"/>
              <a:t>GPa:</a:t>
            </a:r>
            <a:r>
              <a:rPr lang="nb-NO" sz="1100" u="sng" dirty="0"/>
              <a:t>                                                                                </a:t>
            </a:r>
            <a:r>
              <a:rPr lang="nb-NO" sz="1100" dirty="0" smtClean="0"/>
              <a:t>.</a:t>
            </a:r>
          </a:p>
          <a:p>
            <a:pPr>
              <a:lnSpc>
                <a:spcPts val="2200"/>
              </a:lnSpc>
            </a:pPr>
            <a:r>
              <a:rPr lang="nb-NO" sz="1100" dirty="0" smtClean="0"/>
              <a:t>f.  </a:t>
            </a:r>
            <a:r>
              <a:rPr lang="nb-NO" sz="1100" dirty="0"/>
              <a:t>At 1 GPa, the assemblage spinel+quarts </a:t>
            </a:r>
            <a:r>
              <a:rPr lang="nb-NO" sz="1100" dirty="0" smtClean="0"/>
              <a:t>(MgAl</a:t>
            </a:r>
            <a:r>
              <a:rPr lang="nb-NO" sz="1100" baseline="-25000" dirty="0" smtClean="0"/>
              <a:t>2</a:t>
            </a:r>
            <a:r>
              <a:rPr lang="nb-NO" sz="1100" dirty="0" smtClean="0"/>
              <a:t>O</a:t>
            </a:r>
            <a:r>
              <a:rPr lang="nb-NO" sz="1100" baseline="-25000" dirty="0" smtClean="0"/>
              <a:t>4</a:t>
            </a:r>
            <a:r>
              <a:rPr lang="nb-NO" sz="1100" dirty="0" smtClean="0"/>
              <a:t>+SiO</a:t>
            </a:r>
            <a:r>
              <a:rPr lang="nb-NO" sz="1100" baseline="-25000" dirty="0" smtClean="0"/>
              <a:t>2</a:t>
            </a:r>
            <a:r>
              <a:rPr lang="nb-NO" sz="1100" dirty="0"/>
              <a:t>) lies outside </a:t>
            </a:r>
            <a:r>
              <a:rPr lang="nb-NO" sz="1100" dirty="0" smtClean="0"/>
              <a:t>(to </a:t>
            </a:r>
            <a:r>
              <a:rPr lang="nb-NO" sz="1100" dirty="0"/>
              <a:t>the right of) </a:t>
            </a:r>
            <a:r>
              <a:rPr lang="nb-NO" sz="1100" dirty="0" smtClean="0"/>
              <a:t>the shown phase </a:t>
            </a:r>
            <a:r>
              <a:rPr lang="nb-NO" sz="1100" dirty="0"/>
              <a:t>diagram.</a:t>
            </a:r>
          </a:p>
          <a:p>
            <a:pPr>
              <a:lnSpc>
                <a:spcPts val="1800"/>
              </a:lnSpc>
            </a:pPr>
            <a:r>
              <a:rPr lang="nb-NO" sz="1100" dirty="0"/>
              <a:t>  </a:t>
            </a:r>
            <a:r>
              <a:rPr lang="nb-NO" sz="1100" dirty="0" smtClean="0"/>
              <a:t> Give </a:t>
            </a:r>
            <a:r>
              <a:rPr lang="nb-NO" sz="1100" dirty="0"/>
              <a:t>mol% Al</a:t>
            </a:r>
            <a:r>
              <a:rPr lang="nb-NO" sz="1100" baseline="-25000" dirty="0"/>
              <a:t>2</a:t>
            </a:r>
            <a:r>
              <a:rPr lang="nb-NO" sz="1100" dirty="0"/>
              <a:t>O</a:t>
            </a:r>
            <a:r>
              <a:rPr lang="nb-NO" sz="1100" baseline="-25000" dirty="0"/>
              <a:t>3</a:t>
            </a:r>
            <a:r>
              <a:rPr lang="nb-NO" sz="1100" dirty="0"/>
              <a:t> for </a:t>
            </a:r>
            <a:r>
              <a:rPr lang="nb-NO" sz="1100" dirty="0" smtClean="0"/>
              <a:t>this </a:t>
            </a:r>
            <a:r>
              <a:rPr lang="nb-NO" sz="1100" dirty="0"/>
              <a:t>pure assemblage on the MgSiO</a:t>
            </a:r>
            <a:r>
              <a:rPr lang="nb-NO" sz="1100" baseline="-25000" dirty="0"/>
              <a:t>3</a:t>
            </a:r>
            <a:r>
              <a:rPr lang="nb-NO" sz="1100" dirty="0"/>
              <a:t>-Al</a:t>
            </a:r>
            <a:r>
              <a:rPr lang="nb-NO" sz="1100" baseline="-25000" dirty="0"/>
              <a:t>2</a:t>
            </a:r>
            <a:r>
              <a:rPr lang="nb-NO" sz="1100" dirty="0"/>
              <a:t>O</a:t>
            </a:r>
            <a:r>
              <a:rPr lang="nb-NO" sz="1100" baseline="-25000" dirty="0"/>
              <a:t>3</a:t>
            </a:r>
            <a:r>
              <a:rPr lang="nb-NO" sz="1100" dirty="0"/>
              <a:t> join: </a:t>
            </a:r>
            <a:r>
              <a:rPr lang="nb-NO" sz="1100" u="sng" dirty="0"/>
              <a:t>           </a:t>
            </a:r>
            <a:r>
              <a:rPr lang="nb-NO" sz="1100" dirty="0"/>
              <a:t> and the mol ratio of sp/qz: </a:t>
            </a:r>
            <a:r>
              <a:rPr lang="nb-NO" sz="1100" u="sng" dirty="0"/>
              <a:t>           </a:t>
            </a:r>
            <a:r>
              <a:rPr lang="nb-NO" sz="1100" dirty="0"/>
              <a:t>.</a:t>
            </a:r>
            <a:endParaRPr lang="nb-NO" sz="1100" b="1" dirty="0"/>
          </a:p>
          <a:p>
            <a:pPr>
              <a:lnSpc>
                <a:spcPts val="1600"/>
              </a:lnSpc>
            </a:pPr>
            <a:endParaRPr lang="nb-NO" sz="1100" dirty="0"/>
          </a:p>
          <a:p>
            <a:pPr>
              <a:lnSpc>
                <a:spcPts val="1600"/>
              </a:lnSpc>
            </a:pPr>
            <a:r>
              <a:rPr lang="nb-NO" sz="1100" dirty="0" smtClean="0"/>
              <a:t>  </a:t>
            </a:r>
            <a:r>
              <a:rPr lang="nb-NO" sz="1100" dirty="0"/>
              <a:t>Give the compositions and proportions (%) of </a:t>
            </a:r>
            <a:r>
              <a:rPr lang="nb-NO" sz="1100" dirty="0" smtClean="0"/>
              <a:t>pyroxene and the combined sp+qz assemblage for a bulk composition</a:t>
            </a:r>
          </a:p>
          <a:p>
            <a:pPr>
              <a:lnSpc>
                <a:spcPts val="1600"/>
              </a:lnSpc>
            </a:pPr>
            <a:r>
              <a:rPr lang="nb-NO" sz="1100" dirty="0"/>
              <a:t> </a:t>
            </a:r>
            <a:r>
              <a:rPr lang="nb-NO" sz="1100" dirty="0" smtClean="0"/>
              <a:t>  of 25% </a:t>
            </a:r>
            <a:r>
              <a:rPr lang="nb-NO" sz="1100" dirty="0"/>
              <a:t>Al</a:t>
            </a:r>
            <a:r>
              <a:rPr lang="nb-NO" sz="1100" baseline="-25000" dirty="0"/>
              <a:t>2</a:t>
            </a:r>
            <a:r>
              <a:rPr lang="nb-NO" sz="1100" dirty="0"/>
              <a:t>O</a:t>
            </a:r>
            <a:r>
              <a:rPr lang="nb-NO" sz="1100" baseline="-25000" dirty="0"/>
              <a:t>3</a:t>
            </a:r>
            <a:r>
              <a:rPr lang="nb-NO" sz="1100" dirty="0" smtClean="0"/>
              <a:t> (</a:t>
            </a:r>
            <a:r>
              <a:rPr lang="nb-NO" sz="1100" b="1" dirty="0" smtClean="0"/>
              <a:t>bc</a:t>
            </a:r>
            <a:r>
              <a:rPr lang="nb-NO" sz="1100" b="1" baseline="-25000" dirty="0" smtClean="0"/>
              <a:t>10</a:t>
            </a:r>
            <a:r>
              <a:rPr lang="nb-NO" sz="1100" dirty="0" smtClean="0"/>
              <a:t>):</a:t>
            </a:r>
          </a:p>
          <a:p>
            <a:pPr>
              <a:lnSpc>
                <a:spcPts val="1900"/>
              </a:lnSpc>
            </a:pPr>
            <a:r>
              <a:rPr lang="nb-NO" sz="1200" dirty="0"/>
              <a:t> </a:t>
            </a:r>
            <a:r>
              <a:rPr lang="nb-NO" sz="1200" dirty="0" smtClean="0"/>
              <a:t>  </a:t>
            </a:r>
            <a:r>
              <a:rPr lang="nb-NO" sz="1200" u="sng" dirty="0" smtClean="0"/>
              <a:t>                px               +               (sp-qz)            </a:t>
            </a:r>
            <a:r>
              <a:rPr lang="nb-NO" sz="1100" dirty="0" smtClean="0"/>
              <a:t>.</a:t>
            </a:r>
          </a:p>
        </p:txBody>
      </p:sp>
      <p:sp>
        <p:nvSpPr>
          <p:cNvPr id="5" name="TextBox 4"/>
          <p:cNvSpPr txBox="1"/>
          <p:nvPr/>
        </p:nvSpPr>
        <p:spPr>
          <a:xfrm>
            <a:off x="42176" y="4496267"/>
            <a:ext cx="6793101" cy="2354491"/>
          </a:xfrm>
          <a:prstGeom prst="rect">
            <a:avLst/>
          </a:prstGeom>
          <a:noFill/>
        </p:spPr>
        <p:txBody>
          <a:bodyPr wrap="square" rtlCol="0">
            <a:spAutoFit/>
          </a:bodyPr>
          <a:lstStyle/>
          <a:p>
            <a:r>
              <a:rPr lang="nb-NO" sz="1100" dirty="0" smtClean="0"/>
              <a:t>a. The </a:t>
            </a:r>
            <a:r>
              <a:rPr lang="nb-NO" sz="1100" dirty="0" err="1" smtClean="0"/>
              <a:t>generalized</a:t>
            </a:r>
            <a:r>
              <a:rPr lang="nb-NO" sz="1100" dirty="0" smtClean="0"/>
              <a:t> garnet </a:t>
            </a:r>
            <a:r>
              <a:rPr lang="nb-NO" sz="1100" dirty="0" err="1" smtClean="0"/>
              <a:t>formula</a:t>
            </a:r>
            <a:r>
              <a:rPr lang="nb-NO" sz="1100" dirty="0" smtClean="0"/>
              <a:t> is A</a:t>
            </a:r>
            <a:r>
              <a:rPr lang="nb-NO" sz="1100" baseline="-25000" dirty="0" smtClean="0"/>
              <a:t>3</a:t>
            </a:r>
            <a:r>
              <a:rPr lang="nb-NO" sz="1100" dirty="0" smtClean="0"/>
              <a:t>B</a:t>
            </a:r>
            <a:r>
              <a:rPr lang="nb-NO" sz="1100" baseline="-25000" dirty="0" smtClean="0"/>
              <a:t>2</a:t>
            </a:r>
            <a:r>
              <a:rPr lang="nb-NO" sz="1100" dirty="0" smtClean="0"/>
              <a:t>C</a:t>
            </a:r>
            <a:r>
              <a:rPr lang="nb-NO" sz="1100" baseline="-25000" dirty="0" smtClean="0"/>
              <a:t>3</a:t>
            </a:r>
            <a:r>
              <a:rPr lang="nb-NO" sz="1100" dirty="0" smtClean="0"/>
              <a:t>O</a:t>
            </a:r>
            <a:r>
              <a:rPr lang="nb-NO" sz="1100" baseline="-25000" dirty="0" smtClean="0"/>
              <a:t>12</a:t>
            </a:r>
            <a:r>
              <a:rPr lang="nb-NO" sz="1100" dirty="0" smtClean="0"/>
              <a:t>, </a:t>
            </a:r>
            <a:r>
              <a:rPr lang="nb-NO" sz="1100" dirty="0" err="1" smtClean="0"/>
              <a:t>where</a:t>
            </a:r>
            <a:r>
              <a:rPr lang="nb-NO" sz="1100" dirty="0" smtClean="0"/>
              <a:t> A, B and C </a:t>
            </a:r>
            <a:r>
              <a:rPr lang="nb-NO" sz="1100" dirty="0" err="1" smtClean="0"/>
              <a:t>are</a:t>
            </a:r>
            <a:r>
              <a:rPr lang="nb-NO" sz="1100" dirty="0" smtClean="0"/>
              <a:t> </a:t>
            </a:r>
            <a:r>
              <a:rPr lang="nb-NO" sz="1100" dirty="0" err="1" smtClean="0"/>
              <a:t>three</a:t>
            </a:r>
            <a:r>
              <a:rPr lang="nb-NO" sz="1100" dirty="0" smtClean="0"/>
              <a:t> </a:t>
            </a:r>
            <a:r>
              <a:rPr lang="nb-NO" sz="1100" dirty="0" err="1" smtClean="0"/>
              <a:t>distinct</a:t>
            </a:r>
            <a:r>
              <a:rPr lang="nb-NO" sz="1100" dirty="0" smtClean="0"/>
              <a:t> </a:t>
            </a:r>
            <a:r>
              <a:rPr lang="nb-NO" sz="1100" dirty="0" err="1" smtClean="0"/>
              <a:t>cation</a:t>
            </a:r>
            <a:r>
              <a:rPr lang="nb-NO" sz="1100" dirty="0" smtClean="0"/>
              <a:t> types.  Give the cation</a:t>
            </a:r>
          </a:p>
          <a:p>
            <a:r>
              <a:rPr lang="nb-NO" sz="1100" dirty="0"/>
              <a:t> </a:t>
            </a:r>
            <a:r>
              <a:rPr lang="nb-NO" sz="1100" dirty="0" smtClean="0"/>
              <a:t>   valence and coordination numbers of O around the cation sites corresponding to the A, B and C cation sites. </a:t>
            </a:r>
          </a:p>
          <a:p>
            <a:r>
              <a:rPr lang="nb-NO" sz="1100" dirty="0" smtClean="0"/>
              <a:t>    </a:t>
            </a:r>
            <a:r>
              <a:rPr lang="nb-NO" sz="1100" b="1" dirty="0" smtClean="0"/>
              <a:t>A-site:</a:t>
            </a:r>
            <a:r>
              <a:rPr lang="nb-NO" sz="1100" dirty="0" smtClean="0"/>
              <a:t> valence:</a:t>
            </a:r>
            <a:r>
              <a:rPr lang="nb-NO" sz="1100" u="sng" dirty="0" smtClean="0"/>
              <a:t>        </a:t>
            </a:r>
            <a:r>
              <a:rPr lang="nb-NO" sz="1100" dirty="0" smtClean="0"/>
              <a:t> coord.:</a:t>
            </a:r>
            <a:r>
              <a:rPr lang="nb-NO" sz="1100" u="sng" dirty="0" smtClean="0"/>
              <a:t>         </a:t>
            </a:r>
            <a:r>
              <a:rPr lang="nb-NO" sz="1100" dirty="0" smtClean="0"/>
              <a:t>    </a:t>
            </a:r>
            <a:r>
              <a:rPr lang="nb-NO" sz="1100" b="1" dirty="0" smtClean="0"/>
              <a:t>B-site:</a:t>
            </a:r>
            <a:r>
              <a:rPr lang="nb-NO" sz="1100" dirty="0" smtClean="0"/>
              <a:t> valence</a:t>
            </a:r>
            <a:r>
              <a:rPr lang="nb-NO" sz="1100" dirty="0"/>
              <a:t>:</a:t>
            </a:r>
            <a:r>
              <a:rPr lang="nb-NO" sz="1100" u="sng" dirty="0"/>
              <a:t>  </a:t>
            </a:r>
            <a:r>
              <a:rPr lang="nb-NO" sz="1100" u="sng" dirty="0" smtClean="0"/>
              <a:t>     </a:t>
            </a:r>
            <a:r>
              <a:rPr lang="nb-NO" sz="1100" dirty="0" smtClean="0"/>
              <a:t> coord</a:t>
            </a:r>
            <a:r>
              <a:rPr lang="nb-NO" sz="1100" dirty="0"/>
              <a:t>.:</a:t>
            </a:r>
            <a:r>
              <a:rPr lang="nb-NO" sz="1100" u="sng" dirty="0"/>
              <a:t> </a:t>
            </a:r>
            <a:r>
              <a:rPr lang="nb-NO" sz="1100" u="sng" dirty="0" smtClean="0"/>
              <a:t>        </a:t>
            </a:r>
            <a:r>
              <a:rPr lang="nb-NO" sz="1100" dirty="0" smtClean="0"/>
              <a:t>      </a:t>
            </a:r>
            <a:r>
              <a:rPr lang="nb-NO" sz="1100" b="1" dirty="0" smtClean="0"/>
              <a:t>C-site:</a:t>
            </a:r>
            <a:r>
              <a:rPr lang="nb-NO" sz="1100" dirty="0" smtClean="0"/>
              <a:t> valence</a:t>
            </a:r>
            <a:r>
              <a:rPr lang="nb-NO" sz="1100" dirty="0"/>
              <a:t>:</a:t>
            </a:r>
            <a:r>
              <a:rPr lang="nb-NO" sz="1100" u="sng" dirty="0"/>
              <a:t>  </a:t>
            </a:r>
            <a:r>
              <a:rPr lang="nb-NO" sz="1100" u="sng" dirty="0" smtClean="0"/>
              <a:t>      </a:t>
            </a:r>
            <a:r>
              <a:rPr lang="nb-NO" sz="1100" dirty="0" smtClean="0"/>
              <a:t> </a:t>
            </a:r>
            <a:r>
              <a:rPr lang="nb-NO" sz="1100" dirty="0"/>
              <a:t>coord.:</a:t>
            </a:r>
            <a:r>
              <a:rPr lang="nb-NO" sz="1100" u="sng" dirty="0"/>
              <a:t> </a:t>
            </a:r>
            <a:r>
              <a:rPr lang="nb-NO" sz="1100" u="sng" dirty="0" smtClean="0"/>
              <a:t>       </a:t>
            </a:r>
            <a:r>
              <a:rPr lang="nb-NO" sz="1100" dirty="0" smtClean="0"/>
              <a:t>.</a:t>
            </a:r>
          </a:p>
          <a:p>
            <a:pPr>
              <a:lnSpc>
                <a:spcPts val="600"/>
              </a:lnSpc>
            </a:pPr>
            <a:endParaRPr lang="nb-NO" sz="1100" dirty="0" smtClean="0"/>
          </a:p>
          <a:p>
            <a:r>
              <a:rPr lang="nb-NO" sz="1100" dirty="0" smtClean="0"/>
              <a:t>b. Explain briefly why garnet has 25 mol% Al</a:t>
            </a:r>
            <a:r>
              <a:rPr lang="nb-NO" sz="1100" baseline="-25000" dirty="0" smtClean="0"/>
              <a:t>2</a:t>
            </a:r>
            <a:r>
              <a:rPr lang="nb-NO" sz="1100" dirty="0" smtClean="0"/>
              <a:t>O</a:t>
            </a:r>
            <a:r>
              <a:rPr lang="nb-NO" sz="1100" baseline="-25000" dirty="0" smtClean="0"/>
              <a:t>3</a:t>
            </a:r>
            <a:r>
              <a:rPr lang="nb-NO" sz="1100" dirty="0" smtClean="0"/>
              <a:t> as an </a:t>
            </a:r>
            <a:r>
              <a:rPr lang="nb-NO" sz="1100" b="1" dirty="0" smtClean="0"/>
              <a:t>upper</a:t>
            </a:r>
            <a:r>
              <a:rPr lang="nb-NO" sz="1100" dirty="0" smtClean="0"/>
              <a:t> limit, based on a simple crystallographic consideration.</a:t>
            </a:r>
          </a:p>
          <a:p>
            <a:endParaRPr lang="nb-NO" sz="1100" dirty="0" smtClean="0"/>
          </a:p>
          <a:p>
            <a:endParaRPr lang="nb-NO" sz="1100" dirty="0" smtClean="0"/>
          </a:p>
          <a:p>
            <a:endParaRPr lang="nb-NO" sz="1100" dirty="0" smtClean="0"/>
          </a:p>
          <a:p>
            <a:endParaRPr lang="nb-NO" sz="1100" dirty="0"/>
          </a:p>
          <a:p>
            <a:endParaRPr lang="nb-NO" sz="1100" dirty="0" smtClean="0"/>
          </a:p>
          <a:p>
            <a:pPr>
              <a:lnSpc>
                <a:spcPts val="600"/>
              </a:lnSpc>
            </a:pPr>
            <a:r>
              <a:rPr lang="nb-NO" sz="1100" dirty="0"/>
              <a:t>c. Give values for mol% pyrope in the four empty boxes along the top compositional axis.   </a:t>
            </a:r>
          </a:p>
          <a:p>
            <a:pPr>
              <a:lnSpc>
                <a:spcPts val="600"/>
              </a:lnSpc>
            </a:pPr>
            <a:endParaRPr lang="nb-NO" sz="1100" dirty="0">
              <a:solidFill>
                <a:srgbClr val="3333FF"/>
              </a:solidFill>
            </a:endParaRPr>
          </a:p>
          <a:p>
            <a:r>
              <a:rPr lang="nb-NO" sz="1100" dirty="0"/>
              <a:t>d. Give the the exact amount of Al, Si and Mg atoms per formula unit </a:t>
            </a:r>
            <a:r>
              <a:rPr lang="nb-NO" sz="1100" b="1" dirty="0"/>
              <a:t>in the B-site</a:t>
            </a:r>
            <a:r>
              <a:rPr lang="nb-NO" sz="1100" dirty="0"/>
              <a:t> of the </a:t>
            </a:r>
            <a:r>
              <a:rPr lang="nb-NO" sz="1100" dirty="0" smtClean="0"/>
              <a:t>two </a:t>
            </a:r>
            <a:r>
              <a:rPr lang="nb-NO" sz="1100" dirty="0"/>
              <a:t>majoritic garnet</a:t>
            </a:r>
          </a:p>
          <a:p>
            <a:r>
              <a:rPr lang="nb-NO" sz="1100" dirty="0"/>
              <a:t>    compositions </a:t>
            </a:r>
            <a:r>
              <a:rPr lang="nb-NO" sz="1100" dirty="0" smtClean="0"/>
              <a:t>g1 and g2 </a:t>
            </a:r>
            <a:r>
              <a:rPr lang="nb-NO" sz="1100" dirty="0"/>
              <a:t>shown in the phase diagram.  The sum of the B-site atoms must be 2. </a:t>
            </a:r>
          </a:p>
          <a:p>
            <a:r>
              <a:rPr lang="nb-NO" sz="1100" dirty="0"/>
              <a:t>         </a:t>
            </a:r>
            <a:r>
              <a:rPr lang="nb-NO" sz="1100" b="1" dirty="0"/>
              <a:t>g1</a:t>
            </a:r>
            <a:r>
              <a:rPr lang="nb-NO" sz="1100" dirty="0"/>
              <a:t>: Al:</a:t>
            </a:r>
            <a:r>
              <a:rPr lang="nb-NO" sz="1100" u="sng" dirty="0"/>
              <a:t>          </a:t>
            </a:r>
            <a:r>
              <a:rPr lang="nb-NO" sz="1100" dirty="0"/>
              <a:t>  Si:</a:t>
            </a:r>
            <a:r>
              <a:rPr lang="nb-NO" sz="1100" u="sng" dirty="0"/>
              <a:t>           </a:t>
            </a:r>
            <a:r>
              <a:rPr lang="nb-NO" sz="1100" dirty="0"/>
              <a:t>  Mg:</a:t>
            </a:r>
            <a:r>
              <a:rPr lang="nb-NO" sz="1100" u="sng" dirty="0"/>
              <a:t>  </a:t>
            </a:r>
            <a:r>
              <a:rPr lang="nb-NO" sz="1100" u="sng" dirty="0" smtClean="0"/>
              <a:t>        </a:t>
            </a:r>
            <a:r>
              <a:rPr lang="nb-NO" sz="1100" dirty="0" smtClean="0"/>
              <a:t>          </a:t>
            </a:r>
            <a:r>
              <a:rPr lang="nb-NO" sz="1100" b="1" dirty="0"/>
              <a:t>g2</a:t>
            </a:r>
            <a:r>
              <a:rPr lang="nb-NO" sz="1100" dirty="0"/>
              <a:t>: Al:</a:t>
            </a:r>
            <a:r>
              <a:rPr lang="nb-NO" sz="1100" u="sng" dirty="0"/>
              <a:t>          </a:t>
            </a:r>
            <a:r>
              <a:rPr lang="nb-NO" sz="1100" dirty="0"/>
              <a:t>  Si:</a:t>
            </a:r>
            <a:r>
              <a:rPr lang="nb-NO" sz="1100" u="sng" dirty="0"/>
              <a:t>           </a:t>
            </a:r>
            <a:r>
              <a:rPr lang="nb-NO" sz="1100" dirty="0"/>
              <a:t> Mg:</a:t>
            </a:r>
            <a:r>
              <a:rPr lang="nb-NO" sz="1100" u="sng" dirty="0"/>
              <a:t>         </a:t>
            </a:r>
            <a:r>
              <a:rPr lang="nb-NO" sz="1100" dirty="0"/>
              <a:t>.</a:t>
            </a:r>
            <a:r>
              <a:rPr lang="nb-NO" sz="1100" u="sng" dirty="0"/>
              <a:t> </a:t>
            </a:r>
            <a:endParaRPr lang="nb-NO" sz="1100" dirty="0">
              <a:solidFill>
                <a:srgbClr val="3333FF"/>
              </a:solidFill>
            </a:endParaRPr>
          </a:p>
        </p:txBody>
      </p:sp>
      <p:sp>
        <p:nvSpPr>
          <p:cNvPr id="6" name="TextBox 5"/>
          <p:cNvSpPr txBox="1"/>
          <p:nvPr/>
        </p:nvSpPr>
        <p:spPr>
          <a:xfrm>
            <a:off x="3501008" y="1846182"/>
            <a:ext cx="822661" cy="338554"/>
          </a:xfrm>
          <a:prstGeom prst="rect">
            <a:avLst/>
          </a:prstGeom>
          <a:noFill/>
        </p:spPr>
        <p:txBody>
          <a:bodyPr wrap="none" rtlCol="0">
            <a:spAutoFit/>
          </a:bodyPr>
          <a:lstStyle/>
          <a:p>
            <a:r>
              <a:rPr lang="nb-NO" sz="1600" b="1" dirty="0" smtClean="0"/>
              <a:t>Fig. </a:t>
            </a:r>
            <a:r>
              <a:rPr lang="nb-NO" sz="1600" b="1" dirty="0" smtClean="0"/>
              <a:t>6A</a:t>
            </a:r>
            <a:endParaRPr lang="en-GB" sz="1600" b="1" dirty="0"/>
          </a:p>
        </p:txBody>
      </p:sp>
    </p:spTree>
    <p:extLst>
      <p:ext uri="{BB962C8B-B14F-4D97-AF65-F5344CB8AC3E}">
        <p14:creationId xmlns:p14="http://schemas.microsoft.com/office/powerpoint/2010/main" val="1806143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4171" y="56456"/>
            <a:ext cx="6739230" cy="630942"/>
          </a:xfrm>
          <a:prstGeom prst="rect">
            <a:avLst/>
          </a:prstGeom>
          <a:noFill/>
        </p:spPr>
        <p:txBody>
          <a:bodyPr wrap="square" rtlCol="0">
            <a:spAutoFit/>
          </a:bodyPr>
          <a:lstStyle/>
          <a:p>
            <a:r>
              <a:rPr lang="nb-NO" sz="1100" dirty="0" smtClean="0"/>
              <a:t>g. </a:t>
            </a:r>
            <a:r>
              <a:rPr lang="nb-NO" sz="1100" dirty="0" err="1" smtClean="0"/>
              <a:t>Specify</a:t>
            </a:r>
            <a:r>
              <a:rPr lang="nb-NO" sz="1100" dirty="0" smtClean="0"/>
              <a:t> </a:t>
            </a:r>
            <a:r>
              <a:rPr lang="nb-NO" sz="1100" dirty="0" err="1"/>
              <a:t>the</a:t>
            </a:r>
            <a:r>
              <a:rPr lang="nb-NO" sz="1100" dirty="0"/>
              <a:t> </a:t>
            </a:r>
            <a:r>
              <a:rPr lang="nb-NO" sz="1100" dirty="0" err="1" smtClean="0"/>
              <a:t>actual</a:t>
            </a:r>
            <a:r>
              <a:rPr lang="nb-NO" sz="1100" dirty="0" smtClean="0"/>
              <a:t> </a:t>
            </a:r>
            <a:r>
              <a:rPr lang="nb-NO" sz="1100" b="1" dirty="0" err="1" smtClean="0"/>
              <a:t>components</a:t>
            </a:r>
            <a:r>
              <a:rPr lang="nb-NO" sz="1100" b="1" dirty="0" smtClean="0"/>
              <a:t>, C </a:t>
            </a:r>
            <a:r>
              <a:rPr lang="nb-NO" sz="1100" dirty="0" smtClean="0"/>
              <a:t>and </a:t>
            </a:r>
            <a:r>
              <a:rPr lang="nb-NO" sz="1100" b="1" dirty="0" err="1" smtClean="0"/>
              <a:t>phases</a:t>
            </a:r>
            <a:r>
              <a:rPr lang="nb-NO" sz="1100" b="1" dirty="0" smtClean="0"/>
              <a:t>, P,  </a:t>
            </a:r>
            <a:r>
              <a:rPr lang="nb-NO" sz="1100" dirty="0" smtClean="0"/>
              <a:t>(</a:t>
            </a:r>
            <a:r>
              <a:rPr lang="nb-NO" sz="1300" b="1" i="1" dirty="0" smtClean="0">
                <a:solidFill>
                  <a:srgbClr val="FF0000"/>
                </a:solidFill>
              </a:rPr>
              <a:t>not</a:t>
            </a:r>
            <a:r>
              <a:rPr lang="nb-NO" sz="1100" dirty="0" smtClean="0">
                <a:solidFill>
                  <a:srgbClr val="FF0000"/>
                </a:solidFill>
              </a:rPr>
              <a:t> </a:t>
            </a:r>
            <a:r>
              <a:rPr lang="nb-NO" sz="1100" dirty="0" err="1">
                <a:solidFill>
                  <a:srgbClr val="FF0000"/>
                </a:solidFill>
              </a:rPr>
              <a:t>only</a:t>
            </a:r>
            <a:r>
              <a:rPr lang="nb-NO" sz="1100" dirty="0">
                <a:solidFill>
                  <a:srgbClr val="FF0000"/>
                </a:solidFill>
              </a:rPr>
              <a:t> </a:t>
            </a:r>
            <a:r>
              <a:rPr lang="nb-NO" sz="1100" dirty="0" err="1" smtClean="0">
                <a:solidFill>
                  <a:srgbClr val="FF0000"/>
                </a:solidFill>
              </a:rPr>
              <a:t>the</a:t>
            </a:r>
            <a:r>
              <a:rPr lang="nb-NO" sz="1100" dirty="0" smtClean="0">
                <a:solidFill>
                  <a:srgbClr val="FF0000"/>
                </a:solidFill>
              </a:rPr>
              <a:t> </a:t>
            </a:r>
            <a:r>
              <a:rPr lang="nb-NO" sz="1100" dirty="0" err="1" smtClean="0">
                <a:solidFill>
                  <a:srgbClr val="FF0000"/>
                </a:solidFill>
              </a:rPr>
              <a:t>numbers</a:t>
            </a:r>
            <a:r>
              <a:rPr lang="nb-NO" sz="1100" dirty="0" smtClean="0">
                <a:solidFill>
                  <a:srgbClr val="FF0000"/>
                </a:solidFill>
              </a:rPr>
              <a:t> </a:t>
            </a:r>
            <a:r>
              <a:rPr lang="nb-NO" sz="1100" dirty="0" err="1" smtClean="0">
                <a:solidFill>
                  <a:srgbClr val="FF0000"/>
                </a:solidFill>
              </a:rPr>
              <a:t>of</a:t>
            </a:r>
            <a:r>
              <a:rPr lang="nb-NO" sz="1100" dirty="0" smtClean="0">
                <a:solidFill>
                  <a:srgbClr val="FF0000"/>
                </a:solidFill>
              </a:rPr>
              <a:t> </a:t>
            </a:r>
            <a:r>
              <a:rPr lang="nb-NO" sz="1100" dirty="0" err="1" smtClean="0">
                <a:solidFill>
                  <a:srgbClr val="FF0000"/>
                </a:solidFill>
              </a:rPr>
              <a:t>components</a:t>
            </a:r>
            <a:r>
              <a:rPr lang="nb-NO" sz="1100" dirty="0" smtClean="0">
                <a:solidFill>
                  <a:srgbClr val="FF0000"/>
                </a:solidFill>
              </a:rPr>
              <a:t> and </a:t>
            </a:r>
            <a:r>
              <a:rPr lang="nb-NO" sz="1100" dirty="0" err="1" smtClean="0">
                <a:solidFill>
                  <a:srgbClr val="FF0000"/>
                </a:solidFill>
              </a:rPr>
              <a:t>phases</a:t>
            </a:r>
            <a:r>
              <a:rPr lang="nb-NO" sz="1100" dirty="0" smtClean="0"/>
              <a:t>), and </a:t>
            </a:r>
            <a:r>
              <a:rPr lang="nb-NO" sz="1100" dirty="0" err="1" smtClean="0"/>
              <a:t>use</a:t>
            </a:r>
            <a:endParaRPr lang="nb-NO" sz="1100" dirty="0" smtClean="0"/>
          </a:p>
          <a:p>
            <a:r>
              <a:rPr lang="nb-NO" sz="1100" dirty="0"/>
              <a:t> </a:t>
            </a:r>
            <a:r>
              <a:rPr lang="nb-NO" sz="1100" dirty="0" smtClean="0"/>
              <a:t>   the</a:t>
            </a:r>
            <a:r>
              <a:rPr lang="nb-NO" sz="1100" dirty="0"/>
              <a:t> </a:t>
            </a:r>
            <a:r>
              <a:rPr lang="nb-NO" sz="1100" dirty="0" smtClean="0"/>
              <a:t>phase rule to </a:t>
            </a:r>
            <a:r>
              <a:rPr lang="nb-NO" sz="1100" dirty="0"/>
              <a:t>investigate the variance </a:t>
            </a:r>
            <a:r>
              <a:rPr lang="nb-NO" sz="1100" dirty="0" smtClean="0"/>
              <a:t>(F) for the </a:t>
            </a:r>
            <a:r>
              <a:rPr lang="nb-NO" sz="1100" dirty="0"/>
              <a:t>following bulk </a:t>
            </a:r>
            <a:r>
              <a:rPr lang="nb-NO" sz="1100" dirty="0" smtClean="0"/>
              <a:t>compositions (</a:t>
            </a:r>
            <a:r>
              <a:rPr lang="nb-NO" sz="1100" b="1" dirty="0" smtClean="0"/>
              <a:t>bc</a:t>
            </a:r>
            <a:r>
              <a:rPr lang="nb-NO" sz="900" dirty="0" smtClean="0"/>
              <a:t>, with mol% Al</a:t>
            </a:r>
            <a:r>
              <a:rPr lang="nb-NO" sz="900" baseline="-25000" dirty="0" smtClean="0"/>
              <a:t>2</a:t>
            </a:r>
            <a:r>
              <a:rPr lang="nb-NO" sz="900" dirty="0" smtClean="0"/>
              <a:t>O</a:t>
            </a:r>
            <a:r>
              <a:rPr lang="nb-NO" sz="900" baseline="-25000" dirty="0" smtClean="0"/>
              <a:t>3</a:t>
            </a:r>
            <a:endParaRPr lang="nb-NO" sz="900" dirty="0"/>
          </a:p>
          <a:p>
            <a:r>
              <a:rPr lang="nb-NO" sz="900" dirty="0" smtClean="0"/>
              <a:t>     as </a:t>
            </a:r>
            <a:r>
              <a:rPr lang="nb-NO" sz="900" dirty="0" err="1" smtClean="0"/>
              <a:t>subscript</a:t>
            </a:r>
            <a:r>
              <a:rPr lang="nb-NO" sz="900" dirty="0" smtClean="0"/>
              <a:t>)</a:t>
            </a:r>
            <a:r>
              <a:rPr lang="nb-NO" sz="1100" dirty="0" smtClean="0"/>
              <a:t> and </a:t>
            </a:r>
            <a:r>
              <a:rPr lang="nb-NO" sz="1100" dirty="0" err="1" smtClean="0"/>
              <a:t>pressures</a:t>
            </a:r>
            <a:r>
              <a:rPr lang="nb-NO" sz="1100" dirty="0" smtClean="0"/>
              <a:t>:</a:t>
            </a:r>
            <a:endParaRPr lang="nb-NO" sz="1100" dirty="0"/>
          </a:p>
        </p:txBody>
      </p:sp>
      <p:sp>
        <p:nvSpPr>
          <p:cNvPr id="7" name="TextBox 6"/>
          <p:cNvSpPr txBox="1"/>
          <p:nvPr/>
        </p:nvSpPr>
        <p:spPr>
          <a:xfrm>
            <a:off x="54389" y="687398"/>
            <a:ext cx="3564795" cy="2015936"/>
          </a:xfrm>
          <a:prstGeom prst="rect">
            <a:avLst/>
          </a:prstGeom>
          <a:noFill/>
        </p:spPr>
        <p:txBody>
          <a:bodyPr wrap="square" rtlCol="0">
            <a:spAutoFit/>
          </a:bodyPr>
          <a:lstStyle/>
          <a:p>
            <a:pPr>
              <a:lnSpc>
                <a:spcPts val="1800"/>
              </a:lnSpc>
            </a:pPr>
            <a:r>
              <a:rPr lang="nb-NO" sz="1100" dirty="0" smtClean="0"/>
              <a:t>In </a:t>
            </a:r>
            <a:r>
              <a:rPr lang="nb-NO" sz="1100" dirty="0" err="1" smtClean="0"/>
              <a:t>the</a:t>
            </a:r>
            <a:r>
              <a:rPr lang="nb-NO" sz="1100" dirty="0" smtClean="0"/>
              <a:t> range </a:t>
            </a:r>
            <a:r>
              <a:rPr lang="nb-NO" sz="1100" b="1" dirty="0" smtClean="0"/>
              <a:t>bc</a:t>
            </a:r>
            <a:r>
              <a:rPr lang="nb-NO" sz="1100" b="1" baseline="-25000" dirty="0" smtClean="0"/>
              <a:t>4-10</a:t>
            </a:r>
            <a:r>
              <a:rPr lang="nb-NO" sz="1100" dirty="0" smtClean="0"/>
              <a:t> and </a:t>
            </a:r>
            <a:r>
              <a:rPr lang="nb-NO" sz="1100" b="1" dirty="0" smtClean="0"/>
              <a:t>4-15 </a:t>
            </a:r>
            <a:r>
              <a:rPr lang="nb-NO" sz="1100" b="1" dirty="0" err="1" smtClean="0"/>
              <a:t>GPa</a:t>
            </a:r>
            <a:endParaRPr lang="nb-NO" sz="1100" b="1" dirty="0" smtClean="0"/>
          </a:p>
          <a:p>
            <a:pPr>
              <a:lnSpc>
                <a:spcPts val="1800"/>
              </a:lnSpc>
            </a:pPr>
            <a:r>
              <a:rPr lang="nb-NO" sz="1100" dirty="0" smtClean="0"/>
              <a:t>C:</a:t>
            </a:r>
            <a:endParaRPr lang="nb-NO" sz="1000" dirty="0" smtClean="0">
              <a:solidFill>
                <a:srgbClr val="3333FF"/>
              </a:solidFill>
            </a:endParaRPr>
          </a:p>
          <a:p>
            <a:pPr>
              <a:lnSpc>
                <a:spcPts val="1800"/>
              </a:lnSpc>
            </a:pPr>
            <a:r>
              <a:rPr lang="nb-NO" sz="1100" dirty="0" smtClean="0"/>
              <a:t>P: </a:t>
            </a:r>
          </a:p>
          <a:p>
            <a:pPr>
              <a:lnSpc>
                <a:spcPts val="1800"/>
              </a:lnSpc>
            </a:pPr>
            <a:r>
              <a:rPr lang="nb-NO" sz="1100" dirty="0" smtClean="0"/>
              <a:t>F=</a:t>
            </a:r>
          </a:p>
          <a:p>
            <a:pPr>
              <a:lnSpc>
                <a:spcPts val="2400"/>
              </a:lnSpc>
            </a:pPr>
            <a:r>
              <a:rPr lang="nb-NO" sz="1100" dirty="0" smtClean="0"/>
              <a:t>In </a:t>
            </a:r>
            <a:r>
              <a:rPr lang="nb-NO" sz="1100" dirty="0" err="1" smtClean="0"/>
              <a:t>the</a:t>
            </a:r>
            <a:r>
              <a:rPr lang="nb-NO" sz="1100" dirty="0" smtClean="0"/>
              <a:t> range </a:t>
            </a:r>
            <a:r>
              <a:rPr lang="nb-NO" sz="1100" b="1" dirty="0" smtClean="0"/>
              <a:t>bc</a:t>
            </a:r>
            <a:r>
              <a:rPr lang="nb-NO" sz="1100" b="1" baseline="-25000" dirty="0" smtClean="0"/>
              <a:t>10-25</a:t>
            </a:r>
            <a:r>
              <a:rPr lang="nb-NO" sz="1100" dirty="0" smtClean="0"/>
              <a:t> and </a:t>
            </a:r>
            <a:r>
              <a:rPr lang="nb-NO" sz="1100" b="1" dirty="0" smtClean="0"/>
              <a:t>16-20 </a:t>
            </a:r>
            <a:r>
              <a:rPr lang="nb-NO" sz="1100" b="1" dirty="0" err="1"/>
              <a:t>GPa</a:t>
            </a:r>
            <a:endParaRPr lang="nb-NO" sz="1100" b="1" dirty="0"/>
          </a:p>
          <a:p>
            <a:pPr>
              <a:lnSpc>
                <a:spcPts val="1800"/>
              </a:lnSpc>
            </a:pPr>
            <a:r>
              <a:rPr lang="nb-NO" sz="1100" dirty="0" smtClean="0"/>
              <a:t>C:</a:t>
            </a:r>
          </a:p>
          <a:p>
            <a:pPr>
              <a:lnSpc>
                <a:spcPts val="1800"/>
              </a:lnSpc>
            </a:pPr>
            <a:r>
              <a:rPr lang="nb-NO" sz="1100" dirty="0" smtClean="0"/>
              <a:t>P:</a:t>
            </a:r>
            <a:endParaRPr lang="nb-NO" sz="1100" dirty="0" smtClean="0">
              <a:solidFill>
                <a:srgbClr val="3333FF"/>
              </a:solidFill>
            </a:endParaRPr>
          </a:p>
          <a:p>
            <a:pPr>
              <a:lnSpc>
                <a:spcPts val="1800"/>
              </a:lnSpc>
            </a:pPr>
            <a:r>
              <a:rPr lang="nb-NO" sz="1100" dirty="0" smtClean="0"/>
              <a:t>F=</a:t>
            </a:r>
            <a:endParaRPr lang="nb-NO" sz="1100" dirty="0" smtClean="0">
              <a:solidFill>
                <a:srgbClr val="3333FF"/>
              </a:solidFill>
            </a:endParaRPr>
          </a:p>
        </p:txBody>
      </p:sp>
      <p:sp>
        <p:nvSpPr>
          <p:cNvPr id="8" name="TextBox 7"/>
          <p:cNvSpPr txBox="1"/>
          <p:nvPr/>
        </p:nvSpPr>
        <p:spPr>
          <a:xfrm>
            <a:off x="3454645" y="488504"/>
            <a:ext cx="3276763" cy="2092881"/>
          </a:xfrm>
          <a:prstGeom prst="rect">
            <a:avLst/>
          </a:prstGeom>
          <a:noFill/>
        </p:spPr>
        <p:txBody>
          <a:bodyPr wrap="square" rtlCol="0">
            <a:spAutoFit/>
          </a:bodyPr>
          <a:lstStyle/>
          <a:p>
            <a:pPr>
              <a:lnSpc>
                <a:spcPts val="2400"/>
              </a:lnSpc>
            </a:pPr>
            <a:r>
              <a:rPr lang="nb-NO" sz="1100" dirty="0" smtClean="0"/>
              <a:t>At </a:t>
            </a:r>
            <a:r>
              <a:rPr lang="nb-NO" sz="1100" b="1" dirty="0" smtClean="0"/>
              <a:t>bc</a:t>
            </a:r>
            <a:r>
              <a:rPr lang="nb-NO" sz="1100" b="1" baseline="-25000" dirty="0" smtClean="0"/>
              <a:t>0</a:t>
            </a:r>
            <a:r>
              <a:rPr lang="nb-NO" sz="1100" dirty="0" smtClean="0"/>
              <a:t> and </a:t>
            </a:r>
            <a:r>
              <a:rPr lang="nb-NO" sz="1100" b="1" dirty="0" smtClean="0"/>
              <a:t>16.5 </a:t>
            </a:r>
            <a:r>
              <a:rPr lang="nb-NO" sz="1100" b="1" dirty="0" err="1"/>
              <a:t>GPa</a:t>
            </a:r>
            <a:endParaRPr lang="nb-NO" sz="1100" b="1" dirty="0"/>
          </a:p>
          <a:p>
            <a:pPr>
              <a:lnSpc>
                <a:spcPts val="1800"/>
              </a:lnSpc>
            </a:pPr>
            <a:r>
              <a:rPr lang="nb-NO" sz="1100" dirty="0" smtClean="0"/>
              <a:t>C:</a:t>
            </a:r>
          </a:p>
          <a:p>
            <a:pPr>
              <a:lnSpc>
                <a:spcPts val="1800"/>
              </a:lnSpc>
            </a:pPr>
            <a:r>
              <a:rPr lang="nb-NO" sz="1100" dirty="0" smtClean="0"/>
              <a:t>P:</a:t>
            </a:r>
            <a:endParaRPr lang="nb-NO" sz="1100" dirty="0" smtClean="0">
              <a:solidFill>
                <a:srgbClr val="3333FF"/>
              </a:solidFill>
            </a:endParaRPr>
          </a:p>
          <a:p>
            <a:pPr>
              <a:lnSpc>
                <a:spcPts val="1800"/>
              </a:lnSpc>
            </a:pPr>
            <a:r>
              <a:rPr lang="nb-NO" sz="1100" dirty="0" smtClean="0"/>
              <a:t>F=</a:t>
            </a:r>
            <a:endParaRPr lang="nb-NO" sz="1100" dirty="0"/>
          </a:p>
          <a:p>
            <a:pPr>
              <a:lnSpc>
                <a:spcPts val="2400"/>
              </a:lnSpc>
            </a:pPr>
            <a:r>
              <a:rPr lang="nb-NO" sz="1100" dirty="0" smtClean="0"/>
              <a:t>At </a:t>
            </a:r>
            <a:r>
              <a:rPr lang="nb-NO" sz="1100" b="1" dirty="0" smtClean="0"/>
              <a:t>bc</a:t>
            </a:r>
            <a:r>
              <a:rPr lang="nb-NO" sz="1100" b="1" baseline="-25000" dirty="0" smtClean="0"/>
              <a:t>0</a:t>
            </a:r>
            <a:r>
              <a:rPr lang="nb-NO" sz="1100" dirty="0" smtClean="0"/>
              <a:t> and </a:t>
            </a:r>
            <a:r>
              <a:rPr lang="nb-NO" sz="1100" b="1" dirty="0"/>
              <a:t>19.0 </a:t>
            </a:r>
            <a:r>
              <a:rPr lang="nb-NO" sz="1100" b="1" dirty="0" err="1"/>
              <a:t>GPa</a:t>
            </a:r>
            <a:endParaRPr lang="nb-NO" sz="1100" b="1" dirty="0"/>
          </a:p>
          <a:p>
            <a:pPr>
              <a:lnSpc>
                <a:spcPts val="1800"/>
              </a:lnSpc>
            </a:pPr>
            <a:r>
              <a:rPr lang="nb-NO" sz="1100" dirty="0" smtClean="0"/>
              <a:t>C:</a:t>
            </a:r>
            <a:endParaRPr lang="nb-NO" sz="1100" dirty="0"/>
          </a:p>
          <a:p>
            <a:pPr>
              <a:lnSpc>
                <a:spcPts val="1800"/>
              </a:lnSpc>
            </a:pPr>
            <a:r>
              <a:rPr lang="nb-NO" sz="1100" dirty="0" smtClean="0"/>
              <a:t>P</a:t>
            </a:r>
            <a:r>
              <a:rPr lang="nb-NO" sz="1100" dirty="0"/>
              <a:t>: </a:t>
            </a:r>
            <a:endParaRPr lang="nb-NO" sz="1100" dirty="0">
              <a:solidFill>
                <a:srgbClr val="3333FF"/>
              </a:solidFill>
            </a:endParaRPr>
          </a:p>
          <a:p>
            <a:pPr>
              <a:lnSpc>
                <a:spcPts val="1800"/>
              </a:lnSpc>
            </a:pPr>
            <a:r>
              <a:rPr lang="nb-NO" sz="1100" dirty="0" smtClean="0"/>
              <a:t>F=</a:t>
            </a:r>
            <a:endParaRPr lang="nb-NO" sz="1100" dirty="0"/>
          </a:p>
        </p:txBody>
      </p:sp>
      <p:sp>
        <p:nvSpPr>
          <p:cNvPr id="10" name="TextBox 9"/>
          <p:cNvSpPr txBox="1"/>
          <p:nvPr/>
        </p:nvSpPr>
        <p:spPr>
          <a:xfrm>
            <a:off x="77584" y="2776484"/>
            <a:ext cx="6768752" cy="5686172"/>
          </a:xfrm>
          <a:prstGeom prst="rect">
            <a:avLst/>
          </a:prstGeom>
          <a:noFill/>
        </p:spPr>
        <p:txBody>
          <a:bodyPr wrap="square" rtlCol="0">
            <a:spAutoFit/>
          </a:bodyPr>
          <a:lstStyle/>
          <a:p>
            <a:r>
              <a:rPr lang="nb-NO" sz="1050" dirty="0" smtClean="0"/>
              <a:t>h. </a:t>
            </a:r>
            <a:r>
              <a:rPr lang="nb-NO" sz="1050" dirty="0" err="1" smtClean="0"/>
              <a:t>What</a:t>
            </a:r>
            <a:r>
              <a:rPr lang="nb-NO" sz="1050" dirty="0" smtClean="0"/>
              <a:t> is </a:t>
            </a:r>
            <a:r>
              <a:rPr lang="nb-NO" sz="1050" dirty="0" err="1" smtClean="0"/>
              <a:t>the</a:t>
            </a:r>
            <a:r>
              <a:rPr lang="nb-NO" sz="1050" dirty="0" smtClean="0"/>
              <a:t> </a:t>
            </a:r>
            <a:r>
              <a:rPr lang="nb-NO" sz="1050" dirty="0" err="1" smtClean="0"/>
              <a:t>direct</a:t>
            </a:r>
            <a:r>
              <a:rPr lang="nb-NO" sz="1050" dirty="0" smtClean="0"/>
              <a:t> (and </a:t>
            </a:r>
            <a:r>
              <a:rPr lang="nb-NO" sz="1050" dirty="0" err="1" smtClean="0"/>
              <a:t>easy</a:t>
            </a:r>
            <a:r>
              <a:rPr lang="nb-NO" sz="1050" dirty="0" smtClean="0"/>
              <a:t>) </a:t>
            </a:r>
            <a:r>
              <a:rPr lang="nb-NO" sz="1050" dirty="0" err="1" smtClean="0"/>
              <a:t>indication</a:t>
            </a:r>
            <a:r>
              <a:rPr lang="nb-NO" sz="1050" dirty="0" smtClean="0"/>
              <a:t> </a:t>
            </a:r>
            <a:r>
              <a:rPr lang="nb-NO" sz="1050" dirty="0" err="1" smtClean="0"/>
              <a:t>of</a:t>
            </a:r>
            <a:r>
              <a:rPr lang="nb-NO" sz="1050" dirty="0" smtClean="0"/>
              <a:t> </a:t>
            </a:r>
            <a:r>
              <a:rPr lang="nb-NO" sz="1050" dirty="0" err="1" smtClean="0"/>
              <a:t>the</a:t>
            </a:r>
            <a:r>
              <a:rPr lang="nb-NO" sz="1050" dirty="0" smtClean="0"/>
              <a:t> </a:t>
            </a:r>
            <a:r>
              <a:rPr lang="nb-NO" sz="1050" dirty="0" err="1" smtClean="0"/>
              <a:t>presence</a:t>
            </a:r>
            <a:r>
              <a:rPr lang="nb-NO" sz="1050" dirty="0" smtClean="0"/>
              <a:t> </a:t>
            </a:r>
            <a:r>
              <a:rPr lang="nb-NO" sz="1050" dirty="0" err="1" smtClean="0"/>
              <a:t>of</a:t>
            </a:r>
            <a:r>
              <a:rPr lang="nb-NO" sz="1050" dirty="0" smtClean="0"/>
              <a:t> a </a:t>
            </a:r>
            <a:r>
              <a:rPr lang="nb-NO" sz="1050" dirty="0" err="1" smtClean="0"/>
              <a:t>majorite</a:t>
            </a:r>
            <a:r>
              <a:rPr lang="nb-NO" sz="1050" dirty="0" smtClean="0"/>
              <a:t> </a:t>
            </a:r>
            <a:r>
              <a:rPr lang="nb-NO" sz="1050" dirty="0" err="1" smtClean="0"/>
              <a:t>component</a:t>
            </a:r>
            <a:r>
              <a:rPr lang="nb-NO" sz="1050" dirty="0" smtClean="0"/>
              <a:t> (MgSiO</a:t>
            </a:r>
            <a:r>
              <a:rPr lang="nb-NO" sz="1050" baseline="-25000" dirty="0" smtClean="0"/>
              <a:t>3</a:t>
            </a:r>
            <a:r>
              <a:rPr lang="nb-NO" sz="1050" dirty="0" smtClean="0"/>
              <a:t> </a:t>
            </a:r>
            <a:r>
              <a:rPr lang="nb-NO" sz="1050" dirty="0"/>
              <a:t>or </a:t>
            </a:r>
            <a:r>
              <a:rPr lang="nb-NO" sz="1050" dirty="0" smtClean="0"/>
              <a:t>Mg</a:t>
            </a:r>
            <a:r>
              <a:rPr lang="nb-NO" sz="1050" baseline="-25000" dirty="0" smtClean="0">
                <a:cs typeface="Times New Roman" pitchFamily="18" charset="0"/>
              </a:rPr>
              <a:t>4</a:t>
            </a:r>
            <a:r>
              <a:rPr lang="nb-NO" sz="1050" dirty="0" smtClean="0">
                <a:cs typeface="Times New Roman" pitchFamily="18" charset="0"/>
              </a:rPr>
              <a:t>Si</a:t>
            </a:r>
            <a:r>
              <a:rPr lang="nb-NO" sz="1050" baseline="-25000" dirty="0" smtClean="0">
                <a:cs typeface="Times New Roman" pitchFamily="18" charset="0"/>
              </a:rPr>
              <a:t>4</a:t>
            </a:r>
            <a:r>
              <a:rPr lang="nb-NO" sz="1050" dirty="0" smtClean="0">
                <a:cs typeface="Times New Roman" pitchFamily="18" charset="0"/>
              </a:rPr>
              <a:t>O</a:t>
            </a:r>
            <a:r>
              <a:rPr lang="nb-NO" sz="1050" baseline="-25000" dirty="0" smtClean="0">
                <a:cs typeface="Times New Roman" pitchFamily="18" charset="0"/>
              </a:rPr>
              <a:t>12</a:t>
            </a:r>
            <a:r>
              <a:rPr lang="nb-NO" sz="1050" dirty="0" smtClean="0"/>
              <a:t>) in a </a:t>
            </a:r>
            <a:r>
              <a:rPr lang="nb-NO" sz="1050" dirty="0" err="1" smtClean="0"/>
              <a:t>complex</a:t>
            </a:r>
            <a:r>
              <a:rPr lang="nb-NO" sz="1050" dirty="0" smtClean="0"/>
              <a:t> garnet </a:t>
            </a:r>
            <a:r>
              <a:rPr lang="nb-NO" sz="1050" dirty="0" err="1" smtClean="0"/>
              <a:t>formula</a:t>
            </a:r>
            <a:r>
              <a:rPr lang="nb-NO" sz="1050" dirty="0" smtClean="0"/>
              <a:t> ?</a:t>
            </a:r>
          </a:p>
          <a:p>
            <a:r>
              <a:rPr lang="nb-NO" sz="1050" dirty="0" smtClean="0"/>
              <a:t>    </a:t>
            </a:r>
          </a:p>
          <a:p>
            <a:endParaRPr lang="nb-NO" sz="1050" dirty="0" smtClean="0"/>
          </a:p>
          <a:p>
            <a:endParaRPr lang="nb-NO" sz="1050" dirty="0"/>
          </a:p>
          <a:p>
            <a:endParaRPr lang="nb-NO" sz="1050" dirty="0" smtClean="0"/>
          </a:p>
          <a:p>
            <a:r>
              <a:rPr lang="nb-NO" sz="1050" dirty="0" smtClean="0"/>
              <a:t>i. </a:t>
            </a:r>
            <a:r>
              <a:rPr lang="nb-NO" sz="1050" dirty="0" err="1"/>
              <a:t>C</a:t>
            </a:r>
            <a:r>
              <a:rPr lang="nb-NO" sz="1050" dirty="0" err="1" smtClean="0"/>
              <a:t>alculate</a:t>
            </a:r>
            <a:r>
              <a:rPr lang="nb-NO" sz="1050" dirty="0" smtClean="0"/>
              <a:t> </a:t>
            </a:r>
            <a:r>
              <a:rPr lang="nb-NO" sz="1050" dirty="0" err="1" smtClean="0"/>
              <a:t>the</a:t>
            </a:r>
            <a:r>
              <a:rPr lang="nb-NO" sz="1050" dirty="0" smtClean="0"/>
              <a:t> </a:t>
            </a:r>
            <a:r>
              <a:rPr lang="nb-NO" sz="1050" dirty="0" err="1" smtClean="0"/>
              <a:t>proportions</a:t>
            </a:r>
            <a:r>
              <a:rPr lang="nb-NO" sz="1050" dirty="0" smtClean="0"/>
              <a:t> </a:t>
            </a:r>
            <a:r>
              <a:rPr lang="nb-NO" sz="1050" dirty="0" err="1" smtClean="0"/>
              <a:t>of</a:t>
            </a:r>
            <a:r>
              <a:rPr lang="nb-NO" sz="1050" dirty="0" smtClean="0"/>
              <a:t>  </a:t>
            </a:r>
            <a:r>
              <a:rPr lang="nb-NO" sz="1050" dirty="0" err="1" smtClean="0"/>
              <a:t>the</a:t>
            </a:r>
            <a:r>
              <a:rPr lang="nb-NO" sz="1050" dirty="0" smtClean="0"/>
              <a:t> garnet end </a:t>
            </a:r>
            <a:r>
              <a:rPr lang="nb-NO" sz="1050" dirty="0" err="1" smtClean="0"/>
              <a:t>member</a:t>
            </a:r>
            <a:r>
              <a:rPr lang="nb-NO" sz="1050" dirty="0" smtClean="0"/>
              <a:t> </a:t>
            </a:r>
            <a:r>
              <a:rPr lang="nb-NO" sz="1050" dirty="0" err="1" smtClean="0"/>
              <a:t>components</a:t>
            </a:r>
            <a:r>
              <a:rPr lang="nb-NO" sz="1050" dirty="0" smtClean="0"/>
              <a:t> </a:t>
            </a:r>
            <a:r>
              <a:rPr lang="nb-NO" sz="1050" dirty="0" err="1" smtClean="0"/>
              <a:t>andradite</a:t>
            </a:r>
            <a:r>
              <a:rPr lang="nb-NO" sz="1050" dirty="0" smtClean="0"/>
              <a:t>, </a:t>
            </a:r>
            <a:r>
              <a:rPr lang="nb-NO" sz="1050" dirty="0" err="1" smtClean="0"/>
              <a:t>grossular</a:t>
            </a:r>
            <a:r>
              <a:rPr lang="nb-NO" sz="1050" dirty="0" smtClean="0"/>
              <a:t>, </a:t>
            </a:r>
            <a:r>
              <a:rPr lang="nb-NO" sz="1050" dirty="0" err="1" smtClean="0"/>
              <a:t>spessartine</a:t>
            </a:r>
            <a:r>
              <a:rPr lang="nb-NO" sz="1050" dirty="0" smtClean="0"/>
              <a:t>, </a:t>
            </a:r>
            <a:r>
              <a:rPr lang="nb-NO" sz="1050" dirty="0" err="1" smtClean="0"/>
              <a:t>almandine</a:t>
            </a:r>
            <a:r>
              <a:rPr lang="nb-NO" sz="1050" dirty="0" smtClean="0"/>
              <a:t>, </a:t>
            </a:r>
            <a:r>
              <a:rPr lang="nb-NO" sz="1050" dirty="0" err="1" smtClean="0"/>
              <a:t>pyrope</a:t>
            </a:r>
            <a:endParaRPr lang="nb-NO" sz="1050" dirty="0"/>
          </a:p>
          <a:p>
            <a:r>
              <a:rPr lang="nb-NO" sz="1050" dirty="0" smtClean="0"/>
              <a:t>    and majorite</a:t>
            </a:r>
            <a:r>
              <a:rPr lang="nb-NO" sz="1050" dirty="0"/>
              <a:t> </a:t>
            </a:r>
            <a:r>
              <a:rPr lang="nb-NO" sz="1050" dirty="0" smtClean="0"/>
              <a:t>(Mg</a:t>
            </a:r>
            <a:r>
              <a:rPr lang="nb-NO" sz="1050" baseline="-25000" dirty="0" smtClean="0">
                <a:cs typeface="Times New Roman" pitchFamily="18" charset="0"/>
              </a:rPr>
              <a:t>4</a:t>
            </a:r>
            <a:r>
              <a:rPr lang="nb-NO" sz="1050" dirty="0" smtClean="0">
                <a:cs typeface="Times New Roman" pitchFamily="18" charset="0"/>
              </a:rPr>
              <a:t>Si</a:t>
            </a:r>
            <a:r>
              <a:rPr lang="nb-NO" sz="1050" baseline="-25000" dirty="0" smtClean="0">
                <a:cs typeface="Times New Roman" pitchFamily="18" charset="0"/>
              </a:rPr>
              <a:t>4</a:t>
            </a:r>
            <a:r>
              <a:rPr lang="nb-NO" sz="1050" dirty="0" smtClean="0">
                <a:cs typeface="Times New Roman" pitchFamily="18" charset="0"/>
              </a:rPr>
              <a:t>O</a:t>
            </a:r>
            <a:r>
              <a:rPr lang="nb-NO" sz="1050" baseline="-25000" dirty="0" smtClean="0">
                <a:cs typeface="Times New Roman" pitchFamily="18" charset="0"/>
              </a:rPr>
              <a:t>12</a:t>
            </a:r>
            <a:r>
              <a:rPr lang="nb-NO" sz="1050" dirty="0" smtClean="0"/>
              <a:t>) in the garnet compositions</a:t>
            </a:r>
            <a:r>
              <a:rPr lang="nb-NO" sz="1050" dirty="0"/>
              <a:t> </a:t>
            </a:r>
            <a:r>
              <a:rPr lang="nb-NO" sz="1050" dirty="0" smtClean="0"/>
              <a:t>below.  Not all </a:t>
            </a:r>
            <a:r>
              <a:rPr lang="nb-NO" sz="1050" dirty="0" err="1" smtClean="0"/>
              <a:t>of</a:t>
            </a:r>
            <a:r>
              <a:rPr lang="nb-NO" sz="1050" dirty="0" smtClean="0"/>
              <a:t> </a:t>
            </a:r>
            <a:r>
              <a:rPr lang="nb-NO" sz="1050" dirty="0" err="1" smtClean="0"/>
              <a:t>the</a:t>
            </a:r>
            <a:r>
              <a:rPr lang="nb-NO" sz="1050" dirty="0" smtClean="0"/>
              <a:t> </a:t>
            </a:r>
            <a:r>
              <a:rPr lang="nb-NO" sz="1050" dirty="0" err="1" smtClean="0"/>
              <a:t>composition</a:t>
            </a:r>
            <a:r>
              <a:rPr lang="nb-NO" sz="1050" dirty="0" smtClean="0"/>
              <a:t> </a:t>
            </a:r>
            <a:r>
              <a:rPr lang="nb-NO" sz="1050" dirty="0" err="1" smtClean="0"/>
              <a:t>contain</a:t>
            </a:r>
            <a:r>
              <a:rPr lang="nb-NO" sz="1050" dirty="0" smtClean="0"/>
              <a:t> all </a:t>
            </a:r>
            <a:r>
              <a:rPr lang="nb-NO" sz="1050" dirty="0" err="1" smtClean="0"/>
              <a:t>of</a:t>
            </a:r>
            <a:r>
              <a:rPr lang="nb-NO" sz="1050" dirty="0" smtClean="0"/>
              <a:t> </a:t>
            </a:r>
            <a:r>
              <a:rPr lang="nb-NO" sz="1050" dirty="0" err="1" smtClean="0"/>
              <a:t>the</a:t>
            </a:r>
            <a:r>
              <a:rPr lang="nb-NO" sz="1050" dirty="0" smtClean="0"/>
              <a:t> </a:t>
            </a:r>
            <a:r>
              <a:rPr lang="nb-NO" sz="1050" dirty="0" err="1" smtClean="0"/>
              <a:t>components</a:t>
            </a:r>
            <a:r>
              <a:rPr lang="nb-NO" sz="1050" dirty="0" smtClean="0"/>
              <a:t>.</a:t>
            </a:r>
          </a:p>
          <a:p>
            <a:r>
              <a:rPr lang="nb-NO" sz="1050" dirty="0"/>
              <a:t> </a:t>
            </a:r>
            <a:r>
              <a:rPr lang="nb-NO" sz="1050" dirty="0" smtClean="0"/>
              <a:t>   For the allocation of cations to the components, follow the order: andr, gros, spes, alm, pyr, maj (as the sequence above)</a:t>
            </a:r>
          </a:p>
          <a:p>
            <a:r>
              <a:rPr lang="nb-NO" sz="1050" dirty="0"/>
              <a:t> </a:t>
            </a:r>
            <a:r>
              <a:rPr lang="nb-NO" sz="1050" dirty="0" smtClean="0"/>
              <a:t>   If there is too little  Ca for andradite, allocate the rest of the Fe</a:t>
            </a:r>
            <a:r>
              <a:rPr lang="nb-NO" sz="1050" baseline="30000" dirty="0"/>
              <a:t>3</a:t>
            </a:r>
            <a:r>
              <a:rPr lang="nb-NO" sz="1050" baseline="30000" dirty="0" smtClean="0"/>
              <a:t>+ </a:t>
            </a:r>
            <a:r>
              <a:rPr lang="nb-NO" sz="1050" dirty="0" smtClean="0"/>
              <a:t>to the skiagite component: Fe</a:t>
            </a:r>
            <a:r>
              <a:rPr lang="nb-NO" sz="1050" baseline="30000" dirty="0" smtClean="0"/>
              <a:t>2+</a:t>
            </a:r>
            <a:r>
              <a:rPr lang="nb-NO" sz="1050" baseline="-25000" dirty="0" smtClean="0"/>
              <a:t>3</a:t>
            </a:r>
            <a:r>
              <a:rPr lang="nb-NO" sz="1050" dirty="0" smtClean="0"/>
              <a:t> Fe</a:t>
            </a:r>
            <a:r>
              <a:rPr lang="nb-NO" sz="1050" baseline="30000" dirty="0" smtClean="0"/>
              <a:t>3+</a:t>
            </a:r>
            <a:r>
              <a:rPr lang="nb-NO" sz="1050" baseline="-25000" dirty="0" smtClean="0"/>
              <a:t>2 </a:t>
            </a:r>
            <a:r>
              <a:rPr lang="nb-NO" sz="1050" dirty="0" smtClean="0"/>
              <a:t>Si</a:t>
            </a:r>
            <a:r>
              <a:rPr lang="nb-NO" sz="1050" baseline="-25000" dirty="0" smtClean="0"/>
              <a:t>3</a:t>
            </a:r>
            <a:r>
              <a:rPr lang="nb-NO" sz="1050" dirty="0" smtClean="0"/>
              <a:t>O</a:t>
            </a:r>
            <a:r>
              <a:rPr lang="nb-NO" sz="1050" baseline="-25000" dirty="0" smtClean="0"/>
              <a:t>12</a:t>
            </a:r>
            <a:r>
              <a:rPr lang="nb-NO" sz="1050" dirty="0" smtClean="0"/>
              <a:t>.</a:t>
            </a:r>
          </a:p>
          <a:p>
            <a:endParaRPr lang="nb-NO" sz="1050" dirty="0"/>
          </a:p>
          <a:p>
            <a:r>
              <a:rPr lang="nb-NO" sz="1200" dirty="0" smtClean="0"/>
              <a:t>1. </a:t>
            </a:r>
            <a:r>
              <a:rPr lang="nb-NO" sz="1200" dirty="0" err="1" smtClean="0"/>
              <a:t>Ca</a:t>
            </a:r>
            <a:r>
              <a:rPr lang="nb-NO" sz="1200" baseline="-25000" dirty="0" err="1" smtClean="0"/>
              <a:t>0.6</a:t>
            </a:r>
            <a:r>
              <a:rPr lang="nb-NO" sz="1200" dirty="0" err="1" smtClean="0"/>
              <a:t>Fe</a:t>
            </a:r>
            <a:r>
              <a:rPr lang="nb-NO" sz="1200" baseline="30000" dirty="0" err="1" smtClean="0"/>
              <a:t>2+</a:t>
            </a:r>
            <a:r>
              <a:rPr lang="nb-NO" sz="1200" baseline="-25000" dirty="0" err="1" smtClean="0"/>
              <a:t>0.3</a:t>
            </a:r>
            <a:r>
              <a:rPr lang="nb-NO" sz="1200" dirty="0" err="1" smtClean="0"/>
              <a:t>Mn</a:t>
            </a:r>
            <a:r>
              <a:rPr lang="nb-NO" sz="1200" baseline="-25000" dirty="0" err="1" smtClean="0"/>
              <a:t>0.1</a:t>
            </a:r>
            <a:r>
              <a:rPr lang="nb-NO" sz="1200" dirty="0" err="1" smtClean="0"/>
              <a:t>Mg</a:t>
            </a:r>
            <a:r>
              <a:rPr lang="nb-NO" sz="1200" baseline="-25000" dirty="0" err="1" smtClean="0"/>
              <a:t>2.1</a:t>
            </a:r>
            <a:r>
              <a:rPr lang="nb-NO" sz="1200" dirty="0" err="1" smtClean="0"/>
              <a:t>Al</a:t>
            </a:r>
            <a:r>
              <a:rPr lang="nb-NO" sz="1200" baseline="-25000" dirty="0" err="1" smtClean="0"/>
              <a:t>1.6</a:t>
            </a:r>
            <a:r>
              <a:rPr lang="nb-NO" sz="1200" dirty="0" err="1" smtClean="0"/>
              <a:t>Fe</a:t>
            </a:r>
            <a:r>
              <a:rPr lang="nb-NO" sz="1200" baseline="30000" dirty="0" err="1" smtClean="0"/>
              <a:t>3+</a:t>
            </a:r>
            <a:r>
              <a:rPr lang="nb-NO" sz="1200" baseline="-25000" dirty="0" err="1" smtClean="0"/>
              <a:t>0.2</a:t>
            </a:r>
            <a:r>
              <a:rPr lang="nb-NO" sz="1200" dirty="0" err="1" smtClean="0"/>
              <a:t>Si</a:t>
            </a:r>
            <a:r>
              <a:rPr lang="nb-NO" sz="1200" baseline="-25000" dirty="0" err="1" smtClean="0"/>
              <a:t>3.1</a:t>
            </a:r>
            <a:r>
              <a:rPr lang="nb-NO" sz="1200" dirty="0" err="1" smtClean="0"/>
              <a:t>O</a:t>
            </a:r>
            <a:r>
              <a:rPr lang="nb-NO" sz="1200" baseline="-25000" dirty="0" err="1" smtClean="0"/>
              <a:t>12</a:t>
            </a:r>
            <a:endParaRPr lang="nb-NO" sz="1200" baseline="-25000" dirty="0" smtClean="0"/>
          </a:p>
          <a:p>
            <a:endParaRPr lang="nb-NO" sz="1200" baseline="-25000" dirty="0"/>
          </a:p>
          <a:p>
            <a:endParaRPr lang="nb-NO" sz="1200" baseline="-25000" dirty="0" smtClean="0"/>
          </a:p>
          <a:p>
            <a:endParaRPr lang="nb-NO" sz="1200" baseline="-25000" dirty="0" smtClean="0"/>
          </a:p>
          <a:p>
            <a:endParaRPr lang="nb-NO" sz="1200" baseline="-25000" dirty="0" smtClean="0"/>
          </a:p>
          <a:p>
            <a:endParaRPr lang="nb-NO" sz="1200" baseline="-25000" dirty="0"/>
          </a:p>
          <a:p>
            <a:endParaRPr lang="nb-NO" sz="1200" baseline="-25000" dirty="0" smtClean="0"/>
          </a:p>
          <a:p>
            <a:endParaRPr lang="nb-NO" sz="1200" baseline="-25000" dirty="0"/>
          </a:p>
          <a:p>
            <a:endParaRPr lang="nb-NO" sz="1200" baseline="-25000" dirty="0" smtClean="0"/>
          </a:p>
          <a:p>
            <a:endParaRPr lang="nb-NO" sz="1200" baseline="-25000" dirty="0"/>
          </a:p>
          <a:p>
            <a:endParaRPr lang="nb-NO" sz="1200" baseline="-25000" dirty="0" smtClean="0"/>
          </a:p>
          <a:p>
            <a:endParaRPr lang="nb-NO" sz="1200" baseline="-25000" dirty="0"/>
          </a:p>
          <a:p>
            <a:endParaRPr lang="nb-NO" sz="1200" dirty="0" smtClean="0"/>
          </a:p>
          <a:p>
            <a:r>
              <a:rPr lang="nb-NO" sz="1200" dirty="0" smtClean="0"/>
              <a:t>2. </a:t>
            </a:r>
            <a:r>
              <a:rPr lang="nb-NO" sz="1200" dirty="0" err="1" smtClean="0"/>
              <a:t>Ca</a:t>
            </a:r>
            <a:r>
              <a:rPr lang="nb-NO" sz="1200" baseline="-25000" dirty="0" err="1" smtClean="0"/>
              <a:t>0.15</a:t>
            </a:r>
            <a:r>
              <a:rPr lang="nb-NO" sz="1200" dirty="0" err="1" smtClean="0"/>
              <a:t>Fe</a:t>
            </a:r>
            <a:r>
              <a:rPr lang="nb-NO" sz="1200" baseline="30000" dirty="0" err="1" smtClean="0"/>
              <a:t>2+</a:t>
            </a:r>
            <a:r>
              <a:rPr lang="nb-NO" sz="1200" baseline="-25000" dirty="0" err="1" smtClean="0"/>
              <a:t>0.15</a:t>
            </a:r>
            <a:r>
              <a:rPr lang="nb-NO" sz="1200" dirty="0" err="1" smtClean="0"/>
              <a:t>Mn</a:t>
            </a:r>
            <a:r>
              <a:rPr lang="nb-NO" sz="1200" baseline="-25000" dirty="0" err="1" smtClean="0"/>
              <a:t>0.15</a:t>
            </a:r>
            <a:r>
              <a:rPr lang="nb-NO" sz="1200" dirty="0" err="1" smtClean="0"/>
              <a:t>Mg</a:t>
            </a:r>
            <a:r>
              <a:rPr lang="nb-NO" sz="1200" baseline="-25000" dirty="0" err="1" smtClean="0"/>
              <a:t>2.85</a:t>
            </a:r>
            <a:r>
              <a:rPr lang="nb-NO" sz="1200" dirty="0" err="1" smtClean="0"/>
              <a:t>Al</a:t>
            </a:r>
            <a:r>
              <a:rPr lang="nb-NO" sz="1200" baseline="-25000" dirty="0" err="1" smtClean="0"/>
              <a:t>1.3</a:t>
            </a:r>
            <a:r>
              <a:rPr lang="nb-NO" sz="1200" dirty="0" err="1" smtClean="0"/>
              <a:t>Fe</a:t>
            </a:r>
            <a:r>
              <a:rPr lang="nb-NO" sz="1200" baseline="30000" dirty="0" err="1" smtClean="0"/>
              <a:t>3+</a:t>
            </a:r>
            <a:r>
              <a:rPr lang="nb-NO" sz="1200" baseline="-25000" dirty="0" err="1" smtClean="0"/>
              <a:t>0.1</a:t>
            </a:r>
            <a:r>
              <a:rPr lang="nb-NO" sz="1200" dirty="0" err="1" smtClean="0"/>
              <a:t>Si</a:t>
            </a:r>
            <a:r>
              <a:rPr lang="nb-NO" sz="1200" baseline="-25000" dirty="0" err="1" smtClean="0"/>
              <a:t>3.3</a:t>
            </a:r>
            <a:r>
              <a:rPr lang="nb-NO" sz="1200" dirty="0" err="1" smtClean="0"/>
              <a:t>O</a:t>
            </a:r>
            <a:r>
              <a:rPr lang="nb-NO" sz="1200" baseline="-25000" dirty="0" err="1" smtClean="0"/>
              <a:t>12</a:t>
            </a:r>
            <a:endParaRPr lang="nb-NO" sz="1200" baseline="-25000" dirty="0"/>
          </a:p>
          <a:p>
            <a:endParaRPr lang="nb-NO" sz="1200" baseline="-25000" dirty="0"/>
          </a:p>
          <a:p>
            <a:endParaRPr lang="nb-NO" sz="1200" baseline="-25000" dirty="0"/>
          </a:p>
          <a:p>
            <a:endParaRPr lang="nb-NO" sz="1200" baseline="-25000" dirty="0"/>
          </a:p>
          <a:p>
            <a:endParaRPr lang="nb-NO" sz="1200" baseline="-25000" dirty="0"/>
          </a:p>
          <a:p>
            <a:endParaRPr lang="nb-NO" sz="1200" baseline="-25000" dirty="0"/>
          </a:p>
          <a:p>
            <a:endParaRPr lang="nb-NO" sz="1200" baseline="-25000" dirty="0"/>
          </a:p>
          <a:p>
            <a:endParaRPr lang="nb-NO" sz="1200" baseline="-25000" dirty="0"/>
          </a:p>
          <a:p>
            <a:endParaRPr lang="nb-NO" sz="1200" baseline="-25000" dirty="0"/>
          </a:p>
          <a:p>
            <a:endParaRPr lang="nb-NO" sz="1200" baseline="-25000" dirty="0"/>
          </a:p>
          <a:p>
            <a:endParaRPr lang="nb-NO" sz="1200" baseline="-25000" dirty="0"/>
          </a:p>
          <a:p>
            <a:endParaRPr lang="nb-NO" sz="1200" dirty="0" smtClean="0"/>
          </a:p>
          <a:p>
            <a:endParaRPr lang="nb-NO" sz="1200" dirty="0"/>
          </a:p>
          <a:p>
            <a:r>
              <a:rPr lang="nb-NO" sz="1200" dirty="0" smtClean="0"/>
              <a:t>3. </a:t>
            </a:r>
            <a:r>
              <a:rPr lang="nb-NO" sz="1200" dirty="0" err="1" smtClean="0"/>
              <a:t>Ca</a:t>
            </a:r>
            <a:r>
              <a:rPr lang="nb-NO" sz="1200" baseline="-25000" dirty="0" err="1" smtClean="0"/>
              <a:t>0.3</a:t>
            </a:r>
            <a:r>
              <a:rPr lang="nb-NO" sz="1200" dirty="0" err="1" smtClean="0"/>
              <a:t>Fe</a:t>
            </a:r>
            <a:r>
              <a:rPr lang="nb-NO" sz="1200" baseline="30000" dirty="0" err="1" smtClean="0"/>
              <a:t>2+</a:t>
            </a:r>
            <a:r>
              <a:rPr lang="nb-NO" sz="1200" baseline="-25000" dirty="0" err="1" smtClean="0"/>
              <a:t>0.6</a:t>
            </a:r>
            <a:r>
              <a:rPr lang="nb-NO" sz="1200" dirty="0" err="1" smtClean="0"/>
              <a:t>Mg</a:t>
            </a:r>
            <a:r>
              <a:rPr lang="nb-NO" sz="1200" baseline="-25000" dirty="0" err="1" smtClean="0"/>
              <a:t>2.4</a:t>
            </a:r>
            <a:r>
              <a:rPr lang="nb-NO" sz="1200" dirty="0" err="1" smtClean="0"/>
              <a:t>Al</a:t>
            </a:r>
            <a:r>
              <a:rPr lang="nb-NO" sz="1200" baseline="-25000" dirty="0" err="1" smtClean="0"/>
              <a:t>1.0</a:t>
            </a:r>
            <a:r>
              <a:rPr lang="nb-NO" sz="1200" dirty="0" err="1" smtClean="0"/>
              <a:t>Fe</a:t>
            </a:r>
            <a:r>
              <a:rPr lang="nb-NO" sz="1200" baseline="30000" dirty="0" err="1" smtClean="0"/>
              <a:t>3+</a:t>
            </a:r>
            <a:r>
              <a:rPr lang="nb-NO" sz="1200" baseline="-25000" dirty="0" err="1" smtClean="0"/>
              <a:t>0.4</a:t>
            </a:r>
            <a:r>
              <a:rPr lang="nb-NO" sz="1200" dirty="0" err="1" smtClean="0"/>
              <a:t>Si</a:t>
            </a:r>
            <a:r>
              <a:rPr lang="nb-NO" sz="1200" baseline="-25000" dirty="0" err="1" smtClean="0"/>
              <a:t>3.3</a:t>
            </a:r>
            <a:r>
              <a:rPr lang="nb-NO" sz="1200" dirty="0" err="1" smtClean="0"/>
              <a:t>O</a:t>
            </a:r>
            <a:r>
              <a:rPr lang="nb-NO" sz="1200" baseline="-25000" dirty="0" err="1" smtClean="0"/>
              <a:t>12</a:t>
            </a:r>
            <a:endParaRPr lang="nb-NO" sz="1200" baseline="-25000" dirty="0"/>
          </a:p>
        </p:txBody>
      </p:sp>
    </p:spTree>
    <p:extLst>
      <p:ext uri="{BB962C8B-B14F-4D97-AF65-F5344CB8AC3E}">
        <p14:creationId xmlns:p14="http://schemas.microsoft.com/office/powerpoint/2010/main" val="5696053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pc\Dokumenter\Adobe-Illustr-figures\Experimental-PhaseRel\PhaseRel\FeMg-Residue-melt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468" y="1586769"/>
            <a:ext cx="6492475" cy="459394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4495" y="59418"/>
            <a:ext cx="6781559" cy="1646605"/>
          </a:xfrm>
          <a:prstGeom prst="rect">
            <a:avLst/>
          </a:prstGeom>
          <a:noFill/>
        </p:spPr>
        <p:txBody>
          <a:bodyPr wrap="square" rtlCol="0">
            <a:spAutoFit/>
          </a:bodyPr>
          <a:lstStyle/>
          <a:p>
            <a:pPr>
              <a:lnSpc>
                <a:spcPts val="1200"/>
              </a:lnSpc>
            </a:pPr>
            <a:r>
              <a:rPr lang="nb-NO" sz="1100" b="1" dirty="0" smtClean="0">
                <a:cs typeface="Times New Roman" pitchFamily="18" charset="0"/>
              </a:rPr>
              <a:t>7. Melt residues,  oceanic and orogenic peridotites and Archean cratonic lithosphere</a:t>
            </a:r>
            <a:r>
              <a:rPr lang="nb-NO" sz="1100" i="1" dirty="0" smtClean="0">
                <a:cs typeface="Times New Roman" pitchFamily="18" charset="0"/>
              </a:rPr>
              <a:t>.</a:t>
            </a:r>
            <a:endParaRPr lang="nb-NO" sz="1100" dirty="0">
              <a:cs typeface="Times New Roman" pitchFamily="18" charset="0"/>
            </a:endParaRPr>
          </a:p>
          <a:p>
            <a:pPr>
              <a:lnSpc>
                <a:spcPts val="1200"/>
              </a:lnSpc>
            </a:pPr>
            <a:r>
              <a:rPr lang="nb-NO" sz="1200" b="1" dirty="0" smtClean="0">
                <a:cs typeface="Times New Roman" pitchFamily="18" charset="0"/>
              </a:rPr>
              <a:t>a.</a:t>
            </a:r>
            <a:r>
              <a:rPr lang="nb-NO" sz="1050" dirty="0" smtClean="0">
                <a:cs typeface="Times New Roman" pitchFamily="18" charset="0"/>
              </a:rPr>
              <a:t> The simple FeO-MgO diagram in Fig. 7A shows the relations between melts and residues derived from melting of primitive mantle peridotites for various initial melting pressures and accumulated melt fractions. Fig 7B shows the composition and melt-extraction trends for various suites of oceanic and orogenic peridotites, plotted with MgO along the x-axis. Note that the melt extraction trends for Feo are quite flat for these pperidotites.  Based on Fig 7A, give the expected</a:t>
            </a:r>
          </a:p>
          <a:p>
            <a:pPr>
              <a:lnSpc>
                <a:spcPts val="2400"/>
              </a:lnSpc>
            </a:pPr>
            <a:r>
              <a:rPr lang="nb-NO" sz="1050" dirty="0" smtClean="0">
                <a:cs typeface="Times New Roman" pitchFamily="18" charset="0"/>
              </a:rPr>
              <a:t>approximate initial melting pressure  </a:t>
            </a:r>
            <a:r>
              <a:rPr lang="nb-NO" sz="1100" dirty="0" smtClean="0">
                <a:cs typeface="Times New Roman" pitchFamily="18" charset="0"/>
              </a:rPr>
              <a:t>(or pressure range):</a:t>
            </a:r>
            <a:r>
              <a:rPr lang="nb-NO" sz="1100" u="sng" dirty="0" smtClean="0">
                <a:cs typeface="Times New Roman" pitchFamily="18" charset="0"/>
              </a:rPr>
              <a:t>                                           </a:t>
            </a:r>
            <a:r>
              <a:rPr lang="nb-NO" sz="1100" dirty="0" smtClean="0">
                <a:cs typeface="Times New Roman" pitchFamily="18" charset="0"/>
              </a:rPr>
              <a:t> .</a:t>
            </a:r>
          </a:p>
          <a:p>
            <a:pPr>
              <a:lnSpc>
                <a:spcPts val="2400"/>
              </a:lnSpc>
            </a:pPr>
            <a:r>
              <a:rPr lang="nb-NO" sz="1100" dirty="0" smtClean="0">
                <a:cs typeface="Times New Roman" pitchFamily="18" charset="0"/>
              </a:rPr>
              <a:t>and the approximate range of melt fractions (up to 45% MgO):</a:t>
            </a:r>
            <a:r>
              <a:rPr lang="nb-NO" sz="1100" u="sng" dirty="0" smtClean="0">
                <a:cs typeface="Times New Roman" pitchFamily="18" charset="0"/>
              </a:rPr>
              <a:t>                                        </a:t>
            </a:r>
            <a:r>
              <a:rPr lang="nb-NO" sz="1100" dirty="0" smtClean="0">
                <a:cs typeface="Times New Roman" pitchFamily="18" charset="0"/>
              </a:rPr>
              <a:t>. </a:t>
            </a:r>
          </a:p>
          <a:p>
            <a:r>
              <a:rPr lang="nb-NO" sz="1100" i="1" dirty="0" smtClean="0">
                <a:cs typeface="Times New Roman" pitchFamily="18" charset="0"/>
              </a:rPr>
              <a:t>  </a:t>
            </a:r>
            <a:endParaRPr lang="nb-NO" sz="1100" dirty="0"/>
          </a:p>
        </p:txBody>
      </p:sp>
      <p:sp>
        <p:nvSpPr>
          <p:cNvPr id="10" name="TextBox 9"/>
          <p:cNvSpPr txBox="1"/>
          <p:nvPr/>
        </p:nvSpPr>
        <p:spPr>
          <a:xfrm>
            <a:off x="5534920" y="1737704"/>
            <a:ext cx="822661" cy="338554"/>
          </a:xfrm>
          <a:prstGeom prst="rect">
            <a:avLst/>
          </a:prstGeom>
          <a:noFill/>
        </p:spPr>
        <p:txBody>
          <a:bodyPr wrap="none" rtlCol="0">
            <a:spAutoFit/>
          </a:bodyPr>
          <a:lstStyle/>
          <a:p>
            <a:r>
              <a:rPr lang="nb-NO" sz="1600" b="1" dirty="0" smtClean="0"/>
              <a:t>Fig. </a:t>
            </a:r>
            <a:r>
              <a:rPr lang="nb-NO" sz="1600" b="1" dirty="0" smtClean="0"/>
              <a:t>7A</a:t>
            </a:r>
            <a:endParaRPr lang="en-GB" sz="1600" b="1" dirty="0"/>
          </a:p>
        </p:txBody>
      </p:sp>
      <p:grpSp>
        <p:nvGrpSpPr>
          <p:cNvPr id="23" name="Group 22"/>
          <p:cNvGrpSpPr/>
          <p:nvPr/>
        </p:nvGrpSpPr>
        <p:grpSpPr>
          <a:xfrm>
            <a:off x="260648" y="6346615"/>
            <a:ext cx="6502655" cy="3495227"/>
            <a:chOff x="260648" y="6317354"/>
            <a:chExt cx="6502655" cy="3495227"/>
          </a:xfrm>
        </p:grpSpPr>
        <p:sp>
          <p:nvSpPr>
            <p:cNvPr id="8" name="Rectangle 7"/>
            <p:cNvSpPr/>
            <p:nvPr/>
          </p:nvSpPr>
          <p:spPr>
            <a:xfrm>
              <a:off x="260648" y="6324669"/>
              <a:ext cx="6496494" cy="3487912"/>
            </a:xfrm>
            <a:prstGeom prst="rect">
              <a:avLst/>
            </a:prstGeom>
            <a:solidFill>
              <a:srgbClr val="CCEC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4" descr="TG-Palme-DeplTrend3"/>
            <p:cNvPicPr>
              <a:picLocks noChangeAspect="1" noChangeArrowheads="1"/>
            </p:cNvPicPr>
            <p:nvPr/>
          </p:nvPicPr>
          <p:blipFill>
            <a:blip r:embed="rId3" cstate="print"/>
            <a:srcRect/>
            <a:stretch>
              <a:fillRect/>
            </a:stretch>
          </p:blipFill>
          <p:spPr bwMode="auto">
            <a:xfrm>
              <a:off x="3372766" y="6757945"/>
              <a:ext cx="3262068" cy="2964202"/>
            </a:xfrm>
            <a:prstGeom prst="rect">
              <a:avLst/>
            </a:prstGeom>
            <a:noFill/>
            <a:ln w="9525">
              <a:noFill/>
              <a:miter lim="800000"/>
              <a:headEnd/>
              <a:tailEnd/>
            </a:ln>
          </p:spPr>
        </p:pic>
        <p:pic>
          <p:nvPicPr>
            <p:cNvPr id="6" name="Picture 2" descr="TG-Palme-DeplTrend"/>
            <p:cNvPicPr>
              <a:picLocks noChangeAspect="1" noChangeArrowheads="1"/>
            </p:cNvPicPr>
            <p:nvPr/>
          </p:nvPicPr>
          <p:blipFill>
            <a:blip r:embed="rId4" cstate="print"/>
            <a:srcRect/>
            <a:stretch>
              <a:fillRect/>
            </a:stretch>
          </p:blipFill>
          <p:spPr bwMode="auto">
            <a:xfrm>
              <a:off x="393473" y="6418910"/>
              <a:ext cx="2747495" cy="3303238"/>
            </a:xfrm>
            <a:prstGeom prst="rect">
              <a:avLst/>
            </a:prstGeom>
            <a:noFill/>
            <a:ln w="9525">
              <a:noFill/>
              <a:miter lim="800000"/>
              <a:headEnd/>
              <a:tailEnd/>
            </a:ln>
          </p:spPr>
        </p:pic>
        <p:sp>
          <p:nvSpPr>
            <p:cNvPr id="9" name="TextBox 8"/>
            <p:cNvSpPr txBox="1"/>
            <p:nvPr/>
          </p:nvSpPr>
          <p:spPr>
            <a:xfrm>
              <a:off x="5951862" y="6317354"/>
              <a:ext cx="811441" cy="338554"/>
            </a:xfrm>
            <a:prstGeom prst="rect">
              <a:avLst/>
            </a:prstGeom>
            <a:noFill/>
          </p:spPr>
          <p:txBody>
            <a:bodyPr wrap="none" rtlCol="0">
              <a:spAutoFit/>
            </a:bodyPr>
            <a:lstStyle/>
            <a:p>
              <a:r>
                <a:rPr lang="nb-NO" sz="1600" b="1" dirty="0" smtClean="0"/>
                <a:t>Fig. </a:t>
              </a:r>
              <a:r>
                <a:rPr lang="nb-NO" sz="1600" b="1" dirty="0" smtClean="0"/>
                <a:t>7B</a:t>
              </a:r>
              <a:endParaRPr lang="en-GB" sz="1600" b="1" dirty="0"/>
            </a:p>
          </p:txBody>
        </p:sp>
        <p:sp>
          <p:nvSpPr>
            <p:cNvPr id="11" name="TextBox 10"/>
            <p:cNvSpPr txBox="1"/>
            <p:nvPr/>
          </p:nvSpPr>
          <p:spPr>
            <a:xfrm>
              <a:off x="3161405" y="6486631"/>
              <a:ext cx="2815992" cy="338554"/>
            </a:xfrm>
            <a:prstGeom prst="rect">
              <a:avLst/>
            </a:prstGeom>
            <a:noFill/>
          </p:spPr>
          <p:txBody>
            <a:bodyPr wrap="square" rtlCol="0">
              <a:spAutoFit/>
            </a:bodyPr>
            <a:lstStyle/>
            <a:p>
              <a:r>
                <a:rPr lang="nb-NO" sz="800" b="1" dirty="0" smtClean="0">
                  <a:latin typeface="+mj-lt"/>
                  <a:cs typeface="Times New Roman" pitchFamily="18" charset="0"/>
                </a:rPr>
                <a:t>PM</a:t>
              </a:r>
              <a:r>
                <a:rPr lang="nb-NO" sz="800" dirty="0" smtClean="0">
                  <a:latin typeface="+mj-lt"/>
                  <a:cs typeface="Times New Roman" pitchFamily="18" charset="0"/>
                </a:rPr>
                <a:t>: assumed primitive mantle composition</a:t>
              </a:r>
              <a:r>
                <a:rPr lang="nb-NO" sz="800" dirty="0" smtClean="0">
                  <a:latin typeface="+mj-lt"/>
                </a:rPr>
                <a:t>, samples to</a:t>
              </a:r>
            </a:p>
            <a:p>
              <a:r>
                <a:rPr lang="nb-NO" sz="800" dirty="0" smtClean="0">
                  <a:latin typeface="+mj-lt"/>
                </a:rPr>
                <a:t>the left of PM may be metasomatically enriched  </a:t>
              </a:r>
              <a:endParaRPr lang="nb-NO" sz="800" dirty="0" smtClean="0">
                <a:latin typeface="+mj-lt"/>
                <a:cs typeface="Times New Roman" pitchFamily="18" charset="0"/>
              </a:endParaRPr>
            </a:p>
          </p:txBody>
        </p:sp>
        <p:sp>
          <p:nvSpPr>
            <p:cNvPr id="12" name="Rounded Rectangle 11"/>
            <p:cNvSpPr/>
            <p:nvPr/>
          </p:nvSpPr>
          <p:spPr>
            <a:xfrm>
              <a:off x="4191827" y="6911846"/>
              <a:ext cx="216024" cy="144016"/>
            </a:xfrm>
            <a:prstGeom prst="roundRect">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4134450" y="6871904"/>
              <a:ext cx="432048" cy="215444"/>
            </a:xfrm>
            <a:prstGeom prst="rect">
              <a:avLst/>
            </a:prstGeom>
            <a:noFill/>
          </p:spPr>
          <p:txBody>
            <a:bodyPr wrap="square" rtlCol="0">
              <a:spAutoFit/>
            </a:bodyPr>
            <a:lstStyle/>
            <a:p>
              <a:r>
                <a:rPr lang="nb-NO" sz="800" b="1" dirty="0" smtClean="0">
                  <a:latin typeface="+mj-lt"/>
                  <a:cs typeface="Times New Roman" pitchFamily="18" charset="0"/>
                </a:rPr>
                <a:t>PM</a:t>
              </a:r>
            </a:p>
          </p:txBody>
        </p:sp>
        <p:cxnSp>
          <p:nvCxnSpPr>
            <p:cNvPr id="15" name="Straight Arrow Connector 14"/>
            <p:cNvCxnSpPr/>
            <p:nvPr/>
          </p:nvCxnSpPr>
          <p:spPr>
            <a:xfrm>
              <a:off x="1514045" y="6828013"/>
              <a:ext cx="1440160" cy="21544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773886" y="6868860"/>
              <a:ext cx="1739390" cy="261610"/>
            </a:xfrm>
            <a:prstGeom prst="rect">
              <a:avLst/>
            </a:prstGeom>
            <a:noFill/>
          </p:spPr>
          <p:txBody>
            <a:bodyPr wrap="square" rtlCol="0">
              <a:spAutoFit/>
            </a:bodyPr>
            <a:lstStyle/>
            <a:p>
              <a:r>
                <a:rPr lang="nb-NO" sz="1100" b="1" dirty="0" smtClean="0">
                  <a:solidFill>
                    <a:srgbClr val="FF0000"/>
                  </a:solidFill>
                  <a:latin typeface="+mj-lt"/>
                  <a:cs typeface="Times New Roman" pitchFamily="18" charset="0"/>
                </a:rPr>
                <a:t>Melt extraction trend</a:t>
              </a:r>
              <a:endParaRPr lang="nb-NO" sz="1100" dirty="0" smtClean="0">
                <a:solidFill>
                  <a:srgbClr val="FF0000"/>
                </a:solidFill>
                <a:latin typeface="+mj-lt"/>
                <a:cs typeface="Times New Roman" pitchFamily="18" charset="0"/>
              </a:endParaRPr>
            </a:p>
          </p:txBody>
        </p:sp>
        <p:cxnSp>
          <p:nvCxnSpPr>
            <p:cNvPr id="18" name="Straight Arrow Connector 17"/>
            <p:cNvCxnSpPr/>
            <p:nvPr/>
          </p:nvCxnSpPr>
          <p:spPr>
            <a:xfrm>
              <a:off x="4301338" y="7139635"/>
              <a:ext cx="2084832" cy="1"/>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510228">
              <a:off x="1351045" y="6697208"/>
              <a:ext cx="1739390" cy="261610"/>
            </a:xfrm>
            <a:prstGeom prst="rect">
              <a:avLst/>
            </a:prstGeom>
            <a:noFill/>
          </p:spPr>
          <p:txBody>
            <a:bodyPr wrap="square" rtlCol="0">
              <a:spAutoFit/>
            </a:bodyPr>
            <a:lstStyle/>
            <a:p>
              <a:r>
                <a:rPr lang="nb-NO" sz="1100" b="1" dirty="0" smtClean="0">
                  <a:solidFill>
                    <a:srgbClr val="FF0000"/>
                  </a:solidFill>
                  <a:latin typeface="+mj-lt"/>
                  <a:cs typeface="Times New Roman" pitchFamily="18" charset="0"/>
                </a:rPr>
                <a:t>Melt extraction trend</a:t>
              </a:r>
              <a:endParaRPr lang="nb-NO" sz="1100" dirty="0" smtClean="0">
                <a:solidFill>
                  <a:srgbClr val="FF0000"/>
                </a:solidFill>
                <a:latin typeface="+mj-lt"/>
                <a:cs typeface="Times New Roman" pitchFamily="18" charset="0"/>
              </a:endParaRPr>
            </a:p>
          </p:txBody>
        </p:sp>
      </p:grpSp>
    </p:spTree>
    <p:extLst>
      <p:ext uri="{BB962C8B-B14F-4D97-AF65-F5344CB8AC3E}">
        <p14:creationId xmlns:p14="http://schemas.microsoft.com/office/powerpoint/2010/main" val="2944942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3786</TotalTime>
  <Words>2450</Words>
  <Application>Microsoft Office PowerPoint</Application>
  <PresentationFormat>A4 Paper (210x297 mm)</PresentationFormat>
  <Paragraphs>261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Symbol</vt:lpstr>
      <vt:lpstr>Tahoma</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rtronnes</dc:creator>
  <cp:lastModifiedBy>Reidar G Trønnes</cp:lastModifiedBy>
  <cp:revision>96</cp:revision>
  <cp:lastPrinted>2019-05-04T20:54:02Z</cp:lastPrinted>
  <dcterms:created xsi:type="dcterms:W3CDTF">2009-03-01T19:55:31Z</dcterms:created>
  <dcterms:modified xsi:type="dcterms:W3CDTF">2023-05-07T16:14:13Z</dcterms:modified>
</cp:coreProperties>
</file>