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5" r:id="rId3"/>
    <p:sldId id="286" r:id="rId4"/>
    <p:sldId id="277" r:id="rId5"/>
    <p:sldId id="280" r:id="rId6"/>
    <p:sldId id="285" r:id="rId7"/>
    <p:sldId id="289" r:id="rId8"/>
    <p:sldId id="276" r:id="rId9"/>
    <p:sldId id="278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ce HORANYI" initials="BH" lastIdx="9" clrIdx="0">
    <p:extLst>
      <p:ext uri="{19B8F6BF-5375-455C-9EA6-DF929625EA0E}">
        <p15:presenceInfo xmlns:p15="http://schemas.microsoft.com/office/powerpoint/2012/main" userId="S-1-5-21-1464981363-3268184715-1231119957-11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63" autoAdjust="0"/>
  </p:normalViewPr>
  <p:slideViewPr>
    <p:cSldViewPr snapToGrid="0">
      <p:cViewPr varScale="1">
        <p:scale>
          <a:sx n="145" d="100"/>
          <a:sy n="145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1B68-961D-4DDC-ACF5-E62C7E8F7EB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E8E5B-08BB-4122-B601-A18D0838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E8E5B-08BB-4122-B601-A18D08385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6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C2F3-3750-452A-9B09-582E9A5F8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E10F-C786-1098-7B48-50BA12D2A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1E9BA-BE00-81B6-9387-B0B931504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09D5-BE01-565C-DC28-94CA4A6B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F259E-035F-FCF0-FDFD-17C965AC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A0EE-5F7B-7D1F-FB6C-B706CFB2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D58E-3356-7EE4-DC85-0962E956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EB2B9-11F5-14B4-8EED-6E24F357D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5D8E-4159-CE4B-E09D-84F4E63F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9C97-CA12-DD2B-CFF9-1B6E7884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CE17-F9EB-CCDC-DC14-E7553E5A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1318C-4482-EF85-E6F0-6A7A34F81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8519-078E-C3E0-D351-9BD370088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5BF1-3CBA-B7C2-26CC-ABC19865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4629-466E-B0B6-0EAC-BFA68E27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799FA-2110-B292-393A-26A54D03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1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0DC-416C-65FB-93A3-3FEE0314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1236-7722-110C-0B0C-38AC38E15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A36C-E93B-2EDC-4862-7804B9BC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4AD62-D46E-C352-47F8-F645214E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D0AFC-0D00-2E79-A7BC-8D4D20F4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E9EF-2DC6-9095-C86A-61525EB7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E5ABD-B2A2-2785-8994-DD12F9326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1B5A-24DA-3A88-11B0-08ED1CAB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F3C1-02FD-A7B0-C195-6E96A926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38A8-B800-92B8-17BA-17979760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C0AC-3C0A-48A3-2D57-A505C24A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ECBA-FC72-F84C-A331-4079B4CE1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E110B-EEB9-15D7-C365-DFC8BC6E5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7CFF2-76C8-75FE-CC81-C9B773DD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9B2B9-F6C8-F7C5-E9CC-EEFA5C5D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2EEB1-E5A4-3CED-FA77-6ECC5E8D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88A2-1DE9-8C2A-5A51-2466A329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DDDA-B076-2D99-044C-AB217621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59C2B-B226-94C2-39BA-59517807E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05652-2C5C-0F0F-D34D-A70697F63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F7604-6F6D-15E1-6263-37AFE67AD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66CF2-B2A8-53E9-6BEA-3696ED6E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7226D-AE22-02EC-92B9-0873426D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8133C-1623-F98B-5C9C-0572F1CC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F62B-9F2B-67D1-28E7-50FC6517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421B6-6672-C215-325B-7F977FA0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0BA1E-ACBB-C269-5924-43C32D90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37EEB-833D-0FA9-0ED6-ABBA63AE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99D8E-09CF-1B23-3F26-2519F91B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0AAC-4B66-42B4-3887-EB31815E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61E61-0CA7-3915-C222-3E38AED6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51BA-F335-D951-56E9-558D946B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5A0-B865-B7C8-9683-9A664045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DB24B-C0A4-2B78-E2C2-E97428A6B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5525C-1777-281A-F9BB-6043A08D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1DE2D-D5DD-90D3-ECD0-435BB97A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41DD4-94F5-6DEA-5C92-EB60B7FF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0A54-5B31-E061-757D-F0CC944C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4FABC-ACB4-7E4F-FEBD-14210F8C2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D86EB-8812-29FF-7A05-F709D535A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9B72D-2916-D04E-9996-08AAD1EF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57512-C1E0-F5D6-CE34-06ACAD7C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08247-4A9E-98E6-8646-B718E0DF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7BFA9-8567-55E2-725C-4EDE6087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781C-DAF8-2623-1B4D-5D20F6DA6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1B740-5F0E-F865-2BAC-32C82947C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A4DF-F371-426A-9640-1AD437D6C6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B275-50F8-0A97-A824-B30681A39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C7AB9-6845-B1C4-4A2E-8BEFB86BA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E244-050F-414D-8E04-4E132E36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8138-72C7-91F9-86FB-96AA0781B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599"/>
            <a:ext cx="9144000" cy="1835089"/>
          </a:xfrm>
        </p:spPr>
        <p:txBody>
          <a:bodyPr/>
          <a:lstStyle/>
          <a:p>
            <a:r>
              <a:rPr lang="en-GB" dirty="0" smtClean="0"/>
              <a:t>The Initiation of Plate Tectonics on Earth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38EC2-F0F1-5C4E-F324-DADAB619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75" y="2114414"/>
            <a:ext cx="10483850" cy="2135379"/>
          </a:xfrm>
        </p:spPr>
        <p:txBody>
          <a:bodyPr>
            <a:normAutofit/>
          </a:bodyPr>
          <a:lstStyle/>
          <a:p>
            <a:r>
              <a:rPr lang="en-GB" i="1" dirty="0" smtClean="0"/>
              <a:t>Bence </a:t>
            </a:r>
            <a:r>
              <a:rPr lang="en-GB" i="1" dirty="0" err="1" smtClean="0"/>
              <a:t>Horányi</a:t>
            </a:r>
            <a:endParaRPr lang="en-GB" i="1" dirty="0" smtClean="0"/>
          </a:p>
          <a:p>
            <a:r>
              <a:rPr lang="en-GB" i="1" dirty="0" smtClean="0"/>
              <a:t>09/05/2023</a:t>
            </a:r>
          </a:p>
          <a:p>
            <a:r>
              <a:rPr lang="en-GB" i="1" dirty="0" smtClean="0"/>
              <a:t>Institute des Sciences de la Terre </a:t>
            </a:r>
            <a:r>
              <a:rPr lang="en-GB" i="1" dirty="0" err="1" smtClean="0"/>
              <a:t>d’Orléans</a:t>
            </a:r>
            <a:r>
              <a:rPr lang="en-GB" i="1" dirty="0" smtClean="0"/>
              <a:t> - Centre National </a:t>
            </a:r>
            <a:r>
              <a:rPr lang="en-GB" i="1" dirty="0" err="1" smtClean="0"/>
              <a:t>Recherche</a:t>
            </a:r>
            <a:r>
              <a:rPr lang="en-GB" i="1" dirty="0" smtClean="0"/>
              <a:t> </a:t>
            </a:r>
            <a:r>
              <a:rPr lang="en-GB" i="1" dirty="0" err="1" smtClean="0"/>
              <a:t>Scientifique</a:t>
            </a:r>
            <a:r>
              <a:rPr lang="en-GB" i="1" dirty="0" smtClean="0"/>
              <a:t> </a:t>
            </a:r>
            <a:endParaRPr lang="en-US" i="1" dirty="0"/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>
            <a:off x="1758442" y="119062"/>
            <a:ext cx="88148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>
            <a:off x="1758442" y="2055813"/>
            <a:ext cx="88148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08" y="3541562"/>
            <a:ext cx="7096484" cy="326563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654620" y="6543985"/>
            <a:ext cx="265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www.oregongeology.com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805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Summary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8CC6-4DC6-25FA-2BEF-E1201E18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49376"/>
            <a:ext cx="10845800" cy="554603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Early Earth was too hot for widespread plate tectonics and was dominated by plume magmatism and stagnant plate tectonism.</a:t>
            </a:r>
          </a:p>
          <a:p>
            <a:r>
              <a:rPr lang="en-GB" sz="2400" dirty="0" smtClean="0"/>
              <a:t>Modern-day plate tectonics has become widespread in the Mesoarchean-Neoarchean. </a:t>
            </a:r>
          </a:p>
          <a:p>
            <a:r>
              <a:rPr lang="en-GB" sz="2400" dirty="0" smtClean="0"/>
              <a:t>Plate tectonics evolved slowly over hundreds of millions of years by secular cooling</a:t>
            </a:r>
          </a:p>
          <a:p>
            <a:endParaRPr lang="en-US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Conclusions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3"/>
            <a:ext cx="13975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158357" y="6539903"/>
            <a:ext cx="235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Condie</a:t>
            </a:r>
            <a:r>
              <a:rPr lang="fr-FR" sz="1400" i="1" dirty="0" smtClean="0"/>
              <a:t> and </a:t>
            </a:r>
            <a:r>
              <a:rPr lang="fr-FR" sz="1400" i="1" dirty="0" err="1" smtClean="0"/>
              <a:t>Kröner</a:t>
            </a:r>
            <a:r>
              <a:rPr lang="fr-FR" sz="1400" i="1" dirty="0" smtClean="0"/>
              <a:t>, 2008</a:t>
            </a:r>
            <a:endParaRPr lang="en-US" sz="1400" i="1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458873"/>
            <a:ext cx="5003800" cy="3168680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8" y="3458280"/>
            <a:ext cx="5110724" cy="31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Any Questions?</a:t>
            </a:r>
            <a:endParaRPr lang="en-US" sz="3200" b="1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Thank You for Your Attention.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3"/>
            <a:ext cx="21849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Introduction to Plate </a:t>
            </a:r>
            <a:r>
              <a:rPr lang="fr-FR" sz="3200" b="1" dirty="0" err="1" smtClean="0"/>
              <a:t>Tectonics</a:t>
            </a:r>
            <a:endParaRPr lang="en-US" sz="3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Introduction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4"/>
            <a:ext cx="49789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566400" y="6400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Stern. 2007</a:t>
            </a:r>
            <a:endParaRPr lang="en-US" sz="1400" i="1" dirty="0"/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59" y="1439494"/>
            <a:ext cx="4103811" cy="48613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20" y="1464562"/>
            <a:ext cx="7148280" cy="483625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157887" y="6427613"/>
            <a:ext cx="120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USGS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21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Origin of Plate Tectonics</a:t>
            </a:r>
            <a:endParaRPr lang="en-US" sz="3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Evolution of Plate Tectonics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4"/>
            <a:ext cx="33787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54600" y="6485234"/>
            <a:ext cx="143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Korenaga</a:t>
            </a:r>
            <a:r>
              <a:rPr lang="fr-FR" sz="1400" i="1" dirty="0" smtClean="0"/>
              <a:t>, 2013</a:t>
            </a:r>
            <a:endParaRPr lang="en-US" sz="1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1" y="1239992"/>
            <a:ext cx="4570933" cy="55164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502900" y="6429572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Cawood</a:t>
            </a:r>
            <a:r>
              <a:rPr lang="fr-FR" sz="1400" i="1" dirty="0" smtClean="0"/>
              <a:t> et al., 2006</a:t>
            </a:r>
            <a:endParaRPr lang="en-US" sz="1400" i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883" y="1239992"/>
            <a:ext cx="2989856" cy="5516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7300" y="6096000"/>
            <a:ext cx="1291167" cy="55033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/>
          <p:nvPr/>
        </p:nvCxnSpPr>
        <p:spPr>
          <a:xfrm>
            <a:off x="1257300" y="3742267"/>
            <a:ext cx="1291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28414" y="3588378"/>
            <a:ext cx="192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Formation of Columbia</a:t>
            </a:r>
            <a:endParaRPr lang="en-US" sz="14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257300" y="4318000"/>
            <a:ext cx="1291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928414" y="4164111"/>
            <a:ext cx="221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Formation of </a:t>
            </a:r>
            <a:r>
              <a:rPr lang="fr-FR" sz="1400" dirty="0" err="1" smtClean="0"/>
              <a:t>Supercratons</a:t>
            </a:r>
            <a:endParaRPr lang="en-US" sz="1400" dirty="0"/>
          </a:p>
        </p:txBody>
      </p:sp>
      <p:cxnSp>
        <p:nvCxnSpPr>
          <p:cNvPr id="32" name="Connecteur droit avec flèche 31"/>
          <p:cNvCxnSpPr>
            <a:stCxn id="19" idx="1"/>
          </p:cNvCxnSpPr>
          <p:nvPr/>
        </p:nvCxnSpPr>
        <p:spPr>
          <a:xfrm flipH="1" flipV="1">
            <a:off x="2658533" y="3742266"/>
            <a:ext cx="2698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2658312" y="4317999"/>
            <a:ext cx="2698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6071" y="3588378"/>
            <a:ext cx="74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2.2 </a:t>
            </a:r>
            <a:r>
              <a:rPr lang="fr-FR" sz="1200" b="1" dirty="0" err="1" smtClean="0"/>
              <a:t>Gya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124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Evidence from </a:t>
            </a:r>
            <a:r>
              <a:rPr lang="en-GB" sz="2800" b="1" dirty="0" err="1" smtClean="0"/>
              <a:t>Hf</a:t>
            </a:r>
            <a:r>
              <a:rPr lang="en-GB" sz="2800" b="1" dirty="0" smtClean="0"/>
              <a:t> Isotopes in Zircons</a:t>
            </a:r>
            <a:endParaRPr lang="en-US" sz="3200" b="1" dirty="0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Evolution of Plate Tectonics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6"/>
            <a:ext cx="51059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95399" y="6515178"/>
            <a:ext cx="149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Bauer et al., 2020</a:t>
            </a:r>
            <a:endParaRPr lang="en-US" sz="1400" i="1" dirty="0"/>
          </a:p>
        </p:txBody>
      </p: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386538"/>
            <a:ext cx="5052108" cy="524442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30" y="1337999"/>
            <a:ext cx="5601070" cy="51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Bimodal Metamorphic Belts </a:t>
            </a:r>
            <a:endParaRPr lang="en-US" sz="3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Evolution of Plate Tectonics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3"/>
            <a:ext cx="39629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597446" y="6540500"/>
            <a:ext cx="1518354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Holder</a:t>
            </a:r>
            <a:r>
              <a:rPr lang="fr-FR" sz="1400" i="1" dirty="0" smtClean="0"/>
              <a:t> et al., 2019</a:t>
            </a:r>
            <a:endParaRPr lang="en-US" sz="1400" i="1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" y="1305242"/>
            <a:ext cx="3644877" cy="5470854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3" y="1235071"/>
            <a:ext cx="5308502" cy="5552758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23" y="1463673"/>
            <a:ext cx="5870024" cy="5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Mafic to Felsic Crustal Transition</a:t>
            </a:r>
            <a:endParaRPr lang="en-US" sz="3200" b="1" dirty="0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When </a:t>
            </a:r>
            <a:r>
              <a:rPr lang="en-GB" sz="2400" dirty="0">
                <a:solidFill>
                  <a:schemeClr val="accent2"/>
                </a:solidFill>
              </a:rPr>
              <a:t>D</a:t>
            </a:r>
            <a:r>
              <a:rPr lang="en-GB" sz="2400" dirty="0" smtClean="0">
                <a:solidFill>
                  <a:schemeClr val="accent2"/>
                </a:solidFill>
              </a:rPr>
              <a:t>id Modern-Day Plate Tectonics Begin?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6"/>
            <a:ext cx="45852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95399" y="6477078"/>
            <a:ext cx="149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Tang et al., 2016</a:t>
            </a:r>
            <a:endParaRPr lang="en-US" sz="14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8" y="1319646"/>
            <a:ext cx="3411171" cy="54652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383811"/>
            <a:ext cx="7620001" cy="50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Mafic to Felsic Crustal Transition</a:t>
            </a:r>
            <a:endParaRPr lang="en-US" sz="3200" b="1" dirty="0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When </a:t>
            </a:r>
            <a:r>
              <a:rPr lang="en-GB" sz="2400" dirty="0">
                <a:solidFill>
                  <a:schemeClr val="accent2"/>
                </a:solidFill>
              </a:rPr>
              <a:t>D</a:t>
            </a:r>
            <a:r>
              <a:rPr lang="en-GB" sz="2400" dirty="0" smtClean="0">
                <a:solidFill>
                  <a:schemeClr val="accent2"/>
                </a:solidFill>
              </a:rPr>
              <a:t>id Modern-Day Plate Tectonics Begin?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6"/>
            <a:ext cx="45344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95399" y="6477078"/>
            <a:ext cx="149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Tang et al., 2016</a:t>
            </a:r>
            <a:endParaRPr lang="en-US" sz="14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8" y="1817684"/>
            <a:ext cx="11844678" cy="3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Evidence from Diamond Inclusions</a:t>
            </a:r>
            <a:endParaRPr lang="en-US" sz="3200" b="1" dirty="0"/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When Did Modern-Day Plate Tectonics Begin?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4"/>
            <a:ext cx="483285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4092" y="6536551"/>
            <a:ext cx="235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Shirey</a:t>
            </a:r>
            <a:r>
              <a:rPr lang="fr-FR" sz="1400" i="1" dirty="0" smtClean="0"/>
              <a:t> and Richardson, 2011</a:t>
            </a:r>
            <a:endParaRPr lang="en-US" sz="14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0" y="1352684"/>
            <a:ext cx="4058958" cy="53250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21" y="1527575"/>
            <a:ext cx="6477479" cy="47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17536"/>
            <a:ext cx="11353800" cy="56991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Secular Cooling</a:t>
            </a:r>
            <a:endParaRPr lang="en-US" sz="3200" b="1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86535A23-A18B-409C-9183-E94FB0AAF2AE}"/>
              </a:ext>
            </a:extLst>
          </p:cNvPr>
          <p:cNvSpPr/>
          <p:nvPr/>
        </p:nvSpPr>
        <p:spPr>
          <a:xfrm>
            <a:off x="8813800" y="-1"/>
            <a:ext cx="3467100" cy="6175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23FC1-193C-BAC6-727F-24D9A9C657D9}"/>
              </a:ext>
            </a:extLst>
          </p:cNvPr>
          <p:cNvSpPr txBox="1">
            <a:spLocks/>
          </p:cNvSpPr>
          <p:nvPr/>
        </p:nvSpPr>
        <p:spPr>
          <a:xfrm>
            <a:off x="355600" y="1"/>
            <a:ext cx="113538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accent2"/>
                </a:solidFill>
              </a:rPr>
              <a:t>How did Plate Tectonics Begin?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6C1A935-E4BC-43FD-B86A-0C2DB5EF40C6}"/>
              </a:ext>
            </a:extLst>
          </p:cNvPr>
          <p:cNvCxnSpPr>
            <a:cxnSpLocks/>
          </p:cNvCxnSpPr>
          <p:nvPr/>
        </p:nvCxnSpPr>
        <p:spPr>
          <a:xfrm flipV="1">
            <a:off x="443992" y="1192213"/>
            <a:ext cx="2223008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3800" y="44450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Earth</a:t>
            </a:r>
            <a:r>
              <a:rPr lang="fr-FR" sz="1400" dirty="0" smtClean="0">
                <a:solidFill>
                  <a:schemeClr val="bg1"/>
                </a:solidFill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</a:rPr>
              <a:t>Planteray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Materials</a:t>
            </a:r>
            <a:r>
              <a:rPr lang="fr-FR" sz="1400" dirty="0" smtClean="0">
                <a:solidFill>
                  <a:schemeClr val="bg1"/>
                </a:solidFill>
              </a:rPr>
              <a:t> and Dynamics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Tuesday 9 May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7392" y="6442545"/>
            <a:ext cx="147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Korenaga</a:t>
            </a:r>
            <a:r>
              <a:rPr lang="fr-FR" sz="1400" i="1" dirty="0" smtClean="0"/>
              <a:t>, 2013</a:t>
            </a:r>
            <a:endParaRPr lang="en-US" sz="1400" i="1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60" y="1564046"/>
            <a:ext cx="4673840" cy="4540483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68" y="1344556"/>
            <a:ext cx="5436899" cy="217899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074400" y="6134768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</a:t>
            </a:r>
            <a:r>
              <a:rPr lang="fr-FR" sz="1400" i="1" dirty="0" smtClean="0"/>
              <a:t>tern, 2007</a:t>
            </a:r>
            <a:endParaRPr lang="en-US" sz="14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73" y="3760857"/>
            <a:ext cx="5783088" cy="29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321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Initiation of Plate Tectonics on Earth</vt:lpstr>
      <vt:lpstr>Introduction to Plate Tectonics</vt:lpstr>
      <vt:lpstr>Origin of Plate Tectonics</vt:lpstr>
      <vt:lpstr>Evidence from Hf Isotopes in Zircons</vt:lpstr>
      <vt:lpstr>Bimodal Metamorphic Belts </vt:lpstr>
      <vt:lpstr>Mafic to Felsic Crustal Transition</vt:lpstr>
      <vt:lpstr>Mafic to Felsic Crustal Transition</vt:lpstr>
      <vt:lpstr>Evidence from Diamond Inclusions</vt:lpstr>
      <vt:lpstr>Secular Cooling</vt:lpstr>
      <vt:lpstr>Summary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06/10/22</dc:title>
  <dc:creator>Bence Horanyi</dc:creator>
  <cp:lastModifiedBy>Reidar G Trønnes</cp:lastModifiedBy>
  <cp:revision>159</cp:revision>
  <dcterms:created xsi:type="dcterms:W3CDTF">2022-10-05T11:57:02Z</dcterms:created>
  <dcterms:modified xsi:type="dcterms:W3CDTF">2023-05-10T10:35:01Z</dcterms:modified>
</cp:coreProperties>
</file>