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0" r:id="rId8"/>
    <p:sldId id="263" r:id="rId9"/>
    <p:sldId id="264" r:id="rId10"/>
    <p:sldId id="265" r:id="rId11"/>
    <p:sldId id="26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78FA9-E40D-0AAF-4F45-3DCC900D7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0EB3AE6-B8A6-1153-82B6-15A3B90B4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721512-C032-0B9A-39E3-42CB3BBF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F046AB-BBAD-9DBA-6479-116FC1BB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FC841-6CD4-9B22-1BA2-67885C5F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20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C368AA-380D-FD22-26E8-8BABDAD3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4403EC5-07CC-D5FA-D980-8EF7B3FE2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3CDED3-3857-1B39-1C51-28E39CC0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F042AA-F3B1-B325-004B-EE252C1F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663061-520A-1744-3C13-4290AAB9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38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FB9B396-F808-0B84-DC4B-7FD59C02E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4694DE9-23A7-0258-7E89-5186558E5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45B9DF-EDA4-0ADD-4A73-663A7BCE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96E95C-F9BB-64E7-CA0C-211806DD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2D543-AF57-1A1F-1F9E-4E7A1892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88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83F6D-070E-A5DE-D511-9BCB681D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09F324-1C8B-8C42-74AC-C2CCE2E19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F08929-B3A4-2B89-84AB-727AD040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B5CF22-D1BF-9CC6-AECA-6614FE93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9BD973-CD87-0CBB-151E-5A9BA87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479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C09CCF-CA7B-3F23-E817-99C8C1A5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38FFFC-C714-05AA-68E0-0B8EF83E6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9FE25D-F816-D3EE-ADBE-DB6CC309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CABD86-7A04-9272-A619-FB6153AB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CF9EF4-D171-FED4-7328-95556047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50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7025C0-EC76-813D-2239-DD5B3AEE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8C5C78-0A0B-03C5-658F-F7409A516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AB17AA0-A03C-DE65-49E8-B46A32F9E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1C3247-E4C9-1549-E479-88B5EBEB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9D03B9-5371-23D0-006E-D743AD74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95D022-DDAC-5500-970E-6F0FE317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81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B194B1-EF13-5432-A96F-D1360B86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8ED58BB-C2F9-7D83-4578-A9F31FDB4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5E160F-F213-41F9-A4CE-8D559ACA0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1F3D183-D86B-CB8F-E42E-0F9BE5CC0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0BF6B1-CA34-90AD-EBD3-BDCC43647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3CAE064-B10F-B6FC-8C70-4EA541B3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6DEBE7B-6081-903E-85BE-6EC1E20A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3E7A7E-695B-3351-3F63-1B6E2635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2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B755E2-EBC3-F25B-1A45-B8CDDB0F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194C9C-0039-BDE4-2BC4-2B2D8F40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089FDE9-EACA-BF14-B742-1B2B3CAB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1ADF18A-A54A-CBE2-7024-746DCDB2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19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268E238-27DD-BDEE-8C11-8C23DAA6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22A504-F181-C1A0-8C88-D4E8B0C5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BE5AD44-76DC-7419-76E6-631BA5E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48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313DEB-653E-E782-7B16-98A7BC3C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F45C03-6BBF-D62E-9986-27BE9C92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5431B7-B520-BC23-3446-A487E20D9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F5847B-200C-E4FC-353B-8DE4E14B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D42DC18-E964-2D32-B503-098C6BD6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9F537A-B5E4-EF8F-28C5-DA4790F0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47E68-4A48-A37A-19E1-D1EFFC23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FECC4D-9BED-4E06-85D1-563A591AB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FD775E-4FAF-AC8F-EC0F-0B06169C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051E772-77EC-6304-8442-9FB59357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3173A0D-EB93-12C2-E69A-AD74D0F8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7A6D1C-8CFE-29F5-5180-5BF0E0A1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39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4663A-D2DA-228D-FAF7-34537E2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2DE3EA-7B79-1C6E-0D27-9ADCBD90C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2F0795-83BD-6A01-C0AC-4530B6E35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A896-852F-48B2-805F-08F40EDF9868}" type="datetimeFigureOut">
              <a:rPr lang="sv-SE" smtClean="0"/>
              <a:t>2023-05-16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8A42E3-901A-6391-5F51-3AA2007B8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AE0ED5-C3AB-C775-34C4-A649E7AAF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FA94-C187-43B2-901A-F543839CB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914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mark, natur, nära&#10;&#10;Automatiskt genererad beskrivning">
            <a:extLst>
              <a:ext uri="{FF2B5EF4-FFF2-40B4-BE49-F238E27FC236}">
                <a16:creationId xmlns:a16="http://schemas.microsoft.com/office/drawing/2014/main" id="{C73C416B-B907-AC86-22FB-A76E7E5E28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" b="-1"/>
          <a:stretch/>
        </p:blipFill>
        <p:spPr>
          <a:xfrm>
            <a:off x="0" y="-75404"/>
            <a:ext cx="12192000" cy="989463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707589-B567-9567-3ACC-88A254963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53146">
            <a:off x="2074857" y="941879"/>
            <a:ext cx="7834175" cy="358026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/>
            <a:lightRig rig="threePt" dir="t"/>
          </a:scene3d>
        </p:spPr>
        <p:txBody>
          <a:bodyPr>
            <a:prstTxWarp prst="textArchDown">
              <a:avLst>
                <a:gd name="adj" fmla="val 713081"/>
              </a:avLst>
            </a:prstTxWarp>
            <a:normAutofit/>
          </a:bodyPr>
          <a:lstStyle/>
          <a:p>
            <a:r>
              <a:rPr lang="sv-SE" sz="4800">
                <a:solidFill>
                  <a:schemeClr val="bg1"/>
                </a:solidFill>
              </a:rPr>
              <a:t>Chronology of the early solar system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EFED83-C532-4B37-96EE-C789AF13F86D}"/>
              </a:ext>
            </a:extLst>
          </p:cNvPr>
          <p:cNvSpPr txBox="1"/>
          <p:nvPr/>
        </p:nvSpPr>
        <p:spPr>
          <a:xfrm>
            <a:off x="-40640" y="6617620"/>
            <a:ext cx="4619621" cy="245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</a:rPr>
              <a:t>NASA/JPL-Caltech/T. Pyle (SSC)</a:t>
            </a:r>
          </a:p>
        </p:txBody>
      </p:sp>
    </p:spTree>
    <p:extLst>
      <p:ext uri="{BB962C8B-B14F-4D97-AF65-F5344CB8AC3E}">
        <p14:creationId xmlns:p14="http://schemas.microsoft.com/office/powerpoint/2010/main" val="161462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CF65112-72D1-5036-8184-14D0C1DA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366" y="-2"/>
            <a:ext cx="4269634" cy="40691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NC-CC dichotomy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9116"/>
            <a:ext cx="5300207" cy="50188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400"/>
              <a:t>Two separate isotopic reservoir groups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Carbonaceous group</a:t>
            </a:r>
          </a:p>
          <a:p>
            <a:pPr lvl="2">
              <a:spcAft>
                <a:spcPts val="1200"/>
              </a:spcAft>
            </a:pPr>
            <a:r>
              <a:rPr lang="sv-SE" sz="1600"/>
              <a:t>Primitive meteorites, both chondrites and achondrites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Non-carbonaceous group</a:t>
            </a:r>
          </a:p>
          <a:p>
            <a:pPr lvl="2">
              <a:spcAft>
                <a:spcPts val="1200"/>
              </a:spcAft>
            </a:pPr>
            <a:r>
              <a:rPr lang="sv-SE" sz="1600"/>
              <a:t>Ordinary chondrites and achondrites</a:t>
            </a:r>
            <a:endParaRPr lang="sv-SE" sz="200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5C5C0DD-D6F7-D1AC-101A-86840549998D}"/>
              </a:ext>
            </a:extLst>
          </p:cNvPr>
          <p:cNvSpPr txBox="1"/>
          <p:nvPr/>
        </p:nvSpPr>
        <p:spPr>
          <a:xfrm>
            <a:off x="11353800" y="3857721"/>
            <a:ext cx="7377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Kruijer et al. 2020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7218AF8-4748-9AAB-1681-B83271E45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59" y="4069154"/>
            <a:ext cx="4821141" cy="2713166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6CBD22CC-35FB-159F-664D-E346827067D8}"/>
              </a:ext>
            </a:extLst>
          </p:cNvPr>
          <p:cNvSpPr txBox="1"/>
          <p:nvPr/>
        </p:nvSpPr>
        <p:spPr>
          <a:xfrm>
            <a:off x="11472422" y="4095921"/>
            <a:ext cx="6190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Liu et al. 2022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2B5782B-0B18-CF90-BB52-80EC17D10EB5}"/>
              </a:ext>
            </a:extLst>
          </p:cNvPr>
          <p:cNvSpPr txBox="1">
            <a:spLocks/>
          </p:cNvSpPr>
          <p:nvPr/>
        </p:nvSpPr>
        <p:spPr>
          <a:xfrm>
            <a:off x="838198" y="4520839"/>
            <a:ext cx="6532661" cy="501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sv-SE" sz="2400"/>
              <a:t>Possibly early separation by Jupiter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Hindering mixing of late infall materials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Later scattering of CC materials into inner solar system</a:t>
            </a:r>
          </a:p>
        </p:txBody>
      </p:sp>
    </p:spTree>
    <p:extLst>
      <p:ext uri="{BB962C8B-B14F-4D97-AF65-F5344CB8AC3E}">
        <p14:creationId xmlns:p14="http://schemas.microsoft.com/office/powerpoint/2010/main" val="353567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How do we know?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51453" cy="428042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400"/>
              <a:t>Accurate and precise dating of CAIs and chondrules using: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Long-lived Pb-Pb system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Short-lived </a:t>
            </a:r>
            <a:r>
              <a:rPr lang="sv-SE" sz="2000" baseline="30000"/>
              <a:t>26</a:t>
            </a:r>
            <a:r>
              <a:rPr lang="sv-SE" sz="2000"/>
              <a:t>Al-</a:t>
            </a:r>
            <a:r>
              <a:rPr lang="sv-SE" sz="2000" baseline="30000"/>
              <a:t>26</a:t>
            </a:r>
            <a:r>
              <a:rPr lang="sv-SE" sz="2000"/>
              <a:t>Mg, </a:t>
            </a:r>
            <a:r>
              <a:rPr lang="sv-SE" sz="2000" baseline="30000"/>
              <a:t>53</a:t>
            </a:r>
            <a:r>
              <a:rPr lang="sv-SE" sz="2000"/>
              <a:t>Mn-</a:t>
            </a:r>
            <a:r>
              <a:rPr lang="sv-SE" sz="2000" baseline="30000"/>
              <a:t>53</a:t>
            </a:r>
            <a:r>
              <a:rPr lang="sv-SE" sz="2000"/>
              <a:t>Cr, </a:t>
            </a:r>
            <a:r>
              <a:rPr lang="sv-SE" sz="2000" baseline="30000"/>
              <a:t>182</a:t>
            </a:r>
            <a:r>
              <a:rPr lang="sv-SE" sz="2000"/>
              <a:t>Hf-</a:t>
            </a:r>
            <a:r>
              <a:rPr lang="sv-SE" sz="2000" baseline="30000"/>
              <a:t>182</a:t>
            </a:r>
            <a:r>
              <a:rPr lang="sv-SE" sz="2000"/>
              <a:t>W, present in the early solar system, give high-resolution information on early processes</a:t>
            </a:r>
          </a:p>
          <a:p>
            <a:pPr lvl="2">
              <a:spcAft>
                <a:spcPts val="1200"/>
              </a:spcAft>
            </a:pPr>
            <a:r>
              <a:rPr lang="sv-SE" sz="1600" baseline="30000"/>
              <a:t>26</a:t>
            </a:r>
            <a:r>
              <a:rPr lang="sv-SE" sz="1600"/>
              <a:t>Al was likely not homogeneously distributed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Short-lived systems give relative times, need to be coupled with long-lived system ages to give absolute ages</a:t>
            </a:r>
          </a:p>
          <a:p>
            <a:pPr lvl="1">
              <a:spcAft>
                <a:spcPts val="1200"/>
              </a:spcAft>
            </a:pPr>
            <a:endParaRPr lang="sv-SE" sz="20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B89498-9C36-DA05-5243-58D29E46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278" y="365125"/>
            <a:ext cx="4180564" cy="463099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BB71101-129C-5065-5208-606E3768957D}"/>
              </a:ext>
            </a:extLst>
          </p:cNvPr>
          <p:cNvSpPr txBox="1"/>
          <p:nvPr/>
        </p:nvSpPr>
        <p:spPr>
          <a:xfrm>
            <a:off x="9250607" y="195848"/>
            <a:ext cx="8835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Amelin &amp; Ireland 2013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DCBB4A-CFA6-4B30-03D6-75E82043DF9B}"/>
              </a:ext>
            </a:extLst>
          </p:cNvPr>
          <p:cNvSpPr/>
          <p:nvPr/>
        </p:nvSpPr>
        <p:spPr>
          <a:xfrm>
            <a:off x="8245502" y="3856383"/>
            <a:ext cx="946205" cy="1208598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397F12-163A-802D-FD15-F80DF833B0A6}"/>
              </a:ext>
            </a:extLst>
          </p:cNvPr>
          <p:cNvSpPr/>
          <p:nvPr/>
        </p:nvSpPr>
        <p:spPr>
          <a:xfrm>
            <a:off x="9191707" y="3927943"/>
            <a:ext cx="1129086" cy="246491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A7E6B32-1DE8-CE8D-208D-BCEF33CFDC5F}"/>
              </a:ext>
            </a:extLst>
          </p:cNvPr>
          <p:cNvSpPr/>
          <p:nvPr/>
        </p:nvSpPr>
        <p:spPr>
          <a:xfrm>
            <a:off x="9191707" y="4460681"/>
            <a:ext cx="2043486" cy="535439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5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Presolar nebula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2689"/>
            <a:ext cx="5449478" cy="37542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sz="2400"/>
              <a:t>Nebula formed from materials thrown out from supernovae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sv-SE" sz="240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sz="2400"/>
              <a:t>Later supernovae compress regions of the nebula, forming dense pockets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48B1DB-262C-6941-AF4C-7121C3E4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75" y="0"/>
            <a:ext cx="4510725" cy="5740923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205CC14-DAB6-A32C-B684-971B4C11DD1B}"/>
              </a:ext>
            </a:extLst>
          </p:cNvPr>
          <p:cNvSpPr/>
          <p:nvPr/>
        </p:nvSpPr>
        <p:spPr>
          <a:xfrm>
            <a:off x="5861115" y="681037"/>
            <a:ext cx="234885" cy="2450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stjärna, föremål utomhus&#10;&#10;Automatiskt genererad beskrivning">
            <a:extLst>
              <a:ext uri="{FF2B5EF4-FFF2-40B4-BE49-F238E27FC236}">
                <a16:creationId xmlns:a16="http://schemas.microsoft.com/office/drawing/2014/main" id="{05E80A04-50D9-14CF-7BF9-941CCE16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81" y="1027906"/>
            <a:ext cx="4086519" cy="4086519"/>
          </a:xfrm>
          <a:prstGeom prst="rect">
            <a:avLst/>
          </a:prstGeom>
        </p:spPr>
      </p:pic>
      <p:cxnSp>
        <p:nvCxnSpPr>
          <p:cNvPr id="10" name="Koppling: vinklad 9">
            <a:extLst>
              <a:ext uri="{FF2B5EF4-FFF2-40B4-BE49-F238E27FC236}">
                <a16:creationId xmlns:a16="http://schemas.microsoft.com/office/drawing/2014/main" id="{50173721-4BBF-9FBC-070D-8F77D00FE66E}"/>
              </a:ext>
            </a:extLst>
          </p:cNvPr>
          <p:cNvCxnSpPr>
            <a:stCxn id="6" idx="4"/>
            <a:endCxn id="5" idx="1"/>
          </p:cNvCxnSpPr>
          <p:nvPr/>
        </p:nvCxnSpPr>
        <p:spPr>
          <a:xfrm rot="16200000" flipH="1">
            <a:off x="5857752" y="1046939"/>
            <a:ext cx="1944328" cy="17027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9B3EC9CD-9772-22EC-3475-F95AB1FD1583}"/>
              </a:ext>
            </a:extLst>
          </p:cNvPr>
          <p:cNvSpPr txBox="1"/>
          <p:nvPr/>
        </p:nvSpPr>
        <p:spPr>
          <a:xfrm>
            <a:off x="5490593" y="6000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&lt;&lt;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D75C247-3542-72CD-3B47-6754A0A79AA6}"/>
              </a:ext>
            </a:extLst>
          </p:cNvPr>
          <p:cNvSpPr txBox="1"/>
          <p:nvPr/>
        </p:nvSpPr>
        <p:spPr>
          <a:xfrm>
            <a:off x="9814054" y="480982"/>
            <a:ext cx="23323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/>
              <a:t>Connelly et al. 2012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E19569D-5120-FF85-134B-55D432DA1403}"/>
              </a:ext>
            </a:extLst>
          </p:cNvPr>
          <p:cNvSpPr txBox="1"/>
          <p:nvPr/>
        </p:nvSpPr>
        <p:spPr>
          <a:xfrm>
            <a:off x="7723622" y="4938736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>
                <a:solidFill>
                  <a:schemeClr val="bg1">
                    <a:lumMod val="50000"/>
                  </a:schemeClr>
                </a:solidFill>
              </a:rPr>
              <a:t>NASA/ESA</a:t>
            </a:r>
          </a:p>
        </p:txBody>
      </p:sp>
    </p:spTree>
    <p:extLst>
      <p:ext uri="{BB962C8B-B14F-4D97-AF65-F5344CB8AC3E}">
        <p14:creationId xmlns:p14="http://schemas.microsoft.com/office/powerpoint/2010/main" val="49460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Early sun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449478" cy="4351338"/>
          </a:xfrm>
        </p:spPr>
        <p:txBody>
          <a:bodyPr>
            <a:normAutofit/>
          </a:bodyPr>
          <a:lstStyle/>
          <a:p>
            <a:r>
              <a:rPr lang="sv-SE" sz="2400"/>
              <a:t>Our star forms, constantly pulls in more material</a:t>
            </a:r>
          </a:p>
          <a:p>
            <a:endParaRPr lang="sv-SE" sz="2400"/>
          </a:p>
          <a:p>
            <a:r>
              <a:rPr lang="sv-SE" sz="2400"/>
              <a:t>Material rotates around the early Sun</a:t>
            </a:r>
          </a:p>
          <a:p>
            <a:endParaRPr lang="sv-SE" sz="2400"/>
          </a:p>
          <a:p>
            <a:r>
              <a:rPr lang="sv-SE" sz="2400"/>
              <a:t>Flattens into disk through collisions/friction </a:t>
            </a:r>
            <a:r>
              <a:rPr lang="sv-SE" sz="2400">
                <a:sym typeface="Wingdings" panose="05000000000000000000" pitchFamily="2" charset="2"/>
              </a:rPr>
              <a:t> average angular axis/velocity</a:t>
            </a:r>
            <a:endParaRPr lang="sv-SE" sz="24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48B1DB-262C-6941-AF4C-7121C3E4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75" y="0"/>
            <a:ext cx="4510725" cy="5740923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205CC14-DAB6-A32C-B684-971B4C11DD1B}"/>
              </a:ext>
            </a:extLst>
          </p:cNvPr>
          <p:cNvSpPr/>
          <p:nvPr/>
        </p:nvSpPr>
        <p:spPr>
          <a:xfrm>
            <a:off x="8048325" y="643657"/>
            <a:ext cx="234885" cy="10514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stjärna, föremål utomhus&#10;&#10;Automatiskt genererad beskrivning">
            <a:extLst>
              <a:ext uri="{FF2B5EF4-FFF2-40B4-BE49-F238E27FC236}">
                <a16:creationId xmlns:a16="http://schemas.microsoft.com/office/drawing/2014/main" id="{05E80A04-50D9-14CF-7BF9-941CCE16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81" y="1027906"/>
            <a:ext cx="4086519" cy="408651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F89EEDA-8309-0199-E298-1B60359C7B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6"/>
          <a:stretch/>
        </p:blipFill>
        <p:spPr>
          <a:xfrm>
            <a:off x="7804608" y="1023691"/>
            <a:ext cx="4063773" cy="4086519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904B41E6-DC79-0F67-8888-C95048F6C859}"/>
              </a:ext>
            </a:extLst>
          </p:cNvPr>
          <p:cNvSpPr txBox="1"/>
          <p:nvPr/>
        </p:nvSpPr>
        <p:spPr>
          <a:xfrm>
            <a:off x="7725300" y="4965179"/>
            <a:ext cx="336301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>
                <a:solidFill>
                  <a:schemeClr val="bg1"/>
                </a:solidFill>
              </a:rPr>
              <a:t>NASA/JPL-Caltech/T. Pyle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2533BC6-24B3-1ECA-A9C8-E3ED12BB87F4}"/>
              </a:ext>
            </a:extLst>
          </p:cNvPr>
          <p:cNvSpPr txBox="1"/>
          <p:nvPr/>
        </p:nvSpPr>
        <p:spPr>
          <a:xfrm>
            <a:off x="9814054" y="480982"/>
            <a:ext cx="23323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/>
              <a:t>Connelly et al. 2012</a:t>
            </a:r>
          </a:p>
        </p:txBody>
      </p:sp>
    </p:spTree>
    <p:extLst>
      <p:ext uri="{BB962C8B-B14F-4D97-AF65-F5344CB8AC3E}">
        <p14:creationId xmlns:p14="http://schemas.microsoft.com/office/powerpoint/2010/main" val="128252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Meteorites as archives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846794" cy="50323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400"/>
              <a:t>Nothing on Earth has survived from the earliest million years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Oldest zircons are ∼170 Myrs after formation of first solids</a:t>
            </a:r>
          </a:p>
          <a:p>
            <a:pPr>
              <a:spcAft>
                <a:spcPts val="1200"/>
              </a:spcAft>
            </a:pPr>
            <a:r>
              <a:rPr lang="sv-SE" sz="2400"/>
              <a:t>Meteorites preserve processes of the early solar system</a:t>
            </a:r>
          </a:p>
          <a:p>
            <a:pPr>
              <a:spcAft>
                <a:spcPts val="1200"/>
              </a:spcAft>
            </a:pPr>
            <a:r>
              <a:rPr lang="sv-SE" sz="2400"/>
              <a:t>Many ways to classify meteorites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Stony, iron, stony-iron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Achondrites, chondrites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Carbonaceous, non-carbonaceous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15C8C1E-AF1D-4C34-4915-5230A391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529" y="3944201"/>
            <a:ext cx="4233546" cy="2913798"/>
          </a:xfrm>
          <a:prstGeom prst="rect">
            <a:avLst/>
          </a:prstGeom>
        </p:spPr>
      </p:pic>
      <p:pic>
        <p:nvPicPr>
          <p:cNvPr id="7" name="Bildobjekt 6" descr="En bild som visar diagram&#10;&#10;Automatiskt genererad beskrivning">
            <a:extLst>
              <a:ext uri="{FF2B5EF4-FFF2-40B4-BE49-F238E27FC236}">
                <a16:creationId xmlns:a16="http://schemas.microsoft.com/office/drawing/2014/main" id="{7633728C-08BA-3453-9C97-CCBA0556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29" y="0"/>
            <a:ext cx="4325471" cy="324410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D6A644F-2972-FF34-792F-4136E9367FCA}"/>
              </a:ext>
            </a:extLst>
          </p:cNvPr>
          <p:cNvSpPr txBox="1"/>
          <p:nvPr/>
        </p:nvSpPr>
        <p:spPr>
          <a:xfrm>
            <a:off x="9409890" y="3208687"/>
            <a:ext cx="285344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"/>
              <a:t>Image by KJoy adapted from LPI/E&amp;SS/NASA/Earth interior graphic adapted from Gary Hincks/Science Photo Library</a:t>
            </a:r>
            <a:endParaRPr lang="sv-SE" sz="400"/>
          </a:p>
        </p:txBody>
      </p:sp>
    </p:spTree>
    <p:extLst>
      <p:ext uri="{BB962C8B-B14F-4D97-AF65-F5344CB8AC3E}">
        <p14:creationId xmlns:p14="http://schemas.microsoft.com/office/powerpoint/2010/main" val="129683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The first solids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67426" cy="842162"/>
          </a:xfrm>
        </p:spPr>
        <p:txBody>
          <a:bodyPr>
            <a:normAutofit/>
          </a:bodyPr>
          <a:lstStyle/>
          <a:p>
            <a:r>
              <a:rPr lang="sv-SE" sz="2400"/>
              <a:t>Disk grows dense enough for the first solids to condense/sublimate: CAIs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48B1DB-262C-6941-AF4C-7121C3E4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75" y="0"/>
            <a:ext cx="4510725" cy="5740923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205CC14-DAB6-A32C-B684-971B4C11DD1B}"/>
              </a:ext>
            </a:extLst>
          </p:cNvPr>
          <p:cNvSpPr/>
          <p:nvPr/>
        </p:nvSpPr>
        <p:spPr>
          <a:xfrm>
            <a:off x="8506456" y="648637"/>
            <a:ext cx="234885" cy="857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diagram&#10;&#10;Automatiskt genererad beskrivning">
            <a:extLst>
              <a:ext uri="{FF2B5EF4-FFF2-40B4-BE49-F238E27FC236}">
                <a16:creationId xmlns:a16="http://schemas.microsoft.com/office/drawing/2014/main" id="{6CF3D12E-732A-BA64-2AA8-45417B5BA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/>
          <a:stretch/>
        </p:blipFill>
        <p:spPr>
          <a:xfrm>
            <a:off x="2969444" y="2944074"/>
            <a:ext cx="4840416" cy="3915932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946831F1-5365-BFE4-FD84-7FC11C39E469}"/>
              </a:ext>
            </a:extLst>
          </p:cNvPr>
          <p:cNvCxnSpPr>
            <a:cxnSpLocks/>
          </p:cNvCxnSpPr>
          <p:nvPr/>
        </p:nvCxnSpPr>
        <p:spPr>
          <a:xfrm flipV="1">
            <a:off x="4510726" y="4383463"/>
            <a:ext cx="438346" cy="659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223AFB73-3E69-B737-D953-DA5F43F94B2F}"/>
              </a:ext>
            </a:extLst>
          </p:cNvPr>
          <p:cNvCxnSpPr>
            <a:cxnSpLocks/>
          </p:cNvCxnSpPr>
          <p:nvPr/>
        </p:nvCxnSpPr>
        <p:spPr>
          <a:xfrm flipV="1">
            <a:off x="4125799" y="4441593"/>
            <a:ext cx="438346" cy="659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590669DC-E090-96A1-DFEF-EBFF0C003128}"/>
              </a:ext>
            </a:extLst>
          </p:cNvPr>
          <p:cNvCxnSpPr>
            <a:cxnSpLocks/>
          </p:cNvCxnSpPr>
          <p:nvPr/>
        </p:nvCxnSpPr>
        <p:spPr>
          <a:xfrm flipV="1">
            <a:off x="3740872" y="4499723"/>
            <a:ext cx="438346" cy="659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McSwCond-Sequence">
            <a:extLst>
              <a:ext uri="{FF2B5EF4-FFF2-40B4-BE49-F238E27FC236}">
                <a16:creationId xmlns:a16="http://schemas.microsoft.com/office/drawing/2014/main" id="{9355C337-0149-BB22-99C3-FAB4787CD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r="2866" b="58622"/>
          <a:stretch/>
        </p:blipFill>
        <p:spPr bwMode="auto">
          <a:xfrm>
            <a:off x="-1" y="3714196"/>
            <a:ext cx="2942619" cy="171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9A3D0370-1F86-AD5B-BADE-45C985652398}"/>
              </a:ext>
            </a:extLst>
          </p:cNvPr>
          <p:cNvSpPr txBox="1"/>
          <p:nvPr/>
        </p:nvSpPr>
        <p:spPr>
          <a:xfrm>
            <a:off x="-26827" y="5432612"/>
            <a:ext cx="90922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/>
              <a:t>McSween &amp; McSween 1999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AC9BA72-F958-FE5E-BC3F-58216EDB2AFB}"/>
              </a:ext>
            </a:extLst>
          </p:cNvPr>
          <p:cNvSpPr txBox="1"/>
          <p:nvPr/>
        </p:nvSpPr>
        <p:spPr>
          <a:xfrm>
            <a:off x="9814054" y="480982"/>
            <a:ext cx="23323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/>
              <a:t>Connelly et al. 2012</a:t>
            </a:r>
          </a:p>
        </p:txBody>
      </p:sp>
    </p:spTree>
    <p:extLst>
      <p:ext uri="{BB962C8B-B14F-4D97-AF65-F5344CB8AC3E}">
        <p14:creationId xmlns:p14="http://schemas.microsoft.com/office/powerpoint/2010/main" val="152743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CAIs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3075" cy="842162"/>
          </a:xfrm>
        </p:spPr>
        <p:txBody>
          <a:bodyPr>
            <a:normAutofit/>
          </a:bodyPr>
          <a:lstStyle/>
          <a:p>
            <a:r>
              <a:rPr lang="sv-SE" sz="2400"/>
              <a:t>CAIs: Calcium- aluminium-rich inclusions in chondrites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48B1DB-262C-6941-AF4C-7121C3E4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75" y="0"/>
            <a:ext cx="4510725" cy="5740923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205CC14-DAB6-A32C-B684-971B4C11DD1B}"/>
              </a:ext>
            </a:extLst>
          </p:cNvPr>
          <p:cNvSpPr/>
          <p:nvPr/>
        </p:nvSpPr>
        <p:spPr>
          <a:xfrm>
            <a:off x="8506456" y="648637"/>
            <a:ext cx="234885" cy="857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diagram&#10;&#10;Automatiskt genererad beskrivning">
            <a:extLst>
              <a:ext uri="{FF2B5EF4-FFF2-40B4-BE49-F238E27FC236}">
                <a16:creationId xmlns:a16="http://schemas.microsoft.com/office/drawing/2014/main" id="{6CF3D12E-732A-BA64-2AA8-45417B5BA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/>
          <a:stretch/>
        </p:blipFill>
        <p:spPr>
          <a:xfrm>
            <a:off x="2969444" y="2944074"/>
            <a:ext cx="4840416" cy="3915932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946831F1-5365-BFE4-FD84-7FC11C39E469}"/>
              </a:ext>
            </a:extLst>
          </p:cNvPr>
          <p:cNvCxnSpPr>
            <a:cxnSpLocks/>
          </p:cNvCxnSpPr>
          <p:nvPr/>
        </p:nvCxnSpPr>
        <p:spPr>
          <a:xfrm flipV="1">
            <a:off x="4510726" y="4383463"/>
            <a:ext cx="438346" cy="659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223AFB73-3E69-B737-D953-DA5F43F94B2F}"/>
              </a:ext>
            </a:extLst>
          </p:cNvPr>
          <p:cNvCxnSpPr>
            <a:cxnSpLocks/>
          </p:cNvCxnSpPr>
          <p:nvPr/>
        </p:nvCxnSpPr>
        <p:spPr>
          <a:xfrm flipV="1">
            <a:off x="4125799" y="4441593"/>
            <a:ext cx="438346" cy="659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590669DC-E090-96A1-DFEF-EBFF0C003128}"/>
              </a:ext>
            </a:extLst>
          </p:cNvPr>
          <p:cNvCxnSpPr>
            <a:cxnSpLocks/>
          </p:cNvCxnSpPr>
          <p:nvPr/>
        </p:nvCxnSpPr>
        <p:spPr>
          <a:xfrm flipV="1">
            <a:off x="3740872" y="4499723"/>
            <a:ext cx="438346" cy="659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McSwCond-Sequence">
            <a:extLst>
              <a:ext uri="{FF2B5EF4-FFF2-40B4-BE49-F238E27FC236}">
                <a16:creationId xmlns:a16="http://schemas.microsoft.com/office/drawing/2014/main" id="{9355C337-0149-BB22-99C3-FAB4787CD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r="2866" b="58622"/>
          <a:stretch/>
        </p:blipFill>
        <p:spPr bwMode="auto">
          <a:xfrm>
            <a:off x="-1" y="3714196"/>
            <a:ext cx="2942619" cy="171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789A190-D8E6-666C-4E6D-B5AD26A46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618" y="2573021"/>
            <a:ext cx="4867242" cy="395993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7051E02-0815-82B4-735D-9BED44D36508}"/>
              </a:ext>
            </a:extLst>
          </p:cNvPr>
          <p:cNvSpPr/>
          <p:nvPr/>
        </p:nvSpPr>
        <p:spPr>
          <a:xfrm>
            <a:off x="838199" y="4393335"/>
            <a:ext cx="438509" cy="172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5DC32C2-0B40-0BE1-939C-0F661B2D699E}"/>
              </a:ext>
            </a:extLst>
          </p:cNvPr>
          <p:cNvSpPr/>
          <p:nvPr/>
        </p:nvSpPr>
        <p:spPr>
          <a:xfrm>
            <a:off x="105182" y="4358327"/>
            <a:ext cx="593558" cy="149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9144E8F-D12D-4F3A-9083-1BF64E5A4CED}"/>
              </a:ext>
            </a:extLst>
          </p:cNvPr>
          <p:cNvSpPr/>
          <p:nvPr/>
        </p:nvSpPr>
        <p:spPr>
          <a:xfrm>
            <a:off x="1196912" y="4545735"/>
            <a:ext cx="364469" cy="145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3E8AD3B-7E1D-41C5-25B6-DE31720D430B}"/>
              </a:ext>
            </a:extLst>
          </p:cNvPr>
          <p:cNvSpPr/>
          <p:nvPr/>
        </p:nvSpPr>
        <p:spPr>
          <a:xfrm>
            <a:off x="191332" y="4738288"/>
            <a:ext cx="516034" cy="14925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AC9DE5D-C11E-1AE1-2F40-AF960002EA1B}"/>
              </a:ext>
            </a:extLst>
          </p:cNvPr>
          <p:cNvSpPr/>
          <p:nvPr/>
        </p:nvSpPr>
        <p:spPr>
          <a:xfrm>
            <a:off x="1251776" y="5041257"/>
            <a:ext cx="516034" cy="14925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2B165F3-7707-8DB5-9D23-931C8E08CF88}"/>
              </a:ext>
            </a:extLst>
          </p:cNvPr>
          <p:cNvSpPr txBox="1"/>
          <p:nvPr/>
        </p:nvSpPr>
        <p:spPr>
          <a:xfrm>
            <a:off x="9814054" y="480982"/>
            <a:ext cx="23323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/>
              <a:t>Connelly et al. 2012</a:t>
            </a:r>
          </a:p>
        </p:txBody>
      </p:sp>
    </p:spTree>
    <p:extLst>
      <p:ext uri="{BB962C8B-B14F-4D97-AF65-F5344CB8AC3E}">
        <p14:creationId xmlns:p14="http://schemas.microsoft.com/office/powerpoint/2010/main" val="43047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51" y="365125"/>
            <a:ext cx="10515600" cy="1325563"/>
          </a:xfrm>
        </p:spPr>
        <p:txBody>
          <a:bodyPr/>
          <a:lstStyle/>
          <a:p>
            <a:r>
              <a:rPr lang="sv-SE"/>
              <a:t>Chondrule 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59" y="1825625"/>
            <a:ext cx="6951453" cy="19904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400"/>
              <a:t>Start forming together with CAIs</a:t>
            </a:r>
          </a:p>
          <a:p>
            <a:pPr>
              <a:spcAft>
                <a:spcPts val="1200"/>
              </a:spcAft>
            </a:pPr>
            <a:r>
              <a:rPr lang="sv-SE" sz="2400"/>
              <a:t>Formation continues for 3 Myrs, majority after CAIs</a:t>
            </a:r>
          </a:p>
          <a:p>
            <a:pPr>
              <a:spcAft>
                <a:spcPts val="1200"/>
              </a:spcAft>
            </a:pPr>
            <a:r>
              <a:rPr lang="sv-SE" sz="2400"/>
              <a:t>Various suggested processes, likely a mix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48B1DB-262C-6941-AF4C-7121C3E4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301" y="0"/>
            <a:ext cx="4510725" cy="5740923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205CC14-DAB6-A32C-B684-971B4C11DD1B}"/>
              </a:ext>
            </a:extLst>
          </p:cNvPr>
          <p:cNvSpPr/>
          <p:nvPr/>
        </p:nvSpPr>
        <p:spPr>
          <a:xfrm>
            <a:off x="8689082" y="651600"/>
            <a:ext cx="2557012" cy="100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E6716B-FE20-8D7C-C88F-3006CA5F7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04" b="20226"/>
          <a:stretch/>
        </p:blipFill>
        <p:spPr>
          <a:xfrm>
            <a:off x="254443" y="3816105"/>
            <a:ext cx="4402318" cy="3041895"/>
          </a:xfrm>
          <a:prstGeom prst="rect">
            <a:avLst/>
          </a:prstGeom>
        </p:spPr>
      </p:pic>
      <p:pic>
        <p:nvPicPr>
          <p:cNvPr id="11" name="Bildobjekt 10" descr="En bild som visar natur, mörkt, natthimlen&#10;&#10;Automatiskt genererad beskrivning">
            <a:extLst>
              <a:ext uri="{FF2B5EF4-FFF2-40B4-BE49-F238E27FC236}">
                <a16:creationId xmlns:a16="http://schemas.microsoft.com/office/drawing/2014/main" id="{F1B6FBF2-8810-67D6-4D47-1B9F0B4953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r="19768" b="26056"/>
          <a:stretch/>
        </p:blipFill>
        <p:spPr>
          <a:xfrm>
            <a:off x="1474718" y="3673543"/>
            <a:ext cx="3539493" cy="3194179"/>
          </a:xfrm>
          <a:prstGeom prst="rect">
            <a:avLst/>
          </a:prstGeom>
        </p:spPr>
      </p:pic>
      <p:pic>
        <p:nvPicPr>
          <p:cNvPr id="13" name="Bildobjekt 12" descr="En bild som visar natur&#10;&#10;Automatiskt genererad beskrivning">
            <a:extLst>
              <a:ext uri="{FF2B5EF4-FFF2-40B4-BE49-F238E27FC236}">
                <a16:creationId xmlns:a16="http://schemas.microsoft.com/office/drawing/2014/main" id="{30128F52-2B20-776E-A777-D8586F1D49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50" y="3673545"/>
            <a:ext cx="2395632" cy="319417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68B00F5-D53C-825E-5CCB-D6C3372933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456" t="19087" r="6389" b="9157"/>
          <a:stretch/>
        </p:blipFill>
        <p:spPr>
          <a:xfrm>
            <a:off x="4708606" y="3673543"/>
            <a:ext cx="3278927" cy="3189853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739FCEE0-38C2-D13A-5D20-869CC1DB3594}"/>
              </a:ext>
            </a:extLst>
          </p:cNvPr>
          <p:cNvSpPr/>
          <p:nvPr/>
        </p:nvSpPr>
        <p:spPr>
          <a:xfrm>
            <a:off x="8596830" y="1253406"/>
            <a:ext cx="400193" cy="572219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8E8CD92-D430-953B-ADF3-B5D062D460C1}"/>
              </a:ext>
            </a:extLst>
          </p:cNvPr>
          <p:cNvSpPr/>
          <p:nvPr/>
        </p:nvSpPr>
        <p:spPr>
          <a:xfrm>
            <a:off x="8596830" y="1534602"/>
            <a:ext cx="2833292" cy="291022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EF7E658-CA4B-4DCC-A4F8-CF564444B4DE}"/>
              </a:ext>
            </a:extLst>
          </p:cNvPr>
          <p:cNvSpPr txBox="1"/>
          <p:nvPr/>
        </p:nvSpPr>
        <p:spPr>
          <a:xfrm>
            <a:off x="6607042" y="6695242"/>
            <a:ext cx="22051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00">
                <a:solidFill>
                  <a:schemeClr val="bg1">
                    <a:lumMod val="85000"/>
                  </a:schemeClr>
                </a:solidFill>
              </a:rPr>
              <a:t>Morris et al. 2012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967FF60-B114-8725-86A7-1B344F077B89}"/>
              </a:ext>
            </a:extLst>
          </p:cNvPr>
          <p:cNvSpPr txBox="1"/>
          <p:nvPr/>
        </p:nvSpPr>
        <p:spPr>
          <a:xfrm>
            <a:off x="9738638" y="480982"/>
            <a:ext cx="23323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/>
              <a:t>Connelly et al. 2012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18417AE-E06A-FE61-CF85-53F28AC3CE31}"/>
              </a:ext>
            </a:extLst>
          </p:cNvPr>
          <p:cNvSpPr txBox="1"/>
          <p:nvPr/>
        </p:nvSpPr>
        <p:spPr>
          <a:xfrm>
            <a:off x="8044095" y="5694968"/>
            <a:ext cx="4147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/>
              <a:t>Rapid accretion (&lt; 0.3Myrs) of planetesimals within CAI formation epoch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F233A2D-4016-54D5-9A70-EF020E572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106" y="3640905"/>
            <a:ext cx="4861422" cy="3240948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6EF7F09A-1FC2-EB3F-51F4-04A98755D935}"/>
              </a:ext>
            </a:extLst>
          </p:cNvPr>
          <p:cNvSpPr txBox="1"/>
          <p:nvPr/>
        </p:nvSpPr>
        <p:spPr>
          <a:xfrm>
            <a:off x="114787" y="379225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Impacts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39AA2D3C-72EF-AD22-6DFD-A0211D4E2841}"/>
              </a:ext>
            </a:extLst>
          </p:cNvPr>
          <p:cNvSpPr txBox="1"/>
          <p:nvPr/>
        </p:nvSpPr>
        <p:spPr>
          <a:xfrm>
            <a:off x="1593617" y="3787625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Lightning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FBB78D1-BADE-F139-1CE8-2B1245CA38FE}"/>
              </a:ext>
            </a:extLst>
          </p:cNvPr>
          <p:cNvSpPr txBox="1"/>
          <p:nvPr/>
        </p:nvSpPr>
        <p:spPr>
          <a:xfrm>
            <a:off x="3535412" y="3804491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Solar activity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A074DEC-CB95-124D-5350-3B70E6DED433}"/>
              </a:ext>
            </a:extLst>
          </p:cNvPr>
          <p:cNvSpPr txBox="1"/>
          <p:nvPr/>
        </p:nvSpPr>
        <p:spPr>
          <a:xfrm>
            <a:off x="4764748" y="3787625"/>
            <a:ext cx="251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Planetesimal bow shocks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73DA019-5754-64C5-149B-6F9E3BF3B1D0}"/>
              </a:ext>
            </a:extLst>
          </p:cNvPr>
          <p:cNvSpPr txBox="1"/>
          <p:nvPr/>
        </p:nvSpPr>
        <p:spPr>
          <a:xfrm>
            <a:off x="-66244" y="6708801"/>
            <a:ext cx="7377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Kruijer et al. 2020</a:t>
            </a:r>
          </a:p>
        </p:txBody>
      </p:sp>
    </p:spTree>
    <p:extLst>
      <p:ext uri="{BB962C8B-B14F-4D97-AF65-F5344CB8AC3E}">
        <p14:creationId xmlns:p14="http://schemas.microsoft.com/office/powerpoint/2010/main" val="41564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 animBg="1"/>
      <p:bldP spid="18" grpId="0"/>
      <p:bldP spid="20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Material transport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51453" cy="4280423"/>
          </a:xfrm>
        </p:spPr>
        <p:txBody>
          <a:bodyPr>
            <a:normAutofit/>
          </a:bodyPr>
          <a:lstStyle/>
          <a:p>
            <a:r>
              <a:rPr lang="sv-SE" sz="2400"/>
              <a:t>Isotope heterogeneities between chondrules/CAIs and whole-rock</a:t>
            </a:r>
          </a:p>
          <a:p>
            <a:endParaRPr lang="sv-SE" sz="2400"/>
          </a:p>
          <a:p>
            <a:r>
              <a:rPr lang="sv-SE" sz="2400"/>
              <a:t>Indicates transport of building blocks to accretion regions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48B1DB-262C-6941-AF4C-7121C3E4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75" y="0"/>
            <a:ext cx="4510725" cy="5740923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0A4039C3-6966-DBE6-A5C5-0669D060F780}"/>
              </a:ext>
            </a:extLst>
          </p:cNvPr>
          <p:cNvSpPr/>
          <p:nvPr/>
        </p:nvSpPr>
        <p:spPr>
          <a:xfrm>
            <a:off x="12085162" y="527363"/>
            <a:ext cx="464288" cy="631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32B5BFD4-988F-6480-85A0-629A5633E91B}"/>
              </a:ext>
            </a:extLst>
          </p:cNvPr>
          <p:cNvSpPr/>
          <p:nvPr/>
        </p:nvSpPr>
        <p:spPr>
          <a:xfrm>
            <a:off x="12042000" y="630000"/>
            <a:ext cx="57695" cy="395065"/>
          </a:xfrm>
          <a:prstGeom prst="roundRect">
            <a:avLst>
              <a:gd name="adj" fmla="val 37982"/>
            </a:avLst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196D758-93E6-5A61-F0D5-F3EE5D67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10" y="3588863"/>
            <a:ext cx="3660362" cy="318086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F90F51CB-FC11-10D7-78BE-C3FBF336DEA6}"/>
              </a:ext>
            </a:extLst>
          </p:cNvPr>
          <p:cNvSpPr txBox="1"/>
          <p:nvPr/>
        </p:nvSpPr>
        <p:spPr>
          <a:xfrm>
            <a:off x="4103469" y="6685092"/>
            <a:ext cx="204746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500"/>
              <a:t>A. Trinquier, J.-L. Birck, C. G. Allègre, Astrophys. J. 655, 1179 (2007).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B542B50-B523-91CB-AC46-56C70F1DC1D2}"/>
              </a:ext>
            </a:extLst>
          </p:cNvPr>
          <p:cNvSpPr txBox="1"/>
          <p:nvPr/>
        </p:nvSpPr>
        <p:spPr>
          <a:xfrm>
            <a:off x="9814054" y="480982"/>
            <a:ext cx="23323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/>
              <a:t>Connelly et al. 2012</a:t>
            </a:r>
          </a:p>
        </p:txBody>
      </p:sp>
    </p:spTree>
    <p:extLst>
      <p:ext uri="{BB962C8B-B14F-4D97-AF65-F5344CB8AC3E}">
        <p14:creationId xmlns:p14="http://schemas.microsoft.com/office/powerpoint/2010/main" val="66310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92A7-D4DB-D35B-6E42-26FF360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NC-CC dichotomy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D825E-6AF5-B96F-282E-8E006C43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116"/>
            <a:ext cx="5257800" cy="428042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400"/>
              <a:t>Two separate isotopic reservoir groups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Carbonaceous group</a:t>
            </a:r>
          </a:p>
          <a:p>
            <a:pPr lvl="2">
              <a:spcAft>
                <a:spcPts val="1200"/>
              </a:spcAft>
            </a:pPr>
            <a:r>
              <a:rPr lang="sv-SE" sz="1600"/>
              <a:t>Primitive meteorites, both chondrites and achondrites</a:t>
            </a:r>
          </a:p>
          <a:p>
            <a:pPr lvl="1">
              <a:spcAft>
                <a:spcPts val="1200"/>
              </a:spcAft>
            </a:pPr>
            <a:r>
              <a:rPr lang="sv-SE" sz="2000"/>
              <a:t>Non-carbonaceous group</a:t>
            </a:r>
          </a:p>
          <a:p>
            <a:pPr lvl="2">
              <a:spcAft>
                <a:spcPts val="1200"/>
              </a:spcAft>
            </a:pPr>
            <a:r>
              <a:rPr lang="sv-SE" sz="1600"/>
              <a:t>Ordinary chondrites and achondrites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465E465-137F-C0AB-5131-91BAC9BC3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93" y="-55565"/>
            <a:ext cx="6204666" cy="424345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CC9C637-4956-FAE4-96FF-80581DC5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39" y="4124280"/>
            <a:ext cx="4100580" cy="273372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6CBD22CC-35FB-159F-664D-E346827067D8}"/>
              </a:ext>
            </a:extLst>
          </p:cNvPr>
          <p:cNvSpPr txBox="1"/>
          <p:nvPr/>
        </p:nvSpPr>
        <p:spPr>
          <a:xfrm>
            <a:off x="7097881" y="6716754"/>
            <a:ext cx="7377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Kruijer et al. 2020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5C5C0DD-D6F7-D1AC-101A-86840549998D}"/>
              </a:ext>
            </a:extLst>
          </p:cNvPr>
          <p:cNvSpPr txBox="1"/>
          <p:nvPr/>
        </p:nvSpPr>
        <p:spPr>
          <a:xfrm>
            <a:off x="11509956" y="3989688"/>
            <a:ext cx="7377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Kruijer et al. 2020</a:t>
            </a:r>
          </a:p>
        </p:txBody>
      </p:sp>
    </p:spTree>
    <p:extLst>
      <p:ext uri="{BB962C8B-B14F-4D97-AF65-F5344CB8AC3E}">
        <p14:creationId xmlns:p14="http://schemas.microsoft.com/office/powerpoint/2010/main" val="383480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426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Chronology of the early solar system</vt:lpstr>
      <vt:lpstr>Presolar nebula</vt:lpstr>
      <vt:lpstr>Early sun</vt:lpstr>
      <vt:lpstr>Meteorites as archives</vt:lpstr>
      <vt:lpstr>The first solids</vt:lpstr>
      <vt:lpstr>CAIs</vt:lpstr>
      <vt:lpstr>Chondrule formation</vt:lpstr>
      <vt:lpstr>Material transport</vt:lpstr>
      <vt:lpstr>NC-CC dichotomy</vt:lpstr>
      <vt:lpstr>NC-CC dichotomy</vt:lpstr>
      <vt:lpstr>How do we know?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Chronology of the early solar system</dc:title>
  <dc:creator>Gabriel Zachén</dc:creator>
  <cp:lastModifiedBy>Reidar G Trønnes</cp:lastModifiedBy>
  <cp:revision>20</cp:revision>
  <dcterms:created xsi:type="dcterms:W3CDTF">2023-03-14T19:01:37Z</dcterms:created>
  <dcterms:modified xsi:type="dcterms:W3CDTF">2023-05-16T19:22:07Z</dcterms:modified>
</cp:coreProperties>
</file>