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1"/>
  </p:notesMasterIdLst>
  <p:sldIdLst>
    <p:sldId id="256" r:id="rId2"/>
    <p:sldId id="264" r:id="rId3"/>
    <p:sldId id="263" r:id="rId4"/>
    <p:sldId id="267" r:id="rId5"/>
    <p:sldId id="257" r:id="rId6"/>
    <p:sldId id="258" r:id="rId7"/>
    <p:sldId id="261" r:id="rId8"/>
    <p:sldId id="259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7"/>
    <p:restoredTop sz="94789"/>
  </p:normalViewPr>
  <p:slideViewPr>
    <p:cSldViewPr snapToGrid="0" snapToObjects="1">
      <p:cViewPr varScale="1">
        <p:scale>
          <a:sx n="99" d="100"/>
          <a:sy n="99" d="100"/>
        </p:scale>
        <p:origin x="102" y="1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F91C1-5904-244E-AD1D-49D538D60503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7497-2B58-114A-B2F8-7D5D6FFEA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4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7497-2B58-114A-B2F8-7D5D6FFEAF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4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FE7497-2B58-114A-B2F8-7D5D6FFEAF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9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9FFF-F10F-5542-99B2-62D2E625F11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E9E0-6761-4D46-ACF8-7428E6BD8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15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9FFF-F10F-5542-99B2-62D2E625F11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E9E0-6761-4D46-ACF8-7428E6BD8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4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9FFF-F10F-5542-99B2-62D2E625F11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E9E0-6761-4D46-ACF8-7428E6BD8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6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9FFF-F10F-5542-99B2-62D2E625F11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E9E0-6761-4D46-ACF8-7428E6BD8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5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9FFF-F10F-5542-99B2-62D2E625F11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E9E0-6761-4D46-ACF8-7428E6BD8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57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9FFF-F10F-5542-99B2-62D2E625F11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E9E0-6761-4D46-ACF8-7428E6BD8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9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9FFF-F10F-5542-99B2-62D2E625F11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E9E0-6761-4D46-ACF8-7428E6BD8D8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8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9FFF-F10F-5542-99B2-62D2E625F11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E9E0-6761-4D46-ACF8-7428E6BD8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3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9FFF-F10F-5542-99B2-62D2E625F11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E9E0-6761-4D46-ACF8-7428E6BD8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57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E9FFF-F10F-5542-99B2-62D2E625F11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E9E0-6761-4D46-ACF8-7428E6BD8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3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F9E9FFF-F10F-5542-99B2-62D2E625F11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2E9E0-6761-4D46-ACF8-7428E6BD8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5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F9E9FFF-F10F-5542-99B2-62D2E625F118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2E2E9E0-6761-4D46-ACF8-7428E6BD8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4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FAFA-AB05-474D-9113-5D0B8B4BB5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Seismic structure, upper mantle to uppermost lower mantle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D538-9620-E547-AC86-EFB513D308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Justin Leung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1471BAA-9F5F-C64D-BCCA-11EB68162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498" y="4726724"/>
            <a:ext cx="1651537" cy="197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29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5C2C-8BB5-CD4B-BE5D-887BC2009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the earth interior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BB8DE4B4-DAD2-9948-80CE-6AE1C0C37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185" y="2320423"/>
            <a:ext cx="5158345" cy="449027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58D010-39C7-3C4C-B3F2-F3C0B783B00E}"/>
              </a:ext>
            </a:extLst>
          </p:cNvPr>
          <p:cNvSpPr txBox="1"/>
          <p:nvPr/>
        </p:nvSpPr>
        <p:spPr>
          <a:xfrm>
            <a:off x="9324227" y="6563345"/>
            <a:ext cx="2867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Dziewonski</a:t>
            </a:r>
            <a:r>
              <a:rPr lang="en-US" sz="1400" dirty="0"/>
              <a:t> and </a:t>
            </a:r>
            <a:r>
              <a:rPr lang="en-US" sz="1400" dirty="0" err="1"/>
              <a:t>Romanowicz</a:t>
            </a:r>
            <a:r>
              <a:rPr lang="en-US" sz="1400" dirty="0"/>
              <a:t>, 2015)</a:t>
            </a:r>
          </a:p>
        </p:txBody>
      </p:sp>
      <p:pic>
        <p:nvPicPr>
          <p:cNvPr id="8" name="Picture 7" descr="Chart, diagram, surface chart&#10;&#10;Description automatically generated">
            <a:extLst>
              <a:ext uri="{FF2B5EF4-FFF2-40B4-BE49-F238E27FC236}">
                <a16:creationId xmlns:a16="http://schemas.microsoft.com/office/drawing/2014/main" id="{E0546FBD-6E8B-6D46-98C5-EE967F447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836" y="2739873"/>
            <a:ext cx="65151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A3CC36C-210F-452E-B0C6-CAE94609D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4900"/>
            <a:ext cx="12192000" cy="1943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D77E017-7BFF-4018-BF75-AF8C6DDF08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9185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A3E30-1474-224B-B8A9-8318143C3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325791"/>
            <a:ext cx="7729728" cy="1188720"/>
          </a:xfrm>
        </p:spPr>
        <p:txBody>
          <a:bodyPr>
            <a:normAutofit/>
          </a:bodyPr>
          <a:lstStyle/>
          <a:p>
            <a:r>
              <a:rPr lang="en-US" dirty="0"/>
              <a:t>Overall structure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A33B08-9BB3-8645-91EE-995962990DE1}"/>
              </a:ext>
            </a:extLst>
          </p:cNvPr>
          <p:cNvSpPr txBox="1"/>
          <p:nvPr/>
        </p:nvSpPr>
        <p:spPr>
          <a:xfrm>
            <a:off x="7810770" y="3937051"/>
            <a:ext cx="1242648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83464">
              <a:spcAft>
                <a:spcPts val="600"/>
              </a:spcAft>
            </a:pPr>
            <a:r>
              <a:rPr lang="en-US" sz="11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(Spring-8 website)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4F76A3-A2D8-3640-BFEF-B87BAB4F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78" y="122662"/>
            <a:ext cx="3348181" cy="40375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2C4AF0-ECD2-FE42-AFCA-86D6A04C2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232" y="284918"/>
            <a:ext cx="6106906" cy="37129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42FAF3-4D05-C74B-B1A4-E42C811FAD9E}"/>
              </a:ext>
            </a:extLst>
          </p:cNvPr>
          <p:cNvSpPr txBox="1"/>
          <p:nvPr/>
        </p:nvSpPr>
        <p:spPr>
          <a:xfrm>
            <a:off x="3254000" y="4069075"/>
            <a:ext cx="1127232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83464">
              <a:spcAft>
                <a:spcPts val="600"/>
              </a:spcAft>
            </a:pPr>
            <a:r>
              <a:rPr lang="en-US" sz="11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116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Trønnes</a:t>
            </a:r>
            <a:r>
              <a:rPr lang="en-US" sz="1116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2010)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B9BA09-DD3B-B94D-9354-C1AD6935CB2F}"/>
              </a:ext>
            </a:extLst>
          </p:cNvPr>
          <p:cNvSpPr txBox="1"/>
          <p:nvPr/>
        </p:nvSpPr>
        <p:spPr>
          <a:xfrm>
            <a:off x="10022753" y="1637556"/>
            <a:ext cx="1768116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83464">
              <a:spcAft>
                <a:spcPts val="600"/>
              </a:spcAft>
            </a:pPr>
            <a:r>
              <a: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410: Olivine </a:t>
            </a:r>
            <a:r>
              <a: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</a:t>
            </a:r>
            <a:r>
              <a:rPr lang="en-US" sz="105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Wadsleyite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7BB3EF-B8E4-9646-B945-B2848C3FC6FA}"/>
              </a:ext>
            </a:extLst>
          </p:cNvPr>
          <p:cNvSpPr txBox="1"/>
          <p:nvPr/>
        </p:nvSpPr>
        <p:spPr>
          <a:xfrm>
            <a:off x="10022752" y="2299596"/>
            <a:ext cx="2077177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83464">
              <a:spcAft>
                <a:spcPts val="600"/>
              </a:spcAft>
            </a:pPr>
            <a:r>
              <a: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660: Ringwoodite </a:t>
            </a:r>
            <a:r>
              <a: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Bridgmanite + </a:t>
            </a:r>
            <a:r>
              <a:rPr lang="en-US" sz="105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Ferropericlase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2D3E0C-D3FB-AA45-8E20-E08B82530D3B}"/>
              </a:ext>
            </a:extLst>
          </p:cNvPr>
          <p:cNvSpPr txBox="1"/>
          <p:nvPr/>
        </p:nvSpPr>
        <p:spPr>
          <a:xfrm>
            <a:off x="10022753" y="1955429"/>
            <a:ext cx="2077177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283464">
              <a:spcAft>
                <a:spcPts val="600"/>
              </a:spcAft>
            </a:pPr>
            <a:r>
              <a: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520: </a:t>
            </a:r>
            <a:r>
              <a:rPr lang="en-US" sz="105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Wadsleyite</a:t>
            </a:r>
            <a:r>
              <a: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rPr>
              <a:t> Ringwoodite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46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DE72-B9E2-364F-A5B3-7A5EBEDA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the mantle transition zone (MTZ)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24E8-45FB-7741-A7CB-B067DC63A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4245864" cy="3101983"/>
          </a:xfrm>
        </p:spPr>
        <p:txBody>
          <a:bodyPr/>
          <a:lstStyle/>
          <a:p>
            <a:r>
              <a:rPr lang="en-US" dirty="0"/>
              <a:t>Use SS and PP pre-cursors </a:t>
            </a:r>
            <a:r>
              <a:rPr lang="en-US" dirty="0">
                <a:sym typeface="Wingdings" pitchFamily="2" charset="2"/>
              </a:rPr>
              <a:t> sensitive to </a:t>
            </a:r>
            <a:r>
              <a:rPr lang="en-US" b="1" dirty="0">
                <a:sym typeface="Wingdings" pitchFamily="2" charset="2"/>
              </a:rPr>
              <a:t>discontinuity depths</a:t>
            </a:r>
            <a:r>
              <a:rPr lang="en-US" dirty="0">
                <a:sym typeface="Wingdings" pitchFamily="2" charset="2"/>
              </a:rPr>
              <a:t> and </a:t>
            </a:r>
            <a:r>
              <a:rPr lang="en-US" b="1" dirty="0">
                <a:sym typeface="Wingdings" pitchFamily="2" charset="2"/>
              </a:rPr>
              <a:t>elastic property </a:t>
            </a:r>
            <a:r>
              <a:rPr lang="en-US" dirty="0">
                <a:sym typeface="Wingdings" pitchFamily="2" charset="2"/>
              </a:rPr>
              <a:t>changes</a:t>
            </a:r>
          </a:p>
          <a:p>
            <a:r>
              <a:rPr lang="en-US" dirty="0">
                <a:sym typeface="Wingdings" pitchFamily="2" charset="2"/>
              </a:rPr>
              <a:t>P660P is not always observed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61DFC21-1409-6D40-B824-9EB56ADDE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480" y="2358371"/>
            <a:ext cx="4785051" cy="41081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72BE21-3F08-9F46-B4E3-F4D26D44F19C}"/>
              </a:ext>
            </a:extLst>
          </p:cNvPr>
          <p:cNvSpPr txBox="1"/>
          <p:nvPr/>
        </p:nvSpPr>
        <p:spPr>
          <a:xfrm>
            <a:off x="9960864" y="6478436"/>
            <a:ext cx="1704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Waszek</a:t>
            </a:r>
            <a:r>
              <a:rPr lang="en-US" sz="1400" dirty="0"/>
              <a:t> et al., 2021)</a:t>
            </a:r>
          </a:p>
        </p:txBody>
      </p:sp>
    </p:spTree>
    <p:extLst>
      <p:ext uri="{BB962C8B-B14F-4D97-AF65-F5344CB8AC3E}">
        <p14:creationId xmlns:p14="http://schemas.microsoft.com/office/powerpoint/2010/main" val="1413242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C49FD-FDD7-6749-AA51-21280ABC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MTZ: a relative thermometer?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B9612-6610-BE41-A69D-564398E62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3864864" cy="3101983"/>
          </a:xfrm>
        </p:spPr>
        <p:txBody>
          <a:bodyPr/>
          <a:lstStyle/>
          <a:p>
            <a:r>
              <a:rPr lang="en-US" dirty="0"/>
              <a:t>410km: positive Clapeyron slope</a:t>
            </a:r>
          </a:p>
          <a:p>
            <a:r>
              <a:rPr lang="en-US" dirty="0"/>
              <a:t>660km: negative Clapeyron slope</a:t>
            </a:r>
          </a:p>
          <a:p>
            <a:r>
              <a:rPr lang="en-US" dirty="0"/>
              <a:t>Cannot provide absolute temp estimates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CA7BBC-9217-154A-A15F-5503288A80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46"/>
          <a:stretch/>
        </p:blipFill>
        <p:spPr bwMode="auto">
          <a:xfrm>
            <a:off x="6287614" y="2494763"/>
            <a:ext cx="5471750" cy="31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44576F0-BD0A-114D-9DA3-F93CA80F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26" y="4189035"/>
            <a:ext cx="2568888" cy="252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7958F5-42A8-2F4E-86F2-77B313EE14E8}"/>
              </a:ext>
            </a:extLst>
          </p:cNvPr>
          <p:cNvCxnSpPr/>
          <p:nvPr/>
        </p:nvCxnSpPr>
        <p:spPr>
          <a:xfrm flipV="1">
            <a:off x="6096000" y="3954162"/>
            <a:ext cx="613719" cy="178586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69C5D0-C04A-8D44-BEDB-DC9AFD5565E8}"/>
              </a:ext>
            </a:extLst>
          </p:cNvPr>
          <p:cNvCxnSpPr>
            <a:cxnSpLocks/>
          </p:cNvCxnSpPr>
          <p:nvPr/>
        </p:nvCxnSpPr>
        <p:spPr>
          <a:xfrm flipV="1">
            <a:off x="5773653" y="4374292"/>
            <a:ext cx="1541547" cy="53502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4B8D31-15AC-0F44-AEFB-A7EBFD0B6DD6}"/>
              </a:ext>
            </a:extLst>
          </p:cNvPr>
          <p:cNvSpPr txBox="1"/>
          <p:nvPr/>
        </p:nvSpPr>
        <p:spPr>
          <a:xfrm>
            <a:off x="10021196" y="5630320"/>
            <a:ext cx="1738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(Lebedev et al., 2002)</a:t>
            </a:r>
          </a:p>
        </p:txBody>
      </p:sp>
    </p:spTree>
    <p:extLst>
      <p:ext uri="{BB962C8B-B14F-4D97-AF65-F5344CB8AC3E}">
        <p14:creationId xmlns:p14="http://schemas.microsoft.com/office/powerpoint/2010/main" val="940671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D74C-3ACA-7B4D-AD66-3532D537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P660P phase: absolute Thermometer?</a:t>
            </a: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BCA3F808-4941-1844-90A2-A2E097B9C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884" y="-24667"/>
            <a:ext cx="4142232" cy="69073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9D1B7F-6FA9-7E45-8F30-8492E1519776}"/>
              </a:ext>
            </a:extLst>
          </p:cNvPr>
          <p:cNvSpPr txBox="1"/>
          <p:nvPr/>
        </p:nvSpPr>
        <p:spPr>
          <a:xfrm>
            <a:off x="10147388" y="6554218"/>
            <a:ext cx="1704441" cy="2797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err="1"/>
              <a:t>Waszek</a:t>
            </a:r>
            <a:r>
              <a:rPr lang="en-US" sz="1400" dirty="0"/>
              <a:t> et al., 2021)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CD10CE-D6A5-3241-989B-0401F65D0D3B}"/>
              </a:ext>
            </a:extLst>
          </p:cNvPr>
          <p:cNvSpPr txBox="1"/>
          <p:nvPr/>
        </p:nvSpPr>
        <p:spPr>
          <a:xfrm>
            <a:off x="804672" y="3615489"/>
            <a:ext cx="44866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P660P only observable in “hotter” parts of the MTZ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Associated with second reaction: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Majorite Garnet </a:t>
            </a:r>
            <a:r>
              <a:rPr lang="en-US" dirty="0">
                <a:solidFill>
                  <a:schemeClr val="bg1"/>
                </a:solidFill>
                <a:sym typeface="Wingdings" pitchFamily="2" charset="2"/>
              </a:rPr>
              <a:t> Bridgmanite + Ca-perovskite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3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B98E-BC83-454E-9161-4C66CE10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Slab stagnation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569A0-357C-CD48-8893-158672A9E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574249"/>
            <a:ext cx="7729728" cy="3101983"/>
          </a:xfrm>
        </p:spPr>
        <p:txBody>
          <a:bodyPr/>
          <a:lstStyle/>
          <a:p>
            <a:r>
              <a:rPr lang="en-US" dirty="0"/>
              <a:t>Slabs observed to stop at 660km </a:t>
            </a:r>
            <a:r>
              <a:rPr lang="en-US" dirty="0">
                <a:sym typeface="Wingdings" pitchFamily="2" charset="2"/>
              </a:rPr>
              <a:t> 30x viscosity jump</a:t>
            </a:r>
            <a:endParaRPr lang="en-US" dirty="0"/>
          </a:p>
          <a:p>
            <a:r>
              <a:rPr lang="en-US" dirty="0"/>
              <a:t>Also proposed to stagnate at around 1000km depth</a:t>
            </a:r>
          </a:p>
          <a:p>
            <a:r>
              <a:rPr lang="en-US" dirty="0"/>
              <a:t>MTZ is a temporary reservoir for slabs</a:t>
            </a:r>
          </a:p>
          <a:p>
            <a:endParaRPr lang="en-US" dirty="0"/>
          </a:p>
        </p:txBody>
      </p:sp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51F970EF-697E-3740-8086-1301AB92E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806" y="3856733"/>
            <a:ext cx="2603500" cy="2527300"/>
          </a:xfrm>
          <a:prstGeom prst="rect">
            <a:avLst/>
          </a:prstGeom>
        </p:spPr>
      </p:pic>
      <p:pic>
        <p:nvPicPr>
          <p:cNvPr id="7" name="Picture 6" descr="Chart, surface chart&#10;&#10;Description automatically generated">
            <a:extLst>
              <a:ext uri="{FF2B5EF4-FFF2-40B4-BE49-F238E27FC236}">
                <a16:creationId xmlns:a16="http://schemas.microsoft.com/office/drawing/2014/main" id="{62043492-D1F2-C443-B3A2-B12A6219B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497" y="3844033"/>
            <a:ext cx="2645833" cy="2540000"/>
          </a:xfrm>
          <a:prstGeom prst="rect">
            <a:avLst/>
          </a:prstGeom>
        </p:spPr>
      </p:pic>
      <p:pic>
        <p:nvPicPr>
          <p:cNvPr id="11" name="Picture 10" descr="Chart, surface chart&#10;&#10;Description automatically generated">
            <a:extLst>
              <a:ext uri="{FF2B5EF4-FFF2-40B4-BE49-F238E27FC236}">
                <a16:creationId xmlns:a16="http://schemas.microsoft.com/office/drawing/2014/main" id="{5A8C9883-7F55-0B41-B3E3-644ACF8AF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24" y="3844033"/>
            <a:ext cx="2819400" cy="2540000"/>
          </a:xfrm>
          <a:prstGeom prst="rect">
            <a:avLst/>
          </a:prstGeom>
        </p:spPr>
      </p:pic>
      <p:pic>
        <p:nvPicPr>
          <p:cNvPr id="13" name="Picture 12" descr="Chart, surface chart&#10;&#10;Description automatically generated">
            <a:extLst>
              <a:ext uri="{FF2B5EF4-FFF2-40B4-BE49-F238E27FC236}">
                <a16:creationId xmlns:a16="http://schemas.microsoft.com/office/drawing/2014/main" id="{608719FE-75D3-9A47-99BB-0BFC1D590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115" y="3783451"/>
            <a:ext cx="2603500" cy="2673865"/>
          </a:xfrm>
          <a:prstGeom prst="rect">
            <a:avLst/>
          </a:prstGeom>
        </p:spPr>
      </p:pic>
      <p:pic>
        <p:nvPicPr>
          <p:cNvPr id="15" name="Picture 14" descr="Chart, funnel chart&#10;&#10;Description automatically generated">
            <a:extLst>
              <a:ext uri="{FF2B5EF4-FFF2-40B4-BE49-F238E27FC236}">
                <a16:creationId xmlns:a16="http://schemas.microsoft.com/office/drawing/2014/main" id="{14A2C011-6189-BC49-BC70-CD85A0A0281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1373"/>
          <a:stretch/>
        </p:blipFill>
        <p:spPr>
          <a:xfrm>
            <a:off x="3017765" y="6457316"/>
            <a:ext cx="5981700" cy="51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5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DF0528-8CCF-7042-BFCC-E5A7C4B5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Mid-mantle 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53D36-2223-644B-B524-545E05D01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822" y="4352544"/>
            <a:ext cx="2410650" cy="123989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Regionally vary in seismic properties and depth</a:t>
            </a:r>
          </a:p>
        </p:txBody>
      </p:sp>
      <p:pic>
        <p:nvPicPr>
          <p:cNvPr id="5" name="Picture 4" descr="Diagram&#10;&#10;Description automatically generated with low confidence">
            <a:extLst>
              <a:ext uri="{FF2B5EF4-FFF2-40B4-BE49-F238E27FC236}">
                <a16:creationId xmlns:a16="http://schemas.microsoft.com/office/drawing/2014/main" id="{06EB7B85-246E-704D-AB3C-BAA9B704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092" y="640080"/>
            <a:ext cx="5644111" cy="5263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72E328-8EEE-4645-8C3E-00D9D3B9D2F7}"/>
              </a:ext>
            </a:extLst>
          </p:cNvPr>
          <p:cNvSpPr txBox="1"/>
          <p:nvPr/>
        </p:nvSpPr>
        <p:spPr>
          <a:xfrm>
            <a:off x="9462213" y="5903214"/>
            <a:ext cx="213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Waszek</a:t>
            </a:r>
            <a:r>
              <a:rPr lang="en-US" dirty="0"/>
              <a:t> et al., 2018)</a:t>
            </a:r>
          </a:p>
        </p:txBody>
      </p:sp>
    </p:spTree>
    <p:extLst>
      <p:ext uri="{BB962C8B-B14F-4D97-AF65-F5344CB8AC3E}">
        <p14:creationId xmlns:p14="http://schemas.microsoft.com/office/powerpoint/2010/main" val="1049601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F0528-8CCF-7042-BFCC-E5A7C4B5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640079"/>
            <a:ext cx="3402531" cy="5272242"/>
          </a:xfrm>
        </p:spPr>
        <p:txBody>
          <a:bodyPr>
            <a:normAutofit/>
          </a:bodyPr>
          <a:lstStyle/>
          <a:p>
            <a:r>
              <a:rPr lang="en-US"/>
              <a:t>Mid-mantle reflections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53D36-2223-644B-B524-545E05D01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103" y="640079"/>
            <a:ext cx="6883072" cy="2959155"/>
          </a:xfrm>
        </p:spPr>
        <p:txBody>
          <a:bodyPr>
            <a:normAutofit/>
          </a:bodyPr>
          <a:lstStyle/>
          <a:p>
            <a:r>
              <a:rPr lang="en-US" dirty="0"/>
              <a:t>Theories:</a:t>
            </a:r>
          </a:p>
          <a:p>
            <a:pPr lvl="1"/>
            <a:r>
              <a:rPr lang="en-US" dirty="0"/>
              <a:t>Viscosity jump</a:t>
            </a:r>
          </a:p>
          <a:p>
            <a:pPr lvl="1"/>
            <a:r>
              <a:rPr lang="en-US" dirty="0"/>
              <a:t>Radial change in mantle composition</a:t>
            </a:r>
          </a:p>
          <a:p>
            <a:pPr lvl="1"/>
            <a:r>
              <a:rPr lang="en-US" dirty="0"/>
              <a:t>Different composition of subducted material</a:t>
            </a:r>
          </a:p>
          <a:p>
            <a:pPr lvl="1"/>
            <a:r>
              <a:rPr lang="en-US" dirty="0"/>
              <a:t>Fe spin crossover</a:t>
            </a:r>
          </a:p>
          <a:p>
            <a:pPr lvl="1"/>
            <a:r>
              <a:rPr lang="en-US" dirty="0"/>
              <a:t>Fe depletion in Mg-perovskite</a:t>
            </a:r>
          </a:p>
          <a:p>
            <a:r>
              <a:rPr lang="en-US" dirty="0"/>
              <a:t>Still an active area of research </a:t>
            </a:r>
            <a:r>
              <a:rPr lang="en-US" dirty="0">
                <a:sym typeface="Wingdings" pitchFamily="2" charset="2"/>
              </a:rPr>
              <a:t> mid-mantle has poor coverage</a:t>
            </a:r>
          </a:p>
        </p:txBody>
      </p:sp>
      <p:sp>
        <p:nvSpPr>
          <p:cNvPr id="3079" name="Rectangle 3078">
            <a:extLst>
              <a:ext uri="{FF2B5EF4-FFF2-40B4-BE49-F238E27FC236}">
                <a16:creationId xmlns:a16="http://schemas.microsoft.com/office/drawing/2014/main" id="{9344763E-1F5B-4192-9E84-267D8A649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72223" y="3822192"/>
            <a:ext cx="6882951" cy="20684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0013361-A314-4AA8-8C94-4662265543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3905450"/>
            <a:ext cx="6720840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FA9230-7F09-C140-A9B9-C957B27EA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726" y="3704047"/>
            <a:ext cx="7081332" cy="251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3BF4A5-536D-194A-81A1-59F5C06F2FEF}"/>
              </a:ext>
            </a:extLst>
          </p:cNvPr>
          <p:cNvSpPr txBox="1"/>
          <p:nvPr/>
        </p:nvSpPr>
        <p:spPr>
          <a:xfrm>
            <a:off x="9688011" y="6247499"/>
            <a:ext cx="2135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Waszek</a:t>
            </a:r>
            <a:r>
              <a:rPr lang="en-US" dirty="0"/>
              <a:t> et al., 2018)</a:t>
            </a:r>
          </a:p>
        </p:txBody>
      </p:sp>
    </p:spTree>
    <p:extLst>
      <p:ext uri="{BB962C8B-B14F-4D97-AF65-F5344CB8AC3E}">
        <p14:creationId xmlns:p14="http://schemas.microsoft.com/office/powerpoint/2010/main" val="111854051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{2F1B3446-9987-2C4D-BF5B-C83C7EC0D204}tf10001120</Template>
  <TotalTime>1288</TotalTime>
  <Words>234</Words>
  <Application>Microsoft Office PowerPoint</Application>
  <PresentationFormat>Widescreen</PresentationFormat>
  <Paragraphs>41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Wingdings</vt:lpstr>
      <vt:lpstr>Parcel</vt:lpstr>
      <vt:lpstr>Seismic structure, upper mantle to uppermost lower mantle</vt:lpstr>
      <vt:lpstr>Sampling the earth interior</vt:lpstr>
      <vt:lpstr>Overall structure</vt:lpstr>
      <vt:lpstr>Detecting the mantle transition zone (MTZ)</vt:lpstr>
      <vt:lpstr>MTZ: a relative thermometer?</vt:lpstr>
      <vt:lpstr>P660P phase: absolute Thermometer?</vt:lpstr>
      <vt:lpstr>Slab stagnation</vt:lpstr>
      <vt:lpstr>Mid-mantle reflections</vt:lpstr>
      <vt:lpstr>Mid-mantle reflections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Seismic structure, upper mantle to uppermost lower mantle</dc:title>
  <dc:creator>Justin Leung</dc:creator>
  <cp:lastModifiedBy>Reidar G Trønnes</cp:lastModifiedBy>
  <cp:revision>5</cp:revision>
  <dcterms:created xsi:type="dcterms:W3CDTF">2023-05-07T14:26:35Z</dcterms:created>
  <dcterms:modified xsi:type="dcterms:W3CDTF">2023-05-13T22:25:42Z</dcterms:modified>
</cp:coreProperties>
</file>