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9" r:id="rId4"/>
    <p:sldId id="261" r:id="rId5"/>
    <p:sldId id="262" r:id="rId6"/>
    <p:sldId id="263" r:id="rId7"/>
    <p:sldId id="264" r:id="rId8"/>
    <p:sldId id="265" r:id="rId9"/>
    <p:sldId id="278" r:id="rId10"/>
    <p:sldId id="267" r:id="rId11"/>
    <p:sldId id="268" r:id="rId12"/>
    <p:sldId id="269" r:id="rId13"/>
    <p:sldId id="271" r:id="rId14"/>
    <p:sldId id="272" r:id="rId15"/>
    <p:sldId id="273" r:id="rId16"/>
    <p:sldId id="274" r:id="rId17"/>
    <p:sldId id="275"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722" autoAdjust="0"/>
  </p:normalViewPr>
  <p:slideViewPr>
    <p:cSldViewPr snapToGrid="0">
      <p:cViewPr varScale="1">
        <p:scale>
          <a:sx n="142" d="100"/>
          <a:sy n="142" d="100"/>
        </p:scale>
        <p:origin x="120"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10599-A762-4FF3-B254-C5A90FB957FC}" type="datetimeFigureOut">
              <a:rPr lang="en-US" smtClean="0"/>
              <a:t>5/8/2023</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0D649-6902-49E5-AF47-F0F8F7CC85BF}" type="slidenum">
              <a:rPr lang="en-US" smtClean="0"/>
              <a:t>‹#›</a:t>
            </a:fld>
            <a:endParaRPr lang="en-US"/>
          </a:p>
        </p:txBody>
      </p:sp>
    </p:spTree>
    <p:extLst>
      <p:ext uri="{BB962C8B-B14F-4D97-AF65-F5344CB8AC3E}">
        <p14:creationId xmlns:p14="http://schemas.microsoft.com/office/powerpoint/2010/main" val="129329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dirty="0"/>
              <a:t>three dateable crystallization products of the magma ocean</a:t>
            </a:r>
            <a:endParaRPr lang="en-US" dirty="0"/>
          </a:p>
        </p:txBody>
      </p:sp>
      <p:sp>
        <p:nvSpPr>
          <p:cNvPr id="4" name="灯片编号占位符 3"/>
          <p:cNvSpPr>
            <a:spLocks noGrp="1"/>
          </p:cNvSpPr>
          <p:nvPr>
            <p:ph type="sldNum" sz="quarter" idx="5"/>
          </p:nvPr>
        </p:nvSpPr>
        <p:spPr/>
        <p:txBody>
          <a:bodyPr/>
          <a:lstStyle/>
          <a:p>
            <a:fld id="{E510D649-6902-49E5-AF47-F0F8F7CC85BF}" type="slidenum">
              <a:rPr lang="en-US" smtClean="0"/>
              <a:t>2</a:t>
            </a:fld>
            <a:endParaRPr lang="en-US"/>
          </a:p>
        </p:txBody>
      </p:sp>
    </p:spTree>
    <p:extLst>
      <p:ext uri="{BB962C8B-B14F-4D97-AF65-F5344CB8AC3E}">
        <p14:creationId xmlns:p14="http://schemas.microsoft.com/office/powerpoint/2010/main" val="4163398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灯片编号占位符 3"/>
          <p:cNvSpPr>
            <a:spLocks noGrp="1"/>
          </p:cNvSpPr>
          <p:nvPr>
            <p:ph type="sldNum" sz="quarter" idx="5"/>
          </p:nvPr>
        </p:nvSpPr>
        <p:spPr/>
        <p:txBody>
          <a:bodyPr/>
          <a:lstStyle/>
          <a:p>
            <a:fld id="{E510D649-6902-49E5-AF47-F0F8F7CC85BF}" type="slidenum">
              <a:rPr lang="en-US" smtClean="0"/>
              <a:t>11</a:t>
            </a:fld>
            <a:endParaRPr lang="en-US"/>
          </a:p>
        </p:txBody>
      </p:sp>
    </p:spTree>
    <p:extLst>
      <p:ext uri="{BB962C8B-B14F-4D97-AF65-F5344CB8AC3E}">
        <p14:creationId xmlns:p14="http://schemas.microsoft.com/office/powerpoint/2010/main" val="1815964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灯片编号占位符 3"/>
          <p:cNvSpPr>
            <a:spLocks noGrp="1"/>
          </p:cNvSpPr>
          <p:nvPr>
            <p:ph type="sldNum" sz="quarter" idx="5"/>
          </p:nvPr>
        </p:nvSpPr>
        <p:spPr/>
        <p:txBody>
          <a:bodyPr/>
          <a:lstStyle/>
          <a:p>
            <a:fld id="{E510D649-6902-49E5-AF47-F0F8F7CC85BF}" type="slidenum">
              <a:rPr lang="en-US" smtClean="0"/>
              <a:t>12</a:t>
            </a:fld>
            <a:endParaRPr lang="en-US"/>
          </a:p>
        </p:txBody>
      </p:sp>
    </p:spTree>
    <p:extLst>
      <p:ext uri="{BB962C8B-B14F-4D97-AF65-F5344CB8AC3E}">
        <p14:creationId xmlns:p14="http://schemas.microsoft.com/office/powerpoint/2010/main" val="2355114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灯片编号占位符 3"/>
          <p:cNvSpPr>
            <a:spLocks noGrp="1"/>
          </p:cNvSpPr>
          <p:nvPr>
            <p:ph type="sldNum" sz="quarter" idx="5"/>
          </p:nvPr>
        </p:nvSpPr>
        <p:spPr/>
        <p:txBody>
          <a:bodyPr/>
          <a:lstStyle/>
          <a:p>
            <a:fld id="{E510D649-6902-49E5-AF47-F0F8F7CC85BF}" type="slidenum">
              <a:rPr lang="en-US" smtClean="0"/>
              <a:t>13</a:t>
            </a:fld>
            <a:endParaRPr lang="en-US"/>
          </a:p>
        </p:txBody>
      </p:sp>
    </p:spTree>
    <p:extLst>
      <p:ext uri="{BB962C8B-B14F-4D97-AF65-F5344CB8AC3E}">
        <p14:creationId xmlns:p14="http://schemas.microsoft.com/office/powerpoint/2010/main" val="442846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灯片编号占位符 3"/>
          <p:cNvSpPr>
            <a:spLocks noGrp="1"/>
          </p:cNvSpPr>
          <p:nvPr>
            <p:ph type="sldNum" sz="quarter" idx="5"/>
          </p:nvPr>
        </p:nvSpPr>
        <p:spPr/>
        <p:txBody>
          <a:bodyPr/>
          <a:lstStyle/>
          <a:p>
            <a:fld id="{E510D649-6902-49E5-AF47-F0F8F7CC85BF}" type="slidenum">
              <a:rPr lang="en-US" smtClean="0"/>
              <a:t>14</a:t>
            </a:fld>
            <a:endParaRPr lang="en-US"/>
          </a:p>
        </p:txBody>
      </p:sp>
    </p:spTree>
    <p:extLst>
      <p:ext uri="{BB962C8B-B14F-4D97-AF65-F5344CB8AC3E}">
        <p14:creationId xmlns:p14="http://schemas.microsoft.com/office/powerpoint/2010/main" val="1051097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灯片编号占位符 3"/>
          <p:cNvSpPr>
            <a:spLocks noGrp="1"/>
          </p:cNvSpPr>
          <p:nvPr>
            <p:ph type="sldNum" sz="quarter" idx="5"/>
          </p:nvPr>
        </p:nvSpPr>
        <p:spPr/>
        <p:txBody>
          <a:bodyPr/>
          <a:lstStyle/>
          <a:p>
            <a:fld id="{E510D649-6902-49E5-AF47-F0F8F7CC85BF}" type="slidenum">
              <a:rPr lang="en-US" smtClean="0"/>
              <a:t>15</a:t>
            </a:fld>
            <a:endParaRPr lang="en-US"/>
          </a:p>
        </p:txBody>
      </p:sp>
    </p:spTree>
    <p:extLst>
      <p:ext uri="{BB962C8B-B14F-4D97-AF65-F5344CB8AC3E}">
        <p14:creationId xmlns:p14="http://schemas.microsoft.com/office/powerpoint/2010/main" val="3303871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灯片编号占位符 3"/>
          <p:cNvSpPr>
            <a:spLocks noGrp="1"/>
          </p:cNvSpPr>
          <p:nvPr>
            <p:ph type="sldNum" sz="quarter" idx="5"/>
          </p:nvPr>
        </p:nvSpPr>
        <p:spPr/>
        <p:txBody>
          <a:bodyPr/>
          <a:lstStyle/>
          <a:p>
            <a:fld id="{E510D649-6902-49E5-AF47-F0F8F7CC85BF}" type="slidenum">
              <a:rPr lang="en-US" smtClean="0"/>
              <a:t>16</a:t>
            </a:fld>
            <a:endParaRPr lang="en-US"/>
          </a:p>
        </p:txBody>
      </p:sp>
    </p:spTree>
    <p:extLst>
      <p:ext uri="{BB962C8B-B14F-4D97-AF65-F5344CB8AC3E}">
        <p14:creationId xmlns:p14="http://schemas.microsoft.com/office/powerpoint/2010/main" val="1698214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灯片编号占位符 3"/>
          <p:cNvSpPr>
            <a:spLocks noGrp="1"/>
          </p:cNvSpPr>
          <p:nvPr>
            <p:ph type="sldNum" sz="quarter" idx="5"/>
          </p:nvPr>
        </p:nvSpPr>
        <p:spPr/>
        <p:txBody>
          <a:bodyPr/>
          <a:lstStyle/>
          <a:p>
            <a:fld id="{E510D649-6902-49E5-AF47-F0F8F7CC85BF}" type="slidenum">
              <a:rPr lang="en-US" smtClean="0"/>
              <a:t>17</a:t>
            </a:fld>
            <a:endParaRPr lang="en-US"/>
          </a:p>
        </p:txBody>
      </p:sp>
    </p:spTree>
    <p:extLst>
      <p:ext uri="{BB962C8B-B14F-4D97-AF65-F5344CB8AC3E}">
        <p14:creationId xmlns:p14="http://schemas.microsoft.com/office/powerpoint/2010/main" val="1043848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灯片编号占位符 3"/>
          <p:cNvSpPr>
            <a:spLocks noGrp="1"/>
          </p:cNvSpPr>
          <p:nvPr>
            <p:ph type="sldNum" sz="quarter" idx="5"/>
          </p:nvPr>
        </p:nvSpPr>
        <p:spPr/>
        <p:txBody>
          <a:bodyPr/>
          <a:lstStyle/>
          <a:p>
            <a:fld id="{E510D649-6902-49E5-AF47-F0F8F7CC85BF}" type="slidenum">
              <a:rPr lang="en-US" smtClean="0"/>
              <a:t>3</a:t>
            </a:fld>
            <a:endParaRPr lang="en-US"/>
          </a:p>
        </p:txBody>
      </p:sp>
    </p:spTree>
    <p:extLst>
      <p:ext uri="{BB962C8B-B14F-4D97-AF65-F5344CB8AC3E}">
        <p14:creationId xmlns:p14="http://schemas.microsoft.com/office/powerpoint/2010/main" val="85169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灯片编号占位符 3"/>
          <p:cNvSpPr>
            <a:spLocks noGrp="1"/>
          </p:cNvSpPr>
          <p:nvPr>
            <p:ph type="sldNum" sz="quarter" idx="5"/>
          </p:nvPr>
        </p:nvSpPr>
        <p:spPr/>
        <p:txBody>
          <a:bodyPr/>
          <a:lstStyle/>
          <a:p>
            <a:fld id="{E510D649-6902-49E5-AF47-F0F8F7CC85BF}" type="slidenum">
              <a:rPr lang="en-US" smtClean="0"/>
              <a:t>4</a:t>
            </a:fld>
            <a:endParaRPr lang="en-US"/>
          </a:p>
        </p:txBody>
      </p:sp>
    </p:spTree>
    <p:extLst>
      <p:ext uri="{BB962C8B-B14F-4D97-AF65-F5344CB8AC3E}">
        <p14:creationId xmlns:p14="http://schemas.microsoft.com/office/powerpoint/2010/main" val="298607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灯片编号占位符 3"/>
          <p:cNvSpPr>
            <a:spLocks noGrp="1"/>
          </p:cNvSpPr>
          <p:nvPr>
            <p:ph type="sldNum" sz="quarter" idx="5"/>
          </p:nvPr>
        </p:nvSpPr>
        <p:spPr/>
        <p:txBody>
          <a:bodyPr/>
          <a:lstStyle/>
          <a:p>
            <a:fld id="{E510D649-6902-49E5-AF47-F0F8F7CC85BF}" type="slidenum">
              <a:rPr lang="en-US" smtClean="0"/>
              <a:t>5</a:t>
            </a:fld>
            <a:endParaRPr lang="en-US"/>
          </a:p>
        </p:txBody>
      </p:sp>
    </p:spTree>
    <p:extLst>
      <p:ext uri="{BB962C8B-B14F-4D97-AF65-F5344CB8AC3E}">
        <p14:creationId xmlns:p14="http://schemas.microsoft.com/office/powerpoint/2010/main" val="353058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灯片编号占位符 3"/>
          <p:cNvSpPr>
            <a:spLocks noGrp="1"/>
          </p:cNvSpPr>
          <p:nvPr>
            <p:ph type="sldNum" sz="quarter" idx="5"/>
          </p:nvPr>
        </p:nvSpPr>
        <p:spPr/>
        <p:txBody>
          <a:bodyPr/>
          <a:lstStyle/>
          <a:p>
            <a:fld id="{E510D649-6902-49E5-AF47-F0F8F7CC85BF}" type="slidenum">
              <a:rPr lang="en-US" smtClean="0"/>
              <a:t>6</a:t>
            </a:fld>
            <a:endParaRPr lang="en-US"/>
          </a:p>
        </p:txBody>
      </p:sp>
    </p:spTree>
    <p:extLst>
      <p:ext uri="{BB962C8B-B14F-4D97-AF65-F5344CB8AC3E}">
        <p14:creationId xmlns:p14="http://schemas.microsoft.com/office/powerpoint/2010/main" val="2128852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灯片编号占位符 3"/>
          <p:cNvSpPr>
            <a:spLocks noGrp="1"/>
          </p:cNvSpPr>
          <p:nvPr>
            <p:ph type="sldNum" sz="quarter" idx="5"/>
          </p:nvPr>
        </p:nvSpPr>
        <p:spPr/>
        <p:txBody>
          <a:bodyPr/>
          <a:lstStyle/>
          <a:p>
            <a:fld id="{E510D649-6902-49E5-AF47-F0F8F7CC85BF}" type="slidenum">
              <a:rPr lang="en-US" smtClean="0"/>
              <a:t>7</a:t>
            </a:fld>
            <a:endParaRPr lang="en-US"/>
          </a:p>
        </p:txBody>
      </p:sp>
    </p:spTree>
    <p:extLst>
      <p:ext uri="{BB962C8B-B14F-4D97-AF65-F5344CB8AC3E}">
        <p14:creationId xmlns:p14="http://schemas.microsoft.com/office/powerpoint/2010/main" val="2933460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灯片编号占位符 3"/>
          <p:cNvSpPr>
            <a:spLocks noGrp="1"/>
          </p:cNvSpPr>
          <p:nvPr>
            <p:ph type="sldNum" sz="quarter" idx="5"/>
          </p:nvPr>
        </p:nvSpPr>
        <p:spPr/>
        <p:txBody>
          <a:bodyPr/>
          <a:lstStyle/>
          <a:p>
            <a:fld id="{E510D649-6902-49E5-AF47-F0F8F7CC85BF}" type="slidenum">
              <a:rPr lang="en-US" smtClean="0"/>
              <a:t>8</a:t>
            </a:fld>
            <a:endParaRPr lang="en-US"/>
          </a:p>
        </p:txBody>
      </p:sp>
    </p:spTree>
    <p:extLst>
      <p:ext uri="{BB962C8B-B14F-4D97-AF65-F5344CB8AC3E}">
        <p14:creationId xmlns:p14="http://schemas.microsoft.com/office/powerpoint/2010/main" val="157223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灯片编号占位符 3"/>
          <p:cNvSpPr>
            <a:spLocks noGrp="1"/>
          </p:cNvSpPr>
          <p:nvPr>
            <p:ph type="sldNum" sz="quarter" idx="5"/>
          </p:nvPr>
        </p:nvSpPr>
        <p:spPr/>
        <p:txBody>
          <a:bodyPr/>
          <a:lstStyle/>
          <a:p>
            <a:fld id="{E510D649-6902-49E5-AF47-F0F8F7CC85BF}" type="slidenum">
              <a:rPr lang="en-US" smtClean="0"/>
              <a:t>9</a:t>
            </a:fld>
            <a:endParaRPr lang="en-US"/>
          </a:p>
        </p:txBody>
      </p:sp>
    </p:spTree>
    <p:extLst>
      <p:ext uri="{BB962C8B-B14F-4D97-AF65-F5344CB8AC3E}">
        <p14:creationId xmlns:p14="http://schemas.microsoft.com/office/powerpoint/2010/main" val="398943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灯片编号占位符 3"/>
          <p:cNvSpPr>
            <a:spLocks noGrp="1"/>
          </p:cNvSpPr>
          <p:nvPr>
            <p:ph type="sldNum" sz="quarter" idx="5"/>
          </p:nvPr>
        </p:nvSpPr>
        <p:spPr/>
        <p:txBody>
          <a:bodyPr/>
          <a:lstStyle/>
          <a:p>
            <a:fld id="{E510D649-6902-49E5-AF47-F0F8F7CC85BF}" type="slidenum">
              <a:rPr lang="en-US" smtClean="0"/>
              <a:t>10</a:t>
            </a:fld>
            <a:endParaRPr lang="en-US"/>
          </a:p>
        </p:txBody>
      </p:sp>
    </p:spTree>
    <p:extLst>
      <p:ext uri="{BB962C8B-B14F-4D97-AF65-F5344CB8AC3E}">
        <p14:creationId xmlns:p14="http://schemas.microsoft.com/office/powerpoint/2010/main" val="3720176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56F621-8724-8E42-A137-34EAA734423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a:extLst>
              <a:ext uri="{FF2B5EF4-FFF2-40B4-BE49-F238E27FC236}">
                <a16:creationId xmlns:a16="http://schemas.microsoft.com/office/drawing/2014/main" id="{AE958316-3BDA-9DED-B6C5-3781288497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a:extLst>
              <a:ext uri="{FF2B5EF4-FFF2-40B4-BE49-F238E27FC236}">
                <a16:creationId xmlns:a16="http://schemas.microsoft.com/office/drawing/2014/main" id="{009043ED-CEA4-4B43-E500-0B1A63E69A71}"/>
              </a:ext>
            </a:extLst>
          </p:cNvPr>
          <p:cNvSpPr>
            <a:spLocks noGrp="1"/>
          </p:cNvSpPr>
          <p:nvPr>
            <p:ph type="dt" sz="half" idx="10"/>
          </p:nvPr>
        </p:nvSpPr>
        <p:spPr/>
        <p:txBody>
          <a:bodyPr/>
          <a:lstStyle/>
          <a:p>
            <a:fld id="{BC41A891-EBA0-4B9C-81E9-2DADA3ED61E6}" type="datetimeFigureOut">
              <a:rPr lang="en-US" smtClean="0"/>
              <a:t>5/8/2023</a:t>
            </a:fld>
            <a:endParaRPr lang="en-US"/>
          </a:p>
        </p:txBody>
      </p:sp>
      <p:sp>
        <p:nvSpPr>
          <p:cNvPr id="5" name="页脚占位符 4">
            <a:extLst>
              <a:ext uri="{FF2B5EF4-FFF2-40B4-BE49-F238E27FC236}">
                <a16:creationId xmlns:a16="http://schemas.microsoft.com/office/drawing/2014/main" id="{D7B34856-CA52-4745-5619-15A034CBDC2D}"/>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7A60B4A3-ABA7-D622-7B21-A44A15B5002B}"/>
              </a:ext>
            </a:extLst>
          </p:cNvPr>
          <p:cNvSpPr>
            <a:spLocks noGrp="1"/>
          </p:cNvSpPr>
          <p:nvPr>
            <p:ph type="sldNum" sz="quarter" idx="12"/>
          </p:nvPr>
        </p:nvSpPr>
        <p:spPr/>
        <p:txBody>
          <a:bodyPr/>
          <a:lstStyle/>
          <a:p>
            <a:fld id="{D41853B5-FC30-46A6-8242-1DFFF208E44B}" type="slidenum">
              <a:rPr lang="en-US" smtClean="0"/>
              <a:t>‹#›</a:t>
            </a:fld>
            <a:endParaRPr lang="en-US"/>
          </a:p>
        </p:txBody>
      </p:sp>
    </p:spTree>
    <p:extLst>
      <p:ext uri="{BB962C8B-B14F-4D97-AF65-F5344CB8AC3E}">
        <p14:creationId xmlns:p14="http://schemas.microsoft.com/office/powerpoint/2010/main" val="174439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1BF780-07FA-2DD6-6BD1-26EABB7D8525}"/>
              </a:ext>
            </a:extLst>
          </p:cNvPr>
          <p:cNvSpPr>
            <a:spLocks noGrp="1"/>
          </p:cNvSpPr>
          <p:nvPr>
            <p:ph type="title"/>
          </p:nvPr>
        </p:nvSpPr>
        <p:spPr/>
        <p:txBody>
          <a:bodyPr/>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4CEE6D85-17CF-34A6-0C3C-536C5117479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2776705E-5D01-E07F-BFE4-2D8842D81915}"/>
              </a:ext>
            </a:extLst>
          </p:cNvPr>
          <p:cNvSpPr>
            <a:spLocks noGrp="1"/>
          </p:cNvSpPr>
          <p:nvPr>
            <p:ph type="dt" sz="half" idx="10"/>
          </p:nvPr>
        </p:nvSpPr>
        <p:spPr/>
        <p:txBody>
          <a:bodyPr/>
          <a:lstStyle/>
          <a:p>
            <a:fld id="{BC41A891-EBA0-4B9C-81E9-2DADA3ED61E6}" type="datetimeFigureOut">
              <a:rPr lang="en-US" smtClean="0"/>
              <a:t>5/8/2023</a:t>
            </a:fld>
            <a:endParaRPr lang="en-US"/>
          </a:p>
        </p:txBody>
      </p:sp>
      <p:sp>
        <p:nvSpPr>
          <p:cNvPr id="5" name="页脚占位符 4">
            <a:extLst>
              <a:ext uri="{FF2B5EF4-FFF2-40B4-BE49-F238E27FC236}">
                <a16:creationId xmlns:a16="http://schemas.microsoft.com/office/drawing/2014/main" id="{44F6246D-CBFB-9113-964F-6EB0FA8C411B}"/>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C5598AF2-8AD0-74BF-6328-251E4BF71735}"/>
              </a:ext>
            </a:extLst>
          </p:cNvPr>
          <p:cNvSpPr>
            <a:spLocks noGrp="1"/>
          </p:cNvSpPr>
          <p:nvPr>
            <p:ph type="sldNum" sz="quarter" idx="12"/>
          </p:nvPr>
        </p:nvSpPr>
        <p:spPr/>
        <p:txBody>
          <a:bodyPr/>
          <a:lstStyle/>
          <a:p>
            <a:fld id="{D41853B5-FC30-46A6-8242-1DFFF208E44B}" type="slidenum">
              <a:rPr lang="en-US" smtClean="0"/>
              <a:t>‹#›</a:t>
            </a:fld>
            <a:endParaRPr lang="en-US"/>
          </a:p>
        </p:txBody>
      </p:sp>
    </p:spTree>
    <p:extLst>
      <p:ext uri="{BB962C8B-B14F-4D97-AF65-F5344CB8AC3E}">
        <p14:creationId xmlns:p14="http://schemas.microsoft.com/office/powerpoint/2010/main" val="264042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F1E4494-A196-D22E-CA6B-41EA30EACF0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E8A90C51-BA47-B398-F4A3-5E73E19FBAF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92987D7A-2D96-B65F-D146-B9F989D2FB00}"/>
              </a:ext>
            </a:extLst>
          </p:cNvPr>
          <p:cNvSpPr>
            <a:spLocks noGrp="1"/>
          </p:cNvSpPr>
          <p:nvPr>
            <p:ph type="dt" sz="half" idx="10"/>
          </p:nvPr>
        </p:nvSpPr>
        <p:spPr/>
        <p:txBody>
          <a:bodyPr/>
          <a:lstStyle/>
          <a:p>
            <a:fld id="{BC41A891-EBA0-4B9C-81E9-2DADA3ED61E6}" type="datetimeFigureOut">
              <a:rPr lang="en-US" smtClean="0"/>
              <a:t>5/8/2023</a:t>
            </a:fld>
            <a:endParaRPr lang="en-US"/>
          </a:p>
        </p:txBody>
      </p:sp>
      <p:sp>
        <p:nvSpPr>
          <p:cNvPr id="5" name="页脚占位符 4">
            <a:extLst>
              <a:ext uri="{FF2B5EF4-FFF2-40B4-BE49-F238E27FC236}">
                <a16:creationId xmlns:a16="http://schemas.microsoft.com/office/drawing/2014/main" id="{E873102C-531C-7A20-B6B8-EBCF6111B461}"/>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006E45FF-5438-B938-F2FF-B179F1662B22}"/>
              </a:ext>
            </a:extLst>
          </p:cNvPr>
          <p:cNvSpPr>
            <a:spLocks noGrp="1"/>
          </p:cNvSpPr>
          <p:nvPr>
            <p:ph type="sldNum" sz="quarter" idx="12"/>
          </p:nvPr>
        </p:nvSpPr>
        <p:spPr/>
        <p:txBody>
          <a:bodyPr/>
          <a:lstStyle/>
          <a:p>
            <a:fld id="{D41853B5-FC30-46A6-8242-1DFFF208E44B}" type="slidenum">
              <a:rPr lang="en-US" smtClean="0"/>
              <a:t>‹#›</a:t>
            </a:fld>
            <a:endParaRPr lang="en-US"/>
          </a:p>
        </p:txBody>
      </p:sp>
    </p:spTree>
    <p:extLst>
      <p:ext uri="{BB962C8B-B14F-4D97-AF65-F5344CB8AC3E}">
        <p14:creationId xmlns:p14="http://schemas.microsoft.com/office/powerpoint/2010/main" val="325793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90D6B9-D519-7453-F064-EC70E59EB850}"/>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598712A0-CEB5-5F09-5446-2040546CABA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052B517E-4194-C599-CAF5-C7C2EC3870D4}"/>
              </a:ext>
            </a:extLst>
          </p:cNvPr>
          <p:cNvSpPr>
            <a:spLocks noGrp="1"/>
          </p:cNvSpPr>
          <p:nvPr>
            <p:ph type="dt" sz="half" idx="10"/>
          </p:nvPr>
        </p:nvSpPr>
        <p:spPr/>
        <p:txBody>
          <a:bodyPr/>
          <a:lstStyle/>
          <a:p>
            <a:fld id="{BC41A891-EBA0-4B9C-81E9-2DADA3ED61E6}" type="datetimeFigureOut">
              <a:rPr lang="en-US" smtClean="0"/>
              <a:t>5/8/2023</a:t>
            </a:fld>
            <a:endParaRPr lang="en-US"/>
          </a:p>
        </p:txBody>
      </p:sp>
      <p:sp>
        <p:nvSpPr>
          <p:cNvPr id="5" name="页脚占位符 4">
            <a:extLst>
              <a:ext uri="{FF2B5EF4-FFF2-40B4-BE49-F238E27FC236}">
                <a16:creationId xmlns:a16="http://schemas.microsoft.com/office/drawing/2014/main" id="{67997E42-0425-6FC3-D5AE-2E7EA5C3F9FC}"/>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A7BEC812-D62F-A7EF-B613-B9BA84A3185F}"/>
              </a:ext>
            </a:extLst>
          </p:cNvPr>
          <p:cNvSpPr>
            <a:spLocks noGrp="1"/>
          </p:cNvSpPr>
          <p:nvPr>
            <p:ph type="sldNum" sz="quarter" idx="12"/>
          </p:nvPr>
        </p:nvSpPr>
        <p:spPr/>
        <p:txBody>
          <a:bodyPr/>
          <a:lstStyle/>
          <a:p>
            <a:fld id="{D41853B5-FC30-46A6-8242-1DFFF208E44B}" type="slidenum">
              <a:rPr lang="en-US" smtClean="0"/>
              <a:t>‹#›</a:t>
            </a:fld>
            <a:endParaRPr lang="en-US"/>
          </a:p>
        </p:txBody>
      </p:sp>
    </p:spTree>
    <p:extLst>
      <p:ext uri="{BB962C8B-B14F-4D97-AF65-F5344CB8AC3E}">
        <p14:creationId xmlns:p14="http://schemas.microsoft.com/office/powerpoint/2010/main" val="319027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551A1D-79A8-C2C8-EB9D-572F8F92CF5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67324E85-423B-FC21-AE6F-4B6EB3F32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CDDD2B-6082-8F91-18F5-170C0B2399EE}"/>
              </a:ext>
            </a:extLst>
          </p:cNvPr>
          <p:cNvSpPr>
            <a:spLocks noGrp="1"/>
          </p:cNvSpPr>
          <p:nvPr>
            <p:ph type="dt" sz="half" idx="10"/>
          </p:nvPr>
        </p:nvSpPr>
        <p:spPr/>
        <p:txBody>
          <a:bodyPr/>
          <a:lstStyle/>
          <a:p>
            <a:fld id="{BC41A891-EBA0-4B9C-81E9-2DADA3ED61E6}" type="datetimeFigureOut">
              <a:rPr lang="en-US" smtClean="0"/>
              <a:t>5/8/2023</a:t>
            </a:fld>
            <a:endParaRPr lang="en-US"/>
          </a:p>
        </p:txBody>
      </p:sp>
      <p:sp>
        <p:nvSpPr>
          <p:cNvPr id="5" name="页脚占位符 4">
            <a:extLst>
              <a:ext uri="{FF2B5EF4-FFF2-40B4-BE49-F238E27FC236}">
                <a16:creationId xmlns:a16="http://schemas.microsoft.com/office/drawing/2014/main" id="{0A487780-F31F-75D9-EF7B-F630431131CE}"/>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721E2839-99B0-8D23-3E41-CF2EFBAE0704}"/>
              </a:ext>
            </a:extLst>
          </p:cNvPr>
          <p:cNvSpPr>
            <a:spLocks noGrp="1"/>
          </p:cNvSpPr>
          <p:nvPr>
            <p:ph type="sldNum" sz="quarter" idx="12"/>
          </p:nvPr>
        </p:nvSpPr>
        <p:spPr/>
        <p:txBody>
          <a:bodyPr/>
          <a:lstStyle/>
          <a:p>
            <a:fld id="{D41853B5-FC30-46A6-8242-1DFFF208E44B}" type="slidenum">
              <a:rPr lang="en-US" smtClean="0"/>
              <a:t>‹#›</a:t>
            </a:fld>
            <a:endParaRPr lang="en-US"/>
          </a:p>
        </p:txBody>
      </p:sp>
    </p:spTree>
    <p:extLst>
      <p:ext uri="{BB962C8B-B14F-4D97-AF65-F5344CB8AC3E}">
        <p14:creationId xmlns:p14="http://schemas.microsoft.com/office/powerpoint/2010/main" val="428365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842896-5285-8B87-C79C-28AD9FEACF85}"/>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D86E74DF-351E-6CFD-4909-DBB4A2C281C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内容占位符 3">
            <a:extLst>
              <a:ext uri="{FF2B5EF4-FFF2-40B4-BE49-F238E27FC236}">
                <a16:creationId xmlns:a16="http://schemas.microsoft.com/office/drawing/2014/main" id="{5419F155-B79C-4975-0AE3-BC585733FE3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日期占位符 4">
            <a:extLst>
              <a:ext uri="{FF2B5EF4-FFF2-40B4-BE49-F238E27FC236}">
                <a16:creationId xmlns:a16="http://schemas.microsoft.com/office/drawing/2014/main" id="{8AE17B60-3432-BA57-694C-414EA1519BDD}"/>
              </a:ext>
            </a:extLst>
          </p:cNvPr>
          <p:cNvSpPr>
            <a:spLocks noGrp="1"/>
          </p:cNvSpPr>
          <p:nvPr>
            <p:ph type="dt" sz="half" idx="10"/>
          </p:nvPr>
        </p:nvSpPr>
        <p:spPr/>
        <p:txBody>
          <a:bodyPr/>
          <a:lstStyle/>
          <a:p>
            <a:fld id="{BC41A891-EBA0-4B9C-81E9-2DADA3ED61E6}" type="datetimeFigureOut">
              <a:rPr lang="en-US" smtClean="0"/>
              <a:t>5/8/2023</a:t>
            </a:fld>
            <a:endParaRPr lang="en-US"/>
          </a:p>
        </p:txBody>
      </p:sp>
      <p:sp>
        <p:nvSpPr>
          <p:cNvPr id="6" name="页脚占位符 5">
            <a:extLst>
              <a:ext uri="{FF2B5EF4-FFF2-40B4-BE49-F238E27FC236}">
                <a16:creationId xmlns:a16="http://schemas.microsoft.com/office/drawing/2014/main" id="{B8635F95-3361-9F86-9168-A9AD951FEB93}"/>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06228415-672F-8CF4-B56A-9CA68DA1703C}"/>
              </a:ext>
            </a:extLst>
          </p:cNvPr>
          <p:cNvSpPr>
            <a:spLocks noGrp="1"/>
          </p:cNvSpPr>
          <p:nvPr>
            <p:ph type="sldNum" sz="quarter" idx="12"/>
          </p:nvPr>
        </p:nvSpPr>
        <p:spPr/>
        <p:txBody>
          <a:bodyPr/>
          <a:lstStyle/>
          <a:p>
            <a:fld id="{D41853B5-FC30-46A6-8242-1DFFF208E44B}" type="slidenum">
              <a:rPr lang="en-US" smtClean="0"/>
              <a:t>‹#›</a:t>
            </a:fld>
            <a:endParaRPr lang="en-US"/>
          </a:p>
        </p:txBody>
      </p:sp>
    </p:spTree>
    <p:extLst>
      <p:ext uri="{BB962C8B-B14F-4D97-AF65-F5344CB8AC3E}">
        <p14:creationId xmlns:p14="http://schemas.microsoft.com/office/powerpoint/2010/main" val="415791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5600B5-A886-DA03-2255-BA0C39741DC1}"/>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99359E7F-6A1D-9698-7A16-150CE6EE24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8E4727A-F03B-AB71-C008-81D6DC8DB5F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a:extLst>
              <a:ext uri="{FF2B5EF4-FFF2-40B4-BE49-F238E27FC236}">
                <a16:creationId xmlns:a16="http://schemas.microsoft.com/office/drawing/2014/main" id="{4AC14126-896E-B97E-2BEE-DAE6DAB26D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D19FAF3-29F9-87FB-FF4C-29CFAE419C3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a:extLst>
              <a:ext uri="{FF2B5EF4-FFF2-40B4-BE49-F238E27FC236}">
                <a16:creationId xmlns:a16="http://schemas.microsoft.com/office/drawing/2014/main" id="{45E8F9F4-405F-1C49-997C-FA774CF1160F}"/>
              </a:ext>
            </a:extLst>
          </p:cNvPr>
          <p:cNvSpPr>
            <a:spLocks noGrp="1"/>
          </p:cNvSpPr>
          <p:nvPr>
            <p:ph type="dt" sz="half" idx="10"/>
          </p:nvPr>
        </p:nvSpPr>
        <p:spPr/>
        <p:txBody>
          <a:bodyPr/>
          <a:lstStyle/>
          <a:p>
            <a:fld id="{BC41A891-EBA0-4B9C-81E9-2DADA3ED61E6}" type="datetimeFigureOut">
              <a:rPr lang="en-US" smtClean="0"/>
              <a:t>5/8/2023</a:t>
            </a:fld>
            <a:endParaRPr lang="en-US"/>
          </a:p>
        </p:txBody>
      </p:sp>
      <p:sp>
        <p:nvSpPr>
          <p:cNvPr id="8" name="页脚占位符 7">
            <a:extLst>
              <a:ext uri="{FF2B5EF4-FFF2-40B4-BE49-F238E27FC236}">
                <a16:creationId xmlns:a16="http://schemas.microsoft.com/office/drawing/2014/main" id="{54FB7817-A508-C99D-4BEF-7BF59A3D085F}"/>
              </a:ext>
            </a:extLst>
          </p:cNvPr>
          <p:cNvSpPr>
            <a:spLocks noGrp="1"/>
          </p:cNvSpPr>
          <p:nvPr>
            <p:ph type="ftr" sz="quarter" idx="11"/>
          </p:nvPr>
        </p:nvSpPr>
        <p:spPr/>
        <p:txBody>
          <a:bodyPr/>
          <a:lstStyle/>
          <a:p>
            <a:endParaRPr lang="en-US"/>
          </a:p>
        </p:txBody>
      </p:sp>
      <p:sp>
        <p:nvSpPr>
          <p:cNvPr id="9" name="灯片编号占位符 8">
            <a:extLst>
              <a:ext uri="{FF2B5EF4-FFF2-40B4-BE49-F238E27FC236}">
                <a16:creationId xmlns:a16="http://schemas.microsoft.com/office/drawing/2014/main" id="{44A7C1B9-FA96-52D2-8752-E8364E264A48}"/>
              </a:ext>
            </a:extLst>
          </p:cNvPr>
          <p:cNvSpPr>
            <a:spLocks noGrp="1"/>
          </p:cNvSpPr>
          <p:nvPr>
            <p:ph type="sldNum" sz="quarter" idx="12"/>
          </p:nvPr>
        </p:nvSpPr>
        <p:spPr/>
        <p:txBody>
          <a:bodyPr/>
          <a:lstStyle/>
          <a:p>
            <a:fld id="{D41853B5-FC30-46A6-8242-1DFFF208E44B}" type="slidenum">
              <a:rPr lang="en-US" smtClean="0"/>
              <a:t>‹#›</a:t>
            </a:fld>
            <a:endParaRPr lang="en-US"/>
          </a:p>
        </p:txBody>
      </p:sp>
    </p:spTree>
    <p:extLst>
      <p:ext uri="{BB962C8B-B14F-4D97-AF65-F5344CB8AC3E}">
        <p14:creationId xmlns:p14="http://schemas.microsoft.com/office/powerpoint/2010/main" val="99776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79F786-2BA9-F321-DDD3-416E89A78D23}"/>
              </a:ext>
            </a:extLst>
          </p:cNvPr>
          <p:cNvSpPr>
            <a:spLocks noGrp="1"/>
          </p:cNvSpPr>
          <p:nvPr>
            <p:ph type="title"/>
          </p:nvPr>
        </p:nvSpPr>
        <p:spPr/>
        <p:txBody>
          <a:bodyPr/>
          <a:lstStyle/>
          <a:p>
            <a:r>
              <a:rPr lang="zh-CN" altLang="en-US"/>
              <a:t>单击此处编辑母版标题样式</a:t>
            </a:r>
            <a:endParaRPr lang="en-US"/>
          </a:p>
        </p:txBody>
      </p:sp>
      <p:sp>
        <p:nvSpPr>
          <p:cNvPr id="3" name="日期占位符 2">
            <a:extLst>
              <a:ext uri="{FF2B5EF4-FFF2-40B4-BE49-F238E27FC236}">
                <a16:creationId xmlns:a16="http://schemas.microsoft.com/office/drawing/2014/main" id="{A73C0CE4-B01D-CD10-AB7F-AC3CC909C773}"/>
              </a:ext>
            </a:extLst>
          </p:cNvPr>
          <p:cNvSpPr>
            <a:spLocks noGrp="1"/>
          </p:cNvSpPr>
          <p:nvPr>
            <p:ph type="dt" sz="half" idx="10"/>
          </p:nvPr>
        </p:nvSpPr>
        <p:spPr/>
        <p:txBody>
          <a:bodyPr/>
          <a:lstStyle/>
          <a:p>
            <a:fld id="{BC41A891-EBA0-4B9C-81E9-2DADA3ED61E6}" type="datetimeFigureOut">
              <a:rPr lang="en-US" smtClean="0"/>
              <a:t>5/8/2023</a:t>
            </a:fld>
            <a:endParaRPr lang="en-US"/>
          </a:p>
        </p:txBody>
      </p:sp>
      <p:sp>
        <p:nvSpPr>
          <p:cNvPr id="4" name="页脚占位符 3">
            <a:extLst>
              <a:ext uri="{FF2B5EF4-FFF2-40B4-BE49-F238E27FC236}">
                <a16:creationId xmlns:a16="http://schemas.microsoft.com/office/drawing/2014/main" id="{A3DB136A-440F-1E95-25C5-0DBCA127E857}"/>
              </a:ext>
            </a:extLst>
          </p:cNvPr>
          <p:cNvSpPr>
            <a:spLocks noGrp="1"/>
          </p:cNvSpPr>
          <p:nvPr>
            <p:ph type="ftr" sz="quarter" idx="11"/>
          </p:nvPr>
        </p:nvSpPr>
        <p:spPr/>
        <p:txBody>
          <a:bodyPr/>
          <a:lstStyle/>
          <a:p>
            <a:endParaRPr lang="en-US"/>
          </a:p>
        </p:txBody>
      </p:sp>
      <p:sp>
        <p:nvSpPr>
          <p:cNvPr id="5" name="灯片编号占位符 4">
            <a:extLst>
              <a:ext uri="{FF2B5EF4-FFF2-40B4-BE49-F238E27FC236}">
                <a16:creationId xmlns:a16="http://schemas.microsoft.com/office/drawing/2014/main" id="{7BD38A30-A433-EE47-AA43-5696B1B5F015}"/>
              </a:ext>
            </a:extLst>
          </p:cNvPr>
          <p:cNvSpPr>
            <a:spLocks noGrp="1"/>
          </p:cNvSpPr>
          <p:nvPr>
            <p:ph type="sldNum" sz="quarter" idx="12"/>
          </p:nvPr>
        </p:nvSpPr>
        <p:spPr/>
        <p:txBody>
          <a:bodyPr/>
          <a:lstStyle/>
          <a:p>
            <a:fld id="{D41853B5-FC30-46A6-8242-1DFFF208E44B}" type="slidenum">
              <a:rPr lang="en-US" smtClean="0"/>
              <a:t>‹#›</a:t>
            </a:fld>
            <a:endParaRPr lang="en-US"/>
          </a:p>
        </p:txBody>
      </p:sp>
    </p:spTree>
    <p:extLst>
      <p:ext uri="{BB962C8B-B14F-4D97-AF65-F5344CB8AC3E}">
        <p14:creationId xmlns:p14="http://schemas.microsoft.com/office/powerpoint/2010/main" val="238577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75FF6CE-71B6-D5A7-D51E-487BF1A8BC6A}"/>
              </a:ext>
            </a:extLst>
          </p:cNvPr>
          <p:cNvSpPr>
            <a:spLocks noGrp="1"/>
          </p:cNvSpPr>
          <p:nvPr>
            <p:ph type="dt" sz="half" idx="10"/>
          </p:nvPr>
        </p:nvSpPr>
        <p:spPr/>
        <p:txBody>
          <a:bodyPr/>
          <a:lstStyle/>
          <a:p>
            <a:fld id="{BC41A891-EBA0-4B9C-81E9-2DADA3ED61E6}" type="datetimeFigureOut">
              <a:rPr lang="en-US" smtClean="0"/>
              <a:t>5/8/2023</a:t>
            </a:fld>
            <a:endParaRPr lang="en-US"/>
          </a:p>
        </p:txBody>
      </p:sp>
      <p:sp>
        <p:nvSpPr>
          <p:cNvPr id="3" name="页脚占位符 2">
            <a:extLst>
              <a:ext uri="{FF2B5EF4-FFF2-40B4-BE49-F238E27FC236}">
                <a16:creationId xmlns:a16="http://schemas.microsoft.com/office/drawing/2014/main" id="{85D3DFC0-A37A-1581-7B46-F2354B23B533}"/>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AD74AAE4-D8EE-B989-00DE-9DB2BAED5845}"/>
              </a:ext>
            </a:extLst>
          </p:cNvPr>
          <p:cNvSpPr>
            <a:spLocks noGrp="1"/>
          </p:cNvSpPr>
          <p:nvPr>
            <p:ph type="sldNum" sz="quarter" idx="12"/>
          </p:nvPr>
        </p:nvSpPr>
        <p:spPr/>
        <p:txBody>
          <a:bodyPr/>
          <a:lstStyle/>
          <a:p>
            <a:fld id="{D41853B5-FC30-46A6-8242-1DFFF208E44B}" type="slidenum">
              <a:rPr lang="en-US" smtClean="0"/>
              <a:t>‹#›</a:t>
            </a:fld>
            <a:endParaRPr lang="en-US"/>
          </a:p>
        </p:txBody>
      </p:sp>
    </p:spTree>
    <p:extLst>
      <p:ext uri="{BB962C8B-B14F-4D97-AF65-F5344CB8AC3E}">
        <p14:creationId xmlns:p14="http://schemas.microsoft.com/office/powerpoint/2010/main" val="266397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5D951A-C483-AE2A-829B-B894A6BDAF7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41C73F4A-2D52-5062-D46E-545FB27DE9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文本占位符 3">
            <a:extLst>
              <a:ext uri="{FF2B5EF4-FFF2-40B4-BE49-F238E27FC236}">
                <a16:creationId xmlns:a16="http://schemas.microsoft.com/office/drawing/2014/main" id="{B1D4CAD0-49B2-C32A-0491-5FF1FFBEE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BD72AB9-E98C-7A7E-3780-B4602167C652}"/>
              </a:ext>
            </a:extLst>
          </p:cNvPr>
          <p:cNvSpPr>
            <a:spLocks noGrp="1"/>
          </p:cNvSpPr>
          <p:nvPr>
            <p:ph type="dt" sz="half" idx="10"/>
          </p:nvPr>
        </p:nvSpPr>
        <p:spPr/>
        <p:txBody>
          <a:bodyPr/>
          <a:lstStyle/>
          <a:p>
            <a:fld id="{BC41A891-EBA0-4B9C-81E9-2DADA3ED61E6}" type="datetimeFigureOut">
              <a:rPr lang="en-US" smtClean="0"/>
              <a:t>5/8/2023</a:t>
            </a:fld>
            <a:endParaRPr lang="en-US"/>
          </a:p>
        </p:txBody>
      </p:sp>
      <p:sp>
        <p:nvSpPr>
          <p:cNvPr id="6" name="页脚占位符 5">
            <a:extLst>
              <a:ext uri="{FF2B5EF4-FFF2-40B4-BE49-F238E27FC236}">
                <a16:creationId xmlns:a16="http://schemas.microsoft.com/office/drawing/2014/main" id="{EF8593F4-3241-3721-7F6A-AC226AEB08A2}"/>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4EF452A9-F544-C740-1314-D7A2401181DE}"/>
              </a:ext>
            </a:extLst>
          </p:cNvPr>
          <p:cNvSpPr>
            <a:spLocks noGrp="1"/>
          </p:cNvSpPr>
          <p:nvPr>
            <p:ph type="sldNum" sz="quarter" idx="12"/>
          </p:nvPr>
        </p:nvSpPr>
        <p:spPr/>
        <p:txBody>
          <a:bodyPr/>
          <a:lstStyle/>
          <a:p>
            <a:fld id="{D41853B5-FC30-46A6-8242-1DFFF208E44B}" type="slidenum">
              <a:rPr lang="en-US" smtClean="0"/>
              <a:t>‹#›</a:t>
            </a:fld>
            <a:endParaRPr lang="en-US"/>
          </a:p>
        </p:txBody>
      </p:sp>
    </p:spTree>
    <p:extLst>
      <p:ext uri="{BB962C8B-B14F-4D97-AF65-F5344CB8AC3E}">
        <p14:creationId xmlns:p14="http://schemas.microsoft.com/office/powerpoint/2010/main" val="1243505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345A8D-16E4-0907-3547-DF14CFAE54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a:extLst>
              <a:ext uri="{FF2B5EF4-FFF2-40B4-BE49-F238E27FC236}">
                <a16:creationId xmlns:a16="http://schemas.microsoft.com/office/drawing/2014/main" id="{8EC35FDB-27B7-4D3C-B7A4-FCDE8FA33A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a:extLst>
              <a:ext uri="{FF2B5EF4-FFF2-40B4-BE49-F238E27FC236}">
                <a16:creationId xmlns:a16="http://schemas.microsoft.com/office/drawing/2014/main" id="{0018826E-8E67-3B25-B3A8-55F355370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744E07-147E-F90B-0971-F192E9E12933}"/>
              </a:ext>
            </a:extLst>
          </p:cNvPr>
          <p:cNvSpPr>
            <a:spLocks noGrp="1"/>
          </p:cNvSpPr>
          <p:nvPr>
            <p:ph type="dt" sz="half" idx="10"/>
          </p:nvPr>
        </p:nvSpPr>
        <p:spPr/>
        <p:txBody>
          <a:bodyPr/>
          <a:lstStyle/>
          <a:p>
            <a:fld id="{BC41A891-EBA0-4B9C-81E9-2DADA3ED61E6}" type="datetimeFigureOut">
              <a:rPr lang="en-US" smtClean="0"/>
              <a:t>5/8/2023</a:t>
            </a:fld>
            <a:endParaRPr lang="en-US"/>
          </a:p>
        </p:txBody>
      </p:sp>
      <p:sp>
        <p:nvSpPr>
          <p:cNvPr id="6" name="页脚占位符 5">
            <a:extLst>
              <a:ext uri="{FF2B5EF4-FFF2-40B4-BE49-F238E27FC236}">
                <a16:creationId xmlns:a16="http://schemas.microsoft.com/office/drawing/2014/main" id="{A5160C0B-B4E3-87C3-279D-3D07FAA7D427}"/>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9399C58B-5C2C-BF48-0CDB-C565EE99950B}"/>
              </a:ext>
            </a:extLst>
          </p:cNvPr>
          <p:cNvSpPr>
            <a:spLocks noGrp="1"/>
          </p:cNvSpPr>
          <p:nvPr>
            <p:ph type="sldNum" sz="quarter" idx="12"/>
          </p:nvPr>
        </p:nvSpPr>
        <p:spPr/>
        <p:txBody>
          <a:bodyPr/>
          <a:lstStyle/>
          <a:p>
            <a:fld id="{D41853B5-FC30-46A6-8242-1DFFF208E44B}" type="slidenum">
              <a:rPr lang="en-US" smtClean="0"/>
              <a:t>‹#›</a:t>
            </a:fld>
            <a:endParaRPr lang="en-US"/>
          </a:p>
        </p:txBody>
      </p:sp>
    </p:spTree>
    <p:extLst>
      <p:ext uri="{BB962C8B-B14F-4D97-AF65-F5344CB8AC3E}">
        <p14:creationId xmlns:p14="http://schemas.microsoft.com/office/powerpoint/2010/main" val="178727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575A3CC-2C33-BAA2-3056-6123EE4DB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AA552A09-CF8A-A916-5C4B-B8A8302AC1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AED49BFC-0547-0B86-DCFB-41F97994C4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1A891-EBA0-4B9C-81E9-2DADA3ED61E6}" type="datetimeFigureOut">
              <a:rPr lang="en-US" smtClean="0"/>
              <a:t>5/8/2023</a:t>
            </a:fld>
            <a:endParaRPr lang="en-US"/>
          </a:p>
        </p:txBody>
      </p:sp>
      <p:sp>
        <p:nvSpPr>
          <p:cNvPr id="5" name="页脚占位符 4">
            <a:extLst>
              <a:ext uri="{FF2B5EF4-FFF2-40B4-BE49-F238E27FC236}">
                <a16:creationId xmlns:a16="http://schemas.microsoft.com/office/drawing/2014/main" id="{294F33F9-FA5E-C9CC-C329-4E1A17D8E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a:extLst>
              <a:ext uri="{FF2B5EF4-FFF2-40B4-BE49-F238E27FC236}">
                <a16:creationId xmlns:a16="http://schemas.microsoft.com/office/drawing/2014/main" id="{51A3BF9F-5C18-122A-7774-5505D1D2EE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853B5-FC30-46A6-8242-1DFFF208E44B}" type="slidenum">
              <a:rPr lang="en-US" smtClean="0"/>
              <a:t>‹#›</a:t>
            </a:fld>
            <a:endParaRPr lang="en-US"/>
          </a:p>
        </p:txBody>
      </p:sp>
    </p:spTree>
    <p:extLst>
      <p:ext uri="{BB962C8B-B14F-4D97-AF65-F5344CB8AC3E}">
        <p14:creationId xmlns:p14="http://schemas.microsoft.com/office/powerpoint/2010/main" val="1754624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469705-204D-DBFA-D261-4E7BA6627032}"/>
              </a:ext>
            </a:extLst>
          </p:cNvPr>
          <p:cNvSpPr>
            <a:spLocks noGrp="1"/>
          </p:cNvSpPr>
          <p:nvPr>
            <p:ph type="ctrTitle"/>
          </p:nvPr>
        </p:nvSpPr>
        <p:spPr/>
        <p:txBody>
          <a:bodyPr>
            <a:normAutofit fontScale="90000"/>
          </a:bodyPr>
          <a:lstStyle/>
          <a:p>
            <a:r>
              <a:rPr lang="en-US" dirty="0">
                <a:latin typeface="微软雅黑" panose="020B0503020204020204" pitchFamily="34" charset="-122"/>
                <a:ea typeface="微软雅黑" panose="020B0503020204020204" pitchFamily="34" charset="-122"/>
              </a:rPr>
              <a:t>The Evolving Chronology of Moon Formation</a:t>
            </a:r>
          </a:p>
        </p:txBody>
      </p:sp>
      <p:sp>
        <p:nvSpPr>
          <p:cNvPr id="3" name="副标题 2">
            <a:extLst>
              <a:ext uri="{FF2B5EF4-FFF2-40B4-BE49-F238E27FC236}">
                <a16:creationId xmlns:a16="http://schemas.microsoft.com/office/drawing/2014/main" id="{744DD043-FA99-A20D-106A-E28E5F27B6E1}"/>
              </a:ext>
            </a:extLst>
          </p:cNvPr>
          <p:cNvSpPr>
            <a:spLocks noGrp="1"/>
          </p:cNvSpPr>
          <p:nvPr>
            <p:ph type="subTitle" idx="1"/>
          </p:nvPr>
        </p:nvSpPr>
        <p:spPr/>
        <p:txBody>
          <a:bodyPr/>
          <a:lstStyle/>
          <a:p>
            <a:r>
              <a:rPr lang="en-US" dirty="0">
                <a:latin typeface="微软雅黑" panose="020B0503020204020204" pitchFamily="34" charset="-122"/>
                <a:ea typeface="微软雅黑" panose="020B0503020204020204" pitchFamily="34" charset="-122"/>
              </a:rPr>
              <a:t>Lan Zhang</a:t>
            </a:r>
          </a:p>
          <a:p>
            <a:r>
              <a:rPr lang="en-US" dirty="0">
                <a:latin typeface="微软雅黑" panose="020B0503020204020204" pitchFamily="34" charset="-122"/>
                <a:ea typeface="微软雅黑" panose="020B0503020204020204" pitchFamily="34" charset="-122"/>
              </a:rPr>
              <a:t>03-20-2023</a:t>
            </a:r>
          </a:p>
        </p:txBody>
      </p:sp>
    </p:spTree>
    <p:extLst>
      <p:ext uri="{BB962C8B-B14F-4D97-AF65-F5344CB8AC3E}">
        <p14:creationId xmlns:p14="http://schemas.microsoft.com/office/powerpoint/2010/main" val="2208398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7">
            <a:extLst>
              <a:ext uri="{FF2B5EF4-FFF2-40B4-BE49-F238E27FC236}">
                <a16:creationId xmlns:a16="http://schemas.microsoft.com/office/drawing/2014/main" id="{512A06FF-66E5-EE47-112C-3BF4F31A4C0C}"/>
              </a:ext>
            </a:extLst>
          </p:cNvPr>
          <p:cNvSpPr txBox="1"/>
          <p:nvPr/>
        </p:nvSpPr>
        <p:spPr>
          <a:xfrm>
            <a:off x="835633" y="552676"/>
            <a:ext cx="12529638" cy="584775"/>
          </a:xfrm>
          <a:prstGeom prst="rect">
            <a:avLst/>
          </a:prstGeom>
          <a:noFill/>
        </p:spPr>
        <p:txBody>
          <a:bodyPr wrap="square">
            <a:spAutoFit/>
          </a:bodyPr>
          <a:lstStyle/>
          <a:p>
            <a:r>
              <a:rPr lang="en-US" sz="3200" b="1" dirty="0"/>
              <a:t>Differentiation age of the moon</a:t>
            </a:r>
            <a:endParaRPr lang="en-US" sz="3200" dirty="0"/>
          </a:p>
        </p:txBody>
      </p:sp>
      <p:sp>
        <p:nvSpPr>
          <p:cNvPr id="4" name="文本框 3">
            <a:extLst>
              <a:ext uri="{FF2B5EF4-FFF2-40B4-BE49-F238E27FC236}">
                <a16:creationId xmlns:a16="http://schemas.microsoft.com/office/drawing/2014/main" id="{586E221A-E2B0-84C3-FF10-D53028F53105}"/>
              </a:ext>
            </a:extLst>
          </p:cNvPr>
          <p:cNvSpPr txBox="1"/>
          <p:nvPr/>
        </p:nvSpPr>
        <p:spPr>
          <a:xfrm>
            <a:off x="835633" y="1314955"/>
            <a:ext cx="6682562" cy="461665"/>
          </a:xfrm>
          <a:prstGeom prst="rect">
            <a:avLst/>
          </a:prstGeom>
          <a:noFill/>
        </p:spPr>
        <p:txBody>
          <a:bodyPr wrap="square">
            <a:spAutoFit/>
          </a:bodyPr>
          <a:lstStyle/>
          <a:p>
            <a:r>
              <a:rPr lang="en-US" sz="2400" dirty="0"/>
              <a:t>(2) The age of the </a:t>
            </a:r>
            <a:r>
              <a:rPr lang="en-US" sz="2400" dirty="0" err="1"/>
              <a:t>anorthositic</a:t>
            </a:r>
            <a:r>
              <a:rPr lang="en-US" sz="2400" dirty="0"/>
              <a:t> crust</a:t>
            </a:r>
          </a:p>
        </p:txBody>
      </p:sp>
      <p:sp>
        <p:nvSpPr>
          <p:cNvPr id="12" name="文本框 11">
            <a:extLst>
              <a:ext uri="{FF2B5EF4-FFF2-40B4-BE49-F238E27FC236}">
                <a16:creationId xmlns:a16="http://schemas.microsoft.com/office/drawing/2014/main" id="{58428362-42D1-0527-3281-0583D26938F9}"/>
              </a:ext>
            </a:extLst>
          </p:cNvPr>
          <p:cNvSpPr txBox="1"/>
          <p:nvPr/>
        </p:nvSpPr>
        <p:spPr>
          <a:xfrm>
            <a:off x="980690" y="2051264"/>
            <a:ext cx="5260622" cy="2246769"/>
          </a:xfrm>
          <a:prstGeom prst="rect">
            <a:avLst/>
          </a:prstGeom>
          <a:noFill/>
        </p:spPr>
        <p:txBody>
          <a:bodyPr wrap="square">
            <a:spAutoFit/>
          </a:bodyPr>
          <a:lstStyle/>
          <a:p>
            <a:r>
              <a:rPr lang="en-US" sz="2000" dirty="0"/>
              <a:t>The FAS (ferroan anorthosite suite) makes up the majority of the lunar crust. It is thought to be a flotation cumulate produced after 70–80% solidification of the LMO, thus, ferroan anorthosite ages should approximate the age of LMO crystallization at the point of plagioclase saturation.</a:t>
            </a:r>
          </a:p>
        </p:txBody>
      </p:sp>
      <p:pic>
        <p:nvPicPr>
          <p:cNvPr id="6" name="图片 5">
            <a:extLst>
              <a:ext uri="{FF2B5EF4-FFF2-40B4-BE49-F238E27FC236}">
                <a16:creationId xmlns:a16="http://schemas.microsoft.com/office/drawing/2014/main" id="{C3F6D630-7639-CF37-A990-54E2D472CF3A}"/>
              </a:ext>
            </a:extLst>
          </p:cNvPr>
          <p:cNvPicPr>
            <a:picLocks noChangeAspect="1"/>
          </p:cNvPicPr>
          <p:nvPr/>
        </p:nvPicPr>
        <p:blipFill>
          <a:blip r:embed="rId3"/>
          <a:stretch>
            <a:fillRect/>
          </a:stretch>
        </p:blipFill>
        <p:spPr>
          <a:xfrm>
            <a:off x="6581445" y="2051264"/>
            <a:ext cx="5610555" cy="4358199"/>
          </a:xfrm>
          <a:prstGeom prst="rect">
            <a:avLst/>
          </a:prstGeom>
        </p:spPr>
      </p:pic>
      <p:sp>
        <p:nvSpPr>
          <p:cNvPr id="10" name="文本框 9">
            <a:extLst>
              <a:ext uri="{FF2B5EF4-FFF2-40B4-BE49-F238E27FC236}">
                <a16:creationId xmlns:a16="http://schemas.microsoft.com/office/drawing/2014/main" id="{F6587A0B-34B3-F75A-C5C6-1D832863E5EA}"/>
              </a:ext>
            </a:extLst>
          </p:cNvPr>
          <p:cNvSpPr txBox="1"/>
          <p:nvPr/>
        </p:nvSpPr>
        <p:spPr>
          <a:xfrm>
            <a:off x="980690" y="4379901"/>
            <a:ext cx="5260622" cy="2246769"/>
          </a:xfrm>
          <a:prstGeom prst="rect">
            <a:avLst/>
          </a:prstGeom>
          <a:noFill/>
        </p:spPr>
        <p:txBody>
          <a:bodyPr wrap="square">
            <a:spAutoFit/>
          </a:bodyPr>
          <a:lstStyle/>
          <a:p>
            <a:r>
              <a:rPr lang="en-US" sz="2000" dirty="0"/>
              <a:t>The average age of 60025 is </a:t>
            </a:r>
            <a:r>
              <a:rPr lang="en-US" sz="2000" dirty="0">
                <a:solidFill>
                  <a:srgbClr val="FF0000"/>
                </a:solidFill>
              </a:rPr>
              <a:t>4,360 ± 3 </a:t>
            </a:r>
            <a:r>
              <a:rPr lang="en-US" sz="2000" dirty="0" err="1">
                <a:solidFill>
                  <a:srgbClr val="FF0000"/>
                </a:solidFill>
              </a:rPr>
              <a:t>Myr</a:t>
            </a:r>
            <a:r>
              <a:rPr lang="en-US" sz="2000" dirty="0">
                <a:solidFill>
                  <a:srgbClr val="FF0000"/>
                </a:solidFill>
              </a:rPr>
              <a:t> </a:t>
            </a:r>
            <a:r>
              <a:rPr lang="en-US" sz="2000" dirty="0"/>
              <a:t>and provides the tightest age constraint on formation of a FAS sample. The weighted average age is </a:t>
            </a:r>
            <a:r>
              <a:rPr lang="en-US" sz="2000" dirty="0">
                <a:solidFill>
                  <a:srgbClr val="FF0000"/>
                </a:solidFill>
              </a:rPr>
              <a:t>4,361 ± 21 </a:t>
            </a:r>
            <a:r>
              <a:rPr lang="en-US" sz="2000" dirty="0" err="1">
                <a:solidFill>
                  <a:srgbClr val="FF0000"/>
                </a:solidFill>
              </a:rPr>
              <a:t>Myr</a:t>
            </a:r>
            <a:r>
              <a:rPr lang="en-US" sz="2000" dirty="0">
                <a:solidFill>
                  <a:srgbClr val="FF0000"/>
                </a:solidFill>
              </a:rPr>
              <a:t> </a:t>
            </a:r>
            <a:r>
              <a:rPr lang="en-US" sz="2000" dirty="0"/>
              <a:t>(uncertainty is 2 SD) and probably provides the best estimate for the timing and duration of FAS magmatism currently available</a:t>
            </a:r>
          </a:p>
        </p:txBody>
      </p:sp>
    </p:spTree>
    <p:extLst>
      <p:ext uri="{BB962C8B-B14F-4D97-AF65-F5344CB8AC3E}">
        <p14:creationId xmlns:p14="http://schemas.microsoft.com/office/powerpoint/2010/main" val="2383823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7">
            <a:extLst>
              <a:ext uri="{FF2B5EF4-FFF2-40B4-BE49-F238E27FC236}">
                <a16:creationId xmlns:a16="http://schemas.microsoft.com/office/drawing/2014/main" id="{512A06FF-66E5-EE47-112C-3BF4F31A4C0C}"/>
              </a:ext>
            </a:extLst>
          </p:cNvPr>
          <p:cNvSpPr txBox="1"/>
          <p:nvPr/>
        </p:nvSpPr>
        <p:spPr>
          <a:xfrm>
            <a:off x="835633" y="552676"/>
            <a:ext cx="12529638" cy="584775"/>
          </a:xfrm>
          <a:prstGeom prst="rect">
            <a:avLst/>
          </a:prstGeom>
          <a:noFill/>
        </p:spPr>
        <p:txBody>
          <a:bodyPr wrap="square">
            <a:spAutoFit/>
          </a:bodyPr>
          <a:lstStyle/>
          <a:p>
            <a:r>
              <a:rPr lang="en-US" sz="3200" b="1" dirty="0"/>
              <a:t>Differentiation age of the moon</a:t>
            </a:r>
            <a:endParaRPr lang="en-US" sz="3200" dirty="0"/>
          </a:p>
        </p:txBody>
      </p:sp>
      <p:pic>
        <p:nvPicPr>
          <p:cNvPr id="5" name="图片 4">
            <a:extLst>
              <a:ext uri="{FF2B5EF4-FFF2-40B4-BE49-F238E27FC236}">
                <a16:creationId xmlns:a16="http://schemas.microsoft.com/office/drawing/2014/main" id="{710BE350-5EEC-0A38-F1E2-052E076DD9A9}"/>
              </a:ext>
            </a:extLst>
          </p:cNvPr>
          <p:cNvPicPr>
            <a:picLocks noChangeAspect="1"/>
          </p:cNvPicPr>
          <p:nvPr/>
        </p:nvPicPr>
        <p:blipFill>
          <a:blip r:embed="rId3"/>
          <a:stretch>
            <a:fillRect/>
          </a:stretch>
        </p:blipFill>
        <p:spPr>
          <a:xfrm>
            <a:off x="4320141" y="2921285"/>
            <a:ext cx="7141757" cy="3838503"/>
          </a:xfrm>
          <a:prstGeom prst="rect">
            <a:avLst/>
          </a:prstGeom>
        </p:spPr>
      </p:pic>
      <p:sp>
        <p:nvSpPr>
          <p:cNvPr id="7" name="文本框 6">
            <a:extLst>
              <a:ext uri="{FF2B5EF4-FFF2-40B4-BE49-F238E27FC236}">
                <a16:creationId xmlns:a16="http://schemas.microsoft.com/office/drawing/2014/main" id="{8DEF70BC-8A37-39DA-F8A3-9819B651E747}"/>
              </a:ext>
            </a:extLst>
          </p:cNvPr>
          <p:cNvSpPr txBox="1"/>
          <p:nvPr/>
        </p:nvSpPr>
        <p:spPr>
          <a:xfrm>
            <a:off x="835633" y="1314955"/>
            <a:ext cx="6682562" cy="461665"/>
          </a:xfrm>
          <a:prstGeom prst="rect">
            <a:avLst/>
          </a:prstGeom>
          <a:noFill/>
        </p:spPr>
        <p:txBody>
          <a:bodyPr wrap="square">
            <a:spAutoFit/>
          </a:bodyPr>
          <a:lstStyle/>
          <a:p>
            <a:r>
              <a:rPr lang="en-US" sz="2400" dirty="0"/>
              <a:t>(3) KREEP model ages</a:t>
            </a:r>
          </a:p>
        </p:txBody>
      </p:sp>
      <p:sp>
        <p:nvSpPr>
          <p:cNvPr id="11" name="文本框 10">
            <a:extLst>
              <a:ext uri="{FF2B5EF4-FFF2-40B4-BE49-F238E27FC236}">
                <a16:creationId xmlns:a16="http://schemas.microsoft.com/office/drawing/2014/main" id="{79472CC0-4B39-5ECD-D1C7-1D9BFF764743}"/>
              </a:ext>
            </a:extLst>
          </p:cNvPr>
          <p:cNvSpPr txBox="1"/>
          <p:nvPr/>
        </p:nvSpPr>
        <p:spPr>
          <a:xfrm>
            <a:off x="835633" y="1954124"/>
            <a:ext cx="10915025" cy="1200329"/>
          </a:xfrm>
          <a:prstGeom prst="rect">
            <a:avLst/>
          </a:prstGeom>
          <a:noFill/>
        </p:spPr>
        <p:txBody>
          <a:bodyPr wrap="square">
            <a:spAutoFit/>
          </a:bodyPr>
          <a:lstStyle/>
          <a:p>
            <a:r>
              <a:rPr lang="en-US" sz="2400" dirty="0"/>
              <a:t>The most geologically reasonable age determinations for </a:t>
            </a:r>
            <a:r>
              <a:rPr lang="en-US" sz="2400" dirty="0" err="1"/>
              <a:t>urKREEP</a:t>
            </a:r>
            <a:r>
              <a:rPr lang="en-US" sz="2400" dirty="0"/>
              <a:t> are defined by regression through the whole-rock data. </a:t>
            </a:r>
          </a:p>
          <a:p>
            <a:endParaRPr lang="en-US" sz="2400" dirty="0"/>
          </a:p>
        </p:txBody>
      </p:sp>
      <p:sp>
        <p:nvSpPr>
          <p:cNvPr id="14" name="文本框 13">
            <a:extLst>
              <a:ext uri="{FF2B5EF4-FFF2-40B4-BE49-F238E27FC236}">
                <a16:creationId xmlns:a16="http://schemas.microsoft.com/office/drawing/2014/main" id="{8A133755-79FA-11B8-A004-83707ABD4362}"/>
              </a:ext>
            </a:extLst>
          </p:cNvPr>
          <p:cNvSpPr txBox="1"/>
          <p:nvPr/>
        </p:nvSpPr>
        <p:spPr>
          <a:xfrm>
            <a:off x="835633" y="3703548"/>
            <a:ext cx="3195748" cy="2308324"/>
          </a:xfrm>
          <a:prstGeom prst="rect">
            <a:avLst/>
          </a:prstGeom>
          <a:noFill/>
        </p:spPr>
        <p:txBody>
          <a:bodyPr wrap="square">
            <a:spAutoFit/>
          </a:bodyPr>
          <a:lstStyle/>
          <a:p>
            <a:r>
              <a:rPr lang="en-US" sz="2400" dirty="0"/>
              <a:t>The weighted average </a:t>
            </a:r>
            <a:r>
              <a:rPr lang="en-US" sz="2400" dirty="0" err="1"/>
              <a:t>urKREEP</a:t>
            </a:r>
            <a:r>
              <a:rPr lang="en-US" sz="2400" dirty="0"/>
              <a:t> model age determined by regression of the </a:t>
            </a:r>
            <a:r>
              <a:rPr lang="en-US" sz="2400" dirty="0" err="1"/>
              <a:t>Sm</a:t>
            </a:r>
            <a:r>
              <a:rPr lang="en-US" sz="2400" dirty="0"/>
              <a:t>-Nd and Lu-Hf data is </a:t>
            </a:r>
            <a:r>
              <a:rPr lang="en-US" sz="2400" dirty="0">
                <a:solidFill>
                  <a:srgbClr val="FF0000"/>
                </a:solidFill>
              </a:rPr>
              <a:t>4,345 ± 26 </a:t>
            </a:r>
            <a:r>
              <a:rPr lang="en-US" sz="2400" dirty="0" err="1">
                <a:solidFill>
                  <a:srgbClr val="FF0000"/>
                </a:solidFill>
              </a:rPr>
              <a:t>Myr</a:t>
            </a:r>
            <a:r>
              <a:rPr lang="en-US" sz="2400" dirty="0"/>
              <a:t>.</a:t>
            </a:r>
          </a:p>
        </p:txBody>
      </p:sp>
    </p:spTree>
    <p:extLst>
      <p:ext uri="{BB962C8B-B14F-4D97-AF65-F5344CB8AC3E}">
        <p14:creationId xmlns:p14="http://schemas.microsoft.com/office/powerpoint/2010/main" val="1911297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7">
            <a:extLst>
              <a:ext uri="{FF2B5EF4-FFF2-40B4-BE49-F238E27FC236}">
                <a16:creationId xmlns:a16="http://schemas.microsoft.com/office/drawing/2014/main" id="{512A06FF-66E5-EE47-112C-3BF4F31A4C0C}"/>
              </a:ext>
            </a:extLst>
          </p:cNvPr>
          <p:cNvSpPr txBox="1"/>
          <p:nvPr/>
        </p:nvSpPr>
        <p:spPr>
          <a:xfrm>
            <a:off x="835633" y="552676"/>
            <a:ext cx="12529638" cy="584775"/>
          </a:xfrm>
          <a:prstGeom prst="rect">
            <a:avLst/>
          </a:prstGeom>
          <a:noFill/>
        </p:spPr>
        <p:txBody>
          <a:bodyPr wrap="square">
            <a:spAutoFit/>
          </a:bodyPr>
          <a:lstStyle/>
          <a:p>
            <a:r>
              <a:rPr lang="en-US" sz="3200" b="1" dirty="0"/>
              <a:t>Evaluation of Ages of Lunar Magma Ocean Cumulates</a:t>
            </a:r>
            <a:endParaRPr lang="en-US" sz="3200" dirty="0"/>
          </a:p>
        </p:txBody>
      </p:sp>
      <p:sp>
        <p:nvSpPr>
          <p:cNvPr id="12" name="文本框 11">
            <a:extLst>
              <a:ext uri="{FF2B5EF4-FFF2-40B4-BE49-F238E27FC236}">
                <a16:creationId xmlns:a16="http://schemas.microsoft.com/office/drawing/2014/main" id="{58428362-42D1-0527-3281-0583D26938F9}"/>
              </a:ext>
            </a:extLst>
          </p:cNvPr>
          <p:cNvSpPr txBox="1"/>
          <p:nvPr/>
        </p:nvSpPr>
        <p:spPr>
          <a:xfrm>
            <a:off x="846880" y="1421064"/>
            <a:ext cx="4725195" cy="5016758"/>
          </a:xfrm>
          <a:prstGeom prst="rect">
            <a:avLst/>
          </a:prstGeom>
          <a:noFill/>
        </p:spPr>
        <p:txBody>
          <a:bodyPr wrap="square">
            <a:spAutoFit/>
          </a:bodyPr>
          <a:lstStyle/>
          <a:p>
            <a:r>
              <a:rPr lang="en-US" sz="2000" dirty="0">
                <a:solidFill>
                  <a:srgbClr val="FF0000"/>
                </a:solidFill>
              </a:rPr>
              <a:t>There are essentially no discernable differences in the range of ages determined for crystallization of various LMO cumulates </a:t>
            </a:r>
            <a:r>
              <a:rPr lang="en-US" sz="2000" dirty="0"/>
              <a:t>including</a:t>
            </a:r>
          </a:p>
          <a:p>
            <a:endParaRPr lang="en-US" sz="2000" dirty="0"/>
          </a:p>
          <a:p>
            <a:r>
              <a:rPr lang="en-US" sz="2000" dirty="0"/>
              <a:t>mafic cumulates (4,336 ± 8 </a:t>
            </a:r>
            <a:r>
              <a:rPr lang="en-US" sz="2000" dirty="0" err="1"/>
              <a:t>Myr</a:t>
            </a:r>
            <a:r>
              <a:rPr lang="en-US" sz="2000" dirty="0"/>
              <a:t>), </a:t>
            </a:r>
          </a:p>
          <a:p>
            <a:endParaRPr lang="en-US" sz="2000" dirty="0"/>
          </a:p>
          <a:p>
            <a:r>
              <a:rPr lang="en-US" sz="2000" dirty="0"/>
              <a:t>FAS felsic cumulates (average FAS = 4,361 ± 21 </a:t>
            </a:r>
            <a:r>
              <a:rPr lang="en-US" sz="2000" dirty="0" err="1"/>
              <a:t>Myr</a:t>
            </a:r>
            <a:r>
              <a:rPr lang="en-US" sz="2000" dirty="0"/>
              <a:t>; 60025 = 4,360 ± 3 </a:t>
            </a:r>
            <a:r>
              <a:rPr lang="en-US" sz="2000" dirty="0" err="1"/>
              <a:t>Myr</a:t>
            </a:r>
            <a:r>
              <a:rPr lang="en-US" sz="2000" dirty="0"/>
              <a:t>), </a:t>
            </a:r>
          </a:p>
          <a:p>
            <a:endParaRPr lang="en-US" sz="2000" dirty="0"/>
          </a:p>
          <a:p>
            <a:r>
              <a:rPr lang="en-US" sz="2000" dirty="0"/>
              <a:t>and </a:t>
            </a:r>
            <a:r>
              <a:rPr lang="en-US" sz="2000" dirty="0" err="1"/>
              <a:t>urKREEP</a:t>
            </a:r>
            <a:r>
              <a:rPr lang="en-US" sz="2000" dirty="0"/>
              <a:t> (4,345 ± 26 </a:t>
            </a:r>
            <a:r>
              <a:rPr lang="en-US" sz="2000" dirty="0" err="1"/>
              <a:t>Myr</a:t>
            </a:r>
            <a:r>
              <a:rPr lang="en-US" sz="2000" dirty="0"/>
              <a:t>), </a:t>
            </a:r>
          </a:p>
          <a:p>
            <a:endParaRPr lang="en-US" sz="2000" dirty="0"/>
          </a:p>
          <a:p>
            <a:r>
              <a:rPr lang="en-US" sz="2000" dirty="0"/>
              <a:t>providing confidence that they record the fractionation of parent and daughter isotopes associated with the crystallization of the LMO.</a:t>
            </a:r>
          </a:p>
        </p:txBody>
      </p:sp>
      <p:pic>
        <p:nvPicPr>
          <p:cNvPr id="4" name="图片 3">
            <a:extLst>
              <a:ext uri="{FF2B5EF4-FFF2-40B4-BE49-F238E27FC236}">
                <a16:creationId xmlns:a16="http://schemas.microsoft.com/office/drawing/2014/main" id="{9511287D-3603-65E0-C72E-C19FBDBAA03F}"/>
              </a:ext>
            </a:extLst>
          </p:cNvPr>
          <p:cNvPicPr>
            <a:picLocks noChangeAspect="1"/>
          </p:cNvPicPr>
          <p:nvPr/>
        </p:nvPicPr>
        <p:blipFill>
          <a:blip r:embed="rId3"/>
          <a:stretch>
            <a:fillRect/>
          </a:stretch>
        </p:blipFill>
        <p:spPr>
          <a:xfrm>
            <a:off x="5572075" y="1339605"/>
            <a:ext cx="6619925" cy="4842998"/>
          </a:xfrm>
          <a:prstGeom prst="rect">
            <a:avLst/>
          </a:prstGeom>
        </p:spPr>
      </p:pic>
    </p:spTree>
    <p:extLst>
      <p:ext uri="{BB962C8B-B14F-4D97-AF65-F5344CB8AC3E}">
        <p14:creationId xmlns:p14="http://schemas.microsoft.com/office/powerpoint/2010/main" val="3604587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7">
            <a:extLst>
              <a:ext uri="{FF2B5EF4-FFF2-40B4-BE49-F238E27FC236}">
                <a16:creationId xmlns:a16="http://schemas.microsoft.com/office/drawing/2014/main" id="{512A06FF-66E5-EE47-112C-3BF4F31A4C0C}"/>
              </a:ext>
            </a:extLst>
          </p:cNvPr>
          <p:cNvSpPr txBox="1"/>
          <p:nvPr/>
        </p:nvSpPr>
        <p:spPr>
          <a:xfrm>
            <a:off x="846880" y="552676"/>
            <a:ext cx="12529638" cy="584775"/>
          </a:xfrm>
          <a:prstGeom prst="rect">
            <a:avLst/>
          </a:prstGeom>
          <a:noFill/>
        </p:spPr>
        <p:txBody>
          <a:bodyPr wrap="square">
            <a:spAutoFit/>
          </a:bodyPr>
          <a:lstStyle/>
          <a:p>
            <a:r>
              <a:rPr lang="en-US" sz="3200" b="1" dirty="0"/>
              <a:t>Age constraints from other highland rock suites</a:t>
            </a:r>
            <a:endParaRPr lang="en-US" sz="3200" dirty="0"/>
          </a:p>
        </p:txBody>
      </p:sp>
      <p:sp>
        <p:nvSpPr>
          <p:cNvPr id="2" name="文本框 1">
            <a:extLst>
              <a:ext uri="{FF2B5EF4-FFF2-40B4-BE49-F238E27FC236}">
                <a16:creationId xmlns:a16="http://schemas.microsoft.com/office/drawing/2014/main" id="{DC1474C7-DF2D-234E-6F8C-BF46BEF33B7A}"/>
              </a:ext>
            </a:extLst>
          </p:cNvPr>
          <p:cNvSpPr txBox="1"/>
          <p:nvPr/>
        </p:nvSpPr>
        <p:spPr>
          <a:xfrm>
            <a:off x="835633" y="1775896"/>
            <a:ext cx="6682562" cy="461665"/>
          </a:xfrm>
          <a:prstGeom prst="rect">
            <a:avLst/>
          </a:prstGeom>
          <a:noFill/>
        </p:spPr>
        <p:txBody>
          <a:bodyPr wrap="square">
            <a:spAutoFit/>
          </a:bodyPr>
          <a:lstStyle/>
          <a:p>
            <a:r>
              <a:rPr lang="en-US" sz="2400" dirty="0"/>
              <a:t>(1) Ages of the Mg (magnesium)-Suite</a:t>
            </a:r>
          </a:p>
        </p:txBody>
      </p:sp>
      <p:pic>
        <p:nvPicPr>
          <p:cNvPr id="5" name="图片 4">
            <a:extLst>
              <a:ext uri="{FF2B5EF4-FFF2-40B4-BE49-F238E27FC236}">
                <a16:creationId xmlns:a16="http://schemas.microsoft.com/office/drawing/2014/main" id="{A3E4B278-3396-FE9C-DDF4-1F306CD70B4F}"/>
              </a:ext>
            </a:extLst>
          </p:cNvPr>
          <p:cNvPicPr>
            <a:picLocks noChangeAspect="1"/>
          </p:cNvPicPr>
          <p:nvPr/>
        </p:nvPicPr>
        <p:blipFill>
          <a:blip r:embed="rId3"/>
          <a:stretch>
            <a:fillRect/>
          </a:stretch>
        </p:blipFill>
        <p:spPr>
          <a:xfrm>
            <a:off x="6000307" y="2237561"/>
            <a:ext cx="5893871" cy="3803644"/>
          </a:xfrm>
          <a:prstGeom prst="rect">
            <a:avLst/>
          </a:prstGeom>
        </p:spPr>
      </p:pic>
      <p:sp>
        <p:nvSpPr>
          <p:cNvPr id="7" name="文本框 6">
            <a:extLst>
              <a:ext uri="{FF2B5EF4-FFF2-40B4-BE49-F238E27FC236}">
                <a16:creationId xmlns:a16="http://schemas.microsoft.com/office/drawing/2014/main" id="{FCAF7EF7-DF34-8AED-C246-D4F6F70CCB0E}"/>
              </a:ext>
            </a:extLst>
          </p:cNvPr>
          <p:cNvSpPr txBox="1"/>
          <p:nvPr/>
        </p:nvSpPr>
        <p:spPr>
          <a:xfrm>
            <a:off x="830316" y="2418508"/>
            <a:ext cx="5086702" cy="3785652"/>
          </a:xfrm>
          <a:prstGeom prst="rect">
            <a:avLst/>
          </a:prstGeom>
          <a:noFill/>
        </p:spPr>
        <p:txBody>
          <a:bodyPr wrap="square">
            <a:spAutoFit/>
          </a:bodyPr>
          <a:lstStyle/>
          <a:p>
            <a:r>
              <a:rPr lang="en-US" sz="2400" dirty="0"/>
              <a:t>The Mg-suite contains Ca-rich plagioclase accompanied by high proportions of Mg-rich olivine (troctolites) and Mg-rich orthopyroxenes (norites),</a:t>
            </a:r>
          </a:p>
          <a:p>
            <a:endParaRPr lang="en-US" sz="2400" dirty="0"/>
          </a:p>
          <a:p>
            <a:r>
              <a:rPr lang="en-US" sz="2400" dirty="0"/>
              <a:t>and is derived from three LMO cumulate reservoirs:</a:t>
            </a:r>
            <a:r>
              <a:rPr lang="zh-CN" altLang="en-US" sz="2400" dirty="0"/>
              <a:t> </a:t>
            </a:r>
            <a:r>
              <a:rPr lang="en-US" altLang="zh-CN" sz="2400" dirty="0"/>
              <a:t>1)</a:t>
            </a:r>
            <a:r>
              <a:rPr lang="zh-CN" altLang="en-US" sz="2400" dirty="0"/>
              <a:t> </a:t>
            </a:r>
            <a:r>
              <a:rPr lang="en-US" sz="2400" dirty="0"/>
              <a:t>the olivine- and pyroxene-rich mafic cumulates. 2) plagioclase-rich cumulates.  3) </a:t>
            </a:r>
            <a:r>
              <a:rPr lang="en-US" sz="2400" dirty="0" err="1"/>
              <a:t>urKREEP</a:t>
            </a:r>
            <a:r>
              <a:rPr lang="en-US" sz="2400" dirty="0"/>
              <a:t>.</a:t>
            </a:r>
          </a:p>
        </p:txBody>
      </p:sp>
      <p:sp>
        <p:nvSpPr>
          <p:cNvPr id="9" name="文本框 8">
            <a:extLst>
              <a:ext uri="{FF2B5EF4-FFF2-40B4-BE49-F238E27FC236}">
                <a16:creationId xmlns:a16="http://schemas.microsoft.com/office/drawing/2014/main" id="{4F48F0B9-4C9F-AF64-11DF-4A32E874A70B}"/>
              </a:ext>
            </a:extLst>
          </p:cNvPr>
          <p:cNvSpPr txBox="1"/>
          <p:nvPr/>
        </p:nvSpPr>
        <p:spPr>
          <a:xfrm>
            <a:off x="830315" y="6216420"/>
            <a:ext cx="8526335" cy="461665"/>
          </a:xfrm>
          <a:prstGeom prst="rect">
            <a:avLst/>
          </a:prstGeom>
          <a:noFill/>
        </p:spPr>
        <p:txBody>
          <a:bodyPr wrap="square">
            <a:spAutoFit/>
          </a:bodyPr>
          <a:lstStyle/>
          <a:p>
            <a:r>
              <a:rPr lang="en-US" sz="2400" dirty="0"/>
              <a:t>Most of Mg-suite ages are between </a:t>
            </a:r>
            <a:r>
              <a:rPr lang="en-US" sz="2400" dirty="0">
                <a:solidFill>
                  <a:srgbClr val="FF0000"/>
                </a:solidFill>
              </a:rPr>
              <a:t>4.30 and 4.36 </a:t>
            </a:r>
            <a:r>
              <a:rPr lang="en-US" sz="2400" dirty="0" err="1">
                <a:solidFill>
                  <a:srgbClr val="FF0000"/>
                </a:solidFill>
              </a:rPr>
              <a:t>Gyr</a:t>
            </a:r>
            <a:endParaRPr lang="en-US" sz="2400" dirty="0">
              <a:solidFill>
                <a:srgbClr val="FF0000"/>
              </a:solidFill>
            </a:endParaRPr>
          </a:p>
        </p:txBody>
      </p:sp>
      <p:sp>
        <p:nvSpPr>
          <p:cNvPr id="11" name="文本框 10">
            <a:extLst>
              <a:ext uri="{FF2B5EF4-FFF2-40B4-BE49-F238E27FC236}">
                <a16:creationId xmlns:a16="http://schemas.microsoft.com/office/drawing/2014/main" id="{12958A3D-816C-C375-F19C-8FA31A35C8DF}"/>
              </a:ext>
            </a:extLst>
          </p:cNvPr>
          <p:cNvSpPr txBox="1"/>
          <p:nvPr/>
        </p:nvSpPr>
        <p:spPr>
          <a:xfrm>
            <a:off x="830316" y="1128975"/>
            <a:ext cx="11471554" cy="461665"/>
          </a:xfrm>
          <a:prstGeom prst="rect">
            <a:avLst/>
          </a:prstGeom>
          <a:noFill/>
        </p:spPr>
        <p:txBody>
          <a:bodyPr wrap="square">
            <a:spAutoFit/>
          </a:bodyPr>
          <a:lstStyle/>
          <a:p>
            <a:r>
              <a:rPr lang="en-US" sz="2400" dirty="0"/>
              <a:t>The lunar crust is composed of 3 suites of crustal rocks: the FAS, Mg-suite, alkali-suite. </a:t>
            </a:r>
          </a:p>
        </p:txBody>
      </p:sp>
    </p:spTree>
    <p:extLst>
      <p:ext uri="{BB962C8B-B14F-4D97-AF65-F5344CB8AC3E}">
        <p14:creationId xmlns:p14="http://schemas.microsoft.com/office/powerpoint/2010/main" val="2115516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7">
            <a:extLst>
              <a:ext uri="{FF2B5EF4-FFF2-40B4-BE49-F238E27FC236}">
                <a16:creationId xmlns:a16="http://schemas.microsoft.com/office/drawing/2014/main" id="{512A06FF-66E5-EE47-112C-3BF4F31A4C0C}"/>
              </a:ext>
            </a:extLst>
          </p:cNvPr>
          <p:cNvSpPr txBox="1"/>
          <p:nvPr/>
        </p:nvSpPr>
        <p:spPr>
          <a:xfrm>
            <a:off x="846880" y="552676"/>
            <a:ext cx="12529638" cy="584775"/>
          </a:xfrm>
          <a:prstGeom prst="rect">
            <a:avLst/>
          </a:prstGeom>
          <a:noFill/>
        </p:spPr>
        <p:txBody>
          <a:bodyPr wrap="square">
            <a:spAutoFit/>
          </a:bodyPr>
          <a:lstStyle/>
          <a:p>
            <a:r>
              <a:rPr lang="en-US" sz="3200" b="1" dirty="0"/>
              <a:t>Age constraints from other highland rock suites</a:t>
            </a:r>
            <a:endParaRPr lang="en-US" sz="3200" dirty="0"/>
          </a:p>
        </p:txBody>
      </p:sp>
      <p:sp>
        <p:nvSpPr>
          <p:cNvPr id="2" name="文本框 1">
            <a:extLst>
              <a:ext uri="{FF2B5EF4-FFF2-40B4-BE49-F238E27FC236}">
                <a16:creationId xmlns:a16="http://schemas.microsoft.com/office/drawing/2014/main" id="{DC1474C7-DF2D-234E-6F8C-BF46BEF33B7A}"/>
              </a:ext>
            </a:extLst>
          </p:cNvPr>
          <p:cNvSpPr txBox="1"/>
          <p:nvPr/>
        </p:nvSpPr>
        <p:spPr>
          <a:xfrm>
            <a:off x="835633" y="1314955"/>
            <a:ext cx="6682562" cy="461665"/>
          </a:xfrm>
          <a:prstGeom prst="rect">
            <a:avLst/>
          </a:prstGeom>
          <a:noFill/>
        </p:spPr>
        <p:txBody>
          <a:bodyPr wrap="square">
            <a:spAutoFit/>
          </a:bodyPr>
          <a:lstStyle/>
          <a:p>
            <a:r>
              <a:rPr lang="en-US" sz="2400" dirty="0"/>
              <a:t>(2) Ages of the Alkali-Suite</a:t>
            </a:r>
          </a:p>
        </p:txBody>
      </p:sp>
      <p:sp>
        <p:nvSpPr>
          <p:cNvPr id="7" name="文本框 6">
            <a:extLst>
              <a:ext uri="{FF2B5EF4-FFF2-40B4-BE49-F238E27FC236}">
                <a16:creationId xmlns:a16="http://schemas.microsoft.com/office/drawing/2014/main" id="{FCAF7EF7-DF34-8AED-C246-D4F6F70CCB0E}"/>
              </a:ext>
            </a:extLst>
          </p:cNvPr>
          <p:cNvSpPr txBox="1"/>
          <p:nvPr/>
        </p:nvSpPr>
        <p:spPr>
          <a:xfrm>
            <a:off x="995122" y="3963803"/>
            <a:ext cx="3013353" cy="2677656"/>
          </a:xfrm>
          <a:prstGeom prst="rect">
            <a:avLst/>
          </a:prstGeom>
          <a:noFill/>
        </p:spPr>
        <p:txBody>
          <a:bodyPr wrap="square">
            <a:spAutoFit/>
          </a:bodyPr>
          <a:lstStyle/>
          <a:p>
            <a:r>
              <a:rPr lang="en-US" sz="2400" dirty="0"/>
              <a:t>There is clearly a peak of zircon ages at ∼</a:t>
            </a:r>
            <a:r>
              <a:rPr lang="en-US" sz="2400" dirty="0">
                <a:solidFill>
                  <a:srgbClr val="FF0000"/>
                </a:solidFill>
              </a:rPr>
              <a:t>4,340 ± 20 </a:t>
            </a:r>
            <a:r>
              <a:rPr lang="en-US" sz="2400" dirty="0" err="1">
                <a:solidFill>
                  <a:srgbClr val="FF0000"/>
                </a:solidFill>
              </a:rPr>
              <a:t>Myr</a:t>
            </a:r>
            <a:r>
              <a:rPr lang="en-US" sz="2400" dirty="0">
                <a:solidFill>
                  <a:srgbClr val="FF0000"/>
                </a:solidFill>
              </a:rPr>
              <a:t> </a:t>
            </a:r>
            <a:r>
              <a:rPr lang="en-US" sz="2400" dirty="0"/>
              <a:t>that coincides with the ages of both the LMO cumulates and the Mg-suite samples. </a:t>
            </a:r>
          </a:p>
        </p:txBody>
      </p:sp>
      <p:pic>
        <p:nvPicPr>
          <p:cNvPr id="4" name="图片 3">
            <a:extLst>
              <a:ext uri="{FF2B5EF4-FFF2-40B4-BE49-F238E27FC236}">
                <a16:creationId xmlns:a16="http://schemas.microsoft.com/office/drawing/2014/main" id="{7C48313B-0E51-767B-59CE-84E40D4B4020}"/>
              </a:ext>
            </a:extLst>
          </p:cNvPr>
          <p:cNvPicPr>
            <a:picLocks noChangeAspect="1"/>
          </p:cNvPicPr>
          <p:nvPr/>
        </p:nvPicPr>
        <p:blipFill>
          <a:blip r:embed="rId3"/>
          <a:stretch>
            <a:fillRect/>
          </a:stretch>
        </p:blipFill>
        <p:spPr>
          <a:xfrm>
            <a:off x="4699591" y="1339604"/>
            <a:ext cx="7492409" cy="5481289"/>
          </a:xfrm>
          <a:prstGeom prst="rect">
            <a:avLst/>
          </a:prstGeom>
        </p:spPr>
      </p:pic>
      <p:sp>
        <p:nvSpPr>
          <p:cNvPr id="8" name="文本框 7">
            <a:extLst>
              <a:ext uri="{FF2B5EF4-FFF2-40B4-BE49-F238E27FC236}">
                <a16:creationId xmlns:a16="http://schemas.microsoft.com/office/drawing/2014/main" id="{8AC535B0-3AB9-A96C-449B-153E7F5533A4}"/>
              </a:ext>
            </a:extLst>
          </p:cNvPr>
          <p:cNvSpPr txBox="1"/>
          <p:nvPr/>
        </p:nvSpPr>
        <p:spPr>
          <a:xfrm>
            <a:off x="995122" y="2063201"/>
            <a:ext cx="3619408" cy="1569660"/>
          </a:xfrm>
          <a:prstGeom prst="rect">
            <a:avLst/>
          </a:prstGeom>
          <a:noFill/>
        </p:spPr>
        <p:txBody>
          <a:bodyPr wrap="square">
            <a:spAutoFit/>
          </a:bodyPr>
          <a:lstStyle/>
          <a:p>
            <a:r>
              <a:rPr lang="en-US" sz="2400" dirty="0"/>
              <a:t>This suite of rocks is predominantly composed of evolved </a:t>
            </a:r>
            <a:r>
              <a:rPr lang="en-US" sz="2400" dirty="0" err="1"/>
              <a:t>felsites</a:t>
            </a:r>
            <a:r>
              <a:rPr lang="en-US" sz="2400" dirty="0"/>
              <a:t> and granites.</a:t>
            </a:r>
          </a:p>
        </p:txBody>
      </p:sp>
    </p:spTree>
    <p:extLst>
      <p:ext uri="{BB962C8B-B14F-4D97-AF65-F5344CB8AC3E}">
        <p14:creationId xmlns:p14="http://schemas.microsoft.com/office/powerpoint/2010/main" val="2330959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7">
            <a:extLst>
              <a:ext uri="{FF2B5EF4-FFF2-40B4-BE49-F238E27FC236}">
                <a16:creationId xmlns:a16="http://schemas.microsoft.com/office/drawing/2014/main" id="{512A06FF-66E5-EE47-112C-3BF4F31A4C0C}"/>
              </a:ext>
            </a:extLst>
          </p:cNvPr>
          <p:cNvSpPr txBox="1"/>
          <p:nvPr/>
        </p:nvSpPr>
        <p:spPr>
          <a:xfrm>
            <a:off x="846880" y="552676"/>
            <a:ext cx="12529638" cy="1077218"/>
          </a:xfrm>
          <a:prstGeom prst="rect">
            <a:avLst/>
          </a:prstGeom>
          <a:noFill/>
        </p:spPr>
        <p:txBody>
          <a:bodyPr wrap="square">
            <a:spAutoFit/>
          </a:bodyPr>
          <a:lstStyle/>
          <a:p>
            <a:r>
              <a:rPr lang="en-US" sz="3200" b="1" dirty="0"/>
              <a:t>Key events in lunar evolution + the best current constraints</a:t>
            </a:r>
          </a:p>
          <a:p>
            <a:r>
              <a:rPr lang="en-US" sz="3200" b="1" dirty="0"/>
              <a:t>on their timing</a:t>
            </a:r>
            <a:endParaRPr lang="en-US" sz="3200" dirty="0"/>
          </a:p>
        </p:txBody>
      </p:sp>
      <p:pic>
        <p:nvPicPr>
          <p:cNvPr id="6" name="图片 5">
            <a:extLst>
              <a:ext uri="{FF2B5EF4-FFF2-40B4-BE49-F238E27FC236}">
                <a16:creationId xmlns:a16="http://schemas.microsoft.com/office/drawing/2014/main" id="{E21D324D-D36D-0DB2-A7E9-7157197DA2B9}"/>
              </a:ext>
            </a:extLst>
          </p:cNvPr>
          <p:cNvPicPr>
            <a:picLocks noChangeAspect="1"/>
          </p:cNvPicPr>
          <p:nvPr/>
        </p:nvPicPr>
        <p:blipFill>
          <a:blip r:embed="rId3"/>
          <a:stretch>
            <a:fillRect/>
          </a:stretch>
        </p:blipFill>
        <p:spPr>
          <a:xfrm>
            <a:off x="2356165" y="1629894"/>
            <a:ext cx="7479670" cy="5066374"/>
          </a:xfrm>
          <a:prstGeom prst="rect">
            <a:avLst/>
          </a:prstGeom>
        </p:spPr>
      </p:pic>
    </p:spTree>
    <p:extLst>
      <p:ext uri="{BB962C8B-B14F-4D97-AF65-F5344CB8AC3E}">
        <p14:creationId xmlns:p14="http://schemas.microsoft.com/office/powerpoint/2010/main" val="1730028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53E8617-CC96-7274-04A1-5B5F190B33EF}"/>
              </a:ext>
            </a:extLst>
          </p:cNvPr>
          <p:cNvPicPr>
            <a:picLocks noChangeAspect="1"/>
          </p:cNvPicPr>
          <p:nvPr/>
        </p:nvPicPr>
        <p:blipFill>
          <a:blip r:embed="rId3"/>
          <a:stretch>
            <a:fillRect/>
          </a:stretch>
        </p:blipFill>
        <p:spPr>
          <a:xfrm>
            <a:off x="1556672" y="1683932"/>
            <a:ext cx="9248775" cy="4914900"/>
          </a:xfrm>
          <a:prstGeom prst="rect">
            <a:avLst/>
          </a:prstGeom>
        </p:spPr>
      </p:pic>
      <p:sp>
        <p:nvSpPr>
          <p:cNvPr id="5" name="TextBox 37">
            <a:extLst>
              <a:ext uri="{FF2B5EF4-FFF2-40B4-BE49-F238E27FC236}">
                <a16:creationId xmlns:a16="http://schemas.microsoft.com/office/drawing/2014/main" id="{0CA87831-7585-91A8-B8ED-E35D7092BB81}"/>
              </a:ext>
            </a:extLst>
          </p:cNvPr>
          <p:cNvSpPr txBox="1"/>
          <p:nvPr/>
        </p:nvSpPr>
        <p:spPr>
          <a:xfrm>
            <a:off x="846880" y="552676"/>
            <a:ext cx="12529638" cy="1077218"/>
          </a:xfrm>
          <a:prstGeom prst="rect">
            <a:avLst/>
          </a:prstGeom>
          <a:noFill/>
        </p:spPr>
        <p:txBody>
          <a:bodyPr wrap="square">
            <a:spAutoFit/>
          </a:bodyPr>
          <a:lstStyle/>
          <a:p>
            <a:r>
              <a:rPr lang="en-US" sz="3200" b="1" dirty="0"/>
              <a:t>Key events in lunar evolution + the best current constraints</a:t>
            </a:r>
          </a:p>
          <a:p>
            <a:r>
              <a:rPr lang="en-US" sz="3200" b="1" dirty="0"/>
              <a:t>on their timing</a:t>
            </a:r>
            <a:endParaRPr lang="en-US" sz="3200" dirty="0"/>
          </a:p>
        </p:txBody>
      </p:sp>
    </p:spTree>
    <p:extLst>
      <p:ext uri="{BB962C8B-B14F-4D97-AF65-F5344CB8AC3E}">
        <p14:creationId xmlns:p14="http://schemas.microsoft.com/office/powerpoint/2010/main" val="326458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7">
            <a:extLst>
              <a:ext uri="{FF2B5EF4-FFF2-40B4-BE49-F238E27FC236}">
                <a16:creationId xmlns:a16="http://schemas.microsoft.com/office/drawing/2014/main" id="{0CA87831-7585-91A8-B8ED-E35D7092BB81}"/>
              </a:ext>
            </a:extLst>
          </p:cNvPr>
          <p:cNvSpPr txBox="1"/>
          <p:nvPr/>
        </p:nvSpPr>
        <p:spPr>
          <a:xfrm>
            <a:off x="846880" y="552676"/>
            <a:ext cx="12529638" cy="584775"/>
          </a:xfrm>
          <a:prstGeom prst="rect">
            <a:avLst/>
          </a:prstGeom>
          <a:noFill/>
        </p:spPr>
        <p:txBody>
          <a:bodyPr wrap="square">
            <a:spAutoFit/>
          </a:bodyPr>
          <a:lstStyle/>
          <a:p>
            <a:r>
              <a:rPr lang="en-US" sz="3200" b="1" dirty="0"/>
              <a:t>Take-home message </a:t>
            </a:r>
            <a:endParaRPr lang="en-US" sz="3200" dirty="0"/>
          </a:p>
        </p:txBody>
      </p:sp>
      <p:sp>
        <p:nvSpPr>
          <p:cNvPr id="7" name="文本框 6">
            <a:extLst>
              <a:ext uri="{FF2B5EF4-FFF2-40B4-BE49-F238E27FC236}">
                <a16:creationId xmlns:a16="http://schemas.microsoft.com/office/drawing/2014/main" id="{FD7E73C4-A160-0701-AE1C-25859A2C8676}"/>
              </a:ext>
            </a:extLst>
          </p:cNvPr>
          <p:cNvSpPr txBox="1"/>
          <p:nvPr/>
        </p:nvSpPr>
        <p:spPr>
          <a:xfrm>
            <a:off x="753573" y="1225689"/>
            <a:ext cx="11114965" cy="5262979"/>
          </a:xfrm>
          <a:prstGeom prst="rect">
            <a:avLst/>
          </a:prstGeom>
          <a:noFill/>
        </p:spPr>
        <p:txBody>
          <a:bodyPr wrap="square">
            <a:spAutoFit/>
          </a:bodyPr>
          <a:lstStyle/>
          <a:p>
            <a:pPr marL="285750" indent="-285750">
              <a:buFont typeface="Arial" panose="020B0604020202020204" pitchFamily="34" charset="0"/>
              <a:buChar char="•"/>
            </a:pPr>
            <a:r>
              <a:rPr lang="en-US" sz="2400" dirty="0"/>
              <a:t>We suggest that </a:t>
            </a:r>
            <a:r>
              <a:rPr lang="en-US" sz="2400" dirty="0">
                <a:solidFill>
                  <a:srgbClr val="FF0000"/>
                </a:solidFill>
              </a:rPr>
              <a:t>the ∼4.36 </a:t>
            </a:r>
            <a:r>
              <a:rPr lang="en-US" sz="2400" dirty="0" err="1">
                <a:solidFill>
                  <a:srgbClr val="FF0000"/>
                </a:solidFill>
              </a:rPr>
              <a:t>Gyr</a:t>
            </a:r>
            <a:r>
              <a:rPr lang="en-US" sz="2400" dirty="0">
                <a:solidFill>
                  <a:srgbClr val="FF0000"/>
                </a:solidFill>
              </a:rPr>
              <a:t> ages </a:t>
            </a:r>
            <a:r>
              <a:rPr lang="en-US" sz="2400" dirty="0"/>
              <a:t>defined by LMO cumulates provide our most precise information on the timing of the giant impact and the formation of the Moon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duration of planet formation is key information in understanding the mechanisms by which the terrestrial planets formed.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Ages of the oldest lunar rocks range widely, reflecting either the duration of Moon formation or disturbed ages caused by impact metamorphism.</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Ages determined for compositionally distinct crust and mantle materials produced by lunar magma ocean differentiation cluster near </a:t>
            </a:r>
            <a:r>
              <a:rPr lang="en-US" sz="2400" dirty="0">
                <a:solidFill>
                  <a:srgbClr val="FF0000"/>
                </a:solidFill>
              </a:rPr>
              <a:t>4.35 </a:t>
            </a:r>
            <a:r>
              <a:rPr lang="en-US" sz="2400" dirty="0" err="1">
                <a:solidFill>
                  <a:srgbClr val="FF0000"/>
                </a:solidFill>
              </a:rPr>
              <a:t>Gyr</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repeated occurrence of </a:t>
            </a:r>
            <a:r>
              <a:rPr lang="en-US" sz="2400" dirty="0">
                <a:solidFill>
                  <a:srgbClr val="FF0000"/>
                </a:solidFill>
              </a:rPr>
              <a:t>4.35 </a:t>
            </a:r>
            <a:r>
              <a:rPr lang="en-US" sz="2400" dirty="0" err="1">
                <a:solidFill>
                  <a:srgbClr val="FF0000"/>
                </a:solidFill>
              </a:rPr>
              <a:t>Gyr</a:t>
            </a:r>
            <a:r>
              <a:rPr lang="en-US" sz="2400" dirty="0">
                <a:solidFill>
                  <a:srgbClr val="FF0000"/>
                </a:solidFill>
              </a:rPr>
              <a:t> ages implies that Moon formation occurred late in Solar System history</a:t>
            </a:r>
            <a:r>
              <a:rPr lang="en-US" sz="2400" dirty="0"/>
              <a:t>, likely by giant impact into Earth.</a:t>
            </a:r>
          </a:p>
        </p:txBody>
      </p:sp>
    </p:spTree>
    <p:extLst>
      <p:ext uri="{BB962C8B-B14F-4D97-AF65-F5344CB8AC3E}">
        <p14:creationId xmlns:p14="http://schemas.microsoft.com/office/powerpoint/2010/main" val="259467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469705-204D-DBFA-D261-4E7BA6627032}"/>
              </a:ext>
            </a:extLst>
          </p:cNvPr>
          <p:cNvSpPr>
            <a:spLocks noGrp="1"/>
          </p:cNvSpPr>
          <p:nvPr>
            <p:ph type="ctrTitle"/>
          </p:nvPr>
        </p:nvSpPr>
        <p:spPr/>
        <p:txBody>
          <a:bodyPr>
            <a:normAutofit/>
          </a:bodyPr>
          <a:lstStyle/>
          <a:p>
            <a:r>
              <a:rPr lang="en-US" dirty="0">
                <a:latin typeface="微软雅黑" panose="020B0503020204020204" pitchFamily="34" charset="-122"/>
                <a:ea typeface="微软雅黑" panose="020B0503020204020204" pitchFamily="34" charset="-122"/>
              </a:rPr>
              <a:t>Thank you</a:t>
            </a:r>
          </a:p>
        </p:txBody>
      </p:sp>
      <p:sp>
        <p:nvSpPr>
          <p:cNvPr id="3" name="副标题 2">
            <a:extLst>
              <a:ext uri="{FF2B5EF4-FFF2-40B4-BE49-F238E27FC236}">
                <a16:creationId xmlns:a16="http://schemas.microsoft.com/office/drawing/2014/main" id="{744DD043-FA99-A20D-106A-E28E5F27B6E1}"/>
              </a:ext>
            </a:extLst>
          </p:cNvPr>
          <p:cNvSpPr>
            <a:spLocks noGrp="1"/>
          </p:cNvSpPr>
          <p:nvPr>
            <p:ph type="subTitle" idx="1"/>
          </p:nvPr>
        </p:nvSpPr>
        <p:spPr/>
        <p:txBody>
          <a:bodyPr/>
          <a:lstStyle/>
          <a:p>
            <a:r>
              <a:rPr lang="en-US" dirty="0">
                <a:latin typeface="微软雅黑" panose="020B0503020204020204" pitchFamily="34" charset="-122"/>
                <a:ea typeface="微软雅黑" panose="020B0503020204020204" pitchFamily="34" charset="-122"/>
              </a:rPr>
              <a:t>Lan Zhang</a:t>
            </a:r>
          </a:p>
          <a:p>
            <a:r>
              <a:rPr lang="en-US" dirty="0">
                <a:latin typeface="微软雅黑" panose="020B0503020204020204" pitchFamily="34" charset="-122"/>
                <a:ea typeface="微软雅黑" panose="020B0503020204020204" pitchFamily="34" charset="-122"/>
              </a:rPr>
              <a:t>03-20-2023</a:t>
            </a:r>
          </a:p>
        </p:txBody>
      </p:sp>
    </p:spTree>
    <p:extLst>
      <p:ext uri="{BB962C8B-B14F-4D97-AF65-F5344CB8AC3E}">
        <p14:creationId xmlns:p14="http://schemas.microsoft.com/office/powerpoint/2010/main" val="2702411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6">
            <a:extLst>
              <a:ext uri="{FF2B5EF4-FFF2-40B4-BE49-F238E27FC236}">
                <a16:creationId xmlns:a16="http://schemas.microsoft.com/office/drawing/2014/main" id="{2D9343AB-282E-3C26-067C-921DF0552846}"/>
              </a:ext>
            </a:extLst>
          </p:cNvPr>
          <p:cNvSpPr txBox="1"/>
          <p:nvPr/>
        </p:nvSpPr>
        <p:spPr>
          <a:xfrm>
            <a:off x="835633" y="1682654"/>
            <a:ext cx="10063594" cy="3785652"/>
          </a:xfrm>
          <a:prstGeom prst="rect">
            <a:avLst/>
          </a:prstGeom>
          <a:noFill/>
        </p:spPr>
        <p:txBody>
          <a:bodyPr wrap="square">
            <a:spAutoFit/>
          </a:bodyPr>
          <a:lstStyle/>
          <a:p>
            <a:pPr marL="285750" indent="-285750">
              <a:buFont typeface="Arial" panose="020B0604020202020204" pitchFamily="34" charset="0"/>
              <a:buChar char="•"/>
            </a:pPr>
            <a:r>
              <a:rPr lang="en-US" sz="2400" dirty="0"/>
              <a:t>Goal: Define the age of the Moon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Review the most commonly invoked constraints on the age of the Moon based on:</a:t>
            </a:r>
          </a:p>
          <a:p>
            <a:pPr marL="457200"/>
            <a:r>
              <a:rPr lang="en-US" sz="2400" dirty="0"/>
              <a:t> </a:t>
            </a:r>
          </a:p>
          <a:p>
            <a:pPr marL="285750" indent="-285750">
              <a:buFont typeface="Arial" panose="020B0604020202020204" pitchFamily="34" charset="0"/>
              <a:buChar char="•"/>
            </a:pPr>
            <a:r>
              <a:rPr lang="en-US" sz="2400" dirty="0"/>
              <a:t>volatile element depletion</a:t>
            </a:r>
          </a:p>
          <a:p>
            <a:pPr marL="285750" indent="-285750">
              <a:buFont typeface="Arial" panose="020B0604020202020204" pitchFamily="34" charset="0"/>
              <a:buChar char="•"/>
            </a:pPr>
            <a:r>
              <a:rPr lang="en-US" sz="2400" dirty="0"/>
              <a:t>core formation</a:t>
            </a:r>
          </a:p>
          <a:p>
            <a:pPr marL="285750" indent="-285750">
              <a:buFont typeface="Arial" panose="020B0604020202020204" pitchFamily="34" charset="0"/>
              <a:buChar char="•"/>
            </a:pPr>
            <a:r>
              <a:rPr lang="en-US" sz="2400" dirty="0"/>
              <a:t>LMO (lunar magma ocean) crystallization</a:t>
            </a:r>
          </a:p>
          <a:p>
            <a:pPr marL="285750" indent="-285750">
              <a:buFont typeface="Arial" panose="020B0604020202020204" pitchFamily="34" charset="0"/>
              <a:buChar char="•"/>
            </a:pPr>
            <a:r>
              <a:rPr lang="en-US" sz="2400" dirty="0"/>
              <a:t>post-LMO crustal magmatism</a:t>
            </a:r>
          </a:p>
          <a:p>
            <a:pPr marL="285750" indent="-285750">
              <a:buFont typeface="Arial" panose="020B0604020202020204" pitchFamily="34" charset="0"/>
              <a:buChar char="•"/>
            </a:pPr>
            <a:endParaRPr lang="en-US" sz="2400" dirty="0"/>
          </a:p>
        </p:txBody>
      </p:sp>
      <p:sp>
        <p:nvSpPr>
          <p:cNvPr id="3" name="TextBox 37">
            <a:extLst>
              <a:ext uri="{FF2B5EF4-FFF2-40B4-BE49-F238E27FC236}">
                <a16:creationId xmlns:a16="http://schemas.microsoft.com/office/drawing/2014/main" id="{512A06FF-66E5-EE47-112C-3BF4F31A4C0C}"/>
              </a:ext>
            </a:extLst>
          </p:cNvPr>
          <p:cNvSpPr txBox="1"/>
          <p:nvPr/>
        </p:nvSpPr>
        <p:spPr>
          <a:xfrm>
            <a:off x="835633" y="552676"/>
            <a:ext cx="7730297" cy="584775"/>
          </a:xfrm>
          <a:prstGeom prst="rect">
            <a:avLst/>
          </a:prstGeom>
          <a:noFill/>
        </p:spPr>
        <p:txBody>
          <a:bodyPr wrap="square">
            <a:spAutoFit/>
          </a:bodyPr>
          <a:lstStyle/>
          <a:p>
            <a:r>
              <a:rPr lang="en-US" sz="3200" b="1" dirty="0"/>
              <a:t>Constraints on the age of the Moon</a:t>
            </a:r>
            <a:endParaRPr lang="en-US" sz="3200" dirty="0"/>
          </a:p>
        </p:txBody>
      </p:sp>
    </p:spTree>
    <p:extLst>
      <p:ext uri="{BB962C8B-B14F-4D97-AF65-F5344CB8AC3E}">
        <p14:creationId xmlns:p14="http://schemas.microsoft.com/office/powerpoint/2010/main" val="222505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6">
            <a:extLst>
              <a:ext uri="{FF2B5EF4-FFF2-40B4-BE49-F238E27FC236}">
                <a16:creationId xmlns:a16="http://schemas.microsoft.com/office/drawing/2014/main" id="{2D9343AB-282E-3C26-067C-921DF0552846}"/>
              </a:ext>
            </a:extLst>
          </p:cNvPr>
          <p:cNvSpPr txBox="1"/>
          <p:nvPr/>
        </p:nvSpPr>
        <p:spPr>
          <a:xfrm>
            <a:off x="835633" y="897824"/>
            <a:ext cx="11356367" cy="1569660"/>
          </a:xfrm>
          <a:prstGeom prst="rect">
            <a:avLst/>
          </a:prstGeom>
          <a:noFill/>
        </p:spPr>
        <p:txBody>
          <a:bodyPr wrap="square">
            <a:spAutoFit/>
          </a:bodyPr>
          <a:lstStyle/>
          <a:p>
            <a:pPr marL="457200"/>
            <a:r>
              <a:rPr lang="en-US" sz="2400" dirty="0"/>
              <a:t> </a:t>
            </a:r>
          </a:p>
          <a:p>
            <a:pPr marL="285750" indent="-285750">
              <a:buFont typeface="Arial" panose="020B0604020202020204" pitchFamily="34" charset="0"/>
              <a:buChar char="•"/>
            </a:pPr>
            <a:r>
              <a:rPr lang="en-US" sz="2400" dirty="0"/>
              <a:t>Three major chemical differentiation processes involved in early planet evolution that fractionate parent from daughter elements, and hence can potentially be dated using radioactive chronologic techniques</a:t>
            </a:r>
          </a:p>
        </p:txBody>
      </p:sp>
      <p:sp>
        <p:nvSpPr>
          <p:cNvPr id="3" name="TextBox 37">
            <a:extLst>
              <a:ext uri="{FF2B5EF4-FFF2-40B4-BE49-F238E27FC236}">
                <a16:creationId xmlns:a16="http://schemas.microsoft.com/office/drawing/2014/main" id="{512A06FF-66E5-EE47-112C-3BF4F31A4C0C}"/>
              </a:ext>
            </a:extLst>
          </p:cNvPr>
          <p:cNvSpPr txBox="1"/>
          <p:nvPr/>
        </p:nvSpPr>
        <p:spPr>
          <a:xfrm>
            <a:off x="835633" y="552676"/>
            <a:ext cx="12529638" cy="584775"/>
          </a:xfrm>
          <a:prstGeom prst="rect">
            <a:avLst/>
          </a:prstGeom>
          <a:noFill/>
        </p:spPr>
        <p:txBody>
          <a:bodyPr wrap="square">
            <a:spAutoFit/>
          </a:bodyPr>
          <a:lstStyle/>
          <a:p>
            <a:r>
              <a:rPr lang="en-US" sz="3200" b="1" dirty="0"/>
              <a:t>Age constraints from volatile element depletion &amp; core formation</a:t>
            </a:r>
            <a:endParaRPr lang="en-US" sz="3200" dirty="0"/>
          </a:p>
        </p:txBody>
      </p:sp>
      <p:pic>
        <p:nvPicPr>
          <p:cNvPr id="5" name="图片 4">
            <a:extLst>
              <a:ext uri="{FF2B5EF4-FFF2-40B4-BE49-F238E27FC236}">
                <a16:creationId xmlns:a16="http://schemas.microsoft.com/office/drawing/2014/main" id="{6002C81A-6586-3461-B606-A0BF78446829}"/>
              </a:ext>
            </a:extLst>
          </p:cNvPr>
          <p:cNvPicPr>
            <a:picLocks noChangeAspect="1"/>
          </p:cNvPicPr>
          <p:nvPr/>
        </p:nvPicPr>
        <p:blipFill>
          <a:blip r:embed="rId3"/>
          <a:stretch>
            <a:fillRect/>
          </a:stretch>
        </p:blipFill>
        <p:spPr>
          <a:xfrm>
            <a:off x="5618901" y="2257143"/>
            <a:ext cx="6573099" cy="4266748"/>
          </a:xfrm>
          <a:prstGeom prst="rect">
            <a:avLst/>
          </a:prstGeom>
        </p:spPr>
      </p:pic>
      <p:sp>
        <p:nvSpPr>
          <p:cNvPr id="8" name="TextBox 36">
            <a:extLst>
              <a:ext uri="{FF2B5EF4-FFF2-40B4-BE49-F238E27FC236}">
                <a16:creationId xmlns:a16="http://schemas.microsoft.com/office/drawing/2014/main" id="{59DF924A-6A7E-F219-5E7F-9892FCBC0EEE}"/>
              </a:ext>
            </a:extLst>
          </p:cNvPr>
          <p:cNvSpPr txBox="1"/>
          <p:nvPr/>
        </p:nvSpPr>
        <p:spPr>
          <a:xfrm>
            <a:off x="944777" y="2464362"/>
            <a:ext cx="4674124" cy="3754874"/>
          </a:xfrm>
          <a:prstGeom prst="rect">
            <a:avLst/>
          </a:prstGeom>
          <a:noFill/>
        </p:spPr>
        <p:txBody>
          <a:bodyPr wrap="square">
            <a:spAutoFit/>
          </a:body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 and (b) can happen before planet formation.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All three can be caused by later high-temperature events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1400" dirty="0"/>
              <a:t>(a) results in volatile-refractory </a:t>
            </a:r>
          </a:p>
          <a:p>
            <a:r>
              <a:rPr lang="en-US" sz="1400" dirty="0"/>
              <a:t>element fractionation </a:t>
            </a:r>
          </a:p>
          <a:p>
            <a:endParaRPr lang="en-US" sz="1400" dirty="0"/>
          </a:p>
          <a:p>
            <a:pPr marL="285750" indent="-285750">
              <a:buFont typeface="Arial" panose="020B0604020202020204" pitchFamily="34" charset="0"/>
              <a:buChar char="•"/>
            </a:pPr>
            <a:r>
              <a:rPr lang="en-US" sz="1400" dirty="0"/>
              <a:t>(b) results in lithophile-siderophile/</a:t>
            </a:r>
          </a:p>
          <a:p>
            <a:r>
              <a:rPr lang="en-US" sz="1400" dirty="0"/>
              <a:t>chalcophile element fractionation </a:t>
            </a:r>
          </a:p>
          <a:p>
            <a:endParaRPr lang="en-US" sz="1400" dirty="0"/>
          </a:p>
          <a:p>
            <a:pPr marL="285750" indent="-285750">
              <a:buFont typeface="Arial" panose="020B0604020202020204" pitchFamily="34" charset="0"/>
              <a:buChar char="•"/>
            </a:pPr>
            <a:r>
              <a:rPr lang="en-US" sz="1400" dirty="0"/>
              <a:t>(c) results in lithophile element fractionation</a:t>
            </a:r>
          </a:p>
        </p:txBody>
      </p:sp>
    </p:spTree>
    <p:extLst>
      <p:ext uri="{BB962C8B-B14F-4D97-AF65-F5344CB8AC3E}">
        <p14:creationId xmlns:p14="http://schemas.microsoft.com/office/powerpoint/2010/main" val="521086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7">
            <a:extLst>
              <a:ext uri="{FF2B5EF4-FFF2-40B4-BE49-F238E27FC236}">
                <a16:creationId xmlns:a16="http://schemas.microsoft.com/office/drawing/2014/main" id="{512A06FF-66E5-EE47-112C-3BF4F31A4C0C}"/>
              </a:ext>
            </a:extLst>
          </p:cNvPr>
          <p:cNvSpPr txBox="1"/>
          <p:nvPr/>
        </p:nvSpPr>
        <p:spPr>
          <a:xfrm>
            <a:off x="835633" y="552676"/>
            <a:ext cx="12529638" cy="584775"/>
          </a:xfrm>
          <a:prstGeom prst="rect">
            <a:avLst/>
          </a:prstGeom>
          <a:noFill/>
        </p:spPr>
        <p:txBody>
          <a:bodyPr wrap="square">
            <a:spAutoFit/>
          </a:bodyPr>
          <a:lstStyle/>
          <a:p>
            <a:r>
              <a:rPr lang="en-US" sz="3200" b="1" dirty="0"/>
              <a:t>Volatile Element Depletion</a:t>
            </a:r>
            <a:endParaRPr lang="en-US" sz="3200" dirty="0"/>
          </a:p>
        </p:txBody>
      </p:sp>
      <p:sp>
        <p:nvSpPr>
          <p:cNvPr id="8" name="TextBox 36">
            <a:extLst>
              <a:ext uri="{FF2B5EF4-FFF2-40B4-BE49-F238E27FC236}">
                <a16:creationId xmlns:a16="http://schemas.microsoft.com/office/drawing/2014/main" id="{59DF924A-6A7E-F219-5E7F-9892FCBC0EEE}"/>
              </a:ext>
            </a:extLst>
          </p:cNvPr>
          <p:cNvSpPr txBox="1"/>
          <p:nvPr/>
        </p:nvSpPr>
        <p:spPr>
          <a:xfrm>
            <a:off x="926926" y="1137451"/>
            <a:ext cx="10205362" cy="1200329"/>
          </a:xfrm>
          <a:prstGeom prst="rect">
            <a:avLst/>
          </a:prstGeom>
          <a:noFill/>
        </p:spPr>
        <p:txBody>
          <a:bodyPr wrap="square">
            <a:spAutoFit/>
          </a:bodyPr>
          <a:lstStyle/>
          <a:p>
            <a:pPr marL="285750" indent="-285750">
              <a:buFont typeface="Arial" panose="020B0604020202020204" pitchFamily="34" charset="0"/>
              <a:buChar char="•"/>
            </a:pPr>
            <a:r>
              <a:rPr lang="en-US" sz="2400" dirty="0"/>
              <a:t>The Rb-Sr model age calculated for the initial </a:t>
            </a:r>
            <a:r>
              <a:rPr lang="en-US" sz="2400" baseline="30000" dirty="0"/>
              <a:t>87</a:t>
            </a:r>
            <a:r>
              <a:rPr lang="en-US" sz="2400" dirty="0"/>
              <a:t>Sr/</a:t>
            </a:r>
            <a:r>
              <a:rPr lang="en-US" sz="2400" baseline="30000" dirty="0"/>
              <a:t>86</a:t>
            </a:r>
            <a:r>
              <a:rPr lang="en-US" sz="2400" dirty="0"/>
              <a:t>Sr of plagioclase from anorthosite 60025 (dark blue square) is </a:t>
            </a:r>
            <a:r>
              <a:rPr lang="en-US" sz="2400" dirty="0">
                <a:solidFill>
                  <a:srgbClr val="FF0000"/>
                </a:solidFill>
              </a:rPr>
              <a:t>4.566 </a:t>
            </a:r>
            <a:r>
              <a:rPr lang="en-US" sz="2400" dirty="0" err="1">
                <a:solidFill>
                  <a:srgbClr val="FF0000"/>
                </a:solidFill>
              </a:rPr>
              <a:t>Gyr</a:t>
            </a:r>
            <a:r>
              <a:rPr lang="en-US" sz="2400" dirty="0">
                <a:solidFill>
                  <a:srgbClr val="FF0000"/>
                </a:solidFill>
              </a:rPr>
              <a:t> </a:t>
            </a:r>
            <a:r>
              <a:rPr lang="en-US" sz="2400" dirty="0"/>
              <a:t>while that for a pyroxene from the Barberton komatiites (red triangle) is </a:t>
            </a:r>
            <a:r>
              <a:rPr lang="en-US" sz="2400" dirty="0">
                <a:solidFill>
                  <a:srgbClr val="FF0000"/>
                </a:solidFill>
              </a:rPr>
              <a:t>4.561 </a:t>
            </a:r>
            <a:r>
              <a:rPr lang="en-US" sz="2400" dirty="0" err="1">
                <a:solidFill>
                  <a:srgbClr val="FF0000"/>
                </a:solidFill>
              </a:rPr>
              <a:t>Gyr</a:t>
            </a:r>
            <a:r>
              <a:rPr lang="en-US" sz="2400" dirty="0"/>
              <a:t>.</a:t>
            </a:r>
          </a:p>
        </p:txBody>
      </p:sp>
      <p:pic>
        <p:nvPicPr>
          <p:cNvPr id="11" name="图片 10">
            <a:extLst>
              <a:ext uri="{FF2B5EF4-FFF2-40B4-BE49-F238E27FC236}">
                <a16:creationId xmlns:a16="http://schemas.microsoft.com/office/drawing/2014/main" id="{356995C0-8D01-D02C-A1D4-EDD45B0F6FDB}"/>
              </a:ext>
            </a:extLst>
          </p:cNvPr>
          <p:cNvPicPr>
            <a:picLocks noChangeAspect="1"/>
          </p:cNvPicPr>
          <p:nvPr/>
        </p:nvPicPr>
        <p:blipFill>
          <a:blip r:embed="rId3"/>
          <a:stretch>
            <a:fillRect/>
          </a:stretch>
        </p:blipFill>
        <p:spPr>
          <a:xfrm>
            <a:off x="2414453" y="2265945"/>
            <a:ext cx="7063101" cy="3740561"/>
          </a:xfrm>
          <a:prstGeom prst="rect">
            <a:avLst/>
          </a:prstGeom>
        </p:spPr>
      </p:pic>
      <p:sp>
        <p:nvSpPr>
          <p:cNvPr id="4" name="文本框 3">
            <a:extLst>
              <a:ext uri="{FF2B5EF4-FFF2-40B4-BE49-F238E27FC236}">
                <a16:creationId xmlns:a16="http://schemas.microsoft.com/office/drawing/2014/main" id="{FC9B8038-3B8A-E302-0CE1-44B1A4587603}"/>
              </a:ext>
            </a:extLst>
          </p:cNvPr>
          <p:cNvSpPr txBox="1"/>
          <p:nvPr/>
        </p:nvSpPr>
        <p:spPr>
          <a:xfrm>
            <a:off x="585976" y="5934670"/>
            <a:ext cx="10546312" cy="923330"/>
          </a:xfrm>
          <a:prstGeom prst="rect">
            <a:avLst/>
          </a:prstGeom>
          <a:noFill/>
        </p:spPr>
        <p:txBody>
          <a:bodyPr wrap="square">
            <a:spAutoFit/>
          </a:bodyPr>
          <a:lstStyle/>
          <a:p>
            <a:pPr marL="285750" indent="-285750">
              <a:buFont typeface="Arial" panose="020B0604020202020204" pitchFamily="34" charset="0"/>
              <a:buChar char="•"/>
            </a:pPr>
            <a:r>
              <a:rPr lang="en-US" sz="1800" dirty="0"/>
              <a:t>The ages based on examination of the timing of volatile-refractory element separation most likely date events occurring during the earliest stages of formation of solids in the protoplanetary disk rather than events associated with terrestrial planet and Moon formation.</a:t>
            </a:r>
          </a:p>
        </p:txBody>
      </p:sp>
    </p:spTree>
    <p:extLst>
      <p:ext uri="{BB962C8B-B14F-4D97-AF65-F5344CB8AC3E}">
        <p14:creationId xmlns:p14="http://schemas.microsoft.com/office/powerpoint/2010/main" val="88007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7">
            <a:extLst>
              <a:ext uri="{FF2B5EF4-FFF2-40B4-BE49-F238E27FC236}">
                <a16:creationId xmlns:a16="http://schemas.microsoft.com/office/drawing/2014/main" id="{512A06FF-66E5-EE47-112C-3BF4F31A4C0C}"/>
              </a:ext>
            </a:extLst>
          </p:cNvPr>
          <p:cNvSpPr txBox="1"/>
          <p:nvPr/>
        </p:nvSpPr>
        <p:spPr>
          <a:xfrm>
            <a:off x="835633" y="552676"/>
            <a:ext cx="12529638" cy="1077218"/>
          </a:xfrm>
          <a:prstGeom prst="rect">
            <a:avLst/>
          </a:prstGeom>
          <a:noFill/>
        </p:spPr>
        <p:txBody>
          <a:bodyPr wrap="square">
            <a:spAutoFit/>
          </a:bodyPr>
          <a:lstStyle/>
          <a:p>
            <a:r>
              <a:rPr lang="en-US" sz="3200" b="1" dirty="0"/>
              <a:t>Core Formation</a:t>
            </a:r>
          </a:p>
          <a:p>
            <a:endParaRPr lang="en-US" sz="3200" dirty="0"/>
          </a:p>
        </p:txBody>
      </p:sp>
      <p:sp>
        <p:nvSpPr>
          <p:cNvPr id="8" name="TextBox 36">
            <a:extLst>
              <a:ext uri="{FF2B5EF4-FFF2-40B4-BE49-F238E27FC236}">
                <a16:creationId xmlns:a16="http://schemas.microsoft.com/office/drawing/2014/main" id="{59DF924A-6A7E-F219-5E7F-9892FCBC0EEE}"/>
              </a:ext>
            </a:extLst>
          </p:cNvPr>
          <p:cNvSpPr txBox="1"/>
          <p:nvPr/>
        </p:nvSpPr>
        <p:spPr>
          <a:xfrm>
            <a:off x="665512" y="1629894"/>
            <a:ext cx="11102236" cy="3416320"/>
          </a:xfrm>
          <a:prstGeom prst="rect">
            <a:avLst/>
          </a:prstGeom>
          <a:noFill/>
        </p:spPr>
        <p:txBody>
          <a:bodyPr wrap="square">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Given the relatively small size of the core of the Moon, core-mantle separation on the Moon likely did not leave as large a chemical imprint as it did on Earth or on a differentiated planetary embryo (Theia?).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For this reason, much like the case for the Moon’s depletion in volatile elements, addressing whether the chemical and isotopic signatures of core formation recorded in lunar samples reflect core formation on the Moon or on the precursors from which it was derived is critical but elusive.</a:t>
            </a:r>
          </a:p>
        </p:txBody>
      </p:sp>
    </p:spTree>
    <p:extLst>
      <p:ext uri="{BB962C8B-B14F-4D97-AF65-F5344CB8AC3E}">
        <p14:creationId xmlns:p14="http://schemas.microsoft.com/office/powerpoint/2010/main" val="2620682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7">
            <a:extLst>
              <a:ext uri="{FF2B5EF4-FFF2-40B4-BE49-F238E27FC236}">
                <a16:creationId xmlns:a16="http://schemas.microsoft.com/office/drawing/2014/main" id="{512A06FF-66E5-EE47-112C-3BF4F31A4C0C}"/>
              </a:ext>
            </a:extLst>
          </p:cNvPr>
          <p:cNvSpPr txBox="1"/>
          <p:nvPr/>
        </p:nvSpPr>
        <p:spPr>
          <a:xfrm>
            <a:off x="835633" y="552676"/>
            <a:ext cx="12529638" cy="584775"/>
          </a:xfrm>
          <a:prstGeom prst="rect">
            <a:avLst/>
          </a:prstGeom>
          <a:noFill/>
        </p:spPr>
        <p:txBody>
          <a:bodyPr wrap="square">
            <a:spAutoFit/>
          </a:bodyPr>
          <a:lstStyle/>
          <a:p>
            <a:r>
              <a:rPr lang="en-US" sz="3200" b="1" dirty="0"/>
              <a:t>Age constraints from magma ocean crystallization</a:t>
            </a:r>
            <a:endParaRPr lang="en-US" sz="3200" dirty="0"/>
          </a:p>
        </p:txBody>
      </p:sp>
      <p:sp>
        <p:nvSpPr>
          <p:cNvPr id="8" name="TextBox 36">
            <a:extLst>
              <a:ext uri="{FF2B5EF4-FFF2-40B4-BE49-F238E27FC236}">
                <a16:creationId xmlns:a16="http://schemas.microsoft.com/office/drawing/2014/main" id="{59DF924A-6A7E-F219-5E7F-9892FCBC0EEE}"/>
              </a:ext>
            </a:extLst>
          </p:cNvPr>
          <p:cNvSpPr txBox="1"/>
          <p:nvPr/>
        </p:nvSpPr>
        <p:spPr>
          <a:xfrm>
            <a:off x="835633" y="1253858"/>
            <a:ext cx="11102236" cy="461665"/>
          </a:xfrm>
          <a:prstGeom prst="rect">
            <a:avLst/>
          </a:prstGeom>
          <a:noFill/>
        </p:spPr>
        <p:txBody>
          <a:bodyPr wrap="square">
            <a:spAutoFit/>
          </a:bodyPr>
          <a:lstStyle/>
          <a:p>
            <a:pPr marL="285750" indent="-285750">
              <a:buFont typeface="Arial" panose="020B0604020202020204" pitchFamily="34" charset="0"/>
              <a:buChar char="•"/>
            </a:pPr>
            <a:r>
              <a:rPr lang="en-US" sz="2400" dirty="0"/>
              <a:t>Petrogenetic Models for the Differentiation of the Moon</a:t>
            </a:r>
          </a:p>
        </p:txBody>
      </p:sp>
      <p:pic>
        <p:nvPicPr>
          <p:cNvPr id="4" name="图片 3">
            <a:extLst>
              <a:ext uri="{FF2B5EF4-FFF2-40B4-BE49-F238E27FC236}">
                <a16:creationId xmlns:a16="http://schemas.microsoft.com/office/drawing/2014/main" id="{42FFF7D7-1767-D2E1-44A7-C5FED9DA357E}"/>
              </a:ext>
            </a:extLst>
          </p:cNvPr>
          <p:cNvPicPr>
            <a:picLocks noChangeAspect="1"/>
          </p:cNvPicPr>
          <p:nvPr/>
        </p:nvPicPr>
        <p:blipFill>
          <a:blip r:embed="rId3"/>
          <a:stretch>
            <a:fillRect/>
          </a:stretch>
        </p:blipFill>
        <p:spPr>
          <a:xfrm>
            <a:off x="4954772" y="2655920"/>
            <a:ext cx="5657762" cy="3649404"/>
          </a:xfrm>
          <a:prstGeom prst="rect">
            <a:avLst/>
          </a:prstGeom>
        </p:spPr>
      </p:pic>
      <p:sp>
        <p:nvSpPr>
          <p:cNvPr id="6" name="文本框 5">
            <a:extLst>
              <a:ext uri="{FF2B5EF4-FFF2-40B4-BE49-F238E27FC236}">
                <a16:creationId xmlns:a16="http://schemas.microsoft.com/office/drawing/2014/main" id="{10088712-4EF7-B473-C46E-17DB2218837F}"/>
              </a:ext>
            </a:extLst>
          </p:cNvPr>
          <p:cNvSpPr txBox="1"/>
          <p:nvPr/>
        </p:nvSpPr>
        <p:spPr>
          <a:xfrm>
            <a:off x="1016030" y="3260115"/>
            <a:ext cx="3968347" cy="2862322"/>
          </a:xfrm>
          <a:prstGeom prst="rect">
            <a:avLst/>
          </a:prstGeom>
          <a:noFill/>
        </p:spPr>
        <p:txBody>
          <a:bodyPr wrap="square">
            <a:spAutoFit/>
          </a:bodyPr>
          <a:lstStyle/>
          <a:p>
            <a:r>
              <a:rPr lang="en-US" sz="2000" dirty="0">
                <a:ea typeface="微软雅黑" panose="020B0503020204020204" pitchFamily="34" charset="-122"/>
              </a:rPr>
              <a:t>Based on the sequence of LMO crystallization, the age of solidification of the LMO have focused on defining the formation age of (a) LMO mafic cumulates, (b) ferroan anorthosite crust, and (c) </a:t>
            </a:r>
            <a:r>
              <a:rPr lang="en-US" sz="2000" dirty="0" err="1">
                <a:ea typeface="微软雅黑" panose="020B0503020204020204" pitchFamily="34" charset="-122"/>
              </a:rPr>
              <a:t>urKREEP</a:t>
            </a:r>
            <a:r>
              <a:rPr lang="en-US" sz="2000" dirty="0">
                <a:ea typeface="微软雅黑" panose="020B0503020204020204" pitchFamily="34" charset="-122"/>
              </a:rPr>
              <a:t> </a:t>
            </a:r>
            <a:r>
              <a:rPr lang="en-US" sz="2000" dirty="0"/>
              <a:t>(uniform residuum K, rare earth elements, and P which are </a:t>
            </a:r>
            <a:r>
              <a:rPr lang="en-US" sz="2000" dirty="0" err="1"/>
              <a:t>latestage</a:t>
            </a:r>
            <a:r>
              <a:rPr lang="en-US" sz="2000" dirty="0"/>
              <a:t> crystallization products)</a:t>
            </a:r>
            <a:r>
              <a:rPr lang="en-US" sz="2000" dirty="0">
                <a:ea typeface="微软雅黑" panose="020B0503020204020204" pitchFamily="34" charset="-122"/>
              </a:rPr>
              <a:t>.</a:t>
            </a:r>
          </a:p>
        </p:txBody>
      </p:sp>
      <p:sp>
        <p:nvSpPr>
          <p:cNvPr id="9" name="文本框 8">
            <a:extLst>
              <a:ext uri="{FF2B5EF4-FFF2-40B4-BE49-F238E27FC236}">
                <a16:creationId xmlns:a16="http://schemas.microsoft.com/office/drawing/2014/main" id="{DEC6BAA5-71BB-093C-6179-3EBB0097B643}"/>
              </a:ext>
            </a:extLst>
          </p:cNvPr>
          <p:cNvSpPr txBox="1"/>
          <p:nvPr/>
        </p:nvSpPr>
        <p:spPr>
          <a:xfrm>
            <a:off x="1016030" y="1831930"/>
            <a:ext cx="10424602" cy="1200329"/>
          </a:xfrm>
          <a:prstGeom prst="rect">
            <a:avLst/>
          </a:prstGeom>
          <a:noFill/>
        </p:spPr>
        <p:txBody>
          <a:bodyPr wrap="square">
            <a:spAutoFit/>
          </a:bodyPr>
          <a:lstStyle/>
          <a:p>
            <a:r>
              <a:rPr lang="en-US" sz="2400" dirty="0"/>
              <a:t>The chemical differentiation that occurs through the crystallization of a magma ocean yields a strong signal that can potentially be deciphered using radioactive chronometers.</a:t>
            </a:r>
          </a:p>
        </p:txBody>
      </p:sp>
    </p:spTree>
    <p:extLst>
      <p:ext uri="{BB962C8B-B14F-4D97-AF65-F5344CB8AC3E}">
        <p14:creationId xmlns:p14="http://schemas.microsoft.com/office/powerpoint/2010/main" val="266776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7">
            <a:extLst>
              <a:ext uri="{FF2B5EF4-FFF2-40B4-BE49-F238E27FC236}">
                <a16:creationId xmlns:a16="http://schemas.microsoft.com/office/drawing/2014/main" id="{512A06FF-66E5-EE47-112C-3BF4F31A4C0C}"/>
              </a:ext>
            </a:extLst>
          </p:cNvPr>
          <p:cNvSpPr txBox="1"/>
          <p:nvPr/>
        </p:nvSpPr>
        <p:spPr>
          <a:xfrm>
            <a:off x="835633" y="552676"/>
            <a:ext cx="12529638" cy="584775"/>
          </a:xfrm>
          <a:prstGeom prst="rect">
            <a:avLst/>
          </a:prstGeom>
          <a:noFill/>
        </p:spPr>
        <p:txBody>
          <a:bodyPr wrap="square">
            <a:spAutoFit/>
          </a:bodyPr>
          <a:lstStyle/>
          <a:p>
            <a:r>
              <a:rPr lang="en-US" sz="3200" b="1" dirty="0"/>
              <a:t>Age constraints from magma ocean crystallization</a:t>
            </a:r>
            <a:endParaRPr lang="en-US" sz="3200" dirty="0"/>
          </a:p>
        </p:txBody>
      </p:sp>
      <p:pic>
        <p:nvPicPr>
          <p:cNvPr id="5" name="图片 4">
            <a:extLst>
              <a:ext uri="{FF2B5EF4-FFF2-40B4-BE49-F238E27FC236}">
                <a16:creationId xmlns:a16="http://schemas.microsoft.com/office/drawing/2014/main" id="{37D7DFA7-8264-9B38-3CBB-573245146545}"/>
              </a:ext>
            </a:extLst>
          </p:cNvPr>
          <p:cNvPicPr>
            <a:picLocks noChangeAspect="1"/>
          </p:cNvPicPr>
          <p:nvPr/>
        </p:nvPicPr>
        <p:blipFill>
          <a:blip r:embed="rId3"/>
          <a:stretch>
            <a:fillRect/>
          </a:stretch>
        </p:blipFill>
        <p:spPr>
          <a:xfrm>
            <a:off x="3876847" y="2296388"/>
            <a:ext cx="7861497" cy="3849833"/>
          </a:xfrm>
          <a:prstGeom prst="rect">
            <a:avLst/>
          </a:prstGeom>
        </p:spPr>
      </p:pic>
      <p:sp>
        <p:nvSpPr>
          <p:cNvPr id="13" name="文本框 12">
            <a:extLst>
              <a:ext uri="{FF2B5EF4-FFF2-40B4-BE49-F238E27FC236}">
                <a16:creationId xmlns:a16="http://schemas.microsoft.com/office/drawing/2014/main" id="{CB5D077B-6EE0-CA53-94E0-72EA314C0377}"/>
              </a:ext>
            </a:extLst>
          </p:cNvPr>
          <p:cNvSpPr txBox="1"/>
          <p:nvPr/>
        </p:nvSpPr>
        <p:spPr>
          <a:xfrm>
            <a:off x="835633" y="1253858"/>
            <a:ext cx="10902711" cy="830997"/>
          </a:xfrm>
          <a:prstGeom prst="rect">
            <a:avLst/>
          </a:prstGeom>
          <a:noFill/>
        </p:spPr>
        <p:txBody>
          <a:bodyPr wrap="square">
            <a:spAutoFit/>
          </a:bodyPr>
          <a:lstStyle/>
          <a:p>
            <a:r>
              <a:rPr lang="en-US" sz="2400" dirty="0"/>
              <a:t>Two aspects of LMO evolution affect the translation of sample ages to determine the age of the Moon:</a:t>
            </a:r>
          </a:p>
        </p:txBody>
      </p:sp>
      <p:sp>
        <p:nvSpPr>
          <p:cNvPr id="15" name="文本框 14">
            <a:extLst>
              <a:ext uri="{FF2B5EF4-FFF2-40B4-BE49-F238E27FC236}">
                <a16:creationId xmlns:a16="http://schemas.microsoft.com/office/drawing/2014/main" id="{CF72472F-02D3-9D72-33E1-9375B085B575}"/>
              </a:ext>
            </a:extLst>
          </p:cNvPr>
          <p:cNvSpPr txBox="1"/>
          <p:nvPr/>
        </p:nvSpPr>
        <p:spPr>
          <a:xfrm>
            <a:off x="835634" y="2296388"/>
            <a:ext cx="2960190" cy="3816429"/>
          </a:xfrm>
          <a:prstGeom prst="rect">
            <a:avLst/>
          </a:prstGeom>
          <a:noFill/>
        </p:spPr>
        <p:txBody>
          <a:bodyPr wrap="square">
            <a:spAutoFit/>
          </a:bodyPr>
          <a:lstStyle/>
          <a:p>
            <a:pPr>
              <a:buAutoNum type="arabicParenR"/>
            </a:pPr>
            <a:r>
              <a:rPr lang="en-US" sz="2200" dirty="0"/>
              <a:t> whether LMO crystallization causes an overturn of the cumulate pile,</a:t>
            </a:r>
          </a:p>
          <a:p>
            <a:pPr marL="457200" indent="-457200">
              <a:buAutoNum type="arabicParenR"/>
            </a:pPr>
            <a:endParaRPr lang="en-US" sz="2200" dirty="0"/>
          </a:p>
          <a:p>
            <a:r>
              <a:rPr lang="en-US" sz="2200" dirty="0"/>
              <a:t>2) the duration required to completely crystallize the LMO (different cooling and dynamic models for the evolution of the LMO )</a:t>
            </a:r>
          </a:p>
        </p:txBody>
      </p:sp>
    </p:spTree>
    <p:extLst>
      <p:ext uri="{BB962C8B-B14F-4D97-AF65-F5344CB8AC3E}">
        <p14:creationId xmlns:p14="http://schemas.microsoft.com/office/powerpoint/2010/main" val="3597940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7">
            <a:extLst>
              <a:ext uri="{FF2B5EF4-FFF2-40B4-BE49-F238E27FC236}">
                <a16:creationId xmlns:a16="http://schemas.microsoft.com/office/drawing/2014/main" id="{512A06FF-66E5-EE47-112C-3BF4F31A4C0C}"/>
              </a:ext>
            </a:extLst>
          </p:cNvPr>
          <p:cNvSpPr txBox="1"/>
          <p:nvPr/>
        </p:nvSpPr>
        <p:spPr>
          <a:xfrm>
            <a:off x="835633" y="552676"/>
            <a:ext cx="12529638" cy="584775"/>
          </a:xfrm>
          <a:prstGeom prst="rect">
            <a:avLst/>
          </a:prstGeom>
          <a:noFill/>
        </p:spPr>
        <p:txBody>
          <a:bodyPr wrap="square">
            <a:spAutoFit/>
          </a:bodyPr>
          <a:lstStyle/>
          <a:p>
            <a:r>
              <a:rPr lang="en-US" sz="3200" b="1" dirty="0"/>
              <a:t>Differentiation age of the moon</a:t>
            </a:r>
            <a:endParaRPr lang="en-US" sz="3200" dirty="0"/>
          </a:p>
        </p:txBody>
      </p:sp>
      <p:pic>
        <p:nvPicPr>
          <p:cNvPr id="7" name="图片 6">
            <a:extLst>
              <a:ext uri="{FF2B5EF4-FFF2-40B4-BE49-F238E27FC236}">
                <a16:creationId xmlns:a16="http://schemas.microsoft.com/office/drawing/2014/main" id="{3B741660-3DF1-5547-D29D-A145D12DC127}"/>
              </a:ext>
            </a:extLst>
          </p:cNvPr>
          <p:cNvPicPr>
            <a:picLocks noChangeAspect="1"/>
          </p:cNvPicPr>
          <p:nvPr/>
        </p:nvPicPr>
        <p:blipFill>
          <a:blip r:embed="rId3"/>
          <a:stretch>
            <a:fillRect/>
          </a:stretch>
        </p:blipFill>
        <p:spPr>
          <a:xfrm>
            <a:off x="6602819" y="2188599"/>
            <a:ext cx="5346210" cy="3745984"/>
          </a:xfrm>
          <a:prstGeom prst="rect">
            <a:avLst/>
          </a:prstGeom>
        </p:spPr>
      </p:pic>
      <p:sp>
        <p:nvSpPr>
          <p:cNvPr id="10" name="文本框 9">
            <a:extLst>
              <a:ext uri="{FF2B5EF4-FFF2-40B4-BE49-F238E27FC236}">
                <a16:creationId xmlns:a16="http://schemas.microsoft.com/office/drawing/2014/main" id="{901BE0AE-6B5A-11C1-0D71-C6B9D99FF409}"/>
              </a:ext>
            </a:extLst>
          </p:cNvPr>
          <p:cNvSpPr txBox="1"/>
          <p:nvPr/>
        </p:nvSpPr>
        <p:spPr>
          <a:xfrm>
            <a:off x="1002119" y="2455628"/>
            <a:ext cx="5600700" cy="3046988"/>
          </a:xfrm>
          <a:prstGeom prst="rect">
            <a:avLst/>
          </a:prstGeom>
          <a:noFill/>
        </p:spPr>
        <p:txBody>
          <a:bodyPr wrap="square">
            <a:spAutoFit/>
          </a:bodyPr>
          <a:lstStyle/>
          <a:p>
            <a:r>
              <a:rPr lang="en-US" sz="2400" dirty="0"/>
              <a:t>Hf (hafnium)-W (tungsten) system could provide precise age constraints on planetesimal-scale differentiation events if they occurred within a few million years of Solar System formation. </a:t>
            </a:r>
          </a:p>
          <a:p>
            <a:endParaRPr lang="en-US" sz="2400" dirty="0"/>
          </a:p>
          <a:p>
            <a:r>
              <a:rPr lang="en-US" sz="2400" dirty="0"/>
              <a:t>It provides an upper limit to the time of magma ocean differentiation of </a:t>
            </a:r>
            <a:r>
              <a:rPr lang="en-US" sz="2400" dirty="0">
                <a:solidFill>
                  <a:srgbClr val="FF0000"/>
                </a:solidFill>
              </a:rPr>
              <a:t>4.50 </a:t>
            </a:r>
            <a:r>
              <a:rPr lang="en-US" sz="2400" dirty="0" err="1">
                <a:solidFill>
                  <a:srgbClr val="FF0000"/>
                </a:solidFill>
              </a:rPr>
              <a:t>Gyr</a:t>
            </a:r>
            <a:r>
              <a:rPr lang="en-US" sz="2400" dirty="0"/>
              <a:t>.</a:t>
            </a:r>
          </a:p>
        </p:txBody>
      </p:sp>
      <p:sp>
        <p:nvSpPr>
          <p:cNvPr id="11" name="文本框 10">
            <a:extLst>
              <a:ext uri="{FF2B5EF4-FFF2-40B4-BE49-F238E27FC236}">
                <a16:creationId xmlns:a16="http://schemas.microsoft.com/office/drawing/2014/main" id="{36759257-0945-370B-A2B0-4C228514953A}"/>
              </a:ext>
            </a:extLst>
          </p:cNvPr>
          <p:cNvSpPr txBox="1"/>
          <p:nvPr/>
        </p:nvSpPr>
        <p:spPr>
          <a:xfrm>
            <a:off x="835633" y="1314955"/>
            <a:ext cx="6682562" cy="461665"/>
          </a:xfrm>
          <a:prstGeom prst="rect">
            <a:avLst/>
          </a:prstGeom>
          <a:noFill/>
        </p:spPr>
        <p:txBody>
          <a:bodyPr wrap="square">
            <a:spAutoFit/>
          </a:bodyPr>
          <a:lstStyle/>
          <a:p>
            <a:r>
              <a:rPr lang="en-US" sz="2400" dirty="0"/>
              <a:t>(1) The age of mafic lunar magma ocean cumulates</a:t>
            </a:r>
          </a:p>
        </p:txBody>
      </p:sp>
    </p:spTree>
    <p:extLst>
      <p:ext uri="{BB962C8B-B14F-4D97-AF65-F5344CB8AC3E}">
        <p14:creationId xmlns:p14="http://schemas.microsoft.com/office/powerpoint/2010/main" val="736077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7">
            <a:extLst>
              <a:ext uri="{FF2B5EF4-FFF2-40B4-BE49-F238E27FC236}">
                <a16:creationId xmlns:a16="http://schemas.microsoft.com/office/drawing/2014/main" id="{512A06FF-66E5-EE47-112C-3BF4F31A4C0C}"/>
              </a:ext>
            </a:extLst>
          </p:cNvPr>
          <p:cNvSpPr txBox="1"/>
          <p:nvPr/>
        </p:nvSpPr>
        <p:spPr>
          <a:xfrm>
            <a:off x="835633" y="552676"/>
            <a:ext cx="12529638" cy="584775"/>
          </a:xfrm>
          <a:prstGeom prst="rect">
            <a:avLst/>
          </a:prstGeom>
          <a:noFill/>
        </p:spPr>
        <p:txBody>
          <a:bodyPr wrap="square">
            <a:spAutoFit/>
          </a:bodyPr>
          <a:lstStyle/>
          <a:p>
            <a:r>
              <a:rPr lang="en-US" sz="3200" b="1" dirty="0"/>
              <a:t>Differentiation age of the moon</a:t>
            </a:r>
            <a:endParaRPr lang="en-US" sz="3200" dirty="0"/>
          </a:p>
        </p:txBody>
      </p:sp>
      <p:sp>
        <p:nvSpPr>
          <p:cNvPr id="10" name="文本框 9">
            <a:extLst>
              <a:ext uri="{FF2B5EF4-FFF2-40B4-BE49-F238E27FC236}">
                <a16:creationId xmlns:a16="http://schemas.microsoft.com/office/drawing/2014/main" id="{901BE0AE-6B5A-11C1-0D71-C6B9D99FF409}"/>
              </a:ext>
            </a:extLst>
          </p:cNvPr>
          <p:cNvSpPr txBox="1"/>
          <p:nvPr/>
        </p:nvSpPr>
        <p:spPr>
          <a:xfrm>
            <a:off x="947812" y="2797904"/>
            <a:ext cx="5600700" cy="3416320"/>
          </a:xfrm>
          <a:prstGeom prst="rect">
            <a:avLst/>
          </a:prstGeom>
          <a:noFill/>
        </p:spPr>
        <p:txBody>
          <a:bodyPr wrap="square">
            <a:spAutoFit/>
          </a:bodyPr>
          <a:lstStyle/>
          <a:p>
            <a:r>
              <a:rPr lang="en-US" sz="2400" dirty="0"/>
              <a:t>The most widely applied short-lived system for lunar studies is based on the decay of </a:t>
            </a:r>
            <a:r>
              <a:rPr lang="en-US" sz="2400" baseline="30000" dirty="0"/>
              <a:t>146</a:t>
            </a:r>
            <a:r>
              <a:rPr lang="en-US" sz="2400" dirty="0"/>
              <a:t>Sm (samarium) to </a:t>
            </a:r>
            <a:r>
              <a:rPr lang="en-US" sz="2400" baseline="30000" dirty="0"/>
              <a:t>142</a:t>
            </a:r>
            <a:r>
              <a:rPr lang="en-US" sz="2400" dirty="0"/>
              <a:t>Nd (neodymium) with a half-life of 103 </a:t>
            </a:r>
            <a:r>
              <a:rPr lang="en-US" sz="2400" dirty="0" err="1"/>
              <a:t>Myr</a:t>
            </a:r>
            <a:endParaRPr lang="en-US" sz="2400" dirty="0"/>
          </a:p>
          <a:p>
            <a:endParaRPr lang="en-US" sz="2400" dirty="0"/>
          </a:p>
          <a:p>
            <a:r>
              <a:rPr lang="en-US" sz="2400" dirty="0"/>
              <a:t>The weighted average age reported for the formation of the mare basalt source regions by all lunar investigations is </a:t>
            </a:r>
            <a:r>
              <a:rPr lang="en-US" sz="2400" dirty="0">
                <a:solidFill>
                  <a:srgbClr val="FF0000"/>
                </a:solidFill>
              </a:rPr>
              <a:t>4,336 ± 8 </a:t>
            </a:r>
            <a:r>
              <a:rPr lang="en-US" sz="2400" dirty="0" err="1">
                <a:solidFill>
                  <a:srgbClr val="FF0000"/>
                </a:solidFill>
              </a:rPr>
              <a:t>Myr</a:t>
            </a:r>
            <a:r>
              <a:rPr lang="en-US" sz="2400" dirty="0">
                <a:solidFill>
                  <a:srgbClr val="FF0000"/>
                </a:solidFill>
              </a:rPr>
              <a:t> </a:t>
            </a:r>
            <a:r>
              <a:rPr lang="en-US" sz="2400" dirty="0"/>
              <a:t>(uncertainty 2 SD). </a:t>
            </a:r>
          </a:p>
        </p:txBody>
      </p:sp>
      <p:sp>
        <p:nvSpPr>
          <p:cNvPr id="11" name="文本框 10">
            <a:extLst>
              <a:ext uri="{FF2B5EF4-FFF2-40B4-BE49-F238E27FC236}">
                <a16:creationId xmlns:a16="http://schemas.microsoft.com/office/drawing/2014/main" id="{36759257-0945-370B-A2B0-4C228514953A}"/>
              </a:ext>
            </a:extLst>
          </p:cNvPr>
          <p:cNvSpPr txBox="1"/>
          <p:nvPr/>
        </p:nvSpPr>
        <p:spPr>
          <a:xfrm>
            <a:off x="835633" y="1314955"/>
            <a:ext cx="6682562" cy="461665"/>
          </a:xfrm>
          <a:prstGeom prst="rect">
            <a:avLst/>
          </a:prstGeom>
          <a:noFill/>
        </p:spPr>
        <p:txBody>
          <a:bodyPr wrap="square">
            <a:spAutoFit/>
          </a:bodyPr>
          <a:lstStyle/>
          <a:p>
            <a:r>
              <a:rPr lang="en-US" sz="2400" dirty="0"/>
              <a:t>(1) The age of mafic lunar magma ocean cumulates</a:t>
            </a:r>
          </a:p>
        </p:txBody>
      </p:sp>
      <p:pic>
        <p:nvPicPr>
          <p:cNvPr id="2" name="图片 1">
            <a:extLst>
              <a:ext uri="{FF2B5EF4-FFF2-40B4-BE49-F238E27FC236}">
                <a16:creationId xmlns:a16="http://schemas.microsoft.com/office/drawing/2014/main" id="{7002DE06-1236-52D0-6305-E97C5227C246}"/>
              </a:ext>
            </a:extLst>
          </p:cNvPr>
          <p:cNvPicPr>
            <a:picLocks noChangeAspect="1"/>
          </p:cNvPicPr>
          <p:nvPr/>
        </p:nvPicPr>
        <p:blipFill>
          <a:blip r:embed="rId3"/>
          <a:stretch>
            <a:fillRect/>
          </a:stretch>
        </p:blipFill>
        <p:spPr>
          <a:xfrm>
            <a:off x="7370226" y="915904"/>
            <a:ext cx="4650932" cy="4307618"/>
          </a:xfrm>
          <a:prstGeom prst="rect">
            <a:avLst/>
          </a:prstGeom>
        </p:spPr>
      </p:pic>
      <p:pic>
        <p:nvPicPr>
          <p:cNvPr id="4" name="图片 3">
            <a:extLst>
              <a:ext uri="{FF2B5EF4-FFF2-40B4-BE49-F238E27FC236}">
                <a16:creationId xmlns:a16="http://schemas.microsoft.com/office/drawing/2014/main" id="{C0071452-B17E-C4E9-177F-E81F40E6DCC0}"/>
              </a:ext>
            </a:extLst>
          </p:cNvPr>
          <p:cNvPicPr>
            <a:picLocks noChangeAspect="1"/>
          </p:cNvPicPr>
          <p:nvPr/>
        </p:nvPicPr>
        <p:blipFill>
          <a:blip r:embed="rId4"/>
          <a:stretch>
            <a:fillRect/>
          </a:stretch>
        </p:blipFill>
        <p:spPr>
          <a:xfrm>
            <a:off x="7720223" y="5223522"/>
            <a:ext cx="4149105" cy="1390421"/>
          </a:xfrm>
          <a:prstGeom prst="rect">
            <a:avLst/>
          </a:prstGeom>
        </p:spPr>
      </p:pic>
    </p:spTree>
    <p:extLst>
      <p:ext uri="{BB962C8B-B14F-4D97-AF65-F5344CB8AC3E}">
        <p14:creationId xmlns:p14="http://schemas.microsoft.com/office/powerpoint/2010/main" val="202843400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1186</Words>
  <Application>Microsoft Office PowerPoint</Application>
  <PresentationFormat>Widescreen</PresentationFormat>
  <Paragraphs>117</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微软雅黑</vt:lpstr>
      <vt:lpstr>Arial</vt:lpstr>
      <vt:lpstr>Calibri</vt:lpstr>
      <vt:lpstr>Calibri Light</vt:lpstr>
      <vt:lpstr>等线</vt:lpstr>
      <vt:lpstr>等线 Light</vt:lpstr>
      <vt:lpstr>Office 主题​​</vt:lpstr>
      <vt:lpstr>The Evolving Chronology of Moon 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Evolving Chronology of Moon Formation</dc:title>
  <dc:creator>Lan Zhang</dc:creator>
  <cp:lastModifiedBy>Reidar G Trønnes</cp:lastModifiedBy>
  <cp:revision>59</cp:revision>
  <dcterms:created xsi:type="dcterms:W3CDTF">2023-03-18T22:53:06Z</dcterms:created>
  <dcterms:modified xsi:type="dcterms:W3CDTF">2023-05-08T20:08:45Z</dcterms:modified>
</cp:coreProperties>
</file>