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4"/>
  </p:sldMasterIdLst>
  <p:notesMasterIdLst>
    <p:notesMasterId r:id="rId18"/>
  </p:notesMasterIdLst>
  <p:sldIdLst>
    <p:sldId id="285" r:id="rId5"/>
    <p:sldId id="293" r:id="rId6"/>
    <p:sldId id="286" r:id="rId7"/>
    <p:sldId id="292" r:id="rId8"/>
    <p:sldId id="289" r:id="rId9"/>
    <p:sldId id="344" r:id="rId10"/>
    <p:sldId id="290" r:id="rId11"/>
    <p:sldId id="345" r:id="rId12"/>
    <p:sldId id="346" r:id="rId13"/>
    <p:sldId id="347" r:id="rId14"/>
    <p:sldId id="348" r:id="rId15"/>
    <p:sldId id="349" r:id="rId16"/>
    <p:sldId id="35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5B94D-7720-464F-A369-FD1BD17835D6}" v="94" dt="2023-03-22T13:00:21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73279" autoAdjust="0"/>
  </p:normalViewPr>
  <p:slideViewPr>
    <p:cSldViewPr snapToGrid="0">
      <p:cViewPr varScale="1">
        <p:scale>
          <a:sx n="120" d="100"/>
          <a:sy n="120" d="100"/>
        </p:scale>
        <p:origin x="66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 Xue" userId="e58f3dba-42fe-4517-b51b-9b2dcf793b24" providerId="ADAL" clId="{7ED5B94D-7720-464F-A369-FD1BD17835D6}"/>
    <pc:docChg chg="undo custSel modSld">
      <pc:chgData name="Yi Xue" userId="e58f3dba-42fe-4517-b51b-9b2dcf793b24" providerId="ADAL" clId="{7ED5B94D-7720-464F-A369-FD1BD17835D6}" dt="2023-03-22T13:16:16.395" v="473" actId="1076"/>
      <pc:docMkLst>
        <pc:docMk/>
      </pc:docMkLst>
      <pc:sldChg chg="modSp mod">
        <pc:chgData name="Yi Xue" userId="e58f3dba-42fe-4517-b51b-9b2dcf793b24" providerId="ADAL" clId="{7ED5B94D-7720-464F-A369-FD1BD17835D6}" dt="2023-03-22T13:16:16.395" v="473" actId="1076"/>
        <pc:sldMkLst>
          <pc:docMk/>
          <pc:sldMk cId="2401068040" sldId="285"/>
        </pc:sldMkLst>
        <pc:spChg chg="mod">
          <ac:chgData name="Yi Xue" userId="e58f3dba-42fe-4517-b51b-9b2dcf793b24" providerId="ADAL" clId="{7ED5B94D-7720-464F-A369-FD1BD17835D6}" dt="2023-03-22T13:09:57.315" v="463" actId="20577"/>
          <ac:spMkLst>
            <pc:docMk/>
            <pc:sldMk cId="2401068040" sldId="285"/>
            <ac:spMk id="3" creationId="{33696D96-F204-DEBC-60BB-C0F1AE2A6B23}"/>
          </ac:spMkLst>
        </pc:spChg>
        <pc:picChg chg="mod">
          <ac:chgData name="Yi Xue" userId="e58f3dba-42fe-4517-b51b-9b2dcf793b24" providerId="ADAL" clId="{7ED5B94D-7720-464F-A369-FD1BD17835D6}" dt="2023-03-22T13:16:12.082" v="472" actId="1076"/>
          <ac:picMkLst>
            <pc:docMk/>
            <pc:sldMk cId="2401068040" sldId="285"/>
            <ac:picMk id="4" creationId="{6E299F80-9737-C379-7591-3F3374BD86D3}"/>
          </ac:picMkLst>
        </pc:picChg>
        <pc:picChg chg="mod">
          <ac:chgData name="Yi Xue" userId="e58f3dba-42fe-4517-b51b-9b2dcf793b24" providerId="ADAL" clId="{7ED5B94D-7720-464F-A369-FD1BD17835D6}" dt="2023-03-22T13:16:16.395" v="473" actId="1076"/>
          <ac:picMkLst>
            <pc:docMk/>
            <pc:sldMk cId="2401068040" sldId="285"/>
            <ac:picMk id="11" creationId="{830DA10C-0CB1-BEE4-3658-73D582FE6868}"/>
          </ac:picMkLst>
        </pc:picChg>
      </pc:sldChg>
      <pc:sldChg chg="modSp mod modNotesTx">
        <pc:chgData name="Yi Xue" userId="e58f3dba-42fe-4517-b51b-9b2dcf793b24" providerId="ADAL" clId="{7ED5B94D-7720-464F-A369-FD1BD17835D6}" dt="2023-03-22T12:45:04.608" v="336" actId="20577"/>
        <pc:sldMkLst>
          <pc:docMk/>
          <pc:sldMk cId="3604845166" sldId="286"/>
        </pc:sldMkLst>
        <pc:spChg chg="mod">
          <ac:chgData name="Yi Xue" userId="e58f3dba-42fe-4517-b51b-9b2dcf793b24" providerId="ADAL" clId="{7ED5B94D-7720-464F-A369-FD1BD17835D6}" dt="2023-03-22T12:43:15.307" v="304" actId="20577"/>
          <ac:spMkLst>
            <pc:docMk/>
            <pc:sldMk cId="3604845166" sldId="286"/>
            <ac:spMk id="11" creationId="{E2F7B193-20BE-EFEE-3094-6D8FD49979A4}"/>
          </ac:spMkLst>
        </pc:spChg>
      </pc:sldChg>
      <pc:sldChg chg="modSp mod modNotesTx">
        <pc:chgData name="Yi Xue" userId="e58f3dba-42fe-4517-b51b-9b2dcf793b24" providerId="ADAL" clId="{7ED5B94D-7720-464F-A369-FD1BD17835D6}" dt="2023-03-22T12:57:34.996" v="412" actId="113"/>
        <pc:sldMkLst>
          <pc:docMk/>
          <pc:sldMk cId="2723742795" sldId="289"/>
        </pc:sldMkLst>
        <pc:spChg chg="mod">
          <ac:chgData name="Yi Xue" userId="e58f3dba-42fe-4517-b51b-9b2dcf793b24" providerId="ADAL" clId="{7ED5B94D-7720-464F-A369-FD1BD17835D6}" dt="2023-03-22T12:57:34.996" v="412" actId="113"/>
          <ac:spMkLst>
            <pc:docMk/>
            <pc:sldMk cId="2723742795" sldId="289"/>
            <ac:spMk id="12" creationId="{8BF67389-5503-B74C-30A9-E179A9BA6895}"/>
          </ac:spMkLst>
        </pc:spChg>
      </pc:sldChg>
      <pc:sldChg chg="modNotesTx">
        <pc:chgData name="Yi Xue" userId="e58f3dba-42fe-4517-b51b-9b2dcf793b24" providerId="ADAL" clId="{7ED5B94D-7720-464F-A369-FD1BD17835D6}" dt="2023-03-22T12:53:23.810" v="411" actId="20577"/>
        <pc:sldMkLst>
          <pc:docMk/>
          <pc:sldMk cId="985247335" sldId="290"/>
        </pc:sldMkLst>
      </pc:sldChg>
      <pc:sldChg chg="modNotesTx">
        <pc:chgData name="Yi Xue" userId="e58f3dba-42fe-4517-b51b-9b2dcf793b24" providerId="ADAL" clId="{7ED5B94D-7720-464F-A369-FD1BD17835D6}" dt="2023-03-22T12:46:03.223" v="345" actId="20577"/>
        <pc:sldMkLst>
          <pc:docMk/>
          <pc:sldMk cId="504149384" sldId="292"/>
        </pc:sldMkLst>
      </pc:sldChg>
      <pc:sldChg chg="addSp delSp modSp mod delAnim modAnim">
        <pc:chgData name="Yi Xue" userId="e58f3dba-42fe-4517-b51b-9b2dcf793b24" providerId="ADAL" clId="{7ED5B94D-7720-464F-A369-FD1BD17835D6}" dt="2023-03-22T10:00:27.649" v="183"/>
        <pc:sldMkLst>
          <pc:docMk/>
          <pc:sldMk cId="1316704334" sldId="293"/>
        </pc:sldMkLst>
        <pc:spChg chg="add mod">
          <ac:chgData name="Yi Xue" userId="e58f3dba-42fe-4517-b51b-9b2dcf793b24" providerId="ADAL" clId="{7ED5B94D-7720-464F-A369-FD1BD17835D6}" dt="2023-03-22T09:11:45.543" v="45" actId="14100"/>
          <ac:spMkLst>
            <pc:docMk/>
            <pc:sldMk cId="1316704334" sldId="293"/>
            <ac:spMk id="11" creationId="{EEB22B8E-9FC6-90AE-8B67-5F1CED1C5067}"/>
          </ac:spMkLst>
        </pc:spChg>
        <pc:spChg chg="mod ord">
          <ac:chgData name="Yi Xue" userId="e58f3dba-42fe-4517-b51b-9b2dcf793b24" providerId="ADAL" clId="{7ED5B94D-7720-464F-A369-FD1BD17835D6}" dt="2023-03-22T09:12:02.131" v="48" actId="1076"/>
          <ac:spMkLst>
            <pc:docMk/>
            <pc:sldMk cId="1316704334" sldId="293"/>
            <ac:spMk id="13" creationId="{CEA5A7BF-0892-6B05-5F53-D6ADED363945}"/>
          </ac:spMkLst>
        </pc:spChg>
        <pc:spChg chg="mod ord">
          <ac:chgData name="Yi Xue" userId="e58f3dba-42fe-4517-b51b-9b2dcf793b24" providerId="ADAL" clId="{7ED5B94D-7720-464F-A369-FD1BD17835D6}" dt="2023-03-22T09:12:30.010" v="55" actId="1076"/>
          <ac:spMkLst>
            <pc:docMk/>
            <pc:sldMk cId="1316704334" sldId="293"/>
            <ac:spMk id="14" creationId="{CB5C12A8-268A-DF92-8061-8233C39BBF49}"/>
          </ac:spMkLst>
        </pc:spChg>
        <pc:spChg chg="mod ord">
          <ac:chgData name="Yi Xue" userId="e58f3dba-42fe-4517-b51b-9b2dcf793b24" providerId="ADAL" clId="{7ED5B94D-7720-464F-A369-FD1BD17835D6}" dt="2023-03-22T09:12:12.414" v="51" actId="1076"/>
          <ac:spMkLst>
            <pc:docMk/>
            <pc:sldMk cId="1316704334" sldId="293"/>
            <ac:spMk id="15" creationId="{EC19649D-F176-9D1C-A74F-F6A4B9F6B28F}"/>
          </ac:spMkLst>
        </pc:spChg>
        <pc:spChg chg="del mod ord">
          <ac:chgData name="Yi Xue" userId="e58f3dba-42fe-4517-b51b-9b2dcf793b24" providerId="ADAL" clId="{7ED5B94D-7720-464F-A369-FD1BD17835D6}" dt="2023-03-22T10:00:12.177" v="180" actId="478"/>
          <ac:spMkLst>
            <pc:docMk/>
            <pc:sldMk cId="1316704334" sldId="293"/>
            <ac:spMk id="16" creationId="{362B1918-D5FB-399C-CB45-D9AFD2D19562}"/>
          </ac:spMkLst>
        </pc:spChg>
        <pc:spChg chg="del mod ord">
          <ac:chgData name="Yi Xue" userId="e58f3dba-42fe-4517-b51b-9b2dcf793b24" providerId="ADAL" clId="{7ED5B94D-7720-464F-A369-FD1BD17835D6}" dt="2023-03-22T09:59:25.700" v="157" actId="478"/>
          <ac:spMkLst>
            <pc:docMk/>
            <pc:sldMk cId="1316704334" sldId="293"/>
            <ac:spMk id="17" creationId="{A425FC20-BA8B-87DB-552C-F316792DDAD0}"/>
          </ac:spMkLst>
        </pc:spChg>
        <pc:spChg chg="add mod">
          <ac:chgData name="Yi Xue" userId="e58f3dba-42fe-4517-b51b-9b2dcf793b24" providerId="ADAL" clId="{7ED5B94D-7720-464F-A369-FD1BD17835D6}" dt="2023-03-22T10:00:03.305" v="175" actId="404"/>
          <ac:spMkLst>
            <pc:docMk/>
            <pc:sldMk cId="1316704334" sldId="293"/>
            <ac:spMk id="18" creationId="{6020CA05-E090-009E-EA29-9A5703FC3146}"/>
          </ac:spMkLst>
        </pc:spChg>
        <pc:spChg chg="add mod">
          <ac:chgData name="Yi Xue" userId="e58f3dba-42fe-4517-b51b-9b2dcf793b24" providerId="ADAL" clId="{7ED5B94D-7720-464F-A369-FD1BD17835D6}" dt="2023-03-22T10:00:17.974" v="181" actId="1076"/>
          <ac:spMkLst>
            <pc:docMk/>
            <pc:sldMk cId="1316704334" sldId="293"/>
            <ac:spMk id="21" creationId="{F8048954-CD67-BFD1-6D20-96E1E4066C1C}"/>
          </ac:spMkLst>
        </pc:spChg>
        <pc:picChg chg="add mod">
          <ac:chgData name="Yi Xue" userId="e58f3dba-42fe-4517-b51b-9b2dcf793b24" providerId="ADAL" clId="{7ED5B94D-7720-464F-A369-FD1BD17835D6}" dt="2023-03-22T09:10:20.220" v="11" actId="14100"/>
          <ac:picMkLst>
            <pc:docMk/>
            <pc:sldMk cId="1316704334" sldId="293"/>
            <ac:picMk id="6" creationId="{7C347F52-B018-E2B3-9DAF-585D08762171}"/>
          </ac:picMkLst>
        </pc:picChg>
        <pc:picChg chg="add mod">
          <ac:chgData name="Yi Xue" userId="e58f3dba-42fe-4517-b51b-9b2dcf793b24" providerId="ADAL" clId="{7ED5B94D-7720-464F-A369-FD1BD17835D6}" dt="2023-03-22T09:10:26.317" v="13" actId="1076"/>
          <ac:picMkLst>
            <pc:docMk/>
            <pc:sldMk cId="1316704334" sldId="293"/>
            <ac:picMk id="7" creationId="{98732BE7-A01C-6BA5-BD89-F9A1EABF4F1D}"/>
          </ac:picMkLst>
        </pc:picChg>
        <pc:picChg chg="add mod">
          <ac:chgData name="Yi Xue" userId="e58f3dba-42fe-4517-b51b-9b2dcf793b24" providerId="ADAL" clId="{7ED5B94D-7720-464F-A369-FD1BD17835D6}" dt="2023-03-22T09:10:30.052" v="15" actId="1076"/>
          <ac:picMkLst>
            <pc:docMk/>
            <pc:sldMk cId="1316704334" sldId="293"/>
            <ac:picMk id="8" creationId="{639B34A8-9E22-03CB-89E7-DB07FFB24DED}"/>
          </ac:picMkLst>
        </pc:picChg>
        <pc:picChg chg="add mod">
          <ac:chgData name="Yi Xue" userId="e58f3dba-42fe-4517-b51b-9b2dcf793b24" providerId="ADAL" clId="{7ED5B94D-7720-464F-A369-FD1BD17835D6}" dt="2023-03-22T09:10:36.953" v="17" actId="1076"/>
          <ac:picMkLst>
            <pc:docMk/>
            <pc:sldMk cId="1316704334" sldId="293"/>
            <ac:picMk id="9" creationId="{B78508EF-7A08-7E1A-8032-FCBF93506CD3}"/>
          </ac:picMkLst>
        </pc:picChg>
        <pc:picChg chg="add del mod">
          <ac:chgData name="Yi Xue" userId="e58f3dba-42fe-4517-b51b-9b2dcf793b24" providerId="ADAL" clId="{7ED5B94D-7720-464F-A369-FD1BD17835D6}" dt="2023-03-22T09:10:57.149" v="24" actId="478"/>
          <ac:picMkLst>
            <pc:docMk/>
            <pc:sldMk cId="1316704334" sldId="293"/>
            <ac:picMk id="10" creationId="{CC452AD4-2F4F-6E2B-57F4-5DE7714683B6}"/>
          </ac:picMkLst>
        </pc:picChg>
        <pc:picChg chg="mod">
          <ac:chgData name="Yi Xue" userId="e58f3dba-42fe-4517-b51b-9b2dcf793b24" providerId="ADAL" clId="{7ED5B94D-7720-464F-A369-FD1BD17835D6}" dt="2023-03-22T09:59:55.281" v="170" actId="1076"/>
          <ac:picMkLst>
            <pc:docMk/>
            <pc:sldMk cId="1316704334" sldId="293"/>
            <ac:picMk id="2050" creationId="{46E73450-8B16-94D7-29EF-D766028F7124}"/>
          </ac:picMkLst>
        </pc:picChg>
      </pc:sldChg>
      <pc:sldChg chg="addSp modSp mod">
        <pc:chgData name="Yi Xue" userId="e58f3dba-42fe-4517-b51b-9b2dcf793b24" providerId="ADAL" clId="{7ED5B94D-7720-464F-A369-FD1BD17835D6}" dt="2023-03-22T12:52:26.291" v="372" actId="113"/>
        <pc:sldMkLst>
          <pc:docMk/>
          <pc:sldMk cId="2957568151" sldId="344"/>
        </pc:sldMkLst>
        <pc:spChg chg="add mod">
          <ac:chgData name="Yi Xue" userId="e58f3dba-42fe-4517-b51b-9b2dcf793b24" providerId="ADAL" clId="{7ED5B94D-7720-464F-A369-FD1BD17835D6}" dt="2023-03-22T12:52:14.685" v="371" actId="113"/>
          <ac:spMkLst>
            <pc:docMk/>
            <pc:sldMk cId="2957568151" sldId="344"/>
            <ac:spMk id="5" creationId="{4791DA92-5A2F-EA1E-4D43-D90FAD23A997}"/>
          </ac:spMkLst>
        </pc:spChg>
        <pc:spChg chg="mod">
          <ac:chgData name="Yi Xue" userId="e58f3dba-42fe-4517-b51b-9b2dcf793b24" providerId="ADAL" clId="{7ED5B94D-7720-464F-A369-FD1BD17835D6}" dt="2023-03-22T12:52:26.291" v="372" actId="113"/>
          <ac:spMkLst>
            <pc:docMk/>
            <pc:sldMk cId="2957568151" sldId="344"/>
            <ac:spMk id="9" creationId="{8A22DBD1-8989-1F59-27A4-E0C6CA1F7141}"/>
          </ac:spMkLst>
        </pc:spChg>
      </pc:sldChg>
      <pc:sldChg chg="addSp modSp mod">
        <pc:chgData name="Yi Xue" userId="e58f3dba-42fe-4517-b51b-9b2dcf793b24" providerId="ADAL" clId="{7ED5B94D-7720-464F-A369-FD1BD17835D6}" dt="2023-03-22T12:58:42.402" v="422" actId="20577"/>
        <pc:sldMkLst>
          <pc:docMk/>
          <pc:sldMk cId="2560383667" sldId="345"/>
        </pc:sldMkLst>
        <pc:spChg chg="add mod">
          <ac:chgData name="Yi Xue" userId="e58f3dba-42fe-4517-b51b-9b2dcf793b24" providerId="ADAL" clId="{7ED5B94D-7720-464F-A369-FD1BD17835D6}" dt="2023-03-22T12:58:42.402" v="422" actId="20577"/>
          <ac:spMkLst>
            <pc:docMk/>
            <pc:sldMk cId="2560383667" sldId="345"/>
            <ac:spMk id="3" creationId="{6AF51BDB-8A84-4D6D-2314-9D137A861FCA}"/>
          </ac:spMkLst>
        </pc:spChg>
      </pc:sldChg>
      <pc:sldChg chg="modSp mod modAnim">
        <pc:chgData name="Yi Xue" userId="e58f3dba-42fe-4517-b51b-9b2dcf793b24" providerId="ADAL" clId="{7ED5B94D-7720-464F-A369-FD1BD17835D6}" dt="2023-03-22T13:00:21.870" v="429"/>
        <pc:sldMkLst>
          <pc:docMk/>
          <pc:sldMk cId="2307338469" sldId="346"/>
        </pc:sldMkLst>
        <pc:spChg chg="mod">
          <ac:chgData name="Yi Xue" userId="e58f3dba-42fe-4517-b51b-9b2dcf793b24" providerId="ADAL" clId="{7ED5B94D-7720-464F-A369-FD1BD17835D6}" dt="2023-03-22T13:00:17.806" v="428" actId="1076"/>
          <ac:spMkLst>
            <pc:docMk/>
            <pc:sldMk cId="2307338469" sldId="346"/>
            <ac:spMk id="24" creationId="{7D891A5F-BE0B-EC24-C5BA-7061CE5AD8E2}"/>
          </ac:spMkLst>
        </pc:spChg>
      </pc:sldChg>
      <pc:sldChg chg="modSp mod">
        <pc:chgData name="Yi Xue" userId="e58f3dba-42fe-4517-b51b-9b2dcf793b24" providerId="ADAL" clId="{7ED5B94D-7720-464F-A369-FD1BD17835D6}" dt="2023-03-22T10:31:38.773" v="184" actId="20577"/>
        <pc:sldMkLst>
          <pc:docMk/>
          <pc:sldMk cId="1193257538" sldId="347"/>
        </pc:sldMkLst>
        <pc:spChg chg="mod">
          <ac:chgData name="Yi Xue" userId="e58f3dba-42fe-4517-b51b-9b2dcf793b24" providerId="ADAL" clId="{7ED5B94D-7720-464F-A369-FD1BD17835D6}" dt="2023-03-22T10:31:38.773" v="184" actId="20577"/>
          <ac:spMkLst>
            <pc:docMk/>
            <pc:sldMk cId="1193257538" sldId="347"/>
            <ac:spMk id="13" creationId="{2805CB4D-DDE8-D614-3A31-5A0EDFF720C3}"/>
          </ac:spMkLst>
        </pc:spChg>
      </pc:sldChg>
      <pc:sldChg chg="modSp mod">
        <pc:chgData name="Yi Xue" userId="e58f3dba-42fe-4517-b51b-9b2dcf793b24" providerId="ADAL" clId="{7ED5B94D-7720-464F-A369-FD1BD17835D6}" dt="2023-03-22T11:05:10.970" v="297" actId="20577"/>
        <pc:sldMkLst>
          <pc:docMk/>
          <pc:sldMk cId="485836811" sldId="348"/>
        </pc:sldMkLst>
        <pc:spChg chg="mod">
          <ac:chgData name="Yi Xue" userId="e58f3dba-42fe-4517-b51b-9b2dcf793b24" providerId="ADAL" clId="{7ED5B94D-7720-464F-A369-FD1BD17835D6}" dt="2023-03-22T11:05:10.970" v="297" actId="20577"/>
          <ac:spMkLst>
            <pc:docMk/>
            <pc:sldMk cId="485836811" sldId="348"/>
            <ac:spMk id="6" creationId="{23CF1D9C-ADD9-B0A2-10AE-455BBC245F4D}"/>
          </ac:spMkLst>
        </pc:spChg>
      </pc:sldChg>
      <pc:sldChg chg="addSp delSp modSp mod">
        <pc:chgData name="Yi Xue" userId="e58f3dba-42fe-4517-b51b-9b2dcf793b24" providerId="ADAL" clId="{7ED5B94D-7720-464F-A369-FD1BD17835D6}" dt="2023-03-22T13:14:51.954" v="466" actId="114"/>
        <pc:sldMkLst>
          <pc:docMk/>
          <pc:sldMk cId="1140300940" sldId="352"/>
        </pc:sldMkLst>
        <pc:spChg chg="mod ord">
          <ac:chgData name="Yi Xue" userId="e58f3dba-42fe-4517-b51b-9b2dcf793b24" providerId="ADAL" clId="{7ED5B94D-7720-464F-A369-FD1BD17835D6}" dt="2023-03-22T13:14:51.954" v="466" actId="114"/>
          <ac:spMkLst>
            <pc:docMk/>
            <pc:sldMk cId="1140300940" sldId="352"/>
            <ac:spMk id="3" creationId="{4AE8ACF6-97BE-974B-DD4E-697DB342814D}"/>
          </ac:spMkLst>
        </pc:spChg>
        <pc:picChg chg="del mod">
          <ac:chgData name="Yi Xue" userId="e58f3dba-42fe-4517-b51b-9b2dcf793b24" providerId="ADAL" clId="{7ED5B94D-7720-464F-A369-FD1BD17835D6}" dt="2023-03-22T13:03:44.681" v="444" actId="478"/>
          <ac:picMkLst>
            <pc:docMk/>
            <pc:sldMk cId="1140300940" sldId="352"/>
            <ac:picMk id="5" creationId="{32B8DC27-0E4C-2947-183E-FBE0C1F2942D}"/>
          </ac:picMkLst>
        </pc:picChg>
        <pc:picChg chg="add mod">
          <ac:chgData name="Yi Xue" userId="e58f3dba-42fe-4517-b51b-9b2dcf793b24" providerId="ADAL" clId="{7ED5B94D-7720-464F-A369-FD1BD17835D6}" dt="2023-03-22T13:04:02.224" v="454" actId="1076"/>
          <ac:picMkLst>
            <pc:docMk/>
            <pc:sldMk cId="1140300940" sldId="352"/>
            <ac:picMk id="6" creationId="{0C9432C0-B2E4-91E8-FFD7-493584B2C612}"/>
          </ac:picMkLst>
        </pc:picChg>
        <pc:picChg chg="add mod">
          <ac:chgData name="Yi Xue" userId="e58f3dba-42fe-4517-b51b-9b2dcf793b24" providerId="ADAL" clId="{7ED5B94D-7720-464F-A369-FD1BD17835D6}" dt="2023-03-22T13:03:57.258" v="452" actId="14100"/>
          <ac:picMkLst>
            <pc:docMk/>
            <pc:sldMk cId="1140300940" sldId="352"/>
            <ac:picMk id="9" creationId="{16E633C7-1A30-0037-FDE9-1249E7C6F5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646-CEA8-41F9-BD9F-D1FA107D99C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040C8-62D2-4EA7-B200-D3B8C06A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78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657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916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74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49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06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5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53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37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28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971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608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12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A920-B050-261F-0C38-B5CC2C780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822A4-2E61-42DE-E544-948F02604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9ABCD-2EBE-F514-E789-75D9F62B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9389-D342-42C9-A280-8ADE336DA885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36F9E-646C-7479-DEC4-BA909813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3CA42-AAD9-7DF9-34E0-708396E0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6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C01-E7A3-0234-EDC4-2317EB82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40B63-6751-CD46-C7CB-91305D1A6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639AF-4753-AF29-6137-91453A18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ED82-9221-4209-9FC6-897FECC94D85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CBE02-E3FA-D8DD-A243-B9FFE13A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DA791-7CA1-04BF-4B91-CF11C35C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5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20F0CF-BA7E-98CF-7F1F-1D7E46341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CE3B4-E88C-7D4B-9BDB-1CB9F27D1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258B5-1525-B629-D691-41F5E85C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5C5F-8991-4788-8021-97F7E97CAA77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0271-0B3F-D903-AC52-9F470F89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08479-545E-C93C-E4C0-BDAEBAD6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B482-FDBB-7D85-3C05-9D3126785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5E74E-8FF8-5536-2506-42B503BC6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9C517-82A5-82EF-D977-877AC212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32C-99B6-468D-8E86-54127C661C29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C8AA-F506-AF7F-3AE3-3D8541F9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F72F1-C9B3-90AF-7042-E39774FC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95C3-21B2-092E-B72F-35916892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22F35-69BD-9A8E-BDC0-C038CE109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22247-C918-2841-1B20-7236DCA8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6AA6-1553-455E-A701-5DB89675312A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451FD-CDC1-4CA3-F052-7B59BD1A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4717A-B6A5-D3C3-7DDC-DBAFFBB5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7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91C5-C7B2-8843-2EC2-45BBABD2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9E3A4-58AF-249B-5010-257B24BA7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A96B2-F0F3-BFEC-5572-E511CA63B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7FE50-5755-CB58-FD89-76429EC4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7D05-0AAA-4191-8602-39A011BE220C}" type="datetime1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55426-11C7-DB1C-F5F1-1C7BA8770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6AED7-D7E2-4006-16EE-D37DAA7F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3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76EE-235E-D90F-098B-A610C7B65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CACDD-7FED-55C3-7097-BF530796A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561EA-A1E3-0703-B3C7-98E5385F9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60B23-ADEB-90F6-C31E-CB5886B13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33914B-CE1C-A8D9-FBB6-03A76E08B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60039-968C-BC38-5DE1-49213B29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B6D2-5532-4B59-9C5A-AB106F128946}" type="datetime1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48B63A-54F0-F0FA-979E-EEB28329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84EFC0-A298-FDF8-7B44-FB5169A5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626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F9CE-E640-2597-A650-A711B281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D0079-9A7B-9B07-50AD-A8BB3F58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E2D-C320-4C5E-98F1-D60DBA71A352}" type="datetime1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9F615-B01F-E858-DA65-96FF4B3C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CEBA2-4D9C-8CD2-C6DE-DB883DB0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68637-38B1-28A0-AF22-833E9DFF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99D-E4E2-4DDF-8629-131208CB18B0}" type="datetime1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B9834-697E-E17E-1E36-DAA80249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FBFB3-6424-DF5F-1376-1304DD17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3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2E3E-E2CC-B2D5-8DD1-9FE1E12A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4ABB1-FC21-FCC7-8830-1FE2E128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1D026-03B8-B81F-081B-532612EAF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4825D-42D2-735A-871D-F4725CBD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CF4-5FC9-46F3-B596-BE1F927BA2F1}" type="datetime1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CA8BC-7D35-75E4-F0E3-510E19CE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B45E7-0E6E-042C-2E65-CCC7C467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6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54AD-0A5D-AEF7-43FE-60E4EC23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DCBDAF-6C19-C826-3D38-B8EB9AC08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38E6E-85B1-BE0C-A244-00428913F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E7854-81F1-FE81-C4FC-68D0E933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BFC0-89FE-4355-9E74-11DC57FEA97E}" type="datetime1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F369B-E0F7-7325-AFDE-C9592664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6A110-3156-7699-01F5-DA04524D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8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C270F-1F79-DBC7-D687-AE40F37C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0BBC6-5634-0B82-3DB1-8D0512CA3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966A7-6C8A-1D83-5EFB-61A4C4D9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8B6D2-5532-4B59-9C5A-AB106F128946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BF4B5-2B5C-CAC3-1C5D-AC407644C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45514-6E57-B2C2-C16F-24E2BF21D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ED5C7AEF-F866-6FCA-3B98-E879192D5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64" b="36834"/>
          <a:stretch/>
        </p:blipFill>
        <p:spPr>
          <a:xfrm>
            <a:off x="1036499" y="1927576"/>
            <a:ext cx="9360553" cy="493326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E299F80-9737-C379-7591-3F3374BD8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0347" y="849224"/>
            <a:ext cx="1091373" cy="1084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50D41-15F4-1A57-8192-30D801C76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2127" y="6248400"/>
            <a:ext cx="964925" cy="2065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696D96-F204-DEBC-60BB-C0F1AE2A6B23}"/>
              </a:ext>
            </a:extLst>
          </p:cNvPr>
          <p:cNvSpPr txBox="1"/>
          <p:nvPr/>
        </p:nvSpPr>
        <p:spPr>
          <a:xfrm>
            <a:off x="1" y="39556"/>
            <a:ext cx="116541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dirty="0" err="1">
                <a:solidFill>
                  <a:schemeClr val="bg1"/>
                </a:solidFill>
                <a:latin typeface="+mj-lt"/>
              </a:rPr>
              <a:t>Geodynamo</a:t>
            </a:r>
            <a:r>
              <a:rPr lang="en-GB" sz="4800" b="1" i="1" dirty="0">
                <a:solidFill>
                  <a:schemeClr val="bg1"/>
                </a:solidFill>
                <a:latin typeface="+mj-lt"/>
              </a:rPr>
              <a:t> Evolution and Inner Core Growth</a:t>
            </a:r>
          </a:p>
          <a:p>
            <a:pPr algn="ctr"/>
            <a:endParaRPr lang="en-GB" sz="2800" b="1" i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2800" b="1" i="1" dirty="0">
                <a:solidFill>
                  <a:schemeClr val="bg1"/>
                </a:solidFill>
                <a:latin typeface="+mj-lt"/>
              </a:rPr>
              <a:t>Yi Xue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30DA10C-0CB1-BEE4-3658-73D582FE6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7054" y="849224"/>
            <a:ext cx="1338044" cy="10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C1AD7DB-9C48-9A81-E81F-38FE8ED7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999" y="22700"/>
            <a:ext cx="1542675" cy="15335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97D75E-D6E3-352D-1A0A-311911A0C32F}"/>
              </a:ext>
            </a:extLst>
          </p:cNvPr>
          <p:cNvSpPr txBox="1">
            <a:spLocks/>
          </p:cNvSpPr>
          <p:nvPr/>
        </p:nvSpPr>
        <p:spPr>
          <a:xfrm>
            <a:off x="154633" y="281880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rgbClr val="FFFFFF"/>
                </a:solidFill>
              </a:rPr>
              <a:t>The Inner Core Nucleation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882F1C7-3D89-A338-7948-9BE9D38B2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3" y="1934782"/>
            <a:ext cx="6610350" cy="43434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417DEA-8DDD-8DA8-C743-45448AE6B70D}"/>
              </a:ext>
            </a:extLst>
          </p:cNvPr>
          <p:cNvSpPr txBox="1"/>
          <p:nvPr/>
        </p:nvSpPr>
        <p:spPr>
          <a:xfrm>
            <a:off x="1342392" y="6383425"/>
            <a:ext cx="252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Zhou et al. (2022)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05CB4D-DDE8-D614-3A31-5A0EDFF720C3}"/>
              </a:ext>
            </a:extLst>
          </p:cNvPr>
          <p:cNvSpPr txBox="1"/>
          <p:nvPr/>
        </p:nvSpPr>
        <p:spPr>
          <a:xfrm>
            <a:off x="6452994" y="2314320"/>
            <a:ext cx="66103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Zhou et al.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Cambrian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(~532 Ma)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anorthosites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Higher field: </a:t>
            </a:r>
            <a:r>
              <a:rPr lang="en-US" sz="2400" b="1" dirty="0">
                <a:solidFill>
                  <a:srgbClr val="FF0000"/>
                </a:solidFill>
              </a:rPr>
              <a:t>3.5 </a:t>
            </a:r>
            <a:r>
              <a:rPr lang="en-US" sz="2400" b="1" dirty="0"/>
              <a:t>e22 Am2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5 times greater </a:t>
            </a:r>
            <a:r>
              <a:rPr lang="en-US" sz="2400" dirty="0"/>
              <a:t>than the Ediacaran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25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DC3EF-215A-52C0-01CE-75292018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8" y="278535"/>
            <a:ext cx="9895951" cy="1033669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rgbClr val="FFFFFF"/>
                </a:solidFill>
              </a:rPr>
              <a:t>The Inner Core Nucleation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C1AD7DB-9C48-9A81-E81F-38FE8ED7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999" y="22700"/>
            <a:ext cx="1542675" cy="1533548"/>
          </a:xfrm>
          <a:prstGeom prst="rect">
            <a:avLst/>
          </a:prstGeom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30D8983-9E2B-5561-B950-366F4EDBB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5" y="1579398"/>
            <a:ext cx="7291369" cy="5099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CF1D9C-ADD9-B0A2-10AE-455BBC245F4D}"/>
              </a:ext>
            </a:extLst>
          </p:cNvPr>
          <p:cNvSpPr txBox="1"/>
          <p:nvPr/>
        </p:nvSpPr>
        <p:spPr>
          <a:xfrm>
            <a:off x="7368884" y="2395328"/>
            <a:ext cx="4606701" cy="3470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Rapid recovery of geomagnetic field strength in </a:t>
            </a:r>
            <a:r>
              <a:rPr lang="en-US" sz="2400" b="1" dirty="0"/>
              <a:t>33 </a:t>
            </a:r>
            <a:r>
              <a:rPr lang="en-US" sz="2400" b="1" dirty="0" err="1"/>
              <a:t>Myr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Match with the prediction of simulations</a:t>
            </a:r>
          </a:p>
          <a:p>
            <a:endParaRPr lang="en-US" sz="1050" dirty="0"/>
          </a:p>
          <a:p>
            <a:endParaRPr lang="en-US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</a:t>
            </a:r>
            <a:r>
              <a:rPr lang="el-GR" sz="2400" dirty="0"/>
              <a:t>l</a:t>
            </a:r>
            <a:r>
              <a:rPr lang="en-US" sz="2400" dirty="0" err="1"/>
              <a:t>tra</a:t>
            </a:r>
            <a:r>
              <a:rPr lang="en-US" sz="2400" dirty="0"/>
              <a:t>-low field + recovered field</a:t>
            </a:r>
          </a:p>
          <a:p>
            <a:r>
              <a:rPr lang="en-US" sz="2400" dirty="0"/>
              <a:t>      Ediacaran inner core</a:t>
            </a: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52C80-5D68-F5D1-C55F-F851D8C7A86D}"/>
              </a:ext>
            </a:extLst>
          </p:cNvPr>
          <p:cNvSpPr txBox="1"/>
          <p:nvPr/>
        </p:nvSpPr>
        <p:spPr>
          <a:xfrm>
            <a:off x="4953971" y="2784348"/>
            <a:ext cx="201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0.7 (565 Ma)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3166D-4977-1058-AD65-E6EF6342D7C3}"/>
              </a:ext>
            </a:extLst>
          </p:cNvPr>
          <p:cNvSpPr txBox="1"/>
          <p:nvPr/>
        </p:nvSpPr>
        <p:spPr>
          <a:xfrm>
            <a:off x="4545303" y="2047532"/>
            <a:ext cx="201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3.5 (532 Ma)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3F5A1-E6E0-A3B1-E700-58E8210B973B}"/>
              </a:ext>
            </a:extLst>
          </p:cNvPr>
          <p:cNvSpPr txBox="1"/>
          <p:nvPr/>
        </p:nvSpPr>
        <p:spPr>
          <a:xfrm>
            <a:off x="1342392" y="6488668"/>
            <a:ext cx="252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Zhou et al. (2022)</a:t>
            </a:r>
          </a:p>
        </p:txBody>
      </p:sp>
    </p:spTree>
    <p:extLst>
      <p:ext uri="{BB962C8B-B14F-4D97-AF65-F5344CB8AC3E}">
        <p14:creationId xmlns:p14="http://schemas.microsoft.com/office/powerpoint/2010/main" val="485836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DC3EF-215A-52C0-01CE-75292018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8" y="278535"/>
            <a:ext cx="9895951" cy="1033669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rgbClr val="FFFFFF"/>
                </a:solidFill>
              </a:rPr>
              <a:t>The Inner Core Nucleation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C1AD7DB-9C48-9A81-E81F-38FE8ED7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999" y="22700"/>
            <a:ext cx="1542675" cy="1533548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2CC3BC30-F81F-8D49-F251-382E30C77D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" b="6830"/>
          <a:stretch/>
        </p:blipFill>
        <p:spPr>
          <a:xfrm>
            <a:off x="36326" y="1604186"/>
            <a:ext cx="5069474" cy="47562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0B6135-4ADC-4FB7-A62F-5C3B10393FCF}"/>
              </a:ext>
            </a:extLst>
          </p:cNvPr>
          <p:cNvSpPr txBox="1"/>
          <p:nvPr/>
        </p:nvSpPr>
        <p:spPr>
          <a:xfrm>
            <a:off x="1309287" y="6443271"/>
            <a:ext cx="252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Zhou et al. (2022)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DDBF6-8278-B6E5-DFE0-173B8495DB33}"/>
              </a:ext>
            </a:extLst>
          </p:cNvPr>
          <p:cNvSpPr txBox="1"/>
          <p:nvPr/>
        </p:nvSpPr>
        <p:spPr>
          <a:xfrm>
            <a:off x="5624245" y="2201101"/>
            <a:ext cx="6531429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ICN </a:t>
            </a:r>
            <a:r>
              <a:rPr lang="en-GB" altLang="zh-CN" sz="2400" dirty="0"/>
              <a:t>onset age: ~550Ma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(530-570Ma)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Thermal evolution model (based on Nimmo, 2015): ~450 Ma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(435-460Ma)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IC </a:t>
            </a:r>
            <a:r>
              <a:rPr lang="en-US" sz="2400" dirty="0"/>
              <a:t>grows to 0.5 </a:t>
            </a:r>
            <a:r>
              <a:rPr lang="en-US" sz="2400" dirty="0" err="1"/>
              <a:t>r</a:t>
            </a:r>
            <a:r>
              <a:rPr lang="en-US" sz="2400" baseline="-25000" dirty="0" err="1"/>
              <a:t>ic</a:t>
            </a:r>
            <a:r>
              <a:rPr lang="en-US" sz="2400" baseline="-25000" dirty="0"/>
              <a:t>  </a:t>
            </a:r>
            <a:r>
              <a:rPr lang="en-US" sz="2400" dirty="0"/>
              <a:t>(OIC/IMIC boundary)</a:t>
            </a:r>
            <a:endParaRPr lang="en-US" sz="2400" dirty="0">
              <a:sym typeface="Wingdings" pitchFamily="2" charset="2"/>
            </a:endParaRPr>
          </a:p>
          <a:p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1A269-7D35-D9E6-A6C7-C0A3A3EF223F}"/>
              </a:ext>
            </a:extLst>
          </p:cNvPr>
          <p:cNvSpPr txBox="1"/>
          <p:nvPr/>
        </p:nvSpPr>
        <p:spPr>
          <a:xfrm>
            <a:off x="5919793" y="5259420"/>
            <a:ext cx="65314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The present deep mantle structure started to form at ~450 Ma!</a:t>
            </a:r>
          </a:p>
        </p:txBody>
      </p:sp>
    </p:spTree>
    <p:extLst>
      <p:ext uri="{BB962C8B-B14F-4D97-AF65-F5344CB8AC3E}">
        <p14:creationId xmlns:p14="http://schemas.microsoft.com/office/powerpoint/2010/main" val="6024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C1AD7DB-9C48-9A81-E81F-38FE8ED7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999" y="22700"/>
            <a:ext cx="1542675" cy="15335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57DCCE-AB82-1EF3-31C1-FB875CFCAE86}"/>
              </a:ext>
            </a:extLst>
          </p:cNvPr>
          <p:cNvSpPr txBox="1"/>
          <p:nvPr/>
        </p:nvSpPr>
        <p:spPr>
          <a:xfrm>
            <a:off x="223484" y="472255"/>
            <a:ext cx="1165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1" dirty="0" err="1">
                <a:solidFill>
                  <a:schemeClr val="bg1"/>
                </a:solidFill>
                <a:latin typeface="+mj-lt"/>
              </a:rPr>
              <a:t>Geodynamo</a:t>
            </a:r>
            <a:r>
              <a:rPr lang="en-GB" sz="4400" b="1" i="1" dirty="0">
                <a:solidFill>
                  <a:schemeClr val="bg1"/>
                </a:solidFill>
                <a:latin typeface="+mj-lt"/>
              </a:rPr>
              <a:t> Evolution and Inner Core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9432C0-B2E4-91E8-FFD7-493584B2C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567" y="2204200"/>
            <a:ext cx="6496107" cy="2965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E633C7-1A30-0037-FDE9-1249E7C6F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" y="2040296"/>
            <a:ext cx="5988208" cy="31003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8ACF6-97BE-974B-DD4E-697DB342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395" y="4687316"/>
            <a:ext cx="10515600" cy="1805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i="1" dirty="0"/>
          </a:p>
          <a:p>
            <a:pPr marL="0" indent="0" algn="ctr">
              <a:buNone/>
            </a:pPr>
            <a:r>
              <a:rPr lang="en-US" sz="5400" i="1" dirty="0"/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14030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DC3EF-215A-52C0-01CE-75292018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8" y="278535"/>
            <a:ext cx="9895951" cy="1033669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rgbClr val="FFFFFF"/>
                </a:solidFill>
              </a:rPr>
              <a:t>The Earth’s interior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C1AD7DB-9C48-9A81-E81F-38FE8ED7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999" y="22700"/>
            <a:ext cx="1542675" cy="1533548"/>
          </a:xfrm>
          <a:prstGeom prst="rect">
            <a:avLst/>
          </a:prstGeom>
        </p:spPr>
      </p:pic>
      <p:pic>
        <p:nvPicPr>
          <p:cNvPr id="2050" name="Picture 2" descr="Fig. 1">
            <a:extLst>
              <a:ext uri="{FF2B5EF4-FFF2-40B4-BE49-F238E27FC236}">
                <a16:creationId xmlns:a16="http://schemas.microsoft.com/office/drawing/2014/main" id="{46E73450-8B16-94D7-29EF-D766028F71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6"/>
          <a:stretch/>
        </p:blipFill>
        <p:spPr bwMode="auto">
          <a:xfrm>
            <a:off x="3033426" y="1824991"/>
            <a:ext cx="5534042" cy="404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B7AA06-4F27-EF77-D57D-3075DB197225}"/>
              </a:ext>
            </a:extLst>
          </p:cNvPr>
          <p:cNvSpPr txBox="1"/>
          <p:nvPr/>
        </p:nvSpPr>
        <p:spPr>
          <a:xfrm>
            <a:off x="4742862" y="6318659"/>
            <a:ext cx="382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Landeau et al. (2022)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5955FC-E442-586C-9552-3DB08109C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494" y="1666269"/>
            <a:ext cx="1013012" cy="317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347F52-B018-E2B3-9DAF-585D08762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674" y="2168755"/>
            <a:ext cx="1193409" cy="163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732BE7-A01C-6BA5-BD89-F9A1EABF4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299" y="4903318"/>
            <a:ext cx="1193409" cy="163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9B34A8-9E22-03CB-89E7-DB07FFB24D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599" y="5362164"/>
            <a:ext cx="1193409" cy="163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8508EF-7A08-7E1A-8032-FCBF93506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602" y="5605979"/>
            <a:ext cx="1193409" cy="1635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B22B8E-9FC6-90AE-8B67-5F1CED1C5067}"/>
              </a:ext>
            </a:extLst>
          </p:cNvPr>
          <p:cNvSpPr/>
          <p:nvPr/>
        </p:nvSpPr>
        <p:spPr>
          <a:xfrm>
            <a:off x="7820023" y="2076450"/>
            <a:ext cx="295275" cy="163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A5A7BF-0892-6B05-5F53-D6ADED363945}"/>
              </a:ext>
            </a:extLst>
          </p:cNvPr>
          <p:cNvSpPr/>
          <p:nvPr/>
        </p:nvSpPr>
        <p:spPr>
          <a:xfrm>
            <a:off x="7848599" y="1922567"/>
            <a:ext cx="1123998" cy="317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Mantle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19649D-F176-9D1C-A74F-F6A4B9F6B28F}"/>
              </a:ext>
            </a:extLst>
          </p:cNvPr>
          <p:cNvSpPr/>
          <p:nvPr/>
        </p:nvSpPr>
        <p:spPr>
          <a:xfrm>
            <a:off x="8021713" y="4858302"/>
            <a:ext cx="1901767" cy="317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Solid inner core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5C12A8-268A-DF92-8061-8233C39BBF49}"/>
              </a:ext>
            </a:extLst>
          </p:cNvPr>
          <p:cNvSpPr/>
          <p:nvPr/>
        </p:nvSpPr>
        <p:spPr>
          <a:xfrm>
            <a:off x="7862298" y="5310363"/>
            <a:ext cx="1901767" cy="317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Liquid outer core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0CA05-E090-009E-EA29-9A5703FC3146}"/>
              </a:ext>
            </a:extLst>
          </p:cNvPr>
          <p:cNvSpPr txBox="1"/>
          <p:nvPr/>
        </p:nvSpPr>
        <p:spPr>
          <a:xfrm>
            <a:off x="0" y="2065869"/>
            <a:ext cx="4668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Magnetic fields is generated by fluid motion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048954-CD67-BFD1-6D20-96E1E4066C1C}"/>
              </a:ext>
            </a:extLst>
          </p:cNvPr>
          <p:cNvSpPr txBox="1"/>
          <p:nvPr/>
        </p:nvSpPr>
        <p:spPr>
          <a:xfrm>
            <a:off x="5878182" y="5700622"/>
            <a:ext cx="6119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The flow of liquid mental sustains dynamo action  </a:t>
            </a:r>
          </a:p>
        </p:txBody>
      </p:sp>
    </p:spTree>
    <p:extLst>
      <p:ext uri="{BB962C8B-B14F-4D97-AF65-F5344CB8AC3E}">
        <p14:creationId xmlns:p14="http://schemas.microsoft.com/office/powerpoint/2010/main" val="13167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DC3EF-215A-52C0-01CE-75292018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8" y="278535"/>
            <a:ext cx="9895951" cy="1033669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rgbClr val="FFFFFF"/>
                </a:solidFill>
              </a:rPr>
              <a:t>Earth’s magnetic field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C1AD7DB-9C48-9A81-E81F-38FE8ED7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999" y="22700"/>
            <a:ext cx="1542675" cy="1533548"/>
          </a:xfrm>
          <a:prstGeom prst="rect">
            <a:avLst/>
          </a:prstGeom>
        </p:spPr>
      </p:pic>
      <p:pic>
        <p:nvPicPr>
          <p:cNvPr id="5" name="Content Placeholder 5" descr="A picture containing fireworks, bird, animal&#10;&#10;Description automatically generated">
            <a:extLst>
              <a:ext uri="{FF2B5EF4-FFF2-40B4-BE49-F238E27FC236}">
                <a16:creationId xmlns:a16="http://schemas.microsoft.com/office/drawing/2014/main" id="{2D2795F0-7DFD-0F0C-57A9-3AB652682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5090" y="1818819"/>
            <a:ext cx="4150692" cy="455592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F7B193-20BE-EFEE-3094-6D8FD49979A4}"/>
              </a:ext>
            </a:extLst>
          </p:cNvPr>
          <p:cNvSpPr txBox="1"/>
          <p:nvPr/>
        </p:nvSpPr>
        <p:spPr>
          <a:xfrm>
            <a:off x="5410199" y="1847850"/>
            <a:ext cx="625686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 intrinsic 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Energy sources: growth of inner core --latent heat and buoyancy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Dipole field: </a:t>
            </a:r>
            <a:r>
              <a:rPr lang="en-US" sz="2800" dirty="0">
                <a:solidFill>
                  <a:srgbClr val="FF0000"/>
                </a:solidFill>
              </a:rPr>
              <a:t>5</a:t>
            </a:r>
            <a:r>
              <a:rPr lang="en-US" sz="2800" dirty="0"/>
              <a:t> ±2 e22 A m</a:t>
            </a:r>
            <a:r>
              <a:rPr lang="en-US" sz="2800" baseline="30000" dirty="0"/>
              <a:t>2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5665B4-8AC4-9DA3-3819-BD9D6FF9CFF7}"/>
              </a:ext>
            </a:extLst>
          </p:cNvPr>
          <p:cNvSpPr txBox="1"/>
          <p:nvPr/>
        </p:nvSpPr>
        <p:spPr>
          <a:xfrm>
            <a:off x="481176" y="6374740"/>
            <a:ext cx="382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Glatzmaier</a:t>
            </a:r>
            <a:r>
              <a:rPr lang="en-US" b="1" dirty="0"/>
              <a:t> and Robert (1995)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68DE60-CE0F-11E6-0A73-A8B7F6470D18}"/>
              </a:ext>
            </a:extLst>
          </p:cNvPr>
          <p:cNvSpPr txBox="1"/>
          <p:nvPr/>
        </p:nvSpPr>
        <p:spPr>
          <a:xfrm>
            <a:off x="5572979" y="5618113"/>
            <a:ext cx="5096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Geomagnetic field &lt;=&gt; inner core</a:t>
            </a:r>
          </a:p>
        </p:txBody>
      </p:sp>
    </p:spTree>
    <p:extLst>
      <p:ext uri="{BB962C8B-B14F-4D97-AF65-F5344CB8AC3E}">
        <p14:creationId xmlns:p14="http://schemas.microsoft.com/office/powerpoint/2010/main" val="360484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DC3EF-215A-52C0-01CE-75292018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8" y="278535"/>
            <a:ext cx="9895951" cy="1033669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rgbClr val="FFFFFF"/>
                </a:solidFill>
              </a:rPr>
              <a:t>Inner Core Growth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C1AD7DB-9C48-9A81-E81F-38FE8ED7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999" y="22700"/>
            <a:ext cx="1542675" cy="153354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EB378C-BA1B-EFDF-2850-E4E23571B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9216" y="1869276"/>
            <a:ext cx="3867117" cy="4265968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37F0ED9-B5B6-B4EB-7A86-075B5D0C1C45}"/>
              </a:ext>
            </a:extLst>
          </p:cNvPr>
          <p:cNvSpPr txBox="1">
            <a:spLocks/>
          </p:cNvSpPr>
          <p:nvPr/>
        </p:nvSpPr>
        <p:spPr>
          <a:xfrm>
            <a:off x="4851068" y="5213632"/>
            <a:ext cx="6551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>
                <a:solidFill>
                  <a:srgbClr val="FF0000"/>
                </a:solidFill>
                <a:latin typeface="+mn-lt"/>
              </a:rPr>
              <a:t>The origin of the inner core structure?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857F-1126-209F-FFB3-7A8247940762}"/>
              </a:ext>
            </a:extLst>
          </p:cNvPr>
          <p:cNvSpPr txBox="1"/>
          <p:nvPr/>
        </p:nvSpPr>
        <p:spPr>
          <a:xfrm>
            <a:off x="1113602" y="6169863"/>
            <a:ext cx="235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Landeau et al. (2022)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C2613-05F2-B7B1-20C2-C324DEEDF902}"/>
              </a:ext>
            </a:extLst>
          </p:cNvPr>
          <p:cNvSpPr txBox="1"/>
          <p:nvPr/>
        </p:nvSpPr>
        <p:spPr>
          <a:xfrm>
            <a:off x="4998594" y="2267558"/>
            <a:ext cx="62568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Grows by the freezing of liquid iron at its surface.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Depends on the rate and nature of heat loss to the mantle</a:t>
            </a:r>
          </a:p>
        </p:txBody>
      </p:sp>
    </p:spTree>
    <p:extLst>
      <p:ext uri="{BB962C8B-B14F-4D97-AF65-F5344CB8AC3E}">
        <p14:creationId xmlns:p14="http://schemas.microsoft.com/office/powerpoint/2010/main" val="50414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DC3EF-215A-52C0-01CE-75292018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8" y="278535"/>
            <a:ext cx="9895951" cy="1033669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rgbClr val="FFFFFF"/>
                </a:solidFill>
              </a:rPr>
              <a:t>Ediacaran ultra-low field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C1AD7DB-9C48-9A81-E81F-38FE8ED7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999" y="22700"/>
            <a:ext cx="1542675" cy="15335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97AC2-0C7C-49F3-EF03-2FF84F60E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299" y="1825625"/>
            <a:ext cx="46287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Bono et al., 2019:</a:t>
            </a:r>
          </a:p>
          <a:p>
            <a:pPr marL="0" indent="0">
              <a:buNone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paleointensity ~565 Ma </a:t>
            </a:r>
            <a:r>
              <a:rPr lang="en-US" sz="2400" dirty="0"/>
              <a:t>Sept-Iles intrusive suite anorthosite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/>
            <a:r>
              <a:rPr lang="en-US" sz="2400" dirty="0"/>
              <a:t>time-averaged moment</a:t>
            </a:r>
          </a:p>
          <a:p>
            <a:pPr marL="285750" indent="-285750"/>
            <a:endParaRPr lang="en-US" sz="2400" dirty="0"/>
          </a:p>
          <a:p>
            <a:pPr marL="285750" indent="-285750"/>
            <a:r>
              <a:rPr lang="en-US" sz="2400" dirty="0"/>
              <a:t>ultra-low field: </a:t>
            </a:r>
            <a:r>
              <a:rPr lang="en-US" sz="2400" b="1" dirty="0">
                <a:solidFill>
                  <a:srgbClr val="FF0000"/>
                </a:solidFill>
              </a:rPr>
              <a:t>0.7</a:t>
            </a:r>
            <a:r>
              <a:rPr lang="en-US" sz="2400" b="1" dirty="0"/>
              <a:t> e22 Am2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44EBA-BDB2-3555-B62B-737ED61D1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98" y="1825625"/>
            <a:ext cx="2586408" cy="3940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124102-8C2F-7D96-3524-1714D34A4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306" y="1825625"/>
            <a:ext cx="3796312" cy="27802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EAD52D-FE70-7930-45C1-4AF9D70D9C69}"/>
              </a:ext>
            </a:extLst>
          </p:cNvPr>
          <p:cNvSpPr txBox="1"/>
          <p:nvPr/>
        </p:nvSpPr>
        <p:spPr>
          <a:xfrm>
            <a:off x="3402364" y="3631962"/>
            <a:ext cx="220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PDM = 0.7e22 A m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cxnSp>
        <p:nvCxnSpPr>
          <p:cNvPr id="9" name="Curved Connector 10">
            <a:extLst>
              <a:ext uri="{FF2B5EF4-FFF2-40B4-BE49-F238E27FC236}">
                <a16:creationId xmlns:a16="http://schemas.microsoft.com/office/drawing/2014/main" id="{E12C8E30-2216-6191-3A18-B2AC15A63C5F}"/>
              </a:ext>
            </a:extLst>
          </p:cNvPr>
          <p:cNvCxnSpPr>
            <a:cxnSpLocks/>
          </p:cNvCxnSpPr>
          <p:nvPr/>
        </p:nvCxnSpPr>
        <p:spPr>
          <a:xfrm rot="5400000">
            <a:off x="1203416" y="2688363"/>
            <a:ext cx="380977" cy="15611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D9D65C-99F0-B3C1-26A1-5C31B6534E6F}"/>
              </a:ext>
            </a:extLst>
          </p:cNvPr>
          <p:cNvSpPr txBox="1"/>
          <p:nvPr/>
        </p:nvSpPr>
        <p:spPr>
          <a:xfrm>
            <a:off x="1075755" y="2206601"/>
            <a:ext cx="117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E62529-1B75-4BBE-ADEC-EC6B78D54F47}"/>
              </a:ext>
            </a:extLst>
          </p:cNvPr>
          <p:cNvSpPr txBox="1"/>
          <p:nvPr/>
        </p:nvSpPr>
        <p:spPr>
          <a:xfrm>
            <a:off x="1075755" y="1609777"/>
            <a:ext cx="170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VGP dispersion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67389-5503-B74C-30A9-E179A9BA6895}"/>
              </a:ext>
            </a:extLst>
          </p:cNvPr>
          <p:cNvSpPr txBox="1"/>
          <p:nvPr/>
        </p:nvSpPr>
        <p:spPr>
          <a:xfrm>
            <a:off x="935103" y="5765667"/>
            <a:ext cx="3569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Bono et al., 2019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ED5107-58FC-6548-1F52-C27484DC05EE}"/>
              </a:ext>
            </a:extLst>
          </p:cNvPr>
          <p:cNvSpPr txBox="1"/>
          <p:nvPr/>
        </p:nvSpPr>
        <p:spPr>
          <a:xfrm>
            <a:off x="3372980" y="5765667"/>
            <a:ext cx="8198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Fingerprint of inner core nucleation </a:t>
            </a:r>
          </a:p>
        </p:txBody>
      </p:sp>
    </p:spTree>
    <p:extLst>
      <p:ext uri="{BB962C8B-B14F-4D97-AF65-F5344CB8AC3E}">
        <p14:creationId xmlns:p14="http://schemas.microsoft.com/office/powerpoint/2010/main" val="27237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DC3EF-215A-52C0-01CE-75292018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8" y="278535"/>
            <a:ext cx="9895951" cy="1033669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rgbClr val="FFFFFF"/>
                </a:solidFill>
              </a:rPr>
              <a:t>Ediacaran ultra-low field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C1AD7DB-9C48-9A81-E81F-38FE8ED7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999" y="22700"/>
            <a:ext cx="1542675" cy="1533548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D3A6C43-DECD-567A-E0B5-1037CB602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7287" b="28039"/>
          <a:stretch/>
        </p:blipFill>
        <p:spPr>
          <a:xfrm>
            <a:off x="-169297" y="1593883"/>
            <a:ext cx="6474966" cy="435911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22DBD1-8989-1F59-27A4-E0C6CA1F7141}"/>
              </a:ext>
            </a:extLst>
          </p:cNvPr>
          <p:cNvSpPr txBox="1"/>
          <p:nvPr/>
        </p:nvSpPr>
        <p:spPr>
          <a:xfrm>
            <a:off x="5966434" y="1781153"/>
            <a:ext cx="6189240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Bono et al.,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gradually decay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magnetic field strength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 the field that would be induced in the absence of a core dynamo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urved Connector 7">
            <a:extLst>
              <a:ext uri="{FF2B5EF4-FFF2-40B4-BE49-F238E27FC236}">
                <a16:creationId xmlns:a16="http://schemas.microsoft.com/office/drawing/2014/main" id="{FA17C8ED-39DD-5242-9BE5-B4D015B1D19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70653" y="5536964"/>
            <a:ext cx="651109" cy="317316"/>
          </a:xfrm>
          <a:prstGeom prst="curvedConnector3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EA41DC1-8615-6942-8DDF-21D3892AB396}"/>
              </a:ext>
            </a:extLst>
          </p:cNvPr>
          <p:cNvSpPr txBox="1"/>
          <p:nvPr/>
        </p:nvSpPr>
        <p:spPr>
          <a:xfrm>
            <a:off x="459350" y="5949443"/>
            <a:ext cx="180962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Bono et al., 2019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1DA92-5A2F-EA1E-4D43-D90FAD23A997}"/>
              </a:ext>
            </a:extLst>
          </p:cNvPr>
          <p:cNvSpPr txBox="1"/>
          <p:nvPr/>
        </p:nvSpPr>
        <p:spPr>
          <a:xfrm>
            <a:off x="3206523" y="5921095"/>
            <a:ext cx="9083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The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/>
              </a:rPr>
              <a:t>geodynamo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 existed but was in an extraordinary state.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56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DC3EF-215A-52C0-01CE-75292018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8" y="278535"/>
            <a:ext cx="9895951" cy="1033669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rgbClr val="FFFFFF"/>
                </a:solidFill>
              </a:rPr>
              <a:t>Ediacaran ultra-low field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C1AD7DB-9C48-9A81-E81F-38FE8ED7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999" y="22700"/>
            <a:ext cx="1542675" cy="1533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A471FD-4247-0884-5704-EB4D9C7727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-757"/>
          <a:stretch/>
        </p:blipFill>
        <p:spPr>
          <a:xfrm>
            <a:off x="709110" y="1730859"/>
            <a:ext cx="8845157" cy="3605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30BF21-33B0-F18E-B7DC-E005620ABCC5}"/>
              </a:ext>
            </a:extLst>
          </p:cNvPr>
          <p:cNvSpPr txBox="1"/>
          <p:nvPr/>
        </p:nvSpPr>
        <p:spPr>
          <a:xfrm>
            <a:off x="2025298" y="5674349"/>
            <a:ext cx="141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Driscoll 2016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4F0A5-5610-F7A5-B4E5-4913B54830A9}"/>
              </a:ext>
            </a:extLst>
          </p:cNvPr>
          <p:cNvSpPr txBox="1"/>
          <p:nvPr/>
        </p:nvSpPr>
        <p:spPr>
          <a:xfrm>
            <a:off x="4566046" y="4812658"/>
            <a:ext cx="6818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Modelled inner core formation time: </a:t>
            </a:r>
            <a:r>
              <a:rPr lang="en-GB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~ 650 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weak field state prior to inner core nucleation</a:t>
            </a:r>
            <a:endParaRPr lang="en-GB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A77A16-52E2-AD9D-7E4B-25D6C3C9A0BF}"/>
              </a:ext>
            </a:extLst>
          </p:cNvPr>
          <p:cNvCxnSpPr>
            <a:cxnSpLocks/>
          </p:cNvCxnSpPr>
          <p:nvPr/>
        </p:nvCxnSpPr>
        <p:spPr>
          <a:xfrm>
            <a:off x="8013379" y="2098435"/>
            <a:ext cx="0" cy="21957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0">
            <a:extLst>
              <a:ext uri="{FF2B5EF4-FFF2-40B4-BE49-F238E27FC236}">
                <a16:creationId xmlns:a16="http://schemas.microsoft.com/office/drawing/2014/main" id="{3F5EC138-A86E-0845-0A1A-5D4E8CB5DFFE}"/>
              </a:ext>
            </a:extLst>
          </p:cNvPr>
          <p:cNvSpPr/>
          <p:nvPr/>
        </p:nvSpPr>
        <p:spPr>
          <a:xfrm rot="10800000">
            <a:off x="8039642" y="3660269"/>
            <a:ext cx="1009751" cy="316210"/>
          </a:xfrm>
          <a:prstGeom prst="rightArrow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24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DC3EF-215A-52C0-01CE-75292018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8" y="278535"/>
            <a:ext cx="9895951" cy="1033669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rgbClr val="FFFFFF"/>
                </a:solidFill>
              </a:rPr>
              <a:t>Ediacaran ultra-low field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C1AD7DB-9C48-9A81-E81F-38FE8ED7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999" y="22700"/>
            <a:ext cx="1542675" cy="153354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BFC78C6-D11F-6CA6-7E95-555313648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2" t="22010" r="22586" b="45989"/>
          <a:stretch/>
        </p:blipFill>
        <p:spPr>
          <a:xfrm>
            <a:off x="459346" y="1651644"/>
            <a:ext cx="5592196" cy="342610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1A1D92-8A5B-5A0E-21EB-C07DEF3C00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9" t="15525" r="15499" b="70703"/>
          <a:stretch/>
        </p:blipFill>
        <p:spPr>
          <a:xfrm>
            <a:off x="670215" y="5077751"/>
            <a:ext cx="3756331" cy="18916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F426C3-C50F-D631-8F74-1B8DC89FD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1132" y="623738"/>
            <a:ext cx="4740403" cy="6211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5B2DEB-3A97-A449-464F-F28E53688D2B}"/>
              </a:ext>
            </a:extLst>
          </p:cNvPr>
          <p:cNvSpPr txBox="1"/>
          <p:nvPr/>
        </p:nvSpPr>
        <p:spPr>
          <a:xfrm>
            <a:off x="4174160" y="2812244"/>
            <a:ext cx="13180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Canadian Arctic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Greenland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67FFA3-BB44-AC07-0C6A-E2B2F9E28788}"/>
              </a:ext>
            </a:extLst>
          </p:cNvPr>
          <p:cNvSpPr txBox="1"/>
          <p:nvPr/>
        </p:nvSpPr>
        <p:spPr>
          <a:xfrm>
            <a:off x="1345790" y="2641516"/>
            <a:ext cx="1318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Newfoundland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25763-CC0A-D210-6597-3D017E3B6236}"/>
              </a:ext>
            </a:extLst>
          </p:cNvPr>
          <p:cNvSpPr txBox="1"/>
          <p:nvPr/>
        </p:nvSpPr>
        <p:spPr>
          <a:xfrm>
            <a:off x="2430537" y="3637979"/>
            <a:ext cx="1318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Ontario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F8E374-2240-E084-B79D-F96FB30C17FC}"/>
              </a:ext>
            </a:extLst>
          </p:cNvPr>
          <p:cNvSpPr txBox="1"/>
          <p:nvPr/>
        </p:nvSpPr>
        <p:spPr>
          <a:xfrm>
            <a:off x="1913070" y="3213478"/>
            <a:ext cx="85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Ukraine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38ADC-85EA-E1C4-E8B1-C6D27F2AAE4E}"/>
              </a:ext>
            </a:extLst>
          </p:cNvPr>
          <p:cNvSpPr txBox="1"/>
          <p:nvPr/>
        </p:nvSpPr>
        <p:spPr>
          <a:xfrm>
            <a:off x="2104665" y="3453594"/>
            <a:ext cx="1318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Quebec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7B8678-E14C-64FE-52DA-395F9ECD8263}"/>
              </a:ext>
            </a:extLst>
          </p:cNvPr>
          <p:cNvSpPr txBox="1"/>
          <p:nvPr/>
        </p:nvSpPr>
        <p:spPr>
          <a:xfrm>
            <a:off x="4153564" y="5154134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n&gt;2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3E085D-C356-1459-1EA2-6B56393A1DE1}"/>
              </a:ext>
            </a:extLst>
          </p:cNvPr>
          <p:cNvSpPr txBox="1"/>
          <p:nvPr/>
        </p:nvSpPr>
        <p:spPr>
          <a:xfrm>
            <a:off x="2104665" y="2180416"/>
            <a:ext cx="8198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The inner core nucleated at Ediacaran period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F51BDB-8A84-4D6D-2314-9D137A861FCA}"/>
              </a:ext>
            </a:extLst>
          </p:cNvPr>
          <p:cNvSpPr txBox="1"/>
          <p:nvPr/>
        </p:nvSpPr>
        <p:spPr>
          <a:xfrm>
            <a:off x="2182223" y="6557638"/>
            <a:ext cx="3569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Zhou et al.,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3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DC3EF-215A-52C0-01CE-75292018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8" y="278535"/>
            <a:ext cx="9895951" cy="1033669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rgbClr val="FFFFFF"/>
                </a:solidFill>
              </a:rPr>
              <a:t>The Inner Core Nucleation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C1AD7DB-9C48-9A81-E81F-38FE8ED7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999" y="22700"/>
            <a:ext cx="1542675" cy="1533548"/>
          </a:xfrm>
          <a:prstGeom prst="rect">
            <a:avLst/>
          </a:prstGeom>
        </p:spPr>
      </p:pic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D66AF196-A937-2693-9AFA-74C337A6C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6"/>
          <a:stretch/>
        </p:blipFill>
        <p:spPr>
          <a:xfrm>
            <a:off x="36326" y="1472690"/>
            <a:ext cx="7434781" cy="5663845"/>
          </a:xfr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DCAF35-0B05-D5AD-E331-C4A4C7465629}"/>
              </a:ext>
            </a:extLst>
          </p:cNvPr>
          <p:cNvSpPr txBox="1">
            <a:spLocks/>
          </p:cNvSpPr>
          <p:nvPr/>
        </p:nvSpPr>
        <p:spPr>
          <a:xfrm>
            <a:off x="7825547" y="1752288"/>
            <a:ext cx="409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Bono et al., 2019: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ultra-low field from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~565 Ma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Sept-Iles intrusive suite</a:t>
            </a:r>
          </a:p>
        </p:txBody>
      </p:sp>
      <p:pic>
        <p:nvPicPr>
          <p:cNvPr id="17" name="Picture 1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B6E2E46-50BB-B898-21C8-E9F67688D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725" y="2976417"/>
            <a:ext cx="4050820" cy="28952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861702-5DF0-8AC9-A36D-00B04E393090}"/>
              </a:ext>
            </a:extLst>
          </p:cNvPr>
          <p:cNvCxnSpPr>
            <a:cxnSpLocks/>
          </p:cNvCxnSpPr>
          <p:nvPr/>
        </p:nvCxnSpPr>
        <p:spPr>
          <a:xfrm>
            <a:off x="10115745" y="3737160"/>
            <a:ext cx="0" cy="18157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0">
            <a:extLst>
              <a:ext uri="{FF2B5EF4-FFF2-40B4-BE49-F238E27FC236}">
                <a16:creationId xmlns:a16="http://schemas.microsoft.com/office/drawing/2014/main" id="{6049772A-26D5-CA23-9598-BDC9979E155F}"/>
              </a:ext>
            </a:extLst>
          </p:cNvPr>
          <p:cNvSpPr/>
          <p:nvPr/>
        </p:nvSpPr>
        <p:spPr>
          <a:xfrm rot="10800000">
            <a:off x="10170580" y="5088518"/>
            <a:ext cx="1009751" cy="316210"/>
          </a:xfrm>
          <a:prstGeom prst="rightArrow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19742B-16B1-0804-5948-3C3DB4FB870E}"/>
              </a:ext>
            </a:extLst>
          </p:cNvPr>
          <p:cNvSpPr txBox="1"/>
          <p:nvPr/>
        </p:nvSpPr>
        <p:spPr>
          <a:xfrm>
            <a:off x="7825547" y="6166340"/>
            <a:ext cx="3959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modeled inner core formation time: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 650 Ma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56CDF5-D2F4-1D62-1194-A349A5B22A8C}"/>
              </a:ext>
            </a:extLst>
          </p:cNvPr>
          <p:cNvSpPr/>
          <p:nvPr/>
        </p:nvSpPr>
        <p:spPr>
          <a:xfrm>
            <a:off x="7853708" y="5871635"/>
            <a:ext cx="1832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Driscoll et al., 2016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91A5F-BE0B-EC24-C5BA-7061CE5AD8E2}"/>
              </a:ext>
            </a:extLst>
          </p:cNvPr>
          <p:cNvSpPr txBox="1"/>
          <p:nvPr/>
        </p:nvSpPr>
        <p:spPr>
          <a:xfrm>
            <a:off x="1137425" y="5335274"/>
            <a:ext cx="1044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3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75A23-75CA-4614-9647-C9B2CE742CA2}">
  <ds:schemaRefs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09F5EF-575C-40E7-A9C5-EC1F2A554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456</Words>
  <Application>Microsoft Office PowerPoint</Application>
  <PresentationFormat>Widescreen</PresentationFormat>
  <Paragraphs>120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等线</vt:lpstr>
      <vt:lpstr>等线</vt:lpstr>
      <vt:lpstr>Times New Roman</vt:lpstr>
      <vt:lpstr>Wingdings</vt:lpstr>
      <vt:lpstr>Office Theme</vt:lpstr>
      <vt:lpstr>PowerPoint Presentation</vt:lpstr>
      <vt:lpstr>The Earth’s interior</vt:lpstr>
      <vt:lpstr>Earth’s magnetic field</vt:lpstr>
      <vt:lpstr>Inner Core Growth</vt:lpstr>
      <vt:lpstr>Ediacaran ultra-low field</vt:lpstr>
      <vt:lpstr>Ediacaran ultra-low field</vt:lpstr>
      <vt:lpstr>Ediacaran ultra-low field</vt:lpstr>
      <vt:lpstr>Ediacaran ultra-low field</vt:lpstr>
      <vt:lpstr>The Inner Core Nucleation</vt:lpstr>
      <vt:lpstr>PowerPoint Presentation</vt:lpstr>
      <vt:lpstr>The Inner Core Nucleation</vt:lpstr>
      <vt:lpstr>The Inner Core Nucleation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 Xue</dc:creator>
  <cp:lastModifiedBy>Reidar G Trønnes</cp:lastModifiedBy>
  <cp:revision>8</cp:revision>
  <dcterms:created xsi:type="dcterms:W3CDTF">2023-03-17T15:25:25Z</dcterms:created>
  <dcterms:modified xsi:type="dcterms:W3CDTF">2023-05-05T14:10:29Z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