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3" r:id="rId3"/>
    <p:sldId id="279" r:id="rId4"/>
    <p:sldId id="285" r:id="rId5"/>
    <p:sldId id="286" r:id="rId6"/>
  </p:sldIdLst>
  <p:sldSz cx="6858000" cy="9906000" type="A4"/>
  <p:notesSz cx="6794500" cy="9931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3333FF"/>
    <a:srgbClr val="DDDDDD"/>
    <a:srgbClr val="CCFFFF"/>
    <a:srgbClr val="6600CC"/>
    <a:srgbClr val="008000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496" autoAdjust="0"/>
  </p:normalViewPr>
  <p:slideViewPr>
    <p:cSldViewPr>
      <p:cViewPr varScale="1">
        <p:scale>
          <a:sx n="129" d="100"/>
          <a:sy n="129" d="100"/>
        </p:scale>
        <p:origin x="1458" y="138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6575"/>
            <a:ext cx="5829300" cy="2124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20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8169C-3940-4136-894D-36C09C5F84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DE692-2B83-4EDD-809C-488E821EFC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875"/>
            <a:ext cx="1543050" cy="8451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875"/>
            <a:ext cx="4476750" cy="8451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02B94-23A3-4B3C-9A98-2C102CAA77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4F14A-3B21-4BDC-A1D1-5875DA9F33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6365875"/>
            <a:ext cx="5829300" cy="19669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4198938"/>
            <a:ext cx="5829300" cy="21669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42A73-F4C0-4395-BA9E-0FAF5FA2FA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11400"/>
            <a:ext cx="30099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311400"/>
            <a:ext cx="30099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CD56F-0C6F-403D-BD61-5477B4D840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738"/>
            <a:ext cx="3030538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663"/>
            <a:ext cx="3030538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217738"/>
            <a:ext cx="3030537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3141663"/>
            <a:ext cx="3030537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43D8F-FA48-4601-BFC0-F5AA93203E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F67C5-C0CD-4670-A97B-F2530E6744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FB785-4F6D-4B7C-9849-9C3EF2B6D9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3700"/>
            <a:ext cx="2255838" cy="1679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93700"/>
            <a:ext cx="3833812" cy="8455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3275"/>
            <a:ext cx="2255838" cy="67754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0606C-18CB-4BC9-BBAD-9D5FFF984E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9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85825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753350"/>
            <a:ext cx="4114800" cy="1162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D41DC-E1E8-409A-BB8A-87649DDC39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9020175"/>
            <a:ext cx="16002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9020175"/>
            <a:ext cx="21717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mtClean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9020175"/>
            <a:ext cx="16002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>
                <a:latin typeface="+mn-lt"/>
              </a:defRPr>
            </a:lvl1pPr>
          </a:lstStyle>
          <a:p>
            <a:pPr>
              <a:defRPr/>
            </a:pPr>
            <a:fld id="{F696CBBD-6B4B-40DF-9EC5-C42891F643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845" y="432"/>
            <a:ext cx="6738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 </a:t>
            </a:r>
            <a:r>
              <a:rPr lang="en-GB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exam,</a:t>
            </a:r>
            <a:r>
              <a:rPr lang="nb-NO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Earth </a:t>
            </a:r>
            <a:r>
              <a:rPr lang="en-GB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planetary materials and dynamics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b-NO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nb-N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pptx- and PDF-format</a:t>
            </a:r>
            <a:endParaRPr lang="en-GB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b-NO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nb-NO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few</a:t>
            </a:r>
            <a:r>
              <a:rPr lang="nb-NO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</a:t>
            </a:r>
            <a:r>
              <a:rPr lang="nb-NO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articles</a:t>
            </a:r>
            <a:r>
              <a:rPr lang="nb-NO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relevant to </a:t>
            </a:r>
            <a:r>
              <a:rPr lang="nb-NO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nb-NO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nb-NO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b-NO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</a:t>
            </a:r>
            <a:r>
              <a:rPr lang="nb-NO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problems </a:t>
            </a:r>
            <a:r>
              <a:rPr lang="nb-NO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nb-NO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nb-NO" sz="1000" dirty="0" smtClean="0">
                <a:cs typeface="Times New Roman" panose="02020603050405020304" pitchFamily="18" charset="0"/>
              </a:rPr>
              <a:t>under "Short </a:t>
            </a:r>
            <a:r>
              <a:rPr lang="nb-NO" sz="1000" dirty="0" err="1" smtClean="0">
                <a:cs typeface="Times New Roman" panose="02020603050405020304" pitchFamily="18" charset="0"/>
              </a:rPr>
              <a:t>presentations</a:t>
            </a:r>
            <a:r>
              <a:rPr lang="nb-NO" sz="1000" dirty="0" smtClean="0">
                <a:cs typeface="Times New Roman" panose="02020603050405020304" pitchFamily="18" charset="0"/>
              </a:rPr>
              <a:t>" </a:t>
            </a:r>
            <a:r>
              <a:rPr lang="nb-NO" sz="1000" dirty="0" err="1" smtClean="0">
                <a:cs typeface="Times New Roman" panose="02020603050405020304" pitchFamily="18" charset="0"/>
              </a:rPr>
              <a:t>on</a:t>
            </a:r>
            <a:r>
              <a:rPr lang="nb-NO" sz="1000" dirty="0" smtClean="0">
                <a:cs typeface="Times New Roman" panose="02020603050405020304" pitchFamily="18" charset="0"/>
              </a:rPr>
              <a:t> </a:t>
            </a:r>
            <a:r>
              <a:rPr lang="nb-NO" sz="1000" dirty="0" err="1" smtClean="0">
                <a:cs typeface="Times New Roman" panose="02020603050405020304" pitchFamily="18" charset="0"/>
              </a:rPr>
              <a:t>the</a:t>
            </a:r>
            <a:r>
              <a:rPr lang="nb-NO" sz="1000" dirty="0" smtClean="0">
                <a:cs typeface="Times New Roman" panose="02020603050405020304" pitchFamily="18" charset="0"/>
              </a:rPr>
              <a:t> </a:t>
            </a:r>
            <a:r>
              <a:rPr lang="nb-NO" sz="1000" dirty="0" err="1" smtClean="0">
                <a:cs typeface="Times New Roman" panose="02020603050405020304" pitchFamily="18" charset="0"/>
              </a:rPr>
              <a:t>website</a:t>
            </a:r>
            <a:r>
              <a:rPr lang="nb-NO" sz="1000" dirty="0" smtClean="0">
                <a:cs typeface="Times New Roman" panose="02020603050405020304" pitchFamily="18" charset="0"/>
              </a:rPr>
              <a:t>.</a:t>
            </a:r>
            <a:r>
              <a:rPr lang="nb-NO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Otherwise</a:t>
            </a:r>
            <a:r>
              <a:rPr lang="nb-NO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nb-NO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nb-NO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</a:t>
            </a:r>
            <a:r>
              <a:rPr lang="nb-NO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b-NO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r>
              <a:rPr lang="nb-NO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figures</a:t>
            </a:r>
            <a:r>
              <a:rPr lang="nb-NO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nb-NO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nb-NO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nb-NO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b-NO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lecture</a:t>
            </a:r>
            <a:r>
              <a:rPr lang="nb-NO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presentations</a:t>
            </a:r>
            <a:r>
              <a:rPr lang="nb-NO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Please submit the report </a:t>
            </a:r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GB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PDF-file </a:t>
            </a:r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n-GB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June 6</a:t>
            </a:r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You can put answers directly into this booklet (in </a:t>
            </a:r>
            <a:r>
              <a:rPr lang="en-GB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pptx</a:t>
            </a:r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or on a separate Word or PowerPoint document, before conversion to PDF.  You do not need to copy the problem text into your answer report if you use separate sheets (numbers 1a, 1b, - - -  is sufficient).  No </a:t>
            </a:r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restriction on literature </a:t>
            </a:r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www-based sources. Please </a:t>
            </a:r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ask </a:t>
            </a:r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 or others, </a:t>
            </a:r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are "stuck" </a:t>
            </a:r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somewhere. In most places short phrases and key words will be sufficient. </a:t>
            </a:r>
            <a:r>
              <a:rPr lang="en-GB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 answers are best</a:t>
            </a:r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547" y="1280592"/>
            <a:ext cx="6797175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nb-NO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 1, </a:t>
            </a:r>
            <a:r>
              <a:rPr lang="nb-NO" sz="105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Planetary</a:t>
            </a:r>
            <a:r>
              <a:rPr lang="nb-NO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05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accretion</a:t>
            </a:r>
            <a:endParaRPr lang="nb-NO" sz="105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nb-NO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nb-NO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 the main heat sources for planetary melting and differentiation, during planetary accretion and core segregation, sorted in two main stages:</a:t>
            </a:r>
          </a:p>
          <a:p>
            <a:pPr>
              <a:lnSpc>
                <a:spcPts val="1200"/>
              </a:lnSpc>
            </a:pPr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Very early (&lt; 2-3 My after t</a:t>
            </a:r>
            <a:r>
              <a:rPr lang="en-GB" sz="1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planetesimal</a:t>
            </a:r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formation (one main heat source):</a:t>
            </a:r>
            <a:endParaRPr lang="en-GB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>
              <a:lnSpc>
                <a:spcPts val="1200"/>
              </a:lnSpc>
            </a:pPr>
            <a:endParaRPr lang="en-GB" sz="1000" dirty="0" smtClean="0"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GB" sz="1000" dirty="0"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GB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GB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giant collisional stage from planetary embryos to </a:t>
            </a:r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planets (2-3 heat sources):</a:t>
            </a:r>
          </a:p>
          <a:p>
            <a:pPr>
              <a:lnSpc>
                <a:spcPts val="1200"/>
              </a:lnSpc>
            </a:pPr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nb-NO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nb-NO" sz="1000" dirty="0"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nb-NO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nb-NO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nb-NO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nb-NO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nb-NO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does the "Grand Tack model" of Walsh et al. (2011, Nature) explain the low planetary mass in the in region between 1 and 5 AU? </a:t>
            </a:r>
          </a:p>
          <a:p>
            <a:pPr>
              <a:lnSpc>
                <a:spcPts val="1200"/>
              </a:lnSpc>
            </a:pPr>
            <a:endParaRPr lang="nb-NO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nb-NO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nb-NO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nb-NO" sz="1050" dirty="0"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nb-NO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nb-NO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nb-NO" sz="1050" dirty="0"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nb-NO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nb-NO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nb-NO" sz="1050" dirty="0"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nb-NO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nb-NO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nb-NO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 </a:t>
            </a:r>
            <a:r>
              <a:rPr lang="nb-NO" sz="1050" dirty="0" smtClean="0">
                <a:cs typeface="Times New Roman" panose="02020603050405020304" pitchFamily="18" charset="0"/>
              </a:rPr>
              <a:t>Borg &amp; Carlson (2023, </a:t>
            </a:r>
            <a:r>
              <a:rPr lang="nb-NO" sz="1050" dirty="0" err="1" smtClean="0">
                <a:cs typeface="Times New Roman" panose="02020603050405020304" pitchFamily="18" charset="0"/>
              </a:rPr>
              <a:t>Annu</a:t>
            </a:r>
            <a:r>
              <a:rPr lang="nb-NO" sz="1050" dirty="0" smtClean="0">
                <a:cs typeface="Times New Roman" panose="02020603050405020304" pitchFamily="18" charset="0"/>
              </a:rPr>
              <a:t>. Rev. Earth Planet </a:t>
            </a:r>
            <a:r>
              <a:rPr lang="nb-NO" sz="1050" dirty="0" err="1" smtClean="0">
                <a:cs typeface="Times New Roman" panose="02020603050405020304" pitchFamily="18" charset="0"/>
              </a:rPr>
              <a:t>Sci</a:t>
            </a:r>
            <a:r>
              <a:rPr lang="nb-NO" sz="1050" dirty="0" smtClean="0">
                <a:cs typeface="Times New Roman" panose="02020603050405020304" pitchFamily="18" charset="0"/>
              </a:rPr>
              <a:t>., in press) </a:t>
            </a:r>
            <a:r>
              <a:rPr lang="nb-NO" sz="1050" dirty="0" err="1" smtClean="0">
                <a:cs typeface="Times New Roman" panose="02020603050405020304" pitchFamily="18" charset="0"/>
              </a:rPr>
              <a:t>suggest</a:t>
            </a:r>
            <a:r>
              <a:rPr lang="nb-NO" sz="1050" dirty="0" smtClean="0">
                <a:cs typeface="Times New Roman" panose="02020603050405020304" pitchFamily="18" charset="0"/>
              </a:rPr>
              <a:t> </a:t>
            </a:r>
            <a:r>
              <a:rPr lang="nb-NO" sz="1050" dirty="0" err="1" smtClean="0">
                <a:cs typeface="Times New Roman" panose="02020603050405020304" pitchFamily="18" charset="0"/>
              </a:rPr>
              <a:t>that</a:t>
            </a:r>
            <a:r>
              <a:rPr lang="nb-NO" sz="1050" dirty="0" smtClean="0">
                <a:cs typeface="Times New Roman" panose="02020603050405020304" pitchFamily="18" charset="0"/>
              </a:rPr>
              <a:t> </a:t>
            </a:r>
            <a:r>
              <a:rPr lang="nb-NO" sz="1050" dirty="0" err="1" smtClean="0">
                <a:cs typeface="Times New Roman" panose="02020603050405020304" pitchFamily="18" charset="0"/>
              </a:rPr>
              <a:t>the</a:t>
            </a:r>
            <a:r>
              <a:rPr lang="nb-NO" sz="1050" dirty="0" smtClean="0">
                <a:cs typeface="Times New Roman" panose="02020603050405020304" pitchFamily="18" charset="0"/>
              </a:rPr>
              <a:t> Lunar magma </a:t>
            </a:r>
            <a:r>
              <a:rPr lang="nb-NO" sz="1050" dirty="0" err="1" smtClean="0">
                <a:cs typeface="Times New Roman" panose="02020603050405020304" pitchFamily="18" charset="0"/>
              </a:rPr>
              <a:t>ocean</a:t>
            </a:r>
            <a:r>
              <a:rPr lang="nb-NO" sz="1050" dirty="0" smtClean="0">
                <a:cs typeface="Times New Roman" panose="02020603050405020304" pitchFamily="18" charset="0"/>
              </a:rPr>
              <a:t> </a:t>
            </a:r>
            <a:r>
              <a:rPr lang="nb-NO" sz="1050" dirty="0" err="1" smtClean="0">
                <a:cs typeface="Times New Roman" panose="02020603050405020304" pitchFamily="18" charset="0"/>
              </a:rPr>
              <a:t>solidified</a:t>
            </a:r>
            <a:r>
              <a:rPr lang="nb-NO" sz="1050" dirty="0" smtClean="0">
                <a:cs typeface="Times New Roman" panose="02020603050405020304" pitchFamily="18" charset="0"/>
              </a:rPr>
              <a:t> as late as 4.35 Ga.</a:t>
            </a:r>
            <a:r>
              <a:rPr lang="nb-NO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Explain</a:t>
            </a:r>
            <a:r>
              <a:rPr lang="nb-NO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nb-NO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nb-NO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nb-NO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young</a:t>
            </a:r>
            <a:r>
              <a:rPr lang="nb-NO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Moon </a:t>
            </a:r>
            <a:r>
              <a:rPr lang="nb-NO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might</a:t>
            </a:r>
            <a:r>
              <a:rPr lang="nb-NO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nb-NO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problematic</a:t>
            </a:r>
            <a:r>
              <a:rPr lang="nb-NO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nb-NO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</a:t>
            </a:r>
            <a:r>
              <a:rPr lang="nb-NO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nb-NO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nb-NO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</a:t>
            </a:r>
            <a:r>
              <a:rPr lang="nb-NO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geochronological</a:t>
            </a:r>
            <a:r>
              <a:rPr lang="nb-NO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data from Australia.</a:t>
            </a:r>
          </a:p>
          <a:p>
            <a:pPr>
              <a:lnSpc>
                <a:spcPts val="1200"/>
              </a:lnSpc>
            </a:pPr>
            <a:endParaRPr lang="nb-NO" sz="1050" dirty="0"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nb-NO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nb-NO" sz="1050" dirty="0"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nb-NO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nb-NO" sz="1050" dirty="0"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nb-NO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nb-NO" sz="1050" dirty="0"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nb-NO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nb-NO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nb-NO" sz="1050" dirty="0"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nb-NO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nb-NO" sz="1050" b="1" dirty="0" smtClean="0">
                <a:cs typeface="Times New Roman" panose="02020603050405020304" pitchFamily="18" charset="0"/>
              </a:rPr>
              <a:t>d. </a:t>
            </a:r>
            <a:r>
              <a:rPr lang="nb-NO" sz="1050" dirty="0" err="1" smtClean="0">
                <a:cs typeface="Times New Roman" panose="02020603050405020304" pitchFamily="18" charset="0"/>
              </a:rPr>
              <a:t>Please</a:t>
            </a:r>
            <a:r>
              <a:rPr lang="nb-NO" sz="1050" dirty="0" smtClean="0">
                <a:cs typeface="Times New Roman" panose="02020603050405020304" pitchFamily="18" charset="0"/>
              </a:rPr>
              <a:t> </a:t>
            </a:r>
            <a:r>
              <a:rPr lang="nb-NO" sz="1050" dirty="0" err="1" smtClean="0">
                <a:cs typeface="Times New Roman" panose="02020603050405020304" pitchFamily="18" charset="0"/>
              </a:rPr>
              <a:t>try</a:t>
            </a:r>
            <a:r>
              <a:rPr lang="nb-NO" sz="1050" dirty="0" smtClean="0">
                <a:cs typeface="Times New Roman" panose="02020603050405020304" pitchFamily="18" charset="0"/>
              </a:rPr>
              <a:t> to </a:t>
            </a:r>
            <a:r>
              <a:rPr lang="nb-NO" sz="1050" dirty="0" err="1" smtClean="0">
                <a:cs typeface="Times New Roman" panose="02020603050405020304" pitchFamily="18" charset="0"/>
              </a:rPr>
              <a:t>suggest</a:t>
            </a:r>
            <a:r>
              <a:rPr lang="nb-NO" sz="1050" dirty="0" smtClean="0">
                <a:cs typeface="Times New Roman" panose="02020603050405020304" pitchFamily="18" charset="0"/>
              </a:rPr>
              <a:t> </a:t>
            </a:r>
            <a:r>
              <a:rPr lang="nb-NO" sz="1050" dirty="0" err="1" smtClean="0">
                <a:cs typeface="Times New Roman" panose="02020603050405020304" pitchFamily="18" charset="0"/>
              </a:rPr>
              <a:t>possible</a:t>
            </a:r>
            <a:r>
              <a:rPr lang="nb-NO" sz="1050" dirty="0" smtClean="0">
                <a:cs typeface="Times New Roman" panose="02020603050405020304" pitchFamily="18" charset="0"/>
              </a:rPr>
              <a:t> </a:t>
            </a:r>
            <a:r>
              <a:rPr lang="nb-NO" sz="1050" dirty="0" err="1" smtClean="0">
                <a:cs typeface="Times New Roman" panose="02020603050405020304" pitchFamily="18" charset="0"/>
              </a:rPr>
              <a:t>explanations</a:t>
            </a:r>
            <a:r>
              <a:rPr lang="nb-NO" sz="1050" dirty="0" smtClean="0">
                <a:cs typeface="Times New Roman" panose="02020603050405020304" pitchFamily="18" charset="0"/>
              </a:rPr>
              <a:t> for </a:t>
            </a:r>
            <a:r>
              <a:rPr lang="nb-NO" sz="1050" dirty="0" err="1" smtClean="0">
                <a:cs typeface="Times New Roman" panose="02020603050405020304" pitchFamily="18" charset="0"/>
              </a:rPr>
              <a:t>why</a:t>
            </a:r>
            <a:r>
              <a:rPr lang="nb-NO" sz="1050" dirty="0" smtClean="0">
                <a:cs typeface="Times New Roman" panose="02020603050405020304" pitchFamily="18" charset="0"/>
              </a:rPr>
              <a:t> </a:t>
            </a:r>
            <a:r>
              <a:rPr lang="nb-NO" sz="1050" dirty="0" err="1" smtClean="0">
                <a:cs typeface="Times New Roman" panose="02020603050405020304" pitchFamily="18" charset="0"/>
              </a:rPr>
              <a:t>the</a:t>
            </a:r>
            <a:r>
              <a:rPr lang="nb-NO" sz="1050" dirty="0" smtClean="0">
                <a:cs typeface="Times New Roman" panose="02020603050405020304" pitchFamily="18" charset="0"/>
              </a:rPr>
              <a:t> Lunar magma </a:t>
            </a:r>
            <a:r>
              <a:rPr lang="nb-NO" sz="1050" dirty="0" err="1" smtClean="0">
                <a:cs typeface="Times New Roman" panose="02020603050405020304" pitchFamily="18" charset="0"/>
              </a:rPr>
              <a:t>ocean</a:t>
            </a:r>
            <a:r>
              <a:rPr lang="nb-NO" sz="1050" dirty="0" smtClean="0">
                <a:cs typeface="Times New Roman" panose="02020603050405020304" pitchFamily="18" charset="0"/>
              </a:rPr>
              <a:t> </a:t>
            </a:r>
            <a:r>
              <a:rPr lang="nb-NO" sz="1050" dirty="0" err="1" smtClean="0">
                <a:cs typeface="Times New Roman" panose="02020603050405020304" pitchFamily="18" charset="0"/>
              </a:rPr>
              <a:t>solidification</a:t>
            </a:r>
            <a:r>
              <a:rPr lang="nb-NO" sz="1050" dirty="0" smtClean="0">
                <a:cs typeface="Times New Roman" panose="02020603050405020304" pitchFamily="18" charset="0"/>
              </a:rPr>
              <a:t> </a:t>
            </a:r>
            <a:r>
              <a:rPr lang="nb-NO" sz="1050" dirty="0" err="1" smtClean="0">
                <a:cs typeface="Times New Roman" panose="02020603050405020304" pitchFamily="18" charset="0"/>
              </a:rPr>
              <a:t>could</a:t>
            </a:r>
            <a:r>
              <a:rPr lang="nb-NO" sz="1050" dirty="0" smtClean="0">
                <a:cs typeface="Times New Roman" panose="02020603050405020304" pitchFamily="18" charset="0"/>
              </a:rPr>
              <a:t> be </a:t>
            </a:r>
            <a:r>
              <a:rPr lang="nb-NO" sz="1050" dirty="0" err="1" smtClean="0">
                <a:cs typeface="Times New Roman" panose="02020603050405020304" pitchFamily="18" charset="0"/>
              </a:rPr>
              <a:t>delyed</a:t>
            </a:r>
            <a:r>
              <a:rPr lang="nb-NO" sz="1050" dirty="0" smtClean="0">
                <a:cs typeface="Times New Roman" panose="02020603050405020304" pitchFamily="18" charset="0"/>
              </a:rPr>
              <a:t> relative to </a:t>
            </a:r>
            <a:r>
              <a:rPr lang="nb-NO" sz="1050" dirty="0" err="1" smtClean="0">
                <a:cs typeface="Times New Roman" panose="02020603050405020304" pitchFamily="18" charset="0"/>
              </a:rPr>
              <a:t>the</a:t>
            </a:r>
            <a:r>
              <a:rPr lang="nb-NO" sz="1050" dirty="0" smtClean="0">
                <a:cs typeface="Times New Roman" panose="02020603050405020304" pitchFamily="18" charset="0"/>
              </a:rPr>
              <a:t> </a:t>
            </a:r>
            <a:r>
              <a:rPr lang="nb-NO" sz="1050" dirty="0" err="1" smtClean="0">
                <a:cs typeface="Times New Roman" panose="02020603050405020304" pitchFamily="18" charset="0"/>
              </a:rPr>
              <a:t>crystallisation</a:t>
            </a:r>
            <a:r>
              <a:rPr lang="nb-NO" sz="1050" dirty="0" smtClean="0">
                <a:cs typeface="Times New Roman" panose="02020603050405020304" pitchFamily="18" charset="0"/>
              </a:rPr>
              <a:t> of most of </a:t>
            </a:r>
            <a:r>
              <a:rPr lang="nb-NO" sz="1050" dirty="0" err="1" smtClean="0">
                <a:cs typeface="Times New Roman" panose="02020603050405020304" pitchFamily="18" charset="0"/>
              </a:rPr>
              <a:t>Earth's</a:t>
            </a:r>
            <a:r>
              <a:rPr lang="nb-NO" sz="1050" dirty="0" smtClean="0">
                <a:cs typeface="Times New Roman" panose="02020603050405020304" pitchFamily="18" charset="0"/>
              </a:rPr>
              <a:t> magma </a:t>
            </a:r>
            <a:r>
              <a:rPr lang="nb-NO" sz="1050" dirty="0" err="1" smtClean="0">
                <a:cs typeface="Times New Roman" panose="02020603050405020304" pitchFamily="18" charset="0"/>
              </a:rPr>
              <a:t>ocean</a:t>
            </a:r>
            <a:r>
              <a:rPr lang="nb-NO" sz="1050" dirty="0" smtClean="0">
                <a:cs typeface="Times New Roman" panose="02020603050405020304" pitchFamily="18" charset="0"/>
              </a:rPr>
              <a:t> (</a:t>
            </a:r>
            <a:r>
              <a:rPr lang="nb-NO" sz="1050" dirty="0" err="1" smtClean="0">
                <a:cs typeface="Times New Roman" panose="02020603050405020304" pitchFamily="18" charset="0"/>
              </a:rPr>
              <a:t>except</a:t>
            </a:r>
            <a:r>
              <a:rPr lang="nb-NO" sz="1050" dirty="0" smtClean="0">
                <a:cs typeface="Times New Roman" panose="02020603050405020304" pitchFamily="18" charset="0"/>
              </a:rPr>
              <a:t> for </a:t>
            </a:r>
            <a:r>
              <a:rPr lang="nb-NO" sz="1050" dirty="0" err="1" smtClean="0">
                <a:cs typeface="Times New Roman" panose="02020603050405020304" pitchFamily="18" charset="0"/>
              </a:rPr>
              <a:t>the</a:t>
            </a:r>
            <a:r>
              <a:rPr lang="nb-NO" sz="1050" dirty="0" smtClean="0">
                <a:cs typeface="Times New Roman" panose="02020603050405020304" pitchFamily="18" charset="0"/>
              </a:rPr>
              <a:t> basal magma </a:t>
            </a:r>
            <a:r>
              <a:rPr lang="nb-NO" sz="1050" dirty="0" err="1" smtClean="0">
                <a:cs typeface="Times New Roman" panose="02020603050405020304" pitchFamily="18" charset="0"/>
              </a:rPr>
              <a:t>ocean</a:t>
            </a:r>
            <a:r>
              <a:rPr lang="nb-NO" sz="1050" dirty="0" smtClean="0">
                <a:cs typeface="Times New Roman" panose="02020603050405020304" pitchFamily="18" charset="0"/>
              </a:rPr>
              <a:t>). </a:t>
            </a:r>
            <a:endParaRPr lang="nb-NO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nb-NO" sz="1050" dirty="0"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nb-NO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nb-NO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nb-NO" sz="1050" b="1" dirty="0"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nb-NO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nb-NO" sz="1000" dirty="0"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nb-NO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nb-NO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nb-NO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nb-NO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24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724" y="5491565"/>
            <a:ext cx="67084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1050" b="1" dirty="0" smtClean="0">
                <a:solidFill>
                  <a:srgbClr val="000000"/>
                </a:solidFill>
                <a:latin typeface="Times New Roman" pitchFamily="18" charset="0"/>
              </a:rPr>
              <a:t>Problem 3</a:t>
            </a:r>
            <a:r>
              <a:rPr lang="nb-NO" sz="1050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nb-NO" sz="1000" b="1" dirty="0" smtClean="0">
                <a:solidFill>
                  <a:srgbClr val="000000"/>
                </a:solidFill>
                <a:latin typeface="Times New Roman" pitchFamily="18" charset="0"/>
              </a:rPr>
              <a:t>H</a:t>
            </a:r>
            <a:r>
              <a:rPr lang="nb-NO" sz="1000" b="1" baseline="-25000" dirty="0" smtClean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nb-NO" sz="1000" b="1" dirty="0" smtClean="0">
                <a:solidFill>
                  <a:srgbClr val="000000"/>
                </a:solidFill>
                <a:latin typeface="Times New Roman" pitchFamily="18" charset="0"/>
              </a:rPr>
              <a:t>O in </a:t>
            </a:r>
            <a:r>
              <a:rPr lang="nb-NO" sz="1000" b="1" dirty="0" err="1" smtClean="0">
                <a:solidFill>
                  <a:srgbClr val="000000"/>
                </a:solidFill>
                <a:latin typeface="Times New Roman" pitchFamily="18" charset="0"/>
              </a:rPr>
              <a:t>the</a:t>
            </a:r>
            <a:r>
              <a:rPr lang="nb-NO" sz="1000" b="1" dirty="0" smtClean="0">
                <a:solidFill>
                  <a:srgbClr val="000000"/>
                </a:solidFill>
                <a:latin typeface="Times New Roman" pitchFamily="18" charset="0"/>
              </a:rPr>
              <a:t> mantle and H in </a:t>
            </a:r>
            <a:r>
              <a:rPr lang="nb-NO" sz="1000" b="1" dirty="0" err="1" smtClean="0">
                <a:solidFill>
                  <a:srgbClr val="000000"/>
                </a:solidFill>
                <a:latin typeface="Times New Roman" pitchFamily="18" charset="0"/>
              </a:rPr>
              <a:t>the</a:t>
            </a:r>
            <a:r>
              <a:rPr lang="nb-NO" sz="10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nb-NO" sz="1000" b="1" dirty="0" err="1" smtClean="0">
                <a:solidFill>
                  <a:srgbClr val="000000"/>
                </a:solidFill>
                <a:latin typeface="Times New Roman" pitchFamily="18" charset="0"/>
              </a:rPr>
              <a:t>core</a:t>
            </a:r>
            <a:endParaRPr lang="en-GB" sz="1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367" y="5745088"/>
            <a:ext cx="654988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b="1" dirty="0" smtClean="0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nb-NO" sz="1000" dirty="0" smtClean="0">
                <a:solidFill>
                  <a:srgbClr val="000000"/>
                </a:solidFill>
                <a:latin typeface="Times New Roman" pitchFamily="18" charset="0"/>
              </a:rPr>
              <a:t>. On </a:t>
            </a:r>
            <a:r>
              <a:rPr lang="nb-NO" sz="1000" dirty="0" err="1" smtClean="0">
                <a:solidFill>
                  <a:srgbClr val="000000"/>
                </a:solidFill>
                <a:latin typeface="Times New Roman" pitchFamily="18" charset="0"/>
              </a:rPr>
              <a:t>what</a:t>
            </a:r>
            <a:r>
              <a:rPr lang="nb-NO" sz="1000" dirty="0" smtClean="0">
                <a:solidFill>
                  <a:srgbClr val="000000"/>
                </a:solidFill>
                <a:latin typeface="Times New Roman" pitchFamily="18" charset="0"/>
              </a:rPr>
              <a:t> basis </a:t>
            </a:r>
            <a:r>
              <a:rPr lang="nb-NO" sz="1000" dirty="0" err="1" smtClean="0">
                <a:solidFill>
                  <a:srgbClr val="000000"/>
                </a:solidFill>
                <a:latin typeface="Times New Roman" pitchFamily="18" charset="0"/>
              </a:rPr>
              <a:t>did</a:t>
            </a:r>
            <a:r>
              <a:rPr lang="nb-NO" sz="1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nb-NO" sz="1000" dirty="0" err="1" smtClean="0">
                <a:solidFill>
                  <a:srgbClr val="000000"/>
                </a:solidFill>
                <a:latin typeface="Times New Roman" pitchFamily="18" charset="0"/>
              </a:rPr>
              <a:t>Drewitt</a:t>
            </a:r>
            <a:r>
              <a:rPr lang="nb-NO" sz="1000" dirty="0" smtClean="0">
                <a:solidFill>
                  <a:srgbClr val="000000"/>
                </a:solidFill>
                <a:latin typeface="Times New Roman" pitchFamily="18" charset="0"/>
              </a:rPr>
              <a:t> et  al. (2022, </a:t>
            </a:r>
            <a:r>
              <a:rPr lang="nb-NO" sz="1000" dirty="0" smtClean="0">
                <a:solidFill>
                  <a:srgbClr val="000000"/>
                </a:solidFill>
              </a:rPr>
              <a:t>Earth Planet. </a:t>
            </a:r>
            <a:r>
              <a:rPr lang="nb-NO" sz="1000" dirty="0" err="1" smtClean="0">
                <a:solidFill>
                  <a:srgbClr val="000000"/>
                </a:solidFill>
              </a:rPr>
              <a:t>Sci</a:t>
            </a:r>
            <a:r>
              <a:rPr lang="nb-NO" sz="1000" dirty="0" smtClean="0">
                <a:solidFill>
                  <a:srgbClr val="000000"/>
                </a:solidFill>
              </a:rPr>
              <a:t>. Lett. 81, 117408</a:t>
            </a:r>
            <a:r>
              <a:rPr lang="nb-NO" sz="1000" dirty="0">
                <a:solidFill>
                  <a:srgbClr val="000000"/>
                </a:solidFill>
              </a:rPr>
              <a:t>) </a:t>
            </a:r>
            <a:r>
              <a:rPr lang="nb-NO" sz="1000" dirty="0" err="1" smtClean="0">
                <a:solidFill>
                  <a:srgbClr val="000000"/>
                </a:solidFill>
                <a:latin typeface="Times New Roman" pitchFamily="18" charset="0"/>
              </a:rPr>
              <a:t>suggest</a:t>
            </a:r>
            <a:r>
              <a:rPr lang="nb-NO" sz="1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nb-NO" sz="1000" dirty="0" err="1" smtClean="0">
                <a:solidFill>
                  <a:srgbClr val="000000"/>
                </a:solidFill>
                <a:latin typeface="Times New Roman" pitchFamily="18" charset="0"/>
              </a:rPr>
              <a:t>that</a:t>
            </a:r>
            <a:r>
              <a:rPr lang="nb-NO" sz="1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nb-NO" sz="1000" dirty="0" err="1" smtClean="0">
                <a:solidFill>
                  <a:srgbClr val="000000"/>
                </a:solidFill>
                <a:latin typeface="Times New Roman" pitchFamily="18" charset="0"/>
              </a:rPr>
              <a:t>the</a:t>
            </a:r>
            <a:r>
              <a:rPr lang="nb-NO" sz="1000" dirty="0" smtClean="0">
                <a:solidFill>
                  <a:srgbClr val="000000"/>
                </a:solidFill>
                <a:latin typeface="Times New Roman" pitchFamily="18" charset="0"/>
              </a:rPr>
              <a:t> H</a:t>
            </a:r>
            <a:r>
              <a:rPr lang="nb-NO" sz="1000" baseline="-25000" dirty="0" smtClean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nb-NO" sz="1000" dirty="0" smtClean="0">
                <a:solidFill>
                  <a:srgbClr val="000000"/>
                </a:solidFill>
                <a:latin typeface="Times New Roman" pitchFamily="18" charset="0"/>
              </a:rPr>
              <a:t>O-content is </a:t>
            </a:r>
            <a:r>
              <a:rPr lang="nb-NO" sz="1000" dirty="0" err="1" smtClean="0">
                <a:solidFill>
                  <a:srgbClr val="000000"/>
                </a:solidFill>
                <a:latin typeface="Times New Roman" pitchFamily="18" charset="0"/>
              </a:rPr>
              <a:t>broadly</a:t>
            </a:r>
            <a:r>
              <a:rPr lang="nb-NO" sz="1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nb-NO" sz="1000" dirty="0">
                <a:solidFill>
                  <a:srgbClr val="000000"/>
                </a:solidFill>
              </a:rPr>
              <a:t>uniform </a:t>
            </a:r>
            <a:r>
              <a:rPr lang="nb-NO" sz="1000" dirty="0" err="1">
                <a:solidFill>
                  <a:srgbClr val="000000"/>
                </a:solidFill>
              </a:rPr>
              <a:t>throughout</a:t>
            </a:r>
            <a:r>
              <a:rPr lang="nb-NO" sz="1000" dirty="0">
                <a:solidFill>
                  <a:srgbClr val="000000"/>
                </a:solidFill>
              </a:rPr>
              <a:t> </a:t>
            </a:r>
            <a:r>
              <a:rPr lang="nb-NO" sz="1000" dirty="0" err="1">
                <a:solidFill>
                  <a:srgbClr val="000000"/>
                </a:solidFill>
              </a:rPr>
              <a:t>the</a:t>
            </a:r>
            <a:r>
              <a:rPr lang="nb-NO" sz="1000" dirty="0">
                <a:solidFill>
                  <a:srgbClr val="000000"/>
                </a:solidFill>
              </a:rPr>
              <a:t> </a:t>
            </a:r>
            <a:r>
              <a:rPr lang="nb-NO" sz="1000" dirty="0" err="1">
                <a:solidFill>
                  <a:srgbClr val="000000"/>
                </a:solidFill>
              </a:rPr>
              <a:t>entire</a:t>
            </a:r>
            <a:r>
              <a:rPr lang="nb-NO" sz="1000" dirty="0">
                <a:solidFill>
                  <a:srgbClr val="000000"/>
                </a:solidFill>
              </a:rPr>
              <a:t> </a:t>
            </a:r>
            <a:r>
              <a:rPr lang="nb-NO" sz="1000" dirty="0" smtClean="0">
                <a:solidFill>
                  <a:srgbClr val="000000"/>
                </a:solidFill>
              </a:rPr>
              <a:t>mantle, at </a:t>
            </a:r>
            <a:r>
              <a:rPr lang="nb-NO" sz="1000" dirty="0" err="1" smtClean="0">
                <a:solidFill>
                  <a:srgbClr val="000000"/>
                </a:solidFill>
                <a:latin typeface="Times New Roman" pitchFamily="18" charset="0"/>
              </a:rPr>
              <a:t>approximately</a:t>
            </a:r>
            <a:r>
              <a:rPr lang="nb-NO" sz="1000" dirty="0" smtClean="0">
                <a:solidFill>
                  <a:srgbClr val="000000"/>
                </a:solidFill>
                <a:latin typeface="Times New Roman" pitchFamily="18" charset="0"/>
              </a:rPr>
              <a:t> 0.03 </a:t>
            </a:r>
            <a:r>
              <a:rPr lang="nb-NO" sz="1000" dirty="0" err="1" smtClean="0">
                <a:solidFill>
                  <a:srgbClr val="000000"/>
                </a:solidFill>
                <a:latin typeface="Times New Roman" pitchFamily="18" charset="0"/>
              </a:rPr>
              <a:t>wt</a:t>
            </a:r>
            <a:r>
              <a:rPr lang="nb-NO" sz="1000" dirty="0" smtClean="0">
                <a:solidFill>
                  <a:srgbClr val="000000"/>
                </a:solidFill>
                <a:latin typeface="Times New Roman" pitchFamily="18" charset="0"/>
              </a:rPr>
              <a:t>%?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10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10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10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10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10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10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10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10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10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1000" b="1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10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 dirty="0" smtClean="0">
                <a:solidFill>
                  <a:srgbClr val="000000"/>
                </a:solidFill>
                <a:latin typeface="Times New Roman" pitchFamily="18" charset="0"/>
              </a:rPr>
              <a:t>b</a:t>
            </a:r>
            <a:r>
              <a:rPr lang="en-GB" sz="1000" dirty="0" smtClean="0">
                <a:solidFill>
                  <a:srgbClr val="000000"/>
                </a:solidFill>
                <a:latin typeface="Times New Roman" pitchFamily="18" charset="0"/>
              </a:rPr>
              <a:t>. Calculate the total mass of H</a:t>
            </a:r>
            <a:r>
              <a:rPr lang="en-GB" sz="1000" baseline="-25000" dirty="0" smtClean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GB" sz="1000" dirty="0" smtClean="0">
                <a:solidFill>
                  <a:srgbClr val="000000"/>
                </a:solidFill>
                <a:latin typeface="Times New Roman" pitchFamily="18" charset="0"/>
              </a:rPr>
              <a:t>O in the entire mantle and in the entire core, assuming a uniform concentration of H</a:t>
            </a:r>
            <a:r>
              <a:rPr lang="en-GB" sz="1000" baseline="-25000" dirty="0" smtClean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GB" sz="1000" dirty="0" smtClean="0">
                <a:solidFill>
                  <a:srgbClr val="000000"/>
                </a:solidFill>
                <a:latin typeface="Times New Roman" pitchFamily="18" charset="0"/>
              </a:rPr>
              <a:t>O of  0.03 </a:t>
            </a:r>
            <a:r>
              <a:rPr lang="en-GB" sz="1000" dirty="0" err="1" smtClean="0">
                <a:solidFill>
                  <a:srgbClr val="000000"/>
                </a:solidFill>
                <a:latin typeface="Times New Roman" pitchFamily="18" charset="0"/>
              </a:rPr>
              <a:t>wt</a:t>
            </a:r>
            <a:r>
              <a:rPr lang="en-GB" sz="1000" dirty="0" smtClean="0">
                <a:solidFill>
                  <a:srgbClr val="000000"/>
                </a:solidFill>
                <a:latin typeface="Times New Roman" pitchFamily="18" charset="0"/>
              </a:rPr>
              <a:t>% in the mantle and a uniform concentration of H of 0.1 </a:t>
            </a:r>
            <a:r>
              <a:rPr lang="en-GB" sz="1000" dirty="0" err="1" smtClean="0">
                <a:solidFill>
                  <a:srgbClr val="000000"/>
                </a:solidFill>
                <a:latin typeface="Times New Roman" pitchFamily="18" charset="0"/>
              </a:rPr>
              <a:t>wt</a:t>
            </a:r>
            <a:r>
              <a:rPr lang="en-GB" sz="1000" dirty="0" smtClean="0">
                <a:solidFill>
                  <a:srgbClr val="000000"/>
                </a:solidFill>
                <a:latin typeface="Times New Roman" pitchFamily="18" charset="0"/>
              </a:rPr>
              <a:t>% in the core.  Calculate also the ocean mass equivalents ("numbers of ocean masses") in the mantle and the core.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dirty="0" smtClean="0">
                <a:solidFill>
                  <a:srgbClr val="000000"/>
                </a:solidFill>
              </a:rPr>
              <a:t> </a:t>
            </a:r>
            <a:r>
              <a:rPr lang="en-GB" sz="1000" dirty="0" smtClean="0">
                <a:solidFill>
                  <a:srgbClr val="000000"/>
                </a:solidFill>
                <a:latin typeface="Times New Roman" pitchFamily="18" charset="0"/>
              </a:rPr>
              <a:t>Use the following approximate masses:</a:t>
            </a:r>
          </a:p>
          <a:p>
            <a:r>
              <a:rPr lang="en-GB" sz="1000" dirty="0" smtClean="0">
                <a:solidFill>
                  <a:srgbClr val="000000"/>
                </a:solidFill>
                <a:latin typeface="Times New Roman" pitchFamily="18" charset="0"/>
              </a:rPr>
              <a:t>    </a:t>
            </a:r>
            <a:r>
              <a:rPr lang="en-GB" sz="1000" dirty="0" smtClean="0">
                <a:solidFill>
                  <a:srgbClr val="000000"/>
                </a:solidFill>
              </a:rPr>
              <a:t>mantle: 4001 </a:t>
            </a:r>
            <a:r>
              <a:rPr lang="en-GB" sz="1000" dirty="0" err="1" smtClean="0">
                <a:solidFill>
                  <a:srgbClr val="000000"/>
                </a:solidFill>
              </a:rPr>
              <a:t>Yg</a:t>
            </a:r>
            <a:r>
              <a:rPr lang="en-GB" sz="1000" dirty="0">
                <a:solidFill>
                  <a:srgbClr val="000000"/>
                </a:solidFill>
              </a:rPr>
              <a:t>,</a:t>
            </a:r>
            <a:r>
              <a:rPr lang="en-GB" sz="1000" dirty="0" smtClean="0">
                <a:solidFill>
                  <a:srgbClr val="000000"/>
                </a:solidFill>
              </a:rPr>
              <a:t>  core: 1971 </a:t>
            </a:r>
            <a:r>
              <a:rPr lang="en-GB" sz="1000" dirty="0" err="1" smtClean="0">
                <a:solidFill>
                  <a:srgbClr val="000000"/>
                </a:solidFill>
              </a:rPr>
              <a:t>Yg</a:t>
            </a:r>
            <a:r>
              <a:rPr lang="en-GB" sz="1000" dirty="0" smtClean="0">
                <a:solidFill>
                  <a:srgbClr val="000000"/>
                </a:solidFill>
              </a:rPr>
              <a:t>,  ocean: 1.35 </a:t>
            </a:r>
            <a:r>
              <a:rPr lang="en-GB" sz="1000" dirty="0" err="1" smtClean="0">
                <a:solidFill>
                  <a:srgbClr val="000000"/>
                </a:solidFill>
              </a:rPr>
              <a:t>Yg</a:t>
            </a:r>
            <a:r>
              <a:rPr lang="en-GB" sz="1000" dirty="0" smtClean="0">
                <a:solidFill>
                  <a:srgbClr val="000000"/>
                </a:solidFill>
              </a:rPr>
              <a:t>   (</a:t>
            </a:r>
            <a:r>
              <a:rPr lang="en-GB" sz="1000" dirty="0" err="1" smtClean="0">
                <a:solidFill>
                  <a:srgbClr val="000000"/>
                </a:solidFill>
              </a:rPr>
              <a:t>Yotta</a:t>
            </a:r>
            <a:r>
              <a:rPr lang="en-GB" sz="1000" dirty="0" smtClean="0">
                <a:solidFill>
                  <a:srgbClr val="000000"/>
                </a:solidFill>
              </a:rPr>
              <a:t>-gram, </a:t>
            </a:r>
            <a:r>
              <a:rPr lang="en-GB" sz="1000" dirty="0" err="1" smtClean="0">
                <a:solidFill>
                  <a:srgbClr val="000000"/>
                </a:solidFill>
              </a:rPr>
              <a:t>Yg</a:t>
            </a:r>
            <a:r>
              <a:rPr lang="en-GB" sz="1000" dirty="0" smtClean="0">
                <a:solidFill>
                  <a:srgbClr val="000000"/>
                </a:solidFill>
              </a:rPr>
              <a:t> = 10</a:t>
            </a:r>
            <a:r>
              <a:rPr lang="en-GB" sz="1000" baseline="30000" dirty="0" smtClean="0">
                <a:solidFill>
                  <a:srgbClr val="000000"/>
                </a:solidFill>
              </a:rPr>
              <a:t>24</a:t>
            </a:r>
            <a:r>
              <a:rPr lang="en-GB" sz="1000" dirty="0" smtClean="0">
                <a:solidFill>
                  <a:srgbClr val="000000"/>
                </a:solidFill>
              </a:rPr>
              <a:t> g = 10</a:t>
            </a:r>
            <a:r>
              <a:rPr lang="en-GB" sz="1000" baseline="30000" dirty="0" smtClean="0">
                <a:solidFill>
                  <a:srgbClr val="000000"/>
                </a:solidFill>
              </a:rPr>
              <a:t>21</a:t>
            </a:r>
            <a:r>
              <a:rPr lang="en-GB" sz="1000" dirty="0" smtClean="0">
                <a:solidFill>
                  <a:srgbClr val="000000"/>
                </a:solidFill>
              </a:rPr>
              <a:t> kg).  The approximate atomic weights of H and O is 1 and 16, </a:t>
            </a:r>
            <a:r>
              <a:rPr lang="en-GB" sz="1000" dirty="0" smtClean="0">
                <a:solidFill>
                  <a:srgbClr val="000000"/>
                </a:solidFill>
              </a:rPr>
              <a:t>resulting in </a:t>
            </a:r>
            <a:r>
              <a:rPr lang="en-GB" sz="1000" dirty="0" smtClean="0">
                <a:solidFill>
                  <a:srgbClr val="000000"/>
                </a:solidFill>
              </a:rPr>
              <a:t>a molecular weight of 9 for </a:t>
            </a:r>
            <a:r>
              <a:rPr lang="en-GB" sz="1000" dirty="0" smtClean="0">
                <a:solidFill>
                  <a:srgbClr val="000000"/>
                </a:solidFill>
              </a:rPr>
              <a:t>HO</a:t>
            </a:r>
            <a:r>
              <a:rPr lang="en-GB" sz="1000" baseline="-25000" dirty="0" smtClean="0">
                <a:solidFill>
                  <a:srgbClr val="000000"/>
                </a:solidFill>
              </a:rPr>
              <a:t>0.5</a:t>
            </a:r>
            <a:r>
              <a:rPr lang="en-GB" sz="1000" dirty="0" smtClean="0">
                <a:solidFill>
                  <a:srgbClr val="000000"/>
                </a:solidFill>
              </a:rPr>
              <a:t> (i.e. </a:t>
            </a:r>
            <a:r>
              <a:rPr lang="en-GB" sz="1000" dirty="0" smtClean="0">
                <a:solidFill>
                  <a:srgbClr val="000000"/>
                </a:solidFill>
              </a:rPr>
              <a:t>0.5 </a:t>
            </a:r>
            <a:r>
              <a:rPr lang="en-GB" sz="1000" dirty="0">
                <a:solidFill>
                  <a:srgbClr val="000000"/>
                </a:solidFill>
              </a:rPr>
              <a:t>H</a:t>
            </a:r>
            <a:r>
              <a:rPr lang="en-GB" sz="1000" baseline="-25000" dirty="0">
                <a:solidFill>
                  <a:srgbClr val="000000"/>
                </a:solidFill>
              </a:rPr>
              <a:t>2</a:t>
            </a:r>
            <a:r>
              <a:rPr lang="en-GB" sz="1000" dirty="0">
                <a:solidFill>
                  <a:srgbClr val="000000"/>
                </a:solidFill>
              </a:rPr>
              <a:t>O</a:t>
            </a:r>
            <a:r>
              <a:rPr lang="en-GB" sz="1000" dirty="0" smtClean="0">
                <a:solidFill>
                  <a:srgbClr val="000000"/>
                </a:solidFill>
              </a:rPr>
              <a:t>).</a:t>
            </a:r>
            <a:endParaRPr lang="en-GB" sz="10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0000"/>
                </a:solidFill>
              </a:rPr>
              <a:t>   Mass of H</a:t>
            </a:r>
            <a:r>
              <a:rPr lang="en-GB" sz="1000" baseline="-25000" dirty="0" smtClean="0">
                <a:solidFill>
                  <a:srgbClr val="000000"/>
                </a:solidFill>
              </a:rPr>
              <a:t>2</a:t>
            </a:r>
            <a:r>
              <a:rPr lang="en-GB" sz="1000" dirty="0" smtClean="0">
                <a:solidFill>
                  <a:srgbClr val="000000"/>
                </a:solidFill>
              </a:rPr>
              <a:t>O in the mantle:  </a:t>
            </a:r>
            <a:r>
              <a:rPr lang="en-GB" sz="1000" u="sng" dirty="0" smtClean="0">
                <a:solidFill>
                  <a:srgbClr val="000000"/>
                </a:solidFill>
              </a:rPr>
              <a:t>                           </a:t>
            </a:r>
            <a:r>
              <a:rPr lang="en-GB" sz="1000" dirty="0" smtClean="0">
                <a:solidFill>
                  <a:srgbClr val="000000"/>
                </a:solidFill>
              </a:rPr>
              <a:t> </a:t>
            </a:r>
            <a:r>
              <a:rPr lang="en-GB" sz="1000" dirty="0" err="1" smtClean="0">
                <a:solidFill>
                  <a:srgbClr val="000000"/>
                </a:solidFill>
              </a:rPr>
              <a:t>Yg</a:t>
            </a:r>
            <a:r>
              <a:rPr lang="en-GB" sz="1000" dirty="0" smtClean="0">
                <a:solidFill>
                  <a:srgbClr val="000000"/>
                </a:solidFill>
              </a:rPr>
              <a:t>.       Ocean masses in the mantle: </a:t>
            </a:r>
            <a:r>
              <a:rPr lang="en-GB" sz="1000" u="sng" dirty="0" smtClean="0">
                <a:solidFill>
                  <a:srgbClr val="000000"/>
                </a:solidFill>
              </a:rPr>
              <a:t>                            </a:t>
            </a:r>
            <a:r>
              <a:rPr lang="en-GB" sz="1000" dirty="0" smtClean="0">
                <a:solidFill>
                  <a:srgbClr val="000000"/>
                </a:solidFill>
              </a:rPr>
              <a:t> 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000" dirty="0" smtClean="0">
              <a:solidFill>
                <a:srgbClr val="000000"/>
              </a:solidFill>
            </a:endParaRPr>
          </a:p>
          <a:p>
            <a:r>
              <a:rPr lang="nb-NO" sz="1000" dirty="0" smtClean="0">
                <a:solidFill>
                  <a:srgbClr val="000000"/>
                </a:solidFill>
              </a:rPr>
              <a:t>   </a:t>
            </a:r>
            <a:r>
              <a:rPr lang="en-GB" sz="1000" dirty="0" smtClean="0">
                <a:solidFill>
                  <a:srgbClr val="000000"/>
                </a:solidFill>
              </a:rPr>
              <a:t>Mass </a:t>
            </a:r>
            <a:r>
              <a:rPr lang="en-GB" sz="1000" dirty="0">
                <a:solidFill>
                  <a:srgbClr val="000000"/>
                </a:solidFill>
              </a:rPr>
              <a:t>of H</a:t>
            </a:r>
            <a:r>
              <a:rPr lang="en-GB" sz="1000" baseline="-25000" dirty="0">
                <a:solidFill>
                  <a:srgbClr val="000000"/>
                </a:solidFill>
              </a:rPr>
              <a:t>2</a:t>
            </a:r>
            <a:r>
              <a:rPr lang="en-GB" sz="1000" dirty="0">
                <a:solidFill>
                  <a:srgbClr val="000000"/>
                </a:solidFill>
              </a:rPr>
              <a:t>O in the </a:t>
            </a:r>
            <a:r>
              <a:rPr lang="en-GB" sz="1000" dirty="0" smtClean="0">
                <a:solidFill>
                  <a:srgbClr val="000000"/>
                </a:solidFill>
              </a:rPr>
              <a:t>core:  </a:t>
            </a:r>
            <a:r>
              <a:rPr lang="en-GB" sz="1000" u="sng" dirty="0" smtClean="0">
                <a:solidFill>
                  <a:srgbClr val="000000"/>
                </a:solidFill>
              </a:rPr>
              <a:t>                           </a:t>
            </a:r>
            <a:r>
              <a:rPr lang="en-GB" sz="1000" dirty="0" smtClean="0">
                <a:solidFill>
                  <a:srgbClr val="000000"/>
                </a:solidFill>
              </a:rPr>
              <a:t> </a:t>
            </a:r>
            <a:r>
              <a:rPr lang="en-GB" sz="1000" dirty="0" err="1">
                <a:solidFill>
                  <a:srgbClr val="000000"/>
                </a:solidFill>
              </a:rPr>
              <a:t>Yg</a:t>
            </a:r>
            <a:r>
              <a:rPr lang="en-GB" sz="1000" dirty="0">
                <a:solidFill>
                  <a:srgbClr val="000000"/>
                </a:solidFill>
              </a:rPr>
              <a:t>.     </a:t>
            </a:r>
            <a:r>
              <a:rPr lang="en-GB" sz="1000" dirty="0" smtClean="0">
                <a:solidFill>
                  <a:srgbClr val="000000"/>
                </a:solidFill>
              </a:rPr>
              <a:t>  Ocean </a:t>
            </a:r>
            <a:r>
              <a:rPr lang="en-GB" sz="1000" dirty="0">
                <a:solidFill>
                  <a:srgbClr val="000000"/>
                </a:solidFill>
              </a:rPr>
              <a:t>masses in the </a:t>
            </a:r>
            <a:r>
              <a:rPr lang="en-GB" sz="1000" dirty="0" smtClean="0">
                <a:solidFill>
                  <a:srgbClr val="000000"/>
                </a:solidFill>
              </a:rPr>
              <a:t>core: </a:t>
            </a:r>
            <a:r>
              <a:rPr lang="en-GB" sz="1000" u="sng" dirty="0" smtClean="0">
                <a:solidFill>
                  <a:srgbClr val="000000"/>
                </a:solidFill>
              </a:rPr>
              <a:t>                         </a:t>
            </a:r>
            <a:r>
              <a:rPr lang="en-GB" sz="1000" dirty="0" smtClean="0">
                <a:solidFill>
                  <a:srgbClr val="000000"/>
                </a:solidFill>
              </a:rPr>
              <a:t> .</a:t>
            </a:r>
          </a:p>
          <a:p>
            <a:endParaRPr lang="nb-NO" sz="1000" dirty="0">
              <a:solidFill>
                <a:srgbClr val="000000"/>
              </a:solidFill>
            </a:endParaRPr>
          </a:p>
          <a:p>
            <a:r>
              <a:rPr lang="nb-NO" sz="1000" dirty="0" err="1" smtClean="0">
                <a:solidFill>
                  <a:srgbClr val="000000"/>
                </a:solidFill>
              </a:rPr>
              <a:t>Please</a:t>
            </a:r>
            <a:r>
              <a:rPr lang="nb-NO" sz="1000" dirty="0" smtClean="0">
                <a:solidFill>
                  <a:srgbClr val="000000"/>
                </a:solidFill>
              </a:rPr>
              <a:t> note </a:t>
            </a:r>
            <a:r>
              <a:rPr lang="nb-NO" sz="1000" dirty="0" err="1" smtClean="0">
                <a:solidFill>
                  <a:srgbClr val="000000"/>
                </a:solidFill>
              </a:rPr>
              <a:t>that</a:t>
            </a:r>
            <a:r>
              <a:rPr lang="nb-NO" sz="1000" dirty="0" smtClean="0">
                <a:solidFill>
                  <a:srgbClr val="000000"/>
                </a:solidFill>
              </a:rPr>
              <a:t> </a:t>
            </a:r>
            <a:r>
              <a:rPr lang="nb-NO" sz="1000" dirty="0" err="1" smtClean="0">
                <a:solidFill>
                  <a:srgbClr val="000000"/>
                </a:solidFill>
              </a:rPr>
              <a:t>the</a:t>
            </a:r>
            <a:r>
              <a:rPr lang="nb-NO" sz="1000" dirty="0" smtClean="0">
                <a:solidFill>
                  <a:srgbClr val="000000"/>
                </a:solidFill>
              </a:rPr>
              <a:t> </a:t>
            </a:r>
            <a:r>
              <a:rPr lang="nb-NO" sz="1000" dirty="0" err="1" smtClean="0">
                <a:solidFill>
                  <a:srgbClr val="000000"/>
                </a:solidFill>
              </a:rPr>
              <a:t>estimate</a:t>
            </a:r>
            <a:r>
              <a:rPr lang="nb-NO" sz="1000" dirty="0" smtClean="0">
                <a:solidFill>
                  <a:srgbClr val="000000"/>
                </a:solidFill>
              </a:rPr>
              <a:t> of 22 </a:t>
            </a:r>
            <a:r>
              <a:rPr lang="nb-NO" sz="1000" dirty="0" err="1" smtClean="0">
                <a:solidFill>
                  <a:srgbClr val="000000"/>
                </a:solidFill>
              </a:rPr>
              <a:t>ocean</a:t>
            </a:r>
            <a:r>
              <a:rPr lang="nb-NO" sz="1000" dirty="0" smtClean="0">
                <a:solidFill>
                  <a:srgbClr val="000000"/>
                </a:solidFill>
              </a:rPr>
              <a:t> masses </a:t>
            </a:r>
            <a:r>
              <a:rPr lang="nb-NO" sz="1000" dirty="0" err="1" smtClean="0">
                <a:solidFill>
                  <a:srgbClr val="000000"/>
                </a:solidFill>
              </a:rPr>
              <a:t>estimated</a:t>
            </a:r>
            <a:r>
              <a:rPr lang="nb-NO" sz="1000" dirty="0" smtClean="0">
                <a:solidFill>
                  <a:srgbClr val="000000"/>
                </a:solidFill>
              </a:rPr>
              <a:t> for </a:t>
            </a:r>
            <a:r>
              <a:rPr lang="nb-NO" sz="1000" dirty="0" err="1" smtClean="0">
                <a:solidFill>
                  <a:srgbClr val="000000"/>
                </a:solidFill>
              </a:rPr>
              <a:t>the</a:t>
            </a:r>
            <a:r>
              <a:rPr lang="nb-NO" sz="1000" dirty="0" smtClean="0">
                <a:solidFill>
                  <a:srgbClr val="000000"/>
                </a:solidFill>
              </a:rPr>
              <a:t> </a:t>
            </a:r>
            <a:r>
              <a:rPr lang="nb-NO" sz="1000" dirty="0" err="1" smtClean="0">
                <a:solidFill>
                  <a:srgbClr val="000000"/>
                </a:solidFill>
              </a:rPr>
              <a:t>core</a:t>
            </a:r>
            <a:r>
              <a:rPr lang="nb-NO" sz="1000" dirty="0" smtClean="0">
                <a:solidFill>
                  <a:srgbClr val="000000"/>
                </a:solidFill>
              </a:rPr>
              <a:t>, </a:t>
            </a:r>
            <a:r>
              <a:rPr lang="nb-NO" sz="1000" dirty="0" err="1" smtClean="0">
                <a:solidFill>
                  <a:srgbClr val="000000"/>
                </a:solidFill>
              </a:rPr>
              <a:t>assuming</a:t>
            </a:r>
            <a:r>
              <a:rPr lang="nb-NO" sz="1000" dirty="0" smtClean="0">
                <a:solidFill>
                  <a:srgbClr val="000000"/>
                </a:solidFill>
              </a:rPr>
              <a:t> a H-</a:t>
            </a:r>
            <a:r>
              <a:rPr lang="nb-NO" sz="1000" dirty="0" err="1" smtClean="0">
                <a:solidFill>
                  <a:srgbClr val="000000"/>
                </a:solidFill>
              </a:rPr>
              <a:t>concentration</a:t>
            </a:r>
            <a:r>
              <a:rPr lang="nb-NO" sz="1000" dirty="0" smtClean="0">
                <a:solidFill>
                  <a:srgbClr val="000000"/>
                </a:solidFill>
              </a:rPr>
              <a:t> of 0.12 </a:t>
            </a:r>
            <a:r>
              <a:rPr lang="nb-NO" sz="1000" dirty="0" err="1" smtClean="0">
                <a:solidFill>
                  <a:srgbClr val="000000"/>
                </a:solidFill>
              </a:rPr>
              <a:t>wt</a:t>
            </a:r>
            <a:r>
              <a:rPr lang="nb-NO" sz="1000" dirty="0" smtClean="0">
                <a:solidFill>
                  <a:srgbClr val="000000"/>
                </a:solidFill>
              </a:rPr>
              <a:t>%, by Li et al. (2022, </a:t>
            </a:r>
            <a:r>
              <a:rPr lang="nb-NO" sz="1000" dirty="0" err="1" smtClean="0">
                <a:solidFill>
                  <a:srgbClr val="000000"/>
                </a:solidFill>
              </a:rPr>
              <a:t>Phys</a:t>
            </a:r>
            <a:r>
              <a:rPr lang="nb-NO" sz="1000" dirty="0" smtClean="0">
                <a:solidFill>
                  <a:srgbClr val="000000"/>
                </a:solidFill>
              </a:rPr>
              <a:t>. Earth Planet. Int. 329-330, 106907) </a:t>
            </a:r>
            <a:r>
              <a:rPr lang="nb-NO" sz="1000" dirty="0" err="1" smtClean="0">
                <a:solidFill>
                  <a:srgbClr val="000000"/>
                </a:solidFill>
              </a:rPr>
              <a:t>seems</a:t>
            </a:r>
            <a:r>
              <a:rPr lang="nb-NO" sz="1000" dirty="0" smtClean="0">
                <a:solidFill>
                  <a:srgbClr val="000000"/>
                </a:solidFill>
              </a:rPr>
              <a:t> to be </a:t>
            </a:r>
            <a:r>
              <a:rPr lang="nb-NO" sz="1000" dirty="0" err="1" smtClean="0">
                <a:solidFill>
                  <a:srgbClr val="000000"/>
                </a:solidFill>
              </a:rPr>
              <a:t>largely</a:t>
            </a:r>
            <a:r>
              <a:rPr lang="nb-NO" sz="1000" dirty="0" smtClean="0">
                <a:solidFill>
                  <a:srgbClr val="000000"/>
                </a:solidFill>
              </a:rPr>
              <a:t> </a:t>
            </a:r>
            <a:r>
              <a:rPr lang="nb-NO" sz="1000" dirty="0" err="1" smtClean="0">
                <a:solidFill>
                  <a:srgbClr val="000000"/>
                </a:solidFill>
              </a:rPr>
              <a:t>wrong</a:t>
            </a:r>
            <a:r>
              <a:rPr lang="nb-NO" sz="1000" dirty="0" smtClean="0">
                <a:solidFill>
                  <a:srgbClr val="000000"/>
                </a:solidFill>
              </a:rPr>
              <a:t>.</a:t>
            </a:r>
            <a:endParaRPr lang="en-GB" sz="1000" dirty="0" smtClean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724" y="128464"/>
            <a:ext cx="679717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nb-NO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 2, </a:t>
            </a:r>
            <a:r>
              <a:rPr lang="nb-NO" sz="105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Seismic</a:t>
            </a:r>
            <a:r>
              <a:rPr lang="nb-NO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05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velocity</a:t>
            </a:r>
            <a:r>
              <a:rPr lang="nb-NO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mineral </a:t>
            </a:r>
            <a:r>
              <a:rPr lang="nb-NO" sz="105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physics</a:t>
            </a:r>
            <a:endParaRPr lang="nb-NO" sz="105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nb-NO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nb-NO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Express the seismic S-wave and P-wave velocities (V</a:t>
            </a:r>
            <a:r>
              <a:rPr lang="en-GB" sz="1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</a:t>
            </a:r>
            <a:r>
              <a:rPr lang="en-GB" sz="1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in terms of bulk (K) and shear (G) moduli and density (</a:t>
            </a:r>
            <a:r>
              <a:rPr lang="en-GB" sz="1000" dirty="0">
                <a:latin typeface="Symbol" panose="05050102010706020507" pitchFamily="18" charset="2"/>
                <a:cs typeface="Times New Roman" panose="02020603050405020304" pitchFamily="18" charset="0"/>
              </a:rPr>
              <a:t>r</a:t>
            </a:r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ts val="1200"/>
              </a:lnSpc>
            </a:pPr>
            <a:endParaRPr lang="nb-NO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nb-NO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nb-NO" sz="1000" dirty="0"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nb-NO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nb-NO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nb-NO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nb-NO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GB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en-GB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temperature is not a parameter in these equations.  How will increasing temperature affect </a:t>
            </a:r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(increase or decrease) each </a:t>
            </a:r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parameters K, G and </a:t>
            </a:r>
            <a:r>
              <a:rPr lang="en-GB" sz="1000" dirty="0">
                <a:latin typeface="Symbol" panose="05050102010706020507" pitchFamily="18" charset="2"/>
                <a:cs typeface="Times New Roman" panose="02020603050405020304" pitchFamily="18" charset="0"/>
              </a:rPr>
              <a:t>r</a:t>
            </a:r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as well </a:t>
            </a:r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the </a:t>
            </a:r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seismic velocities?   Assume constant pressure (depth) and composition.</a:t>
            </a:r>
          </a:p>
          <a:p>
            <a:pPr>
              <a:lnSpc>
                <a:spcPts val="1200"/>
              </a:lnSpc>
            </a:pPr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nb-NO" sz="1000" dirty="0"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nb-NO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nb-NO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nb-NO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nb-NO" sz="1000" dirty="0" smtClean="0"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nb-NO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nb-NO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GB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en-GB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Explain briefly the common experimental procedures for determining the bulk modulus and density of a given mineral (single crystal or polycrystalline aggregate</a:t>
            </a:r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ts val="1200"/>
              </a:lnSpc>
            </a:pPr>
            <a:endParaRPr lang="nb-NO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nb-NO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nb-NO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90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066" y="25052"/>
            <a:ext cx="67084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1050" b="1" dirty="0" smtClean="0">
                <a:solidFill>
                  <a:srgbClr val="000000"/>
                </a:solidFill>
                <a:latin typeface="Times New Roman" pitchFamily="18" charset="0"/>
              </a:rPr>
              <a:t>Problem 4</a:t>
            </a:r>
            <a:r>
              <a:rPr lang="nb-NO" sz="1050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nb-NO" sz="1000" b="1" dirty="0" err="1" smtClean="0">
                <a:solidFill>
                  <a:srgbClr val="000000"/>
                </a:solidFill>
                <a:latin typeface="Times New Roman" pitchFamily="18" charset="0"/>
              </a:rPr>
              <a:t>Geoid</a:t>
            </a:r>
            <a:r>
              <a:rPr lang="nb-NO" sz="1000" b="1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nb-NO" sz="1000" b="1" dirty="0" err="1" smtClean="0">
                <a:solidFill>
                  <a:srgbClr val="000000"/>
                </a:solidFill>
                <a:latin typeface="Times New Roman" pitchFamily="18" charset="0"/>
              </a:rPr>
              <a:t>dynamic</a:t>
            </a:r>
            <a:r>
              <a:rPr lang="nb-NO" sz="10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nb-NO" sz="1000" b="1" dirty="0" err="1" smtClean="0">
                <a:solidFill>
                  <a:srgbClr val="000000"/>
                </a:solidFill>
                <a:latin typeface="Times New Roman" pitchFamily="18" charset="0"/>
              </a:rPr>
              <a:t>topography</a:t>
            </a:r>
            <a:r>
              <a:rPr lang="nb-NO" sz="1000" b="1" dirty="0" smtClean="0">
                <a:solidFill>
                  <a:srgbClr val="000000"/>
                </a:solidFill>
                <a:latin typeface="Times New Roman" pitchFamily="18" charset="0"/>
              </a:rPr>
              <a:t>, true polar </a:t>
            </a:r>
            <a:r>
              <a:rPr lang="nb-NO" sz="1000" b="1" dirty="0" err="1" smtClean="0">
                <a:solidFill>
                  <a:srgbClr val="000000"/>
                </a:solidFill>
                <a:latin typeface="Times New Roman" pitchFamily="18" charset="0"/>
              </a:rPr>
              <a:t>wande</a:t>
            </a:r>
            <a:r>
              <a:rPr lang="nb-NO" sz="1000" dirty="0" err="1" smtClean="0">
                <a:solidFill>
                  <a:srgbClr val="000000"/>
                </a:solidFill>
                <a:latin typeface="Times New Roman" pitchFamily="18" charset="0"/>
              </a:rPr>
              <a:t>r</a:t>
            </a:r>
            <a:r>
              <a:rPr lang="nb-NO" sz="10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nb-NO" sz="1000" b="1" dirty="0" err="1" smtClean="0">
                <a:solidFill>
                  <a:srgbClr val="000000"/>
                </a:solidFill>
                <a:latin typeface="Times New Roman" pitchFamily="18" charset="0"/>
              </a:rPr>
              <a:t>planetary</a:t>
            </a:r>
            <a:r>
              <a:rPr lang="nb-NO" sz="10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nb-NO" sz="1000" b="1" dirty="0" err="1" smtClean="0">
                <a:solidFill>
                  <a:srgbClr val="000000"/>
                </a:solidFill>
                <a:latin typeface="Times New Roman" pitchFamily="18" charset="0"/>
              </a:rPr>
              <a:t>rotation</a:t>
            </a:r>
            <a:r>
              <a:rPr lang="nb-NO" sz="1000" b="1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nb-NO" sz="1000" b="1" dirty="0" err="1" smtClean="0">
                <a:solidFill>
                  <a:srgbClr val="000000"/>
                </a:solidFill>
                <a:latin typeface="Times New Roman" pitchFamily="18" charset="0"/>
              </a:rPr>
              <a:t>lowermost</a:t>
            </a:r>
            <a:r>
              <a:rPr lang="nb-NO" sz="1000" b="1" dirty="0" smtClean="0">
                <a:solidFill>
                  <a:srgbClr val="000000"/>
                </a:solidFill>
                <a:latin typeface="Times New Roman" pitchFamily="18" charset="0"/>
              </a:rPr>
              <a:t> mantle S-</a:t>
            </a:r>
            <a:r>
              <a:rPr lang="nb-NO" sz="1000" b="1" dirty="0" err="1" smtClean="0">
                <a:solidFill>
                  <a:srgbClr val="000000"/>
                </a:solidFill>
                <a:latin typeface="Times New Roman" pitchFamily="18" charset="0"/>
              </a:rPr>
              <a:t>wave</a:t>
            </a:r>
            <a:r>
              <a:rPr lang="nb-NO" sz="10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nb-NO" sz="1000" b="1" dirty="0" err="1" smtClean="0">
                <a:solidFill>
                  <a:srgbClr val="000000"/>
                </a:solidFill>
                <a:latin typeface="Times New Roman" pitchFamily="18" charset="0"/>
              </a:rPr>
              <a:t>structure</a:t>
            </a:r>
            <a:endParaRPr lang="en-GB" sz="1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706" y="292743"/>
            <a:ext cx="6549887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1000" b="1" dirty="0" smtClean="0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nb-NO" sz="1000" dirty="0" smtClean="0">
                <a:solidFill>
                  <a:srgbClr val="000000"/>
                </a:solidFill>
                <a:latin typeface="Times New Roman" pitchFamily="18" charset="0"/>
              </a:rPr>
              <a:t>. How do we obtain </a:t>
            </a:r>
            <a:r>
              <a:rPr lang="en-GB" sz="1000" dirty="0" smtClean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GB" sz="1000" i="1" dirty="0" smtClean="0">
                <a:solidFill>
                  <a:srgbClr val="000000"/>
                </a:solidFill>
                <a:latin typeface="Times New Roman" pitchFamily="18" charset="0"/>
              </a:rPr>
              <a:t>residual</a:t>
            </a:r>
            <a:r>
              <a:rPr lang="en-GB" sz="1000" dirty="0" smtClean="0">
                <a:solidFill>
                  <a:srgbClr val="000000"/>
                </a:solidFill>
                <a:latin typeface="Times New Roman" pitchFamily="18" charset="0"/>
              </a:rPr>
              <a:t> geoid from the observed geoid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10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10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10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10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1000" dirty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lnSpc>
                <a:spcPts val="600"/>
              </a:lnSpc>
              <a:spcBef>
                <a:spcPct val="0"/>
              </a:spcBef>
              <a:spcAft>
                <a:spcPct val="0"/>
              </a:spcAft>
            </a:pPr>
            <a:endParaRPr lang="nb-NO" sz="1000" dirty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lnSpc>
                <a:spcPts val="600"/>
              </a:lnSpc>
              <a:spcBef>
                <a:spcPct val="0"/>
              </a:spcBef>
              <a:spcAft>
                <a:spcPct val="0"/>
              </a:spcAft>
            </a:pPr>
            <a:endParaRPr lang="en-GB" sz="1000" dirty="0">
              <a:solidFill>
                <a:srgbClr val="00000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 dirty="0" smtClean="0">
                <a:solidFill>
                  <a:srgbClr val="000000"/>
                </a:solidFill>
                <a:latin typeface="Times New Roman" pitchFamily="18" charset="0"/>
              </a:rPr>
              <a:t>b</a:t>
            </a:r>
            <a:r>
              <a:rPr lang="en-GB" sz="1000" dirty="0" smtClean="0">
                <a:solidFill>
                  <a:srgbClr val="000000"/>
                </a:solidFill>
                <a:latin typeface="Times New Roman" pitchFamily="18" charset="0"/>
              </a:rPr>
              <a:t>. Explain briefly why the </a:t>
            </a:r>
            <a:r>
              <a:rPr lang="en-GB" sz="1000" dirty="0">
                <a:solidFill>
                  <a:srgbClr val="000000"/>
                </a:solidFill>
                <a:latin typeface="Times New Roman" pitchFamily="18" charset="0"/>
              </a:rPr>
              <a:t>residual geoid </a:t>
            </a:r>
            <a:r>
              <a:rPr lang="en-GB" sz="1000" dirty="0" smtClean="0">
                <a:solidFill>
                  <a:srgbClr val="000000"/>
                </a:solidFill>
                <a:latin typeface="Times New Roman" pitchFamily="18" charset="0"/>
              </a:rPr>
              <a:t>may correspond </a:t>
            </a:r>
            <a:r>
              <a:rPr lang="en-GB" sz="1000" dirty="0">
                <a:solidFill>
                  <a:srgbClr val="000000"/>
                </a:solidFill>
                <a:latin typeface="Times New Roman" pitchFamily="18" charset="0"/>
              </a:rPr>
              <a:t>to the </a:t>
            </a:r>
            <a:r>
              <a:rPr lang="en-GB" sz="1000" dirty="0" smtClean="0">
                <a:solidFill>
                  <a:srgbClr val="000000"/>
                </a:solidFill>
                <a:latin typeface="Times New Roman" pitchFamily="18" charset="0"/>
              </a:rPr>
              <a:t>lowermost </a:t>
            </a:r>
            <a:r>
              <a:rPr lang="en-GB" sz="1000" dirty="0">
                <a:solidFill>
                  <a:srgbClr val="000000"/>
                </a:solidFill>
                <a:latin typeface="Times New Roman" pitchFamily="18" charset="0"/>
              </a:rPr>
              <a:t>mantle seismic </a:t>
            </a:r>
            <a:r>
              <a:rPr lang="en-GB" sz="1000" dirty="0" smtClean="0">
                <a:solidFill>
                  <a:srgbClr val="000000"/>
                </a:solidFill>
                <a:latin typeface="Times New Roman" pitchFamily="18" charset="0"/>
              </a:rPr>
              <a:t>structure.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0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lnSpc>
                <a:spcPts val="600"/>
              </a:lnSpc>
              <a:spcBef>
                <a:spcPct val="0"/>
              </a:spcBef>
              <a:spcAft>
                <a:spcPct val="0"/>
              </a:spcAft>
            </a:pPr>
            <a:endParaRPr lang="en-GB" sz="1000" dirty="0">
              <a:solidFill>
                <a:srgbClr val="00000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10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10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10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10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1000" b="1" dirty="0" smtClean="0">
                <a:solidFill>
                  <a:srgbClr val="000000"/>
                </a:solidFill>
                <a:latin typeface="Times New Roman" pitchFamily="18" charset="0"/>
              </a:rPr>
              <a:t>c</a:t>
            </a:r>
            <a:r>
              <a:rPr lang="nb-NO" sz="1000" dirty="0" smtClean="0">
                <a:solidFill>
                  <a:srgbClr val="000000"/>
                </a:solidFill>
                <a:latin typeface="Times New Roman" pitchFamily="18" charset="0"/>
              </a:rPr>
              <a:t>. Define the term true polar wander (TPW).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10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10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10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1000" dirty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10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1000" b="1" dirty="0" smtClean="0">
                <a:solidFill>
                  <a:srgbClr val="000000"/>
                </a:solidFill>
                <a:latin typeface="Times New Roman" pitchFamily="18" charset="0"/>
              </a:rPr>
              <a:t>d</a:t>
            </a:r>
            <a:r>
              <a:rPr lang="nb-NO" sz="1000" dirty="0" smtClean="0">
                <a:solidFill>
                  <a:srgbClr val="000000"/>
                </a:solidFill>
                <a:latin typeface="Times New Roman" pitchFamily="18" charset="0"/>
              </a:rPr>
              <a:t>.  What is the most efficient and common trigger for TPW?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10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0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lnSpc>
                <a:spcPts val="600"/>
              </a:lnSpc>
              <a:spcBef>
                <a:spcPct val="0"/>
              </a:spcBef>
              <a:spcAft>
                <a:spcPct val="0"/>
              </a:spcAft>
            </a:pPr>
            <a:endParaRPr lang="nb-NO" sz="1000" dirty="0" smtClean="0">
              <a:solidFill>
                <a:srgbClr val="00000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ts val="600"/>
              </a:lnSpc>
              <a:spcBef>
                <a:spcPct val="0"/>
              </a:spcBef>
              <a:spcAft>
                <a:spcPct val="0"/>
              </a:spcAft>
            </a:pPr>
            <a:endParaRPr lang="nb-NO" sz="1000" dirty="0" smtClean="0">
              <a:solidFill>
                <a:srgbClr val="00000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ts val="600"/>
              </a:lnSpc>
              <a:spcBef>
                <a:spcPct val="0"/>
              </a:spcBef>
              <a:spcAft>
                <a:spcPct val="0"/>
              </a:spcAft>
            </a:pPr>
            <a:endParaRPr lang="nb-NO" sz="1000" dirty="0" smtClean="0">
              <a:solidFill>
                <a:srgbClr val="00000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ts val="600"/>
              </a:lnSpc>
              <a:spcBef>
                <a:spcPct val="0"/>
              </a:spcBef>
              <a:spcAft>
                <a:spcPct val="0"/>
              </a:spcAft>
            </a:pPr>
            <a:endParaRPr lang="nb-NO" sz="10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fontAlgn="base">
              <a:lnSpc>
                <a:spcPts val="600"/>
              </a:lnSpc>
              <a:spcBef>
                <a:spcPct val="0"/>
              </a:spcBef>
              <a:spcAft>
                <a:spcPct val="0"/>
              </a:spcAft>
            </a:pPr>
            <a:endParaRPr lang="nb-NO" sz="1000" dirty="0" smtClean="0">
              <a:solidFill>
                <a:srgbClr val="00000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ts val="600"/>
              </a:lnSpc>
              <a:spcBef>
                <a:spcPct val="0"/>
              </a:spcBef>
              <a:spcAft>
                <a:spcPct val="0"/>
              </a:spcAft>
            </a:pPr>
            <a:endParaRPr lang="nb-NO" sz="1000" dirty="0" smtClean="0">
              <a:solidFill>
                <a:srgbClr val="00000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ts val="600"/>
              </a:lnSpc>
              <a:spcBef>
                <a:spcPct val="0"/>
              </a:spcBef>
              <a:spcAft>
                <a:spcPct val="0"/>
              </a:spcAft>
            </a:pPr>
            <a:endParaRPr lang="nb-NO" sz="1000" dirty="0" smtClean="0">
              <a:solidFill>
                <a:srgbClr val="00000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ts val="600"/>
              </a:lnSpc>
              <a:spcBef>
                <a:spcPct val="0"/>
              </a:spcBef>
              <a:spcAft>
                <a:spcPct val="0"/>
              </a:spcAft>
            </a:pPr>
            <a:endParaRPr lang="en-GB" sz="1000" dirty="0">
              <a:solidFill>
                <a:srgbClr val="00000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 dirty="0" smtClean="0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en-GB" sz="1000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nb-NO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Explain the difference between dynamic topography and the geoid</a:t>
            </a:r>
            <a:r>
              <a:rPr lang="en-GB" sz="1000" dirty="0" smtClean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1000" dirty="0" smtClean="0">
              <a:solidFill>
                <a:srgbClr val="00000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1000" dirty="0" smtClean="0">
              <a:solidFill>
                <a:srgbClr val="00000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0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0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0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000" dirty="0" smtClean="0">
              <a:solidFill>
                <a:srgbClr val="00000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ts val="600"/>
              </a:lnSpc>
              <a:spcBef>
                <a:spcPct val="0"/>
              </a:spcBef>
              <a:spcAft>
                <a:spcPct val="0"/>
              </a:spcAft>
            </a:pPr>
            <a:endParaRPr lang="nb-NO" sz="1000" dirty="0" smtClean="0">
              <a:solidFill>
                <a:srgbClr val="00000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ts val="600"/>
              </a:lnSpc>
              <a:spcBef>
                <a:spcPct val="0"/>
              </a:spcBef>
              <a:spcAft>
                <a:spcPct val="0"/>
              </a:spcAft>
            </a:pPr>
            <a:endParaRPr lang="en-GB" sz="1000" dirty="0">
              <a:solidFill>
                <a:srgbClr val="00000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 dirty="0" smtClean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f</a:t>
            </a:r>
            <a:r>
              <a:rPr lang="en-GB" sz="1000" dirty="0" smtClean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. How would you interpret the observation that the Earth's rotation axis generally moves within the plane of  the circumpolar high-V</a:t>
            </a:r>
            <a:r>
              <a:rPr lang="en-GB" sz="10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S</a:t>
            </a:r>
            <a:r>
              <a:rPr lang="en-GB" sz="1000" dirty="0" smtClean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 belt in the lowermost mantle (see the figure below), during TPW events?</a:t>
            </a:r>
            <a:endParaRPr lang="en-GB" sz="1000" dirty="0">
              <a:solidFill>
                <a:srgbClr val="000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41432"/>
            <a:ext cx="2230784" cy="98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904" y="8494375"/>
            <a:ext cx="1167095" cy="133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3139378" y="8508324"/>
            <a:ext cx="1040670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lang="nb-NO" sz="9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Green: present</a:t>
            </a:r>
          </a:p>
          <a:p>
            <a:pPr>
              <a:lnSpc>
                <a:spcPts val="1000"/>
              </a:lnSpc>
            </a:pPr>
            <a:r>
              <a:rPr lang="nb-NO" sz="9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9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rotation axis</a:t>
            </a:r>
          </a:p>
          <a:p>
            <a:pPr>
              <a:lnSpc>
                <a:spcPts val="1000"/>
              </a:lnSpc>
            </a:pPr>
            <a:r>
              <a:rPr lang="nb-NO" sz="900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Orange dots:</a:t>
            </a:r>
          </a:p>
          <a:p>
            <a:pPr>
              <a:lnSpc>
                <a:spcPts val="1000"/>
              </a:lnSpc>
            </a:pPr>
            <a:r>
              <a:rPr lang="nb-NO" sz="9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900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Paleo-poles,</a:t>
            </a:r>
          </a:p>
          <a:p>
            <a:pPr>
              <a:lnSpc>
                <a:spcPts val="1000"/>
              </a:lnSpc>
            </a:pPr>
            <a:r>
              <a:rPr lang="nb-NO" sz="9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900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0-200 Ma</a:t>
            </a:r>
            <a:endParaRPr lang="en-GB" sz="900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-14089" y="8540405"/>
            <a:ext cx="3118218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S-wave velocity model </a:t>
            </a:r>
            <a:r>
              <a:rPr lang="da-DK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S362ANI at 2800 km </a:t>
            </a:r>
            <a:r>
              <a:rPr lang="da-DK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depth</a:t>
            </a:r>
            <a:endParaRPr lang="en-GB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900"/>
              </a:lnSpc>
            </a:pPr>
            <a:r>
              <a:rPr lang="nb-NO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(Dziewonski et al, 2010, EPSL)</a:t>
            </a:r>
            <a:endParaRPr lang="en-GB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Picture 2" descr="http://upload.wikimedia.org/wikipedia/commons/thumb/6/68/Geoid_height_red_blue_averagebw.png/1280px-Geoid_height_red_blue_averageb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575" y="6716547"/>
            <a:ext cx="2099492" cy="145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/>
          <p:cNvGrpSpPr/>
          <p:nvPr/>
        </p:nvGrpSpPr>
        <p:grpSpPr>
          <a:xfrm>
            <a:off x="4437836" y="8424005"/>
            <a:ext cx="2367001" cy="1432203"/>
            <a:chOff x="2733210" y="3669823"/>
            <a:chExt cx="6780274" cy="3129366"/>
          </a:xfrm>
        </p:grpSpPr>
        <p:pic>
          <p:nvPicPr>
            <p:cNvPr id="42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3210" y="3669824"/>
              <a:ext cx="6230181" cy="3129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6286" y="6509115"/>
              <a:ext cx="1311373" cy="290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9245" y="3669823"/>
              <a:ext cx="1504754" cy="326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TextBox 44"/>
            <p:cNvSpPr txBox="1"/>
            <p:nvPr/>
          </p:nvSpPr>
          <p:spPr>
            <a:xfrm>
              <a:off x="7239753" y="6126176"/>
              <a:ext cx="2273731" cy="458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800" dirty="0" smtClean="0"/>
                <a:t>Bold </a:t>
              </a:r>
              <a:r>
                <a:rPr lang="nb-NO" sz="800" dirty="0" err="1" smtClean="0"/>
                <a:t>contours</a:t>
              </a:r>
              <a:r>
                <a:rPr lang="nb-NO" sz="800" dirty="0" smtClean="0"/>
                <a:t>:</a:t>
              </a:r>
              <a:endParaRPr lang="en-GB" sz="800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4439881" y="8235402"/>
            <a:ext cx="22140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b="1" dirty="0" smtClean="0"/>
              <a:t>Residual geoid </a:t>
            </a:r>
            <a:r>
              <a:rPr lang="nb-NO" sz="900" dirty="0" smtClean="0"/>
              <a:t>(Burke et al. 2011, GRL)</a:t>
            </a:r>
            <a:endParaRPr lang="en-GB" sz="900" dirty="0"/>
          </a:p>
        </p:txBody>
      </p:sp>
      <p:sp>
        <p:nvSpPr>
          <p:cNvPr id="47" name="TextBox 46"/>
          <p:cNvSpPr txBox="1"/>
          <p:nvPr/>
        </p:nvSpPr>
        <p:spPr>
          <a:xfrm>
            <a:off x="4547070" y="6557613"/>
            <a:ext cx="19239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b="1" dirty="0" smtClean="0"/>
              <a:t>Observed geoid </a:t>
            </a:r>
            <a:r>
              <a:rPr lang="nb-NO" sz="1000" dirty="0" smtClean="0"/>
              <a:t>(from Wikipedia)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58480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36814" y="49023"/>
            <a:ext cx="6817766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nb-NO" sz="1200" b="1" dirty="0" smtClean="0">
                <a:cs typeface="Times New Roman" pitchFamily="18" charset="0"/>
              </a:rPr>
              <a:t>Problem 5. Deep </a:t>
            </a:r>
            <a:r>
              <a:rPr lang="nb-NO" sz="1200" b="1" dirty="0" err="1" smtClean="0">
                <a:cs typeface="Times New Roman" pitchFamily="18" charset="0"/>
              </a:rPr>
              <a:t>Archean</a:t>
            </a:r>
            <a:r>
              <a:rPr lang="nb-NO" sz="1200" b="1" dirty="0" smtClean="0">
                <a:cs typeface="Times New Roman" pitchFamily="18" charset="0"/>
              </a:rPr>
              <a:t> </a:t>
            </a:r>
            <a:r>
              <a:rPr lang="nb-NO" sz="1200" b="1" dirty="0" err="1" smtClean="0">
                <a:cs typeface="Times New Roman" pitchFamily="18" charset="0"/>
              </a:rPr>
              <a:t>cratonic</a:t>
            </a:r>
            <a:r>
              <a:rPr lang="nb-NO" sz="1200" b="1" dirty="0" smtClean="0">
                <a:cs typeface="Times New Roman" pitchFamily="18" charset="0"/>
              </a:rPr>
              <a:t> </a:t>
            </a:r>
            <a:r>
              <a:rPr lang="nb-NO" sz="1200" b="1" dirty="0" err="1" smtClean="0">
                <a:cs typeface="Times New Roman" pitchFamily="18" charset="0"/>
              </a:rPr>
              <a:t>xenoliths</a:t>
            </a:r>
            <a:r>
              <a:rPr lang="nb-NO" sz="1200" b="1" dirty="0" smtClean="0">
                <a:cs typeface="Times New Roman" pitchFamily="18" charset="0"/>
              </a:rPr>
              <a:t> in </a:t>
            </a:r>
            <a:r>
              <a:rPr lang="nb-NO" sz="1200" b="1" dirty="0" err="1" smtClean="0">
                <a:cs typeface="Times New Roman" pitchFamily="18" charset="0"/>
              </a:rPr>
              <a:t>kimberlites</a:t>
            </a:r>
            <a:r>
              <a:rPr lang="nb-NO" sz="1200" b="1" dirty="0" smtClean="0">
                <a:cs typeface="Times New Roman" pitchFamily="18" charset="0"/>
              </a:rPr>
              <a:t>. </a:t>
            </a:r>
          </a:p>
          <a:p>
            <a:pPr>
              <a:lnSpc>
                <a:spcPts val="1200"/>
              </a:lnSpc>
            </a:pPr>
            <a:r>
              <a:rPr lang="nb-NO" sz="1200" b="1" dirty="0" smtClean="0">
                <a:cs typeface="Times New Roman" pitchFamily="18" charset="0"/>
              </a:rPr>
              <a:t>a</a:t>
            </a:r>
            <a:r>
              <a:rPr lang="nb-NO" sz="1200" b="1" dirty="0" smtClean="0">
                <a:cs typeface="Times New Roman" pitchFamily="18" charset="0"/>
              </a:rPr>
              <a:t>.</a:t>
            </a:r>
            <a:r>
              <a:rPr lang="nb-NO" sz="1050" dirty="0" smtClean="0">
                <a:cs typeface="Times New Roman" pitchFamily="18" charset="0"/>
              </a:rPr>
              <a:t> </a:t>
            </a:r>
            <a:r>
              <a:rPr lang="nb-NO" sz="1050" dirty="0" err="1" smtClean="0">
                <a:cs typeface="Times New Roman" pitchFamily="18" charset="0"/>
              </a:rPr>
              <a:t>Figure</a:t>
            </a:r>
            <a:r>
              <a:rPr lang="nb-NO" sz="1050" dirty="0" smtClean="0">
                <a:cs typeface="Times New Roman" pitchFamily="18" charset="0"/>
              </a:rPr>
              <a:t> 5a shows a xenolith-based geotherm from the Kaapvaal craton determined in the following way:</a:t>
            </a:r>
          </a:p>
          <a:p>
            <a:pPr>
              <a:lnSpc>
                <a:spcPts val="1200"/>
              </a:lnSpc>
            </a:pPr>
            <a:r>
              <a:rPr lang="nb-NO" sz="1050" dirty="0" smtClean="0">
                <a:cs typeface="Times New Roman" pitchFamily="18" charset="0"/>
              </a:rPr>
              <a:t>1. Geobarometry from the Al</a:t>
            </a:r>
            <a:r>
              <a:rPr lang="nb-NO" sz="1050" baseline="-25000" dirty="0" smtClean="0">
                <a:cs typeface="Times New Roman" pitchFamily="18" charset="0"/>
              </a:rPr>
              <a:t>2</a:t>
            </a:r>
            <a:r>
              <a:rPr lang="nb-NO" sz="1050" dirty="0" smtClean="0">
                <a:cs typeface="Times New Roman" pitchFamily="18" charset="0"/>
              </a:rPr>
              <a:t>O</a:t>
            </a:r>
            <a:r>
              <a:rPr lang="nb-NO" sz="1050" baseline="-25000" dirty="0" smtClean="0">
                <a:cs typeface="Times New Roman" pitchFamily="18" charset="0"/>
              </a:rPr>
              <a:t>3</a:t>
            </a:r>
            <a:r>
              <a:rPr lang="nb-NO" sz="1050" dirty="0" smtClean="0">
                <a:cs typeface="Times New Roman" pitchFamily="18" charset="0"/>
              </a:rPr>
              <a:t>-content of orthopyroxene (opx) in equilibrium with garnet.  The opx-solvus in Fig. 5c</a:t>
            </a:r>
          </a:p>
          <a:p>
            <a:pPr>
              <a:lnSpc>
                <a:spcPts val="1200"/>
              </a:lnSpc>
            </a:pPr>
            <a:r>
              <a:rPr lang="nb-NO" sz="1050" dirty="0">
                <a:cs typeface="Times New Roman" pitchFamily="18" charset="0"/>
              </a:rPr>
              <a:t> </a:t>
            </a:r>
            <a:r>
              <a:rPr lang="nb-NO" sz="1050" dirty="0" smtClean="0">
                <a:cs typeface="Times New Roman" pitchFamily="18" charset="0"/>
              </a:rPr>
              <a:t>    (</a:t>
            </a:r>
            <a:r>
              <a:rPr lang="nb-NO" sz="1050" dirty="0" err="1" smtClean="0">
                <a:cs typeface="Times New Roman" pitchFamily="18" charset="0"/>
              </a:rPr>
              <a:t>next</a:t>
            </a:r>
            <a:r>
              <a:rPr lang="nb-NO" sz="1050" dirty="0" smtClean="0">
                <a:cs typeface="Times New Roman" pitchFamily="18" charset="0"/>
              </a:rPr>
              <a:t> </a:t>
            </a:r>
            <a:r>
              <a:rPr lang="nb-NO" sz="1050" dirty="0" err="1" smtClean="0">
                <a:cs typeface="Times New Roman" pitchFamily="18" charset="0"/>
              </a:rPr>
              <a:t>page</a:t>
            </a:r>
            <a:r>
              <a:rPr lang="nb-NO" sz="1050" dirty="0" smtClean="0">
                <a:cs typeface="Times New Roman" pitchFamily="18" charset="0"/>
              </a:rPr>
              <a:t>) is fairly insensitive to temperature</a:t>
            </a:r>
          </a:p>
          <a:p>
            <a:pPr>
              <a:lnSpc>
                <a:spcPts val="1200"/>
              </a:lnSpc>
            </a:pPr>
            <a:r>
              <a:rPr lang="nb-NO" sz="1050" dirty="0" smtClean="0">
                <a:cs typeface="Times New Roman" pitchFamily="18" charset="0"/>
              </a:rPr>
              <a:t>2. Geothermometry from the opx-cpx-solvus (Fig. 5d, </a:t>
            </a:r>
            <a:r>
              <a:rPr lang="nb-NO" sz="1050" dirty="0" err="1" smtClean="0">
                <a:cs typeface="Times New Roman" pitchFamily="18" charset="0"/>
              </a:rPr>
              <a:t>next</a:t>
            </a:r>
            <a:r>
              <a:rPr lang="nb-NO" sz="1050" dirty="0" smtClean="0">
                <a:cs typeface="Times New Roman" pitchFamily="18" charset="0"/>
              </a:rPr>
              <a:t> </a:t>
            </a:r>
            <a:r>
              <a:rPr lang="nb-NO" sz="1050" dirty="0" err="1" smtClean="0">
                <a:cs typeface="Times New Roman" pitchFamily="18" charset="0"/>
              </a:rPr>
              <a:t>page</a:t>
            </a:r>
            <a:r>
              <a:rPr lang="nb-NO" sz="1050" dirty="0" smtClean="0">
                <a:cs typeface="Times New Roman" pitchFamily="18" charset="0"/>
              </a:rPr>
              <a:t>, compositions on </a:t>
            </a:r>
            <a:r>
              <a:rPr lang="nb-NO" sz="1050" dirty="0" err="1" smtClean="0">
                <a:cs typeface="Times New Roman" pitchFamily="18" charset="0"/>
              </a:rPr>
              <a:t>the</a:t>
            </a:r>
            <a:r>
              <a:rPr lang="nb-NO" sz="1050" dirty="0" smtClean="0">
                <a:cs typeface="Times New Roman" pitchFamily="18" charset="0"/>
              </a:rPr>
              <a:t> </a:t>
            </a:r>
            <a:r>
              <a:rPr lang="nb-NO" sz="1050" dirty="0" err="1" smtClean="0">
                <a:cs typeface="Times New Roman" pitchFamily="18" charset="0"/>
              </a:rPr>
              <a:t>enstatite-wollastonite</a:t>
            </a:r>
            <a:r>
              <a:rPr lang="nb-NO" sz="1050" dirty="0" smtClean="0">
                <a:cs typeface="Times New Roman" pitchFamily="18" charset="0"/>
              </a:rPr>
              <a:t> join)</a:t>
            </a:r>
          </a:p>
          <a:p>
            <a:pPr>
              <a:lnSpc>
                <a:spcPts val="600"/>
              </a:lnSpc>
            </a:pPr>
            <a:endParaRPr lang="nb-NO" sz="1050" dirty="0">
              <a:cs typeface="Times New Roman" pitchFamily="18" charset="0"/>
            </a:endParaRPr>
          </a:p>
          <a:p>
            <a:pPr>
              <a:lnSpc>
                <a:spcPts val="1200"/>
              </a:lnSpc>
            </a:pPr>
            <a:r>
              <a:rPr lang="nb-NO" sz="1050" dirty="0" smtClean="0">
                <a:cs typeface="Times New Roman" pitchFamily="18" charset="0"/>
              </a:rPr>
              <a:t>You should determine the pressure of two garnet lherzolites with high Mg# = 100Mg/(Mg+Fe) of 92-93 and the following key mineral compositions (we use the phase diagrams, Fig. 5c for the Fe-free systems in this problem):</a:t>
            </a:r>
          </a:p>
          <a:p>
            <a:pPr>
              <a:lnSpc>
                <a:spcPts val="1200"/>
              </a:lnSpc>
            </a:pPr>
            <a:r>
              <a:rPr lang="nb-NO" sz="1050" dirty="0">
                <a:cs typeface="Times New Roman" pitchFamily="18" charset="0"/>
              </a:rPr>
              <a:t> </a:t>
            </a:r>
            <a:r>
              <a:rPr lang="nb-NO" sz="1050" dirty="0" smtClean="0">
                <a:cs typeface="Times New Roman" pitchFamily="18" charset="0"/>
              </a:rPr>
              <a:t>Rock A: Opx with 3.0 mol% </a:t>
            </a:r>
            <a:r>
              <a:rPr lang="nb-NO" sz="1050" dirty="0">
                <a:cs typeface="Times New Roman" pitchFamily="18" charset="0"/>
              </a:rPr>
              <a:t>Al</a:t>
            </a:r>
            <a:r>
              <a:rPr lang="nb-NO" sz="1050" baseline="-25000" dirty="0">
                <a:cs typeface="Times New Roman" pitchFamily="18" charset="0"/>
              </a:rPr>
              <a:t>2</a:t>
            </a:r>
            <a:r>
              <a:rPr lang="nb-NO" sz="1050" dirty="0">
                <a:cs typeface="Times New Roman" pitchFamily="18" charset="0"/>
              </a:rPr>
              <a:t>O</a:t>
            </a:r>
            <a:r>
              <a:rPr lang="nb-NO" sz="1050" baseline="-25000" dirty="0">
                <a:cs typeface="Times New Roman" pitchFamily="18" charset="0"/>
              </a:rPr>
              <a:t>3</a:t>
            </a:r>
            <a:r>
              <a:rPr lang="nb-NO" sz="1050" dirty="0" smtClean="0">
                <a:cs typeface="Times New Roman" pitchFamily="18" charset="0"/>
              </a:rPr>
              <a:t> and cpx with 45.7 % Wo (wollastonite component)</a:t>
            </a:r>
          </a:p>
          <a:p>
            <a:pPr>
              <a:lnSpc>
                <a:spcPts val="1200"/>
              </a:lnSpc>
            </a:pPr>
            <a:r>
              <a:rPr lang="nb-NO" sz="1050" dirty="0" smtClean="0">
                <a:cs typeface="Times New Roman" pitchFamily="18" charset="0"/>
              </a:rPr>
              <a:t> Rock B: Opx with 0.6 </a:t>
            </a:r>
            <a:r>
              <a:rPr lang="nb-NO" sz="1050" dirty="0">
                <a:cs typeface="Times New Roman" pitchFamily="18" charset="0"/>
              </a:rPr>
              <a:t>mol% Al</a:t>
            </a:r>
            <a:r>
              <a:rPr lang="nb-NO" sz="1050" baseline="-25000" dirty="0">
                <a:cs typeface="Times New Roman" pitchFamily="18" charset="0"/>
              </a:rPr>
              <a:t>2</a:t>
            </a:r>
            <a:r>
              <a:rPr lang="nb-NO" sz="1050" dirty="0">
                <a:cs typeface="Times New Roman" pitchFamily="18" charset="0"/>
              </a:rPr>
              <a:t>O</a:t>
            </a:r>
            <a:r>
              <a:rPr lang="nb-NO" sz="1050" baseline="-25000" dirty="0">
                <a:cs typeface="Times New Roman" pitchFamily="18" charset="0"/>
              </a:rPr>
              <a:t>3</a:t>
            </a:r>
            <a:r>
              <a:rPr lang="nb-NO" sz="1050" dirty="0">
                <a:cs typeface="Times New Roman" pitchFamily="18" charset="0"/>
              </a:rPr>
              <a:t> and cpx with </a:t>
            </a:r>
            <a:r>
              <a:rPr lang="nb-NO" sz="1050" dirty="0" smtClean="0">
                <a:cs typeface="Times New Roman" pitchFamily="18" charset="0"/>
              </a:rPr>
              <a:t>33.4 </a:t>
            </a:r>
            <a:r>
              <a:rPr lang="nb-NO" sz="1050" dirty="0">
                <a:cs typeface="Times New Roman" pitchFamily="18" charset="0"/>
              </a:rPr>
              <a:t>% </a:t>
            </a:r>
            <a:r>
              <a:rPr lang="nb-NO" sz="1050" dirty="0" smtClean="0">
                <a:cs typeface="Times New Roman" pitchFamily="18" charset="0"/>
              </a:rPr>
              <a:t>Wo</a:t>
            </a:r>
          </a:p>
          <a:p>
            <a:pPr>
              <a:lnSpc>
                <a:spcPts val="1500"/>
              </a:lnSpc>
            </a:pPr>
            <a:r>
              <a:rPr lang="nb-NO" sz="1050" dirty="0" smtClean="0">
                <a:cs typeface="Times New Roman" pitchFamily="18" charset="0"/>
              </a:rPr>
              <a:t>Use the procedure above to estimate </a:t>
            </a:r>
            <a:r>
              <a:rPr lang="nb-NO" sz="1050" b="1" dirty="0" smtClean="0">
                <a:cs typeface="Times New Roman" pitchFamily="18" charset="0"/>
              </a:rPr>
              <a:t>first</a:t>
            </a:r>
            <a:r>
              <a:rPr lang="nb-NO" sz="1050" dirty="0" smtClean="0">
                <a:cs typeface="Times New Roman" pitchFamily="18" charset="0"/>
              </a:rPr>
              <a:t> the </a:t>
            </a:r>
            <a:r>
              <a:rPr lang="nb-NO" sz="1050" b="1" dirty="0" smtClean="0">
                <a:cs typeface="Times New Roman" pitchFamily="18" charset="0"/>
              </a:rPr>
              <a:t>pressure</a:t>
            </a:r>
            <a:r>
              <a:rPr lang="nb-NO" sz="1050" dirty="0" smtClean="0">
                <a:cs typeface="Times New Roman" pitchFamily="18" charset="0"/>
              </a:rPr>
              <a:t> of equilibration for rock A:</a:t>
            </a:r>
            <a:r>
              <a:rPr lang="nb-NO" sz="1050" u="sng" dirty="0" smtClean="0">
                <a:cs typeface="Times New Roman" pitchFamily="18" charset="0"/>
              </a:rPr>
              <a:t>                     ,</a:t>
            </a:r>
            <a:r>
              <a:rPr lang="nb-NO" sz="1050" dirty="0" smtClean="0">
                <a:cs typeface="Times New Roman" pitchFamily="18" charset="0"/>
              </a:rPr>
              <a:t>  rock B:</a:t>
            </a:r>
            <a:r>
              <a:rPr lang="nb-NO" sz="1050" u="sng" dirty="0" smtClean="0">
                <a:cs typeface="Times New Roman" pitchFamily="18" charset="0"/>
              </a:rPr>
              <a:t>                     </a:t>
            </a:r>
            <a:r>
              <a:rPr lang="nb-NO" sz="1050" dirty="0" smtClean="0">
                <a:cs typeface="Times New Roman" pitchFamily="18" charset="0"/>
              </a:rPr>
              <a:t>  and</a:t>
            </a:r>
          </a:p>
          <a:p>
            <a:pPr>
              <a:lnSpc>
                <a:spcPts val="1800"/>
              </a:lnSpc>
            </a:pPr>
            <a:r>
              <a:rPr lang="nb-NO" sz="1050" b="1" dirty="0" smtClean="0">
                <a:cs typeface="Times New Roman" pitchFamily="18" charset="0"/>
              </a:rPr>
              <a:t>  </a:t>
            </a:r>
            <a:r>
              <a:rPr lang="nb-NO" sz="1050" b="1" dirty="0" err="1" smtClean="0">
                <a:cs typeface="Times New Roman" pitchFamily="18" charset="0"/>
              </a:rPr>
              <a:t>then</a:t>
            </a:r>
            <a:r>
              <a:rPr lang="nb-NO" sz="1050" dirty="0" smtClean="0">
                <a:cs typeface="Times New Roman" pitchFamily="18" charset="0"/>
              </a:rPr>
              <a:t> the </a:t>
            </a:r>
            <a:r>
              <a:rPr lang="nb-NO" sz="1050" b="1" dirty="0" smtClean="0">
                <a:cs typeface="Times New Roman" pitchFamily="18" charset="0"/>
              </a:rPr>
              <a:t>temperature</a:t>
            </a:r>
            <a:r>
              <a:rPr lang="nb-NO" sz="1050" dirty="0" smtClean="0">
                <a:cs typeface="Times New Roman" pitchFamily="18" charset="0"/>
              </a:rPr>
              <a:t> of equilibration, using the correct cpx-solvus for rock </a:t>
            </a:r>
            <a:r>
              <a:rPr lang="nb-NO" sz="1050" dirty="0">
                <a:cs typeface="Times New Roman" pitchFamily="18" charset="0"/>
              </a:rPr>
              <a:t>A:</a:t>
            </a:r>
            <a:r>
              <a:rPr lang="nb-NO" sz="1050" u="sng" dirty="0">
                <a:cs typeface="Times New Roman" pitchFamily="18" charset="0"/>
              </a:rPr>
              <a:t>       </a:t>
            </a:r>
            <a:r>
              <a:rPr lang="nb-NO" sz="1050" u="sng" dirty="0" smtClean="0">
                <a:cs typeface="Times New Roman" pitchFamily="18" charset="0"/>
              </a:rPr>
              <a:t>                ,</a:t>
            </a:r>
            <a:r>
              <a:rPr lang="nb-NO" sz="1050" dirty="0" smtClean="0">
                <a:cs typeface="Times New Roman" pitchFamily="18" charset="0"/>
              </a:rPr>
              <a:t>    rock </a:t>
            </a:r>
            <a:r>
              <a:rPr lang="nb-NO" sz="1050" dirty="0">
                <a:cs typeface="Times New Roman" pitchFamily="18" charset="0"/>
              </a:rPr>
              <a:t>B:</a:t>
            </a:r>
            <a:r>
              <a:rPr lang="nb-NO" sz="1050" u="sng" dirty="0">
                <a:cs typeface="Times New Roman" pitchFamily="18" charset="0"/>
              </a:rPr>
              <a:t>     </a:t>
            </a:r>
            <a:r>
              <a:rPr lang="nb-NO" sz="1050" u="sng" dirty="0" smtClean="0">
                <a:cs typeface="Times New Roman" pitchFamily="18" charset="0"/>
              </a:rPr>
              <a:t>                      </a:t>
            </a:r>
            <a:r>
              <a:rPr lang="nb-NO" sz="1050" dirty="0" smtClean="0">
                <a:cs typeface="Times New Roman" pitchFamily="18" charset="0"/>
              </a:rPr>
              <a:t> .</a:t>
            </a:r>
          </a:p>
          <a:p>
            <a:pPr>
              <a:lnSpc>
                <a:spcPts val="1400"/>
              </a:lnSpc>
            </a:pPr>
            <a:r>
              <a:rPr lang="nb-NO" sz="1050" dirty="0">
                <a:cs typeface="Times New Roman" pitchFamily="18" charset="0"/>
              </a:rPr>
              <a:t>Using the following pressure-depth relation for the mantle: </a:t>
            </a:r>
            <a:r>
              <a:rPr lang="nb-NO" sz="1050" dirty="0" smtClean="0">
                <a:cs typeface="Times New Roman" pitchFamily="18" charset="0"/>
              </a:rPr>
              <a:t>depth(km) = p(GPa)/0.03, i.e. 200 km ~ 6 GPa, </a:t>
            </a:r>
            <a:r>
              <a:rPr lang="nb-NO" sz="1000" dirty="0" smtClean="0">
                <a:cs typeface="Times New Roman" pitchFamily="18" charset="0"/>
              </a:rPr>
              <a:t>mark </a:t>
            </a:r>
            <a:r>
              <a:rPr lang="nb-NO" sz="1000" dirty="0">
                <a:cs typeface="Times New Roman" pitchFamily="18" charset="0"/>
              </a:rPr>
              <a:t>the approximate</a:t>
            </a:r>
            <a:r>
              <a:rPr lang="nb-NO" sz="1000" b="1" dirty="0">
                <a:cs typeface="Times New Roman" pitchFamily="18" charset="0"/>
              </a:rPr>
              <a:t> positions of rocks A and B </a:t>
            </a:r>
            <a:r>
              <a:rPr lang="nb-NO" sz="1000" b="1" dirty="0" smtClean="0">
                <a:cs typeface="Times New Roman" pitchFamily="18" charset="0"/>
              </a:rPr>
              <a:t>in </a:t>
            </a:r>
            <a:r>
              <a:rPr lang="nb-NO" sz="1000" b="1" dirty="0">
                <a:cs typeface="Times New Roman" pitchFamily="18" charset="0"/>
              </a:rPr>
              <a:t>Fig. </a:t>
            </a:r>
            <a:r>
              <a:rPr lang="nb-NO" sz="1000" b="1" dirty="0" smtClean="0">
                <a:cs typeface="Times New Roman" pitchFamily="18" charset="0"/>
              </a:rPr>
              <a:t>5a </a:t>
            </a:r>
            <a:r>
              <a:rPr lang="nb-NO" sz="1000" b="1" dirty="0">
                <a:cs typeface="Times New Roman" pitchFamily="18" charset="0"/>
              </a:rPr>
              <a:t>with small rings</a:t>
            </a:r>
            <a:r>
              <a:rPr lang="nb-NO" sz="1050" dirty="0">
                <a:cs typeface="Times New Roman" pitchFamily="18" charset="0"/>
              </a:rPr>
              <a:t>.  Which of the two rocks is most likely to have equilibrated in the asthenosphere:</a:t>
            </a:r>
            <a:r>
              <a:rPr lang="nb-NO" sz="1050" u="sng" dirty="0">
                <a:cs typeface="Times New Roman" pitchFamily="18" charset="0"/>
              </a:rPr>
              <a:t>          </a:t>
            </a:r>
            <a:r>
              <a:rPr lang="nb-NO" sz="1050" u="sng" dirty="0" smtClean="0">
                <a:cs typeface="Times New Roman" pitchFamily="18" charset="0"/>
              </a:rPr>
              <a:t>   </a:t>
            </a:r>
            <a:r>
              <a:rPr lang="nb-NO" sz="1050" dirty="0">
                <a:cs typeface="Times New Roman" pitchFamily="18" charset="0"/>
              </a:rPr>
              <a:t>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6814" y="2500485"/>
            <a:ext cx="6760297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nb-NO" sz="1200" b="1" dirty="0" smtClean="0">
                <a:cs typeface="Times New Roman" pitchFamily="18" charset="0"/>
              </a:rPr>
              <a:t>b</a:t>
            </a:r>
            <a:r>
              <a:rPr lang="nb-NO" sz="1200" b="1" dirty="0" smtClean="0">
                <a:cs typeface="Times New Roman" pitchFamily="18" charset="0"/>
              </a:rPr>
              <a:t>.</a:t>
            </a:r>
            <a:r>
              <a:rPr lang="nb-NO" sz="1050" dirty="0" smtClean="0">
                <a:cs typeface="Times New Roman" pitchFamily="18" charset="0"/>
              </a:rPr>
              <a:t> The gap in sampling of mantle xenoliths brought to the surface by </a:t>
            </a:r>
            <a:r>
              <a:rPr lang="nb-NO" sz="1050" dirty="0" err="1" smtClean="0">
                <a:cs typeface="Times New Roman" pitchFamily="18" charset="0"/>
              </a:rPr>
              <a:t>kimberlites</a:t>
            </a:r>
            <a:r>
              <a:rPr lang="nb-NO" sz="1050" dirty="0" smtClean="0">
                <a:cs typeface="Times New Roman" pitchFamily="18" charset="0"/>
              </a:rPr>
              <a:t> (</a:t>
            </a:r>
            <a:r>
              <a:rPr lang="nb-NO" sz="1050" dirty="0" err="1" smtClean="0">
                <a:cs typeface="Times New Roman" pitchFamily="18" charset="0"/>
              </a:rPr>
              <a:t>see</a:t>
            </a:r>
            <a:r>
              <a:rPr lang="nb-NO" sz="1050" dirty="0" smtClean="0">
                <a:cs typeface="Times New Roman" pitchFamily="18" charset="0"/>
              </a:rPr>
              <a:t> Fig. 5a) might be related to the occurrence of abundant carbonate minerals at the asthenosphere-lithosphere boundary region where </a:t>
            </a:r>
            <a:r>
              <a:rPr lang="nb-NO" sz="1050" dirty="0" err="1" smtClean="0">
                <a:cs typeface="Times New Roman" pitchFamily="18" charset="0"/>
              </a:rPr>
              <a:t>kimberlite</a:t>
            </a:r>
            <a:r>
              <a:rPr lang="nb-NO" sz="1050" dirty="0" smtClean="0">
                <a:cs typeface="Times New Roman" pitchFamily="18" charset="0"/>
              </a:rPr>
              <a:t> magmas are likely to form.  Based on Fig. 5b, explain briefly why kimberlites are generally unable to bring carbonate-rich samples to the surface.  </a:t>
            </a:r>
            <a:endParaRPr lang="nb-NO" sz="1100" dirty="0" smtClean="0">
              <a:cs typeface="Times New Roman" pitchFamily="18" charset="0"/>
            </a:endParaRPr>
          </a:p>
        </p:txBody>
      </p:sp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6832" y="6818146"/>
            <a:ext cx="3874237" cy="3066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5855465" y="7251764"/>
            <a:ext cx="788999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sz="1600" b="1" dirty="0" smtClean="0"/>
              <a:t>Fig. 5b</a:t>
            </a:r>
            <a:endParaRPr lang="en-GB" sz="16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2238015" y="4190648"/>
            <a:ext cx="4547387" cy="2598120"/>
            <a:chOff x="2366381" y="4196980"/>
            <a:chExt cx="4547387" cy="2598120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66381" y="4196980"/>
              <a:ext cx="3333739" cy="2598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4034688" y="5751123"/>
              <a:ext cx="1043876" cy="3488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nb-NO" sz="1000" dirty="0" smtClean="0">
                  <a:solidFill>
                    <a:srgbClr val="3333FF"/>
                  </a:solidFill>
                </a:rPr>
                <a:t>Low-T xenoliths</a:t>
              </a:r>
              <a:endParaRPr lang="nb-NO" sz="1000" dirty="0">
                <a:solidFill>
                  <a:srgbClr val="3333FF"/>
                </a:solidFill>
              </a:endParaRPr>
            </a:p>
            <a:p>
              <a:pPr>
                <a:lnSpc>
                  <a:spcPts val="1000"/>
                </a:lnSpc>
              </a:pPr>
              <a:r>
                <a:rPr lang="nb-NO" sz="1000" dirty="0" smtClean="0">
                  <a:solidFill>
                    <a:srgbClr val="3333FF"/>
                  </a:solidFill>
                </a:rPr>
                <a:t>mostly granular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517232" y="4619759"/>
              <a:ext cx="139653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100" dirty="0" smtClean="0"/>
                <a:t>Geotherm </a:t>
              </a:r>
              <a:r>
                <a:rPr lang="nb-NO" sz="1100" dirty="0" err="1" smtClean="0"/>
                <a:t>based</a:t>
              </a:r>
              <a:r>
                <a:rPr lang="nb-NO" sz="1100" dirty="0" smtClean="0"/>
                <a:t> </a:t>
              </a:r>
              <a:r>
                <a:rPr lang="nb-NO" sz="1100" dirty="0" err="1" smtClean="0"/>
                <a:t>on</a:t>
              </a:r>
              <a:endParaRPr lang="nb-NO" sz="1100" dirty="0" smtClean="0"/>
            </a:p>
            <a:p>
              <a:r>
                <a:rPr lang="nb-NO" sz="1100" dirty="0" smtClean="0"/>
                <a:t>mineral compositions</a:t>
              </a:r>
            </a:p>
            <a:p>
              <a:r>
                <a:rPr lang="nb-NO" sz="1100" dirty="0"/>
                <a:t>in xenoliths from </a:t>
              </a:r>
              <a:r>
                <a:rPr lang="nb-NO" sz="1100" dirty="0" err="1" smtClean="0"/>
                <a:t>the</a:t>
              </a:r>
              <a:endParaRPr lang="nb-NO" sz="1100" dirty="0" smtClean="0"/>
            </a:p>
            <a:p>
              <a:r>
                <a:rPr lang="nb-NO" sz="1100" dirty="0" err="1" smtClean="0"/>
                <a:t>Kaapvaal</a:t>
              </a:r>
              <a:r>
                <a:rPr lang="nb-NO" sz="1100" dirty="0" smtClean="0"/>
                <a:t> craton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674207" y="5105120"/>
              <a:ext cx="4774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100" b="1" i="1" dirty="0" smtClean="0"/>
                <a:t>Gap</a:t>
              </a:r>
              <a:endParaRPr lang="nb-NO" sz="1100" b="1" i="1" dirty="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4029654" y="5077521"/>
              <a:ext cx="502644" cy="334537"/>
              <a:chOff x="1829146" y="5120640"/>
              <a:chExt cx="502644" cy="268560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 flipV="1">
                <a:off x="1894983" y="5122374"/>
                <a:ext cx="436807" cy="192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ight Brace 23"/>
              <p:cNvSpPr/>
              <p:nvPr/>
            </p:nvSpPr>
            <p:spPr>
              <a:xfrm rot="10800000">
                <a:off x="1829146" y="5120640"/>
                <a:ext cx="98042" cy="267002"/>
              </a:xfrm>
              <a:prstGeom prst="rightBrace">
                <a:avLst/>
              </a:prstGeom>
              <a:ln w="952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b-NO" sz="900"/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>
                <a:off x="1905691" y="5389200"/>
                <a:ext cx="216912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Rectangle 27"/>
            <p:cNvSpPr/>
            <p:nvPr/>
          </p:nvSpPr>
          <p:spPr>
            <a:xfrm>
              <a:off x="4586639" y="5322184"/>
              <a:ext cx="687929" cy="3762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680465" y="4322242"/>
              <a:ext cx="777777" cy="2975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nb-NO" sz="1600" b="1" dirty="0" smtClean="0"/>
                <a:t>Fig. 5a</a:t>
              </a:r>
              <a:endParaRPr lang="en-GB" sz="1600" b="1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179687" y="4329496"/>
              <a:ext cx="687929" cy="4059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35166" y="4332291"/>
              <a:ext cx="1092951" cy="3488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nb-NO" sz="1000" dirty="0" smtClean="0">
                  <a:solidFill>
                    <a:srgbClr val="FF0000"/>
                  </a:solidFill>
                </a:rPr>
                <a:t>High-T xenoliths,</a:t>
              </a:r>
            </a:p>
            <a:p>
              <a:pPr>
                <a:lnSpc>
                  <a:spcPts val="1000"/>
                </a:lnSpc>
              </a:pPr>
              <a:r>
                <a:rPr lang="nb-NO" sz="1000" dirty="0" smtClean="0">
                  <a:solidFill>
                    <a:srgbClr val="FF0000"/>
                  </a:solidFill>
                </a:rPr>
                <a:t>mostly deformed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977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1" y="227488"/>
            <a:ext cx="5791205" cy="6165672"/>
          </a:xfrm>
          <a:prstGeom prst="rect">
            <a:avLst/>
          </a:prstGeom>
        </p:spPr>
      </p:pic>
      <p:pic>
        <p:nvPicPr>
          <p:cNvPr id="3" name="Picture 2" descr="M:\pc\Dokumenter\Adobe-Illustr-figures\Experimental-PhaseRel\PhaseRel\Opx-cpx-solvus-En-D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86" y="6553980"/>
            <a:ext cx="5328592" cy="332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09776" y="6817774"/>
            <a:ext cx="788999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sz="1600" b="1" dirty="0" smtClean="0"/>
              <a:t>Fig. 5d</a:t>
            </a:r>
            <a:endParaRPr lang="en-GB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909839" y="227488"/>
            <a:ext cx="766557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sz="1600" b="1" dirty="0" smtClean="0"/>
              <a:t>Fig. 5c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288126382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4116</TotalTime>
  <Words>1249</Words>
  <Application>Microsoft Office PowerPoint</Application>
  <PresentationFormat>A4 Paper (210x297 mm)</PresentationFormat>
  <Paragraphs>172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Symbol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rtronnes</dc:creator>
  <cp:lastModifiedBy>Reidar G Trønnes</cp:lastModifiedBy>
  <cp:revision>119</cp:revision>
  <cp:lastPrinted>2019-05-04T20:54:02Z</cp:lastPrinted>
  <dcterms:created xsi:type="dcterms:W3CDTF">2009-03-01T19:55:31Z</dcterms:created>
  <dcterms:modified xsi:type="dcterms:W3CDTF">2023-05-13T22:08:21Z</dcterms:modified>
</cp:coreProperties>
</file>