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3" r:id="rId2"/>
    <p:sldId id="292" r:id="rId3"/>
    <p:sldId id="294" r:id="rId4"/>
    <p:sldId id="334" r:id="rId5"/>
    <p:sldId id="293" r:id="rId6"/>
    <p:sldId id="295" r:id="rId7"/>
    <p:sldId id="291" r:id="rId8"/>
    <p:sldId id="299" r:id="rId9"/>
    <p:sldId id="320" r:id="rId10"/>
    <p:sldId id="314" r:id="rId11"/>
    <p:sldId id="296" r:id="rId12"/>
    <p:sldId id="325" r:id="rId13"/>
    <p:sldId id="326" r:id="rId14"/>
    <p:sldId id="324" r:id="rId15"/>
    <p:sldId id="297" r:id="rId16"/>
    <p:sldId id="298" r:id="rId17"/>
    <p:sldId id="282" r:id="rId18"/>
    <p:sldId id="283" r:id="rId19"/>
    <p:sldId id="286" r:id="rId20"/>
    <p:sldId id="284" r:id="rId21"/>
    <p:sldId id="285" r:id="rId22"/>
    <p:sldId id="287" r:id="rId23"/>
    <p:sldId id="289" r:id="rId24"/>
    <p:sldId id="290" r:id="rId25"/>
    <p:sldId id="302" r:id="rId26"/>
    <p:sldId id="339" r:id="rId27"/>
    <p:sldId id="304" r:id="rId28"/>
    <p:sldId id="305" r:id="rId29"/>
    <p:sldId id="321" r:id="rId30"/>
    <p:sldId id="322" r:id="rId31"/>
    <p:sldId id="317" r:id="rId32"/>
    <p:sldId id="332" r:id="rId33"/>
    <p:sldId id="333" r:id="rId34"/>
    <p:sldId id="319" r:id="rId35"/>
    <p:sldId id="328" r:id="rId36"/>
    <p:sldId id="329" r:id="rId37"/>
    <p:sldId id="278" r:id="rId38"/>
    <p:sldId id="280" r:id="rId39"/>
    <p:sldId id="309" r:id="rId40"/>
    <p:sldId id="335" r:id="rId41"/>
    <p:sldId id="260" r:id="rId42"/>
    <p:sldId id="279" r:id="rId43"/>
    <p:sldId id="281" r:id="rId44"/>
    <p:sldId id="306" r:id="rId45"/>
    <p:sldId id="338" r:id="rId46"/>
    <p:sldId id="307" r:id="rId47"/>
    <p:sldId id="308" r:id="rId48"/>
    <p:sldId id="300" r:id="rId49"/>
    <p:sldId id="301" r:id="rId50"/>
    <p:sldId id="330" r:id="rId51"/>
    <p:sldId id="331" r:id="rId52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CC00FF"/>
    <a:srgbClr val="FF0000"/>
    <a:srgbClr val="3333FF"/>
    <a:srgbClr val="009900"/>
    <a:srgbClr val="0066FF"/>
    <a:srgbClr val="3399FF"/>
    <a:srgbClr val="FFFFCC"/>
    <a:srgbClr val="777777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41" autoAdjust="0"/>
    <p:restoredTop sz="99347" autoAdjust="0"/>
  </p:normalViewPr>
  <p:slideViewPr>
    <p:cSldViewPr>
      <p:cViewPr varScale="1">
        <p:scale>
          <a:sx n="189" d="100"/>
          <a:sy n="189" d="100"/>
        </p:scale>
        <p:origin x="1062" y="1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/>
          <a:lstStyle>
            <a:lvl1pPr algn="r">
              <a:defRPr sz="1200"/>
            </a:lvl1pPr>
          </a:lstStyle>
          <a:p>
            <a:pPr>
              <a:defRPr/>
            </a:pPr>
            <a:fld id="{BC1E349A-B436-45AA-813C-0B9D05B48694}" type="datetimeFigureOut">
              <a:rPr lang="nb-NO"/>
              <a:pPr>
                <a:defRPr/>
              </a:pPr>
              <a:t>14.07.2020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7" tIns="45643" rIns="91287" bIns="45643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7415"/>
            <a:ext cx="5435600" cy="4469130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7"/>
            <a:ext cx="2944283" cy="496570"/>
          </a:xfrm>
          <a:prstGeom prst="rect">
            <a:avLst/>
          </a:prstGeom>
        </p:spPr>
        <p:txBody>
          <a:bodyPr vert="horz" lIns="91287" tIns="45643" rIns="91287" bIns="45643" rtlCol="0" anchor="b"/>
          <a:lstStyle>
            <a:lvl1pPr algn="r">
              <a:defRPr sz="1200"/>
            </a:lvl1pPr>
          </a:lstStyle>
          <a:p>
            <a:pPr>
              <a:defRPr/>
            </a:pPr>
            <a:fld id="{8202DB1F-E8F4-444F-AE71-6956994F65A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0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2F7B38-BD48-455D-ACDB-A04A41B586E2}" type="slidenum">
              <a:rPr lang="nb-NO" smtClean="0"/>
              <a:pPr/>
              <a:t>8</a:t>
            </a:fld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2F7B38-BD48-455D-ACDB-A04A41B586E2}" type="slidenum">
              <a:rPr lang="nb-NO" smtClean="0"/>
              <a:pPr/>
              <a:t>9</a:t>
            </a:fld>
            <a:endParaRPr 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52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269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3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8F87-2EC1-4508-86D2-5BD5928920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1E73-90C1-4959-B4AB-69433EF64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1C1D-3553-4A2B-B2BC-1027BDE944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9042-C5F2-468E-A7F6-4F7B5AB8FD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A92E-FD2B-4390-8C65-198496407D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77A8-472E-4EAC-9320-EE571B9BF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FC19-CF76-482B-894F-BC3AF78F2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C717-0190-422A-B436-9B05D572B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F976-F684-4643-A41D-6931F4FA8B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FFC-387E-4DDD-A44A-F997029E6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BA0C-4DDC-4F33-8EA4-E60C1792A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D8D2635-F36E-4FDC-92EF-ADF78AD026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source=images&amp;cd=&amp;cad=rja&amp;uact=8&amp;ved=0ahUKEwi74NS57rHKAhVifHIKHWtIBRkQjRwIBQ&amp;url=http://ammin.geoscienceworld.org/content/92/10/1550.full.pdf&amp;bvm=bv.112064104,d.bGQ&amp;psig=AFQjCNF_ygqk0MSMngETZKj_QDEndd_5bQ&amp;ust=145315500379792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23528" y="404664"/>
            <a:ext cx="7832592" cy="116955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4200"/>
              </a:lnSpc>
              <a:spcBef>
                <a:spcPts val="0"/>
              </a:spcBef>
            </a:pPr>
            <a:r>
              <a:rPr lang="nb-NO" sz="2800" dirty="0" err="1" smtClean="0">
                <a:solidFill>
                  <a:srgbClr val="3333FF"/>
                </a:solidFill>
              </a:rPr>
              <a:t>Thermodynamics</a:t>
            </a:r>
            <a:r>
              <a:rPr lang="nb-NO" sz="2800" dirty="0" smtClean="0">
                <a:solidFill>
                  <a:srgbClr val="3333FF"/>
                </a:solidFill>
              </a:rPr>
              <a:t> and </a:t>
            </a:r>
            <a:r>
              <a:rPr lang="nb-NO" sz="2800" dirty="0" err="1" smtClean="0">
                <a:solidFill>
                  <a:srgbClr val="3333FF"/>
                </a:solidFill>
              </a:rPr>
              <a:t>mineral-melt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phase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relations</a:t>
            </a:r>
            <a:r>
              <a:rPr lang="nb-NO" sz="2800" dirty="0" smtClean="0">
                <a:solidFill>
                  <a:srgbClr val="3333FF"/>
                </a:solidFill>
              </a:rPr>
              <a:t>:</a:t>
            </a:r>
          </a:p>
          <a:p>
            <a:pPr algn="ctr">
              <a:lnSpc>
                <a:spcPts val="4200"/>
              </a:lnSpc>
              <a:spcBef>
                <a:spcPts val="0"/>
              </a:spcBef>
            </a:pPr>
            <a:r>
              <a:rPr lang="nb-NO" sz="3200" dirty="0" smtClean="0">
                <a:solidFill>
                  <a:srgbClr val="FF0000"/>
                </a:solidFill>
              </a:rPr>
              <a:t>The </a:t>
            </a:r>
            <a:r>
              <a:rPr lang="nb-NO" sz="3200" dirty="0" err="1" smtClean="0">
                <a:solidFill>
                  <a:srgbClr val="FF0000"/>
                </a:solidFill>
              </a:rPr>
              <a:t>foundation</a:t>
            </a:r>
            <a:r>
              <a:rPr lang="nb-NO" sz="3200" dirty="0" smtClean="0">
                <a:solidFill>
                  <a:srgbClr val="FF0000"/>
                </a:solidFill>
              </a:rPr>
              <a:t> </a:t>
            </a:r>
            <a:r>
              <a:rPr lang="nb-NO" sz="3200" dirty="0" err="1" smtClean="0">
                <a:solidFill>
                  <a:srgbClr val="FF0000"/>
                </a:solidFill>
              </a:rPr>
              <a:t>of</a:t>
            </a:r>
            <a:r>
              <a:rPr lang="nb-NO" sz="3200" dirty="0" smtClean="0">
                <a:solidFill>
                  <a:srgbClr val="FF0000"/>
                </a:solidFill>
              </a:rPr>
              <a:t> </a:t>
            </a:r>
            <a:r>
              <a:rPr lang="nb-NO" sz="3200" dirty="0" err="1" smtClean="0">
                <a:solidFill>
                  <a:srgbClr val="FF0000"/>
                </a:solidFill>
              </a:rPr>
              <a:t>petrology</a:t>
            </a:r>
            <a:r>
              <a:rPr lang="nb-NO" sz="3200" dirty="0" smtClean="0">
                <a:solidFill>
                  <a:srgbClr val="FF0000"/>
                </a:solidFill>
              </a:rPr>
              <a:t> and </a:t>
            </a:r>
            <a:r>
              <a:rPr lang="nb-NO" sz="3200" dirty="0" err="1" smtClean="0">
                <a:solidFill>
                  <a:srgbClr val="FF0000"/>
                </a:solidFill>
              </a:rPr>
              <a:t>geochemistry</a:t>
            </a: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856" y="4653136"/>
            <a:ext cx="8756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3333FF"/>
                </a:solidFill>
              </a:rPr>
              <a:t>But</a:t>
            </a:r>
            <a:r>
              <a:rPr lang="nb-NO" sz="2800" b="1" dirty="0" smtClean="0">
                <a:solidFill>
                  <a:srgbClr val="3333FF"/>
                </a:solidFill>
              </a:rPr>
              <a:t> first:</a:t>
            </a:r>
          </a:p>
          <a:p>
            <a:r>
              <a:rPr lang="nb-NO" sz="2000" dirty="0" smtClean="0"/>
              <a:t>A </a:t>
            </a:r>
            <a:r>
              <a:rPr lang="nb-NO" sz="2000" dirty="0" err="1" smtClean="0"/>
              <a:t>short</a:t>
            </a:r>
            <a:r>
              <a:rPr lang="nb-NO" sz="2000" dirty="0" smtClean="0"/>
              <a:t> </a:t>
            </a:r>
            <a:r>
              <a:rPr lang="nb-NO" sz="2000" dirty="0" err="1" smtClean="0"/>
              <a:t>review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recalculation</a:t>
            </a:r>
            <a:r>
              <a:rPr lang="nb-NO" sz="2000" dirty="0" smtClean="0"/>
              <a:t> </a:t>
            </a:r>
            <a:r>
              <a:rPr lang="nb-NO" dirty="0" smtClean="0"/>
              <a:t>(</a:t>
            </a:r>
            <a:r>
              <a:rPr lang="nb-NO" dirty="0" err="1" smtClean="0"/>
              <a:t>manipulation</a:t>
            </a:r>
            <a:r>
              <a:rPr lang="nb-NO" dirty="0" smtClean="0"/>
              <a:t>) </a:t>
            </a:r>
            <a:r>
              <a:rPr lang="nb-NO" sz="2000" dirty="0" err="1" smtClean="0"/>
              <a:t>of</a:t>
            </a:r>
            <a:r>
              <a:rPr lang="nb-NO" sz="2000" dirty="0" smtClean="0"/>
              <a:t> mineral and rock </a:t>
            </a:r>
            <a:r>
              <a:rPr lang="nb-NO" sz="2000" dirty="0" err="1" smtClean="0"/>
              <a:t>compositions</a:t>
            </a:r>
            <a:endParaRPr lang="nb-NO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88083" y="1988840"/>
            <a:ext cx="5341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Textbook</a:t>
            </a:r>
            <a:r>
              <a:rPr lang="nb-NO" b="1" dirty="0" smtClean="0"/>
              <a:t>:</a:t>
            </a:r>
          </a:p>
          <a:p>
            <a:r>
              <a:rPr lang="nb-NO" dirty="0" smtClean="0"/>
              <a:t>Chapters 5 (thermodynamics) + 6,7,10 (phase relations)</a:t>
            </a:r>
          </a:p>
          <a:p>
            <a:pPr>
              <a:lnSpc>
                <a:spcPts val="800"/>
              </a:lnSpc>
            </a:pPr>
            <a:endParaRPr lang="nb-NO" dirty="0"/>
          </a:p>
          <a:p>
            <a:pPr>
              <a:lnSpc>
                <a:spcPts val="800"/>
              </a:lnSpc>
            </a:pPr>
            <a:endParaRPr lang="nb-NO" dirty="0" smtClean="0"/>
          </a:p>
          <a:p>
            <a:pPr>
              <a:lnSpc>
                <a:spcPts val="800"/>
              </a:lnSpc>
            </a:pPr>
            <a:r>
              <a:rPr lang="nb-NO" dirty="0"/>
              <a:t> </a:t>
            </a:r>
            <a:r>
              <a:rPr lang="nb-NO" dirty="0" smtClean="0"/>
              <a:t> Metamorphic phase relations also in Part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ekantpapi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069" y="1423067"/>
            <a:ext cx="6075669" cy="530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75018" y="1097842"/>
            <a:ext cx="559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CaO</a:t>
            </a:r>
            <a:endParaRPr lang="nb-NO" sz="1600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558532" y="6479785"/>
            <a:ext cx="572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SiO</a:t>
            </a:r>
            <a:r>
              <a:rPr lang="nb-NO" sz="1600" baseline="-25000" dirty="0" err="1" smtClean="0"/>
              <a:t>2</a:t>
            </a:r>
            <a:endParaRPr lang="nb-NO" sz="1600" dirty="0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957040" y="6479785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MgO</a:t>
            </a:r>
            <a:endParaRPr lang="nb-NO" sz="16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7073" y="116632"/>
            <a:ext cx="88365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600" b="1" dirty="0" smtClean="0">
                <a:solidFill>
                  <a:srgbClr val="008000"/>
                </a:solidFill>
              </a:rPr>
              <a:t>System MgO-SiO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2</a:t>
            </a:r>
            <a:r>
              <a:rPr lang="nb-NO" sz="1600" b="1" dirty="0" smtClean="0">
                <a:solidFill>
                  <a:srgbClr val="008000"/>
                </a:solidFill>
              </a:rPr>
              <a:t>-CaO</a:t>
            </a:r>
            <a:r>
              <a:rPr lang="nb-NO" sz="1600" dirty="0" smtClean="0">
                <a:solidFill>
                  <a:srgbClr val="008000"/>
                </a:solidFill>
              </a:rPr>
              <a:t>.  </a:t>
            </a:r>
            <a:r>
              <a:rPr lang="nb-NO" sz="1400" dirty="0" smtClean="0">
                <a:solidFill>
                  <a:srgbClr val="008000"/>
                </a:solidFill>
              </a:rPr>
              <a:t>Mark </a:t>
            </a:r>
            <a:r>
              <a:rPr lang="nb-NO" sz="1400" dirty="0" err="1" smtClean="0">
                <a:solidFill>
                  <a:srgbClr val="008000"/>
                </a:solidFill>
              </a:rPr>
              <a:t>the</a:t>
            </a:r>
            <a:r>
              <a:rPr lang="nb-NO" sz="1400" dirty="0" smtClean="0">
                <a:solidFill>
                  <a:srgbClr val="008000"/>
                </a:solidFill>
              </a:rPr>
              <a:t> mineral </a:t>
            </a:r>
            <a:r>
              <a:rPr lang="nb-NO" sz="1400" dirty="0" err="1" smtClean="0">
                <a:solidFill>
                  <a:srgbClr val="008000"/>
                </a:solidFill>
              </a:rPr>
              <a:t>endmembers</a:t>
            </a:r>
            <a:r>
              <a:rPr lang="nb-NO" sz="1400" dirty="0" smtClean="0">
                <a:solidFill>
                  <a:srgbClr val="008000"/>
                </a:solidFill>
              </a:rPr>
              <a:t> (</a:t>
            </a:r>
            <a:r>
              <a:rPr lang="nb-NO" sz="1400" dirty="0" err="1" smtClean="0">
                <a:solidFill>
                  <a:srgbClr val="008000"/>
                </a:solidFill>
              </a:rPr>
              <a:t>components</a:t>
            </a:r>
            <a:r>
              <a:rPr lang="nb-NO" sz="1400" dirty="0" smtClean="0">
                <a:solidFill>
                  <a:srgbClr val="008000"/>
                </a:solidFill>
              </a:rPr>
              <a:t>)</a:t>
            </a:r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enstatite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(MgSiO</a:t>
            </a:r>
            <a:r>
              <a:rPr lang="nb-NO" sz="1400" baseline="-25000" dirty="0">
                <a:solidFill>
                  <a:srgbClr val="008000"/>
                </a:solidFill>
              </a:rPr>
              <a:t>3</a:t>
            </a:r>
            <a:r>
              <a:rPr lang="nb-NO" sz="1400" dirty="0">
                <a:solidFill>
                  <a:srgbClr val="008000"/>
                </a:solidFill>
              </a:rPr>
              <a:t>), </a:t>
            </a:r>
            <a:r>
              <a:rPr lang="nb-NO" sz="1400" dirty="0" err="1" smtClean="0">
                <a:solidFill>
                  <a:srgbClr val="008000"/>
                </a:solidFill>
              </a:rPr>
              <a:t>wollastonite</a:t>
            </a:r>
            <a:r>
              <a:rPr lang="nb-NO" sz="1400" dirty="0" smtClean="0">
                <a:solidFill>
                  <a:srgbClr val="008000"/>
                </a:solidFill>
              </a:rPr>
              <a:t> (CaSiO</a:t>
            </a:r>
            <a:r>
              <a:rPr lang="nb-NO" sz="1400" baseline="-25000" dirty="0" smtClean="0">
                <a:solidFill>
                  <a:srgbClr val="008000"/>
                </a:solidFill>
              </a:rPr>
              <a:t>3</a:t>
            </a:r>
            <a:r>
              <a:rPr lang="nb-NO" sz="1400" dirty="0" smtClean="0">
                <a:solidFill>
                  <a:srgbClr val="008000"/>
                </a:solidFill>
              </a:rPr>
              <a:t>) and </a:t>
            </a:r>
            <a:r>
              <a:rPr lang="nb-NO" sz="1400" dirty="0" err="1" smtClean="0">
                <a:solidFill>
                  <a:srgbClr val="008000"/>
                </a:solidFill>
              </a:rPr>
              <a:t>diopside</a:t>
            </a:r>
            <a:r>
              <a:rPr lang="nb-NO" sz="1400" dirty="0" smtClean="0">
                <a:solidFill>
                  <a:srgbClr val="008000"/>
                </a:solidFill>
              </a:rPr>
              <a:t> (CaMgSi</a:t>
            </a:r>
            <a:r>
              <a:rPr lang="nb-NO" sz="1400" baseline="-25000" dirty="0" smtClean="0">
                <a:solidFill>
                  <a:srgbClr val="008000"/>
                </a:solidFill>
              </a:rPr>
              <a:t>2</a:t>
            </a:r>
            <a:r>
              <a:rPr lang="nb-NO" sz="1400" dirty="0" smtClean="0">
                <a:solidFill>
                  <a:srgbClr val="008000"/>
                </a:solidFill>
              </a:rPr>
              <a:t>O</a:t>
            </a:r>
            <a:r>
              <a:rPr lang="nb-NO" sz="1400" baseline="-25000" dirty="0" smtClean="0">
                <a:solidFill>
                  <a:srgbClr val="008000"/>
                </a:solidFill>
              </a:rPr>
              <a:t>6</a:t>
            </a:r>
            <a:r>
              <a:rPr lang="nb-NO" sz="1400" dirty="0" smtClean="0">
                <a:solidFill>
                  <a:srgbClr val="008000"/>
                </a:solidFill>
              </a:rPr>
              <a:t>) </a:t>
            </a:r>
            <a:r>
              <a:rPr lang="nb-NO" sz="1400" b="1" dirty="0" smtClean="0">
                <a:solidFill>
                  <a:srgbClr val="3333FF"/>
                </a:solidFill>
              </a:rPr>
              <a:t>as mol% </a:t>
            </a:r>
            <a:r>
              <a:rPr lang="nb-NO" sz="1400" dirty="0" smtClean="0">
                <a:solidFill>
                  <a:srgbClr val="008000"/>
                </a:solidFill>
              </a:rPr>
              <a:t>and </a:t>
            </a:r>
            <a:r>
              <a:rPr lang="nb-NO" sz="1400" b="1" dirty="0" smtClean="0">
                <a:solidFill>
                  <a:srgbClr val="FF0000"/>
                </a:solidFill>
              </a:rPr>
              <a:t>as </a:t>
            </a:r>
            <a:r>
              <a:rPr lang="nb-NO" sz="1400" b="1" dirty="0" err="1" smtClean="0">
                <a:solidFill>
                  <a:srgbClr val="FF0000"/>
                </a:solidFill>
              </a:rPr>
              <a:t>weight</a:t>
            </a:r>
            <a:r>
              <a:rPr lang="nb-NO" sz="1400" b="1" dirty="0" smtClean="0">
                <a:solidFill>
                  <a:srgbClr val="FF0000"/>
                </a:solidFill>
              </a:rPr>
              <a:t>%.      </a:t>
            </a:r>
            <a:endParaRPr lang="nb-NO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57073" y="620688"/>
            <a:ext cx="691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Use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following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atomic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weights</a:t>
            </a:r>
            <a:r>
              <a:rPr lang="nb-NO" sz="1400" dirty="0" smtClean="0">
                <a:solidFill>
                  <a:srgbClr val="FF0000"/>
                </a:solidFill>
              </a:rPr>
              <a:t>: O: 15.9994,  Si: 28.0855,  Mg: 24.305,  </a:t>
            </a:r>
            <a:r>
              <a:rPr lang="nb-NO" sz="1400" dirty="0" err="1" smtClean="0">
                <a:solidFill>
                  <a:srgbClr val="FF0000"/>
                </a:solidFill>
              </a:rPr>
              <a:t>Ca</a:t>
            </a:r>
            <a:r>
              <a:rPr lang="nb-NO" sz="1400" dirty="0" smtClean="0">
                <a:solidFill>
                  <a:srgbClr val="FF0000"/>
                </a:solidFill>
              </a:rPr>
              <a:t>: 40.078  </a:t>
            </a:r>
            <a:endParaRPr lang="nb-NO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>
            <a:spLocks noChangeArrowheads="1"/>
          </p:cNvSpPr>
          <p:nvPr/>
        </p:nvSpPr>
        <p:spPr bwMode="auto">
          <a:xfrm>
            <a:off x="179512" y="188640"/>
            <a:ext cx="8159750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Definition of the terms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="1" dirty="0" smtClean="0">
                <a:solidFill>
                  <a:srgbClr val="3333FF"/>
                </a:solidFill>
              </a:rPr>
              <a:t>phase</a:t>
            </a:r>
            <a:r>
              <a:rPr lang="nb-NO" sz="2800" dirty="0">
                <a:solidFill>
                  <a:srgbClr val="3333FF"/>
                </a:solidFill>
              </a:rPr>
              <a:t>, 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="1" dirty="0" smtClean="0">
                <a:solidFill>
                  <a:srgbClr val="3333FF"/>
                </a:solidFill>
              </a:rPr>
              <a:t>system</a:t>
            </a:r>
            <a:r>
              <a:rPr lang="nb-NO" sz="2800" dirty="0" smtClean="0">
                <a:solidFill>
                  <a:srgbClr val="3333FF"/>
                </a:solidFill>
              </a:rPr>
              <a:t>  </a:t>
            </a:r>
            <a:r>
              <a:rPr lang="nb-NO" sz="2400" dirty="0" smtClean="0">
                <a:solidFill>
                  <a:srgbClr val="3333FF"/>
                </a:solidFill>
              </a:rPr>
              <a:t>and</a:t>
            </a:r>
            <a:r>
              <a:rPr lang="nb-NO" sz="2800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3333FF"/>
                </a:solidFill>
              </a:rPr>
              <a:t>components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79152" y="908720"/>
            <a:ext cx="89931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6600"/>
                </a:solidFill>
              </a:rPr>
              <a:t>Phase</a:t>
            </a:r>
            <a:r>
              <a:rPr lang="nb-NO" sz="2000" b="1" dirty="0">
                <a:solidFill>
                  <a:srgbClr val="006600"/>
                </a:solidFill>
              </a:rPr>
              <a:t>: </a:t>
            </a:r>
            <a:r>
              <a:rPr lang="nb-NO" sz="1900" i="1" dirty="0" smtClean="0">
                <a:solidFill>
                  <a:srgbClr val="006600"/>
                </a:solidFill>
              </a:rPr>
              <a:t>chemically homogenous</a:t>
            </a:r>
            <a:r>
              <a:rPr lang="nb-NO" sz="1900" dirty="0" smtClean="0">
                <a:solidFill>
                  <a:srgbClr val="006600"/>
                </a:solidFill>
              </a:rPr>
              <a:t>, </a:t>
            </a:r>
            <a:r>
              <a:rPr lang="nb-NO" sz="1900" i="1" dirty="0" smtClean="0">
                <a:solidFill>
                  <a:srgbClr val="006600"/>
                </a:solidFill>
              </a:rPr>
              <a:t>physically distinct</a:t>
            </a:r>
            <a:r>
              <a:rPr lang="nb-NO" sz="1900" b="1" dirty="0" smtClean="0">
                <a:solidFill>
                  <a:srgbClr val="006600"/>
                </a:solidFill>
              </a:rPr>
              <a:t> </a:t>
            </a:r>
            <a:r>
              <a:rPr lang="nb-NO" sz="1900" dirty="0" smtClean="0">
                <a:solidFill>
                  <a:srgbClr val="006600"/>
                </a:solidFill>
              </a:rPr>
              <a:t>and</a:t>
            </a:r>
            <a:r>
              <a:rPr lang="nb-NO" sz="1900" b="1" dirty="0" smtClean="0">
                <a:solidFill>
                  <a:srgbClr val="006600"/>
                </a:solidFill>
              </a:rPr>
              <a:t> </a:t>
            </a:r>
            <a:r>
              <a:rPr lang="nb-NO" sz="1900" i="1" dirty="0" smtClean="0">
                <a:solidFill>
                  <a:srgbClr val="006600"/>
                </a:solidFill>
              </a:rPr>
              <a:t>mechanically separable </a:t>
            </a:r>
            <a:r>
              <a:rPr lang="nb-NO" sz="1900" dirty="0" smtClean="0">
                <a:solidFill>
                  <a:srgbClr val="006600"/>
                </a:solidFill>
              </a:rPr>
              <a:t>substance</a:t>
            </a:r>
            <a:endParaRPr lang="nb-NO" sz="1900" dirty="0">
              <a:solidFill>
                <a:srgbClr val="006600"/>
              </a:solidFill>
            </a:endParaRPr>
          </a:p>
          <a:p>
            <a:r>
              <a:rPr lang="nb-NO" sz="2400" dirty="0">
                <a:solidFill>
                  <a:srgbClr val="006600"/>
                </a:solidFill>
              </a:rPr>
              <a:t>  </a:t>
            </a:r>
            <a:r>
              <a:rPr lang="nb-NO" sz="2400" dirty="0" smtClean="0">
                <a:solidFill>
                  <a:srgbClr val="006600"/>
                </a:solidFill>
              </a:rPr>
              <a:t>     </a:t>
            </a:r>
            <a:r>
              <a:rPr lang="nb-NO" b="1" dirty="0" smtClean="0">
                <a:solidFill>
                  <a:srgbClr val="00B050"/>
                </a:solidFill>
              </a:rPr>
              <a:t>Examples: </a:t>
            </a:r>
            <a:r>
              <a:rPr lang="nb-NO" dirty="0" smtClean="0">
                <a:solidFill>
                  <a:srgbClr val="00B050"/>
                </a:solidFill>
              </a:rPr>
              <a:t>water, ice, steam, kyanite, sillimanite, andalusite, quartz, granitic melt</a:t>
            </a:r>
            <a:endParaRPr lang="nb-NO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472" y="0"/>
            <a:ext cx="6552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rgbClr val="006600"/>
                </a:solidFill>
              </a:rPr>
              <a:t>System:</a:t>
            </a:r>
            <a:r>
              <a:rPr lang="nb-NO" sz="2000" b="1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a collection of phases under consideration</a:t>
            </a:r>
            <a:endParaRPr lang="nb-NO" sz="200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122" y="332655"/>
            <a:ext cx="90983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  We often </a:t>
            </a:r>
            <a:r>
              <a:rPr lang="nb-NO" b="1" dirty="0" smtClean="0">
                <a:solidFill>
                  <a:srgbClr val="3333FF"/>
                </a:solidFill>
              </a:rPr>
              <a:t>choose</a:t>
            </a:r>
            <a:r>
              <a:rPr lang="nb-NO" dirty="0" smtClean="0">
                <a:solidFill>
                  <a:srgbClr val="00B050"/>
                </a:solidFill>
              </a:rPr>
              <a:t> a system, as the most </a:t>
            </a:r>
            <a:r>
              <a:rPr lang="nb-NO" b="1" dirty="0" smtClean="0">
                <a:solidFill>
                  <a:srgbClr val="3333FF"/>
                </a:solidFill>
              </a:rPr>
              <a:t>convenient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b="1" dirty="0" smtClean="0">
                <a:solidFill>
                  <a:srgbClr val="00B050"/>
                </a:solidFill>
              </a:rPr>
              <a:t>part of the universe</a:t>
            </a:r>
            <a:r>
              <a:rPr lang="nb-NO" dirty="0" smtClean="0">
                <a:solidFill>
                  <a:srgbClr val="00B050"/>
                </a:solidFill>
              </a:rPr>
              <a:t> to consider in order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 to understand certain chemical and thermodynamic equilibria.</a:t>
            </a:r>
            <a:endParaRPr lang="nb-NO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96" y="1109790"/>
            <a:ext cx="2663019" cy="208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42881" y="3314879"/>
            <a:ext cx="1794660" cy="17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1776" y="3429000"/>
            <a:ext cx="56886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 pallasite with FeNi-alloy and olivine crystals,</a:t>
            </a:r>
          </a:p>
          <a:p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   </a:t>
            </a:r>
            <a:r>
              <a:rPr lang="nb-NO" sz="1600" dirty="0" smtClean="0">
                <a:solidFill>
                  <a:srgbClr val="008000"/>
                </a:solidFill>
              </a:rPr>
              <a:t>representing FeNi-melt </a:t>
            </a:r>
            <a:r>
              <a:rPr lang="nb-NO" sz="1600" b="1" dirty="0" smtClean="0">
                <a:solidFill>
                  <a:srgbClr val="008000"/>
                </a:solidFill>
              </a:rPr>
              <a:t>in equilibrium</a:t>
            </a:r>
            <a:r>
              <a:rPr lang="nb-NO" sz="1600" dirty="0" smtClean="0">
                <a:solidFill>
                  <a:srgbClr val="008000"/>
                </a:solidFill>
              </a:rPr>
              <a:t>(?) with olivine crystals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89517" y="5405690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 basalt with phenocrysts of olivine and plagioclase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63671" y="1053712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27 GPa,</a:t>
            </a:r>
          </a:p>
          <a:p>
            <a:r>
              <a:rPr lang="nb-NO" sz="1400" dirty="0" smtClean="0"/>
              <a:t>1800°C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96" y="5195504"/>
            <a:ext cx="2232247" cy="166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9599" y="1886927"/>
            <a:ext cx="2332690" cy="1113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Phases:</a:t>
            </a:r>
          </a:p>
          <a:p>
            <a:r>
              <a:rPr lang="nb-NO" sz="1400" b="1" dirty="0" smtClean="0"/>
              <a:t> garnet</a:t>
            </a:r>
            <a:r>
              <a:rPr lang="nb-NO" sz="1400" dirty="0" smtClean="0"/>
              <a:t> (high-relief crystals)</a:t>
            </a:r>
          </a:p>
          <a:p>
            <a:r>
              <a:rPr lang="nb-NO" sz="1400" b="1" dirty="0" smtClean="0"/>
              <a:t> bridgmanite</a:t>
            </a:r>
            <a:r>
              <a:rPr lang="nb-NO" sz="1400" dirty="0" smtClean="0"/>
              <a:t> (matrix)</a:t>
            </a:r>
          </a:p>
          <a:p>
            <a:pPr>
              <a:lnSpc>
                <a:spcPts val="1600"/>
              </a:lnSpc>
            </a:pPr>
            <a:r>
              <a:rPr lang="nb-NO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tiny crystals of stishovite because</a:t>
            </a:r>
          </a:p>
          <a:p>
            <a:r>
              <a:rPr lang="nb-NO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non-stoichiometry of bridgmanite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6010" y="1021962"/>
            <a:ext cx="5204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b="1" dirty="0" smtClean="0">
                <a:solidFill>
                  <a:srgbClr val="00B050"/>
                </a:solidFill>
              </a:rPr>
              <a:t>Examples:</a:t>
            </a:r>
            <a:endParaRPr lang="nb-NO" sz="1200" dirty="0">
              <a:solidFill>
                <a:srgbClr val="00B050"/>
              </a:solidFill>
            </a:endParaRP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- </a:t>
            </a:r>
            <a:r>
              <a:rPr lang="nb-NO" dirty="0">
                <a:solidFill>
                  <a:srgbClr val="00B050"/>
                </a:solidFill>
              </a:rPr>
              <a:t>an experimental </a:t>
            </a:r>
            <a:r>
              <a:rPr lang="nb-NO" dirty="0" smtClean="0">
                <a:solidFill>
                  <a:srgbClr val="00B050"/>
                </a:solidFill>
              </a:rPr>
              <a:t>run product with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   75 </a:t>
            </a:r>
            <a:r>
              <a:rPr lang="nb-NO" dirty="0">
                <a:solidFill>
                  <a:srgbClr val="00B050"/>
                </a:solidFill>
              </a:rPr>
              <a:t>mol% </a:t>
            </a:r>
            <a:r>
              <a:rPr lang="nb-NO" dirty="0" smtClean="0">
                <a:solidFill>
                  <a:srgbClr val="00B050"/>
                </a:solidFill>
              </a:rPr>
              <a:t>Mg</a:t>
            </a:r>
            <a:r>
              <a:rPr lang="nb-NO" baseline="-25000" dirty="0" smtClean="0">
                <a:solidFill>
                  <a:srgbClr val="00B050"/>
                </a:solidFill>
              </a:rPr>
              <a:t>4</a:t>
            </a:r>
            <a:r>
              <a:rPr lang="nb-NO" dirty="0" smtClean="0">
                <a:solidFill>
                  <a:srgbClr val="00B050"/>
                </a:solidFill>
              </a:rPr>
              <a:t>Si</a:t>
            </a:r>
            <a:r>
              <a:rPr lang="nb-NO" baseline="-25000" dirty="0" smtClean="0">
                <a:solidFill>
                  <a:srgbClr val="00B050"/>
                </a:solidFill>
              </a:rPr>
              <a:t>4</a:t>
            </a:r>
            <a:r>
              <a:rPr lang="nb-NO" dirty="0" smtClean="0">
                <a:solidFill>
                  <a:srgbClr val="00B050"/>
                </a:solidFill>
              </a:rPr>
              <a:t>O</a:t>
            </a:r>
            <a:r>
              <a:rPr lang="nb-NO" baseline="-25000" dirty="0" smtClean="0">
                <a:solidFill>
                  <a:srgbClr val="00B050"/>
                </a:solidFill>
              </a:rPr>
              <a:t>12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dirty="0">
                <a:solidFill>
                  <a:srgbClr val="00B050"/>
                </a:solidFill>
              </a:rPr>
              <a:t>+ </a:t>
            </a:r>
            <a:r>
              <a:rPr lang="nb-NO" dirty="0" smtClean="0">
                <a:solidFill>
                  <a:srgbClr val="00B050"/>
                </a:solidFill>
              </a:rPr>
              <a:t>25 </a:t>
            </a:r>
            <a:r>
              <a:rPr lang="nb-NO" dirty="0">
                <a:solidFill>
                  <a:srgbClr val="00B050"/>
                </a:solidFill>
              </a:rPr>
              <a:t>mol% Mg</a:t>
            </a:r>
            <a:r>
              <a:rPr lang="nb-NO" baseline="-25000" dirty="0">
                <a:solidFill>
                  <a:srgbClr val="00B05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Al</a:t>
            </a:r>
            <a:r>
              <a:rPr lang="nb-NO" baseline="-25000" dirty="0">
                <a:solidFill>
                  <a:srgbClr val="00B050"/>
                </a:solidFill>
              </a:rPr>
              <a:t>2</a:t>
            </a:r>
            <a:r>
              <a:rPr lang="nb-NO" dirty="0">
                <a:solidFill>
                  <a:srgbClr val="00B050"/>
                </a:solidFill>
              </a:rPr>
              <a:t>Si</a:t>
            </a:r>
            <a:r>
              <a:rPr lang="nb-NO" baseline="-25000" dirty="0">
                <a:solidFill>
                  <a:srgbClr val="00B05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O</a:t>
            </a:r>
            <a:r>
              <a:rPr lang="nb-NO" baseline="-25000" dirty="0">
                <a:solidFill>
                  <a:srgbClr val="00B050"/>
                </a:solidFill>
              </a:rPr>
              <a:t>12</a:t>
            </a:r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endParaRPr lang="nb-NO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99592" y="366685"/>
            <a:ext cx="469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an outcrop of lenses of pyroxenite in eclogite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20" y="4862"/>
            <a:ext cx="3403264" cy="25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71033" y="312772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or only the coronized granulite subsystem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46" y="2873727"/>
            <a:ext cx="4176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B050"/>
                </a:solidFill>
              </a:rPr>
              <a:t>- an outcrop of blocks of coronized 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pyroxene-bearing granulite in amphibolite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07516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5" y="3501008"/>
            <a:ext cx="4482520" cy="334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667" y="188640"/>
            <a:ext cx="87653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 smtClean="0">
                <a:solidFill>
                  <a:srgbClr val="006600"/>
                </a:solidFill>
              </a:rPr>
              <a:t>Components</a:t>
            </a:r>
            <a:r>
              <a:rPr lang="nb-NO" sz="2200" b="1" dirty="0">
                <a:solidFill>
                  <a:srgbClr val="006600"/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(system components)</a:t>
            </a:r>
            <a:r>
              <a:rPr lang="nb-NO" b="1" dirty="0" smtClean="0">
                <a:solidFill>
                  <a:srgbClr val="006600"/>
                </a:solidFill>
              </a:rPr>
              <a:t>:</a:t>
            </a:r>
            <a:r>
              <a:rPr lang="nb-NO" sz="2200" dirty="0" smtClean="0">
                <a:solidFill>
                  <a:srgbClr val="0066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the </a:t>
            </a:r>
            <a:r>
              <a:rPr lang="nb-NO" sz="2200" b="1" dirty="0" smtClean="0">
                <a:solidFill>
                  <a:srgbClr val="FF0000"/>
                </a:solidFill>
              </a:rPr>
              <a:t>minimum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006600"/>
                </a:solidFill>
              </a:rPr>
              <a:t>collection of </a:t>
            </a:r>
            <a:r>
              <a:rPr lang="nb-NO" sz="2000" dirty="0">
                <a:solidFill>
                  <a:srgbClr val="006600"/>
                </a:solidFill>
              </a:rPr>
              <a:t>chemical </a:t>
            </a:r>
            <a:r>
              <a:rPr lang="nb-NO" sz="2000" dirty="0" smtClean="0">
                <a:solidFill>
                  <a:srgbClr val="006600"/>
                </a:solidFill>
              </a:rPr>
              <a:t>entities that is</a:t>
            </a:r>
          </a:p>
          <a:p>
            <a:r>
              <a:rPr lang="nb-NO" sz="2000" b="1" dirty="0">
                <a:solidFill>
                  <a:srgbClr val="006600"/>
                </a:solidFill>
              </a:rPr>
              <a:t> </a:t>
            </a:r>
            <a:r>
              <a:rPr lang="nb-NO" sz="2000" b="1" dirty="0" smtClean="0">
                <a:solidFill>
                  <a:srgbClr val="006600"/>
                </a:solidFill>
              </a:rPr>
              <a:t>        </a:t>
            </a:r>
            <a:r>
              <a:rPr lang="nb-NO" sz="2000" b="1" dirty="0" smtClean="0">
                <a:solidFill>
                  <a:srgbClr val="FF0000"/>
                </a:solidFill>
              </a:rPr>
              <a:t>required</a:t>
            </a:r>
            <a:r>
              <a:rPr lang="nb-NO" sz="2000" dirty="0" smtClean="0">
                <a:solidFill>
                  <a:srgbClr val="006600"/>
                </a:solidFill>
              </a:rPr>
              <a:t> in order to characterize all of the phases in a system</a:t>
            </a:r>
          </a:p>
          <a:p>
            <a:r>
              <a:rPr lang="nb-NO" sz="2400" dirty="0" smtClean="0">
                <a:solidFill>
                  <a:srgbClr val="006600"/>
                </a:solidFill>
              </a:rPr>
              <a:t>        </a:t>
            </a:r>
            <a:r>
              <a:rPr lang="nb-NO" dirty="0" smtClean="0">
                <a:solidFill>
                  <a:srgbClr val="00B050"/>
                </a:solidFill>
              </a:rPr>
              <a:t>(components can be elements, oxides or more complex compositions)</a:t>
            </a:r>
            <a:endParaRPr lang="nb-NO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584" y="1556792"/>
            <a:ext cx="530465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smtClean="0">
                <a:solidFill>
                  <a:srgbClr val="99CCFF"/>
                </a:solidFill>
              </a:rPr>
              <a:t>Unneccesary term</a:t>
            </a:r>
            <a:r>
              <a:rPr lang="nb-NO" sz="1200" b="1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nb-NO" sz="12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nb-NO" sz="1200" b="1" dirty="0" smtClean="0">
                <a:solidFill>
                  <a:schemeClr val="bg1">
                    <a:lumMod val="65000"/>
                  </a:schemeClr>
                </a:solidFill>
              </a:rPr>
              <a:t>Phase components: 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nb-NO" sz="1200" b="1" dirty="0" smtClean="0">
                <a:solidFill>
                  <a:srgbClr val="FF0000"/>
                </a:solidFill>
              </a:rPr>
              <a:t>smallest</a:t>
            </a:r>
            <a:r>
              <a:rPr lang="nb-NO" sz="1200" dirty="0" smtClean="0">
                <a:solidFill>
                  <a:srgbClr val="006600"/>
                </a:solidFill>
              </a:rPr>
              <a:t> 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collection of chemical entities </a:t>
            </a:r>
            <a:r>
              <a:rPr lang="nb-NO" sz="1200" b="1" dirty="0" smtClean="0">
                <a:solidFill>
                  <a:srgbClr val="FF0000"/>
                </a:solidFill>
              </a:rPr>
              <a:t>necessary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for</a:t>
            </a:r>
          </a:p>
          <a:p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characterization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phase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e.g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. elements,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oxides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or more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complex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formula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65000"/>
                  </a:schemeClr>
                </a:solidFill>
              </a:rPr>
              <a:t>units</a:t>
            </a:r>
            <a:r>
              <a:rPr lang="nb-NO" sz="1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nb-NO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2951449" cy="461665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Choice of components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28588" y="946150"/>
            <a:ext cx="89290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/>
              <a:t>Al-silicate system containing the phases </a:t>
            </a:r>
            <a:r>
              <a:rPr lang="nb-NO" sz="2200" b="1" dirty="0" smtClean="0"/>
              <a:t>kyanite</a:t>
            </a:r>
            <a:r>
              <a:rPr lang="nb-NO" sz="2200" dirty="0" smtClean="0"/>
              <a:t>, </a:t>
            </a:r>
            <a:r>
              <a:rPr lang="nb-NO" sz="2200" b="1" dirty="0" smtClean="0"/>
              <a:t>sillimanite</a:t>
            </a:r>
            <a:r>
              <a:rPr lang="nb-NO" sz="2200" dirty="0" smtClean="0"/>
              <a:t> and </a:t>
            </a:r>
            <a:r>
              <a:rPr lang="nb-NO" sz="2200" b="1" dirty="0" smtClean="0"/>
              <a:t>andalusite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dirty="0" err="1" smtClean="0"/>
              <a:t>Polymorphs</a:t>
            </a:r>
            <a:r>
              <a:rPr lang="nb-NO" sz="2200" dirty="0" smtClean="0"/>
              <a:t> </a:t>
            </a:r>
            <a:r>
              <a:rPr lang="nb-NO" sz="2200" dirty="0" err="1" smtClean="0"/>
              <a:t>with</a:t>
            </a:r>
            <a:r>
              <a:rPr lang="nb-NO" sz="2200" dirty="0" smtClean="0"/>
              <a:t> </a:t>
            </a:r>
            <a:r>
              <a:rPr lang="nb-NO" sz="2200" dirty="0" err="1" smtClean="0"/>
              <a:t>chemical</a:t>
            </a:r>
            <a:r>
              <a:rPr lang="nb-NO" sz="2200" dirty="0" smtClean="0"/>
              <a:t> </a:t>
            </a:r>
            <a:r>
              <a:rPr lang="nb-NO" sz="2200" dirty="0" err="1" smtClean="0"/>
              <a:t>composition</a:t>
            </a:r>
            <a:r>
              <a:rPr lang="nb-NO" sz="2200" dirty="0" smtClean="0"/>
              <a:t>: </a:t>
            </a:r>
            <a:r>
              <a:rPr lang="nb-NO" sz="2200" dirty="0" err="1"/>
              <a:t>Al</a:t>
            </a:r>
            <a:r>
              <a:rPr lang="nb-NO" sz="2200" baseline="-25000" dirty="0" err="1"/>
              <a:t>2</a:t>
            </a:r>
            <a:r>
              <a:rPr lang="nb-NO" sz="2200" dirty="0" err="1"/>
              <a:t>SiO</a:t>
            </a:r>
            <a:r>
              <a:rPr lang="nb-NO" sz="2200" baseline="-25000" dirty="0" err="1"/>
              <a:t>5</a:t>
            </a:r>
            <a:endParaRPr lang="nb-NO" sz="2200" dirty="0"/>
          </a:p>
        </p:txBody>
      </p:sp>
      <p:pic>
        <p:nvPicPr>
          <p:cNvPr id="9220" name="Picture 5" descr="PhDia-Al-si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860550"/>
            <a:ext cx="414972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3438" y="1989138"/>
            <a:ext cx="349486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>
                <a:solidFill>
                  <a:srgbClr val="FF0000"/>
                </a:solidFill>
              </a:rPr>
              <a:t>3 </a:t>
            </a:r>
            <a:r>
              <a:rPr lang="nb-NO" sz="2200" dirty="0" smtClean="0">
                <a:solidFill>
                  <a:srgbClr val="FF0000"/>
                </a:solidFill>
              </a:rPr>
              <a:t>elements: </a:t>
            </a:r>
            <a:r>
              <a:rPr lang="nb-NO" sz="2200" dirty="0">
                <a:solidFill>
                  <a:srgbClr val="FF0000"/>
                </a:solidFill>
              </a:rPr>
              <a:t>Al, Si, O</a:t>
            </a:r>
          </a:p>
          <a:p>
            <a:r>
              <a:rPr lang="nb-NO" sz="2200" dirty="0">
                <a:solidFill>
                  <a:srgbClr val="FF0000"/>
                </a:solidFill>
              </a:rPr>
              <a:t>2 </a:t>
            </a:r>
            <a:r>
              <a:rPr lang="nb-NO" sz="2200" dirty="0" err="1" smtClean="0">
                <a:solidFill>
                  <a:srgbClr val="FF0000"/>
                </a:solidFill>
              </a:rPr>
              <a:t>oxides</a:t>
            </a:r>
            <a:r>
              <a:rPr lang="nb-NO" sz="2200" dirty="0" smtClean="0">
                <a:solidFill>
                  <a:srgbClr val="FF0000"/>
                </a:solidFill>
              </a:rPr>
              <a:t>: </a:t>
            </a:r>
            <a:r>
              <a:rPr lang="nb-NO" sz="2200" dirty="0" err="1">
                <a:solidFill>
                  <a:srgbClr val="FF0000"/>
                </a:solidFill>
              </a:rPr>
              <a:t>Al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r>
              <a:rPr lang="nb-NO" sz="2200" dirty="0" err="1">
                <a:solidFill>
                  <a:srgbClr val="FF0000"/>
                </a:solidFill>
              </a:rPr>
              <a:t>O</a:t>
            </a:r>
            <a:r>
              <a:rPr lang="nb-NO" sz="2200" baseline="-25000" dirty="0" err="1">
                <a:solidFill>
                  <a:srgbClr val="FF0000"/>
                </a:solidFill>
              </a:rPr>
              <a:t>3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SiO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endParaRPr lang="nb-NO" sz="2200" dirty="0">
              <a:solidFill>
                <a:srgbClr val="FF0000"/>
              </a:solidFill>
            </a:endParaRPr>
          </a:p>
          <a:p>
            <a:endParaRPr lang="nb-NO" sz="1000" dirty="0">
              <a:solidFill>
                <a:srgbClr val="FF0000"/>
              </a:solidFill>
            </a:endParaRPr>
          </a:p>
          <a:p>
            <a:r>
              <a:rPr lang="nb-NO" sz="2400" b="1" dirty="0" err="1" smtClean="0">
                <a:solidFill>
                  <a:srgbClr val="FF0000"/>
                </a:solidFill>
              </a:rPr>
              <a:t>How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many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components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80063" y="3357563"/>
            <a:ext cx="1733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/>
              <a:t>1: </a:t>
            </a:r>
            <a:r>
              <a:rPr lang="nb-NO" sz="2800">
                <a:solidFill>
                  <a:srgbClr val="3333FF"/>
                </a:solidFill>
              </a:rPr>
              <a:t>Al</a:t>
            </a:r>
            <a:r>
              <a:rPr lang="nb-NO" sz="2800" baseline="-25000">
                <a:solidFill>
                  <a:srgbClr val="3333FF"/>
                </a:solidFill>
              </a:rPr>
              <a:t>2</a:t>
            </a:r>
            <a:r>
              <a:rPr lang="nb-NO" sz="2800">
                <a:solidFill>
                  <a:srgbClr val="3333FF"/>
                </a:solidFill>
              </a:rPr>
              <a:t>SiO</a:t>
            </a:r>
            <a:r>
              <a:rPr lang="nb-NO" sz="2800" baseline="-25000">
                <a:solidFill>
                  <a:srgbClr val="3333FF"/>
                </a:solidFill>
              </a:rPr>
              <a:t>5</a:t>
            </a:r>
            <a:endParaRPr lang="nb-NO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55659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The ”</a:t>
            </a:r>
            <a:r>
              <a:rPr lang="nb-NO" sz="2200" dirty="0" err="1" smtClean="0">
                <a:solidFill>
                  <a:srgbClr val="3333FF"/>
                </a:solidFill>
              </a:rPr>
              <a:t>olivine</a:t>
            </a:r>
            <a:r>
              <a:rPr lang="nb-NO" sz="2200" dirty="0" smtClean="0">
                <a:solidFill>
                  <a:srgbClr val="3333FF"/>
                </a:solidFill>
              </a:rPr>
              <a:t> system” </a:t>
            </a:r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solid </a:t>
            </a:r>
            <a:r>
              <a:rPr lang="nb-NO" sz="2200" dirty="0" err="1" smtClean="0">
                <a:solidFill>
                  <a:srgbClr val="3333FF"/>
                </a:solidFill>
              </a:rPr>
              <a:t>solution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between</a:t>
            </a:r>
            <a:endParaRPr lang="nb-NO" sz="2200" dirty="0">
              <a:solidFill>
                <a:srgbClr val="3333FF"/>
              </a:solidFill>
            </a:endParaRPr>
          </a:p>
          <a:p>
            <a:r>
              <a:rPr lang="nb-NO" sz="2200" dirty="0" smtClean="0">
                <a:solidFill>
                  <a:srgbClr val="3333FF"/>
                </a:solidFill>
              </a:rPr>
              <a:t>forsterite </a:t>
            </a:r>
            <a:r>
              <a:rPr lang="nb-NO" sz="2200" dirty="0">
                <a:solidFill>
                  <a:srgbClr val="3333FF"/>
                </a:solidFill>
              </a:rPr>
              <a:t>(Mg</a:t>
            </a:r>
            <a:r>
              <a:rPr lang="nb-NO" sz="2200" baseline="-25000" dirty="0">
                <a:solidFill>
                  <a:srgbClr val="3333FF"/>
                </a:solidFill>
              </a:rPr>
              <a:t>2</a:t>
            </a:r>
            <a:r>
              <a:rPr lang="nb-NO" sz="2200" dirty="0">
                <a:solidFill>
                  <a:srgbClr val="3333FF"/>
                </a:solidFill>
              </a:rPr>
              <a:t>SiO</a:t>
            </a:r>
            <a:r>
              <a:rPr lang="nb-NO" sz="2200" baseline="-25000" dirty="0">
                <a:solidFill>
                  <a:srgbClr val="3333FF"/>
                </a:solidFill>
              </a:rPr>
              <a:t>4</a:t>
            </a:r>
            <a:r>
              <a:rPr lang="nb-NO" sz="2200" dirty="0">
                <a:solidFill>
                  <a:srgbClr val="3333FF"/>
                </a:solidFill>
              </a:rPr>
              <a:t>) </a:t>
            </a:r>
            <a:r>
              <a:rPr lang="nb-NO" sz="2200" dirty="0" smtClean="0">
                <a:solidFill>
                  <a:srgbClr val="3333FF"/>
                </a:solidFill>
              </a:rPr>
              <a:t>and fayalite </a:t>
            </a:r>
            <a:r>
              <a:rPr lang="nb-NO" sz="2200" dirty="0">
                <a:solidFill>
                  <a:srgbClr val="3333FF"/>
                </a:solidFill>
              </a:rPr>
              <a:t>(Fe</a:t>
            </a:r>
            <a:r>
              <a:rPr lang="nb-NO" sz="2200" baseline="-25000" dirty="0">
                <a:solidFill>
                  <a:srgbClr val="3333FF"/>
                </a:solidFill>
              </a:rPr>
              <a:t>2</a:t>
            </a:r>
            <a:r>
              <a:rPr lang="nb-NO" sz="2200" dirty="0">
                <a:solidFill>
                  <a:srgbClr val="3333FF"/>
                </a:solidFill>
              </a:rPr>
              <a:t>SiO</a:t>
            </a:r>
            <a:r>
              <a:rPr lang="nb-NO" sz="2200" baseline="-25000" dirty="0">
                <a:solidFill>
                  <a:srgbClr val="3333FF"/>
                </a:solidFill>
              </a:rPr>
              <a:t>4</a:t>
            </a:r>
            <a:r>
              <a:rPr lang="nb-NO" sz="22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1341438"/>
            <a:ext cx="34179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>
                <a:solidFill>
                  <a:srgbClr val="FF0000"/>
                </a:solidFill>
              </a:rPr>
              <a:t>4 </a:t>
            </a:r>
            <a:r>
              <a:rPr lang="nb-NO" sz="2200" dirty="0" smtClean="0">
                <a:solidFill>
                  <a:srgbClr val="FF0000"/>
                </a:solidFill>
              </a:rPr>
              <a:t>elements: </a:t>
            </a:r>
            <a:r>
              <a:rPr lang="nb-NO" sz="2200" dirty="0">
                <a:solidFill>
                  <a:srgbClr val="FF0000"/>
                </a:solidFill>
              </a:rPr>
              <a:t>Mg, Fe, Si, O</a:t>
            </a:r>
          </a:p>
          <a:p>
            <a:r>
              <a:rPr lang="nb-NO" sz="2200" dirty="0">
                <a:solidFill>
                  <a:srgbClr val="FF0000"/>
                </a:solidFill>
              </a:rPr>
              <a:t>3 </a:t>
            </a:r>
            <a:r>
              <a:rPr lang="nb-NO" sz="2200" dirty="0" err="1" smtClean="0">
                <a:solidFill>
                  <a:srgbClr val="FF0000"/>
                </a:solidFill>
              </a:rPr>
              <a:t>oxides</a:t>
            </a:r>
            <a:r>
              <a:rPr lang="nb-NO" sz="2200" dirty="0" smtClean="0">
                <a:solidFill>
                  <a:srgbClr val="FF0000"/>
                </a:solidFill>
              </a:rPr>
              <a:t>: </a:t>
            </a:r>
            <a:r>
              <a:rPr lang="nb-NO" sz="2200" dirty="0" err="1">
                <a:solidFill>
                  <a:srgbClr val="FF0000"/>
                </a:solidFill>
              </a:rPr>
              <a:t>MgO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FeO</a:t>
            </a:r>
            <a:r>
              <a:rPr lang="nb-NO" sz="2200" dirty="0">
                <a:solidFill>
                  <a:srgbClr val="FF0000"/>
                </a:solidFill>
              </a:rPr>
              <a:t>, </a:t>
            </a:r>
            <a:r>
              <a:rPr lang="nb-NO" sz="2200" dirty="0" err="1">
                <a:solidFill>
                  <a:srgbClr val="FF0000"/>
                </a:solidFill>
              </a:rPr>
              <a:t>SiO</a:t>
            </a:r>
            <a:r>
              <a:rPr lang="nb-NO" sz="2200" baseline="-25000" dirty="0" err="1">
                <a:solidFill>
                  <a:srgbClr val="FF0000"/>
                </a:solidFill>
              </a:rPr>
              <a:t>2</a:t>
            </a:r>
            <a:endParaRPr lang="nb-NO" sz="2200" dirty="0">
              <a:solidFill>
                <a:srgbClr val="FF0000"/>
              </a:solidFill>
            </a:endParaRPr>
          </a:p>
          <a:p>
            <a:endParaRPr lang="nb-NO" sz="2200" dirty="0">
              <a:solidFill>
                <a:srgbClr val="FF0000"/>
              </a:solidFill>
            </a:endParaRPr>
          </a:p>
          <a:p>
            <a:r>
              <a:rPr lang="nb-NO" sz="2400" b="1" dirty="0" err="1" smtClean="0">
                <a:solidFill>
                  <a:srgbClr val="FF0000"/>
                </a:solidFill>
              </a:rPr>
              <a:t>How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many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components</a:t>
            </a:r>
            <a:r>
              <a:rPr lang="nb-NO" sz="2400" b="1" dirty="0" smtClean="0">
                <a:solidFill>
                  <a:srgbClr val="FF0000"/>
                </a:solidFill>
              </a:rPr>
              <a:t>?</a:t>
            </a:r>
            <a:endParaRPr lang="nb-NO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5090" y="4149182"/>
            <a:ext cx="23759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err="1" smtClean="0">
                <a:solidFill>
                  <a:srgbClr val="FF0000"/>
                </a:solidFill>
              </a:rPr>
              <a:t>How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many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phases</a:t>
            </a:r>
            <a:r>
              <a:rPr lang="nb-NO" sz="2200" dirty="0" smtClean="0">
                <a:solidFill>
                  <a:srgbClr val="FF0000"/>
                </a:solidFill>
              </a:rPr>
              <a:t>?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5426" y="2820193"/>
            <a:ext cx="3728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/>
              <a:t>2: </a:t>
            </a:r>
            <a:r>
              <a:rPr lang="nb-NO" sz="2800" dirty="0" err="1">
                <a:solidFill>
                  <a:srgbClr val="3333FF"/>
                </a:solidFill>
              </a:rPr>
              <a:t>Mg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4</a:t>
            </a:r>
            <a:r>
              <a:rPr lang="nb-NO" sz="2800" dirty="0"/>
              <a:t> </a:t>
            </a:r>
            <a:r>
              <a:rPr lang="nb-NO" sz="2800" dirty="0" smtClean="0"/>
              <a:t>and </a:t>
            </a:r>
            <a:r>
              <a:rPr lang="nb-NO" sz="2800" dirty="0" err="1">
                <a:solidFill>
                  <a:srgbClr val="3333FF"/>
                </a:solidFill>
              </a:rPr>
              <a:t>Fe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4</a:t>
            </a:r>
            <a:endParaRPr lang="nb-NO" sz="2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66778" y="4455570"/>
            <a:ext cx="1569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/>
              <a:t>1: </a:t>
            </a:r>
            <a:r>
              <a:rPr lang="nb-NO" sz="2800" dirty="0" err="1" smtClean="0">
                <a:solidFill>
                  <a:srgbClr val="3333FF"/>
                </a:solidFill>
              </a:rPr>
              <a:t>olivine</a:t>
            </a:r>
            <a:endParaRPr lang="nb-NO" sz="2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66880" y="284399"/>
            <a:ext cx="8785671" cy="583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sz="4000" dirty="0" smtClean="0">
                <a:solidFill>
                  <a:srgbClr val="3333FF"/>
                </a:solidFill>
              </a:rPr>
              <a:t>The </a:t>
            </a:r>
            <a:r>
              <a:rPr lang="nb-NO" sz="4000" dirty="0" err="1" smtClean="0">
                <a:solidFill>
                  <a:srgbClr val="3333FF"/>
                </a:solidFill>
              </a:rPr>
              <a:t>phase</a:t>
            </a:r>
            <a:r>
              <a:rPr lang="nb-NO" sz="4000" dirty="0" smtClean="0">
                <a:solidFill>
                  <a:srgbClr val="3333FF"/>
                </a:solidFill>
              </a:rPr>
              <a:t> </a:t>
            </a:r>
            <a:r>
              <a:rPr lang="nb-NO" sz="4000" dirty="0" err="1" smtClean="0">
                <a:solidFill>
                  <a:srgbClr val="3333FF"/>
                </a:solidFill>
              </a:rPr>
              <a:t>rule</a:t>
            </a:r>
            <a:endParaRPr lang="nb-NO" sz="4000" dirty="0">
              <a:solidFill>
                <a:srgbClr val="3333FF"/>
              </a:solidFill>
            </a:endParaRPr>
          </a:p>
          <a:p>
            <a:pPr>
              <a:spcBef>
                <a:spcPct val="50000"/>
              </a:spcBef>
            </a:pPr>
            <a:endParaRPr lang="nb-NO" sz="2000" dirty="0"/>
          </a:p>
          <a:p>
            <a:pPr>
              <a:spcBef>
                <a:spcPct val="50000"/>
              </a:spcBef>
            </a:pPr>
            <a:r>
              <a:rPr lang="nb-NO" sz="2800" dirty="0"/>
              <a:t>For </a:t>
            </a:r>
            <a:r>
              <a:rPr lang="nb-NO" sz="2800" dirty="0" smtClean="0"/>
              <a:t>a </a:t>
            </a:r>
            <a:r>
              <a:rPr lang="nb-NO" sz="2800" dirty="0"/>
              <a:t>system </a:t>
            </a:r>
            <a:r>
              <a:rPr lang="nb-NO" sz="2800" dirty="0" smtClean="0"/>
              <a:t>in </a:t>
            </a:r>
            <a:r>
              <a:rPr lang="nb-NO" sz="2800" dirty="0" err="1" smtClean="0"/>
              <a:t>equilibrium</a:t>
            </a:r>
            <a:r>
              <a:rPr lang="nb-NO" sz="2800" dirty="0" smtClean="0"/>
              <a:t>:</a:t>
            </a:r>
            <a:endParaRPr lang="nb-NO" sz="2800" dirty="0"/>
          </a:p>
          <a:p>
            <a:pPr>
              <a:spcBef>
                <a:spcPts val="1200"/>
              </a:spcBef>
            </a:pPr>
            <a:r>
              <a:rPr lang="nb-NO" sz="4000" b="1" dirty="0" smtClean="0">
                <a:solidFill>
                  <a:srgbClr val="FF0000"/>
                </a:solidFill>
              </a:rPr>
              <a:t> P </a:t>
            </a:r>
            <a:r>
              <a:rPr lang="nb-NO" sz="4000" b="1" dirty="0">
                <a:solidFill>
                  <a:srgbClr val="FF0000"/>
                </a:solidFill>
              </a:rPr>
              <a:t>+ F = C + m</a:t>
            </a:r>
            <a:endParaRPr lang="nb-NO" sz="4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nb-NO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P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r>
              <a:rPr lang="nb-NO" dirty="0" smtClean="0"/>
              <a:t> 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phases</a:t>
            </a:r>
            <a:r>
              <a:rPr lang="nb-NO" dirty="0" smtClean="0"/>
              <a:t> present in </a:t>
            </a:r>
            <a:r>
              <a:rPr lang="nb-NO" dirty="0" err="1" smtClean="0"/>
              <a:t>equilibrium</a:t>
            </a:r>
            <a:r>
              <a:rPr lang="nb-NO" dirty="0" smtClean="0"/>
              <a:t> at </a:t>
            </a:r>
            <a:r>
              <a:rPr lang="nb-NO" dirty="0" err="1" smtClean="0"/>
              <a:t>any</a:t>
            </a:r>
            <a:r>
              <a:rPr lang="nb-NO" dirty="0" smtClean="0"/>
              <a:t> given location in a </a:t>
            </a:r>
            <a:r>
              <a:rPr lang="nb-NO" dirty="0" err="1" smtClean="0"/>
              <a:t>phase</a:t>
            </a:r>
            <a:r>
              <a:rPr lang="nb-NO" dirty="0" smtClean="0"/>
              <a:t> diagram</a:t>
            </a:r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F</a:t>
            </a:r>
            <a:r>
              <a:rPr lang="nb-NO" sz="2400" dirty="0">
                <a:solidFill>
                  <a:srgbClr val="FF0000"/>
                </a:solidFill>
              </a:rPr>
              <a:t>: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degrees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u="sng" dirty="0" err="1" smtClean="0"/>
              <a:t>freedom</a:t>
            </a:r>
            <a:r>
              <a:rPr lang="nb-NO" dirty="0" smtClean="0"/>
              <a:t> or </a:t>
            </a:r>
            <a:r>
              <a:rPr lang="nb-NO" b="1" dirty="0" err="1" smtClean="0"/>
              <a:t>variance</a:t>
            </a:r>
            <a:r>
              <a:rPr lang="nb-NO" dirty="0" smtClean="0"/>
              <a:t>: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variables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change</a:t>
            </a:r>
            <a:endParaRPr lang="nb-NO" dirty="0" smtClean="0"/>
          </a:p>
          <a:p>
            <a:pPr>
              <a:spcBef>
                <a:spcPts val="600"/>
              </a:spcBef>
            </a:pPr>
            <a:r>
              <a:rPr lang="nb-NO" b="1" dirty="0" smtClean="0"/>
              <a:t>        </a:t>
            </a:r>
            <a:r>
              <a:rPr lang="nb-NO" b="1" dirty="0" err="1" smtClean="0"/>
              <a:t>independently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other</a:t>
            </a:r>
            <a:r>
              <a:rPr lang="nb-NO" dirty="0" smtClean="0"/>
              <a:t> (</a:t>
            </a:r>
            <a:r>
              <a:rPr lang="nb-NO" dirty="0" err="1" smtClean="0"/>
              <a:t>e.g</a:t>
            </a:r>
            <a:r>
              <a:rPr lang="nb-NO" dirty="0" smtClean="0"/>
              <a:t>. </a:t>
            </a:r>
            <a:r>
              <a:rPr lang="nb-NO" dirty="0" err="1"/>
              <a:t>p-T-X</a:t>
            </a:r>
            <a:r>
              <a:rPr lang="nb-NO" dirty="0"/>
              <a:t>, </a:t>
            </a:r>
            <a:r>
              <a:rPr lang="nb-NO" dirty="0" err="1" smtClean="0"/>
              <a:t>pressure-temperature-composition</a:t>
            </a:r>
            <a:r>
              <a:rPr lang="nb-NO" dirty="0" smtClean="0"/>
              <a:t>)</a:t>
            </a:r>
            <a:endParaRPr lang="nb-NO" dirty="0"/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C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smtClean="0"/>
              <a:t>The </a:t>
            </a:r>
            <a:r>
              <a:rPr lang="nb-NO" b="1" dirty="0" smtClean="0"/>
              <a:t>smallest </a:t>
            </a:r>
            <a:r>
              <a:rPr lang="nb-NO" b="1" dirty="0" err="1" smtClean="0"/>
              <a:t>number</a:t>
            </a:r>
            <a:r>
              <a:rPr lang="nb-NO" b="1" dirty="0" smtClean="0"/>
              <a:t> </a:t>
            </a:r>
            <a:r>
              <a:rPr lang="nb-NO" dirty="0" err="1" smtClean="0"/>
              <a:t>of</a:t>
            </a:r>
            <a:r>
              <a:rPr lang="nb-NO" b="1" dirty="0" smtClean="0"/>
              <a:t> </a:t>
            </a:r>
            <a:r>
              <a:rPr lang="nb-NO" dirty="0" err="1" smtClean="0"/>
              <a:t>chemical</a:t>
            </a:r>
            <a:r>
              <a:rPr lang="nb-NO" dirty="0" smtClean="0"/>
              <a:t> </a:t>
            </a:r>
            <a:r>
              <a:rPr lang="nb-NO" dirty="0" err="1" smtClean="0"/>
              <a:t>components</a:t>
            </a:r>
            <a:r>
              <a:rPr lang="nb-NO" dirty="0" smtClean="0"/>
              <a:t> </a:t>
            </a:r>
            <a:r>
              <a:rPr lang="nb-NO" dirty="0" err="1" smtClean="0"/>
              <a:t>required</a:t>
            </a:r>
            <a:r>
              <a:rPr lang="nb-NO" dirty="0" smtClean="0"/>
              <a:t> to </a:t>
            </a:r>
            <a:r>
              <a:rPr lang="nb-NO" dirty="0" err="1" smtClean="0"/>
              <a:t>characterize</a:t>
            </a:r>
            <a:r>
              <a:rPr lang="nb-NO" dirty="0" smtClean="0"/>
              <a:t> all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phases</a:t>
            </a:r>
            <a:r>
              <a:rPr lang="nb-NO" dirty="0" smtClean="0"/>
              <a:t> </a:t>
            </a:r>
            <a:endParaRPr lang="nb-NO" dirty="0"/>
          </a:p>
          <a:p>
            <a:pPr>
              <a:spcBef>
                <a:spcPts val="2400"/>
              </a:spcBef>
            </a:pPr>
            <a:r>
              <a:rPr lang="nb-NO" sz="2400" b="1" dirty="0" smtClean="0">
                <a:solidFill>
                  <a:srgbClr val="FF0000"/>
                </a:solidFill>
              </a:rPr>
              <a:t>m</a:t>
            </a:r>
            <a:r>
              <a:rPr lang="nb-NO" sz="2400" dirty="0">
                <a:solidFill>
                  <a:srgbClr val="FF0000"/>
                </a:solidFill>
              </a:rPr>
              <a:t>:</a:t>
            </a:r>
            <a:r>
              <a:rPr lang="nb-NO" sz="2400" dirty="0"/>
              <a:t> </a:t>
            </a:r>
            <a:r>
              <a:rPr lang="nb-NO" dirty="0" err="1" smtClean="0"/>
              <a:t>Number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b="1" dirty="0" err="1" smtClean="0"/>
              <a:t>external</a:t>
            </a:r>
            <a:r>
              <a:rPr lang="nb-NO" b="1" dirty="0" smtClean="0"/>
              <a:t> variables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influence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system, </a:t>
            </a:r>
            <a:r>
              <a:rPr lang="nb-NO" dirty="0" err="1" smtClean="0"/>
              <a:t>commonly</a:t>
            </a:r>
            <a:r>
              <a:rPr lang="nb-NO" dirty="0" smtClean="0"/>
              <a:t> m = 2 </a:t>
            </a:r>
            <a:r>
              <a:rPr lang="nb-NO" dirty="0"/>
              <a:t>(p </a:t>
            </a:r>
            <a:r>
              <a:rPr lang="nb-NO" dirty="0" smtClean="0"/>
              <a:t>and </a:t>
            </a:r>
            <a:r>
              <a:rPr lang="nb-NO" dirty="0"/>
              <a:t>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et-Al-silik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525713"/>
            <a:ext cx="5040312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90488" y="128588"/>
            <a:ext cx="2412007" cy="107721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</a:rPr>
              <a:t>Phase</a:t>
            </a:r>
            <a:r>
              <a:rPr lang="nb-NO" sz="3200" dirty="0" smtClean="0">
                <a:solidFill>
                  <a:srgbClr val="3333FF"/>
                </a:solidFill>
              </a:rPr>
              <a:t> </a:t>
            </a:r>
            <a:r>
              <a:rPr lang="nb-NO" sz="3200" dirty="0" err="1" smtClean="0">
                <a:solidFill>
                  <a:srgbClr val="3333FF"/>
                </a:solidFill>
              </a:rPr>
              <a:t>rule</a:t>
            </a:r>
            <a:r>
              <a:rPr lang="nb-NO" sz="3200" dirty="0" smtClean="0">
                <a:solidFill>
                  <a:srgbClr val="3333FF"/>
                </a:solidFill>
              </a:rPr>
              <a:t>:</a:t>
            </a:r>
            <a:endParaRPr lang="nb-NO" sz="3200" dirty="0">
              <a:solidFill>
                <a:srgbClr val="3333FF"/>
              </a:solidFill>
            </a:endParaRPr>
          </a:p>
          <a:p>
            <a:r>
              <a:rPr lang="nb-NO" sz="3200" dirty="0">
                <a:solidFill>
                  <a:srgbClr val="FF0000"/>
                </a:solidFill>
              </a:rPr>
              <a:t>P + F = C + 2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755650" y="1700213"/>
            <a:ext cx="65774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System: </a:t>
            </a:r>
            <a:r>
              <a:rPr lang="nb-NO" sz="2400" dirty="0" err="1">
                <a:solidFill>
                  <a:srgbClr val="FF0000"/>
                </a:solidFill>
              </a:rPr>
              <a:t>Al</a:t>
            </a:r>
            <a:r>
              <a:rPr lang="nb-NO" sz="2400" baseline="-25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5000" dirty="0" err="1">
                <a:solidFill>
                  <a:srgbClr val="FF0000"/>
                </a:solidFill>
              </a:rPr>
              <a:t>5</a:t>
            </a:r>
            <a:endParaRPr lang="nb-NO" sz="2400" baseline="-25000" dirty="0">
              <a:solidFill>
                <a:srgbClr val="FF0000"/>
              </a:solidFill>
            </a:endParaRPr>
          </a:p>
          <a:p>
            <a:r>
              <a:rPr lang="nb-NO" sz="2400" dirty="0">
                <a:solidFill>
                  <a:srgbClr val="FF0000"/>
                </a:solidFill>
              </a:rPr>
              <a:t>          </a:t>
            </a:r>
            <a:r>
              <a:rPr lang="nb-NO" sz="2400" dirty="0" smtClean="0">
                <a:solidFill>
                  <a:srgbClr val="FF0000"/>
                </a:solidFill>
              </a:rPr>
              <a:t>     C </a:t>
            </a:r>
            <a:r>
              <a:rPr lang="nb-NO" sz="2400" dirty="0">
                <a:solidFill>
                  <a:srgbClr val="FF0000"/>
                </a:solidFill>
              </a:rPr>
              <a:t>= 1 </a:t>
            </a:r>
            <a:r>
              <a:rPr lang="nb-NO" dirty="0" smtClean="0"/>
              <a:t>(</a:t>
            </a:r>
            <a:r>
              <a:rPr lang="nb-NO" dirty="0" err="1" smtClean="0"/>
              <a:t>component</a:t>
            </a:r>
            <a:r>
              <a:rPr lang="nb-NO" sz="2400" dirty="0" smtClean="0"/>
              <a:t> </a:t>
            </a:r>
            <a:r>
              <a:rPr lang="nb-NO" dirty="0" err="1"/>
              <a:t>Al</a:t>
            </a:r>
            <a:r>
              <a:rPr lang="nb-NO" baseline="-25000" dirty="0" err="1"/>
              <a:t>2</a:t>
            </a:r>
            <a:r>
              <a:rPr lang="nb-NO" dirty="0" err="1"/>
              <a:t>SiO</a:t>
            </a:r>
            <a:r>
              <a:rPr lang="nb-NO" baseline="-25000" dirty="0" err="1"/>
              <a:t>5</a:t>
            </a:r>
            <a:r>
              <a:rPr lang="nb-NO" dirty="0"/>
              <a:t> </a:t>
            </a:r>
            <a:r>
              <a:rPr lang="nb-NO" dirty="0" smtClean="0"/>
              <a:t>is </a:t>
            </a:r>
            <a:r>
              <a:rPr lang="nb-NO" dirty="0" err="1" smtClean="0"/>
              <a:t>common</a:t>
            </a:r>
            <a:r>
              <a:rPr lang="nb-NO" dirty="0" smtClean="0"/>
              <a:t> to all 3 </a:t>
            </a:r>
            <a:r>
              <a:rPr lang="nb-NO" dirty="0" err="1" smtClean="0"/>
              <a:t>phases</a:t>
            </a:r>
            <a:r>
              <a:rPr lang="nb-NO" sz="2400" dirty="0" smtClean="0"/>
              <a:t>)</a:t>
            </a:r>
            <a:endParaRPr lang="en-GB" sz="2400" dirty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292725" y="3429000"/>
            <a:ext cx="268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P = 3   </a:t>
            </a:r>
            <a:r>
              <a:rPr lang="nb-NO" sz="2000">
                <a:sym typeface="Symbol" pitchFamily="18" charset="2"/>
              </a:rPr>
              <a:t>   3 + F = 1 + 2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438900" y="3743325"/>
            <a:ext cx="229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  <a:sym typeface="Symbol" pitchFamily="18" charset="2"/>
              </a:rPr>
              <a:t>F = 0  (invariant </a:t>
            </a:r>
            <a:r>
              <a:rPr lang="nb-NO" dirty="0" err="1" smtClean="0">
                <a:solidFill>
                  <a:srgbClr val="FF0000"/>
                </a:solidFill>
                <a:sym typeface="Symbol" pitchFamily="18" charset="2"/>
              </a:rPr>
              <a:t>point</a:t>
            </a:r>
            <a:r>
              <a:rPr lang="nb-NO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  <a:endParaRPr lang="nb-NO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2619375" y="4622800"/>
            <a:ext cx="196850" cy="187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64163" y="4437062"/>
            <a:ext cx="228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P = 2   </a:t>
            </a:r>
            <a:r>
              <a:rPr lang="nb-NO" sz="2000">
                <a:sym typeface="Symbol" pitchFamily="18" charset="2"/>
              </a:rPr>
              <a:t>   2 + F = 3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584950" y="4760912"/>
            <a:ext cx="2372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  <a:sym typeface="Symbol" pitchFamily="18" charset="2"/>
              </a:rPr>
              <a:t>F = 1  (</a:t>
            </a:r>
            <a:r>
              <a:rPr lang="nb-NO" dirty="0" err="1">
                <a:solidFill>
                  <a:srgbClr val="3333FF"/>
                </a:solidFill>
                <a:sym typeface="Symbol" pitchFamily="18" charset="2"/>
              </a:rPr>
              <a:t>univariant</a:t>
            </a:r>
            <a:r>
              <a:rPr lang="nb-NO">
                <a:solidFill>
                  <a:srgbClr val="3333FF"/>
                </a:solidFill>
                <a:sym typeface="Symbol" pitchFamily="18" charset="2"/>
              </a:rPr>
              <a:t> </a:t>
            </a:r>
            <a:r>
              <a:rPr lang="nb-NO" smtClean="0">
                <a:solidFill>
                  <a:srgbClr val="3333FF"/>
                </a:solidFill>
                <a:sym typeface="Symbol" pitchFamily="18" charset="2"/>
              </a:rPr>
              <a:t>lines)</a:t>
            </a:r>
            <a:endParaRPr lang="nb-NO" dirty="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1042988" y="4754563"/>
            <a:ext cx="1631950" cy="148272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 flipV="1">
            <a:off x="2776538" y="4775200"/>
            <a:ext cx="1627187" cy="142875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V="1">
            <a:off x="2767013" y="2944813"/>
            <a:ext cx="1265237" cy="170338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435600" y="5589587"/>
            <a:ext cx="228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/>
              <a:t>P = 1   </a:t>
            </a:r>
            <a:r>
              <a:rPr lang="nb-NO" sz="2000" dirty="0">
                <a:sym typeface="Symbol" pitchFamily="18" charset="2"/>
              </a:rPr>
              <a:t>   1 + F = 3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6659563" y="5949950"/>
            <a:ext cx="2244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8000"/>
                </a:solidFill>
                <a:sym typeface="Symbol" pitchFamily="18" charset="2"/>
              </a:rPr>
              <a:t>F = 2  (</a:t>
            </a:r>
            <a:r>
              <a:rPr lang="nb-NO" dirty="0" err="1">
                <a:solidFill>
                  <a:srgbClr val="008000"/>
                </a:solidFill>
                <a:sym typeface="Symbol" pitchFamily="18" charset="2"/>
              </a:rPr>
              <a:t>divariant</a:t>
            </a:r>
            <a:r>
              <a:rPr lang="nb-NO" dirty="0">
                <a:solidFill>
                  <a:srgbClr val="008000"/>
                </a:solidFill>
                <a:sym typeface="Symbol" pitchFamily="18" charset="2"/>
              </a:rPr>
              <a:t> </a:t>
            </a:r>
            <a:r>
              <a:rPr lang="nb-NO" dirty="0" err="1" smtClean="0">
                <a:solidFill>
                  <a:srgbClr val="008000"/>
                </a:solidFill>
                <a:sym typeface="Symbol" pitchFamily="18" charset="2"/>
              </a:rPr>
              <a:t>field</a:t>
            </a:r>
            <a:r>
              <a:rPr lang="nb-NO" dirty="0" smtClean="0">
                <a:solidFill>
                  <a:srgbClr val="008000"/>
                </a:solidFill>
                <a:sym typeface="Symbol" pitchFamily="18" charset="2"/>
              </a:rPr>
              <a:t>)</a:t>
            </a:r>
            <a:endParaRPr lang="nb-NO" dirty="0">
              <a:solidFill>
                <a:srgbClr val="008000"/>
              </a:solidFill>
              <a:sym typeface="Symbol" pitchFamily="18" charset="2"/>
            </a:endParaRP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>
            <a:off x="1079500" y="4748213"/>
            <a:ext cx="3300413" cy="145891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99FF33">
                  <a:alpha val="50000"/>
                </a:srgbClr>
              </a:gs>
              <a:gs pos="100000">
                <a:srgbClr val="D4FFA9">
                  <a:alpha val="50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05" grpId="0" animBg="1"/>
      <p:bldP spid="29706" grpId="0"/>
      <p:bldP spid="29706" grpId="1"/>
      <p:bldP spid="29707" grpId="0"/>
      <p:bldP spid="29708" grpId="0" animBg="1"/>
      <p:bldP spid="29709" grpId="0" animBg="1"/>
      <p:bldP spid="29710" grpId="0" animBg="1"/>
      <p:bldP spid="29711" grpId="0"/>
      <p:bldP spid="29712" grpId="0"/>
      <p:bldP spid="297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liv-Comp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754063"/>
            <a:ext cx="3540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1901483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Olivine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group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32772" name="Picture 4" descr="Oliv-Fo-Fa-mel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8463"/>
            <a:ext cx="4572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5627688" y="1806575"/>
            <a:ext cx="4762" cy="225107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5638800" y="1803400"/>
            <a:ext cx="898525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462713" y="1738313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5411788" y="1550988"/>
            <a:ext cx="576262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5621338" y="1550988"/>
            <a:ext cx="4762" cy="25558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5359400" y="1503363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5910263" y="1493838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5575300" y="1757363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5240338" y="1352550"/>
            <a:ext cx="114300" cy="120650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5624513" y="1420813"/>
            <a:ext cx="4762" cy="12223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284788" y="1416050"/>
            <a:ext cx="355600" cy="31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5594350" y="1044575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 rot="1833358">
            <a:off x="6751638" y="2681288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3333FF"/>
                </a:solidFill>
              </a:rPr>
              <a:t>Solidus</a:t>
            </a:r>
            <a:endParaRPr lang="en-GB" sz="1400">
              <a:solidFill>
                <a:srgbClr val="3333FF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 rot="1953998">
            <a:off x="6996113" y="2011363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FF0000"/>
                </a:solidFill>
              </a:rPr>
              <a:t>Liquidus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13331" name="Text Box 20"/>
          <p:cNvSpPr txBox="1">
            <a:spLocks noChangeArrowheads="1"/>
          </p:cNvSpPr>
          <p:nvPr/>
        </p:nvSpPr>
        <p:spPr bwMode="auto">
          <a:xfrm>
            <a:off x="74613" y="4098925"/>
            <a:ext cx="4352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</a:rPr>
              <a:t>Forsterite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600" dirty="0" smtClean="0"/>
              <a:t> </a:t>
            </a:r>
            <a:r>
              <a:rPr lang="nb-NO" sz="1600" dirty="0" err="1" smtClean="0"/>
              <a:t>very</a:t>
            </a:r>
            <a:r>
              <a:rPr lang="nb-NO" sz="1600" dirty="0" smtClean="0"/>
              <a:t> </a:t>
            </a:r>
            <a:r>
              <a:rPr lang="nb-NO" sz="1600" dirty="0" err="1" smtClean="0"/>
              <a:t>high</a:t>
            </a:r>
            <a:r>
              <a:rPr lang="nb-NO" sz="1600" dirty="0" smtClean="0"/>
              <a:t> </a:t>
            </a:r>
            <a:r>
              <a:rPr lang="nb-NO" sz="1600" dirty="0" err="1" smtClean="0"/>
              <a:t>melting</a:t>
            </a:r>
            <a:r>
              <a:rPr lang="nb-NO" sz="1600" dirty="0" smtClean="0"/>
              <a:t> </a:t>
            </a:r>
            <a:r>
              <a:rPr lang="nb-NO" sz="1600" dirty="0" err="1" smtClean="0"/>
              <a:t>point</a:t>
            </a:r>
            <a:endParaRPr lang="nb-NO" sz="1600" dirty="0"/>
          </a:p>
          <a:p>
            <a:endParaRPr lang="nb-NO" sz="1600" dirty="0"/>
          </a:p>
          <a:p>
            <a:r>
              <a:rPr lang="nb-NO" sz="1600" dirty="0" smtClean="0">
                <a:solidFill>
                  <a:srgbClr val="3333FF"/>
                </a:solidFill>
              </a:rPr>
              <a:t>System </a:t>
            </a:r>
            <a:r>
              <a:rPr lang="nb-NO" sz="1600" dirty="0" err="1" smtClean="0">
                <a:solidFill>
                  <a:srgbClr val="3333FF"/>
                </a:solidFill>
              </a:rPr>
              <a:t>forsterite-fayalite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600" dirty="0" smtClean="0"/>
              <a:t> </a:t>
            </a:r>
            <a:r>
              <a:rPr lang="nb-NO" sz="1600" dirty="0"/>
              <a:t>full </a:t>
            </a:r>
            <a:r>
              <a:rPr lang="nb-NO" sz="1600" dirty="0" smtClean="0"/>
              <a:t>solid </a:t>
            </a:r>
            <a:r>
              <a:rPr lang="nb-NO" sz="1600" dirty="0" err="1" smtClean="0"/>
              <a:t>solution</a:t>
            </a:r>
            <a:endParaRPr lang="nb-NO" sz="1600" dirty="0"/>
          </a:p>
          <a:p>
            <a:r>
              <a:rPr lang="nb-NO" sz="1600" dirty="0"/>
              <a:t>		         </a:t>
            </a:r>
            <a:r>
              <a:rPr lang="nb-NO" sz="1600" dirty="0" smtClean="0"/>
              <a:t>and </a:t>
            </a:r>
            <a:r>
              <a:rPr lang="nb-NO" sz="1600" dirty="0" err="1" smtClean="0"/>
              <a:t>liquid</a:t>
            </a:r>
            <a:r>
              <a:rPr lang="nb-NO" sz="1600" dirty="0" smtClean="0"/>
              <a:t> </a:t>
            </a:r>
            <a:r>
              <a:rPr lang="nb-NO" sz="1600" dirty="0" err="1" smtClean="0"/>
              <a:t>solution</a:t>
            </a:r>
            <a:endParaRPr lang="en-GB" sz="1600" dirty="0"/>
          </a:p>
        </p:txBody>
      </p:sp>
      <p:sp>
        <p:nvSpPr>
          <p:cNvPr id="13332" name="Oval 22"/>
          <p:cNvSpPr>
            <a:spLocks noChangeArrowheads="1"/>
          </p:cNvSpPr>
          <p:nvPr/>
        </p:nvSpPr>
        <p:spPr bwMode="auto">
          <a:xfrm>
            <a:off x="323850" y="3213100"/>
            <a:ext cx="3095625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H="1">
            <a:off x="6532563" y="1538288"/>
            <a:ext cx="0" cy="198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6218238" y="1214438"/>
            <a:ext cx="973343" cy="37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nb-NO" sz="1200" dirty="0" err="1" smtClean="0">
                <a:solidFill>
                  <a:srgbClr val="FF0000"/>
                </a:solidFill>
              </a:rPr>
              <a:t>the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very</a:t>
            </a:r>
            <a:r>
              <a:rPr lang="nb-NO" sz="1200" dirty="0" smtClean="0">
                <a:solidFill>
                  <a:srgbClr val="FF0000"/>
                </a:solidFill>
              </a:rPr>
              <a:t> first</a:t>
            </a:r>
          </a:p>
          <a:p>
            <a:pPr>
              <a:lnSpc>
                <a:spcPct val="750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melt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5148263" y="1989138"/>
            <a:ext cx="614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olivine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V="1">
            <a:off x="5548313" y="1871663"/>
            <a:ext cx="49212" cy="18573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5568950" y="1343025"/>
            <a:ext cx="114300" cy="120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 flipV="1">
            <a:off x="5633039" y="4073997"/>
            <a:ext cx="74612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5219700" y="4652963"/>
            <a:ext cx="132921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smtClean="0"/>
              <a:t>Bulk composition:</a:t>
            </a:r>
          </a:p>
          <a:p>
            <a:r>
              <a:rPr lang="nb-NO" sz="1200" dirty="0" smtClean="0"/>
              <a:t>    Fo</a:t>
            </a:r>
            <a:r>
              <a:rPr lang="nb-NO" sz="1200" baseline="-25000" dirty="0" smtClean="0"/>
              <a:t>87</a:t>
            </a:r>
            <a:r>
              <a:rPr lang="nb-NO" sz="1200" dirty="0" smtClean="0"/>
              <a:t>, Fa</a:t>
            </a:r>
            <a:r>
              <a:rPr lang="nb-NO" sz="1200" baseline="-25000" dirty="0" smtClean="0"/>
              <a:t>13</a:t>
            </a:r>
            <a:endParaRPr lang="en-GB" sz="12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 animBg="1"/>
      <p:bldP spid="32775" grpId="0" animBg="1"/>
      <p:bldP spid="32776" grpId="0" animBg="1"/>
      <p:bldP spid="32777" grpId="0" animBg="1"/>
      <p:bldP spid="32778" grpId="0" animBg="1"/>
      <p:bldP spid="32779" grpId="0" animBg="1"/>
      <p:bldP spid="32780" grpId="0" animBg="1"/>
      <p:bldP spid="32781" grpId="0" animBg="1"/>
      <p:bldP spid="32782" grpId="0" animBg="1"/>
      <p:bldP spid="32783" grpId="0" animBg="1"/>
      <p:bldP spid="32785" grpId="0" animBg="1"/>
      <p:bldP spid="32786" grpId="0"/>
      <p:bldP spid="32787" grpId="0"/>
      <p:bldP spid="32792" grpId="0" animBg="1"/>
      <p:bldP spid="32793" grpId="0"/>
      <p:bldP spid="32794" grpId="0"/>
      <p:bldP spid="32795" grpId="0" animBg="1"/>
      <p:bldP spid="32796" grpId="0" animBg="1"/>
      <p:bldP spid="32798" grpId="0" animBg="1"/>
      <p:bldP spid="327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47638" y="96838"/>
            <a:ext cx="4481740" cy="1200329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Mineral- and rock </a:t>
            </a:r>
            <a:r>
              <a:rPr lang="nb-NO" sz="2400" dirty="0" err="1" smtClean="0">
                <a:solidFill>
                  <a:srgbClr val="3333FF"/>
                </a:solidFill>
              </a:rPr>
              <a:t>compositions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dirty="0" err="1" smtClean="0"/>
              <a:t>Weight</a:t>
            </a:r>
            <a:r>
              <a:rPr lang="nb-NO" sz="2400" dirty="0" smtClean="0"/>
              <a:t>% versus </a:t>
            </a:r>
            <a:r>
              <a:rPr lang="nb-NO" sz="2400" dirty="0"/>
              <a:t>atom% </a:t>
            </a:r>
            <a:r>
              <a:rPr lang="nb-NO" sz="2400" dirty="0" smtClean="0"/>
              <a:t>(or </a:t>
            </a:r>
            <a:r>
              <a:rPr lang="nb-NO" sz="2400" dirty="0"/>
              <a:t>mol%)</a:t>
            </a:r>
          </a:p>
          <a:p>
            <a:r>
              <a:rPr lang="nb-NO" sz="2400" dirty="0"/>
              <a:t>  </a:t>
            </a:r>
            <a:r>
              <a:rPr lang="nb-NO" b="1" dirty="0" err="1" smtClean="0">
                <a:solidFill>
                  <a:srgbClr val="FF0000"/>
                </a:solidFill>
              </a:rPr>
              <a:t>Very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basic</a:t>
            </a:r>
            <a:r>
              <a:rPr lang="nb-NO" dirty="0" smtClean="0">
                <a:solidFill>
                  <a:srgbClr val="FF0000"/>
                </a:solidFill>
              </a:rPr>
              <a:t> features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3663" y="1536700"/>
            <a:ext cx="70310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/>
              <a:t>- </a:t>
            </a:r>
            <a:r>
              <a:rPr lang="nb-NO" sz="2000" dirty="0" err="1" smtClean="0"/>
              <a:t>Silicate</a:t>
            </a:r>
            <a:r>
              <a:rPr lang="nb-NO" sz="2000" dirty="0" smtClean="0"/>
              <a:t> minerals and </a:t>
            </a:r>
            <a:r>
              <a:rPr lang="nb-NO" sz="2000" dirty="0" err="1" smtClean="0"/>
              <a:t>common</a:t>
            </a:r>
            <a:r>
              <a:rPr lang="nb-NO" sz="2000" dirty="0" smtClean="0"/>
              <a:t> rocks </a:t>
            </a:r>
            <a:r>
              <a:rPr lang="nb-NO" sz="2000" dirty="0" err="1" smtClean="0"/>
              <a:t>are</a:t>
            </a:r>
            <a:r>
              <a:rPr lang="nb-NO" sz="2000" dirty="0" smtClean="0"/>
              <a:t> </a:t>
            </a:r>
            <a:r>
              <a:rPr lang="nb-NO" sz="2000" dirty="0" err="1" smtClean="0"/>
              <a:t>nearly</a:t>
            </a:r>
            <a:r>
              <a:rPr lang="nb-NO" sz="2000" dirty="0" smtClean="0"/>
              <a:t> "</a:t>
            </a:r>
            <a:r>
              <a:rPr lang="nb-NO" sz="2000" dirty="0" err="1" smtClean="0"/>
              <a:t>fully</a:t>
            </a:r>
            <a:r>
              <a:rPr lang="nb-NO" sz="2000" dirty="0" smtClean="0"/>
              <a:t> </a:t>
            </a:r>
            <a:r>
              <a:rPr lang="nb-NO" sz="2000" dirty="0" err="1" smtClean="0"/>
              <a:t>oxidized</a:t>
            </a:r>
            <a:r>
              <a:rPr lang="nb-NO" sz="2000" dirty="0" smtClean="0"/>
              <a:t>",</a:t>
            </a:r>
            <a:endParaRPr lang="nb-NO" sz="2000" dirty="0"/>
          </a:p>
          <a:p>
            <a:pPr>
              <a:lnSpc>
                <a:spcPts val="2400"/>
              </a:lnSpc>
            </a:pPr>
            <a:r>
              <a:rPr lang="nb-NO" sz="2000" dirty="0"/>
              <a:t>   </a:t>
            </a:r>
            <a:r>
              <a:rPr lang="nb-NO" sz="2000" dirty="0" err="1" smtClean="0"/>
              <a:t>with</a:t>
            </a:r>
            <a:r>
              <a:rPr lang="nb-NO" sz="2000" dirty="0" smtClean="0"/>
              <a:t> </a:t>
            </a:r>
            <a:r>
              <a:rPr lang="nb-NO" sz="2000" dirty="0"/>
              <a:t>O </a:t>
            </a:r>
            <a:r>
              <a:rPr lang="nb-NO" sz="2000" dirty="0" smtClean="0"/>
              <a:t>as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b="1" dirty="0" smtClean="0"/>
              <a:t>most </a:t>
            </a:r>
            <a:r>
              <a:rPr lang="nb-NO" sz="2000" b="1" dirty="0" err="1" smtClean="0"/>
              <a:t>important</a:t>
            </a:r>
            <a:r>
              <a:rPr lang="nb-NO" sz="2000" b="1" dirty="0" smtClean="0"/>
              <a:t> </a:t>
            </a:r>
            <a:r>
              <a:rPr lang="nb-NO" sz="2000" dirty="0" smtClean="0"/>
              <a:t>and </a:t>
            </a:r>
            <a:r>
              <a:rPr lang="nb-NO" sz="2000" b="1" dirty="0" err="1" smtClean="0"/>
              <a:t>often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the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only</a:t>
            </a:r>
            <a:r>
              <a:rPr lang="nb-NO" sz="2000" b="1" dirty="0" smtClean="0"/>
              <a:t> </a:t>
            </a:r>
            <a:r>
              <a:rPr lang="nb-NO" sz="2000" dirty="0" smtClean="0"/>
              <a:t>anion</a:t>
            </a:r>
            <a:endParaRPr lang="nb-NO" sz="2000" dirty="0"/>
          </a:p>
          <a:p>
            <a:pPr>
              <a:lnSpc>
                <a:spcPts val="2400"/>
              </a:lnSpc>
            </a:pPr>
            <a:r>
              <a:rPr lang="nb-NO" sz="1600" dirty="0"/>
              <a:t>     </a:t>
            </a:r>
            <a:r>
              <a:rPr lang="nb-NO" sz="1600" b="1" dirty="0" err="1" smtClean="0">
                <a:solidFill>
                  <a:srgbClr val="7030A0"/>
                </a:solidFill>
              </a:rPr>
              <a:t>BUT</a:t>
            </a:r>
            <a:r>
              <a:rPr lang="nb-NO" sz="1600" b="1" dirty="0" smtClean="0">
                <a:solidFill>
                  <a:srgbClr val="7030A0"/>
                </a:solidFill>
              </a:rPr>
              <a:t>:</a:t>
            </a:r>
            <a:r>
              <a:rPr lang="nb-NO" sz="1600" dirty="0" smtClean="0">
                <a:solidFill>
                  <a:srgbClr val="7030A0"/>
                </a:solidFill>
              </a:rPr>
              <a:t> Fe </a:t>
            </a:r>
            <a:r>
              <a:rPr lang="nb-NO" sz="1600" dirty="0" err="1" smtClean="0">
                <a:solidFill>
                  <a:srgbClr val="7030A0"/>
                </a:solidFill>
              </a:rPr>
              <a:t>occurs</a:t>
            </a:r>
            <a:r>
              <a:rPr lang="nb-NO" sz="1600" dirty="0" smtClean="0">
                <a:solidFill>
                  <a:srgbClr val="7030A0"/>
                </a:solidFill>
              </a:rPr>
              <a:t> as a combination </a:t>
            </a:r>
            <a:r>
              <a:rPr lang="nb-NO" sz="1600" dirty="0" err="1" smtClean="0">
                <a:solidFill>
                  <a:srgbClr val="7030A0"/>
                </a:solidFill>
              </a:rPr>
              <a:t>of</a:t>
            </a:r>
            <a:r>
              <a:rPr lang="nb-NO" sz="1600" dirty="0" smtClean="0">
                <a:solidFill>
                  <a:srgbClr val="7030A0"/>
                </a:solidFill>
              </a:rPr>
              <a:t>  </a:t>
            </a:r>
            <a:r>
              <a:rPr lang="nb-NO" sz="1600" dirty="0" err="1" smtClean="0">
                <a:solidFill>
                  <a:srgbClr val="7030A0"/>
                </a:solidFill>
              </a:rPr>
              <a:t>Fe</a:t>
            </a:r>
            <a:r>
              <a:rPr lang="nb-NO" sz="1600" baseline="30000" dirty="0" err="1" smtClean="0">
                <a:solidFill>
                  <a:srgbClr val="7030A0"/>
                </a:solidFill>
              </a:rPr>
              <a:t>2</a:t>
            </a:r>
            <a:r>
              <a:rPr lang="nb-NO" sz="1600" baseline="30000" dirty="0">
                <a:solidFill>
                  <a:srgbClr val="7030A0"/>
                </a:solidFill>
              </a:rPr>
              <a:t>+</a:t>
            </a:r>
            <a:r>
              <a:rPr lang="nb-NO" sz="1600" dirty="0">
                <a:solidFill>
                  <a:srgbClr val="7030A0"/>
                </a:solidFill>
              </a:rPr>
              <a:t> </a:t>
            </a:r>
            <a:r>
              <a:rPr lang="nb-NO" sz="1600" dirty="0" smtClean="0">
                <a:solidFill>
                  <a:srgbClr val="7030A0"/>
                </a:solidFill>
              </a:rPr>
              <a:t>(as </a:t>
            </a:r>
            <a:r>
              <a:rPr lang="nb-NO" sz="1600" dirty="0" err="1">
                <a:solidFill>
                  <a:srgbClr val="7030A0"/>
                </a:solidFill>
              </a:rPr>
              <a:t>FeO</a:t>
            </a:r>
            <a:r>
              <a:rPr lang="nb-NO" sz="1600" dirty="0">
                <a:solidFill>
                  <a:srgbClr val="7030A0"/>
                </a:solidFill>
              </a:rPr>
              <a:t>) </a:t>
            </a:r>
            <a:r>
              <a:rPr lang="nb-NO" sz="1600" dirty="0" smtClean="0">
                <a:solidFill>
                  <a:srgbClr val="7030A0"/>
                </a:solidFill>
              </a:rPr>
              <a:t>and </a:t>
            </a:r>
            <a:r>
              <a:rPr lang="nb-NO" sz="1600" dirty="0" err="1">
                <a:solidFill>
                  <a:srgbClr val="7030A0"/>
                </a:solidFill>
              </a:rPr>
              <a:t>Fe</a:t>
            </a:r>
            <a:r>
              <a:rPr lang="nb-NO" sz="1600" baseline="30000" dirty="0" err="1">
                <a:solidFill>
                  <a:srgbClr val="7030A0"/>
                </a:solidFill>
              </a:rPr>
              <a:t>3</a:t>
            </a:r>
            <a:r>
              <a:rPr lang="nb-NO" sz="1600" baseline="30000" dirty="0">
                <a:solidFill>
                  <a:srgbClr val="7030A0"/>
                </a:solidFill>
              </a:rPr>
              <a:t>+</a:t>
            </a:r>
            <a:r>
              <a:rPr lang="nb-NO" sz="1600" dirty="0">
                <a:solidFill>
                  <a:srgbClr val="7030A0"/>
                </a:solidFill>
              </a:rPr>
              <a:t> </a:t>
            </a:r>
            <a:r>
              <a:rPr lang="nb-NO" sz="1600" dirty="0" smtClean="0">
                <a:solidFill>
                  <a:srgbClr val="7030A0"/>
                </a:solidFill>
              </a:rPr>
              <a:t>(as </a:t>
            </a:r>
            <a:r>
              <a:rPr lang="nb-NO" sz="1600" dirty="0" err="1">
                <a:solidFill>
                  <a:srgbClr val="7030A0"/>
                </a:solidFill>
              </a:rPr>
              <a:t>Fe</a:t>
            </a:r>
            <a:r>
              <a:rPr lang="nb-NO" sz="1600" baseline="-25000" dirty="0" err="1">
                <a:solidFill>
                  <a:srgbClr val="7030A0"/>
                </a:solidFill>
              </a:rPr>
              <a:t>2</a:t>
            </a:r>
            <a:r>
              <a:rPr lang="nb-NO" sz="1600" dirty="0" err="1">
                <a:solidFill>
                  <a:srgbClr val="7030A0"/>
                </a:solidFill>
              </a:rPr>
              <a:t>O</a:t>
            </a:r>
            <a:r>
              <a:rPr lang="nb-NO" sz="1600" baseline="-25000" dirty="0" err="1">
                <a:solidFill>
                  <a:srgbClr val="7030A0"/>
                </a:solidFill>
              </a:rPr>
              <a:t>3</a:t>
            </a:r>
            <a:r>
              <a:rPr lang="nb-NO" sz="1600" baseline="-25000" dirty="0">
                <a:solidFill>
                  <a:srgbClr val="7030A0"/>
                </a:solidFill>
              </a:rPr>
              <a:t> </a:t>
            </a:r>
            <a:r>
              <a:rPr lang="nb-NO" sz="1600" dirty="0">
                <a:solidFill>
                  <a:srgbClr val="7030A0"/>
                </a:solidFill>
              </a:rPr>
              <a:t>/ </a:t>
            </a:r>
            <a:r>
              <a:rPr lang="nb-NO" sz="1600" dirty="0" err="1">
                <a:solidFill>
                  <a:srgbClr val="7030A0"/>
                </a:solidFill>
              </a:rPr>
              <a:t>FeO</a:t>
            </a:r>
            <a:r>
              <a:rPr lang="nb-NO" sz="1600" baseline="-25000" dirty="0" err="1">
                <a:solidFill>
                  <a:srgbClr val="7030A0"/>
                </a:solidFill>
              </a:rPr>
              <a:t>1.5</a:t>
            </a:r>
            <a:r>
              <a:rPr lang="nb-NO" sz="1600" dirty="0">
                <a:solidFill>
                  <a:srgbClr val="7030A0"/>
                </a:solidFill>
              </a:rPr>
              <a:t>)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950" y="3500438"/>
            <a:ext cx="781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- </a:t>
            </a:r>
            <a:r>
              <a:rPr lang="nb-NO" dirty="0" smtClean="0"/>
              <a:t>The contents of halogenides and sulfides are very low in common silicate rocks</a:t>
            </a:r>
            <a:endParaRPr lang="nb-NO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504" y="2780928"/>
            <a:ext cx="8600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- </a:t>
            </a:r>
            <a:r>
              <a:rPr lang="nb-NO" dirty="0" smtClean="0"/>
              <a:t>Oxide-</a:t>
            </a:r>
            <a:r>
              <a:rPr lang="nb-NO" dirty="0"/>
              <a:t>, </a:t>
            </a:r>
            <a:r>
              <a:rPr lang="nb-NO" dirty="0" smtClean="0"/>
              <a:t>carbonate-</a:t>
            </a:r>
            <a:r>
              <a:rPr lang="nb-NO" dirty="0"/>
              <a:t>, </a:t>
            </a:r>
            <a:r>
              <a:rPr lang="nb-NO" dirty="0" smtClean="0"/>
              <a:t>phosphate-</a:t>
            </a:r>
            <a:r>
              <a:rPr lang="nb-NO" dirty="0"/>
              <a:t>, </a:t>
            </a:r>
            <a:r>
              <a:rPr lang="nb-NO" dirty="0" smtClean="0"/>
              <a:t>sulfate- and tungstate-minerals are also "fully oxidized"</a:t>
            </a:r>
            <a:endParaRPr lang="nb-NO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388" y="4941888"/>
            <a:ext cx="8579593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>
                <a:solidFill>
                  <a:srgbClr val="FF0000"/>
                </a:solidFill>
              </a:rPr>
              <a:t>Chemical analyses </a:t>
            </a:r>
            <a:r>
              <a:rPr lang="nb-NO" sz="2200" dirty="0" err="1" smtClean="0">
                <a:solidFill>
                  <a:srgbClr val="FF0000"/>
                </a:solidFill>
              </a:rPr>
              <a:t>of</a:t>
            </a:r>
            <a:r>
              <a:rPr lang="nb-NO" sz="2200" dirty="0" smtClean="0">
                <a:solidFill>
                  <a:srgbClr val="FF0000"/>
                </a:solidFill>
              </a:rPr>
              <a:t> minerals and rocks </a:t>
            </a:r>
            <a:r>
              <a:rPr lang="nb-NO" sz="2200" dirty="0" err="1" smtClean="0">
                <a:solidFill>
                  <a:srgbClr val="FF0000"/>
                </a:solidFill>
              </a:rPr>
              <a:t>are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normally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presented</a:t>
            </a:r>
            <a:r>
              <a:rPr lang="nb-NO" sz="2200" dirty="0" smtClean="0">
                <a:solidFill>
                  <a:srgbClr val="FF0000"/>
                </a:solidFill>
              </a:rPr>
              <a:t> as </a:t>
            </a:r>
            <a:r>
              <a:rPr lang="nb-NO" sz="2200" b="1" dirty="0" err="1" smtClean="0">
                <a:solidFill>
                  <a:srgbClr val="FF0000"/>
                </a:solidFill>
              </a:rPr>
              <a:t>oxides</a:t>
            </a:r>
            <a:endParaRPr lang="nb-NO" sz="2200" b="1" dirty="0">
              <a:solidFill>
                <a:srgbClr val="FF0000"/>
              </a:solidFill>
            </a:endParaRPr>
          </a:p>
          <a:p>
            <a:endParaRPr lang="nb-NO" sz="1200" dirty="0">
              <a:solidFill>
                <a:srgbClr val="FF0000"/>
              </a:solidFill>
            </a:endParaRPr>
          </a:p>
          <a:p>
            <a:r>
              <a:rPr lang="nb-NO" sz="2400" b="1" dirty="0" err="1" smtClean="0">
                <a:solidFill>
                  <a:srgbClr val="FF0000"/>
                </a:solidFill>
              </a:rPr>
              <a:t>BUT</a:t>
            </a:r>
            <a:r>
              <a:rPr lang="nb-NO" sz="2400" dirty="0" smtClean="0">
                <a:solidFill>
                  <a:srgbClr val="FF0000"/>
                </a:solidFill>
              </a:rPr>
              <a:t>:</a:t>
            </a:r>
            <a:endParaRPr lang="nb-NO" sz="2400" dirty="0">
              <a:solidFill>
                <a:srgbClr val="FF0000"/>
              </a:solidFill>
            </a:endParaRPr>
          </a:p>
          <a:p>
            <a:r>
              <a:rPr lang="nb-NO" sz="2400" dirty="0">
                <a:solidFill>
                  <a:srgbClr val="FF0000"/>
                </a:solidFill>
              </a:rPr>
              <a:t>  </a:t>
            </a:r>
            <a:r>
              <a:rPr lang="nb-NO" sz="2400" dirty="0" err="1" smtClean="0">
                <a:solidFill>
                  <a:srgbClr val="FF0000"/>
                </a:solidFill>
              </a:rPr>
              <a:t>useful</a:t>
            </a:r>
            <a:r>
              <a:rPr lang="nb-NO" sz="2400" dirty="0" smtClean="0">
                <a:solidFill>
                  <a:srgbClr val="FF0000"/>
                </a:solidFill>
              </a:rPr>
              <a:t> to </a:t>
            </a:r>
            <a:r>
              <a:rPr lang="nb-NO" sz="2400" dirty="0" err="1" smtClean="0">
                <a:solidFill>
                  <a:srgbClr val="FF0000"/>
                </a:solidFill>
              </a:rPr>
              <a:t>recalculate</a:t>
            </a:r>
            <a:r>
              <a:rPr lang="nb-NO" sz="2400" dirty="0" smtClean="0">
                <a:solidFill>
                  <a:srgbClr val="FF0000"/>
                </a:solidFill>
              </a:rPr>
              <a:t> to </a:t>
            </a:r>
            <a:r>
              <a:rPr lang="nb-NO" sz="2400" dirty="0" err="1" smtClean="0">
                <a:solidFill>
                  <a:srgbClr val="FF0000"/>
                </a:solidFill>
              </a:rPr>
              <a:t>cation</a:t>
            </a:r>
            <a:r>
              <a:rPr lang="nb-NO" sz="2400" dirty="0" smtClean="0">
                <a:solidFill>
                  <a:srgbClr val="FF0000"/>
                </a:solidFill>
              </a:rPr>
              <a:t> basis,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especially</a:t>
            </a:r>
            <a:r>
              <a:rPr lang="nb-NO" sz="2400" dirty="0" smtClean="0">
                <a:solidFill>
                  <a:srgbClr val="FF0000"/>
                </a:solidFill>
              </a:rPr>
              <a:t> for minerals</a:t>
            </a:r>
          </a:p>
          <a:p>
            <a:r>
              <a:rPr lang="nb-NO" sz="2400" dirty="0" smtClean="0">
                <a:solidFill>
                  <a:srgbClr val="FF0000"/>
                </a:solidFill>
              </a:rPr>
              <a:t>   (i.e. </a:t>
            </a:r>
            <a:r>
              <a:rPr lang="nb-NO" sz="2400" dirty="0" err="1" smtClean="0">
                <a:solidFill>
                  <a:srgbClr val="FF0000"/>
                </a:solidFill>
              </a:rPr>
              <a:t>relatively</a:t>
            </a:r>
            <a:r>
              <a:rPr lang="nb-NO" sz="2400" dirty="0" smtClean="0">
                <a:solidFill>
                  <a:srgbClr val="FF0000"/>
                </a:solidFill>
              </a:rPr>
              <a:t> simple </a:t>
            </a:r>
            <a:r>
              <a:rPr lang="nb-NO" sz="2400" dirty="0" err="1" smtClean="0">
                <a:solidFill>
                  <a:srgbClr val="FF0000"/>
                </a:solidFill>
              </a:rPr>
              <a:t>stoichiometric</a:t>
            </a:r>
            <a:r>
              <a:rPr lang="nb-NO" sz="2400" dirty="0" smtClean="0">
                <a:solidFill>
                  <a:srgbClr val="FF0000"/>
                </a:solidFill>
              </a:rPr>
              <a:t> compounds)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93825" y="4313238"/>
            <a:ext cx="360363" cy="647700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895454" y="1148209"/>
            <a:ext cx="31470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This is a </a:t>
            </a:r>
            <a:r>
              <a:rPr lang="nb-NO" dirty="0" err="1" smtClean="0">
                <a:solidFill>
                  <a:srgbClr val="3333FF"/>
                </a:solidFill>
              </a:rPr>
              <a:t>T-X-diagram</a:t>
            </a:r>
            <a:r>
              <a:rPr lang="nb-NO" dirty="0" smtClean="0">
                <a:solidFill>
                  <a:srgbClr val="3333FF"/>
                </a:solidFill>
              </a:rPr>
              <a:t> at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constant</a:t>
            </a:r>
            <a:r>
              <a:rPr lang="nb-NO" dirty="0" smtClean="0">
                <a:solidFill>
                  <a:srgbClr val="3333FF"/>
                </a:solidFill>
              </a:rPr>
              <a:t> (</a:t>
            </a:r>
            <a:r>
              <a:rPr lang="nb-NO" dirty="0" err="1" smtClean="0">
                <a:solidFill>
                  <a:srgbClr val="3333FF"/>
                </a:solidFill>
              </a:rPr>
              <a:t>fixed</a:t>
            </a:r>
            <a:r>
              <a:rPr lang="nb-NO" dirty="0" smtClean="0">
                <a:solidFill>
                  <a:srgbClr val="3333FF"/>
                </a:solidFill>
              </a:rPr>
              <a:t>) </a:t>
            </a:r>
            <a:r>
              <a:rPr lang="nb-NO" dirty="0" err="1" smtClean="0">
                <a:solidFill>
                  <a:srgbClr val="3333FF"/>
                </a:solidFill>
              </a:rPr>
              <a:t>pressure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(1 bar)</a:t>
            </a:r>
          </a:p>
          <a:p>
            <a:endParaRPr lang="nb-NO" sz="800" dirty="0">
              <a:solidFill>
                <a:srgbClr val="3333FF"/>
              </a:solidFill>
              <a:sym typeface="Symbol" pitchFamily="18" charset="2"/>
            </a:endParaRPr>
          </a:p>
          <a:p>
            <a:r>
              <a:rPr lang="nb-NO" dirty="0">
                <a:solidFill>
                  <a:srgbClr val="3333FF"/>
                </a:solidFill>
                <a:sym typeface="Symbol" pitchFamily="18" charset="2"/>
              </a:rPr>
              <a:t>       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Phase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rule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339" name="Picture 5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9" y="1717080"/>
            <a:ext cx="4789488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1601" y="44276"/>
            <a:ext cx="5931432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System: </a:t>
            </a:r>
            <a:r>
              <a:rPr lang="nb-NO" sz="2400" dirty="0">
                <a:solidFill>
                  <a:srgbClr val="FF0000"/>
                </a:solidFill>
              </a:rPr>
              <a:t>(</a:t>
            </a:r>
            <a:r>
              <a:rPr lang="nb-NO" sz="2400" dirty="0" err="1">
                <a:solidFill>
                  <a:srgbClr val="FF0000"/>
                </a:solidFill>
              </a:rPr>
              <a:t>Mg,Fe</a:t>
            </a:r>
            <a:r>
              <a:rPr lang="nb-NO" sz="2400" dirty="0">
                <a:solidFill>
                  <a:srgbClr val="FF0000"/>
                </a:solidFill>
              </a:rPr>
              <a:t>)</a:t>
            </a:r>
            <a:r>
              <a:rPr lang="nb-NO" sz="2400" baseline="-25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5000" dirty="0" err="1">
                <a:solidFill>
                  <a:srgbClr val="FF0000"/>
                </a:solidFill>
              </a:rPr>
              <a:t>5</a:t>
            </a:r>
            <a:r>
              <a:rPr lang="nb-NO" sz="2400" baseline="-25000" dirty="0">
                <a:solidFill>
                  <a:srgbClr val="FF0000"/>
                </a:solidFill>
              </a:rPr>
              <a:t>   </a:t>
            </a:r>
            <a:r>
              <a:rPr lang="nb-NO" sz="2400" dirty="0" smtClean="0">
                <a:solidFill>
                  <a:srgbClr val="FF0000"/>
                </a:solidFill>
              </a:rPr>
              <a:t>or  </a:t>
            </a:r>
            <a:r>
              <a:rPr lang="nb-NO" sz="2400" dirty="0" err="1">
                <a:solidFill>
                  <a:srgbClr val="FF0000"/>
                </a:solidFill>
              </a:rPr>
              <a:t>Mg</a:t>
            </a:r>
            <a:r>
              <a:rPr lang="nb-NO" sz="2400" baseline="-25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5000" dirty="0" err="1">
                <a:solidFill>
                  <a:srgbClr val="FF0000"/>
                </a:solidFill>
              </a:rPr>
              <a:t>4</a:t>
            </a:r>
            <a:r>
              <a:rPr lang="nb-NO" sz="2400" dirty="0">
                <a:solidFill>
                  <a:srgbClr val="FF0000"/>
                </a:solidFill>
              </a:rPr>
              <a:t> – </a:t>
            </a:r>
            <a:r>
              <a:rPr lang="nb-NO" sz="2400" dirty="0" err="1">
                <a:solidFill>
                  <a:srgbClr val="FF0000"/>
                </a:solidFill>
              </a:rPr>
              <a:t>Fe</a:t>
            </a:r>
            <a:r>
              <a:rPr lang="nb-NO" sz="2400" baseline="-25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5000" dirty="0" err="1">
                <a:solidFill>
                  <a:srgbClr val="FF0000"/>
                </a:solidFill>
              </a:rPr>
              <a:t>4</a:t>
            </a:r>
            <a:endParaRPr lang="nb-NO" sz="2400" baseline="-250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400" dirty="0">
                <a:solidFill>
                  <a:srgbClr val="FF0000"/>
                </a:solidFill>
              </a:rPr>
              <a:t>     </a:t>
            </a:r>
            <a:r>
              <a:rPr lang="nb-NO" sz="2400" dirty="0" smtClean="0">
                <a:solidFill>
                  <a:srgbClr val="FF0000"/>
                </a:solidFill>
              </a:rPr>
              <a:t>C </a:t>
            </a:r>
            <a:r>
              <a:rPr lang="nb-NO" sz="2400" dirty="0">
                <a:solidFill>
                  <a:srgbClr val="FF0000"/>
                </a:solidFill>
              </a:rPr>
              <a:t>= 2 </a:t>
            </a:r>
            <a:r>
              <a:rPr lang="nb-NO" sz="1600" dirty="0" smtClean="0"/>
              <a:t> </a:t>
            </a:r>
            <a:r>
              <a:rPr lang="nb-NO" sz="1600" dirty="0" err="1" smtClean="0"/>
              <a:t>both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phases</a:t>
            </a:r>
            <a:r>
              <a:rPr lang="nb-NO" sz="1600" dirty="0" smtClean="0"/>
              <a:t> </a:t>
            </a:r>
            <a:r>
              <a:rPr lang="nb-NO" sz="1600" dirty="0" err="1" smtClean="0"/>
              <a:t>comprise</a:t>
            </a:r>
            <a:r>
              <a:rPr lang="nb-NO" sz="1600" dirty="0" smtClean="0"/>
              <a:t> </a:t>
            </a:r>
            <a:r>
              <a:rPr lang="nb-NO" sz="1600" dirty="0" err="1" smtClean="0"/>
              <a:t>different</a:t>
            </a:r>
            <a:endParaRPr lang="nb-NO" sz="1600" dirty="0" smtClean="0"/>
          </a:p>
          <a:p>
            <a:pPr>
              <a:spcBef>
                <a:spcPts val="0"/>
              </a:spcBef>
            </a:pPr>
            <a:r>
              <a:rPr lang="nb-NO" sz="1600" dirty="0" smtClean="0"/>
              <a:t>                        </a:t>
            </a:r>
            <a:r>
              <a:rPr lang="nb-NO" sz="1600" dirty="0" err="1" smtClean="0"/>
              <a:t>proportions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components</a:t>
            </a:r>
            <a:endParaRPr lang="nb-NO" sz="1600" dirty="0" smtClean="0"/>
          </a:p>
          <a:p>
            <a:pPr>
              <a:spcBef>
                <a:spcPts val="0"/>
              </a:spcBef>
            </a:pPr>
            <a:r>
              <a:rPr lang="nb-NO" sz="1600" dirty="0" smtClean="0"/>
              <a:t>                        </a:t>
            </a:r>
            <a:r>
              <a:rPr lang="nb-NO" sz="1600" dirty="0" err="1" smtClean="0"/>
              <a:t>forsterite</a:t>
            </a:r>
            <a:r>
              <a:rPr lang="nb-NO" sz="1600" dirty="0" smtClean="0"/>
              <a:t> and </a:t>
            </a:r>
            <a:r>
              <a:rPr lang="nb-NO" sz="1600" dirty="0" err="1" smtClean="0"/>
              <a:t>fayalite</a:t>
            </a:r>
            <a:endParaRPr lang="en-GB" sz="1600" dirty="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61000" y="3140968"/>
            <a:ext cx="30651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P = 1  </a:t>
            </a:r>
            <a:r>
              <a:rPr lang="nb-NO" dirty="0">
                <a:sym typeface="Symbol" pitchFamily="18" charset="2"/>
              </a:rPr>
              <a:t>   F = 2</a:t>
            </a:r>
          </a:p>
          <a:p>
            <a:pPr>
              <a:buFontTx/>
              <a:buChar char="-"/>
            </a:pP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divariant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fields</a:t>
            </a:r>
            <a:r>
              <a:rPr lang="nb-NO" sz="1400" dirty="0" smtClean="0">
                <a:sym typeface="Symbol" pitchFamily="18" charset="2"/>
              </a:rPr>
              <a:t>, </a:t>
            </a:r>
            <a:r>
              <a:rPr lang="nb-NO" sz="1400" dirty="0" err="1" smtClean="0">
                <a:sym typeface="Symbol" pitchFamily="18" charset="2"/>
              </a:rPr>
              <a:t>can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vary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both</a:t>
            </a:r>
            <a:r>
              <a:rPr lang="nb-NO" sz="1400" dirty="0" smtClean="0">
                <a:sym typeface="Symbol" pitchFamily="18" charset="2"/>
              </a:rPr>
              <a:t> T and </a:t>
            </a:r>
            <a:r>
              <a:rPr lang="nb-NO" sz="1400" dirty="0">
                <a:sym typeface="Symbol" pitchFamily="18" charset="2"/>
              </a:rPr>
              <a:t>X</a:t>
            </a:r>
          </a:p>
          <a:p>
            <a:pPr>
              <a:buFontTx/>
              <a:buChar char="-"/>
            </a:pP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smtClean="0">
                <a:sym typeface="Symbol" pitchFamily="18" charset="2"/>
              </a:rPr>
              <a:t>i.e. </a:t>
            </a:r>
            <a:r>
              <a:rPr lang="nb-NO" sz="1400" dirty="0">
                <a:sym typeface="Symbol" pitchFamily="18" charset="2"/>
              </a:rPr>
              <a:t>for </a:t>
            </a:r>
            <a:r>
              <a:rPr lang="nb-NO" sz="1400" dirty="0" smtClean="0">
                <a:sym typeface="Symbol" pitchFamily="18" charset="2"/>
              </a:rPr>
              <a:t>a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>
                <a:sym typeface="Symbol" pitchFamily="18" charset="2"/>
              </a:rPr>
              <a:t>T </a:t>
            </a:r>
            <a:r>
              <a:rPr lang="nb-NO" sz="1400" dirty="0" smtClean="0">
                <a:sym typeface="Symbol" pitchFamily="18" charset="2"/>
              </a:rPr>
              <a:t>(</a:t>
            </a:r>
            <a:r>
              <a:rPr lang="nb-NO" sz="1400" dirty="0" err="1" smtClean="0">
                <a:sym typeface="Symbol" pitchFamily="18" charset="2"/>
              </a:rPr>
              <a:t>e.g</a:t>
            </a:r>
            <a:r>
              <a:rPr lang="nb-NO" sz="1400" dirty="0" smtClean="0">
                <a:sym typeface="Symbol" pitchFamily="18" charset="2"/>
              </a:rPr>
              <a:t>. </a:t>
            </a:r>
            <a:r>
              <a:rPr lang="nb-NO" sz="1400" dirty="0">
                <a:sym typeface="Symbol" pitchFamily="18" charset="2"/>
              </a:rPr>
              <a:t>1200 C) </a:t>
            </a:r>
            <a:r>
              <a:rPr lang="nb-NO" sz="1400" dirty="0" err="1" smtClean="0">
                <a:sym typeface="Symbol" pitchFamily="18" charset="2"/>
              </a:rPr>
              <a:t>can</a:t>
            </a:r>
            <a:endParaRPr lang="nb-NO" sz="1400" dirty="0">
              <a:sym typeface="Symbol" pitchFamily="18" charset="2"/>
            </a:endParaRPr>
          </a:p>
          <a:p>
            <a:r>
              <a:rPr lang="nb-NO" sz="1400" dirty="0">
                <a:sym typeface="Symbol" pitchFamily="18" charset="2"/>
              </a:rPr>
              <a:t>    </a:t>
            </a:r>
            <a:r>
              <a:rPr lang="nb-NO" sz="1400" dirty="0" err="1" smtClean="0">
                <a:sym typeface="Symbol" pitchFamily="18" charset="2"/>
              </a:rPr>
              <a:t>olivine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vary</a:t>
            </a:r>
            <a:r>
              <a:rPr lang="nb-NO" sz="1400" dirty="0" smtClean="0">
                <a:sym typeface="Symbol" pitchFamily="18" charset="2"/>
              </a:rPr>
              <a:t> from </a:t>
            </a:r>
            <a:r>
              <a:rPr lang="nb-NO" sz="1400" dirty="0" err="1">
                <a:sym typeface="Symbol" pitchFamily="18" charset="2"/>
              </a:rPr>
              <a:t>Fo</a:t>
            </a:r>
            <a:r>
              <a:rPr lang="nb-NO" sz="1400" baseline="-25000" dirty="0" err="1">
                <a:sym typeface="Symbol" pitchFamily="18" charset="2"/>
              </a:rPr>
              <a:t>100</a:t>
            </a:r>
            <a:r>
              <a:rPr lang="nb-NO" sz="1400" dirty="0">
                <a:sym typeface="Symbol" pitchFamily="18" charset="2"/>
              </a:rPr>
              <a:t> </a:t>
            </a:r>
            <a:r>
              <a:rPr lang="nb-NO" sz="1400" dirty="0" smtClean="0">
                <a:sym typeface="Symbol" pitchFamily="18" charset="2"/>
              </a:rPr>
              <a:t>to </a:t>
            </a:r>
            <a:r>
              <a:rPr lang="nb-NO" sz="1400" dirty="0" err="1">
                <a:sym typeface="Symbol" pitchFamily="18" charset="2"/>
              </a:rPr>
              <a:t>Fo</a:t>
            </a:r>
            <a:r>
              <a:rPr lang="nb-NO" sz="1400" baseline="-25000" dirty="0" err="1">
                <a:sym typeface="Symbol" pitchFamily="18" charset="2"/>
              </a:rPr>
              <a:t>0</a:t>
            </a:r>
            <a:endParaRPr lang="nb-NO" sz="1400" baseline="-25000" dirty="0">
              <a:sym typeface="Symbol" pitchFamily="18" charset="2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413839" y="4218582"/>
            <a:ext cx="35814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/>
              <a:t>P = 2  </a:t>
            </a:r>
            <a:r>
              <a:rPr lang="nb-NO" dirty="0">
                <a:sym typeface="Symbol" pitchFamily="18" charset="2"/>
              </a:rPr>
              <a:t>   F = 1</a:t>
            </a:r>
          </a:p>
          <a:p>
            <a:r>
              <a:rPr lang="nb-NO" sz="1400" dirty="0">
                <a:sym typeface="Symbol" pitchFamily="18" charset="2"/>
              </a:rPr>
              <a:t> - </a:t>
            </a:r>
            <a:r>
              <a:rPr lang="nb-NO" sz="1400" dirty="0" err="1" smtClean="0">
                <a:sym typeface="Symbol" pitchFamily="18" charset="2"/>
              </a:rPr>
              <a:t>univariant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curves</a:t>
            </a:r>
            <a:r>
              <a:rPr lang="nb-NO" sz="1400" dirty="0" smtClean="0">
                <a:sym typeface="Symbol" pitchFamily="18" charset="2"/>
              </a:rPr>
              <a:t>.  </a:t>
            </a:r>
            <a:r>
              <a:rPr lang="nb-NO" sz="1400" dirty="0" err="1" smtClean="0">
                <a:sym typeface="Symbol" pitchFamily="18" charset="2"/>
              </a:rPr>
              <a:t>If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>
                <a:sym typeface="Symbol" pitchFamily="18" charset="2"/>
              </a:rPr>
              <a:t>T </a:t>
            </a:r>
            <a:r>
              <a:rPr lang="nb-NO" sz="1400" dirty="0" smtClean="0">
                <a:sym typeface="Symbol" pitchFamily="18" charset="2"/>
              </a:rPr>
              <a:t>is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r>
              <a:rPr lang="nb-NO" sz="1400" dirty="0" smtClean="0">
                <a:sym typeface="Symbol" pitchFamily="18" charset="2"/>
              </a:rPr>
              <a:t>, </a:t>
            </a:r>
            <a:r>
              <a:rPr lang="nb-NO" sz="1400" dirty="0" err="1" smtClean="0">
                <a:sym typeface="Symbol" pitchFamily="18" charset="2"/>
              </a:rPr>
              <a:t>the</a:t>
            </a:r>
            <a:endParaRPr lang="nb-NO" sz="1400" dirty="0" smtClean="0">
              <a:sym typeface="Symbol" pitchFamily="18" charset="2"/>
            </a:endParaRPr>
          </a:p>
          <a:p>
            <a:r>
              <a:rPr lang="nb-NO" sz="1400" dirty="0" smtClean="0">
                <a:sym typeface="Symbol" pitchFamily="18" charset="2"/>
              </a:rPr>
              <a:t>   </a:t>
            </a:r>
            <a:r>
              <a:rPr lang="nb-NO" sz="1400" dirty="0" err="1" smtClean="0">
                <a:sym typeface="Symbol" pitchFamily="18" charset="2"/>
              </a:rPr>
              <a:t>compositions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of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the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two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phases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are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also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fixed</a:t>
            </a:r>
            <a:endParaRPr lang="nb-NO" sz="1400" dirty="0">
              <a:sym typeface="Symbol" pitchFamily="18" charset="2"/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231021" y="5525784"/>
            <a:ext cx="386028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Three </a:t>
            </a:r>
            <a:r>
              <a:rPr lang="nb-NO" sz="1400" dirty="0" err="1" smtClean="0">
                <a:solidFill>
                  <a:srgbClr val="3333FF"/>
                </a:solidFill>
              </a:rPr>
              <a:t>phases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never present in </a:t>
            </a:r>
            <a:r>
              <a:rPr lang="nb-NO" sz="1400" dirty="0" err="1" smtClean="0">
                <a:solidFill>
                  <a:srgbClr val="3333FF"/>
                </a:solidFill>
              </a:rPr>
              <a:t>this</a:t>
            </a:r>
            <a:r>
              <a:rPr lang="nb-NO" sz="1400" dirty="0" smtClean="0">
                <a:solidFill>
                  <a:srgbClr val="3333FF"/>
                </a:solidFill>
              </a:rPr>
              <a:t> diagram.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Therefore</a:t>
            </a:r>
            <a:r>
              <a:rPr lang="nb-NO" sz="1400" dirty="0" smtClean="0">
                <a:solidFill>
                  <a:srgbClr val="3333FF"/>
                </a:solidFill>
              </a:rPr>
              <a:t>, </a:t>
            </a:r>
            <a:r>
              <a:rPr lang="nb-NO" sz="1400" dirty="0" err="1" smtClean="0">
                <a:solidFill>
                  <a:srgbClr val="3333FF"/>
                </a:solidFill>
              </a:rPr>
              <a:t>there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no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binary</a:t>
            </a:r>
            <a:r>
              <a:rPr lang="nb-NO" sz="1400" b="1" dirty="0" smtClean="0">
                <a:solidFill>
                  <a:srgbClr val="3333FF"/>
                </a:solidFill>
              </a:rPr>
              <a:t> invariant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.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BUT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melting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 for pure </a:t>
            </a:r>
            <a:r>
              <a:rPr lang="nb-NO" sz="1400" dirty="0" err="1" smtClean="0">
                <a:solidFill>
                  <a:srgbClr val="3333FF"/>
                </a:solidFill>
              </a:rPr>
              <a:t>forsterite</a:t>
            </a:r>
            <a:r>
              <a:rPr lang="nb-NO" sz="1400" dirty="0" smtClean="0">
                <a:solidFill>
                  <a:srgbClr val="3333FF"/>
                </a:solidFill>
              </a:rPr>
              <a:t> and pure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fayalite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unary</a:t>
            </a:r>
            <a:r>
              <a:rPr lang="nb-NO" sz="1400" b="1" dirty="0" smtClean="0">
                <a:solidFill>
                  <a:srgbClr val="3333FF"/>
                </a:solidFill>
              </a:rPr>
              <a:t> invariant </a:t>
            </a:r>
            <a:r>
              <a:rPr lang="nb-NO" sz="1400" dirty="0" err="1" smtClean="0">
                <a:solidFill>
                  <a:srgbClr val="3333FF"/>
                </a:solidFill>
              </a:rPr>
              <a:t>points</a:t>
            </a:r>
            <a:r>
              <a:rPr lang="nb-NO" sz="1400" dirty="0" smtClean="0">
                <a:solidFill>
                  <a:srgbClr val="3333FF"/>
                </a:solidFill>
              </a:rPr>
              <a:t> (i.e. in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two</a:t>
            </a:r>
            <a:endParaRPr lang="nb-NO" sz="1400" dirty="0" smtClean="0">
              <a:solidFill>
                <a:srgbClr val="3333FF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 err="1" smtClean="0">
                <a:solidFill>
                  <a:srgbClr val="3333FF"/>
                </a:solidFill>
              </a:rPr>
              <a:t>one-component</a:t>
            </a:r>
            <a:r>
              <a:rPr lang="nb-NO" sz="1400" dirty="0" smtClean="0">
                <a:solidFill>
                  <a:srgbClr val="3333FF"/>
                </a:solidFill>
              </a:rPr>
              <a:t> systems Fo and Fa.)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84974" y="2096914"/>
            <a:ext cx="1437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P </a:t>
            </a:r>
            <a:r>
              <a:rPr lang="nb-NO" dirty="0">
                <a:solidFill>
                  <a:srgbClr val="FF0000"/>
                </a:solidFill>
              </a:rPr>
              <a:t>+ F = </a:t>
            </a:r>
            <a:r>
              <a:rPr lang="nb-NO" dirty="0" smtClean="0">
                <a:solidFill>
                  <a:srgbClr val="FF0000"/>
                </a:solidFill>
              </a:rPr>
              <a:t>C </a:t>
            </a:r>
            <a:r>
              <a:rPr lang="nb-NO" dirty="0">
                <a:solidFill>
                  <a:srgbClr val="FF0000"/>
                </a:solidFill>
              </a:rPr>
              <a:t>+ </a:t>
            </a:r>
            <a:r>
              <a:rPr lang="nb-NO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986562" y="2397348"/>
            <a:ext cx="1759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P </a:t>
            </a:r>
            <a:r>
              <a:rPr lang="nb-NO" dirty="0">
                <a:solidFill>
                  <a:srgbClr val="FF0000"/>
                </a:solidFill>
              </a:rPr>
              <a:t>+ F = 2 + 1 = </a:t>
            </a:r>
            <a:r>
              <a:rPr lang="nb-NO" dirty="0" smtClean="0">
                <a:solidFill>
                  <a:srgbClr val="FF0000"/>
                </a:solidFill>
              </a:rPr>
              <a:t>3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     F = 3 – 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83786" y="4981516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>
                <a:sym typeface="Symbol" pitchFamily="18" charset="2"/>
              </a:rPr>
              <a:t>- </a:t>
            </a:r>
            <a:r>
              <a:rPr lang="nb-NO" sz="1400" dirty="0" err="1" smtClean="0">
                <a:sym typeface="Symbol" pitchFamily="18" charset="2"/>
              </a:rPr>
              <a:t>changing</a:t>
            </a:r>
            <a:r>
              <a:rPr lang="nb-NO" sz="1400" dirty="0" smtClean="0">
                <a:sym typeface="Symbol" pitchFamily="18" charset="2"/>
              </a:rPr>
              <a:t> T  </a:t>
            </a:r>
            <a:r>
              <a:rPr lang="nb-NO" sz="1400" dirty="0" err="1" smtClean="0">
                <a:sym typeface="Symbol" pitchFamily="18" charset="2"/>
              </a:rPr>
              <a:t>changing</a:t>
            </a:r>
            <a:r>
              <a:rPr lang="nb-NO" sz="1400" dirty="0" smtClean="0">
                <a:sym typeface="Symbol" pitchFamily="18" charset="2"/>
              </a:rPr>
              <a:t> </a:t>
            </a:r>
            <a:r>
              <a:rPr lang="nb-NO" sz="1400" dirty="0" err="1" smtClean="0">
                <a:sym typeface="Symbol" pitchFamily="18" charset="2"/>
              </a:rPr>
              <a:t>X</a:t>
            </a:r>
            <a:r>
              <a:rPr lang="nb-NO" sz="1400" baseline="-25000" dirty="0" err="1" smtClean="0">
                <a:sym typeface="Symbol" pitchFamily="18" charset="2"/>
              </a:rPr>
              <a:t>sol</a:t>
            </a:r>
            <a:r>
              <a:rPr lang="nb-NO" sz="1400" dirty="0" smtClean="0">
                <a:sym typeface="Symbol" pitchFamily="18" charset="2"/>
              </a:rPr>
              <a:t> and </a:t>
            </a:r>
            <a:r>
              <a:rPr lang="nb-NO" sz="1400" dirty="0" err="1" smtClean="0">
                <a:sym typeface="Symbol" pitchFamily="18" charset="2"/>
              </a:rPr>
              <a:t>X</a:t>
            </a:r>
            <a:r>
              <a:rPr lang="nb-NO" sz="1400" baseline="-25000" dirty="0" err="1" smtClean="0">
                <a:sym typeface="Symbol" pitchFamily="18" charset="2"/>
              </a:rPr>
              <a:t>melt</a:t>
            </a:r>
            <a:endParaRPr lang="nb-NO" sz="1400" baseline="-250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/>
      <p:bldP spid="30728" grpId="0"/>
      <p:bldP spid="14343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1714500" y="3373438"/>
            <a:ext cx="0" cy="257968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730375" y="3387725"/>
            <a:ext cx="1511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867400" y="1916113"/>
            <a:ext cx="28921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Fa</a:t>
            </a:r>
            <a:r>
              <a:rPr lang="nb-NO" baseline="-25000" dirty="0" smtClean="0">
                <a:solidFill>
                  <a:srgbClr val="3333FF"/>
                </a:solidFill>
              </a:rPr>
              <a:t>20</a:t>
            </a:r>
            <a:r>
              <a:rPr lang="nb-NO" dirty="0" smtClean="0">
                <a:solidFill>
                  <a:srgbClr val="3333FF"/>
                </a:solidFill>
              </a:rPr>
              <a:t> (Fo</a:t>
            </a:r>
            <a:r>
              <a:rPr lang="nb-NO" baseline="-25000" dirty="0" smtClean="0">
                <a:solidFill>
                  <a:srgbClr val="3333FF"/>
                </a:solidFill>
              </a:rPr>
              <a:t>80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1660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99.99%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(</a:t>
            </a:r>
            <a:r>
              <a:rPr lang="nb-NO" dirty="0" err="1" smtClean="0">
                <a:solidFill>
                  <a:srgbClr val="FF0000"/>
                </a:solidFill>
              </a:rPr>
              <a:t>Fa</a:t>
            </a:r>
            <a:r>
              <a:rPr lang="nb-NO" baseline="-25000" dirty="0" err="1" smtClean="0">
                <a:solidFill>
                  <a:srgbClr val="FF0000"/>
                </a:solidFill>
              </a:rPr>
              <a:t>20</a:t>
            </a:r>
            <a:r>
              <a:rPr lang="nb-NO" dirty="0" err="1" smtClean="0">
                <a:solidFill>
                  <a:srgbClr val="FF0000"/>
                </a:solidFill>
              </a:rPr>
              <a:t>Fo</a:t>
            </a:r>
            <a:r>
              <a:rPr lang="nb-NO" baseline="-25000" dirty="0" err="1" smtClean="0">
                <a:solidFill>
                  <a:srgbClr val="FF0000"/>
                </a:solidFill>
              </a:rPr>
              <a:t>80</a:t>
            </a:r>
            <a:r>
              <a:rPr lang="nb-NO" dirty="0" smtClean="0">
                <a:solidFill>
                  <a:srgbClr val="FF0000"/>
                </a:solidFill>
              </a:rPr>
              <a:t>) +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</a:rPr>
              <a:t>  0.01% </a:t>
            </a:r>
            <a:r>
              <a:rPr lang="nb-NO" dirty="0" smtClean="0">
                <a:solidFill>
                  <a:srgbClr val="FF0000"/>
                </a:solidFill>
              </a:rPr>
              <a:t>melt (</a:t>
            </a:r>
            <a:r>
              <a:rPr lang="nb-NO" dirty="0" err="1" smtClean="0">
                <a:solidFill>
                  <a:srgbClr val="FF0000"/>
                </a:solidFill>
              </a:rPr>
              <a:t>Fa</a:t>
            </a:r>
            <a:r>
              <a:rPr lang="nb-NO" baseline="-25000" dirty="0" err="1" smtClean="0">
                <a:solidFill>
                  <a:srgbClr val="FF0000"/>
                </a:solidFill>
              </a:rPr>
              <a:t>52</a:t>
            </a:r>
            <a:r>
              <a:rPr lang="nb-NO" dirty="0" err="1" smtClean="0">
                <a:solidFill>
                  <a:srgbClr val="FF0000"/>
                </a:solidFill>
              </a:rPr>
              <a:t>Fo</a:t>
            </a:r>
            <a:r>
              <a:rPr lang="nb-NO" baseline="-25000" dirty="0" err="1" smtClean="0">
                <a:solidFill>
                  <a:srgbClr val="FF0000"/>
                </a:solidFill>
              </a:rPr>
              <a:t>48</a:t>
            </a:r>
            <a:r>
              <a:rPr lang="nb-NO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771525" y="3381375"/>
            <a:ext cx="93662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238500" y="3402013"/>
            <a:ext cx="0" cy="257968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31751" grpId="0" animBg="1"/>
      <p:bldP spid="31752" grpId="0"/>
      <p:bldP spid="31753" grpId="0" animBg="1"/>
      <p:bldP spid="317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1714500" y="3167063"/>
            <a:ext cx="0" cy="2786062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519238" y="3175000"/>
            <a:ext cx="13604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835025" y="3179763"/>
            <a:ext cx="649288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1504950" y="31702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1720850" y="33861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2867025" y="3182938"/>
            <a:ext cx="0" cy="278606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051050" y="29702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41</a:t>
            </a:r>
            <a:endParaRPr lang="en-GB" sz="1200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477963" y="2967038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7</a:t>
            </a:r>
            <a:endParaRPr lang="en-GB" sz="1200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940425" y="1916113"/>
            <a:ext cx="29177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Fa</a:t>
            </a:r>
            <a:r>
              <a:rPr lang="nb-NO" baseline="-25000" dirty="0">
                <a:solidFill>
                  <a:srgbClr val="3333FF"/>
                </a:solidFill>
              </a:rPr>
              <a:t>20</a:t>
            </a:r>
            <a:r>
              <a:rPr lang="nb-NO" dirty="0">
                <a:solidFill>
                  <a:srgbClr val="3333FF"/>
                </a:solidFill>
              </a:rPr>
              <a:t> (Fo</a:t>
            </a:r>
            <a:r>
              <a:rPr lang="nb-NO" baseline="-25000" dirty="0">
                <a:solidFill>
                  <a:srgbClr val="3333FF"/>
                </a:solidFill>
              </a:rPr>
              <a:t>80</a:t>
            </a:r>
            <a:r>
              <a:rPr lang="nb-NO" dirty="0">
                <a:solidFill>
                  <a:srgbClr val="3333FF"/>
                </a:solidFill>
              </a:rPr>
              <a:t>)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1700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84</a:t>
            </a:r>
            <a:r>
              <a:rPr lang="nb-NO" dirty="0">
                <a:solidFill>
                  <a:srgbClr val="FF0000"/>
                </a:solidFill>
              </a:rPr>
              <a:t>) </a:t>
            </a:r>
            <a:r>
              <a:rPr lang="nb-NO" dirty="0" smtClean="0">
                <a:solidFill>
                  <a:srgbClr val="FF0000"/>
                </a:solidFill>
              </a:rPr>
              <a:t>+ melt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56</a:t>
            </a:r>
            <a:r>
              <a:rPr lang="nb-NO" dirty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1217613" y="59340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178050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6425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6011863" y="2997200"/>
            <a:ext cx="102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41/48</a:t>
            </a:r>
          </a:p>
          <a:p>
            <a:r>
              <a:rPr lang="nb-NO" sz="1600"/>
              <a:t>  = 85.4%</a:t>
            </a:r>
            <a:endParaRPr lang="en-GB" sz="1600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6443663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7586663" y="2997200"/>
            <a:ext cx="976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7/48</a:t>
            </a:r>
          </a:p>
          <a:p>
            <a:r>
              <a:rPr lang="nb-NO" sz="1600"/>
              <a:t>  = 14.6%</a:t>
            </a:r>
            <a:endParaRPr lang="en-GB" sz="1600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8027988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  <p:bldP spid="33803" grpId="0"/>
      <p:bldP spid="33808" grpId="0"/>
      <p:bldP spid="33809" grpId="0" animBg="1"/>
      <p:bldP spid="33810" grpId="0"/>
      <p:bldP spid="338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liv-Fo-Fa-mel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597693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1714500" y="2717800"/>
            <a:ext cx="0" cy="3235325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1093788" y="2709863"/>
            <a:ext cx="765175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823913" y="2717800"/>
            <a:ext cx="260350" cy="793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1860550" y="2703513"/>
            <a:ext cx="0" cy="327501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1243013" y="2643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22</a:t>
            </a:r>
            <a:endParaRPr lang="en-GB" sz="1200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1662113" y="2641600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5</a:t>
            </a:r>
            <a:endParaRPr lang="en-GB" sz="1200"/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5940425" y="1916113"/>
            <a:ext cx="29049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Bulk </a:t>
            </a:r>
            <a:r>
              <a:rPr lang="nb-NO" dirty="0" err="1" smtClean="0">
                <a:solidFill>
                  <a:srgbClr val="3333FF"/>
                </a:solidFill>
              </a:rPr>
              <a:t>composition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Fa</a:t>
            </a:r>
            <a:r>
              <a:rPr lang="nb-NO" baseline="-25000" dirty="0">
                <a:solidFill>
                  <a:srgbClr val="3333FF"/>
                </a:solidFill>
              </a:rPr>
              <a:t>20</a:t>
            </a:r>
            <a:r>
              <a:rPr lang="nb-NO" dirty="0">
                <a:solidFill>
                  <a:srgbClr val="3333FF"/>
                </a:solidFill>
              </a:rPr>
              <a:t> (Fo</a:t>
            </a:r>
            <a:r>
              <a:rPr lang="nb-NO" baseline="-25000" dirty="0">
                <a:solidFill>
                  <a:srgbClr val="3333FF"/>
                </a:solidFill>
              </a:rPr>
              <a:t>80</a:t>
            </a:r>
            <a:r>
              <a:rPr lang="nb-NO" dirty="0">
                <a:solidFill>
                  <a:srgbClr val="3333FF"/>
                </a:solidFill>
              </a:rPr>
              <a:t>)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>
                <a:solidFill>
                  <a:srgbClr val="3333FF"/>
                </a:solidFill>
              </a:rPr>
              <a:t>Equilibrium</a:t>
            </a:r>
            <a:r>
              <a:rPr lang="nb-NO" dirty="0" smtClean="0">
                <a:solidFill>
                  <a:srgbClr val="3333FF"/>
                </a:solidFill>
              </a:rPr>
              <a:t> at 1800 </a:t>
            </a:r>
            <a:r>
              <a:rPr lang="nb-NO" dirty="0">
                <a:solidFill>
                  <a:srgbClr val="3333FF"/>
                </a:solidFill>
              </a:rPr>
              <a:t>C</a:t>
            </a:r>
          </a:p>
          <a:p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dirty="0" err="1" smtClean="0">
                <a:solidFill>
                  <a:srgbClr val="FF0000"/>
                </a:solidFill>
              </a:rPr>
              <a:t>olivine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93</a:t>
            </a:r>
            <a:r>
              <a:rPr lang="nb-NO" dirty="0">
                <a:solidFill>
                  <a:srgbClr val="FF0000"/>
                </a:solidFill>
              </a:rPr>
              <a:t>) </a:t>
            </a:r>
            <a:r>
              <a:rPr lang="nb-NO" dirty="0" smtClean="0">
                <a:solidFill>
                  <a:srgbClr val="FF0000"/>
                </a:solidFill>
              </a:rPr>
              <a:t>+ melt </a:t>
            </a:r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Fo</a:t>
            </a:r>
            <a:r>
              <a:rPr lang="nb-NO" baseline="-25000" dirty="0" err="1">
                <a:solidFill>
                  <a:srgbClr val="FF0000"/>
                </a:solidFill>
              </a:rPr>
              <a:t>77</a:t>
            </a:r>
            <a:r>
              <a:rPr lang="nb-NO" dirty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419" name="Line 13"/>
          <p:cNvSpPr>
            <a:spLocks noChangeShapeType="1"/>
          </p:cNvSpPr>
          <p:nvPr/>
        </p:nvSpPr>
        <p:spPr bwMode="auto">
          <a:xfrm>
            <a:off x="1217613" y="59340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0" name="Line 14"/>
          <p:cNvSpPr>
            <a:spLocks noChangeShapeType="1"/>
          </p:cNvSpPr>
          <p:nvPr/>
        </p:nvSpPr>
        <p:spPr bwMode="auto">
          <a:xfrm>
            <a:off x="2178050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1" name="Line 15"/>
          <p:cNvSpPr>
            <a:spLocks noChangeShapeType="1"/>
          </p:cNvSpPr>
          <p:nvPr/>
        </p:nvSpPr>
        <p:spPr bwMode="auto">
          <a:xfrm>
            <a:off x="3146425" y="5910263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6011863" y="2997200"/>
            <a:ext cx="976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5/27</a:t>
            </a:r>
          </a:p>
          <a:p>
            <a:r>
              <a:rPr lang="nb-NO" sz="1600"/>
              <a:t>  = 18.5%</a:t>
            </a:r>
            <a:endParaRPr lang="en-GB" sz="1600"/>
          </a:p>
        </p:txBody>
      </p:sp>
      <p:sp>
        <p:nvSpPr>
          <p:cNvPr id="17423" name="Line 17"/>
          <p:cNvSpPr>
            <a:spLocks noChangeShapeType="1"/>
          </p:cNvSpPr>
          <p:nvPr/>
        </p:nvSpPr>
        <p:spPr bwMode="auto">
          <a:xfrm flipV="1">
            <a:off x="6443663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424" name="Text Box 18"/>
          <p:cNvSpPr txBox="1">
            <a:spLocks noChangeArrowheads="1"/>
          </p:cNvSpPr>
          <p:nvPr/>
        </p:nvSpPr>
        <p:spPr bwMode="auto">
          <a:xfrm>
            <a:off x="7586663" y="2997200"/>
            <a:ext cx="102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100</a:t>
            </a:r>
            <a:r>
              <a:rPr lang="nb-NO" sz="1600" baseline="-8000"/>
              <a:t>*</a:t>
            </a:r>
            <a:r>
              <a:rPr lang="nb-NO" sz="1600"/>
              <a:t>22/27</a:t>
            </a:r>
          </a:p>
          <a:p>
            <a:r>
              <a:rPr lang="nb-NO" sz="1600"/>
              <a:t>  = 81.5%</a:t>
            </a:r>
            <a:endParaRPr lang="en-GB" sz="1600"/>
          </a:p>
        </p:txBody>
      </p:sp>
      <p:sp>
        <p:nvSpPr>
          <p:cNvPr id="17425" name="Line 19"/>
          <p:cNvSpPr>
            <a:spLocks noChangeShapeType="1"/>
          </p:cNvSpPr>
          <p:nvPr/>
        </p:nvSpPr>
        <p:spPr bwMode="auto">
          <a:xfrm flipV="1">
            <a:off x="8027988" y="27813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426" name="Line 20"/>
          <p:cNvSpPr>
            <a:spLocks noChangeShapeType="1"/>
          </p:cNvSpPr>
          <p:nvPr/>
        </p:nvSpPr>
        <p:spPr bwMode="auto">
          <a:xfrm flipV="1">
            <a:off x="1084263" y="2720975"/>
            <a:ext cx="0" cy="3275013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0325" y="68263"/>
            <a:ext cx="4668907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lever </a:t>
            </a:r>
            <a:r>
              <a:rPr lang="nb-NO" sz="2400" dirty="0" err="1" smtClean="0">
                <a:solidFill>
                  <a:srgbClr val="3333FF"/>
                </a:solidFill>
              </a:rPr>
              <a:t>rule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b="1" dirty="0" err="1" smtClean="0">
                <a:solidFill>
                  <a:srgbClr val="FF0000"/>
                </a:solidFill>
              </a:rPr>
              <a:t>Measuring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the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mass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proportion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of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two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phases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466725" y="1628775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http://serc.carleton.edu/research_education/equilibria/index.html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39750" y="836613"/>
            <a:ext cx="457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3333FF"/>
                </a:solidFill>
              </a:rPr>
              <a:t>Teaching Phase Equilibria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0" y="531429"/>
            <a:ext cx="5430650" cy="37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99515" y="2186291"/>
            <a:ext cx="1231427" cy="1067906"/>
            <a:chOff x="5742478" y="2205655"/>
            <a:chExt cx="1231427" cy="1067906"/>
          </a:xfrm>
        </p:grpSpPr>
        <p:sp>
          <p:nvSpPr>
            <p:cNvPr id="50187" name="Oval 11"/>
            <p:cNvSpPr>
              <a:spLocks noChangeArrowheads="1"/>
            </p:cNvSpPr>
            <p:nvPr/>
          </p:nvSpPr>
          <p:spPr bwMode="auto">
            <a:xfrm>
              <a:off x="6687267" y="3133234"/>
              <a:ext cx="136525" cy="140327"/>
            </a:xfrm>
            <a:prstGeom prst="ellipse">
              <a:avLst/>
            </a:prstGeom>
            <a:noFill/>
            <a:ln w="19050">
              <a:solidFill>
                <a:srgbClr val="99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0188" name="Text Box 12"/>
            <p:cNvSpPr txBox="1">
              <a:spLocks noChangeArrowheads="1"/>
            </p:cNvSpPr>
            <p:nvPr/>
          </p:nvSpPr>
          <p:spPr bwMode="auto">
            <a:xfrm>
              <a:off x="5742478" y="2205655"/>
              <a:ext cx="1231427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b="1" dirty="0" err="1" smtClean="0">
                  <a:solidFill>
                    <a:srgbClr val="9900CC"/>
                  </a:solidFill>
                </a:rPr>
                <a:t>Eutectic</a:t>
              </a:r>
              <a:r>
                <a:rPr lang="nb-NO" sz="1300" dirty="0" smtClean="0">
                  <a:solidFill>
                    <a:srgbClr val="9900CC"/>
                  </a:solidFill>
                </a:rPr>
                <a:t> </a:t>
              </a:r>
              <a:r>
                <a:rPr lang="nb-NO" sz="1300" dirty="0" err="1" smtClean="0">
                  <a:solidFill>
                    <a:srgbClr val="9900CC"/>
                  </a:solidFill>
                </a:rPr>
                <a:t>point</a:t>
              </a:r>
              <a:r>
                <a:rPr lang="nb-NO" sz="1300" dirty="0" smtClean="0">
                  <a:solidFill>
                    <a:srgbClr val="9900CC"/>
                  </a:solidFill>
                </a:rPr>
                <a:t>,</a:t>
              </a:r>
              <a:endParaRPr lang="nb-NO" sz="1300" dirty="0">
                <a:solidFill>
                  <a:srgbClr val="9900CC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nb-NO" sz="1300" dirty="0" smtClean="0">
                  <a:solidFill>
                    <a:srgbClr val="9900CC"/>
                  </a:solidFill>
                </a:rPr>
                <a:t> 23-24% </a:t>
              </a:r>
              <a:r>
                <a:rPr lang="nb-NO" sz="1300" dirty="0">
                  <a:solidFill>
                    <a:srgbClr val="9900CC"/>
                  </a:solidFill>
                </a:rPr>
                <a:t>NaCl</a:t>
              </a:r>
              <a:endParaRPr lang="en-GB" sz="1300" dirty="0">
                <a:solidFill>
                  <a:srgbClr val="9900CC"/>
                </a:solidFill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>
              <a:off x="6459195" y="2625141"/>
              <a:ext cx="274290" cy="507584"/>
            </a:xfrm>
            <a:prstGeom prst="line">
              <a:avLst/>
            </a:prstGeom>
            <a:noFill/>
            <a:ln w="9525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6017" y="4221088"/>
            <a:ext cx="3528392" cy="2609155"/>
            <a:chOff x="5016465" y="3952922"/>
            <a:chExt cx="3985256" cy="2905078"/>
          </a:xfrm>
        </p:grpSpPr>
        <p:pic>
          <p:nvPicPr>
            <p:cNvPr id="3076" name="Picture 4" descr="https://encrypted-tbn3.gstatic.com/images?q=tbn:ANd9GcRcSiOHwd01v6bHsN0h9R5tqEXVBwrltxZaKwEmWeL8oqKX-ku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465" y="4382179"/>
              <a:ext cx="3985256" cy="247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47071" y="4359651"/>
              <a:ext cx="1473441" cy="2279500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6245344" y="3952922"/>
              <a:ext cx="0" cy="4153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9777"/>
            <a:ext cx="654554" cy="48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340" y="97241"/>
            <a:ext cx="2904962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One-component (unary)</a:t>
            </a:r>
          </a:p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system:</a:t>
            </a:r>
            <a:r>
              <a:rPr lang="nb-NO" sz="2000" dirty="0" smtClean="0">
                <a:solidFill>
                  <a:srgbClr val="3333FF"/>
                </a:solidFill>
              </a:rPr>
              <a:t> 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</a:t>
            </a:r>
            <a:endParaRPr lang="en-GB" sz="2000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635424" y="62905"/>
            <a:ext cx="509100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Two-component (binary) system: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O-NaCl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:\pc\Dokumenter\Adobe-Illustr-figures\Experimental-PhaseRel\PhaseRel\Petrology-course\NaCl-H2O-bin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6501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6784" y="3898674"/>
            <a:ext cx="3031240" cy="221781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04" y="54513"/>
            <a:ext cx="9083124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0066FF"/>
                </a:solidFill>
              </a:rPr>
              <a:t>Experiment</a:t>
            </a:r>
          </a:p>
          <a:p>
            <a:pPr>
              <a:lnSpc>
                <a:spcPts val="2800"/>
              </a:lnSpc>
            </a:pPr>
            <a:r>
              <a:rPr lang="nb-NO" sz="1600" b="1" dirty="0" smtClean="0"/>
              <a:t>Materials: </a:t>
            </a:r>
            <a:r>
              <a:rPr lang="nb-NO" sz="1600" dirty="0" err="1" smtClean="0"/>
              <a:t>nice</a:t>
            </a:r>
            <a:r>
              <a:rPr lang="nb-NO" sz="1600" dirty="0" smtClean="0"/>
              <a:t> </a:t>
            </a:r>
            <a:r>
              <a:rPr lang="nb-NO" sz="1600" dirty="0" err="1" smtClean="0"/>
              <a:t>fresh</a:t>
            </a:r>
            <a:r>
              <a:rPr lang="nb-NO" sz="1600" dirty="0" smtClean="0"/>
              <a:t> </a:t>
            </a:r>
            <a:r>
              <a:rPr lang="nb-NO" sz="1600" dirty="0" err="1" smtClean="0"/>
              <a:t>snow</a:t>
            </a:r>
            <a:r>
              <a:rPr lang="nb-NO" sz="1600" dirty="0" smtClean="0"/>
              <a:t>, </a:t>
            </a:r>
            <a:r>
              <a:rPr lang="nb-NO" sz="1600" dirty="0" err="1" smtClean="0"/>
              <a:t>NaCl</a:t>
            </a:r>
            <a:r>
              <a:rPr lang="nb-NO" sz="1600" dirty="0" smtClean="0"/>
              <a:t> (</a:t>
            </a:r>
            <a:r>
              <a:rPr lang="nb-NO" sz="1600" dirty="0" err="1" smtClean="0"/>
              <a:t>rdinary</a:t>
            </a:r>
            <a:r>
              <a:rPr lang="nb-NO" sz="1600" dirty="0" smtClean="0"/>
              <a:t> salt), </a:t>
            </a:r>
            <a:r>
              <a:rPr lang="nb-NO" sz="1600" dirty="0" err="1" smtClean="0"/>
              <a:t>balance</a:t>
            </a:r>
            <a:r>
              <a:rPr lang="nb-NO" sz="1600" dirty="0" smtClean="0"/>
              <a:t>, </a:t>
            </a:r>
            <a:r>
              <a:rPr lang="nb-NO" sz="1600" dirty="0" err="1" smtClean="0"/>
              <a:t>thermometer</a:t>
            </a:r>
            <a:r>
              <a:rPr lang="nb-NO" sz="1600" dirty="0" smtClean="0"/>
              <a:t>, container, </a:t>
            </a:r>
            <a:r>
              <a:rPr lang="nb-NO" sz="1600" dirty="0" err="1" smtClean="0"/>
              <a:t>ladle</a:t>
            </a:r>
            <a:r>
              <a:rPr lang="nb-NO" sz="1600" dirty="0" smtClean="0"/>
              <a:t> and </a:t>
            </a:r>
            <a:r>
              <a:rPr lang="nb-NO" sz="1600" dirty="0" err="1" smtClean="0"/>
              <a:t>spoon</a:t>
            </a:r>
            <a:r>
              <a:rPr lang="nb-NO" sz="1600" dirty="0" smtClean="0"/>
              <a:t>. </a:t>
            </a:r>
            <a:endParaRPr lang="nb-NO" sz="1000" dirty="0" smtClean="0"/>
          </a:p>
          <a:p>
            <a:pPr>
              <a:lnSpc>
                <a:spcPts val="3000"/>
              </a:lnSpc>
            </a:pPr>
            <a:r>
              <a:rPr lang="nb-NO" sz="1600" b="1" dirty="0" err="1" smtClean="0"/>
              <a:t>Procedure</a:t>
            </a:r>
            <a:r>
              <a:rPr lang="nb-NO" sz="1600" b="1" dirty="0" smtClean="0"/>
              <a:t>: </a:t>
            </a:r>
            <a:r>
              <a:rPr lang="nb-NO" sz="1600" dirty="0" err="1" smtClean="0"/>
              <a:t>mixing</a:t>
            </a:r>
            <a:r>
              <a:rPr lang="nb-NO" sz="1600" dirty="0" smtClean="0"/>
              <a:t> 22 </a:t>
            </a:r>
            <a:r>
              <a:rPr lang="nb-NO" sz="1600" dirty="0" err="1" smtClean="0"/>
              <a:t>mass</a:t>
            </a:r>
            <a:r>
              <a:rPr lang="nb-NO" sz="1600" dirty="0" smtClean="0"/>
              <a:t> units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NaCl</a:t>
            </a:r>
            <a:r>
              <a:rPr lang="nb-NO" sz="1600" dirty="0" smtClean="0"/>
              <a:t> and 78 </a:t>
            </a:r>
            <a:r>
              <a:rPr lang="nb-NO" sz="1600" dirty="0" err="1"/>
              <a:t>mass</a:t>
            </a:r>
            <a:r>
              <a:rPr lang="nb-NO" sz="1600" dirty="0"/>
              <a:t> units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snow</a:t>
            </a:r>
            <a:r>
              <a:rPr lang="nb-NO" sz="1600" dirty="0"/>
              <a:t> </a:t>
            </a:r>
            <a:r>
              <a:rPr lang="nb-NO" sz="1600" dirty="0" smtClean="0"/>
              <a:t>at </a:t>
            </a:r>
            <a:r>
              <a:rPr lang="nb-NO" sz="1600" dirty="0" err="1" smtClean="0"/>
              <a:t>about</a:t>
            </a:r>
            <a:r>
              <a:rPr lang="nb-NO" sz="1600" dirty="0" smtClean="0"/>
              <a:t> 0℃</a:t>
            </a:r>
          </a:p>
          <a:p>
            <a:pPr>
              <a:lnSpc>
                <a:spcPts val="3600"/>
              </a:lnSpc>
            </a:pPr>
            <a:r>
              <a:rPr lang="nb-NO" sz="1600" b="1" dirty="0" err="1" smtClean="0"/>
              <a:t>What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will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happen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within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the</a:t>
            </a:r>
            <a:r>
              <a:rPr lang="nb-NO" sz="1600" b="1" dirty="0" smtClean="0"/>
              <a:t> first </a:t>
            </a:r>
            <a:r>
              <a:rPr lang="nb-NO" sz="1600" b="1" dirty="0" err="1" smtClean="0"/>
              <a:t>few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minutes</a:t>
            </a:r>
            <a:r>
              <a:rPr lang="nb-NO" sz="1600" b="1" dirty="0"/>
              <a:t> </a:t>
            </a:r>
            <a:r>
              <a:rPr lang="nb-NO" sz="2800" b="1" dirty="0" smtClean="0"/>
              <a:t>and </a:t>
            </a:r>
            <a:r>
              <a:rPr lang="nb-NO" sz="2800" b="1" dirty="0" err="1" smtClean="0"/>
              <a:t>why</a:t>
            </a:r>
            <a:r>
              <a:rPr lang="nb-NO" sz="2800" b="1" dirty="0" smtClean="0"/>
              <a:t>?</a:t>
            </a:r>
            <a:r>
              <a:rPr lang="nb-NO" sz="1600" b="1" dirty="0" smtClean="0"/>
              <a:t>  </a:t>
            </a:r>
            <a:r>
              <a:rPr lang="nb-NO" sz="1600" dirty="0" smtClean="0"/>
              <a:t>(e.g.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temperature</a:t>
            </a:r>
            <a:r>
              <a:rPr lang="nb-NO" sz="1600" dirty="0" smtClean="0"/>
              <a:t> in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mixture</a:t>
            </a:r>
            <a:r>
              <a:rPr lang="nb-NO" sz="1600" dirty="0" smtClean="0"/>
              <a:t>)</a:t>
            </a:r>
          </a:p>
        </p:txBody>
      </p:sp>
      <p:sp>
        <p:nvSpPr>
          <p:cNvPr id="8" name="Oval 7"/>
          <p:cNvSpPr/>
          <p:nvPr/>
        </p:nvSpPr>
        <p:spPr>
          <a:xfrm>
            <a:off x="4732016" y="3846700"/>
            <a:ext cx="109256" cy="11943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06363" y="98425"/>
            <a:ext cx="6314549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Phase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: </a:t>
            </a:r>
            <a:r>
              <a:rPr lang="nb-NO" sz="2400" dirty="0">
                <a:solidFill>
                  <a:srgbClr val="3333FF"/>
                </a:solidFill>
              </a:rPr>
              <a:t>basalt – </a:t>
            </a:r>
            <a:r>
              <a:rPr lang="nb-NO" sz="2400" dirty="0" err="1" smtClean="0">
                <a:solidFill>
                  <a:srgbClr val="3333FF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,  </a:t>
            </a:r>
            <a:r>
              <a:rPr lang="nb-NO" sz="2200" dirty="0" err="1" smtClean="0">
                <a:solidFill>
                  <a:srgbClr val="3333FF"/>
                </a:solidFill>
              </a:rPr>
              <a:t>binary</a:t>
            </a:r>
            <a:r>
              <a:rPr lang="nb-NO" sz="2200" dirty="0" smtClean="0">
                <a:solidFill>
                  <a:srgbClr val="3333FF"/>
                </a:solidFill>
              </a:rPr>
              <a:t> systems</a:t>
            </a:r>
            <a:endParaRPr lang="en-GB" sz="2200" dirty="0">
              <a:solidFill>
                <a:srgbClr val="3333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79" y="685056"/>
            <a:ext cx="3240360" cy="256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8876" y="698625"/>
            <a:ext cx="3419620" cy="28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412" y="699666"/>
            <a:ext cx="3419620" cy="28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6262" y="3840449"/>
            <a:ext cx="3456383" cy="292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3310" y="3841764"/>
            <a:ext cx="3456383" cy="292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5538"/>
            <a:ext cx="324008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5088" y="73025"/>
            <a:ext cx="832333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 for </a:t>
            </a:r>
            <a:r>
              <a:rPr lang="nb-NO" sz="2400" dirty="0" err="1" smtClean="0">
                <a:solidFill>
                  <a:srgbClr val="3333FF"/>
                </a:solidFill>
              </a:rPr>
              <a:t>natural</a:t>
            </a:r>
            <a:r>
              <a:rPr lang="nb-NO" sz="2400" dirty="0" smtClean="0">
                <a:solidFill>
                  <a:srgbClr val="3333FF"/>
                </a:solidFill>
              </a:rPr>
              <a:t> rocks  </a:t>
            </a:r>
            <a:r>
              <a:rPr lang="nb-NO" sz="2400" dirty="0">
                <a:solidFill>
                  <a:srgbClr val="3333FF"/>
                </a:solidFill>
              </a:rPr>
              <a:t>–  </a:t>
            </a:r>
            <a:r>
              <a:rPr lang="nb-NO" sz="2400" b="1" dirty="0" err="1" smtClean="0">
                <a:solidFill>
                  <a:srgbClr val="3333FF"/>
                </a:solidFill>
              </a:rPr>
              <a:t>Multi</a:t>
            </a:r>
            <a:r>
              <a:rPr lang="nb-NO" sz="2400" dirty="0" err="1" smtClean="0">
                <a:solidFill>
                  <a:srgbClr val="3333FF"/>
                </a:solidFill>
              </a:rPr>
              <a:t>component</a:t>
            </a:r>
            <a:r>
              <a:rPr lang="nb-NO" sz="2400" dirty="0" smtClean="0">
                <a:solidFill>
                  <a:srgbClr val="3333FF"/>
                </a:solidFill>
              </a:rPr>
              <a:t> systems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070868" y="1714500"/>
            <a:ext cx="782587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 dirty="0" err="1" smtClean="0">
                <a:solidFill>
                  <a:srgbClr val="CC0099"/>
                </a:solidFill>
              </a:rPr>
              <a:t>Eutektic</a:t>
            </a:r>
            <a:endParaRPr lang="nb-NO" sz="14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</a:pPr>
            <a:r>
              <a:rPr lang="nb-NO" sz="1400" dirty="0" err="1" smtClean="0">
                <a:solidFill>
                  <a:srgbClr val="CC0099"/>
                </a:solidFill>
              </a:rPr>
              <a:t>point</a:t>
            </a:r>
            <a:endParaRPr lang="en-GB" sz="1400" dirty="0">
              <a:solidFill>
                <a:srgbClr val="CC0099"/>
              </a:solidFill>
            </a:endParaRP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1422400" y="2120900"/>
            <a:ext cx="69850" cy="268288"/>
          </a:xfrm>
          <a:prstGeom prst="line">
            <a:avLst/>
          </a:prstGeom>
          <a:noFill/>
          <a:ln w="12700">
            <a:solidFill>
              <a:srgbClr val="CC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463" y="1912938"/>
            <a:ext cx="529272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0163" y="757238"/>
            <a:ext cx="291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Not a simple </a:t>
            </a:r>
            <a:r>
              <a:rPr lang="nb-NO" b="1" dirty="0" err="1" smtClean="0"/>
              <a:t>binary</a:t>
            </a:r>
            <a:r>
              <a:rPr lang="nb-NO" b="1" dirty="0" smtClean="0"/>
              <a:t> </a:t>
            </a:r>
            <a:r>
              <a:rPr lang="nb-NO" dirty="0" smtClean="0"/>
              <a:t>system</a:t>
            </a:r>
            <a:r>
              <a:rPr lang="nb-NO" dirty="0"/>
              <a:t>:</a:t>
            </a:r>
            <a:endParaRPr lang="en-GB" dirty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761062" y="1169194"/>
            <a:ext cx="33201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/>
              <a:t>A </a:t>
            </a:r>
            <a:r>
              <a:rPr lang="nb-NO" b="1" dirty="0" err="1" smtClean="0"/>
              <a:t>ternary</a:t>
            </a:r>
            <a:r>
              <a:rPr lang="nb-NO" b="1" dirty="0" smtClean="0"/>
              <a:t> </a:t>
            </a:r>
            <a:r>
              <a:rPr lang="nb-NO" dirty="0" smtClean="0"/>
              <a:t>system is </a:t>
            </a:r>
            <a:r>
              <a:rPr lang="nb-NO" dirty="0" err="1" smtClean="0"/>
              <a:t>much</a:t>
            </a:r>
            <a:r>
              <a:rPr lang="nb-NO" dirty="0" smtClean="0"/>
              <a:t> </a:t>
            </a:r>
            <a:r>
              <a:rPr lang="nb-NO" dirty="0" err="1" smtClean="0"/>
              <a:t>better</a:t>
            </a:r>
            <a:r>
              <a:rPr lang="nb-NO" dirty="0" smtClean="0"/>
              <a:t>, </a:t>
            </a:r>
            <a:endParaRPr lang="nb-NO" dirty="0"/>
          </a:p>
          <a:p>
            <a:r>
              <a:rPr lang="nb-NO" dirty="0" smtClean="0"/>
              <a:t> </a:t>
            </a:r>
            <a:r>
              <a:rPr lang="nb-NO" dirty="0" err="1" smtClean="0"/>
              <a:t>but</a:t>
            </a:r>
            <a:r>
              <a:rPr lang="nb-NO" dirty="0" smtClean="0"/>
              <a:t> still </a:t>
            </a:r>
            <a:r>
              <a:rPr lang="nb-NO" dirty="0" err="1" smtClean="0"/>
              <a:t>only</a:t>
            </a:r>
            <a:r>
              <a:rPr lang="nb-NO" dirty="0" smtClean="0"/>
              <a:t> a </a:t>
            </a:r>
            <a:r>
              <a:rPr lang="nb-NO" dirty="0" err="1" smtClean="0"/>
              <a:t>simplified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endParaRPr lang="en-GB" dirty="0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7312025" y="5856288"/>
            <a:ext cx="931863" cy="2825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7280275" y="5789613"/>
            <a:ext cx="1069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009900"/>
                </a:solidFill>
              </a:rPr>
              <a:t>peridotite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464175" y="4400550"/>
            <a:ext cx="96838" cy="10318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492750" y="4171950"/>
            <a:ext cx="774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FF0000"/>
                </a:solidFill>
              </a:rPr>
              <a:t>basalt</a:t>
            </a:r>
            <a:endParaRPr lang="en-GB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/>
      <p:bldP spid="52236" grpId="0" animBg="1"/>
      <p:bldP spid="52237" grpId="0"/>
      <p:bldP spid="52238" grpId="0" animBg="1"/>
      <p:bldP spid="522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Pictures\Petrol-Geochem\Philpotts-Pet15\Ternary-sch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467"/>
            <a:ext cx="3881397" cy="44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Pictures\Petrol-Geochem\Philpotts-Pet15\Ternary-sche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13" y="423893"/>
            <a:ext cx="2335245" cy="19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pc\Dokumenter\Pictures\Petrol-Geochem\Philpotts-Pet15\Ternary-schem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17" y="2621566"/>
            <a:ext cx="2348822" cy="19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pc\Dokumenter\Pictures\Petrol-Geochem\Philpotts-Pet15\Ternary-schem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19" y="4783870"/>
            <a:ext cx="2321668" cy="19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26" y="116632"/>
            <a:ext cx="4249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3333FF"/>
                </a:solidFill>
              </a:rPr>
              <a:t>Generalized</a:t>
            </a:r>
            <a:r>
              <a:rPr lang="nb-NO" dirty="0" smtClean="0">
                <a:solidFill>
                  <a:srgbClr val="3333FF"/>
                </a:solidFill>
              </a:rPr>
              <a:t> 3D-perspective </a:t>
            </a:r>
            <a:r>
              <a:rPr lang="nb-NO" dirty="0" err="1" smtClean="0">
                <a:solidFill>
                  <a:srgbClr val="3333FF"/>
                </a:solidFill>
              </a:rPr>
              <a:t>drawing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liquidus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phase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relations</a:t>
            </a:r>
            <a:r>
              <a:rPr lang="nb-NO" dirty="0" smtClean="0">
                <a:solidFill>
                  <a:srgbClr val="3333FF"/>
                </a:solidFill>
              </a:rPr>
              <a:t> in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system ABC</a:t>
            </a:r>
          </a:p>
          <a:p>
            <a:r>
              <a:rPr lang="nb-NO" sz="800" dirty="0"/>
              <a:t> </a:t>
            </a:r>
            <a:r>
              <a:rPr lang="nb-NO" sz="800" dirty="0" smtClean="0"/>
              <a:t>  </a:t>
            </a:r>
          </a:p>
          <a:p>
            <a:r>
              <a:rPr lang="nb-NO" sz="1600" dirty="0" smtClean="0"/>
              <a:t>   </a:t>
            </a:r>
            <a:r>
              <a:rPr lang="nb-NO" sz="1600" dirty="0" err="1" smtClean="0"/>
              <a:t>with</a:t>
            </a:r>
            <a:r>
              <a:rPr lang="nb-NO" sz="1600" dirty="0" smtClean="0"/>
              <a:t> </a:t>
            </a:r>
            <a:r>
              <a:rPr lang="nb-NO" sz="1600" dirty="0" err="1" smtClean="0"/>
              <a:t>binary</a:t>
            </a:r>
            <a:r>
              <a:rPr lang="nb-NO" sz="1600" dirty="0" smtClean="0"/>
              <a:t> and </a:t>
            </a:r>
            <a:r>
              <a:rPr lang="nb-NO" sz="1600" dirty="0" err="1" smtClean="0"/>
              <a:t>ternary</a:t>
            </a:r>
            <a:r>
              <a:rPr lang="nb-NO" sz="1600" dirty="0" smtClean="0"/>
              <a:t> </a:t>
            </a:r>
            <a:r>
              <a:rPr lang="nb-NO" sz="1600" dirty="0" err="1" smtClean="0"/>
              <a:t>eutectics</a:t>
            </a:r>
            <a:r>
              <a:rPr lang="nb-NO" sz="1600" dirty="0" smtClean="0"/>
              <a:t>  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65597" y="6309320"/>
            <a:ext cx="19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Fig. 10.20, </a:t>
            </a:r>
            <a:r>
              <a:rPr lang="nb-NO" dirty="0" err="1" smtClean="0">
                <a:solidFill>
                  <a:srgbClr val="3333FF"/>
                </a:solidFill>
              </a:rPr>
              <a:t>Ph</a:t>
            </a:r>
            <a:r>
              <a:rPr lang="nb-NO" dirty="0" smtClean="0">
                <a:solidFill>
                  <a:srgbClr val="3333FF"/>
                </a:solidFill>
              </a:rPr>
              <a:t> &amp; A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142" y="1405369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Liq</a:t>
            </a:r>
            <a:r>
              <a:rPr lang="nb-NO" sz="1400" dirty="0" smtClean="0">
                <a:solidFill>
                  <a:srgbClr val="FF0000"/>
                </a:solidFill>
              </a:rPr>
              <a:t>. </a:t>
            </a:r>
            <a:r>
              <a:rPr lang="nb-NO" sz="1400" dirty="0" err="1" smtClean="0">
                <a:solidFill>
                  <a:srgbClr val="FF0000"/>
                </a:solidFill>
              </a:rPr>
              <a:t>phase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boundaries</a:t>
            </a:r>
            <a:endParaRPr lang="nb-NO" sz="1400" dirty="0" smtClean="0">
              <a:solidFill>
                <a:srgbClr val="FF0000"/>
              </a:solidFill>
            </a:endParaRPr>
          </a:p>
          <a:p>
            <a:r>
              <a:rPr lang="nb-NO" sz="1400" dirty="0" smtClean="0">
                <a:solidFill>
                  <a:srgbClr val="FF0000"/>
                </a:solidFill>
              </a:rPr>
              <a:t>  and T-</a:t>
            </a:r>
            <a:r>
              <a:rPr lang="nb-NO" sz="1400" dirty="0" err="1" smtClean="0">
                <a:solidFill>
                  <a:srgbClr val="FF0000"/>
                </a:solidFill>
              </a:rPr>
              <a:t>contours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0918" y="75783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2D-projections</a:t>
            </a:r>
            <a:endParaRPr lang="en-GB" b="1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142" y="3747273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Liq</a:t>
            </a:r>
            <a:r>
              <a:rPr lang="nb-NO" sz="1400" dirty="0" smtClean="0">
                <a:solidFill>
                  <a:srgbClr val="FF0000"/>
                </a:solidFill>
              </a:rPr>
              <a:t>. </a:t>
            </a:r>
            <a:r>
              <a:rPr lang="nb-NO" sz="1400" dirty="0" err="1" smtClean="0">
                <a:solidFill>
                  <a:srgbClr val="FF0000"/>
                </a:solidFill>
              </a:rPr>
              <a:t>phase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boundaries</a:t>
            </a:r>
            <a:endParaRPr lang="nb-NO" sz="14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141" y="6049353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</a:rPr>
              <a:t>Isothernal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section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above</a:t>
            </a:r>
            <a:endParaRPr lang="nb-NO" sz="1400" dirty="0">
              <a:solidFill>
                <a:srgbClr val="FF0000"/>
              </a:solidFill>
            </a:endParaRPr>
          </a:p>
          <a:p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ternary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eutectic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iodSyst-komp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2738" y="3789040"/>
            <a:ext cx="4637449" cy="277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eriodSyst-valen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360" y="0"/>
            <a:ext cx="468464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30175" y="149225"/>
            <a:ext cx="3365793" cy="113877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Basic </a:t>
            </a:r>
            <a:r>
              <a:rPr lang="nb-NO" sz="2400" b="1" dirty="0" err="1" smtClean="0">
                <a:solidFill>
                  <a:srgbClr val="3333FF"/>
                </a:solidFill>
              </a:rPr>
              <a:t>information</a:t>
            </a:r>
            <a:r>
              <a:rPr lang="nb-NO" sz="2400" b="1" dirty="0" smtClean="0">
                <a:solidFill>
                  <a:srgbClr val="3333FF"/>
                </a:solidFill>
              </a:rPr>
              <a:t>:</a:t>
            </a:r>
            <a:endParaRPr lang="nb-NO" sz="2400" b="1" dirty="0">
              <a:solidFill>
                <a:srgbClr val="3333FF"/>
              </a:solidFill>
            </a:endParaRPr>
          </a:p>
          <a:p>
            <a:r>
              <a:rPr lang="nb-NO" sz="2200" dirty="0" err="1" smtClean="0">
                <a:solidFill>
                  <a:srgbClr val="FF0000"/>
                </a:solidFill>
              </a:rPr>
              <a:t>Valency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>
                <a:solidFill>
                  <a:srgbClr val="FF0000"/>
                </a:solidFill>
              </a:rPr>
              <a:t>/ </a:t>
            </a:r>
            <a:r>
              <a:rPr lang="nb-NO" sz="2200" dirty="0" err="1" smtClean="0">
                <a:solidFill>
                  <a:srgbClr val="FF0000"/>
                </a:solidFill>
              </a:rPr>
              <a:t>oxidation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err="1" smtClean="0">
                <a:solidFill>
                  <a:srgbClr val="FF0000"/>
                </a:solidFill>
              </a:rPr>
              <a:t>state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>
                <a:solidFill>
                  <a:srgbClr val="FF0000"/>
                </a:solidFill>
              </a:rPr>
              <a:t>for</a:t>
            </a:r>
          </a:p>
          <a:p>
            <a:r>
              <a:rPr lang="nb-NO" sz="2200" b="1" dirty="0" smtClean="0">
                <a:solidFill>
                  <a:srgbClr val="FF0000"/>
                </a:solidFill>
              </a:rPr>
              <a:t>major</a:t>
            </a:r>
            <a:r>
              <a:rPr lang="nb-NO" sz="2200" dirty="0" smtClean="0">
                <a:solidFill>
                  <a:srgbClr val="FF0000"/>
                </a:solidFill>
              </a:rPr>
              <a:t> and trace elements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-3444" y="1566496"/>
            <a:ext cx="40679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/>
              <a:t>- </a:t>
            </a:r>
            <a:r>
              <a:rPr lang="nb-NO" sz="1400" dirty="0" smtClean="0"/>
              <a:t>The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great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majority</a:t>
            </a:r>
            <a:r>
              <a:rPr lang="nb-NO" sz="1400" b="1" dirty="0" smtClean="0"/>
              <a:t> </a:t>
            </a:r>
            <a:r>
              <a:rPr lang="nb-NO" sz="1400" dirty="0" err="1" smtClean="0"/>
              <a:t>of</a:t>
            </a:r>
            <a:r>
              <a:rPr lang="nb-NO" sz="1400" dirty="0" smtClean="0"/>
              <a:t> major and trace elements</a:t>
            </a:r>
            <a:endParaRPr lang="nb-NO" sz="1400" dirty="0"/>
          </a:p>
          <a:p>
            <a:r>
              <a:rPr lang="nb-NO" sz="1400" dirty="0"/>
              <a:t>   </a:t>
            </a:r>
            <a:r>
              <a:rPr lang="nb-NO" sz="1400" dirty="0" smtClean="0"/>
              <a:t>has </a:t>
            </a:r>
            <a:r>
              <a:rPr lang="nb-NO" sz="1400" b="1" dirty="0" err="1" smtClean="0"/>
              <a:t>one</a:t>
            </a:r>
            <a:r>
              <a:rPr lang="nb-NO" sz="1400" dirty="0" smtClean="0"/>
              <a:t> </a:t>
            </a:r>
            <a:r>
              <a:rPr lang="nb-NO" sz="1400" dirty="0" err="1" smtClean="0"/>
              <a:t>dominating</a:t>
            </a:r>
            <a:r>
              <a:rPr lang="nb-NO" sz="1400" dirty="0" smtClean="0"/>
              <a:t> </a:t>
            </a:r>
            <a:r>
              <a:rPr lang="nb-NO" sz="1400" dirty="0" err="1" smtClean="0"/>
              <a:t>valency</a:t>
            </a:r>
            <a:r>
              <a:rPr lang="nb-NO" sz="1400" dirty="0" smtClean="0"/>
              <a:t> in </a:t>
            </a:r>
            <a:r>
              <a:rPr lang="nb-NO" sz="1400" dirty="0" err="1" smtClean="0"/>
              <a:t>silicate</a:t>
            </a:r>
            <a:r>
              <a:rPr lang="nb-NO" sz="1400" dirty="0" smtClean="0"/>
              <a:t> minerals</a:t>
            </a:r>
          </a:p>
          <a:p>
            <a:r>
              <a:rPr lang="nb-NO" sz="1400" dirty="0" smtClean="0"/>
              <a:t>   and rocks</a:t>
            </a:r>
            <a:r>
              <a:rPr lang="nb-NO" sz="1400" dirty="0"/>
              <a:t> </a:t>
            </a:r>
            <a:r>
              <a:rPr lang="nb-NO" sz="1400" dirty="0" smtClean="0"/>
              <a:t>in </a:t>
            </a:r>
            <a:r>
              <a:rPr lang="nb-NO" sz="1400" dirty="0" err="1" smtClean="0"/>
              <a:t>planetary</a:t>
            </a:r>
            <a:r>
              <a:rPr lang="nb-NO" sz="1400" dirty="0" smtClean="0"/>
              <a:t> mantles and </a:t>
            </a:r>
            <a:r>
              <a:rPr lang="nb-NO" sz="1400" dirty="0" err="1" smtClean="0"/>
              <a:t>crusts</a:t>
            </a:r>
            <a:r>
              <a:rPr lang="nb-NO" sz="1400" dirty="0" smtClean="0"/>
              <a:t>.</a:t>
            </a:r>
            <a:endParaRPr lang="nb-NO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8" y="2420888"/>
            <a:ext cx="334767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9900CC"/>
                </a:solidFill>
              </a:rPr>
              <a:t>- </a:t>
            </a:r>
            <a:r>
              <a:rPr lang="nb-NO" b="1" dirty="0" smtClean="0">
                <a:solidFill>
                  <a:srgbClr val="9900CC"/>
                </a:solidFill>
              </a:rPr>
              <a:t>Important exception</a:t>
            </a:r>
            <a:r>
              <a:rPr lang="nb-NO" dirty="0" smtClean="0">
                <a:solidFill>
                  <a:srgbClr val="9900CC"/>
                </a:solidFill>
              </a:rPr>
              <a:t>: </a:t>
            </a:r>
            <a:r>
              <a:rPr lang="nb-NO" b="1" dirty="0" smtClean="0">
                <a:solidFill>
                  <a:srgbClr val="9900CC"/>
                </a:solidFill>
              </a:rPr>
              <a:t>Fe</a:t>
            </a:r>
          </a:p>
          <a:p>
            <a:r>
              <a:rPr lang="nb-NO" sz="1700" b="1" dirty="0">
                <a:solidFill>
                  <a:srgbClr val="9900CC"/>
                </a:solidFill>
              </a:rPr>
              <a:t> </a:t>
            </a:r>
            <a:r>
              <a:rPr lang="nb-NO" sz="1700" b="1" dirty="0" smtClean="0">
                <a:solidFill>
                  <a:srgbClr val="9900CC"/>
                </a:solidFill>
              </a:rPr>
              <a:t> </a:t>
            </a:r>
            <a:r>
              <a:rPr lang="nb-NO" sz="1600" dirty="0" smtClean="0">
                <a:solidFill>
                  <a:srgbClr val="9900CC"/>
                </a:solidFill>
              </a:rPr>
              <a:t>Which are the common valencies?</a:t>
            </a:r>
            <a:endParaRPr lang="nb-NO" sz="1600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Pictures\Petrol-Geochem\Philpotts-Pet15\decreasing-SS-shema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5" y="1916832"/>
            <a:ext cx="8862297" cy="16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60639" y="324648"/>
            <a:ext cx="6408712" cy="1008111"/>
            <a:chOff x="2260639" y="324648"/>
            <a:chExt cx="6408712" cy="1008111"/>
          </a:xfrm>
        </p:grpSpPr>
        <p:sp>
          <p:nvSpPr>
            <p:cNvPr id="2" name="Right Arrow 1"/>
            <p:cNvSpPr/>
            <p:nvPr/>
          </p:nvSpPr>
          <p:spPr>
            <a:xfrm>
              <a:off x="2260639" y="324648"/>
              <a:ext cx="6408712" cy="1008111"/>
            </a:xfrm>
            <a:prstGeom prst="rightArrow">
              <a:avLst/>
            </a:prstGeom>
            <a:solidFill>
              <a:srgbClr val="CCFFFF"/>
            </a:solidFill>
            <a:ln w="127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15365" y="532605"/>
              <a:ext cx="3986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b="1" dirty="0" err="1" smtClean="0">
                  <a:solidFill>
                    <a:srgbClr val="3333FF"/>
                  </a:solidFill>
                </a:rPr>
                <a:t>Decreasing</a:t>
              </a:r>
              <a:r>
                <a:rPr lang="nb-NO" sz="2800" b="1" dirty="0" smtClean="0">
                  <a:solidFill>
                    <a:srgbClr val="3333FF"/>
                  </a:solidFill>
                </a:rPr>
                <a:t> solid </a:t>
              </a:r>
              <a:r>
                <a:rPr lang="nb-NO" sz="2800" b="1" dirty="0" err="1" smtClean="0">
                  <a:solidFill>
                    <a:srgbClr val="3333FF"/>
                  </a:solidFill>
                </a:rPr>
                <a:t>solution</a:t>
              </a:r>
              <a:endParaRPr lang="en-GB" sz="28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53158" y="1916832"/>
            <a:ext cx="1754746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699052" y="1914394"/>
            <a:ext cx="1754746" cy="1802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504687" y="1832706"/>
            <a:ext cx="1754746" cy="1809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281062" y="1919269"/>
            <a:ext cx="1754746" cy="186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2146" y="3781023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Full SS at </a:t>
            </a:r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6192"/>
            <a:ext cx="8913196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>
                <a:solidFill>
                  <a:srgbClr val="3333FF"/>
                </a:solidFill>
              </a:rPr>
              <a:t>Thermodynamics </a:t>
            </a:r>
            <a:r>
              <a:rPr lang="nb-NO" sz="2400" dirty="0" smtClean="0">
                <a:solidFill>
                  <a:srgbClr val="3333FF"/>
                </a:solidFill>
              </a:rPr>
              <a:t>(the study of energy)</a:t>
            </a:r>
            <a:endParaRPr lang="nb-NO" b="1" dirty="0" smtClean="0"/>
          </a:p>
          <a:p>
            <a:endParaRPr lang="nb-NO" sz="2400" i="1" dirty="0" smtClean="0"/>
          </a:p>
          <a:p>
            <a:pPr>
              <a:lnSpc>
                <a:spcPts val="600"/>
              </a:lnSpc>
            </a:pPr>
            <a:endParaRPr lang="nb-NO" b="1" dirty="0" smtClean="0"/>
          </a:p>
          <a:p>
            <a:r>
              <a:rPr lang="nb-NO" sz="2400" dirty="0" smtClean="0"/>
              <a:t>Thermodynamic data </a:t>
            </a:r>
            <a:r>
              <a:rPr lang="nb-NO" sz="2000" dirty="0" smtClean="0"/>
              <a:t>(volume, entropy, enthalpy) </a:t>
            </a:r>
            <a:r>
              <a:rPr lang="nb-NO" sz="2400" dirty="0" smtClean="0"/>
              <a:t>can be derived from:</a:t>
            </a:r>
          </a:p>
          <a:p>
            <a:pPr>
              <a:lnSpc>
                <a:spcPts val="1000"/>
              </a:lnSpc>
            </a:pPr>
            <a:r>
              <a:rPr lang="nb-NO" sz="2000" b="1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sz="2000" b="1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FF0000"/>
                </a:solidFill>
              </a:rPr>
              <a:t>- experiments </a:t>
            </a:r>
            <a:r>
              <a:rPr lang="nb-NO" sz="2200" dirty="0"/>
              <a:t>at </a:t>
            </a:r>
            <a:r>
              <a:rPr lang="nb-NO" sz="2200" dirty="0" smtClean="0"/>
              <a:t>a range p-T-X</a:t>
            </a:r>
            <a:endParaRPr lang="nb-NO" sz="2200" dirty="0"/>
          </a:p>
          <a:p>
            <a:pPr>
              <a:lnSpc>
                <a:spcPts val="4000"/>
              </a:lnSpc>
            </a:pPr>
            <a:r>
              <a:rPr lang="nb-NO" sz="2800" b="1" dirty="0" smtClean="0">
                <a:solidFill>
                  <a:srgbClr val="3333FF"/>
                </a:solidFill>
              </a:rPr>
              <a:t>  </a:t>
            </a:r>
            <a:r>
              <a:rPr lang="nb-NO" sz="2800" b="1" dirty="0" smtClean="0">
                <a:solidFill>
                  <a:srgbClr val="FF0000"/>
                </a:solidFill>
              </a:rPr>
              <a:t>- atomistic simulations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(first-principles computations)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3645024"/>
            <a:ext cx="824797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"/>
              </a:lnSpc>
            </a:pPr>
            <a:endParaRPr lang="nb-NO" b="1" dirty="0" smtClean="0"/>
          </a:p>
          <a:p>
            <a:r>
              <a:rPr lang="nb-NO" sz="2800" dirty="0" smtClean="0">
                <a:solidFill>
                  <a:srgbClr val="3333FF"/>
                </a:solidFill>
              </a:rPr>
              <a:t>Why </a:t>
            </a:r>
            <a:r>
              <a:rPr lang="nb-NO" sz="2800" dirty="0">
                <a:solidFill>
                  <a:srgbClr val="3333FF"/>
                </a:solidFill>
              </a:rPr>
              <a:t>do we care?</a:t>
            </a:r>
          </a:p>
          <a:p>
            <a:r>
              <a:rPr lang="nb-NO" sz="2300" dirty="0" smtClean="0"/>
              <a:t>Thermodynamic data are used to derive phase relations,</a:t>
            </a:r>
          </a:p>
          <a:p>
            <a:r>
              <a:rPr lang="nb-NO" sz="2300" dirty="0"/>
              <a:t> </a:t>
            </a:r>
            <a:r>
              <a:rPr lang="nb-NO" sz="2300" dirty="0" smtClean="0"/>
              <a:t> i.e. to </a:t>
            </a:r>
            <a:r>
              <a:rPr lang="nb-NO" sz="2300" b="1" dirty="0" smtClean="0">
                <a:solidFill>
                  <a:srgbClr val="FF0000"/>
                </a:solidFill>
              </a:rPr>
              <a:t>construct phase diagrams</a:t>
            </a:r>
          </a:p>
          <a:p>
            <a:endParaRPr lang="nb-NO" sz="2000" b="1" dirty="0" smtClean="0">
              <a:solidFill>
                <a:srgbClr val="3333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200" dirty="0" smtClean="0"/>
              <a:t>A </a:t>
            </a:r>
            <a:r>
              <a:rPr lang="nb-NO" sz="2200" i="1" dirty="0"/>
              <a:t>universal</a:t>
            </a:r>
            <a:r>
              <a:rPr lang="nb-NO" sz="2200" dirty="0"/>
              <a:t> and </a:t>
            </a:r>
            <a:r>
              <a:rPr lang="nb-NO" sz="2200" i="1" dirty="0"/>
              <a:t>internally consistent</a:t>
            </a:r>
            <a:r>
              <a:rPr lang="nb-NO" sz="2200" dirty="0"/>
              <a:t> thermodynamic data </a:t>
            </a:r>
            <a:r>
              <a:rPr lang="nb-NO" sz="2200" dirty="0" smtClean="0"/>
              <a:t>base</a:t>
            </a:r>
          </a:p>
          <a:p>
            <a:pPr>
              <a:lnSpc>
                <a:spcPts val="3000"/>
              </a:lnSpc>
            </a:pPr>
            <a:r>
              <a:rPr lang="nb-NO" sz="2200" dirty="0" smtClean="0"/>
              <a:t>allows the construction of </a:t>
            </a:r>
            <a:r>
              <a:rPr lang="nb-NO" sz="2200" b="1" dirty="0"/>
              <a:t>a</a:t>
            </a:r>
            <a:r>
              <a:rPr lang="nb-NO" sz="2200" b="1" dirty="0" smtClean="0"/>
              <a:t>ll </a:t>
            </a:r>
            <a:r>
              <a:rPr lang="nb-NO" sz="2200" dirty="0" smtClean="0"/>
              <a:t>thinkable phase diagrams (p-T-X)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6537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0165" y="3756573"/>
            <a:ext cx="67287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6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Wave function:</a:t>
            </a:r>
            <a:r>
              <a:rPr lang="de-DE" sz="2600" dirty="0" smtClean="0">
                <a:solidFill>
                  <a:srgbClr val="3333FF"/>
                </a:solidFill>
                <a:latin typeface="+mj-lt"/>
              </a:rPr>
              <a:t> </a:t>
            </a:r>
            <a:r>
              <a:rPr lang="de-DE" sz="3200" dirty="0" smtClean="0">
                <a:solidFill>
                  <a:srgbClr val="3333FF"/>
                </a:solidFill>
                <a:latin typeface="Symbol" pitchFamily="18" charset="2"/>
              </a:rPr>
              <a:t>y</a:t>
            </a:r>
            <a:r>
              <a:rPr lang="de-DE" sz="2400" dirty="0" smtClean="0">
                <a:solidFill>
                  <a:srgbClr val="9900CC"/>
                </a:solidFill>
                <a:latin typeface="Symbol" pitchFamily="18" charset="2"/>
              </a:rPr>
              <a:t>(</a:t>
            </a:r>
            <a:r>
              <a:rPr lang="de-DE" sz="2400" dirty="0" smtClean="0">
                <a:solidFill>
                  <a:srgbClr val="9900CC"/>
                </a:solidFill>
              </a:rPr>
              <a:t>r</a:t>
            </a:r>
            <a:r>
              <a:rPr lang="de-DE" sz="2400" dirty="0">
                <a:solidFill>
                  <a:srgbClr val="9900CC"/>
                </a:solidFill>
                <a:latin typeface="Symbol" pitchFamily="18" charset="2"/>
              </a:rPr>
              <a:t>, q, f)</a:t>
            </a:r>
            <a:r>
              <a:rPr lang="de-DE" sz="2600" dirty="0">
                <a:solidFill>
                  <a:srgbClr val="3333FF"/>
                </a:solidFill>
                <a:latin typeface="Symbol" pitchFamily="18" charset="2"/>
              </a:rPr>
              <a:t> </a:t>
            </a:r>
            <a:r>
              <a:rPr lang="de-DE" sz="2600" dirty="0" smtClean="0">
                <a:solidFill>
                  <a:srgbClr val="3333FF"/>
                </a:solidFill>
                <a:latin typeface="Symbol" pitchFamily="18" charset="2"/>
              </a:rPr>
              <a:t> =  </a:t>
            </a:r>
            <a:r>
              <a:rPr lang="de-DE" sz="2800" dirty="0" smtClean="0">
                <a:solidFill>
                  <a:srgbClr val="9900CC"/>
                </a:solidFill>
              </a:rPr>
              <a:t>R(r</a:t>
            </a:r>
            <a:r>
              <a:rPr lang="de-DE" sz="2800" dirty="0">
                <a:solidFill>
                  <a:srgbClr val="9900CC"/>
                </a:solidFill>
              </a:rPr>
              <a:t>) </a:t>
            </a:r>
            <a:r>
              <a:rPr lang="de-DE" sz="2800" dirty="0">
                <a:solidFill>
                  <a:srgbClr val="9900CC"/>
                </a:solidFill>
                <a:latin typeface="Symbol" pitchFamily="18" charset="2"/>
              </a:rPr>
              <a:t>Q(q)</a:t>
            </a:r>
            <a:r>
              <a:rPr lang="de-DE" sz="2800" dirty="0">
                <a:solidFill>
                  <a:srgbClr val="9900CC"/>
                </a:solidFill>
              </a:rPr>
              <a:t> </a:t>
            </a:r>
            <a:r>
              <a:rPr lang="de-DE" sz="2800" dirty="0">
                <a:solidFill>
                  <a:srgbClr val="9900CC"/>
                </a:solidFill>
                <a:latin typeface="Symbol" pitchFamily="18" charset="2"/>
              </a:rPr>
              <a:t>F(f) </a:t>
            </a:r>
            <a:r>
              <a:rPr lang="de-DE" sz="2800" dirty="0" smtClean="0">
                <a:solidFill>
                  <a:srgbClr val="9900CC"/>
                </a:solidFill>
                <a:latin typeface="Symbol" pitchFamily="18" charset="2"/>
              </a:rPr>
              <a:t>y</a:t>
            </a:r>
            <a:r>
              <a:rPr lang="de-DE" sz="2800" baseline="-25000" dirty="0" smtClean="0">
                <a:solidFill>
                  <a:srgbClr val="9900CC"/>
                </a:solidFill>
              </a:rPr>
              <a:t>s</a:t>
            </a:r>
            <a:endParaRPr lang="en-GB" sz="2800" dirty="0">
              <a:solidFill>
                <a:srgbClr val="9900CC"/>
              </a:solidFill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0165" y="1438222"/>
            <a:ext cx="71288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Schr</a:t>
            </a:r>
            <a:r>
              <a:rPr lang="de-DE" dirty="0" smtClean="0">
                <a:solidFill>
                  <a:srgbClr val="0000FF"/>
                </a:solidFill>
              </a:rPr>
              <a:t>ödinger equation</a:t>
            </a:r>
            <a:r>
              <a:rPr lang="de-DE" sz="1400" dirty="0" smtClean="0"/>
              <a:t>, equivalent to Newton's 2. law of classical mechanics: </a:t>
            </a:r>
            <a:r>
              <a:rPr lang="de-DE" sz="1400" b="1" dirty="0" smtClean="0"/>
              <a:t>F = </a:t>
            </a:r>
            <a:r>
              <a:rPr lang="de-DE" sz="1400" i="1" dirty="0" smtClean="0"/>
              <a:t>m</a:t>
            </a:r>
            <a:r>
              <a:rPr lang="de-DE" sz="1400" i="1" baseline="-16000" dirty="0" smtClean="0"/>
              <a:t>*</a:t>
            </a:r>
            <a:r>
              <a:rPr lang="de-DE" sz="800" i="1" dirty="0"/>
              <a:t> </a:t>
            </a:r>
            <a:r>
              <a:rPr lang="de-DE" sz="1400" b="1" dirty="0" smtClean="0"/>
              <a:t>a</a:t>
            </a:r>
            <a:endParaRPr lang="de-DE" sz="1400" dirty="0"/>
          </a:p>
          <a:p>
            <a:pPr>
              <a:lnSpc>
                <a:spcPts val="2400"/>
              </a:lnSpc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9900CC"/>
                </a:solidFill>
              </a:rPr>
              <a:t>State </a:t>
            </a:r>
            <a:r>
              <a:rPr lang="de-DE" sz="1600" dirty="0">
                <a:solidFill>
                  <a:srgbClr val="9900CC"/>
                </a:solidFill>
              </a:rPr>
              <a:t>of </a:t>
            </a:r>
            <a:r>
              <a:rPr lang="de-DE" sz="1600" dirty="0" smtClean="0">
                <a:solidFill>
                  <a:srgbClr val="9900CC"/>
                </a:solidFill>
              </a:rPr>
              <a:t>electrons: </a:t>
            </a:r>
            <a:r>
              <a:rPr lang="de-DE" sz="1400" dirty="0" smtClean="0">
                <a:solidFill>
                  <a:srgbClr val="9900CC"/>
                </a:solidFill>
              </a:rPr>
              <a:t>- distribution and electron </a:t>
            </a:r>
            <a:r>
              <a:rPr lang="de-DE" sz="1400" b="1" dirty="0" smtClean="0">
                <a:solidFill>
                  <a:srgbClr val="9900CC"/>
                </a:solidFill>
              </a:rPr>
              <a:t>density</a:t>
            </a:r>
            <a:r>
              <a:rPr lang="de-DE" sz="1400" dirty="0" smtClean="0">
                <a:solidFill>
                  <a:srgbClr val="9900CC"/>
                </a:solidFill>
              </a:rPr>
              <a:t>  </a:t>
            </a:r>
            <a:r>
              <a:rPr lang="de-DE" sz="1400" dirty="0" smtClean="0">
                <a:solidFill>
                  <a:srgbClr val="9900CC"/>
                </a:solidFill>
                <a:latin typeface="Symbol" panose="05050102010706020507" pitchFamily="18" charset="2"/>
              </a:rPr>
              <a:t>-</a:t>
            </a:r>
            <a:r>
              <a:rPr lang="de-DE" sz="1400" dirty="0" smtClean="0">
                <a:solidFill>
                  <a:srgbClr val="9900CC"/>
                </a:solidFill>
              </a:rPr>
              <a:t>  </a:t>
            </a:r>
            <a:r>
              <a:rPr lang="de-DE" sz="1400" i="1" dirty="0" smtClean="0">
                <a:solidFill>
                  <a:srgbClr val="9900CC"/>
                </a:solidFill>
              </a:rPr>
              <a:t>Heisenberg's uncertainty principle</a:t>
            </a:r>
            <a:endParaRPr lang="de-DE" sz="1400" dirty="0" smtClean="0">
              <a:solidFill>
                <a:srgbClr val="9900CC"/>
              </a:solidFill>
            </a:endParaRPr>
          </a:p>
          <a:p>
            <a:pPr>
              <a:lnSpc>
                <a:spcPts val="1800"/>
              </a:lnSpc>
            </a:pPr>
            <a:r>
              <a:rPr lang="de-DE" sz="1400" dirty="0">
                <a:solidFill>
                  <a:srgbClr val="9900CC"/>
                </a:solidFill>
              </a:rPr>
              <a:t> </a:t>
            </a:r>
            <a:r>
              <a:rPr lang="de-DE" sz="1400" dirty="0" smtClean="0">
                <a:solidFill>
                  <a:srgbClr val="9900CC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9900CC"/>
                </a:solidFill>
              </a:rPr>
              <a:t>  </a:t>
            </a:r>
            <a:r>
              <a:rPr lang="de-DE" sz="1400" dirty="0" smtClean="0">
                <a:solidFill>
                  <a:srgbClr val="9900CC"/>
                </a:solidFill>
              </a:rPr>
              <a:t>- first principles atomistic simulation by </a:t>
            </a:r>
            <a:r>
              <a:rPr lang="de-DE" sz="1400" b="1" dirty="0" smtClean="0">
                <a:solidFill>
                  <a:srgbClr val="9900CC"/>
                </a:solidFill>
              </a:rPr>
              <a:t>density functional theory</a:t>
            </a:r>
            <a:r>
              <a:rPr lang="de-DE" sz="1400" dirty="0" smtClean="0">
                <a:solidFill>
                  <a:srgbClr val="9900CC"/>
                </a:solidFill>
              </a:rPr>
              <a:t>, </a:t>
            </a:r>
            <a:r>
              <a:rPr lang="de-DE" sz="1400" b="1" dirty="0" smtClean="0">
                <a:solidFill>
                  <a:srgbClr val="9900CC"/>
                </a:solidFill>
              </a:rPr>
              <a:t>DFT</a:t>
            </a:r>
            <a:r>
              <a:rPr lang="de-DE" sz="1400" dirty="0" smtClean="0">
                <a:solidFill>
                  <a:srgbClr val="CC00CC"/>
                </a:solidFill>
              </a:rPr>
              <a:t> </a:t>
            </a:r>
            <a:endParaRPr lang="en-GB" sz="1400" dirty="0">
              <a:solidFill>
                <a:srgbClr val="CC00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191" y="4593994"/>
            <a:ext cx="2230270" cy="2088232"/>
            <a:chOff x="76084" y="1916832"/>
            <a:chExt cx="2230270" cy="2088232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084" y="1916832"/>
              <a:ext cx="223027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Oval 4"/>
            <p:cNvSpPr>
              <a:spLocks noChangeArrowheads="1"/>
            </p:cNvSpPr>
            <p:nvPr/>
          </p:nvSpPr>
          <p:spPr bwMode="auto">
            <a:xfrm>
              <a:off x="1592877" y="2625400"/>
              <a:ext cx="120604" cy="11459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 dirty="0"/>
            </a:p>
          </p:txBody>
        </p:sp>
      </p:grp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904620" y="4298927"/>
            <a:ext cx="692818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de-DE" sz="1400" dirty="0"/>
              <a:t> </a:t>
            </a:r>
            <a:r>
              <a:rPr lang="de-DE" sz="1200" dirty="0" smtClean="0"/>
              <a:t>radius</a:t>
            </a:r>
            <a:endParaRPr lang="de-DE" sz="1200" dirty="0"/>
          </a:p>
          <a:p>
            <a:pPr>
              <a:lnSpc>
                <a:spcPts val="1000"/>
              </a:lnSpc>
            </a:pPr>
            <a:r>
              <a:rPr lang="de-DE" sz="1000" dirty="0" smtClean="0"/>
              <a:t>(distance)</a:t>
            </a:r>
            <a:endParaRPr lang="en-GB" sz="1000" dirty="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585429" y="4291906"/>
            <a:ext cx="793807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e-DE" sz="1200" dirty="0" smtClean="0"/>
              <a:t>rotation-1</a:t>
            </a:r>
            <a:endParaRPr lang="en-GB" sz="1200" dirty="0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362407" y="4288563"/>
            <a:ext cx="793807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e-DE" sz="1200" dirty="0" smtClean="0"/>
              <a:t>rotation-2</a:t>
            </a:r>
            <a:endParaRPr lang="en-GB" sz="1200" dirty="0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059184" y="4311803"/>
            <a:ext cx="728084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de-DE" sz="1400" dirty="0"/>
              <a:t>  </a:t>
            </a:r>
            <a:r>
              <a:rPr lang="de-DE" sz="1200" dirty="0" smtClean="0"/>
              <a:t>spin</a:t>
            </a:r>
            <a:endParaRPr lang="de-DE" sz="1200" dirty="0"/>
          </a:p>
          <a:p>
            <a:pPr>
              <a:lnSpc>
                <a:spcPts val="1000"/>
              </a:lnSpc>
            </a:pPr>
            <a:r>
              <a:rPr lang="de-DE" sz="1000" dirty="0" smtClean="0"/>
              <a:t>(direction)</a:t>
            </a:r>
            <a:endParaRPr lang="en-GB" sz="1000" dirty="0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3967291" y="3824052"/>
            <a:ext cx="2473701" cy="5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386765" y="3533899"/>
            <a:ext cx="1795684" cy="3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de-DE" sz="1600" b="1" dirty="0" smtClean="0"/>
              <a:t>4 partial functions</a:t>
            </a:r>
            <a:endParaRPr lang="en-GB" sz="1600" dirty="0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85302" y="542709"/>
            <a:ext cx="6790255" cy="861774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Quantum chemistry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1700" dirty="0" smtClean="0">
                <a:solidFill>
                  <a:srgbClr val="3333FF"/>
                </a:solidFill>
              </a:rPr>
              <a:t>determines chemical bonds and therefore:</a:t>
            </a:r>
          </a:p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rgbClr val="9900CC"/>
                </a:solidFill>
              </a:rPr>
              <a:t>  </a:t>
            </a:r>
            <a:r>
              <a:rPr lang="nb-NO" sz="1500" b="1" dirty="0" smtClean="0">
                <a:solidFill>
                  <a:srgbClr val="9900CC"/>
                </a:solidFill>
              </a:rPr>
              <a:t>- relative phase stabilities</a:t>
            </a:r>
            <a:endParaRPr lang="nb-NO" sz="1500" dirty="0"/>
          </a:p>
          <a:p>
            <a:pPr>
              <a:lnSpc>
                <a:spcPts val="1800"/>
              </a:lnSpc>
            </a:pPr>
            <a:r>
              <a:rPr lang="nb-NO" sz="1500" b="1" dirty="0" smtClean="0">
                <a:solidFill>
                  <a:srgbClr val="9900CC"/>
                </a:solidFill>
              </a:rPr>
              <a:t>  - mineral physics</a:t>
            </a:r>
            <a:r>
              <a:rPr lang="nb-NO" b="1" dirty="0" smtClean="0">
                <a:solidFill>
                  <a:srgbClr val="9900CC"/>
                </a:solidFill>
              </a:rPr>
              <a:t> </a:t>
            </a:r>
            <a:r>
              <a:rPr lang="nb-NO" sz="1300" dirty="0" smtClean="0"/>
              <a:t>(e.g. thermo-elasticity, electric and thermal conductivity, thermal radiativity)</a:t>
            </a:r>
            <a:endParaRPr lang="nb-NO" sz="1300" dirty="0"/>
          </a:p>
        </p:txBody>
      </p:sp>
      <p:sp>
        <p:nvSpPr>
          <p:cNvPr id="2" name="TextBox 1"/>
          <p:cNvSpPr txBox="1"/>
          <p:nvPr/>
        </p:nvSpPr>
        <p:spPr>
          <a:xfrm>
            <a:off x="962112" y="4688036"/>
            <a:ext cx="2518318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9900CC"/>
                </a:solidFill>
              </a:rPr>
              <a:t>Spherical </a:t>
            </a:r>
            <a:r>
              <a:rPr lang="nb-NO" sz="1400" b="1" dirty="0">
                <a:solidFill>
                  <a:srgbClr val="9900CC"/>
                </a:solidFill>
              </a:rPr>
              <a:t>coordinates</a:t>
            </a:r>
            <a:r>
              <a:rPr lang="nb-NO" sz="1600" b="1" dirty="0">
                <a:solidFill>
                  <a:srgbClr val="9900CC"/>
                </a:solidFill>
              </a:rPr>
              <a:t>: </a:t>
            </a:r>
            <a:r>
              <a:rPr lang="nb-NO" b="1" dirty="0" smtClean="0">
                <a:solidFill>
                  <a:srgbClr val="9900CC"/>
                </a:solidFill>
              </a:rPr>
              <a:t>r, </a:t>
            </a:r>
            <a:r>
              <a:rPr lang="nb-NO" b="1" dirty="0" smtClean="0">
                <a:solidFill>
                  <a:srgbClr val="9900CC"/>
                </a:solidFill>
                <a:latin typeface="Symbol" panose="05050102010706020507" pitchFamily="18" charset="2"/>
              </a:rPr>
              <a:t>q</a:t>
            </a:r>
            <a:r>
              <a:rPr lang="nb-NO" b="1" dirty="0" smtClean="0">
                <a:solidFill>
                  <a:srgbClr val="9900CC"/>
                </a:solidFill>
              </a:rPr>
              <a:t>,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f</a:t>
            </a:r>
          </a:p>
          <a:p>
            <a:r>
              <a:rPr lang="de-DE" sz="13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Cartesian coordinates: x, y, z</a:t>
            </a:r>
            <a:r>
              <a:rPr lang="nb-NO" sz="1300" dirty="0" smtClean="0">
                <a:latin typeface="+mn-lt"/>
              </a:rPr>
              <a:t> </a:t>
            </a:r>
            <a:endParaRPr lang="en-GB" sz="1300" dirty="0">
              <a:latin typeface="+mn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2444028"/>
            <a:ext cx="5710218" cy="8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General, time-independant expression of the Schrödinger equation:</a:t>
            </a:r>
          </a:p>
          <a:p>
            <a:pPr>
              <a:lnSpc>
                <a:spcPts val="4000"/>
              </a:lnSpc>
            </a:pPr>
            <a:r>
              <a:rPr lang="de-DE" sz="2800" dirty="0" smtClean="0">
                <a:solidFill>
                  <a:srgbClr val="3333FF"/>
                </a:solidFill>
                <a:latin typeface="Symbol" pitchFamily="18" charset="2"/>
              </a:rPr>
              <a:t>  Ey = </a:t>
            </a:r>
            <a:r>
              <a:rPr lang="de-DE" sz="2800" b="1" dirty="0" smtClean="0">
                <a:solidFill>
                  <a:srgbClr val="3333FF"/>
                </a:solidFill>
              </a:rPr>
              <a:t>H</a:t>
            </a:r>
            <a:r>
              <a:rPr lang="de-DE" sz="2800" b="1" dirty="0" smtClean="0">
                <a:solidFill>
                  <a:srgbClr val="3333FF"/>
                </a:solidFill>
                <a:latin typeface="Symbol" pitchFamily="18" charset="2"/>
              </a:rPr>
              <a:t>y</a:t>
            </a:r>
            <a:endParaRPr lang="en-GB" sz="28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5034207"/>
            <a:ext cx="3066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The </a:t>
            </a:r>
            <a:r>
              <a:rPr lang="nb-NO" sz="1700" b="1" dirty="0" smtClean="0">
                <a:solidFill>
                  <a:srgbClr val="3333FF"/>
                </a:solidFill>
              </a:rPr>
              <a:t>quantum numbers </a:t>
            </a:r>
            <a:r>
              <a:rPr lang="nb-NO" sz="1700" dirty="0" smtClean="0">
                <a:solidFill>
                  <a:srgbClr val="3333FF"/>
                </a:solidFill>
              </a:rPr>
              <a:t>(QN)</a:t>
            </a:r>
          </a:p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1600" dirty="0" smtClean="0">
                <a:solidFill>
                  <a:srgbClr val="3333FF"/>
                </a:solidFill>
              </a:rPr>
              <a:t>correspond to the partial functions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3226" y="5584550"/>
            <a:ext cx="2767104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smtClean="0"/>
              <a:t>Principal QN, </a:t>
            </a:r>
            <a:r>
              <a:rPr lang="nb-NO" sz="1600" b="1" dirty="0" smtClean="0"/>
              <a:t>n ~</a:t>
            </a:r>
            <a:r>
              <a:rPr lang="nb-NO" b="1" dirty="0" smtClean="0"/>
              <a:t> </a:t>
            </a:r>
            <a:r>
              <a:rPr lang="nb-NO" b="1" dirty="0" smtClean="0">
                <a:solidFill>
                  <a:srgbClr val="9900CC"/>
                </a:solidFill>
              </a:rPr>
              <a:t>R</a:t>
            </a:r>
          </a:p>
          <a:p>
            <a:pPr>
              <a:lnSpc>
                <a:spcPts val="2200"/>
              </a:lnSpc>
            </a:pPr>
            <a:r>
              <a:rPr lang="nb-NO" sz="1600" dirty="0" smtClean="0"/>
              <a:t>Angular momentum QN, </a:t>
            </a:r>
            <a:r>
              <a:rPr lang="nb-NO" sz="1600" b="1" dirty="0" smtClean="0">
                <a:cs typeface="Times New Roman" panose="02020603050405020304" pitchFamily="18" charset="0"/>
              </a:rPr>
              <a:t>l</a:t>
            </a:r>
            <a:r>
              <a:rPr lang="nb-NO" sz="1600" b="1" dirty="0" smtClean="0"/>
              <a:t> ~</a:t>
            </a:r>
            <a:r>
              <a:rPr lang="nb-NO" b="1" dirty="0" smtClean="0"/>
              <a:t>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q</a:t>
            </a:r>
            <a:r>
              <a:rPr lang="nb-NO" dirty="0" smtClean="0"/>
              <a:t> </a:t>
            </a:r>
          </a:p>
          <a:p>
            <a:pPr>
              <a:lnSpc>
                <a:spcPts val="2200"/>
              </a:lnSpc>
            </a:pPr>
            <a:r>
              <a:rPr lang="nb-NO" sz="1600" dirty="0" smtClean="0"/>
              <a:t>Magnetic QN, </a:t>
            </a:r>
            <a:r>
              <a:rPr lang="nb-NO" sz="1600" b="1" dirty="0" smtClean="0"/>
              <a:t>m</a:t>
            </a:r>
            <a:r>
              <a:rPr lang="nb-NO" sz="1600" b="1" baseline="-25000" dirty="0" smtClean="0"/>
              <a:t>L</a:t>
            </a:r>
            <a:r>
              <a:rPr lang="nb-NO" sz="1600" b="1" dirty="0" smtClean="0"/>
              <a:t> ~</a:t>
            </a:r>
            <a:r>
              <a:rPr lang="nb-NO" sz="1600" dirty="0" smtClean="0"/>
              <a:t> </a:t>
            </a:r>
            <a:r>
              <a:rPr lang="de-DE" b="1" dirty="0">
                <a:solidFill>
                  <a:srgbClr val="9900CC"/>
                </a:solidFill>
                <a:latin typeface="Symbol" pitchFamily="18" charset="2"/>
              </a:rPr>
              <a:t>F</a:t>
            </a:r>
            <a:endParaRPr lang="nb-NO" b="1" dirty="0" smtClean="0">
              <a:solidFill>
                <a:srgbClr val="9900CC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600" dirty="0" smtClean="0"/>
              <a:t>Spin QN, </a:t>
            </a:r>
            <a:r>
              <a:rPr lang="nb-NO" sz="1600" b="1" dirty="0" smtClean="0"/>
              <a:t>m</a:t>
            </a:r>
            <a:r>
              <a:rPr lang="nb-NO" sz="1600" b="1" baseline="-25000" dirty="0" smtClean="0"/>
              <a:t>S</a:t>
            </a:r>
            <a:r>
              <a:rPr lang="nb-NO" sz="1600" b="1" dirty="0" smtClean="0"/>
              <a:t> ~ </a:t>
            </a:r>
            <a:r>
              <a:rPr lang="de-DE" b="1" dirty="0" smtClean="0">
                <a:solidFill>
                  <a:srgbClr val="9900CC"/>
                </a:solidFill>
                <a:latin typeface="Symbol" pitchFamily="18" charset="2"/>
              </a:rPr>
              <a:t>y</a:t>
            </a:r>
            <a:r>
              <a:rPr lang="de-DE" b="1" baseline="-25000" dirty="0" smtClean="0">
                <a:solidFill>
                  <a:srgbClr val="9900CC"/>
                </a:solidFill>
              </a:rPr>
              <a:t>s</a:t>
            </a:r>
            <a:endParaRPr lang="en-GB" b="1" dirty="0">
              <a:solidFill>
                <a:srgbClr val="99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51235" y="2725653"/>
            <a:ext cx="2733163" cy="787395"/>
            <a:chOff x="1636114" y="2567540"/>
            <a:chExt cx="2733163" cy="787395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1659881" y="2567540"/>
              <a:ext cx="2709396" cy="787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E</a:t>
              </a:r>
              <a:r>
                <a:rPr lang="de-DE" sz="1600" dirty="0" smtClean="0">
                  <a:cs typeface="Times New Roman" panose="02020603050405020304" pitchFamily="18" charset="0"/>
                </a:rPr>
                <a:t>:</a:t>
              </a:r>
              <a:r>
                <a:rPr lang="de-DE" sz="1400" dirty="0" smtClean="0">
                  <a:cs typeface="Times New Roman" panose="02020603050405020304" pitchFamily="18" charset="0"/>
                </a:rPr>
                <a:t> energy of the </a:t>
              </a:r>
              <a:r>
                <a:rPr lang="de-DE" sz="1400" dirty="0">
                  <a:cs typeface="Times New Roman" panose="02020603050405020304" pitchFamily="18" charset="0"/>
                </a:rPr>
                <a:t>state </a:t>
              </a:r>
              <a:r>
                <a:rPr lang="de-DE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y</a:t>
              </a:r>
            </a:p>
            <a:p>
              <a:pPr>
                <a:lnSpc>
                  <a:spcPts val="2400"/>
                </a:lnSpc>
              </a:pPr>
              <a:r>
                <a:rPr lang="de-DE" sz="1600" b="1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  <a:r>
                <a:rPr lang="de-DE" sz="1600" dirty="0" smtClean="0">
                  <a:cs typeface="Times New Roman" panose="02020603050405020304" pitchFamily="18" charset="0"/>
                </a:rPr>
                <a:t>:</a:t>
              </a:r>
              <a:r>
                <a:rPr lang="de-DE" dirty="0" smtClean="0">
                  <a:cs typeface="Times New Roman" panose="02020603050405020304" pitchFamily="18" charset="0"/>
                </a:rPr>
                <a:t> </a:t>
              </a:r>
              <a:r>
                <a:rPr lang="de-DE" sz="1400" dirty="0" smtClean="0">
                  <a:cs typeface="Times New Roman" panose="02020603050405020304" pitchFamily="18" charset="0"/>
                </a:rPr>
                <a:t>Hamiltonian operator acting on</a:t>
              </a:r>
            </a:p>
            <a:p>
              <a:pPr>
                <a:lnSpc>
                  <a:spcPts val="1100"/>
                </a:lnSpc>
              </a:pPr>
              <a:r>
                <a:rPr lang="de-DE" sz="1400" dirty="0">
                  <a:cs typeface="Times New Roman" panose="02020603050405020304" pitchFamily="18" charset="0"/>
                </a:rPr>
                <a:t> </a:t>
              </a:r>
              <a:r>
                <a:rPr lang="de-DE" sz="1400" dirty="0" smtClean="0">
                  <a:cs typeface="Times New Roman" panose="02020603050405020304" pitchFamily="18" charset="0"/>
                </a:rPr>
                <a:t>      the </a:t>
              </a:r>
              <a:r>
                <a:rPr lang="de-DE" sz="1400" b="1" dirty="0" smtClean="0">
                  <a:solidFill>
                    <a:srgbClr val="3333FF"/>
                  </a:solidFill>
                  <a:cs typeface="Times New Roman" panose="02020603050405020304" pitchFamily="18" charset="0"/>
                </a:rPr>
                <a:t>wave function</a:t>
              </a:r>
              <a:r>
                <a:rPr lang="de-DE" sz="1400" dirty="0" smtClean="0">
                  <a:solidFill>
                    <a:srgbClr val="3333FF"/>
                  </a:solidFill>
                  <a:cs typeface="Times New Roman" panose="02020603050405020304" pitchFamily="18" charset="0"/>
                </a:rPr>
                <a:t>, </a:t>
              </a:r>
              <a:r>
                <a:rPr lang="de-DE" sz="1400" b="1" dirty="0" smtClean="0">
                  <a:solidFill>
                    <a:srgbClr val="0000FF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y</a:t>
              </a:r>
              <a:r>
                <a:rPr lang="de-DE" sz="1400" dirty="0" smtClean="0">
                  <a:cs typeface="Times New Roman" panose="02020603050405020304" pitchFamily="18" charset="0"/>
                </a:rPr>
                <a:t> </a:t>
              </a:r>
              <a:endParaRPr lang="en-GB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3" name="Left Brace 2"/>
            <p:cNvSpPr/>
            <p:nvPr/>
          </p:nvSpPr>
          <p:spPr>
            <a:xfrm>
              <a:off x="1636114" y="2633674"/>
              <a:ext cx="144016" cy="48959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73584" y="541858"/>
            <a:ext cx="1562094" cy="108747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300" dirty="0" smtClean="0">
                <a:solidFill>
                  <a:srgbClr val="3333FF"/>
                </a:solidFill>
              </a:rPr>
              <a:t>The term </a:t>
            </a:r>
            <a:r>
              <a:rPr lang="nb-NO" sz="1300" b="1" dirty="0" smtClean="0">
                <a:solidFill>
                  <a:srgbClr val="3333FF"/>
                </a:solidFill>
              </a:rPr>
              <a:t>quantum: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  quantities, amounts,</a:t>
            </a:r>
          </a:p>
          <a:p>
            <a:pPr>
              <a:lnSpc>
                <a:spcPts val="1800"/>
              </a:lnSpc>
            </a:pPr>
            <a:r>
              <a:rPr lang="nb-NO" sz="1200" dirty="0" smtClean="0"/>
              <a:t> i.e. </a:t>
            </a:r>
            <a:r>
              <a:rPr lang="nb-NO" sz="1200" b="1" dirty="0" smtClean="0"/>
              <a:t>discrete</a:t>
            </a:r>
            <a:r>
              <a:rPr lang="nb-NO" sz="1200" dirty="0" smtClean="0"/>
              <a:t> amounts,</a:t>
            </a:r>
          </a:p>
          <a:p>
            <a:pPr>
              <a:lnSpc>
                <a:spcPts val="1200"/>
              </a:lnSpc>
            </a:pPr>
            <a:r>
              <a:rPr lang="nb-NO" sz="1200" dirty="0"/>
              <a:t>  </a:t>
            </a:r>
            <a:r>
              <a:rPr lang="nb-NO" sz="1200" dirty="0" smtClean="0"/>
              <a:t>corresponding to</a:t>
            </a:r>
          </a:p>
          <a:p>
            <a:pPr>
              <a:lnSpc>
                <a:spcPts val="1200"/>
              </a:lnSpc>
            </a:pPr>
            <a:r>
              <a:rPr lang="nb-NO" sz="1200" dirty="0"/>
              <a:t> </a:t>
            </a:r>
            <a:r>
              <a:rPr lang="nb-NO" sz="1200" dirty="0" smtClean="0"/>
              <a:t> electron orbitals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1997" y="19313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CC00CC"/>
                </a:solidFill>
              </a:rPr>
              <a:t>Pages 38-42: </a:t>
            </a:r>
            <a:r>
              <a:rPr lang="nb-NO" dirty="0" err="1" smtClean="0">
                <a:solidFill>
                  <a:srgbClr val="CC00CC"/>
                </a:solidFill>
              </a:rPr>
              <a:t>Background</a:t>
            </a:r>
            <a:r>
              <a:rPr lang="nb-NO" dirty="0" smtClean="0">
                <a:solidFill>
                  <a:srgbClr val="CC00CC"/>
                </a:solidFill>
              </a:rPr>
              <a:t> </a:t>
            </a:r>
            <a:r>
              <a:rPr lang="nb-NO" dirty="0" err="1" smtClean="0">
                <a:solidFill>
                  <a:srgbClr val="CC00CC"/>
                </a:solidFill>
              </a:rPr>
              <a:t>information</a:t>
            </a:r>
            <a:r>
              <a:rPr lang="nb-NO" dirty="0" smtClean="0">
                <a:solidFill>
                  <a:srgbClr val="CC00CC"/>
                </a:solidFill>
              </a:rPr>
              <a:t>  -  not for test and </a:t>
            </a:r>
            <a:r>
              <a:rPr lang="nb-NO" dirty="0" err="1" smtClean="0">
                <a:solidFill>
                  <a:srgbClr val="CC00CC"/>
                </a:solidFill>
              </a:rPr>
              <a:t>exam</a:t>
            </a:r>
            <a:r>
              <a:rPr lang="nb-NO" dirty="0" smtClean="0">
                <a:solidFill>
                  <a:srgbClr val="CC00CC"/>
                </a:solidFill>
              </a:rPr>
              <a:t>   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19458" grpId="0"/>
      <p:bldP spid="51206" grpId="0"/>
      <p:bldP spid="51207" grpId="0"/>
      <p:bldP spid="51208" grpId="0"/>
      <p:bldP spid="51209" grpId="0"/>
      <p:bldP spid="51210" grpId="0" animBg="1"/>
      <p:bldP spid="51211" grpId="0"/>
      <p:bldP spid="2" grpId="0"/>
      <p:bldP spid="14" grpId="0"/>
      <p:bldP spid="4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591" y="260648"/>
            <a:ext cx="82346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rgbClr val="0000FF"/>
                </a:solidFill>
              </a:rPr>
              <a:t>Quantum </a:t>
            </a:r>
            <a:r>
              <a:rPr lang="nb-NO" sz="2800" dirty="0" err="1" smtClean="0">
                <a:solidFill>
                  <a:srgbClr val="0000FF"/>
                </a:solidFill>
              </a:rPr>
              <a:t>numbers</a:t>
            </a:r>
            <a:endParaRPr lang="nb-NO" sz="2800" dirty="0" smtClean="0">
              <a:solidFill>
                <a:srgbClr val="0000FF"/>
              </a:solidFill>
            </a:endParaRPr>
          </a:p>
          <a:p>
            <a:endParaRPr lang="nb-NO" dirty="0"/>
          </a:p>
          <a:p>
            <a:r>
              <a:rPr lang="nb-NO" sz="2000" dirty="0" smtClean="0">
                <a:solidFill>
                  <a:srgbClr val="FF0000"/>
                </a:solidFill>
              </a:rPr>
              <a:t>Principal QN: </a:t>
            </a:r>
            <a:r>
              <a:rPr lang="nb-NO" sz="2000" b="1" dirty="0" smtClean="0">
                <a:solidFill>
                  <a:srgbClr val="FF0000"/>
                </a:solidFill>
              </a:rPr>
              <a:t>n</a:t>
            </a:r>
            <a:r>
              <a:rPr lang="nb-NO" sz="2000" dirty="0" smtClean="0">
                <a:solidFill>
                  <a:srgbClr val="FF0000"/>
                </a:solidFill>
              </a:rPr>
              <a:t> = 1, 2, - - -, 7  </a:t>
            </a:r>
            <a:r>
              <a:rPr lang="nb-NO" sz="1400" dirty="0" smtClean="0"/>
              <a:t>(corresponding to the K, L, M, N, O, P and Q shells, energy levels)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916832"/>
            <a:ext cx="6054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9900CC"/>
                </a:solidFill>
              </a:rPr>
              <a:t>Angular</a:t>
            </a:r>
            <a:r>
              <a:rPr lang="nb-NO" sz="2000" dirty="0" smtClean="0">
                <a:solidFill>
                  <a:srgbClr val="9900CC"/>
                </a:solidFill>
              </a:rPr>
              <a:t> </a:t>
            </a:r>
            <a:r>
              <a:rPr lang="nb-NO" sz="2000" dirty="0" err="1" smtClean="0">
                <a:solidFill>
                  <a:srgbClr val="9900CC"/>
                </a:solidFill>
              </a:rPr>
              <a:t>momentum</a:t>
            </a:r>
            <a:r>
              <a:rPr lang="nb-NO" sz="2000" dirty="0" smtClean="0">
                <a:solidFill>
                  <a:srgbClr val="9900CC"/>
                </a:solidFill>
              </a:rPr>
              <a:t> QN: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>
                <a:solidFill>
                  <a:srgbClr val="9900CC"/>
                </a:solidFill>
              </a:rPr>
              <a:t>   </a:t>
            </a:r>
          </a:p>
          <a:p>
            <a:r>
              <a:rPr lang="nb-NO" sz="2000" dirty="0"/>
              <a:t> </a:t>
            </a:r>
            <a:r>
              <a:rPr lang="nb-NO" sz="2000" dirty="0" smtClean="0"/>
              <a:t> For a given </a:t>
            </a:r>
            <a:r>
              <a:rPr lang="nb-NO" sz="2000" b="1" dirty="0" smtClean="0">
                <a:solidFill>
                  <a:srgbClr val="FF0000"/>
                </a:solidFill>
              </a:rPr>
              <a:t>n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/>
              <a:t> </a:t>
            </a:r>
            <a:r>
              <a:rPr lang="nb-NO" sz="2000" dirty="0" smtClean="0">
                <a:solidFill>
                  <a:srgbClr val="9900CC"/>
                </a:solidFill>
              </a:rPr>
              <a:t>can be:  0</a:t>
            </a:r>
            <a:r>
              <a:rPr lang="nb-NO" sz="1800" dirty="0" smtClean="0">
                <a:solidFill>
                  <a:srgbClr val="9900CC"/>
                </a:solidFill>
              </a:rPr>
              <a:t>,</a:t>
            </a:r>
            <a:r>
              <a:rPr lang="nb-NO" sz="1400" dirty="0" smtClean="0">
                <a:solidFill>
                  <a:srgbClr val="9900CC"/>
                </a:solidFill>
              </a:rPr>
              <a:t> - - -</a:t>
            </a:r>
            <a:r>
              <a:rPr lang="nb-NO" sz="1800" dirty="0" smtClean="0">
                <a:solidFill>
                  <a:srgbClr val="9900CC"/>
                </a:solidFill>
              </a:rPr>
              <a:t>,</a:t>
            </a:r>
            <a:r>
              <a:rPr lang="nb-NO" sz="1400" dirty="0" smtClean="0">
                <a:solidFill>
                  <a:srgbClr val="9900CC"/>
                </a:solidFill>
              </a:rPr>
              <a:t> </a:t>
            </a:r>
            <a:r>
              <a:rPr lang="nb-NO" sz="2000" b="1" dirty="0" smtClean="0">
                <a:solidFill>
                  <a:srgbClr val="9900CC"/>
                </a:solidFill>
              </a:rPr>
              <a:t>n</a:t>
            </a:r>
            <a:r>
              <a:rPr lang="nb-NO" sz="2000" dirty="0" smtClean="0">
                <a:solidFill>
                  <a:srgbClr val="9900CC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9900CC"/>
                </a:solidFill>
              </a:rPr>
              <a:t>1   </a:t>
            </a:r>
            <a:r>
              <a:rPr lang="nb-NO" sz="1400" dirty="0"/>
              <a:t> </a:t>
            </a:r>
            <a:r>
              <a:rPr lang="nb-NO" sz="1400" dirty="0" smtClean="0"/>
              <a:t> i</a:t>
            </a:r>
            <a:r>
              <a:rPr lang="en-GB" sz="1400" dirty="0" smtClean="0"/>
              <a:t>.e. for </a:t>
            </a:r>
            <a:r>
              <a:rPr lang="en-GB" sz="1400" b="1" dirty="0" smtClean="0"/>
              <a:t>n</a:t>
            </a:r>
            <a:r>
              <a:rPr lang="en-GB" sz="1400" dirty="0" smtClean="0"/>
              <a:t>=3,  </a:t>
            </a:r>
            <a:r>
              <a:rPr lang="en-GB" sz="1400" b="1" dirty="0" smtClean="0"/>
              <a:t>l</a:t>
            </a:r>
            <a:r>
              <a:rPr lang="en-GB" sz="1400" dirty="0" smtClean="0"/>
              <a:t>   is  0, 1,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577" y="3212976"/>
            <a:ext cx="848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00FF"/>
                </a:solidFill>
              </a:rPr>
              <a:t>Magnetic QN: </a:t>
            </a:r>
            <a:r>
              <a:rPr lang="nb-NO" sz="2000" b="1" dirty="0" smtClean="0">
                <a:solidFill>
                  <a:srgbClr val="0000FF"/>
                </a:solidFill>
              </a:rPr>
              <a:t>m</a:t>
            </a:r>
            <a:r>
              <a:rPr lang="nb-NO" sz="2000" b="1" baseline="-25000" dirty="0" smtClean="0">
                <a:solidFill>
                  <a:srgbClr val="0000FF"/>
                </a:solidFill>
              </a:rPr>
              <a:t>L</a:t>
            </a:r>
          </a:p>
          <a:p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sz="2000" dirty="0" smtClean="0"/>
              <a:t>For a given </a:t>
            </a:r>
            <a:r>
              <a:rPr lang="nb-NO" sz="2000" b="1" dirty="0" smtClean="0">
                <a:solidFill>
                  <a:srgbClr val="9900CC"/>
                </a:solidFill>
              </a:rPr>
              <a:t>l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0000FF"/>
                </a:solidFill>
              </a:rPr>
              <a:t>m</a:t>
            </a:r>
            <a:r>
              <a:rPr lang="nb-NO" sz="2000" b="1" baseline="-25000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 can be:  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dirty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0000FF"/>
                </a:solidFill>
              </a:rPr>
              <a:t>(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0000FF"/>
                </a:solidFill>
              </a:rPr>
              <a:t>1), </a:t>
            </a:r>
            <a:r>
              <a:rPr lang="nb-NO" sz="1400" dirty="0" smtClean="0">
                <a:solidFill>
                  <a:srgbClr val="0000FF"/>
                </a:solidFill>
              </a:rPr>
              <a:t>- - -</a:t>
            </a:r>
            <a:r>
              <a:rPr lang="nb-NO" sz="2000" dirty="0" smtClean="0">
                <a:solidFill>
                  <a:srgbClr val="0000FF"/>
                </a:solidFill>
              </a:rPr>
              <a:t>, 0, </a:t>
            </a:r>
            <a:r>
              <a:rPr lang="nb-NO" sz="1400" dirty="0" smtClean="0">
                <a:solidFill>
                  <a:srgbClr val="0000FF"/>
                </a:solidFill>
              </a:rPr>
              <a:t>- - -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-1</a:t>
            </a:r>
            <a:r>
              <a:rPr lang="nb-NO" sz="2000" dirty="0" smtClean="0">
                <a:solidFill>
                  <a:srgbClr val="0000FF"/>
                </a:solidFill>
              </a:rPr>
              <a:t>, </a:t>
            </a:r>
            <a:r>
              <a:rPr lang="nb-NO" sz="2000" b="1" dirty="0" smtClean="0">
                <a:solidFill>
                  <a:srgbClr val="0000FF"/>
                </a:solidFill>
              </a:rPr>
              <a:t>l</a:t>
            </a:r>
            <a:r>
              <a:rPr lang="nb-NO" sz="2000" dirty="0" smtClean="0">
                <a:solidFill>
                  <a:srgbClr val="0000FF"/>
                </a:solidFill>
              </a:rPr>
              <a:t>   </a:t>
            </a:r>
            <a:r>
              <a:rPr lang="nb-NO" sz="1400" dirty="0"/>
              <a:t> </a:t>
            </a:r>
            <a:r>
              <a:rPr lang="nb-NO" sz="1400" dirty="0" smtClean="0"/>
              <a:t> i</a:t>
            </a:r>
            <a:r>
              <a:rPr lang="en-GB" sz="1400" dirty="0"/>
              <a:t>.e. for </a:t>
            </a:r>
            <a:r>
              <a:rPr lang="en-GB" sz="1400" b="1" dirty="0" smtClean="0"/>
              <a:t>l</a:t>
            </a:r>
            <a:r>
              <a:rPr lang="en-GB" sz="1400" dirty="0" smtClean="0"/>
              <a:t>=2,   </a:t>
            </a:r>
            <a:r>
              <a:rPr lang="en-GB" sz="1400" b="1" dirty="0" smtClean="0"/>
              <a:t>m</a:t>
            </a:r>
            <a:r>
              <a:rPr lang="en-GB" sz="1400" b="1" baseline="-25000" dirty="0" smtClean="0"/>
              <a:t>L</a:t>
            </a:r>
            <a:r>
              <a:rPr lang="en-GB" sz="1400" dirty="0" smtClean="0"/>
              <a:t> </a:t>
            </a:r>
            <a:r>
              <a:rPr lang="en-GB" sz="1400" dirty="0"/>
              <a:t>is 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Symbol" panose="05050102010706020507" pitchFamily="18" charset="2"/>
              </a:rPr>
              <a:t>-</a:t>
            </a:r>
            <a:r>
              <a:rPr lang="en-GB" sz="1400" dirty="0" smtClean="0"/>
              <a:t>2, </a:t>
            </a:r>
            <a:r>
              <a:rPr lang="en-GB" sz="1400" dirty="0" smtClean="0">
                <a:latin typeface="Symbol" panose="05050102010706020507" pitchFamily="18" charset="2"/>
              </a:rPr>
              <a:t>-</a:t>
            </a:r>
            <a:r>
              <a:rPr lang="en-GB" sz="1400" dirty="0" smtClean="0"/>
              <a:t>1, 0, 1, 2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7344" y="4581128"/>
            <a:ext cx="437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CC33"/>
                </a:solidFill>
              </a:rPr>
              <a:t>Spin QN: </a:t>
            </a:r>
            <a:r>
              <a:rPr lang="nb-NO" sz="2000" b="1" dirty="0" smtClean="0">
                <a:solidFill>
                  <a:srgbClr val="33CC33"/>
                </a:solidFill>
              </a:rPr>
              <a:t>m</a:t>
            </a:r>
            <a:r>
              <a:rPr lang="nb-NO" sz="2000" b="1" baseline="-25000" dirty="0" smtClean="0">
                <a:solidFill>
                  <a:srgbClr val="33CC33"/>
                </a:solidFill>
              </a:rPr>
              <a:t>S</a:t>
            </a:r>
          </a:p>
          <a:p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sz="2000" dirty="0" smtClean="0"/>
              <a:t>For a every </a:t>
            </a:r>
            <a:r>
              <a:rPr lang="nb-NO" sz="2000" b="1" dirty="0">
                <a:solidFill>
                  <a:srgbClr val="0000FF"/>
                </a:solidFill>
              </a:rPr>
              <a:t>m</a:t>
            </a:r>
            <a:r>
              <a:rPr lang="nb-NO" sz="2000" b="1" baseline="-25000" dirty="0">
                <a:solidFill>
                  <a:srgbClr val="0000FF"/>
                </a:solidFill>
              </a:rPr>
              <a:t>L</a:t>
            </a:r>
            <a:r>
              <a:rPr lang="nb-NO" sz="2000" dirty="0" smtClean="0"/>
              <a:t>,  </a:t>
            </a:r>
            <a:r>
              <a:rPr lang="nb-NO" sz="2000" b="1" dirty="0" smtClean="0">
                <a:solidFill>
                  <a:srgbClr val="33CC33"/>
                </a:solidFill>
              </a:rPr>
              <a:t>m</a:t>
            </a:r>
            <a:r>
              <a:rPr lang="nb-NO" sz="2000" b="1" baseline="-25000" dirty="0" smtClean="0">
                <a:solidFill>
                  <a:srgbClr val="33CC33"/>
                </a:solidFill>
              </a:rPr>
              <a:t>s</a:t>
            </a:r>
            <a:r>
              <a:rPr lang="nb-NO" sz="2000" dirty="0" smtClean="0">
                <a:solidFill>
                  <a:srgbClr val="33CC33"/>
                </a:solidFill>
              </a:rPr>
              <a:t> can be:  </a:t>
            </a:r>
            <a:r>
              <a:rPr lang="nb-NO" sz="2000" dirty="0" smtClean="0">
                <a:solidFill>
                  <a:srgbClr val="33CC33"/>
                </a:solidFill>
                <a:latin typeface="Symbol" panose="05050102010706020507" pitchFamily="18" charset="2"/>
              </a:rPr>
              <a:t>-</a:t>
            </a:r>
            <a:r>
              <a:rPr lang="nb-NO" sz="2000" dirty="0" smtClean="0">
                <a:solidFill>
                  <a:srgbClr val="33CC33"/>
                </a:solidFill>
              </a:rPr>
              <a:t>1/2, </a:t>
            </a:r>
            <a:r>
              <a:rPr lang="nb-NO" sz="2000" dirty="0" smtClean="0">
                <a:solidFill>
                  <a:srgbClr val="33CC33"/>
                </a:solidFill>
                <a:latin typeface="Symbol" panose="05050102010706020507" pitchFamily="18" charset="2"/>
              </a:rPr>
              <a:t>+1/2</a:t>
            </a:r>
            <a:endParaRPr lang="en-GB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ASTRA-RGT\AI-ungrouped\Electr-orbitals-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42862"/>
            <a:ext cx="5688656" cy="35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Min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388" y="3860800"/>
            <a:ext cx="2757487" cy="28813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Picture 3" descr="Mi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259263"/>
            <a:ext cx="4606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732588" y="6453188"/>
            <a:ext cx="287337" cy="28892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7019925" y="5949951"/>
            <a:ext cx="360363" cy="34397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380288" y="5373688"/>
            <a:ext cx="360362" cy="5762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7740650" y="4581526"/>
            <a:ext cx="360363" cy="1035504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8101013" y="4292600"/>
            <a:ext cx="287337" cy="837540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8388350" y="4005263"/>
            <a:ext cx="287338" cy="881433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>
              <a:solidFill>
                <a:srgbClr val="9900CC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8675688" y="4005263"/>
            <a:ext cx="360362" cy="560799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>
              <a:solidFill>
                <a:srgbClr val="9900CC"/>
              </a:solidFill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48000" y="4287101"/>
            <a:ext cx="12314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2 </a:t>
            </a:r>
            <a:r>
              <a:rPr lang="nb-NO" sz="1600" dirty="0" smtClean="0">
                <a:solidFill>
                  <a:srgbClr val="3333FF"/>
                </a:solidFill>
              </a:rPr>
              <a:t>s-</a:t>
            </a:r>
            <a:r>
              <a:rPr lang="nb-NO" sz="1600" dirty="0" err="1" smtClean="0">
                <a:solidFill>
                  <a:srgbClr val="3333FF"/>
                </a:solidFill>
              </a:rPr>
              <a:t>electrons</a:t>
            </a:r>
            <a:endParaRPr lang="en-GB" sz="1600" dirty="0">
              <a:solidFill>
                <a:srgbClr val="3333FF"/>
              </a:solidFill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2238850" y="6225413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607375" y="6130224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395288" y="6148038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2039602" y="4707965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138075" y="4652535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3675471" y="4507774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2 el.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4470875" y="5991700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3332224" y="6131719"/>
            <a:ext cx="494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9900"/>
                </a:solidFill>
              </a:rPr>
              <a:t>2 el.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52244" name="Oval 20"/>
          <p:cNvSpPr>
            <a:spLocks noChangeArrowheads="1"/>
          </p:cNvSpPr>
          <p:nvPr/>
        </p:nvSpPr>
        <p:spPr bwMode="auto">
          <a:xfrm>
            <a:off x="1692275" y="4149725"/>
            <a:ext cx="3167063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45" name="Oval 21"/>
          <p:cNvSpPr>
            <a:spLocks noChangeArrowheads="1"/>
          </p:cNvSpPr>
          <p:nvPr/>
        </p:nvSpPr>
        <p:spPr bwMode="auto">
          <a:xfrm>
            <a:off x="179388" y="5486400"/>
            <a:ext cx="5184775" cy="1333500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 rot="1355104">
            <a:off x="4317725" y="5510106"/>
            <a:ext cx="149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9900"/>
                </a:solidFill>
              </a:rPr>
              <a:t>10 d-</a:t>
            </a:r>
            <a:r>
              <a:rPr lang="nb-NO" dirty="0" err="1" smtClean="0">
                <a:solidFill>
                  <a:srgbClr val="009900"/>
                </a:solidFill>
              </a:rPr>
              <a:t>electrons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 rot="1052542">
            <a:off x="3617681" y="3954611"/>
            <a:ext cx="138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6 p-</a:t>
            </a:r>
            <a:r>
              <a:rPr lang="nb-NO" dirty="0" err="1" smtClean="0">
                <a:solidFill>
                  <a:srgbClr val="FF0000"/>
                </a:solidFill>
              </a:rPr>
              <a:t>electrons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54202" y="5928911"/>
            <a:ext cx="126829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 smtClean="0">
                <a:solidFill>
                  <a:srgbClr val="9900CC"/>
                </a:solidFill>
              </a:rPr>
              <a:t>Note: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4s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3d,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5s is </a:t>
            </a:r>
            <a:r>
              <a:rPr lang="nb-NO" sz="1050" dirty="0" err="1" smtClean="0">
                <a:solidFill>
                  <a:srgbClr val="9900CC"/>
                </a:solidFill>
              </a:rPr>
              <a:t>lower</a:t>
            </a:r>
            <a:r>
              <a:rPr lang="nb-NO" sz="1050" dirty="0" smtClean="0">
                <a:solidFill>
                  <a:srgbClr val="9900CC"/>
                </a:solidFill>
              </a:rPr>
              <a:t> </a:t>
            </a:r>
            <a:r>
              <a:rPr lang="nb-NO" sz="1050" dirty="0" err="1" smtClean="0">
                <a:solidFill>
                  <a:srgbClr val="9900CC"/>
                </a:solidFill>
              </a:rPr>
              <a:t>than</a:t>
            </a:r>
            <a:r>
              <a:rPr lang="nb-NO" sz="1050" dirty="0" smtClean="0">
                <a:solidFill>
                  <a:srgbClr val="9900CC"/>
                </a:solidFill>
              </a:rPr>
              <a:t> 4d,</a:t>
            </a:r>
          </a:p>
          <a:p>
            <a:pPr>
              <a:lnSpc>
                <a:spcPts val="1100"/>
              </a:lnSpc>
            </a:pPr>
            <a:r>
              <a:rPr lang="nb-NO" sz="1050" dirty="0" smtClean="0">
                <a:solidFill>
                  <a:srgbClr val="9900CC"/>
                </a:solidFill>
              </a:rPr>
              <a:t>   etc.</a:t>
            </a:r>
            <a:endParaRPr lang="nb-NO" sz="1050" dirty="0">
              <a:solidFill>
                <a:srgbClr val="99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1" y="116632"/>
            <a:ext cx="2502958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Quantum numbers</a:t>
            </a:r>
          </a:p>
          <a:p>
            <a:r>
              <a:rPr lang="nb-NO" dirty="0" smtClean="0"/>
              <a:t>      and</a:t>
            </a:r>
          </a:p>
          <a:p>
            <a:r>
              <a:rPr lang="nb-NO" sz="2400" dirty="0" smtClean="0">
                <a:solidFill>
                  <a:srgbClr val="3333FF"/>
                </a:solidFill>
              </a:rPr>
              <a:t> electron orbitals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0294" y="2583704"/>
            <a:ext cx="4876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one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s</a:t>
            </a:r>
            <a:r>
              <a:rPr lang="nb-NO" sz="700" dirty="0" smtClean="0"/>
              <a:t>-orbital</a:t>
            </a:r>
            <a:endParaRPr lang="en-GB" sz="700" dirty="0"/>
          </a:p>
        </p:txBody>
      </p:sp>
      <p:sp>
        <p:nvSpPr>
          <p:cNvPr id="28" name="TextBox 27"/>
          <p:cNvSpPr txBox="1"/>
          <p:nvPr/>
        </p:nvSpPr>
        <p:spPr>
          <a:xfrm>
            <a:off x="4850429" y="2805880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three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p</a:t>
            </a:r>
            <a:r>
              <a:rPr lang="nb-NO" sz="700" dirty="0" smtClean="0"/>
              <a:t>-orbitals</a:t>
            </a:r>
            <a:endParaRPr lang="en-GB" sz="700" dirty="0"/>
          </a:p>
        </p:txBody>
      </p:sp>
      <p:sp>
        <p:nvSpPr>
          <p:cNvPr id="29" name="TextBox 28"/>
          <p:cNvSpPr txBox="1"/>
          <p:nvPr/>
        </p:nvSpPr>
        <p:spPr>
          <a:xfrm>
            <a:off x="5244633" y="3032725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five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d</a:t>
            </a:r>
            <a:r>
              <a:rPr lang="nb-NO" sz="700" dirty="0" smtClean="0"/>
              <a:t>-orbitals</a:t>
            </a:r>
            <a:endParaRPr lang="en-GB" sz="700" dirty="0"/>
          </a:p>
        </p:txBody>
      </p:sp>
      <p:sp>
        <p:nvSpPr>
          <p:cNvPr id="30" name="TextBox 29"/>
          <p:cNvSpPr txBox="1"/>
          <p:nvPr/>
        </p:nvSpPr>
        <p:spPr>
          <a:xfrm>
            <a:off x="5628281" y="3214932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"/>
              </a:lnSpc>
            </a:pPr>
            <a:r>
              <a:rPr lang="nb-NO" sz="700" dirty="0" smtClean="0"/>
              <a:t>seven</a:t>
            </a:r>
          </a:p>
          <a:p>
            <a:pPr>
              <a:lnSpc>
                <a:spcPts val="600"/>
              </a:lnSpc>
            </a:pPr>
            <a:r>
              <a:rPr lang="nb-NO" sz="700" b="1" dirty="0" smtClean="0"/>
              <a:t>f</a:t>
            </a:r>
            <a:r>
              <a:rPr lang="nb-NO" sz="700" dirty="0" smtClean="0"/>
              <a:t>-orb</a:t>
            </a:r>
            <a:endParaRPr lang="en-GB" sz="7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51705" y="4463985"/>
            <a:ext cx="509360" cy="243980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25146" y="4857008"/>
            <a:ext cx="524044" cy="75884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68043" y="4662747"/>
            <a:ext cx="149592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9900CC"/>
                </a:solidFill>
              </a:rPr>
              <a:t>Domains of high</a:t>
            </a:r>
          </a:p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9900CC"/>
                </a:solidFill>
              </a:rPr>
              <a:t>electron probability</a:t>
            </a:r>
            <a:endParaRPr lang="en-GB" sz="13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  <p:bldP spid="52231" grpId="0" animBg="1"/>
      <p:bldP spid="52232" grpId="0" animBg="1"/>
      <p:bldP spid="52233" grpId="0" animBg="1"/>
      <p:bldP spid="52234" grpId="0" animBg="1"/>
      <p:bldP spid="52235" grpId="0"/>
      <p:bldP spid="52236" grpId="0"/>
      <p:bldP spid="52237" grpId="0"/>
      <p:bldP spid="52238" grpId="0"/>
      <p:bldP spid="52239" grpId="0"/>
      <p:bldP spid="52240" grpId="0"/>
      <p:bldP spid="52241" grpId="0"/>
      <p:bldP spid="52242" grpId="0"/>
      <p:bldP spid="52243" grpId="0"/>
      <p:bldP spid="52244" grpId="0" animBg="1"/>
      <p:bldP spid="52245" grpId="0" animBg="1"/>
      <p:bldP spid="52246" grpId="0"/>
      <p:bldP spid="52247" grpId="0"/>
      <p:bldP spid="2" grpId="0"/>
      <p:bldP spid="4" grpId="0"/>
      <p:bldP spid="28" grpId="0"/>
      <p:bldP spid="29" grpId="0"/>
      <p:bldP spid="30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lectrOr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0013" y="188913"/>
            <a:ext cx="39639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ElectrOr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06" y="128588"/>
            <a:ext cx="3625850" cy="672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1403350" y="2420938"/>
            <a:ext cx="107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079500" y="1484313"/>
            <a:ext cx="107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719839" y="573026"/>
            <a:ext cx="1428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8748713" y="3789363"/>
            <a:ext cx="107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1913460" y="4463491"/>
            <a:ext cx="107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pic>
        <p:nvPicPr>
          <p:cNvPr id="53257" name="Picture 9" descr="Min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188" y="981075"/>
            <a:ext cx="2757487" cy="288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8" name="Oval 10"/>
          <p:cNvSpPr>
            <a:spLocks noChangeArrowheads="1"/>
          </p:cNvSpPr>
          <p:nvPr/>
        </p:nvSpPr>
        <p:spPr bwMode="auto">
          <a:xfrm rot="456793">
            <a:off x="3344863" y="2490788"/>
            <a:ext cx="649287" cy="214312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59" name="Oval 11"/>
          <p:cNvSpPr>
            <a:spLocks noChangeArrowheads="1"/>
          </p:cNvSpPr>
          <p:nvPr/>
        </p:nvSpPr>
        <p:spPr bwMode="auto">
          <a:xfrm>
            <a:off x="1255713" y="2492375"/>
            <a:ext cx="508000" cy="144463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0" name="Oval 12"/>
          <p:cNvSpPr>
            <a:spLocks noChangeArrowheads="1"/>
          </p:cNvSpPr>
          <p:nvPr/>
        </p:nvSpPr>
        <p:spPr bwMode="auto">
          <a:xfrm rot="456793">
            <a:off x="3709988" y="2058988"/>
            <a:ext cx="649287" cy="144462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1763713" y="4508500"/>
            <a:ext cx="720725" cy="217488"/>
          </a:xfrm>
          <a:prstGeom prst="ellips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2" name="Oval 14"/>
          <p:cNvSpPr>
            <a:spLocks noChangeArrowheads="1"/>
          </p:cNvSpPr>
          <p:nvPr/>
        </p:nvSpPr>
        <p:spPr bwMode="auto">
          <a:xfrm rot="456793">
            <a:off x="4067175" y="1773238"/>
            <a:ext cx="649288" cy="214312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3" name="Oval 15"/>
          <p:cNvSpPr>
            <a:spLocks noChangeArrowheads="1"/>
          </p:cNvSpPr>
          <p:nvPr/>
        </p:nvSpPr>
        <p:spPr bwMode="auto">
          <a:xfrm>
            <a:off x="2419350" y="6524625"/>
            <a:ext cx="865188" cy="144463"/>
          </a:xfrm>
          <a:prstGeom prst="ellips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4" name="Oval 16"/>
          <p:cNvSpPr>
            <a:spLocks noChangeArrowheads="1"/>
          </p:cNvSpPr>
          <p:nvPr/>
        </p:nvSpPr>
        <p:spPr bwMode="auto">
          <a:xfrm rot="448177">
            <a:off x="4035728" y="1489168"/>
            <a:ext cx="998522" cy="166573"/>
          </a:xfrm>
          <a:prstGeom prst="ellips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7885113" y="3839657"/>
            <a:ext cx="1258887" cy="144463"/>
          </a:xfrm>
          <a:prstGeom prst="ellipse">
            <a:avLst/>
          </a:prstGeom>
          <a:noFill/>
          <a:ln w="9525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V="1">
            <a:off x="2571750" y="6492875"/>
            <a:ext cx="144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" name="Rounded Rectangle 1"/>
          <p:cNvSpPr/>
          <p:nvPr/>
        </p:nvSpPr>
        <p:spPr>
          <a:xfrm>
            <a:off x="7404264" y="445325"/>
            <a:ext cx="148441" cy="1597231"/>
          </a:xfrm>
          <a:prstGeom prst="roundRect">
            <a:avLst/>
          </a:prstGeom>
          <a:noFill/>
          <a:ln w="952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7962404" y="443346"/>
            <a:ext cx="623455" cy="1597231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745869" y="5664656"/>
            <a:ext cx="3669531" cy="902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</a:rPr>
              <a:t>Lanthanide contraction</a:t>
            </a:r>
          </a:p>
          <a:p>
            <a:pPr>
              <a:lnSpc>
                <a:spcPts val="2200"/>
              </a:lnSpc>
            </a:pPr>
            <a:r>
              <a:rPr lang="nb-NO" sz="1400" b="1" dirty="0" smtClean="0"/>
              <a:t>Decreasing</a:t>
            </a:r>
            <a:r>
              <a:rPr lang="nb-NO" sz="1400" dirty="0" smtClean="0"/>
              <a:t> ionic radii (trivalent) from La to Lu.</a:t>
            </a:r>
          </a:p>
          <a:p>
            <a:pPr>
              <a:lnSpc>
                <a:spcPts val="2200"/>
              </a:lnSpc>
            </a:pPr>
            <a:r>
              <a:rPr lang="nb-NO" sz="1400" b="1" dirty="0" smtClean="0"/>
              <a:t>Why</a:t>
            </a:r>
            <a:r>
              <a:rPr lang="nb-NO" sz="1400" dirty="0" smtClean="0"/>
              <a:t>?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79966" y="6228142"/>
            <a:ext cx="385809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9900CC"/>
                </a:solidFill>
              </a:rPr>
              <a:t>Poor nuclear shielding by the 4f and the poorly </a:t>
            </a: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9900CC"/>
                </a:solidFill>
              </a:rPr>
              <a:t>filled O-shell  </a:t>
            </a:r>
            <a:r>
              <a:rPr lang="nb-NO" sz="1400" b="1" dirty="0" smtClean="0">
                <a:solidFill>
                  <a:srgbClr val="FF0000"/>
                </a:solidFill>
                <a:latin typeface="Calibri"/>
              </a:rPr>
              <a:t>→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6s-electons are pulled inwards</a:t>
            </a:r>
            <a:r>
              <a:rPr lang="nb-NO" sz="1400" dirty="0" smtClean="0">
                <a:solidFill>
                  <a:srgbClr val="FF0000"/>
                </a:solidFill>
              </a:rPr>
              <a:t>.</a:t>
            </a:r>
            <a:r>
              <a:rPr lang="nb-NO" sz="1400" dirty="0" smtClean="0">
                <a:solidFill>
                  <a:srgbClr val="9900CC"/>
                </a:solidFill>
              </a:rPr>
              <a:t> </a:t>
            </a:r>
            <a:endParaRPr lang="en-GB" sz="1400" dirty="0">
              <a:solidFill>
                <a:srgbClr val="99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14" y="3064747"/>
            <a:ext cx="1713470" cy="8038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1868" y="3654250"/>
            <a:ext cx="1713470" cy="8038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6988" y="4995704"/>
            <a:ext cx="2364713" cy="20431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8662" y="5298829"/>
            <a:ext cx="2364713" cy="204317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791575" y="4325878"/>
            <a:ext cx="1177524" cy="348813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3d and 4d anomalies: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Scerri (2019, Nature)</a:t>
            </a:r>
            <a:endParaRPr lang="en-GB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2" grpId="0" animBg="1"/>
      <p:bldP spid="27" grpId="0" animBg="1"/>
      <p:bldP spid="3" grpId="0"/>
      <p:bldP spid="30" grpId="0"/>
      <p:bldP spid="4" grpId="0" animBg="1"/>
      <p:bldP spid="24" grpId="0" animBg="1"/>
      <p:bldP spid="25" grpId="0" animBg="1"/>
      <p:bldP spid="26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PeriodicTab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" y="2037317"/>
            <a:ext cx="8732018" cy="480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6688" y="2230734"/>
            <a:ext cx="4104456" cy="43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33678" y="7950"/>
            <a:ext cx="4774270" cy="3838233"/>
            <a:chOff x="1033678" y="7368"/>
            <a:chExt cx="4490739" cy="3478645"/>
          </a:xfrm>
        </p:grpSpPr>
        <p:pic>
          <p:nvPicPr>
            <p:cNvPr id="3" name="Picture 3" descr="ElectrOrb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3678" y="7368"/>
              <a:ext cx="1942412" cy="3458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ElectrOr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6348" y="19949"/>
              <a:ext cx="2518069" cy="3458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813295" y="1335137"/>
              <a:ext cx="91156" cy="468205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76958" y="2384172"/>
              <a:ext cx="92138" cy="461917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21860" y="188378"/>
              <a:ext cx="80407" cy="1002287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53817" y="2632386"/>
              <a:ext cx="92562" cy="853627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68289" y="1206835"/>
              <a:ext cx="85063" cy="528203"/>
            </a:xfrm>
            <a:prstGeom prst="rect">
              <a:avLst/>
            </a:prstGeom>
            <a:noFill/>
            <a:ln w="952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0692" y="864847"/>
              <a:ext cx="85064" cy="351095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5272" y="406105"/>
              <a:ext cx="86178" cy="341263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84393" y="1917179"/>
              <a:ext cx="71283" cy="355731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43950" y="2958244"/>
              <a:ext cx="75613" cy="347747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88533" y="1891893"/>
              <a:ext cx="80409" cy="432890"/>
            </a:xfrm>
            <a:prstGeom prst="rect">
              <a:avLst/>
            </a:prstGeom>
            <a:noFill/>
            <a:ln w="952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52814" y="3405159"/>
              <a:ext cx="81342" cy="73864"/>
            </a:xfrm>
            <a:prstGeom prst="rect">
              <a:avLst/>
            </a:prstGeom>
            <a:noFill/>
            <a:ln w="952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C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4601" y="2249422"/>
              <a:ext cx="2381459" cy="75362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6897" y="202642"/>
              <a:ext cx="355042" cy="68663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68474" y="673240"/>
              <a:ext cx="554333" cy="66988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65124" y="1145512"/>
              <a:ext cx="839037" cy="58615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46703" y="2195565"/>
              <a:ext cx="1219199" cy="70338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8378" y="3240592"/>
              <a:ext cx="1659652" cy="66989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ight Brace 29"/>
          <p:cNvSpPr/>
          <p:nvPr/>
        </p:nvSpPr>
        <p:spPr>
          <a:xfrm rot="16200000">
            <a:off x="8560639" y="1943493"/>
            <a:ext cx="130212" cy="7652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9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38556" y="1596232"/>
            <a:ext cx="98456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smtClean="0"/>
              <a:t>Noble gases:</a:t>
            </a:r>
          </a:p>
          <a:p>
            <a:r>
              <a:rPr lang="nb-NO" sz="1000" dirty="0" smtClean="0"/>
              <a:t>Full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b="1" dirty="0" smtClean="0">
                <a:solidFill>
                  <a:srgbClr val="3399FF"/>
                </a:solidFill>
              </a:rPr>
              <a:t>1s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dirty="0" smtClean="0"/>
              <a:t>+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b="1" dirty="0" smtClean="0">
                <a:solidFill>
                  <a:srgbClr val="009900"/>
                </a:solidFill>
              </a:rPr>
              <a:t>2p-6p</a:t>
            </a:r>
          </a:p>
          <a:p>
            <a:r>
              <a:rPr lang="nb-NO" sz="1000" dirty="0" smtClean="0"/>
              <a:t>orbitals of the </a:t>
            </a:r>
          </a:p>
          <a:p>
            <a:r>
              <a:rPr lang="nb-NO" sz="1000" b="1" dirty="0" smtClean="0">
                <a:solidFill>
                  <a:srgbClr val="FF0000"/>
                </a:solidFill>
              </a:rPr>
              <a:t>K-Q</a:t>
            </a:r>
            <a:r>
              <a:rPr lang="nb-NO" sz="1000" dirty="0" smtClean="0">
                <a:solidFill>
                  <a:srgbClr val="FF0000"/>
                </a:solidFill>
              </a:rPr>
              <a:t> shells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9649" y="2441750"/>
            <a:ext cx="788794" cy="3306578"/>
          </a:xfrm>
          <a:prstGeom prst="rect">
            <a:avLst/>
          </a:prstGeom>
          <a:solidFill>
            <a:srgbClr val="777777">
              <a:alpha val="14902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668522" y="249337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K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0190" y="29574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5168" y="38974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78477" y="435575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O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86588" y="484207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3451" y="341030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1232" y="521996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115</a:t>
            </a:r>
            <a:endParaRPr lang="en-GB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370865" y="522751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116</a:t>
            </a:r>
            <a:endParaRPr lang="en-GB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7794997" y="5230007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117</a:t>
            </a:r>
            <a:endParaRPr lang="en-GB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8313164" y="526268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118</a:t>
            </a:r>
            <a:endParaRPr lang="en-GB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7485856" y="585970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111</a:t>
            </a:r>
            <a:endParaRPr lang="en-GB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7638256" y="6012105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111</a:t>
            </a:r>
            <a:endParaRPr lang="en-GB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8691828" y="530916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Q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77412" y="533960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Ds</a:t>
            </a:r>
            <a:endParaRPr lang="en-GB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946336" y="534127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Rg</a:t>
            </a:r>
            <a:endParaRPr lang="en-GB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425306" y="533759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Cn</a:t>
            </a:r>
            <a:endParaRPr lang="en-GB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904278" y="530911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Nh</a:t>
            </a:r>
            <a:endParaRPr lang="en-GB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98322" y="5335915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Fl</a:t>
            </a:r>
            <a:endParaRPr lang="en-GB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852173" y="5327877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Mc</a:t>
            </a:r>
            <a:endParaRPr lang="en-GB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304159" y="5383143"/>
            <a:ext cx="3978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/>
              <a:t>Og</a:t>
            </a:r>
            <a:endParaRPr lang="en-GB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823513" y="5344623"/>
            <a:ext cx="332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Ts</a:t>
            </a:r>
            <a:endParaRPr lang="en-GB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378036" y="533625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Lv</a:t>
            </a:r>
            <a:endParaRPr lang="en-GB" sz="1200" b="1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064180" y="5657222"/>
            <a:ext cx="239150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27656" y="5567799"/>
            <a:ext cx="319318" cy="207749"/>
          </a:xfrm>
          <a:prstGeom prst="rect">
            <a:avLst/>
          </a:prstGeom>
          <a:solidFill>
            <a:srgbClr val="FEEC02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nb-NO" sz="1000" b="1" dirty="0" smtClean="0"/>
              <a:t>7p</a:t>
            </a:r>
            <a:endParaRPr lang="en-GB" sz="1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571144" y="115478"/>
            <a:ext cx="859531" cy="24519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Am: Americum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Cm: Curium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Bk: Berkelium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Cf: Californium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Es: Einsteinuim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Fm: Fermium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Md: Mendelevium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9900CC"/>
                </a:solidFill>
              </a:rPr>
              <a:t>No: Nobelium</a:t>
            </a:r>
            <a:endParaRPr lang="nb-NO" sz="700" dirty="0">
              <a:solidFill>
                <a:srgbClr val="9900CC"/>
              </a:solidFill>
            </a:endParaRP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Rf: Rutherfordium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Db: Dubnium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Sg: Seaborgium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Bh: Bohrium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Hs: Hassium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Mt: Meitnerium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Ds: Darmstadtium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Rg: Roentgenium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Cn: Copernicum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Nh: Nihonium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Fl: Flerovium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Mc: Moscovium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Lv: Livermorium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Ts: Tennessine</a:t>
            </a:r>
          </a:p>
          <a:p>
            <a:pPr>
              <a:lnSpc>
                <a:spcPts val="800"/>
              </a:lnSpc>
            </a:pPr>
            <a:r>
              <a:rPr lang="nb-NO" sz="700" dirty="0" smtClean="0">
                <a:solidFill>
                  <a:srgbClr val="009900"/>
                </a:solidFill>
              </a:rPr>
              <a:t>Og: Oganesson</a:t>
            </a:r>
            <a:endParaRPr lang="en-GB" sz="700" dirty="0">
              <a:solidFill>
                <a:srgbClr val="0099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5293980" y="1173448"/>
            <a:ext cx="2326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/>
              <a:t>Superheavy elements: e.g. Ball (2019, Nature)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1915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6" grpId="0"/>
      <p:bldP spid="18" grpId="0"/>
      <p:bldP spid="20" grpId="0"/>
      <p:bldP spid="21" grpId="0"/>
      <p:bldP spid="22" grpId="0"/>
      <p:bldP spid="19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6924388" y="2623390"/>
            <a:ext cx="2189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200" b="1" dirty="0" smtClean="0"/>
              <a:t>W</a:t>
            </a:r>
            <a:r>
              <a:rPr lang="nb-NO" sz="1200" dirty="0" smtClean="0"/>
              <a:t> = Fd = </a:t>
            </a:r>
            <a:r>
              <a:rPr lang="nb-NO" sz="1200" b="1" dirty="0" smtClean="0"/>
              <a:t>p</a:t>
            </a:r>
            <a:r>
              <a:rPr lang="nb-NO" sz="1200" dirty="0" smtClean="0"/>
              <a:t>d</a:t>
            </a:r>
            <a:r>
              <a:rPr lang="nb-NO" sz="1200" baseline="30000" dirty="0" smtClean="0"/>
              <a:t>3</a:t>
            </a:r>
            <a:r>
              <a:rPr lang="nb-NO" sz="1200" dirty="0" smtClean="0"/>
              <a:t> 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    = </a:t>
            </a:r>
            <a:r>
              <a:rPr lang="nb-NO" sz="1200" b="1" dirty="0"/>
              <a:t>pV</a:t>
            </a:r>
            <a:r>
              <a:rPr lang="nb-NO" sz="1200" dirty="0"/>
              <a:t> </a:t>
            </a:r>
            <a:r>
              <a:rPr lang="nb-NO" sz="1050" i="1" dirty="0"/>
              <a:t>(m</a:t>
            </a:r>
            <a:r>
              <a:rPr lang="nb-NO" sz="1050" i="1" baseline="30000" dirty="0"/>
              <a:t>3</a:t>
            </a:r>
            <a:r>
              <a:rPr lang="nb-NO" sz="1050" i="1" dirty="0"/>
              <a:t>N/m</a:t>
            </a:r>
            <a:r>
              <a:rPr lang="nb-NO" sz="1050" i="1" baseline="30000" dirty="0"/>
              <a:t>2</a:t>
            </a:r>
            <a:r>
              <a:rPr lang="nb-NO" sz="1050" i="1" dirty="0"/>
              <a:t> = </a:t>
            </a:r>
            <a:r>
              <a:rPr lang="nb-NO" sz="1050" i="1" dirty="0" smtClean="0"/>
              <a:t>Nm = J)</a:t>
            </a:r>
            <a:endParaRPr lang="en-GB" sz="1050" i="1" dirty="0"/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 rot="18868880">
            <a:off x="7055880" y="5810803"/>
            <a:ext cx="670204" cy="66208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3026" y="1710993"/>
            <a:ext cx="4132454" cy="1041311"/>
          </a:xfrm>
          <a:prstGeom prst="rect">
            <a:avLst/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600"/>
              </a:lnSpc>
            </a:pPr>
            <a:r>
              <a:rPr lang="nb-NO" sz="2400" dirty="0" smtClean="0">
                <a:solidFill>
                  <a:srgbClr val="008000"/>
                </a:solidFill>
              </a:rPr>
              <a:t>First </a:t>
            </a:r>
            <a:r>
              <a:rPr lang="nb-NO" sz="2400" dirty="0" err="1" smtClean="0">
                <a:solidFill>
                  <a:srgbClr val="008000"/>
                </a:solidFill>
              </a:rPr>
              <a:t>law</a:t>
            </a:r>
            <a:r>
              <a:rPr lang="nb-NO" sz="2400" dirty="0" smtClean="0">
                <a:solidFill>
                  <a:srgbClr val="008000"/>
                </a:solidFill>
              </a:rPr>
              <a:t>:</a:t>
            </a:r>
            <a:endParaRPr lang="nb-NO" sz="2400" dirty="0">
              <a:solidFill>
                <a:srgbClr val="008000"/>
              </a:solidFill>
            </a:endParaRPr>
          </a:p>
          <a:p>
            <a:pPr marL="457200" indent="-457200">
              <a:lnSpc>
                <a:spcPts val="24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internal energy of an </a:t>
            </a:r>
            <a:r>
              <a:rPr lang="nb-NO" sz="1600" b="1" dirty="0" smtClean="0">
                <a:solidFill>
                  <a:srgbClr val="008000"/>
                </a:solidFill>
              </a:rPr>
              <a:t>isolated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dirty="0">
                <a:solidFill>
                  <a:srgbClr val="008000"/>
                </a:solidFill>
              </a:rPr>
              <a:t>system </a:t>
            </a:r>
            <a:r>
              <a:rPr lang="nb-NO" sz="1600" dirty="0" smtClean="0">
                <a:solidFill>
                  <a:srgbClr val="008000"/>
                </a:solidFill>
              </a:rPr>
              <a:t>is constant</a:t>
            </a:r>
            <a:endParaRPr lang="nb-NO" sz="1600" dirty="0">
              <a:solidFill>
                <a:srgbClr val="008000"/>
              </a:solidFill>
            </a:endParaRPr>
          </a:p>
          <a:p>
            <a:pPr marL="457200" indent="-457200">
              <a:lnSpc>
                <a:spcPts val="2400"/>
              </a:lnSpc>
            </a:pPr>
            <a:r>
              <a:rPr lang="nb-NO" sz="2300" dirty="0">
                <a:solidFill>
                  <a:srgbClr val="008000"/>
                </a:solidFill>
              </a:rPr>
              <a:t> </a:t>
            </a:r>
            <a:r>
              <a:rPr lang="nb-NO" sz="2300" dirty="0" smtClean="0">
                <a:solidFill>
                  <a:srgbClr val="008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dE</a:t>
            </a:r>
            <a:r>
              <a:rPr lang="nb-NO" sz="2000" baseline="-25000" dirty="0" smtClean="0">
                <a:solidFill>
                  <a:srgbClr val="FF0000"/>
                </a:solidFill>
              </a:rPr>
              <a:t>int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= dQ – dW = TdS – </a:t>
            </a:r>
            <a:r>
              <a:rPr lang="nb-NO" sz="2000" dirty="0" smtClean="0">
                <a:solidFill>
                  <a:srgbClr val="FF0000"/>
                </a:solidFill>
              </a:rPr>
              <a:t>pdV = 0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783120" y="126892"/>
            <a:ext cx="1786655" cy="969496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/>
              <a:t>Third law</a:t>
            </a:r>
            <a:endParaRPr lang="nb-NO" sz="1400" dirty="0"/>
          </a:p>
          <a:p>
            <a:r>
              <a:rPr lang="nb-NO" sz="1500" dirty="0" err="1" smtClean="0">
                <a:solidFill>
                  <a:srgbClr val="FF0000"/>
                </a:solidFill>
              </a:rPr>
              <a:t>S</a:t>
            </a:r>
            <a:r>
              <a:rPr lang="nb-NO" sz="1200" baseline="-25000" dirty="0" err="1" smtClean="0">
                <a:solidFill>
                  <a:srgbClr val="FF0000"/>
                </a:solidFill>
              </a:rPr>
              <a:t>crystal</a:t>
            </a:r>
            <a:r>
              <a:rPr lang="nb-NO" sz="1200" baseline="-250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= 0  at T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=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1500" dirty="0" smtClean="0">
                <a:solidFill>
                  <a:srgbClr val="FF0000"/>
                </a:solidFill>
              </a:rPr>
              <a:t>0 K </a:t>
            </a:r>
          </a:p>
          <a:p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perfect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crystal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solid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solution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08334" y="124502"/>
            <a:ext cx="3743970" cy="1206997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Second law of thermodynamics</a:t>
            </a:r>
            <a:endParaRPr lang="nb-NO" sz="20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0000FF"/>
                </a:solidFill>
              </a:rPr>
              <a:t>Relation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err="1" smtClean="0">
                <a:solidFill>
                  <a:srgbClr val="0000FF"/>
                </a:solidFill>
              </a:rPr>
              <a:t>between</a:t>
            </a:r>
            <a:r>
              <a:rPr lang="nb-NO" sz="1600" dirty="0" smtClean="0">
                <a:solidFill>
                  <a:srgbClr val="0000FF"/>
                </a:solidFill>
              </a:rPr>
              <a:t> heat </a:t>
            </a:r>
            <a:r>
              <a:rPr lang="nb-NO" sz="1600" dirty="0" err="1" smtClean="0">
                <a:solidFill>
                  <a:srgbClr val="0000FF"/>
                </a:solidFill>
              </a:rPr>
              <a:t>content</a:t>
            </a:r>
            <a:r>
              <a:rPr lang="nb-NO" sz="1600" dirty="0" smtClean="0">
                <a:solidFill>
                  <a:srgbClr val="0000FF"/>
                </a:solidFill>
              </a:rPr>
              <a:t> and </a:t>
            </a:r>
            <a:r>
              <a:rPr lang="nb-NO" sz="1600" dirty="0" err="1" smtClean="0">
                <a:solidFill>
                  <a:srgbClr val="0000FF"/>
                </a:solidFill>
              </a:rPr>
              <a:t>entropy</a:t>
            </a:r>
            <a:endParaRPr lang="nb-NO" sz="1600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400" dirty="0" smtClean="0"/>
              <a:t>Change of heat content: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dQ =</a:t>
            </a:r>
            <a:r>
              <a:rPr lang="nb-NO" sz="1200" b="1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TdS </a:t>
            </a:r>
          </a:p>
          <a:p>
            <a:pPr marL="457200" indent="-457200">
              <a:lnSpc>
                <a:spcPts val="13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nb-NO" sz="1400" dirty="0" smtClean="0"/>
              <a:t>for a </a:t>
            </a:r>
            <a:r>
              <a:rPr lang="nb-NO" sz="1400" b="1" dirty="0" smtClean="0"/>
              <a:t>reversible</a:t>
            </a:r>
            <a:r>
              <a:rPr lang="nb-NO" sz="1400" dirty="0" smtClean="0"/>
              <a:t> process</a:t>
            </a:r>
            <a:endParaRPr lang="nb-NO" sz="1400" dirty="0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06326" y="5627436"/>
            <a:ext cx="57134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/>
              <a:t>Contribution </a:t>
            </a:r>
            <a:r>
              <a:rPr lang="nb-NO" sz="1600" dirty="0"/>
              <a:t>2: </a:t>
            </a:r>
            <a:r>
              <a:rPr lang="nb-NO" sz="1600" dirty="0" smtClean="0"/>
              <a:t>added energy </a:t>
            </a:r>
            <a:r>
              <a:rPr lang="nb-NO" sz="1600" dirty="0"/>
              <a:t>(</a:t>
            </a:r>
            <a:r>
              <a:rPr lang="nb-NO" sz="1600" dirty="0" smtClean="0"/>
              <a:t>dE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 enables the system to perform </a:t>
            </a:r>
          </a:p>
          <a:p>
            <a:r>
              <a:rPr lang="nb-NO" sz="1600" b="1" dirty="0" smtClean="0"/>
              <a:t> work on</a:t>
            </a:r>
            <a:r>
              <a:rPr lang="nb-NO" sz="1600" dirty="0" smtClean="0"/>
              <a:t> the surroundings </a:t>
            </a:r>
            <a:r>
              <a:rPr lang="nb-NO" sz="1400" dirty="0" smtClean="0"/>
              <a:t>( = volume increase against constant pressure)</a:t>
            </a:r>
            <a:endParaRPr lang="nb-NO" sz="1400" dirty="0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4483290" y="1676389"/>
            <a:ext cx="2539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 dirty="0" smtClean="0">
                <a:solidFill>
                  <a:srgbClr val="3333FF"/>
                </a:solidFill>
              </a:rPr>
              <a:t>Checking the units of work/energy: </a:t>
            </a:r>
          </a:p>
        </p:txBody>
      </p:sp>
      <p:grpSp>
        <p:nvGrpSpPr>
          <p:cNvPr id="23555" name="Group 23554"/>
          <p:cNvGrpSpPr/>
          <p:nvPr/>
        </p:nvGrpSpPr>
        <p:grpSpPr>
          <a:xfrm>
            <a:off x="179512" y="4465880"/>
            <a:ext cx="5682453" cy="707509"/>
            <a:chOff x="920054" y="4711057"/>
            <a:chExt cx="5682453" cy="707509"/>
          </a:xfrm>
        </p:grpSpPr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920054" y="4711057"/>
              <a:ext cx="5682453" cy="65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 dirty="0" smtClean="0"/>
                <a:t>Contribution </a:t>
              </a:r>
              <a:r>
                <a:rPr lang="nb-NO" sz="1600" dirty="0"/>
                <a:t>1: </a:t>
              </a:r>
              <a:r>
                <a:rPr lang="nb-NO" sz="1600" dirty="0" smtClean="0"/>
                <a:t>added energy </a:t>
              </a:r>
              <a:r>
                <a:rPr lang="nb-NO" sz="1600" dirty="0"/>
                <a:t>(</a:t>
              </a:r>
              <a:r>
                <a:rPr lang="nb-NO" sz="1600" dirty="0" smtClean="0"/>
                <a:t>dE</a:t>
              </a:r>
              <a:r>
                <a:rPr lang="nb-NO" sz="1600" baseline="-25000" dirty="0" smtClean="0"/>
                <a:t>1</a:t>
              </a:r>
              <a:r>
                <a:rPr lang="nb-NO" sz="1600" dirty="0" smtClean="0"/>
                <a:t>) increases the heat content (dQ)</a:t>
              </a:r>
              <a:endParaRPr lang="nb-NO" sz="1600" dirty="0"/>
            </a:p>
            <a:p>
              <a:pPr>
                <a:lnSpc>
                  <a:spcPts val="800"/>
                </a:lnSpc>
              </a:pPr>
              <a:r>
                <a:rPr lang="nb-NO" sz="1600" dirty="0"/>
                <a:t> </a:t>
              </a:r>
              <a:endParaRPr lang="nb-NO" sz="1600" dirty="0" smtClean="0"/>
            </a:p>
            <a:p>
              <a:r>
                <a:rPr lang="nb-NO" sz="1400" b="1" dirty="0" smtClean="0">
                  <a:solidFill>
                    <a:srgbClr val="3333FF"/>
                  </a:solidFill>
                </a:rPr>
                <a:t>  dQ</a:t>
              </a:r>
              <a:r>
                <a:rPr lang="nb-NO" sz="1400" dirty="0" smtClean="0">
                  <a:solidFill>
                    <a:srgbClr val="3333FF"/>
                  </a:solidFill>
                </a:rPr>
                <a:t> goes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into</a:t>
              </a:r>
              <a:r>
                <a:rPr lang="nb-NO" sz="1400" dirty="0" smtClean="0">
                  <a:solidFill>
                    <a:srgbClr val="3333FF"/>
                  </a:solidFill>
                </a:rPr>
                <a:t> the system </a:t>
              </a:r>
              <a:r>
                <a:rPr lang="nb-NO" sz="1400" dirty="0">
                  <a:solidFill>
                    <a:srgbClr val="3333FF"/>
                  </a:solidFill>
                  <a:latin typeface="Symbol" pitchFamily="18" charset="2"/>
                </a:rPr>
                <a:t>-</a:t>
              </a:r>
              <a:r>
                <a:rPr lang="nb-NO" sz="1400" dirty="0">
                  <a:solidFill>
                    <a:srgbClr val="3333FF"/>
                  </a:solidFill>
                </a:rPr>
                <a:t> </a:t>
              </a:r>
              <a:r>
                <a:rPr lang="nb-NO" sz="1400" dirty="0" smtClean="0">
                  <a:solidFill>
                    <a:srgbClr val="3333FF"/>
                  </a:solidFill>
                </a:rPr>
                <a:t>therefore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positive:</a:t>
              </a:r>
              <a:endParaRPr lang="en-GB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335490" y="5013754"/>
              <a:ext cx="1825229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0000"/>
                </a:lnSpc>
              </a:pPr>
              <a:r>
                <a:rPr lang="nb-NO" b="1" dirty="0">
                  <a:solidFill>
                    <a:srgbClr val="FF0000"/>
                  </a:solidFill>
                </a:rPr>
                <a:t>dE</a:t>
              </a:r>
              <a:r>
                <a:rPr lang="nb-NO" b="1" baseline="-25000" dirty="0">
                  <a:solidFill>
                    <a:srgbClr val="FF0000"/>
                  </a:solidFill>
                </a:rPr>
                <a:t>1</a:t>
              </a:r>
              <a:r>
                <a:rPr lang="nb-NO" dirty="0">
                  <a:solidFill>
                    <a:srgbClr val="FF0000"/>
                  </a:solidFill>
                </a:rPr>
                <a:t> = </a:t>
              </a:r>
              <a:r>
                <a:rPr lang="nb-NO" dirty="0" err="1">
                  <a:solidFill>
                    <a:srgbClr val="FF0000"/>
                  </a:solidFill>
                </a:rPr>
                <a:t>dQ</a:t>
              </a:r>
              <a:r>
                <a:rPr lang="nb-NO" dirty="0">
                  <a:solidFill>
                    <a:srgbClr val="FF0000"/>
                  </a:solidFill>
                </a:rPr>
                <a:t> = </a:t>
              </a:r>
              <a:r>
                <a:rPr lang="nb-NO" dirty="0" err="1">
                  <a:solidFill>
                    <a:srgbClr val="FF0000"/>
                  </a:solidFill>
                </a:rPr>
                <a:t>TdS</a:t>
              </a:r>
              <a:endParaRPr lang="nb-NO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554" name="Group 23553"/>
          <p:cNvGrpSpPr/>
          <p:nvPr/>
        </p:nvGrpSpPr>
        <p:grpSpPr>
          <a:xfrm>
            <a:off x="128550" y="3413289"/>
            <a:ext cx="2963105" cy="715413"/>
            <a:chOff x="-545214" y="3731409"/>
            <a:chExt cx="2963105" cy="715413"/>
          </a:xfrm>
        </p:grpSpPr>
        <p:sp>
          <p:nvSpPr>
            <p:cNvPr id="19" name="TextBox 18"/>
            <p:cNvSpPr txBox="1"/>
            <p:nvPr/>
          </p:nvSpPr>
          <p:spPr>
            <a:xfrm>
              <a:off x="-545214" y="3738936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err="1" smtClean="0"/>
                <a:t>Example</a:t>
              </a:r>
              <a:r>
                <a:rPr lang="nb-NO" sz="1400" b="1" dirty="0" smtClean="0"/>
                <a:t>, non-</a:t>
              </a:r>
              <a:r>
                <a:rPr lang="nb-NO" sz="1400" b="1" dirty="0" err="1" smtClean="0"/>
                <a:t>isolated</a:t>
              </a:r>
              <a:r>
                <a:rPr lang="nb-NO" sz="1400" b="1" dirty="0" smtClean="0"/>
                <a:t> </a:t>
              </a:r>
              <a:r>
                <a:rPr lang="nb-NO" sz="1400" b="1" dirty="0" err="1" smtClean="0"/>
                <a:t>syst</a:t>
              </a:r>
              <a:r>
                <a:rPr lang="nb-NO" sz="1400" b="1" dirty="0" smtClean="0"/>
                <a:t>.</a:t>
              </a:r>
              <a:r>
                <a:rPr lang="nb-NO" sz="1400" dirty="0" smtClean="0"/>
                <a:t>:</a:t>
              </a:r>
            </a:p>
            <a:p>
              <a:r>
                <a:rPr lang="nb-NO" sz="1300" dirty="0" smtClean="0"/>
                <a:t>  </a:t>
              </a:r>
              <a:r>
                <a:rPr lang="nb-NO" sz="1300" dirty="0" err="1" smtClean="0"/>
                <a:t>Adding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energy</a:t>
              </a:r>
              <a:r>
                <a:rPr lang="nb-NO" sz="1300" dirty="0" smtClean="0"/>
                <a:t> to a system,</a:t>
              </a:r>
            </a:p>
            <a:p>
              <a:r>
                <a:rPr lang="nb-NO" sz="1300" dirty="0" smtClean="0"/>
                <a:t>    e.g. a </a:t>
              </a:r>
              <a:r>
                <a:rPr lang="nb-NO" sz="1300" dirty="0" err="1" smtClean="0"/>
                <a:t>crystal</a:t>
              </a:r>
              <a:r>
                <a:rPr lang="nb-NO" sz="1300" dirty="0" smtClean="0"/>
                <a:t>:</a:t>
              </a:r>
              <a:endParaRPr lang="nb-NO" sz="1300" dirty="0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rot="18528663">
              <a:off x="1751745" y="3735466"/>
              <a:ext cx="670204" cy="66208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</p:grpSp>
      <p:sp>
        <p:nvSpPr>
          <p:cNvPr id="18" name="Rectangle 7"/>
          <p:cNvSpPr>
            <a:spLocks noChangeArrowheads="1"/>
          </p:cNvSpPr>
          <p:nvPr/>
        </p:nvSpPr>
        <p:spPr bwMode="auto">
          <a:xfrm rot="2662632">
            <a:off x="6960116" y="5718855"/>
            <a:ext cx="860426" cy="8388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960757" y="5934653"/>
            <a:ext cx="73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b="1" dirty="0" smtClean="0">
                <a:solidFill>
                  <a:srgbClr val="FF0000"/>
                </a:solidFill>
              </a:rPr>
              <a:t>pdV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0800000">
            <a:off x="6597817" y="6016481"/>
            <a:ext cx="474529" cy="21602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TextBox 31"/>
          <p:cNvSpPr txBox="1"/>
          <p:nvPr/>
        </p:nvSpPr>
        <p:spPr>
          <a:xfrm>
            <a:off x="6349513" y="6252988"/>
            <a:ext cx="64472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/>
              <a:t>v</a:t>
            </a:r>
            <a:r>
              <a:rPr lang="nb-NO" sz="1100" dirty="0" err="1" smtClean="0"/>
              <a:t>olume</a:t>
            </a:r>
            <a:endParaRPr lang="nb-NO" sz="1100" dirty="0"/>
          </a:p>
          <a:p>
            <a:pPr>
              <a:lnSpc>
                <a:spcPts val="1100"/>
              </a:lnSpc>
            </a:pPr>
            <a:r>
              <a:rPr lang="nb-NO" sz="1100" dirty="0" err="1" smtClean="0"/>
              <a:t>increase</a:t>
            </a:r>
            <a:endParaRPr lang="nb-NO" sz="1100" dirty="0"/>
          </a:p>
        </p:txBody>
      </p:sp>
      <p:grpSp>
        <p:nvGrpSpPr>
          <p:cNvPr id="2" name="Group 1"/>
          <p:cNvGrpSpPr/>
          <p:nvPr/>
        </p:nvGrpSpPr>
        <p:grpSpPr>
          <a:xfrm>
            <a:off x="5974740" y="4371018"/>
            <a:ext cx="1764663" cy="717933"/>
            <a:chOff x="7085729" y="4636262"/>
            <a:chExt cx="1764663" cy="717933"/>
          </a:xfrm>
        </p:grpSpPr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 rot="18996305">
              <a:off x="8068638" y="4636262"/>
              <a:ext cx="662194" cy="69724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7085729" y="4797573"/>
              <a:ext cx="595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TdS</a:t>
              </a:r>
              <a:endParaRPr lang="en-GB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7654455" y="4876575"/>
              <a:ext cx="505982" cy="21602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628624" y="4989657"/>
              <a:ext cx="221768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Freeform 24"/>
            <p:cNvSpPr/>
            <p:nvPr/>
          </p:nvSpPr>
          <p:spPr>
            <a:xfrm rot="3528701">
              <a:off x="8390885" y="5148607"/>
              <a:ext cx="242077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Freeform 25"/>
            <p:cNvSpPr/>
            <p:nvPr/>
          </p:nvSpPr>
          <p:spPr>
            <a:xfrm rot="16200000">
              <a:off x="8138287" y="4749215"/>
              <a:ext cx="234528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7" name="Freeform 26"/>
            <p:cNvSpPr/>
            <p:nvPr/>
          </p:nvSpPr>
          <p:spPr>
            <a:xfrm rot="6728381">
              <a:off x="8135645" y="5125899"/>
              <a:ext cx="239812" cy="45719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8" name="Freeform 27"/>
            <p:cNvSpPr/>
            <p:nvPr/>
          </p:nvSpPr>
          <p:spPr>
            <a:xfrm rot="17269446">
              <a:off x="8404237" y="4738364"/>
              <a:ext cx="215371" cy="54658"/>
            </a:xfrm>
            <a:custGeom>
              <a:avLst/>
              <a:gdLst>
                <a:gd name="connsiteX0" fmla="*/ 0 w 284671"/>
                <a:gd name="connsiteY0" fmla="*/ 54634 h 76199"/>
                <a:gd name="connsiteX1" fmla="*/ 69011 w 284671"/>
                <a:gd name="connsiteY1" fmla="*/ 2875 h 76199"/>
                <a:gd name="connsiteX2" fmla="*/ 138022 w 284671"/>
                <a:gd name="connsiteY2" fmla="*/ 71886 h 76199"/>
                <a:gd name="connsiteX3" fmla="*/ 207034 w 284671"/>
                <a:gd name="connsiteY3" fmla="*/ 28754 h 76199"/>
                <a:gd name="connsiteX4" fmla="*/ 284671 w 284671"/>
                <a:gd name="connsiteY4" fmla="*/ 37381 h 7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71" h="76199">
                  <a:moveTo>
                    <a:pt x="0" y="54634"/>
                  </a:moveTo>
                  <a:cubicBezTo>
                    <a:pt x="23003" y="27317"/>
                    <a:pt x="46007" y="0"/>
                    <a:pt x="69011" y="2875"/>
                  </a:cubicBezTo>
                  <a:cubicBezTo>
                    <a:pt x="92015" y="5750"/>
                    <a:pt x="115018" y="67573"/>
                    <a:pt x="138022" y="71886"/>
                  </a:cubicBezTo>
                  <a:cubicBezTo>
                    <a:pt x="161026" y="76199"/>
                    <a:pt x="182593" y="34505"/>
                    <a:pt x="207034" y="28754"/>
                  </a:cubicBezTo>
                  <a:cubicBezTo>
                    <a:pt x="231475" y="23003"/>
                    <a:pt x="258073" y="30192"/>
                    <a:pt x="284671" y="3738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08232" y="5077196"/>
              <a:ext cx="639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heating</a:t>
              </a:r>
              <a:endParaRPr lang="nb-NO" sz="12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7290870" y="2459008"/>
            <a:ext cx="81564" cy="229157"/>
          </a:xfrm>
          <a:prstGeom prst="straightConnector1">
            <a:avLst/>
          </a:prstGeom>
          <a:ln w="3175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41010" y="2798428"/>
            <a:ext cx="1921144" cy="15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34963" y="2621202"/>
            <a:ext cx="224971" cy="166117"/>
          </a:xfrm>
          <a:prstGeom prst="rect">
            <a:avLst/>
          </a:prstGeom>
          <a:solidFill>
            <a:srgbClr val="FFFFCC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>
            <a:off x="4959934" y="2704261"/>
            <a:ext cx="210038" cy="7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54166" y="2623390"/>
            <a:ext cx="224971" cy="16611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>
            <a:stCxn id="43" idx="3"/>
          </p:cNvCxnSpPr>
          <p:nvPr/>
        </p:nvCxnSpPr>
        <p:spPr>
          <a:xfrm>
            <a:off x="6179137" y="2706449"/>
            <a:ext cx="210038" cy="77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/>
          <p:cNvSpPr/>
          <p:nvPr/>
        </p:nvSpPr>
        <p:spPr>
          <a:xfrm rot="16200000">
            <a:off x="5522802" y="2256471"/>
            <a:ext cx="107267" cy="12178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094142" y="256981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F</a:t>
            </a:r>
            <a:endParaRPr lang="en-GB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310776" y="25706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F</a:t>
            </a:r>
            <a:endParaRPr lang="en-GB" sz="1200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7069355" y="1882118"/>
            <a:ext cx="18994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 smtClean="0"/>
              <a:t>Pressure = force/area</a:t>
            </a:r>
          </a:p>
          <a:p>
            <a:r>
              <a:rPr lang="nb-NO" sz="1200" b="1" dirty="0"/>
              <a:t> </a:t>
            </a:r>
            <a:r>
              <a:rPr lang="nb-NO" sz="1200" b="1" dirty="0" smtClean="0"/>
              <a:t> p</a:t>
            </a:r>
            <a:r>
              <a:rPr lang="nb-NO" sz="1200" dirty="0" smtClean="0"/>
              <a:t> = F/A = F/d</a:t>
            </a:r>
            <a:r>
              <a:rPr lang="nb-NO" sz="1200" baseline="30000" dirty="0" smtClean="0"/>
              <a:t>2</a:t>
            </a:r>
            <a:r>
              <a:rPr lang="nb-NO" sz="1200" dirty="0" smtClean="0"/>
              <a:t> </a:t>
            </a:r>
            <a:r>
              <a:rPr lang="nb-NO" sz="1050" i="1" dirty="0" smtClean="0"/>
              <a:t>(N/m</a:t>
            </a:r>
            <a:r>
              <a:rPr lang="nb-NO" sz="1050" i="1" baseline="30000" dirty="0" smtClean="0"/>
              <a:t>2</a:t>
            </a:r>
            <a:r>
              <a:rPr lang="nb-NO" sz="1050" i="1" dirty="0" smtClean="0"/>
              <a:t> = Pa) </a:t>
            </a:r>
          </a:p>
          <a:p>
            <a:r>
              <a:rPr lang="nb-NO" sz="1200" dirty="0" smtClean="0"/>
              <a:t>  F = </a:t>
            </a:r>
            <a:r>
              <a:rPr lang="nb-NO" sz="1200" b="1" dirty="0" smtClean="0"/>
              <a:t>p</a:t>
            </a:r>
            <a:r>
              <a:rPr lang="nb-NO" sz="1200" dirty="0" smtClean="0"/>
              <a:t>d</a:t>
            </a:r>
            <a:r>
              <a:rPr lang="nb-NO" sz="1200" baseline="30000" dirty="0" smtClean="0"/>
              <a:t>2</a:t>
            </a:r>
            <a:endParaRPr lang="nb-NO" sz="1200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5152467" y="2851143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distance: d</a:t>
            </a:r>
            <a:endParaRPr lang="en-GB" sz="1200" dirty="0"/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4534059" y="1912961"/>
            <a:ext cx="225545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050" b="1" dirty="0" smtClean="0"/>
              <a:t>Mechanical work</a:t>
            </a:r>
            <a:r>
              <a:rPr lang="nb-NO" sz="1050" dirty="0" smtClean="0"/>
              <a:t> of pulling the</a:t>
            </a:r>
          </a:p>
          <a:p>
            <a:r>
              <a:rPr lang="nb-NO" sz="1050" dirty="0" smtClean="0"/>
              <a:t>yellow box against the frictional force:</a:t>
            </a:r>
            <a:endParaRPr lang="nb-NO" sz="1100" b="1" dirty="0"/>
          </a:p>
          <a:p>
            <a:r>
              <a:rPr lang="nb-NO" sz="1200" b="1" dirty="0" smtClean="0"/>
              <a:t>W</a:t>
            </a:r>
            <a:r>
              <a:rPr lang="nb-NO" sz="1200" dirty="0" smtClean="0"/>
              <a:t> </a:t>
            </a:r>
            <a:r>
              <a:rPr lang="nb-NO" sz="1200" dirty="0"/>
              <a:t>= </a:t>
            </a:r>
            <a:r>
              <a:rPr lang="nb-NO" sz="1200" dirty="0" smtClean="0"/>
              <a:t>Fd  </a:t>
            </a:r>
            <a:r>
              <a:rPr lang="nb-NO" sz="1050" i="1" dirty="0" smtClean="0"/>
              <a:t>(</a:t>
            </a:r>
            <a:r>
              <a:rPr lang="nb-NO" sz="1050" i="1" dirty="0"/>
              <a:t>Nm = J</a:t>
            </a:r>
            <a:r>
              <a:rPr lang="nb-NO" sz="1050" i="1" dirty="0" smtClean="0"/>
              <a:t>)</a:t>
            </a:r>
            <a:endParaRPr lang="nb-NO" sz="1050" i="1" dirty="0"/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276474" y="6278275"/>
            <a:ext cx="3732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dW</a:t>
            </a:r>
            <a:r>
              <a:rPr lang="nb-NO" sz="1400" dirty="0" smtClean="0">
                <a:solidFill>
                  <a:srgbClr val="3333FF"/>
                </a:solidFill>
              </a:rPr>
              <a:t> goes </a:t>
            </a:r>
            <a:r>
              <a:rPr lang="nb-NO" sz="1400" b="1" dirty="0" smtClean="0">
                <a:solidFill>
                  <a:srgbClr val="3333FF"/>
                </a:solidFill>
              </a:rPr>
              <a:t>out of the </a:t>
            </a:r>
            <a:r>
              <a:rPr lang="nb-NO" sz="1400" dirty="0" smtClean="0">
                <a:solidFill>
                  <a:srgbClr val="3333FF"/>
                </a:solidFill>
              </a:rPr>
              <a:t>system </a:t>
            </a:r>
            <a:r>
              <a:rPr lang="nb-NO" sz="1400" dirty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therefore </a:t>
            </a:r>
            <a:r>
              <a:rPr lang="nb-NO" sz="1400" b="1" dirty="0" smtClean="0">
                <a:solidFill>
                  <a:srgbClr val="3333FF"/>
                </a:solidFill>
              </a:rPr>
              <a:t>negative:</a:t>
            </a:r>
            <a:endParaRPr lang="nb-NO" sz="1400" b="1" dirty="0">
              <a:solidFill>
                <a:srgbClr val="3333FF"/>
              </a:solidFill>
            </a:endParaRP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3875674" y="6239528"/>
            <a:ext cx="2303463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dE</a:t>
            </a:r>
            <a:r>
              <a:rPr lang="nb-NO" b="1" baseline="-25000" dirty="0" smtClean="0">
                <a:solidFill>
                  <a:srgbClr val="FF0000"/>
                </a:solidFill>
              </a:rPr>
              <a:t>2</a:t>
            </a:r>
            <a:r>
              <a:rPr lang="nb-NO" dirty="0" smtClean="0">
                <a:solidFill>
                  <a:srgbClr val="FF0000"/>
                </a:solidFill>
              </a:rPr>
              <a:t> = </a:t>
            </a:r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dirty="0" smtClean="0">
                <a:solidFill>
                  <a:srgbClr val="FF0000"/>
                </a:solidFill>
              </a:rPr>
              <a:t>dW = </a:t>
            </a:r>
            <a:r>
              <a:rPr lang="nb-NO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dirty="0" smtClean="0">
                <a:solidFill>
                  <a:srgbClr val="FF0000"/>
                </a:solidFill>
              </a:rPr>
              <a:t>pdV</a:t>
            </a:r>
            <a:endParaRPr lang="nb-NO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4" grpId="0" animBg="1"/>
      <p:bldP spid="24579" grpId="0" animBg="1"/>
      <p:bldP spid="24581" grpId="0" animBg="1"/>
      <p:bldP spid="24588" grpId="0"/>
      <p:bldP spid="24592" grpId="0"/>
      <p:bldP spid="18" grpId="0" animBg="1"/>
      <p:bldP spid="21" grpId="0"/>
      <p:bldP spid="22" grpId="0" animBg="1"/>
      <p:bldP spid="32" grpId="0"/>
      <p:bldP spid="12" grpId="0" animBg="1"/>
      <p:bldP spid="43" grpId="0" animBg="1"/>
      <p:bldP spid="16" grpId="0" animBg="1"/>
      <p:bldP spid="23" grpId="0"/>
      <p:bldP spid="47" grpId="0"/>
      <p:bldP spid="48" grpId="0"/>
      <p:bldP spid="49" grpId="0"/>
      <p:bldP spid="54" grpId="0"/>
      <p:bldP spid="59" grpId="0"/>
      <p:bldP spid="6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80447" y="4308398"/>
            <a:ext cx="3596522" cy="707886"/>
          </a:xfrm>
          <a:prstGeom prst="rect">
            <a:avLst/>
          </a:prstGeom>
          <a:solidFill>
            <a:srgbClr val="FFEB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2400"/>
              </a:lnSpc>
            </a:pPr>
            <a:r>
              <a:rPr lang="nb-NO" sz="2000" dirty="0" smtClean="0">
                <a:solidFill>
                  <a:srgbClr val="CC00CC"/>
                </a:solidFill>
              </a:rPr>
              <a:t>Helmholtz free energy, </a:t>
            </a:r>
            <a:r>
              <a:rPr lang="nb-NO" sz="2000" b="1" dirty="0" smtClean="0">
                <a:solidFill>
                  <a:srgbClr val="CC00CC"/>
                </a:solidFill>
              </a:rPr>
              <a:t>F</a:t>
            </a:r>
            <a:endParaRPr lang="nb-NO" sz="2000" dirty="0">
              <a:solidFill>
                <a:srgbClr val="CC00CC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b="1" dirty="0" smtClean="0">
                <a:solidFill>
                  <a:srgbClr val="CC00CC"/>
                </a:solidFill>
              </a:rPr>
              <a:t>F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= E</a:t>
            </a:r>
            <a:r>
              <a:rPr lang="nb-NO" baseline="-25000" dirty="0" smtClean="0"/>
              <a:t>tot</a:t>
            </a:r>
            <a:r>
              <a:rPr lang="nb-NO" dirty="0" smtClean="0"/>
              <a:t> </a:t>
            </a:r>
            <a:r>
              <a:rPr lang="nb-NO" dirty="0"/>
              <a:t>– </a:t>
            </a:r>
            <a:r>
              <a:rPr lang="nb-NO" dirty="0" smtClean="0"/>
              <a:t>TS  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9512" y="908720"/>
            <a:ext cx="3528392" cy="343556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r>
              <a:rPr lang="nb-NO" sz="1600" dirty="0" smtClean="0">
                <a:solidFill>
                  <a:srgbClr val="008000"/>
                </a:solidFill>
              </a:rPr>
              <a:t>:</a:t>
            </a:r>
            <a:r>
              <a:rPr lang="nb-NO" sz="1600" dirty="0">
                <a:solidFill>
                  <a:srgbClr val="008000"/>
                </a:solidFill>
              </a:rPr>
              <a:t> 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dirty="0" err="1" smtClean="0"/>
              <a:t>dE</a:t>
            </a:r>
            <a:r>
              <a:rPr lang="nb-NO" sz="1600" baseline="-25000" dirty="0" err="1" smtClean="0"/>
              <a:t>int</a:t>
            </a:r>
            <a:r>
              <a:rPr lang="nb-NO" sz="1600" dirty="0" smtClean="0"/>
              <a:t> </a:t>
            </a:r>
            <a:r>
              <a:rPr lang="nb-NO" sz="1600" dirty="0"/>
              <a:t>= </a:t>
            </a:r>
            <a:r>
              <a:rPr lang="nb-NO" sz="1600" dirty="0" err="1"/>
              <a:t>dQ</a:t>
            </a:r>
            <a:r>
              <a:rPr lang="nb-NO" sz="1600" dirty="0"/>
              <a:t> – </a:t>
            </a:r>
            <a:r>
              <a:rPr lang="nb-NO" sz="1600" dirty="0" err="1"/>
              <a:t>dW</a:t>
            </a:r>
            <a:r>
              <a:rPr lang="nb-NO" sz="1600" dirty="0"/>
              <a:t> = </a:t>
            </a:r>
            <a:r>
              <a:rPr lang="nb-NO" sz="1600" dirty="0" err="1"/>
              <a:t>TdS</a:t>
            </a:r>
            <a:r>
              <a:rPr lang="nb-NO" sz="1600" dirty="0"/>
              <a:t> – </a:t>
            </a:r>
            <a:r>
              <a:rPr lang="nb-NO" sz="1600" dirty="0" err="1"/>
              <a:t>pdV</a:t>
            </a:r>
            <a:endParaRPr lang="nb-NO" sz="1600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6315" y="1590327"/>
            <a:ext cx="4824536" cy="2362185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9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Gibbs free energy,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endParaRPr lang="nb-NO" sz="2400" b="1" dirty="0" smtClean="0"/>
          </a:p>
          <a:p>
            <a:pPr marL="457200" indent="-457200">
              <a:lnSpc>
                <a:spcPts val="2500"/>
              </a:lnSpc>
            </a:pPr>
            <a:r>
              <a:rPr lang="nb-NO" dirty="0" smtClean="0">
                <a:solidFill>
                  <a:srgbClr val="3333FF"/>
                </a:solidFill>
              </a:rPr>
              <a:t>  - energy </a:t>
            </a:r>
            <a:r>
              <a:rPr lang="nb-NO" b="1" dirty="0" smtClean="0">
                <a:solidFill>
                  <a:srgbClr val="3333FF"/>
                </a:solidFill>
              </a:rPr>
              <a:t>in addition to</a:t>
            </a:r>
            <a:r>
              <a:rPr lang="nb-NO" dirty="0" smtClean="0">
                <a:solidFill>
                  <a:srgbClr val="3333FF"/>
                </a:solidFill>
              </a:rPr>
              <a:t> the internal energy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Definition: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– E</a:t>
            </a:r>
            <a:r>
              <a:rPr lang="nb-NO" sz="2000" b="1" baseline="-25000" dirty="0" smtClean="0"/>
              <a:t>int</a:t>
            </a:r>
            <a:r>
              <a:rPr lang="nb-NO" sz="2000" dirty="0" smtClean="0"/>
              <a:t>  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/>
              <a:t>                       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– (TS – pV)</a:t>
            </a:r>
          </a:p>
          <a:p>
            <a:pPr marL="457200" indent="-457200">
              <a:lnSpc>
                <a:spcPts val="3000"/>
              </a:lnSpc>
            </a:pPr>
            <a:r>
              <a:rPr lang="nb-NO" sz="2000" dirty="0" smtClean="0"/>
              <a:t>                  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=  E</a:t>
            </a:r>
            <a:r>
              <a:rPr lang="nb-NO" sz="2000" b="1" baseline="-25000" dirty="0" smtClean="0"/>
              <a:t>tot</a:t>
            </a:r>
            <a:r>
              <a:rPr lang="nb-NO" sz="2000" dirty="0" smtClean="0"/>
              <a:t> + pV – TS</a:t>
            </a:r>
            <a:endParaRPr lang="nb-NO" sz="2000" b="1" dirty="0" smtClean="0"/>
          </a:p>
          <a:p>
            <a:pPr marL="457200" indent="-457200">
              <a:lnSpc>
                <a:spcPts val="2500"/>
              </a:lnSpc>
            </a:pPr>
            <a:endParaRPr lang="nb-NO" sz="2000" b="1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ts val="800"/>
              </a:lnSpc>
            </a:pPr>
            <a:endParaRPr lang="nb-NO" sz="2000" b="1" dirty="0" smtClean="0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16200000">
            <a:off x="2326440" y="3015036"/>
            <a:ext cx="179474" cy="955069"/>
          </a:xfrm>
          <a:prstGeom prst="leftBrac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17736" y="3430694"/>
            <a:ext cx="1398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8000"/>
                </a:solidFill>
              </a:rPr>
              <a:t>enthalpy: </a:t>
            </a:r>
            <a:r>
              <a:rPr lang="nb-NO" sz="2200" b="1" dirty="0" smtClean="0">
                <a:solidFill>
                  <a:srgbClr val="008000"/>
                </a:solidFill>
              </a:rPr>
              <a:t>H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92551" y="5661248"/>
            <a:ext cx="295144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Some text books and articles </a:t>
            </a:r>
          </a:p>
          <a:p>
            <a:r>
              <a:rPr lang="nb-NO" dirty="0" smtClean="0"/>
              <a:t>seem to mix: </a:t>
            </a:r>
            <a:r>
              <a:rPr lang="nb-NO" sz="2000" dirty="0" smtClean="0">
                <a:solidFill>
                  <a:srgbClr val="FF0000"/>
                </a:solidFill>
              </a:rPr>
              <a:t>E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tot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and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E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int</a:t>
            </a:r>
            <a:r>
              <a:rPr lang="nb-NO" dirty="0" smtClean="0"/>
              <a:t> </a:t>
            </a:r>
          </a:p>
          <a:p>
            <a:pPr>
              <a:lnSpc>
                <a:spcPts val="3600"/>
              </a:lnSpc>
            </a:pPr>
            <a:r>
              <a:rPr lang="nb-NO" sz="2400" b="1" dirty="0" smtClean="0"/>
              <a:t>    Be aware !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21204" y="3070598"/>
            <a:ext cx="12155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=</a:t>
            </a:r>
            <a:r>
              <a:rPr lang="nb-NO" dirty="0">
                <a:solidFill>
                  <a:srgbClr val="FF0000"/>
                </a:solidFill>
              </a:rPr>
              <a:t>  </a:t>
            </a:r>
            <a:r>
              <a:rPr lang="nb-NO" sz="2200" b="1" dirty="0">
                <a:solidFill>
                  <a:srgbClr val="008000"/>
                </a:solidFill>
              </a:rPr>
              <a:t>H</a:t>
            </a:r>
            <a:r>
              <a:rPr lang="nb-NO" sz="2000" b="1" dirty="0">
                <a:solidFill>
                  <a:srgbClr val="FF0000"/>
                </a:solidFill>
              </a:rPr>
              <a:t> </a:t>
            </a:r>
            <a:r>
              <a:rPr lang="nb-NO" sz="2000" dirty="0"/>
              <a:t>–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/>
              <a:t>TS</a:t>
            </a:r>
            <a:endParaRPr lang="en-GB" sz="2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297981" y="988031"/>
            <a:ext cx="3528392" cy="1695336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3000"/>
              </a:lnSpc>
            </a:pPr>
            <a:r>
              <a:rPr lang="nb-NO" sz="2400" dirty="0" smtClean="0"/>
              <a:t>Chemical </a:t>
            </a:r>
            <a:r>
              <a:rPr lang="nb-NO" sz="2400" dirty="0" err="1" smtClean="0"/>
              <a:t>reaction</a:t>
            </a:r>
            <a:r>
              <a:rPr lang="nb-NO" sz="2400" dirty="0" smtClean="0"/>
              <a:t>:</a:t>
            </a:r>
          </a:p>
          <a:p>
            <a:pPr marL="457200" indent="-457200">
              <a:lnSpc>
                <a:spcPts val="3000"/>
              </a:lnSpc>
            </a:pPr>
            <a:r>
              <a:rPr lang="nb-NO" sz="2400" dirty="0" err="1" smtClean="0"/>
              <a:t>prod</a:t>
            </a:r>
            <a:r>
              <a:rPr lang="nb-NO" sz="2400" dirty="0" smtClean="0"/>
              <a:t> = </a:t>
            </a:r>
            <a:r>
              <a:rPr lang="nb-NO" sz="2400" dirty="0" err="1" smtClean="0"/>
              <a:t>reactants</a:t>
            </a:r>
            <a:endParaRPr lang="nb-NO" sz="2400" dirty="0" smtClean="0"/>
          </a:p>
          <a:p>
            <a:pPr marL="457200" indent="-457200">
              <a:lnSpc>
                <a:spcPts val="3000"/>
              </a:lnSpc>
            </a:pPr>
            <a:r>
              <a:rPr lang="nb-NO" sz="2400" dirty="0" smtClean="0"/>
              <a:t>At </a:t>
            </a:r>
            <a:r>
              <a:rPr lang="nb-NO" sz="2400" dirty="0" err="1" smtClean="0"/>
              <a:t>equilibrium</a:t>
            </a:r>
            <a:r>
              <a:rPr lang="nb-NO" sz="2400" dirty="0" smtClean="0"/>
              <a:t>:</a:t>
            </a:r>
          </a:p>
          <a:p>
            <a:pPr marL="457200" indent="-457200">
              <a:lnSpc>
                <a:spcPts val="3500"/>
              </a:lnSpc>
            </a:pP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nb-NO" sz="2400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dirty="0" smtClean="0">
                <a:solidFill>
                  <a:srgbClr val="FF0000"/>
                </a:solidFill>
              </a:rPr>
              <a:t>  </a:t>
            </a:r>
            <a:r>
              <a:rPr lang="nb-NO" sz="2400" dirty="0" smtClean="0"/>
              <a:t>=</a:t>
            </a:r>
            <a:r>
              <a:rPr lang="nb-NO" sz="2400" dirty="0" smtClean="0">
                <a:solidFill>
                  <a:srgbClr val="FF0000"/>
                </a:solidFill>
              </a:rPr>
              <a:t> 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baseline="-25000" dirty="0" smtClean="0">
                <a:solidFill>
                  <a:srgbClr val="3333FF"/>
                </a:solidFill>
              </a:rPr>
              <a:t>prod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–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3333FF"/>
                </a:solidFill>
              </a:rPr>
              <a:t>G</a:t>
            </a:r>
            <a:r>
              <a:rPr lang="nb-NO" sz="2400" baseline="-25000" dirty="0" smtClean="0">
                <a:solidFill>
                  <a:srgbClr val="3333FF"/>
                </a:solidFill>
              </a:rPr>
              <a:t>react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=  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8837" y="3286041"/>
            <a:ext cx="3583032" cy="1205458"/>
          </a:xfrm>
          <a:prstGeom prst="rect">
            <a:avLst/>
          </a:prstGeom>
          <a:solidFill>
            <a:srgbClr val="E1F4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>
                <a:solidFill>
                  <a:srgbClr val="3333FF"/>
                </a:solidFill>
              </a:rPr>
              <a:t>G</a:t>
            </a:r>
            <a:r>
              <a:rPr lang="nb-NO" sz="2400" dirty="0">
                <a:solidFill>
                  <a:srgbClr val="FF0000"/>
                </a:solidFill>
              </a:rPr>
              <a:t>  </a:t>
            </a:r>
            <a:r>
              <a:rPr lang="nb-NO" sz="2400" dirty="0"/>
              <a:t>=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2400" b="1" dirty="0" smtClean="0">
                <a:solidFill>
                  <a:srgbClr val="008000"/>
                </a:solidFill>
              </a:rPr>
              <a:t>H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– T</a:t>
            </a:r>
            <a:r>
              <a:rPr lang="nb-NO" sz="2400" dirty="0" smtClean="0">
                <a:latin typeface="Symbol" pitchFamily="18" charset="2"/>
              </a:rPr>
              <a:t>D</a:t>
            </a:r>
            <a:r>
              <a:rPr lang="nb-NO" sz="2400" b="1" dirty="0" smtClean="0"/>
              <a:t>S</a:t>
            </a:r>
            <a:r>
              <a:rPr lang="nb-NO" sz="2400" dirty="0" smtClean="0"/>
              <a:t> </a:t>
            </a:r>
            <a:r>
              <a:rPr lang="nb-NO" sz="2400" dirty="0"/>
              <a:t>=  </a:t>
            </a:r>
            <a:r>
              <a:rPr lang="nb-NO" sz="2400" dirty="0" smtClean="0"/>
              <a:t>0</a:t>
            </a:r>
          </a:p>
          <a:p>
            <a:pPr>
              <a:lnSpc>
                <a:spcPts val="4000"/>
              </a:lnSpc>
            </a:pPr>
            <a:r>
              <a:rPr lang="nb-NO" sz="2400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sz="2400" b="1" dirty="0">
                <a:solidFill>
                  <a:srgbClr val="008000"/>
                </a:solidFill>
              </a:rPr>
              <a:t>H</a:t>
            </a:r>
            <a:r>
              <a:rPr lang="nb-NO" sz="2400" b="1" dirty="0">
                <a:solidFill>
                  <a:srgbClr val="FF0000"/>
                </a:solidFill>
              </a:rPr>
              <a:t> </a:t>
            </a:r>
            <a:r>
              <a:rPr lang="nb-NO" sz="2400" b="1" dirty="0" smtClean="0">
                <a:solidFill>
                  <a:srgbClr val="FF0000"/>
                </a:solidFill>
              </a:rPr>
              <a:t> </a:t>
            </a:r>
            <a:r>
              <a:rPr lang="nb-NO" sz="2400" dirty="0" smtClean="0"/>
              <a:t>=  T</a:t>
            </a:r>
            <a:r>
              <a:rPr lang="nb-NO" sz="2400" dirty="0" smtClean="0">
                <a:latin typeface="Symbol" pitchFamily="18" charset="2"/>
              </a:rPr>
              <a:t>D</a:t>
            </a:r>
            <a:r>
              <a:rPr lang="nb-NO" sz="2400" b="1" dirty="0" smtClean="0"/>
              <a:t>S</a:t>
            </a:r>
            <a:r>
              <a:rPr lang="nb-NO" b="1" dirty="0" smtClean="0"/>
              <a:t> </a:t>
            </a:r>
            <a:r>
              <a:rPr lang="nb-NO" dirty="0" smtClean="0">
                <a:solidFill>
                  <a:srgbClr val="008000"/>
                </a:solidFill>
              </a:rPr>
              <a:t>  i.e. change in </a:t>
            </a:r>
            <a:r>
              <a:rPr lang="nb-NO" b="1" dirty="0" smtClean="0">
                <a:solidFill>
                  <a:srgbClr val="008000"/>
                </a:solidFill>
              </a:rPr>
              <a:t>heat </a:t>
            </a:r>
          </a:p>
          <a:p>
            <a:pPr>
              <a:lnSpc>
                <a:spcPts val="1800"/>
              </a:lnSpc>
            </a:pPr>
            <a:r>
              <a:rPr lang="nb-NO" b="1" dirty="0">
                <a:solidFill>
                  <a:srgbClr val="008000"/>
                </a:solidFill>
              </a:rPr>
              <a:t> </a:t>
            </a:r>
            <a:r>
              <a:rPr lang="nb-NO" b="1" dirty="0" smtClean="0">
                <a:solidFill>
                  <a:srgbClr val="008000"/>
                </a:solidFill>
              </a:rPr>
              <a:t>                           content</a:t>
            </a:r>
            <a:r>
              <a:rPr lang="nb-NO" dirty="0" smtClean="0">
                <a:solidFill>
                  <a:srgbClr val="008000"/>
                </a:solidFill>
              </a:rPr>
              <a:t> of reaction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90582" y="3450844"/>
            <a:ext cx="115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=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G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/>
              <a:t>+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/>
              <a:t>TS</a:t>
            </a:r>
            <a:endParaRPr lang="en-GB" sz="2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512" y="4307463"/>
            <a:ext cx="3596522" cy="1426031"/>
          </a:xfrm>
          <a:prstGeom prst="rect">
            <a:avLst/>
          </a:prstGeom>
          <a:solidFill>
            <a:srgbClr val="FFEB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2400"/>
              </a:lnSpc>
            </a:pPr>
            <a:r>
              <a:rPr lang="nb-NO" sz="2000" dirty="0" smtClean="0">
                <a:solidFill>
                  <a:srgbClr val="CC00CC"/>
                </a:solidFill>
              </a:rPr>
              <a:t>Helmholtz free energy, </a:t>
            </a:r>
            <a:r>
              <a:rPr lang="nb-NO" sz="2000" b="1" dirty="0" smtClean="0">
                <a:solidFill>
                  <a:srgbClr val="CC00CC"/>
                </a:solidFill>
              </a:rPr>
              <a:t>F</a:t>
            </a:r>
            <a:endParaRPr lang="nb-NO" sz="2000" dirty="0">
              <a:solidFill>
                <a:srgbClr val="CC00CC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b="1" dirty="0" smtClean="0">
                <a:solidFill>
                  <a:srgbClr val="CC00CC"/>
                </a:solidFill>
              </a:rPr>
              <a:t>F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= E</a:t>
            </a:r>
            <a:r>
              <a:rPr lang="nb-NO" baseline="-25000" dirty="0" smtClean="0"/>
              <a:t>tot</a:t>
            </a:r>
            <a:r>
              <a:rPr lang="nb-NO" dirty="0" smtClean="0"/>
              <a:t> </a:t>
            </a:r>
            <a:r>
              <a:rPr lang="nb-NO" dirty="0"/>
              <a:t>– </a:t>
            </a:r>
            <a:r>
              <a:rPr lang="nb-NO" dirty="0" smtClean="0"/>
              <a:t>TS  =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(</a:t>
            </a:r>
            <a:r>
              <a:rPr lang="nb-NO" b="1" dirty="0" smtClean="0">
                <a:solidFill>
                  <a:srgbClr val="3333FF"/>
                </a:solidFill>
              </a:rPr>
              <a:t>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dirty="0"/>
              <a:t>– pV + TS) – </a:t>
            </a:r>
            <a:r>
              <a:rPr lang="nb-NO" dirty="0" smtClean="0"/>
              <a:t>TS</a:t>
            </a:r>
          </a:p>
          <a:p>
            <a:pPr indent="-457200">
              <a:lnSpc>
                <a:spcPts val="2400"/>
              </a:lnSpc>
            </a:pPr>
            <a:r>
              <a:rPr lang="nb-NO" b="1" dirty="0">
                <a:solidFill>
                  <a:srgbClr val="CC00CC"/>
                </a:solidFill>
              </a:rPr>
              <a:t>F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/>
              <a:t>=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3333FF"/>
                </a:solidFill>
              </a:rPr>
              <a:t>G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– pV</a:t>
            </a:r>
          </a:p>
          <a:p>
            <a:pPr indent="-457200">
              <a:lnSpc>
                <a:spcPts val="1200"/>
              </a:lnSpc>
            </a:pPr>
            <a:endParaRPr lang="nb-NO" sz="800" b="1" dirty="0" smtClean="0">
              <a:solidFill>
                <a:srgbClr val="FF0000"/>
              </a:solidFill>
            </a:endParaRPr>
          </a:p>
          <a:p>
            <a:pPr indent="-457200">
              <a:lnSpc>
                <a:spcPts val="20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Gibbs free energy: </a:t>
            </a:r>
            <a:r>
              <a:rPr lang="nb-NO" sz="1600" b="1" dirty="0" smtClean="0">
                <a:solidFill>
                  <a:srgbClr val="3333FF"/>
                </a:solidFill>
              </a:rPr>
              <a:t>G</a:t>
            </a:r>
            <a:r>
              <a:rPr lang="nb-NO" sz="1600" dirty="0" smtClean="0"/>
              <a:t> </a:t>
            </a:r>
            <a:r>
              <a:rPr lang="nb-NO" sz="1600" dirty="0"/>
              <a:t>= </a:t>
            </a:r>
            <a:r>
              <a:rPr lang="nb-NO" sz="1600" b="1" dirty="0" smtClean="0">
                <a:solidFill>
                  <a:srgbClr val="CC00CC"/>
                </a:solidFill>
              </a:rPr>
              <a:t>F</a:t>
            </a:r>
            <a:r>
              <a:rPr lang="nb-NO" sz="1600" b="1" dirty="0" smtClean="0"/>
              <a:t> </a:t>
            </a:r>
            <a:r>
              <a:rPr lang="nb-NO" sz="1600" dirty="0" smtClean="0"/>
              <a:t>+ pV</a:t>
            </a:r>
            <a:endParaRPr lang="nb-NO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23706" y="3319118"/>
            <a:ext cx="1130242" cy="141332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/>
      <p:bldP spid="6" grpId="0"/>
      <p:bldP spid="7" grpId="0"/>
      <p:bldP spid="10" grpId="0" animBg="1"/>
      <p:bldP spid="8" grpId="0" animBg="1"/>
      <p:bldP spid="13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702" y="80667"/>
            <a:ext cx="2565767" cy="1002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Simple </a:t>
            </a:r>
            <a:r>
              <a:rPr lang="nb-NO" b="1" dirty="0" smtClean="0"/>
              <a:t>melting reaction</a:t>
            </a:r>
            <a:r>
              <a:rPr lang="nb-NO" dirty="0" smtClean="0"/>
              <a:t>:</a:t>
            </a:r>
          </a:p>
          <a:p>
            <a:r>
              <a:rPr lang="nb-NO" sz="2200" dirty="0" smtClean="0"/>
              <a:t>  SiO</a:t>
            </a:r>
            <a:r>
              <a:rPr lang="nb-NO" sz="2200" baseline="-25000" dirty="0" smtClean="0"/>
              <a:t>2</a:t>
            </a:r>
            <a:r>
              <a:rPr lang="nb-NO" sz="2200" dirty="0" smtClean="0"/>
              <a:t> =  SiO</a:t>
            </a:r>
            <a:r>
              <a:rPr lang="nb-NO" sz="2200" baseline="-25000" dirty="0" smtClean="0"/>
              <a:t>2</a:t>
            </a:r>
          </a:p>
          <a:p>
            <a:pPr>
              <a:lnSpc>
                <a:spcPts val="14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   solid          </a:t>
            </a:r>
            <a:r>
              <a:rPr lang="nb-NO" sz="1600" dirty="0" smtClean="0">
                <a:solidFill>
                  <a:srgbClr val="FF0000"/>
                </a:solidFill>
              </a:rPr>
              <a:t>melt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3333FF"/>
                </a:solidFill>
              </a:rPr>
              <a:t> (e.g. tridymite)  </a:t>
            </a:r>
            <a:endParaRPr lang="nb-NO" sz="1000" dirty="0">
              <a:solidFill>
                <a:srgbClr val="3333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32240" y="44624"/>
            <a:ext cx="2365643" cy="3442142"/>
            <a:chOff x="6611489" y="0"/>
            <a:chExt cx="2532511" cy="3538391"/>
          </a:xfrm>
        </p:grpSpPr>
        <p:pic>
          <p:nvPicPr>
            <p:cNvPr id="6" name="Picture 46" descr="Fig 5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11489" y="0"/>
              <a:ext cx="2532511" cy="3393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78357" y="3061337"/>
              <a:ext cx="178869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200" dirty="0" smtClean="0">
                  <a:solidFill>
                    <a:srgbClr val="3333FF"/>
                  </a:solidFill>
                </a:rPr>
                <a:t>Lowest energy level:    </a:t>
              </a:r>
              <a:r>
                <a:rPr lang="nb-NO" sz="1200" b="1" dirty="0" smtClean="0">
                  <a:solidFill>
                    <a:srgbClr val="3333FF"/>
                  </a:solidFill>
                </a:rPr>
                <a:t>greatest stability</a:t>
              </a:r>
              <a:endParaRPr lang="nb-NO" sz="1200" b="1" dirty="0">
                <a:solidFill>
                  <a:srgbClr val="3333FF"/>
                </a:solidFill>
              </a:endParaRPr>
            </a:p>
          </p:txBody>
        </p:sp>
      </p:grpSp>
      <p:pic>
        <p:nvPicPr>
          <p:cNvPr id="1026" name="Picture 2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" y="1914556"/>
            <a:ext cx="3382448" cy="22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3" y="3411714"/>
            <a:ext cx="3131698" cy="2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0" y="4471255"/>
            <a:ext cx="3382448" cy="22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pc\Dokumenter\Adobe-Illustr-figures\Experimental-PhaseRel\PhaseRel\Petrology-course\G-free energy-melt-soli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0" y="5975843"/>
            <a:ext cx="3139337" cy="2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16791" y="4221698"/>
            <a:ext cx="3660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In this case:</a:t>
            </a:r>
          </a:p>
          <a:p>
            <a:r>
              <a:rPr lang="nb-NO" sz="1600" dirty="0" smtClean="0"/>
              <a:t>Will the melting point (curve) </a:t>
            </a:r>
            <a:r>
              <a:rPr lang="nb-NO" sz="1600" b="1" dirty="0" smtClean="0"/>
              <a:t>increase or</a:t>
            </a:r>
          </a:p>
          <a:p>
            <a:r>
              <a:rPr lang="nb-NO" sz="1600" b="1" dirty="0" smtClean="0"/>
              <a:t>decrease</a:t>
            </a:r>
            <a:r>
              <a:rPr lang="nb-NO" sz="1600" dirty="0"/>
              <a:t> </a:t>
            </a:r>
            <a:r>
              <a:rPr lang="nb-NO" sz="1600" dirty="0" smtClean="0"/>
              <a:t>with increasing pressure?</a:t>
            </a:r>
            <a:endParaRPr lang="en-GB" sz="1600" dirty="0"/>
          </a:p>
        </p:txBody>
      </p:sp>
      <p:sp>
        <p:nvSpPr>
          <p:cNvPr id="29" name="Rectangle 28"/>
          <p:cNvSpPr/>
          <p:nvPr/>
        </p:nvSpPr>
        <p:spPr>
          <a:xfrm>
            <a:off x="5418113" y="5126238"/>
            <a:ext cx="2196622" cy="140431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926286" y="6430458"/>
            <a:ext cx="34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p</a:t>
            </a:r>
            <a:endParaRPr lang="en-GB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126350" y="5266199"/>
            <a:ext cx="36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T</a:t>
            </a:r>
            <a:endParaRPr lang="en-GB" b="1" dirty="0"/>
          </a:p>
        </p:txBody>
      </p:sp>
      <p:sp>
        <p:nvSpPr>
          <p:cNvPr id="31" name="Freeform 30"/>
          <p:cNvSpPr/>
          <p:nvPr/>
        </p:nvSpPr>
        <p:spPr>
          <a:xfrm>
            <a:off x="5423183" y="5266198"/>
            <a:ext cx="2180027" cy="1095675"/>
          </a:xfrm>
          <a:custGeom>
            <a:avLst/>
            <a:gdLst>
              <a:gd name="connsiteX0" fmla="*/ 0 w 2000992"/>
              <a:gd name="connsiteY0" fmla="*/ 890650 h 890650"/>
              <a:gd name="connsiteX1" fmla="*/ 587828 w 2000992"/>
              <a:gd name="connsiteY1" fmla="*/ 546265 h 890650"/>
              <a:gd name="connsiteX2" fmla="*/ 1407226 w 2000992"/>
              <a:gd name="connsiteY2" fmla="*/ 184068 h 890650"/>
              <a:gd name="connsiteX3" fmla="*/ 2000992 w 2000992"/>
              <a:gd name="connsiteY3" fmla="*/ 0 h 8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992" h="890650">
                <a:moveTo>
                  <a:pt x="0" y="890650"/>
                </a:moveTo>
                <a:cubicBezTo>
                  <a:pt x="176645" y="777339"/>
                  <a:pt x="353291" y="664029"/>
                  <a:pt x="587828" y="546265"/>
                </a:cubicBezTo>
                <a:cubicBezTo>
                  <a:pt x="822365" y="428501"/>
                  <a:pt x="1171699" y="275112"/>
                  <a:pt x="1407226" y="184068"/>
                </a:cubicBezTo>
                <a:cubicBezTo>
                  <a:pt x="1642753" y="93024"/>
                  <a:pt x="1821872" y="46512"/>
                  <a:pt x="20009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6617606" y="5803100"/>
            <a:ext cx="7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solid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70519" y="5218285"/>
            <a:ext cx="67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melt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6182" y="1770400"/>
            <a:ext cx="2423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  </a:t>
            </a:r>
            <a:r>
              <a:rPr lang="nb-NO" sz="2000" dirty="0" smtClean="0"/>
              <a:t>For each phase:</a:t>
            </a:r>
          </a:p>
          <a:p>
            <a:pPr>
              <a:lnSpc>
                <a:spcPts val="2400"/>
              </a:lnSpc>
            </a:pPr>
            <a:r>
              <a:rPr lang="nb-NO" b="1" dirty="0" smtClean="0"/>
              <a:t>  G</a:t>
            </a:r>
            <a:r>
              <a:rPr lang="nb-NO" dirty="0" smtClean="0"/>
              <a:t> = E</a:t>
            </a:r>
            <a:r>
              <a:rPr lang="nb-NO" baseline="-25000" dirty="0" smtClean="0"/>
              <a:t>tot </a:t>
            </a:r>
            <a:r>
              <a:rPr lang="nb-NO" dirty="0" smtClean="0"/>
              <a:t> +   pV  </a:t>
            </a:r>
            <a:r>
              <a:rPr lang="nb-NO" dirty="0" smtClean="0">
                <a:latin typeface="Symbol" panose="05050102010706020507" pitchFamily="18" charset="2"/>
              </a:rPr>
              <a:t>-</a:t>
            </a:r>
            <a:r>
              <a:rPr lang="nb-NO" dirty="0" smtClean="0"/>
              <a:t>  TS</a:t>
            </a:r>
          </a:p>
          <a:p>
            <a:pPr>
              <a:lnSpc>
                <a:spcPts val="2400"/>
              </a:lnSpc>
            </a:pPr>
            <a:r>
              <a:rPr lang="nb-NO" i="1" dirty="0" smtClean="0"/>
              <a:t>d</a:t>
            </a:r>
            <a:r>
              <a:rPr lang="nb-NO" b="1" dirty="0"/>
              <a:t>G</a:t>
            </a:r>
            <a:r>
              <a:rPr lang="nb-NO" dirty="0"/>
              <a:t> = E</a:t>
            </a:r>
            <a:r>
              <a:rPr lang="nb-NO" baseline="-25000" dirty="0"/>
              <a:t>tot</a:t>
            </a:r>
            <a:r>
              <a:rPr lang="nb-NO" dirty="0"/>
              <a:t> + </a:t>
            </a:r>
            <a:r>
              <a:rPr lang="nb-NO" dirty="0" smtClean="0">
                <a:latin typeface="Symbol" panose="05050102010706020507" pitchFamily="18" charset="2"/>
                <a:sym typeface="Symbol"/>
              </a:rPr>
              <a:t></a:t>
            </a:r>
            <a:r>
              <a:rPr lang="nb-NO" i="1" dirty="0"/>
              <a:t>d</a:t>
            </a:r>
            <a:r>
              <a:rPr lang="nb-NO" dirty="0" smtClean="0"/>
              <a:t>pV </a:t>
            </a:r>
            <a:r>
              <a:rPr lang="nb-NO" dirty="0">
                <a:latin typeface="Symbol" panose="05050102010706020507" pitchFamily="18" charset="2"/>
              </a:rPr>
              <a:t>-</a:t>
            </a:r>
            <a:r>
              <a:rPr lang="nb-NO" dirty="0"/>
              <a:t> </a:t>
            </a:r>
            <a:r>
              <a:rPr lang="nb-NO" dirty="0" smtClean="0">
                <a:sym typeface="Symbol"/>
              </a:rPr>
              <a:t></a:t>
            </a:r>
            <a:r>
              <a:rPr lang="nb-NO" i="1" dirty="0" smtClean="0"/>
              <a:t>d</a:t>
            </a:r>
            <a:r>
              <a:rPr lang="nb-NO" sz="400" i="1" dirty="0" smtClean="0"/>
              <a:t> </a:t>
            </a:r>
            <a:r>
              <a:rPr lang="nb-NO" dirty="0" smtClean="0"/>
              <a:t>TS</a:t>
            </a:r>
            <a:endParaRPr lang="nb-NO" dirty="0"/>
          </a:p>
        </p:txBody>
      </p:sp>
      <p:sp>
        <p:nvSpPr>
          <p:cNvPr id="18" name="TextBox 17"/>
          <p:cNvSpPr txBox="1"/>
          <p:nvPr/>
        </p:nvSpPr>
        <p:spPr>
          <a:xfrm>
            <a:off x="91926" y="1601123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Const. </a:t>
            </a:r>
            <a:r>
              <a:rPr lang="nb-NO" sz="1600" b="1" dirty="0" smtClean="0">
                <a:solidFill>
                  <a:srgbClr val="3333FF"/>
                </a:solidFill>
              </a:rPr>
              <a:t>p</a:t>
            </a:r>
            <a:endParaRPr lang="nb-NO" sz="1600" b="1" dirty="0">
              <a:solidFill>
                <a:srgbClr val="3333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85" y="420532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3333FF"/>
                </a:solidFill>
              </a:rPr>
              <a:t>Const. </a:t>
            </a:r>
            <a:r>
              <a:rPr lang="nb-NO" sz="1600" b="1" dirty="0" smtClean="0">
                <a:solidFill>
                  <a:srgbClr val="3333FF"/>
                </a:solidFill>
              </a:rPr>
              <a:t>T</a:t>
            </a:r>
            <a:endParaRPr lang="nb-NO" sz="1600" b="1" dirty="0">
              <a:solidFill>
                <a:srgbClr val="3333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73600" y="2443480"/>
            <a:ext cx="1410568" cy="28448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 animBg="1"/>
      <p:bldP spid="30" grpId="0"/>
      <p:bldP spid="37" grpId="0"/>
      <p:bldP spid="31" grpId="0" animBg="1"/>
      <p:bldP spid="41" grpId="0"/>
      <p:bldP spid="42" grpId="0"/>
      <p:bldP spid="2" grpId="0"/>
      <p:bldP spid="18" grpId="0"/>
      <p:bldP spid="19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92007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39" y="38686"/>
            <a:ext cx="64205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What </a:t>
            </a:r>
            <a:r>
              <a:rPr lang="nb-NO" sz="2000" b="1" dirty="0" err="1" smtClean="0">
                <a:solidFill>
                  <a:srgbClr val="3333FF"/>
                </a:solidFill>
              </a:rPr>
              <a:t>are</a:t>
            </a:r>
            <a:r>
              <a:rPr lang="nb-NO" sz="2000" b="1" dirty="0" smtClean="0">
                <a:solidFill>
                  <a:srgbClr val="3333FF"/>
                </a:solidFill>
              </a:rPr>
              <a:t> most </a:t>
            </a:r>
            <a:r>
              <a:rPr lang="nb-NO" sz="2000" b="1" dirty="0" err="1" smtClean="0">
                <a:solidFill>
                  <a:srgbClr val="3333FF"/>
                </a:solidFill>
              </a:rPr>
              <a:t>of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the</a:t>
            </a:r>
            <a:r>
              <a:rPr lang="nb-NO" sz="2000" b="1" dirty="0" smtClean="0">
                <a:solidFill>
                  <a:srgbClr val="3333FF"/>
                </a:solidFill>
              </a:rPr>
              <a:t> dark inclusions in these diamonds?</a:t>
            </a:r>
            <a:endParaRPr lang="en-GB" sz="2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87611" y="90767"/>
            <a:ext cx="6552852" cy="964367"/>
          </a:xfrm>
          <a:prstGeom prst="rect">
            <a:avLst/>
          </a:prstGeom>
          <a:solidFill>
            <a:srgbClr val="D9F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rgbClr val="0000FF"/>
                </a:solidFill>
              </a:rPr>
              <a:t>High-pressure adjustments of crystal </a:t>
            </a:r>
            <a:r>
              <a:rPr lang="nb-NO" sz="2000" dirty="0" smtClean="0">
                <a:solidFill>
                  <a:srgbClr val="0000FF"/>
                </a:solidFill>
              </a:rPr>
              <a:t>structures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ts val="2700"/>
              </a:lnSpc>
            </a:pP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- anions compressed more than cations  –  decreasing size difference</a:t>
            </a:r>
          </a:p>
          <a:p>
            <a:pPr>
              <a:lnSpc>
                <a:spcPts val="1700"/>
              </a:lnSpc>
            </a:pPr>
            <a:r>
              <a:rPr lang="nb-NO" dirty="0">
                <a:solidFill>
                  <a:srgbClr val="FF0000"/>
                </a:solidFill>
              </a:rPr>
              <a:t>           </a:t>
            </a:r>
            <a:r>
              <a:rPr lang="nb-NO" b="1" dirty="0">
                <a:solidFill>
                  <a:srgbClr val="FF0000"/>
                </a:solidFill>
              </a:rPr>
              <a:t>may</a:t>
            </a:r>
            <a:r>
              <a:rPr lang="nb-NO" dirty="0">
                <a:solidFill>
                  <a:srgbClr val="FF0000"/>
                </a:solidFill>
              </a:rPr>
              <a:t> lead to increasing coordination number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75" name="Line 14"/>
          <p:cNvSpPr>
            <a:spLocks noChangeShapeType="1"/>
          </p:cNvSpPr>
          <p:nvPr/>
        </p:nvSpPr>
        <p:spPr bwMode="auto">
          <a:xfrm flipV="1">
            <a:off x="442127" y="878575"/>
            <a:ext cx="310416" cy="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pic>
        <p:nvPicPr>
          <p:cNvPr id="1027" name="Picture 3" descr="M:\pc\Dokumenter\Adobe-Illustr-figures\Mineralogy\High-p-coord-Tetr-Oc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" y="1917690"/>
            <a:ext cx="3447357" cy="46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Mineralogy\High-p-coord-Tetr-Oc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42" y="4293096"/>
            <a:ext cx="2358024" cy="236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10" y="1238615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Crust and upper mantle</a:t>
            </a:r>
            <a:endParaRPr lang="nb-NO" dirty="0" smtClean="0"/>
          </a:p>
          <a:p>
            <a:r>
              <a:rPr lang="nb-NO" dirty="0" smtClean="0"/>
              <a:t>Si in 4-coord. (tetrahedral coord.)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645255" y="3369766"/>
            <a:ext cx="1941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Lower mantle</a:t>
            </a:r>
            <a:endParaRPr lang="nb-NO" dirty="0" smtClean="0"/>
          </a:p>
          <a:p>
            <a:r>
              <a:rPr lang="nb-NO" dirty="0" smtClean="0"/>
              <a:t>Si in 6-coord. </a:t>
            </a:r>
          </a:p>
          <a:p>
            <a:r>
              <a:rPr lang="nb-NO" dirty="0" smtClean="0"/>
              <a:t>(octahedral coord.)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 rot="424243">
            <a:off x="3992566" y="4098875"/>
            <a:ext cx="2609795" cy="1128390"/>
            <a:chOff x="3760442" y="3779082"/>
            <a:chExt cx="2609795" cy="1128390"/>
          </a:xfrm>
        </p:grpSpPr>
        <p:sp>
          <p:nvSpPr>
            <p:cNvPr id="3" name="Right Arrow 2"/>
            <p:cNvSpPr/>
            <p:nvPr/>
          </p:nvSpPr>
          <p:spPr>
            <a:xfrm rot="565496">
              <a:off x="3760442" y="3779082"/>
              <a:ext cx="2609795" cy="1128390"/>
            </a:xfrm>
            <a:prstGeom prst="rightArrow">
              <a:avLst/>
            </a:prstGeom>
            <a:solidFill>
              <a:srgbClr val="CCFFCC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 rot="565454">
              <a:off x="3777055" y="4095416"/>
              <a:ext cx="241925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200" dirty="0" smtClean="0">
                  <a:solidFill>
                    <a:srgbClr val="009900"/>
                  </a:solidFill>
                </a:rPr>
                <a:t>Increasing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p</a:t>
              </a:r>
              <a:r>
                <a:rPr lang="nb-NO" sz="2200" dirty="0" smtClean="0">
                  <a:solidFill>
                    <a:srgbClr val="009900"/>
                  </a:solidFill>
                </a:rPr>
                <a:t>, </a:t>
              </a:r>
              <a:r>
                <a:rPr lang="nb-NO" sz="2200" b="1" dirty="0" smtClean="0">
                  <a:solidFill>
                    <a:srgbClr val="009900"/>
                  </a:solidFill>
                </a:rPr>
                <a:t>depth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6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60325" y="39688"/>
            <a:ext cx="4956229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The aluminium </a:t>
            </a:r>
            <a:r>
              <a:rPr lang="nb-NO" sz="2800" dirty="0" err="1" smtClean="0">
                <a:solidFill>
                  <a:srgbClr val="3333FF"/>
                </a:solidFill>
              </a:rPr>
              <a:t>silicates</a:t>
            </a:r>
            <a:r>
              <a:rPr lang="nb-NO" sz="2800" dirty="0" smtClean="0">
                <a:solidFill>
                  <a:srgbClr val="3333FF"/>
                </a:solidFill>
              </a:rPr>
              <a:t>: </a:t>
            </a:r>
            <a:r>
              <a:rPr lang="nb-NO" sz="2800" dirty="0" err="1">
                <a:solidFill>
                  <a:srgbClr val="3333FF"/>
                </a:solidFill>
              </a:rPr>
              <a:t>Al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5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27088" y="765175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Kyanite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Triclinic</a:t>
            </a:r>
            <a:endParaRPr lang="en-GB" baseline="30000" dirty="0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588224" y="764704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Sillimanite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[4]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Orthorombic</a:t>
            </a:r>
            <a:endParaRPr lang="en-GB" baseline="30000" dirty="0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932363" y="5373688"/>
            <a:ext cx="23387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 smtClean="0"/>
              <a:t>Andalusite</a:t>
            </a:r>
            <a:r>
              <a:rPr lang="nb-NO" sz="2400" dirty="0" smtClean="0"/>
              <a:t>:</a:t>
            </a:r>
            <a:endParaRPr lang="nb-NO" sz="2400" dirty="0"/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Al</a:t>
            </a:r>
            <a:r>
              <a:rPr lang="nb-NO" sz="2800" baseline="30000" dirty="0">
                <a:solidFill>
                  <a:srgbClr val="3333FF"/>
                </a:solidFill>
              </a:rPr>
              <a:t>[6]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[5]</a:t>
            </a:r>
            <a:r>
              <a:rPr lang="nb-NO" sz="2800" baseline="300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Si </a:t>
            </a:r>
            <a:r>
              <a:rPr lang="nb-NO" sz="2800" dirty="0"/>
              <a:t>O</a:t>
            </a:r>
            <a:r>
              <a:rPr lang="nb-NO" sz="2800" baseline="-25000" dirty="0"/>
              <a:t>5</a:t>
            </a:r>
          </a:p>
          <a:p>
            <a:pPr>
              <a:lnSpc>
                <a:spcPct val="120000"/>
              </a:lnSpc>
            </a:pPr>
            <a:r>
              <a:rPr lang="nb-NO" dirty="0" err="1" smtClean="0"/>
              <a:t>Orthorombic</a:t>
            </a:r>
            <a:endParaRPr lang="en-GB" baseline="30000" dirty="0"/>
          </a:p>
        </p:txBody>
      </p:sp>
      <p:pic>
        <p:nvPicPr>
          <p:cNvPr id="6164" name="Picture 20" descr="ort-OJ-Alsil-s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133600"/>
            <a:ext cx="23479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21" descr="ort-OJ-Alsil-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88" y="4922838"/>
            <a:ext cx="24415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2" descr="ort-OJ-Alsil-k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92150"/>
            <a:ext cx="12541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7" name="Line 23"/>
          <p:cNvSpPr>
            <a:spLocks noChangeShapeType="1"/>
          </p:cNvSpPr>
          <p:nvPr/>
        </p:nvSpPr>
        <p:spPr bwMode="auto">
          <a:xfrm flipV="1">
            <a:off x="1116013" y="3500438"/>
            <a:ext cx="3600450" cy="300037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4716463" y="547688"/>
            <a:ext cx="1368425" cy="295275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4716463" y="3500438"/>
            <a:ext cx="3384550" cy="309721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598488" y="3074988"/>
            <a:ext cx="0" cy="1223962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98488" y="4298950"/>
            <a:ext cx="1150937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1309688" y="426085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9900"/>
                </a:solidFill>
              </a:rPr>
              <a:t>T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261938" y="30162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9900"/>
                </a:solidFill>
              </a:rPr>
              <a:t>p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25616" name="Text Box 31"/>
          <p:cNvSpPr txBox="1">
            <a:spLocks noChangeArrowheads="1"/>
          </p:cNvSpPr>
          <p:nvPr/>
        </p:nvSpPr>
        <p:spPr bwMode="auto">
          <a:xfrm>
            <a:off x="2555875" y="3114675"/>
            <a:ext cx="822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[6]</a:t>
            </a:r>
            <a:endParaRPr lang="en-GB" baseline="30000" dirty="0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195513" y="5516563"/>
            <a:ext cx="8223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FF9900"/>
                </a:solidFill>
              </a:rPr>
              <a:t>Al</a:t>
            </a:r>
            <a:r>
              <a:rPr lang="nb-NO" sz="2800" baseline="30000" dirty="0">
                <a:solidFill>
                  <a:srgbClr val="FF9900"/>
                </a:solidFill>
              </a:rPr>
              <a:t>[5]</a:t>
            </a:r>
            <a:endParaRPr lang="en-GB" baseline="30000" dirty="0"/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6588125" y="4292600"/>
            <a:ext cx="8223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>
                <a:solidFill>
                  <a:srgbClr val="FF9900"/>
                </a:solidFill>
              </a:rPr>
              <a:t>Al</a:t>
            </a:r>
            <a:r>
              <a:rPr lang="nb-NO" sz="2800" baseline="30000">
                <a:solidFill>
                  <a:srgbClr val="FF9900"/>
                </a:solidFill>
              </a:rPr>
              <a:t>[4]</a:t>
            </a:r>
            <a:endParaRPr lang="en-GB" baseline="30000"/>
          </a:p>
        </p:txBody>
      </p:sp>
      <p:sp>
        <p:nvSpPr>
          <p:cNvPr id="25619" name="Line 34"/>
          <p:cNvSpPr>
            <a:spLocks noChangeShapeType="1"/>
          </p:cNvSpPr>
          <p:nvPr/>
        </p:nvSpPr>
        <p:spPr bwMode="auto">
          <a:xfrm flipV="1">
            <a:off x="4716463" y="12684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5620" name="Text Box 35"/>
          <p:cNvSpPr txBox="1">
            <a:spLocks noChangeArrowheads="1"/>
          </p:cNvSpPr>
          <p:nvPr/>
        </p:nvSpPr>
        <p:spPr bwMode="auto">
          <a:xfrm>
            <a:off x="4673600" y="12303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 flipV="1">
            <a:off x="8791575" y="253047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8748713" y="2492375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4830763" y="505142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4787900" y="5013325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c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03703" y="3434016"/>
            <a:ext cx="483505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First </a:t>
            </a:r>
            <a:r>
              <a:rPr lang="nb-NO" dirty="0" err="1" smtClean="0">
                <a:solidFill>
                  <a:srgbClr val="008000"/>
                </a:solidFill>
                <a:cs typeface="Times New Roman" panose="02020603050405020304" pitchFamily="18" charset="0"/>
              </a:rPr>
              <a:t>law</a:t>
            </a: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:  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G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E + </a:t>
            </a:r>
            <a:r>
              <a:rPr lang="nb-NO" dirty="0" err="1">
                <a:solidFill>
                  <a:srgbClr val="008000"/>
                </a:solidFill>
              </a:rPr>
              <a:t>p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err="1">
                <a:solidFill>
                  <a:srgbClr val="008000"/>
                </a:solidFill>
              </a:rPr>
              <a:t>V</a:t>
            </a:r>
            <a:r>
              <a:rPr lang="nb-NO" dirty="0">
                <a:solidFill>
                  <a:srgbClr val="008000"/>
                </a:solidFill>
              </a:rPr>
              <a:t> – </a:t>
            </a:r>
            <a:r>
              <a:rPr lang="nb-NO" dirty="0" err="1">
                <a:solidFill>
                  <a:srgbClr val="008000"/>
                </a:solidFill>
              </a:rPr>
              <a:t>T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err="1">
                <a:solidFill>
                  <a:srgbClr val="008000"/>
                </a:solidFill>
              </a:rPr>
              <a:t>S</a:t>
            </a:r>
            <a:r>
              <a:rPr lang="nb-NO" dirty="0">
                <a:solidFill>
                  <a:srgbClr val="008000"/>
                </a:solidFill>
              </a:rPr>
              <a:t> = 0</a:t>
            </a:r>
          </a:p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                 D</a:t>
            </a:r>
            <a:r>
              <a:rPr lang="nb-NO" dirty="0" smtClean="0">
                <a:solidFill>
                  <a:srgbClr val="008000"/>
                </a:solidFill>
              </a:rPr>
              <a:t>G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E + (</a:t>
            </a:r>
            <a:r>
              <a:rPr lang="nb-NO" dirty="0" err="1">
                <a:solidFill>
                  <a:srgbClr val="008000"/>
                </a:solidFill>
              </a:rPr>
              <a:t>p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</a:rPr>
              <a:t>+dp</a:t>
            </a:r>
            <a:r>
              <a:rPr lang="nb-NO" dirty="0">
                <a:solidFill>
                  <a:srgbClr val="008000"/>
                </a:solidFill>
              </a:rPr>
              <a:t>)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V – (</a:t>
            </a:r>
            <a:r>
              <a:rPr lang="nb-NO" dirty="0" err="1">
                <a:solidFill>
                  <a:srgbClr val="008000"/>
                </a:solidFill>
              </a:rPr>
              <a:t>T</a:t>
            </a:r>
            <a:r>
              <a:rPr lang="nb-NO" baseline="-25000" dirty="0" err="1">
                <a:solidFill>
                  <a:srgbClr val="008000"/>
                </a:solidFill>
              </a:rPr>
              <a:t>1</a:t>
            </a:r>
            <a:r>
              <a:rPr lang="nb-NO" dirty="0" err="1">
                <a:solidFill>
                  <a:srgbClr val="008000"/>
                </a:solidFill>
              </a:rPr>
              <a:t>+dT</a:t>
            </a:r>
            <a:r>
              <a:rPr lang="nb-NO" dirty="0">
                <a:solidFill>
                  <a:srgbClr val="008000"/>
                </a:solidFill>
              </a:rPr>
              <a:t>)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 = 0</a:t>
            </a:r>
            <a:endParaRPr lang="en-US" dirty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716016" y="97445"/>
            <a:ext cx="3158237" cy="60016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 err="1" smtClean="0">
                <a:solidFill>
                  <a:srgbClr val="0000FF"/>
                </a:solidFill>
              </a:rPr>
              <a:t>Reaction</a:t>
            </a:r>
            <a:r>
              <a:rPr lang="nb-NO" sz="2000" dirty="0" smtClean="0">
                <a:solidFill>
                  <a:srgbClr val="0000FF"/>
                </a:solidFill>
              </a:rPr>
              <a:t>  </a:t>
            </a:r>
            <a:r>
              <a:rPr lang="nb-NO" sz="2000" dirty="0" err="1">
                <a:solidFill>
                  <a:srgbClr val="0000FF"/>
                </a:solidFill>
              </a:rPr>
              <a:t>Al</a:t>
            </a:r>
            <a:r>
              <a:rPr lang="nb-NO" sz="2000" baseline="-20000" dirty="0" err="1">
                <a:solidFill>
                  <a:srgbClr val="0000FF"/>
                </a:solidFill>
              </a:rPr>
              <a:t>2</a:t>
            </a:r>
            <a:r>
              <a:rPr lang="nb-NO" sz="2000" dirty="0" err="1">
                <a:solidFill>
                  <a:srgbClr val="0000FF"/>
                </a:solidFill>
              </a:rPr>
              <a:t>SiO</a:t>
            </a:r>
            <a:r>
              <a:rPr lang="nb-NO" sz="2000" baseline="-20000" dirty="0" err="1">
                <a:solidFill>
                  <a:srgbClr val="0000FF"/>
                </a:solidFill>
              </a:rPr>
              <a:t>5</a:t>
            </a:r>
            <a:r>
              <a:rPr lang="nb-NO" sz="2000" dirty="0">
                <a:solidFill>
                  <a:srgbClr val="0000FF"/>
                </a:solidFill>
              </a:rPr>
              <a:t> = </a:t>
            </a:r>
            <a:r>
              <a:rPr lang="nb-NO" sz="2000" dirty="0" err="1">
                <a:solidFill>
                  <a:srgbClr val="0000FF"/>
                </a:solidFill>
              </a:rPr>
              <a:t>Al</a:t>
            </a:r>
            <a:r>
              <a:rPr lang="nb-NO" sz="2000" baseline="-20000" dirty="0" err="1">
                <a:solidFill>
                  <a:srgbClr val="0000FF"/>
                </a:solidFill>
              </a:rPr>
              <a:t>2</a:t>
            </a:r>
            <a:r>
              <a:rPr lang="nb-NO" sz="2000" dirty="0" err="1">
                <a:solidFill>
                  <a:srgbClr val="0000FF"/>
                </a:solidFill>
              </a:rPr>
              <a:t>SiO</a:t>
            </a:r>
            <a:r>
              <a:rPr lang="nb-NO" sz="2000" baseline="-20000" dirty="0" err="1">
                <a:solidFill>
                  <a:srgbClr val="0000FF"/>
                </a:solidFill>
              </a:rPr>
              <a:t>5</a:t>
            </a:r>
            <a:endParaRPr lang="nb-NO" sz="2000" baseline="-20000" dirty="0">
              <a:solidFill>
                <a:srgbClr val="0000FF"/>
              </a:solidFill>
            </a:endParaRPr>
          </a:p>
          <a:p>
            <a:pPr>
              <a:lnSpc>
                <a:spcPct val="50000"/>
              </a:lnSpc>
            </a:pPr>
            <a:r>
              <a:rPr lang="nb-NO" sz="3000" dirty="0">
                <a:solidFill>
                  <a:srgbClr val="0000FF"/>
                </a:solidFill>
              </a:rPr>
              <a:t>  	 </a:t>
            </a:r>
            <a:r>
              <a:rPr lang="nb-NO" sz="3000" dirty="0" smtClean="0">
                <a:solidFill>
                  <a:srgbClr val="0000FF"/>
                </a:solidFill>
              </a:rPr>
              <a:t> </a:t>
            </a:r>
            <a:r>
              <a:rPr lang="nb-NO" sz="1400" dirty="0" smtClean="0"/>
              <a:t>andalusite         kyanite</a:t>
            </a:r>
            <a:endParaRPr lang="nb-NO" sz="1400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83859" y="1414143"/>
            <a:ext cx="3189287" cy="3529012"/>
          </a:xfrm>
          <a:prstGeom prst="rect">
            <a:avLst/>
          </a:prstGeom>
          <a:solidFill>
            <a:srgbClr val="EAEAEA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583859" y="1990405"/>
            <a:ext cx="3189287" cy="1943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2033246" y="3800155"/>
            <a:ext cx="17475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000" dirty="0" err="1" smtClean="0">
                <a:solidFill>
                  <a:srgbClr val="0000FF"/>
                </a:solidFill>
              </a:rPr>
              <a:t>andalusite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172821" y="1690368"/>
            <a:ext cx="13195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000" dirty="0" err="1" smtClean="0">
                <a:solidFill>
                  <a:srgbClr val="0000FF"/>
                </a:solidFill>
              </a:rPr>
              <a:t>kyanite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83809" y="1558605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/>
              <a:t>p</a:t>
            </a:r>
            <a:endParaRPr lang="en-US" sz="360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988096" y="4867649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/>
              <a:t>T</a:t>
            </a:r>
            <a:endParaRPr lang="en-US" sz="3600" dirty="0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83859" y="3357243"/>
            <a:ext cx="9286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512546" y="3357243"/>
            <a:ext cx="0" cy="1584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566396" y="3087368"/>
            <a:ext cx="1408113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1964984" y="3096893"/>
            <a:ext cx="0" cy="1847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60359" y="3114355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8000"/>
                </a:solidFill>
              </a:rPr>
              <a:t>p</a:t>
            </a:r>
            <a:r>
              <a:rPr lang="nb-NO" sz="2000" baseline="-25000" dirty="0">
                <a:solidFill>
                  <a:srgbClr val="008000"/>
                </a:solidFill>
              </a:rPr>
              <a:t>1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331922" y="4882005"/>
            <a:ext cx="427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008000"/>
                </a:solidFill>
              </a:rPr>
              <a:t>T</a:t>
            </a:r>
            <a:r>
              <a:rPr lang="nb-NO" sz="2000" baseline="-25000" dirty="0">
                <a:solidFill>
                  <a:srgbClr val="008000"/>
                </a:solidFill>
              </a:rPr>
              <a:t>1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33059" y="3048793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00CC00"/>
                </a:solidFill>
              </a:rPr>
              <a:t>dp</a:t>
            </a:r>
            <a:endParaRPr lang="en-US" sz="1600" dirty="0">
              <a:solidFill>
                <a:srgbClr val="00CC00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528421" y="4650869"/>
            <a:ext cx="4122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00CC00"/>
                </a:solidFill>
              </a:rPr>
              <a:t>dT</a:t>
            </a:r>
            <a:endParaRPr lang="en-US" sz="1600" dirty="0">
              <a:solidFill>
                <a:srgbClr val="00CC00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4716016" y="733803"/>
            <a:ext cx="337945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nb-NO" b="1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b="1" dirty="0">
                <a:solidFill>
                  <a:srgbClr val="0000FF"/>
                </a:solidFill>
              </a:rPr>
              <a:t>V</a:t>
            </a:r>
            <a:r>
              <a:rPr lang="nb-NO" dirty="0">
                <a:solidFill>
                  <a:srgbClr val="0000FF"/>
                </a:solidFill>
              </a:rPr>
              <a:t> = </a:t>
            </a:r>
            <a:r>
              <a:rPr lang="nb-NO" dirty="0" err="1" smtClean="0">
                <a:solidFill>
                  <a:srgbClr val="0000FF"/>
                </a:solidFill>
              </a:rPr>
              <a:t>V</a:t>
            </a:r>
            <a:r>
              <a:rPr lang="nb-NO" baseline="-25000" dirty="0" err="1" smtClean="0">
                <a:solidFill>
                  <a:srgbClr val="0000FF"/>
                </a:solidFill>
              </a:rPr>
              <a:t>prod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</a:rPr>
              <a:t>– </a:t>
            </a:r>
            <a:r>
              <a:rPr lang="nb-NO" dirty="0" err="1" smtClean="0">
                <a:solidFill>
                  <a:srgbClr val="0000FF"/>
                </a:solidFill>
              </a:rPr>
              <a:t>V</a:t>
            </a:r>
            <a:r>
              <a:rPr lang="nb-NO" baseline="-25000" dirty="0" err="1" smtClean="0">
                <a:solidFill>
                  <a:srgbClr val="0000FF"/>
                </a:solidFill>
              </a:rPr>
              <a:t>reactants</a:t>
            </a:r>
            <a:r>
              <a:rPr lang="nb-NO" dirty="0" smtClean="0">
                <a:solidFill>
                  <a:srgbClr val="0000FF"/>
                </a:solidFill>
              </a:rPr>
              <a:t>  =  V</a:t>
            </a:r>
            <a:r>
              <a:rPr lang="nb-NO" baseline="-25000" dirty="0" smtClean="0">
                <a:solidFill>
                  <a:srgbClr val="0000FF"/>
                </a:solidFill>
              </a:rPr>
              <a:t>ky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</a:rPr>
              <a:t>– </a:t>
            </a:r>
            <a:r>
              <a:rPr lang="nb-NO" dirty="0" smtClean="0">
                <a:solidFill>
                  <a:srgbClr val="0000FF"/>
                </a:solidFill>
              </a:rPr>
              <a:t>V</a:t>
            </a:r>
            <a:r>
              <a:rPr lang="nb-NO" baseline="-25000" dirty="0" smtClean="0">
                <a:solidFill>
                  <a:srgbClr val="0000FF"/>
                </a:solidFill>
              </a:rPr>
              <a:t>and</a:t>
            </a:r>
            <a:endParaRPr lang="nb-NO" dirty="0" smtClean="0">
              <a:solidFill>
                <a:srgbClr val="0000FF"/>
              </a:solidFill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nb-NO" dirty="0" smtClean="0">
                <a:solidFill>
                  <a:srgbClr val="9900FF"/>
                </a:solidFill>
              </a:rPr>
              <a:t>   positive </a:t>
            </a:r>
            <a:r>
              <a:rPr lang="nb-NO" b="1" dirty="0" smtClean="0">
                <a:solidFill>
                  <a:srgbClr val="9900FF"/>
                </a:solidFill>
              </a:rPr>
              <a:t>or </a:t>
            </a:r>
            <a:r>
              <a:rPr lang="nb-NO" dirty="0" smtClean="0">
                <a:solidFill>
                  <a:srgbClr val="9900FF"/>
                </a:solidFill>
              </a:rPr>
              <a:t>negative </a:t>
            </a:r>
            <a:r>
              <a:rPr lang="nb-NO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V? </a:t>
            </a:r>
            <a:endParaRPr lang="nb-NO" dirty="0">
              <a:solidFill>
                <a:srgbClr val="9900FF"/>
              </a:solidFill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nb-NO" dirty="0" smtClean="0">
                <a:solidFill>
                  <a:srgbClr val="9900FF"/>
                </a:solidFill>
              </a:rPr>
              <a:t>    and </a:t>
            </a:r>
            <a:r>
              <a:rPr lang="nb-NO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S ?  </a:t>
            </a:r>
            <a:endParaRPr lang="nb-NO" b="1" dirty="0">
              <a:solidFill>
                <a:srgbClr val="9900FF"/>
              </a:solidFill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4424322" y="6361408"/>
            <a:ext cx="459645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nb-NO" dirty="0" smtClean="0">
                <a:solidFill>
                  <a:srgbClr val="0000FF"/>
                </a:solidFill>
              </a:rPr>
              <a:t>negative </a:t>
            </a:r>
            <a:r>
              <a:rPr lang="nb-NO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00FF"/>
                </a:solidFill>
              </a:rPr>
              <a:t>V </a:t>
            </a:r>
            <a:r>
              <a:rPr lang="nb-NO" b="1" dirty="0" smtClean="0">
                <a:solidFill>
                  <a:srgbClr val="0000FF"/>
                </a:solidFill>
              </a:rPr>
              <a:t>and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00FF"/>
                </a:solidFill>
              </a:rPr>
              <a:t>S </a:t>
            </a:r>
            <a:r>
              <a:rPr lang="nb-NO" dirty="0" err="1" smtClean="0">
                <a:solidFill>
                  <a:srgbClr val="0000FF"/>
                </a:solidFill>
              </a:rPr>
              <a:t>gives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b="1" dirty="0" smtClean="0">
                <a:solidFill>
                  <a:srgbClr val="0000FF"/>
                </a:solidFill>
              </a:rPr>
              <a:t>positive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 err="1" smtClean="0">
                <a:solidFill>
                  <a:srgbClr val="0000FF"/>
                </a:solidFill>
              </a:rPr>
              <a:t>dp/dT-slope</a:t>
            </a:r>
            <a:endParaRPr lang="en-US" dirty="0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4990889" y="4207295"/>
            <a:ext cx="398859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400" dirty="0" smtClean="0"/>
              <a:t>Subtract the upper equation from the lower equation</a:t>
            </a:r>
            <a:endParaRPr lang="nb-NO" sz="1400" dirty="0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312707" y="2454517"/>
            <a:ext cx="3802231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dirty="0" smtClean="0"/>
              <a:t>Consider </a:t>
            </a:r>
            <a:r>
              <a:rPr lang="nb-NO" sz="1600" b="1" dirty="0" smtClean="0">
                <a:solidFill>
                  <a:srgbClr val="FF0000"/>
                </a:solidFill>
              </a:rPr>
              <a:t>two</a:t>
            </a:r>
            <a:r>
              <a:rPr lang="nb-NO" sz="1600" dirty="0" smtClean="0">
                <a:solidFill>
                  <a:srgbClr val="FF0000"/>
                </a:solidFill>
              </a:rPr>
              <a:t> points </a:t>
            </a:r>
            <a:r>
              <a:rPr lang="nb-NO" sz="1600" b="1" dirty="0" smtClean="0"/>
              <a:t>on</a:t>
            </a:r>
            <a:r>
              <a:rPr lang="nb-NO" sz="1600" dirty="0" smtClean="0"/>
              <a:t> the phase boundary:</a:t>
            </a:r>
          </a:p>
          <a:p>
            <a:pPr>
              <a:lnSpc>
                <a:spcPts val="2000"/>
              </a:lnSpc>
            </a:pPr>
            <a:r>
              <a:rPr lang="nb-NO" sz="1600" b="1" dirty="0" smtClean="0"/>
              <a:t>    </a:t>
            </a:r>
            <a:r>
              <a:rPr lang="nb-NO" sz="1600" b="1" dirty="0" err="1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b="1" dirty="0" err="1" smtClean="0">
                <a:solidFill>
                  <a:srgbClr val="008000"/>
                </a:solidFill>
              </a:rPr>
              <a:t>,T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dirty="0" smtClean="0"/>
              <a:t>  and  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 rot="5400000">
            <a:off x="6157515" y="3069576"/>
            <a:ext cx="311857" cy="319505"/>
          </a:xfrm>
          <a:prstGeom prst="rightArrow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268062" y="3361302"/>
            <a:ext cx="546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8000"/>
                </a:solidFill>
              </a:rPr>
              <a:t>p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8000"/>
                </a:solidFill>
              </a:rPr>
              <a:t>,T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endParaRPr lang="en-US" sz="1400" baseline="-25000" dirty="0">
              <a:solidFill>
                <a:srgbClr val="008000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719813" y="3077480"/>
            <a:ext cx="1168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008000"/>
                </a:solidFill>
              </a:rPr>
              <a:t>p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CC00"/>
                </a:solidFill>
              </a:rPr>
              <a:t>+dp</a:t>
            </a:r>
            <a:r>
              <a:rPr lang="nb-NO" sz="1400" dirty="0">
                <a:solidFill>
                  <a:srgbClr val="008000"/>
                </a:solidFill>
              </a:rPr>
              <a:t>, T</a:t>
            </a:r>
            <a:r>
              <a:rPr lang="nb-NO" sz="1400" baseline="-25000" dirty="0">
                <a:solidFill>
                  <a:srgbClr val="008000"/>
                </a:solidFill>
              </a:rPr>
              <a:t>1</a:t>
            </a:r>
            <a:r>
              <a:rPr lang="nb-NO" sz="1400" dirty="0">
                <a:solidFill>
                  <a:srgbClr val="00CC00"/>
                </a:solidFill>
              </a:rPr>
              <a:t>+dT</a:t>
            </a:r>
            <a:endParaRPr lang="en-US" sz="1400" baseline="-25000" dirty="0">
              <a:solidFill>
                <a:srgbClr val="00CC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72909" y="3025455"/>
            <a:ext cx="144462" cy="142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33171" y="3298505"/>
            <a:ext cx="144463" cy="142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477458" y="4895725"/>
            <a:ext cx="1937838" cy="138499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</a:rPr>
              <a:t>dp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V </a:t>
            </a:r>
            <a:r>
              <a:rPr lang="nb-NO" dirty="0" smtClean="0">
                <a:solidFill>
                  <a:srgbClr val="008000"/>
                </a:solidFill>
                <a:latin typeface="Symbol" panose="05050102010706020507" pitchFamily="18" charset="2"/>
              </a:rPr>
              <a:t>-</a:t>
            </a:r>
            <a:r>
              <a:rPr lang="nb-NO" dirty="0" smtClean="0">
                <a:solidFill>
                  <a:srgbClr val="008000"/>
                </a:solidFill>
              </a:rPr>
              <a:t> dT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S = 0 </a:t>
            </a:r>
          </a:p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008000"/>
                </a:solidFill>
              </a:rPr>
              <a:t>    dp</a:t>
            </a:r>
            <a:r>
              <a:rPr lang="nb-NO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 smtClean="0">
                <a:solidFill>
                  <a:srgbClr val="008000"/>
                </a:solidFill>
              </a:rPr>
              <a:t>V </a:t>
            </a:r>
            <a:r>
              <a:rPr lang="nb-NO" dirty="0">
                <a:solidFill>
                  <a:srgbClr val="008000"/>
                </a:solidFill>
              </a:rPr>
              <a:t>= dT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</a:t>
            </a:r>
          </a:p>
          <a:p>
            <a:pPr>
              <a:lnSpc>
                <a:spcPct val="120000"/>
              </a:lnSpc>
            </a:pPr>
            <a:r>
              <a:rPr lang="nb-NO" dirty="0">
                <a:solidFill>
                  <a:srgbClr val="008000"/>
                </a:solidFill>
              </a:rPr>
              <a:t>  </a:t>
            </a:r>
            <a:r>
              <a:rPr lang="nb-NO" dirty="0" smtClean="0">
                <a:solidFill>
                  <a:srgbClr val="008000"/>
                </a:solidFill>
              </a:rPr>
              <a:t>  dp/dT </a:t>
            </a:r>
            <a:r>
              <a:rPr lang="nb-NO" dirty="0">
                <a:solidFill>
                  <a:srgbClr val="008000"/>
                </a:solidFill>
              </a:rPr>
              <a:t>= 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S/</a:t>
            </a:r>
            <a:r>
              <a:rPr lang="nb-NO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nb-NO" dirty="0">
                <a:solidFill>
                  <a:srgbClr val="008000"/>
                </a:solidFill>
              </a:rPr>
              <a:t>V</a:t>
            </a:r>
          </a:p>
          <a:p>
            <a:pPr>
              <a:lnSpc>
                <a:spcPct val="120000"/>
              </a:lnSpc>
            </a:pPr>
            <a:r>
              <a:rPr lang="nb-NO" sz="1600" b="1" dirty="0" err="1" smtClean="0">
                <a:solidFill>
                  <a:srgbClr val="FF0000"/>
                </a:solidFill>
              </a:rPr>
              <a:t>Clayperon-equation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5988359" y="1390871"/>
            <a:ext cx="1904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b="1" dirty="0" smtClean="0">
                <a:solidFill>
                  <a:srgbClr val="0000FF"/>
                </a:solidFill>
              </a:rPr>
              <a:t>S</a:t>
            </a:r>
            <a:r>
              <a:rPr lang="nb-NO" dirty="0" smtClean="0">
                <a:solidFill>
                  <a:srgbClr val="0000FF"/>
                </a:solidFill>
              </a:rPr>
              <a:t> = S</a:t>
            </a:r>
            <a:r>
              <a:rPr lang="nb-NO" baseline="-25000" dirty="0" smtClean="0">
                <a:solidFill>
                  <a:srgbClr val="0000FF"/>
                </a:solidFill>
              </a:rPr>
              <a:t>ky</a:t>
            </a:r>
            <a:r>
              <a:rPr lang="nb-NO" dirty="0" smtClean="0">
                <a:solidFill>
                  <a:srgbClr val="0000FF"/>
                </a:solidFill>
              </a:rPr>
              <a:t> – S</a:t>
            </a:r>
            <a:r>
              <a:rPr lang="nb-NO" baseline="-25000" dirty="0" smtClean="0">
                <a:solidFill>
                  <a:srgbClr val="0000FF"/>
                </a:solidFill>
              </a:rPr>
              <a:t>and </a:t>
            </a:r>
            <a:r>
              <a:rPr lang="nb-NO" dirty="0" smtClean="0">
                <a:solidFill>
                  <a:srgbClr val="0000FF"/>
                </a:solidFill>
              </a:rPr>
              <a:t>&lt; </a:t>
            </a:r>
            <a:r>
              <a:rPr lang="nb-NO" dirty="0">
                <a:solidFill>
                  <a:srgbClr val="0000FF"/>
                </a:solidFill>
              </a:rPr>
              <a:t>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8260040" y="709083"/>
            <a:ext cx="521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&lt; </a:t>
            </a:r>
            <a:r>
              <a:rPr lang="nb-NO" sz="2000" b="1" dirty="0">
                <a:solidFill>
                  <a:srgbClr val="0000FF"/>
                </a:solidFill>
              </a:rPr>
              <a:t>0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75747" y="144946"/>
            <a:ext cx="3610797" cy="707886"/>
          </a:xfrm>
          <a:prstGeom prst="rect">
            <a:avLst/>
          </a:prstGeom>
          <a:solidFill>
            <a:srgbClr val="D9F1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The </a:t>
            </a:r>
            <a:r>
              <a:rPr lang="nb-NO" sz="2000" b="1" dirty="0" smtClean="0">
                <a:solidFill>
                  <a:srgbClr val="0000FF"/>
                </a:solidFill>
              </a:rPr>
              <a:t>Clapeyron</a:t>
            </a:r>
            <a:r>
              <a:rPr lang="nb-NO" sz="2000" dirty="0" smtClean="0">
                <a:solidFill>
                  <a:srgbClr val="0000FF"/>
                </a:solidFill>
              </a:rPr>
              <a:t> relation</a:t>
            </a:r>
            <a:r>
              <a:rPr lang="nb-NO" sz="2000" baseline="-20000" dirty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</a:rPr>
              <a:t>and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dp/dT-slopes of phase boundaries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6446377" y="2658395"/>
            <a:ext cx="13265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nb-NO" sz="1600" b="1" dirty="0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1</a:t>
            </a:r>
            <a:r>
              <a:rPr lang="nb-NO" sz="1600" dirty="0" smtClean="0">
                <a:solidFill>
                  <a:srgbClr val="00CC00"/>
                </a:solidFill>
              </a:rPr>
              <a:t>+dp</a:t>
            </a:r>
            <a:r>
              <a:rPr lang="nb-NO" sz="1600" b="1" dirty="0" smtClean="0">
                <a:solidFill>
                  <a:srgbClr val="008000"/>
                </a:solidFill>
              </a:rPr>
              <a:t>, </a:t>
            </a:r>
            <a:r>
              <a:rPr lang="nb-NO" sz="1600" b="1" dirty="0" err="1" smtClean="0">
                <a:solidFill>
                  <a:srgbClr val="008000"/>
                </a:solidFill>
              </a:rPr>
              <a:t>T</a:t>
            </a:r>
            <a:r>
              <a:rPr lang="nb-NO" sz="1600" b="1" baseline="-25000" dirty="0" err="1" smtClean="0">
                <a:solidFill>
                  <a:srgbClr val="008000"/>
                </a:solidFill>
              </a:rPr>
              <a:t>1</a:t>
            </a:r>
            <a:r>
              <a:rPr lang="nb-NO" sz="1600" dirty="0" err="1" smtClean="0">
                <a:solidFill>
                  <a:srgbClr val="00CC00"/>
                </a:solidFill>
              </a:rPr>
              <a:t>+dT</a:t>
            </a:r>
            <a:endParaRPr lang="en-US" sz="1600" dirty="0">
              <a:solidFill>
                <a:srgbClr val="00CC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397469" y="3597646"/>
            <a:ext cx="280047" cy="96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82974" y="3935808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97633" y="3643929"/>
            <a:ext cx="437911" cy="44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438502" y="3651069"/>
            <a:ext cx="470429" cy="37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17053" y="3953999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921634" y="3618285"/>
            <a:ext cx="278069" cy="88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86296" y="3985301"/>
            <a:ext cx="187420" cy="55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44720" y="3988673"/>
            <a:ext cx="218943" cy="76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5312707" y="2017161"/>
            <a:ext cx="3708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At the reaction boundary: </a:t>
            </a:r>
            <a:r>
              <a:rPr lang="nb-NO" sz="22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200" b="1" dirty="0" smtClean="0">
                <a:solidFill>
                  <a:srgbClr val="FF0000"/>
                </a:solidFill>
              </a:rPr>
              <a:t>G = 0</a:t>
            </a:r>
          </a:p>
        </p:txBody>
      </p:sp>
      <p:sp>
        <p:nvSpPr>
          <p:cNvPr id="41" name="Right Arrow 40"/>
          <p:cNvSpPr/>
          <p:nvPr/>
        </p:nvSpPr>
        <p:spPr>
          <a:xfrm rot="5400000">
            <a:off x="6241199" y="4495583"/>
            <a:ext cx="295853" cy="377006"/>
          </a:xfrm>
          <a:prstGeom prst="rightArrow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10" grpId="0" animBg="1"/>
      <p:bldP spid="25611" grpId="0" animBg="1"/>
      <p:bldP spid="25612" grpId="0" animBg="1"/>
      <p:bldP spid="25613" grpId="0" animBg="1"/>
      <p:bldP spid="25614" grpId="0"/>
      <p:bldP spid="25615" grpId="0"/>
      <p:bldP spid="25616" grpId="0"/>
      <p:bldP spid="25617" grpId="0"/>
      <p:bldP spid="26642" grpId="0"/>
      <p:bldP spid="25619" grpId="0"/>
      <p:bldP spid="25620" grpId="0"/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1" grpId="0"/>
      <p:bldP spid="53" grpId="0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9702" y="105003"/>
            <a:ext cx="4409605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Aluminium </a:t>
            </a:r>
            <a:r>
              <a:rPr lang="nb-NO" sz="2800" dirty="0" err="1" smtClean="0">
                <a:solidFill>
                  <a:srgbClr val="3333FF"/>
                </a:solidFill>
              </a:rPr>
              <a:t>silicates</a:t>
            </a:r>
            <a:r>
              <a:rPr lang="nb-NO" sz="2800" dirty="0" smtClean="0">
                <a:solidFill>
                  <a:srgbClr val="3333FF"/>
                </a:solidFill>
              </a:rPr>
              <a:t>: </a:t>
            </a:r>
            <a:r>
              <a:rPr lang="nb-NO" sz="2800" dirty="0" err="1">
                <a:solidFill>
                  <a:srgbClr val="3333FF"/>
                </a:solidFill>
              </a:rPr>
              <a:t>Al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SiO</a:t>
            </a:r>
            <a:r>
              <a:rPr lang="nb-NO" sz="2800" baseline="-25000" dirty="0" err="1">
                <a:solidFill>
                  <a:srgbClr val="3333FF"/>
                </a:solidFill>
              </a:rPr>
              <a:t>5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133828" y="1406223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Kyanite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Triclinic,</a:t>
            </a:r>
          </a:p>
          <a:p>
            <a:pPr>
              <a:lnSpc>
                <a:spcPts val="1600"/>
              </a:lnSpc>
            </a:pPr>
            <a:r>
              <a:rPr lang="nb-NO" sz="1400" b="1" dirty="0" smtClean="0"/>
              <a:t>D</a:t>
            </a:r>
            <a:r>
              <a:rPr lang="nb-NO" sz="1400" b="1" dirty="0"/>
              <a:t>: 3600 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841710" y="1596844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Sillimanite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[4]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Orthorombic, 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  </a:t>
            </a:r>
            <a:r>
              <a:rPr lang="nb-NO" sz="1400" b="1" dirty="0" smtClean="0"/>
              <a:t>3250 </a:t>
            </a:r>
            <a:r>
              <a:rPr lang="nb-NO" sz="1400" b="1" dirty="0"/>
              <a:t>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778628" y="2757178"/>
            <a:ext cx="1260089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smtClean="0">
                <a:solidFill>
                  <a:srgbClr val="3333FF"/>
                </a:solidFill>
              </a:rPr>
              <a:t>Andalusite</a:t>
            </a:r>
            <a:endParaRPr lang="nb-NO" sz="1600" b="1" dirty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/>
              <a:t>Al</a:t>
            </a:r>
            <a:r>
              <a:rPr lang="nb-NO" sz="1400" baseline="30000" dirty="0"/>
              <a:t>[6] </a:t>
            </a:r>
            <a:r>
              <a:rPr lang="nb-NO" sz="1400" dirty="0"/>
              <a:t>Al</a:t>
            </a:r>
            <a:r>
              <a:rPr lang="nb-NO" sz="1400" baseline="30000" dirty="0"/>
              <a:t>[5] </a:t>
            </a:r>
            <a:r>
              <a:rPr lang="nb-NO" sz="1400" dirty="0"/>
              <a:t>Si O</a:t>
            </a:r>
            <a:r>
              <a:rPr lang="nb-NO" sz="1400" baseline="-25000" dirty="0"/>
              <a:t>5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Orthorombic,</a:t>
            </a:r>
          </a:p>
          <a:p>
            <a:pPr>
              <a:lnSpc>
                <a:spcPts val="1600"/>
              </a:lnSpc>
            </a:pPr>
            <a:r>
              <a:rPr lang="nb-NO" sz="1400" dirty="0"/>
              <a:t>  </a:t>
            </a:r>
            <a:r>
              <a:rPr lang="nb-NO" sz="1400" b="1" dirty="0" smtClean="0"/>
              <a:t>3180 </a:t>
            </a:r>
            <a:r>
              <a:rPr lang="nb-NO" sz="1400" b="1" dirty="0"/>
              <a:t>kg/m</a:t>
            </a:r>
            <a:r>
              <a:rPr lang="nb-NO" sz="1400" b="1" baseline="30000" dirty="0"/>
              <a:t>3</a:t>
            </a:r>
            <a:endParaRPr lang="en-GB" sz="1400" b="1" baseline="30000" dirty="0"/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 flipV="1">
            <a:off x="3563887" y="2227263"/>
            <a:ext cx="1868537" cy="1558925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5" name="Line 10"/>
          <p:cNvSpPr>
            <a:spLocks noChangeShapeType="1"/>
          </p:cNvSpPr>
          <p:nvPr/>
        </p:nvSpPr>
        <p:spPr bwMode="auto">
          <a:xfrm flipV="1">
            <a:off x="5432425" y="764703"/>
            <a:ext cx="692150" cy="1462559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6" name="Line 11"/>
          <p:cNvSpPr>
            <a:spLocks noChangeShapeType="1"/>
          </p:cNvSpPr>
          <p:nvPr/>
        </p:nvSpPr>
        <p:spPr bwMode="auto">
          <a:xfrm>
            <a:off x="5432425" y="2227263"/>
            <a:ext cx="1645269" cy="1507527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7657" name="Line 12"/>
          <p:cNvSpPr>
            <a:spLocks noChangeShapeType="1"/>
          </p:cNvSpPr>
          <p:nvPr/>
        </p:nvSpPr>
        <p:spPr bwMode="auto">
          <a:xfrm flipV="1">
            <a:off x="3291075" y="993303"/>
            <a:ext cx="0" cy="30214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3291075" y="4014788"/>
            <a:ext cx="457397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7288748" y="3962855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T</a:t>
            </a:r>
            <a:endParaRPr lang="en-GB" sz="2400" b="1" dirty="0"/>
          </a:p>
        </p:txBody>
      </p:sp>
      <p:sp>
        <p:nvSpPr>
          <p:cNvPr id="27660" name="Text Box 15"/>
          <p:cNvSpPr txBox="1">
            <a:spLocks noChangeArrowheads="1"/>
          </p:cNvSpPr>
          <p:nvPr/>
        </p:nvSpPr>
        <p:spPr bwMode="auto">
          <a:xfrm>
            <a:off x="2981222" y="1126962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p</a:t>
            </a:r>
            <a:endParaRPr lang="en-GB" sz="2400" b="1" dirty="0"/>
          </a:p>
        </p:txBody>
      </p:sp>
      <p:sp>
        <p:nvSpPr>
          <p:cNvPr id="27661" name="Text Box 25"/>
          <p:cNvSpPr txBox="1">
            <a:spLocks noChangeArrowheads="1"/>
          </p:cNvSpPr>
          <p:nvPr/>
        </p:nvSpPr>
        <p:spPr bwMode="auto">
          <a:xfrm>
            <a:off x="3563888" y="4509120"/>
            <a:ext cx="2643672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3333FF"/>
                </a:solidFill>
              </a:rPr>
              <a:t>Al</a:t>
            </a:r>
            <a:r>
              <a:rPr lang="nb-NO" sz="2400" baseline="-25000" dirty="0" err="1">
                <a:solidFill>
                  <a:srgbClr val="3333FF"/>
                </a:solidFill>
              </a:rPr>
              <a:t>2</a:t>
            </a:r>
            <a:r>
              <a:rPr lang="nb-NO" sz="2400" dirty="0" err="1">
                <a:solidFill>
                  <a:srgbClr val="3333FF"/>
                </a:solidFill>
              </a:rPr>
              <a:t>SiO</a:t>
            </a:r>
            <a:r>
              <a:rPr lang="nb-NO" sz="2400" baseline="-25000" dirty="0" err="1">
                <a:solidFill>
                  <a:srgbClr val="3333FF"/>
                </a:solidFill>
              </a:rPr>
              <a:t>5</a:t>
            </a:r>
            <a:r>
              <a:rPr lang="nb-NO" sz="2400" dirty="0">
                <a:solidFill>
                  <a:srgbClr val="3333FF"/>
                </a:solidFill>
              </a:rPr>
              <a:t> = </a:t>
            </a:r>
            <a:r>
              <a:rPr lang="nb-NO" sz="2400" dirty="0" err="1">
                <a:solidFill>
                  <a:srgbClr val="3333FF"/>
                </a:solidFill>
              </a:rPr>
              <a:t>Al</a:t>
            </a:r>
            <a:r>
              <a:rPr lang="nb-NO" sz="2400" baseline="-25000" dirty="0" err="1">
                <a:solidFill>
                  <a:srgbClr val="3333FF"/>
                </a:solidFill>
              </a:rPr>
              <a:t>2</a:t>
            </a:r>
            <a:r>
              <a:rPr lang="nb-NO" sz="2400" dirty="0" err="1">
                <a:solidFill>
                  <a:srgbClr val="3333FF"/>
                </a:solidFill>
              </a:rPr>
              <a:t>SiO</a:t>
            </a:r>
            <a:r>
              <a:rPr lang="nb-NO" sz="2400" baseline="-25000" dirty="0" err="1">
                <a:solidFill>
                  <a:srgbClr val="3333FF"/>
                </a:solidFill>
              </a:rPr>
              <a:t>5</a:t>
            </a:r>
            <a:endParaRPr lang="nb-NO" sz="2400" baseline="-25000" dirty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andalusite</a:t>
            </a:r>
            <a:r>
              <a:rPr lang="nb-NO" dirty="0" smtClean="0">
                <a:solidFill>
                  <a:srgbClr val="3333FF"/>
                </a:solidFill>
              </a:rPr>
              <a:t>       </a:t>
            </a:r>
            <a:r>
              <a:rPr lang="nb-NO" dirty="0" err="1" smtClean="0">
                <a:solidFill>
                  <a:srgbClr val="3333FF"/>
                </a:solidFill>
              </a:rPr>
              <a:t>sillimannite</a:t>
            </a:r>
            <a:endParaRPr lang="nb-NO" dirty="0">
              <a:solidFill>
                <a:srgbClr val="3333FF"/>
              </a:solidFill>
            </a:endParaRPr>
          </a:p>
          <a:p>
            <a:endParaRPr lang="nb-NO" sz="800" dirty="0">
              <a:solidFill>
                <a:srgbClr val="3333FF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FF0000"/>
                </a:solidFill>
              </a:rPr>
              <a:t>V = </a:t>
            </a:r>
            <a:r>
              <a:rPr lang="nb-NO" sz="2400" dirty="0" err="1">
                <a:solidFill>
                  <a:srgbClr val="FF0000"/>
                </a:solidFill>
              </a:rPr>
              <a:t>V</a:t>
            </a:r>
            <a:r>
              <a:rPr lang="nb-NO" sz="2400" baseline="-25000" dirty="0" err="1">
                <a:solidFill>
                  <a:srgbClr val="FF0000"/>
                </a:solidFill>
              </a:rPr>
              <a:t>sill</a:t>
            </a:r>
            <a:r>
              <a:rPr lang="nb-NO" sz="2400" dirty="0">
                <a:solidFill>
                  <a:srgbClr val="FF0000"/>
                </a:solidFill>
              </a:rPr>
              <a:t> – </a:t>
            </a:r>
            <a:r>
              <a:rPr lang="nb-NO" sz="2400" dirty="0" smtClean="0">
                <a:solidFill>
                  <a:srgbClr val="FF0000"/>
                </a:solidFill>
              </a:rPr>
              <a:t>V</a:t>
            </a:r>
            <a:r>
              <a:rPr lang="nb-NO" sz="2400" baseline="-25000" dirty="0" smtClean="0">
                <a:solidFill>
                  <a:srgbClr val="FF0000"/>
                </a:solidFill>
              </a:rPr>
              <a:t>and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2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FF0000"/>
                </a:solidFill>
              </a:rPr>
              <a:t>S = </a:t>
            </a:r>
            <a:r>
              <a:rPr lang="nb-NO" sz="2400" dirty="0" err="1">
                <a:solidFill>
                  <a:srgbClr val="FF0000"/>
                </a:solidFill>
              </a:rPr>
              <a:t>S</a:t>
            </a:r>
            <a:r>
              <a:rPr lang="nb-NO" sz="2400" baseline="-25000" dirty="0" err="1">
                <a:solidFill>
                  <a:srgbClr val="FF0000"/>
                </a:solidFill>
              </a:rPr>
              <a:t>sill</a:t>
            </a:r>
            <a:r>
              <a:rPr lang="nb-NO" sz="2400" dirty="0">
                <a:solidFill>
                  <a:srgbClr val="FF0000"/>
                </a:solidFill>
              </a:rPr>
              <a:t> – </a:t>
            </a:r>
            <a:r>
              <a:rPr lang="nb-NO" sz="2400" dirty="0" smtClean="0">
                <a:solidFill>
                  <a:srgbClr val="FF0000"/>
                </a:solidFill>
              </a:rPr>
              <a:t>S</a:t>
            </a:r>
            <a:r>
              <a:rPr lang="nb-NO" sz="2400" baseline="-25000" dirty="0" smtClean="0">
                <a:solidFill>
                  <a:srgbClr val="FF0000"/>
                </a:solidFill>
              </a:rPr>
              <a:t>and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b-NO" sz="2000" dirty="0" smtClean="0">
                <a:solidFill>
                  <a:srgbClr val="9900FF"/>
                </a:solidFill>
              </a:rPr>
              <a:t>positive</a:t>
            </a:r>
            <a:r>
              <a:rPr lang="nb-NO" sz="2000" b="1" dirty="0" smtClean="0">
                <a:solidFill>
                  <a:srgbClr val="9900FF"/>
                </a:solidFill>
              </a:rPr>
              <a:t>?</a:t>
            </a:r>
            <a:r>
              <a:rPr lang="nb-NO" sz="2000" dirty="0" smtClean="0">
                <a:solidFill>
                  <a:srgbClr val="9900FF"/>
                </a:solidFill>
              </a:rPr>
              <a:t>  or  negative</a:t>
            </a:r>
            <a:r>
              <a:rPr lang="nb-NO" sz="2000" b="1" dirty="0" smtClean="0">
                <a:solidFill>
                  <a:srgbClr val="9900FF"/>
                </a:solidFill>
              </a:rPr>
              <a:t>?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endParaRPr lang="en-GB" sz="2000" dirty="0">
              <a:solidFill>
                <a:srgbClr val="9900FF"/>
              </a:solidFill>
            </a:endParaRPr>
          </a:p>
        </p:txBody>
      </p:sp>
      <p:sp>
        <p:nvSpPr>
          <p:cNvPr id="27662" name="Text Box 26"/>
          <p:cNvSpPr txBox="1">
            <a:spLocks noChangeArrowheads="1"/>
          </p:cNvSpPr>
          <p:nvPr/>
        </p:nvSpPr>
        <p:spPr bwMode="auto">
          <a:xfrm>
            <a:off x="6660232" y="5877272"/>
            <a:ext cx="2409634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FF0000"/>
                </a:solidFill>
              </a:rPr>
              <a:t>dp/dT</a:t>
            </a:r>
            <a:r>
              <a:rPr lang="nb-NO" sz="2400" dirty="0">
                <a:solidFill>
                  <a:srgbClr val="FF0000"/>
                </a:solidFill>
              </a:rPr>
              <a:t> = </a:t>
            </a: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 smtClean="0">
                <a:solidFill>
                  <a:srgbClr val="FF0000"/>
                </a:solidFill>
              </a:rPr>
              <a:t>S/</a:t>
            </a:r>
            <a:r>
              <a:rPr lang="nb-NO" sz="240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400" dirty="0" smtClean="0">
                <a:solidFill>
                  <a:srgbClr val="FF0000"/>
                </a:solidFill>
              </a:rPr>
              <a:t>V</a:t>
            </a:r>
          </a:p>
          <a:p>
            <a:r>
              <a:rPr lang="nb-NO" dirty="0" smtClean="0">
                <a:solidFill>
                  <a:srgbClr val="9900FF"/>
                </a:solidFill>
              </a:rPr>
              <a:t>positive</a:t>
            </a:r>
            <a:r>
              <a:rPr lang="nb-NO" b="1" dirty="0" smtClean="0">
                <a:solidFill>
                  <a:srgbClr val="9900FF"/>
                </a:solidFill>
              </a:rPr>
              <a:t>?</a:t>
            </a:r>
            <a:r>
              <a:rPr lang="nb-NO" dirty="0" smtClean="0">
                <a:solidFill>
                  <a:srgbClr val="9900FF"/>
                </a:solidFill>
              </a:rPr>
              <a:t>  or  negative</a:t>
            </a:r>
            <a:r>
              <a:rPr lang="nb-NO" b="1" dirty="0" smtClean="0">
                <a:solidFill>
                  <a:srgbClr val="9900FF"/>
                </a:solidFill>
              </a:rPr>
              <a:t>?</a:t>
            </a:r>
            <a:r>
              <a:rPr lang="nb-NO" dirty="0" smtClean="0">
                <a:solidFill>
                  <a:srgbClr val="9900FF"/>
                </a:solidFill>
              </a:rPr>
              <a:t> </a:t>
            </a:r>
            <a:endParaRPr lang="en-GB" dirty="0" smtClean="0">
              <a:solidFill>
                <a:srgbClr val="9900FF"/>
              </a:solidFill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5619502" y="5321300"/>
            <a:ext cx="588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&lt; 0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5583560" y="5765800"/>
            <a:ext cx="588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&gt; 0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2" grpId="0" animBg="1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Sylinder 1"/>
          <p:cNvSpPr txBox="1">
            <a:spLocks noChangeArrowheads="1"/>
          </p:cNvSpPr>
          <p:nvPr/>
        </p:nvSpPr>
        <p:spPr bwMode="auto">
          <a:xfrm>
            <a:off x="86593" y="66948"/>
            <a:ext cx="679865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General features </a:t>
            </a:r>
            <a:r>
              <a:rPr lang="nb-NO" sz="2400" dirty="0" err="1" smtClean="0">
                <a:solidFill>
                  <a:srgbClr val="3333FF"/>
                </a:solidFill>
              </a:rPr>
              <a:t>regarding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crystallisation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8675" name="TekstSylinder 2"/>
          <p:cNvSpPr txBox="1">
            <a:spLocks noChangeArrowheads="1"/>
          </p:cNvSpPr>
          <p:nvPr/>
        </p:nvSpPr>
        <p:spPr bwMode="auto">
          <a:xfrm>
            <a:off x="144463" y="742950"/>
            <a:ext cx="211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/>
              <a:t>What</a:t>
            </a:r>
            <a:r>
              <a:rPr lang="nb-NO" sz="2000" b="1" dirty="0" smtClean="0"/>
              <a:t> is </a:t>
            </a:r>
            <a:r>
              <a:rPr lang="nb-NO" sz="2000" b="1" dirty="0" err="1" smtClean="0"/>
              <a:t>melting</a:t>
            </a:r>
            <a:r>
              <a:rPr lang="nb-NO" sz="2000" b="1" dirty="0" smtClean="0"/>
              <a:t> </a:t>
            </a:r>
            <a:r>
              <a:rPr lang="nb-NO" sz="2000" b="1" dirty="0"/>
              <a:t>?</a:t>
            </a:r>
          </a:p>
        </p:txBody>
      </p:sp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2240321" y="768350"/>
            <a:ext cx="5230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Solid/ordered</a:t>
            </a:r>
            <a:r>
              <a:rPr lang="nb-NO" dirty="0" smtClean="0"/>
              <a:t>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lattice</a:t>
            </a:r>
            <a:r>
              <a:rPr lang="nb-NO" dirty="0" smtClean="0"/>
              <a:t> </a:t>
            </a:r>
            <a:r>
              <a:rPr lang="nb-NO" dirty="0" err="1" smtClean="0"/>
              <a:t>breaks</a:t>
            </a:r>
            <a:r>
              <a:rPr lang="nb-NO" dirty="0" smtClean="0"/>
              <a:t> </a:t>
            </a:r>
            <a:r>
              <a:rPr lang="nb-NO" dirty="0" err="1" smtClean="0"/>
              <a:t>down</a:t>
            </a:r>
            <a:r>
              <a:rPr lang="nb-NO" dirty="0" smtClean="0"/>
              <a:t> (”</a:t>
            </a:r>
            <a:r>
              <a:rPr lang="nb-NO" dirty="0" err="1" smtClean="0"/>
              <a:t>dissolves</a:t>
            </a:r>
            <a:r>
              <a:rPr lang="nb-NO" dirty="0" smtClean="0"/>
              <a:t>”)</a:t>
            </a:r>
            <a:endParaRPr lang="en-GB" dirty="0"/>
          </a:p>
        </p:txBody>
      </p:sp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181496" y="1362472"/>
            <a:ext cx="5223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What</a:t>
            </a:r>
            <a:r>
              <a:rPr lang="nb-NO" sz="2000" b="1" dirty="0" smtClean="0">
                <a:solidFill>
                  <a:srgbClr val="009900"/>
                </a:solidFill>
              </a:rPr>
              <a:t> is </a:t>
            </a:r>
            <a:r>
              <a:rPr lang="nb-NO" sz="2000" b="1" dirty="0" err="1" smtClean="0">
                <a:solidFill>
                  <a:srgbClr val="009900"/>
                </a:solidFill>
              </a:rPr>
              <a:t>required</a:t>
            </a:r>
            <a:r>
              <a:rPr lang="nb-NO" sz="2000" b="1" dirty="0" smtClean="0">
                <a:solidFill>
                  <a:srgbClr val="009900"/>
                </a:solidFill>
              </a:rPr>
              <a:t>?  </a:t>
            </a:r>
            <a:r>
              <a:rPr lang="nb-NO" sz="2000" dirty="0">
                <a:solidFill>
                  <a:srgbClr val="009900"/>
                </a:solidFill>
              </a:rPr>
              <a:t>(</a:t>
            </a:r>
            <a:r>
              <a:rPr lang="nb-NO" sz="2000" dirty="0" err="1" smtClean="0">
                <a:solidFill>
                  <a:srgbClr val="009900"/>
                </a:solidFill>
              </a:rPr>
              <a:t>Reaction</a:t>
            </a:r>
            <a:r>
              <a:rPr lang="nb-NO" sz="2000" dirty="0" smtClean="0">
                <a:solidFill>
                  <a:srgbClr val="009900"/>
                </a:solidFill>
              </a:rPr>
              <a:t>: </a:t>
            </a:r>
            <a:r>
              <a:rPr lang="nb-NO" sz="2000" dirty="0" err="1" smtClean="0">
                <a:solidFill>
                  <a:srgbClr val="009900"/>
                </a:solidFill>
              </a:rPr>
              <a:t>crystal</a:t>
            </a:r>
            <a:r>
              <a:rPr lang="nb-NO" sz="2000" dirty="0" smtClean="0">
                <a:solidFill>
                  <a:srgbClr val="009900"/>
                </a:solidFill>
              </a:rPr>
              <a:t> → melt)</a:t>
            </a:r>
            <a:endParaRPr lang="nb-NO" sz="2000" dirty="0">
              <a:solidFill>
                <a:srgbClr val="009900"/>
              </a:solidFill>
            </a:endParaRP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244251" y="1788517"/>
            <a:ext cx="4503156" cy="67710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heating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to T</a:t>
            </a:r>
            <a:r>
              <a:rPr lang="nb-NO" baseline="-25000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sz="2000" dirty="0">
                <a:solidFill>
                  <a:srgbClr val="009900"/>
                </a:solidFill>
              </a:rPr>
              <a:t>- </a:t>
            </a:r>
            <a:r>
              <a:rPr lang="nb-NO" sz="2000" b="1" dirty="0" smtClean="0">
                <a:solidFill>
                  <a:srgbClr val="009900"/>
                </a:solidFill>
              </a:rPr>
              <a:t>heat </a:t>
            </a:r>
            <a:r>
              <a:rPr lang="nb-NO" sz="2000" b="1" dirty="0" err="1" smtClean="0">
                <a:solidFill>
                  <a:srgbClr val="009900"/>
                </a:solidFill>
              </a:rPr>
              <a:t>of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fusion</a:t>
            </a:r>
            <a:r>
              <a:rPr lang="nb-NO" sz="2000" dirty="0" smtClean="0">
                <a:solidFill>
                  <a:srgbClr val="009900"/>
                </a:solidFill>
              </a:rPr>
              <a:t>, </a:t>
            </a:r>
            <a:r>
              <a:rPr lang="nb-NO" sz="2000" b="1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b="1" dirty="0" err="1" smtClean="0">
                <a:solidFill>
                  <a:srgbClr val="009900"/>
                </a:solidFill>
              </a:rPr>
              <a:t>H</a:t>
            </a:r>
            <a:r>
              <a:rPr lang="nb-NO" sz="2000" b="1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= 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E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+ </a:t>
            </a:r>
            <a:r>
              <a:rPr lang="nb-NO" sz="2000" dirty="0" err="1" smtClean="0">
                <a:solidFill>
                  <a:srgbClr val="009900"/>
                </a:solidFill>
              </a:rPr>
              <a:t>p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V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 </a:t>
            </a:r>
            <a:r>
              <a:rPr lang="nb-NO" sz="2000" b="1" dirty="0">
                <a:solidFill>
                  <a:srgbClr val="009900"/>
                </a:solidFill>
              </a:rPr>
              <a:t>&gt; 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9134" y="5829247"/>
            <a:ext cx="3096344" cy="83715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endParaRPr lang="nb-NO" sz="1600" dirty="0" smtClean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200" dirty="0" smtClean="0">
                <a:solidFill>
                  <a:srgbClr val="008000"/>
                </a:solidFill>
              </a:rPr>
              <a:t>(</a:t>
            </a:r>
            <a:r>
              <a:rPr lang="nb-NO" sz="1200" dirty="0" err="1" smtClean="0">
                <a:solidFill>
                  <a:srgbClr val="008000"/>
                </a:solidFill>
              </a:rPr>
              <a:t>Internal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energy</a:t>
            </a:r>
            <a:r>
              <a:rPr lang="nb-NO" sz="1200" dirty="0" smtClean="0">
                <a:solidFill>
                  <a:srgbClr val="008000"/>
                </a:solidFill>
              </a:rPr>
              <a:t> in </a:t>
            </a:r>
            <a:r>
              <a:rPr lang="nb-NO" sz="1200" dirty="0" err="1" smtClean="0">
                <a:solidFill>
                  <a:srgbClr val="008000"/>
                </a:solidFill>
              </a:rPr>
              <a:t>isolated</a:t>
            </a:r>
            <a:r>
              <a:rPr lang="nb-NO" sz="1200" dirty="0" smtClean="0">
                <a:solidFill>
                  <a:srgbClr val="008000"/>
                </a:solidFill>
              </a:rPr>
              <a:t> system is </a:t>
            </a:r>
            <a:r>
              <a:rPr lang="nb-NO" sz="1200" dirty="0" err="1" smtClean="0">
                <a:solidFill>
                  <a:srgbClr val="008000"/>
                </a:solidFill>
              </a:rPr>
              <a:t>constant</a:t>
            </a:r>
            <a:r>
              <a:rPr lang="nb-NO" sz="1200" dirty="0" smtClean="0">
                <a:solidFill>
                  <a:srgbClr val="008000"/>
                </a:solidFill>
              </a:rPr>
              <a:t>)</a:t>
            </a:r>
            <a:endParaRPr lang="nb-NO" sz="1200" dirty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dE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int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= </a:t>
            </a:r>
            <a:r>
              <a:rPr lang="nb-NO" sz="1600" dirty="0" err="1">
                <a:solidFill>
                  <a:srgbClr val="FF0000"/>
                </a:solidFill>
              </a:rPr>
              <a:t>dQ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dW</a:t>
            </a:r>
            <a:r>
              <a:rPr lang="nb-NO" sz="1600" dirty="0">
                <a:solidFill>
                  <a:srgbClr val="FF0000"/>
                </a:solidFill>
              </a:rPr>
              <a:t> = </a:t>
            </a:r>
            <a:r>
              <a:rPr lang="nb-NO" sz="1600" dirty="0" err="1">
                <a:solidFill>
                  <a:srgbClr val="FF0000"/>
                </a:solidFill>
              </a:rPr>
              <a:t>TdS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pdV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51920" y="5881569"/>
            <a:ext cx="4824536" cy="7848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nb-NO" sz="1600" dirty="0" err="1">
                <a:solidFill>
                  <a:srgbClr val="3333FF"/>
                </a:solidFill>
              </a:rPr>
              <a:t>Gibbs</a:t>
            </a:r>
            <a:r>
              <a:rPr lang="nb-NO" sz="1600" dirty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free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energy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700" dirty="0" smtClean="0"/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smtClean="0">
                <a:solidFill>
                  <a:srgbClr val="3333FF"/>
                </a:solidFill>
              </a:rPr>
              <a:t>in </a:t>
            </a:r>
            <a:r>
              <a:rPr lang="nb-NO" sz="1200" b="1" dirty="0" err="1" smtClean="0">
                <a:solidFill>
                  <a:srgbClr val="3333FF"/>
                </a:solidFill>
              </a:rPr>
              <a:t>addition</a:t>
            </a:r>
            <a:r>
              <a:rPr lang="nb-NO" sz="1200" b="1" dirty="0" smtClean="0">
                <a:solidFill>
                  <a:srgbClr val="3333FF"/>
                </a:solidFill>
              </a:rPr>
              <a:t> to </a:t>
            </a:r>
            <a:r>
              <a:rPr lang="nb-NO" sz="1200" dirty="0" err="1" smtClean="0">
                <a:solidFill>
                  <a:srgbClr val="3333FF"/>
                </a:solidFill>
              </a:rPr>
              <a:t>the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internal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endParaRPr lang="nb-NO" sz="1200" dirty="0">
              <a:solidFill>
                <a:srgbClr val="3333FF"/>
              </a:solidFill>
            </a:endParaRPr>
          </a:p>
          <a:p>
            <a:pPr marL="457200" indent="-457200"/>
            <a:r>
              <a:rPr lang="nb-NO" sz="1400" dirty="0" smtClean="0">
                <a:solidFill>
                  <a:srgbClr val="FF0000"/>
                </a:solidFill>
              </a:rPr>
              <a:t>Definition:  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b="1" dirty="0" err="1" smtClean="0">
                <a:solidFill>
                  <a:srgbClr val="FF0000"/>
                </a:solidFill>
              </a:rPr>
              <a:t>E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tot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+ </a:t>
            </a:r>
            <a:r>
              <a:rPr lang="nb-NO" sz="1400" b="1" dirty="0" err="1">
                <a:solidFill>
                  <a:srgbClr val="FF0000"/>
                </a:solidFill>
              </a:rPr>
              <a:t>pV</a:t>
            </a: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– TS  =  </a:t>
            </a:r>
            <a:r>
              <a:rPr lang="nb-NO" sz="1400" b="1" dirty="0">
                <a:solidFill>
                  <a:srgbClr val="FF0000"/>
                </a:solidFill>
              </a:rPr>
              <a:t>H </a:t>
            </a:r>
            <a:r>
              <a:rPr lang="nb-NO" sz="1400" dirty="0">
                <a:solidFill>
                  <a:srgbClr val="FF0000"/>
                </a:solidFill>
              </a:rPr>
              <a:t>– TS</a:t>
            </a:r>
          </a:p>
          <a:p>
            <a:pPr marL="457200" indent="-457200"/>
            <a:r>
              <a:rPr lang="nb-NO" sz="1400" dirty="0" smtClean="0"/>
              <a:t>At </a:t>
            </a:r>
            <a:r>
              <a:rPr lang="nb-NO" sz="1400" dirty="0" err="1" smtClean="0"/>
              <a:t>equilibrium</a:t>
            </a:r>
            <a:r>
              <a:rPr lang="nb-NO" sz="1400" dirty="0" smtClean="0"/>
              <a:t>: </a:t>
            </a:r>
            <a:r>
              <a:rPr lang="nb-NO" sz="1400" dirty="0" smtClean="0">
                <a:solidFill>
                  <a:srgbClr val="CC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prod</a:t>
            </a:r>
            <a:r>
              <a:rPr lang="nb-NO" sz="1400" dirty="0">
                <a:solidFill>
                  <a:srgbClr val="FF0000"/>
                </a:solidFill>
              </a:rPr>
              <a:t> –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react</a:t>
            </a:r>
            <a:r>
              <a:rPr lang="nb-NO" sz="1400" dirty="0">
                <a:solidFill>
                  <a:srgbClr val="FF0000"/>
                </a:solidFill>
              </a:rPr>
              <a:t> = 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Sylinder 1"/>
          <p:cNvSpPr txBox="1">
            <a:spLocks noChangeArrowheads="1"/>
          </p:cNvSpPr>
          <p:nvPr/>
        </p:nvSpPr>
        <p:spPr bwMode="auto">
          <a:xfrm>
            <a:off x="86593" y="66948"/>
            <a:ext cx="679865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General features </a:t>
            </a:r>
            <a:r>
              <a:rPr lang="nb-NO" sz="2400" dirty="0" err="1" smtClean="0">
                <a:solidFill>
                  <a:srgbClr val="3333FF"/>
                </a:solidFill>
              </a:rPr>
              <a:t>regarding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crystallisation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28675" name="TekstSylinder 2"/>
          <p:cNvSpPr txBox="1">
            <a:spLocks noChangeArrowheads="1"/>
          </p:cNvSpPr>
          <p:nvPr/>
        </p:nvSpPr>
        <p:spPr bwMode="auto">
          <a:xfrm>
            <a:off x="144463" y="742950"/>
            <a:ext cx="211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/>
              <a:t>What</a:t>
            </a:r>
            <a:r>
              <a:rPr lang="nb-NO" sz="2000" b="1" dirty="0" smtClean="0"/>
              <a:t> is </a:t>
            </a:r>
            <a:r>
              <a:rPr lang="nb-NO" sz="2000" b="1" dirty="0" err="1" smtClean="0"/>
              <a:t>melting</a:t>
            </a:r>
            <a:r>
              <a:rPr lang="nb-NO" sz="2000" b="1" dirty="0" smtClean="0"/>
              <a:t> </a:t>
            </a:r>
            <a:r>
              <a:rPr lang="nb-NO" sz="2000" b="1" dirty="0"/>
              <a:t>?</a:t>
            </a:r>
          </a:p>
        </p:txBody>
      </p:sp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2240321" y="768350"/>
            <a:ext cx="5230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Solid/ordered</a:t>
            </a:r>
            <a:r>
              <a:rPr lang="nb-NO" dirty="0" smtClean="0"/>
              <a:t> </a:t>
            </a:r>
            <a:r>
              <a:rPr lang="nb-NO" dirty="0" err="1" smtClean="0"/>
              <a:t>crystal</a:t>
            </a:r>
            <a:r>
              <a:rPr lang="nb-NO" dirty="0" smtClean="0"/>
              <a:t> </a:t>
            </a:r>
            <a:r>
              <a:rPr lang="nb-NO" dirty="0" err="1" smtClean="0"/>
              <a:t>lattice</a:t>
            </a:r>
            <a:r>
              <a:rPr lang="nb-NO" dirty="0" smtClean="0"/>
              <a:t> </a:t>
            </a:r>
            <a:r>
              <a:rPr lang="nb-NO" dirty="0" err="1" smtClean="0"/>
              <a:t>breaks</a:t>
            </a:r>
            <a:r>
              <a:rPr lang="nb-NO" dirty="0" smtClean="0"/>
              <a:t> </a:t>
            </a:r>
            <a:r>
              <a:rPr lang="nb-NO" dirty="0" err="1" smtClean="0"/>
              <a:t>down</a:t>
            </a:r>
            <a:r>
              <a:rPr lang="nb-NO" dirty="0" smtClean="0"/>
              <a:t> (”</a:t>
            </a:r>
            <a:r>
              <a:rPr lang="nb-NO" dirty="0" err="1" smtClean="0"/>
              <a:t>dissolves</a:t>
            </a:r>
            <a:r>
              <a:rPr lang="nb-NO" dirty="0" smtClean="0"/>
              <a:t>”)</a:t>
            </a:r>
            <a:endParaRPr lang="en-GB" dirty="0"/>
          </a:p>
        </p:txBody>
      </p:sp>
      <p:sp>
        <p:nvSpPr>
          <p:cNvPr id="5" name="TekstSylinder 4"/>
          <p:cNvSpPr txBox="1">
            <a:spLocks noChangeArrowheads="1"/>
          </p:cNvSpPr>
          <p:nvPr/>
        </p:nvSpPr>
        <p:spPr bwMode="auto">
          <a:xfrm>
            <a:off x="181496" y="1362472"/>
            <a:ext cx="52232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009900"/>
                </a:solidFill>
              </a:rPr>
              <a:t>What</a:t>
            </a:r>
            <a:r>
              <a:rPr lang="nb-NO" sz="2000" b="1" dirty="0" smtClean="0">
                <a:solidFill>
                  <a:srgbClr val="009900"/>
                </a:solidFill>
              </a:rPr>
              <a:t> is </a:t>
            </a:r>
            <a:r>
              <a:rPr lang="nb-NO" sz="2000" b="1" dirty="0" err="1" smtClean="0">
                <a:solidFill>
                  <a:srgbClr val="009900"/>
                </a:solidFill>
              </a:rPr>
              <a:t>required</a:t>
            </a:r>
            <a:r>
              <a:rPr lang="nb-NO" sz="2000" b="1" dirty="0" smtClean="0">
                <a:solidFill>
                  <a:srgbClr val="009900"/>
                </a:solidFill>
              </a:rPr>
              <a:t>?  </a:t>
            </a:r>
            <a:r>
              <a:rPr lang="nb-NO" sz="2000" dirty="0">
                <a:solidFill>
                  <a:srgbClr val="009900"/>
                </a:solidFill>
              </a:rPr>
              <a:t>(</a:t>
            </a:r>
            <a:r>
              <a:rPr lang="nb-NO" sz="2000" dirty="0" err="1" smtClean="0">
                <a:solidFill>
                  <a:srgbClr val="009900"/>
                </a:solidFill>
              </a:rPr>
              <a:t>Reaction</a:t>
            </a:r>
            <a:r>
              <a:rPr lang="nb-NO" sz="2000" dirty="0" smtClean="0">
                <a:solidFill>
                  <a:srgbClr val="009900"/>
                </a:solidFill>
              </a:rPr>
              <a:t>: </a:t>
            </a:r>
            <a:r>
              <a:rPr lang="nb-NO" sz="2000" dirty="0" err="1" smtClean="0">
                <a:solidFill>
                  <a:srgbClr val="009900"/>
                </a:solidFill>
              </a:rPr>
              <a:t>crystal</a:t>
            </a:r>
            <a:r>
              <a:rPr lang="nb-NO" sz="2000" dirty="0" smtClean="0">
                <a:solidFill>
                  <a:srgbClr val="009900"/>
                </a:solidFill>
              </a:rPr>
              <a:t> → melt)</a:t>
            </a:r>
            <a:endParaRPr lang="nb-NO" sz="2000" dirty="0">
              <a:solidFill>
                <a:srgbClr val="009900"/>
              </a:solidFill>
            </a:endParaRPr>
          </a:p>
        </p:txBody>
      </p:sp>
      <p:sp>
        <p:nvSpPr>
          <p:cNvPr id="6" name="TekstSylinder 5"/>
          <p:cNvSpPr txBox="1">
            <a:spLocks noChangeArrowheads="1"/>
          </p:cNvSpPr>
          <p:nvPr/>
        </p:nvSpPr>
        <p:spPr bwMode="auto">
          <a:xfrm>
            <a:off x="244251" y="1788517"/>
            <a:ext cx="4503156" cy="67710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heating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to T</a:t>
            </a:r>
            <a:r>
              <a:rPr lang="nb-NO" baseline="-25000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sz="2000" dirty="0">
                <a:solidFill>
                  <a:srgbClr val="009900"/>
                </a:solidFill>
              </a:rPr>
              <a:t>- </a:t>
            </a:r>
            <a:r>
              <a:rPr lang="nb-NO" sz="2000" b="1" dirty="0" smtClean="0">
                <a:solidFill>
                  <a:srgbClr val="009900"/>
                </a:solidFill>
              </a:rPr>
              <a:t>heat </a:t>
            </a:r>
            <a:r>
              <a:rPr lang="nb-NO" sz="2000" b="1" dirty="0" err="1" smtClean="0">
                <a:solidFill>
                  <a:srgbClr val="009900"/>
                </a:solidFill>
              </a:rPr>
              <a:t>of</a:t>
            </a:r>
            <a:r>
              <a:rPr lang="nb-NO" sz="2000" b="1" dirty="0" smtClean="0">
                <a:solidFill>
                  <a:srgbClr val="009900"/>
                </a:solidFill>
              </a:rPr>
              <a:t> </a:t>
            </a:r>
            <a:r>
              <a:rPr lang="nb-NO" sz="2000" b="1" dirty="0" err="1" smtClean="0">
                <a:solidFill>
                  <a:srgbClr val="009900"/>
                </a:solidFill>
              </a:rPr>
              <a:t>fusion</a:t>
            </a:r>
            <a:r>
              <a:rPr lang="nb-NO" sz="2000" dirty="0" smtClean="0">
                <a:solidFill>
                  <a:srgbClr val="009900"/>
                </a:solidFill>
              </a:rPr>
              <a:t>, </a:t>
            </a:r>
            <a:r>
              <a:rPr lang="nb-NO" sz="2000" b="1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b="1" dirty="0" err="1" smtClean="0">
                <a:solidFill>
                  <a:srgbClr val="009900"/>
                </a:solidFill>
              </a:rPr>
              <a:t>H</a:t>
            </a:r>
            <a:r>
              <a:rPr lang="nb-NO" sz="2000" b="1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= 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E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+ </a:t>
            </a:r>
            <a:r>
              <a:rPr lang="nb-NO" sz="2000" dirty="0" err="1" smtClean="0">
                <a:solidFill>
                  <a:srgbClr val="009900"/>
                </a:solidFill>
              </a:rPr>
              <a:t>p</a:t>
            </a:r>
            <a:r>
              <a:rPr lang="nb-NO" sz="20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000" dirty="0" err="1" smtClean="0">
                <a:solidFill>
                  <a:srgbClr val="009900"/>
                </a:solidFill>
              </a:rPr>
              <a:t>V</a:t>
            </a:r>
            <a:r>
              <a:rPr lang="nb-NO" sz="20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000" dirty="0" smtClean="0">
                <a:solidFill>
                  <a:srgbClr val="009900"/>
                </a:solidFill>
              </a:rPr>
              <a:t>  </a:t>
            </a:r>
            <a:r>
              <a:rPr lang="nb-NO" sz="2000" b="1" dirty="0">
                <a:solidFill>
                  <a:srgbClr val="009900"/>
                </a:solidFill>
              </a:rPr>
              <a:t>&gt; 0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9134" y="5829247"/>
            <a:ext cx="3096344" cy="83715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First </a:t>
            </a:r>
            <a:r>
              <a:rPr lang="nb-NO" sz="1600" dirty="0" err="1" smtClean="0">
                <a:solidFill>
                  <a:srgbClr val="008000"/>
                </a:solidFill>
              </a:rPr>
              <a:t>law</a:t>
            </a:r>
            <a:endParaRPr lang="nb-NO" sz="1600" dirty="0" smtClean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200" dirty="0" smtClean="0">
                <a:solidFill>
                  <a:srgbClr val="008000"/>
                </a:solidFill>
              </a:rPr>
              <a:t>(</a:t>
            </a:r>
            <a:r>
              <a:rPr lang="nb-NO" sz="1200" dirty="0" err="1" smtClean="0">
                <a:solidFill>
                  <a:srgbClr val="008000"/>
                </a:solidFill>
              </a:rPr>
              <a:t>Internal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energy</a:t>
            </a:r>
            <a:r>
              <a:rPr lang="nb-NO" sz="1200" dirty="0" smtClean="0">
                <a:solidFill>
                  <a:srgbClr val="008000"/>
                </a:solidFill>
              </a:rPr>
              <a:t> in </a:t>
            </a:r>
            <a:r>
              <a:rPr lang="nb-NO" sz="1200" dirty="0" err="1" smtClean="0">
                <a:solidFill>
                  <a:srgbClr val="008000"/>
                </a:solidFill>
              </a:rPr>
              <a:t>isolated</a:t>
            </a:r>
            <a:r>
              <a:rPr lang="nb-NO" sz="1200" dirty="0" smtClean="0">
                <a:solidFill>
                  <a:srgbClr val="008000"/>
                </a:solidFill>
              </a:rPr>
              <a:t> system is </a:t>
            </a:r>
            <a:r>
              <a:rPr lang="nb-NO" sz="1200" dirty="0" err="1" smtClean="0">
                <a:solidFill>
                  <a:srgbClr val="008000"/>
                </a:solidFill>
              </a:rPr>
              <a:t>constant</a:t>
            </a:r>
            <a:r>
              <a:rPr lang="nb-NO" sz="1200" dirty="0" smtClean="0">
                <a:solidFill>
                  <a:srgbClr val="008000"/>
                </a:solidFill>
              </a:rPr>
              <a:t>)</a:t>
            </a:r>
            <a:endParaRPr lang="nb-NO" sz="1200" dirty="0">
              <a:solidFill>
                <a:srgbClr val="008000"/>
              </a:solidFill>
            </a:endParaRPr>
          </a:p>
          <a:p>
            <a:pPr marL="457200" indent="-457200">
              <a:lnSpc>
                <a:spcPct val="1100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dE</a:t>
            </a:r>
            <a:r>
              <a:rPr lang="nb-NO" sz="1600" baseline="-25000" dirty="0" err="1" smtClean="0">
                <a:solidFill>
                  <a:srgbClr val="FF0000"/>
                </a:solidFill>
              </a:rPr>
              <a:t>int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= </a:t>
            </a:r>
            <a:r>
              <a:rPr lang="nb-NO" sz="1600" dirty="0" err="1">
                <a:solidFill>
                  <a:srgbClr val="FF0000"/>
                </a:solidFill>
              </a:rPr>
              <a:t>dQ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dW</a:t>
            </a:r>
            <a:r>
              <a:rPr lang="nb-NO" sz="1600" dirty="0">
                <a:solidFill>
                  <a:srgbClr val="FF0000"/>
                </a:solidFill>
              </a:rPr>
              <a:t> = </a:t>
            </a:r>
            <a:r>
              <a:rPr lang="nb-NO" sz="1600" dirty="0" err="1">
                <a:solidFill>
                  <a:srgbClr val="FF0000"/>
                </a:solidFill>
              </a:rPr>
              <a:t>TdS</a:t>
            </a:r>
            <a:r>
              <a:rPr lang="nb-NO" sz="1600" dirty="0">
                <a:solidFill>
                  <a:srgbClr val="FF0000"/>
                </a:solidFill>
              </a:rPr>
              <a:t> – </a:t>
            </a:r>
            <a:r>
              <a:rPr lang="nb-NO" sz="1600" dirty="0" err="1">
                <a:solidFill>
                  <a:srgbClr val="FF0000"/>
                </a:solidFill>
              </a:rPr>
              <a:t>pdV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51920" y="5881569"/>
            <a:ext cx="4824536" cy="7848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nb-NO" sz="1600" dirty="0" err="1">
                <a:solidFill>
                  <a:srgbClr val="3333FF"/>
                </a:solidFill>
              </a:rPr>
              <a:t>Gibbs</a:t>
            </a:r>
            <a:r>
              <a:rPr lang="nb-NO" sz="1600" dirty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free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energy</a:t>
            </a:r>
            <a:r>
              <a:rPr lang="nb-NO" sz="1600" dirty="0" smtClean="0">
                <a:solidFill>
                  <a:srgbClr val="3333FF"/>
                </a:solidFill>
              </a:rPr>
              <a:t>:</a:t>
            </a:r>
            <a:r>
              <a:rPr lang="nb-NO" sz="1700" dirty="0" smtClean="0"/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smtClean="0">
                <a:solidFill>
                  <a:srgbClr val="3333FF"/>
                </a:solidFill>
              </a:rPr>
              <a:t>in </a:t>
            </a:r>
            <a:r>
              <a:rPr lang="nb-NO" sz="1200" b="1" dirty="0" err="1" smtClean="0">
                <a:solidFill>
                  <a:srgbClr val="3333FF"/>
                </a:solidFill>
              </a:rPr>
              <a:t>addition</a:t>
            </a:r>
            <a:r>
              <a:rPr lang="nb-NO" sz="1200" b="1" dirty="0" smtClean="0">
                <a:solidFill>
                  <a:srgbClr val="3333FF"/>
                </a:solidFill>
              </a:rPr>
              <a:t> to </a:t>
            </a:r>
            <a:r>
              <a:rPr lang="nb-NO" sz="1200" dirty="0" err="1" smtClean="0">
                <a:solidFill>
                  <a:srgbClr val="3333FF"/>
                </a:solidFill>
              </a:rPr>
              <a:t>the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internal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energy</a:t>
            </a:r>
            <a:endParaRPr lang="nb-NO" sz="1200" dirty="0">
              <a:solidFill>
                <a:srgbClr val="3333FF"/>
              </a:solidFill>
            </a:endParaRPr>
          </a:p>
          <a:p>
            <a:pPr marL="457200" indent="-457200"/>
            <a:r>
              <a:rPr lang="nb-NO" sz="1400" dirty="0" smtClean="0">
                <a:solidFill>
                  <a:srgbClr val="FF0000"/>
                </a:solidFill>
              </a:rPr>
              <a:t>Definition:  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b="1" dirty="0" err="1" smtClean="0">
                <a:solidFill>
                  <a:srgbClr val="FF0000"/>
                </a:solidFill>
              </a:rPr>
              <a:t>E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tot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+ </a:t>
            </a:r>
            <a:r>
              <a:rPr lang="nb-NO" sz="1400" b="1" dirty="0" err="1">
                <a:solidFill>
                  <a:srgbClr val="FF0000"/>
                </a:solidFill>
              </a:rPr>
              <a:t>pV</a:t>
            </a: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– TS  =  </a:t>
            </a:r>
            <a:r>
              <a:rPr lang="nb-NO" sz="1400" b="1" dirty="0">
                <a:solidFill>
                  <a:srgbClr val="FF0000"/>
                </a:solidFill>
              </a:rPr>
              <a:t>H </a:t>
            </a:r>
            <a:r>
              <a:rPr lang="nb-NO" sz="1400" dirty="0">
                <a:solidFill>
                  <a:srgbClr val="FF0000"/>
                </a:solidFill>
              </a:rPr>
              <a:t>– TS</a:t>
            </a:r>
          </a:p>
          <a:p>
            <a:pPr marL="457200" indent="-457200"/>
            <a:r>
              <a:rPr lang="nb-NO" sz="1400" dirty="0" smtClean="0"/>
              <a:t>At </a:t>
            </a:r>
            <a:r>
              <a:rPr lang="nb-NO" sz="1400" dirty="0" err="1" smtClean="0"/>
              <a:t>equilibrium</a:t>
            </a:r>
            <a:r>
              <a:rPr lang="nb-NO" sz="1400" dirty="0" smtClean="0"/>
              <a:t>: </a:t>
            </a:r>
            <a:r>
              <a:rPr lang="nb-NO" sz="1400" dirty="0" smtClean="0">
                <a:solidFill>
                  <a:srgbClr val="CC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dirty="0">
                <a:solidFill>
                  <a:srgbClr val="FF0000"/>
                </a:solidFill>
              </a:rPr>
              <a:t>G  = 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prod</a:t>
            </a:r>
            <a:r>
              <a:rPr lang="nb-NO" sz="1400" dirty="0">
                <a:solidFill>
                  <a:srgbClr val="FF0000"/>
                </a:solidFill>
              </a:rPr>
              <a:t> – </a:t>
            </a:r>
            <a:r>
              <a:rPr lang="nb-NO" sz="1400" dirty="0" err="1">
                <a:solidFill>
                  <a:srgbClr val="FF0000"/>
                </a:solidFill>
              </a:rPr>
              <a:t>G</a:t>
            </a:r>
            <a:r>
              <a:rPr lang="nb-NO" sz="1400" baseline="-25000" dirty="0" err="1">
                <a:solidFill>
                  <a:srgbClr val="FF0000"/>
                </a:solidFill>
              </a:rPr>
              <a:t>react</a:t>
            </a:r>
            <a:r>
              <a:rPr lang="nb-NO" sz="1400" dirty="0">
                <a:solidFill>
                  <a:srgbClr val="FF0000"/>
                </a:solidFill>
              </a:rPr>
              <a:t> =  0</a:t>
            </a:r>
          </a:p>
        </p:txBody>
      </p:sp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79512" y="4221088"/>
            <a:ext cx="6232796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  <a:cs typeface="Times New Roman" pitchFamily="18" charset="0"/>
              </a:rPr>
              <a:t>Equilibrium</a:t>
            </a:r>
            <a:r>
              <a:rPr lang="nb-NO" sz="2400" dirty="0" smtClean="0">
                <a:solidFill>
                  <a:srgbClr val="3333FF"/>
                </a:solidFill>
                <a:cs typeface="Times New Roman" pitchFamily="18" charset="0"/>
              </a:rPr>
              <a:t>: 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G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2400" b="1" dirty="0">
                <a:solidFill>
                  <a:srgbClr val="3333FF"/>
                </a:solidFill>
              </a:rPr>
              <a:t>=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 </a:t>
            </a:r>
            <a:r>
              <a:rPr lang="nb-NO" sz="2400" b="1" dirty="0">
                <a:solidFill>
                  <a:srgbClr val="3333FF"/>
                </a:solidFill>
              </a:rPr>
              <a:t>̶̶  </a:t>
            </a:r>
            <a:r>
              <a:rPr lang="nb-NO" sz="2400" b="1" dirty="0" err="1" smtClean="0">
                <a:solidFill>
                  <a:srgbClr val="3333FF"/>
                </a:solidFill>
              </a:rPr>
              <a:t>T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S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  </a:t>
            </a:r>
            <a:r>
              <a:rPr lang="nb-NO" sz="2400" b="1" dirty="0">
                <a:solidFill>
                  <a:srgbClr val="3333FF"/>
                </a:solidFill>
              </a:rPr>
              <a:t>= </a:t>
            </a:r>
            <a:r>
              <a:rPr lang="nb-NO" sz="2400" b="1" dirty="0" smtClean="0">
                <a:solidFill>
                  <a:srgbClr val="3333FF"/>
                </a:solidFill>
              </a:rPr>
              <a:t>0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b="1" dirty="0" smtClean="0">
                <a:solidFill>
                  <a:srgbClr val="3333FF"/>
                </a:solidFill>
                <a:latin typeface="Symbol" pitchFamily="18" charset="2"/>
              </a:rPr>
              <a:t>                                                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S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dirty="0" smtClean="0">
                <a:solidFill>
                  <a:srgbClr val="3333FF"/>
                </a:solidFill>
              </a:rPr>
              <a:t> = </a:t>
            </a:r>
            <a:r>
              <a:rPr lang="nb-NO" sz="2400" b="1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400" b="1" dirty="0" err="1" smtClean="0">
                <a:solidFill>
                  <a:srgbClr val="3333FF"/>
                </a:solidFill>
              </a:rPr>
              <a:t>H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400" b="1" dirty="0" smtClean="0">
                <a:solidFill>
                  <a:srgbClr val="3333FF"/>
                </a:solidFill>
              </a:rPr>
              <a:t>/T &gt; </a:t>
            </a:r>
            <a:r>
              <a:rPr lang="nb-NO" sz="2400" b="1" dirty="0">
                <a:solidFill>
                  <a:srgbClr val="3333FF"/>
                </a:solidFill>
              </a:rPr>
              <a:t>0</a:t>
            </a:r>
          </a:p>
          <a:p>
            <a:pPr>
              <a:lnSpc>
                <a:spcPts val="3300"/>
              </a:lnSpc>
            </a:pPr>
            <a:r>
              <a:rPr lang="nb-NO" sz="3200" b="1" dirty="0">
                <a:solidFill>
                  <a:srgbClr val="3333FF"/>
                </a:solidFill>
              </a:rPr>
              <a:t>                                      </a:t>
            </a:r>
            <a:r>
              <a:rPr lang="nb-NO" sz="2000" b="1" dirty="0" smtClean="0">
                <a:solidFill>
                  <a:srgbClr val="FF0000"/>
                </a:solidFill>
              </a:rPr>
              <a:t>always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b="1" dirty="0" smtClean="0">
                <a:solidFill>
                  <a:srgbClr val="FF0000"/>
                </a:solidFill>
              </a:rPr>
              <a:t>positive </a:t>
            </a:r>
            <a:r>
              <a:rPr lang="nb-NO" sz="20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000" b="1" dirty="0" smtClean="0">
                <a:solidFill>
                  <a:srgbClr val="FF0000"/>
                </a:solidFill>
              </a:rPr>
              <a:t>S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m</a:t>
            </a:r>
            <a:endParaRPr lang="nb-NO" sz="2000" b="1" dirty="0">
              <a:solidFill>
                <a:srgbClr val="FF0000"/>
              </a:solidFill>
            </a:endParaRP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238522" y="2768600"/>
            <a:ext cx="1838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 err="1" smtClean="0">
                <a:solidFill>
                  <a:srgbClr val="9900FF"/>
                </a:solidFill>
              </a:rPr>
              <a:t>What</a:t>
            </a:r>
            <a:r>
              <a:rPr lang="nb-NO" b="1" dirty="0" smtClean="0">
                <a:solidFill>
                  <a:srgbClr val="9900FF"/>
                </a:solidFill>
              </a:rPr>
              <a:t> </a:t>
            </a:r>
            <a:r>
              <a:rPr lang="nb-NO" b="1" dirty="0" err="1" smtClean="0">
                <a:solidFill>
                  <a:srgbClr val="9900FF"/>
                </a:solidFill>
              </a:rPr>
              <a:t>about</a:t>
            </a:r>
            <a:r>
              <a:rPr lang="nb-NO" b="1" dirty="0" smtClean="0">
                <a:solidFill>
                  <a:srgbClr val="9900FF"/>
                </a:solidFill>
              </a:rPr>
              <a:t> </a:t>
            </a:r>
            <a:r>
              <a:rPr lang="nb-NO" b="1" dirty="0" smtClean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b="1" dirty="0" smtClean="0">
                <a:solidFill>
                  <a:srgbClr val="9900FF"/>
                </a:solidFill>
              </a:rPr>
              <a:t>V?</a:t>
            </a:r>
            <a:endParaRPr lang="nb-NO" b="1" dirty="0">
              <a:solidFill>
                <a:srgbClr val="9900FF"/>
              </a:solidFill>
            </a:endParaRPr>
          </a:p>
        </p:txBody>
      </p:sp>
      <p:sp>
        <p:nvSpPr>
          <p:cNvPr id="11" name="TekstSylinder 10"/>
          <p:cNvSpPr txBox="1">
            <a:spLocks noChangeArrowheads="1"/>
          </p:cNvSpPr>
          <p:nvPr/>
        </p:nvSpPr>
        <p:spPr bwMode="auto">
          <a:xfrm>
            <a:off x="2053878" y="2785368"/>
            <a:ext cx="3931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err="1" smtClean="0">
                <a:solidFill>
                  <a:srgbClr val="9900FF"/>
                </a:solidFill>
              </a:rPr>
              <a:t>Mostly</a:t>
            </a:r>
            <a:r>
              <a:rPr lang="nb-NO" sz="1600" b="1" dirty="0" smtClean="0">
                <a:solidFill>
                  <a:srgbClr val="9900FF"/>
                </a:solidFill>
              </a:rPr>
              <a:t>: </a:t>
            </a:r>
            <a:r>
              <a:rPr lang="nb-NO" sz="1600" dirty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9900FF"/>
                </a:solidFill>
              </a:rPr>
              <a:t>V </a:t>
            </a:r>
            <a:r>
              <a:rPr lang="nb-NO" sz="1600" dirty="0" smtClean="0">
                <a:solidFill>
                  <a:srgbClr val="9900FF"/>
                </a:solidFill>
              </a:rPr>
              <a:t>&gt; 0</a:t>
            </a:r>
            <a:endParaRPr lang="nb-NO" sz="1600" dirty="0">
              <a:solidFill>
                <a:srgbClr val="9900FF"/>
              </a:solidFill>
            </a:endParaRPr>
          </a:p>
          <a:p>
            <a:r>
              <a:rPr lang="nb-NO" sz="1600" dirty="0" smtClean="0">
                <a:solidFill>
                  <a:srgbClr val="9900FF"/>
                </a:solidFill>
              </a:rPr>
              <a:t>But: </a:t>
            </a:r>
            <a:r>
              <a:rPr lang="nb-NO" sz="1600" dirty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dirty="0">
                <a:solidFill>
                  <a:srgbClr val="9900FF"/>
                </a:solidFill>
              </a:rPr>
              <a:t>V may be negative, </a:t>
            </a:r>
            <a:r>
              <a:rPr lang="nb-NO" sz="1600" dirty="0" smtClean="0">
                <a:solidFill>
                  <a:srgbClr val="9900FF"/>
                </a:solidFill>
              </a:rPr>
              <a:t>esp. at very high p</a:t>
            </a:r>
            <a:endParaRPr lang="nb-NO" sz="1600" dirty="0">
              <a:solidFill>
                <a:srgbClr val="9900FF"/>
              </a:solidFill>
            </a:endParaRPr>
          </a:p>
        </p:txBody>
      </p:sp>
      <p:sp>
        <p:nvSpPr>
          <p:cNvPr id="13" name="TekstSylinder 12"/>
          <p:cNvSpPr txBox="1">
            <a:spLocks noChangeArrowheads="1"/>
          </p:cNvSpPr>
          <p:nvPr/>
        </p:nvSpPr>
        <p:spPr bwMode="auto">
          <a:xfrm>
            <a:off x="2096868" y="3334430"/>
            <a:ext cx="21435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  <a:latin typeface="Symbol" pitchFamily="18" charset="2"/>
              </a:rPr>
              <a:t>D</a:t>
            </a:r>
            <a:r>
              <a:rPr lang="nb-NO" sz="1600" b="1" dirty="0" smtClean="0">
                <a:solidFill>
                  <a:srgbClr val="9900FF"/>
                </a:solidFill>
              </a:rPr>
              <a:t>H</a:t>
            </a:r>
            <a:r>
              <a:rPr lang="nb-NO" sz="1600" b="1" baseline="-25000" dirty="0" smtClean="0">
                <a:solidFill>
                  <a:srgbClr val="9900FF"/>
                </a:solidFill>
              </a:rPr>
              <a:t>m</a:t>
            </a:r>
            <a:r>
              <a:rPr lang="nb-NO" sz="1600" dirty="0" smtClean="0">
                <a:solidFill>
                  <a:srgbClr val="9900FF"/>
                </a:solidFill>
              </a:rPr>
              <a:t> is </a:t>
            </a:r>
            <a:r>
              <a:rPr lang="nb-NO" sz="1600" b="1" dirty="0" smtClean="0">
                <a:solidFill>
                  <a:srgbClr val="9900FF"/>
                </a:solidFill>
              </a:rPr>
              <a:t>always positive</a:t>
            </a:r>
            <a:endParaRPr lang="nb-NO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kstSylinder 1"/>
          <p:cNvSpPr txBox="1">
            <a:spLocks noChangeArrowheads="1"/>
          </p:cNvSpPr>
          <p:nvPr/>
        </p:nvSpPr>
        <p:spPr bwMode="auto">
          <a:xfrm>
            <a:off x="122758" y="215602"/>
            <a:ext cx="64724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Basic question </a:t>
            </a:r>
            <a:r>
              <a:rPr lang="nb-NO" sz="2000" dirty="0" smtClean="0">
                <a:solidFill>
                  <a:srgbClr val="3333FF"/>
                </a:solidFill>
              </a:rPr>
              <a:t>(try to reason </a:t>
            </a:r>
            <a:r>
              <a:rPr lang="nb-NO" sz="2000" b="1" dirty="0" smtClean="0">
                <a:solidFill>
                  <a:srgbClr val="3333FF"/>
                </a:solidFill>
              </a:rPr>
              <a:t>intuitively</a:t>
            </a:r>
            <a:r>
              <a:rPr lang="nb-NO" sz="2000" dirty="0" smtClean="0">
                <a:solidFill>
                  <a:srgbClr val="3333FF"/>
                </a:solidFill>
              </a:rPr>
              <a:t>):</a:t>
            </a:r>
            <a:endParaRPr lang="nb-NO" sz="2000" dirty="0">
              <a:solidFill>
                <a:srgbClr val="3333FF"/>
              </a:solidFill>
            </a:endParaRPr>
          </a:p>
          <a:p>
            <a:endParaRPr lang="nb-NO" sz="800" dirty="0" smtClean="0">
              <a:solidFill>
                <a:srgbClr val="009900"/>
              </a:solidFill>
            </a:endParaRPr>
          </a:p>
          <a:p>
            <a:r>
              <a:rPr lang="nb-NO" sz="2400" dirty="0" err="1" smtClean="0">
                <a:solidFill>
                  <a:srgbClr val="009900"/>
                </a:solidFill>
              </a:rPr>
              <a:t>Assuming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that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  <a:latin typeface="Symbol" pitchFamily="18" charset="2"/>
              </a:rPr>
              <a:t>D</a:t>
            </a:r>
            <a:r>
              <a:rPr lang="nb-NO" sz="2400" dirty="0" err="1" smtClean="0">
                <a:solidFill>
                  <a:srgbClr val="009900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9900"/>
                </a:solidFill>
              </a:rPr>
              <a:t>m</a:t>
            </a:r>
            <a:r>
              <a:rPr lang="nb-NO" sz="2400" dirty="0" smtClean="0">
                <a:solidFill>
                  <a:srgbClr val="009900"/>
                </a:solidFill>
              </a:rPr>
              <a:t>&gt;0,</a:t>
            </a:r>
          </a:p>
          <a:p>
            <a:r>
              <a:rPr lang="nb-NO" sz="2400" dirty="0" err="1" smtClean="0">
                <a:solidFill>
                  <a:srgbClr val="009900"/>
                </a:solidFill>
              </a:rPr>
              <a:t>how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does</a:t>
            </a:r>
            <a:r>
              <a:rPr lang="nb-NO" sz="2400" dirty="0" smtClean="0">
                <a:solidFill>
                  <a:srgbClr val="009900"/>
                </a:solidFill>
              </a:rPr>
              <a:t> T</a:t>
            </a:r>
            <a:r>
              <a:rPr lang="nb-NO" sz="2400" baseline="-25000" dirty="0" smtClean="0">
                <a:solidFill>
                  <a:srgbClr val="009900"/>
                </a:solidFill>
              </a:rPr>
              <a:t>m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change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with</a:t>
            </a:r>
            <a:r>
              <a:rPr lang="nb-NO" sz="2400" dirty="0" smtClean="0">
                <a:solidFill>
                  <a:srgbClr val="009900"/>
                </a:solidFill>
              </a:rPr>
              <a:t> </a:t>
            </a:r>
            <a:r>
              <a:rPr lang="nb-NO" sz="2400" dirty="0" err="1" smtClean="0">
                <a:solidFill>
                  <a:srgbClr val="009900"/>
                </a:solidFill>
              </a:rPr>
              <a:t>increasing</a:t>
            </a:r>
            <a:r>
              <a:rPr lang="nb-NO" sz="2400" dirty="0" smtClean="0">
                <a:solidFill>
                  <a:srgbClr val="009900"/>
                </a:solidFill>
              </a:rPr>
              <a:t> p?   and </a:t>
            </a:r>
            <a:r>
              <a:rPr lang="nb-NO" sz="2400" dirty="0" err="1" smtClean="0">
                <a:solidFill>
                  <a:srgbClr val="009900"/>
                </a:solidFill>
              </a:rPr>
              <a:t>why</a:t>
            </a:r>
            <a:r>
              <a:rPr lang="nb-NO" sz="2400" dirty="0" smtClean="0">
                <a:solidFill>
                  <a:srgbClr val="009900"/>
                </a:solidFill>
              </a:rPr>
              <a:t>?</a:t>
            </a:r>
            <a:endParaRPr lang="nb-NO" sz="2400" dirty="0">
              <a:solidFill>
                <a:srgbClr val="009900"/>
              </a:solidFill>
            </a:endParaRPr>
          </a:p>
        </p:txBody>
      </p:sp>
      <p:sp>
        <p:nvSpPr>
          <p:cNvPr id="33795" name="TekstSylinder 2"/>
          <p:cNvSpPr txBox="1">
            <a:spLocks noChangeArrowheads="1"/>
          </p:cNvSpPr>
          <p:nvPr/>
        </p:nvSpPr>
        <p:spPr bwMode="auto">
          <a:xfrm>
            <a:off x="208112" y="2408064"/>
            <a:ext cx="8757013" cy="126188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nb-NO" sz="2200" b="1" dirty="0" smtClean="0">
                <a:solidFill>
                  <a:srgbClr val="3333FF"/>
                </a:solidFill>
              </a:rPr>
              <a:t>T</a:t>
            </a:r>
            <a:r>
              <a:rPr lang="nb-NO" sz="22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2200" baseline="-250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with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increasing</a:t>
            </a:r>
            <a:r>
              <a:rPr lang="nb-NO" sz="2200" dirty="0" smtClean="0">
                <a:solidFill>
                  <a:srgbClr val="3333FF"/>
                </a:solidFill>
              </a:rPr>
              <a:t> p </a:t>
            </a:r>
            <a:r>
              <a:rPr lang="nb-NO" sz="2200" dirty="0" err="1" smtClean="0">
                <a:solidFill>
                  <a:srgbClr val="3333FF"/>
                </a:solidFill>
              </a:rPr>
              <a:t>because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volume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</a:t>
            </a:r>
            <a:r>
              <a:rPr lang="nb-NO" sz="2200" dirty="0" smtClean="0">
                <a:solidFill>
                  <a:srgbClr val="3333FF"/>
                </a:solidFill>
              </a:rPr>
              <a:t> due to </a:t>
            </a:r>
            <a:r>
              <a:rPr lang="nb-NO" sz="2200" dirty="0" err="1" smtClean="0">
                <a:solidFill>
                  <a:srgbClr val="3333FF"/>
                </a:solidFill>
              </a:rPr>
              <a:t>melting</a:t>
            </a:r>
            <a:endParaRPr lang="nb-NO" sz="2200" dirty="0" smtClean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200" dirty="0" smtClean="0">
                <a:solidFill>
                  <a:srgbClr val="3333FF"/>
                </a:solidFill>
              </a:rPr>
              <a:t>(</a:t>
            </a:r>
            <a:r>
              <a:rPr lang="nb-NO" sz="2200" dirty="0" err="1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2200" dirty="0" err="1" smtClean="0">
                <a:solidFill>
                  <a:srgbClr val="3333FF"/>
                </a:solidFill>
              </a:rPr>
              <a:t>V</a:t>
            </a:r>
            <a:r>
              <a:rPr lang="nb-NO" sz="2200" baseline="-25000" dirty="0" err="1" smtClean="0">
                <a:solidFill>
                  <a:srgbClr val="3333FF"/>
                </a:solidFill>
              </a:rPr>
              <a:t>m</a:t>
            </a:r>
            <a:r>
              <a:rPr lang="nb-NO" sz="2200" baseline="-25000" dirty="0" smtClean="0">
                <a:solidFill>
                  <a:srgbClr val="3333FF"/>
                </a:solidFill>
              </a:rPr>
              <a:t> </a:t>
            </a:r>
            <a:r>
              <a:rPr lang="nb-NO" sz="2200" dirty="0" smtClean="0">
                <a:solidFill>
                  <a:srgbClr val="3333FF"/>
                </a:solidFill>
              </a:rPr>
              <a:t>&gt; 0) </a:t>
            </a:r>
            <a:r>
              <a:rPr lang="nb-NO" sz="2200" dirty="0" err="1" smtClean="0">
                <a:solidFill>
                  <a:srgbClr val="3333FF"/>
                </a:solidFill>
              </a:rPr>
              <a:t>becomes</a:t>
            </a:r>
            <a:r>
              <a:rPr lang="nb-NO" sz="2200" dirty="0" smtClean="0">
                <a:solidFill>
                  <a:srgbClr val="3333FF"/>
                </a:solidFill>
              </a:rPr>
              <a:t> more </a:t>
            </a:r>
            <a:r>
              <a:rPr lang="nb-NO" sz="2200" b="1" dirty="0" err="1" smtClean="0">
                <a:solidFill>
                  <a:srgbClr val="3333FF"/>
                </a:solidFill>
              </a:rPr>
              <a:t>unfavourable</a:t>
            </a:r>
            <a:r>
              <a:rPr lang="nb-NO" sz="2200" b="1" dirty="0" smtClean="0">
                <a:solidFill>
                  <a:srgbClr val="3333FF"/>
                </a:solidFill>
              </a:rPr>
              <a:t> as p </a:t>
            </a:r>
            <a:r>
              <a:rPr lang="nb-NO" sz="2200" b="1" dirty="0" err="1" smtClean="0">
                <a:solidFill>
                  <a:srgbClr val="3333FF"/>
                </a:solidFill>
              </a:rPr>
              <a:t>increases</a:t>
            </a:r>
            <a:r>
              <a:rPr lang="nb-NO" sz="2200" dirty="0" smtClean="0">
                <a:solidFill>
                  <a:srgbClr val="3333FF"/>
                </a:solidFill>
              </a:rPr>
              <a:t>.</a:t>
            </a:r>
            <a:endParaRPr lang="nb-NO" sz="2200" dirty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</a:pPr>
            <a:r>
              <a:rPr lang="nb-NO" sz="2200" dirty="0" err="1" smtClean="0">
                <a:solidFill>
                  <a:srgbClr val="3333FF"/>
                </a:solidFill>
              </a:rPr>
              <a:t>Increasing</a:t>
            </a:r>
            <a:r>
              <a:rPr lang="nb-NO" sz="2200" dirty="0" smtClean="0">
                <a:solidFill>
                  <a:srgbClr val="3333FF"/>
                </a:solidFill>
              </a:rPr>
              <a:t> T</a:t>
            </a:r>
            <a:r>
              <a:rPr lang="nb-NO" sz="2200" baseline="-25000" dirty="0" smtClean="0">
                <a:solidFill>
                  <a:srgbClr val="3333FF"/>
                </a:solidFill>
              </a:rPr>
              <a:t>m</a:t>
            </a:r>
            <a:r>
              <a:rPr lang="nb-NO" sz="2200" dirty="0" smtClean="0">
                <a:solidFill>
                  <a:srgbClr val="3333FF"/>
                </a:solidFill>
              </a:rPr>
              <a:t> is </a:t>
            </a:r>
            <a:r>
              <a:rPr lang="nb-NO" sz="2200" dirty="0" err="1" smtClean="0">
                <a:solidFill>
                  <a:srgbClr val="3333FF"/>
                </a:solidFill>
              </a:rPr>
              <a:t>required</a:t>
            </a:r>
            <a:r>
              <a:rPr lang="nb-NO" sz="2200" dirty="0" smtClean="0">
                <a:solidFill>
                  <a:srgbClr val="3333FF"/>
                </a:solidFill>
              </a:rPr>
              <a:t> to </a:t>
            </a:r>
            <a:r>
              <a:rPr lang="nb-NO" sz="2200" dirty="0" err="1" smtClean="0">
                <a:solidFill>
                  <a:srgbClr val="3333FF"/>
                </a:solidFill>
              </a:rPr>
              <a:t>compensate</a:t>
            </a:r>
            <a:r>
              <a:rPr lang="nb-NO" sz="2200" dirty="0" smtClean="0">
                <a:solidFill>
                  <a:srgbClr val="3333FF"/>
                </a:solidFill>
              </a:rPr>
              <a:t> for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unfavourable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p-V-effect</a:t>
            </a:r>
            <a:r>
              <a:rPr lang="nb-NO" sz="2200" dirty="0" smtClean="0">
                <a:solidFill>
                  <a:srgbClr val="3333FF"/>
                </a:solidFill>
              </a:rPr>
              <a:t>.  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60623" y="628898"/>
            <a:ext cx="4020652" cy="73866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dirty="0" err="1" smtClean="0"/>
              <a:t>Reaction</a:t>
            </a:r>
            <a:r>
              <a:rPr lang="nb-NO" sz="3000" dirty="0" smtClean="0">
                <a:solidFill>
                  <a:srgbClr val="0000FF"/>
                </a:solidFill>
              </a:rPr>
              <a:t>  </a:t>
            </a:r>
            <a:r>
              <a:rPr lang="nb-NO" sz="2400" dirty="0" err="1">
                <a:solidFill>
                  <a:srgbClr val="0000FF"/>
                </a:solidFill>
              </a:rPr>
              <a:t>Mg</a:t>
            </a:r>
            <a:r>
              <a:rPr lang="nb-NO" sz="2400" baseline="-20000" dirty="0" err="1">
                <a:solidFill>
                  <a:srgbClr val="0000FF"/>
                </a:solidFill>
              </a:rPr>
              <a:t>2</a:t>
            </a:r>
            <a:r>
              <a:rPr lang="nb-NO" sz="2400" dirty="0" err="1">
                <a:solidFill>
                  <a:srgbClr val="0000FF"/>
                </a:solidFill>
              </a:rPr>
              <a:t>SiO</a:t>
            </a:r>
            <a:r>
              <a:rPr lang="nb-NO" sz="2400" baseline="-20000" dirty="0" err="1">
                <a:solidFill>
                  <a:srgbClr val="0000FF"/>
                </a:solidFill>
              </a:rPr>
              <a:t>4</a:t>
            </a:r>
            <a:r>
              <a:rPr lang="nb-NO" sz="2400" dirty="0">
                <a:solidFill>
                  <a:srgbClr val="0000FF"/>
                </a:solidFill>
              </a:rPr>
              <a:t> = </a:t>
            </a:r>
            <a:r>
              <a:rPr lang="nb-NO" sz="2400" dirty="0" err="1">
                <a:solidFill>
                  <a:srgbClr val="FF0000"/>
                </a:solidFill>
              </a:rPr>
              <a:t>Mg</a:t>
            </a:r>
            <a:r>
              <a:rPr lang="nb-NO" sz="2400" baseline="-20000" dirty="0" err="1">
                <a:solidFill>
                  <a:srgbClr val="FF0000"/>
                </a:solidFill>
              </a:rPr>
              <a:t>2</a:t>
            </a:r>
            <a:r>
              <a:rPr lang="nb-NO" sz="2400" dirty="0" err="1">
                <a:solidFill>
                  <a:srgbClr val="FF0000"/>
                </a:solidFill>
              </a:rPr>
              <a:t>SiO</a:t>
            </a:r>
            <a:r>
              <a:rPr lang="nb-NO" sz="2400" baseline="-20000" dirty="0" err="1">
                <a:solidFill>
                  <a:srgbClr val="FF0000"/>
                </a:solidFill>
              </a:rPr>
              <a:t>4</a:t>
            </a:r>
            <a:endParaRPr lang="nb-NO" sz="2400" baseline="-20000" dirty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nb-NO" sz="3000" dirty="0">
                <a:solidFill>
                  <a:srgbClr val="0000FF"/>
                </a:solidFill>
              </a:rPr>
              <a:t>  	      </a:t>
            </a:r>
            <a:r>
              <a:rPr lang="nb-NO" sz="1600" dirty="0" err="1" smtClean="0">
                <a:solidFill>
                  <a:srgbClr val="0000FF"/>
                </a:solidFill>
              </a:rPr>
              <a:t>forsterite</a:t>
            </a:r>
            <a:r>
              <a:rPr lang="nb-NO" sz="1600" dirty="0" smtClean="0">
                <a:solidFill>
                  <a:srgbClr val="0000FF"/>
                </a:solidFill>
              </a:rPr>
              <a:t>              </a:t>
            </a:r>
            <a:r>
              <a:rPr lang="nb-NO" sz="1600" dirty="0" smtClean="0">
                <a:solidFill>
                  <a:srgbClr val="FF0000"/>
                </a:solidFill>
              </a:rPr>
              <a:t>melt</a:t>
            </a:r>
            <a:endParaRPr lang="nb-NO" sz="1600" dirty="0">
              <a:solidFill>
                <a:srgbClr val="FF0000"/>
              </a:solidFill>
            </a:endParaRPr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1660749" y="1546028"/>
            <a:ext cx="2620526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0000FF"/>
                </a:solidFill>
              </a:rPr>
              <a:t>V = </a:t>
            </a:r>
            <a:r>
              <a:rPr lang="nb-NO" sz="2400" dirty="0" err="1" smtClean="0">
                <a:solidFill>
                  <a:srgbClr val="FF0000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– </a:t>
            </a:r>
            <a:r>
              <a:rPr lang="nb-NO" sz="2400" dirty="0" err="1" smtClean="0">
                <a:solidFill>
                  <a:srgbClr val="0000FF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00FF"/>
                </a:solidFill>
              </a:rPr>
              <a:t>sol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&gt; 0</a:t>
            </a:r>
          </a:p>
          <a:p>
            <a:r>
              <a:rPr lang="nb-NO" sz="24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400" dirty="0">
                <a:solidFill>
                  <a:srgbClr val="0000FF"/>
                </a:solidFill>
              </a:rPr>
              <a:t>S &gt; 0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0739" name="TekstSylinder 20"/>
          <p:cNvSpPr txBox="1">
            <a:spLocks noChangeArrowheads="1"/>
          </p:cNvSpPr>
          <p:nvPr/>
        </p:nvSpPr>
        <p:spPr bwMode="auto">
          <a:xfrm>
            <a:off x="0" y="0"/>
            <a:ext cx="4727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 smtClean="0"/>
              <a:t>Clapeyron-equation</a:t>
            </a:r>
            <a:r>
              <a:rPr lang="nb-NO" sz="2800" dirty="0" smtClean="0"/>
              <a:t> </a:t>
            </a:r>
            <a:r>
              <a:rPr lang="nb-NO" sz="2800" dirty="0"/>
              <a:t>for </a:t>
            </a:r>
            <a:r>
              <a:rPr lang="nb-NO" sz="2800" dirty="0" err="1" smtClean="0"/>
              <a:t>melting</a:t>
            </a:r>
            <a:endParaRPr lang="en-GB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3496620" y="3941740"/>
            <a:ext cx="2555694" cy="2862546"/>
            <a:chOff x="5862390" y="239960"/>
            <a:chExt cx="2674466" cy="2904888"/>
          </a:xfrm>
        </p:grpSpPr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6220695" y="284956"/>
              <a:ext cx="2316161" cy="2386013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30726" name="Text Box 7"/>
            <p:cNvSpPr txBox="1">
              <a:spLocks noChangeArrowheads="1"/>
            </p:cNvSpPr>
            <p:nvPr/>
          </p:nvSpPr>
          <p:spPr bwMode="auto">
            <a:xfrm>
              <a:off x="6321202" y="549002"/>
              <a:ext cx="13628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err="1" smtClean="0">
                  <a:solidFill>
                    <a:srgbClr val="0000FF"/>
                  </a:solidFill>
                </a:rPr>
                <a:t>Forsterite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0727" name="Text Box 8"/>
            <p:cNvSpPr txBox="1">
              <a:spLocks noChangeArrowheads="1"/>
            </p:cNvSpPr>
            <p:nvPr/>
          </p:nvSpPr>
          <p:spPr bwMode="auto">
            <a:xfrm>
              <a:off x="5862390" y="239960"/>
              <a:ext cx="37702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p</a:t>
              </a:r>
              <a:endParaRPr lang="en-US" sz="3000" dirty="0"/>
            </a:p>
          </p:txBody>
        </p:sp>
        <p:sp>
          <p:nvSpPr>
            <p:cNvPr id="30728" name="Text Box 9"/>
            <p:cNvSpPr txBox="1">
              <a:spLocks noChangeArrowheads="1"/>
            </p:cNvSpPr>
            <p:nvPr/>
          </p:nvSpPr>
          <p:spPr bwMode="auto">
            <a:xfrm>
              <a:off x="8076978" y="2590850"/>
              <a:ext cx="42030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T</a:t>
              </a:r>
              <a:endParaRPr lang="en-US" sz="3000" dirty="0"/>
            </a:p>
          </p:txBody>
        </p:sp>
        <p:sp>
          <p:nvSpPr>
            <p:cNvPr id="25" name="Frihåndsform 24"/>
            <p:cNvSpPr/>
            <p:nvPr/>
          </p:nvSpPr>
          <p:spPr>
            <a:xfrm rot="10800000">
              <a:off x="6439992" y="297655"/>
              <a:ext cx="1734914" cy="2365349"/>
            </a:xfrm>
            <a:custGeom>
              <a:avLst/>
              <a:gdLst>
                <a:gd name="connsiteX0" fmla="*/ 0 w 2352675"/>
                <a:gd name="connsiteY0" fmla="*/ 3514725 h 3514725"/>
                <a:gd name="connsiteX1" fmla="*/ 1085850 w 2352675"/>
                <a:gd name="connsiteY1" fmla="*/ 1619250 h 3514725"/>
                <a:gd name="connsiteX2" fmla="*/ 2352675 w 2352675"/>
                <a:gd name="connsiteY2" fmla="*/ 0 h 351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75" h="3514725">
                  <a:moveTo>
                    <a:pt x="0" y="3514725"/>
                  </a:moveTo>
                  <a:cubicBezTo>
                    <a:pt x="346869" y="2859881"/>
                    <a:pt x="693738" y="2205037"/>
                    <a:pt x="1085850" y="1619250"/>
                  </a:cubicBezTo>
                  <a:cubicBezTo>
                    <a:pt x="1477962" y="1033463"/>
                    <a:pt x="1915318" y="516731"/>
                    <a:pt x="235267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725" name="Rectangle 6"/>
            <p:cNvSpPr>
              <a:spLocks noChangeArrowheads="1"/>
            </p:cNvSpPr>
            <p:nvPr/>
          </p:nvSpPr>
          <p:spPr bwMode="auto">
            <a:xfrm>
              <a:off x="7691512" y="1264890"/>
              <a:ext cx="7649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smtClean="0">
                  <a:solidFill>
                    <a:srgbClr val="FF0000"/>
                  </a:solidFill>
                </a:rPr>
                <a:t>Melt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317" y="3994400"/>
            <a:ext cx="2636832" cy="2757224"/>
            <a:chOff x="5870180" y="3954934"/>
            <a:chExt cx="2731942" cy="2757224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6264327" y="3954934"/>
              <a:ext cx="2316161" cy="2369567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7239248" y="5259710"/>
              <a:ext cx="13628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err="1" smtClean="0">
                  <a:solidFill>
                    <a:srgbClr val="0000FF"/>
                  </a:solidFill>
                </a:rPr>
                <a:t>Forsterite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7964960" y="6158160"/>
              <a:ext cx="37702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p</a:t>
              </a:r>
              <a:endParaRPr lang="en-US" sz="3000" dirty="0"/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5870180" y="4047034"/>
              <a:ext cx="42030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3000" dirty="0"/>
                <a:t>T</a:t>
              </a:r>
              <a:endParaRPr lang="en-US" sz="3000" dirty="0"/>
            </a:p>
          </p:txBody>
        </p:sp>
        <p:sp>
          <p:nvSpPr>
            <p:cNvPr id="36" name="Frihåndsform 24"/>
            <p:cNvSpPr/>
            <p:nvPr/>
          </p:nvSpPr>
          <p:spPr>
            <a:xfrm rot="10800000" flipH="1" flipV="1">
              <a:off x="6484814" y="3959374"/>
              <a:ext cx="1724322" cy="2359918"/>
            </a:xfrm>
            <a:custGeom>
              <a:avLst/>
              <a:gdLst>
                <a:gd name="connsiteX0" fmla="*/ 0 w 2352675"/>
                <a:gd name="connsiteY0" fmla="*/ 3514725 h 3514725"/>
                <a:gd name="connsiteX1" fmla="*/ 1085850 w 2352675"/>
                <a:gd name="connsiteY1" fmla="*/ 1619250 h 3514725"/>
                <a:gd name="connsiteX2" fmla="*/ 2352675 w 2352675"/>
                <a:gd name="connsiteY2" fmla="*/ 0 h 351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75" h="3514725">
                  <a:moveTo>
                    <a:pt x="0" y="3514725"/>
                  </a:moveTo>
                  <a:cubicBezTo>
                    <a:pt x="346869" y="2859881"/>
                    <a:pt x="693738" y="2205037"/>
                    <a:pt x="1085850" y="1619250"/>
                  </a:cubicBezTo>
                  <a:cubicBezTo>
                    <a:pt x="1477962" y="1033463"/>
                    <a:pt x="1915318" y="516731"/>
                    <a:pt x="235267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6458794" y="4315172"/>
              <a:ext cx="7649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400" dirty="0" smtClean="0">
                  <a:solidFill>
                    <a:srgbClr val="FF0000"/>
                  </a:solidFill>
                </a:rPr>
                <a:t>Melt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9512" y="3998840"/>
            <a:ext cx="30524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Melting </a:t>
            </a:r>
            <a:r>
              <a:rPr lang="nb-NO" sz="2400" b="1" dirty="0" err="1" smtClean="0">
                <a:solidFill>
                  <a:srgbClr val="FF0000"/>
                </a:solidFill>
              </a:rPr>
              <a:t>curves</a:t>
            </a:r>
            <a:endParaRPr lang="nb-NO" sz="2400" b="1" dirty="0" smtClean="0">
              <a:solidFill>
                <a:srgbClr val="FF0000"/>
              </a:solidFill>
            </a:endParaRPr>
          </a:p>
          <a:p>
            <a:r>
              <a:rPr lang="nb-NO" sz="2000" b="1" dirty="0" err="1" smtClean="0">
                <a:solidFill>
                  <a:srgbClr val="FF0000"/>
                </a:solidFill>
              </a:rPr>
              <a:t>Convex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towards</a:t>
            </a:r>
            <a:r>
              <a:rPr lang="nb-NO" sz="2000" dirty="0" smtClean="0">
                <a:solidFill>
                  <a:srgbClr val="FF0000"/>
                </a:solidFill>
              </a:rPr>
              <a:t> melt </a:t>
            </a:r>
            <a:r>
              <a:rPr lang="nb-NO" sz="2000" dirty="0" err="1" smtClean="0">
                <a:solidFill>
                  <a:srgbClr val="FF0000"/>
                </a:solidFill>
              </a:rPr>
              <a:t>phase</a:t>
            </a:r>
            <a:endParaRPr lang="nb-NO" sz="2000" dirty="0" smtClean="0">
              <a:solidFill>
                <a:srgbClr val="FF0000"/>
              </a:solidFill>
            </a:endParaRPr>
          </a:p>
          <a:p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          </a:t>
            </a:r>
            <a:r>
              <a:rPr lang="nb-NO" sz="4000" b="1" dirty="0" err="1" smtClean="0">
                <a:solidFill>
                  <a:srgbClr val="FF0000"/>
                </a:solidFill>
              </a:rPr>
              <a:t>Why</a:t>
            </a:r>
            <a:r>
              <a:rPr lang="nb-NO" sz="4000" b="1" dirty="0" smtClean="0">
                <a:solidFill>
                  <a:srgbClr val="FF0000"/>
                </a:solidFill>
              </a:rPr>
              <a:t>?</a:t>
            </a:r>
            <a:endParaRPr lang="nb-NO" sz="40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2808" y="1577187"/>
            <a:ext cx="2621743" cy="780791"/>
            <a:chOff x="3727124" y="1594782"/>
            <a:chExt cx="2621743" cy="780791"/>
          </a:xfrm>
        </p:grpSpPr>
        <p:sp>
          <p:nvSpPr>
            <p:cNvPr id="120851" name="Text Box 19"/>
            <p:cNvSpPr txBox="1">
              <a:spLocks noChangeArrowheads="1"/>
            </p:cNvSpPr>
            <p:nvPr/>
          </p:nvSpPr>
          <p:spPr bwMode="auto">
            <a:xfrm>
              <a:off x="3727124" y="1594782"/>
              <a:ext cx="2621743" cy="780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nb-NO" sz="2000" dirty="0" smtClean="0">
                  <a:solidFill>
                    <a:srgbClr val="0000FF"/>
                  </a:solidFill>
                </a:rPr>
                <a:t>positive </a:t>
              </a:r>
              <a:r>
                <a:rPr lang="nb-NO" sz="2000" dirty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nb-NO" sz="2000" dirty="0">
                  <a:solidFill>
                    <a:srgbClr val="0000FF"/>
                  </a:solidFill>
                </a:rPr>
                <a:t>V </a:t>
              </a:r>
              <a:r>
                <a:rPr lang="nb-NO" sz="2000" b="1" dirty="0" smtClean="0">
                  <a:solidFill>
                    <a:srgbClr val="0000FF"/>
                  </a:solidFill>
                </a:rPr>
                <a:t>and</a:t>
              </a:r>
              <a:r>
                <a:rPr lang="nb-NO" sz="2000" dirty="0" smtClean="0">
                  <a:solidFill>
                    <a:srgbClr val="0000FF"/>
                  </a:solidFill>
                </a:rPr>
                <a:t> </a:t>
              </a:r>
              <a:r>
                <a:rPr lang="nb-NO" sz="2000" dirty="0" smtClean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nb-NO" sz="2000" dirty="0" smtClean="0">
                  <a:solidFill>
                    <a:srgbClr val="0000FF"/>
                  </a:solidFill>
                </a:rPr>
                <a:t>S:  </a:t>
              </a:r>
            </a:p>
            <a:p>
              <a:pPr>
                <a:lnSpc>
                  <a:spcPts val="2800"/>
                </a:lnSpc>
              </a:pPr>
              <a:r>
                <a:rPr lang="nb-NO" sz="2000" b="1" dirty="0" smtClean="0">
                  <a:solidFill>
                    <a:srgbClr val="0000FF"/>
                  </a:solidFill>
                </a:rPr>
                <a:t>     positive</a:t>
              </a:r>
              <a:r>
                <a:rPr lang="nb-NO" sz="2000" dirty="0" smtClean="0">
                  <a:solidFill>
                    <a:srgbClr val="0000FF"/>
                  </a:solidFill>
                </a:rPr>
                <a:t> </a:t>
              </a:r>
              <a:r>
                <a:rPr lang="nb-NO" sz="2000" dirty="0" err="1" smtClean="0">
                  <a:solidFill>
                    <a:srgbClr val="0000FF"/>
                  </a:solidFill>
                </a:rPr>
                <a:t>dp</a:t>
              </a:r>
              <a:r>
                <a:rPr lang="nb-NO" sz="2000" dirty="0" smtClean="0">
                  <a:solidFill>
                    <a:srgbClr val="0000FF"/>
                  </a:solidFill>
                </a:rPr>
                <a:t>/</a:t>
              </a:r>
              <a:r>
                <a:rPr lang="nb-NO" sz="2000" dirty="0" err="1" smtClean="0">
                  <a:solidFill>
                    <a:srgbClr val="0000FF"/>
                  </a:solidFill>
                </a:rPr>
                <a:t>dT-slope</a:t>
              </a:r>
              <a:endParaRPr lang="en-US" sz="2000" dirty="0"/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855111" y="2121408"/>
              <a:ext cx="212141" cy="175565"/>
            </a:xfrm>
            <a:prstGeom prst="rightArrow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PhDia-Silic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1" y="795785"/>
            <a:ext cx="4311030" cy="305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71934" y="57150"/>
            <a:ext cx="388119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Older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somewhat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wrong</a:t>
            </a:r>
            <a:r>
              <a:rPr lang="nb-NO" sz="1400" dirty="0" smtClean="0">
                <a:solidFill>
                  <a:srgbClr val="3333FF"/>
                </a:solidFill>
              </a:rPr>
              <a:t> (</a:t>
            </a:r>
            <a:r>
              <a:rPr lang="nb-NO" sz="1400" dirty="0" err="1" smtClean="0">
                <a:solidFill>
                  <a:srgbClr val="3333FF"/>
                </a:solidFill>
              </a:rPr>
              <a:t>oversimplified</a:t>
            </a:r>
            <a:r>
              <a:rPr lang="nb-NO" sz="1400" dirty="0" smtClean="0">
                <a:solidFill>
                  <a:srgbClr val="3333FF"/>
                </a:solidFill>
              </a:rPr>
              <a:t>) </a:t>
            </a:r>
            <a:r>
              <a:rPr lang="nb-NO" sz="1400" dirty="0" err="1" smtClean="0">
                <a:solidFill>
                  <a:srgbClr val="3333FF"/>
                </a:solidFill>
              </a:rPr>
              <a:t>phase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1400" dirty="0" smtClean="0">
                <a:solidFill>
                  <a:srgbClr val="3333FF"/>
                </a:solidFill>
              </a:rPr>
              <a:t>diagram for SiO</a:t>
            </a:r>
            <a:r>
              <a:rPr lang="nb-NO" sz="1400" baseline="-25000" dirty="0" smtClean="0">
                <a:solidFill>
                  <a:srgbClr val="3333FF"/>
                </a:solidFill>
              </a:rPr>
              <a:t>2</a:t>
            </a:r>
            <a:r>
              <a:rPr lang="nb-NO" sz="1600" dirty="0" smtClean="0">
                <a:solidFill>
                  <a:srgbClr val="3333FF"/>
                </a:solidFill>
              </a:rPr>
              <a:t>  </a:t>
            </a:r>
            <a:r>
              <a:rPr lang="nb-NO" sz="1100" dirty="0" smtClean="0"/>
              <a:t>(reproduced in Perkins, 2011, Mineralogy)</a:t>
            </a:r>
            <a:endParaRPr lang="nb-NO" sz="11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61218" y="10571"/>
            <a:ext cx="27209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Melting curve from rel. recent experiments (</a:t>
            </a:r>
            <a:r>
              <a:rPr lang="nb-NO" sz="1400" dirty="0" err="1" smtClean="0">
                <a:solidFill>
                  <a:srgbClr val="3333FF"/>
                </a:solidFill>
              </a:rPr>
              <a:t>Kanzaki</a:t>
            </a:r>
            <a:r>
              <a:rPr lang="nb-NO" sz="1400" dirty="0" smtClean="0">
                <a:solidFill>
                  <a:srgbClr val="3333FF"/>
                </a:solidFill>
              </a:rPr>
              <a:t> 1990-</a:t>
            </a:r>
            <a:r>
              <a:rPr lang="nb-NO" sz="1400" dirty="0" err="1" smtClean="0">
                <a:solidFill>
                  <a:srgbClr val="3333FF"/>
                </a:solidFill>
              </a:rPr>
              <a:t>JACS</a:t>
            </a:r>
            <a:r>
              <a:rPr lang="nb-NO" sz="1400" dirty="0" smtClean="0">
                <a:solidFill>
                  <a:srgbClr val="3333FF"/>
                </a:solidFill>
              </a:rPr>
              <a:t>;</a:t>
            </a:r>
            <a:endParaRPr lang="nb-NO" sz="1400" dirty="0">
              <a:solidFill>
                <a:srgbClr val="3333FF"/>
              </a:solidFill>
            </a:endParaRPr>
          </a:p>
          <a:p>
            <a:r>
              <a:rPr lang="nb-NO" sz="1400" dirty="0">
                <a:solidFill>
                  <a:srgbClr val="3333FF"/>
                </a:solidFill>
              </a:rPr>
              <a:t>Zhang et </a:t>
            </a:r>
            <a:r>
              <a:rPr lang="nb-NO" sz="1400" dirty="0" smtClean="0">
                <a:solidFill>
                  <a:srgbClr val="3333FF"/>
                </a:solidFill>
              </a:rPr>
              <a:t>al. 1993-</a:t>
            </a:r>
            <a:r>
              <a:rPr lang="nb-NO" sz="1400" dirty="0" err="1" smtClean="0">
                <a:solidFill>
                  <a:srgbClr val="3333FF"/>
                </a:solidFill>
              </a:rPr>
              <a:t>JGR</a:t>
            </a:r>
            <a:r>
              <a:rPr lang="nb-NO" sz="1400" dirty="0" smtClean="0">
                <a:solidFill>
                  <a:srgbClr val="3333FF"/>
                </a:solidFill>
              </a:rPr>
              <a:t>)  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39879" y="5585944"/>
            <a:ext cx="333533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900"/>
              </a:lnSpc>
            </a:pPr>
            <a:r>
              <a:rPr lang="nb-NO" sz="1400" b="1" dirty="0" smtClean="0">
                <a:solidFill>
                  <a:srgbClr val="FF0000"/>
                </a:solidFill>
              </a:rPr>
              <a:t>p-T melting curves</a:t>
            </a:r>
            <a:r>
              <a:rPr lang="nb-NO" sz="1400" dirty="0" smtClean="0">
                <a:solidFill>
                  <a:srgbClr val="FF0000"/>
                </a:solidFill>
              </a:rPr>
              <a:t> are </a:t>
            </a:r>
            <a:r>
              <a:rPr lang="nb-NO" sz="1400" b="1" dirty="0" smtClean="0">
                <a:solidFill>
                  <a:srgbClr val="FF0000"/>
                </a:solidFill>
              </a:rPr>
              <a:t>not</a:t>
            </a:r>
            <a:r>
              <a:rPr lang="nb-NO" sz="1400" dirty="0" smtClean="0">
                <a:solidFill>
                  <a:srgbClr val="FF0000"/>
                </a:solidFill>
              </a:rPr>
              <a:t> linear, but have</a:t>
            </a:r>
            <a:endParaRPr lang="nb-NO" sz="1400" dirty="0">
              <a:solidFill>
                <a:srgbClr val="FF0000"/>
              </a:solidFill>
            </a:endParaRPr>
          </a:p>
          <a:p>
            <a:pPr>
              <a:lnSpc>
                <a:spcPts val="19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increasing </a:t>
            </a:r>
            <a:r>
              <a:rPr lang="nb-NO" sz="1400" dirty="0">
                <a:solidFill>
                  <a:srgbClr val="FF0000"/>
                </a:solidFill>
              </a:rPr>
              <a:t>dp/dT </a:t>
            </a:r>
            <a:r>
              <a:rPr lang="nb-NO" sz="1400" dirty="0" smtClean="0">
                <a:solidFill>
                  <a:srgbClr val="FF0000"/>
                </a:solidFill>
              </a:rPr>
              <a:t>with increasing p and T</a:t>
            </a:r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9900FF"/>
                </a:solidFill>
              </a:rPr>
              <a:t>    (convex towards the melt)</a:t>
            </a:r>
            <a:endParaRPr lang="nb-NO" sz="1400" dirty="0">
              <a:solidFill>
                <a:srgbClr val="99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08194" y="6442765"/>
            <a:ext cx="363052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500" b="1" dirty="0" smtClean="0"/>
              <a:t>Why?   </a:t>
            </a:r>
            <a:r>
              <a:rPr lang="nb-NO" sz="1500" b="1" dirty="0" err="1" smtClean="0"/>
              <a:t>How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can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we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answer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this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question</a:t>
            </a:r>
            <a:r>
              <a:rPr lang="nb-NO" sz="1500" b="1" dirty="0" smtClean="0"/>
              <a:t>?</a:t>
            </a:r>
            <a:r>
              <a:rPr lang="nb-NO" sz="1500" dirty="0" smtClean="0">
                <a:solidFill>
                  <a:srgbClr val="FF0000"/>
                </a:solidFill>
              </a:rPr>
              <a:t> </a:t>
            </a:r>
            <a:endParaRPr lang="nb-NO" sz="1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05948" y="4739952"/>
            <a:ext cx="1473930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Extremely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high</a:t>
            </a:r>
            <a:r>
              <a:rPr lang="nb-NO" sz="1200" dirty="0" smtClean="0">
                <a:solidFill>
                  <a:srgbClr val="3333FF"/>
                </a:solidFill>
              </a:rPr>
              <a:t> T</a:t>
            </a:r>
            <a:r>
              <a:rPr lang="nb-NO" sz="1200" dirty="0">
                <a:solidFill>
                  <a:srgbClr val="3333FF"/>
                </a:solidFill>
              </a:rPr>
              <a:t>,</a:t>
            </a:r>
          </a:p>
          <a:p>
            <a:r>
              <a:rPr lang="nb-NO" sz="1200" dirty="0" err="1" smtClean="0">
                <a:solidFill>
                  <a:srgbClr val="3333FF"/>
                </a:solidFill>
              </a:rPr>
              <a:t>difficult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experiments</a:t>
            </a:r>
            <a:endParaRPr lang="nb-NO" sz="1200" dirty="0">
              <a:solidFill>
                <a:srgbClr val="3333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12571" y="819397"/>
            <a:ext cx="1240972" cy="2535382"/>
          </a:xfrm>
          <a:custGeom>
            <a:avLst/>
            <a:gdLst>
              <a:gd name="connsiteX0" fmla="*/ 0 w 1240972"/>
              <a:gd name="connsiteY0" fmla="*/ 2535382 h 2535382"/>
              <a:gd name="connsiteX1" fmla="*/ 279071 w 1240972"/>
              <a:gd name="connsiteY1" fmla="*/ 1543793 h 2535382"/>
              <a:gd name="connsiteX2" fmla="*/ 754084 w 1240972"/>
              <a:gd name="connsiteY2" fmla="*/ 492826 h 2535382"/>
              <a:gd name="connsiteX3" fmla="*/ 950026 w 1240972"/>
              <a:gd name="connsiteY3" fmla="*/ 190006 h 2535382"/>
              <a:gd name="connsiteX4" fmla="*/ 1240972 w 124097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972" h="2535382">
                <a:moveTo>
                  <a:pt x="0" y="2535382"/>
                </a:moveTo>
                <a:cubicBezTo>
                  <a:pt x="76695" y="2209800"/>
                  <a:pt x="153390" y="1884219"/>
                  <a:pt x="279071" y="1543793"/>
                </a:cubicBezTo>
                <a:cubicBezTo>
                  <a:pt x="404752" y="1203367"/>
                  <a:pt x="642258" y="718457"/>
                  <a:pt x="754084" y="492826"/>
                </a:cubicBezTo>
                <a:cubicBezTo>
                  <a:pt x="865910" y="267195"/>
                  <a:pt x="868878" y="272144"/>
                  <a:pt x="950026" y="190006"/>
                </a:cubicBezTo>
                <a:cubicBezTo>
                  <a:pt x="1031174" y="107868"/>
                  <a:pt x="1136073" y="53934"/>
                  <a:pt x="1240972" y="0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509159" y="1062842"/>
            <a:ext cx="737672" cy="5938"/>
          </a:xfrm>
          <a:prstGeom prst="straightConnector1">
            <a:avLst/>
          </a:prstGeom>
          <a:ln w="6350">
            <a:solidFill>
              <a:srgbClr val="99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87454" y="916168"/>
            <a:ext cx="1310821" cy="515526"/>
          </a:xfrm>
          <a:prstGeom prst="rect">
            <a:avLst/>
          </a:prstGeom>
          <a:solidFill>
            <a:srgbClr val="EAEAEA"/>
          </a:solidFill>
          <a:ln w="635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Is this an acceptable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smoothing of the 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9900FF"/>
                </a:solidFill>
              </a:rPr>
              <a:t>melting curve?</a:t>
            </a:r>
            <a:endParaRPr lang="en-GB" sz="1100" dirty="0">
              <a:solidFill>
                <a:srgbClr val="99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0774" y="1163782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No</a:t>
            </a:r>
            <a:endParaRPr lang="en-GB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2627783" y="795785"/>
            <a:ext cx="1152129" cy="2057151"/>
          </a:xfrm>
          <a:prstGeom prst="rect">
            <a:avLst/>
          </a:prstGeom>
          <a:solidFill>
            <a:srgbClr val="7F7F7F">
              <a:alpha val="14902"/>
            </a:srgbClr>
          </a:solidFill>
          <a:ln w="952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60" y="798117"/>
            <a:ext cx="3235768" cy="47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2" grpId="0" animBg="1"/>
      <p:bldP spid="6" grpId="0" animBg="1"/>
      <p:bldP spid="15" grpId="0" animBg="1"/>
      <p:bldP spid="21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47625" y="19050"/>
            <a:ext cx="6837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/>
              <a:t>Consider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Clapeyron-slope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melting</a:t>
            </a:r>
            <a:r>
              <a:rPr lang="nb-NO" dirty="0" smtClean="0"/>
              <a:t> </a:t>
            </a:r>
            <a:r>
              <a:rPr lang="nb-NO" dirty="0" err="1" smtClean="0"/>
              <a:t>curve</a:t>
            </a:r>
            <a:r>
              <a:rPr lang="nb-NO" dirty="0" smtClean="0"/>
              <a:t>:  </a:t>
            </a:r>
            <a:r>
              <a:rPr lang="nb-NO" dirty="0" err="1">
                <a:solidFill>
                  <a:srgbClr val="FF0000"/>
                </a:solidFill>
              </a:rPr>
              <a:t>dp/dT</a:t>
            </a:r>
            <a:r>
              <a:rPr lang="nb-NO" dirty="0">
                <a:solidFill>
                  <a:srgbClr val="FF0000"/>
                </a:solidFill>
              </a:rPr>
              <a:t> = </a:t>
            </a:r>
            <a:r>
              <a:rPr lang="nb-NO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dirty="0" err="1" smtClean="0">
                <a:solidFill>
                  <a:srgbClr val="FF0000"/>
                </a:solidFill>
              </a:rPr>
              <a:t>S</a:t>
            </a:r>
            <a:r>
              <a:rPr lang="nb-NO" baseline="-25000" dirty="0" err="1" smtClean="0">
                <a:solidFill>
                  <a:srgbClr val="FF0000"/>
                </a:solidFill>
              </a:rPr>
              <a:t>m</a:t>
            </a:r>
            <a:r>
              <a:rPr lang="nb-NO" dirty="0" err="1" smtClean="0">
                <a:solidFill>
                  <a:srgbClr val="FF0000"/>
                </a:solidFill>
              </a:rPr>
              <a:t>/</a:t>
            </a:r>
            <a:r>
              <a:rPr lang="nb-NO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dirty="0" err="1" smtClean="0">
                <a:solidFill>
                  <a:srgbClr val="FF0000"/>
                </a:solidFill>
              </a:rPr>
              <a:t>V</a:t>
            </a:r>
            <a:r>
              <a:rPr lang="nb-NO" baseline="-25000" dirty="0" err="1" smtClean="0">
                <a:solidFill>
                  <a:srgbClr val="FF0000"/>
                </a:solidFill>
              </a:rPr>
              <a:t>m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46404" y="338729"/>
            <a:ext cx="374015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  <a:cs typeface="Times New Roman" pitchFamily="18" charset="0"/>
              </a:rPr>
              <a:t>Melting</a:t>
            </a:r>
            <a:r>
              <a:rPr lang="nb-NO" sz="16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  <a:cs typeface="Times New Roman" pitchFamily="18" charset="0"/>
              </a:rPr>
              <a:t>reaction</a:t>
            </a:r>
            <a:r>
              <a:rPr lang="nb-NO" sz="1600" dirty="0" smtClean="0">
                <a:solidFill>
                  <a:srgbClr val="3333FF"/>
                </a:solidFill>
                <a:cs typeface="Times New Roman" pitchFamily="18" charset="0"/>
              </a:rPr>
              <a:t>: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SiO</a:t>
            </a:r>
            <a:r>
              <a:rPr lang="nb-NO" sz="1600" baseline="-25000" dirty="0" err="1">
                <a:solidFill>
                  <a:srgbClr val="3333FF"/>
                </a:solidFill>
                <a:cs typeface="Times New Roman" pitchFamily="18" charset="0"/>
              </a:rPr>
              <a:t>2</a:t>
            </a:r>
            <a:r>
              <a:rPr lang="nb-NO" sz="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(solid) 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=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SiO</a:t>
            </a:r>
            <a:r>
              <a:rPr lang="nb-NO" sz="1600" baseline="-25000" dirty="0" err="1">
                <a:solidFill>
                  <a:srgbClr val="3333FF"/>
                </a:solidFill>
                <a:cs typeface="Times New Roman" pitchFamily="18" charset="0"/>
              </a:rPr>
              <a:t>2</a:t>
            </a:r>
            <a:r>
              <a:rPr lang="nb-NO" sz="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(melt)</a:t>
            </a:r>
            <a:endParaRPr lang="nb-NO" sz="1400" dirty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nb-NO" dirty="0">
                <a:solidFill>
                  <a:srgbClr val="3333FF"/>
                </a:solidFill>
                <a:latin typeface="Symbol" pitchFamily="18" charset="2"/>
              </a:rPr>
              <a:t>                            </a:t>
            </a:r>
            <a:r>
              <a:rPr lang="nb-NO" sz="1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S</a:t>
            </a:r>
            <a:r>
              <a:rPr lang="nb-NO" sz="1400" b="1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= </a:t>
            </a:r>
            <a:r>
              <a:rPr lang="nb-NO" sz="1400" dirty="0" smtClean="0">
                <a:solidFill>
                  <a:srgbClr val="FF0000"/>
                </a:solidFill>
              </a:rPr>
              <a:t>S</a:t>
            </a:r>
            <a:r>
              <a:rPr lang="nb-NO" sz="1400" baseline="-25000" dirty="0" smtClean="0">
                <a:solidFill>
                  <a:srgbClr val="FF0000"/>
                </a:solidFill>
              </a:rPr>
              <a:t>melt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S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solid</a:t>
            </a:r>
            <a:endParaRPr lang="nb-NO" sz="1400" dirty="0">
              <a:solidFill>
                <a:srgbClr val="FF0000"/>
              </a:solidFill>
            </a:endParaRPr>
          </a:p>
          <a:p>
            <a:r>
              <a:rPr lang="nb-NO" sz="1400" b="1" dirty="0">
                <a:solidFill>
                  <a:srgbClr val="FF0000"/>
                </a:solidFill>
                <a:latin typeface="Symbol" pitchFamily="18" charset="2"/>
              </a:rPr>
              <a:t>                                 </a:t>
            </a:r>
            <a:r>
              <a:rPr lang="nb-NO" sz="1400" b="1" dirty="0" smtClean="0">
                <a:solidFill>
                  <a:srgbClr val="FF0000"/>
                </a:solidFill>
                <a:latin typeface="Symbol" pitchFamily="18" charset="2"/>
              </a:rPr>
              <a:t>   </a:t>
            </a:r>
            <a:r>
              <a:rPr lang="nb-NO" sz="1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400" b="1" dirty="0" err="1" smtClean="0">
                <a:solidFill>
                  <a:srgbClr val="FF0000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FF0000"/>
                </a:solidFill>
              </a:rPr>
              <a:t>m</a:t>
            </a:r>
            <a:r>
              <a:rPr lang="nb-NO" sz="1400" baseline="-250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</a:rPr>
              <a:t>= </a:t>
            </a:r>
            <a:r>
              <a:rPr lang="nb-NO" sz="1400" dirty="0" err="1" smtClean="0">
                <a:solidFill>
                  <a:srgbClr val="FF0000"/>
                </a:solidFill>
              </a:rPr>
              <a:t>V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melt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V</a:t>
            </a:r>
            <a:r>
              <a:rPr lang="nb-NO" sz="1400" baseline="-25000" dirty="0" err="1" smtClean="0">
                <a:solidFill>
                  <a:srgbClr val="FF0000"/>
                </a:solidFill>
              </a:rPr>
              <a:t>solid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76154" y="449373"/>
            <a:ext cx="5216043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/>
              <a:t>Remember:  </a:t>
            </a:r>
            <a:r>
              <a:rPr lang="nb-NO" sz="1400" b="1" dirty="0" smtClean="0">
                <a:latin typeface="Symbol" pitchFamily="18" charset="2"/>
              </a:rPr>
              <a:t>D</a:t>
            </a:r>
            <a:r>
              <a:rPr lang="nb-NO" sz="1400" b="1" dirty="0" smtClean="0"/>
              <a:t>S</a:t>
            </a:r>
            <a:r>
              <a:rPr lang="nb-NO" sz="1400" b="1" baseline="-25000" dirty="0" smtClean="0"/>
              <a:t>m</a:t>
            </a:r>
            <a:r>
              <a:rPr lang="nb-NO" sz="1400" dirty="0" smtClean="0"/>
              <a:t>  is </a:t>
            </a:r>
            <a:r>
              <a:rPr lang="nb-NO" sz="1400" b="1" dirty="0" smtClean="0"/>
              <a:t>always</a:t>
            </a:r>
            <a:r>
              <a:rPr lang="nb-NO" sz="1400" dirty="0" smtClean="0"/>
              <a:t> postitive  </a:t>
            </a:r>
            <a:r>
              <a:rPr lang="nb-NO" sz="1400" dirty="0" smtClean="0">
                <a:latin typeface="Symbol" pitchFamily="18" charset="2"/>
              </a:rPr>
              <a:t>-  </a:t>
            </a:r>
            <a:r>
              <a:rPr lang="nb-NO" sz="1400" dirty="0" smtClean="0"/>
              <a:t>for simplicity, let us assume</a:t>
            </a:r>
          </a:p>
          <a:p>
            <a:pPr>
              <a:lnSpc>
                <a:spcPts val="1700"/>
              </a:lnSpc>
            </a:pPr>
            <a:r>
              <a:rPr lang="nb-NO" sz="1400" dirty="0" smtClean="0"/>
              <a:t>                                                                     </a:t>
            </a:r>
            <a:r>
              <a:rPr lang="nb-NO" sz="1400" dirty="0" err="1" smtClean="0"/>
              <a:t>that</a:t>
            </a:r>
            <a:r>
              <a:rPr lang="nb-NO" sz="1400" dirty="0" smtClean="0"/>
              <a:t> it is </a:t>
            </a:r>
            <a:r>
              <a:rPr lang="nb-NO" sz="1400" dirty="0" err="1" smtClean="0"/>
              <a:t>nearly</a:t>
            </a:r>
            <a:r>
              <a:rPr lang="nb-NO" sz="1400" dirty="0" smtClean="0"/>
              <a:t> </a:t>
            </a:r>
            <a:r>
              <a:rPr lang="nb-NO" sz="1400" dirty="0" err="1" smtClean="0"/>
              <a:t>constant</a:t>
            </a:r>
            <a:endParaRPr lang="nb-NO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6154" y="798452"/>
            <a:ext cx="1574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/>
              <a:t>What</a:t>
            </a:r>
            <a:r>
              <a:rPr lang="nb-NO" sz="1400" dirty="0" smtClean="0"/>
              <a:t> </a:t>
            </a:r>
            <a:r>
              <a:rPr lang="nb-NO" sz="1400" dirty="0" err="1" smtClean="0"/>
              <a:t>about</a:t>
            </a:r>
            <a:r>
              <a:rPr lang="nb-NO" sz="1400" dirty="0" smtClean="0"/>
              <a:t> </a:t>
            </a:r>
            <a:r>
              <a:rPr lang="nb-NO" sz="1400" b="1" dirty="0" err="1" smtClean="0">
                <a:latin typeface="Symbol" pitchFamily="18" charset="2"/>
              </a:rPr>
              <a:t>D</a:t>
            </a:r>
            <a:r>
              <a:rPr lang="nb-NO" sz="1400" b="1" dirty="0" err="1" smtClean="0"/>
              <a:t>V</a:t>
            </a:r>
            <a:r>
              <a:rPr lang="nb-NO" sz="1400" b="1" baseline="-25000" dirty="0" err="1" smtClean="0"/>
              <a:t>m</a:t>
            </a:r>
            <a:r>
              <a:rPr lang="nb-NO" sz="1400" dirty="0" smtClean="0"/>
              <a:t> </a:t>
            </a:r>
            <a:r>
              <a:rPr lang="nb-NO" sz="1400" dirty="0"/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6154" y="1154675"/>
            <a:ext cx="22428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/>
              <a:t>What</a:t>
            </a:r>
            <a:r>
              <a:rPr lang="nb-NO" sz="1400" dirty="0" smtClean="0"/>
              <a:t> is </a:t>
            </a:r>
            <a:r>
              <a:rPr lang="nb-NO" sz="1400" b="1" dirty="0" smtClean="0"/>
              <a:t>most </a:t>
            </a:r>
            <a:r>
              <a:rPr lang="nb-NO" sz="1400" b="1" dirty="0" err="1" smtClean="0"/>
              <a:t>compressible</a:t>
            </a:r>
            <a:r>
              <a:rPr lang="nb-NO" sz="1400" b="1" dirty="0" smtClean="0"/>
              <a:t>:</a:t>
            </a:r>
            <a:endParaRPr lang="nb-NO" sz="1400" b="1" dirty="0"/>
          </a:p>
          <a:p>
            <a:r>
              <a:rPr lang="nb-NO" sz="1400" dirty="0"/>
              <a:t>   mineral </a:t>
            </a:r>
            <a:r>
              <a:rPr lang="nb-NO" sz="1400" dirty="0" smtClean="0"/>
              <a:t>or melt </a:t>
            </a:r>
            <a:r>
              <a:rPr lang="nb-NO" sz="1400" dirty="0"/>
              <a:t>?</a:t>
            </a:r>
          </a:p>
        </p:txBody>
      </p:sp>
      <p:cxnSp>
        <p:nvCxnSpPr>
          <p:cNvPr id="19" name="Straight Arrow Connector 18"/>
          <p:cNvCxnSpPr>
            <a:stCxn id="28" idx="1"/>
          </p:cNvCxnSpPr>
          <p:nvPr/>
        </p:nvCxnSpPr>
        <p:spPr>
          <a:xfrm flipH="1" flipV="1">
            <a:off x="6125951" y="3181901"/>
            <a:ext cx="1280442" cy="268842"/>
          </a:xfrm>
          <a:prstGeom prst="straightConnector1">
            <a:avLst/>
          </a:prstGeom>
          <a:ln w="6350">
            <a:solidFill>
              <a:srgbClr val="99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406393" y="3281466"/>
            <a:ext cx="930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smtClean="0">
                <a:solidFill>
                  <a:srgbClr val="9900CC"/>
                </a:solidFill>
                <a:latin typeface="Symbol" pitchFamily="18" charset="2"/>
              </a:rPr>
              <a:t>D</a:t>
            </a:r>
            <a:r>
              <a:rPr lang="nb-NO" sz="1600" b="1" dirty="0" smtClean="0">
                <a:solidFill>
                  <a:srgbClr val="9900CC"/>
                </a:solidFill>
              </a:rPr>
              <a:t>V</a:t>
            </a:r>
            <a:r>
              <a:rPr lang="nb-NO" sz="1600" b="1" baseline="-25000" dirty="0" smtClean="0">
                <a:solidFill>
                  <a:srgbClr val="9900CC"/>
                </a:solidFill>
              </a:rPr>
              <a:t>m</a:t>
            </a:r>
            <a:r>
              <a:rPr lang="nb-NO" sz="1600" dirty="0" smtClean="0">
                <a:solidFill>
                  <a:srgbClr val="9900CC"/>
                </a:solidFill>
              </a:rPr>
              <a:t>→ </a:t>
            </a:r>
            <a:r>
              <a:rPr lang="nb-NO" sz="1600" dirty="0" smtClean="0">
                <a:solidFill>
                  <a:srgbClr val="9900CC"/>
                </a:solidFill>
                <a:cs typeface="Times New Roman" pitchFamily="18" charset="0"/>
              </a:rPr>
              <a:t>0</a:t>
            </a:r>
            <a:endParaRPr lang="nb-NO" sz="1600" dirty="0">
              <a:solidFill>
                <a:srgbClr val="9900CC"/>
              </a:solidFill>
              <a:cs typeface="Times New Roman" pitchFamily="18" charset="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7782132" y="3111354"/>
            <a:ext cx="192939" cy="238013"/>
          </a:xfrm>
          <a:prstGeom prst="downArrow">
            <a:avLst/>
          </a:prstGeom>
          <a:solidFill>
            <a:srgbClr val="FFCCFF"/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64288" y="2149137"/>
            <a:ext cx="1814920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3333FF"/>
                </a:solidFill>
              </a:rPr>
              <a:t>First </a:t>
            </a:r>
            <a:r>
              <a:rPr lang="nb-NO" sz="1300" b="1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300" b="1" dirty="0" smtClean="0">
                <a:solidFill>
                  <a:srgbClr val="3333FF"/>
                </a:solidFill>
              </a:rPr>
              <a:t>V</a:t>
            </a:r>
            <a:r>
              <a:rPr lang="nb-NO" sz="13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1300" b="1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2400"/>
              </a:lnSpc>
            </a:pPr>
            <a:r>
              <a:rPr lang="nb-NO" sz="1300" b="1" dirty="0" smtClean="0"/>
              <a:t>dp/dT</a:t>
            </a:r>
            <a:r>
              <a:rPr lang="nb-NO" sz="1300" dirty="0" smtClean="0"/>
              <a:t> = </a:t>
            </a:r>
            <a:r>
              <a:rPr lang="nb-NO" sz="1300" dirty="0" smtClean="0">
                <a:latin typeface="Symbol" pitchFamily="18" charset="2"/>
              </a:rPr>
              <a:t>D</a:t>
            </a:r>
            <a:r>
              <a:rPr lang="nb-NO" sz="1300" dirty="0" smtClean="0"/>
              <a:t>S</a:t>
            </a:r>
            <a:r>
              <a:rPr lang="nb-NO" sz="1300" baseline="-25000" dirty="0" smtClean="0"/>
              <a:t>m</a:t>
            </a:r>
            <a:r>
              <a:rPr lang="nb-NO" sz="1300" dirty="0" smtClean="0"/>
              <a:t>/</a:t>
            </a:r>
            <a:r>
              <a:rPr lang="nb-NO" sz="1300" dirty="0" smtClean="0">
                <a:latin typeface="Symbol" pitchFamily="18" charset="2"/>
              </a:rPr>
              <a:t>D</a:t>
            </a:r>
            <a:r>
              <a:rPr lang="nb-NO" sz="1300" dirty="0" smtClean="0"/>
              <a:t>V</a:t>
            </a:r>
            <a:r>
              <a:rPr lang="nb-NO" sz="1300" baseline="-25000" dirty="0" smtClean="0"/>
              <a:t>m</a:t>
            </a:r>
            <a:r>
              <a:rPr lang="nb-NO" sz="1300" dirty="0" smtClean="0"/>
              <a:t> </a:t>
            </a:r>
            <a:r>
              <a:rPr lang="nb-NO" sz="1400" dirty="0" smtClean="0"/>
              <a:t>→ </a:t>
            </a:r>
            <a:r>
              <a:rPr lang="nb-NO" sz="1400" b="1" dirty="0" smtClean="0"/>
              <a:t>∞</a:t>
            </a:r>
          </a:p>
          <a:p>
            <a:r>
              <a:rPr lang="nb-NO" sz="1300" dirty="0">
                <a:cs typeface="Times New Roman" pitchFamily="18" charset="0"/>
              </a:rPr>
              <a:t>in the </a:t>
            </a:r>
            <a:r>
              <a:rPr lang="nb-NO" sz="1300" dirty="0" smtClean="0">
                <a:cs typeface="Times New Roman" pitchFamily="18" charset="0"/>
              </a:rPr>
              <a:t>highest p-range of</a:t>
            </a:r>
          </a:p>
          <a:p>
            <a:r>
              <a:rPr lang="nb-NO" sz="1300" dirty="0" smtClean="0">
                <a:latin typeface="Symbol" pitchFamily="18" charset="2"/>
                <a:cs typeface="Times New Roman" pitchFamily="18" charset="0"/>
              </a:rPr>
              <a:t>b</a:t>
            </a:r>
            <a:r>
              <a:rPr lang="nb-NO" sz="1300" dirty="0" smtClean="0">
                <a:cs typeface="Times New Roman" pitchFamily="18" charset="0"/>
              </a:rPr>
              <a:t>-quartz </a:t>
            </a:r>
            <a:r>
              <a:rPr lang="nb-NO" sz="1300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and </a:t>
            </a:r>
            <a:r>
              <a:rPr lang="nb-NO" sz="1300" dirty="0" smtClean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coesite</a:t>
            </a:r>
            <a:endParaRPr lang="nb-NO" sz="1300" dirty="0">
              <a:solidFill>
                <a:schemeClr val="bg1">
                  <a:lumMod val="6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7" y="1835575"/>
            <a:ext cx="3238045" cy="47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90" y="1835325"/>
            <a:ext cx="3226664" cy="48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81" y="1846159"/>
            <a:ext cx="697032" cy="43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62" y="1841571"/>
            <a:ext cx="1823882" cy="435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pc\Dokumenter\Adobe-Illustr-figures\Experimental-PhaseRel\PhaseRel\Petrology-course\SiO2-melting-V-p-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67" y="1841408"/>
            <a:ext cx="1521419" cy="43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8" grpId="0"/>
      <p:bldP spid="38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160711" y="2996952"/>
            <a:ext cx="6876050" cy="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800" dirty="0" smtClean="0">
                <a:solidFill>
                  <a:srgbClr val="3333FF"/>
                </a:solidFill>
              </a:rPr>
              <a:t>Is </a:t>
            </a:r>
            <a:r>
              <a:rPr lang="nb-NO" sz="2800" dirty="0">
                <a:solidFill>
                  <a:srgbClr val="3333FF"/>
                </a:solidFill>
              </a:rPr>
              <a:t>19 </a:t>
            </a:r>
            <a:r>
              <a:rPr lang="nb-NO" sz="2800" dirty="0" err="1" smtClean="0">
                <a:solidFill>
                  <a:srgbClr val="3333FF"/>
                </a:solidFill>
              </a:rPr>
              <a:t>wt</a:t>
            </a:r>
            <a:r>
              <a:rPr lang="nb-NO" sz="2800" dirty="0" smtClean="0">
                <a:solidFill>
                  <a:srgbClr val="3333FF"/>
                </a:solidFill>
              </a:rPr>
              <a:t>% </a:t>
            </a:r>
            <a:r>
              <a:rPr lang="nb-NO" sz="2800" dirty="0" err="1">
                <a:solidFill>
                  <a:srgbClr val="3333FF"/>
                </a:solidFill>
              </a:rPr>
              <a:t>Al</a:t>
            </a:r>
            <a:r>
              <a:rPr lang="nb-NO" sz="2800" baseline="-25000" dirty="0" err="1">
                <a:solidFill>
                  <a:srgbClr val="3333FF"/>
                </a:solidFill>
              </a:rPr>
              <a:t>2</a:t>
            </a:r>
            <a:r>
              <a:rPr lang="nb-NO" sz="2800" dirty="0" err="1">
                <a:solidFill>
                  <a:srgbClr val="3333FF"/>
                </a:solidFill>
              </a:rPr>
              <a:t>O</a:t>
            </a:r>
            <a:r>
              <a:rPr lang="nb-NO" sz="2800" baseline="-25000" dirty="0" err="1">
                <a:solidFill>
                  <a:srgbClr val="3333FF"/>
                </a:solidFill>
              </a:rPr>
              <a:t>3</a:t>
            </a:r>
            <a:r>
              <a:rPr lang="nb-NO" sz="2800" dirty="0">
                <a:solidFill>
                  <a:srgbClr val="3333FF"/>
                </a:solidFill>
              </a:rPr>
              <a:t>  </a:t>
            </a:r>
            <a:r>
              <a:rPr lang="nb-NO" sz="2800" dirty="0" err="1" smtClean="0">
                <a:solidFill>
                  <a:srgbClr val="3333FF"/>
                </a:solidFill>
              </a:rPr>
              <a:t>identical</a:t>
            </a:r>
            <a:r>
              <a:rPr lang="nb-NO" sz="2800" dirty="0" smtClean="0">
                <a:solidFill>
                  <a:srgbClr val="3333FF"/>
                </a:solidFill>
              </a:rPr>
              <a:t> to 19 </a:t>
            </a:r>
            <a:r>
              <a:rPr lang="nb-NO" sz="2800" dirty="0" err="1" smtClean="0">
                <a:solidFill>
                  <a:srgbClr val="3333FF"/>
                </a:solidFill>
              </a:rPr>
              <a:t>wt</a:t>
            </a:r>
            <a:r>
              <a:rPr lang="nb-NO" sz="2800" dirty="0" smtClean="0">
                <a:solidFill>
                  <a:srgbClr val="3333FF"/>
                </a:solidFill>
              </a:rPr>
              <a:t>%  </a:t>
            </a:r>
            <a:r>
              <a:rPr lang="nb-NO" sz="2800" dirty="0" err="1">
                <a:solidFill>
                  <a:srgbClr val="3333FF"/>
                </a:solidFill>
              </a:rPr>
              <a:t>AlO</a:t>
            </a:r>
            <a:r>
              <a:rPr lang="nb-NO" sz="2800" baseline="-25000" dirty="0" err="1">
                <a:solidFill>
                  <a:srgbClr val="3333FF"/>
                </a:solidFill>
              </a:rPr>
              <a:t>1.5</a:t>
            </a:r>
            <a:r>
              <a:rPr lang="nb-NO" sz="2800" dirty="0">
                <a:solidFill>
                  <a:srgbClr val="3333FF"/>
                </a:solidFill>
              </a:rPr>
              <a:t> ?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0711" y="3501008"/>
            <a:ext cx="813447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nb-NO" sz="4000" dirty="0"/>
              <a:t>    </a:t>
            </a:r>
            <a:r>
              <a:rPr lang="nb-NO" sz="4000" dirty="0" err="1" smtClean="0"/>
              <a:t>Yes</a:t>
            </a:r>
            <a:r>
              <a:rPr lang="nb-NO" sz="4000" dirty="0" smtClean="0"/>
              <a:t> </a:t>
            </a:r>
            <a:r>
              <a:rPr lang="nb-NO" sz="4000" dirty="0"/>
              <a:t>!</a:t>
            </a:r>
          </a:p>
          <a:p>
            <a:pPr>
              <a:lnSpc>
                <a:spcPct val="130000"/>
              </a:lnSpc>
            </a:pPr>
            <a:r>
              <a:rPr lang="nb-NO" sz="2000" dirty="0" smtClean="0"/>
              <a:t>but Al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</a:t>
            </a:r>
            <a:r>
              <a:rPr lang="nb-NO" sz="2000" baseline="-25000" dirty="0" smtClean="0"/>
              <a:t>3</a:t>
            </a:r>
            <a:r>
              <a:rPr lang="nb-NO" sz="2000" dirty="0" smtClean="0"/>
              <a:t> has </a:t>
            </a:r>
            <a:r>
              <a:rPr lang="nb-NO" sz="2000" dirty="0"/>
              <a:t>2 </a:t>
            </a:r>
            <a:r>
              <a:rPr lang="nb-NO" sz="2000" dirty="0" smtClean="0"/>
              <a:t>cations </a:t>
            </a:r>
            <a:r>
              <a:rPr lang="nb-NO" sz="2000" dirty="0"/>
              <a:t>+ 3 </a:t>
            </a:r>
            <a:r>
              <a:rPr lang="nb-NO" sz="2000" dirty="0" smtClean="0"/>
              <a:t>anions and </a:t>
            </a:r>
            <a:r>
              <a:rPr lang="nb-NO" sz="2000" b="1" dirty="0" smtClean="0"/>
              <a:t>twice the molecular</a:t>
            </a:r>
            <a:r>
              <a:rPr lang="nb-NO" sz="2000" dirty="0" smtClean="0"/>
              <a:t> weight of </a:t>
            </a:r>
            <a:r>
              <a:rPr lang="nb-NO" sz="2000" dirty="0"/>
              <a:t> </a:t>
            </a:r>
            <a:r>
              <a:rPr lang="nb-NO" sz="2000" dirty="0" smtClean="0"/>
              <a:t>AlO</a:t>
            </a:r>
            <a:r>
              <a:rPr lang="nb-NO" sz="2000" baseline="-25000" dirty="0" smtClean="0"/>
              <a:t>1.5</a:t>
            </a:r>
            <a:endParaRPr lang="nb-NO" sz="2000" dirty="0"/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323528" y="5733256"/>
            <a:ext cx="536105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nb-NO" sz="2000" dirty="0" err="1" smtClean="0">
                <a:solidFill>
                  <a:srgbClr val="CC00FF"/>
                </a:solidFill>
              </a:rPr>
              <a:t>Calculation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r>
              <a:rPr lang="nb-NO" sz="2000" dirty="0" err="1" smtClean="0">
                <a:solidFill>
                  <a:srgbClr val="CC00FF"/>
                </a:solidFill>
              </a:rPr>
              <a:t>of</a:t>
            </a:r>
            <a:r>
              <a:rPr lang="nb-NO" sz="2000" dirty="0" smtClean="0">
                <a:solidFill>
                  <a:srgbClr val="CC00FF"/>
                </a:solidFill>
              </a:rPr>
              <a:t> mineral </a:t>
            </a:r>
            <a:r>
              <a:rPr lang="nb-NO" sz="2000" dirty="0" err="1" smtClean="0">
                <a:solidFill>
                  <a:srgbClr val="CC00FF"/>
                </a:solidFill>
              </a:rPr>
              <a:t>formulas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r>
              <a:rPr lang="nb-NO" sz="2000" dirty="0" err="1" smtClean="0">
                <a:solidFill>
                  <a:srgbClr val="CC00FF"/>
                </a:solidFill>
              </a:rPr>
              <a:t>based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r>
              <a:rPr lang="nb-NO" sz="2000" dirty="0" err="1" smtClean="0">
                <a:solidFill>
                  <a:srgbClr val="CC00FF"/>
                </a:solidFill>
              </a:rPr>
              <a:t>on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r>
              <a:rPr lang="nb-NO" sz="2000" dirty="0" err="1" smtClean="0">
                <a:solidFill>
                  <a:srgbClr val="CC00FF"/>
                </a:solidFill>
              </a:rPr>
              <a:t>wt</a:t>
            </a:r>
            <a:r>
              <a:rPr lang="nb-NO" sz="2000" dirty="0" smtClean="0">
                <a:solidFill>
                  <a:srgbClr val="CC00FF"/>
                </a:solidFill>
              </a:rPr>
              <a:t>%:</a:t>
            </a:r>
            <a:endParaRPr lang="nb-NO" sz="2000" dirty="0">
              <a:solidFill>
                <a:srgbClr val="CC00FF"/>
              </a:solidFill>
            </a:endParaRPr>
          </a:p>
          <a:p>
            <a:pPr>
              <a:lnSpc>
                <a:spcPct val="130000"/>
              </a:lnSpc>
            </a:pPr>
            <a:r>
              <a:rPr lang="nb-NO" sz="2000" dirty="0" smtClean="0">
                <a:solidFill>
                  <a:srgbClr val="CC00FF"/>
                </a:solidFill>
              </a:rPr>
              <a:t>   </a:t>
            </a:r>
            <a:r>
              <a:rPr lang="nb-NO" sz="2000" b="1" dirty="0" smtClean="0">
                <a:solidFill>
                  <a:srgbClr val="CC00FF"/>
                </a:solidFill>
              </a:rPr>
              <a:t>I use mostly one-cation-oxides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endParaRPr lang="nb-NO" sz="2000" dirty="0">
              <a:solidFill>
                <a:srgbClr val="CC00FF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60711" y="404664"/>
            <a:ext cx="2406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Important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question</a:t>
            </a:r>
            <a:endParaRPr lang="nb-NO" sz="2000" b="1" dirty="0">
              <a:solidFill>
                <a:srgbClr val="3333FF"/>
              </a:solidFill>
            </a:endParaRPr>
          </a:p>
          <a:p>
            <a:r>
              <a:rPr lang="nb-NO" sz="1700" dirty="0" err="1" smtClean="0"/>
              <a:t>Choice</a:t>
            </a:r>
            <a:r>
              <a:rPr lang="nb-NO" sz="1700" dirty="0" smtClean="0"/>
              <a:t> </a:t>
            </a:r>
            <a:r>
              <a:rPr lang="nb-NO" sz="1700" dirty="0" err="1" smtClean="0"/>
              <a:t>of</a:t>
            </a:r>
            <a:r>
              <a:rPr lang="nb-NO" sz="1700" dirty="0" smtClean="0"/>
              <a:t> </a:t>
            </a:r>
            <a:r>
              <a:rPr lang="nb-NO" sz="1700" dirty="0" err="1" smtClean="0"/>
              <a:t>stoichiometry</a:t>
            </a:r>
            <a:r>
              <a:rPr lang="nb-NO" sz="1700" dirty="0" smtClean="0"/>
              <a:t> /</a:t>
            </a:r>
          </a:p>
          <a:p>
            <a:r>
              <a:rPr lang="nb-NO" sz="1700" dirty="0" smtClean="0"/>
              <a:t> </a:t>
            </a:r>
            <a:r>
              <a:rPr lang="nb-NO" sz="1700" dirty="0" err="1" smtClean="0"/>
              <a:t>formula</a:t>
            </a:r>
            <a:r>
              <a:rPr lang="nb-NO" sz="1700" dirty="0" smtClean="0"/>
              <a:t> </a:t>
            </a:r>
            <a:r>
              <a:rPr lang="nb-NO" sz="1700" dirty="0"/>
              <a:t>for </a:t>
            </a:r>
            <a:r>
              <a:rPr lang="nb-NO" sz="1700" dirty="0" err="1" smtClean="0"/>
              <a:t>the</a:t>
            </a:r>
            <a:r>
              <a:rPr lang="nb-NO" sz="1700" dirty="0" smtClean="0"/>
              <a:t> </a:t>
            </a:r>
            <a:r>
              <a:rPr lang="nb-NO" sz="1700" dirty="0" err="1" smtClean="0"/>
              <a:t>oxides</a:t>
            </a:r>
            <a:endParaRPr lang="nb-NO" sz="17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43808" y="30681"/>
            <a:ext cx="1806905" cy="242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SiO</a:t>
            </a:r>
            <a:r>
              <a:rPr lang="nb-NO" baseline="-25000" dirty="0" err="1">
                <a:solidFill>
                  <a:srgbClr val="008000"/>
                </a:solidFill>
              </a:rPr>
              <a:t>2</a:t>
            </a:r>
            <a:endParaRPr lang="nb-NO" baseline="-25000" dirty="0">
              <a:solidFill>
                <a:srgbClr val="008000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Al</a:t>
            </a:r>
            <a:r>
              <a:rPr lang="nb-NO" baseline="-25000" dirty="0" err="1">
                <a:solidFill>
                  <a:srgbClr val="008000"/>
                </a:solidFill>
              </a:rPr>
              <a:t>2</a:t>
            </a:r>
            <a:r>
              <a:rPr lang="nb-NO" dirty="0" err="1">
                <a:solidFill>
                  <a:srgbClr val="008000"/>
                </a:solidFill>
              </a:rPr>
              <a:t>O</a:t>
            </a:r>
            <a:r>
              <a:rPr lang="nb-NO" baseline="-25000" dirty="0" err="1">
                <a:solidFill>
                  <a:srgbClr val="00800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  </a:t>
            </a:r>
            <a:r>
              <a:rPr lang="nb-NO" dirty="0" smtClean="0">
                <a:solidFill>
                  <a:srgbClr val="33CC33"/>
                </a:solidFill>
              </a:rPr>
              <a:t>or  </a:t>
            </a:r>
            <a:r>
              <a:rPr lang="nb-NO" dirty="0" err="1">
                <a:solidFill>
                  <a:srgbClr val="33CC33"/>
                </a:solidFill>
              </a:rPr>
              <a:t>AlO</a:t>
            </a:r>
            <a:r>
              <a:rPr lang="nb-NO" baseline="-25000" dirty="0" err="1">
                <a:solidFill>
                  <a:srgbClr val="33CC33"/>
                </a:solidFill>
              </a:rPr>
              <a:t>1.5</a:t>
            </a:r>
            <a:endParaRPr lang="nb-NO" dirty="0">
              <a:solidFill>
                <a:srgbClr val="33CC33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FeO</a:t>
            </a:r>
            <a:endParaRPr lang="nb-NO" dirty="0">
              <a:solidFill>
                <a:srgbClr val="008000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Fe</a:t>
            </a:r>
            <a:r>
              <a:rPr lang="nb-NO" baseline="-25000" dirty="0" err="1">
                <a:solidFill>
                  <a:srgbClr val="008000"/>
                </a:solidFill>
              </a:rPr>
              <a:t>2</a:t>
            </a:r>
            <a:r>
              <a:rPr lang="nb-NO" dirty="0" err="1">
                <a:solidFill>
                  <a:srgbClr val="008000"/>
                </a:solidFill>
              </a:rPr>
              <a:t>O</a:t>
            </a:r>
            <a:r>
              <a:rPr lang="nb-NO" baseline="-25000" dirty="0" err="1">
                <a:solidFill>
                  <a:srgbClr val="008000"/>
                </a:solidFill>
              </a:rPr>
              <a:t>3</a:t>
            </a:r>
            <a:r>
              <a:rPr lang="nb-NO" dirty="0">
                <a:solidFill>
                  <a:srgbClr val="00B050"/>
                </a:solidFill>
              </a:rPr>
              <a:t>  </a:t>
            </a:r>
            <a:r>
              <a:rPr lang="nb-NO" dirty="0" smtClean="0">
                <a:solidFill>
                  <a:srgbClr val="33CC33"/>
                </a:solidFill>
              </a:rPr>
              <a:t>or  </a:t>
            </a:r>
            <a:r>
              <a:rPr lang="nb-NO" dirty="0" err="1">
                <a:solidFill>
                  <a:srgbClr val="33CC33"/>
                </a:solidFill>
              </a:rPr>
              <a:t>FeO</a:t>
            </a:r>
            <a:r>
              <a:rPr lang="nb-NO" baseline="-25000" dirty="0" err="1">
                <a:solidFill>
                  <a:srgbClr val="33CC33"/>
                </a:solidFill>
              </a:rPr>
              <a:t>1.5</a:t>
            </a:r>
            <a:endParaRPr lang="nb-NO" dirty="0">
              <a:solidFill>
                <a:srgbClr val="33CC33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CaO</a:t>
            </a:r>
            <a:endParaRPr lang="nb-NO" dirty="0">
              <a:solidFill>
                <a:srgbClr val="008000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Na</a:t>
            </a:r>
            <a:r>
              <a:rPr lang="nb-NO" baseline="-25000" dirty="0" err="1">
                <a:solidFill>
                  <a:srgbClr val="008000"/>
                </a:solidFill>
              </a:rPr>
              <a:t>2</a:t>
            </a:r>
            <a:r>
              <a:rPr lang="nb-NO" dirty="0" err="1">
                <a:solidFill>
                  <a:srgbClr val="008000"/>
                </a:solidFill>
              </a:rPr>
              <a:t>O</a:t>
            </a:r>
            <a:r>
              <a:rPr lang="nb-NO" dirty="0">
                <a:solidFill>
                  <a:srgbClr val="00B050"/>
                </a:solidFill>
              </a:rPr>
              <a:t>  </a:t>
            </a:r>
            <a:r>
              <a:rPr lang="nb-NO" dirty="0" smtClean="0">
                <a:solidFill>
                  <a:srgbClr val="33CC33"/>
                </a:solidFill>
              </a:rPr>
              <a:t>or  </a:t>
            </a:r>
            <a:r>
              <a:rPr lang="nb-NO" dirty="0" err="1">
                <a:solidFill>
                  <a:srgbClr val="33CC33"/>
                </a:solidFill>
              </a:rPr>
              <a:t>NaO</a:t>
            </a:r>
            <a:r>
              <a:rPr lang="nb-NO" baseline="-25000" dirty="0" err="1">
                <a:solidFill>
                  <a:srgbClr val="33CC33"/>
                </a:solidFill>
              </a:rPr>
              <a:t>0.5</a:t>
            </a:r>
            <a:r>
              <a:rPr lang="nb-NO" dirty="0">
                <a:solidFill>
                  <a:srgbClr val="33CC33"/>
                </a:solidFill>
              </a:rPr>
              <a:t> </a:t>
            </a:r>
          </a:p>
          <a:p>
            <a:pPr>
              <a:lnSpc>
                <a:spcPts val="2600"/>
              </a:lnSpc>
            </a:pPr>
            <a:r>
              <a:rPr lang="nb-NO" dirty="0" err="1">
                <a:solidFill>
                  <a:srgbClr val="008000"/>
                </a:solidFill>
              </a:rPr>
              <a:t>K</a:t>
            </a:r>
            <a:r>
              <a:rPr lang="nb-NO" baseline="-25000" dirty="0" err="1">
                <a:solidFill>
                  <a:srgbClr val="008000"/>
                </a:solidFill>
              </a:rPr>
              <a:t>2</a:t>
            </a:r>
            <a:r>
              <a:rPr lang="nb-NO" dirty="0" err="1">
                <a:solidFill>
                  <a:srgbClr val="008000"/>
                </a:solidFill>
              </a:rPr>
              <a:t>O</a:t>
            </a:r>
            <a:r>
              <a:rPr lang="nb-NO" dirty="0">
                <a:solidFill>
                  <a:srgbClr val="00B050"/>
                </a:solidFill>
              </a:rPr>
              <a:t>  </a:t>
            </a:r>
            <a:r>
              <a:rPr lang="nb-NO" dirty="0" smtClean="0">
                <a:solidFill>
                  <a:srgbClr val="33CC33"/>
                </a:solidFill>
              </a:rPr>
              <a:t>or  </a:t>
            </a:r>
            <a:r>
              <a:rPr lang="nb-NO" dirty="0" err="1">
                <a:solidFill>
                  <a:srgbClr val="33CC33"/>
                </a:solidFill>
              </a:rPr>
              <a:t>KO</a:t>
            </a:r>
            <a:r>
              <a:rPr lang="nb-NO" baseline="-25000" dirty="0" err="1">
                <a:solidFill>
                  <a:srgbClr val="33CC33"/>
                </a:solidFill>
              </a:rPr>
              <a:t>0.5</a:t>
            </a:r>
            <a:endParaRPr lang="nb-NO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/>
      <p:bldP spid="410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660232" y="1153801"/>
            <a:ext cx="236318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lnSpc>
                <a:spcPts val="1400"/>
              </a:lnSpc>
            </a:pPr>
            <a:r>
              <a:rPr lang="nb-NO" sz="1200" dirty="0"/>
              <a:t>Gibbs </a:t>
            </a:r>
            <a:r>
              <a:rPr lang="nb-NO" sz="1200" dirty="0" smtClean="0"/>
              <a:t>free energy:</a:t>
            </a:r>
            <a:r>
              <a:rPr lang="nb-NO" sz="1200" dirty="0"/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G = E</a:t>
            </a:r>
            <a:r>
              <a:rPr lang="nb-NO" sz="1200" baseline="-25000" dirty="0" smtClean="0">
                <a:solidFill>
                  <a:srgbClr val="3333FF"/>
                </a:solidFill>
              </a:rPr>
              <a:t>tot</a:t>
            </a:r>
            <a:r>
              <a:rPr lang="nb-NO" sz="1200" dirty="0" smtClean="0">
                <a:solidFill>
                  <a:srgbClr val="3333FF"/>
                </a:solidFill>
              </a:rPr>
              <a:t>+pV–TS</a:t>
            </a:r>
            <a:endParaRPr lang="nb-NO" sz="1200" dirty="0">
              <a:solidFill>
                <a:srgbClr val="3333FF"/>
              </a:solidFill>
            </a:endParaRPr>
          </a:p>
          <a:p>
            <a:pPr indent="-457200">
              <a:lnSpc>
                <a:spcPts val="2400"/>
              </a:lnSpc>
            </a:pPr>
            <a:r>
              <a:rPr lang="nb-NO" sz="1200" dirty="0" smtClean="0"/>
              <a:t>At chemical equilibrium: </a:t>
            </a:r>
            <a:r>
              <a:rPr lang="nb-NO" sz="1200" dirty="0" smtClean="0">
                <a:solidFill>
                  <a:srgbClr val="CC0000"/>
                </a:solidFill>
              </a:rPr>
              <a:t> </a:t>
            </a:r>
          </a:p>
          <a:p>
            <a:pPr>
              <a:lnSpc>
                <a:spcPts val="1000"/>
              </a:lnSpc>
            </a:pPr>
            <a:r>
              <a:rPr lang="nb-NO" sz="1200" dirty="0" smtClean="0">
                <a:solidFill>
                  <a:srgbClr val="3333FF"/>
                </a:solidFill>
              </a:rPr>
              <a:t>   G</a:t>
            </a:r>
            <a:r>
              <a:rPr lang="nb-NO" sz="1200" baseline="-25000" dirty="0" smtClean="0">
                <a:solidFill>
                  <a:srgbClr val="3333FF"/>
                </a:solidFill>
              </a:rPr>
              <a:t>prod</a:t>
            </a:r>
            <a:r>
              <a:rPr lang="nb-NO" sz="1200" dirty="0" smtClean="0">
                <a:solidFill>
                  <a:srgbClr val="3333FF"/>
                </a:solidFill>
              </a:rPr>
              <a:t> = G</a:t>
            </a:r>
            <a:r>
              <a:rPr lang="nb-NO" sz="1200" baseline="-25000" dirty="0" smtClean="0">
                <a:solidFill>
                  <a:srgbClr val="3333FF"/>
                </a:solidFill>
              </a:rPr>
              <a:t>react</a:t>
            </a:r>
            <a:r>
              <a:rPr lang="nb-NO" sz="1200" dirty="0" smtClean="0">
                <a:solidFill>
                  <a:srgbClr val="3333FF"/>
                </a:solidFill>
              </a:rPr>
              <a:t> ,    </a:t>
            </a:r>
            <a:r>
              <a:rPr lang="nb-NO" sz="1200" dirty="0" smtClean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200" dirty="0" smtClean="0">
                <a:solidFill>
                  <a:srgbClr val="3333FF"/>
                </a:solidFill>
              </a:rPr>
              <a:t>G = </a:t>
            </a:r>
            <a:r>
              <a:rPr lang="nb-NO" sz="1200" dirty="0">
                <a:solidFill>
                  <a:srgbClr val="3333FF"/>
                </a:solidFill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987" y="965871"/>
            <a:ext cx="3887603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600" dirty="0" smtClean="0"/>
              <a:t>What about the synthesis of</a:t>
            </a:r>
          </a:p>
          <a:p>
            <a:r>
              <a:rPr lang="nb-NO" sz="2600" b="1" dirty="0" smtClean="0">
                <a:solidFill>
                  <a:srgbClr val="FF0000"/>
                </a:solidFill>
              </a:rPr>
              <a:t>organic matter</a:t>
            </a:r>
            <a:r>
              <a:rPr lang="nb-NO" sz="2600" dirty="0" smtClean="0"/>
              <a:t> and </a:t>
            </a:r>
            <a:r>
              <a:rPr lang="nb-NO" sz="2600" b="1" dirty="0" smtClean="0">
                <a:solidFill>
                  <a:srgbClr val="FF0000"/>
                </a:solidFill>
              </a:rPr>
              <a:t>life</a:t>
            </a:r>
            <a:r>
              <a:rPr lang="nb-NO" sz="2600" dirty="0" smtClean="0"/>
              <a:t> ?</a:t>
            </a:r>
            <a:endParaRPr lang="nb-NO" sz="2600" baseline="-25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94170" y="1932475"/>
            <a:ext cx="2600161" cy="4021677"/>
            <a:chOff x="5796136" y="-2357"/>
            <a:chExt cx="3248233" cy="4585999"/>
          </a:xfrm>
        </p:grpSpPr>
        <p:pic>
          <p:nvPicPr>
            <p:cNvPr id="6" name="Picture 46" descr="Fig 5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6136" y="-2357"/>
              <a:ext cx="3248233" cy="435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58105" y="3928537"/>
              <a:ext cx="2443312" cy="65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nb-NO" sz="1400" dirty="0" smtClean="0">
                  <a:solidFill>
                    <a:srgbClr val="3333FF"/>
                  </a:solidFill>
                </a:rPr>
                <a:t>Lowest energy level: </a:t>
              </a:r>
              <a:r>
                <a:rPr lang="nb-NO" sz="1400" b="1" dirty="0" smtClean="0">
                  <a:solidFill>
                    <a:srgbClr val="3333FF"/>
                  </a:solidFill>
                </a:rPr>
                <a:t>greatest stability</a:t>
              </a:r>
              <a:endParaRPr lang="nb-NO" sz="14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5536" y="2276872"/>
            <a:ext cx="3739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Example: </a:t>
            </a:r>
            <a:r>
              <a:rPr lang="nb-NO" sz="2000" b="1" dirty="0" smtClean="0">
                <a:solidFill>
                  <a:srgbClr val="3333FF"/>
                </a:solidFill>
              </a:rPr>
              <a:t>photosynthesis</a:t>
            </a:r>
            <a:endParaRPr lang="nb-NO" sz="1200" dirty="0" smtClean="0">
              <a:solidFill>
                <a:srgbClr val="3333FF"/>
              </a:solidFill>
            </a:endParaRPr>
          </a:p>
          <a:p>
            <a:r>
              <a:rPr lang="nb-NO" sz="400" b="1" dirty="0" smtClean="0"/>
              <a:t> </a:t>
            </a:r>
          </a:p>
          <a:p>
            <a:r>
              <a:rPr lang="nb-NO" sz="2000" dirty="0" smtClean="0"/>
              <a:t>CO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+ 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=  CH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+ O</a:t>
            </a:r>
            <a:r>
              <a:rPr lang="nb-NO" sz="2000" baseline="-25000" dirty="0" smtClean="0"/>
              <a:t>2</a:t>
            </a:r>
            <a:endParaRPr lang="nb-NO" sz="2000" dirty="0" smtClean="0"/>
          </a:p>
          <a:p>
            <a:r>
              <a:rPr lang="nb-NO" sz="2000" dirty="0" smtClean="0"/>
              <a:t> </a:t>
            </a:r>
            <a:r>
              <a:rPr lang="nb-NO" sz="1600" dirty="0" smtClean="0"/>
              <a:t>Is this a reduction or oxidation reaction?</a:t>
            </a:r>
          </a:p>
          <a:p>
            <a:r>
              <a:rPr lang="nb-NO" sz="1600" dirty="0"/>
              <a:t> </a:t>
            </a:r>
            <a:r>
              <a:rPr lang="nb-NO" sz="1600" dirty="0" smtClean="0"/>
              <a:t>Does the reaction release or bind energy </a:t>
            </a:r>
            <a:r>
              <a:rPr lang="nb-NO" sz="1600" dirty="0"/>
              <a:t>?</a:t>
            </a:r>
            <a:endParaRPr lang="nb-NO" sz="1600" baseline="-250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67544" y="4509120"/>
            <a:ext cx="3759362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800" b="1" dirty="0" smtClean="0"/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Breakdown of organic matter:</a:t>
            </a: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000" dirty="0" smtClean="0"/>
              <a:t>  CH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 </a:t>
            </a:r>
            <a:r>
              <a:rPr lang="nb-NO" sz="2000" dirty="0"/>
              <a:t>+ O</a:t>
            </a:r>
            <a:r>
              <a:rPr lang="nb-NO" sz="2000" baseline="-25000" dirty="0"/>
              <a:t>2</a:t>
            </a:r>
            <a:r>
              <a:rPr lang="nb-NO" sz="2000" dirty="0" smtClean="0"/>
              <a:t> </a:t>
            </a:r>
            <a:r>
              <a:rPr lang="nb-NO" sz="2000" dirty="0"/>
              <a:t>= CO</a:t>
            </a:r>
            <a:r>
              <a:rPr lang="nb-NO" sz="2000" baseline="-25000" dirty="0"/>
              <a:t>2</a:t>
            </a:r>
            <a:r>
              <a:rPr lang="nb-NO" sz="2000" dirty="0"/>
              <a:t> + </a:t>
            </a:r>
            <a:r>
              <a:rPr lang="nb-NO" sz="2000" dirty="0" smtClean="0"/>
              <a:t>H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O</a:t>
            </a:r>
          </a:p>
          <a:p>
            <a:pPr>
              <a:lnSpc>
                <a:spcPts val="2600"/>
              </a:lnSpc>
            </a:pPr>
            <a:r>
              <a:rPr lang="nb-NO" sz="1600" dirty="0" smtClean="0"/>
              <a:t> How would you characterize this reaction?</a:t>
            </a:r>
          </a:p>
          <a:p>
            <a:pPr>
              <a:lnSpc>
                <a:spcPts val="2000"/>
              </a:lnSpc>
            </a:pPr>
            <a:r>
              <a:rPr lang="nb-NO" sz="1600" dirty="0"/>
              <a:t> </a:t>
            </a:r>
            <a:r>
              <a:rPr lang="nb-NO" sz="1600" dirty="0" smtClean="0"/>
              <a:t>Exotherm or endotherm reaction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552" y="5949280"/>
            <a:ext cx="3345788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Oxidation, combustion, breathing,</a:t>
            </a:r>
          </a:p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Exotherm, releases energy</a:t>
            </a:r>
            <a:endParaRPr lang="nb-NO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6267" y="3550041"/>
            <a:ext cx="2677528" cy="402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FF0000"/>
                </a:solidFill>
              </a:rPr>
              <a:t>Reduction, binds energy</a:t>
            </a:r>
            <a:endParaRPr lang="nb-NO" sz="2000" baseline="-250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124236"/>
            <a:ext cx="859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CC00CC"/>
                </a:solidFill>
              </a:rPr>
              <a:t>Pages 56-57: </a:t>
            </a:r>
            <a:r>
              <a:rPr lang="nb-NO" dirty="0" err="1" smtClean="0">
                <a:solidFill>
                  <a:srgbClr val="CC00CC"/>
                </a:solidFill>
              </a:rPr>
              <a:t>Background</a:t>
            </a:r>
            <a:r>
              <a:rPr lang="nb-NO" dirty="0" smtClean="0">
                <a:solidFill>
                  <a:srgbClr val="CC00CC"/>
                </a:solidFill>
              </a:rPr>
              <a:t> </a:t>
            </a:r>
            <a:r>
              <a:rPr lang="nb-NO" dirty="0" err="1" smtClean="0">
                <a:solidFill>
                  <a:srgbClr val="CC00CC"/>
                </a:solidFill>
              </a:rPr>
              <a:t>information</a:t>
            </a:r>
            <a:r>
              <a:rPr lang="nb-NO" dirty="0" smtClean="0">
                <a:solidFill>
                  <a:srgbClr val="CC00CC"/>
                </a:solidFill>
              </a:rPr>
              <a:t>, </a:t>
            </a:r>
            <a:r>
              <a:rPr lang="nb-NO" dirty="0" err="1" smtClean="0">
                <a:solidFill>
                  <a:srgbClr val="CC00CC"/>
                </a:solidFill>
              </a:rPr>
              <a:t>philosophical</a:t>
            </a:r>
            <a:r>
              <a:rPr lang="nb-NO" dirty="0" smtClean="0">
                <a:solidFill>
                  <a:srgbClr val="CC00CC"/>
                </a:solidFill>
              </a:rPr>
              <a:t> </a:t>
            </a:r>
            <a:r>
              <a:rPr lang="nb-NO" dirty="0" err="1" smtClean="0">
                <a:solidFill>
                  <a:srgbClr val="CC00CC"/>
                </a:solidFill>
              </a:rPr>
              <a:t>reflections</a:t>
            </a:r>
            <a:r>
              <a:rPr lang="nb-NO" dirty="0" smtClean="0">
                <a:solidFill>
                  <a:srgbClr val="CC00CC"/>
                </a:solidFill>
              </a:rPr>
              <a:t>  -  not for test and </a:t>
            </a:r>
            <a:r>
              <a:rPr lang="nb-NO" dirty="0" err="1" smtClean="0">
                <a:solidFill>
                  <a:srgbClr val="CC00CC"/>
                </a:solidFill>
              </a:rPr>
              <a:t>exam</a:t>
            </a:r>
            <a:r>
              <a:rPr lang="nb-NO" dirty="0" smtClean="0">
                <a:solidFill>
                  <a:srgbClr val="CC00CC"/>
                </a:solidFill>
              </a:rPr>
              <a:t>   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4" grpId="0"/>
      <p:bldP spid="25" grpId="0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52198" y="3039632"/>
            <a:ext cx="1008112" cy="360040"/>
          </a:xfrm>
          <a:prstGeom prst="round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6143" y="0"/>
            <a:ext cx="8398453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Organic life: </a:t>
            </a:r>
            <a:r>
              <a:rPr lang="nb-NO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Energy levels - energy landscape</a:t>
            </a:r>
          </a:p>
          <a:p>
            <a:pPr>
              <a:lnSpc>
                <a:spcPts val="2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  Photosynthesis:</a:t>
            </a:r>
            <a:r>
              <a:rPr lang="nb-NO" sz="1700" dirty="0" smtClean="0"/>
              <a:t>  CO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 + 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=  CH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+ O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  </a:t>
            </a:r>
            <a:r>
              <a:rPr lang="nb-NO" sz="1600" dirty="0" smtClean="0"/>
              <a:t>(</a:t>
            </a:r>
            <a:r>
              <a:rPr lang="nb-NO" sz="1600" b="1" dirty="0" smtClean="0"/>
              <a:t>endergonic</a:t>
            </a:r>
            <a:r>
              <a:rPr lang="nb-NO" sz="1600" dirty="0" smtClean="0"/>
              <a:t> reaction at </a:t>
            </a:r>
            <a:r>
              <a:rPr lang="nb-NO" sz="1600" dirty="0" smtClean="0">
                <a:latin typeface="Symbol" panose="05050102010706020507" pitchFamily="18" charset="2"/>
              </a:rPr>
              <a:t>D</a:t>
            </a:r>
            <a:r>
              <a:rPr lang="nb-NO" sz="1600" dirty="0" smtClean="0"/>
              <a:t>G &gt; 0 at 293 K and 1 bar)</a:t>
            </a:r>
          </a:p>
          <a:p>
            <a:pPr>
              <a:lnSpc>
                <a:spcPts val="2800"/>
              </a:lnSpc>
            </a:pPr>
            <a:r>
              <a:rPr lang="nb-NO" sz="1700" dirty="0" smtClean="0">
                <a:solidFill>
                  <a:srgbClr val="3333FF"/>
                </a:solidFill>
              </a:rPr>
              <a:t>  Breakdown </a:t>
            </a:r>
            <a:r>
              <a:rPr lang="nb-NO" sz="1700" dirty="0">
                <a:solidFill>
                  <a:srgbClr val="3333FF"/>
                </a:solidFill>
              </a:rPr>
              <a:t>of organic matter:  </a:t>
            </a:r>
            <a:r>
              <a:rPr lang="nb-NO" sz="1700" dirty="0"/>
              <a:t>CH</a:t>
            </a:r>
            <a:r>
              <a:rPr lang="nb-NO" sz="1700" baseline="-25000" dirty="0"/>
              <a:t>2</a:t>
            </a:r>
            <a:r>
              <a:rPr lang="nb-NO" sz="1700" dirty="0"/>
              <a:t>O + O</a:t>
            </a:r>
            <a:r>
              <a:rPr lang="nb-NO" sz="1700" baseline="-25000" dirty="0"/>
              <a:t>2</a:t>
            </a:r>
            <a:r>
              <a:rPr lang="nb-NO" sz="1700" dirty="0"/>
              <a:t> = CO</a:t>
            </a:r>
            <a:r>
              <a:rPr lang="nb-NO" sz="1700" baseline="-25000" dirty="0"/>
              <a:t>2</a:t>
            </a:r>
            <a:r>
              <a:rPr lang="nb-NO" sz="1700" dirty="0"/>
              <a:t> + </a:t>
            </a:r>
            <a:r>
              <a:rPr lang="nb-NO" sz="1700" dirty="0" smtClean="0"/>
              <a:t>H</a:t>
            </a:r>
            <a:r>
              <a:rPr lang="nb-NO" sz="1700" baseline="-25000" dirty="0" smtClean="0"/>
              <a:t>2</a:t>
            </a:r>
            <a:r>
              <a:rPr lang="nb-NO" sz="1700" dirty="0" smtClean="0"/>
              <a:t>O </a:t>
            </a:r>
            <a:r>
              <a:rPr lang="nb-NO" sz="1600" dirty="0"/>
              <a:t>(</a:t>
            </a:r>
            <a:r>
              <a:rPr lang="nb-NO" sz="1600" b="1" smtClean="0"/>
              <a:t>exergonic</a:t>
            </a:r>
            <a:r>
              <a:rPr lang="nb-NO" sz="1600" smtClean="0"/>
              <a:t> reaction)</a:t>
            </a:r>
            <a:endParaRPr lang="nb-NO" sz="1700" dirty="0"/>
          </a:p>
        </p:txBody>
      </p:sp>
      <p:pic>
        <p:nvPicPr>
          <p:cNvPr id="1026" name="Picture 2" descr="M:\pc\Dokumenter\Adobe-Illustr-figures\Experimental-PhaseRel\PhaseRel\Life-organic-photosynthe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0" y="1197672"/>
            <a:ext cx="4639671" cy="31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751406"/>
            <a:ext cx="2239587" cy="141064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Characteristics of life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metabolism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compartmentalization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replication</a:t>
            </a:r>
          </a:p>
          <a:p>
            <a:pPr>
              <a:lnSpc>
                <a:spcPts val="1800"/>
              </a:lnSpc>
            </a:pPr>
            <a:r>
              <a:rPr lang="nb-NO" sz="1400" b="1" dirty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-</a:t>
            </a:r>
            <a:r>
              <a:rPr lang="nb-NO" sz="1400" b="1" dirty="0" smtClean="0">
                <a:solidFill>
                  <a:srgbClr val="FF0000"/>
                </a:solidFill>
              </a:rPr>
              <a:t> far from thermodynamic</a:t>
            </a:r>
          </a:p>
          <a:p>
            <a:pPr>
              <a:lnSpc>
                <a:spcPts val="1400"/>
              </a:lnSpc>
            </a:pPr>
            <a:r>
              <a:rPr lang="nb-NO" sz="1400" b="1" dirty="0">
                <a:solidFill>
                  <a:srgbClr val="FF0000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   equilibrium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777" y="4686610"/>
            <a:ext cx="2620978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Le </a:t>
            </a:r>
            <a:r>
              <a:rPr lang="en-GB" sz="16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Chaterlier's</a:t>
            </a:r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principle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132" y="4688762"/>
            <a:ext cx="7560840" cy="800219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Le </a:t>
            </a:r>
            <a:r>
              <a:rPr lang="en-GB" sz="1600" b="1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Chaterlier's</a:t>
            </a:r>
            <a:r>
              <a:rPr lang="en-GB" sz="16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 principle</a:t>
            </a:r>
          </a:p>
          <a:p>
            <a:r>
              <a:rPr lang="en-GB" sz="1400" dirty="0" smtClean="0"/>
              <a:t>When a </a:t>
            </a:r>
            <a:r>
              <a:rPr lang="en-GB" sz="1400" dirty="0"/>
              <a:t>system at equilibrium is subjected to </a:t>
            </a:r>
            <a:r>
              <a:rPr lang="en-GB" sz="1400" b="1" dirty="0"/>
              <a:t>change</a:t>
            </a:r>
            <a:r>
              <a:rPr lang="en-GB" sz="1400" dirty="0"/>
              <a:t> </a:t>
            </a:r>
            <a:r>
              <a:rPr lang="en-GB" sz="1400" dirty="0" smtClean="0"/>
              <a:t>in </a:t>
            </a:r>
            <a:r>
              <a:rPr lang="en-GB" sz="1400" b="1" dirty="0" smtClean="0">
                <a:solidFill>
                  <a:srgbClr val="CC00CC"/>
                </a:solidFill>
              </a:rPr>
              <a:t>concentration</a:t>
            </a:r>
            <a:r>
              <a:rPr lang="en-GB" sz="1400" dirty="0" smtClean="0"/>
              <a:t>, </a:t>
            </a:r>
            <a:r>
              <a:rPr lang="en-GB" sz="1600" b="1" dirty="0" smtClean="0">
                <a:solidFill>
                  <a:srgbClr val="CC00CC"/>
                </a:solidFill>
              </a:rPr>
              <a:t>T</a:t>
            </a:r>
            <a:r>
              <a:rPr lang="en-GB" sz="1400" dirty="0" smtClean="0"/>
              <a:t>, </a:t>
            </a:r>
            <a:r>
              <a:rPr lang="en-GB" sz="1600" b="1" dirty="0" smtClean="0">
                <a:solidFill>
                  <a:srgbClr val="CC00CC"/>
                </a:solidFill>
              </a:rPr>
              <a:t>p</a:t>
            </a:r>
            <a:r>
              <a:rPr lang="en-GB" sz="1400" dirty="0" smtClean="0"/>
              <a:t> or </a:t>
            </a:r>
            <a:r>
              <a:rPr lang="en-GB" sz="1600" b="1" dirty="0" smtClean="0">
                <a:solidFill>
                  <a:srgbClr val="CC00CC"/>
                </a:solidFill>
              </a:rPr>
              <a:t>V</a:t>
            </a:r>
            <a:r>
              <a:rPr lang="en-GB" sz="1400" dirty="0" smtClean="0"/>
              <a:t>, the </a:t>
            </a:r>
            <a:r>
              <a:rPr lang="en-GB" sz="1400" dirty="0"/>
              <a:t>system </a:t>
            </a:r>
            <a:r>
              <a:rPr lang="en-GB" sz="1400" dirty="0" smtClean="0"/>
              <a:t>will </a:t>
            </a:r>
            <a:r>
              <a:rPr lang="en-GB" sz="1400" b="1" dirty="0" smtClean="0"/>
              <a:t>readjust</a:t>
            </a:r>
            <a:r>
              <a:rPr lang="en-GB" sz="1400" dirty="0" smtClean="0"/>
              <a:t> </a:t>
            </a:r>
            <a:r>
              <a:rPr lang="en-GB" sz="1400" b="1" dirty="0" smtClean="0"/>
              <a:t>to</a:t>
            </a:r>
            <a:r>
              <a:rPr lang="en-GB" sz="1400" dirty="0" smtClean="0"/>
              <a:t> </a:t>
            </a:r>
            <a:r>
              <a:rPr lang="en-GB" sz="1400" dirty="0"/>
              <a:t>(partially) </a:t>
            </a:r>
            <a:r>
              <a:rPr lang="en-GB" sz="1400" b="1" dirty="0"/>
              <a:t>counteract</a:t>
            </a:r>
            <a:r>
              <a:rPr lang="en-GB" sz="1400" dirty="0"/>
              <a:t> the effect of the applied change and </a:t>
            </a:r>
            <a:r>
              <a:rPr lang="en-GB" sz="1400" dirty="0" smtClean="0"/>
              <a:t>establish a new equilibrium.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9715" y="5805264"/>
            <a:ext cx="679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Can Le Chatelier's principle be applied to either of the equations above?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84539" y="6132277"/>
            <a:ext cx="4857420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- possibly to the breakdown reaction </a:t>
            </a:r>
            <a:r>
              <a:rPr lang="nb-NO" sz="1600" b="1" dirty="0" smtClean="0">
                <a:solidFill>
                  <a:srgbClr val="FF0000"/>
                </a:solidFill>
              </a:rPr>
              <a:t>???</a:t>
            </a:r>
          </a:p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- but even this is hardly a reversible equilibrium reaction</a:t>
            </a:r>
          </a:p>
        </p:txBody>
      </p:sp>
    </p:spTree>
    <p:extLst>
      <p:ext uri="{BB962C8B-B14F-4D97-AF65-F5344CB8AC3E}">
        <p14:creationId xmlns:p14="http://schemas.microsoft.com/office/powerpoint/2010/main" val="21069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/>
      <p:bldP spid="4" grpId="0" animBg="1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6788" y="1585913"/>
            <a:ext cx="1669047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3333FF"/>
                </a:solidFill>
              </a:rPr>
              <a:t> </a:t>
            </a:r>
            <a:r>
              <a:rPr lang="nb-NO" sz="1600" dirty="0" smtClean="0">
                <a:solidFill>
                  <a:srgbClr val="3333FF"/>
                </a:solidFill>
              </a:rPr>
              <a:t>Mineral </a:t>
            </a:r>
            <a:r>
              <a:rPr lang="nb-NO" sz="1600" dirty="0" err="1" smtClean="0">
                <a:solidFill>
                  <a:srgbClr val="3333FF"/>
                </a:solidFill>
              </a:rPr>
              <a:t>formula</a:t>
            </a:r>
            <a:r>
              <a:rPr lang="nb-NO" sz="1600" dirty="0" smtClean="0">
                <a:solidFill>
                  <a:srgbClr val="3333FF"/>
                </a:solidFill>
              </a:rPr>
              <a:t>,</a:t>
            </a:r>
            <a:endParaRPr lang="nb-NO" sz="16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normalized</a:t>
            </a:r>
            <a:r>
              <a:rPr lang="nb-NO" sz="1200" dirty="0" smtClean="0">
                <a:solidFill>
                  <a:srgbClr val="3333FF"/>
                </a:solidFill>
              </a:rPr>
              <a:t> to </a:t>
            </a:r>
            <a:r>
              <a:rPr lang="nb-NO" sz="1200" dirty="0">
                <a:solidFill>
                  <a:srgbClr val="3333FF"/>
                </a:solidFill>
              </a:rPr>
              <a:t>5 </a:t>
            </a:r>
            <a:r>
              <a:rPr lang="nb-NO" sz="1200" dirty="0" err="1" smtClean="0">
                <a:solidFill>
                  <a:srgbClr val="3333FF"/>
                </a:solidFill>
              </a:rPr>
              <a:t>cations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400" dirty="0">
                <a:solidFill>
                  <a:srgbClr val="3333FF"/>
                </a:solidFill>
              </a:rPr>
              <a:t>    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dirty="0" smtClean="0">
                <a:solidFill>
                  <a:srgbClr val="3333FF"/>
                </a:solidFill>
              </a:rPr>
              <a:t>cp</a:t>
            </a:r>
            <a:r>
              <a:rPr lang="nb-NO" sz="1200" baseline="-10000" dirty="0" smtClean="0">
                <a:solidFill>
                  <a:srgbClr val="3333FF"/>
                </a:solidFill>
              </a:rPr>
              <a:t>*</a:t>
            </a:r>
            <a:r>
              <a:rPr lang="nb-NO" sz="1200" dirty="0" smtClean="0">
                <a:solidFill>
                  <a:srgbClr val="3333FF"/>
                </a:solidFill>
              </a:rPr>
              <a:t>5</a:t>
            </a:r>
            <a:r>
              <a:rPr lang="nb-NO" sz="3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smtClean="0">
                <a:solidFill>
                  <a:srgbClr val="3333FF"/>
                </a:solidFill>
              </a:rPr>
              <a:t>/</a:t>
            </a:r>
            <a:r>
              <a:rPr lang="nb-NO" sz="300" b="1" dirty="0" smtClean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18635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dirty="0"/>
              <a:t>     </a:t>
            </a:r>
            <a:r>
              <a:rPr lang="nb-NO" sz="1600" dirty="0"/>
              <a:t>Si    2.943</a:t>
            </a:r>
            <a:endParaRPr lang="nb-NO" sz="1600" baseline="-25000" dirty="0"/>
          </a:p>
          <a:p>
            <a:r>
              <a:rPr lang="nb-NO" sz="1600" dirty="0"/>
              <a:t>     Al    1.024</a:t>
            </a:r>
          </a:p>
          <a:p>
            <a:r>
              <a:rPr lang="nb-NO" sz="1600" dirty="0"/>
              <a:t>     </a:t>
            </a:r>
            <a:r>
              <a:rPr lang="nb-NO" sz="1600" dirty="0" err="1"/>
              <a:t>Fe</a:t>
            </a:r>
            <a:r>
              <a:rPr lang="nb-NO" sz="1600" baseline="30000" dirty="0" err="1"/>
              <a:t>3</a:t>
            </a:r>
            <a:r>
              <a:rPr lang="nb-NO" sz="1600" baseline="30000" dirty="0"/>
              <a:t>+</a:t>
            </a:r>
            <a:r>
              <a:rPr lang="nb-NO" sz="1600" dirty="0"/>
              <a:t> 0.035</a:t>
            </a:r>
          </a:p>
          <a:p>
            <a:r>
              <a:rPr lang="nb-NO" sz="1600" dirty="0"/>
              <a:t>     Ca   0.029</a:t>
            </a:r>
          </a:p>
          <a:p>
            <a:r>
              <a:rPr lang="nb-NO" sz="1600" dirty="0"/>
              <a:t>     Na   0.616</a:t>
            </a:r>
          </a:p>
          <a:p>
            <a:r>
              <a:rPr lang="nb-NO" sz="1600" dirty="0"/>
              <a:t>     K     0.353</a:t>
            </a:r>
          </a:p>
          <a:p>
            <a:r>
              <a:rPr lang="nb-NO" sz="1600" dirty="0" err="1" smtClean="0">
                <a:solidFill>
                  <a:srgbClr val="3333FF"/>
                </a:solidFill>
                <a:latin typeface="Symbol" pitchFamily="18" charset="2"/>
              </a:rPr>
              <a:t>S</a:t>
            </a:r>
            <a:r>
              <a:rPr lang="nb-NO" sz="1600" baseline="-25000" dirty="0" err="1" smtClean="0">
                <a:solidFill>
                  <a:srgbClr val="3333FF"/>
                </a:solidFill>
                <a:cs typeface="Times New Roman" pitchFamily="18" charset="0"/>
              </a:rPr>
              <a:t>cations</a:t>
            </a:r>
            <a:r>
              <a:rPr lang="nb-NO" sz="1600" dirty="0" smtClean="0">
                <a:solidFill>
                  <a:srgbClr val="3333FF"/>
                </a:solidFill>
                <a:latin typeface="Symbol" pitchFamily="18" charset="2"/>
              </a:rPr>
              <a:t> </a:t>
            </a:r>
            <a:r>
              <a:rPr lang="nb-NO" sz="1600" dirty="0" smtClean="0">
                <a:solidFill>
                  <a:srgbClr val="3333FF"/>
                </a:solidFill>
              </a:rPr>
              <a:t>  </a:t>
            </a:r>
            <a:r>
              <a:rPr lang="nb-NO" sz="1600" u="sng" dirty="0" smtClean="0">
                <a:solidFill>
                  <a:srgbClr val="3333FF"/>
                </a:solidFill>
              </a:rPr>
              <a:t>5.000</a:t>
            </a:r>
            <a:endParaRPr lang="nb-NO" sz="1600" u="sng" dirty="0">
              <a:solidFill>
                <a:srgbClr val="3333FF"/>
              </a:solidFill>
            </a:endParaRPr>
          </a:p>
          <a:p>
            <a:r>
              <a:rPr lang="nb-NO" sz="1600" dirty="0" err="1" smtClean="0">
                <a:solidFill>
                  <a:srgbClr val="3333FF"/>
                </a:solidFill>
                <a:latin typeface="Symbol" pitchFamily="18" charset="2"/>
              </a:rPr>
              <a:t>S</a:t>
            </a:r>
            <a:r>
              <a:rPr lang="nb-NO" sz="1600" baseline="-25000" dirty="0" err="1" smtClean="0">
                <a:solidFill>
                  <a:srgbClr val="3333FF"/>
                </a:solidFill>
              </a:rPr>
              <a:t>charge</a:t>
            </a:r>
            <a:r>
              <a:rPr lang="nb-NO" sz="1600" dirty="0" smtClean="0">
                <a:solidFill>
                  <a:srgbClr val="3333FF"/>
                </a:solidFill>
              </a:rPr>
              <a:t>  </a:t>
            </a:r>
            <a:r>
              <a:rPr lang="nb-NO" sz="1600" u="sng" dirty="0" smtClean="0">
                <a:solidFill>
                  <a:srgbClr val="3333FF"/>
                </a:solidFill>
              </a:rPr>
              <a:t>15.974 </a:t>
            </a:r>
            <a:endParaRPr lang="nb-NO" sz="1600" u="sng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5400000">
            <a:off x="4622007" y="2529681"/>
            <a:ext cx="588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3333FF"/>
                </a:solidFill>
              </a:rPr>
              <a:t>4.002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-5400000">
            <a:off x="4616450" y="3257550"/>
            <a:ext cx="587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3333FF"/>
                </a:solidFill>
              </a:rPr>
              <a:t>0.998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7938" y="2235200"/>
            <a:ext cx="7429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SiO</a:t>
            </a:r>
            <a:r>
              <a:rPr lang="nb-NO" sz="1600" baseline="-25000"/>
              <a:t>2</a:t>
            </a:r>
          </a:p>
          <a:p>
            <a:r>
              <a:rPr lang="nb-NO" sz="1600"/>
              <a:t>AlO</a:t>
            </a:r>
            <a:r>
              <a:rPr lang="nb-NO" sz="1600" baseline="-25000"/>
              <a:t>1.5</a:t>
            </a:r>
            <a:endParaRPr lang="nb-NO" sz="1600"/>
          </a:p>
          <a:p>
            <a:r>
              <a:rPr lang="nb-NO" sz="1600"/>
              <a:t>FeO</a:t>
            </a:r>
            <a:r>
              <a:rPr lang="nb-NO" sz="1600" baseline="-25000"/>
              <a:t>1.5</a:t>
            </a:r>
            <a:endParaRPr lang="nb-NO" sz="1600"/>
          </a:p>
          <a:p>
            <a:r>
              <a:rPr lang="nb-NO" sz="1600"/>
              <a:t>CaO</a:t>
            </a:r>
          </a:p>
          <a:p>
            <a:r>
              <a:rPr lang="nb-NO" sz="1600"/>
              <a:t>NaO</a:t>
            </a:r>
            <a:r>
              <a:rPr lang="nb-NO" sz="1600" baseline="-25000"/>
              <a:t>0.5</a:t>
            </a:r>
            <a:endParaRPr lang="nb-NO" sz="1600"/>
          </a:p>
          <a:p>
            <a:r>
              <a:rPr lang="nb-NO" sz="1600"/>
              <a:t>KO</a:t>
            </a:r>
            <a:r>
              <a:rPr lang="nb-NO" sz="1600" baseline="-25000"/>
              <a:t>0.5</a:t>
            </a:r>
            <a:endParaRPr lang="nb-NO" sz="1600"/>
          </a:p>
        </p:txBody>
      </p:sp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762000" y="1817688"/>
            <a:ext cx="646331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1400" dirty="0" err="1" smtClean="0">
                <a:solidFill>
                  <a:srgbClr val="3333FF"/>
                </a:solidFill>
              </a:rPr>
              <a:t>wt</a:t>
            </a:r>
            <a:r>
              <a:rPr lang="nb-NO" sz="1400" dirty="0" smtClean="0">
                <a:solidFill>
                  <a:srgbClr val="3333FF"/>
                </a:solidFill>
              </a:rPr>
              <a:t>%</a:t>
            </a:r>
          </a:p>
          <a:p>
            <a:r>
              <a:rPr lang="nb-NO" sz="1600" dirty="0" smtClean="0"/>
              <a:t>65.90</a:t>
            </a:r>
            <a:endParaRPr lang="nb-NO" sz="1600" baseline="-25000" dirty="0"/>
          </a:p>
          <a:p>
            <a:r>
              <a:rPr lang="nb-NO" sz="1600" dirty="0"/>
              <a:t>19.45</a:t>
            </a:r>
          </a:p>
          <a:p>
            <a:r>
              <a:rPr lang="nb-NO" sz="1600" dirty="0"/>
              <a:t>  1.03</a:t>
            </a:r>
          </a:p>
          <a:p>
            <a:r>
              <a:rPr lang="nb-NO" sz="1600" dirty="0"/>
              <a:t>  0.61</a:t>
            </a:r>
          </a:p>
          <a:p>
            <a:r>
              <a:rPr lang="nb-NO" sz="1600" dirty="0"/>
              <a:t>  7.12</a:t>
            </a:r>
          </a:p>
          <a:p>
            <a:r>
              <a:rPr lang="nb-NO" sz="1600" dirty="0"/>
              <a:t>  6.20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520825" y="1816100"/>
            <a:ext cx="941388" cy="203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mol.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wt</a:t>
            </a:r>
            <a:endParaRPr lang="nb-NO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mw</a:t>
            </a:r>
            <a:endParaRPr lang="nb-NO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22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60.08430</a:t>
            </a:r>
            <a:endParaRPr lang="nb-NO" sz="1500" baseline="-25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50.98064</a:t>
            </a:r>
            <a:endParaRPr lang="nb-NO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79.84410</a:t>
            </a:r>
            <a:endParaRPr lang="nb-NO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56.07740</a:t>
            </a:r>
            <a:endParaRPr lang="nb-NO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30.98947</a:t>
            </a:r>
            <a:endParaRPr lang="nb-NO" sz="15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19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</a:rPr>
              <a:t>47.09800</a:t>
            </a:r>
            <a:endParaRPr lang="nb-NO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68550" y="1816100"/>
            <a:ext cx="1308371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  </a:t>
            </a:r>
            <a:r>
              <a:rPr lang="nb-NO" sz="1400" dirty="0" err="1" smtClean="0">
                <a:solidFill>
                  <a:srgbClr val="3333FF"/>
                </a:solidFill>
              </a:rPr>
              <a:t>cation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prop</a:t>
            </a:r>
            <a:r>
              <a:rPr lang="nb-NO" sz="1400" dirty="0" smtClean="0">
                <a:solidFill>
                  <a:srgbClr val="3333FF"/>
                </a:solidFill>
              </a:rPr>
              <a:t>.</a:t>
            </a:r>
            <a:endParaRPr lang="nb-NO" sz="1400" dirty="0">
              <a:solidFill>
                <a:srgbClr val="3333FF"/>
              </a:solidFill>
            </a:endParaRPr>
          </a:p>
          <a:p>
            <a:r>
              <a:rPr lang="nb-NO" sz="1200" dirty="0" smtClean="0">
                <a:solidFill>
                  <a:srgbClr val="3333FF"/>
                </a:solidFill>
              </a:rPr>
              <a:t>cp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dirty="0" smtClean="0">
                <a:solidFill>
                  <a:srgbClr val="3333FF"/>
                </a:solidFill>
              </a:rPr>
              <a:t>10</a:t>
            </a:r>
            <a:r>
              <a:rPr lang="nb-NO" sz="1200" baseline="30000" dirty="0" smtClean="0">
                <a:solidFill>
                  <a:srgbClr val="3333FF"/>
                </a:solidFill>
              </a:rPr>
              <a:t>4</a:t>
            </a:r>
            <a:r>
              <a:rPr lang="nb-NO" sz="1200" baseline="-10000" dirty="0" smtClean="0">
                <a:solidFill>
                  <a:srgbClr val="3333FF"/>
                </a:solidFill>
              </a:rPr>
              <a:t>*</a:t>
            </a:r>
            <a:r>
              <a:rPr lang="nb-NO" sz="1100" dirty="0" smtClean="0">
                <a:solidFill>
                  <a:srgbClr val="3333FF"/>
                </a:solidFill>
              </a:rPr>
              <a:t>wt%</a:t>
            </a:r>
            <a:r>
              <a:rPr lang="nb-NO" sz="300" dirty="0" smtClean="0">
                <a:solidFill>
                  <a:srgbClr val="3333FF"/>
                </a:solidFill>
              </a:rPr>
              <a:t> </a:t>
            </a:r>
            <a:r>
              <a:rPr lang="nb-NO" sz="1400" b="1" dirty="0" smtClean="0">
                <a:solidFill>
                  <a:srgbClr val="3333FF"/>
                </a:solidFill>
              </a:rPr>
              <a:t>/</a:t>
            </a:r>
            <a:r>
              <a:rPr lang="nb-NO" sz="300" b="1" dirty="0" smtClean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mw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dirty="0"/>
              <a:t>    </a:t>
            </a:r>
            <a:r>
              <a:rPr lang="nb-NO" sz="1600" dirty="0"/>
              <a:t>10968</a:t>
            </a:r>
            <a:endParaRPr lang="nb-NO" sz="1600" baseline="-25000" dirty="0"/>
          </a:p>
          <a:p>
            <a:r>
              <a:rPr lang="nb-NO" sz="1600" dirty="0"/>
              <a:t>      3815</a:t>
            </a:r>
          </a:p>
          <a:p>
            <a:r>
              <a:rPr lang="nb-NO" sz="1600" dirty="0"/>
              <a:t>        129</a:t>
            </a:r>
          </a:p>
          <a:p>
            <a:r>
              <a:rPr lang="nb-NO" sz="1600" dirty="0"/>
              <a:t>        109</a:t>
            </a:r>
          </a:p>
          <a:p>
            <a:r>
              <a:rPr lang="nb-NO" sz="1600" dirty="0"/>
              <a:t>      2298</a:t>
            </a:r>
          </a:p>
          <a:p>
            <a:r>
              <a:rPr lang="nb-NO" sz="1600" dirty="0"/>
              <a:t>      1316</a:t>
            </a:r>
          </a:p>
          <a:p>
            <a:r>
              <a:rPr lang="nb-NO" sz="1600" u="sng" dirty="0">
                <a:solidFill>
                  <a:srgbClr val="3333FF"/>
                </a:solidFill>
                <a:latin typeface="Symbol" pitchFamily="18" charset="2"/>
              </a:rPr>
              <a:t>S</a:t>
            </a:r>
            <a:r>
              <a:rPr lang="nb-NO" sz="1600" u="sng" dirty="0">
                <a:solidFill>
                  <a:srgbClr val="3333FF"/>
                </a:solidFill>
              </a:rPr>
              <a:t>  18635</a:t>
            </a:r>
          </a:p>
        </p:txBody>
      </p:sp>
      <p:sp>
        <p:nvSpPr>
          <p:cNvPr id="5129" name="TextBox 6"/>
          <p:cNvSpPr txBox="1">
            <a:spLocks noChangeArrowheads="1"/>
          </p:cNvSpPr>
          <p:nvPr/>
        </p:nvSpPr>
        <p:spPr bwMode="auto">
          <a:xfrm>
            <a:off x="189693" y="188640"/>
            <a:ext cx="7896929" cy="7591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Calculation of mineral formula (structural formula) </a:t>
            </a:r>
            <a:r>
              <a:rPr lang="nb-NO" sz="2000" dirty="0">
                <a:solidFill>
                  <a:srgbClr val="3333FF"/>
                </a:solidFill>
              </a:rPr>
              <a:t>for </a:t>
            </a:r>
            <a:r>
              <a:rPr lang="nb-NO" sz="2000" dirty="0" smtClean="0">
                <a:solidFill>
                  <a:srgbClr val="3333FF"/>
                </a:solidFill>
              </a:rPr>
              <a:t>a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feldspar analysis</a:t>
            </a:r>
            <a:endParaRPr lang="nb-NO" sz="12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dirty="0" smtClean="0"/>
              <a:t>General </a:t>
            </a:r>
            <a:r>
              <a:rPr lang="nb-NO" dirty="0" err="1" smtClean="0"/>
              <a:t>feldspar</a:t>
            </a:r>
            <a:r>
              <a:rPr lang="nb-NO" dirty="0" smtClean="0"/>
              <a:t> </a:t>
            </a:r>
            <a:r>
              <a:rPr lang="nb-NO" dirty="0" err="1" smtClean="0"/>
              <a:t>formula</a:t>
            </a:r>
            <a:r>
              <a:rPr lang="nb-NO" dirty="0" smtClean="0"/>
              <a:t>: </a:t>
            </a:r>
            <a:r>
              <a:rPr lang="nb-NO" dirty="0"/>
              <a:t>(</a:t>
            </a:r>
            <a:r>
              <a:rPr lang="nb-NO" dirty="0" err="1"/>
              <a:t>K,Na,Ca</a:t>
            </a:r>
            <a:r>
              <a:rPr lang="nb-NO" dirty="0"/>
              <a:t>)(</a:t>
            </a:r>
            <a:r>
              <a:rPr lang="nb-NO" dirty="0" err="1" smtClean="0"/>
              <a:t>Al,Si</a:t>
            </a:r>
            <a:r>
              <a:rPr lang="nb-NO" dirty="0" smtClean="0"/>
              <a:t>)</a:t>
            </a:r>
            <a:r>
              <a:rPr lang="nb-NO" baseline="-25000" dirty="0" smtClean="0"/>
              <a:t>4</a:t>
            </a:r>
            <a:r>
              <a:rPr lang="nb-NO" dirty="0" smtClean="0"/>
              <a:t>O</a:t>
            </a:r>
            <a:r>
              <a:rPr lang="nb-NO" baseline="-25000" dirty="0" smtClean="0"/>
              <a:t>8</a:t>
            </a:r>
            <a:r>
              <a:rPr lang="nb-NO" dirty="0" smtClean="0"/>
              <a:t>,  i.e. 5 </a:t>
            </a:r>
            <a:r>
              <a:rPr lang="nb-NO" dirty="0" err="1" smtClean="0"/>
              <a:t>cations</a:t>
            </a:r>
            <a:r>
              <a:rPr lang="nb-NO" dirty="0" smtClean="0"/>
              <a:t> </a:t>
            </a:r>
            <a:r>
              <a:rPr lang="nb-NO" dirty="0"/>
              <a:t>+ 8 </a:t>
            </a:r>
            <a:r>
              <a:rPr lang="nb-NO" dirty="0" err="1" smtClean="0"/>
              <a:t>O-ions</a:t>
            </a:r>
            <a:endParaRPr lang="nb-NO" dirty="0"/>
          </a:p>
        </p:txBody>
      </p:sp>
      <p:sp>
        <p:nvSpPr>
          <p:cNvPr id="8" name="Rectangle 7"/>
          <p:cNvSpPr/>
          <p:nvPr/>
        </p:nvSpPr>
        <p:spPr>
          <a:xfrm>
            <a:off x="39688" y="2306638"/>
            <a:ext cx="8780462" cy="145573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9" name="Right Brace 8"/>
          <p:cNvSpPr/>
          <p:nvPr/>
        </p:nvSpPr>
        <p:spPr>
          <a:xfrm>
            <a:off x="4684713" y="2330450"/>
            <a:ext cx="120650" cy="700088"/>
          </a:xfrm>
          <a:prstGeom prst="rightBrac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1" name="Right Brace 10"/>
          <p:cNvSpPr/>
          <p:nvPr/>
        </p:nvSpPr>
        <p:spPr>
          <a:xfrm>
            <a:off x="4691063" y="3070225"/>
            <a:ext cx="120650" cy="679450"/>
          </a:xfrm>
          <a:prstGeom prst="rightBrac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191375" y="1568450"/>
            <a:ext cx="1845377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>
                <a:solidFill>
                  <a:srgbClr val="008000"/>
                </a:solidFill>
              </a:rPr>
              <a:t>Mineral </a:t>
            </a:r>
            <a:r>
              <a:rPr lang="nb-NO" sz="1600" dirty="0" err="1" smtClean="0">
                <a:solidFill>
                  <a:srgbClr val="008000"/>
                </a:solidFill>
              </a:rPr>
              <a:t>formula</a:t>
            </a:r>
            <a:r>
              <a:rPr lang="nb-NO" sz="1600" dirty="0" smtClean="0">
                <a:solidFill>
                  <a:srgbClr val="008000"/>
                </a:solidFill>
              </a:rPr>
              <a:t>,</a:t>
            </a:r>
            <a:endParaRPr lang="nb-NO" sz="1600" dirty="0">
              <a:solidFill>
                <a:srgbClr val="008000"/>
              </a:solidFill>
            </a:endParaRPr>
          </a:p>
          <a:p>
            <a:r>
              <a:rPr lang="nb-NO" sz="1400" dirty="0" err="1" smtClean="0">
                <a:solidFill>
                  <a:srgbClr val="008000"/>
                </a:solidFill>
              </a:rPr>
              <a:t>normalized</a:t>
            </a:r>
            <a:r>
              <a:rPr lang="nb-NO" sz="1400" dirty="0" smtClean="0">
                <a:solidFill>
                  <a:srgbClr val="008000"/>
                </a:solidFill>
              </a:rPr>
              <a:t> to </a:t>
            </a:r>
            <a:r>
              <a:rPr lang="nb-NO" sz="1400" dirty="0">
                <a:solidFill>
                  <a:srgbClr val="008000"/>
                </a:solidFill>
              </a:rPr>
              <a:t>8 </a:t>
            </a:r>
            <a:r>
              <a:rPr lang="nb-NO" sz="1400" dirty="0" err="1" smtClean="0">
                <a:solidFill>
                  <a:srgbClr val="008000"/>
                </a:solidFill>
              </a:rPr>
              <a:t>O-ions</a:t>
            </a:r>
            <a:endParaRPr lang="nb-NO" sz="1400" dirty="0">
              <a:solidFill>
                <a:srgbClr val="008000"/>
              </a:solidFill>
            </a:endParaRPr>
          </a:p>
          <a:p>
            <a:r>
              <a:rPr lang="nb-NO" sz="1400" dirty="0">
                <a:solidFill>
                  <a:srgbClr val="008000"/>
                </a:solidFill>
              </a:rPr>
              <a:t>  </a:t>
            </a:r>
            <a:r>
              <a:rPr lang="nb-NO" sz="1200" dirty="0">
                <a:solidFill>
                  <a:srgbClr val="008000"/>
                </a:solidFill>
              </a:rPr>
              <a:t>= </a:t>
            </a:r>
            <a:r>
              <a:rPr lang="nb-NO" sz="1200" dirty="0" smtClean="0">
                <a:solidFill>
                  <a:srgbClr val="008000"/>
                </a:solidFill>
              </a:rPr>
              <a:t>op</a:t>
            </a:r>
            <a:r>
              <a:rPr lang="nb-NO" sz="1200" baseline="-10000" dirty="0" smtClean="0">
                <a:solidFill>
                  <a:srgbClr val="008000"/>
                </a:solidFill>
              </a:rPr>
              <a:t>*</a:t>
            </a:r>
            <a:r>
              <a:rPr lang="nb-NO" sz="1200" dirty="0" smtClean="0">
                <a:solidFill>
                  <a:srgbClr val="008000"/>
                </a:solidFill>
              </a:rPr>
              <a:t>8</a:t>
            </a:r>
            <a:r>
              <a:rPr lang="nb-NO" sz="1200" b="1" baseline="-10000" dirty="0" smtClean="0">
                <a:solidFill>
                  <a:srgbClr val="FF9999"/>
                </a:solidFill>
              </a:rPr>
              <a:t>*</a:t>
            </a:r>
            <a:r>
              <a:rPr lang="nb-NO" sz="1200" b="1" dirty="0" smtClean="0">
                <a:solidFill>
                  <a:srgbClr val="FF9999"/>
                </a:solidFill>
              </a:rPr>
              <a:t>1</a:t>
            </a:r>
            <a:r>
              <a:rPr lang="nb-NO" sz="400" b="1" dirty="0">
                <a:solidFill>
                  <a:srgbClr val="008000"/>
                </a:solidFill>
              </a:rPr>
              <a:t> </a:t>
            </a:r>
            <a:r>
              <a:rPr lang="nb-NO" sz="1400" b="1" dirty="0" smtClean="0">
                <a:solidFill>
                  <a:srgbClr val="008000"/>
                </a:solidFill>
              </a:rPr>
              <a:t>/</a:t>
            </a:r>
            <a:r>
              <a:rPr lang="nb-NO" sz="400" b="1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(29769</a:t>
            </a:r>
            <a:r>
              <a:rPr lang="nb-NO" sz="1200" dirty="0">
                <a:solidFill>
                  <a:srgbClr val="008000"/>
                </a:solidFill>
              </a:rPr>
              <a:t>)</a:t>
            </a:r>
          </a:p>
          <a:p>
            <a:r>
              <a:rPr lang="nb-NO" dirty="0"/>
              <a:t>   </a:t>
            </a:r>
            <a:r>
              <a:rPr lang="nb-NO" sz="1600" dirty="0"/>
              <a:t>Si     2.947</a:t>
            </a:r>
            <a:endParaRPr lang="nb-NO" sz="1600" baseline="-25000" dirty="0"/>
          </a:p>
          <a:p>
            <a:r>
              <a:rPr lang="nb-NO" sz="1600" dirty="0"/>
              <a:t>   Al     1.025</a:t>
            </a:r>
          </a:p>
          <a:p>
            <a:r>
              <a:rPr lang="nb-NO" sz="1600" dirty="0"/>
              <a:t>   </a:t>
            </a:r>
            <a:r>
              <a:rPr lang="nb-NO" sz="1600" dirty="0" err="1"/>
              <a:t>Fe</a:t>
            </a:r>
            <a:r>
              <a:rPr lang="nb-NO" sz="1600" baseline="30000" dirty="0" err="1"/>
              <a:t>3</a:t>
            </a:r>
            <a:r>
              <a:rPr lang="nb-NO" sz="1600" baseline="30000" dirty="0"/>
              <a:t>+</a:t>
            </a:r>
            <a:r>
              <a:rPr lang="nb-NO" sz="1600" dirty="0"/>
              <a:t>  0.035</a:t>
            </a:r>
          </a:p>
          <a:p>
            <a:r>
              <a:rPr lang="nb-NO" sz="1600" dirty="0"/>
              <a:t>   Ca     0.029</a:t>
            </a:r>
          </a:p>
          <a:p>
            <a:r>
              <a:rPr lang="nb-NO" sz="1600" dirty="0"/>
              <a:t>   Na     0.618</a:t>
            </a:r>
          </a:p>
          <a:p>
            <a:r>
              <a:rPr lang="nb-NO" sz="1600" dirty="0"/>
              <a:t>   K       0.354</a:t>
            </a:r>
          </a:p>
          <a:p>
            <a:r>
              <a:rPr lang="nb-NO" sz="1600" dirty="0" err="1" smtClean="0">
                <a:solidFill>
                  <a:srgbClr val="008000"/>
                </a:solidFill>
                <a:latin typeface="Symbol" pitchFamily="18" charset="2"/>
              </a:rPr>
              <a:t>S</a:t>
            </a:r>
            <a:r>
              <a:rPr lang="nb-NO" sz="1600" baseline="-25000" dirty="0" err="1" smtClean="0">
                <a:solidFill>
                  <a:srgbClr val="008000"/>
                </a:solidFill>
                <a:cs typeface="Times New Roman" pitchFamily="18" charset="0"/>
              </a:rPr>
              <a:t>cations</a:t>
            </a:r>
            <a:r>
              <a:rPr lang="nb-NO" sz="1600" dirty="0" smtClean="0">
                <a:solidFill>
                  <a:srgbClr val="008000"/>
                </a:solidFill>
                <a:latin typeface="Symbol" pitchFamily="18" charset="2"/>
              </a:rPr>
              <a:t>  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u="sng" dirty="0" smtClean="0">
                <a:solidFill>
                  <a:srgbClr val="008000"/>
                </a:solidFill>
              </a:rPr>
              <a:t>5.008</a:t>
            </a:r>
            <a:endParaRPr lang="nb-NO" sz="1600" u="sng" dirty="0">
              <a:solidFill>
                <a:srgbClr val="008000"/>
              </a:solidFill>
            </a:endParaRPr>
          </a:p>
          <a:p>
            <a:r>
              <a:rPr lang="nb-NO" sz="1600" dirty="0" err="1" smtClean="0">
                <a:solidFill>
                  <a:srgbClr val="008000"/>
                </a:solidFill>
                <a:latin typeface="Symbol" pitchFamily="18" charset="2"/>
              </a:rPr>
              <a:t>S</a:t>
            </a:r>
            <a:r>
              <a:rPr lang="nb-NO" sz="1600" baseline="-25000" dirty="0" err="1" smtClean="0">
                <a:solidFill>
                  <a:srgbClr val="008000"/>
                </a:solidFill>
              </a:rPr>
              <a:t>charge</a:t>
            </a:r>
            <a:r>
              <a:rPr lang="nb-NO" sz="1600" dirty="0" smtClean="0">
                <a:solidFill>
                  <a:srgbClr val="008000"/>
                </a:solidFill>
              </a:rPr>
              <a:t>  </a:t>
            </a:r>
            <a:r>
              <a:rPr lang="nb-NO" sz="1600" u="sng" dirty="0">
                <a:solidFill>
                  <a:srgbClr val="008000"/>
                </a:solidFill>
              </a:rPr>
              <a:t>16.00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89588" y="1814513"/>
            <a:ext cx="1539204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oxygen-prop</a:t>
            </a:r>
            <a:r>
              <a:rPr lang="nb-NO" sz="1400" dirty="0" smtClean="0">
                <a:solidFill>
                  <a:srgbClr val="008000"/>
                </a:solidFill>
              </a:rPr>
              <a:t>.</a:t>
            </a:r>
            <a:endParaRPr lang="nb-NO" sz="1400" dirty="0">
              <a:solidFill>
                <a:srgbClr val="008000"/>
              </a:solidFill>
            </a:endParaRPr>
          </a:p>
          <a:p>
            <a:r>
              <a:rPr lang="nb-NO" sz="1200" dirty="0">
                <a:solidFill>
                  <a:srgbClr val="008000"/>
                </a:solidFill>
              </a:rPr>
              <a:t>op = </a:t>
            </a:r>
            <a:r>
              <a:rPr lang="nb-NO" sz="1200" dirty="0" smtClean="0">
                <a:solidFill>
                  <a:srgbClr val="008000"/>
                </a:solidFill>
              </a:rPr>
              <a:t>10</a:t>
            </a:r>
            <a:r>
              <a:rPr lang="nb-NO" sz="1200" baseline="30000" dirty="0" smtClean="0">
                <a:solidFill>
                  <a:srgbClr val="008000"/>
                </a:solidFill>
              </a:rPr>
              <a:t>4</a:t>
            </a:r>
            <a:r>
              <a:rPr lang="nb-NO" sz="1200" baseline="-10000" dirty="0" smtClean="0">
                <a:solidFill>
                  <a:srgbClr val="008000"/>
                </a:solidFill>
              </a:rPr>
              <a:t>*</a:t>
            </a:r>
            <a:r>
              <a:rPr lang="nb-NO" sz="1200" dirty="0" smtClean="0">
                <a:solidFill>
                  <a:srgbClr val="008000"/>
                </a:solidFill>
              </a:rPr>
              <a:t>O</a:t>
            </a:r>
            <a:r>
              <a:rPr lang="nb-NO" sz="1200" baseline="-10000" dirty="0" smtClean="0">
                <a:solidFill>
                  <a:srgbClr val="008000"/>
                </a:solidFill>
              </a:rPr>
              <a:t>*</a:t>
            </a:r>
            <a:r>
              <a:rPr lang="nb-NO" sz="1100" dirty="0" smtClean="0">
                <a:solidFill>
                  <a:srgbClr val="008000"/>
                </a:solidFill>
              </a:rPr>
              <a:t>wt%</a:t>
            </a:r>
            <a:r>
              <a:rPr lang="nb-NO" sz="400" b="1" dirty="0">
                <a:solidFill>
                  <a:srgbClr val="008000"/>
                </a:solidFill>
              </a:rPr>
              <a:t> </a:t>
            </a:r>
            <a:r>
              <a:rPr lang="nb-NO" sz="1400" b="1" dirty="0" smtClean="0">
                <a:solidFill>
                  <a:srgbClr val="008000"/>
                </a:solidFill>
              </a:rPr>
              <a:t>/</a:t>
            </a:r>
            <a:r>
              <a:rPr lang="nb-NO" sz="400" b="1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>
                <a:solidFill>
                  <a:srgbClr val="008000"/>
                </a:solidFill>
              </a:rPr>
              <a:t>mw</a:t>
            </a:r>
            <a:endParaRPr lang="nb-NO" sz="1200" dirty="0">
              <a:solidFill>
                <a:srgbClr val="008000"/>
              </a:solidFill>
            </a:endParaRPr>
          </a:p>
          <a:p>
            <a:r>
              <a:rPr lang="nb-NO" dirty="0"/>
              <a:t>     </a:t>
            </a:r>
            <a:r>
              <a:rPr lang="nb-NO" sz="1600" dirty="0"/>
              <a:t>21936</a:t>
            </a:r>
            <a:endParaRPr lang="nb-NO" sz="1600" baseline="-25000" dirty="0"/>
          </a:p>
          <a:p>
            <a:r>
              <a:rPr lang="nb-NO" sz="1600" dirty="0"/>
              <a:t>        5723</a:t>
            </a:r>
          </a:p>
          <a:p>
            <a:r>
              <a:rPr lang="nb-NO" sz="1600" dirty="0"/>
              <a:t>          194</a:t>
            </a:r>
          </a:p>
          <a:p>
            <a:r>
              <a:rPr lang="nb-NO" sz="1600" dirty="0"/>
              <a:t>          109</a:t>
            </a:r>
          </a:p>
          <a:p>
            <a:r>
              <a:rPr lang="nb-NO" sz="1600" dirty="0"/>
              <a:t>        1149</a:t>
            </a:r>
          </a:p>
          <a:p>
            <a:r>
              <a:rPr lang="nb-NO" sz="1600" dirty="0"/>
              <a:t>          658</a:t>
            </a:r>
          </a:p>
          <a:p>
            <a:r>
              <a:rPr lang="nb-NO" sz="1600" dirty="0">
                <a:solidFill>
                  <a:srgbClr val="008000"/>
                </a:solidFill>
                <a:latin typeface="Symbol" pitchFamily="18" charset="2"/>
              </a:rPr>
              <a:t>  </a:t>
            </a:r>
            <a:r>
              <a:rPr lang="nb-NO" sz="1600" u="sng" dirty="0">
                <a:solidFill>
                  <a:srgbClr val="008000"/>
                </a:solidFill>
                <a:latin typeface="Symbol" pitchFamily="18" charset="2"/>
              </a:rPr>
              <a:t>S</a:t>
            </a:r>
            <a:r>
              <a:rPr lang="nb-NO" sz="1600" u="sng" dirty="0">
                <a:solidFill>
                  <a:srgbClr val="008000"/>
                </a:solidFill>
              </a:rPr>
              <a:t>  29769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356600" y="2327275"/>
            <a:ext cx="385763" cy="1419225"/>
            <a:chOff x="8356600" y="2327275"/>
            <a:chExt cx="385763" cy="1419225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 rot="-5400000">
              <a:off x="8293894" y="2524919"/>
              <a:ext cx="5889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solidFill>
                    <a:srgbClr val="008000"/>
                  </a:solidFill>
                </a:rPr>
                <a:t>4.007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 rot="-5400000">
              <a:off x="8287545" y="3253581"/>
              <a:ext cx="5889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rgbClr val="008000"/>
                  </a:solidFill>
                </a:rPr>
                <a:t>1.001</a:t>
              </a: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8356600" y="2327275"/>
              <a:ext cx="120650" cy="698500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8361363" y="3065463"/>
              <a:ext cx="120650" cy="681037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25123" y="4486146"/>
            <a:ext cx="31422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</a:rPr>
              <a:t>Mineral </a:t>
            </a:r>
            <a:r>
              <a:rPr lang="nb-NO" sz="1400" dirty="0" err="1" smtClean="0">
                <a:solidFill>
                  <a:srgbClr val="3333FF"/>
                </a:solidFill>
              </a:rPr>
              <a:t>formula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normalized</a:t>
            </a:r>
            <a:r>
              <a:rPr lang="nb-NO" sz="1400" dirty="0" smtClean="0">
                <a:solidFill>
                  <a:srgbClr val="3333FF"/>
                </a:solidFill>
              </a:rPr>
              <a:t> to </a:t>
            </a:r>
            <a:r>
              <a:rPr lang="nb-NO" sz="1400" dirty="0">
                <a:solidFill>
                  <a:srgbClr val="3333FF"/>
                </a:solidFill>
              </a:rPr>
              <a:t>5 </a:t>
            </a:r>
            <a:r>
              <a:rPr lang="nb-NO" sz="1400" dirty="0" err="1" smtClean="0">
                <a:solidFill>
                  <a:srgbClr val="3333FF"/>
                </a:solidFill>
              </a:rPr>
              <a:t>cations</a:t>
            </a:r>
            <a:r>
              <a:rPr lang="nb-NO" sz="1400" dirty="0" smtClean="0">
                <a:solidFill>
                  <a:srgbClr val="3333FF"/>
                </a:solidFill>
              </a:rPr>
              <a:t>:</a:t>
            </a:r>
            <a:endParaRPr lang="nb-NO" sz="1400" dirty="0">
              <a:solidFill>
                <a:srgbClr val="3333FF"/>
              </a:solidFill>
            </a:endParaRPr>
          </a:p>
          <a:p>
            <a:r>
              <a:rPr lang="nb-NO" sz="1400" dirty="0">
                <a:solidFill>
                  <a:srgbClr val="3333FF"/>
                </a:solidFill>
              </a:rPr>
              <a:t>K</a:t>
            </a:r>
            <a:r>
              <a:rPr lang="nb-NO" sz="1400" baseline="-25000" dirty="0">
                <a:solidFill>
                  <a:srgbClr val="3333FF"/>
                </a:solidFill>
              </a:rPr>
              <a:t>0.35</a:t>
            </a:r>
            <a:r>
              <a:rPr lang="nb-NO" sz="1400" dirty="0">
                <a:solidFill>
                  <a:srgbClr val="3333FF"/>
                </a:solidFill>
              </a:rPr>
              <a:t>Na</a:t>
            </a:r>
            <a:r>
              <a:rPr lang="nb-NO" sz="1400" baseline="-25000" dirty="0">
                <a:solidFill>
                  <a:srgbClr val="3333FF"/>
                </a:solidFill>
              </a:rPr>
              <a:t>0.62</a:t>
            </a:r>
            <a:r>
              <a:rPr lang="nb-NO" sz="1400" dirty="0">
                <a:solidFill>
                  <a:srgbClr val="3333FF"/>
                </a:solidFill>
              </a:rPr>
              <a:t>Ca</a:t>
            </a:r>
            <a:r>
              <a:rPr lang="nb-NO" sz="1400" baseline="-25000" dirty="0">
                <a:solidFill>
                  <a:srgbClr val="3333FF"/>
                </a:solidFill>
              </a:rPr>
              <a:t>0.03</a:t>
            </a:r>
            <a:r>
              <a:rPr lang="nb-NO" sz="1400" dirty="0">
                <a:solidFill>
                  <a:srgbClr val="3333FF"/>
                </a:solidFill>
              </a:rPr>
              <a:t>(Fe</a:t>
            </a:r>
            <a:r>
              <a:rPr lang="nb-NO" sz="1400" baseline="-25000" dirty="0">
                <a:solidFill>
                  <a:srgbClr val="3333FF"/>
                </a:solidFill>
              </a:rPr>
              <a:t>0.04</a:t>
            </a:r>
            <a:r>
              <a:rPr lang="nb-NO" sz="1400" dirty="0">
                <a:solidFill>
                  <a:srgbClr val="3333FF"/>
                </a:solidFill>
              </a:rPr>
              <a:t>Al</a:t>
            </a:r>
            <a:r>
              <a:rPr lang="nb-NO" sz="1400" baseline="-25000" dirty="0">
                <a:solidFill>
                  <a:srgbClr val="3333FF"/>
                </a:solidFill>
              </a:rPr>
              <a:t>1.02</a:t>
            </a:r>
            <a:r>
              <a:rPr lang="nb-NO" sz="1400" dirty="0">
                <a:solidFill>
                  <a:srgbClr val="3333FF"/>
                </a:solidFill>
              </a:rPr>
              <a:t>Si</a:t>
            </a:r>
            <a:r>
              <a:rPr lang="nb-NO" sz="1400" baseline="-25000" dirty="0">
                <a:solidFill>
                  <a:srgbClr val="3333FF"/>
                </a:solidFill>
              </a:rPr>
              <a:t>2.94</a:t>
            </a:r>
            <a:r>
              <a:rPr lang="nb-NO" sz="1400" dirty="0">
                <a:solidFill>
                  <a:srgbClr val="3333FF"/>
                </a:solidFill>
              </a:rPr>
              <a:t>) </a:t>
            </a:r>
            <a:r>
              <a:rPr lang="nb-NO" sz="1400" dirty="0" smtClean="0">
                <a:solidFill>
                  <a:srgbClr val="3333FF"/>
                </a:solidFill>
              </a:rPr>
              <a:t>O</a:t>
            </a:r>
            <a:r>
              <a:rPr lang="nb-NO" sz="1400" baseline="-25000" dirty="0" smtClean="0">
                <a:solidFill>
                  <a:srgbClr val="3333FF"/>
                </a:solidFill>
              </a:rPr>
              <a:t>7.987</a:t>
            </a:r>
            <a:endParaRPr lang="nb-NO" sz="1400" baseline="-25000" dirty="0">
              <a:solidFill>
                <a:srgbClr val="3333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67722" y="4478467"/>
            <a:ext cx="31213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008000"/>
                </a:solidFill>
              </a:rPr>
              <a:t>Mineral </a:t>
            </a:r>
            <a:r>
              <a:rPr lang="nb-NO" sz="1400" dirty="0" err="1" smtClean="0">
                <a:solidFill>
                  <a:srgbClr val="008000"/>
                </a:solidFill>
              </a:rPr>
              <a:t>formula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normalized</a:t>
            </a:r>
            <a:r>
              <a:rPr lang="nb-NO" sz="1400" dirty="0" smtClean="0">
                <a:solidFill>
                  <a:srgbClr val="008000"/>
                </a:solidFill>
              </a:rPr>
              <a:t> to </a:t>
            </a:r>
            <a:r>
              <a:rPr lang="nb-NO" sz="1400" dirty="0">
                <a:solidFill>
                  <a:srgbClr val="008000"/>
                </a:solidFill>
              </a:rPr>
              <a:t>8 </a:t>
            </a:r>
            <a:r>
              <a:rPr lang="nb-NO" sz="1400" dirty="0" err="1" smtClean="0">
                <a:solidFill>
                  <a:srgbClr val="008000"/>
                </a:solidFill>
              </a:rPr>
              <a:t>O-ions</a:t>
            </a:r>
            <a:r>
              <a:rPr lang="nb-NO" sz="1400" dirty="0" smtClean="0">
                <a:solidFill>
                  <a:srgbClr val="008000"/>
                </a:solidFill>
              </a:rPr>
              <a:t>:</a:t>
            </a:r>
            <a:endParaRPr lang="nb-NO" sz="1400" dirty="0">
              <a:solidFill>
                <a:srgbClr val="008000"/>
              </a:solidFill>
            </a:endParaRPr>
          </a:p>
          <a:p>
            <a:r>
              <a:rPr lang="nb-NO" sz="1400" dirty="0" err="1">
                <a:solidFill>
                  <a:srgbClr val="008000"/>
                </a:solidFill>
              </a:rPr>
              <a:t>K</a:t>
            </a:r>
            <a:r>
              <a:rPr lang="nb-NO" sz="1400" baseline="-25000" dirty="0" err="1">
                <a:solidFill>
                  <a:srgbClr val="008000"/>
                </a:solidFill>
              </a:rPr>
              <a:t>0.35</a:t>
            </a:r>
            <a:r>
              <a:rPr lang="nb-NO" sz="1400" dirty="0" err="1">
                <a:solidFill>
                  <a:srgbClr val="008000"/>
                </a:solidFill>
              </a:rPr>
              <a:t>Na</a:t>
            </a:r>
            <a:r>
              <a:rPr lang="nb-NO" sz="1400" baseline="-25000" dirty="0" err="1">
                <a:solidFill>
                  <a:srgbClr val="008000"/>
                </a:solidFill>
              </a:rPr>
              <a:t>0.62</a:t>
            </a:r>
            <a:r>
              <a:rPr lang="nb-NO" sz="1400" dirty="0" err="1">
                <a:solidFill>
                  <a:srgbClr val="008000"/>
                </a:solidFill>
              </a:rPr>
              <a:t>Ca</a:t>
            </a:r>
            <a:r>
              <a:rPr lang="nb-NO" sz="1400" baseline="-25000" dirty="0" err="1">
                <a:solidFill>
                  <a:srgbClr val="008000"/>
                </a:solidFill>
              </a:rPr>
              <a:t>0.03</a:t>
            </a:r>
            <a:r>
              <a:rPr lang="nb-NO" sz="1400" dirty="0">
                <a:solidFill>
                  <a:srgbClr val="008000"/>
                </a:solidFill>
              </a:rPr>
              <a:t>(</a:t>
            </a:r>
            <a:r>
              <a:rPr lang="nb-NO" sz="1400" dirty="0" err="1">
                <a:solidFill>
                  <a:srgbClr val="008000"/>
                </a:solidFill>
              </a:rPr>
              <a:t>Fe</a:t>
            </a:r>
            <a:r>
              <a:rPr lang="nb-NO" sz="1400" baseline="-25000" dirty="0" err="1">
                <a:solidFill>
                  <a:srgbClr val="008000"/>
                </a:solidFill>
              </a:rPr>
              <a:t>0.04</a:t>
            </a:r>
            <a:r>
              <a:rPr lang="nb-NO" sz="1400" dirty="0" err="1">
                <a:solidFill>
                  <a:srgbClr val="008000"/>
                </a:solidFill>
              </a:rPr>
              <a:t>Al</a:t>
            </a:r>
            <a:r>
              <a:rPr lang="nb-NO" sz="1400" baseline="-25000" dirty="0" err="1">
                <a:solidFill>
                  <a:srgbClr val="008000"/>
                </a:solidFill>
              </a:rPr>
              <a:t>1.03</a:t>
            </a:r>
            <a:r>
              <a:rPr lang="nb-NO" sz="1400" dirty="0" err="1">
                <a:solidFill>
                  <a:srgbClr val="008000"/>
                </a:solidFill>
              </a:rPr>
              <a:t>Si</a:t>
            </a:r>
            <a:r>
              <a:rPr lang="nb-NO" sz="1400" baseline="-25000" dirty="0" err="1">
                <a:solidFill>
                  <a:srgbClr val="008000"/>
                </a:solidFill>
              </a:rPr>
              <a:t>2.95</a:t>
            </a:r>
            <a:r>
              <a:rPr lang="nb-NO" sz="1400" dirty="0">
                <a:solidFill>
                  <a:srgbClr val="008000"/>
                </a:solidFill>
              </a:rPr>
              <a:t>) O</a:t>
            </a:r>
            <a:r>
              <a:rPr lang="nb-NO" sz="1400" baseline="-25000" dirty="0">
                <a:solidFill>
                  <a:srgbClr val="008000"/>
                </a:solidFill>
              </a:rPr>
              <a:t>8.00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873150" y="1568450"/>
            <a:ext cx="119234" cy="564406"/>
          </a:xfrm>
          <a:prstGeom prst="straightConnector1">
            <a:avLst/>
          </a:prstGeom>
          <a:ln w="3175">
            <a:solidFill>
              <a:srgbClr val="FF7C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61637" y="125363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FF7C80"/>
                </a:solidFill>
              </a:rPr>
              <a:t>The advantage of</a:t>
            </a:r>
            <a:endParaRPr lang="nb-NO" sz="900" dirty="0">
              <a:solidFill>
                <a:srgbClr val="FF7C80"/>
              </a:solidFill>
            </a:endParaRPr>
          </a:p>
          <a:p>
            <a:r>
              <a:rPr lang="nb-NO" sz="900" dirty="0" smtClean="0">
                <a:solidFill>
                  <a:srgbClr val="FF7C80"/>
                </a:solidFill>
              </a:rPr>
              <a:t>  1-cation </a:t>
            </a:r>
            <a:r>
              <a:rPr lang="nb-NO" sz="900" dirty="0" err="1" smtClean="0">
                <a:solidFill>
                  <a:srgbClr val="FF7C80"/>
                </a:solidFill>
              </a:rPr>
              <a:t>oxides</a:t>
            </a:r>
            <a:endParaRPr lang="en-GB" sz="900" dirty="0">
              <a:solidFill>
                <a:srgbClr val="FF7C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5124" grpId="0"/>
      <p:bldP spid="5" grpId="0"/>
      <p:bldP spid="9" grpId="0" animBg="1"/>
      <p:bldP spid="11" grpId="0" animBg="1"/>
      <p:bldP spid="15" grpId="0"/>
      <p:bldP spid="16" grpId="0"/>
      <p:bldP spid="22" grpId="0" animBg="1"/>
      <p:bldP spid="2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938" y="2733675"/>
            <a:ext cx="818356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5576888"/>
            <a:ext cx="818515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79512" y="2060848"/>
            <a:ext cx="3148619" cy="119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>
                <a:solidFill>
                  <a:srgbClr val="3333FF"/>
                </a:solidFill>
              </a:rPr>
              <a:t>Mol%</a:t>
            </a:r>
          </a:p>
          <a:p>
            <a:pPr>
              <a:lnSpc>
                <a:spcPts val="2200"/>
              </a:lnSpc>
            </a:pPr>
            <a:r>
              <a:rPr lang="nb-NO" sz="1600" dirty="0"/>
              <a:t>FeO: 1Fe + 1O = 2,   1/2 = 50% Fe</a:t>
            </a:r>
          </a:p>
          <a:p>
            <a:pPr>
              <a:lnSpc>
                <a:spcPts val="2200"/>
              </a:lnSpc>
            </a:pPr>
            <a:r>
              <a:rPr lang="nb-NO" sz="1600" dirty="0"/>
              <a:t>Fe</a:t>
            </a:r>
            <a:r>
              <a:rPr lang="nb-NO" sz="1600" baseline="-25000" dirty="0"/>
              <a:t>2</a:t>
            </a:r>
            <a:r>
              <a:rPr lang="nb-NO" sz="1600" dirty="0"/>
              <a:t>O</a:t>
            </a:r>
            <a:r>
              <a:rPr lang="nb-NO" sz="1600" baseline="-25000" dirty="0"/>
              <a:t>3</a:t>
            </a:r>
            <a:r>
              <a:rPr lang="nb-NO" sz="1600" dirty="0"/>
              <a:t>: 2Fe + 3O = 5,  2/5 = 40% Fe</a:t>
            </a:r>
          </a:p>
          <a:p>
            <a:pPr>
              <a:lnSpc>
                <a:spcPts val="2200"/>
              </a:lnSpc>
            </a:pPr>
            <a:r>
              <a:rPr lang="nb-NO" sz="1600" dirty="0"/>
              <a:t>Fe</a:t>
            </a:r>
            <a:r>
              <a:rPr lang="nb-NO" sz="1600" baseline="-25000" dirty="0"/>
              <a:t>3</a:t>
            </a:r>
            <a:r>
              <a:rPr lang="nb-NO" sz="1600" dirty="0"/>
              <a:t>O</a:t>
            </a:r>
            <a:r>
              <a:rPr lang="nb-NO" sz="1600" baseline="-25000" dirty="0"/>
              <a:t>4</a:t>
            </a:r>
            <a:r>
              <a:rPr lang="nb-NO" sz="1600" dirty="0"/>
              <a:t>: 3Fe + 4O = 7,  3/7 = 43% Fe</a:t>
            </a:r>
          </a:p>
        </p:txBody>
      </p: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103188" y="95250"/>
            <a:ext cx="6758581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Graphic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presentation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of</a:t>
            </a:r>
            <a:r>
              <a:rPr lang="nb-NO" sz="2800" dirty="0" smtClean="0">
                <a:solidFill>
                  <a:srgbClr val="3333FF"/>
                </a:solidFill>
              </a:rPr>
              <a:t> mineral </a:t>
            </a:r>
            <a:r>
              <a:rPr lang="nb-NO" sz="2800" dirty="0" err="1" smtClean="0">
                <a:solidFill>
                  <a:srgbClr val="3333FF"/>
                </a:solidFill>
              </a:rPr>
              <a:t>compositions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19063" y="739775"/>
            <a:ext cx="87719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008000"/>
                </a:solidFill>
              </a:rPr>
              <a:t>Along</a:t>
            </a:r>
            <a:r>
              <a:rPr lang="nb-NO" sz="2400" dirty="0" smtClean="0">
                <a:solidFill>
                  <a:srgbClr val="008000"/>
                </a:solidFill>
              </a:rPr>
              <a:t> a simple </a:t>
            </a:r>
            <a:r>
              <a:rPr lang="nb-NO" sz="2400" dirty="0" err="1" smtClean="0">
                <a:solidFill>
                  <a:srgbClr val="008000"/>
                </a:solidFill>
              </a:rPr>
              <a:t>axis</a:t>
            </a:r>
            <a:r>
              <a:rPr lang="nb-NO" sz="2400" dirty="0" smtClean="0">
                <a:solidFill>
                  <a:srgbClr val="008000"/>
                </a:solidFill>
              </a:rPr>
              <a:t>, </a:t>
            </a:r>
            <a:r>
              <a:rPr lang="nb-NO" sz="2400" b="1" dirty="0" smtClean="0">
                <a:solidFill>
                  <a:srgbClr val="008000"/>
                </a:solidFill>
              </a:rPr>
              <a:t>system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>
                <a:solidFill>
                  <a:srgbClr val="008000"/>
                </a:solidFill>
              </a:rPr>
              <a:t>O-Fe:</a:t>
            </a:r>
          </a:p>
          <a:p>
            <a:r>
              <a:rPr lang="nb-NO" sz="2000" dirty="0">
                <a:solidFill>
                  <a:srgbClr val="008000"/>
                </a:solidFill>
              </a:rPr>
              <a:t> </a:t>
            </a:r>
            <a:r>
              <a:rPr lang="nb-NO" sz="1900" dirty="0" smtClean="0">
                <a:solidFill>
                  <a:srgbClr val="008000"/>
                </a:solidFill>
              </a:rPr>
              <a:t>3 phases </a:t>
            </a:r>
            <a:r>
              <a:rPr lang="nb-NO" sz="1900" dirty="0">
                <a:solidFill>
                  <a:srgbClr val="008000"/>
                </a:solidFill>
              </a:rPr>
              <a:t>(</a:t>
            </a:r>
            <a:r>
              <a:rPr lang="nb-NO" sz="1900" dirty="0" smtClean="0">
                <a:solidFill>
                  <a:srgbClr val="008000"/>
                </a:solidFill>
              </a:rPr>
              <a:t>minerals): wüstite:</a:t>
            </a:r>
            <a:r>
              <a:rPr lang="nb-NO" sz="800" dirty="0" smtClean="0">
                <a:solidFill>
                  <a:srgbClr val="008000"/>
                </a:solidFill>
              </a:rPr>
              <a:t> </a:t>
            </a:r>
            <a:r>
              <a:rPr lang="nb-NO" sz="1900" dirty="0" smtClean="0">
                <a:solidFill>
                  <a:srgbClr val="008000"/>
                </a:solidFill>
              </a:rPr>
              <a:t>FeO,  hematite:</a:t>
            </a:r>
            <a:r>
              <a:rPr lang="nb-NO" sz="800" dirty="0">
                <a:solidFill>
                  <a:srgbClr val="008000"/>
                </a:solidFill>
              </a:rPr>
              <a:t> </a:t>
            </a:r>
            <a:r>
              <a:rPr lang="nb-NO" sz="1900" dirty="0" smtClean="0">
                <a:solidFill>
                  <a:srgbClr val="008000"/>
                </a:solidFill>
              </a:rPr>
              <a:t>Fe</a:t>
            </a:r>
            <a:r>
              <a:rPr lang="nb-NO" sz="1900" baseline="-25000" dirty="0" smtClean="0">
                <a:solidFill>
                  <a:srgbClr val="008000"/>
                </a:solidFill>
              </a:rPr>
              <a:t>2</a:t>
            </a:r>
            <a:r>
              <a:rPr lang="nb-NO" sz="1900" dirty="0" smtClean="0">
                <a:solidFill>
                  <a:srgbClr val="008000"/>
                </a:solidFill>
              </a:rPr>
              <a:t>O</a:t>
            </a:r>
            <a:r>
              <a:rPr lang="nb-NO" sz="1900" baseline="-25000" dirty="0" smtClean="0">
                <a:solidFill>
                  <a:srgbClr val="008000"/>
                </a:solidFill>
              </a:rPr>
              <a:t>3</a:t>
            </a:r>
            <a:r>
              <a:rPr lang="nb-NO" sz="1900" dirty="0" smtClean="0">
                <a:solidFill>
                  <a:srgbClr val="008000"/>
                </a:solidFill>
              </a:rPr>
              <a:t>  and  magnetite:</a:t>
            </a:r>
            <a:r>
              <a:rPr lang="nb-NO" sz="800" dirty="0" smtClean="0">
                <a:solidFill>
                  <a:srgbClr val="008000"/>
                </a:solidFill>
              </a:rPr>
              <a:t> </a:t>
            </a:r>
            <a:r>
              <a:rPr lang="nb-NO" sz="1900" dirty="0" smtClean="0">
                <a:solidFill>
                  <a:srgbClr val="008000"/>
                </a:solidFill>
              </a:rPr>
              <a:t>Fe</a:t>
            </a:r>
            <a:r>
              <a:rPr lang="nb-NO" sz="1900" baseline="-25000" dirty="0" smtClean="0">
                <a:solidFill>
                  <a:srgbClr val="008000"/>
                </a:solidFill>
              </a:rPr>
              <a:t>3</a:t>
            </a:r>
            <a:r>
              <a:rPr lang="nb-NO" sz="1900" dirty="0" smtClean="0">
                <a:solidFill>
                  <a:srgbClr val="008000"/>
                </a:solidFill>
              </a:rPr>
              <a:t>O</a:t>
            </a:r>
            <a:r>
              <a:rPr lang="nb-NO" sz="1900" baseline="-25000" dirty="0" smtClean="0">
                <a:solidFill>
                  <a:srgbClr val="008000"/>
                </a:solidFill>
              </a:rPr>
              <a:t>4</a:t>
            </a:r>
            <a:r>
              <a:rPr lang="nb-NO" sz="1900" dirty="0" smtClean="0">
                <a:solidFill>
                  <a:srgbClr val="008000"/>
                </a:solidFill>
              </a:rPr>
              <a:t> (FeO</a:t>
            </a:r>
            <a:r>
              <a:rPr lang="nb-NO" sz="1000" b="1" dirty="0">
                <a:solidFill>
                  <a:srgbClr val="008000"/>
                </a:solidFill>
              </a:rPr>
              <a:t> </a:t>
            </a:r>
            <a:r>
              <a:rPr lang="nb-NO" sz="1900" dirty="0" smtClean="0">
                <a:solidFill>
                  <a:srgbClr val="008000"/>
                </a:solidFill>
              </a:rPr>
              <a:t>Fe</a:t>
            </a:r>
            <a:r>
              <a:rPr lang="nb-NO" sz="1900" baseline="-25000" dirty="0" smtClean="0">
                <a:solidFill>
                  <a:srgbClr val="008000"/>
                </a:solidFill>
              </a:rPr>
              <a:t>2</a:t>
            </a:r>
            <a:r>
              <a:rPr lang="nb-NO" sz="1900" dirty="0" smtClean="0">
                <a:solidFill>
                  <a:srgbClr val="008000"/>
                </a:solidFill>
              </a:rPr>
              <a:t>O</a:t>
            </a:r>
            <a:r>
              <a:rPr lang="nb-NO" sz="1900" baseline="-25000" dirty="0" smtClean="0">
                <a:solidFill>
                  <a:srgbClr val="008000"/>
                </a:solidFill>
              </a:rPr>
              <a:t>3</a:t>
            </a:r>
            <a:r>
              <a:rPr lang="nb-NO" sz="1900" dirty="0" smtClean="0">
                <a:solidFill>
                  <a:srgbClr val="008000"/>
                </a:solidFill>
              </a:rPr>
              <a:t>)</a:t>
            </a:r>
            <a:endParaRPr lang="nb-NO" sz="1900" dirty="0">
              <a:solidFill>
                <a:srgbClr val="0080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19063" y="4581128"/>
            <a:ext cx="4974439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Weight% 			   </a:t>
            </a:r>
            <a:r>
              <a:rPr lang="nb-NO" sz="2000" smtClean="0">
                <a:solidFill>
                  <a:srgbClr val="3333FF"/>
                </a:solidFill>
              </a:rPr>
              <a:t>Fe      O</a:t>
            </a: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600" dirty="0"/>
              <a:t>FeO: </a:t>
            </a:r>
            <a:r>
              <a:rPr lang="nb-NO" sz="1600" dirty="0" smtClean="0"/>
              <a:t>55.845 </a:t>
            </a:r>
            <a:r>
              <a:rPr lang="nb-NO" sz="1600" dirty="0"/>
              <a:t>Fe + </a:t>
            </a:r>
            <a:r>
              <a:rPr lang="nb-NO" sz="1600" dirty="0" smtClean="0"/>
              <a:t>15.9994 </a:t>
            </a:r>
            <a:r>
              <a:rPr lang="nb-NO" sz="1600" dirty="0"/>
              <a:t>O = </a:t>
            </a:r>
            <a:r>
              <a:rPr lang="nb-NO" sz="1600" dirty="0" smtClean="0"/>
              <a:t>71.8444,          77.7     22.3</a:t>
            </a:r>
            <a:endParaRPr lang="nb-NO" sz="1600" dirty="0"/>
          </a:p>
          <a:p>
            <a:pPr>
              <a:lnSpc>
                <a:spcPts val="2200"/>
              </a:lnSpc>
            </a:pPr>
            <a:r>
              <a:rPr lang="nb-NO" sz="1600" dirty="0"/>
              <a:t>Fe</a:t>
            </a:r>
            <a:r>
              <a:rPr lang="nb-NO" sz="1600" baseline="-25000" dirty="0"/>
              <a:t>2</a:t>
            </a:r>
            <a:r>
              <a:rPr lang="nb-NO" sz="1600" dirty="0"/>
              <a:t>O</a:t>
            </a:r>
            <a:r>
              <a:rPr lang="nb-NO" sz="1600" baseline="-25000" dirty="0"/>
              <a:t>3</a:t>
            </a:r>
            <a:r>
              <a:rPr lang="nb-NO" sz="1600" dirty="0"/>
              <a:t>: </a:t>
            </a:r>
            <a:r>
              <a:rPr lang="nb-NO" sz="1600" dirty="0" smtClean="0"/>
              <a:t>2</a:t>
            </a:r>
            <a:r>
              <a:rPr lang="nb-NO" sz="1600" b="1" dirty="0" smtClean="0"/>
              <a:t>ˑ</a:t>
            </a:r>
            <a:r>
              <a:rPr lang="nb-NO" sz="1600" dirty="0" smtClean="0"/>
              <a:t>55.845 </a:t>
            </a:r>
            <a:r>
              <a:rPr lang="nb-NO" sz="1600" dirty="0"/>
              <a:t>Fe + </a:t>
            </a:r>
            <a:r>
              <a:rPr lang="nb-NO" sz="1600" dirty="0" smtClean="0"/>
              <a:t>3</a:t>
            </a:r>
            <a:r>
              <a:rPr lang="nb-NO" sz="1600" b="1" dirty="0" smtClean="0"/>
              <a:t>ˑ</a:t>
            </a:r>
            <a:r>
              <a:rPr lang="nb-NO" sz="1600" dirty="0" smtClean="0"/>
              <a:t>15.9994 </a:t>
            </a:r>
            <a:r>
              <a:rPr lang="nb-NO" sz="1600" dirty="0"/>
              <a:t>O = </a:t>
            </a:r>
            <a:r>
              <a:rPr lang="nb-NO" sz="1600" dirty="0" smtClean="0"/>
              <a:t>159.69,   69.9     30.1</a:t>
            </a:r>
            <a:endParaRPr lang="nb-NO" sz="1600" dirty="0"/>
          </a:p>
          <a:p>
            <a:pPr>
              <a:lnSpc>
                <a:spcPts val="2200"/>
              </a:lnSpc>
            </a:pPr>
            <a:r>
              <a:rPr lang="nb-NO" sz="1600" dirty="0"/>
              <a:t>Fe</a:t>
            </a:r>
            <a:r>
              <a:rPr lang="nb-NO" sz="1600" baseline="-25000" dirty="0"/>
              <a:t>3</a:t>
            </a:r>
            <a:r>
              <a:rPr lang="nb-NO" sz="1600" dirty="0"/>
              <a:t>O</a:t>
            </a:r>
            <a:r>
              <a:rPr lang="nb-NO" sz="1600" baseline="-25000" dirty="0"/>
              <a:t>4</a:t>
            </a:r>
            <a:r>
              <a:rPr lang="nb-NO" sz="1600" dirty="0"/>
              <a:t>: </a:t>
            </a:r>
            <a:r>
              <a:rPr lang="nb-NO" sz="1600" dirty="0" smtClean="0"/>
              <a:t>3</a:t>
            </a:r>
            <a:r>
              <a:rPr lang="nb-NO" sz="1600" b="1" dirty="0" smtClean="0"/>
              <a:t>ˑ</a:t>
            </a:r>
            <a:r>
              <a:rPr lang="nb-NO" sz="1600" dirty="0" smtClean="0"/>
              <a:t>55.845 </a:t>
            </a:r>
            <a:r>
              <a:rPr lang="nb-NO" sz="1600" dirty="0"/>
              <a:t>Fe + </a:t>
            </a:r>
            <a:r>
              <a:rPr lang="nb-NO" sz="1600" dirty="0" smtClean="0"/>
              <a:t>4</a:t>
            </a:r>
            <a:r>
              <a:rPr lang="nb-NO" sz="1600" b="1" dirty="0" smtClean="0"/>
              <a:t>ˑ</a:t>
            </a:r>
            <a:r>
              <a:rPr lang="nb-NO" sz="1600" dirty="0" smtClean="0"/>
              <a:t>15.9994 </a:t>
            </a:r>
            <a:r>
              <a:rPr lang="nb-NO" sz="1600" dirty="0"/>
              <a:t>O = 231.55,  </a:t>
            </a:r>
            <a:r>
              <a:rPr lang="nb-NO" sz="1600" dirty="0" smtClean="0"/>
              <a:t> 72.4     27.6</a:t>
            </a:r>
            <a:endParaRPr lang="nb-NO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ekantpapi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25" y="2198688"/>
            <a:ext cx="49323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49538" y="6446838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3333FF"/>
                </a:solidFill>
              </a:rPr>
              <a:t>Fo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925513" y="6454775"/>
            <a:ext cx="617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/>
              <a:t>MgO</a:t>
            </a:r>
            <a:endParaRPr lang="nb-NO" sz="1600" dirty="0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3446463" y="1905000"/>
            <a:ext cx="676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Al</a:t>
            </a:r>
            <a:r>
              <a:rPr lang="nb-NO" sz="1600" baseline="-25000"/>
              <a:t>2</a:t>
            </a:r>
            <a:r>
              <a:rPr lang="nb-NO" sz="1600"/>
              <a:t>O</a:t>
            </a:r>
            <a:r>
              <a:rPr lang="nb-NO" sz="1600" baseline="-25000"/>
              <a:t>3</a:t>
            </a:r>
            <a:endParaRPr lang="nb-NO" sz="1600"/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5838825" y="6484938"/>
            <a:ext cx="573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SiO</a:t>
            </a:r>
            <a:r>
              <a:rPr lang="nb-NO" sz="1600" baseline="-25000"/>
              <a:t>2</a:t>
            </a:r>
            <a:endParaRPr lang="nb-NO" sz="160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16313" y="64817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</a:rPr>
              <a:t>En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981450" y="648811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En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16263" y="6454775"/>
            <a:ext cx="427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Fo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9000" y="3989388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</a:rPr>
              <a:t>Sp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660650" y="3130550"/>
            <a:ext cx="427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175" y="1149350"/>
            <a:ext cx="33924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3333FF"/>
                </a:solidFill>
              </a:rPr>
              <a:t>Mol%</a:t>
            </a:r>
          </a:p>
          <a:p>
            <a:r>
              <a:rPr lang="nb-NO" sz="1200" dirty="0">
                <a:solidFill>
                  <a:srgbClr val="3333FF"/>
                </a:solidFill>
              </a:rPr>
              <a:t>Mg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SiO</a:t>
            </a:r>
            <a:r>
              <a:rPr lang="nb-NO" sz="1200" baseline="-25000" dirty="0">
                <a:solidFill>
                  <a:srgbClr val="3333FF"/>
                </a:solidFill>
              </a:rPr>
              <a:t>4 </a:t>
            </a:r>
            <a:r>
              <a:rPr lang="nb-NO" sz="1200" dirty="0">
                <a:solidFill>
                  <a:srgbClr val="3333FF"/>
                </a:solidFill>
              </a:rPr>
              <a:t>: 2MgO + </a:t>
            </a:r>
            <a:r>
              <a:rPr lang="nb-NO" sz="1200" dirty="0" smtClean="0">
                <a:solidFill>
                  <a:srgbClr val="3333FF"/>
                </a:solidFill>
              </a:rPr>
              <a:t>1SiO</a:t>
            </a:r>
            <a:r>
              <a:rPr lang="nb-NO" sz="1200" baseline="-25000" dirty="0" smtClean="0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= 3   </a:t>
            </a:r>
            <a:r>
              <a:rPr lang="nb-NO" sz="1200" dirty="0">
                <a:solidFill>
                  <a:srgbClr val="3333FF"/>
                </a:solidFill>
              </a:rPr>
              <a:t>1/3 = </a:t>
            </a:r>
            <a:r>
              <a:rPr lang="nb-NO" sz="1200" b="1" dirty="0">
                <a:solidFill>
                  <a:srgbClr val="3333FF"/>
                </a:solidFill>
              </a:rPr>
              <a:t>33.3</a:t>
            </a:r>
            <a:r>
              <a:rPr lang="nb-NO" sz="1200" dirty="0">
                <a:solidFill>
                  <a:srgbClr val="3333FF"/>
                </a:solidFill>
              </a:rPr>
              <a:t>% SiO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MgSiO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baseline="-25000" dirty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dirty="0" err="1">
                <a:solidFill>
                  <a:srgbClr val="3333FF"/>
                </a:solidFill>
              </a:rPr>
              <a:t>1MgO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1SiO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 = 2,  1/2 = </a:t>
            </a:r>
            <a:r>
              <a:rPr lang="nb-NO" sz="1200" b="1" dirty="0">
                <a:solidFill>
                  <a:srgbClr val="3333FF"/>
                </a:solidFill>
              </a:rPr>
              <a:t>50.0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baseline="-250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b="1" dirty="0">
                <a:solidFill>
                  <a:srgbClr val="3333FF"/>
                </a:solidFill>
              </a:rPr>
              <a:t>100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MgAl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4</a:t>
            </a:r>
            <a:r>
              <a:rPr lang="nb-NO" sz="1200" baseline="-25000" dirty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dirty="0" err="1">
                <a:solidFill>
                  <a:srgbClr val="3333FF"/>
                </a:solidFill>
              </a:rPr>
              <a:t>1MgO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1Al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dirty="0">
                <a:solidFill>
                  <a:srgbClr val="3333FF"/>
                </a:solidFill>
              </a:rPr>
              <a:t> = 2,  1/2 = </a:t>
            </a:r>
            <a:r>
              <a:rPr lang="nb-NO" sz="1200" b="1" dirty="0">
                <a:solidFill>
                  <a:srgbClr val="3333FF"/>
                </a:solidFill>
              </a:rPr>
              <a:t>50.0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Mg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dirty="0" err="1">
                <a:solidFill>
                  <a:srgbClr val="3333FF"/>
                </a:solidFill>
              </a:rPr>
              <a:t>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Si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12</a:t>
            </a:r>
            <a:r>
              <a:rPr lang="nb-NO" sz="1200" baseline="-25000" dirty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dirty="0" err="1">
                <a:solidFill>
                  <a:srgbClr val="3333FF"/>
                </a:solidFill>
              </a:rPr>
              <a:t>3MgO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1Al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3SiO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 = 7, </a:t>
            </a: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3/7 = </a:t>
            </a:r>
            <a:r>
              <a:rPr lang="nb-NO" sz="1200" b="1" dirty="0">
                <a:solidFill>
                  <a:srgbClr val="3333FF"/>
                </a:solidFill>
              </a:rPr>
              <a:t>42.9</a:t>
            </a:r>
            <a:r>
              <a:rPr lang="nb-NO" sz="1200" dirty="0">
                <a:solidFill>
                  <a:srgbClr val="3333FF"/>
                </a:solidFill>
              </a:rPr>
              <a:t> % </a:t>
            </a:r>
            <a:r>
              <a:rPr lang="nb-NO" sz="1200" dirty="0" err="1">
                <a:solidFill>
                  <a:srgbClr val="3333FF"/>
                </a:solidFill>
              </a:rPr>
              <a:t>MgO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3/7 = </a:t>
            </a:r>
            <a:r>
              <a:rPr lang="nb-NO" sz="1200" b="1" dirty="0">
                <a:solidFill>
                  <a:srgbClr val="3333FF"/>
                </a:solidFill>
              </a:rPr>
              <a:t>42.9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1/7 = </a:t>
            </a:r>
            <a:r>
              <a:rPr lang="nb-NO" sz="1200" b="1" dirty="0">
                <a:solidFill>
                  <a:srgbClr val="3333FF"/>
                </a:solidFill>
              </a:rPr>
              <a:t>14.3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Al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endParaRPr lang="nb-NO" sz="1200" dirty="0">
              <a:solidFill>
                <a:srgbClr val="3333FF"/>
              </a:solidFill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14288" y="461963"/>
            <a:ext cx="74077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008000"/>
                </a:solidFill>
              </a:rPr>
              <a:t>S</a:t>
            </a:r>
            <a:r>
              <a:rPr lang="nb-NO" sz="1600" b="1" dirty="0" smtClean="0">
                <a:solidFill>
                  <a:srgbClr val="008000"/>
                </a:solidFill>
              </a:rPr>
              <a:t>ystem </a:t>
            </a:r>
            <a:r>
              <a:rPr lang="nb-NO" sz="1600" b="1" dirty="0">
                <a:solidFill>
                  <a:srgbClr val="008000"/>
                </a:solidFill>
              </a:rPr>
              <a:t>MgO-SiO</a:t>
            </a:r>
            <a:r>
              <a:rPr lang="nb-NO" sz="1600" b="1" baseline="-25000" dirty="0">
                <a:solidFill>
                  <a:srgbClr val="008000"/>
                </a:solidFill>
              </a:rPr>
              <a:t>2</a:t>
            </a:r>
            <a:r>
              <a:rPr lang="nb-NO" sz="1600" b="1" dirty="0">
                <a:solidFill>
                  <a:srgbClr val="008000"/>
                </a:solidFill>
              </a:rPr>
              <a:t>-Al</a:t>
            </a:r>
            <a:r>
              <a:rPr lang="nb-NO" sz="1600" b="1" baseline="-25000" dirty="0">
                <a:solidFill>
                  <a:srgbClr val="008000"/>
                </a:solidFill>
              </a:rPr>
              <a:t>2</a:t>
            </a:r>
            <a:r>
              <a:rPr lang="nb-NO" sz="1600" b="1" dirty="0">
                <a:solidFill>
                  <a:srgbClr val="008000"/>
                </a:solidFill>
              </a:rPr>
              <a:t>O</a:t>
            </a:r>
            <a:r>
              <a:rPr lang="nb-NO" sz="1600" b="1" baseline="-25000" dirty="0">
                <a:solidFill>
                  <a:srgbClr val="008000"/>
                </a:solidFill>
              </a:rPr>
              <a:t>3</a:t>
            </a:r>
            <a:r>
              <a:rPr lang="nb-NO" sz="1600" dirty="0">
                <a:solidFill>
                  <a:srgbClr val="008000"/>
                </a:solidFill>
              </a:rPr>
              <a:t>.  </a:t>
            </a:r>
            <a:r>
              <a:rPr lang="nb-NO" sz="1400" dirty="0" smtClean="0">
                <a:solidFill>
                  <a:srgbClr val="008000"/>
                </a:solidFill>
              </a:rPr>
              <a:t>Display </a:t>
            </a:r>
            <a:r>
              <a:rPr lang="nb-NO" sz="1400" dirty="0" err="1" smtClean="0">
                <a:solidFill>
                  <a:srgbClr val="008000"/>
                </a:solidFill>
              </a:rPr>
              <a:t>of</a:t>
            </a:r>
            <a:r>
              <a:rPr lang="nb-NO" sz="1400" dirty="0" smtClean="0">
                <a:solidFill>
                  <a:srgbClr val="008000"/>
                </a:solidFill>
              </a:rPr>
              <a:t> mineral </a:t>
            </a:r>
            <a:r>
              <a:rPr lang="nb-NO" sz="1400" dirty="0" err="1" smtClean="0">
                <a:solidFill>
                  <a:srgbClr val="008000"/>
                </a:solidFill>
              </a:rPr>
              <a:t>endmembers</a:t>
            </a:r>
            <a:r>
              <a:rPr lang="nb-NO" sz="1400" dirty="0" smtClean="0">
                <a:solidFill>
                  <a:srgbClr val="008000"/>
                </a:solidFill>
              </a:rPr>
              <a:t> (</a:t>
            </a:r>
            <a:r>
              <a:rPr lang="nb-NO" sz="1400" dirty="0" err="1" smtClean="0">
                <a:solidFill>
                  <a:srgbClr val="008000"/>
                </a:solidFill>
              </a:rPr>
              <a:t>components</a:t>
            </a:r>
            <a:r>
              <a:rPr lang="nb-NO" sz="1400" dirty="0" smtClean="0">
                <a:solidFill>
                  <a:srgbClr val="008000"/>
                </a:solidFill>
              </a:rPr>
              <a:t>) </a:t>
            </a:r>
            <a:r>
              <a:rPr lang="nb-NO" sz="1400" dirty="0" err="1" smtClean="0">
                <a:solidFill>
                  <a:srgbClr val="9900FF"/>
                </a:solidFill>
              </a:rPr>
              <a:t>forsterite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>
                <a:solidFill>
                  <a:srgbClr val="9900FF"/>
                </a:solidFill>
              </a:rPr>
              <a:t>(Mg</a:t>
            </a:r>
            <a:r>
              <a:rPr lang="nb-NO" sz="1400" baseline="-25000" dirty="0">
                <a:solidFill>
                  <a:srgbClr val="9900FF"/>
                </a:solidFill>
              </a:rPr>
              <a:t>2</a:t>
            </a:r>
            <a:r>
              <a:rPr lang="nb-NO" sz="1400" dirty="0">
                <a:solidFill>
                  <a:srgbClr val="9900FF"/>
                </a:solidFill>
              </a:rPr>
              <a:t>SiO</a:t>
            </a:r>
            <a:r>
              <a:rPr lang="nb-NO" sz="1400" baseline="-25000" dirty="0">
                <a:solidFill>
                  <a:srgbClr val="9900FF"/>
                </a:solidFill>
              </a:rPr>
              <a:t>4</a:t>
            </a:r>
            <a:r>
              <a:rPr lang="nb-NO" sz="1400" dirty="0">
                <a:solidFill>
                  <a:srgbClr val="9900FF"/>
                </a:solidFill>
              </a:rPr>
              <a:t>),</a:t>
            </a:r>
          </a:p>
          <a:p>
            <a:r>
              <a:rPr lang="nb-NO" sz="1400" dirty="0">
                <a:solidFill>
                  <a:srgbClr val="9900FF"/>
                </a:solidFill>
              </a:rPr>
              <a:t>  </a:t>
            </a:r>
            <a:r>
              <a:rPr lang="nb-NO" sz="1400" dirty="0" err="1" smtClean="0">
                <a:solidFill>
                  <a:srgbClr val="9900FF"/>
                </a:solidFill>
              </a:rPr>
              <a:t>enstatite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>
                <a:solidFill>
                  <a:srgbClr val="9900FF"/>
                </a:solidFill>
              </a:rPr>
              <a:t>(</a:t>
            </a:r>
            <a:r>
              <a:rPr lang="nb-NO" sz="1400" dirty="0" err="1">
                <a:solidFill>
                  <a:srgbClr val="9900FF"/>
                </a:solidFill>
              </a:rPr>
              <a:t>MgSiO</a:t>
            </a:r>
            <a:r>
              <a:rPr lang="nb-NO" sz="1400" baseline="-25000" dirty="0" err="1">
                <a:solidFill>
                  <a:srgbClr val="9900FF"/>
                </a:solidFill>
              </a:rPr>
              <a:t>3</a:t>
            </a:r>
            <a:r>
              <a:rPr lang="nb-NO" sz="1400" dirty="0">
                <a:solidFill>
                  <a:srgbClr val="9900FF"/>
                </a:solidFill>
              </a:rPr>
              <a:t>), </a:t>
            </a:r>
            <a:r>
              <a:rPr lang="nb-NO" sz="1400" dirty="0" err="1" smtClean="0">
                <a:solidFill>
                  <a:srgbClr val="9900FF"/>
                </a:solidFill>
              </a:rPr>
              <a:t>silica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>
                <a:solidFill>
                  <a:srgbClr val="9900FF"/>
                </a:solidFill>
              </a:rPr>
              <a:t>(</a:t>
            </a:r>
            <a:r>
              <a:rPr lang="nb-NO" sz="1400" dirty="0" err="1">
                <a:solidFill>
                  <a:srgbClr val="9900FF"/>
                </a:solidFill>
              </a:rPr>
              <a:t>SiO</a:t>
            </a:r>
            <a:r>
              <a:rPr lang="nb-NO" sz="1400" baseline="-25000" dirty="0" err="1">
                <a:solidFill>
                  <a:srgbClr val="9900FF"/>
                </a:solidFill>
              </a:rPr>
              <a:t>2</a:t>
            </a:r>
            <a:r>
              <a:rPr lang="nb-NO" sz="1400" dirty="0">
                <a:solidFill>
                  <a:srgbClr val="9900FF"/>
                </a:solidFill>
              </a:rPr>
              <a:t>), </a:t>
            </a:r>
            <a:r>
              <a:rPr lang="nb-NO" sz="1400" dirty="0" err="1" smtClean="0">
                <a:solidFill>
                  <a:srgbClr val="9900FF"/>
                </a:solidFill>
              </a:rPr>
              <a:t>spinel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>
                <a:solidFill>
                  <a:srgbClr val="9900FF"/>
                </a:solidFill>
              </a:rPr>
              <a:t>(</a:t>
            </a:r>
            <a:r>
              <a:rPr lang="nb-NO" sz="1400" dirty="0" err="1">
                <a:solidFill>
                  <a:srgbClr val="9900FF"/>
                </a:solidFill>
              </a:rPr>
              <a:t>MgAl</a:t>
            </a:r>
            <a:r>
              <a:rPr lang="nb-NO" sz="1400" baseline="-25000" dirty="0" err="1">
                <a:solidFill>
                  <a:srgbClr val="9900FF"/>
                </a:solidFill>
              </a:rPr>
              <a:t>2</a:t>
            </a:r>
            <a:r>
              <a:rPr lang="nb-NO" sz="1400" dirty="0" err="1">
                <a:solidFill>
                  <a:srgbClr val="9900FF"/>
                </a:solidFill>
              </a:rPr>
              <a:t>O</a:t>
            </a:r>
            <a:r>
              <a:rPr lang="nb-NO" sz="1400" baseline="-25000" dirty="0" err="1">
                <a:solidFill>
                  <a:srgbClr val="9900FF"/>
                </a:solidFill>
              </a:rPr>
              <a:t>4</a:t>
            </a:r>
            <a:r>
              <a:rPr lang="nb-NO" sz="1400" dirty="0">
                <a:solidFill>
                  <a:srgbClr val="9900FF"/>
                </a:solidFill>
              </a:rPr>
              <a:t>) og </a:t>
            </a:r>
            <a:r>
              <a:rPr lang="nb-NO" sz="1400" dirty="0" err="1" smtClean="0">
                <a:solidFill>
                  <a:srgbClr val="9900FF"/>
                </a:solidFill>
              </a:rPr>
              <a:t>pyrope</a:t>
            </a:r>
            <a:r>
              <a:rPr lang="nb-NO" sz="1400" dirty="0" smtClean="0">
                <a:solidFill>
                  <a:srgbClr val="9900FF"/>
                </a:solidFill>
              </a:rPr>
              <a:t> </a:t>
            </a:r>
            <a:r>
              <a:rPr lang="nb-NO" sz="1400" dirty="0">
                <a:solidFill>
                  <a:srgbClr val="9900FF"/>
                </a:solidFill>
              </a:rPr>
              <a:t>(</a:t>
            </a:r>
            <a:r>
              <a:rPr lang="nb-NO" sz="1400" dirty="0" err="1">
                <a:solidFill>
                  <a:srgbClr val="9900FF"/>
                </a:solidFill>
              </a:rPr>
              <a:t>Mg</a:t>
            </a:r>
            <a:r>
              <a:rPr lang="nb-NO" sz="1400" baseline="-25000" dirty="0" err="1">
                <a:solidFill>
                  <a:srgbClr val="9900FF"/>
                </a:solidFill>
              </a:rPr>
              <a:t>3</a:t>
            </a:r>
            <a:r>
              <a:rPr lang="nb-NO" sz="1400" dirty="0" err="1">
                <a:solidFill>
                  <a:srgbClr val="9900FF"/>
                </a:solidFill>
              </a:rPr>
              <a:t>Al</a:t>
            </a:r>
            <a:r>
              <a:rPr lang="nb-NO" sz="1400" baseline="-25000" dirty="0" err="1">
                <a:solidFill>
                  <a:srgbClr val="9900FF"/>
                </a:solidFill>
              </a:rPr>
              <a:t>2</a:t>
            </a:r>
            <a:r>
              <a:rPr lang="nb-NO" sz="1400" dirty="0" err="1">
                <a:solidFill>
                  <a:srgbClr val="9900FF"/>
                </a:solidFill>
              </a:rPr>
              <a:t>Si</a:t>
            </a:r>
            <a:r>
              <a:rPr lang="nb-NO" sz="1400" baseline="-25000" dirty="0" err="1">
                <a:solidFill>
                  <a:srgbClr val="9900FF"/>
                </a:solidFill>
              </a:rPr>
              <a:t>3</a:t>
            </a:r>
            <a:r>
              <a:rPr lang="nb-NO" sz="1400" dirty="0" err="1">
                <a:solidFill>
                  <a:srgbClr val="9900FF"/>
                </a:solidFill>
              </a:rPr>
              <a:t>O</a:t>
            </a:r>
            <a:r>
              <a:rPr lang="nb-NO" sz="1400" baseline="-25000" dirty="0" err="1">
                <a:solidFill>
                  <a:srgbClr val="9900FF"/>
                </a:solidFill>
              </a:rPr>
              <a:t>12</a:t>
            </a:r>
            <a:r>
              <a:rPr lang="nb-NO" sz="1400" dirty="0">
                <a:solidFill>
                  <a:srgbClr val="9900FF"/>
                </a:solidFill>
              </a:rPr>
              <a:t>)</a:t>
            </a:r>
            <a:r>
              <a:rPr lang="nb-NO" sz="1400" dirty="0">
                <a:solidFill>
                  <a:srgbClr val="008000"/>
                </a:solidFill>
              </a:rPr>
              <a:t>      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3975" y="42863"/>
            <a:ext cx="4416594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Graphic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presentation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mineral </a:t>
            </a:r>
            <a:r>
              <a:rPr lang="nb-NO" dirty="0" err="1" smtClean="0">
                <a:solidFill>
                  <a:srgbClr val="3333FF"/>
                </a:solidFill>
              </a:rPr>
              <a:t>compositions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167188" y="1244600"/>
            <a:ext cx="4964112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Weight</a:t>
            </a:r>
            <a:r>
              <a:rPr lang="nb-NO" b="1" dirty="0" smtClean="0">
                <a:solidFill>
                  <a:srgbClr val="FF0000"/>
                </a:solidFill>
              </a:rPr>
              <a:t>%</a:t>
            </a:r>
            <a:endParaRPr lang="nb-NO" b="1" dirty="0">
              <a:solidFill>
                <a:srgbClr val="FF0000"/>
              </a:solidFill>
            </a:endParaRPr>
          </a:p>
          <a:p>
            <a:r>
              <a:rPr lang="nb-NO" sz="1200" dirty="0">
                <a:solidFill>
                  <a:srgbClr val="FF0000"/>
                </a:solidFill>
              </a:rPr>
              <a:t>Mg</a:t>
            </a:r>
            <a:r>
              <a:rPr lang="nb-NO" sz="1200" baseline="-25000" dirty="0">
                <a:solidFill>
                  <a:srgbClr val="FF0000"/>
                </a:solidFill>
              </a:rPr>
              <a:t>2</a:t>
            </a:r>
            <a:r>
              <a:rPr lang="nb-NO" sz="1200" dirty="0">
                <a:solidFill>
                  <a:srgbClr val="FF0000"/>
                </a:solidFill>
              </a:rPr>
              <a:t>SiO</a:t>
            </a:r>
            <a:r>
              <a:rPr lang="nb-NO" sz="1200" baseline="-25000" dirty="0">
                <a:solidFill>
                  <a:srgbClr val="FF0000"/>
                </a:solidFill>
              </a:rPr>
              <a:t>4 </a:t>
            </a:r>
            <a:r>
              <a:rPr lang="nb-NO" sz="1200" dirty="0">
                <a:solidFill>
                  <a:srgbClr val="FF0000"/>
                </a:solidFill>
              </a:rPr>
              <a:t>: </a:t>
            </a:r>
            <a:r>
              <a:rPr lang="nb-NO" sz="1200" dirty="0" smtClean="0">
                <a:solidFill>
                  <a:srgbClr val="FF0000"/>
                </a:solidFill>
              </a:rPr>
              <a:t>2</a:t>
            </a:r>
            <a:r>
              <a:rPr lang="nb-NO" sz="1200" b="1" dirty="0" smtClean="0">
                <a:solidFill>
                  <a:srgbClr val="FF0000"/>
                </a:solidFill>
              </a:rPr>
              <a:t>ˑ</a:t>
            </a:r>
            <a:r>
              <a:rPr lang="nb-NO" sz="1200" dirty="0" smtClean="0">
                <a:solidFill>
                  <a:srgbClr val="FF0000"/>
                </a:solidFill>
              </a:rPr>
              <a:t>40.3044 </a:t>
            </a:r>
            <a:r>
              <a:rPr lang="nb-NO" sz="1200" dirty="0">
                <a:solidFill>
                  <a:srgbClr val="FF0000"/>
                </a:solidFill>
              </a:rPr>
              <a:t>+ 60.0843 = 140.6931,   </a:t>
            </a:r>
            <a:r>
              <a:rPr lang="nb-NO" sz="1200" b="1" dirty="0">
                <a:solidFill>
                  <a:srgbClr val="FF0000"/>
                </a:solidFill>
              </a:rPr>
              <a:t>42.7</a:t>
            </a:r>
            <a:r>
              <a:rPr lang="nb-NO" sz="1200" dirty="0">
                <a:solidFill>
                  <a:srgbClr val="FF0000"/>
                </a:solidFill>
              </a:rPr>
              <a:t>% SiO</a:t>
            </a:r>
            <a:r>
              <a:rPr lang="nb-NO" sz="1200" baseline="-25000" dirty="0">
                <a:solidFill>
                  <a:srgbClr val="FF0000"/>
                </a:solidFill>
              </a:rPr>
              <a:t>2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MgSiO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40.3044 + 60.0843 = 100.3887,   </a:t>
            </a:r>
            <a:r>
              <a:rPr lang="nb-NO" sz="1200" b="1" dirty="0">
                <a:solidFill>
                  <a:srgbClr val="FF0000"/>
                </a:solidFill>
              </a:rPr>
              <a:t>59.9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>
                <a:solidFill>
                  <a:srgbClr val="FF0000"/>
                </a:solidFill>
              </a:rPr>
              <a:t>: </a:t>
            </a:r>
            <a:r>
              <a:rPr lang="nb-NO" sz="1200" b="1" dirty="0">
                <a:solidFill>
                  <a:srgbClr val="FF0000"/>
                </a:solidFill>
              </a:rPr>
              <a:t>100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4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40.3044 + 101.9612 = 142.2656,  </a:t>
            </a:r>
            <a:r>
              <a:rPr lang="nb-NO" sz="1200" b="1" dirty="0">
                <a:solidFill>
                  <a:srgbClr val="FF0000"/>
                </a:solidFill>
              </a:rPr>
              <a:t>71.7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Si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12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3</a:t>
            </a:r>
            <a:r>
              <a:rPr lang="nb-NO" sz="1200" b="1" dirty="0"/>
              <a:t>ˑ</a:t>
            </a:r>
            <a:r>
              <a:rPr lang="nb-NO" sz="1200" dirty="0">
                <a:solidFill>
                  <a:srgbClr val="FF0000"/>
                </a:solidFill>
              </a:rPr>
              <a:t>40.3044 + 101.9612 + 3</a:t>
            </a:r>
            <a:r>
              <a:rPr lang="nb-NO" sz="1200" b="1" dirty="0"/>
              <a:t>ˑ</a:t>
            </a:r>
            <a:r>
              <a:rPr lang="nb-NO" sz="1200" dirty="0">
                <a:solidFill>
                  <a:srgbClr val="FF0000"/>
                </a:solidFill>
              </a:rPr>
              <a:t>60.0843 = 403.1273, </a:t>
            </a: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30.0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MgO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44.7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25.3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03588" y="6367463"/>
            <a:ext cx="101600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4143375" y="6365875"/>
            <a:ext cx="101600" cy="10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3" name="Oval 12"/>
          <p:cNvSpPr/>
          <p:nvPr/>
        </p:nvSpPr>
        <p:spPr>
          <a:xfrm>
            <a:off x="3676650" y="6367463"/>
            <a:ext cx="101600" cy="109537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73375" y="6376988"/>
            <a:ext cx="101600" cy="109537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8088" y="4276725"/>
            <a:ext cx="103187" cy="1111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8238" y="5768975"/>
            <a:ext cx="103187" cy="109538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00375" y="3360738"/>
            <a:ext cx="103188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0125" y="6362700"/>
            <a:ext cx="103188" cy="109538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43363" y="5308600"/>
            <a:ext cx="103187" cy="10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26163" y="6370638"/>
            <a:ext cx="103187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725863" y="5646738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3333FF"/>
                </a:solidFill>
              </a:rPr>
              <a:t>Py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065588" y="5240338"/>
            <a:ext cx="42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  <p:bldP spid="29" grpId="0"/>
      <p:bldP spid="30" grpId="0"/>
      <p:bldP spid="31" grpId="0"/>
      <p:bldP spid="4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ekantpapi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25" y="2198688"/>
            <a:ext cx="49323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49538" y="6446838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3333FF"/>
                </a:solidFill>
              </a:rPr>
              <a:t>Fo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925513" y="6454775"/>
            <a:ext cx="617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/>
              <a:t>MgO</a:t>
            </a:r>
            <a:endParaRPr lang="nb-NO" sz="1600" dirty="0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3433763" y="1924050"/>
            <a:ext cx="721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 dirty="0" smtClean="0"/>
              <a:t>AlO</a:t>
            </a:r>
            <a:r>
              <a:rPr lang="nb-NO" sz="1600" b="1" baseline="-25000" dirty="0" smtClean="0"/>
              <a:t>1.5</a:t>
            </a:r>
            <a:endParaRPr lang="nb-NO" sz="1600" b="1" dirty="0"/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5838825" y="6484938"/>
            <a:ext cx="573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SiO</a:t>
            </a:r>
            <a:r>
              <a:rPr lang="nb-NO" sz="1600" baseline="-25000"/>
              <a:t>2</a:t>
            </a:r>
            <a:endParaRPr lang="nb-NO" sz="160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16313" y="64817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</a:rPr>
              <a:t>En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981450" y="648811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En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16263" y="6454775"/>
            <a:ext cx="427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Fo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34568" y="3406775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FF"/>
                </a:solidFill>
              </a:rPr>
              <a:t>Sp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660650" y="3130550"/>
            <a:ext cx="427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175" y="1149350"/>
            <a:ext cx="424180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 smtClean="0">
                <a:solidFill>
                  <a:srgbClr val="3333FF"/>
                </a:solidFill>
              </a:rPr>
              <a:t>Different </a:t>
            </a:r>
            <a:r>
              <a:rPr lang="nb-NO" b="1" dirty="0" smtClean="0">
                <a:solidFill>
                  <a:srgbClr val="3333FF"/>
                </a:solidFill>
              </a:rPr>
              <a:t>Mol% </a:t>
            </a:r>
            <a:r>
              <a:rPr lang="nb-NO" sz="1600" dirty="0" smtClean="0">
                <a:solidFill>
                  <a:srgbClr val="3333FF"/>
                </a:solidFill>
              </a:rPr>
              <a:t>(for </a:t>
            </a:r>
            <a:r>
              <a:rPr lang="nb-NO" sz="1600" dirty="0" err="1" smtClean="0">
                <a:solidFill>
                  <a:srgbClr val="3333FF"/>
                </a:solidFill>
              </a:rPr>
              <a:t>spinel</a:t>
            </a:r>
            <a:r>
              <a:rPr lang="nb-NO" sz="1600" dirty="0" smtClean="0">
                <a:solidFill>
                  <a:srgbClr val="3333FF"/>
                </a:solidFill>
              </a:rPr>
              <a:t> and </a:t>
            </a:r>
            <a:r>
              <a:rPr lang="nb-NO" sz="1600" dirty="0" err="1" smtClean="0">
                <a:solidFill>
                  <a:srgbClr val="3333FF"/>
                </a:solidFill>
              </a:rPr>
              <a:t>pyrope</a:t>
            </a:r>
            <a:r>
              <a:rPr lang="nb-NO" sz="1600" dirty="0" smtClean="0">
                <a:solidFill>
                  <a:srgbClr val="3333FF"/>
                </a:solidFill>
              </a:rPr>
              <a:t>)</a:t>
            </a:r>
            <a:endParaRPr lang="nb-NO" sz="16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Mg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4</a:t>
            </a:r>
            <a:r>
              <a:rPr lang="nb-NO" sz="1200" baseline="-25000" dirty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dirty="0" err="1">
                <a:solidFill>
                  <a:srgbClr val="3333FF"/>
                </a:solidFill>
              </a:rPr>
              <a:t>2MgO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1SiO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,   1/3 = </a:t>
            </a:r>
            <a:r>
              <a:rPr lang="nb-NO" sz="1200" b="1" dirty="0">
                <a:solidFill>
                  <a:srgbClr val="3333FF"/>
                </a:solidFill>
              </a:rPr>
              <a:t>33.3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MgSiO</a:t>
            </a:r>
            <a:r>
              <a:rPr lang="nb-NO" sz="1200" baseline="-25000" dirty="0" err="1">
                <a:solidFill>
                  <a:srgbClr val="3333FF"/>
                </a:solidFill>
              </a:rPr>
              <a:t>3</a:t>
            </a:r>
            <a:r>
              <a:rPr lang="nb-NO" sz="1200" baseline="-25000" dirty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dirty="0" err="1">
                <a:solidFill>
                  <a:srgbClr val="3333FF"/>
                </a:solidFill>
              </a:rPr>
              <a:t>1MgO</a:t>
            </a:r>
            <a:r>
              <a:rPr lang="nb-NO" sz="1200" dirty="0">
                <a:solidFill>
                  <a:srgbClr val="3333FF"/>
                </a:solidFill>
              </a:rPr>
              <a:t> + </a:t>
            </a:r>
            <a:r>
              <a:rPr lang="nb-NO" sz="1200" dirty="0" err="1">
                <a:solidFill>
                  <a:srgbClr val="3333FF"/>
                </a:solidFill>
              </a:rPr>
              <a:t>1SiO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 = 2,  1/2 = </a:t>
            </a:r>
            <a:r>
              <a:rPr lang="nb-NO" sz="1200" b="1" dirty="0">
                <a:solidFill>
                  <a:srgbClr val="3333FF"/>
                </a:solidFill>
              </a:rPr>
              <a:t>50.0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baseline="-25000" dirty="0">
              <a:solidFill>
                <a:srgbClr val="3333FF"/>
              </a:solidFill>
            </a:endParaRPr>
          </a:p>
          <a:p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: </a:t>
            </a:r>
            <a:r>
              <a:rPr lang="nb-NO" sz="1200" b="1" dirty="0">
                <a:solidFill>
                  <a:srgbClr val="3333FF"/>
                </a:solidFill>
              </a:rPr>
              <a:t>100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SiO</a:t>
            </a:r>
            <a:r>
              <a:rPr lang="nb-NO" sz="1200" baseline="-25000" dirty="0" err="1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MgAl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O</a:t>
            </a:r>
            <a:r>
              <a:rPr lang="nb-NO" sz="1200" baseline="-25000" dirty="0">
                <a:solidFill>
                  <a:srgbClr val="3333FF"/>
                </a:solidFill>
              </a:rPr>
              <a:t>4 </a:t>
            </a:r>
            <a:r>
              <a:rPr lang="nb-NO" sz="1200" dirty="0">
                <a:solidFill>
                  <a:srgbClr val="3333FF"/>
                </a:solidFill>
              </a:rPr>
              <a:t>: 1MgO + </a:t>
            </a:r>
            <a:r>
              <a:rPr lang="nb-NO" sz="1200" b="1" dirty="0" smtClean="0">
                <a:solidFill>
                  <a:srgbClr val="3333FF"/>
                </a:solidFill>
              </a:rPr>
              <a:t>2AlO</a:t>
            </a:r>
            <a:r>
              <a:rPr lang="nb-NO" sz="1200" b="1" baseline="-25000" dirty="0" smtClean="0">
                <a:solidFill>
                  <a:srgbClr val="3333FF"/>
                </a:solidFill>
              </a:rPr>
              <a:t>1.5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dirty="0" smtClean="0">
                <a:solidFill>
                  <a:srgbClr val="3333FF"/>
                </a:solidFill>
              </a:rPr>
              <a:t>3,  2/3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b="1" dirty="0" smtClean="0">
                <a:solidFill>
                  <a:srgbClr val="3333FF"/>
                </a:solidFill>
              </a:rPr>
              <a:t>66.7</a:t>
            </a:r>
            <a:r>
              <a:rPr lang="nb-NO" sz="1200" dirty="0" smtClean="0">
                <a:solidFill>
                  <a:srgbClr val="3333FF"/>
                </a:solidFill>
              </a:rPr>
              <a:t>% AlO</a:t>
            </a:r>
            <a:r>
              <a:rPr lang="nb-NO" sz="1200" baseline="-25000" dirty="0" smtClean="0">
                <a:solidFill>
                  <a:srgbClr val="3333FF"/>
                </a:solidFill>
              </a:rPr>
              <a:t>1.5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Mg</a:t>
            </a:r>
            <a:r>
              <a:rPr lang="nb-NO" sz="1200" baseline="-25000" dirty="0">
                <a:solidFill>
                  <a:srgbClr val="3333FF"/>
                </a:solidFill>
              </a:rPr>
              <a:t>3</a:t>
            </a:r>
            <a:r>
              <a:rPr lang="nb-NO" sz="1200" dirty="0">
                <a:solidFill>
                  <a:srgbClr val="3333FF"/>
                </a:solidFill>
              </a:rPr>
              <a:t>Al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Si</a:t>
            </a:r>
            <a:r>
              <a:rPr lang="nb-NO" sz="1200" baseline="-25000" dirty="0">
                <a:solidFill>
                  <a:srgbClr val="3333FF"/>
                </a:solidFill>
              </a:rPr>
              <a:t>3</a:t>
            </a:r>
            <a:r>
              <a:rPr lang="nb-NO" sz="1200" dirty="0">
                <a:solidFill>
                  <a:srgbClr val="3333FF"/>
                </a:solidFill>
              </a:rPr>
              <a:t>O</a:t>
            </a:r>
            <a:r>
              <a:rPr lang="nb-NO" sz="1200" baseline="-25000" dirty="0">
                <a:solidFill>
                  <a:srgbClr val="3333FF"/>
                </a:solidFill>
              </a:rPr>
              <a:t>12 </a:t>
            </a:r>
            <a:r>
              <a:rPr lang="nb-NO" sz="1200" dirty="0">
                <a:solidFill>
                  <a:srgbClr val="3333FF"/>
                </a:solidFill>
              </a:rPr>
              <a:t>: 3MgO + </a:t>
            </a:r>
            <a:r>
              <a:rPr lang="nb-NO" sz="1200" b="1" dirty="0" smtClean="0">
                <a:solidFill>
                  <a:srgbClr val="3333FF"/>
                </a:solidFill>
              </a:rPr>
              <a:t>2AlO</a:t>
            </a:r>
            <a:r>
              <a:rPr lang="nb-NO" sz="1200" b="1" baseline="-25000" dirty="0" smtClean="0">
                <a:solidFill>
                  <a:srgbClr val="3333FF"/>
                </a:solidFill>
              </a:rPr>
              <a:t>1.5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+ 3SiO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r>
              <a:rPr lang="nb-NO" sz="1200" dirty="0">
                <a:solidFill>
                  <a:srgbClr val="3333FF"/>
                </a:solidFill>
              </a:rPr>
              <a:t> = 8</a:t>
            </a:r>
            <a:r>
              <a:rPr lang="nb-NO" sz="1200" dirty="0" smtClean="0">
                <a:solidFill>
                  <a:srgbClr val="3333FF"/>
                </a:solidFill>
              </a:rPr>
              <a:t>, 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</a:t>
            </a:r>
            <a:r>
              <a:rPr lang="nb-NO" sz="1200" dirty="0" smtClean="0">
                <a:solidFill>
                  <a:srgbClr val="3333FF"/>
                </a:solidFill>
              </a:rPr>
              <a:t>3/8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b="1" dirty="0" smtClean="0">
                <a:solidFill>
                  <a:srgbClr val="3333FF"/>
                </a:solidFill>
              </a:rPr>
              <a:t>37.5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3333FF"/>
                </a:solidFill>
              </a:rPr>
              <a:t>% </a:t>
            </a:r>
            <a:r>
              <a:rPr lang="nb-NO" sz="1200" dirty="0" err="1">
                <a:solidFill>
                  <a:srgbClr val="3333FF"/>
                </a:solidFill>
              </a:rPr>
              <a:t>MgO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</a:t>
            </a:r>
            <a:r>
              <a:rPr lang="nb-NO" sz="1200" dirty="0" smtClean="0">
                <a:solidFill>
                  <a:srgbClr val="3333FF"/>
                </a:solidFill>
              </a:rPr>
              <a:t>3/8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b="1" dirty="0" smtClean="0">
                <a:solidFill>
                  <a:srgbClr val="3333FF"/>
                </a:solidFill>
              </a:rPr>
              <a:t>37.5</a:t>
            </a:r>
            <a:r>
              <a:rPr lang="nb-NO" sz="1200" dirty="0" smtClean="0">
                <a:solidFill>
                  <a:srgbClr val="3333FF"/>
                </a:solidFill>
              </a:rPr>
              <a:t>% </a:t>
            </a:r>
            <a:r>
              <a:rPr lang="nb-NO" sz="1200" dirty="0">
                <a:solidFill>
                  <a:srgbClr val="3333FF"/>
                </a:solidFill>
              </a:rPr>
              <a:t>SiO</a:t>
            </a:r>
            <a:r>
              <a:rPr lang="nb-NO" sz="1200" baseline="-25000" dirty="0">
                <a:solidFill>
                  <a:srgbClr val="3333FF"/>
                </a:solidFill>
              </a:rPr>
              <a:t>2</a:t>
            </a:r>
            <a:endParaRPr lang="nb-NO" sz="1200" dirty="0">
              <a:solidFill>
                <a:srgbClr val="3333FF"/>
              </a:solidFill>
            </a:endParaRPr>
          </a:p>
          <a:p>
            <a:r>
              <a:rPr lang="nb-NO" sz="1200" dirty="0">
                <a:solidFill>
                  <a:srgbClr val="3333FF"/>
                </a:solidFill>
              </a:rPr>
              <a:t>                            </a:t>
            </a:r>
            <a:r>
              <a:rPr lang="nb-NO" sz="1200" dirty="0" smtClean="0">
                <a:solidFill>
                  <a:srgbClr val="3333FF"/>
                </a:solidFill>
              </a:rPr>
              <a:t>2/8 </a:t>
            </a:r>
            <a:r>
              <a:rPr lang="nb-NO" sz="1200" dirty="0">
                <a:solidFill>
                  <a:srgbClr val="3333FF"/>
                </a:solidFill>
              </a:rPr>
              <a:t>= </a:t>
            </a:r>
            <a:r>
              <a:rPr lang="nb-NO" sz="1200" b="1" dirty="0" smtClean="0">
                <a:solidFill>
                  <a:srgbClr val="3333FF"/>
                </a:solidFill>
              </a:rPr>
              <a:t>25.0</a:t>
            </a:r>
            <a:r>
              <a:rPr lang="nb-NO" sz="1200" dirty="0" smtClean="0">
                <a:solidFill>
                  <a:srgbClr val="3333FF"/>
                </a:solidFill>
              </a:rPr>
              <a:t>% AlO</a:t>
            </a:r>
            <a:r>
              <a:rPr lang="nb-NO" sz="1200" baseline="-25000" dirty="0" smtClean="0">
                <a:solidFill>
                  <a:srgbClr val="3333FF"/>
                </a:solidFill>
              </a:rPr>
              <a:t>1.5</a:t>
            </a:r>
            <a:endParaRPr lang="nb-NO" sz="1200" dirty="0">
              <a:solidFill>
                <a:srgbClr val="3333FF"/>
              </a:solidFill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14288" y="461963"/>
            <a:ext cx="757290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>
                <a:solidFill>
                  <a:srgbClr val="008000"/>
                </a:solidFill>
              </a:rPr>
              <a:t>S</a:t>
            </a:r>
            <a:r>
              <a:rPr lang="nb-NO" sz="1600" b="1" dirty="0" smtClean="0">
                <a:solidFill>
                  <a:srgbClr val="008000"/>
                </a:solidFill>
              </a:rPr>
              <a:t>ystem MgO-SiO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2</a:t>
            </a:r>
            <a:r>
              <a:rPr lang="nb-NO" sz="1600" b="1" dirty="0" smtClean="0">
                <a:solidFill>
                  <a:srgbClr val="008000"/>
                </a:solidFill>
              </a:rPr>
              <a:t>-</a:t>
            </a:r>
            <a:r>
              <a:rPr lang="nb-NO" sz="2000" b="1" dirty="0" smtClean="0">
                <a:solidFill>
                  <a:srgbClr val="008000"/>
                </a:solidFill>
              </a:rPr>
              <a:t>AlO</a:t>
            </a:r>
            <a:r>
              <a:rPr lang="nb-NO" sz="2000" b="1" baseline="-25000" dirty="0" smtClean="0">
                <a:solidFill>
                  <a:srgbClr val="008000"/>
                </a:solidFill>
              </a:rPr>
              <a:t>1.5</a:t>
            </a:r>
            <a:r>
              <a:rPr lang="nb-NO" sz="1600" dirty="0" smtClean="0">
                <a:solidFill>
                  <a:srgbClr val="008000"/>
                </a:solidFill>
              </a:rPr>
              <a:t>.  </a:t>
            </a:r>
            <a:r>
              <a:rPr lang="nb-NO" sz="1400" dirty="0" smtClean="0">
                <a:solidFill>
                  <a:srgbClr val="008000"/>
                </a:solidFill>
              </a:rPr>
              <a:t>Display </a:t>
            </a:r>
            <a:r>
              <a:rPr lang="nb-NO" sz="1400" dirty="0" err="1" smtClean="0">
                <a:solidFill>
                  <a:srgbClr val="008000"/>
                </a:solidFill>
              </a:rPr>
              <a:t>of</a:t>
            </a:r>
            <a:r>
              <a:rPr lang="nb-NO" sz="1400" dirty="0" smtClean="0">
                <a:solidFill>
                  <a:srgbClr val="008000"/>
                </a:solidFill>
              </a:rPr>
              <a:t> mineral </a:t>
            </a:r>
            <a:r>
              <a:rPr lang="nb-NO" sz="1400" dirty="0" err="1" smtClean="0">
                <a:solidFill>
                  <a:srgbClr val="008000"/>
                </a:solidFill>
              </a:rPr>
              <a:t>endmembers</a:t>
            </a:r>
            <a:r>
              <a:rPr lang="nb-NO" sz="1400" dirty="0" smtClean="0">
                <a:solidFill>
                  <a:srgbClr val="008000"/>
                </a:solidFill>
              </a:rPr>
              <a:t> (</a:t>
            </a:r>
            <a:r>
              <a:rPr lang="nb-NO" sz="1400" dirty="0" err="1" smtClean="0">
                <a:solidFill>
                  <a:srgbClr val="008000"/>
                </a:solidFill>
              </a:rPr>
              <a:t>components</a:t>
            </a:r>
            <a:r>
              <a:rPr lang="nb-NO" sz="1400" dirty="0" smtClean="0">
                <a:solidFill>
                  <a:srgbClr val="008000"/>
                </a:solidFill>
              </a:rPr>
              <a:t>) </a:t>
            </a:r>
            <a:r>
              <a:rPr lang="nb-NO" sz="1400" dirty="0" err="1" smtClean="0">
                <a:solidFill>
                  <a:srgbClr val="008000"/>
                </a:solidFill>
              </a:rPr>
              <a:t>forsterite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(Mg</a:t>
            </a:r>
            <a:r>
              <a:rPr lang="nb-NO" sz="1400" baseline="-25000" dirty="0">
                <a:solidFill>
                  <a:srgbClr val="008000"/>
                </a:solidFill>
              </a:rPr>
              <a:t>2</a:t>
            </a:r>
            <a:r>
              <a:rPr lang="nb-NO" sz="1400" dirty="0">
                <a:solidFill>
                  <a:srgbClr val="008000"/>
                </a:solidFill>
              </a:rPr>
              <a:t>SiO</a:t>
            </a:r>
            <a:r>
              <a:rPr lang="nb-NO" sz="1400" baseline="-25000" dirty="0">
                <a:solidFill>
                  <a:srgbClr val="008000"/>
                </a:solidFill>
              </a:rPr>
              <a:t>4</a:t>
            </a:r>
            <a:r>
              <a:rPr lang="nb-NO" sz="1400" dirty="0">
                <a:solidFill>
                  <a:srgbClr val="008000"/>
                </a:solidFill>
              </a:rPr>
              <a:t>),</a:t>
            </a:r>
          </a:p>
          <a:p>
            <a:r>
              <a:rPr lang="nb-NO" sz="1400" dirty="0">
                <a:solidFill>
                  <a:srgbClr val="008000"/>
                </a:solidFill>
              </a:rPr>
              <a:t>  </a:t>
            </a:r>
            <a:r>
              <a:rPr lang="nb-NO" sz="1400" dirty="0" err="1" smtClean="0">
                <a:solidFill>
                  <a:srgbClr val="008000"/>
                </a:solidFill>
              </a:rPr>
              <a:t>enstatite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</a:t>
            </a:r>
            <a:r>
              <a:rPr lang="nb-NO" sz="1400" dirty="0" err="1">
                <a:solidFill>
                  <a:srgbClr val="008000"/>
                </a:solidFill>
              </a:rPr>
              <a:t>MgSiO</a:t>
            </a:r>
            <a:r>
              <a:rPr lang="nb-NO" sz="1400" baseline="-25000" dirty="0" err="1">
                <a:solidFill>
                  <a:srgbClr val="008000"/>
                </a:solidFill>
              </a:rPr>
              <a:t>3</a:t>
            </a:r>
            <a:r>
              <a:rPr lang="nb-NO" sz="1400" dirty="0">
                <a:solidFill>
                  <a:srgbClr val="008000"/>
                </a:solidFill>
              </a:rPr>
              <a:t>), </a:t>
            </a:r>
            <a:r>
              <a:rPr lang="nb-NO" sz="1400" dirty="0" err="1" smtClean="0">
                <a:solidFill>
                  <a:srgbClr val="008000"/>
                </a:solidFill>
              </a:rPr>
              <a:t>silica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</a:t>
            </a:r>
            <a:r>
              <a:rPr lang="nb-NO" sz="1400" dirty="0" err="1">
                <a:solidFill>
                  <a:srgbClr val="008000"/>
                </a:solidFill>
              </a:rPr>
              <a:t>SiO</a:t>
            </a:r>
            <a:r>
              <a:rPr lang="nb-NO" sz="1400" baseline="-25000" dirty="0" err="1">
                <a:solidFill>
                  <a:srgbClr val="008000"/>
                </a:solidFill>
              </a:rPr>
              <a:t>2</a:t>
            </a:r>
            <a:r>
              <a:rPr lang="nb-NO" sz="1400" dirty="0">
                <a:solidFill>
                  <a:srgbClr val="008000"/>
                </a:solidFill>
              </a:rPr>
              <a:t>), </a:t>
            </a:r>
            <a:r>
              <a:rPr lang="nb-NO" sz="1400" dirty="0" err="1" smtClean="0">
                <a:solidFill>
                  <a:srgbClr val="008000"/>
                </a:solidFill>
              </a:rPr>
              <a:t>spinel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</a:t>
            </a:r>
            <a:r>
              <a:rPr lang="nb-NO" sz="1400" dirty="0" err="1">
                <a:solidFill>
                  <a:srgbClr val="008000"/>
                </a:solidFill>
              </a:rPr>
              <a:t>MgAl</a:t>
            </a:r>
            <a:r>
              <a:rPr lang="nb-NO" sz="1400" baseline="-25000" dirty="0" err="1">
                <a:solidFill>
                  <a:srgbClr val="008000"/>
                </a:solidFill>
              </a:rPr>
              <a:t>2</a:t>
            </a:r>
            <a:r>
              <a:rPr lang="nb-NO" sz="1400" dirty="0" err="1">
                <a:solidFill>
                  <a:srgbClr val="008000"/>
                </a:solidFill>
              </a:rPr>
              <a:t>O</a:t>
            </a:r>
            <a:r>
              <a:rPr lang="nb-NO" sz="1400" baseline="-25000" dirty="0" err="1">
                <a:solidFill>
                  <a:srgbClr val="008000"/>
                </a:solidFill>
              </a:rPr>
              <a:t>4</a:t>
            </a:r>
            <a:r>
              <a:rPr lang="nb-NO" sz="1400" dirty="0">
                <a:solidFill>
                  <a:srgbClr val="008000"/>
                </a:solidFill>
              </a:rPr>
              <a:t>) og </a:t>
            </a:r>
            <a:r>
              <a:rPr lang="nb-NO" sz="1400" dirty="0" err="1" smtClean="0">
                <a:solidFill>
                  <a:srgbClr val="008000"/>
                </a:solidFill>
              </a:rPr>
              <a:t>pyrope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>
                <a:solidFill>
                  <a:srgbClr val="008000"/>
                </a:solidFill>
              </a:rPr>
              <a:t>(</a:t>
            </a:r>
            <a:r>
              <a:rPr lang="nb-NO" sz="1400" dirty="0" err="1">
                <a:solidFill>
                  <a:srgbClr val="008000"/>
                </a:solidFill>
              </a:rPr>
              <a:t>Mg</a:t>
            </a:r>
            <a:r>
              <a:rPr lang="nb-NO" sz="1400" baseline="-25000" dirty="0" err="1">
                <a:solidFill>
                  <a:srgbClr val="008000"/>
                </a:solidFill>
              </a:rPr>
              <a:t>3</a:t>
            </a:r>
            <a:r>
              <a:rPr lang="nb-NO" sz="1400" dirty="0" err="1">
                <a:solidFill>
                  <a:srgbClr val="008000"/>
                </a:solidFill>
              </a:rPr>
              <a:t>Al</a:t>
            </a:r>
            <a:r>
              <a:rPr lang="nb-NO" sz="1400" baseline="-25000" dirty="0" err="1">
                <a:solidFill>
                  <a:srgbClr val="008000"/>
                </a:solidFill>
              </a:rPr>
              <a:t>2</a:t>
            </a:r>
            <a:r>
              <a:rPr lang="nb-NO" sz="1400" dirty="0" err="1">
                <a:solidFill>
                  <a:srgbClr val="008000"/>
                </a:solidFill>
              </a:rPr>
              <a:t>Si</a:t>
            </a:r>
            <a:r>
              <a:rPr lang="nb-NO" sz="1400" baseline="-25000" dirty="0" err="1">
                <a:solidFill>
                  <a:srgbClr val="008000"/>
                </a:solidFill>
              </a:rPr>
              <a:t>3</a:t>
            </a:r>
            <a:r>
              <a:rPr lang="nb-NO" sz="1400" dirty="0" err="1">
                <a:solidFill>
                  <a:srgbClr val="008000"/>
                </a:solidFill>
              </a:rPr>
              <a:t>O</a:t>
            </a:r>
            <a:r>
              <a:rPr lang="nb-NO" sz="1400" baseline="-25000" dirty="0" err="1">
                <a:solidFill>
                  <a:srgbClr val="008000"/>
                </a:solidFill>
              </a:rPr>
              <a:t>12</a:t>
            </a:r>
            <a:r>
              <a:rPr lang="nb-NO" sz="1400" dirty="0">
                <a:solidFill>
                  <a:srgbClr val="008000"/>
                </a:solidFill>
              </a:rPr>
              <a:t>)      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3975" y="42863"/>
            <a:ext cx="4416594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Graphic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presentation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mineral </a:t>
            </a:r>
            <a:r>
              <a:rPr lang="nb-NO" dirty="0" err="1" smtClean="0">
                <a:solidFill>
                  <a:srgbClr val="3333FF"/>
                </a:solidFill>
              </a:rPr>
              <a:t>compositions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422775" y="1244600"/>
            <a:ext cx="44372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b="1" dirty="0" smtClean="0">
                <a:solidFill>
                  <a:srgbClr val="FF0000"/>
                </a:solidFill>
              </a:rPr>
              <a:t>Same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weight</a:t>
            </a:r>
            <a:r>
              <a:rPr lang="nb-NO" b="1" dirty="0" smtClean="0">
                <a:solidFill>
                  <a:srgbClr val="FF0000"/>
                </a:solidFill>
              </a:rPr>
              <a:t>%</a:t>
            </a:r>
            <a:endParaRPr lang="nb-NO" b="1" dirty="0">
              <a:solidFill>
                <a:srgbClr val="FF0000"/>
              </a:solidFill>
            </a:endParaRPr>
          </a:p>
          <a:p>
            <a:r>
              <a:rPr lang="nb-NO" sz="1200" dirty="0">
                <a:solidFill>
                  <a:srgbClr val="FF0000"/>
                </a:solidFill>
              </a:rPr>
              <a:t>Mg</a:t>
            </a:r>
            <a:r>
              <a:rPr lang="nb-NO" sz="1200" baseline="-25000" dirty="0">
                <a:solidFill>
                  <a:srgbClr val="FF0000"/>
                </a:solidFill>
              </a:rPr>
              <a:t>2</a:t>
            </a:r>
            <a:r>
              <a:rPr lang="nb-NO" sz="1200" dirty="0">
                <a:solidFill>
                  <a:srgbClr val="FF0000"/>
                </a:solidFill>
              </a:rPr>
              <a:t>SiO</a:t>
            </a:r>
            <a:r>
              <a:rPr lang="nb-NO" sz="1200" baseline="-25000" dirty="0">
                <a:solidFill>
                  <a:srgbClr val="FF0000"/>
                </a:solidFill>
              </a:rPr>
              <a:t>4 </a:t>
            </a:r>
            <a:r>
              <a:rPr lang="nb-NO" sz="1200" dirty="0">
                <a:solidFill>
                  <a:srgbClr val="FF0000"/>
                </a:solidFill>
              </a:rPr>
              <a:t>: </a:t>
            </a:r>
            <a:r>
              <a:rPr lang="nb-NO" sz="1200" dirty="0" smtClean="0">
                <a:solidFill>
                  <a:srgbClr val="FF0000"/>
                </a:solidFill>
              </a:rPr>
              <a:t>2</a:t>
            </a:r>
            <a:r>
              <a:rPr lang="nb-NO" sz="1200" b="1" dirty="0" smtClean="0">
                <a:solidFill>
                  <a:srgbClr val="FF0000"/>
                </a:solidFill>
              </a:rPr>
              <a:t>ˑ</a:t>
            </a:r>
            <a:r>
              <a:rPr lang="nb-NO" sz="1200" dirty="0" smtClean="0">
                <a:solidFill>
                  <a:srgbClr val="FF0000"/>
                </a:solidFill>
              </a:rPr>
              <a:t>40.3044 </a:t>
            </a:r>
            <a:r>
              <a:rPr lang="nb-NO" sz="1200" dirty="0">
                <a:solidFill>
                  <a:srgbClr val="FF0000"/>
                </a:solidFill>
              </a:rPr>
              <a:t>+ 60.0843 = 140.6931,   </a:t>
            </a:r>
            <a:r>
              <a:rPr lang="nb-NO" sz="1200" b="1" dirty="0">
                <a:solidFill>
                  <a:srgbClr val="FF0000"/>
                </a:solidFill>
              </a:rPr>
              <a:t>42.7</a:t>
            </a:r>
            <a:r>
              <a:rPr lang="nb-NO" sz="1200" dirty="0">
                <a:solidFill>
                  <a:srgbClr val="FF0000"/>
                </a:solidFill>
              </a:rPr>
              <a:t>% SiO</a:t>
            </a:r>
            <a:r>
              <a:rPr lang="nb-NO" sz="1200" baseline="-25000" dirty="0">
                <a:solidFill>
                  <a:srgbClr val="FF0000"/>
                </a:solidFill>
              </a:rPr>
              <a:t>2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MgSiO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40.3044 + 60.0843 = 100.3887,   </a:t>
            </a:r>
            <a:r>
              <a:rPr lang="nb-NO" sz="1200" b="1" dirty="0">
                <a:solidFill>
                  <a:srgbClr val="FF0000"/>
                </a:solidFill>
              </a:rPr>
              <a:t>59.9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>
                <a:solidFill>
                  <a:srgbClr val="FF0000"/>
                </a:solidFill>
              </a:rPr>
              <a:t>: </a:t>
            </a:r>
            <a:r>
              <a:rPr lang="nb-NO" sz="1200" b="1" dirty="0">
                <a:solidFill>
                  <a:srgbClr val="FF0000"/>
                </a:solidFill>
              </a:rPr>
              <a:t>100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4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40.3044 + 101.9612 = 142.2656,  </a:t>
            </a:r>
            <a:r>
              <a:rPr lang="nb-NO" sz="1200" b="1" dirty="0">
                <a:solidFill>
                  <a:srgbClr val="FF0000"/>
                </a:solidFill>
              </a:rPr>
              <a:t>71.7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endParaRPr lang="nb-NO" sz="1200" dirty="0">
              <a:solidFill>
                <a:srgbClr val="FF0000"/>
              </a:solidFill>
            </a:endParaRPr>
          </a:p>
          <a:p>
            <a:r>
              <a:rPr lang="nb-NO" sz="1200" dirty="0" err="1">
                <a:solidFill>
                  <a:srgbClr val="FF0000"/>
                </a:solidFill>
              </a:rPr>
              <a:t>Mg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Si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12</a:t>
            </a:r>
            <a:r>
              <a:rPr lang="nb-NO" sz="1200" baseline="-25000" dirty="0">
                <a:solidFill>
                  <a:srgbClr val="FF0000"/>
                </a:solidFill>
              </a:rPr>
              <a:t> </a:t>
            </a:r>
            <a:r>
              <a:rPr lang="nb-NO" sz="1200" dirty="0">
                <a:solidFill>
                  <a:srgbClr val="FF0000"/>
                </a:solidFill>
              </a:rPr>
              <a:t>: 3</a:t>
            </a:r>
            <a:r>
              <a:rPr lang="nb-NO" sz="1200" b="1" dirty="0">
                <a:solidFill>
                  <a:srgbClr val="FF0000"/>
                </a:solidFill>
              </a:rPr>
              <a:t>ˑ</a:t>
            </a:r>
            <a:r>
              <a:rPr lang="nb-NO" sz="1200" dirty="0">
                <a:solidFill>
                  <a:srgbClr val="FF0000"/>
                </a:solidFill>
              </a:rPr>
              <a:t>40.3044 + 101.9612 + 3</a:t>
            </a:r>
            <a:r>
              <a:rPr lang="nb-NO" sz="1200" b="1" dirty="0">
                <a:solidFill>
                  <a:srgbClr val="FF0000"/>
                </a:solidFill>
              </a:rPr>
              <a:t>ˑ</a:t>
            </a:r>
            <a:r>
              <a:rPr lang="nb-NO" sz="1200" dirty="0">
                <a:solidFill>
                  <a:srgbClr val="FF0000"/>
                </a:solidFill>
              </a:rPr>
              <a:t>60.0843 = 403.1273, </a:t>
            </a: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30.0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MgO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44.7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SiO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endParaRPr lang="nb-NO" sz="1200" baseline="-25000" dirty="0">
              <a:solidFill>
                <a:srgbClr val="FF0000"/>
              </a:solidFill>
            </a:endParaRPr>
          </a:p>
          <a:p>
            <a:r>
              <a:rPr lang="nb-NO" sz="1200" b="1" dirty="0">
                <a:solidFill>
                  <a:srgbClr val="FF0000"/>
                </a:solidFill>
              </a:rPr>
              <a:t>                               25.3</a:t>
            </a:r>
            <a:r>
              <a:rPr lang="nb-NO" sz="1200" dirty="0">
                <a:solidFill>
                  <a:srgbClr val="FF0000"/>
                </a:solidFill>
              </a:rPr>
              <a:t>% </a:t>
            </a:r>
            <a:r>
              <a:rPr lang="nb-NO" sz="1200" dirty="0" err="1">
                <a:solidFill>
                  <a:srgbClr val="FF0000"/>
                </a:solidFill>
              </a:rPr>
              <a:t>Al</a:t>
            </a:r>
            <a:r>
              <a:rPr lang="nb-NO" sz="1200" baseline="-25000" dirty="0" err="1">
                <a:solidFill>
                  <a:srgbClr val="FF0000"/>
                </a:solidFill>
              </a:rPr>
              <a:t>2</a:t>
            </a:r>
            <a:r>
              <a:rPr lang="nb-NO" sz="1200" dirty="0" err="1">
                <a:solidFill>
                  <a:srgbClr val="FF0000"/>
                </a:solidFill>
              </a:rPr>
              <a:t>O</a:t>
            </a:r>
            <a:r>
              <a:rPr lang="nb-NO" sz="1200" baseline="-25000" dirty="0" err="1">
                <a:solidFill>
                  <a:srgbClr val="FF0000"/>
                </a:solidFill>
              </a:rPr>
              <a:t>3</a:t>
            </a:r>
            <a:endParaRPr lang="nb-NO" sz="12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03588" y="6367463"/>
            <a:ext cx="101600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4143375" y="6365875"/>
            <a:ext cx="101600" cy="10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3" name="Oval 12"/>
          <p:cNvSpPr/>
          <p:nvPr/>
        </p:nvSpPr>
        <p:spPr>
          <a:xfrm>
            <a:off x="3676650" y="6367463"/>
            <a:ext cx="101600" cy="109537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73375" y="6376988"/>
            <a:ext cx="101600" cy="109537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4169" y="3582987"/>
            <a:ext cx="103187" cy="1111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90938" y="5330825"/>
            <a:ext cx="103187" cy="109538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00375" y="3360738"/>
            <a:ext cx="103188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0125" y="6362700"/>
            <a:ext cx="103188" cy="109538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43363" y="5308600"/>
            <a:ext cx="103187" cy="10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26163" y="6370638"/>
            <a:ext cx="103187" cy="1095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3333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59163" y="5310188"/>
            <a:ext cx="42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rgbClr val="3333FF"/>
                </a:solidFill>
              </a:rPr>
              <a:t>Py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065588" y="5240338"/>
            <a:ext cx="42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Py</a:t>
            </a:r>
          </a:p>
        </p:txBody>
      </p:sp>
    </p:spTree>
    <p:extLst>
      <p:ext uri="{BB962C8B-B14F-4D97-AF65-F5344CB8AC3E}">
        <p14:creationId xmlns:p14="http://schemas.microsoft.com/office/powerpoint/2010/main" val="274240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  <p:bldP spid="29" grpId="0"/>
      <p:bldP spid="30" grpId="0"/>
      <p:bldP spid="31" grpId="0"/>
      <p:bldP spid="4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23370</TotalTime>
  <Words>4314</Words>
  <Application>Microsoft Office PowerPoint</Application>
  <PresentationFormat>On-screen Show (4:3)</PresentationFormat>
  <Paragraphs>794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848</cp:revision>
  <cp:lastPrinted>2019-01-14T16:54:55Z</cp:lastPrinted>
  <dcterms:created xsi:type="dcterms:W3CDTF">2009-01-28T15:03:58Z</dcterms:created>
  <dcterms:modified xsi:type="dcterms:W3CDTF">2020-07-14T11:29:05Z</dcterms:modified>
</cp:coreProperties>
</file>