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25" r:id="rId2"/>
    <p:sldId id="426" r:id="rId3"/>
    <p:sldId id="264" r:id="rId4"/>
    <p:sldId id="363" r:id="rId5"/>
    <p:sldId id="453" r:id="rId6"/>
    <p:sldId id="454" r:id="rId7"/>
    <p:sldId id="455" r:id="rId8"/>
    <p:sldId id="468" r:id="rId9"/>
    <p:sldId id="456" r:id="rId10"/>
    <p:sldId id="457" r:id="rId11"/>
    <p:sldId id="477" r:id="rId12"/>
    <p:sldId id="473" r:id="rId13"/>
    <p:sldId id="479" r:id="rId14"/>
    <p:sldId id="481" r:id="rId15"/>
    <p:sldId id="534" r:id="rId16"/>
    <p:sldId id="469" r:id="rId17"/>
    <p:sldId id="512" r:id="rId18"/>
    <p:sldId id="535" r:id="rId19"/>
    <p:sldId id="536" r:id="rId20"/>
    <p:sldId id="537" r:id="rId21"/>
    <p:sldId id="538" r:id="rId22"/>
    <p:sldId id="554" r:id="rId23"/>
    <p:sldId id="539" r:id="rId24"/>
    <p:sldId id="540" r:id="rId25"/>
    <p:sldId id="541" r:id="rId26"/>
    <p:sldId id="542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51" r:id="rId36"/>
    <p:sldId id="552" r:id="rId37"/>
    <p:sldId id="553" r:id="rId38"/>
  </p:sldIdLst>
  <p:sldSz cx="9144000" cy="6858000" type="screen4x3"/>
  <p:notesSz cx="14401800" cy="10058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00"/>
    <a:srgbClr val="9900CC"/>
    <a:srgbClr val="3333FF"/>
    <a:srgbClr val="33CC33"/>
    <a:srgbClr val="CCFFFF"/>
    <a:srgbClr val="FF6699"/>
    <a:srgbClr val="CC9900"/>
    <a:srgbClr val="FF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3" autoAdjust="0"/>
    <p:restoredTop sz="94660"/>
  </p:normalViewPr>
  <p:slideViewPr>
    <p:cSldViewPr>
      <p:cViewPr varScale="1">
        <p:scale>
          <a:sx n="190" d="100"/>
          <a:sy n="190" d="100"/>
        </p:scale>
        <p:origin x="87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2404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58163" y="0"/>
            <a:ext cx="62404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2E13471-BC05-4E46-991D-6AC72A0A5716}" type="datetimeFigureOut">
              <a:rPr lang="en-GB"/>
              <a:pPr>
                <a:defRPr/>
              </a:pPr>
              <a:t>25/05/2020</a:t>
            </a:fld>
            <a:endParaRPr lang="en-GB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3575"/>
            <a:ext cx="62404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58163" y="9553575"/>
            <a:ext cx="62404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418AB10-8439-4FD6-85EC-D8B216EF79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3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40463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158163" y="0"/>
            <a:ext cx="6240462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0104A-CA42-4EF6-88E6-D41D2BBE24A2}" type="datetimeFigureOut">
              <a:rPr lang="nb-NO" smtClean="0"/>
              <a:t>25.05.2020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63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9863" y="4778375"/>
            <a:ext cx="11522075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6240463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158163" y="9553575"/>
            <a:ext cx="6240462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4B423-FA35-4751-8A31-2A3C74A243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45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578F-AD9D-4193-842B-67ED05F210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7393-8B65-464C-A5BA-EEA9A4554B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97B42-F48A-42D7-9622-8D4ED9FD7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6CFF-AE54-4C1A-ABB6-1A9D269CA9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80C4D-7198-42E4-9669-A02A0EADAB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51CB-865C-4435-AE03-43894EA5F8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E7C61-BF27-417F-B34B-B5F8039301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AC88-B5F6-408E-A6C3-8C074AE8B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B858-BBD3-46EC-B33F-897878288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E43F-7C86-4050-8E8F-4EF24DCC47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C6C67-0801-438D-891E-1BEE4FE26B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ADF7985-6495-4F4B-B109-10DBA9FA6C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8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917575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b-NO"/>
          </a:p>
        </p:txBody>
      </p:sp>
      <p:pic>
        <p:nvPicPr>
          <p:cNvPr id="96262" name="Picture 6" descr="Io-Galileo-97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663" y="320675"/>
            <a:ext cx="6389687" cy="6483350"/>
          </a:xfrm>
          <a:prstGeom prst="rect">
            <a:avLst/>
          </a:prstGeom>
          <a:noFill/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14288" y="-22225"/>
            <a:ext cx="8767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3200" dirty="0" err="1" smtClean="0">
                <a:solidFill>
                  <a:srgbClr val="CCFFFF"/>
                </a:solidFill>
              </a:rPr>
              <a:t>Partial</a:t>
            </a:r>
            <a:r>
              <a:rPr lang="nb-NO" sz="3200" dirty="0" smtClean="0">
                <a:solidFill>
                  <a:srgbClr val="CCFFFF"/>
                </a:solidFill>
              </a:rPr>
              <a:t> </a:t>
            </a:r>
            <a:r>
              <a:rPr lang="nb-NO" sz="3200" dirty="0" err="1" smtClean="0">
                <a:solidFill>
                  <a:srgbClr val="CCFFFF"/>
                </a:solidFill>
              </a:rPr>
              <a:t>melting</a:t>
            </a:r>
            <a:r>
              <a:rPr lang="nb-NO" sz="3200" dirty="0" smtClean="0">
                <a:solidFill>
                  <a:srgbClr val="CCFFFF"/>
                </a:solidFill>
              </a:rPr>
              <a:t> and </a:t>
            </a:r>
            <a:r>
              <a:rPr lang="nb-NO" sz="3200" dirty="0" err="1" smtClean="0">
                <a:solidFill>
                  <a:srgbClr val="CCFFFF"/>
                </a:solidFill>
              </a:rPr>
              <a:t>the</a:t>
            </a:r>
            <a:r>
              <a:rPr lang="nb-NO" sz="3200" dirty="0" smtClean="0">
                <a:solidFill>
                  <a:srgbClr val="CCFFFF"/>
                </a:solidFill>
              </a:rPr>
              <a:t> </a:t>
            </a:r>
            <a:r>
              <a:rPr lang="nb-NO" sz="3200" dirty="0" err="1" smtClean="0">
                <a:solidFill>
                  <a:srgbClr val="CCFFFF"/>
                </a:solidFill>
              </a:rPr>
              <a:t>formation</a:t>
            </a:r>
            <a:r>
              <a:rPr lang="nb-NO" sz="3200" dirty="0" smtClean="0">
                <a:solidFill>
                  <a:srgbClr val="CCFFFF"/>
                </a:solidFill>
              </a:rPr>
              <a:t> </a:t>
            </a:r>
            <a:r>
              <a:rPr lang="nb-NO" sz="3200" dirty="0" err="1" smtClean="0">
                <a:solidFill>
                  <a:srgbClr val="CCFFFF"/>
                </a:solidFill>
              </a:rPr>
              <a:t>of</a:t>
            </a:r>
            <a:r>
              <a:rPr lang="nb-NO" sz="3200" dirty="0" smtClean="0">
                <a:solidFill>
                  <a:srgbClr val="CCFFFF"/>
                </a:solidFill>
              </a:rPr>
              <a:t> </a:t>
            </a:r>
            <a:r>
              <a:rPr lang="nb-NO" sz="3200" dirty="0" err="1" smtClean="0">
                <a:solidFill>
                  <a:srgbClr val="CCFFFF"/>
                </a:solidFill>
              </a:rPr>
              <a:t>planetary</a:t>
            </a:r>
            <a:r>
              <a:rPr lang="nb-NO" sz="3200" dirty="0" smtClean="0">
                <a:solidFill>
                  <a:srgbClr val="CCFFFF"/>
                </a:solidFill>
              </a:rPr>
              <a:t> </a:t>
            </a:r>
            <a:r>
              <a:rPr lang="nb-NO" sz="3200" dirty="0" err="1" smtClean="0">
                <a:solidFill>
                  <a:srgbClr val="CCFFFF"/>
                </a:solidFill>
              </a:rPr>
              <a:t>crusts</a:t>
            </a:r>
            <a:endParaRPr lang="nb-NO" sz="3200" dirty="0">
              <a:solidFill>
                <a:srgbClr val="CCFFFF"/>
              </a:solidFill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31750" y="5964238"/>
            <a:ext cx="373801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600" dirty="0" err="1" smtClean="0">
                <a:solidFill>
                  <a:srgbClr val="CCFFCC"/>
                </a:solidFill>
              </a:rPr>
              <a:t>Jupiter’s</a:t>
            </a:r>
            <a:r>
              <a:rPr lang="nb-NO" sz="1600" dirty="0" smtClean="0">
                <a:solidFill>
                  <a:srgbClr val="CCFFCC"/>
                </a:solidFill>
              </a:rPr>
              <a:t> </a:t>
            </a:r>
            <a:r>
              <a:rPr lang="nb-NO" sz="1600" dirty="0" err="1" smtClean="0">
                <a:solidFill>
                  <a:srgbClr val="CCFFCC"/>
                </a:solidFill>
              </a:rPr>
              <a:t>moon</a:t>
            </a:r>
            <a:r>
              <a:rPr lang="nb-NO" sz="1600" dirty="0" smtClean="0">
                <a:solidFill>
                  <a:srgbClr val="CCFFCC"/>
                </a:solidFill>
              </a:rPr>
              <a:t>, </a:t>
            </a:r>
            <a:r>
              <a:rPr lang="nb-NO" sz="1600" dirty="0" err="1">
                <a:solidFill>
                  <a:srgbClr val="CCFFCC"/>
                </a:solidFill>
              </a:rPr>
              <a:t>Io</a:t>
            </a:r>
            <a:r>
              <a:rPr lang="nb-NO" sz="1600" dirty="0">
                <a:solidFill>
                  <a:srgbClr val="CCFFCC"/>
                </a:solidFill>
              </a:rPr>
              <a:t>, </a:t>
            </a:r>
            <a:r>
              <a:rPr lang="nb-NO" sz="1600" dirty="0" smtClean="0">
                <a:solidFill>
                  <a:srgbClr val="CCFFCC"/>
                </a:solidFill>
              </a:rPr>
              <a:t>is </a:t>
            </a:r>
            <a:r>
              <a:rPr lang="nb-NO" sz="1600" dirty="0" err="1" smtClean="0">
                <a:solidFill>
                  <a:srgbClr val="CCFFCC"/>
                </a:solidFill>
              </a:rPr>
              <a:t>the</a:t>
            </a:r>
            <a:r>
              <a:rPr lang="nb-NO" sz="1600" dirty="0" smtClean="0">
                <a:solidFill>
                  <a:srgbClr val="CCFFCC"/>
                </a:solidFill>
              </a:rPr>
              <a:t> most </a:t>
            </a:r>
            <a:r>
              <a:rPr lang="nb-NO" sz="1600" dirty="0" err="1" smtClean="0">
                <a:solidFill>
                  <a:srgbClr val="CCFFCC"/>
                </a:solidFill>
              </a:rPr>
              <a:t>volcanically</a:t>
            </a:r>
            <a:endParaRPr lang="nb-NO" sz="1600" dirty="0" smtClean="0">
              <a:solidFill>
                <a:srgbClr val="CCFFCC"/>
              </a:solidFill>
            </a:endParaRPr>
          </a:p>
          <a:p>
            <a:r>
              <a:rPr lang="nb-NO" sz="1600" dirty="0" err="1" smtClean="0">
                <a:solidFill>
                  <a:srgbClr val="CCFFCC"/>
                </a:solidFill>
              </a:rPr>
              <a:t>active</a:t>
            </a:r>
            <a:r>
              <a:rPr lang="nb-NO" sz="1600" dirty="0">
                <a:solidFill>
                  <a:srgbClr val="CCFFCC"/>
                </a:solidFill>
              </a:rPr>
              <a:t> </a:t>
            </a:r>
            <a:r>
              <a:rPr lang="nb-NO" sz="1600" dirty="0" err="1" smtClean="0">
                <a:solidFill>
                  <a:srgbClr val="CCFFCC"/>
                </a:solidFill>
              </a:rPr>
              <a:t>object</a:t>
            </a:r>
            <a:r>
              <a:rPr lang="nb-NO" sz="1600" dirty="0" smtClean="0">
                <a:solidFill>
                  <a:srgbClr val="CCFFCC"/>
                </a:solidFill>
              </a:rPr>
              <a:t> in </a:t>
            </a:r>
            <a:r>
              <a:rPr lang="nb-NO" sz="1600" dirty="0" err="1" smtClean="0">
                <a:solidFill>
                  <a:srgbClr val="CCFFCC"/>
                </a:solidFill>
              </a:rPr>
              <a:t>our</a:t>
            </a:r>
            <a:r>
              <a:rPr lang="nb-NO" sz="1600" dirty="0" smtClean="0">
                <a:solidFill>
                  <a:srgbClr val="CCFFCC"/>
                </a:solidFill>
              </a:rPr>
              <a:t> Solar System.</a:t>
            </a:r>
            <a:endParaRPr lang="nb-NO" sz="1600" dirty="0">
              <a:solidFill>
                <a:srgbClr val="CCFFCC"/>
              </a:solidFill>
            </a:endParaRPr>
          </a:p>
          <a:p>
            <a:r>
              <a:rPr lang="nb-NO" sz="1400" dirty="0" err="1" smtClean="0">
                <a:solidFill>
                  <a:srgbClr val="FF0000"/>
                </a:solidFill>
              </a:rPr>
              <a:t>Manipulated</a:t>
            </a:r>
            <a:r>
              <a:rPr lang="nb-NO" sz="1400" dirty="0" smtClean="0">
                <a:solidFill>
                  <a:srgbClr val="FF0000"/>
                </a:solidFill>
              </a:rPr>
              <a:t> </a:t>
            </a:r>
            <a:r>
              <a:rPr lang="nb-NO" sz="1400" dirty="0" err="1" smtClean="0">
                <a:solidFill>
                  <a:srgbClr val="FF0000"/>
                </a:solidFill>
              </a:rPr>
              <a:t>photo</a:t>
            </a:r>
            <a:r>
              <a:rPr lang="nb-NO" sz="1400" dirty="0" smtClean="0">
                <a:solidFill>
                  <a:srgbClr val="FF0000"/>
                </a:solidFill>
              </a:rPr>
              <a:t> </a:t>
            </a:r>
            <a:r>
              <a:rPr lang="nb-NO" sz="1400" dirty="0" err="1" smtClean="0">
                <a:solidFill>
                  <a:srgbClr val="FF0000"/>
                </a:solidFill>
              </a:rPr>
              <a:t>mosaic</a:t>
            </a:r>
            <a:r>
              <a:rPr lang="nb-NO" sz="1400" dirty="0" smtClean="0">
                <a:solidFill>
                  <a:srgbClr val="FF0000"/>
                </a:solidFill>
              </a:rPr>
              <a:t>, </a:t>
            </a:r>
            <a:r>
              <a:rPr lang="nb-NO" sz="1400" dirty="0" err="1" smtClean="0">
                <a:solidFill>
                  <a:srgbClr val="FF0000"/>
                </a:solidFill>
              </a:rPr>
              <a:t>NASA-Galieo</a:t>
            </a:r>
            <a:r>
              <a:rPr lang="nb-NO" sz="1400" dirty="0">
                <a:solidFill>
                  <a:srgbClr val="FF0000"/>
                </a:solidFill>
              </a:rPr>
              <a:t>, 1997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pc\Dokumenter\Pictures\Petrol-Geochem\Philpotts-Pet15\Fo-Sil-An-base-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" y="666260"/>
            <a:ext cx="3207571" cy="262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pc\Dokumenter\Pictures\Petrol-Geochem\Philpotts-Pet15\Fo-Sil-An-persp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" y="3481446"/>
            <a:ext cx="3153588" cy="33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75044" y="58772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rgbClr val="FF0000"/>
                </a:solidFill>
              </a:rPr>
              <a:t>Note </a:t>
            </a:r>
            <a:r>
              <a:rPr lang="nb-NO" sz="1200" dirty="0" err="1" smtClean="0">
                <a:solidFill>
                  <a:srgbClr val="FF0000"/>
                </a:solidFill>
              </a:rPr>
              <a:t>that</a:t>
            </a:r>
            <a:r>
              <a:rPr lang="nb-NO" sz="1200" dirty="0" smtClean="0">
                <a:solidFill>
                  <a:srgbClr val="FF0000"/>
                </a:solidFill>
              </a:rPr>
              <a:t> P (1260 C) and E (1222 C)  </a:t>
            </a:r>
            <a:r>
              <a:rPr lang="nb-NO" sz="1200" dirty="0" err="1" smtClean="0">
                <a:solidFill>
                  <a:srgbClr val="FF0000"/>
                </a:solidFill>
              </a:rPr>
              <a:t>are</a:t>
            </a:r>
            <a:r>
              <a:rPr lang="nb-NO" sz="1200" dirty="0" smtClean="0">
                <a:solidFill>
                  <a:srgbClr val="FF0000"/>
                </a:solidFill>
              </a:rPr>
              <a:t> </a:t>
            </a:r>
            <a:r>
              <a:rPr lang="nb-NO" sz="1200" dirty="0" err="1" smtClean="0">
                <a:solidFill>
                  <a:srgbClr val="FF0000"/>
                </a:solidFill>
              </a:rPr>
              <a:t>the</a:t>
            </a:r>
            <a:r>
              <a:rPr lang="nb-NO" sz="1200" dirty="0" smtClean="0">
                <a:solidFill>
                  <a:srgbClr val="FF0000"/>
                </a:solidFill>
              </a:rPr>
              <a:t> </a:t>
            </a:r>
            <a:r>
              <a:rPr lang="nb-NO" sz="1200" dirty="0" err="1" smtClean="0">
                <a:solidFill>
                  <a:srgbClr val="FF0000"/>
                </a:solidFill>
              </a:rPr>
              <a:t>lowest</a:t>
            </a:r>
            <a:r>
              <a:rPr lang="nb-NO" sz="1200" dirty="0" smtClean="0">
                <a:solidFill>
                  <a:srgbClr val="FF0000"/>
                </a:solidFill>
              </a:rPr>
              <a:t> </a:t>
            </a:r>
            <a:r>
              <a:rPr lang="nb-NO" sz="1200" dirty="0" err="1" smtClean="0">
                <a:solidFill>
                  <a:srgbClr val="FF0000"/>
                </a:solidFill>
              </a:rPr>
              <a:t>points</a:t>
            </a:r>
            <a:r>
              <a:rPr lang="nb-NO" sz="1200" dirty="0" smtClean="0">
                <a:solidFill>
                  <a:srgbClr val="FF0000"/>
                </a:solidFill>
              </a:rPr>
              <a:t> in </a:t>
            </a:r>
            <a:r>
              <a:rPr lang="nb-NO" sz="1200" dirty="0" err="1" smtClean="0">
                <a:solidFill>
                  <a:srgbClr val="FF0000"/>
                </a:solidFill>
              </a:rPr>
              <a:t>the</a:t>
            </a:r>
            <a:r>
              <a:rPr lang="nb-NO" sz="1200" dirty="0" smtClean="0">
                <a:solidFill>
                  <a:srgbClr val="FF0000"/>
                </a:solidFill>
              </a:rPr>
              <a:t> </a:t>
            </a:r>
            <a:r>
              <a:rPr lang="nb-NO" sz="1200" dirty="0" err="1" smtClean="0">
                <a:solidFill>
                  <a:srgbClr val="FF0000"/>
                </a:solidFill>
              </a:rPr>
              <a:t>ternary</a:t>
            </a:r>
            <a:r>
              <a:rPr lang="nb-NO" sz="1200" dirty="0" smtClean="0">
                <a:solidFill>
                  <a:srgbClr val="FF0000"/>
                </a:solidFill>
              </a:rPr>
              <a:t> diagram </a:t>
            </a:r>
          </a:p>
          <a:p>
            <a:r>
              <a:rPr lang="nb-NO" sz="1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nb-NO" sz="1200" dirty="0" smtClean="0">
                <a:solidFill>
                  <a:srgbClr val="FF0000"/>
                </a:solidFill>
              </a:rPr>
              <a:t>  </a:t>
            </a:r>
            <a:r>
              <a:rPr lang="nb-NO" sz="1200" dirty="0" err="1" smtClean="0">
                <a:solidFill>
                  <a:srgbClr val="FF0000"/>
                </a:solidFill>
              </a:rPr>
              <a:t>the</a:t>
            </a:r>
            <a:r>
              <a:rPr lang="nb-NO" sz="1200" dirty="0" smtClean="0">
                <a:solidFill>
                  <a:srgbClr val="FF0000"/>
                </a:solidFill>
              </a:rPr>
              <a:t> </a:t>
            </a:r>
            <a:r>
              <a:rPr lang="nb-NO" sz="1200" dirty="0" err="1" smtClean="0">
                <a:solidFill>
                  <a:srgbClr val="FF0000"/>
                </a:solidFill>
              </a:rPr>
              <a:t>drawn</a:t>
            </a:r>
            <a:r>
              <a:rPr lang="nb-NO" sz="1200" dirty="0" smtClean="0">
                <a:solidFill>
                  <a:srgbClr val="FF0000"/>
                </a:solidFill>
              </a:rPr>
              <a:t> </a:t>
            </a:r>
            <a:r>
              <a:rPr lang="nb-NO" sz="1200" dirty="0" err="1" smtClean="0">
                <a:solidFill>
                  <a:srgbClr val="FF0000"/>
                </a:solidFill>
              </a:rPr>
              <a:t>perspective</a:t>
            </a:r>
            <a:r>
              <a:rPr lang="nb-NO" sz="1200" dirty="0" smtClean="0">
                <a:solidFill>
                  <a:srgbClr val="FF0000"/>
                </a:solidFill>
              </a:rPr>
              <a:t> </a:t>
            </a:r>
            <a:r>
              <a:rPr lang="nb-NO" sz="1200" dirty="0" err="1" smtClean="0">
                <a:solidFill>
                  <a:srgbClr val="FF0000"/>
                </a:solidFill>
              </a:rPr>
              <a:t>may</a:t>
            </a:r>
            <a:r>
              <a:rPr lang="nb-NO" sz="1200" dirty="0" smtClean="0">
                <a:solidFill>
                  <a:srgbClr val="FF0000"/>
                </a:solidFill>
              </a:rPr>
              <a:t> be </a:t>
            </a:r>
            <a:r>
              <a:rPr lang="nb-NO" sz="1200" b="1" dirty="0" err="1" smtClean="0">
                <a:solidFill>
                  <a:srgbClr val="FF0000"/>
                </a:solidFill>
              </a:rPr>
              <a:t>misleading</a:t>
            </a:r>
            <a:endParaRPr lang="nb-NO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86" y="50304"/>
            <a:ext cx="639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3333FF"/>
                </a:solidFill>
              </a:rPr>
              <a:t>The </a:t>
            </a:r>
            <a:r>
              <a:rPr lang="nb-NO" dirty="0" err="1" smtClean="0">
                <a:solidFill>
                  <a:srgbClr val="3333FF"/>
                </a:solidFill>
              </a:rPr>
              <a:t>previous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 err="1" smtClean="0">
                <a:solidFill>
                  <a:srgbClr val="3333FF"/>
                </a:solidFill>
              </a:rPr>
              <a:t>simplified</a:t>
            </a:r>
            <a:r>
              <a:rPr lang="nb-NO" dirty="0" smtClean="0">
                <a:solidFill>
                  <a:srgbClr val="3333FF"/>
                </a:solidFill>
              </a:rPr>
              <a:t> diagrams </a:t>
            </a:r>
            <a:r>
              <a:rPr lang="nb-NO" dirty="0" err="1" smtClean="0">
                <a:solidFill>
                  <a:srgbClr val="3333FF"/>
                </a:solidFill>
              </a:rPr>
              <a:t>ignores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 err="1" smtClean="0">
                <a:solidFill>
                  <a:srgbClr val="3333FF"/>
                </a:solidFill>
              </a:rPr>
              <a:t>the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 err="1" smtClean="0">
                <a:solidFill>
                  <a:srgbClr val="3333FF"/>
                </a:solidFill>
              </a:rPr>
              <a:t>liquid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 err="1" smtClean="0">
                <a:solidFill>
                  <a:srgbClr val="3333FF"/>
                </a:solidFill>
              </a:rPr>
              <a:t>immiscibility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 err="1" smtClean="0">
                <a:solidFill>
                  <a:srgbClr val="3333FF"/>
                </a:solidFill>
              </a:rPr>
              <a:t>near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 err="1" smtClean="0">
                <a:solidFill>
                  <a:srgbClr val="3333FF"/>
                </a:solidFill>
              </a:rPr>
              <a:t>the</a:t>
            </a:r>
            <a:r>
              <a:rPr lang="nb-NO" dirty="0" smtClean="0">
                <a:solidFill>
                  <a:srgbClr val="3333FF"/>
                </a:solidFill>
              </a:rPr>
              <a:t> En-Sil-</a:t>
            </a:r>
            <a:r>
              <a:rPr lang="nb-NO" dirty="0" err="1" smtClean="0">
                <a:solidFill>
                  <a:srgbClr val="3333FF"/>
                </a:solidFill>
              </a:rPr>
              <a:t>join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endParaRPr lang="nb-NO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61" y="3573016"/>
            <a:ext cx="937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solidFill>
                  <a:srgbClr val="3333FF"/>
                </a:solidFill>
              </a:rPr>
              <a:t>Ch</a:t>
            </a:r>
            <a:r>
              <a:rPr lang="nb-NO" sz="1600" dirty="0" smtClean="0">
                <a:solidFill>
                  <a:srgbClr val="3333FF"/>
                </a:solidFill>
              </a:rPr>
              <a:t>. 10 </a:t>
            </a:r>
          </a:p>
          <a:p>
            <a:r>
              <a:rPr lang="nb-NO" sz="1600" dirty="0" smtClean="0">
                <a:solidFill>
                  <a:srgbClr val="3333FF"/>
                </a:solidFill>
              </a:rPr>
              <a:t>(</a:t>
            </a:r>
            <a:r>
              <a:rPr lang="nb-NO" sz="1600" dirty="0" err="1" smtClean="0">
                <a:solidFill>
                  <a:srgbClr val="3333FF"/>
                </a:solidFill>
              </a:rPr>
              <a:t>Ph</a:t>
            </a:r>
            <a:r>
              <a:rPr lang="nb-NO" sz="1600" dirty="0" smtClean="0">
                <a:solidFill>
                  <a:srgbClr val="3333FF"/>
                </a:solidFill>
              </a:rPr>
              <a:t> &amp; A)</a:t>
            </a:r>
            <a:endParaRPr lang="nb-NO" sz="1600" dirty="0">
              <a:solidFill>
                <a:srgbClr val="3333FF"/>
              </a:solidFill>
            </a:endParaRPr>
          </a:p>
        </p:txBody>
      </p:sp>
      <p:pic>
        <p:nvPicPr>
          <p:cNvPr id="2" name="Picture 2" descr="M:\pc\Dokumenter\Adobe-Illustr-figures\Experimental-PhaseRel\PhaseRel\SimpleSyst-Liq-MeltStruct\PhRel-FoSi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79" y="870555"/>
            <a:ext cx="513125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1" y="498470"/>
            <a:ext cx="6781836" cy="566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600" y="849599"/>
            <a:ext cx="36728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00FF"/>
                </a:solidFill>
              </a:rPr>
              <a:t>What</a:t>
            </a:r>
            <a:r>
              <a:rPr lang="nb-NO" dirty="0" smtClean="0">
                <a:solidFill>
                  <a:srgbClr val="0000FF"/>
                </a:solidFill>
              </a:rPr>
              <a:t> do </a:t>
            </a:r>
            <a:r>
              <a:rPr lang="nb-NO" dirty="0" err="1" smtClean="0">
                <a:solidFill>
                  <a:srgbClr val="0000FF"/>
                </a:solidFill>
              </a:rPr>
              <a:t>we</a:t>
            </a:r>
            <a:r>
              <a:rPr lang="nb-NO" dirty="0" smtClean="0">
                <a:solidFill>
                  <a:srgbClr val="0000FF"/>
                </a:solidFill>
              </a:rPr>
              <a:t> </a:t>
            </a:r>
            <a:r>
              <a:rPr lang="nb-NO" dirty="0" err="1" smtClean="0">
                <a:solidFill>
                  <a:srgbClr val="0000FF"/>
                </a:solidFill>
              </a:rPr>
              <a:t>call</a:t>
            </a:r>
            <a:r>
              <a:rPr lang="nb-NO" dirty="0" smtClean="0">
                <a:solidFill>
                  <a:srgbClr val="0000FF"/>
                </a:solidFill>
              </a:rPr>
              <a:t> </a:t>
            </a:r>
            <a:r>
              <a:rPr lang="nb-NO" dirty="0" err="1" smtClean="0">
                <a:solidFill>
                  <a:srgbClr val="0000FF"/>
                </a:solidFill>
              </a:rPr>
              <a:t>the</a:t>
            </a:r>
            <a:r>
              <a:rPr lang="nb-NO" dirty="0" smtClean="0">
                <a:solidFill>
                  <a:srgbClr val="0000FF"/>
                </a:solidFill>
              </a:rPr>
              <a:t> </a:t>
            </a:r>
            <a:r>
              <a:rPr lang="nb-NO" dirty="0" err="1" smtClean="0">
                <a:solidFill>
                  <a:srgbClr val="0000FF"/>
                </a:solidFill>
              </a:rPr>
              <a:t>following</a:t>
            </a:r>
            <a:r>
              <a:rPr lang="nb-NO" dirty="0" smtClean="0">
                <a:solidFill>
                  <a:srgbClr val="0000FF"/>
                </a:solidFill>
              </a:rPr>
              <a:t> </a:t>
            </a:r>
            <a:r>
              <a:rPr lang="nb-NO" dirty="0" err="1" smtClean="0">
                <a:solidFill>
                  <a:srgbClr val="0000FF"/>
                </a:solidFill>
              </a:rPr>
              <a:t>points</a:t>
            </a:r>
            <a:r>
              <a:rPr lang="nb-NO" dirty="0" smtClean="0">
                <a:solidFill>
                  <a:srgbClr val="0000FF"/>
                </a:solidFill>
              </a:rPr>
              <a:t>:</a:t>
            </a:r>
          </a:p>
          <a:p>
            <a:r>
              <a:rPr lang="nb-NO" dirty="0" smtClean="0"/>
              <a:t>1320 ?</a:t>
            </a:r>
          </a:p>
          <a:p>
            <a:r>
              <a:rPr lang="nb-NO" dirty="0" smtClean="0"/>
              <a:t>1260 ?</a:t>
            </a:r>
          </a:p>
          <a:p>
            <a:r>
              <a:rPr lang="nb-NO" dirty="0" smtClean="0"/>
              <a:t>1220 ?</a:t>
            </a:r>
          </a:p>
          <a:p>
            <a:r>
              <a:rPr lang="nb-NO" dirty="0" smtClean="0"/>
              <a:t>1562 ?</a:t>
            </a:r>
          </a:p>
          <a:p>
            <a:r>
              <a:rPr lang="nb-NO" dirty="0" smtClean="0"/>
              <a:t>1545 ?</a:t>
            </a:r>
          </a:p>
          <a:p>
            <a:r>
              <a:rPr lang="nb-NO" dirty="0" smtClean="0"/>
              <a:t>1350?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91" y="3185078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00FF"/>
                </a:solidFill>
              </a:rPr>
              <a:t>Evaluate</a:t>
            </a:r>
            <a:r>
              <a:rPr lang="nb-NO" dirty="0" smtClean="0">
                <a:solidFill>
                  <a:srgbClr val="0000FF"/>
                </a:solidFill>
              </a:rPr>
              <a:t> </a:t>
            </a:r>
            <a:r>
              <a:rPr lang="nb-NO" dirty="0" err="1" smtClean="0">
                <a:solidFill>
                  <a:srgbClr val="0000FF"/>
                </a:solidFill>
              </a:rPr>
              <a:t>the</a:t>
            </a:r>
            <a:r>
              <a:rPr lang="nb-NO" dirty="0" smtClean="0">
                <a:solidFill>
                  <a:srgbClr val="0000FF"/>
                </a:solidFill>
              </a:rPr>
              <a:t> </a:t>
            </a:r>
            <a:r>
              <a:rPr lang="nb-NO" dirty="0" err="1" smtClean="0">
                <a:solidFill>
                  <a:srgbClr val="0000FF"/>
                </a:solidFill>
              </a:rPr>
              <a:t>variance</a:t>
            </a:r>
            <a:endParaRPr lang="nb-NO" dirty="0" smtClean="0">
              <a:solidFill>
                <a:srgbClr val="0000FF"/>
              </a:solidFill>
            </a:endParaRPr>
          </a:p>
          <a:p>
            <a:r>
              <a:rPr lang="nb-NO" dirty="0" err="1" smtClean="0">
                <a:solidFill>
                  <a:srgbClr val="0000FF"/>
                </a:solidFill>
              </a:rPr>
              <a:t>of</a:t>
            </a:r>
            <a:r>
              <a:rPr lang="nb-NO" dirty="0" smtClean="0">
                <a:solidFill>
                  <a:srgbClr val="0000FF"/>
                </a:solidFill>
              </a:rPr>
              <a:t> </a:t>
            </a:r>
            <a:r>
              <a:rPr lang="nb-NO" dirty="0" err="1" smtClean="0">
                <a:solidFill>
                  <a:srgbClr val="0000FF"/>
                </a:solidFill>
              </a:rPr>
              <a:t>these</a:t>
            </a:r>
            <a:r>
              <a:rPr lang="nb-NO" dirty="0" smtClean="0">
                <a:solidFill>
                  <a:srgbClr val="0000FF"/>
                </a:solidFill>
              </a:rPr>
              <a:t> </a:t>
            </a:r>
            <a:r>
              <a:rPr lang="nb-NO" dirty="0" err="1" smtClean="0">
                <a:solidFill>
                  <a:srgbClr val="0000FF"/>
                </a:solidFill>
              </a:rPr>
              <a:t>points</a:t>
            </a:r>
            <a:r>
              <a:rPr lang="nb-NO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540" y="3748799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00FF"/>
                </a:solidFill>
              </a:rPr>
              <a:t>P + F = C + 1</a:t>
            </a:r>
          </a:p>
          <a:p>
            <a:r>
              <a:rPr lang="nb-NO" dirty="0" smtClean="0">
                <a:solidFill>
                  <a:srgbClr val="0000FF"/>
                </a:solidFill>
              </a:rPr>
              <a:t>F = C + 1 </a:t>
            </a:r>
            <a:r>
              <a:rPr lang="nb-NO" dirty="0" smtClean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nb-NO" dirty="0" smtClean="0">
                <a:solidFill>
                  <a:srgbClr val="0000FF"/>
                </a:solidFill>
              </a:rPr>
              <a:t> 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824" y="50676"/>
            <a:ext cx="467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800080"/>
                </a:solidFill>
              </a:rPr>
              <a:t>This is a </a:t>
            </a:r>
            <a:r>
              <a:rPr lang="nb-NO" sz="2000" dirty="0" err="1" smtClean="0">
                <a:solidFill>
                  <a:srgbClr val="800080"/>
                </a:solidFill>
              </a:rPr>
              <a:t>nearly</a:t>
            </a:r>
            <a:r>
              <a:rPr lang="nb-NO" sz="2000" dirty="0" smtClean="0">
                <a:solidFill>
                  <a:srgbClr val="800080"/>
                </a:solidFill>
              </a:rPr>
              <a:t> </a:t>
            </a:r>
            <a:r>
              <a:rPr lang="nb-NO" sz="2000" b="1" dirty="0" err="1" smtClean="0">
                <a:solidFill>
                  <a:srgbClr val="800080"/>
                </a:solidFill>
              </a:rPr>
              <a:t>correct</a:t>
            </a:r>
            <a:r>
              <a:rPr lang="nb-NO" sz="2000" dirty="0" smtClean="0">
                <a:solidFill>
                  <a:srgbClr val="800080"/>
                </a:solidFill>
              </a:rPr>
              <a:t> </a:t>
            </a:r>
            <a:r>
              <a:rPr lang="nb-NO" sz="2000" dirty="0" err="1" smtClean="0">
                <a:solidFill>
                  <a:srgbClr val="800080"/>
                </a:solidFill>
              </a:rPr>
              <a:t>liquidus</a:t>
            </a:r>
            <a:r>
              <a:rPr lang="nb-NO" sz="2000" dirty="0" smtClean="0">
                <a:solidFill>
                  <a:srgbClr val="800080"/>
                </a:solidFill>
              </a:rPr>
              <a:t> </a:t>
            </a:r>
            <a:r>
              <a:rPr lang="nb-NO" sz="2000" dirty="0" err="1" smtClean="0">
                <a:solidFill>
                  <a:srgbClr val="800080"/>
                </a:solidFill>
              </a:rPr>
              <a:t>surface</a:t>
            </a:r>
            <a:endParaRPr lang="nb-NO" sz="2000" dirty="0" smtClean="0">
              <a:solidFill>
                <a:srgbClr val="800080"/>
              </a:solidFill>
            </a:endParaRPr>
          </a:p>
          <a:p>
            <a:r>
              <a:rPr lang="nb-NO" sz="2000" dirty="0" smtClean="0">
                <a:solidFill>
                  <a:srgbClr val="800080"/>
                </a:solidFill>
              </a:rPr>
              <a:t>diagram </a:t>
            </a:r>
            <a:r>
              <a:rPr lang="nb-NO" sz="1600" dirty="0" smtClean="0">
                <a:solidFill>
                  <a:srgbClr val="800080"/>
                </a:solidFill>
              </a:rPr>
              <a:t>(</a:t>
            </a:r>
            <a:r>
              <a:rPr lang="nb-NO" sz="1600" dirty="0" err="1" smtClean="0">
                <a:solidFill>
                  <a:srgbClr val="800080"/>
                </a:solidFill>
              </a:rPr>
              <a:t>incl</a:t>
            </a:r>
            <a:r>
              <a:rPr lang="nb-NO" sz="1600" dirty="0" smtClean="0">
                <a:solidFill>
                  <a:srgbClr val="800080"/>
                </a:solidFill>
              </a:rPr>
              <a:t>. </a:t>
            </a:r>
            <a:r>
              <a:rPr lang="nb-NO" sz="1600" dirty="0" err="1" smtClean="0">
                <a:solidFill>
                  <a:srgbClr val="800080"/>
                </a:solidFill>
              </a:rPr>
              <a:t>spinel</a:t>
            </a:r>
            <a:r>
              <a:rPr lang="nb-NO" sz="1600" dirty="0" smtClean="0">
                <a:solidFill>
                  <a:srgbClr val="800080"/>
                </a:solidFill>
              </a:rPr>
              <a:t> and </a:t>
            </a:r>
            <a:r>
              <a:rPr lang="nb-NO" sz="1600" dirty="0" err="1" smtClean="0">
                <a:solidFill>
                  <a:srgbClr val="800080"/>
                </a:solidFill>
              </a:rPr>
              <a:t>liquid</a:t>
            </a:r>
            <a:r>
              <a:rPr lang="nb-NO" sz="1600" dirty="0" smtClean="0">
                <a:solidFill>
                  <a:srgbClr val="800080"/>
                </a:solidFill>
              </a:rPr>
              <a:t> </a:t>
            </a:r>
            <a:r>
              <a:rPr lang="nb-NO" sz="1600" dirty="0" err="1" smtClean="0">
                <a:solidFill>
                  <a:srgbClr val="800080"/>
                </a:solidFill>
              </a:rPr>
              <a:t>immiscibility</a:t>
            </a:r>
            <a:r>
              <a:rPr lang="nb-NO" sz="1600" dirty="0" smtClean="0">
                <a:solidFill>
                  <a:srgbClr val="800080"/>
                </a:solidFill>
              </a:rPr>
              <a:t> </a:t>
            </a:r>
            <a:r>
              <a:rPr lang="nb-NO" sz="1600" dirty="0" err="1" smtClean="0">
                <a:solidFill>
                  <a:srgbClr val="800080"/>
                </a:solidFill>
              </a:rPr>
              <a:t>fields</a:t>
            </a:r>
            <a:r>
              <a:rPr lang="nb-NO" sz="1600" dirty="0" smtClean="0">
                <a:solidFill>
                  <a:srgbClr val="800080"/>
                </a:solidFill>
              </a:rPr>
              <a:t>)</a:t>
            </a:r>
            <a:endParaRPr lang="nb-NO" sz="16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20303"/>
            <a:ext cx="5240674" cy="666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424" y="1614115"/>
            <a:ext cx="4342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err="1" smtClean="0">
                <a:solidFill>
                  <a:srgbClr val="3333FF"/>
                </a:solidFill>
              </a:rPr>
              <a:t>Composition</a:t>
            </a:r>
            <a:r>
              <a:rPr lang="nb-NO" sz="2000" b="1" dirty="0" smtClean="0">
                <a:solidFill>
                  <a:srgbClr val="3333FF"/>
                </a:solidFill>
              </a:rPr>
              <a:t> M </a:t>
            </a:r>
            <a:r>
              <a:rPr lang="nb-NO" sz="2000" dirty="0" smtClean="0">
                <a:solidFill>
                  <a:srgbClr val="3333FF"/>
                </a:solidFill>
              </a:rPr>
              <a:t>(60 % </a:t>
            </a:r>
            <a:r>
              <a:rPr lang="nb-NO" sz="2000" dirty="0" err="1" smtClean="0">
                <a:solidFill>
                  <a:srgbClr val="3333FF"/>
                </a:solidFill>
              </a:rPr>
              <a:t>SiO</a:t>
            </a:r>
            <a:r>
              <a:rPr lang="nb-NO" sz="2000" baseline="-25000" dirty="0" err="1" smtClean="0">
                <a:solidFill>
                  <a:srgbClr val="3333FF"/>
                </a:solidFill>
              </a:rPr>
              <a:t>2</a:t>
            </a:r>
            <a:r>
              <a:rPr lang="nb-NO" sz="2000" dirty="0" smtClean="0">
                <a:solidFill>
                  <a:srgbClr val="3333FF"/>
                </a:solidFill>
              </a:rPr>
              <a:t>):</a:t>
            </a:r>
          </a:p>
          <a:p>
            <a:r>
              <a:rPr lang="nb-NO" sz="2000" dirty="0" smtClean="0">
                <a:solidFill>
                  <a:srgbClr val="3333FF"/>
                </a:solidFill>
              </a:rPr>
              <a:t>  </a:t>
            </a:r>
            <a:r>
              <a:rPr lang="nb-NO" sz="2000" dirty="0" err="1" smtClean="0">
                <a:solidFill>
                  <a:srgbClr val="3333FF"/>
                </a:solidFill>
              </a:rPr>
              <a:t>Phases</a:t>
            </a:r>
            <a:r>
              <a:rPr lang="nb-NO" sz="2000" dirty="0" smtClean="0">
                <a:solidFill>
                  <a:srgbClr val="3333FF"/>
                </a:solidFill>
              </a:rPr>
              <a:t> and </a:t>
            </a:r>
            <a:r>
              <a:rPr lang="nb-NO" sz="2000" dirty="0" err="1" smtClean="0">
                <a:solidFill>
                  <a:srgbClr val="3333FF"/>
                </a:solidFill>
              </a:rPr>
              <a:t>their</a:t>
            </a:r>
            <a:r>
              <a:rPr lang="nb-NO" sz="2000" dirty="0" smtClean="0">
                <a:solidFill>
                  <a:srgbClr val="3333FF"/>
                </a:solidFill>
              </a:rPr>
              <a:t> </a:t>
            </a:r>
            <a:r>
              <a:rPr lang="nb-NO" sz="2000" dirty="0" err="1" smtClean="0">
                <a:solidFill>
                  <a:srgbClr val="3333FF"/>
                </a:solidFill>
              </a:rPr>
              <a:t>proportions</a:t>
            </a:r>
            <a:r>
              <a:rPr lang="nb-NO" sz="2000" dirty="0" smtClean="0">
                <a:solidFill>
                  <a:srgbClr val="3333FF"/>
                </a:solidFill>
              </a:rPr>
              <a:t> present at:</a:t>
            </a:r>
          </a:p>
          <a:p>
            <a:r>
              <a:rPr lang="nb-NO" sz="2000" dirty="0" smtClean="0">
                <a:solidFill>
                  <a:srgbClr val="3333FF"/>
                </a:solidFill>
              </a:rPr>
              <a:t>      </a:t>
            </a:r>
            <a:r>
              <a:rPr lang="nb-NO" sz="2000" dirty="0" smtClean="0">
                <a:solidFill>
                  <a:srgbClr val="800080"/>
                </a:solidFill>
              </a:rPr>
              <a:t>1696</a:t>
            </a:r>
            <a:r>
              <a:rPr lang="nb-NO" sz="2000" dirty="0" smtClean="0">
                <a:solidFill>
                  <a:srgbClr val="3333FF"/>
                </a:solidFill>
              </a:rPr>
              <a:t> and </a:t>
            </a:r>
            <a:r>
              <a:rPr lang="nb-NO" sz="2000" dirty="0" smtClean="0">
                <a:solidFill>
                  <a:srgbClr val="CC00FF"/>
                </a:solidFill>
              </a:rPr>
              <a:t>1850</a:t>
            </a:r>
            <a:r>
              <a:rPr lang="nb-NO" sz="2000" dirty="0" smtClean="0">
                <a:solidFill>
                  <a:srgbClr val="3333FF"/>
                </a:solidFill>
              </a:rPr>
              <a:t> C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8776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23" name="TextBox 22"/>
          <p:cNvSpPr txBox="1"/>
          <p:nvPr/>
        </p:nvSpPr>
        <p:spPr>
          <a:xfrm>
            <a:off x="6729493" y="4014733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 smtClean="0">
                <a:solidFill>
                  <a:srgbClr val="3333FF"/>
                </a:solidFill>
              </a:rPr>
              <a:t>M</a:t>
            </a:r>
            <a:endParaRPr lang="nb-NO" sz="1200" b="1" dirty="0">
              <a:solidFill>
                <a:srgbClr val="3333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72842" y="4225686"/>
            <a:ext cx="65314" cy="69684"/>
          </a:xfrm>
          <a:prstGeom prst="ellipse">
            <a:avLst/>
          </a:prstGeom>
          <a:noFill/>
          <a:ln w="127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900102" y="4249546"/>
            <a:ext cx="5581" cy="1321001"/>
          </a:xfrm>
          <a:prstGeom prst="line">
            <a:avLst/>
          </a:prstGeom>
          <a:ln w="31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40" y="3085106"/>
            <a:ext cx="3584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800080"/>
                </a:solidFill>
              </a:rPr>
              <a:t>1696 C:  74.7% </a:t>
            </a:r>
            <a:r>
              <a:rPr lang="nb-NO" b="1" dirty="0" err="1" smtClean="0">
                <a:solidFill>
                  <a:srgbClr val="800080"/>
                </a:solidFill>
              </a:rPr>
              <a:t>Liq</a:t>
            </a:r>
            <a:r>
              <a:rPr lang="nb-NO" dirty="0" smtClean="0">
                <a:solidFill>
                  <a:srgbClr val="800080"/>
                </a:solidFill>
              </a:rPr>
              <a:t> (47.5%  SiO</a:t>
            </a:r>
            <a:r>
              <a:rPr lang="nb-NO" baseline="-25000" dirty="0" smtClean="0">
                <a:solidFill>
                  <a:srgbClr val="800080"/>
                </a:solidFill>
              </a:rPr>
              <a:t>2</a:t>
            </a:r>
            <a:r>
              <a:rPr lang="nb-NO" dirty="0" smtClean="0">
                <a:solidFill>
                  <a:srgbClr val="800080"/>
                </a:solidFill>
              </a:rPr>
              <a:t>) +</a:t>
            </a:r>
          </a:p>
          <a:p>
            <a:r>
              <a:rPr lang="nb-NO" dirty="0" smtClean="0">
                <a:solidFill>
                  <a:srgbClr val="800080"/>
                </a:solidFill>
              </a:rPr>
              <a:t>               25.3% </a:t>
            </a:r>
            <a:r>
              <a:rPr lang="nb-NO" b="1" dirty="0" err="1" smtClean="0">
                <a:solidFill>
                  <a:srgbClr val="800080"/>
                </a:solidFill>
              </a:rPr>
              <a:t>Liq</a:t>
            </a:r>
            <a:r>
              <a:rPr lang="nb-NO" dirty="0" smtClean="0">
                <a:solidFill>
                  <a:srgbClr val="800080"/>
                </a:solidFill>
              </a:rPr>
              <a:t> (97.5%  </a:t>
            </a:r>
            <a:r>
              <a:rPr lang="nb-NO" dirty="0" err="1" smtClean="0">
                <a:solidFill>
                  <a:srgbClr val="800080"/>
                </a:solidFill>
              </a:rPr>
              <a:t>SiO</a:t>
            </a:r>
            <a:r>
              <a:rPr lang="nb-NO" baseline="-25000" dirty="0" err="1" smtClean="0">
                <a:solidFill>
                  <a:srgbClr val="800080"/>
                </a:solidFill>
              </a:rPr>
              <a:t>2</a:t>
            </a:r>
            <a:r>
              <a:rPr lang="nb-NO" dirty="0" smtClean="0">
                <a:solidFill>
                  <a:srgbClr val="800080"/>
                </a:solidFill>
              </a:rPr>
              <a:t>)</a:t>
            </a:r>
            <a:endParaRPr lang="nb-NO" dirty="0" smtClean="0">
              <a:solidFill>
                <a:srgbClr val="CC00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285848" y="5549465"/>
            <a:ext cx="65314" cy="69684"/>
          </a:xfrm>
          <a:prstGeom prst="ellipse">
            <a:avLst/>
          </a:prstGeom>
          <a:noFill/>
          <a:ln w="31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7" name="Oval 36"/>
          <p:cNvSpPr/>
          <p:nvPr/>
        </p:nvSpPr>
        <p:spPr>
          <a:xfrm>
            <a:off x="8627407" y="5533140"/>
            <a:ext cx="65314" cy="69684"/>
          </a:xfrm>
          <a:prstGeom prst="ellipse">
            <a:avLst/>
          </a:prstGeom>
          <a:noFill/>
          <a:ln w="31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8" name="Oval 37"/>
          <p:cNvSpPr/>
          <p:nvPr/>
        </p:nvSpPr>
        <p:spPr>
          <a:xfrm>
            <a:off x="6363508" y="4767954"/>
            <a:ext cx="65314" cy="69684"/>
          </a:xfrm>
          <a:prstGeom prst="ellipse">
            <a:avLst/>
          </a:prstGeom>
          <a:noFill/>
          <a:ln w="31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9" name="Oval 38"/>
          <p:cNvSpPr/>
          <p:nvPr/>
        </p:nvSpPr>
        <p:spPr>
          <a:xfrm>
            <a:off x="8505945" y="4748727"/>
            <a:ext cx="65314" cy="69684"/>
          </a:xfrm>
          <a:prstGeom prst="ellipse">
            <a:avLst/>
          </a:prstGeom>
          <a:noFill/>
          <a:ln w="31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399769" y="4790783"/>
            <a:ext cx="2138371" cy="7074"/>
          </a:xfrm>
          <a:prstGeom prst="line">
            <a:avLst/>
          </a:prstGeom>
          <a:ln w="63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24583" y="5581390"/>
            <a:ext cx="2342583" cy="377"/>
          </a:xfrm>
          <a:prstGeom prst="line">
            <a:avLst/>
          </a:prstGeom>
          <a:ln w="63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439570" y="5372021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rgbClr val="800080"/>
                </a:solidFill>
              </a:rPr>
              <a:t>38</a:t>
            </a:r>
            <a:endParaRPr lang="nb-NO" sz="1100" dirty="0">
              <a:solidFill>
                <a:srgbClr val="80008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23642" y="4725733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rgbClr val="CC00FF"/>
                </a:solidFill>
              </a:rPr>
              <a:t>104</a:t>
            </a:r>
            <a:endParaRPr lang="nb-NO" sz="1100" dirty="0">
              <a:solidFill>
                <a:srgbClr val="CC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3072" y="473026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rgbClr val="CC00FF"/>
                </a:solidFill>
              </a:rPr>
              <a:t>33</a:t>
            </a:r>
            <a:endParaRPr lang="nb-NO" sz="1100" dirty="0">
              <a:solidFill>
                <a:srgbClr val="CC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17971" y="5371220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rgbClr val="800080"/>
                </a:solidFill>
              </a:rPr>
              <a:t>112</a:t>
            </a:r>
            <a:endParaRPr lang="nb-NO" sz="1100" dirty="0">
              <a:solidFill>
                <a:srgbClr val="80008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4005064"/>
            <a:ext cx="3584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C00FF"/>
                </a:solidFill>
              </a:rPr>
              <a:t>1850 C:  75.9% </a:t>
            </a:r>
            <a:r>
              <a:rPr lang="nb-NO" b="1" dirty="0" err="1" smtClean="0">
                <a:solidFill>
                  <a:srgbClr val="CC00FF"/>
                </a:solidFill>
              </a:rPr>
              <a:t>Liq</a:t>
            </a:r>
            <a:r>
              <a:rPr lang="nb-NO" dirty="0" smtClean="0">
                <a:solidFill>
                  <a:srgbClr val="CC00FF"/>
                </a:solidFill>
              </a:rPr>
              <a:t> (49.0%  </a:t>
            </a:r>
            <a:r>
              <a:rPr lang="nb-NO" dirty="0" err="1" smtClean="0">
                <a:solidFill>
                  <a:srgbClr val="CC00FF"/>
                </a:solidFill>
              </a:rPr>
              <a:t>SiO</a:t>
            </a:r>
            <a:r>
              <a:rPr lang="nb-NO" baseline="-25000" dirty="0" err="1" smtClean="0">
                <a:solidFill>
                  <a:srgbClr val="CC00FF"/>
                </a:solidFill>
              </a:rPr>
              <a:t>2</a:t>
            </a:r>
            <a:r>
              <a:rPr lang="nb-NO" dirty="0" smtClean="0">
                <a:solidFill>
                  <a:srgbClr val="CC00FF"/>
                </a:solidFill>
              </a:rPr>
              <a:t>) +</a:t>
            </a:r>
          </a:p>
          <a:p>
            <a:r>
              <a:rPr lang="nb-NO" dirty="0" smtClean="0">
                <a:solidFill>
                  <a:srgbClr val="CC00FF"/>
                </a:solidFill>
              </a:rPr>
              <a:t>               24.1% </a:t>
            </a:r>
            <a:r>
              <a:rPr lang="nb-NO" b="1" dirty="0" err="1" smtClean="0">
                <a:solidFill>
                  <a:srgbClr val="CC00FF"/>
                </a:solidFill>
              </a:rPr>
              <a:t>Liq</a:t>
            </a:r>
            <a:r>
              <a:rPr lang="nb-NO" dirty="0" smtClean="0">
                <a:solidFill>
                  <a:srgbClr val="CC00FF"/>
                </a:solidFill>
              </a:rPr>
              <a:t> (94.8%  </a:t>
            </a:r>
            <a:r>
              <a:rPr lang="nb-NO" dirty="0" err="1" smtClean="0">
                <a:solidFill>
                  <a:srgbClr val="CC00FF"/>
                </a:solidFill>
              </a:rPr>
              <a:t>SiO</a:t>
            </a:r>
            <a:r>
              <a:rPr lang="nb-NO" baseline="-25000" dirty="0" err="1" smtClean="0">
                <a:solidFill>
                  <a:srgbClr val="CC00FF"/>
                </a:solidFill>
              </a:rPr>
              <a:t>2</a:t>
            </a:r>
            <a:r>
              <a:rPr lang="nb-NO" dirty="0" smtClean="0">
                <a:solidFill>
                  <a:srgbClr val="CC00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9" grpId="0" animBg="1"/>
      <p:bldP spid="34" grpId="0"/>
      <p:bldP spid="36" grpId="0" animBg="1"/>
      <p:bldP spid="37" grpId="0" animBg="1"/>
      <p:bldP spid="38" grpId="0" animBg="1"/>
      <p:bldP spid="39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2" y="442143"/>
            <a:ext cx="8317424" cy="6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7" y="444418"/>
            <a:ext cx="8317424" cy="6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1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27015"/>
            <a:ext cx="5528721" cy="407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7258"/>
            <a:ext cx="8784976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i="1" dirty="0" err="1" smtClean="0">
                <a:solidFill>
                  <a:srgbClr val="3333FF"/>
                </a:solidFill>
              </a:rPr>
              <a:t>Try</a:t>
            </a:r>
            <a:r>
              <a:rPr lang="nb-NO" sz="2000" i="1" dirty="0" smtClean="0">
                <a:solidFill>
                  <a:srgbClr val="3333FF"/>
                </a:solidFill>
              </a:rPr>
              <a:t> to </a:t>
            </a:r>
            <a:r>
              <a:rPr lang="nb-NO" sz="2000" i="1" dirty="0" err="1" smtClean="0">
                <a:solidFill>
                  <a:srgbClr val="3333FF"/>
                </a:solidFill>
              </a:rPr>
              <a:t>reason</a:t>
            </a:r>
            <a:r>
              <a:rPr lang="nb-NO" sz="2000" i="1" dirty="0" smtClean="0">
                <a:solidFill>
                  <a:srgbClr val="3333FF"/>
                </a:solidFill>
              </a:rPr>
              <a:t> </a:t>
            </a:r>
            <a:r>
              <a:rPr lang="nb-NO" sz="2000" i="1" dirty="0" err="1" smtClean="0">
                <a:solidFill>
                  <a:srgbClr val="3333FF"/>
                </a:solidFill>
              </a:rPr>
              <a:t>intuitively</a:t>
            </a:r>
            <a:r>
              <a:rPr lang="nb-NO" sz="2000" i="1" dirty="0" smtClean="0">
                <a:solidFill>
                  <a:srgbClr val="3333FF"/>
                </a:solidFill>
              </a:rPr>
              <a:t> </a:t>
            </a:r>
            <a:r>
              <a:rPr lang="nb-NO" sz="2000" i="1" dirty="0" err="1" smtClean="0">
                <a:solidFill>
                  <a:srgbClr val="3333FF"/>
                </a:solidFill>
              </a:rPr>
              <a:t>with</a:t>
            </a:r>
            <a:r>
              <a:rPr lang="nb-NO" sz="2000" i="1" dirty="0" smtClean="0">
                <a:solidFill>
                  <a:srgbClr val="3333FF"/>
                </a:solidFill>
              </a:rPr>
              <a:t> </a:t>
            </a:r>
            <a:r>
              <a:rPr lang="nb-NO" sz="2000" i="1" dirty="0" err="1" smtClean="0">
                <a:solidFill>
                  <a:srgbClr val="3333FF"/>
                </a:solidFill>
              </a:rPr>
              <a:t>thermodynamic</a:t>
            </a:r>
            <a:r>
              <a:rPr lang="nb-NO" sz="2000" i="1" dirty="0" smtClean="0">
                <a:solidFill>
                  <a:srgbClr val="3333FF"/>
                </a:solidFill>
              </a:rPr>
              <a:t> </a:t>
            </a:r>
            <a:r>
              <a:rPr lang="nb-NO" sz="2000" i="1" dirty="0" err="1" smtClean="0">
                <a:solidFill>
                  <a:srgbClr val="3333FF"/>
                </a:solidFill>
              </a:rPr>
              <a:t>principles</a:t>
            </a:r>
            <a:r>
              <a:rPr lang="nb-NO" sz="2000" i="1" dirty="0" smtClean="0">
                <a:solidFill>
                  <a:srgbClr val="3333FF"/>
                </a:solidFill>
              </a:rPr>
              <a:t> in </a:t>
            </a:r>
            <a:r>
              <a:rPr lang="nb-NO" sz="2000" i="1" dirty="0" err="1" smtClean="0">
                <a:solidFill>
                  <a:srgbClr val="3333FF"/>
                </a:solidFill>
              </a:rPr>
              <a:t>mind</a:t>
            </a:r>
            <a:r>
              <a:rPr lang="nb-NO" sz="2000" i="1" dirty="0" smtClean="0">
                <a:solidFill>
                  <a:srgbClr val="3333FF"/>
                </a:solidFill>
              </a:rPr>
              <a:t>:</a:t>
            </a:r>
          </a:p>
          <a:p>
            <a:pPr>
              <a:lnSpc>
                <a:spcPts val="800"/>
              </a:lnSpc>
            </a:pPr>
            <a:endParaRPr lang="nb-NO" sz="2000" dirty="0"/>
          </a:p>
          <a:p>
            <a:r>
              <a:rPr lang="nb-NO" sz="1600" dirty="0" err="1" smtClean="0"/>
              <a:t>Why</a:t>
            </a:r>
            <a:r>
              <a:rPr lang="nb-NO" sz="1600" dirty="0" smtClean="0"/>
              <a:t> do </a:t>
            </a:r>
            <a:r>
              <a:rPr lang="nb-NO" sz="1600" dirty="0" err="1" smtClean="0"/>
              <a:t>we</a:t>
            </a:r>
            <a:r>
              <a:rPr lang="nb-NO" sz="1600" dirty="0" smtClean="0"/>
              <a:t> have </a:t>
            </a:r>
            <a:r>
              <a:rPr lang="nb-NO" sz="1600" dirty="0" err="1" smtClean="0"/>
              <a:t>liquid</a:t>
            </a:r>
            <a:r>
              <a:rPr lang="nb-NO" sz="1600" dirty="0" smtClean="0"/>
              <a:t> </a:t>
            </a:r>
            <a:r>
              <a:rPr lang="nb-NO" sz="1600" dirty="0" err="1" smtClean="0"/>
              <a:t>immiscibility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silica</a:t>
            </a:r>
            <a:r>
              <a:rPr lang="nb-NO" sz="1600" dirty="0" err="1"/>
              <a:t>-</a:t>
            </a:r>
            <a:r>
              <a:rPr lang="nb-NO" sz="1600" dirty="0" err="1" smtClean="0"/>
              <a:t>rich</a:t>
            </a:r>
            <a:r>
              <a:rPr lang="nb-NO" sz="1600" dirty="0" smtClean="0"/>
              <a:t> region at 1 bar, </a:t>
            </a:r>
            <a:r>
              <a:rPr lang="nb-NO" sz="1600" dirty="0" err="1" smtClean="0"/>
              <a:t>but</a:t>
            </a:r>
            <a:r>
              <a:rPr lang="nb-NO" sz="1600" dirty="0" smtClean="0"/>
              <a:t> not at all at 6 </a:t>
            </a:r>
            <a:r>
              <a:rPr lang="nb-NO" sz="1600" dirty="0" err="1" smtClean="0"/>
              <a:t>GPa</a:t>
            </a:r>
            <a:r>
              <a:rPr lang="nb-NO" sz="16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832" y="870785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/>
              <a:t>What</a:t>
            </a:r>
            <a:r>
              <a:rPr lang="nb-NO" sz="1600" dirty="0" smtClean="0"/>
              <a:t> </a:t>
            </a:r>
            <a:r>
              <a:rPr lang="nb-NO" sz="1600" dirty="0" err="1" smtClean="0"/>
              <a:t>does</a:t>
            </a:r>
            <a:r>
              <a:rPr lang="nb-NO" sz="1600" dirty="0" smtClean="0"/>
              <a:t> </a:t>
            </a:r>
            <a:r>
              <a:rPr lang="nb-NO" sz="1600" dirty="0" err="1" smtClean="0"/>
              <a:t>this</a:t>
            </a:r>
            <a:r>
              <a:rPr lang="nb-NO" sz="1600" dirty="0" smtClean="0"/>
              <a:t> tell </a:t>
            </a:r>
            <a:r>
              <a:rPr lang="nb-NO" sz="1600" dirty="0" err="1" smtClean="0"/>
              <a:t>us</a:t>
            </a:r>
            <a:r>
              <a:rPr lang="nb-NO" sz="1600" dirty="0" smtClean="0"/>
              <a:t> </a:t>
            </a:r>
            <a:r>
              <a:rPr lang="nb-NO" sz="1600" dirty="0" err="1" smtClean="0"/>
              <a:t>about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thermodynamic</a:t>
            </a:r>
            <a:r>
              <a:rPr lang="nb-NO" sz="1600" dirty="0" smtClean="0"/>
              <a:t> </a:t>
            </a:r>
            <a:r>
              <a:rPr lang="nb-NO" sz="1600" dirty="0" err="1" smtClean="0"/>
              <a:t>stability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cristobalite</a:t>
            </a:r>
            <a:r>
              <a:rPr lang="nb-NO" sz="1600" dirty="0" smtClean="0"/>
              <a:t> and </a:t>
            </a:r>
            <a:r>
              <a:rPr lang="nb-NO" sz="1600" dirty="0" err="1" smtClean="0"/>
              <a:t>coesite</a:t>
            </a:r>
            <a:r>
              <a:rPr lang="nb-NO" sz="1600" dirty="0" smtClean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832" y="1529623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/>
              <a:t>What</a:t>
            </a:r>
            <a:r>
              <a:rPr lang="nb-NO" sz="1600" dirty="0" smtClean="0"/>
              <a:t> </a:t>
            </a:r>
            <a:r>
              <a:rPr lang="nb-NO" sz="1600" dirty="0" err="1" smtClean="0"/>
              <a:t>happens</a:t>
            </a:r>
            <a:r>
              <a:rPr lang="nb-NO" sz="1600" dirty="0" smtClean="0"/>
              <a:t> to </a:t>
            </a:r>
            <a:r>
              <a:rPr lang="nb-NO" sz="1600" dirty="0" err="1" smtClean="0"/>
              <a:t>the</a:t>
            </a:r>
            <a:r>
              <a:rPr lang="nb-NO" sz="1600" dirty="0" smtClean="0"/>
              <a:t> relative </a:t>
            </a:r>
            <a:r>
              <a:rPr lang="nb-NO" sz="1600" dirty="0" err="1" smtClean="0"/>
              <a:t>stability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b="1" dirty="0" smtClean="0">
                <a:solidFill>
                  <a:srgbClr val="3333FF"/>
                </a:solidFill>
              </a:rPr>
              <a:t>Pc, Fo </a:t>
            </a:r>
            <a:r>
              <a:rPr lang="nb-NO" sz="1600" dirty="0" smtClean="0"/>
              <a:t>and </a:t>
            </a:r>
            <a:r>
              <a:rPr lang="nb-NO" sz="1600" b="1" dirty="0" smtClean="0">
                <a:solidFill>
                  <a:srgbClr val="3333FF"/>
                </a:solidFill>
              </a:rPr>
              <a:t>En</a:t>
            </a:r>
            <a:r>
              <a:rPr lang="nb-NO" sz="1600" dirty="0" smtClean="0"/>
              <a:t> from 1 bar to 6 </a:t>
            </a:r>
            <a:r>
              <a:rPr lang="nb-NO" sz="1600" dirty="0" err="1" smtClean="0"/>
              <a:t>GPa</a:t>
            </a:r>
            <a:r>
              <a:rPr lang="nb-NO" sz="16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25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pc\Dokumenter\Pictures\Petrol-Geochem\Philpotts-Pet15\An-Ab-Di-pl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0" y="1844824"/>
            <a:ext cx="3521770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pc\Dokumenter\Pictures\Petrol-Geochem\Philpotts-Pet15\An-Ab-Di-perspec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" y="479412"/>
            <a:ext cx="54195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6165304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3333FF"/>
                </a:solidFill>
              </a:rPr>
              <a:t>Fig. 10.23 (</a:t>
            </a:r>
            <a:r>
              <a:rPr lang="nb-NO" dirty="0" err="1" smtClean="0">
                <a:solidFill>
                  <a:srgbClr val="3333FF"/>
                </a:solidFill>
              </a:rPr>
              <a:t>Ph</a:t>
            </a:r>
            <a:r>
              <a:rPr lang="nb-NO" dirty="0" smtClean="0">
                <a:solidFill>
                  <a:srgbClr val="3333FF"/>
                </a:solidFill>
              </a:rPr>
              <a:t> &amp; A)</a:t>
            </a:r>
            <a:endParaRPr lang="nb-NO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356" y="172260"/>
            <a:ext cx="4039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This </a:t>
            </a:r>
            <a:r>
              <a:rPr lang="nb-NO" sz="1400" dirty="0" err="1" smtClean="0">
                <a:solidFill>
                  <a:srgbClr val="FF0000"/>
                </a:solidFill>
              </a:rPr>
              <a:t>perspective</a:t>
            </a:r>
            <a:r>
              <a:rPr lang="nb-NO" sz="1400" dirty="0" smtClean="0">
                <a:solidFill>
                  <a:srgbClr val="FF0000"/>
                </a:solidFill>
              </a:rPr>
              <a:t> </a:t>
            </a:r>
            <a:r>
              <a:rPr lang="nb-NO" sz="1400" dirty="0" err="1" smtClean="0">
                <a:solidFill>
                  <a:srgbClr val="FF0000"/>
                </a:solidFill>
              </a:rPr>
              <a:t>drawing</a:t>
            </a:r>
            <a:r>
              <a:rPr lang="nb-NO" sz="1400" dirty="0" smtClean="0">
                <a:solidFill>
                  <a:srgbClr val="FF0000"/>
                </a:solidFill>
              </a:rPr>
              <a:t> </a:t>
            </a:r>
            <a:r>
              <a:rPr lang="nb-NO" sz="1400" dirty="0" err="1" smtClean="0">
                <a:solidFill>
                  <a:srgbClr val="FF0000"/>
                </a:solidFill>
              </a:rPr>
              <a:t>gives</a:t>
            </a:r>
            <a:r>
              <a:rPr lang="nb-NO" sz="1400" dirty="0" smtClean="0">
                <a:solidFill>
                  <a:srgbClr val="FF0000"/>
                </a:solidFill>
              </a:rPr>
              <a:t> </a:t>
            </a:r>
            <a:r>
              <a:rPr lang="nb-NO" sz="1400" dirty="0" err="1" smtClean="0">
                <a:solidFill>
                  <a:srgbClr val="FF0000"/>
                </a:solidFill>
              </a:rPr>
              <a:t>the</a:t>
            </a:r>
            <a:r>
              <a:rPr lang="nb-NO" sz="1400" dirty="0" smtClean="0">
                <a:solidFill>
                  <a:srgbClr val="FF0000"/>
                </a:solidFill>
              </a:rPr>
              <a:t> </a:t>
            </a:r>
            <a:r>
              <a:rPr lang="nb-NO" sz="1400" dirty="0" err="1" smtClean="0">
                <a:solidFill>
                  <a:srgbClr val="FF0000"/>
                </a:solidFill>
              </a:rPr>
              <a:t>correct</a:t>
            </a:r>
            <a:r>
              <a:rPr lang="nb-NO" sz="1400" dirty="0" smtClean="0">
                <a:solidFill>
                  <a:srgbClr val="FF0000"/>
                </a:solidFill>
              </a:rPr>
              <a:t> </a:t>
            </a:r>
            <a:r>
              <a:rPr lang="nb-NO" sz="1400" dirty="0" err="1" smtClean="0">
                <a:solidFill>
                  <a:srgbClr val="FF0000"/>
                </a:solidFill>
              </a:rPr>
              <a:t>impression</a:t>
            </a:r>
            <a:endParaRPr lang="nb-NO"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9623120">
            <a:off x="3795721" y="1842097"/>
            <a:ext cx="982961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nb-NO" sz="1000" dirty="0" smtClean="0">
                <a:solidFill>
                  <a:srgbClr val="3333FF"/>
                </a:solidFill>
              </a:rPr>
              <a:t>An-Ab-</a:t>
            </a:r>
            <a:r>
              <a:rPr lang="nb-NO" sz="1000" dirty="0" err="1" smtClean="0">
                <a:solidFill>
                  <a:srgbClr val="3333FF"/>
                </a:solidFill>
              </a:rPr>
              <a:t>phase</a:t>
            </a:r>
            <a:endParaRPr lang="nb-NO" sz="1000" dirty="0">
              <a:solidFill>
                <a:srgbClr val="3333FF"/>
              </a:solidFill>
            </a:endParaRPr>
          </a:p>
          <a:p>
            <a:pPr>
              <a:lnSpc>
                <a:spcPts val="1000"/>
              </a:lnSpc>
            </a:pPr>
            <a:r>
              <a:rPr lang="nb-NO" sz="1000" dirty="0" smtClean="0">
                <a:solidFill>
                  <a:srgbClr val="3333FF"/>
                </a:solidFill>
              </a:rPr>
              <a:t>loops at 5 % Di</a:t>
            </a:r>
            <a:endParaRPr lang="en-GB" sz="1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4161237" cy="469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0" y="765293"/>
            <a:ext cx="419364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77926" y="58252"/>
            <a:ext cx="8712968" cy="656590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nb-NO" sz="1800" dirty="0" err="1" smtClean="0">
                <a:solidFill>
                  <a:srgbClr val="3333FF"/>
                </a:solidFill>
              </a:rPr>
              <a:t>Upper</a:t>
            </a:r>
            <a:r>
              <a:rPr lang="nb-NO" sz="1800" dirty="0" smtClean="0">
                <a:solidFill>
                  <a:srgbClr val="3333FF"/>
                </a:solidFill>
              </a:rPr>
              <a:t> mantle melting and </a:t>
            </a:r>
            <a:r>
              <a:rPr lang="nb-NO" sz="1800" dirty="0" err="1" smtClean="0">
                <a:solidFill>
                  <a:srgbClr val="3333FF"/>
                </a:solidFill>
              </a:rPr>
              <a:t>crystallization</a:t>
            </a:r>
            <a:r>
              <a:rPr lang="nb-NO" sz="1800" dirty="0" smtClean="0">
                <a:solidFill>
                  <a:srgbClr val="3333FF"/>
                </a:solidFill>
              </a:rPr>
              <a:t> </a:t>
            </a:r>
            <a:r>
              <a:rPr lang="nb-NO" sz="1800" dirty="0" err="1" smtClean="0">
                <a:solidFill>
                  <a:srgbClr val="3333FF"/>
                </a:solidFill>
              </a:rPr>
              <a:t>on</a:t>
            </a:r>
            <a:r>
              <a:rPr lang="nb-NO" sz="1800" dirty="0" smtClean="0">
                <a:solidFill>
                  <a:srgbClr val="3333FF"/>
                </a:solidFill>
              </a:rPr>
              <a:t> Earth: </a:t>
            </a:r>
            <a:r>
              <a:rPr lang="nb-NO" sz="1800" dirty="0" err="1" smtClean="0">
                <a:solidFill>
                  <a:srgbClr val="3333FF"/>
                </a:solidFill>
              </a:rPr>
              <a:t>typical</a:t>
            </a:r>
            <a:r>
              <a:rPr lang="nb-NO" sz="1800" dirty="0" smtClean="0">
                <a:solidFill>
                  <a:srgbClr val="3333FF"/>
                </a:solidFill>
              </a:rPr>
              <a:t> </a:t>
            </a:r>
            <a:r>
              <a:rPr lang="nb-NO" sz="1800" dirty="0" err="1" smtClean="0">
                <a:solidFill>
                  <a:srgbClr val="3333FF"/>
                </a:solidFill>
              </a:rPr>
              <a:t>pressure</a:t>
            </a:r>
            <a:r>
              <a:rPr lang="nb-NO" sz="1800" dirty="0" smtClean="0">
                <a:solidFill>
                  <a:srgbClr val="3333FF"/>
                </a:solidFill>
              </a:rPr>
              <a:t> </a:t>
            </a:r>
            <a:r>
              <a:rPr lang="nb-NO" sz="1800" dirty="0" err="1" smtClean="0">
                <a:solidFill>
                  <a:srgbClr val="3333FF"/>
                </a:solidFill>
              </a:rPr>
              <a:t>of</a:t>
            </a:r>
            <a:r>
              <a:rPr lang="nb-NO" sz="1800" dirty="0" smtClean="0">
                <a:solidFill>
                  <a:srgbClr val="3333FF"/>
                </a:solidFill>
              </a:rPr>
              <a:t> 1-1.5 </a:t>
            </a:r>
            <a:r>
              <a:rPr lang="nb-NO" sz="1800" dirty="0" err="1" smtClean="0">
                <a:solidFill>
                  <a:srgbClr val="3333FF"/>
                </a:solidFill>
              </a:rPr>
              <a:t>GPa</a:t>
            </a:r>
            <a:r>
              <a:rPr lang="nb-NO" sz="1800" dirty="0" smtClean="0">
                <a:solidFill>
                  <a:srgbClr val="3333FF"/>
                </a:solidFill>
              </a:rPr>
              <a:t> for melting </a:t>
            </a:r>
            <a:r>
              <a:rPr lang="nb-NO" sz="1800" dirty="0" err="1" smtClean="0">
                <a:solidFill>
                  <a:srgbClr val="3333FF"/>
                </a:solidFill>
              </a:rPr>
              <a:t>of</a:t>
            </a:r>
            <a:r>
              <a:rPr lang="nb-NO" sz="1800" dirty="0" smtClean="0">
                <a:solidFill>
                  <a:srgbClr val="3333FF"/>
                </a:solidFill>
              </a:rPr>
              <a:t> </a:t>
            </a:r>
            <a:r>
              <a:rPr lang="nb-NO" sz="1800" b="1" dirty="0" err="1" smtClean="0">
                <a:solidFill>
                  <a:srgbClr val="3333FF"/>
                </a:solidFill>
              </a:rPr>
              <a:t>spinel</a:t>
            </a:r>
            <a:r>
              <a:rPr lang="nb-NO" sz="1800" b="1" dirty="0" smtClean="0">
                <a:solidFill>
                  <a:srgbClr val="3333FF"/>
                </a:solidFill>
              </a:rPr>
              <a:t> </a:t>
            </a:r>
            <a:r>
              <a:rPr lang="nb-NO" sz="1800" b="1" dirty="0" err="1" smtClean="0">
                <a:solidFill>
                  <a:srgbClr val="3333FF"/>
                </a:solidFill>
              </a:rPr>
              <a:t>peridotite</a:t>
            </a:r>
            <a:r>
              <a:rPr lang="nb-NO" sz="1800" dirty="0" smtClean="0">
                <a:solidFill>
                  <a:srgbClr val="3333FF"/>
                </a:solidFill>
              </a:rPr>
              <a:t> at 30-40 km </a:t>
            </a:r>
            <a:r>
              <a:rPr lang="nb-NO" sz="1800" dirty="0" err="1" smtClean="0">
                <a:solidFill>
                  <a:srgbClr val="3333FF"/>
                </a:solidFill>
              </a:rPr>
              <a:t>depth</a:t>
            </a:r>
            <a:r>
              <a:rPr lang="nb-NO" sz="1800" dirty="0" smtClean="0">
                <a:solidFill>
                  <a:srgbClr val="3333FF"/>
                </a:solidFill>
              </a:rPr>
              <a:t>  </a:t>
            </a:r>
            <a:r>
              <a:rPr lang="nb-NO" sz="1800" i="1" dirty="0" smtClean="0"/>
              <a:t>(pseudo-</a:t>
            </a:r>
            <a:r>
              <a:rPr lang="nb-NO" sz="1800" i="1" dirty="0" err="1" smtClean="0"/>
              <a:t>quaternary</a:t>
            </a:r>
            <a:r>
              <a:rPr lang="nb-NO" sz="1800" i="1" dirty="0" smtClean="0"/>
              <a:t> system Ol-Sil-</a:t>
            </a:r>
            <a:r>
              <a:rPr lang="nb-NO" sz="1800" i="1" dirty="0" err="1" smtClean="0"/>
              <a:t>Pl</a:t>
            </a:r>
            <a:r>
              <a:rPr lang="nb-NO" sz="1800" i="1" dirty="0" smtClean="0"/>
              <a:t>-</a:t>
            </a:r>
            <a:r>
              <a:rPr lang="nb-NO" sz="1800" i="1" dirty="0" err="1" smtClean="0"/>
              <a:t>Cpx</a:t>
            </a:r>
            <a:r>
              <a:rPr lang="nb-NO" sz="1800" i="1" dirty="0" smtClean="0"/>
              <a:t>)</a:t>
            </a:r>
            <a:endParaRPr lang="en-GB" sz="1800" i="1" dirty="0"/>
          </a:p>
        </p:txBody>
      </p:sp>
      <p:sp>
        <p:nvSpPr>
          <p:cNvPr id="111625" name="Oval 9"/>
          <p:cNvSpPr>
            <a:spLocks noChangeArrowheads="1"/>
          </p:cNvSpPr>
          <p:nvPr/>
        </p:nvSpPr>
        <p:spPr bwMode="auto">
          <a:xfrm>
            <a:off x="6778318" y="5350455"/>
            <a:ext cx="130784" cy="13167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1626" name="Oval 10"/>
          <p:cNvSpPr>
            <a:spLocks noChangeArrowheads="1"/>
          </p:cNvSpPr>
          <p:nvPr/>
        </p:nvSpPr>
        <p:spPr bwMode="auto">
          <a:xfrm>
            <a:off x="6281615" y="4602386"/>
            <a:ext cx="115888" cy="11271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flipH="1" flipV="1">
            <a:off x="1587398" y="4484218"/>
            <a:ext cx="175039" cy="774854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 rot="615409">
            <a:off x="6857253" y="5418615"/>
            <a:ext cx="1053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600" b="1" dirty="0" err="1" smtClean="0">
                <a:solidFill>
                  <a:srgbClr val="009900"/>
                </a:solidFill>
              </a:rPr>
              <a:t>Peridotite</a:t>
            </a:r>
            <a:endParaRPr lang="en-GB" sz="1600" b="1" dirty="0">
              <a:solidFill>
                <a:srgbClr val="009900"/>
              </a:solidFill>
            </a:endParaRP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1407298" y="3865100"/>
            <a:ext cx="304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200" b="1" dirty="0">
                <a:solidFill>
                  <a:srgbClr val="009900"/>
                </a:solidFill>
              </a:rPr>
              <a:t>ol</a:t>
            </a:r>
            <a:endParaRPr lang="en-GB" sz="1200" b="1" dirty="0">
              <a:solidFill>
                <a:srgbClr val="009900"/>
              </a:solidFill>
            </a:endParaRP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 rot="1505193">
            <a:off x="1128500" y="3520424"/>
            <a:ext cx="433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000" b="1" dirty="0" err="1">
                <a:solidFill>
                  <a:srgbClr val="0000FF"/>
                </a:solidFill>
              </a:rPr>
              <a:t>pl-ol</a:t>
            </a:r>
            <a:endParaRPr lang="en-GB" sz="1000" b="1" dirty="0">
              <a:solidFill>
                <a:srgbClr val="0000FF"/>
              </a:solidFill>
            </a:endParaRP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 rot="2080408">
            <a:off x="1380336" y="3417505"/>
            <a:ext cx="6046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000" b="1" dirty="0" err="1" smtClean="0">
                <a:solidFill>
                  <a:srgbClr val="9900CC"/>
                </a:solidFill>
              </a:rPr>
              <a:t>cp-pl-ol</a:t>
            </a:r>
            <a:endParaRPr lang="en-GB" sz="1000" b="1" dirty="0">
              <a:solidFill>
                <a:srgbClr val="9900CC"/>
              </a:solidFill>
            </a:endParaRPr>
          </a:p>
        </p:txBody>
      </p:sp>
      <p:sp>
        <p:nvSpPr>
          <p:cNvPr id="111644" name="Text Box 28"/>
          <p:cNvSpPr txBox="1">
            <a:spLocks noChangeArrowheads="1"/>
          </p:cNvSpPr>
          <p:nvPr/>
        </p:nvSpPr>
        <p:spPr bwMode="auto">
          <a:xfrm>
            <a:off x="4244562" y="4809506"/>
            <a:ext cx="1449436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nb-NO" sz="1100" dirty="0" smtClean="0">
                <a:solidFill>
                  <a:srgbClr val="FF0000"/>
                </a:solidFill>
              </a:rPr>
              <a:t>Pseudoinvariant </a:t>
            </a:r>
            <a:r>
              <a:rPr lang="nb-NO" sz="1100" dirty="0" err="1" smtClean="0">
                <a:solidFill>
                  <a:srgbClr val="FF0000"/>
                </a:solidFill>
              </a:rPr>
              <a:t>point</a:t>
            </a:r>
            <a:r>
              <a:rPr lang="nb-NO" sz="1100" dirty="0" smtClean="0">
                <a:solidFill>
                  <a:srgbClr val="FF0000"/>
                </a:solidFill>
              </a:rPr>
              <a:t>,</a:t>
            </a:r>
            <a:endParaRPr lang="nb-NO" sz="11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100" b="1" dirty="0">
                <a:solidFill>
                  <a:srgbClr val="FF0000"/>
                </a:solidFill>
              </a:rPr>
              <a:t> </a:t>
            </a:r>
            <a:r>
              <a:rPr lang="nb-NO" sz="1100" b="1" dirty="0" err="1" smtClean="0">
                <a:solidFill>
                  <a:srgbClr val="FF0000"/>
                </a:solidFill>
              </a:rPr>
              <a:t>eutectic-like</a:t>
            </a:r>
            <a:r>
              <a:rPr lang="nb-NO" sz="1100" dirty="0" smtClean="0">
                <a:solidFill>
                  <a:srgbClr val="FF0000"/>
                </a:solidFill>
              </a:rPr>
              <a:t> basalt</a:t>
            </a:r>
          </a:p>
          <a:p>
            <a:pPr>
              <a:lnSpc>
                <a:spcPct val="90000"/>
              </a:lnSpc>
            </a:pPr>
            <a:r>
              <a:rPr lang="nb-NO" sz="1100" dirty="0" err="1" smtClean="0">
                <a:solidFill>
                  <a:srgbClr val="FF0000"/>
                </a:solidFill>
              </a:rPr>
              <a:t>composition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11645" name="Line 29"/>
          <p:cNvSpPr>
            <a:spLocks noChangeShapeType="1"/>
          </p:cNvSpPr>
          <p:nvPr/>
        </p:nvSpPr>
        <p:spPr bwMode="auto">
          <a:xfrm flipV="1">
            <a:off x="5493469" y="4737461"/>
            <a:ext cx="804663" cy="334264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 rot="264034">
            <a:off x="3374623" y="4364256"/>
            <a:ext cx="136127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nb-NO" sz="1000" dirty="0" smtClean="0"/>
              <a:t>Magma </a:t>
            </a:r>
            <a:r>
              <a:rPr lang="nb-NO" sz="1000" dirty="0" err="1" smtClean="0"/>
              <a:t>ascent</a:t>
            </a:r>
            <a:r>
              <a:rPr lang="nb-NO" sz="1000" dirty="0" smtClean="0"/>
              <a:t> to </a:t>
            </a:r>
            <a:r>
              <a:rPr lang="nb-NO" sz="1000" dirty="0" err="1" smtClean="0"/>
              <a:t>near-</a:t>
            </a:r>
            <a:endParaRPr lang="nb-NO" sz="1000" dirty="0" smtClean="0"/>
          </a:p>
          <a:p>
            <a:pPr>
              <a:lnSpc>
                <a:spcPct val="85000"/>
              </a:lnSpc>
            </a:pPr>
            <a:r>
              <a:rPr lang="nb-NO" sz="1000" dirty="0" smtClean="0"/>
              <a:t>  </a:t>
            </a:r>
            <a:r>
              <a:rPr lang="nb-NO" sz="1000" dirty="0" err="1" smtClean="0"/>
              <a:t>surface</a:t>
            </a:r>
            <a:r>
              <a:rPr lang="nb-NO" sz="1000" dirty="0" smtClean="0"/>
              <a:t> </a:t>
            </a:r>
            <a:r>
              <a:rPr lang="nb-NO" sz="1000" dirty="0" err="1" smtClean="0"/>
              <a:t>chamber</a:t>
            </a:r>
            <a:endParaRPr lang="nb-NO" sz="1000" dirty="0" smtClean="0"/>
          </a:p>
        </p:txBody>
      </p:sp>
      <p:sp>
        <p:nvSpPr>
          <p:cNvPr id="27" name="Right Arrow 26"/>
          <p:cNvSpPr/>
          <p:nvPr/>
        </p:nvSpPr>
        <p:spPr>
          <a:xfrm rot="3041831">
            <a:off x="6356426" y="4726174"/>
            <a:ext cx="130861" cy="90845"/>
          </a:xfrm>
          <a:prstGeom prst="rightArrow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1413354" y="4254298"/>
            <a:ext cx="115888" cy="11271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2" name="TextBox 41"/>
          <p:cNvSpPr txBox="1"/>
          <p:nvPr/>
        </p:nvSpPr>
        <p:spPr>
          <a:xfrm>
            <a:off x="5188062" y="5951753"/>
            <a:ext cx="3652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err="1" smtClean="0">
                <a:solidFill>
                  <a:srgbClr val="9D0DFF"/>
                </a:solidFill>
              </a:rPr>
              <a:t>What</a:t>
            </a:r>
            <a:r>
              <a:rPr lang="nb-NO" sz="2000" b="1" dirty="0" smtClean="0">
                <a:solidFill>
                  <a:srgbClr val="9D0DFF"/>
                </a:solidFill>
              </a:rPr>
              <a:t> </a:t>
            </a:r>
            <a:r>
              <a:rPr lang="nb-NO" sz="2000" b="1" dirty="0" err="1" smtClean="0">
                <a:solidFill>
                  <a:srgbClr val="9D0DFF"/>
                </a:solidFill>
              </a:rPr>
              <a:t>about</a:t>
            </a:r>
            <a:r>
              <a:rPr lang="nb-NO" sz="2000" b="1" dirty="0" smtClean="0">
                <a:solidFill>
                  <a:srgbClr val="9D0DFF"/>
                </a:solidFill>
              </a:rPr>
              <a:t> </a:t>
            </a:r>
            <a:r>
              <a:rPr lang="nb-NO" sz="2000" b="1" dirty="0" err="1" smtClean="0">
                <a:solidFill>
                  <a:srgbClr val="9D0DFF"/>
                </a:solidFill>
              </a:rPr>
              <a:t>small</a:t>
            </a:r>
            <a:r>
              <a:rPr lang="nb-NO" sz="2000" b="1" dirty="0" smtClean="0">
                <a:solidFill>
                  <a:srgbClr val="9D0DFF"/>
                </a:solidFill>
              </a:rPr>
              <a:t> </a:t>
            </a:r>
            <a:r>
              <a:rPr lang="nb-NO" sz="2000" b="1" dirty="0" err="1" smtClean="0">
                <a:solidFill>
                  <a:srgbClr val="9D0DFF"/>
                </a:solidFill>
              </a:rPr>
              <a:t>asteroids</a:t>
            </a:r>
            <a:r>
              <a:rPr lang="nb-NO" sz="2000" b="1" dirty="0" smtClean="0">
                <a:solidFill>
                  <a:srgbClr val="9D0DFF"/>
                </a:solidFill>
              </a:rPr>
              <a:t> and</a:t>
            </a:r>
          </a:p>
          <a:p>
            <a:r>
              <a:rPr lang="nb-NO" sz="2000" b="1" dirty="0" smtClean="0">
                <a:solidFill>
                  <a:srgbClr val="9D0DFF"/>
                </a:solidFill>
              </a:rPr>
              <a:t> </a:t>
            </a:r>
            <a:r>
              <a:rPr lang="nb-NO" sz="2000" b="1" dirty="0" err="1" smtClean="0">
                <a:solidFill>
                  <a:srgbClr val="9D0DFF"/>
                </a:solidFill>
              </a:rPr>
              <a:t>protoplanets</a:t>
            </a:r>
            <a:r>
              <a:rPr lang="nb-NO" sz="2000" b="1" dirty="0" smtClean="0">
                <a:solidFill>
                  <a:srgbClr val="9D0DFF"/>
                </a:solidFill>
              </a:rPr>
              <a:t>, like Vesta?</a:t>
            </a:r>
            <a:endParaRPr lang="nb-NO" sz="2000" b="1" dirty="0">
              <a:solidFill>
                <a:srgbClr val="9D0DFF"/>
              </a:solidFill>
            </a:endParaRPr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 flipH="1" flipV="1">
            <a:off x="1599241" y="4472301"/>
            <a:ext cx="4862974" cy="372653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 flipH="1" flipV="1">
            <a:off x="1433779" y="3891686"/>
            <a:ext cx="146296" cy="54505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>
            <a:off x="1558576" y="3611453"/>
            <a:ext cx="203861" cy="133373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7" name="Right Arrow 36"/>
          <p:cNvSpPr/>
          <p:nvPr/>
        </p:nvSpPr>
        <p:spPr>
          <a:xfrm rot="3041831">
            <a:off x="1481516" y="4374026"/>
            <a:ext cx="130861" cy="90845"/>
          </a:xfrm>
          <a:prstGeom prst="rightArrow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V="1">
            <a:off x="1428478" y="3601044"/>
            <a:ext cx="116091" cy="27624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6" name="TextBox 25"/>
          <p:cNvSpPr txBox="1"/>
          <p:nvPr/>
        </p:nvSpPr>
        <p:spPr>
          <a:xfrm>
            <a:off x="236868" y="5777211"/>
            <a:ext cx="4339650" cy="92333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dirty="0" err="1" smtClean="0">
                <a:solidFill>
                  <a:srgbClr val="3333FF"/>
                </a:solidFill>
              </a:rPr>
              <a:t>Terrestrial</a:t>
            </a:r>
            <a:r>
              <a:rPr lang="nb-NO" sz="2000" dirty="0" smtClean="0">
                <a:solidFill>
                  <a:srgbClr val="3333FF"/>
                </a:solidFill>
              </a:rPr>
              <a:t> magma </a:t>
            </a:r>
            <a:r>
              <a:rPr lang="nb-NO" sz="2000" dirty="0" err="1" smtClean="0">
                <a:solidFill>
                  <a:srgbClr val="3333FF"/>
                </a:solidFill>
              </a:rPr>
              <a:t>chambers</a:t>
            </a:r>
            <a:endParaRPr lang="nb-NO" sz="2000" dirty="0" smtClean="0">
              <a:solidFill>
                <a:srgbClr val="3333FF"/>
              </a:solidFill>
            </a:endParaRPr>
          </a:p>
          <a:p>
            <a:r>
              <a:rPr lang="nb-NO" dirty="0" smtClean="0"/>
              <a:t> </a:t>
            </a:r>
            <a:r>
              <a:rPr lang="nb-NO" sz="1600" dirty="0" smtClean="0"/>
              <a:t>- </a:t>
            </a:r>
            <a:r>
              <a:rPr lang="nb-NO" sz="1600" dirty="0" err="1" smtClean="0"/>
              <a:t>early</a:t>
            </a:r>
            <a:r>
              <a:rPr lang="nb-NO" sz="1600" dirty="0" smtClean="0"/>
              <a:t> </a:t>
            </a:r>
            <a:r>
              <a:rPr lang="nb-NO" sz="1600" dirty="0" err="1" smtClean="0"/>
              <a:t>cumulates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b="1" dirty="0" err="1" smtClean="0"/>
              <a:t>olivine</a:t>
            </a:r>
            <a:r>
              <a:rPr lang="nb-NO" sz="1600" dirty="0" err="1" smtClean="0"/>
              <a:t>-dominated</a:t>
            </a:r>
            <a:endParaRPr lang="nb-NO" sz="1600" dirty="0" smtClean="0"/>
          </a:p>
          <a:p>
            <a:r>
              <a:rPr lang="nb-NO" sz="1600" dirty="0" smtClean="0"/>
              <a:t> - </a:t>
            </a:r>
            <a:r>
              <a:rPr lang="nb-NO" sz="1600" b="1" dirty="0" err="1" smtClean="0"/>
              <a:t>opx</a:t>
            </a:r>
            <a:r>
              <a:rPr lang="nb-NO" sz="1600" dirty="0" smtClean="0"/>
              <a:t> is </a:t>
            </a:r>
            <a:r>
              <a:rPr lang="nb-NO" sz="1600" dirty="0" err="1" smtClean="0"/>
              <a:t>almost</a:t>
            </a:r>
            <a:r>
              <a:rPr lang="nb-NO" sz="1600" dirty="0" smtClean="0"/>
              <a:t> </a:t>
            </a:r>
            <a:r>
              <a:rPr lang="nb-NO" sz="1600" b="1" dirty="0" smtClean="0"/>
              <a:t>never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liquidus</a:t>
            </a:r>
            <a:r>
              <a:rPr lang="nb-NO" sz="1600" dirty="0" smtClean="0"/>
              <a:t> </a:t>
            </a:r>
            <a:r>
              <a:rPr lang="nb-NO" sz="1600" dirty="0" err="1" smtClean="0"/>
              <a:t>assemblage</a:t>
            </a:r>
            <a:endParaRPr lang="nb-NO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SS-inn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13549" y="122804"/>
            <a:ext cx="8785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 sz="3000" b="1" dirty="0" smtClean="0">
                <a:solidFill>
                  <a:srgbClr val="CCFFFF"/>
                </a:solidFill>
              </a:rPr>
              <a:t>See a separate presentation about meterorites and  asteroids, including Vesta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 rot="759359">
            <a:off x="5607684" y="1889044"/>
            <a:ext cx="1781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dirty="0" err="1">
                <a:solidFill>
                  <a:schemeClr val="bg1"/>
                </a:solidFill>
              </a:rPr>
              <a:t>Asteroid</a:t>
            </a:r>
            <a:r>
              <a:rPr lang="nb-NO" sz="2400" dirty="0">
                <a:solidFill>
                  <a:schemeClr val="bg1"/>
                </a:solidFill>
              </a:rPr>
              <a:t> belt</a:t>
            </a:r>
          </a:p>
        </p:txBody>
      </p:sp>
      <p:sp>
        <p:nvSpPr>
          <p:cNvPr id="2054" name="Oval 13"/>
          <p:cNvSpPr>
            <a:spLocks noChangeArrowheads="1"/>
          </p:cNvSpPr>
          <p:nvPr/>
        </p:nvSpPr>
        <p:spPr bwMode="auto">
          <a:xfrm>
            <a:off x="684213" y="2924175"/>
            <a:ext cx="73025" cy="714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250825" y="4210050"/>
            <a:ext cx="93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>
                <a:solidFill>
                  <a:schemeClr val="bg1"/>
                </a:solidFill>
              </a:rPr>
              <a:t>Earth-Moon</a:t>
            </a:r>
          </a:p>
        </p:txBody>
      </p:sp>
      <p:sp>
        <p:nvSpPr>
          <p:cNvPr id="2056" name="Text Box 17"/>
          <p:cNvSpPr txBox="1">
            <a:spLocks noChangeArrowheads="1"/>
          </p:cNvSpPr>
          <p:nvPr/>
        </p:nvSpPr>
        <p:spPr bwMode="auto">
          <a:xfrm>
            <a:off x="1619250" y="3068638"/>
            <a:ext cx="573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>
                <a:solidFill>
                  <a:schemeClr val="bg1"/>
                </a:solidFill>
              </a:rPr>
              <a:t>Venus</a:t>
            </a:r>
          </a:p>
        </p:txBody>
      </p:sp>
      <p:sp>
        <p:nvSpPr>
          <p:cNvPr id="2057" name="Text Box 18"/>
          <p:cNvSpPr txBox="1">
            <a:spLocks noChangeArrowheads="1"/>
          </p:cNvSpPr>
          <p:nvPr/>
        </p:nvSpPr>
        <p:spPr bwMode="auto">
          <a:xfrm>
            <a:off x="468313" y="2924175"/>
            <a:ext cx="709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>
                <a:solidFill>
                  <a:schemeClr val="bg1"/>
                </a:solidFill>
              </a:rPr>
              <a:t>Mercury</a:t>
            </a:r>
          </a:p>
        </p:txBody>
      </p:sp>
      <p:sp>
        <p:nvSpPr>
          <p:cNvPr id="2058" name="Text Box 19"/>
          <p:cNvSpPr txBox="1">
            <a:spLocks noChangeArrowheads="1"/>
          </p:cNvSpPr>
          <p:nvPr/>
        </p:nvSpPr>
        <p:spPr bwMode="auto">
          <a:xfrm>
            <a:off x="5508625" y="4987925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>
                <a:solidFill>
                  <a:schemeClr val="bg1"/>
                </a:solidFill>
              </a:rPr>
              <a:t>Mars</a:t>
            </a:r>
          </a:p>
        </p:txBody>
      </p:sp>
    </p:spTree>
    <p:extLst>
      <p:ext uri="{BB962C8B-B14F-4D97-AF65-F5344CB8AC3E}">
        <p14:creationId xmlns:p14="http://schemas.microsoft.com/office/powerpoint/2010/main" val="14437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596" y="817911"/>
            <a:ext cx="3878481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07504" y="119955"/>
            <a:ext cx="44896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600" b="1" dirty="0" smtClean="0">
                <a:solidFill>
                  <a:srgbClr val="3333FF"/>
                </a:solidFill>
              </a:rPr>
              <a:t>Back to </a:t>
            </a:r>
            <a:r>
              <a:rPr lang="nb-NO" sz="3600" b="1" dirty="0" err="1" smtClean="0">
                <a:solidFill>
                  <a:srgbClr val="3333FF"/>
                </a:solidFill>
              </a:rPr>
              <a:t>the</a:t>
            </a:r>
            <a:r>
              <a:rPr lang="nb-NO" sz="3600" b="1" dirty="0" smtClean="0">
                <a:solidFill>
                  <a:srgbClr val="3333FF"/>
                </a:solidFill>
              </a:rPr>
              <a:t> </a:t>
            </a:r>
            <a:r>
              <a:rPr lang="nb-NO" sz="3600" b="1" dirty="0" err="1" smtClean="0">
                <a:solidFill>
                  <a:srgbClr val="3333FF"/>
                </a:solidFill>
              </a:rPr>
              <a:t>Earth</a:t>
            </a:r>
            <a:r>
              <a:rPr lang="nb-NO" sz="3600" b="1" dirty="0" smtClean="0">
                <a:solidFill>
                  <a:srgbClr val="3333FF"/>
                </a:solidFill>
              </a:rPr>
              <a:t>:</a:t>
            </a:r>
          </a:p>
          <a:p>
            <a:r>
              <a:rPr lang="nb-NO" sz="2400" dirty="0" smtClean="0"/>
              <a:t>(</a:t>
            </a:r>
            <a:r>
              <a:rPr lang="nb-NO" sz="2400" dirty="0" err="1" smtClean="0"/>
              <a:t>high</a:t>
            </a:r>
            <a:r>
              <a:rPr lang="nb-NO" sz="2400" dirty="0" smtClean="0"/>
              <a:t> </a:t>
            </a:r>
            <a:r>
              <a:rPr lang="nb-NO" sz="2400" dirty="0" err="1" smtClean="0"/>
              <a:t>pressure</a:t>
            </a:r>
            <a:r>
              <a:rPr lang="nb-NO" sz="2400" dirty="0" smtClean="0"/>
              <a:t> and volatiles)</a:t>
            </a:r>
          </a:p>
          <a:p>
            <a:r>
              <a:rPr lang="nb-NO" sz="2400" dirty="0" smtClean="0">
                <a:solidFill>
                  <a:srgbClr val="3333FF"/>
                </a:solidFill>
              </a:rPr>
              <a:t>Two </a:t>
            </a:r>
            <a:r>
              <a:rPr lang="nb-NO" sz="2400" dirty="0" err="1" smtClean="0">
                <a:solidFill>
                  <a:srgbClr val="3333FF"/>
                </a:solidFill>
              </a:rPr>
              <a:t>main</a:t>
            </a:r>
            <a:r>
              <a:rPr lang="nb-NO" sz="2400" dirty="0" smtClean="0">
                <a:solidFill>
                  <a:srgbClr val="3333FF"/>
                </a:solidFill>
              </a:rPr>
              <a:t> types </a:t>
            </a:r>
            <a:r>
              <a:rPr lang="nb-NO" sz="2400" dirty="0" err="1" smtClean="0">
                <a:solidFill>
                  <a:srgbClr val="3333FF"/>
                </a:solidFill>
              </a:rPr>
              <a:t>of</a:t>
            </a:r>
            <a:r>
              <a:rPr lang="nb-NO" sz="2400" dirty="0" smtClean="0">
                <a:solidFill>
                  <a:srgbClr val="3333FF"/>
                </a:solidFill>
              </a:rPr>
              <a:t> mantle </a:t>
            </a:r>
            <a:r>
              <a:rPr lang="nb-NO" sz="2400" dirty="0" err="1" smtClean="0">
                <a:solidFill>
                  <a:srgbClr val="3333FF"/>
                </a:solidFill>
              </a:rPr>
              <a:t>melting</a:t>
            </a:r>
            <a:r>
              <a:rPr lang="nb-NO" sz="2400" dirty="0">
                <a:solidFill>
                  <a:srgbClr val="3333FF"/>
                </a:solidFill>
              </a:rPr>
              <a:t>:</a:t>
            </a:r>
            <a:endParaRPr lang="en-GB" sz="2400" dirty="0"/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251520" y="1700808"/>
            <a:ext cx="2879314" cy="400110"/>
          </a:xfrm>
          <a:prstGeom prst="rect">
            <a:avLst/>
          </a:prstGeom>
          <a:solidFill>
            <a:srgbClr val="CCE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dirty="0" smtClean="0"/>
              <a:t>1. </a:t>
            </a:r>
            <a:r>
              <a:rPr lang="nb-NO" sz="2000" dirty="0" err="1" smtClean="0"/>
              <a:t>Decompression</a:t>
            </a:r>
            <a:r>
              <a:rPr lang="nb-NO" sz="2000" dirty="0" smtClean="0"/>
              <a:t> </a:t>
            </a:r>
            <a:r>
              <a:rPr lang="nb-NO" sz="2000" dirty="0" err="1" smtClean="0"/>
              <a:t>melting</a:t>
            </a:r>
            <a:endParaRPr lang="en-GB" sz="2000" dirty="0"/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 rot="16648069">
            <a:off x="6874044" y="1388950"/>
            <a:ext cx="1987285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nb-NO" sz="1600" b="1" dirty="0" err="1" smtClean="0">
                <a:solidFill>
                  <a:srgbClr val="008000"/>
                </a:solidFill>
              </a:rPr>
              <a:t>Adiabatically</a:t>
            </a:r>
            <a:r>
              <a:rPr lang="nb-NO" sz="1600" dirty="0" smtClean="0">
                <a:solidFill>
                  <a:srgbClr val="008000"/>
                </a:solidFill>
              </a:rPr>
              <a:t> rising</a:t>
            </a:r>
          </a:p>
          <a:p>
            <a:pPr>
              <a:lnSpc>
                <a:spcPts val="1600"/>
              </a:lnSpc>
            </a:pPr>
            <a:r>
              <a:rPr lang="nb-NO" sz="1600" dirty="0" smtClean="0">
                <a:solidFill>
                  <a:srgbClr val="008000"/>
                </a:solidFill>
              </a:rPr>
              <a:t>  </a:t>
            </a:r>
            <a:r>
              <a:rPr lang="nb-NO" sz="1600" dirty="0" err="1" smtClean="0">
                <a:solidFill>
                  <a:srgbClr val="008000"/>
                </a:solidFill>
              </a:rPr>
              <a:t>asthenosphere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 flipH="1">
            <a:off x="8003034" y="64790"/>
            <a:ext cx="360040" cy="2880321"/>
          </a:xfrm>
          <a:prstGeom prst="line">
            <a:avLst/>
          </a:prstGeom>
          <a:noFill/>
          <a:ln w="57150" cap="rnd">
            <a:solidFill>
              <a:srgbClr val="0080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 flipH="1">
            <a:off x="7232650" y="2944242"/>
            <a:ext cx="763290" cy="3120008"/>
          </a:xfrm>
          <a:prstGeom prst="line">
            <a:avLst/>
          </a:prstGeom>
          <a:noFill/>
          <a:ln w="57150" cap="rnd">
            <a:solidFill>
              <a:srgbClr val="FF99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6004694" y="2840484"/>
            <a:ext cx="1561646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Explain</a:t>
            </a:r>
            <a:r>
              <a:rPr lang="nb-NO" sz="1400" dirty="0" smtClean="0"/>
              <a:t> 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change</a:t>
            </a:r>
            <a:endParaRPr lang="nb-NO" sz="1400" dirty="0" smtClean="0"/>
          </a:p>
          <a:p>
            <a:r>
              <a:rPr lang="nb-NO" sz="1400" dirty="0" err="1" smtClean="0"/>
              <a:t>of</a:t>
            </a:r>
            <a:r>
              <a:rPr lang="nb-NO" sz="1400" dirty="0" smtClean="0"/>
              <a:t> </a:t>
            </a:r>
            <a:r>
              <a:rPr lang="nb-NO" sz="1400" dirty="0" err="1" smtClean="0"/>
              <a:t>direction</a:t>
            </a:r>
            <a:r>
              <a:rPr lang="nb-NO" sz="1400" dirty="0" smtClean="0"/>
              <a:t> for </a:t>
            </a:r>
            <a:r>
              <a:rPr lang="nb-NO" sz="1400" dirty="0" err="1" smtClean="0"/>
              <a:t>the</a:t>
            </a:r>
            <a:endParaRPr lang="nb-NO" sz="1400" dirty="0" smtClean="0"/>
          </a:p>
          <a:p>
            <a:r>
              <a:rPr lang="nb-NO" sz="1400" dirty="0" err="1" smtClean="0"/>
              <a:t>trajectory</a:t>
            </a:r>
            <a:r>
              <a:rPr lang="nb-NO" sz="1400" dirty="0" smtClean="0"/>
              <a:t> </a:t>
            </a:r>
            <a:r>
              <a:rPr lang="nb-NO" sz="1400" dirty="0" err="1" smtClean="0"/>
              <a:t>here</a:t>
            </a:r>
            <a:endParaRPr lang="nb-NO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575550" y="2919712"/>
            <a:ext cx="421134" cy="115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/>
      <p:bldP spid="214023" grpId="0" animBg="1"/>
      <p:bldP spid="214024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596" y="817911"/>
            <a:ext cx="3878481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596" y="817910"/>
            <a:ext cx="3878481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817910"/>
            <a:ext cx="4514377" cy="400110"/>
          </a:xfrm>
          <a:prstGeom prst="rect">
            <a:avLst/>
          </a:prstGeom>
          <a:solidFill>
            <a:srgbClr val="CCEC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dirty="0" smtClean="0"/>
              <a:t>2. </a:t>
            </a:r>
            <a:r>
              <a:rPr lang="nb-NO" sz="2000" dirty="0" err="1" smtClean="0"/>
              <a:t>Flux</a:t>
            </a:r>
            <a:r>
              <a:rPr lang="nb-NO" sz="2000" dirty="0" smtClean="0"/>
              <a:t> </a:t>
            </a:r>
            <a:r>
              <a:rPr lang="nb-NO" sz="2000" dirty="0" err="1" smtClean="0"/>
              <a:t>melting</a:t>
            </a:r>
            <a:r>
              <a:rPr lang="nb-NO" sz="2000" dirty="0" smtClean="0"/>
              <a:t> </a:t>
            </a:r>
            <a:r>
              <a:rPr lang="nb-NO" sz="2000" dirty="0" err="1" smtClean="0"/>
              <a:t>aided</a:t>
            </a:r>
            <a:r>
              <a:rPr lang="nb-NO" sz="2000" dirty="0" smtClean="0"/>
              <a:t> by volatiles (</a:t>
            </a:r>
            <a:r>
              <a:rPr lang="nb-NO" sz="2000" dirty="0" err="1" smtClean="0"/>
              <a:t>esp</a:t>
            </a:r>
            <a:r>
              <a:rPr lang="nb-NO" sz="2000" dirty="0" smtClean="0"/>
              <a:t>. H)</a:t>
            </a:r>
            <a:endParaRPr lang="en-GB" sz="2000" dirty="0"/>
          </a:p>
        </p:txBody>
      </p:sp>
      <p:sp>
        <p:nvSpPr>
          <p:cNvPr id="11" name="Oval 10"/>
          <p:cNvSpPr/>
          <p:nvPr/>
        </p:nvSpPr>
        <p:spPr>
          <a:xfrm>
            <a:off x="7010028" y="1938362"/>
            <a:ext cx="936104" cy="891828"/>
          </a:xfrm>
          <a:prstGeom prst="ellipse">
            <a:avLst/>
          </a:prstGeom>
          <a:solidFill>
            <a:srgbClr val="99FFCC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463830" y="1626220"/>
            <a:ext cx="10444" cy="60037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02810" y="1060450"/>
            <a:ext cx="11865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nb-NO" sz="1400" dirty="0" err="1" smtClean="0">
                <a:solidFill>
                  <a:srgbClr val="0000FF"/>
                </a:solidFill>
              </a:rPr>
              <a:t>Hydrous</a:t>
            </a:r>
            <a:r>
              <a:rPr lang="nb-NO" sz="1400" dirty="0" smtClean="0">
                <a:solidFill>
                  <a:srgbClr val="0000FF"/>
                </a:solidFill>
              </a:rPr>
              <a:t> fluid</a:t>
            </a:r>
          </a:p>
          <a:p>
            <a:pPr>
              <a:lnSpc>
                <a:spcPts val="1400"/>
              </a:lnSpc>
            </a:pPr>
            <a:r>
              <a:rPr lang="nb-NO" sz="1400" dirty="0" err="1" smtClean="0">
                <a:solidFill>
                  <a:srgbClr val="0000FF"/>
                </a:solidFill>
              </a:rPr>
              <a:t>infiltration</a:t>
            </a:r>
            <a:endParaRPr lang="nb-NO" sz="1400" dirty="0" smtClean="0">
              <a:solidFill>
                <a:srgbClr val="0000FF"/>
              </a:solidFill>
            </a:endParaRPr>
          </a:p>
          <a:p>
            <a:pPr>
              <a:lnSpc>
                <a:spcPts val="1400"/>
              </a:lnSpc>
            </a:pPr>
            <a:r>
              <a:rPr lang="nb-NO" sz="1400" dirty="0" smtClean="0">
                <a:solidFill>
                  <a:srgbClr val="0000FF"/>
                </a:solidFill>
              </a:rPr>
              <a:t>from </a:t>
            </a:r>
            <a:r>
              <a:rPr lang="nb-NO" sz="1400" dirty="0" err="1" smtClean="0">
                <a:solidFill>
                  <a:srgbClr val="0000FF"/>
                </a:solidFill>
              </a:rPr>
              <a:t>below</a:t>
            </a:r>
            <a:endParaRPr lang="nb-NO" sz="1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2036" y="2222500"/>
            <a:ext cx="806631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nb-NO" sz="1300" b="1" dirty="0" err="1" smtClean="0">
                <a:solidFill>
                  <a:srgbClr val="008000"/>
                </a:solidFill>
              </a:rPr>
              <a:t>Ambient</a:t>
            </a:r>
            <a:endParaRPr lang="nb-NO" sz="1300" b="1" dirty="0" smtClean="0">
              <a:solidFill>
                <a:srgbClr val="008000"/>
              </a:solidFill>
            </a:endParaRPr>
          </a:p>
          <a:p>
            <a:pPr>
              <a:lnSpc>
                <a:spcPts val="1300"/>
              </a:lnSpc>
            </a:pPr>
            <a:r>
              <a:rPr lang="nb-NO" sz="1300" b="1" dirty="0" smtClean="0">
                <a:solidFill>
                  <a:srgbClr val="008000"/>
                </a:solidFill>
              </a:rPr>
              <a:t>mantle</a:t>
            </a:r>
            <a:endParaRPr lang="nb-NO" sz="13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36525" y="82550"/>
            <a:ext cx="7531100" cy="5365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nb-NO" sz="3000" b="1" dirty="0" err="1" smtClean="0">
                <a:solidFill>
                  <a:srgbClr val="3333FF"/>
                </a:solidFill>
              </a:rPr>
              <a:t>Magmatic</a:t>
            </a:r>
            <a:r>
              <a:rPr lang="nb-NO" sz="3000" b="1" dirty="0" smtClean="0">
                <a:solidFill>
                  <a:srgbClr val="3333FF"/>
                </a:solidFill>
              </a:rPr>
              <a:t> </a:t>
            </a:r>
            <a:r>
              <a:rPr lang="nb-NO" sz="3000" b="1" dirty="0" err="1" smtClean="0">
                <a:solidFill>
                  <a:srgbClr val="3333FF"/>
                </a:solidFill>
              </a:rPr>
              <a:t>processes</a:t>
            </a:r>
            <a:r>
              <a:rPr lang="nb-NO" sz="3000" b="1" dirty="0" smtClean="0">
                <a:solidFill>
                  <a:srgbClr val="3333FF"/>
                </a:solidFill>
              </a:rPr>
              <a:t>   </a:t>
            </a:r>
            <a:r>
              <a:rPr lang="nb-NO" sz="3000" dirty="0">
                <a:solidFill>
                  <a:srgbClr val="3333FF"/>
                </a:solidFill>
                <a:cs typeface="Times New Roman" pitchFamily="18" charset="0"/>
              </a:rPr>
              <a:t>– </a:t>
            </a:r>
            <a:r>
              <a:rPr lang="nb-NO" sz="2800" dirty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responsible</a:t>
            </a:r>
            <a:r>
              <a:rPr lang="nb-NO" sz="2800" dirty="0" smtClean="0">
                <a:solidFill>
                  <a:srgbClr val="3333FF"/>
                </a:solidFill>
              </a:rPr>
              <a:t> for:</a:t>
            </a:r>
            <a:endParaRPr lang="nb-NO" sz="2400" dirty="0">
              <a:solidFill>
                <a:srgbClr val="FF0000"/>
              </a:solidFill>
            </a:endParaRPr>
          </a:p>
        </p:txBody>
      </p:sp>
      <p:pic>
        <p:nvPicPr>
          <p:cNvPr id="97286" name="Picture 6" descr="Io-Gal-00-TvashtarCatenaCalder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7038"/>
            <a:ext cx="9144000" cy="3890962"/>
          </a:xfrm>
          <a:prstGeom prst="rect">
            <a:avLst/>
          </a:prstGeom>
          <a:noFill/>
        </p:spPr>
      </p:pic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95288" y="765175"/>
            <a:ext cx="8353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nb-NO" sz="2400" dirty="0">
                <a:solidFill>
                  <a:srgbClr val="FF0000"/>
                </a:solidFill>
              </a:rPr>
              <a:t>- </a:t>
            </a:r>
            <a:r>
              <a:rPr lang="nb-NO" sz="2400" dirty="0" err="1" smtClean="0">
                <a:solidFill>
                  <a:srgbClr val="FF0000"/>
                </a:solidFill>
              </a:rPr>
              <a:t>Early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segregation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000" dirty="0" smtClean="0">
                <a:solidFill>
                  <a:srgbClr val="FF0000"/>
                </a:solidFill>
              </a:rPr>
              <a:t>(</a:t>
            </a:r>
            <a:r>
              <a:rPr lang="nb-NO" sz="2000" dirty="0" err="1" smtClean="0">
                <a:solidFill>
                  <a:srgbClr val="FF0000"/>
                </a:solidFill>
              </a:rPr>
              <a:t>differentiation</a:t>
            </a:r>
            <a:r>
              <a:rPr lang="nb-NO" sz="2000" dirty="0">
                <a:solidFill>
                  <a:srgbClr val="FF0000"/>
                </a:solidFill>
              </a:rPr>
              <a:t>)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of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terrestrial</a:t>
            </a:r>
            <a:r>
              <a:rPr lang="nb-NO" sz="2400" dirty="0" smtClean="0">
                <a:solidFill>
                  <a:srgbClr val="FF0000"/>
                </a:solidFill>
              </a:rPr>
              <a:t> planets:</a:t>
            </a:r>
            <a:endParaRPr lang="nb-NO" sz="2400" dirty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</a:pPr>
            <a:r>
              <a:rPr lang="nb-NO" sz="2000" dirty="0">
                <a:solidFill>
                  <a:srgbClr val="FF0000"/>
                </a:solidFill>
              </a:rPr>
              <a:t>       </a:t>
            </a:r>
            <a:r>
              <a:rPr lang="nb-NO" sz="2000" dirty="0" err="1" smtClean="0">
                <a:solidFill>
                  <a:srgbClr val="FF0000"/>
                </a:solidFill>
              </a:rPr>
              <a:t>core</a:t>
            </a:r>
            <a:r>
              <a:rPr lang="nb-NO" sz="2000" dirty="0" smtClean="0">
                <a:solidFill>
                  <a:srgbClr val="FF0000"/>
                </a:solidFill>
              </a:rPr>
              <a:t>, mantle, </a:t>
            </a:r>
            <a:r>
              <a:rPr lang="nb-NO" sz="2000" b="1" dirty="0" err="1" smtClean="0">
                <a:solidFill>
                  <a:srgbClr val="FF0000"/>
                </a:solidFill>
              </a:rPr>
              <a:t>primary</a:t>
            </a:r>
            <a:r>
              <a:rPr lang="nb-NO" sz="2000" dirty="0" smtClean="0">
                <a:solidFill>
                  <a:srgbClr val="FF0000"/>
                </a:solidFill>
              </a:rPr>
              <a:t> </a:t>
            </a:r>
            <a:r>
              <a:rPr lang="nb-NO" sz="2000" dirty="0" err="1" smtClean="0">
                <a:solidFill>
                  <a:srgbClr val="FF0000"/>
                </a:solidFill>
              </a:rPr>
              <a:t>crusts</a:t>
            </a:r>
            <a:endParaRPr lang="nb-NO" sz="2400" dirty="0">
              <a:solidFill>
                <a:srgbClr val="FF0000"/>
              </a:solidFill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74613" y="6280150"/>
            <a:ext cx="2901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400"/>
              <a:t>Tvashtar Catena kaldera-kompleks, Io</a:t>
            </a:r>
          </a:p>
          <a:p>
            <a:r>
              <a:rPr lang="nb-NO" sz="1400"/>
              <a:t>Galileo-NASA, 2000</a:t>
            </a:r>
            <a:endParaRPr lang="en-GB" sz="1400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062038" y="2258190"/>
            <a:ext cx="35635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600" dirty="0" err="1" smtClean="0"/>
              <a:t>basaltic</a:t>
            </a:r>
            <a:r>
              <a:rPr lang="nb-NO" sz="1600" dirty="0" smtClean="0"/>
              <a:t> </a:t>
            </a:r>
            <a:r>
              <a:rPr lang="nb-NO" sz="1600" dirty="0" err="1" smtClean="0"/>
              <a:t>crusts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all </a:t>
            </a:r>
            <a:r>
              <a:rPr lang="nb-NO" sz="1600" dirty="0" err="1" smtClean="0"/>
              <a:t>terrestrial</a:t>
            </a:r>
            <a:r>
              <a:rPr lang="nb-NO" sz="1600" dirty="0" smtClean="0"/>
              <a:t> planetes:</a:t>
            </a:r>
            <a:endParaRPr lang="nb-NO" sz="1600" dirty="0"/>
          </a:p>
          <a:p>
            <a:r>
              <a:rPr lang="nb-NO" sz="1400" dirty="0" smtClean="0"/>
              <a:t>Mercury, </a:t>
            </a:r>
            <a:r>
              <a:rPr lang="nb-NO" sz="1400" dirty="0"/>
              <a:t>Venus, </a:t>
            </a:r>
            <a:r>
              <a:rPr lang="nb-NO" sz="1400" dirty="0" err="1" smtClean="0"/>
              <a:t>Earth</a:t>
            </a:r>
            <a:r>
              <a:rPr lang="nb-NO" sz="1400" dirty="0" smtClean="0"/>
              <a:t>, Moon, </a:t>
            </a:r>
            <a:r>
              <a:rPr lang="nb-NO" sz="1400" dirty="0"/>
              <a:t>Mars, Vesta, </a:t>
            </a:r>
            <a:r>
              <a:rPr lang="nb-NO" sz="1400" dirty="0" err="1"/>
              <a:t>Io</a:t>
            </a:r>
            <a:endParaRPr lang="en-GB" sz="1400" dirty="0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V="1">
            <a:off x="2843808" y="2060848"/>
            <a:ext cx="0" cy="2466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239703" y="2276475"/>
            <a:ext cx="256192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700" dirty="0" err="1" smtClean="0"/>
              <a:t>continents</a:t>
            </a:r>
            <a:r>
              <a:rPr lang="nb-NO" sz="1700" dirty="0" smtClean="0"/>
              <a:t> </a:t>
            </a:r>
            <a:r>
              <a:rPr lang="nb-NO" sz="1700" dirty="0" err="1" smtClean="0"/>
              <a:t>on</a:t>
            </a:r>
            <a:r>
              <a:rPr lang="nb-NO" sz="1700" dirty="0" smtClean="0"/>
              <a:t> </a:t>
            </a:r>
            <a:r>
              <a:rPr lang="nb-NO" sz="1700" dirty="0" err="1" smtClean="0"/>
              <a:t>Earth</a:t>
            </a:r>
            <a:r>
              <a:rPr lang="nb-NO" sz="1700" dirty="0" smtClean="0"/>
              <a:t> (</a:t>
            </a:r>
            <a:r>
              <a:rPr lang="nb-NO" sz="1700" dirty="0" err="1" smtClean="0"/>
              <a:t>only</a:t>
            </a:r>
            <a:r>
              <a:rPr lang="nb-NO" sz="1700" dirty="0" smtClean="0"/>
              <a:t>?)</a:t>
            </a:r>
            <a:endParaRPr lang="en-GB" sz="1700" dirty="0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 flipH="1" flipV="1">
            <a:off x="6003240" y="2079481"/>
            <a:ext cx="8919" cy="2922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403225" y="1712913"/>
            <a:ext cx="83534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nb-NO" sz="2400" dirty="0">
                <a:solidFill>
                  <a:srgbClr val="FF0000"/>
                </a:solidFill>
              </a:rPr>
              <a:t>- </a:t>
            </a:r>
            <a:r>
              <a:rPr lang="nb-NO" sz="2400" dirty="0" err="1" smtClean="0">
                <a:solidFill>
                  <a:srgbClr val="FF0000"/>
                </a:solidFill>
              </a:rPr>
              <a:t>Formation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of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b="1" dirty="0" err="1" smtClean="0">
                <a:solidFill>
                  <a:srgbClr val="FF0000"/>
                </a:solidFill>
              </a:rPr>
              <a:t>secondary</a:t>
            </a:r>
            <a:r>
              <a:rPr lang="nb-NO" sz="2400" dirty="0" smtClean="0">
                <a:solidFill>
                  <a:srgbClr val="FF0000"/>
                </a:solidFill>
              </a:rPr>
              <a:t>  and  </a:t>
            </a:r>
            <a:r>
              <a:rPr lang="nb-NO" sz="2400" dirty="0" err="1" smtClean="0">
                <a:solidFill>
                  <a:srgbClr val="FF0000"/>
                </a:solidFill>
              </a:rPr>
              <a:t>possibly</a:t>
            </a:r>
            <a:r>
              <a:rPr lang="nb-NO" sz="2400" dirty="0" smtClean="0">
                <a:solidFill>
                  <a:srgbClr val="FF0000"/>
                </a:solidFill>
              </a:rPr>
              <a:t>  </a:t>
            </a:r>
            <a:r>
              <a:rPr lang="nb-NO" sz="2400" b="1" dirty="0" err="1" smtClean="0">
                <a:solidFill>
                  <a:srgbClr val="FF0000"/>
                </a:solidFill>
              </a:rPr>
              <a:t>tertiary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crusts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/>
      <p:bldP spid="97290" grpId="0" animBg="1"/>
      <p:bldP spid="97291" grpId="0"/>
      <p:bldP spid="97292" grpId="0" animBg="1"/>
      <p:bldP spid="972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58738" y="80963"/>
            <a:ext cx="7148111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dirty="0" err="1" smtClean="0">
                <a:solidFill>
                  <a:srgbClr val="3333FF"/>
                </a:solidFill>
              </a:rPr>
              <a:t>Decompression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 err="1" smtClean="0">
                <a:solidFill>
                  <a:srgbClr val="3333FF"/>
                </a:solidFill>
              </a:rPr>
              <a:t>melting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>
                <a:solidFill>
                  <a:srgbClr val="3333FF"/>
                </a:solidFill>
              </a:rPr>
              <a:t>under </a:t>
            </a:r>
            <a:r>
              <a:rPr lang="nb-NO" sz="2400" dirty="0" err="1" smtClean="0">
                <a:solidFill>
                  <a:srgbClr val="3333FF"/>
                </a:solidFill>
              </a:rPr>
              <a:t>mid-ocean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 err="1" smtClean="0">
                <a:solidFill>
                  <a:srgbClr val="3333FF"/>
                </a:solidFill>
              </a:rPr>
              <a:t>ridges</a:t>
            </a:r>
            <a:r>
              <a:rPr lang="nb-NO" sz="2400" dirty="0" smtClean="0">
                <a:solidFill>
                  <a:srgbClr val="3333FF"/>
                </a:solidFill>
              </a:rPr>
              <a:t> (MOR)</a:t>
            </a:r>
            <a:endParaRPr lang="en-GB" sz="2400" dirty="0">
              <a:solidFill>
                <a:srgbClr val="3333FF"/>
              </a:solidFill>
            </a:endParaRPr>
          </a:p>
        </p:txBody>
      </p:sp>
      <p:pic>
        <p:nvPicPr>
          <p:cNvPr id="215043" name="Picture 3" descr="Pillow-l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984625"/>
            <a:ext cx="324008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25"/>
            <a:ext cx="54356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5" name="Picture 5" descr="Pillo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606675"/>
            <a:ext cx="37084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292725" y="931863"/>
            <a:ext cx="7857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b="1" dirty="0" err="1" smtClean="0">
                <a:solidFill>
                  <a:srgbClr val="009900"/>
                </a:solidFill>
              </a:rPr>
              <a:t>Pillow</a:t>
            </a:r>
            <a:r>
              <a:rPr lang="nb-NO" sz="1000" b="1" dirty="0" smtClean="0">
                <a:solidFill>
                  <a:srgbClr val="009900"/>
                </a:solidFill>
              </a:rPr>
              <a:t> lava</a:t>
            </a:r>
            <a:endParaRPr lang="en-GB" sz="1000" b="1" dirty="0">
              <a:solidFill>
                <a:srgbClr val="009900"/>
              </a:solidFill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278438" y="1089025"/>
            <a:ext cx="9300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b="1" dirty="0" smtClean="0">
                <a:solidFill>
                  <a:srgbClr val="009900"/>
                </a:solidFill>
              </a:rPr>
              <a:t>Dike </a:t>
            </a:r>
            <a:r>
              <a:rPr lang="nb-NO" sz="1000" b="1" dirty="0" err="1" smtClean="0">
                <a:solidFill>
                  <a:srgbClr val="009900"/>
                </a:solidFill>
              </a:rPr>
              <a:t>complex</a:t>
            </a:r>
            <a:endParaRPr lang="en-GB" sz="1000" b="1" dirty="0">
              <a:solidFill>
                <a:srgbClr val="009900"/>
              </a:solidFill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5292725" y="1268413"/>
            <a:ext cx="18758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b="1" dirty="0" err="1" smtClean="0">
                <a:solidFill>
                  <a:srgbClr val="009900"/>
                </a:solidFill>
              </a:rPr>
              <a:t>Layered</a:t>
            </a:r>
            <a:r>
              <a:rPr lang="nb-NO" sz="1000" b="1" dirty="0" smtClean="0">
                <a:solidFill>
                  <a:srgbClr val="009900"/>
                </a:solidFill>
              </a:rPr>
              <a:t> </a:t>
            </a:r>
            <a:r>
              <a:rPr lang="nb-NO" sz="1000" b="1" dirty="0" err="1" smtClean="0">
                <a:solidFill>
                  <a:srgbClr val="009900"/>
                </a:solidFill>
              </a:rPr>
              <a:t>gabbroes</a:t>
            </a:r>
            <a:r>
              <a:rPr lang="nb-NO" sz="1000" b="1" dirty="0" smtClean="0">
                <a:solidFill>
                  <a:srgbClr val="009900"/>
                </a:solidFill>
              </a:rPr>
              <a:t> (</a:t>
            </a:r>
            <a:r>
              <a:rPr lang="nb-NO" sz="1000" b="1" dirty="0" err="1" smtClean="0">
                <a:solidFill>
                  <a:srgbClr val="009900"/>
                </a:solidFill>
              </a:rPr>
              <a:t>cumulates</a:t>
            </a:r>
            <a:r>
              <a:rPr lang="nb-NO" sz="1000" b="1" dirty="0" smtClean="0">
                <a:solidFill>
                  <a:srgbClr val="009900"/>
                </a:solidFill>
              </a:rPr>
              <a:t>)</a:t>
            </a:r>
            <a:endParaRPr lang="en-GB" sz="1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6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Sheeted-dyk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6150" y="4368800"/>
            <a:ext cx="30734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7" name="Picture 3" descr="LayeredGab-MohoCont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6800"/>
            <a:ext cx="493236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8" name="Picture 4" descr="Pillows-dik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836738"/>
            <a:ext cx="3708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350" y="101600"/>
            <a:ext cx="54356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3" name="Picture 9" descr="LayerdGabbr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3663" y="3606800"/>
            <a:ext cx="211613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 Box 6"/>
          <p:cNvSpPr txBox="1">
            <a:spLocks noChangeArrowheads="1"/>
          </p:cNvSpPr>
          <p:nvPr/>
        </p:nvSpPr>
        <p:spPr bwMode="auto">
          <a:xfrm>
            <a:off x="5300663" y="420688"/>
            <a:ext cx="657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b="1">
                <a:solidFill>
                  <a:srgbClr val="009900"/>
                </a:solidFill>
              </a:rPr>
              <a:t>Putelava</a:t>
            </a:r>
            <a:endParaRPr lang="en-GB" sz="1000" b="1">
              <a:solidFill>
                <a:srgbClr val="009900"/>
              </a:solidFill>
            </a:endParaRPr>
          </a:p>
        </p:txBody>
      </p:sp>
      <p:sp>
        <p:nvSpPr>
          <p:cNvPr id="101384" name="Text Box 7"/>
          <p:cNvSpPr txBox="1">
            <a:spLocks noChangeArrowheads="1"/>
          </p:cNvSpPr>
          <p:nvPr/>
        </p:nvSpPr>
        <p:spPr bwMode="auto">
          <a:xfrm>
            <a:off x="5286375" y="577850"/>
            <a:ext cx="1042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b="1">
                <a:solidFill>
                  <a:srgbClr val="009900"/>
                </a:solidFill>
              </a:rPr>
              <a:t>Gang-kompleks</a:t>
            </a:r>
            <a:endParaRPr lang="en-GB" sz="1000" b="1">
              <a:solidFill>
                <a:srgbClr val="009900"/>
              </a:solidFill>
            </a:endParaRPr>
          </a:p>
        </p:txBody>
      </p:sp>
      <p:sp>
        <p:nvSpPr>
          <p:cNvPr id="101385" name="Text Box 8"/>
          <p:cNvSpPr txBox="1">
            <a:spLocks noChangeArrowheads="1"/>
          </p:cNvSpPr>
          <p:nvPr/>
        </p:nvSpPr>
        <p:spPr bwMode="auto">
          <a:xfrm>
            <a:off x="5300663" y="757238"/>
            <a:ext cx="187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b="1">
                <a:solidFill>
                  <a:srgbClr val="009900"/>
                </a:solidFill>
              </a:rPr>
              <a:t>Lagdelte gabbroer (kumulater)</a:t>
            </a:r>
            <a:endParaRPr lang="en-GB" sz="1000" b="1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5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67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Krafla-cl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979863"/>
            <a:ext cx="43561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 descr="fis-K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088" y="60325"/>
            <a:ext cx="519112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 descr="WorldMap-NAt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" y="65088"/>
            <a:ext cx="329088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890963" y="77788"/>
            <a:ext cx="3690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600" dirty="0" err="1" smtClean="0"/>
              <a:t>Fissure</a:t>
            </a:r>
            <a:r>
              <a:rPr lang="nb-NO" sz="1600" dirty="0" smtClean="0"/>
              <a:t> </a:t>
            </a:r>
            <a:r>
              <a:rPr lang="nb-NO" sz="1600" dirty="0" err="1" smtClean="0"/>
              <a:t>eruption</a:t>
            </a:r>
            <a:r>
              <a:rPr lang="nb-NO" sz="1600" dirty="0" smtClean="0"/>
              <a:t>, </a:t>
            </a:r>
            <a:r>
              <a:rPr lang="nb-NO" sz="1600" dirty="0" err="1"/>
              <a:t>Krafla</a:t>
            </a:r>
            <a:r>
              <a:rPr lang="nb-NO" sz="1600" dirty="0"/>
              <a:t>, </a:t>
            </a:r>
            <a:r>
              <a:rPr lang="nb-NO" sz="1600" dirty="0" smtClean="0"/>
              <a:t>NE </a:t>
            </a:r>
            <a:r>
              <a:rPr lang="nb-NO" sz="1600" dirty="0" err="1" smtClean="0"/>
              <a:t>Iceland</a:t>
            </a:r>
            <a:r>
              <a:rPr lang="nb-NO" sz="1600" dirty="0"/>
              <a:t>, 1973</a:t>
            </a:r>
            <a:endParaRPr lang="en-GB" sz="1600" dirty="0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427538" y="4076700"/>
            <a:ext cx="20260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600" dirty="0" err="1" smtClean="0"/>
              <a:t>Pahoehoe</a:t>
            </a:r>
            <a:r>
              <a:rPr lang="nb-NO" sz="1600" dirty="0" smtClean="0"/>
              <a:t> </a:t>
            </a:r>
            <a:r>
              <a:rPr lang="nb-NO" sz="1600" dirty="0" err="1" smtClean="0"/>
              <a:t>flow</a:t>
            </a:r>
            <a:r>
              <a:rPr lang="nb-NO" sz="1600" dirty="0" smtClean="0"/>
              <a:t>, </a:t>
            </a:r>
            <a:r>
              <a:rPr lang="nb-NO" sz="1600" dirty="0" err="1"/>
              <a:t>Krafla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856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100013" y="115888"/>
            <a:ext cx="7784355" cy="52322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800" dirty="0" smtClean="0">
                <a:solidFill>
                  <a:srgbClr val="009900"/>
                </a:solidFill>
              </a:rPr>
              <a:t>Progressive </a:t>
            </a:r>
            <a:r>
              <a:rPr lang="nb-NO" sz="2800" dirty="0" err="1" smtClean="0">
                <a:solidFill>
                  <a:srgbClr val="009900"/>
                </a:solidFill>
              </a:rPr>
              <a:t>partial</a:t>
            </a:r>
            <a:r>
              <a:rPr lang="nb-NO" sz="2800" dirty="0" smtClean="0">
                <a:solidFill>
                  <a:srgbClr val="009900"/>
                </a:solidFill>
              </a:rPr>
              <a:t> </a:t>
            </a:r>
            <a:r>
              <a:rPr lang="nb-NO" sz="2800" dirty="0" err="1" smtClean="0">
                <a:solidFill>
                  <a:srgbClr val="009900"/>
                </a:solidFill>
              </a:rPr>
              <a:t>melting</a:t>
            </a:r>
            <a:r>
              <a:rPr lang="nb-NO" sz="2800" dirty="0" smtClean="0">
                <a:solidFill>
                  <a:srgbClr val="009900"/>
                </a:solidFill>
              </a:rPr>
              <a:t> </a:t>
            </a:r>
            <a:r>
              <a:rPr lang="nb-NO" sz="2800" dirty="0" err="1" smtClean="0">
                <a:solidFill>
                  <a:srgbClr val="009900"/>
                </a:solidFill>
              </a:rPr>
              <a:t>of</a:t>
            </a:r>
            <a:r>
              <a:rPr lang="nb-NO" sz="2800" dirty="0" smtClean="0">
                <a:solidFill>
                  <a:srgbClr val="009900"/>
                </a:solidFill>
              </a:rPr>
              <a:t> </a:t>
            </a:r>
            <a:r>
              <a:rPr lang="nb-NO" sz="2800" b="1" dirty="0" err="1" smtClean="0">
                <a:solidFill>
                  <a:srgbClr val="0000FF"/>
                </a:solidFill>
              </a:rPr>
              <a:t>heterogeneous</a:t>
            </a:r>
            <a:r>
              <a:rPr lang="nb-NO" sz="2800" dirty="0" smtClean="0">
                <a:solidFill>
                  <a:srgbClr val="009900"/>
                </a:solidFill>
              </a:rPr>
              <a:t> </a:t>
            </a:r>
            <a:r>
              <a:rPr lang="nb-NO" sz="2800" dirty="0">
                <a:solidFill>
                  <a:srgbClr val="009900"/>
                </a:solidFill>
              </a:rPr>
              <a:t>mantel</a:t>
            </a:r>
            <a:endParaRPr lang="nb-NO" sz="2800" dirty="0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3995936" y="3933875"/>
            <a:ext cx="0" cy="9667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0" y="1556792"/>
            <a:ext cx="3611886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2000" dirty="0" err="1" smtClean="0"/>
              <a:t>Dynamic</a:t>
            </a:r>
            <a:r>
              <a:rPr lang="nb-NO" sz="2000" dirty="0" smtClean="0"/>
              <a:t> </a:t>
            </a:r>
            <a:r>
              <a:rPr lang="nb-NO" dirty="0"/>
              <a:t>(</a:t>
            </a:r>
            <a:r>
              <a:rPr lang="nb-NO" dirty="0" smtClean="0"/>
              <a:t>progressive)</a:t>
            </a:r>
            <a:r>
              <a:rPr lang="nb-NO" sz="2000" dirty="0" smtClean="0"/>
              <a:t> </a:t>
            </a:r>
            <a:r>
              <a:rPr lang="nb-NO" sz="2000" dirty="0" err="1" smtClean="0"/>
              <a:t>melting</a:t>
            </a:r>
            <a:endParaRPr lang="nb-NO" sz="2000" dirty="0"/>
          </a:p>
          <a:p>
            <a:r>
              <a:rPr lang="nb-NO" sz="2000" dirty="0"/>
              <a:t> 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ascending</a:t>
            </a:r>
            <a:r>
              <a:rPr lang="nb-NO" sz="2000" dirty="0" smtClean="0"/>
              <a:t> mantle</a:t>
            </a:r>
            <a:endParaRPr lang="nb-NO" sz="2000" dirty="0"/>
          </a:p>
          <a:p>
            <a:endParaRPr lang="nb-NO" sz="2000" dirty="0">
              <a:solidFill>
                <a:srgbClr val="FF0000"/>
              </a:solidFill>
            </a:endParaRPr>
          </a:p>
          <a:p>
            <a:r>
              <a:rPr lang="nb-NO" dirty="0">
                <a:solidFill>
                  <a:srgbClr val="FF0000"/>
                </a:solidFill>
                <a:sym typeface="Symbol" pitchFamily="18" charset="2"/>
              </a:rPr>
              <a:t>             </a:t>
            </a:r>
            <a:r>
              <a:rPr lang="nb-NO" sz="3200" b="1" dirty="0">
                <a:sym typeface="Symbol" pitchFamily="18" charset="2"/>
              </a:rPr>
              <a:t></a:t>
            </a:r>
          </a:p>
          <a:p>
            <a:r>
              <a:rPr lang="nb-NO" sz="800" dirty="0">
                <a:solidFill>
                  <a:srgbClr val="FF0000"/>
                </a:solidFill>
              </a:rPr>
              <a:t> </a:t>
            </a:r>
          </a:p>
          <a:p>
            <a:r>
              <a:rPr lang="nb-NO" sz="2000" b="1" dirty="0">
                <a:solidFill>
                  <a:srgbClr val="FF0000"/>
                </a:solidFill>
              </a:rPr>
              <a:t>- </a:t>
            </a:r>
            <a:r>
              <a:rPr lang="nb-NO" sz="2000" b="1" dirty="0" err="1" smtClean="0">
                <a:solidFill>
                  <a:srgbClr val="FF0000"/>
                </a:solidFill>
              </a:rPr>
              <a:t>decompression</a:t>
            </a:r>
            <a:r>
              <a:rPr lang="nb-NO" sz="2000" b="1" dirty="0" smtClean="0">
                <a:solidFill>
                  <a:srgbClr val="FF0000"/>
                </a:solidFill>
              </a:rPr>
              <a:t> </a:t>
            </a:r>
            <a:r>
              <a:rPr lang="nb-NO" sz="2000" dirty="0" err="1" smtClean="0">
                <a:solidFill>
                  <a:srgbClr val="FF0000"/>
                </a:solidFill>
              </a:rPr>
              <a:t>melting</a:t>
            </a:r>
            <a:endParaRPr lang="nb-NO" sz="2000" dirty="0">
              <a:solidFill>
                <a:srgbClr val="FF0000"/>
              </a:solidFill>
            </a:endParaRPr>
          </a:p>
          <a:p>
            <a:endParaRPr lang="nb-NO" sz="800" dirty="0">
              <a:solidFill>
                <a:srgbClr val="FF0000"/>
              </a:solidFill>
            </a:endParaRPr>
          </a:p>
          <a:p>
            <a:r>
              <a:rPr lang="nb-NO" sz="2000" dirty="0" smtClean="0">
                <a:solidFill>
                  <a:srgbClr val="009900"/>
                </a:solidFill>
              </a:rPr>
              <a:t>- </a:t>
            </a:r>
            <a:r>
              <a:rPr lang="nb-NO" sz="2000" dirty="0" err="1" smtClean="0">
                <a:solidFill>
                  <a:srgbClr val="009900"/>
                </a:solidFill>
              </a:rPr>
              <a:t>gradually</a:t>
            </a:r>
            <a:r>
              <a:rPr lang="nb-NO" sz="2000" dirty="0" smtClean="0">
                <a:solidFill>
                  <a:srgbClr val="009900"/>
                </a:solidFill>
              </a:rPr>
              <a:t> more </a:t>
            </a:r>
            <a:r>
              <a:rPr lang="nb-NO" sz="2000" b="1" dirty="0" err="1" smtClean="0">
                <a:solidFill>
                  <a:srgbClr val="009900"/>
                </a:solidFill>
              </a:rPr>
              <a:t>depleted</a:t>
            </a:r>
            <a:r>
              <a:rPr lang="nb-NO" sz="2000" dirty="0" smtClean="0">
                <a:solidFill>
                  <a:srgbClr val="009900"/>
                </a:solidFill>
              </a:rPr>
              <a:t> </a:t>
            </a:r>
            <a:r>
              <a:rPr lang="nb-NO" sz="2000" dirty="0" err="1" smtClean="0">
                <a:solidFill>
                  <a:srgbClr val="009900"/>
                </a:solidFill>
              </a:rPr>
              <a:t>source</a:t>
            </a:r>
            <a:endParaRPr lang="nb-NO" sz="2000" dirty="0">
              <a:solidFill>
                <a:srgbClr val="009900"/>
              </a:solidFill>
            </a:endParaRPr>
          </a:p>
          <a:p>
            <a:pPr>
              <a:lnSpc>
                <a:spcPct val="85000"/>
              </a:lnSpc>
            </a:pPr>
            <a:r>
              <a:rPr lang="nb-NO" sz="2000" dirty="0">
                <a:solidFill>
                  <a:srgbClr val="009900"/>
                </a:solidFill>
              </a:rPr>
              <a:t>    </a:t>
            </a:r>
            <a:r>
              <a:rPr lang="nb-NO" sz="1600" dirty="0" err="1" smtClean="0">
                <a:solidFill>
                  <a:srgbClr val="0000FF"/>
                </a:solidFill>
              </a:rPr>
              <a:t>the</a:t>
            </a:r>
            <a:r>
              <a:rPr lang="nb-NO" sz="1600" dirty="0" smtClean="0">
                <a:solidFill>
                  <a:srgbClr val="0000FF"/>
                </a:solidFill>
              </a:rPr>
              <a:t> fertile </a:t>
            </a:r>
            <a:r>
              <a:rPr lang="nb-NO" sz="1600" dirty="0" err="1" smtClean="0">
                <a:solidFill>
                  <a:srgbClr val="0000FF"/>
                </a:solidFill>
              </a:rPr>
              <a:t>veins</a:t>
            </a:r>
            <a:r>
              <a:rPr lang="nb-NO" sz="1600" dirty="0" smtClean="0">
                <a:solidFill>
                  <a:srgbClr val="0000FF"/>
                </a:solidFill>
              </a:rPr>
              <a:t> </a:t>
            </a:r>
            <a:r>
              <a:rPr lang="nb-NO" sz="1600" dirty="0" err="1" smtClean="0">
                <a:solidFill>
                  <a:srgbClr val="0000FF"/>
                </a:solidFill>
              </a:rPr>
              <a:t>gradually</a:t>
            </a:r>
            <a:r>
              <a:rPr lang="nb-NO" sz="1600" dirty="0" smtClean="0">
                <a:solidFill>
                  <a:srgbClr val="0000FF"/>
                </a:solidFill>
              </a:rPr>
              <a:t> </a:t>
            </a:r>
            <a:r>
              <a:rPr lang="nb-NO" sz="1600" dirty="0" err="1" smtClean="0">
                <a:solidFill>
                  <a:srgbClr val="0000FF"/>
                </a:solidFill>
              </a:rPr>
              <a:t>disappear</a:t>
            </a:r>
            <a:endParaRPr lang="nb-NO" sz="1600" dirty="0">
              <a:solidFill>
                <a:srgbClr val="0000FF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 flipV="1">
            <a:off x="3995936" y="2349550"/>
            <a:ext cx="9525" cy="9509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 flipV="1">
            <a:off x="3995936" y="908720"/>
            <a:ext cx="9525" cy="96678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656" y="800645"/>
            <a:ext cx="5004981" cy="586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1672" y="4337050"/>
            <a:ext cx="32544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nb-NO" sz="2000" dirty="0" smtClean="0">
                <a:solidFill>
                  <a:srgbClr val="FF6600"/>
                </a:solidFill>
              </a:rPr>
              <a:t> </a:t>
            </a:r>
            <a:r>
              <a:rPr lang="nb-NO" sz="2000" dirty="0" err="1" smtClean="0">
                <a:solidFill>
                  <a:srgbClr val="FF6600"/>
                </a:solidFill>
              </a:rPr>
              <a:t>extraction</a:t>
            </a:r>
            <a:r>
              <a:rPr lang="nb-NO" sz="2000" dirty="0" smtClean="0">
                <a:solidFill>
                  <a:srgbClr val="FF6600"/>
                </a:solidFill>
              </a:rPr>
              <a:t> </a:t>
            </a:r>
            <a:r>
              <a:rPr lang="nb-NO" sz="2000" dirty="0" err="1" smtClean="0">
                <a:solidFill>
                  <a:srgbClr val="FF6600"/>
                </a:solidFill>
              </a:rPr>
              <a:t>of</a:t>
            </a:r>
            <a:r>
              <a:rPr lang="nb-NO" sz="2000" dirty="0" smtClean="0">
                <a:solidFill>
                  <a:srgbClr val="FF6600"/>
                </a:solidFill>
              </a:rPr>
              <a:t> </a:t>
            </a:r>
            <a:r>
              <a:rPr lang="nb-NO" sz="2000" dirty="0" err="1" smtClean="0">
                <a:solidFill>
                  <a:srgbClr val="FF6600"/>
                </a:solidFill>
              </a:rPr>
              <a:t>gradually</a:t>
            </a:r>
            <a:r>
              <a:rPr lang="nb-NO" sz="2000" dirty="0" smtClean="0">
                <a:solidFill>
                  <a:srgbClr val="FF6600"/>
                </a:solidFill>
              </a:rPr>
              <a:t> more</a:t>
            </a:r>
          </a:p>
          <a:p>
            <a:r>
              <a:rPr lang="nb-NO" sz="2000" dirty="0" smtClean="0">
                <a:solidFill>
                  <a:srgbClr val="FF6600"/>
                </a:solidFill>
              </a:rPr>
              <a:t>  </a:t>
            </a:r>
            <a:r>
              <a:rPr lang="nb-NO" sz="2000" dirty="0" err="1" smtClean="0">
                <a:solidFill>
                  <a:srgbClr val="FF6600"/>
                </a:solidFill>
              </a:rPr>
              <a:t>depleted</a:t>
            </a:r>
            <a:r>
              <a:rPr lang="nb-NO" sz="2000" dirty="0" smtClean="0">
                <a:solidFill>
                  <a:srgbClr val="FF6600"/>
                </a:solidFill>
              </a:rPr>
              <a:t> melt</a:t>
            </a:r>
            <a:endParaRPr lang="nb-NO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7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  <p:bldP spid="19471" grpId="0"/>
      <p:bldP spid="19472" grpId="0" animBg="1"/>
      <p:bldP spid="19473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3552" y="38868"/>
            <a:ext cx="8982944" cy="492443"/>
            <a:chOff x="107504" y="2708920"/>
            <a:chExt cx="8954927" cy="492443"/>
          </a:xfrm>
        </p:grpSpPr>
        <p:sp>
          <p:nvSpPr>
            <p:cNvPr id="7" name="TextBox 6"/>
            <p:cNvSpPr txBox="1"/>
            <p:nvPr/>
          </p:nvSpPr>
          <p:spPr>
            <a:xfrm>
              <a:off x="107504" y="2708920"/>
              <a:ext cx="89549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600" dirty="0" err="1" smtClean="0"/>
                <a:t>Decompression</a:t>
              </a:r>
              <a:r>
                <a:rPr lang="nb-NO" sz="2600" dirty="0" smtClean="0"/>
                <a:t> </a:t>
              </a:r>
              <a:r>
                <a:rPr lang="nb-NO" sz="2600" dirty="0" err="1" smtClean="0"/>
                <a:t>melting</a:t>
              </a:r>
              <a:r>
                <a:rPr lang="nb-NO" sz="2600" dirty="0" smtClean="0"/>
                <a:t> </a:t>
              </a:r>
              <a:r>
                <a:rPr lang="nb-NO" sz="2600" dirty="0" err="1" smtClean="0"/>
                <a:t>of</a:t>
              </a:r>
              <a:r>
                <a:rPr lang="nb-NO" sz="2600" dirty="0" smtClean="0"/>
                <a:t> </a:t>
              </a:r>
              <a:r>
                <a:rPr lang="nb-NO" sz="2600" b="1" dirty="0" smtClean="0">
                  <a:solidFill>
                    <a:srgbClr val="009900"/>
                  </a:solidFill>
                </a:rPr>
                <a:t>mantle </a:t>
              </a:r>
              <a:r>
                <a:rPr lang="nb-NO" sz="2600" b="1" dirty="0" err="1" smtClean="0">
                  <a:solidFill>
                    <a:srgbClr val="009900"/>
                  </a:solidFill>
                </a:rPr>
                <a:t>peridotite</a:t>
              </a:r>
              <a:r>
                <a:rPr lang="nb-NO" sz="2600" dirty="0" smtClean="0"/>
                <a:t>           </a:t>
              </a:r>
              <a:r>
                <a:rPr lang="nb-NO" sz="2600" b="1" dirty="0" err="1" smtClean="0">
                  <a:solidFill>
                    <a:srgbClr val="FF0000"/>
                  </a:solidFill>
                </a:rPr>
                <a:t>basaltic</a:t>
              </a:r>
              <a:r>
                <a:rPr lang="nb-NO" sz="2600" b="1" dirty="0" smtClean="0">
                  <a:solidFill>
                    <a:srgbClr val="FF0000"/>
                  </a:solidFill>
                </a:rPr>
                <a:t> melt</a:t>
              </a:r>
              <a:endParaRPr lang="nb-NO" sz="2600" dirty="0">
                <a:solidFill>
                  <a:srgbClr val="FF0000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364882" y="2858691"/>
              <a:ext cx="615831" cy="249191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9512" y="4437112"/>
            <a:ext cx="4346062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0000FF"/>
                </a:solidFill>
              </a:rPr>
              <a:t>Central </a:t>
            </a:r>
            <a:r>
              <a:rPr lang="nb-NO" sz="2400" b="1" dirty="0" err="1" smtClean="0">
                <a:solidFill>
                  <a:srgbClr val="0000FF"/>
                </a:solidFill>
              </a:rPr>
              <a:t>questions</a:t>
            </a:r>
            <a:endParaRPr lang="nb-NO" sz="2400" b="1" dirty="0" smtClean="0">
              <a:solidFill>
                <a:srgbClr val="0000FF"/>
              </a:solidFill>
            </a:endParaRPr>
          </a:p>
          <a:p>
            <a:pPr>
              <a:lnSpc>
                <a:spcPts val="1500"/>
              </a:lnSpc>
            </a:pPr>
            <a:endParaRPr lang="nb-NO" dirty="0" smtClean="0"/>
          </a:p>
          <a:p>
            <a:r>
              <a:rPr lang="nb-NO" sz="1800" dirty="0" err="1" smtClean="0">
                <a:solidFill>
                  <a:srgbClr val="009900"/>
                </a:solidFill>
              </a:rPr>
              <a:t>Which</a:t>
            </a:r>
            <a:r>
              <a:rPr lang="nb-NO" sz="1800" dirty="0" smtClean="0">
                <a:solidFill>
                  <a:srgbClr val="009900"/>
                </a:solidFill>
              </a:rPr>
              <a:t> elements </a:t>
            </a:r>
            <a:r>
              <a:rPr lang="nb-NO" sz="1800" dirty="0" err="1" smtClean="0">
                <a:solidFill>
                  <a:srgbClr val="009900"/>
                </a:solidFill>
              </a:rPr>
              <a:t>stay</a:t>
            </a:r>
            <a:r>
              <a:rPr lang="nb-NO" sz="1800" dirty="0" smtClean="0">
                <a:solidFill>
                  <a:srgbClr val="009900"/>
                </a:solidFill>
              </a:rPr>
              <a:t> </a:t>
            </a:r>
            <a:r>
              <a:rPr lang="nb-NO" sz="1800" dirty="0" err="1" smtClean="0">
                <a:solidFill>
                  <a:srgbClr val="009900"/>
                </a:solidFill>
              </a:rPr>
              <a:t>behind</a:t>
            </a:r>
            <a:r>
              <a:rPr lang="nb-NO" sz="1800" dirty="0" smtClean="0">
                <a:solidFill>
                  <a:srgbClr val="009900"/>
                </a:solidFill>
              </a:rPr>
              <a:t> in </a:t>
            </a:r>
            <a:r>
              <a:rPr lang="nb-NO" sz="1800" dirty="0" err="1" smtClean="0">
                <a:solidFill>
                  <a:srgbClr val="009900"/>
                </a:solidFill>
              </a:rPr>
              <a:t>the</a:t>
            </a:r>
            <a:r>
              <a:rPr lang="nb-NO" sz="1800" dirty="0" smtClean="0">
                <a:solidFill>
                  <a:srgbClr val="009900"/>
                </a:solidFill>
              </a:rPr>
              <a:t> </a:t>
            </a:r>
            <a:r>
              <a:rPr lang="nb-NO" sz="1800" dirty="0" err="1" smtClean="0">
                <a:solidFill>
                  <a:srgbClr val="009900"/>
                </a:solidFill>
              </a:rPr>
              <a:t>residue</a:t>
            </a:r>
            <a:r>
              <a:rPr lang="nb-NO" sz="1800" dirty="0" smtClean="0">
                <a:solidFill>
                  <a:srgbClr val="009900"/>
                </a:solidFill>
              </a:rPr>
              <a:t> ?</a:t>
            </a:r>
          </a:p>
          <a:p>
            <a:pPr>
              <a:lnSpc>
                <a:spcPts val="1500"/>
              </a:lnSpc>
            </a:pPr>
            <a:endParaRPr lang="nb-NO" sz="1800" dirty="0" smtClean="0"/>
          </a:p>
          <a:p>
            <a:r>
              <a:rPr lang="nb-NO" sz="1800" dirty="0" err="1" smtClean="0">
                <a:solidFill>
                  <a:srgbClr val="FF0000"/>
                </a:solidFill>
              </a:rPr>
              <a:t>Which</a:t>
            </a:r>
            <a:r>
              <a:rPr lang="nb-NO" sz="1800" dirty="0" smtClean="0">
                <a:solidFill>
                  <a:srgbClr val="FF0000"/>
                </a:solidFill>
              </a:rPr>
              <a:t> elements </a:t>
            </a:r>
            <a:r>
              <a:rPr lang="nb-NO" sz="1800" dirty="0" err="1" smtClean="0">
                <a:solidFill>
                  <a:srgbClr val="FF0000"/>
                </a:solidFill>
              </a:rPr>
              <a:t>are</a:t>
            </a:r>
            <a:r>
              <a:rPr lang="nb-NO" sz="1800" dirty="0" smtClean="0">
                <a:solidFill>
                  <a:srgbClr val="FF0000"/>
                </a:solidFill>
              </a:rPr>
              <a:t> </a:t>
            </a:r>
            <a:r>
              <a:rPr lang="nb-NO" sz="1800" dirty="0" err="1" smtClean="0">
                <a:solidFill>
                  <a:srgbClr val="FF0000"/>
                </a:solidFill>
              </a:rPr>
              <a:t>extracted</a:t>
            </a:r>
            <a:r>
              <a:rPr lang="nb-NO" sz="1800" dirty="0" smtClean="0">
                <a:solidFill>
                  <a:srgbClr val="FF0000"/>
                </a:solidFill>
              </a:rPr>
              <a:t> </a:t>
            </a:r>
            <a:r>
              <a:rPr lang="nb-NO" sz="1800" dirty="0" err="1" smtClean="0">
                <a:solidFill>
                  <a:srgbClr val="FF0000"/>
                </a:solidFill>
              </a:rPr>
              <a:t>into</a:t>
            </a:r>
            <a:r>
              <a:rPr lang="nb-NO" sz="1800" dirty="0" smtClean="0">
                <a:solidFill>
                  <a:srgbClr val="FF0000"/>
                </a:solidFill>
              </a:rPr>
              <a:t> </a:t>
            </a:r>
            <a:r>
              <a:rPr lang="nb-NO" sz="1800" dirty="0" err="1" smtClean="0">
                <a:solidFill>
                  <a:srgbClr val="FF0000"/>
                </a:solidFill>
              </a:rPr>
              <a:t>the</a:t>
            </a:r>
            <a:r>
              <a:rPr lang="nb-NO" sz="1800" dirty="0" smtClean="0">
                <a:solidFill>
                  <a:srgbClr val="FF0000"/>
                </a:solidFill>
              </a:rPr>
              <a:t> melt ?</a:t>
            </a:r>
            <a:endParaRPr lang="nb-NO" sz="1800" dirty="0">
              <a:solidFill>
                <a:srgbClr val="FF0000"/>
              </a:solidFill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4812445" y="3746646"/>
            <a:ext cx="2808312" cy="3068960"/>
            <a:chOff x="2961456" y="3852001"/>
            <a:chExt cx="2593975" cy="2946400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61456" y="3852001"/>
              <a:ext cx="2593975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5212531" y="4787039"/>
              <a:ext cx="3175" cy="46037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3267844" y="4499701"/>
              <a:ext cx="1587" cy="50482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4275906" y="3923439"/>
              <a:ext cx="1588" cy="503237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3491880" y="836712"/>
            <a:ext cx="5425426" cy="2783623"/>
            <a:chOff x="2555775" y="692696"/>
            <a:chExt cx="5425426" cy="2783623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5" y="692696"/>
              <a:ext cx="4527849" cy="2783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6971225" y="989125"/>
              <a:ext cx="773345" cy="15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400"/>
                </a:lnSpc>
              </a:pPr>
              <a:r>
                <a:rPr lang="nb-NO" sz="900" b="1" dirty="0" err="1" smtClean="0">
                  <a:solidFill>
                    <a:srgbClr val="009900"/>
                  </a:solidFill>
                </a:rPr>
                <a:t>Pillow</a:t>
              </a:r>
              <a:r>
                <a:rPr lang="nb-NO" sz="900" b="1" dirty="0" smtClean="0">
                  <a:solidFill>
                    <a:srgbClr val="009900"/>
                  </a:solidFill>
                </a:rPr>
                <a:t> lava</a:t>
              </a:r>
              <a:endParaRPr lang="en-GB" sz="900" b="1" dirty="0">
                <a:solidFill>
                  <a:srgbClr val="009900"/>
                </a:solidFill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6965708" y="1145880"/>
              <a:ext cx="854603" cy="15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400"/>
                </a:lnSpc>
              </a:pPr>
              <a:r>
                <a:rPr lang="nb-NO" sz="900" b="1" dirty="0" smtClean="0">
                  <a:solidFill>
                    <a:srgbClr val="009900"/>
                  </a:solidFill>
                </a:rPr>
                <a:t>Dike </a:t>
              </a:r>
              <a:r>
                <a:rPr lang="nb-NO" sz="900" b="1" dirty="0" err="1" smtClean="0">
                  <a:solidFill>
                    <a:srgbClr val="009900"/>
                  </a:solidFill>
                </a:rPr>
                <a:t>complex</a:t>
              </a:r>
              <a:endParaRPr lang="en-GB" sz="900" b="1" dirty="0">
                <a:solidFill>
                  <a:srgbClr val="009900"/>
                </a:solidFill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6948323" y="1295333"/>
              <a:ext cx="1032878" cy="15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400"/>
                </a:lnSpc>
              </a:pPr>
              <a:r>
                <a:rPr lang="nb-NO" sz="900" b="1" dirty="0" err="1" smtClean="0">
                  <a:solidFill>
                    <a:srgbClr val="009900"/>
                  </a:solidFill>
                </a:rPr>
                <a:t>Layered</a:t>
              </a:r>
              <a:r>
                <a:rPr lang="nb-NO" sz="900" b="1" dirty="0" smtClean="0">
                  <a:solidFill>
                    <a:srgbClr val="009900"/>
                  </a:solidFill>
                </a:rPr>
                <a:t> gabbros</a:t>
              </a:r>
              <a:endParaRPr lang="en-GB" sz="900" b="1" dirty="0">
                <a:solidFill>
                  <a:srgbClr val="00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1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692696"/>
            <a:ext cx="4938211" cy="11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>
                <a:solidFill>
                  <a:srgbClr val="3333FF"/>
                </a:solidFill>
              </a:rPr>
              <a:t>The fertile </a:t>
            </a:r>
            <a:r>
              <a:rPr lang="nb-NO" sz="1800" dirty="0" err="1" smtClean="0">
                <a:solidFill>
                  <a:srgbClr val="3333FF"/>
                </a:solidFill>
              </a:rPr>
              <a:t>veins</a:t>
            </a:r>
            <a:r>
              <a:rPr lang="nb-NO" sz="1800" dirty="0" smtClean="0">
                <a:solidFill>
                  <a:srgbClr val="3333FF"/>
                </a:solidFill>
              </a:rPr>
              <a:t> melt </a:t>
            </a:r>
            <a:r>
              <a:rPr lang="nb-NO" sz="1800" b="1" dirty="0" err="1" smtClean="0">
                <a:solidFill>
                  <a:srgbClr val="3333FF"/>
                </a:solidFill>
              </a:rPr>
              <a:t>preferentially</a:t>
            </a:r>
            <a:r>
              <a:rPr lang="nb-NO" sz="1800" dirty="0" smtClean="0">
                <a:solidFill>
                  <a:srgbClr val="3333FF"/>
                </a:solidFill>
              </a:rPr>
              <a:t>.</a:t>
            </a:r>
            <a:endParaRPr lang="nb-NO" sz="1800" dirty="0" smtClean="0">
              <a:solidFill>
                <a:srgbClr val="009900"/>
              </a:solidFill>
            </a:endParaRPr>
          </a:p>
          <a:p>
            <a:pPr>
              <a:lnSpc>
                <a:spcPts val="1500"/>
              </a:lnSpc>
            </a:pPr>
            <a:endParaRPr lang="nb-NO" sz="1800" dirty="0" smtClean="0"/>
          </a:p>
          <a:p>
            <a:r>
              <a:rPr lang="nb-NO" sz="1800" dirty="0" err="1" smtClean="0"/>
              <a:t>Which</a:t>
            </a:r>
            <a:r>
              <a:rPr lang="nb-NO" sz="1800" dirty="0" smtClean="0"/>
              <a:t> elements </a:t>
            </a:r>
            <a:r>
              <a:rPr lang="nb-NO" sz="1800" dirty="0" err="1" smtClean="0"/>
              <a:t>are</a:t>
            </a:r>
            <a:r>
              <a:rPr lang="nb-NO" sz="1800" dirty="0" smtClean="0"/>
              <a:t> </a:t>
            </a:r>
            <a:r>
              <a:rPr lang="nb-NO" sz="1800" dirty="0" err="1" smtClean="0"/>
              <a:t>enriched</a:t>
            </a:r>
            <a:r>
              <a:rPr lang="nb-NO" sz="1800" dirty="0" smtClean="0"/>
              <a:t> in </a:t>
            </a:r>
            <a:r>
              <a:rPr lang="nb-NO" sz="1800" b="1" dirty="0" err="1" smtClean="0">
                <a:solidFill>
                  <a:srgbClr val="3333FF"/>
                </a:solidFill>
              </a:rPr>
              <a:t>clinopyroxene</a:t>
            </a:r>
            <a:r>
              <a:rPr lang="nb-NO" sz="1800" dirty="0" smtClean="0">
                <a:solidFill>
                  <a:srgbClr val="3333FF"/>
                </a:solidFill>
              </a:rPr>
              <a:t> and</a:t>
            </a:r>
          </a:p>
          <a:p>
            <a:r>
              <a:rPr lang="nb-NO" sz="1800" b="1" dirty="0" smtClean="0">
                <a:solidFill>
                  <a:srgbClr val="3333FF"/>
                </a:solidFill>
              </a:rPr>
              <a:t>garnet</a:t>
            </a:r>
            <a:r>
              <a:rPr lang="nb-NO" sz="1800" dirty="0" smtClean="0"/>
              <a:t> relative to </a:t>
            </a:r>
            <a:r>
              <a:rPr lang="nb-NO" sz="1800" b="1" dirty="0" err="1" smtClean="0">
                <a:solidFill>
                  <a:srgbClr val="009900"/>
                </a:solidFill>
              </a:rPr>
              <a:t>olivine</a:t>
            </a:r>
            <a:r>
              <a:rPr lang="nb-NO" sz="1800" dirty="0" smtClean="0">
                <a:solidFill>
                  <a:srgbClr val="009900"/>
                </a:solidFill>
              </a:rPr>
              <a:t> and </a:t>
            </a:r>
            <a:r>
              <a:rPr lang="nb-NO" sz="1800" b="1" dirty="0" err="1" smtClean="0">
                <a:solidFill>
                  <a:srgbClr val="009900"/>
                </a:solidFill>
              </a:rPr>
              <a:t>orthopyroxene</a:t>
            </a:r>
            <a:r>
              <a:rPr lang="nb-NO" sz="1800" dirty="0" smtClean="0">
                <a:solidFill>
                  <a:srgbClr val="009900"/>
                </a:solidFill>
              </a:rPr>
              <a:t> </a:t>
            </a:r>
            <a:r>
              <a:rPr lang="nb-NO" sz="1800" dirty="0" smtClean="0"/>
              <a:t>?</a:t>
            </a:r>
            <a:endParaRPr lang="nb-NO" sz="1800" dirty="0"/>
          </a:p>
        </p:txBody>
      </p:sp>
      <p:grpSp>
        <p:nvGrpSpPr>
          <p:cNvPr id="2" name="Group 18"/>
          <p:cNvGrpSpPr/>
          <p:nvPr/>
        </p:nvGrpSpPr>
        <p:grpSpPr>
          <a:xfrm>
            <a:off x="5076056" y="141216"/>
            <a:ext cx="3961088" cy="4367904"/>
            <a:chOff x="2961456" y="3852001"/>
            <a:chExt cx="2593975" cy="2946400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61456" y="3852001"/>
              <a:ext cx="2593975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5212531" y="4787039"/>
              <a:ext cx="3175" cy="46037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3267844" y="4499701"/>
              <a:ext cx="1587" cy="50482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4275906" y="3923439"/>
              <a:ext cx="1588" cy="503237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7544" y="2276872"/>
            <a:ext cx="4071949" cy="1284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 smtClean="0">
                <a:solidFill>
                  <a:srgbClr val="3333FF"/>
                </a:solidFill>
              </a:rPr>
              <a:t>cpx</a:t>
            </a:r>
            <a:r>
              <a:rPr lang="nb-NO" sz="2400" b="1" dirty="0" smtClean="0">
                <a:solidFill>
                  <a:srgbClr val="3333FF"/>
                </a:solidFill>
              </a:rPr>
              <a:t>: </a:t>
            </a:r>
            <a:r>
              <a:rPr lang="nb-NO" sz="2400" dirty="0" smtClean="0">
                <a:solidFill>
                  <a:srgbClr val="3333FF"/>
                </a:solidFill>
              </a:rPr>
              <a:t>Ca, Si, Na, Al, Ti, Fe</a:t>
            </a:r>
          </a:p>
          <a:p>
            <a:endParaRPr lang="nb-NO" sz="400" dirty="0" smtClean="0">
              <a:solidFill>
                <a:srgbClr val="3333FF"/>
              </a:solidFill>
            </a:endParaRPr>
          </a:p>
          <a:p>
            <a:r>
              <a:rPr lang="nb-NO" sz="2400" b="1" dirty="0" smtClean="0">
                <a:solidFill>
                  <a:srgbClr val="3333FF"/>
                </a:solidFill>
              </a:rPr>
              <a:t>ga:  </a:t>
            </a:r>
            <a:r>
              <a:rPr lang="nb-NO" sz="2400" dirty="0" smtClean="0">
                <a:solidFill>
                  <a:srgbClr val="3333FF"/>
                </a:solidFill>
              </a:rPr>
              <a:t>Al, Ca, Si, Fe</a:t>
            </a:r>
            <a:endParaRPr lang="nb-NO" sz="2400" dirty="0">
              <a:solidFill>
                <a:srgbClr val="3333FF"/>
              </a:solidFill>
            </a:endParaRPr>
          </a:p>
          <a:p>
            <a:pPr>
              <a:lnSpc>
                <a:spcPts val="900"/>
              </a:lnSpc>
            </a:pPr>
            <a:r>
              <a:rPr lang="nb-NO" sz="2400" dirty="0" smtClean="0">
                <a:solidFill>
                  <a:srgbClr val="3333FF"/>
                </a:solidFill>
              </a:rPr>
              <a:t> </a:t>
            </a:r>
            <a:endParaRPr lang="nb-NO" sz="800" dirty="0" smtClean="0">
              <a:solidFill>
                <a:srgbClr val="3333FF"/>
              </a:solidFill>
            </a:endParaRPr>
          </a:p>
          <a:p>
            <a:r>
              <a:rPr lang="nb-NO" dirty="0" smtClean="0">
                <a:solidFill>
                  <a:srgbClr val="3333FF"/>
                </a:solidFill>
              </a:rPr>
              <a:t>        + most trace elements (</a:t>
            </a:r>
            <a:r>
              <a:rPr lang="nb-NO" dirty="0" err="1" smtClean="0">
                <a:solidFill>
                  <a:srgbClr val="3333FF"/>
                </a:solidFill>
              </a:rPr>
              <a:t>LILE</a:t>
            </a:r>
            <a:r>
              <a:rPr lang="nb-NO" dirty="0" smtClean="0">
                <a:solidFill>
                  <a:srgbClr val="3333FF"/>
                </a:solidFill>
              </a:rPr>
              <a:t>, </a:t>
            </a:r>
            <a:r>
              <a:rPr lang="nb-NO" dirty="0" err="1" smtClean="0">
                <a:solidFill>
                  <a:srgbClr val="3333FF"/>
                </a:solidFill>
              </a:rPr>
              <a:t>LREE</a:t>
            </a:r>
            <a:r>
              <a:rPr lang="nb-NO" dirty="0" smtClean="0">
                <a:solidFill>
                  <a:srgbClr val="3333FF"/>
                </a:solidFill>
              </a:rPr>
              <a:t>)</a:t>
            </a:r>
            <a:endParaRPr lang="nb-NO" dirty="0">
              <a:solidFill>
                <a:srgbClr val="3333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4149080"/>
            <a:ext cx="1664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009900"/>
                </a:solidFill>
              </a:rPr>
              <a:t>ol, </a:t>
            </a:r>
            <a:r>
              <a:rPr lang="nb-NO" sz="2400" b="1" dirty="0" err="1" smtClean="0">
                <a:solidFill>
                  <a:srgbClr val="009900"/>
                </a:solidFill>
              </a:rPr>
              <a:t>opx</a:t>
            </a:r>
            <a:r>
              <a:rPr lang="nb-NO" sz="2400" b="1" dirty="0" smtClean="0">
                <a:solidFill>
                  <a:srgbClr val="009900"/>
                </a:solidFill>
              </a:rPr>
              <a:t>:</a:t>
            </a:r>
            <a:r>
              <a:rPr lang="nb-NO" sz="2400" dirty="0" smtClean="0">
                <a:solidFill>
                  <a:srgbClr val="009900"/>
                </a:solidFill>
              </a:rPr>
              <a:t> Mg</a:t>
            </a:r>
          </a:p>
          <a:p>
            <a:r>
              <a:rPr lang="nb-NO" sz="2400" dirty="0" smtClean="0">
                <a:solidFill>
                  <a:srgbClr val="009900"/>
                </a:solidFill>
              </a:rPr>
              <a:t>   </a:t>
            </a:r>
            <a:r>
              <a:rPr lang="nb-NO" dirty="0" smtClean="0">
                <a:solidFill>
                  <a:srgbClr val="009900"/>
                </a:solidFill>
              </a:rPr>
              <a:t>+ Ni, </a:t>
            </a:r>
            <a:r>
              <a:rPr lang="nb-NO" dirty="0" err="1" smtClean="0">
                <a:solidFill>
                  <a:srgbClr val="009900"/>
                </a:solidFill>
              </a:rPr>
              <a:t>Cr</a:t>
            </a:r>
            <a:r>
              <a:rPr lang="nb-NO" dirty="0" smtClean="0">
                <a:solidFill>
                  <a:srgbClr val="009900"/>
                </a:solidFill>
              </a:rPr>
              <a:t>, V </a:t>
            </a:r>
            <a:endParaRPr lang="nb-NO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3"/>
          <p:cNvSpPr>
            <a:spLocks/>
          </p:cNvSpPr>
          <p:nvPr/>
        </p:nvSpPr>
        <p:spPr bwMode="auto">
          <a:xfrm>
            <a:off x="3865585" y="3007352"/>
            <a:ext cx="3897313" cy="3462337"/>
          </a:xfrm>
          <a:custGeom>
            <a:avLst/>
            <a:gdLst>
              <a:gd name="T0" fmla="*/ 1928813 w 2455"/>
              <a:gd name="T1" fmla="*/ 0 h 2181"/>
              <a:gd name="T2" fmla="*/ 0 w 2455"/>
              <a:gd name="T3" fmla="*/ 3460750 h 2181"/>
              <a:gd name="T4" fmla="*/ 3895726 w 2455"/>
              <a:gd name="T5" fmla="*/ 3460750 h 2181"/>
              <a:gd name="T6" fmla="*/ 1928813 w 2455"/>
              <a:gd name="T7" fmla="*/ 0 h 2181"/>
              <a:gd name="T8" fmla="*/ 0 60000 65536"/>
              <a:gd name="T9" fmla="*/ 0 60000 65536"/>
              <a:gd name="T10" fmla="*/ 0 60000 65536"/>
              <a:gd name="T11" fmla="*/ 0 60000 65536"/>
              <a:gd name="T12" fmla="*/ 0 w 2455"/>
              <a:gd name="T13" fmla="*/ 0 h 2181"/>
              <a:gd name="T14" fmla="*/ 2455 w 2455"/>
              <a:gd name="T15" fmla="*/ 2181 h 21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5" h="2181">
                <a:moveTo>
                  <a:pt x="1215" y="0"/>
                </a:moveTo>
                <a:lnTo>
                  <a:pt x="0" y="2180"/>
                </a:lnTo>
                <a:lnTo>
                  <a:pt x="2454" y="2180"/>
                </a:lnTo>
                <a:lnTo>
                  <a:pt x="1215" y="0"/>
                </a:lnTo>
              </a:path>
            </a:pathLst>
          </a:custGeom>
          <a:solidFill>
            <a:srgbClr val="FFC08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auto">
          <a:xfrm>
            <a:off x="4741885" y="3397877"/>
            <a:ext cx="2079625" cy="1817687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>
              <a:solidFill>
                <a:srgbClr val="002060"/>
              </a:solidFill>
            </a:endParaRPr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3860823" y="3001002"/>
            <a:ext cx="3906837" cy="3473450"/>
          </a:xfrm>
          <a:custGeom>
            <a:avLst/>
            <a:gdLst>
              <a:gd name="T0" fmla="*/ 1938337 w 2461"/>
              <a:gd name="T1" fmla="*/ 0 h 2188"/>
              <a:gd name="T2" fmla="*/ 1930400 w 2461"/>
              <a:gd name="T3" fmla="*/ 0 h 2188"/>
              <a:gd name="T4" fmla="*/ 0 w 2461"/>
              <a:gd name="T5" fmla="*/ 3460750 h 2188"/>
              <a:gd name="T6" fmla="*/ 0 w 2461"/>
              <a:gd name="T7" fmla="*/ 3471863 h 2188"/>
              <a:gd name="T8" fmla="*/ 3905250 w 2461"/>
              <a:gd name="T9" fmla="*/ 3471863 h 2188"/>
              <a:gd name="T10" fmla="*/ 3905250 w 2461"/>
              <a:gd name="T11" fmla="*/ 3460750 h 2188"/>
              <a:gd name="T12" fmla="*/ 1938337 w 2461"/>
              <a:gd name="T13" fmla="*/ 0 h 2188"/>
              <a:gd name="T14" fmla="*/ 1930400 w 2461"/>
              <a:gd name="T15" fmla="*/ 9525 h 2188"/>
              <a:gd name="T16" fmla="*/ 3894137 w 2461"/>
              <a:gd name="T17" fmla="*/ 3471863 h 2188"/>
              <a:gd name="T18" fmla="*/ 3898900 w 2461"/>
              <a:gd name="T19" fmla="*/ 3460750 h 2188"/>
              <a:gd name="T20" fmla="*/ 4762 w 2461"/>
              <a:gd name="T21" fmla="*/ 3460750 h 2188"/>
              <a:gd name="T22" fmla="*/ 9525 w 2461"/>
              <a:gd name="T23" fmla="*/ 3471863 h 2188"/>
              <a:gd name="T24" fmla="*/ 1938337 w 2461"/>
              <a:gd name="T25" fmla="*/ 9525 h 2188"/>
              <a:gd name="T26" fmla="*/ 1930400 w 2461"/>
              <a:gd name="T27" fmla="*/ 9525 h 2188"/>
              <a:gd name="T28" fmla="*/ 1938337 w 2461"/>
              <a:gd name="T29" fmla="*/ 0 h 21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61"/>
              <a:gd name="T46" fmla="*/ 0 h 2188"/>
              <a:gd name="T47" fmla="*/ 2461 w 2461"/>
              <a:gd name="T48" fmla="*/ 2188 h 21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61" h="2188">
                <a:moveTo>
                  <a:pt x="1221" y="0"/>
                </a:moveTo>
                <a:lnTo>
                  <a:pt x="1216" y="0"/>
                </a:lnTo>
                <a:lnTo>
                  <a:pt x="0" y="2180"/>
                </a:lnTo>
                <a:lnTo>
                  <a:pt x="0" y="2187"/>
                </a:lnTo>
                <a:lnTo>
                  <a:pt x="2460" y="2187"/>
                </a:lnTo>
                <a:lnTo>
                  <a:pt x="2460" y="2180"/>
                </a:lnTo>
                <a:lnTo>
                  <a:pt x="1221" y="0"/>
                </a:lnTo>
                <a:lnTo>
                  <a:pt x="1216" y="6"/>
                </a:lnTo>
                <a:lnTo>
                  <a:pt x="2453" y="2187"/>
                </a:lnTo>
                <a:lnTo>
                  <a:pt x="2456" y="2180"/>
                </a:lnTo>
                <a:lnTo>
                  <a:pt x="3" y="2180"/>
                </a:lnTo>
                <a:lnTo>
                  <a:pt x="6" y="2187"/>
                </a:lnTo>
                <a:lnTo>
                  <a:pt x="1221" y="6"/>
                </a:lnTo>
                <a:lnTo>
                  <a:pt x="1216" y="6"/>
                </a:lnTo>
                <a:lnTo>
                  <a:pt x="1221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4" name="Freeform 6"/>
          <p:cNvSpPr>
            <a:spLocks/>
          </p:cNvSpPr>
          <p:nvPr/>
        </p:nvSpPr>
        <p:spPr bwMode="auto">
          <a:xfrm>
            <a:off x="4151335" y="6282364"/>
            <a:ext cx="3308350" cy="42863"/>
          </a:xfrm>
          <a:custGeom>
            <a:avLst/>
            <a:gdLst>
              <a:gd name="T0" fmla="*/ 4762 w 2084"/>
              <a:gd name="T1" fmla="*/ 0 h 27"/>
              <a:gd name="T2" fmla="*/ 0 w 2084"/>
              <a:gd name="T3" fmla="*/ 0 h 27"/>
              <a:gd name="T4" fmla="*/ 0 w 2084"/>
              <a:gd name="T5" fmla="*/ 23813 h 27"/>
              <a:gd name="T6" fmla="*/ 4762 w 2084"/>
              <a:gd name="T7" fmla="*/ 23813 h 27"/>
              <a:gd name="T8" fmla="*/ 3300413 w 2084"/>
              <a:gd name="T9" fmla="*/ 41275 h 27"/>
              <a:gd name="T10" fmla="*/ 3306763 w 2084"/>
              <a:gd name="T11" fmla="*/ 41275 h 27"/>
              <a:gd name="T12" fmla="*/ 3306763 w 2084"/>
              <a:gd name="T13" fmla="*/ 15875 h 27"/>
              <a:gd name="T14" fmla="*/ 3300413 w 2084"/>
              <a:gd name="T15" fmla="*/ 15875 h 27"/>
              <a:gd name="T16" fmla="*/ 4762 w 2084"/>
              <a:gd name="T17" fmla="*/ 0 h 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4"/>
              <a:gd name="T28" fmla="*/ 0 h 27"/>
              <a:gd name="T29" fmla="*/ 2084 w 2084"/>
              <a:gd name="T30" fmla="*/ 27 h 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4" h="27">
                <a:moveTo>
                  <a:pt x="3" y="0"/>
                </a:moveTo>
                <a:lnTo>
                  <a:pt x="0" y="0"/>
                </a:lnTo>
                <a:lnTo>
                  <a:pt x="0" y="15"/>
                </a:lnTo>
                <a:lnTo>
                  <a:pt x="3" y="15"/>
                </a:lnTo>
                <a:lnTo>
                  <a:pt x="2079" y="26"/>
                </a:lnTo>
                <a:lnTo>
                  <a:pt x="2083" y="26"/>
                </a:lnTo>
                <a:lnTo>
                  <a:pt x="2083" y="10"/>
                </a:lnTo>
                <a:lnTo>
                  <a:pt x="2079" y="1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5" name="Freeform 7"/>
          <p:cNvSpPr>
            <a:spLocks/>
          </p:cNvSpPr>
          <p:nvPr/>
        </p:nvSpPr>
        <p:spPr bwMode="auto">
          <a:xfrm>
            <a:off x="7370785" y="6104564"/>
            <a:ext cx="185738" cy="369888"/>
          </a:xfrm>
          <a:custGeom>
            <a:avLst/>
            <a:gdLst>
              <a:gd name="T0" fmla="*/ 184150 w 117"/>
              <a:gd name="T1" fmla="*/ 4763 h 233"/>
              <a:gd name="T2" fmla="*/ 184150 w 117"/>
              <a:gd name="T3" fmla="*/ 0 h 233"/>
              <a:gd name="T4" fmla="*/ 173038 w 117"/>
              <a:gd name="T5" fmla="*/ 0 h 233"/>
              <a:gd name="T6" fmla="*/ 173038 w 117"/>
              <a:gd name="T7" fmla="*/ 4763 h 233"/>
              <a:gd name="T8" fmla="*/ 0 w 117"/>
              <a:gd name="T9" fmla="*/ 361950 h 233"/>
              <a:gd name="T10" fmla="*/ 0 w 117"/>
              <a:gd name="T11" fmla="*/ 368300 h 233"/>
              <a:gd name="T12" fmla="*/ 6350 w 117"/>
              <a:gd name="T13" fmla="*/ 368300 h 233"/>
              <a:gd name="T14" fmla="*/ 6350 w 117"/>
              <a:gd name="T15" fmla="*/ 361950 h 233"/>
              <a:gd name="T16" fmla="*/ 184150 w 117"/>
              <a:gd name="T17" fmla="*/ 4763 h 2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233"/>
              <a:gd name="T29" fmla="*/ 117 w 117"/>
              <a:gd name="T30" fmla="*/ 233 h 2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233">
                <a:moveTo>
                  <a:pt x="116" y="3"/>
                </a:moveTo>
                <a:lnTo>
                  <a:pt x="116" y="0"/>
                </a:lnTo>
                <a:lnTo>
                  <a:pt x="109" y="0"/>
                </a:lnTo>
                <a:lnTo>
                  <a:pt x="109" y="3"/>
                </a:lnTo>
                <a:lnTo>
                  <a:pt x="0" y="228"/>
                </a:lnTo>
                <a:lnTo>
                  <a:pt x="0" y="232"/>
                </a:lnTo>
                <a:lnTo>
                  <a:pt x="4" y="232"/>
                </a:lnTo>
                <a:lnTo>
                  <a:pt x="4" y="228"/>
                </a:lnTo>
                <a:lnTo>
                  <a:pt x="116" y="3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6" name="Freeform 8"/>
          <p:cNvSpPr>
            <a:spLocks/>
          </p:cNvSpPr>
          <p:nvPr/>
        </p:nvSpPr>
        <p:spPr bwMode="auto">
          <a:xfrm>
            <a:off x="4057673" y="6115677"/>
            <a:ext cx="184150" cy="354012"/>
          </a:xfrm>
          <a:custGeom>
            <a:avLst/>
            <a:gdLst>
              <a:gd name="T0" fmla="*/ 9525 w 116"/>
              <a:gd name="T1" fmla="*/ 1587 h 223"/>
              <a:gd name="T2" fmla="*/ 9525 w 116"/>
              <a:gd name="T3" fmla="*/ 0 h 223"/>
              <a:gd name="T4" fmla="*/ 0 w 116"/>
              <a:gd name="T5" fmla="*/ 0 h 223"/>
              <a:gd name="T6" fmla="*/ 0 w 116"/>
              <a:gd name="T7" fmla="*/ 1587 h 223"/>
              <a:gd name="T8" fmla="*/ 171450 w 116"/>
              <a:gd name="T9" fmla="*/ 346075 h 223"/>
              <a:gd name="T10" fmla="*/ 171450 w 116"/>
              <a:gd name="T11" fmla="*/ 352425 h 223"/>
              <a:gd name="T12" fmla="*/ 182563 w 116"/>
              <a:gd name="T13" fmla="*/ 352425 h 223"/>
              <a:gd name="T14" fmla="*/ 182563 w 116"/>
              <a:gd name="T15" fmla="*/ 346075 h 223"/>
              <a:gd name="T16" fmla="*/ 9525 w 116"/>
              <a:gd name="T17" fmla="*/ 1587 h 2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223"/>
              <a:gd name="T29" fmla="*/ 116 w 116"/>
              <a:gd name="T30" fmla="*/ 223 h 2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223">
                <a:moveTo>
                  <a:pt x="6" y="1"/>
                </a:moveTo>
                <a:lnTo>
                  <a:pt x="6" y="0"/>
                </a:lnTo>
                <a:lnTo>
                  <a:pt x="0" y="0"/>
                </a:lnTo>
                <a:lnTo>
                  <a:pt x="0" y="1"/>
                </a:lnTo>
                <a:lnTo>
                  <a:pt x="108" y="218"/>
                </a:lnTo>
                <a:lnTo>
                  <a:pt x="108" y="222"/>
                </a:lnTo>
                <a:lnTo>
                  <a:pt x="115" y="222"/>
                </a:lnTo>
                <a:lnTo>
                  <a:pt x="115" y="218"/>
                </a:lnTo>
                <a:lnTo>
                  <a:pt x="6" y="1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7" name="Freeform 9"/>
          <p:cNvSpPr>
            <a:spLocks/>
          </p:cNvSpPr>
          <p:nvPr/>
        </p:nvSpPr>
        <p:spPr bwMode="auto">
          <a:xfrm>
            <a:off x="4138635" y="3401052"/>
            <a:ext cx="1655763" cy="2890837"/>
          </a:xfrm>
          <a:custGeom>
            <a:avLst/>
            <a:gdLst>
              <a:gd name="T0" fmla="*/ 1654176 w 1043"/>
              <a:gd name="T1" fmla="*/ 9525 h 1821"/>
              <a:gd name="T2" fmla="*/ 1654176 w 1043"/>
              <a:gd name="T3" fmla="*/ 0 h 1821"/>
              <a:gd name="T4" fmla="*/ 1643063 w 1043"/>
              <a:gd name="T5" fmla="*/ 0 h 1821"/>
              <a:gd name="T6" fmla="*/ 0 w 1043"/>
              <a:gd name="T7" fmla="*/ 2881312 h 1821"/>
              <a:gd name="T8" fmla="*/ 0 w 1043"/>
              <a:gd name="T9" fmla="*/ 2889250 h 1821"/>
              <a:gd name="T10" fmla="*/ 9525 w 1043"/>
              <a:gd name="T11" fmla="*/ 2889250 h 1821"/>
              <a:gd name="T12" fmla="*/ 1654176 w 1043"/>
              <a:gd name="T13" fmla="*/ 9525 h 18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3"/>
              <a:gd name="T22" fmla="*/ 0 h 1821"/>
              <a:gd name="T23" fmla="*/ 1043 w 1043"/>
              <a:gd name="T24" fmla="*/ 1821 h 18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3" h="1821">
                <a:moveTo>
                  <a:pt x="1042" y="6"/>
                </a:moveTo>
                <a:lnTo>
                  <a:pt x="1042" y="0"/>
                </a:lnTo>
                <a:lnTo>
                  <a:pt x="1035" y="0"/>
                </a:lnTo>
                <a:lnTo>
                  <a:pt x="0" y="1815"/>
                </a:lnTo>
                <a:lnTo>
                  <a:pt x="0" y="1820"/>
                </a:lnTo>
                <a:lnTo>
                  <a:pt x="6" y="1820"/>
                </a:lnTo>
                <a:lnTo>
                  <a:pt x="1042" y="6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8" name="Freeform 10"/>
          <p:cNvSpPr>
            <a:spLocks/>
          </p:cNvSpPr>
          <p:nvPr/>
        </p:nvSpPr>
        <p:spPr bwMode="auto">
          <a:xfrm>
            <a:off x="5788048" y="3396289"/>
            <a:ext cx="1674812" cy="2900363"/>
          </a:xfrm>
          <a:custGeom>
            <a:avLst/>
            <a:gdLst>
              <a:gd name="T0" fmla="*/ 6350 w 1055"/>
              <a:gd name="T1" fmla="*/ 0 h 1827"/>
              <a:gd name="T2" fmla="*/ 0 w 1055"/>
              <a:gd name="T3" fmla="*/ 0 h 1827"/>
              <a:gd name="T4" fmla="*/ 0 w 1055"/>
              <a:gd name="T5" fmla="*/ 9525 h 1827"/>
              <a:gd name="T6" fmla="*/ 1662112 w 1055"/>
              <a:gd name="T7" fmla="*/ 2898776 h 1827"/>
              <a:gd name="T8" fmla="*/ 1673225 w 1055"/>
              <a:gd name="T9" fmla="*/ 2898776 h 1827"/>
              <a:gd name="T10" fmla="*/ 1673225 w 1055"/>
              <a:gd name="T11" fmla="*/ 2890838 h 1827"/>
              <a:gd name="T12" fmla="*/ 6350 w 1055"/>
              <a:gd name="T13" fmla="*/ 0 h 18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5"/>
              <a:gd name="T22" fmla="*/ 0 h 1827"/>
              <a:gd name="T23" fmla="*/ 1055 w 1055"/>
              <a:gd name="T24" fmla="*/ 1827 h 18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5" h="1827">
                <a:moveTo>
                  <a:pt x="4" y="0"/>
                </a:moveTo>
                <a:lnTo>
                  <a:pt x="0" y="0"/>
                </a:lnTo>
                <a:lnTo>
                  <a:pt x="0" y="6"/>
                </a:lnTo>
                <a:lnTo>
                  <a:pt x="1047" y="1826"/>
                </a:lnTo>
                <a:lnTo>
                  <a:pt x="1054" y="1826"/>
                </a:lnTo>
                <a:lnTo>
                  <a:pt x="1054" y="1821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>
            <a:off x="5748360" y="3194677"/>
            <a:ext cx="407988" cy="93662"/>
          </a:xfrm>
          <a:prstGeom prst="line">
            <a:avLst/>
          </a:prstGeom>
          <a:noFill/>
          <a:ln w="12700">
            <a:solidFill>
              <a:srgbClr val="FF66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>
            <a:off x="3911623" y="5945814"/>
            <a:ext cx="114300" cy="390525"/>
          </a:xfrm>
          <a:prstGeom prst="line">
            <a:avLst/>
          </a:prstGeom>
          <a:noFill/>
          <a:ln w="12700">
            <a:solidFill>
              <a:srgbClr val="FF66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" name="Rectangle 13"/>
          <p:cNvSpPr>
            <a:spLocks noChangeArrowheads="1"/>
          </p:cNvSpPr>
          <p:nvPr/>
        </p:nvSpPr>
        <p:spPr bwMode="auto">
          <a:xfrm>
            <a:off x="5308623" y="2615239"/>
            <a:ext cx="871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</a:rPr>
              <a:t>Olivine</a:t>
            </a:r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7346973" y="6510964"/>
            <a:ext cx="1595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</a:rPr>
              <a:t>Clinopyroxene</a:t>
            </a:r>
          </a:p>
        </p:txBody>
      </p:sp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3095648" y="6485564"/>
            <a:ext cx="1641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</a:rPr>
              <a:t>Orthopyroxene</a:t>
            </a: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5245123" y="4382127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 dirty="0" err="1">
                <a:solidFill>
                  <a:srgbClr val="3333FF"/>
                </a:solidFill>
                <a:latin typeface="Arial" pitchFamily="34" charset="0"/>
              </a:rPr>
              <a:t>Lherzolite</a:t>
            </a:r>
            <a:endParaRPr lang="en-US" sz="1600" b="1" dirty="0">
              <a:solidFill>
                <a:srgbClr val="3333FF"/>
              </a:solidFill>
              <a:latin typeface="Arial" pitchFamily="34" charset="0"/>
            </a:endParaRPr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auto">
          <a:xfrm rot="-3675000">
            <a:off x="4510110" y="4415464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  <a:latin typeface="Arial" pitchFamily="34" charset="0"/>
              </a:rPr>
              <a:t>Harzburgite</a:t>
            </a:r>
          </a:p>
        </p:txBody>
      </p:sp>
      <p:sp>
        <p:nvSpPr>
          <p:cNvPr id="66" name="Rectangle 18"/>
          <p:cNvSpPr>
            <a:spLocks noChangeArrowheads="1"/>
          </p:cNvSpPr>
          <p:nvPr/>
        </p:nvSpPr>
        <p:spPr bwMode="auto">
          <a:xfrm rot="3536250">
            <a:off x="6026173" y="4178927"/>
            <a:ext cx="7921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  <a:latin typeface="Arial" pitchFamily="34" charset="0"/>
              </a:rPr>
              <a:t>Wehrlite</a:t>
            </a: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5314973" y="6247439"/>
            <a:ext cx="968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  <a:latin typeface="Arial" pitchFamily="34" charset="0"/>
              </a:rPr>
              <a:t>Websterite</a:t>
            </a:r>
          </a:p>
        </p:txBody>
      </p:sp>
      <p:sp>
        <p:nvSpPr>
          <p:cNvPr id="68" name="Rectangle 20"/>
          <p:cNvSpPr>
            <a:spLocks noChangeArrowheads="1"/>
          </p:cNvSpPr>
          <p:nvPr/>
        </p:nvSpPr>
        <p:spPr bwMode="auto">
          <a:xfrm>
            <a:off x="2743223" y="5637839"/>
            <a:ext cx="13827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  <a:latin typeface="Arial" pitchFamily="34" charset="0"/>
              </a:rPr>
              <a:t>Orthopyroxenite</a:t>
            </a:r>
          </a:p>
        </p:txBody>
      </p:sp>
      <p:sp>
        <p:nvSpPr>
          <p:cNvPr id="69" name="Rectangle 21"/>
          <p:cNvSpPr>
            <a:spLocks noChangeArrowheads="1"/>
          </p:cNvSpPr>
          <p:nvPr/>
        </p:nvSpPr>
        <p:spPr bwMode="auto">
          <a:xfrm>
            <a:off x="5954735" y="6426827"/>
            <a:ext cx="1349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  <a:latin typeface="Arial" pitchFamily="34" charset="0"/>
              </a:rPr>
              <a:t>Clinopyroxenite</a:t>
            </a: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4962548" y="5563227"/>
            <a:ext cx="15271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  <a:latin typeface="Arial" pitchFamily="34" charset="0"/>
              </a:rPr>
              <a:t>Olivine Websterite</a:t>
            </a: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7635898" y="3845552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</a:rPr>
              <a:t>Peridotites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7681935" y="5515602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</a:rPr>
              <a:t>Pyroxenites</a:t>
            </a:r>
          </a:p>
        </p:txBody>
      </p:sp>
      <p:sp>
        <p:nvSpPr>
          <p:cNvPr id="73" name="Line 25"/>
          <p:cNvSpPr>
            <a:spLocks noChangeShapeType="1"/>
          </p:cNvSpPr>
          <p:nvPr/>
        </p:nvSpPr>
        <p:spPr bwMode="auto">
          <a:xfrm>
            <a:off x="5897585" y="3001002"/>
            <a:ext cx="3201988" cy="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74" name="Line 26"/>
          <p:cNvSpPr>
            <a:spLocks noChangeShapeType="1"/>
          </p:cNvSpPr>
          <p:nvPr/>
        </p:nvSpPr>
        <p:spPr bwMode="auto">
          <a:xfrm>
            <a:off x="7165998" y="5215564"/>
            <a:ext cx="1970087" cy="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 flipV="1">
            <a:off x="7824810" y="6460164"/>
            <a:ext cx="1316038" cy="3175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76" name="Line 28"/>
          <p:cNvSpPr>
            <a:spLocks noChangeShapeType="1"/>
          </p:cNvSpPr>
          <p:nvPr/>
        </p:nvSpPr>
        <p:spPr bwMode="auto">
          <a:xfrm>
            <a:off x="8343923" y="5220327"/>
            <a:ext cx="0" cy="395287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8316935" y="5220327"/>
            <a:ext cx="63500" cy="66675"/>
          </a:xfrm>
          <a:custGeom>
            <a:avLst/>
            <a:gdLst>
              <a:gd name="T0" fmla="*/ 61913 w 40"/>
              <a:gd name="T1" fmla="*/ 65088 h 42"/>
              <a:gd name="T2" fmla="*/ 26988 w 40"/>
              <a:gd name="T3" fmla="*/ 0 h 42"/>
              <a:gd name="T4" fmla="*/ 0 w 40"/>
              <a:gd name="T5" fmla="*/ 65088 h 42"/>
              <a:gd name="T6" fmla="*/ 26988 w 40"/>
              <a:gd name="T7" fmla="*/ 30163 h 42"/>
              <a:gd name="T8" fmla="*/ 61913 w 40"/>
              <a:gd name="T9" fmla="*/ 65088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2"/>
              <a:gd name="T17" fmla="*/ 40 w 40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2">
                <a:moveTo>
                  <a:pt x="39" y="41"/>
                </a:moveTo>
                <a:lnTo>
                  <a:pt x="17" y="0"/>
                </a:lnTo>
                <a:lnTo>
                  <a:pt x="0" y="41"/>
                </a:lnTo>
                <a:lnTo>
                  <a:pt x="17" y="19"/>
                </a:lnTo>
                <a:lnTo>
                  <a:pt x="39" y="41"/>
                </a:lnTo>
              </a:path>
            </a:pathLst>
          </a:custGeom>
          <a:solidFill>
            <a:srgbClr val="002060"/>
          </a:solidFill>
          <a:ln w="12700" cap="rnd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78" name="Line 30"/>
          <p:cNvSpPr>
            <a:spLocks noChangeShapeType="1"/>
          </p:cNvSpPr>
          <p:nvPr/>
        </p:nvSpPr>
        <p:spPr bwMode="auto">
          <a:xfrm>
            <a:off x="8343923" y="5777539"/>
            <a:ext cx="0" cy="682625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79" name="Freeform 31"/>
          <p:cNvSpPr>
            <a:spLocks/>
          </p:cNvSpPr>
          <p:nvPr/>
        </p:nvSpPr>
        <p:spPr bwMode="auto">
          <a:xfrm>
            <a:off x="8316935" y="6396664"/>
            <a:ext cx="63500" cy="65088"/>
          </a:xfrm>
          <a:custGeom>
            <a:avLst/>
            <a:gdLst>
              <a:gd name="T0" fmla="*/ 61913 w 40"/>
              <a:gd name="T1" fmla="*/ 0 h 41"/>
              <a:gd name="T2" fmla="*/ 26988 w 40"/>
              <a:gd name="T3" fmla="*/ 63500 h 41"/>
              <a:gd name="T4" fmla="*/ 0 w 40"/>
              <a:gd name="T5" fmla="*/ 0 h 41"/>
              <a:gd name="T6" fmla="*/ 26988 w 40"/>
              <a:gd name="T7" fmla="*/ 31750 h 41"/>
              <a:gd name="T8" fmla="*/ 61913 w 40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1"/>
              <a:gd name="T17" fmla="*/ 40 w 40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1">
                <a:moveTo>
                  <a:pt x="39" y="0"/>
                </a:moveTo>
                <a:lnTo>
                  <a:pt x="17" y="40"/>
                </a:lnTo>
                <a:lnTo>
                  <a:pt x="0" y="0"/>
                </a:lnTo>
                <a:lnTo>
                  <a:pt x="17" y="20"/>
                </a:lnTo>
                <a:lnTo>
                  <a:pt x="39" y="0"/>
                </a:lnTo>
              </a:path>
            </a:pathLst>
          </a:custGeom>
          <a:solidFill>
            <a:srgbClr val="002060"/>
          </a:solidFill>
          <a:ln w="12700" cap="rnd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80" name="Line 32"/>
          <p:cNvSpPr>
            <a:spLocks noChangeShapeType="1"/>
          </p:cNvSpPr>
          <p:nvPr/>
        </p:nvSpPr>
        <p:spPr bwMode="auto">
          <a:xfrm>
            <a:off x="8343923" y="4124952"/>
            <a:ext cx="0" cy="1095375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81" name="Freeform 33"/>
          <p:cNvSpPr>
            <a:spLocks/>
          </p:cNvSpPr>
          <p:nvPr/>
        </p:nvSpPr>
        <p:spPr bwMode="auto">
          <a:xfrm>
            <a:off x="8316935" y="5156827"/>
            <a:ext cx="63500" cy="65087"/>
          </a:xfrm>
          <a:custGeom>
            <a:avLst/>
            <a:gdLst>
              <a:gd name="T0" fmla="*/ 61913 w 40"/>
              <a:gd name="T1" fmla="*/ 0 h 41"/>
              <a:gd name="T2" fmla="*/ 26988 w 40"/>
              <a:gd name="T3" fmla="*/ 63500 h 41"/>
              <a:gd name="T4" fmla="*/ 0 w 40"/>
              <a:gd name="T5" fmla="*/ 0 h 41"/>
              <a:gd name="T6" fmla="*/ 26988 w 40"/>
              <a:gd name="T7" fmla="*/ 30162 h 41"/>
              <a:gd name="T8" fmla="*/ 61913 w 40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1"/>
              <a:gd name="T17" fmla="*/ 40 w 40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1">
                <a:moveTo>
                  <a:pt x="39" y="0"/>
                </a:moveTo>
                <a:lnTo>
                  <a:pt x="17" y="40"/>
                </a:lnTo>
                <a:lnTo>
                  <a:pt x="0" y="0"/>
                </a:lnTo>
                <a:lnTo>
                  <a:pt x="17" y="19"/>
                </a:lnTo>
                <a:lnTo>
                  <a:pt x="39" y="0"/>
                </a:lnTo>
              </a:path>
            </a:pathLst>
          </a:custGeom>
          <a:solidFill>
            <a:srgbClr val="002060"/>
          </a:solidFill>
          <a:ln w="12700" cap="rnd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82" name="Line 34"/>
          <p:cNvSpPr>
            <a:spLocks noChangeShapeType="1"/>
          </p:cNvSpPr>
          <p:nvPr/>
        </p:nvSpPr>
        <p:spPr bwMode="auto">
          <a:xfrm>
            <a:off x="8347098" y="3007352"/>
            <a:ext cx="0" cy="885825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83" name="Freeform 35"/>
          <p:cNvSpPr>
            <a:spLocks/>
          </p:cNvSpPr>
          <p:nvPr/>
        </p:nvSpPr>
        <p:spPr bwMode="auto">
          <a:xfrm>
            <a:off x="8321698" y="3007352"/>
            <a:ext cx="63500" cy="65087"/>
          </a:xfrm>
          <a:custGeom>
            <a:avLst/>
            <a:gdLst>
              <a:gd name="T0" fmla="*/ 61913 w 40"/>
              <a:gd name="T1" fmla="*/ 63500 h 41"/>
              <a:gd name="T2" fmla="*/ 26988 w 40"/>
              <a:gd name="T3" fmla="*/ 0 h 41"/>
              <a:gd name="T4" fmla="*/ 0 w 40"/>
              <a:gd name="T5" fmla="*/ 63500 h 41"/>
              <a:gd name="T6" fmla="*/ 26988 w 40"/>
              <a:gd name="T7" fmla="*/ 26987 h 41"/>
              <a:gd name="T8" fmla="*/ 61913 w 40"/>
              <a:gd name="T9" fmla="*/ 6350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1"/>
              <a:gd name="T17" fmla="*/ 40 w 40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1">
                <a:moveTo>
                  <a:pt x="39" y="40"/>
                </a:moveTo>
                <a:lnTo>
                  <a:pt x="17" y="0"/>
                </a:lnTo>
                <a:lnTo>
                  <a:pt x="0" y="40"/>
                </a:lnTo>
                <a:lnTo>
                  <a:pt x="17" y="17"/>
                </a:lnTo>
                <a:lnTo>
                  <a:pt x="39" y="40"/>
                </a:lnTo>
              </a:path>
            </a:pathLst>
          </a:custGeom>
          <a:solidFill>
            <a:srgbClr val="002060"/>
          </a:solidFill>
          <a:ln w="12700" cap="rnd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5254648" y="3258177"/>
            <a:ext cx="314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900" b="1">
                <a:solidFill>
                  <a:srgbClr val="002060"/>
                </a:solidFill>
                <a:latin typeface="Arial" pitchFamily="34" charset="0"/>
              </a:rPr>
              <a:t>90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4241823" y="5077452"/>
            <a:ext cx="314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900" b="1">
                <a:solidFill>
                  <a:srgbClr val="002060"/>
                </a:solidFill>
                <a:latin typeface="Arial" pitchFamily="34" charset="0"/>
              </a:rPr>
              <a:t>40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7380310" y="5807702"/>
            <a:ext cx="314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900" b="1">
                <a:solidFill>
                  <a:srgbClr val="00206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4068785" y="6369677"/>
            <a:ext cx="3143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900" b="1">
                <a:solidFill>
                  <a:srgbClr val="00206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88" name="Line 40"/>
          <p:cNvSpPr>
            <a:spLocks noChangeShapeType="1"/>
          </p:cNvSpPr>
          <p:nvPr/>
        </p:nvSpPr>
        <p:spPr bwMode="auto">
          <a:xfrm flipV="1">
            <a:off x="7202510" y="6390314"/>
            <a:ext cx="311150" cy="168275"/>
          </a:xfrm>
          <a:prstGeom prst="line">
            <a:avLst/>
          </a:prstGeom>
          <a:noFill/>
          <a:ln w="12700">
            <a:solidFill>
              <a:srgbClr val="FF66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89" name="Rectangle 41"/>
          <p:cNvSpPr>
            <a:spLocks noChangeArrowheads="1"/>
          </p:cNvSpPr>
          <p:nvPr/>
        </p:nvSpPr>
        <p:spPr bwMode="auto">
          <a:xfrm>
            <a:off x="6078560" y="2999414"/>
            <a:ext cx="6651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solidFill>
                  <a:srgbClr val="002060"/>
                </a:solidFill>
                <a:latin typeface="Arial" pitchFamily="34" charset="0"/>
              </a:rPr>
              <a:t>Dunite</a:t>
            </a:r>
          </a:p>
        </p:txBody>
      </p:sp>
      <p:sp>
        <p:nvSpPr>
          <p:cNvPr id="90" name="Line 42"/>
          <p:cNvSpPr>
            <a:spLocks noChangeShapeType="1"/>
          </p:cNvSpPr>
          <p:nvPr/>
        </p:nvSpPr>
        <p:spPr bwMode="auto">
          <a:xfrm>
            <a:off x="4564085" y="5207627"/>
            <a:ext cx="24812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91" name="Line 43"/>
          <p:cNvSpPr>
            <a:spLocks noChangeShapeType="1"/>
          </p:cNvSpPr>
          <p:nvPr/>
        </p:nvSpPr>
        <p:spPr bwMode="auto">
          <a:xfrm>
            <a:off x="5581673" y="3397877"/>
            <a:ext cx="4381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137" name="Picture 136" descr="Melt-extraction-Al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0" y="163412"/>
            <a:ext cx="4641874" cy="3740678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1459753" y="2588758"/>
            <a:ext cx="1024015" cy="400110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nb-NO" sz="1300" b="1" dirty="0" err="1" smtClean="0">
                <a:solidFill>
                  <a:srgbClr val="3333FF"/>
                </a:solidFill>
              </a:rPr>
              <a:t>Lherzolite</a:t>
            </a:r>
            <a:endParaRPr lang="nb-NO" sz="1300" b="1" dirty="0" smtClean="0">
              <a:solidFill>
                <a:srgbClr val="3333FF"/>
              </a:solidFill>
            </a:endParaRPr>
          </a:p>
          <a:p>
            <a:pPr>
              <a:lnSpc>
                <a:spcPts val="1200"/>
              </a:lnSpc>
            </a:pPr>
            <a:r>
              <a:rPr lang="nb-NO" sz="1050" dirty="0" smtClean="0">
                <a:solidFill>
                  <a:srgbClr val="3333FF"/>
                </a:solidFill>
              </a:rPr>
              <a:t>(fertile mantle)</a:t>
            </a:r>
            <a:endParaRPr lang="nb-NO" sz="1050" dirty="0">
              <a:solidFill>
                <a:srgbClr val="3333FF"/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2931435" y="302149"/>
            <a:ext cx="1178578" cy="1912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4" name="Oval 143"/>
          <p:cNvSpPr/>
          <p:nvPr/>
        </p:nvSpPr>
        <p:spPr>
          <a:xfrm>
            <a:off x="4094476" y="420972"/>
            <a:ext cx="116146" cy="1117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5" name="Oval 144"/>
          <p:cNvSpPr/>
          <p:nvPr/>
        </p:nvSpPr>
        <p:spPr>
          <a:xfrm>
            <a:off x="813251" y="3069203"/>
            <a:ext cx="148857" cy="167777"/>
          </a:xfrm>
          <a:prstGeom prst="ellipse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6" name="Oval 145"/>
          <p:cNvSpPr/>
          <p:nvPr/>
        </p:nvSpPr>
        <p:spPr>
          <a:xfrm>
            <a:off x="1347542" y="2608029"/>
            <a:ext cx="187060" cy="206734"/>
          </a:xfrm>
          <a:prstGeom prst="ellipse">
            <a:avLst/>
          </a:prstGeom>
          <a:solidFill>
            <a:srgbClr val="00FF0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7" name="Oval 146"/>
          <p:cNvSpPr/>
          <p:nvPr/>
        </p:nvSpPr>
        <p:spPr>
          <a:xfrm>
            <a:off x="582244" y="3290474"/>
            <a:ext cx="149519" cy="150900"/>
          </a:xfrm>
          <a:prstGeom prst="ellips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37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 animBg="1"/>
      <p:bldP spid="89" grpId="0"/>
      <p:bldP spid="90" grpId="0" animBg="1"/>
      <p:bldP spid="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6314" y="2592090"/>
            <a:ext cx="2706811" cy="420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5" y="3189150"/>
            <a:ext cx="5505276" cy="349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 descr="GlobVolc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63" y="568747"/>
            <a:ext cx="4105275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5088" y="57150"/>
            <a:ext cx="5482591" cy="33855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nb-NO" sz="2000" dirty="0" err="1" smtClean="0">
                <a:solidFill>
                  <a:srgbClr val="3333FF"/>
                </a:solidFill>
              </a:rPr>
              <a:t>Flux</a:t>
            </a:r>
            <a:r>
              <a:rPr lang="nb-NO" sz="2000" dirty="0" smtClean="0">
                <a:solidFill>
                  <a:srgbClr val="3333FF"/>
                </a:solidFill>
              </a:rPr>
              <a:t> </a:t>
            </a:r>
            <a:r>
              <a:rPr lang="nb-NO" sz="2000" dirty="0" err="1" smtClean="0">
                <a:solidFill>
                  <a:srgbClr val="3333FF"/>
                </a:solidFill>
              </a:rPr>
              <a:t>melting</a:t>
            </a:r>
            <a:r>
              <a:rPr lang="nb-NO" sz="2000" dirty="0" smtClean="0">
                <a:solidFill>
                  <a:srgbClr val="3333FF"/>
                </a:solidFill>
              </a:rPr>
              <a:t> </a:t>
            </a:r>
            <a:r>
              <a:rPr lang="nb-NO" sz="2000" dirty="0" err="1" smtClean="0">
                <a:solidFill>
                  <a:srgbClr val="3333FF"/>
                </a:solidFill>
              </a:rPr>
              <a:t>of</a:t>
            </a:r>
            <a:r>
              <a:rPr lang="nb-NO" sz="2000" dirty="0" smtClean="0">
                <a:solidFill>
                  <a:srgbClr val="3333FF"/>
                </a:solidFill>
              </a:rPr>
              <a:t> </a:t>
            </a:r>
            <a:r>
              <a:rPr lang="nb-NO" sz="2000" dirty="0" err="1" smtClean="0">
                <a:solidFill>
                  <a:srgbClr val="3333FF"/>
                </a:solidFill>
              </a:rPr>
              <a:t>wet</a:t>
            </a:r>
            <a:r>
              <a:rPr lang="nb-NO" sz="2000" dirty="0" smtClean="0">
                <a:solidFill>
                  <a:srgbClr val="3333FF"/>
                </a:solidFill>
              </a:rPr>
              <a:t> mantle </a:t>
            </a:r>
            <a:r>
              <a:rPr lang="nb-NO" sz="2000" dirty="0" err="1" smtClean="0">
                <a:solidFill>
                  <a:srgbClr val="3333FF"/>
                </a:solidFill>
              </a:rPr>
              <a:t>above</a:t>
            </a:r>
            <a:r>
              <a:rPr lang="nb-NO" sz="2000" dirty="0" smtClean="0">
                <a:solidFill>
                  <a:srgbClr val="3333FF"/>
                </a:solidFill>
              </a:rPr>
              <a:t> </a:t>
            </a:r>
            <a:r>
              <a:rPr lang="nb-NO" sz="2000" dirty="0" err="1" smtClean="0">
                <a:solidFill>
                  <a:srgbClr val="3333FF"/>
                </a:solidFill>
              </a:rPr>
              <a:t>subduction</a:t>
            </a:r>
            <a:r>
              <a:rPr lang="nb-NO" sz="2000" dirty="0" smtClean="0">
                <a:solidFill>
                  <a:srgbClr val="3333FF"/>
                </a:solidFill>
              </a:rPr>
              <a:t> </a:t>
            </a:r>
            <a:r>
              <a:rPr lang="nb-NO" sz="2000" dirty="0" err="1" smtClean="0">
                <a:solidFill>
                  <a:srgbClr val="3333FF"/>
                </a:solidFill>
              </a:rPr>
              <a:t>zones</a:t>
            </a:r>
            <a:endParaRPr lang="en-GB" sz="2000" dirty="0">
              <a:solidFill>
                <a:srgbClr val="3333FF"/>
              </a:solidFill>
            </a:endParaRPr>
          </a:p>
        </p:txBody>
      </p:sp>
      <p:sp>
        <p:nvSpPr>
          <p:cNvPr id="106508" name="Oval 12"/>
          <p:cNvSpPr>
            <a:spLocks noChangeArrowheads="1"/>
          </p:cNvSpPr>
          <p:nvPr/>
        </p:nvSpPr>
        <p:spPr bwMode="auto">
          <a:xfrm>
            <a:off x="2371502" y="4496420"/>
            <a:ext cx="476251" cy="373063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6509" name="Oval 13"/>
          <p:cNvSpPr>
            <a:spLocks noChangeArrowheads="1"/>
          </p:cNvSpPr>
          <p:nvPr/>
        </p:nvSpPr>
        <p:spPr bwMode="auto">
          <a:xfrm>
            <a:off x="7503418" y="3871218"/>
            <a:ext cx="401637" cy="314325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12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 animBg="1"/>
      <p:bldP spid="1065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rL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027238"/>
            <a:ext cx="28432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Cascade-overview-c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7313"/>
            <a:ext cx="91440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108200" y="6134100"/>
            <a:ext cx="831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>
                <a:solidFill>
                  <a:srgbClr val="FFFF00"/>
                </a:solidFill>
              </a:rPr>
              <a:t>Three sisters</a:t>
            </a:r>
            <a:endParaRPr lang="en-GB" sz="1000">
              <a:solidFill>
                <a:srgbClr val="FFFF0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211888" y="5773738"/>
            <a:ext cx="706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>
                <a:solidFill>
                  <a:srgbClr val="FFFF00"/>
                </a:solidFill>
              </a:rPr>
              <a:t>St. Helens</a:t>
            </a:r>
            <a:endParaRPr lang="en-GB" sz="1000">
              <a:solidFill>
                <a:srgbClr val="FFFF00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697413" y="61341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>
                <a:solidFill>
                  <a:srgbClr val="FFFF00"/>
                </a:solidFill>
              </a:rPr>
              <a:t>Hood</a:t>
            </a:r>
            <a:endParaRPr lang="en-GB" sz="1000">
              <a:solidFill>
                <a:srgbClr val="FFFF00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259138" y="6062663"/>
            <a:ext cx="652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>
                <a:solidFill>
                  <a:srgbClr val="FFFF00"/>
                </a:solidFill>
              </a:rPr>
              <a:t>Jefferson</a:t>
            </a:r>
            <a:endParaRPr lang="en-GB" sz="1000">
              <a:solidFill>
                <a:srgbClr val="FFFF00"/>
              </a:solidFill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7616825" y="6126163"/>
            <a:ext cx="55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>
                <a:solidFill>
                  <a:srgbClr val="FFFF00"/>
                </a:solidFill>
              </a:rPr>
              <a:t>Rainier</a:t>
            </a:r>
            <a:endParaRPr lang="en-GB" sz="1000">
              <a:solidFill>
                <a:srgbClr val="FFFF00"/>
              </a:solidFill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4288" y="5837238"/>
            <a:ext cx="790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>
                <a:solidFill>
                  <a:srgbClr val="FFFF00"/>
                </a:solidFill>
              </a:rPr>
              <a:t>Crater Lake</a:t>
            </a:r>
            <a:endParaRPr lang="en-GB" sz="1000">
              <a:solidFill>
                <a:srgbClr val="FFFF00"/>
              </a:solidFill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372225" y="6321425"/>
            <a:ext cx="544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>
                <a:solidFill>
                  <a:srgbClr val="FFFF00"/>
                </a:solidFill>
              </a:rPr>
              <a:t>Adams</a:t>
            </a:r>
            <a:endParaRPr lang="en-GB" sz="1000">
              <a:solidFill>
                <a:srgbClr val="FFFF00"/>
              </a:solidFill>
            </a:endParaRPr>
          </a:p>
        </p:txBody>
      </p:sp>
      <p:pic>
        <p:nvPicPr>
          <p:cNvPr id="33803" name="Picture 11" descr="Cascades-s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" y="9525"/>
            <a:ext cx="6227763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 descr="MtRainierTaco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0"/>
            <a:ext cx="2843212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5378450" y="641350"/>
            <a:ext cx="10795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4370388" y="1363663"/>
            <a:ext cx="576262" cy="1444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4867275" y="565150"/>
            <a:ext cx="519113" cy="1444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4902200" y="1462088"/>
            <a:ext cx="1498600" cy="10366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9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/>
      <p:bldP spid="71686" grpId="0"/>
      <p:bldP spid="71687" grpId="0"/>
      <p:bldP spid="71688" grpId="0"/>
      <p:bldP spid="71689" grpId="0"/>
      <p:bldP spid="716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Hawaii-Kilaue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14300" y="25400"/>
            <a:ext cx="27352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nb-NO" sz="2800" b="1" i="1" dirty="0">
                <a:solidFill>
                  <a:srgbClr val="3333FF"/>
                </a:solidFill>
              </a:rPr>
              <a:t>- </a:t>
            </a:r>
            <a:r>
              <a:rPr lang="nb-NO" sz="2800" b="1" i="1" dirty="0" err="1" smtClean="0">
                <a:solidFill>
                  <a:srgbClr val="3333FF"/>
                </a:solidFill>
              </a:rPr>
              <a:t>Melting</a:t>
            </a:r>
            <a:endParaRPr lang="nb-NO" sz="2800" b="1" i="1" dirty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2800" b="1" i="1" dirty="0">
                <a:solidFill>
                  <a:srgbClr val="3333FF"/>
                </a:solidFill>
              </a:rPr>
              <a:t>- </a:t>
            </a:r>
            <a:r>
              <a:rPr lang="nb-NO" sz="2800" b="1" i="1" dirty="0" err="1" smtClean="0">
                <a:solidFill>
                  <a:srgbClr val="3333FF"/>
                </a:solidFill>
              </a:rPr>
              <a:t>Crystallization</a:t>
            </a:r>
            <a:endParaRPr lang="en-GB" sz="2800" b="1" dirty="0">
              <a:solidFill>
                <a:srgbClr val="3333FF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787900" y="836613"/>
            <a:ext cx="3959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nb-NO" sz="2000" b="1" dirty="0">
                <a:solidFill>
                  <a:srgbClr val="990099"/>
                </a:solidFill>
              </a:rPr>
              <a:t> </a:t>
            </a:r>
            <a:r>
              <a:rPr lang="nb-NO" sz="2000" b="1" dirty="0" err="1" smtClean="0">
                <a:solidFill>
                  <a:srgbClr val="990099"/>
                </a:solidFill>
              </a:rPr>
              <a:t>Partial</a:t>
            </a:r>
            <a:r>
              <a:rPr lang="nb-NO" sz="2000" dirty="0" smtClean="0">
                <a:solidFill>
                  <a:srgbClr val="990099"/>
                </a:solidFill>
              </a:rPr>
              <a:t> </a:t>
            </a:r>
            <a:r>
              <a:rPr lang="nb-NO" sz="2000" dirty="0" err="1" smtClean="0">
                <a:solidFill>
                  <a:srgbClr val="990099"/>
                </a:solidFill>
              </a:rPr>
              <a:t>melting</a:t>
            </a:r>
            <a:endParaRPr lang="nb-NO" sz="2000" dirty="0">
              <a:solidFill>
                <a:srgbClr val="990099"/>
              </a:solidFill>
            </a:endParaRPr>
          </a:p>
          <a:p>
            <a:pPr>
              <a:buFontTx/>
              <a:buChar char="-"/>
            </a:pPr>
            <a:r>
              <a:rPr lang="nb-NO" sz="2000" b="1" dirty="0">
                <a:solidFill>
                  <a:srgbClr val="990099"/>
                </a:solidFill>
              </a:rPr>
              <a:t> </a:t>
            </a:r>
            <a:r>
              <a:rPr lang="nb-NO" sz="2000" b="1" dirty="0" err="1" smtClean="0">
                <a:solidFill>
                  <a:srgbClr val="990099"/>
                </a:solidFill>
              </a:rPr>
              <a:t>Fractional</a:t>
            </a:r>
            <a:r>
              <a:rPr lang="nb-NO" sz="2000" dirty="0" smtClean="0">
                <a:solidFill>
                  <a:srgbClr val="990099"/>
                </a:solidFill>
              </a:rPr>
              <a:t> </a:t>
            </a:r>
            <a:r>
              <a:rPr lang="nb-NO" sz="2000" dirty="0" err="1" smtClean="0">
                <a:solidFill>
                  <a:srgbClr val="990099"/>
                </a:solidFill>
              </a:rPr>
              <a:t>crystallization</a:t>
            </a:r>
            <a:endParaRPr lang="en-GB" sz="2000" dirty="0">
              <a:solidFill>
                <a:srgbClr val="990099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771800" y="115888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en-GB" sz="2800" dirty="0">
                <a:solidFill>
                  <a:srgbClr val="FF0000"/>
                </a:solidFill>
                <a:sym typeface="Symbol" pitchFamily="18" charset="2"/>
              </a:rPr>
              <a:t>   </a:t>
            </a:r>
            <a:r>
              <a:rPr lang="en-GB" sz="3600" b="1" dirty="0" smtClean="0">
                <a:solidFill>
                  <a:srgbClr val="FF0000"/>
                </a:solidFill>
                <a:sym typeface="Symbol" pitchFamily="18" charset="2"/>
              </a:rPr>
              <a:t>Change</a:t>
            </a:r>
            <a:r>
              <a:rPr lang="en-GB" sz="2800" dirty="0" smtClean="0">
                <a:solidFill>
                  <a:srgbClr val="FF0000"/>
                </a:solidFill>
                <a:sym typeface="Symbol" pitchFamily="18" charset="2"/>
              </a:rPr>
              <a:t>  in composition</a:t>
            </a:r>
            <a:endParaRPr lang="en-GB" sz="2800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7788" y="6450013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>
                <a:solidFill>
                  <a:srgbClr val="CCFFFF"/>
                </a:solidFill>
              </a:rPr>
              <a:t>Kilauea, Hawaii</a:t>
            </a:r>
            <a:endParaRPr lang="en-GB">
              <a:solidFill>
                <a:srgbClr val="CC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tStHeMay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27908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MtStHeBulge17M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MtStHeJustAf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57575"/>
            <a:ext cx="50958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MtStHeLavaDomeSept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278313"/>
            <a:ext cx="3851275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kstSylinder 5"/>
          <p:cNvSpPr txBox="1">
            <a:spLocks noChangeArrowheads="1"/>
          </p:cNvSpPr>
          <p:nvPr/>
        </p:nvSpPr>
        <p:spPr bwMode="auto">
          <a:xfrm>
            <a:off x="0" y="0"/>
            <a:ext cx="2202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/>
              <a:t>Mount St. Helens, </a:t>
            </a:r>
            <a:r>
              <a:rPr lang="nb-NO" sz="1200" dirty="0" smtClean="0"/>
              <a:t>May 17, </a:t>
            </a:r>
            <a:r>
              <a:rPr lang="nb-NO" sz="1200" dirty="0"/>
              <a:t>1980</a:t>
            </a:r>
          </a:p>
        </p:txBody>
      </p:sp>
      <p:sp>
        <p:nvSpPr>
          <p:cNvPr id="7" name="TekstSylinder 6"/>
          <p:cNvSpPr txBox="1">
            <a:spLocks noChangeArrowheads="1"/>
          </p:cNvSpPr>
          <p:nvPr/>
        </p:nvSpPr>
        <p:spPr bwMode="auto">
          <a:xfrm>
            <a:off x="0" y="3500438"/>
            <a:ext cx="1305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/>
              <a:t>Mount St. Helens,</a:t>
            </a:r>
          </a:p>
          <a:p>
            <a:r>
              <a:rPr lang="nb-NO" sz="1200" dirty="0" err="1" smtClean="0"/>
              <a:t>after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eruption</a:t>
            </a:r>
            <a:endParaRPr lang="nb-NO" sz="1200" dirty="0"/>
          </a:p>
        </p:txBody>
      </p:sp>
      <p:sp>
        <p:nvSpPr>
          <p:cNvPr id="8" name="TekstSylinder 7"/>
          <p:cNvSpPr txBox="1">
            <a:spLocks noChangeArrowheads="1"/>
          </p:cNvSpPr>
          <p:nvPr/>
        </p:nvSpPr>
        <p:spPr bwMode="auto">
          <a:xfrm>
            <a:off x="5827713" y="73025"/>
            <a:ext cx="12121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dirty="0" smtClean="0">
                <a:solidFill>
                  <a:srgbClr val="FF0000"/>
                </a:solidFill>
              </a:rPr>
              <a:t>May 18 </a:t>
            </a:r>
            <a:r>
              <a:rPr lang="nb-NO" sz="1200" dirty="0" err="1" smtClean="0">
                <a:solidFill>
                  <a:srgbClr val="FF0000"/>
                </a:solidFill>
              </a:rPr>
              <a:t>eruption</a:t>
            </a:r>
            <a:endParaRPr lang="nb-NO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3094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>
                <a:solidFill>
                  <a:srgbClr val="3333FF"/>
                </a:solidFill>
              </a:rPr>
              <a:t>Merapi, Java, Indonesia</a:t>
            </a:r>
            <a:endParaRPr lang="en-GB" sz="2400">
              <a:solidFill>
                <a:srgbClr val="3333FF"/>
              </a:solidFill>
            </a:endParaRPr>
          </a:p>
        </p:txBody>
      </p:sp>
      <p:pic>
        <p:nvPicPr>
          <p:cNvPr id="35843" name="Picture 3" descr="GlobVol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388" y="0"/>
            <a:ext cx="4392612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Java-Merapi-c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7113"/>
            <a:ext cx="6084888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15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88315" y="108491"/>
            <a:ext cx="7840608" cy="108337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nb-NO" sz="2800" dirty="0">
                <a:solidFill>
                  <a:srgbClr val="3333FF"/>
                </a:solidFill>
              </a:rPr>
              <a:t>3. </a:t>
            </a:r>
            <a:r>
              <a:rPr lang="nb-NO" sz="2800" dirty="0" smtClean="0">
                <a:solidFill>
                  <a:srgbClr val="3333FF"/>
                </a:solidFill>
              </a:rPr>
              <a:t>order (</a:t>
            </a:r>
            <a:r>
              <a:rPr lang="nb-NO" sz="2800" dirty="0" err="1" smtClean="0">
                <a:solidFill>
                  <a:srgbClr val="3333FF"/>
                </a:solidFill>
              </a:rPr>
              <a:t>tertiary</a:t>
            </a:r>
            <a:r>
              <a:rPr lang="nb-NO" sz="2800" dirty="0" smtClean="0">
                <a:solidFill>
                  <a:srgbClr val="3333FF"/>
                </a:solidFill>
              </a:rPr>
              <a:t>) </a:t>
            </a:r>
            <a:r>
              <a:rPr lang="nb-NO" sz="2800" dirty="0" err="1" smtClean="0">
                <a:solidFill>
                  <a:srgbClr val="3333FF"/>
                </a:solidFill>
              </a:rPr>
              <a:t>crust</a:t>
            </a:r>
            <a:r>
              <a:rPr lang="nb-NO" sz="2800" dirty="0" smtClean="0">
                <a:solidFill>
                  <a:srgbClr val="3333FF"/>
                </a:solidFill>
              </a:rPr>
              <a:t>:   </a:t>
            </a:r>
            <a:r>
              <a:rPr lang="nb-NO" sz="2800" dirty="0" err="1" smtClean="0">
                <a:solidFill>
                  <a:srgbClr val="3333FF"/>
                </a:solidFill>
              </a:rPr>
              <a:t>Earth's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continents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smtClean="0">
                <a:solidFill>
                  <a:srgbClr val="3333FF"/>
                </a:solidFill>
                <a:latin typeface="Symbol" pitchFamily="18" charset="2"/>
              </a:rPr>
              <a:t>-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</a:rPr>
              <a:t>granite</a:t>
            </a:r>
            <a:endParaRPr lang="nb-NO" sz="28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r>
              <a:rPr lang="nb-NO" sz="2800" dirty="0">
                <a:solidFill>
                  <a:srgbClr val="3333FF"/>
                </a:solidFill>
              </a:rPr>
              <a:t> </a:t>
            </a:r>
            <a:r>
              <a:rPr lang="nb-NO" sz="2800" dirty="0"/>
              <a:t> </a:t>
            </a:r>
            <a:r>
              <a:rPr lang="nb-NO" sz="2400" dirty="0" smtClean="0"/>
              <a:t>Stepwise evolution: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b="1" dirty="0" smtClean="0">
                <a:solidFill>
                  <a:srgbClr val="009900"/>
                </a:solidFill>
              </a:rPr>
              <a:t>peridotite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>
                <a:cs typeface="Times New Roman" pitchFamily="18" charset="0"/>
              </a:rPr>
              <a:t>→</a:t>
            </a:r>
            <a:r>
              <a:rPr lang="nb-NO" sz="24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nb-NO" sz="2400" b="1" dirty="0">
                <a:solidFill>
                  <a:srgbClr val="CC6600"/>
                </a:solidFill>
                <a:cs typeface="Times New Roman" pitchFamily="18" charset="0"/>
              </a:rPr>
              <a:t>basalt</a:t>
            </a:r>
            <a:r>
              <a:rPr lang="nb-NO" sz="24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nb-NO" sz="2400" dirty="0">
                <a:cs typeface="Times New Roman" pitchFamily="18" charset="0"/>
              </a:rPr>
              <a:t>→</a:t>
            </a:r>
            <a:r>
              <a:rPr lang="nb-NO" sz="2400" dirty="0">
                <a:solidFill>
                  <a:srgbClr val="3333FF"/>
                </a:solidFill>
                <a:cs typeface="Times New Roman" pitchFamily="18" charset="0"/>
              </a:rPr>
              <a:t> </a:t>
            </a:r>
            <a:r>
              <a:rPr lang="nb-NO" sz="2400" b="1" dirty="0" smtClean="0">
                <a:solidFill>
                  <a:srgbClr val="FF0000"/>
                </a:solidFill>
                <a:cs typeface="Times New Roman" pitchFamily="18" charset="0"/>
              </a:rPr>
              <a:t>granite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endParaRPr lang="en-GB" sz="2400" dirty="0">
              <a:solidFill>
                <a:srgbClr val="3333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31" y="3290613"/>
            <a:ext cx="3906524" cy="355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648" y="1749584"/>
            <a:ext cx="4138339" cy="385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19801774">
            <a:off x="3200156" y="4184041"/>
            <a:ext cx="2300707" cy="336690"/>
          </a:xfrm>
          <a:prstGeom prst="rightArrow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/>
          <p:cNvSpPr txBox="1"/>
          <p:nvPr/>
        </p:nvSpPr>
        <p:spPr>
          <a:xfrm rot="19794525">
            <a:off x="3175761" y="3749928"/>
            <a:ext cx="184858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nb-NO" sz="2000" b="1" dirty="0" err="1" smtClean="0">
                <a:solidFill>
                  <a:srgbClr val="0000FF"/>
                </a:solidFill>
              </a:rPr>
              <a:t>Hydration</a:t>
            </a:r>
            <a:r>
              <a:rPr lang="nb-NO" sz="2000" b="1" dirty="0" smtClean="0">
                <a:solidFill>
                  <a:srgbClr val="0000FF"/>
                </a:solidFill>
              </a:rPr>
              <a:t>,</a:t>
            </a:r>
          </a:p>
          <a:p>
            <a:pPr>
              <a:lnSpc>
                <a:spcPts val="2000"/>
              </a:lnSpc>
            </a:pPr>
            <a:r>
              <a:rPr lang="nb-NO" sz="2000" b="1" dirty="0" err="1" smtClean="0">
                <a:solidFill>
                  <a:srgbClr val="0000FF"/>
                </a:solidFill>
              </a:rPr>
              <a:t>metamorphism</a:t>
            </a:r>
            <a:endParaRPr lang="nb-NO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794525">
            <a:off x="3687052" y="4371075"/>
            <a:ext cx="1741182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nb-NO" sz="2000" dirty="0" smtClean="0">
                <a:solidFill>
                  <a:srgbClr val="0000FF"/>
                </a:solidFill>
              </a:rPr>
              <a:t>via </a:t>
            </a:r>
            <a:r>
              <a:rPr lang="nb-NO" sz="2000" dirty="0" err="1" smtClean="0">
                <a:solidFill>
                  <a:srgbClr val="0000FF"/>
                </a:solidFill>
              </a:rPr>
              <a:t>greenstone</a:t>
            </a:r>
            <a:r>
              <a:rPr lang="nb-NO" sz="2000" dirty="0" smtClean="0">
                <a:solidFill>
                  <a:srgbClr val="0000FF"/>
                </a:solidFill>
              </a:rPr>
              <a:t>/</a:t>
            </a:r>
          </a:p>
          <a:p>
            <a:pPr>
              <a:lnSpc>
                <a:spcPts val="2000"/>
              </a:lnSpc>
            </a:pPr>
            <a:r>
              <a:rPr lang="nb-NO" sz="2000" dirty="0" smtClean="0">
                <a:solidFill>
                  <a:srgbClr val="0000FF"/>
                </a:solidFill>
              </a:rPr>
              <a:t>   </a:t>
            </a:r>
            <a:r>
              <a:rPr lang="nb-NO" sz="2000" dirty="0" err="1" smtClean="0">
                <a:solidFill>
                  <a:srgbClr val="0000FF"/>
                </a:solidFill>
              </a:rPr>
              <a:t>greenschist</a:t>
            </a:r>
            <a:endParaRPr lang="nb-NO" sz="2000" dirty="0">
              <a:solidFill>
                <a:srgbClr val="0000FF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6356" y="3891156"/>
            <a:ext cx="1601721" cy="72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nb-NO" dirty="0" smtClean="0">
                <a:solidFill>
                  <a:srgbClr val="009900"/>
                </a:solidFill>
              </a:rPr>
              <a:t>Mantle </a:t>
            </a:r>
            <a:r>
              <a:rPr lang="nb-NO" dirty="0" err="1" smtClean="0">
                <a:solidFill>
                  <a:srgbClr val="009900"/>
                </a:solidFill>
              </a:rPr>
              <a:t>melting</a:t>
            </a:r>
            <a:endParaRPr lang="nb-NO" dirty="0">
              <a:solidFill>
                <a:srgbClr val="009900"/>
              </a:solidFill>
            </a:endParaRPr>
          </a:p>
          <a:p>
            <a:pPr>
              <a:lnSpc>
                <a:spcPts val="2000"/>
              </a:lnSpc>
            </a:pPr>
            <a:r>
              <a:rPr lang="nb-NO" b="1" dirty="0" smtClean="0">
                <a:solidFill>
                  <a:srgbClr val="CC6600"/>
                </a:solidFill>
                <a:sym typeface="Symbol" pitchFamily="18" charset="2"/>
              </a:rPr>
              <a:t>  </a:t>
            </a:r>
            <a:r>
              <a:rPr lang="nb-NO" b="1" dirty="0" smtClean="0">
                <a:solidFill>
                  <a:srgbClr val="CC6600"/>
                </a:solidFill>
              </a:rPr>
              <a:t>basalt</a:t>
            </a:r>
            <a:endParaRPr lang="nb-NO" b="1" dirty="0">
              <a:solidFill>
                <a:srgbClr val="CC6600"/>
              </a:solidFill>
            </a:endParaRPr>
          </a:p>
          <a:p>
            <a:pPr>
              <a:lnSpc>
                <a:spcPts val="1400"/>
              </a:lnSpc>
            </a:pPr>
            <a:r>
              <a:rPr lang="nb-NO" sz="1600" dirty="0">
                <a:solidFill>
                  <a:srgbClr val="CC6600"/>
                </a:solidFill>
              </a:rPr>
              <a:t>   </a:t>
            </a:r>
            <a:r>
              <a:rPr lang="nb-NO" sz="1400" dirty="0" smtClean="0">
                <a:solidFill>
                  <a:srgbClr val="CC6600"/>
                </a:solidFill>
              </a:rPr>
              <a:t>(</a:t>
            </a:r>
            <a:r>
              <a:rPr lang="nb-NO" sz="1400" dirty="0" err="1" smtClean="0">
                <a:solidFill>
                  <a:srgbClr val="CC6600"/>
                </a:solidFill>
              </a:rPr>
              <a:t>secondary</a:t>
            </a:r>
            <a:r>
              <a:rPr lang="nb-NO" sz="1400" dirty="0" smtClean="0">
                <a:solidFill>
                  <a:srgbClr val="CC6600"/>
                </a:solidFill>
              </a:rPr>
              <a:t> </a:t>
            </a:r>
            <a:r>
              <a:rPr lang="nb-NO" sz="1400" dirty="0" err="1" smtClean="0">
                <a:solidFill>
                  <a:srgbClr val="CC6600"/>
                </a:solidFill>
              </a:rPr>
              <a:t>crust</a:t>
            </a:r>
            <a:r>
              <a:rPr lang="nb-NO" sz="1400" dirty="0" smtClean="0">
                <a:solidFill>
                  <a:srgbClr val="CC6600"/>
                </a:solidFill>
              </a:rPr>
              <a:t>)</a:t>
            </a:r>
            <a:endParaRPr lang="en-GB" sz="1400" dirty="0">
              <a:solidFill>
                <a:srgbClr val="CC66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273163" y="3577972"/>
            <a:ext cx="158889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nb-NO" dirty="0" err="1" smtClean="0">
                <a:solidFill>
                  <a:srgbClr val="3333FF"/>
                </a:solidFill>
              </a:rPr>
              <a:t>Melting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 err="1" smtClean="0">
                <a:solidFill>
                  <a:srgbClr val="3333FF"/>
                </a:solidFill>
              </a:rPr>
              <a:t>of</a:t>
            </a:r>
            <a:endParaRPr lang="nb-NO" dirty="0" smtClean="0">
              <a:solidFill>
                <a:srgbClr val="3333FF"/>
              </a:solidFill>
            </a:endParaRPr>
          </a:p>
          <a:p>
            <a:pPr>
              <a:lnSpc>
                <a:spcPts val="1800"/>
              </a:lnSpc>
            </a:pPr>
            <a:r>
              <a:rPr lang="nb-NO" dirty="0" err="1" smtClean="0">
                <a:solidFill>
                  <a:srgbClr val="3333FF"/>
                </a:solidFill>
              </a:rPr>
              <a:t>hydrated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>
                <a:solidFill>
                  <a:srgbClr val="3333FF"/>
                </a:solidFill>
              </a:rPr>
              <a:t>basalt</a:t>
            </a:r>
          </a:p>
          <a:p>
            <a:r>
              <a:rPr lang="nb-NO" b="1" dirty="0">
                <a:solidFill>
                  <a:srgbClr val="FF0000"/>
                </a:solidFill>
                <a:sym typeface="Symbol" pitchFamily="18" charset="2"/>
              </a:rPr>
              <a:t>  </a:t>
            </a:r>
            <a:r>
              <a:rPr lang="nb-NO" b="1" dirty="0" err="1" smtClean="0">
                <a:solidFill>
                  <a:srgbClr val="FF0000"/>
                </a:solidFill>
              </a:rPr>
              <a:t>granite</a:t>
            </a:r>
            <a:endParaRPr lang="nb-NO" b="1" dirty="0" smtClean="0">
              <a:solidFill>
                <a:srgbClr val="FF0000"/>
              </a:solidFill>
            </a:endParaRPr>
          </a:p>
          <a:p>
            <a:r>
              <a:rPr lang="nb-NO" sz="1400" dirty="0" smtClean="0">
                <a:solidFill>
                  <a:srgbClr val="FF0000"/>
                </a:solidFill>
              </a:rPr>
              <a:t>       (</a:t>
            </a:r>
            <a:r>
              <a:rPr lang="nb-NO" sz="1400" dirty="0" err="1" smtClean="0">
                <a:solidFill>
                  <a:srgbClr val="FF0000"/>
                </a:solidFill>
              </a:rPr>
              <a:t>tertiary</a:t>
            </a:r>
            <a:r>
              <a:rPr lang="nb-NO" sz="1400" dirty="0" smtClean="0">
                <a:solidFill>
                  <a:srgbClr val="FF0000"/>
                </a:solidFill>
              </a:rPr>
              <a:t> </a:t>
            </a:r>
            <a:r>
              <a:rPr lang="nb-NO" sz="1400" dirty="0" err="1" smtClean="0">
                <a:solidFill>
                  <a:srgbClr val="FF0000"/>
                </a:solidFill>
              </a:rPr>
              <a:t>crust</a:t>
            </a:r>
            <a:r>
              <a:rPr lang="nb-NO" sz="1400" dirty="0" smtClean="0">
                <a:solidFill>
                  <a:srgbClr val="FF0000"/>
                </a:solidFill>
              </a:rPr>
              <a:t>)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5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179512" y="188640"/>
            <a:ext cx="5802166" cy="584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 b="1" dirty="0" err="1" smtClean="0">
                <a:solidFill>
                  <a:srgbClr val="0000FF"/>
                </a:solidFill>
              </a:rPr>
              <a:t>Tertiary</a:t>
            </a:r>
            <a:r>
              <a:rPr lang="nb-NO" sz="3200" dirty="0" smtClean="0">
                <a:solidFill>
                  <a:srgbClr val="3333FF"/>
                </a:solidFill>
              </a:rPr>
              <a:t> </a:t>
            </a:r>
            <a:r>
              <a:rPr lang="nb-NO" sz="3200" dirty="0" err="1" smtClean="0">
                <a:solidFill>
                  <a:srgbClr val="3333FF"/>
                </a:solidFill>
              </a:rPr>
              <a:t>crust</a:t>
            </a:r>
            <a:r>
              <a:rPr lang="nb-NO" sz="3200" dirty="0" smtClean="0">
                <a:solidFill>
                  <a:srgbClr val="3333FF"/>
                </a:solidFill>
              </a:rPr>
              <a:t>:  </a:t>
            </a:r>
            <a:r>
              <a:rPr lang="nb-NO" sz="3200" dirty="0" err="1" smtClean="0">
                <a:solidFill>
                  <a:srgbClr val="3333FF"/>
                </a:solidFill>
              </a:rPr>
              <a:t>Earth’s</a:t>
            </a:r>
            <a:r>
              <a:rPr lang="nb-NO" sz="3200" dirty="0" smtClean="0">
                <a:solidFill>
                  <a:srgbClr val="3333FF"/>
                </a:solidFill>
              </a:rPr>
              <a:t> </a:t>
            </a:r>
            <a:r>
              <a:rPr lang="nb-NO" sz="3200" dirty="0" err="1" smtClean="0">
                <a:solidFill>
                  <a:srgbClr val="3333FF"/>
                </a:solidFill>
              </a:rPr>
              <a:t>continents</a:t>
            </a:r>
            <a:endParaRPr lang="nb-NO" sz="3200" dirty="0">
              <a:solidFill>
                <a:srgbClr val="3333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34" y="2780928"/>
            <a:ext cx="5395490" cy="342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07395" y="1470070"/>
            <a:ext cx="534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dirty="0" smtClean="0"/>
              <a:t>Continental crustal growth:</a:t>
            </a:r>
            <a:endParaRPr lang="nb-NO" sz="2400" dirty="0"/>
          </a:p>
          <a:p>
            <a:r>
              <a:rPr lang="nb-NO" sz="2400" b="1" dirty="0" smtClean="0">
                <a:solidFill>
                  <a:srgbClr val="FF0000"/>
                </a:solidFill>
              </a:rPr>
              <a:t>Island arc and continental arc settings</a:t>
            </a:r>
          </a:p>
        </p:txBody>
      </p:sp>
    </p:spTree>
    <p:extLst>
      <p:ext uri="{BB962C8B-B14F-4D97-AF65-F5344CB8AC3E}">
        <p14:creationId xmlns:p14="http://schemas.microsoft.com/office/powerpoint/2010/main" val="197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652" y="85316"/>
            <a:ext cx="4927848" cy="672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107504" y="116632"/>
            <a:ext cx="3865033" cy="64633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dirty="0" err="1" smtClean="0">
                <a:solidFill>
                  <a:srgbClr val="3333FF"/>
                </a:solidFill>
              </a:rPr>
              <a:t>Accretion</a:t>
            </a:r>
            <a:r>
              <a:rPr lang="nb-NO" dirty="0" smtClean="0">
                <a:solidFill>
                  <a:srgbClr val="3333FF"/>
                </a:solidFill>
              </a:rPr>
              <a:t> and </a:t>
            </a:r>
            <a:r>
              <a:rPr lang="nb-NO" dirty="0" err="1" smtClean="0">
                <a:solidFill>
                  <a:srgbClr val="3333FF"/>
                </a:solidFill>
              </a:rPr>
              <a:t>differentiation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 err="1" smtClean="0">
                <a:solidFill>
                  <a:srgbClr val="3333FF"/>
                </a:solidFill>
              </a:rPr>
              <a:t>of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 err="1" smtClean="0">
                <a:solidFill>
                  <a:srgbClr val="3333FF"/>
                </a:solidFill>
              </a:rPr>
              <a:t>existing</a:t>
            </a:r>
            <a:endParaRPr lang="nb-NO" dirty="0" smtClean="0">
              <a:solidFill>
                <a:srgbClr val="3333FF"/>
              </a:solidFill>
            </a:endParaRPr>
          </a:p>
          <a:p>
            <a:r>
              <a:rPr lang="nb-NO" dirty="0" err="1" smtClean="0">
                <a:solidFill>
                  <a:srgbClr val="3333FF"/>
                </a:solidFill>
              </a:rPr>
              <a:t>continental</a:t>
            </a:r>
            <a:r>
              <a:rPr lang="nb-NO" dirty="0" smtClean="0">
                <a:solidFill>
                  <a:srgbClr val="3333FF"/>
                </a:solidFill>
              </a:rPr>
              <a:t> </a:t>
            </a:r>
            <a:r>
              <a:rPr lang="nb-NO" dirty="0" err="1" smtClean="0">
                <a:solidFill>
                  <a:srgbClr val="3333FF"/>
                </a:solidFill>
              </a:rPr>
              <a:t>crust</a:t>
            </a:r>
            <a:r>
              <a:rPr lang="nb-NO" dirty="0" smtClean="0">
                <a:solidFill>
                  <a:srgbClr val="3333FF"/>
                </a:solidFill>
              </a:rPr>
              <a:t> by </a:t>
            </a:r>
            <a:r>
              <a:rPr lang="nb-NO" dirty="0" err="1" smtClean="0">
                <a:solidFill>
                  <a:srgbClr val="3333FF"/>
                </a:solidFill>
              </a:rPr>
              <a:t>underplating</a:t>
            </a:r>
            <a:endParaRPr lang="en-GB" dirty="0">
              <a:solidFill>
                <a:srgbClr val="3333FF"/>
              </a:solidFill>
            </a:endParaRP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7382521" y="1963440"/>
            <a:ext cx="1723379" cy="43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nb-NO" sz="1300" b="1" dirty="0" err="1" smtClean="0">
                <a:solidFill>
                  <a:srgbClr val="FF6600"/>
                </a:solidFill>
              </a:rPr>
              <a:t>basaltic</a:t>
            </a:r>
            <a:r>
              <a:rPr lang="nb-NO" sz="1300" b="1" dirty="0" smtClean="0">
                <a:solidFill>
                  <a:srgbClr val="FF6600"/>
                </a:solidFill>
              </a:rPr>
              <a:t> </a:t>
            </a:r>
            <a:r>
              <a:rPr lang="nb-NO" sz="1300" b="1" dirty="0" err="1" smtClean="0">
                <a:solidFill>
                  <a:srgbClr val="FF6600"/>
                </a:solidFill>
              </a:rPr>
              <a:t>sill</a:t>
            </a:r>
            <a:r>
              <a:rPr lang="nb-NO" sz="1300" b="1" dirty="0" smtClean="0">
                <a:solidFill>
                  <a:srgbClr val="FF6600"/>
                </a:solidFill>
              </a:rPr>
              <a:t> </a:t>
            </a:r>
            <a:r>
              <a:rPr lang="nb-NO" sz="1300" b="1" dirty="0" err="1" smtClean="0">
                <a:solidFill>
                  <a:srgbClr val="FF6600"/>
                </a:solidFill>
              </a:rPr>
              <a:t>intrusion</a:t>
            </a:r>
            <a:r>
              <a:rPr lang="nb-NO" sz="1300" b="1" dirty="0" smtClean="0">
                <a:solidFill>
                  <a:srgbClr val="FF6600"/>
                </a:solidFill>
              </a:rPr>
              <a:t>/</a:t>
            </a:r>
            <a:endParaRPr lang="nb-NO" sz="1300" b="1" dirty="0">
              <a:solidFill>
                <a:srgbClr val="FF6600"/>
              </a:solidFill>
            </a:endParaRPr>
          </a:p>
          <a:p>
            <a:pPr>
              <a:lnSpc>
                <a:spcPct val="85000"/>
              </a:lnSpc>
            </a:pPr>
            <a:r>
              <a:rPr lang="nb-NO" sz="1300" b="1" dirty="0">
                <a:solidFill>
                  <a:srgbClr val="FF6600"/>
                </a:solidFill>
              </a:rPr>
              <a:t>”</a:t>
            </a:r>
            <a:r>
              <a:rPr lang="nb-NO" sz="1300" b="1" dirty="0" err="1">
                <a:solidFill>
                  <a:srgbClr val="FF6600"/>
                </a:solidFill>
              </a:rPr>
              <a:t>underplating</a:t>
            </a:r>
            <a:r>
              <a:rPr lang="nb-NO" sz="1300" b="1" dirty="0">
                <a:solidFill>
                  <a:srgbClr val="FF6600"/>
                </a:solidFill>
              </a:rPr>
              <a:t>”</a:t>
            </a:r>
            <a:endParaRPr lang="en-GB" sz="1300" b="1" dirty="0">
              <a:solidFill>
                <a:srgbClr val="FF6600"/>
              </a:solidFill>
            </a:endParaRP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8154888" y="345982"/>
            <a:ext cx="7328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400" b="1" dirty="0" err="1" smtClean="0">
                <a:solidFill>
                  <a:srgbClr val="FF0000"/>
                </a:solidFill>
              </a:rPr>
              <a:t>granite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340768"/>
            <a:ext cx="3153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Intracrustal</a:t>
            </a:r>
            <a:r>
              <a:rPr lang="nb-NO" dirty="0" smtClean="0"/>
              <a:t> </a:t>
            </a:r>
            <a:r>
              <a:rPr lang="nb-NO" dirty="0" err="1" smtClean="0"/>
              <a:t>differentiation</a:t>
            </a:r>
            <a:endParaRPr lang="nb-NO" dirty="0" smtClean="0"/>
          </a:p>
          <a:p>
            <a:r>
              <a:rPr lang="nb-NO" dirty="0" err="1" smtClean="0"/>
              <a:t>results</a:t>
            </a:r>
            <a:r>
              <a:rPr lang="nb-NO" dirty="0" smtClean="0"/>
              <a:t> in and is </a:t>
            </a:r>
            <a:r>
              <a:rPr lang="nb-NO" dirty="0" err="1" smtClean="0"/>
              <a:t>promoted</a:t>
            </a:r>
            <a:r>
              <a:rPr lang="nb-NO" dirty="0" smtClean="0"/>
              <a:t> by</a:t>
            </a:r>
          </a:p>
          <a:p>
            <a:r>
              <a:rPr lang="nb-NO" dirty="0" err="1" smtClean="0"/>
              <a:t>density</a:t>
            </a:r>
            <a:r>
              <a:rPr lang="nb-NO" dirty="0" smtClean="0"/>
              <a:t> gradients (</a:t>
            </a:r>
            <a:r>
              <a:rPr lang="nb-NO" dirty="0" err="1" smtClean="0"/>
              <a:t>density</a:t>
            </a:r>
            <a:r>
              <a:rPr lang="nb-NO" dirty="0" smtClean="0"/>
              <a:t> </a:t>
            </a:r>
            <a:r>
              <a:rPr lang="nb-NO" dirty="0" err="1" smtClean="0"/>
              <a:t>steps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41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82581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00438"/>
            <a:ext cx="824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445125"/>
            <a:ext cx="8248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9162" y="93412"/>
            <a:ext cx="5902578" cy="8309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dirty="0" err="1" smtClean="0">
                <a:solidFill>
                  <a:srgbClr val="3333FF"/>
                </a:solidFill>
              </a:rPr>
              <a:t>Crustal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 err="1" smtClean="0">
                <a:solidFill>
                  <a:srgbClr val="3333FF"/>
                </a:solidFill>
              </a:rPr>
              <a:t>accretion</a:t>
            </a:r>
            <a:r>
              <a:rPr lang="nb-NO" sz="2400" dirty="0" smtClean="0">
                <a:solidFill>
                  <a:srgbClr val="3333FF"/>
                </a:solidFill>
              </a:rPr>
              <a:t> by </a:t>
            </a:r>
            <a:r>
              <a:rPr lang="nb-NO" sz="2400" dirty="0" err="1" smtClean="0">
                <a:solidFill>
                  <a:srgbClr val="3333FF"/>
                </a:solidFill>
              </a:rPr>
              <a:t>addition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 err="1" smtClean="0">
                <a:solidFill>
                  <a:srgbClr val="3333FF"/>
                </a:solidFill>
              </a:rPr>
              <a:t>of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 err="1" smtClean="0">
                <a:solidFill>
                  <a:srgbClr val="3333FF"/>
                </a:solidFill>
              </a:rPr>
              <a:t>exotic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 err="1" smtClean="0">
                <a:solidFill>
                  <a:srgbClr val="3333FF"/>
                </a:solidFill>
              </a:rPr>
              <a:t>terrains</a:t>
            </a:r>
            <a:endParaRPr lang="nb-NO" sz="2400" dirty="0">
              <a:solidFill>
                <a:srgbClr val="3333FF"/>
              </a:solidFill>
            </a:endParaRPr>
          </a:p>
          <a:p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000" dirty="0" smtClean="0"/>
              <a:t>(</a:t>
            </a:r>
            <a:r>
              <a:rPr lang="nb-NO" sz="2000" dirty="0" err="1" smtClean="0"/>
              <a:t>continental</a:t>
            </a:r>
            <a:r>
              <a:rPr lang="nb-NO" sz="2000" dirty="0" smtClean="0"/>
              <a:t> fragments and </a:t>
            </a:r>
            <a:r>
              <a:rPr lang="nb-NO" sz="2000" dirty="0" err="1" smtClean="0"/>
              <a:t>thick</a:t>
            </a:r>
            <a:r>
              <a:rPr lang="nb-NO" sz="2000" dirty="0" smtClean="0"/>
              <a:t> </a:t>
            </a:r>
            <a:r>
              <a:rPr lang="nb-NO" sz="2000" dirty="0" err="1" smtClean="0"/>
              <a:t>oceanic</a:t>
            </a:r>
            <a:r>
              <a:rPr lang="nb-NO" sz="2000" dirty="0" smtClean="0"/>
              <a:t> </a:t>
            </a:r>
            <a:r>
              <a:rPr lang="nb-NO" sz="2000" dirty="0" err="1" smtClean="0"/>
              <a:t>plateaus</a:t>
            </a:r>
            <a:r>
              <a:rPr lang="nb-NO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9020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06363" y="138113"/>
            <a:ext cx="4719562" cy="52322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b="1" dirty="0" err="1" smtClean="0">
                <a:solidFill>
                  <a:srgbClr val="3333FF"/>
                </a:solidFill>
              </a:rPr>
              <a:t>Result</a:t>
            </a:r>
            <a:r>
              <a:rPr lang="nb-NO" sz="2800" b="1" dirty="0" smtClean="0">
                <a:solidFill>
                  <a:srgbClr val="3333FF"/>
                </a:solidFill>
              </a:rPr>
              <a:t>:  </a:t>
            </a:r>
            <a:r>
              <a:rPr lang="nb-NO" sz="2600" dirty="0" err="1" smtClean="0">
                <a:solidFill>
                  <a:srgbClr val="3333FF"/>
                </a:solidFill>
              </a:rPr>
              <a:t>continental</a:t>
            </a:r>
            <a:r>
              <a:rPr lang="nb-NO" sz="2600" dirty="0" smtClean="0">
                <a:solidFill>
                  <a:srgbClr val="3333FF"/>
                </a:solidFill>
              </a:rPr>
              <a:t> age </a:t>
            </a:r>
            <a:r>
              <a:rPr lang="nb-NO" sz="2600" dirty="0" err="1" smtClean="0">
                <a:solidFill>
                  <a:srgbClr val="3333FF"/>
                </a:solidFill>
              </a:rPr>
              <a:t>zonation</a:t>
            </a:r>
            <a:endParaRPr lang="en-GB" sz="2600" dirty="0">
              <a:solidFill>
                <a:srgbClr val="3333FF"/>
              </a:solidFill>
            </a:endParaRPr>
          </a:p>
        </p:txBody>
      </p:sp>
      <p:pic>
        <p:nvPicPr>
          <p:cNvPr id="1026" name="Picture 2" descr="M:\pc\Dokumenter\Adobe-Illustr-figures\EarlyEarth\Geol-Prov-World-Map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3" y="1371466"/>
            <a:ext cx="8858125" cy="44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 descr="Haw-Kilauea-gre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78756" y="815360"/>
            <a:ext cx="8928100" cy="12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nb-NO" sz="2000" dirty="0" smtClean="0"/>
              <a:t>The </a:t>
            </a:r>
            <a:r>
              <a:rPr lang="nb-NO" sz="2000" dirty="0" err="1" smtClean="0"/>
              <a:t>melting</a:t>
            </a:r>
            <a:r>
              <a:rPr lang="nb-NO" sz="2000" dirty="0" smtClean="0"/>
              <a:t> </a:t>
            </a:r>
            <a:r>
              <a:rPr lang="nb-NO" sz="2000" dirty="0" err="1" smtClean="0"/>
              <a:t>temperature</a:t>
            </a:r>
            <a:r>
              <a:rPr lang="nb-NO" sz="2000" dirty="0" smtClean="0"/>
              <a:t> </a:t>
            </a:r>
            <a:r>
              <a:rPr lang="nb-NO" sz="2000" dirty="0"/>
              <a:t>for </a:t>
            </a:r>
            <a:r>
              <a:rPr lang="nb-NO" sz="2000" dirty="0" smtClean="0"/>
              <a:t>a </a:t>
            </a:r>
            <a:r>
              <a:rPr lang="nb-NO" sz="2000" b="1" dirty="0" err="1" smtClean="0">
                <a:solidFill>
                  <a:srgbClr val="FF0000"/>
                </a:solidFill>
              </a:rPr>
              <a:t>eutetic</a:t>
            </a:r>
            <a:r>
              <a:rPr lang="nb-NO" sz="2000" dirty="0" smtClean="0"/>
              <a:t> </a:t>
            </a:r>
            <a:r>
              <a:rPr lang="nb-NO" sz="2000" dirty="0" err="1" smtClean="0"/>
              <a:t>composition</a:t>
            </a:r>
            <a:r>
              <a:rPr lang="nb-NO" sz="2000" dirty="0" smtClean="0"/>
              <a:t> is </a:t>
            </a:r>
            <a:r>
              <a:rPr lang="nb-NO" sz="2000" dirty="0" err="1" smtClean="0"/>
              <a:t>lower</a:t>
            </a:r>
            <a:r>
              <a:rPr lang="nb-NO" sz="2000" dirty="0" smtClean="0"/>
              <a:t> </a:t>
            </a:r>
            <a:r>
              <a:rPr lang="nb-NO" sz="2000" dirty="0" err="1" smtClean="0"/>
              <a:t>than</a:t>
            </a:r>
            <a:r>
              <a:rPr lang="nb-NO" sz="2000" dirty="0" smtClean="0"/>
              <a:t> for </a:t>
            </a:r>
            <a:r>
              <a:rPr lang="nb-NO" sz="2000" dirty="0" err="1" smtClean="0"/>
              <a:t>each</a:t>
            </a:r>
            <a:r>
              <a:rPr lang="nb-NO" sz="2000" dirty="0" smtClean="0"/>
              <a:t> </a:t>
            </a:r>
            <a:r>
              <a:rPr lang="nb-NO" sz="2000" dirty="0" err="1" smtClean="0"/>
              <a:t>component</a:t>
            </a:r>
            <a:endParaRPr lang="nb-NO" sz="2000" dirty="0"/>
          </a:p>
          <a:p>
            <a:pPr>
              <a:lnSpc>
                <a:spcPct val="115000"/>
              </a:lnSpc>
            </a:pPr>
            <a:endParaRPr lang="nb-NO" sz="800" dirty="0"/>
          </a:p>
          <a:p>
            <a:pPr>
              <a:lnSpc>
                <a:spcPct val="115000"/>
              </a:lnSpc>
            </a:pPr>
            <a:r>
              <a:rPr lang="nb-NO" sz="2000" dirty="0" smtClean="0"/>
              <a:t>A</a:t>
            </a:r>
            <a:r>
              <a:rPr lang="nb-NO" sz="2000" b="1" dirty="0" smtClean="0"/>
              <a:t> </a:t>
            </a:r>
            <a:r>
              <a:rPr lang="nb-NO" sz="2000" b="1" dirty="0" err="1" smtClean="0">
                <a:solidFill>
                  <a:srgbClr val="FF0000"/>
                </a:solidFill>
              </a:rPr>
              <a:t>eutektic</a:t>
            </a:r>
            <a:r>
              <a:rPr lang="nb-NO" sz="2000" dirty="0" smtClean="0"/>
              <a:t> melt is </a:t>
            </a:r>
            <a:r>
              <a:rPr lang="nb-NO" sz="2000" dirty="0" err="1" smtClean="0"/>
              <a:t>often</a:t>
            </a:r>
            <a:r>
              <a:rPr lang="nb-NO" sz="2000" dirty="0" smtClean="0"/>
              <a:t> </a:t>
            </a:r>
            <a:r>
              <a:rPr lang="nb-NO" sz="2000" dirty="0" err="1" smtClean="0"/>
              <a:t>compositionally</a:t>
            </a:r>
            <a:r>
              <a:rPr lang="nb-NO" sz="2000" dirty="0" smtClean="0"/>
              <a:t> </a:t>
            </a:r>
            <a:r>
              <a:rPr lang="nb-NO" sz="2000" dirty="0" err="1" smtClean="0"/>
              <a:t>very</a:t>
            </a:r>
            <a:r>
              <a:rPr lang="nb-NO" sz="2000" dirty="0" smtClean="0"/>
              <a:t> </a:t>
            </a:r>
            <a:r>
              <a:rPr lang="nb-NO" sz="2000" dirty="0" err="1" smtClean="0"/>
              <a:t>different</a:t>
            </a:r>
            <a:r>
              <a:rPr lang="nb-NO" sz="2000" dirty="0" smtClean="0"/>
              <a:t> from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melting</a:t>
            </a:r>
            <a:r>
              <a:rPr lang="nb-NO" sz="2000" dirty="0" smtClean="0"/>
              <a:t> material </a:t>
            </a:r>
            <a:endParaRPr lang="nb-NO" sz="2000" dirty="0"/>
          </a:p>
          <a:p>
            <a:pPr>
              <a:lnSpc>
                <a:spcPct val="115000"/>
              </a:lnSpc>
            </a:pPr>
            <a:r>
              <a:rPr lang="nb-NO" sz="2000" dirty="0"/>
              <a:t>  </a:t>
            </a:r>
            <a:r>
              <a:rPr lang="nb-NO" sz="2000" dirty="0" err="1" smtClean="0"/>
              <a:t>Important</a:t>
            </a:r>
            <a:r>
              <a:rPr lang="nb-NO" sz="2000" dirty="0" smtClean="0"/>
              <a:t> </a:t>
            </a:r>
            <a:r>
              <a:rPr lang="nb-NO" sz="2000" dirty="0" err="1" smtClean="0"/>
              <a:t>geological</a:t>
            </a:r>
            <a:r>
              <a:rPr lang="nb-NO" sz="2000" dirty="0" smtClean="0"/>
              <a:t> </a:t>
            </a:r>
            <a:r>
              <a:rPr lang="nb-NO" sz="2000" dirty="0" err="1" smtClean="0"/>
              <a:t>examples</a:t>
            </a:r>
            <a:r>
              <a:rPr lang="nb-NO" sz="2000" dirty="0" smtClean="0"/>
              <a:t>:   </a:t>
            </a:r>
            <a:r>
              <a:rPr lang="nb-NO" sz="2000" dirty="0" err="1" smtClean="0">
                <a:solidFill>
                  <a:srgbClr val="009900"/>
                </a:solidFill>
              </a:rPr>
              <a:t>peridotite</a:t>
            </a:r>
            <a:r>
              <a:rPr lang="nb-NO" sz="2000" b="1" dirty="0" smtClean="0"/>
              <a:t> </a:t>
            </a:r>
            <a:r>
              <a:rPr lang="nb-NO" sz="2000" dirty="0"/>
              <a:t>–</a:t>
            </a:r>
            <a:r>
              <a:rPr lang="nb-NO" sz="2000" b="1" dirty="0"/>
              <a:t> </a:t>
            </a:r>
            <a:r>
              <a:rPr lang="nb-NO" sz="2000" b="1" dirty="0">
                <a:solidFill>
                  <a:srgbClr val="CC6600"/>
                </a:solidFill>
              </a:rPr>
              <a:t>basalt</a:t>
            </a:r>
            <a:r>
              <a:rPr lang="nb-NO" sz="2000" dirty="0"/>
              <a:t>,    </a:t>
            </a:r>
            <a:r>
              <a:rPr lang="nb-NO" sz="2000" dirty="0" err="1" smtClean="0">
                <a:solidFill>
                  <a:srgbClr val="0000FF"/>
                </a:solidFill>
              </a:rPr>
              <a:t>amphibolite</a:t>
            </a:r>
            <a:r>
              <a:rPr lang="nb-NO" sz="2000" dirty="0" smtClean="0"/>
              <a:t> </a:t>
            </a:r>
            <a:r>
              <a:rPr lang="nb-NO" sz="2000" dirty="0"/>
              <a:t>– </a:t>
            </a:r>
            <a:r>
              <a:rPr lang="nb-NO" sz="2000" b="1" dirty="0" err="1" smtClean="0">
                <a:solidFill>
                  <a:srgbClr val="FF0000"/>
                </a:solidFill>
              </a:rPr>
              <a:t>granite</a:t>
            </a:r>
            <a:endParaRPr lang="nb-NO" sz="2000" dirty="0"/>
          </a:p>
        </p:txBody>
      </p: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38687" y="71404"/>
            <a:ext cx="709295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nb-NO" sz="2800" dirty="0" err="1" smtClean="0">
                <a:solidFill>
                  <a:srgbClr val="3333FF"/>
                </a:solidFill>
              </a:rPr>
              <a:t>Melting</a:t>
            </a:r>
            <a:r>
              <a:rPr lang="nb-NO" sz="2800" dirty="0" smtClean="0">
                <a:solidFill>
                  <a:srgbClr val="3333FF"/>
                </a:solidFill>
              </a:rPr>
              <a:t> and </a:t>
            </a:r>
            <a:r>
              <a:rPr lang="nb-NO" sz="2800" dirty="0" err="1" smtClean="0">
                <a:solidFill>
                  <a:srgbClr val="3333FF"/>
                </a:solidFill>
              </a:rPr>
              <a:t>planetary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crust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formation</a:t>
            </a:r>
            <a:endParaRPr lang="nb-NO" sz="900" dirty="0">
              <a:solidFill>
                <a:srgbClr val="3333FF"/>
              </a:solidFill>
            </a:endParaRP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64279" y="2686184"/>
            <a:ext cx="8928100" cy="2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nb-NO" sz="2200" dirty="0" err="1" smtClean="0">
                <a:solidFill>
                  <a:srgbClr val="0000FF"/>
                </a:solidFill>
              </a:rPr>
              <a:t>Melting</a:t>
            </a:r>
            <a:r>
              <a:rPr lang="nb-NO" sz="2200" dirty="0" smtClean="0">
                <a:solidFill>
                  <a:srgbClr val="0000FF"/>
                </a:solidFill>
              </a:rPr>
              <a:t> in </a:t>
            </a:r>
            <a:r>
              <a:rPr lang="nb-NO" sz="2200" dirty="0" err="1" smtClean="0">
                <a:solidFill>
                  <a:srgbClr val="0000FF"/>
                </a:solidFill>
              </a:rPr>
              <a:t>the</a:t>
            </a:r>
            <a:r>
              <a:rPr lang="nb-NO" sz="2200" dirty="0" smtClean="0">
                <a:solidFill>
                  <a:srgbClr val="0000FF"/>
                </a:solidFill>
              </a:rPr>
              <a:t> mantle:</a:t>
            </a:r>
            <a:endParaRPr lang="nb-NO" sz="2200"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</a:pPr>
            <a:r>
              <a:rPr lang="nb-NO" dirty="0"/>
              <a:t>  </a:t>
            </a:r>
            <a:r>
              <a:rPr lang="nb-NO" sz="2000" dirty="0"/>
              <a:t>1. </a:t>
            </a:r>
            <a:r>
              <a:rPr lang="nb-NO" sz="2000" b="1" dirty="0" err="1" smtClean="0"/>
              <a:t>Decompression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melting</a:t>
            </a:r>
            <a:endParaRPr lang="nb-NO" sz="2000" b="1" dirty="0"/>
          </a:p>
          <a:p>
            <a:pPr>
              <a:lnSpc>
                <a:spcPct val="115000"/>
              </a:lnSpc>
            </a:pPr>
            <a:r>
              <a:rPr lang="nb-NO" sz="2000" dirty="0"/>
              <a:t>       -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adiabatic</a:t>
            </a:r>
            <a:r>
              <a:rPr lang="nb-NO" sz="2000" dirty="0" smtClean="0"/>
              <a:t> </a:t>
            </a:r>
            <a:r>
              <a:rPr lang="nb-NO" sz="2000" dirty="0" err="1" smtClean="0"/>
              <a:t>path</a:t>
            </a:r>
            <a:r>
              <a:rPr lang="nb-NO" sz="2000" dirty="0" smtClean="0"/>
              <a:t> </a:t>
            </a:r>
            <a:r>
              <a:rPr lang="nb-NO" sz="2000" dirty="0" err="1" smtClean="0"/>
              <a:t>crosses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solidus</a:t>
            </a:r>
            <a:r>
              <a:rPr lang="nb-NO" sz="2000" dirty="0" smtClean="0"/>
              <a:t> </a:t>
            </a:r>
            <a:r>
              <a:rPr lang="nb-NO" sz="2000" dirty="0" err="1" smtClean="0"/>
              <a:t>before</a:t>
            </a:r>
            <a:r>
              <a:rPr lang="nb-NO" sz="2000" dirty="0" smtClean="0"/>
              <a:t> </a:t>
            </a:r>
            <a:r>
              <a:rPr lang="nb-NO" sz="2000" dirty="0" err="1" smtClean="0"/>
              <a:t>reaching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surface</a:t>
            </a:r>
            <a:endParaRPr lang="nb-NO" sz="2000" dirty="0"/>
          </a:p>
          <a:p>
            <a:pPr>
              <a:lnSpc>
                <a:spcPct val="115000"/>
              </a:lnSpc>
            </a:pPr>
            <a:endParaRPr lang="nb-NO" sz="800" dirty="0"/>
          </a:p>
          <a:p>
            <a:pPr>
              <a:lnSpc>
                <a:spcPct val="115000"/>
              </a:lnSpc>
            </a:pPr>
            <a:r>
              <a:rPr lang="nb-NO" sz="2000" dirty="0"/>
              <a:t>  2. </a:t>
            </a:r>
            <a:r>
              <a:rPr lang="nb-NO" sz="2000" b="1" dirty="0" err="1" smtClean="0"/>
              <a:t>Flux-melting</a:t>
            </a:r>
            <a:r>
              <a:rPr lang="nb-NO" sz="2000" dirty="0" smtClean="0"/>
              <a:t> by </a:t>
            </a:r>
            <a:r>
              <a:rPr lang="nb-NO" sz="2000" dirty="0" err="1" smtClean="0"/>
              <a:t>release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water from </a:t>
            </a:r>
            <a:r>
              <a:rPr lang="nb-NO" sz="2000" dirty="0" err="1" smtClean="0"/>
              <a:t>subducted</a:t>
            </a:r>
            <a:r>
              <a:rPr lang="nb-NO" sz="2000" dirty="0" smtClean="0"/>
              <a:t> </a:t>
            </a:r>
            <a:r>
              <a:rPr lang="nb-NO" sz="2000" dirty="0" err="1" smtClean="0"/>
              <a:t>lithosphere</a:t>
            </a:r>
            <a:endParaRPr lang="nb-NO" sz="2000" dirty="0"/>
          </a:p>
          <a:p>
            <a:pPr>
              <a:lnSpc>
                <a:spcPct val="115000"/>
              </a:lnSpc>
            </a:pPr>
            <a:r>
              <a:rPr lang="nb-NO" sz="2000" dirty="0"/>
              <a:t>       - </a:t>
            </a:r>
            <a:r>
              <a:rPr lang="nb-NO" sz="2000" dirty="0" err="1" smtClean="0"/>
              <a:t>liquidus-</a:t>
            </a:r>
            <a:r>
              <a:rPr lang="nb-NO" sz="2000" dirty="0" smtClean="0"/>
              <a:t> and </a:t>
            </a:r>
            <a:r>
              <a:rPr lang="nb-NO" sz="2000" dirty="0" err="1" smtClean="0"/>
              <a:t>solidus-T</a:t>
            </a:r>
            <a:r>
              <a:rPr lang="nb-NO" sz="2000" dirty="0" smtClean="0"/>
              <a:t> is </a:t>
            </a:r>
            <a:r>
              <a:rPr lang="nb-NO" sz="2000" dirty="0" err="1" smtClean="0"/>
              <a:t>lowered</a:t>
            </a:r>
            <a:r>
              <a:rPr lang="nb-NO" sz="2000" dirty="0" smtClean="0"/>
              <a:t> </a:t>
            </a:r>
            <a:r>
              <a:rPr lang="nb-NO" sz="2000" dirty="0" err="1" smtClean="0"/>
              <a:t>dramatically</a:t>
            </a:r>
            <a:endParaRPr lang="en-GB" sz="2000" dirty="0"/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201626" y="5382883"/>
            <a:ext cx="8820150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nb-NO" sz="2200" b="1" dirty="0" err="1" smtClean="0"/>
              <a:t>Primary</a:t>
            </a:r>
            <a:r>
              <a:rPr lang="nb-NO" sz="2200" dirty="0" smtClean="0"/>
              <a:t> </a:t>
            </a:r>
            <a:r>
              <a:rPr lang="nb-NO" sz="2200" dirty="0" err="1" smtClean="0"/>
              <a:t>crust</a:t>
            </a:r>
            <a:r>
              <a:rPr lang="nb-NO" sz="2400" dirty="0" smtClean="0"/>
              <a:t>: </a:t>
            </a:r>
            <a:r>
              <a:rPr lang="nb-NO" sz="1800" dirty="0" err="1" smtClean="0"/>
              <a:t>formed</a:t>
            </a:r>
            <a:r>
              <a:rPr lang="nb-NO" sz="1800" dirty="0" smtClean="0"/>
              <a:t> by </a:t>
            </a:r>
            <a:r>
              <a:rPr lang="nb-NO" sz="1800" dirty="0" err="1" smtClean="0"/>
              <a:t>crystallization</a:t>
            </a:r>
            <a:r>
              <a:rPr lang="nb-NO" sz="1800" dirty="0" smtClean="0"/>
              <a:t> from </a:t>
            </a:r>
            <a:r>
              <a:rPr lang="nb-NO" sz="1800" dirty="0" err="1" smtClean="0"/>
              <a:t>early</a:t>
            </a:r>
            <a:r>
              <a:rPr lang="nb-NO" sz="1800" dirty="0" smtClean="0"/>
              <a:t> </a:t>
            </a:r>
            <a:r>
              <a:rPr lang="nb-NO" sz="1800" dirty="0" err="1" smtClean="0"/>
              <a:t>planetary</a:t>
            </a:r>
            <a:r>
              <a:rPr lang="nb-NO" sz="1800" dirty="0" smtClean="0"/>
              <a:t> magma </a:t>
            </a:r>
            <a:r>
              <a:rPr lang="nb-NO" sz="1800" dirty="0" err="1" smtClean="0"/>
              <a:t>oceans</a:t>
            </a:r>
            <a:endParaRPr lang="nb-NO" sz="1800" dirty="0"/>
          </a:p>
          <a:p>
            <a:pPr>
              <a:lnSpc>
                <a:spcPct val="115000"/>
              </a:lnSpc>
            </a:pPr>
            <a:r>
              <a:rPr lang="nb-NO" sz="2200" b="1" dirty="0" err="1" smtClean="0"/>
              <a:t>Secondary</a:t>
            </a:r>
            <a:r>
              <a:rPr lang="nb-NO" sz="2200" dirty="0" smtClean="0"/>
              <a:t> </a:t>
            </a:r>
            <a:r>
              <a:rPr lang="nb-NO" sz="2200" dirty="0" err="1" smtClean="0"/>
              <a:t>crust</a:t>
            </a:r>
            <a:r>
              <a:rPr lang="nb-NO" sz="2000" dirty="0" smtClean="0"/>
              <a:t>:</a:t>
            </a:r>
            <a:r>
              <a:rPr lang="nb-NO" dirty="0" smtClean="0"/>
              <a:t> </a:t>
            </a:r>
            <a:r>
              <a:rPr lang="nb-NO" sz="1800" dirty="0" smtClean="0"/>
              <a:t>basalts and </a:t>
            </a:r>
            <a:r>
              <a:rPr lang="nb-NO" sz="1800" dirty="0" err="1" smtClean="0"/>
              <a:t>cumulates</a:t>
            </a:r>
            <a:r>
              <a:rPr lang="nb-NO" sz="1800" dirty="0" smtClean="0"/>
              <a:t> </a:t>
            </a:r>
            <a:r>
              <a:rPr lang="nb-NO" sz="1800" dirty="0" err="1" smtClean="0"/>
              <a:t>formed</a:t>
            </a:r>
            <a:r>
              <a:rPr lang="nb-NO" sz="1800" dirty="0" smtClean="0"/>
              <a:t> by </a:t>
            </a:r>
            <a:r>
              <a:rPr lang="nb-NO" sz="1800" dirty="0" err="1" smtClean="0"/>
              <a:t>local/regional</a:t>
            </a:r>
            <a:r>
              <a:rPr lang="nb-NO" sz="1800" dirty="0" smtClean="0"/>
              <a:t> mantle </a:t>
            </a:r>
            <a:r>
              <a:rPr lang="nb-NO" sz="1800" dirty="0" err="1" smtClean="0"/>
              <a:t>melting</a:t>
            </a:r>
            <a:endParaRPr lang="nb-NO" sz="1800" dirty="0"/>
          </a:p>
          <a:p>
            <a:pPr>
              <a:lnSpc>
                <a:spcPct val="115000"/>
              </a:lnSpc>
            </a:pPr>
            <a:r>
              <a:rPr lang="nb-NO" sz="2200" b="1" dirty="0" err="1" smtClean="0"/>
              <a:t>Tertiary</a:t>
            </a:r>
            <a:r>
              <a:rPr lang="nb-NO" sz="2200" dirty="0" smtClean="0"/>
              <a:t> </a:t>
            </a:r>
            <a:r>
              <a:rPr lang="nb-NO" sz="2200" dirty="0" err="1" smtClean="0"/>
              <a:t>crust</a:t>
            </a:r>
            <a:r>
              <a:rPr lang="nb-NO" sz="2000" dirty="0" smtClean="0"/>
              <a:t>:</a:t>
            </a:r>
            <a:r>
              <a:rPr lang="nb-NO" sz="2400" dirty="0" smtClean="0"/>
              <a:t> </a:t>
            </a:r>
            <a:r>
              <a:rPr lang="nb-NO" sz="1800" dirty="0" err="1" smtClean="0"/>
              <a:t>Earth's</a:t>
            </a:r>
            <a:r>
              <a:rPr lang="nb-NO" sz="1800" dirty="0" smtClean="0"/>
              <a:t> </a:t>
            </a:r>
            <a:r>
              <a:rPr lang="nb-NO" sz="1800" dirty="0" err="1" smtClean="0"/>
              <a:t>continental</a:t>
            </a:r>
            <a:r>
              <a:rPr lang="nb-NO" sz="1800" dirty="0" smtClean="0"/>
              <a:t> </a:t>
            </a:r>
            <a:r>
              <a:rPr lang="nb-NO" sz="1800" dirty="0" err="1" smtClean="0"/>
              <a:t>crust</a:t>
            </a:r>
            <a:r>
              <a:rPr lang="nb-NO" sz="1800" dirty="0" smtClean="0"/>
              <a:t> (</a:t>
            </a:r>
            <a:r>
              <a:rPr lang="nb-NO" sz="1800" dirty="0" err="1" smtClean="0"/>
              <a:t>largely</a:t>
            </a:r>
            <a:r>
              <a:rPr lang="nb-NO" sz="1800" dirty="0" smtClean="0"/>
              <a:t> </a:t>
            </a:r>
            <a:r>
              <a:rPr lang="nb-NO" sz="1800" dirty="0" err="1" smtClean="0"/>
              <a:t>granitic</a:t>
            </a:r>
            <a:r>
              <a:rPr lang="nb-NO" sz="1800" dirty="0" smtClean="0"/>
              <a:t>, </a:t>
            </a:r>
            <a:r>
              <a:rPr lang="nb-NO" sz="1800" dirty="0" err="1" smtClean="0"/>
              <a:t>sensu</a:t>
            </a:r>
            <a:r>
              <a:rPr lang="nb-NO" sz="1800" dirty="0" smtClean="0"/>
              <a:t> </a:t>
            </a:r>
            <a:r>
              <a:rPr lang="nb-NO" sz="1800" dirty="0" err="1" smtClean="0"/>
              <a:t>lato</a:t>
            </a:r>
            <a:r>
              <a:rPr lang="nb-NO" sz="1800" dirty="0" smtClean="0"/>
              <a:t>)  </a:t>
            </a:r>
            <a:r>
              <a:rPr lang="nb-NO" sz="1800" dirty="0" smtClean="0">
                <a:latin typeface="Symbol" pitchFamily="18" charset="2"/>
              </a:rPr>
              <a:t>-</a:t>
            </a:r>
            <a:r>
              <a:rPr lang="nb-NO" sz="1800" dirty="0" smtClean="0"/>
              <a:t>  </a:t>
            </a:r>
            <a:r>
              <a:rPr lang="nb-NO" sz="1800" dirty="0" err="1" smtClean="0"/>
              <a:t>hydrous</a:t>
            </a:r>
            <a:r>
              <a:rPr lang="nb-NO" sz="1800" dirty="0" smtClean="0"/>
              <a:t> </a:t>
            </a:r>
            <a:r>
              <a:rPr lang="nb-NO" sz="1800" dirty="0" err="1" smtClean="0"/>
              <a:t>melting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122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  <p:bldP spid="109578" grpId="0"/>
      <p:bldP spid="1095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Haw-Kilauea-gr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473950" y="6491288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>
                <a:solidFill>
                  <a:srgbClr val="CCFFFF"/>
                </a:solidFill>
              </a:rPr>
              <a:t>Kilauea, Hawaii</a:t>
            </a:r>
            <a:endParaRPr lang="en-GB">
              <a:solidFill>
                <a:srgbClr val="CCFFFF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2051" y="992860"/>
            <a:ext cx="8865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 b="1" dirty="0" smtClean="0">
                <a:solidFill>
                  <a:srgbClr val="3333FF"/>
                </a:solidFill>
              </a:rPr>
              <a:t>Major </a:t>
            </a:r>
            <a:r>
              <a:rPr lang="nb-NO" sz="2400" dirty="0" smtClean="0">
                <a:solidFill>
                  <a:srgbClr val="3333FF"/>
                </a:solidFill>
              </a:rPr>
              <a:t>and </a:t>
            </a:r>
            <a:r>
              <a:rPr lang="nb-NO" sz="2400" b="1" dirty="0" smtClean="0">
                <a:solidFill>
                  <a:srgbClr val="3333FF"/>
                </a:solidFill>
              </a:rPr>
              <a:t>trace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>
                <a:solidFill>
                  <a:srgbClr val="3333FF"/>
                </a:solidFill>
              </a:rPr>
              <a:t>element </a:t>
            </a:r>
            <a:r>
              <a:rPr lang="nb-NO" sz="2400" dirty="0" err="1">
                <a:solidFill>
                  <a:srgbClr val="3333FF"/>
                </a:solidFill>
              </a:rPr>
              <a:t>behaviour</a:t>
            </a:r>
            <a:r>
              <a:rPr lang="nb-NO" sz="2400" dirty="0">
                <a:solidFill>
                  <a:srgbClr val="3333FF"/>
                </a:solidFill>
              </a:rPr>
              <a:t> during </a:t>
            </a:r>
            <a:r>
              <a:rPr lang="nb-NO" sz="2400" dirty="0" err="1">
                <a:solidFill>
                  <a:srgbClr val="3333FF"/>
                </a:solidFill>
              </a:rPr>
              <a:t>melting</a:t>
            </a:r>
            <a:r>
              <a:rPr lang="nb-NO" sz="2400" dirty="0">
                <a:solidFill>
                  <a:srgbClr val="3333FF"/>
                </a:solidFill>
              </a:rPr>
              <a:t> and </a:t>
            </a:r>
            <a:r>
              <a:rPr lang="nb-NO" sz="2400" dirty="0" err="1" smtClean="0">
                <a:solidFill>
                  <a:srgbClr val="3333FF"/>
                </a:solidFill>
              </a:rPr>
              <a:t>crystallization</a:t>
            </a:r>
            <a:endParaRPr lang="nb-NO" sz="2400" dirty="0">
              <a:solidFill>
                <a:srgbClr val="3333FF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7504" y="1772816"/>
            <a:ext cx="8712968" cy="223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nb-NO" sz="2400" b="1" dirty="0" smtClean="0"/>
              <a:t>Key </a:t>
            </a:r>
            <a:r>
              <a:rPr lang="nb-NO" sz="2400" b="1" dirty="0" err="1" smtClean="0"/>
              <a:t>point</a:t>
            </a:r>
            <a:r>
              <a:rPr lang="nb-NO" sz="2400" b="1" dirty="0" smtClean="0"/>
              <a:t>:</a:t>
            </a:r>
            <a:endParaRPr lang="nb-NO" sz="2400" b="1" dirty="0"/>
          </a:p>
          <a:p>
            <a:pPr>
              <a:lnSpc>
                <a:spcPts val="3000"/>
              </a:lnSpc>
            </a:pPr>
            <a:r>
              <a:rPr lang="nb-NO" sz="2400" dirty="0"/>
              <a:t>Melt </a:t>
            </a:r>
            <a:r>
              <a:rPr lang="nb-NO" sz="2400" dirty="0" err="1" smtClean="0"/>
              <a:t>compositions</a:t>
            </a:r>
            <a:r>
              <a:rPr lang="nb-NO" sz="2400" dirty="0" smtClean="0"/>
              <a:t> </a:t>
            </a:r>
            <a:r>
              <a:rPr lang="nb-NO" sz="2400" dirty="0" err="1" smtClean="0"/>
              <a:t>are</a:t>
            </a:r>
            <a:r>
              <a:rPr lang="nb-NO" sz="2400" dirty="0" smtClean="0"/>
              <a:t> </a:t>
            </a:r>
            <a:r>
              <a:rPr lang="nb-NO" sz="2400" dirty="0" err="1" smtClean="0"/>
              <a:t>mostly</a:t>
            </a:r>
            <a:r>
              <a:rPr lang="nb-NO" sz="2400" dirty="0" smtClean="0"/>
              <a:t> </a:t>
            </a:r>
            <a:r>
              <a:rPr lang="nb-NO" sz="2400" b="1" dirty="0" err="1"/>
              <a:t>very</a:t>
            </a:r>
            <a:r>
              <a:rPr lang="nb-NO" sz="2400" b="1" dirty="0"/>
              <a:t> </a:t>
            </a:r>
            <a:r>
              <a:rPr lang="nb-NO" sz="2400" b="1" dirty="0" err="1"/>
              <a:t>different</a:t>
            </a:r>
            <a:r>
              <a:rPr lang="nb-NO" sz="2400" b="1" dirty="0"/>
              <a:t> </a:t>
            </a:r>
            <a:r>
              <a:rPr lang="nb-NO" sz="2400" dirty="0"/>
              <a:t>from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composition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melting</a:t>
            </a:r>
            <a:r>
              <a:rPr lang="nb-NO" sz="2400" dirty="0"/>
              <a:t> </a:t>
            </a:r>
            <a:r>
              <a:rPr lang="nb-NO" sz="2400" dirty="0" smtClean="0"/>
              <a:t>solid, </a:t>
            </a:r>
            <a:r>
              <a:rPr lang="nb-NO" sz="2400" dirty="0" err="1" smtClean="0"/>
              <a:t>both</a:t>
            </a:r>
            <a:r>
              <a:rPr lang="nb-NO" sz="2400" dirty="0" smtClean="0"/>
              <a:t> </a:t>
            </a:r>
            <a:r>
              <a:rPr lang="nb-NO" sz="2400" dirty="0"/>
              <a:t>in terms </a:t>
            </a:r>
            <a:r>
              <a:rPr lang="nb-NO" sz="2400" dirty="0" err="1"/>
              <a:t>of</a:t>
            </a:r>
            <a:r>
              <a:rPr lang="nb-NO" sz="2400" dirty="0"/>
              <a:t> major, </a:t>
            </a:r>
            <a:r>
              <a:rPr lang="nb-NO" sz="2400" dirty="0" err="1"/>
              <a:t>minor</a:t>
            </a:r>
            <a:r>
              <a:rPr lang="nb-NO" sz="2400" dirty="0"/>
              <a:t> and trace elements.</a:t>
            </a:r>
          </a:p>
          <a:p>
            <a:pPr>
              <a:lnSpc>
                <a:spcPts val="1700"/>
              </a:lnSpc>
            </a:pPr>
            <a:r>
              <a:rPr lang="nb-NO" sz="2400" dirty="0"/>
              <a:t>  </a:t>
            </a:r>
          </a:p>
          <a:p>
            <a:pPr>
              <a:lnSpc>
                <a:spcPts val="3000"/>
              </a:lnSpc>
            </a:pPr>
            <a:r>
              <a:rPr lang="nb-NO" sz="2400" dirty="0"/>
              <a:t>  </a:t>
            </a:r>
            <a:r>
              <a:rPr lang="nb-NO" sz="2400" dirty="0" err="1"/>
              <a:t>examples</a:t>
            </a:r>
            <a:r>
              <a:rPr lang="nb-NO" sz="2400" dirty="0"/>
              <a:t>:  </a:t>
            </a:r>
            <a:r>
              <a:rPr lang="nb-NO" sz="2400" b="1" dirty="0" err="1">
                <a:solidFill>
                  <a:srgbClr val="009900"/>
                </a:solidFill>
              </a:rPr>
              <a:t>peridotite</a:t>
            </a:r>
            <a:r>
              <a:rPr lang="nb-NO" sz="2400" dirty="0"/>
              <a:t> in </a:t>
            </a:r>
            <a:r>
              <a:rPr lang="nb-NO" sz="2400" dirty="0" err="1"/>
              <a:t>equilibrium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b="1" dirty="0" err="1">
                <a:solidFill>
                  <a:srgbClr val="3333FF"/>
                </a:solidFill>
              </a:rPr>
              <a:t>basaltic</a:t>
            </a:r>
            <a:r>
              <a:rPr lang="nb-NO" sz="2400" b="1" dirty="0">
                <a:solidFill>
                  <a:srgbClr val="3333FF"/>
                </a:solidFill>
              </a:rPr>
              <a:t> melt</a:t>
            </a:r>
          </a:p>
          <a:p>
            <a:pPr>
              <a:lnSpc>
                <a:spcPts val="3000"/>
              </a:lnSpc>
            </a:pPr>
            <a:r>
              <a:rPr lang="nb-NO" sz="2400" dirty="0"/>
              <a:t>                    </a:t>
            </a:r>
            <a:r>
              <a:rPr lang="nb-NO" sz="2400" b="1" dirty="0" err="1">
                <a:solidFill>
                  <a:srgbClr val="3399FF"/>
                </a:solidFill>
              </a:rPr>
              <a:t>amphibolite</a:t>
            </a:r>
            <a:r>
              <a:rPr lang="nb-NO" sz="2400" dirty="0"/>
              <a:t> in </a:t>
            </a:r>
            <a:r>
              <a:rPr lang="nb-NO" sz="2400" dirty="0" err="1"/>
              <a:t>equilibrium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b="1" dirty="0" err="1">
                <a:solidFill>
                  <a:srgbClr val="FF0000"/>
                </a:solidFill>
              </a:rPr>
              <a:t>granitic</a:t>
            </a:r>
            <a:r>
              <a:rPr lang="nb-NO" sz="2400" b="1" dirty="0">
                <a:solidFill>
                  <a:srgbClr val="FF0000"/>
                </a:solidFill>
              </a:rPr>
              <a:t> melt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748" y="130709"/>
            <a:ext cx="6264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 err="1" smtClean="0">
                <a:solidFill>
                  <a:srgbClr val="0000FF"/>
                </a:solidFill>
              </a:rPr>
              <a:t>Magmatic</a:t>
            </a:r>
            <a:r>
              <a:rPr lang="nb-NO" sz="4400" dirty="0" smtClean="0">
                <a:solidFill>
                  <a:srgbClr val="0000FF"/>
                </a:solidFill>
              </a:rPr>
              <a:t> </a:t>
            </a:r>
            <a:r>
              <a:rPr lang="nb-NO" sz="4400" dirty="0" err="1" smtClean="0">
                <a:solidFill>
                  <a:srgbClr val="0000FF"/>
                </a:solidFill>
              </a:rPr>
              <a:t>differentiation</a:t>
            </a:r>
            <a:endParaRPr lang="nb-NO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61048"/>
            <a:ext cx="323756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1149986" y="4772594"/>
            <a:ext cx="545342" cy="370859"/>
            <a:chOff x="1327143" y="2669635"/>
            <a:chExt cx="545342" cy="370859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1327143" y="2669635"/>
              <a:ext cx="545342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nb-NO" sz="1200" dirty="0" smtClean="0">
                  <a:solidFill>
                    <a:srgbClr val="FF0000"/>
                  </a:solidFill>
                </a:rPr>
                <a:t>basalt</a:t>
              </a:r>
              <a:endParaRPr lang="nb-NO" sz="1200" dirty="0">
                <a:solidFill>
                  <a:srgbClr val="FF0000"/>
                </a:solidFill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619672" y="2852935"/>
              <a:ext cx="44172" cy="1875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8600" y="48114"/>
            <a:ext cx="7675264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400" dirty="0" smtClean="0">
                <a:solidFill>
                  <a:srgbClr val="3333FF"/>
                </a:solidFill>
              </a:rPr>
              <a:t>Simple 2 or 3-component </a:t>
            </a:r>
            <a:r>
              <a:rPr lang="nb-NO" sz="2400" dirty="0" err="1" smtClean="0">
                <a:solidFill>
                  <a:srgbClr val="3333FF"/>
                </a:solidFill>
              </a:rPr>
              <a:t>phase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 err="1" smtClean="0">
                <a:solidFill>
                  <a:srgbClr val="3333FF"/>
                </a:solidFill>
              </a:rPr>
              <a:t>relatios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 err="1" smtClean="0">
                <a:solidFill>
                  <a:srgbClr val="3333FF"/>
                </a:solidFill>
              </a:rPr>
              <a:t>give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 err="1" smtClean="0">
                <a:solidFill>
                  <a:srgbClr val="3333FF"/>
                </a:solidFill>
              </a:rPr>
              <a:t>important</a:t>
            </a:r>
            <a:r>
              <a:rPr lang="nb-NO" sz="2400" dirty="0" smtClean="0">
                <a:solidFill>
                  <a:srgbClr val="3333FF"/>
                </a:solidFill>
              </a:rPr>
              <a:t> </a:t>
            </a:r>
            <a:r>
              <a:rPr lang="nb-NO" sz="2400" dirty="0" err="1" smtClean="0">
                <a:solidFill>
                  <a:srgbClr val="3333FF"/>
                </a:solidFill>
              </a:rPr>
              <a:t>clues</a:t>
            </a:r>
            <a:endParaRPr lang="en-GB" sz="2400" dirty="0">
              <a:solidFill>
                <a:srgbClr val="3333FF"/>
              </a:solidFill>
            </a:endParaRPr>
          </a:p>
        </p:txBody>
      </p: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755" y="1944743"/>
            <a:ext cx="529272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/>
          <p:nvPr/>
        </p:nvGrpSpPr>
        <p:grpSpPr>
          <a:xfrm>
            <a:off x="7232567" y="5821418"/>
            <a:ext cx="1022350" cy="366712"/>
            <a:chOff x="7153054" y="5042190"/>
            <a:chExt cx="1022350" cy="366712"/>
          </a:xfrm>
        </p:grpSpPr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7173566" y="5091705"/>
              <a:ext cx="931863" cy="28257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2237" name="Text Box 13"/>
            <p:cNvSpPr txBox="1">
              <a:spLocks noChangeArrowheads="1"/>
            </p:cNvSpPr>
            <p:nvPr/>
          </p:nvSpPr>
          <p:spPr bwMode="auto">
            <a:xfrm>
              <a:off x="7153054" y="5042190"/>
              <a:ext cx="1022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 err="1">
                  <a:solidFill>
                    <a:srgbClr val="009900"/>
                  </a:solidFill>
                </a:rPr>
                <a:t>peridotitt</a:t>
              </a:r>
              <a:endParaRPr lang="en-GB" dirty="0">
                <a:solidFill>
                  <a:srgbClr val="009900"/>
                </a:solidFill>
              </a:endParaRPr>
            </a:p>
          </p:txBody>
        </p:sp>
      </p:grp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5416467" y="4432355"/>
            <a:ext cx="96838" cy="10318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466927" y="4261900"/>
            <a:ext cx="7104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basalt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3078122" cy="248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 animBg="1"/>
      <p:bldP spid="522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Rel-FoD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960" y="1707842"/>
            <a:ext cx="5287943" cy="4387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741" y="214685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rgbClr val="3333FF"/>
                </a:solidFill>
              </a:rPr>
              <a:t>Note </a:t>
            </a:r>
            <a:r>
              <a:rPr lang="nb-NO" sz="2800" dirty="0" err="1" smtClean="0">
                <a:solidFill>
                  <a:srgbClr val="3333FF"/>
                </a:solidFill>
              </a:rPr>
              <a:t>that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the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previous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simplified</a:t>
            </a:r>
            <a:r>
              <a:rPr lang="nb-NO" sz="2800" dirty="0" smtClean="0">
                <a:solidFill>
                  <a:srgbClr val="3333FF"/>
                </a:solidFill>
              </a:rPr>
              <a:t> diagram </a:t>
            </a:r>
            <a:r>
              <a:rPr lang="nb-NO" sz="2800" dirty="0" err="1" smtClean="0">
                <a:solidFill>
                  <a:srgbClr val="3333FF"/>
                </a:solidFill>
              </a:rPr>
              <a:t>ignores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the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spinel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field</a:t>
            </a:r>
            <a:r>
              <a:rPr lang="nb-NO" sz="2800" dirty="0" smtClean="0">
                <a:solidFill>
                  <a:srgbClr val="3333FF"/>
                </a:solidFill>
              </a:rPr>
              <a:t>, </a:t>
            </a:r>
            <a:r>
              <a:rPr lang="nb-NO" sz="2800" dirty="0" err="1" smtClean="0">
                <a:solidFill>
                  <a:srgbClr val="3333FF"/>
                </a:solidFill>
              </a:rPr>
              <a:t>prodruding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into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the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Fo-An-Di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r>
              <a:rPr lang="nb-NO" sz="2800" dirty="0" err="1" smtClean="0">
                <a:solidFill>
                  <a:srgbClr val="3333FF"/>
                </a:solidFill>
              </a:rPr>
              <a:t>triangle</a:t>
            </a:r>
            <a:r>
              <a:rPr lang="nb-NO" sz="2800" dirty="0" smtClean="0">
                <a:solidFill>
                  <a:srgbClr val="3333FF"/>
                </a:solidFill>
              </a:rPr>
              <a:t> </a:t>
            </a:r>
            <a:endParaRPr lang="nb-NO" sz="2800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6165304"/>
            <a:ext cx="157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3333FF"/>
                </a:solidFill>
              </a:rPr>
              <a:t>Fig. 7.2 (Winter)</a:t>
            </a:r>
            <a:endParaRPr lang="nb-NO" dirty="0">
              <a:solidFill>
                <a:srgbClr val="3333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64966" y="2593525"/>
            <a:ext cx="724619" cy="868409"/>
            <a:chOff x="4364966" y="2593525"/>
            <a:chExt cx="724619" cy="868409"/>
          </a:xfrm>
        </p:grpSpPr>
        <p:sp>
          <p:nvSpPr>
            <p:cNvPr id="11" name="Freeform 10"/>
            <p:cNvSpPr/>
            <p:nvPr/>
          </p:nvSpPr>
          <p:spPr>
            <a:xfrm rot="571174">
              <a:off x="4393013" y="2593525"/>
              <a:ext cx="177769" cy="868409"/>
            </a:xfrm>
            <a:custGeom>
              <a:avLst/>
              <a:gdLst>
                <a:gd name="connsiteX0" fmla="*/ 258793 w 258793"/>
                <a:gd name="connsiteY0" fmla="*/ 0 h 931653"/>
                <a:gd name="connsiteX1" fmla="*/ 34506 w 258793"/>
                <a:gd name="connsiteY1" fmla="*/ 439948 h 931653"/>
                <a:gd name="connsiteX2" fmla="*/ 51759 w 258793"/>
                <a:gd name="connsiteY2" fmla="*/ 931653 h 9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8793" h="931653">
                  <a:moveTo>
                    <a:pt x="258793" y="0"/>
                  </a:moveTo>
                  <a:cubicBezTo>
                    <a:pt x="163902" y="142336"/>
                    <a:pt x="69012" y="284673"/>
                    <a:pt x="34506" y="439948"/>
                  </a:cubicBezTo>
                  <a:cubicBezTo>
                    <a:pt x="0" y="595223"/>
                    <a:pt x="25879" y="763438"/>
                    <a:pt x="51759" y="931653"/>
                  </a:cubicBezTo>
                </a:path>
              </a:pathLst>
            </a:custGeom>
            <a:ln w="1905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364966" y="3423249"/>
              <a:ext cx="724619" cy="18691"/>
            </a:xfrm>
            <a:custGeom>
              <a:avLst/>
              <a:gdLst>
                <a:gd name="connsiteX0" fmla="*/ 724619 w 724619"/>
                <a:gd name="connsiteY0" fmla="*/ 10064 h 18691"/>
                <a:gd name="connsiteX1" fmla="*/ 405442 w 724619"/>
                <a:gd name="connsiteY1" fmla="*/ 1438 h 18691"/>
                <a:gd name="connsiteX2" fmla="*/ 0 w 724619"/>
                <a:gd name="connsiteY2" fmla="*/ 18691 h 1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4619" h="18691">
                  <a:moveTo>
                    <a:pt x="724619" y="10064"/>
                  </a:moveTo>
                  <a:cubicBezTo>
                    <a:pt x="625415" y="5032"/>
                    <a:pt x="526212" y="0"/>
                    <a:pt x="405442" y="1438"/>
                  </a:cubicBezTo>
                  <a:cubicBezTo>
                    <a:pt x="284672" y="2876"/>
                    <a:pt x="142336" y="10783"/>
                    <a:pt x="0" y="18691"/>
                  </a:cubicBezTo>
                </a:path>
              </a:pathLst>
            </a:custGeom>
            <a:ln w="19050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27049" y="2866378"/>
            <a:ext cx="862737" cy="4514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nb-NO" sz="1400" dirty="0" err="1" smtClean="0">
                <a:solidFill>
                  <a:srgbClr val="0000FF"/>
                </a:solidFill>
              </a:rPr>
              <a:t>Spinel</a:t>
            </a:r>
            <a:r>
              <a:rPr lang="nb-NO" sz="1400" dirty="0" smtClean="0">
                <a:solidFill>
                  <a:srgbClr val="0000FF"/>
                </a:solidFill>
              </a:rPr>
              <a:t>,</a:t>
            </a:r>
          </a:p>
          <a:p>
            <a:pPr>
              <a:lnSpc>
                <a:spcPts val="1400"/>
              </a:lnSpc>
            </a:pPr>
            <a:r>
              <a:rPr lang="nb-NO" sz="1400" dirty="0" err="1" smtClean="0">
                <a:solidFill>
                  <a:srgbClr val="0000FF"/>
                </a:solidFill>
              </a:rPr>
              <a:t>MgAl</a:t>
            </a:r>
            <a:r>
              <a:rPr lang="nb-NO" sz="1400" baseline="-25000" dirty="0" err="1" smtClean="0">
                <a:solidFill>
                  <a:srgbClr val="0000FF"/>
                </a:solidFill>
              </a:rPr>
              <a:t>2</a:t>
            </a:r>
            <a:r>
              <a:rPr lang="nb-NO" sz="1400" dirty="0" err="1" smtClean="0">
                <a:solidFill>
                  <a:srgbClr val="0000FF"/>
                </a:solidFill>
              </a:rPr>
              <a:t>O</a:t>
            </a:r>
            <a:r>
              <a:rPr lang="nb-NO" sz="1400" baseline="-25000" dirty="0" err="1" smtClean="0">
                <a:solidFill>
                  <a:srgbClr val="0000FF"/>
                </a:solidFill>
              </a:rPr>
              <a:t>4</a:t>
            </a:r>
            <a:endParaRPr lang="nb-NO" sz="140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302" y="3003447"/>
            <a:ext cx="3420981" cy="38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11" y="3031107"/>
            <a:ext cx="3394544" cy="382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hRel-FoDiAn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10" y="14985"/>
            <a:ext cx="3300091" cy="3092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7299" y="374971"/>
            <a:ext cx="1090363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nb-NO" sz="1300" dirty="0" err="1" smtClean="0">
                <a:solidFill>
                  <a:srgbClr val="3333FF"/>
                </a:solidFill>
              </a:rPr>
              <a:t>Spinel</a:t>
            </a:r>
            <a:r>
              <a:rPr lang="nb-NO" sz="1300" dirty="0" smtClean="0">
                <a:solidFill>
                  <a:srgbClr val="3333FF"/>
                </a:solidFill>
              </a:rPr>
              <a:t> </a:t>
            </a:r>
            <a:r>
              <a:rPr lang="nb-NO" sz="1300" dirty="0" err="1" smtClean="0">
                <a:solidFill>
                  <a:srgbClr val="3333FF"/>
                </a:solidFill>
              </a:rPr>
              <a:t>field</a:t>
            </a:r>
            <a:endParaRPr lang="nb-NO" sz="1300" dirty="0" smtClean="0">
              <a:solidFill>
                <a:srgbClr val="3333FF"/>
              </a:solidFill>
            </a:endParaRPr>
          </a:p>
          <a:p>
            <a:pPr>
              <a:lnSpc>
                <a:spcPts val="1400"/>
              </a:lnSpc>
            </a:pPr>
            <a:r>
              <a:rPr lang="nb-NO" sz="1300" dirty="0" smtClean="0">
                <a:solidFill>
                  <a:srgbClr val="3333FF"/>
                </a:solidFill>
              </a:rPr>
              <a:t>    </a:t>
            </a:r>
            <a:r>
              <a:rPr lang="nb-NO" sz="1300" dirty="0" err="1" smtClean="0">
                <a:solidFill>
                  <a:srgbClr val="3333FF"/>
                </a:solidFill>
              </a:rPr>
              <a:t>protrusion</a:t>
            </a:r>
            <a:endParaRPr lang="nb-NO" sz="1300" dirty="0" smtClean="0">
              <a:solidFill>
                <a:srgbClr val="3333FF"/>
              </a:solidFill>
            </a:endParaRPr>
          </a:p>
          <a:p>
            <a:pPr>
              <a:lnSpc>
                <a:spcPts val="1400"/>
              </a:lnSpc>
            </a:pPr>
            <a:r>
              <a:rPr lang="nb-NO" dirty="0" smtClean="0">
                <a:solidFill>
                  <a:srgbClr val="3333FF"/>
                </a:solidFill>
              </a:rPr>
              <a:t>      </a:t>
            </a:r>
            <a:r>
              <a:rPr lang="nb-NO" sz="1100" dirty="0" smtClean="0"/>
              <a:t>Fig. 7.12</a:t>
            </a:r>
          </a:p>
          <a:p>
            <a:pPr>
              <a:lnSpc>
                <a:spcPts val="1400"/>
              </a:lnSpc>
            </a:pPr>
            <a:r>
              <a:rPr lang="nb-NO" sz="1100" dirty="0" smtClean="0"/>
              <a:t>            (Winter)</a:t>
            </a:r>
            <a:endParaRPr lang="nb-NO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665123" y="2512198"/>
            <a:ext cx="23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The </a:t>
            </a:r>
            <a:r>
              <a:rPr lang="nb-NO" dirty="0" err="1" smtClean="0">
                <a:solidFill>
                  <a:srgbClr val="FF0000"/>
                </a:solidFill>
              </a:rPr>
              <a:t>effect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of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p-increase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707904" y="1268760"/>
            <a:ext cx="4608512" cy="109260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nb-NO" sz="2200" dirty="0" err="1" smtClean="0">
                <a:solidFill>
                  <a:srgbClr val="3333FF"/>
                </a:solidFill>
              </a:rPr>
              <a:t>Liquidus</a:t>
            </a:r>
            <a:r>
              <a:rPr lang="nb-NO" sz="2200" dirty="0" smtClean="0">
                <a:solidFill>
                  <a:srgbClr val="3333FF"/>
                </a:solidFill>
              </a:rPr>
              <a:t> </a:t>
            </a:r>
            <a:r>
              <a:rPr lang="nb-NO" sz="2200" dirty="0" err="1" smtClean="0">
                <a:solidFill>
                  <a:srgbClr val="3333FF"/>
                </a:solidFill>
              </a:rPr>
              <a:t>relations</a:t>
            </a:r>
            <a:r>
              <a:rPr lang="nb-NO" sz="2200" dirty="0" smtClean="0">
                <a:solidFill>
                  <a:srgbClr val="3333FF"/>
                </a:solidFill>
              </a:rPr>
              <a:t> </a:t>
            </a:r>
            <a:r>
              <a:rPr lang="nb-NO" sz="2200" dirty="0" err="1" smtClean="0">
                <a:solidFill>
                  <a:srgbClr val="3333FF"/>
                </a:solidFill>
              </a:rPr>
              <a:t>of</a:t>
            </a:r>
            <a:r>
              <a:rPr lang="nb-NO" sz="2200" dirty="0" smtClean="0">
                <a:solidFill>
                  <a:srgbClr val="3333FF"/>
                </a:solidFill>
              </a:rPr>
              <a:t> </a:t>
            </a:r>
            <a:r>
              <a:rPr lang="nb-NO" sz="2200" b="1" dirty="0" err="1" smtClean="0">
                <a:solidFill>
                  <a:srgbClr val="3333FF"/>
                </a:solidFill>
              </a:rPr>
              <a:t>spinel</a:t>
            </a:r>
            <a:r>
              <a:rPr lang="nb-NO" sz="2200" b="1" dirty="0" smtClean="0">
                <a:solidFill>
                  <a:srgbClr val="3333FF"/>
                </a:solidFill>
              </a:rPr>
              <a:t> </a:t>
            </a:r>
            <a:r>
              <a:rPr lang="nb-NO" sz="2200" b="1" dirty="0" err="1" smtClean="0">
                <a:solidFill>
                  <a:srgbClr val="3333FF"/>
                </a:solidFill>
              </a:rPr>
              <a:t>peridotite</a:t>
            </a:r>
            <a:endParaRPr lang="nb-NO" sz="2200" dirty="0" smtClean="0">
              <a:solidFill>
                <a:srgbClr val="3333FF"/>
              </a:solidFill>
            </a:endParaRPr>
          </a:p>
          <a:p>
            <a:pPr>
              <a:lnSpc>
                <a:spcPts val="2600"/>
              </a:lnSpc>
            </a:pPr>
            <a:r>
              <a:rPr lang="nb-NO" sz="2200" dirty="0" smtClean="0">
                <a:solidFill>
                  <a:srgbClr val="3333FF"/>
                </a:solidFill>
              </a:rPr>
              <a:t>in an </a:t>
            </a:r>
            <a:r>
              <a:rPr lang="nb-NO" sz="2200" b="1" dirty="0" err="1" smtClean="0">
                <a:solidFill>
                  <a:srgbClr val="3333FF"/>
                </a:solidFill>
              </a:rPr>
              <a:t>approximate</a:t>
            </a:r>
            <a:r>
              <a:rPr lang="nb-NO" sz="2200" dirty="0" smtClean="0">
                <a:solidFill>
                  <a:srgbClr val="3333FF"/>
                </a:solidFill>
              </a:rPr>
              <a:t> </a:t>
            </a:r>
            <a:r>
              <a:rPr lang="nb-NO" sz="2200" dirty="0" err="1" smtClean="0">
                <a:solidFill>
                  <a:srgbClr val="3333FF"/>
                </a:solidFill>
              </a:rPr>
              <a:t>4-component</a:t>
            </a:r>
            <a:endParaRPr lang="nb-NO" sz="2200" dirty="0" smtClean="0">
              <a:solidFill>
                <a:srgbClr val="3333FF"/>
              </a:solidFill>
            </a:endParaRPr>
          </a:p>
          <a:p>
            <a:pPr>
              <a:lnSpc>
                <a:spcPts val="2600"/>
              </a:lnSpc>
            </a:pPr>
            <a:r>
              <a:rPr lang="nb-NO" sz="2200" dirty="0" smtClean="0">
                <a:solidFill>
                  <a:srgbClr val="3333FF"/>
                </a:solidFill>
              </a:rPr>
              <a:t> (</a:t>
            </a:r>
            <a:r>
              <a:rPr lang="nb-NO" sz="2200" dirty="0" err="1" smtClean="0">
                <a:solidFill>
                  <a:srgbClr val="3333FF"/>
                </a:solidFill>
              </a:rPr>
              <a:t>pseudoquaternary</a:t>
            </a:r>
            <a:r>
              <a:rPr lang="nb-NO" sz="2200" dirty="0" smtClean="0">
                <a:solidFill>
                  <a:srgbClr val="3333FF"/>
                </a:solidFill>
              </a:rPr>
              <a:t>)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4321" y="1392128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rgbClr val="33CC33"/>
                </a:solidFill>
              </a:rPr>
              <a:t>olivine</a:t>
            </a:r>
            <a:endParaRPr lang="en-GB" sz="2000" b="1" dirty="0">
              <a:solidFill>
                <a:srgbClr val="33CC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008270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rgbClr val="3333FF"/>
                </a:solidFill>
              </a:rPr>
              <a:t>plag</a:t>
            </a:r>
            <a:endParaRPr lang="en-GB" sz="2000" b="1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201611">
            <a:off x="978077" y="721305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 smtClean="0">
                <a:solidFill>
                  <a:srgbClr val="9900CC"/>
                </a:solidFill>
              </a:rPr>
              <a:t>cpx</a:t>
            </a:r>
            <a:endParaRPr lang="en-GB" sz="20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498" y="1134391"/>
            <a:ext cx="4161237" cy="469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0" y="765293"/>
            <a:ext cx="419364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77926" y="58252"/>
            <a:ext cx="8712968" cy="656590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nb-NO" sz="1800" dirty="0" err="1" smtClean="0">
                <a:solidFill>
                  <a:srgbClr val="3333FF"/>
                </a:solidFill>
              </a:rPr>
              <a:t>Upper</a:t>
            </a:r>
            <a:r>
              <a:rPr lang="nb-NO" sz="1800" dirty="0" smtClean="0">
                <a:solidFill>
                  <a:srgbClr val="3333FF"/>
                </a:solidFill>
              </a:rPr>
              <a:t> mantle </a:t>
            </a:r>
            <a:r>
              <a:rPr lang="nb-NO" sz="1800" dirty="0" err="1" smtClean="0">
                <a:solidFill>
                  <a:srgbClr val="3333FF"/>
                </a:solidFill>
              </a:rPr>
              <a:t>melting</a:t>
            </a:r>
            <a:r>
              <a:rPr lang="nb-NO" sz="1800" dirty="0" smtClean="0">
                <a:solidFill>
                  <a:srgbClr val="3333FF"/>
                </a:solidFill>
              </a:rPr>
              <a:t> and </a:t>
            </a:r>
            <a:r>
              <a:rPr lang="nb-NO" sz="1800" dirty="0" err="1" smtClean="0">
                <a:solidFill>
                  <a:srgbClr val="3333FF"/>
                </a:solidFill>
              </a:rPr>
              <a:t>crystallization</a:t>
            </a:r>
            <a:r>
              <a:rPr lang="nb-NO" sz="1800" dirty="0" smtClean="0">
                <a:solidFill>
                  <a:srgbClr val="3333FF"/>
                </a:solidFill>
              </a:rPr>
              <a:t> </a:t>
            </a:r>
            <a:r>
              <a:rPr lang="nb-NO" sz="1800" dirty="0" err="1" smtClean="0">
                <a:solidFill>
                  <a:srgbClr val="3333FF"/>
                </a:solidFill>
              </a:rPr>
              <a:t>on</a:t>
            </a:r>
            <a:r>
              <a:rPr lang="nb-NO" sz="1800" dirty="0" smtClean="0">
                <a:solidFill>
                  <a:srgbClr val="3333FF"/>
                </a:solidFill>
              </a:rPr>
              <a:t> </a:t>
            </a:r>
            <a:r>
              <a:rPr lang="nb-NO" sz="1800" dirty="0" err="1" smtClean="0">
                <a:solidFill>
                  <a:srgbClr val="3333FF"/>
                </a:solidFill>
              </a:rPr>
              <a:t>Earth</a:t>
            </a:r>
            <a:r>
              <a:rPr lang="nb-NO" sz="1800" dirty="0" smtClean="0">
                <a:solidFill>
                  <a:srgbClr val="3333FF"/>
                </a:solidFill>
              </a:rPr>
              <a:t>: </a:t>
            </a:r>
            <a:r>
              <a:rPr lang="nb-NO" sz="1800" dirty="0" err="1" smtClean="0">
                <a:solidFill>
                  <a:srgbClr val="3333FF"/>
                </a:solidFill>
              </a:rPr>
              <a:t>typical</a:t>
            </a:r>
            <a:r>
              <a:rPr lang="nb-NO" sz="1800" dirty="0" smtClean="0">
                <a:solidFill>
                  <a:srgbClr val="3333FF"/>
                </a:solidFill>
              </a:rPr>
              <a:t> </a:t>
            </a:r>
            <a:r>
              <a:rPr lang="nb-NO" sz="1800" dirty="0" err="1" smtClean="0">
                <a:solidFill>
                  <a:srgbClr val="3333FF"/>
                </a:solidFill>
              </a:rPr>
              <a:t>pressure</a:t>
            </a:r>
            <a:r>
              <a:rPr lang="nb-NO" sz="1800" dirty="0" smtClean="0">
                <a:solidFill>
                  <a:srgbClr val="3333FF"/>
                </a:solidFill>
              </a:rPr>
              <a:t> </a:t>
            </a:r>
            <a:r>
              <a:rPr lang="nb-NO" sz="1800" dirty="0" err="1" smtClean="0">
                <a:solidFill>
                  <a:srgbClr val="3333FF"/>
                </a:solidFill>
              </a:rPr>
              <a:t>of</a:t>
            </a:r>
            <a:r>
              <a:rPr lang="nb-NO" sz="1800" dirty="0" smtClean="0">
                <a:solidFill>
                  <a:srgbClr val="3333FF"/>
                </a:solidFill>
              </a:rPr>
              <a:t> 1-1.5 </a:t>
            </a:r>
            <a:r>
              <a:rPr lang="nb-NO" sz="1800" dirty="0" err="1" smtClean="0">
                <a:solidFill>
                  <a:srgbClr val="3333FF"/>
                </a:solidFill>
              </a:rPr>
              <a:t>GPa</a:t>
            </a:r>
            <a:r>
              <a:rPr lang="nb-NO" sz="1800" dirty="0" smtClean="0">
                <a:solidFill>
                  <a:srgbClr val="3333FF"/>
                </a:solidFill>
              </a:rPr>
              <a:t> for </a:t>
            </a:r>
            <a:r>
              <a:rPr lang="nb-NO" sz="1800" dirty="0" err="1" smtClean="0">
                <a:solidFill>
                  <a:srgbClr val="3333FF"/>
                </a:solidFill>
              </a:rPr>
              <a:t>melting</a:t>
            </a:r>
            <a:r>
              <a:rPr lang="nb-NO" sz="1800" dirty="0" smtClean="0">
                <a:solidFill>
                  <a:srgbClr val="3333FF"/>
                </a:solidFill>
              </a:rPr>
              <a:t> </a:t>
            </a:r>
            <a:r>
              <a:rPr lang="nb-NO" sz="1800" dirty="0" err="1" smtClean="0">
                <a:solidFill>
                  <a:srgbClr val="3333FF"/>
                </a:solidFill>
              </a:rPr>
              <a:t>of</a:t>
            </a:r>
            <a:r>
              <a:rPr lang="nb-NO" sz="1800" dirty="0" smtClean="0">
                <a:solidFill>
                  <a:srgbClr val="3333FF"/>
                </a:solidFill>
              </a:rPr>
              <a:t> </a:t>
            </a:r>
            <a:r>
              <a:rPr lang="nb-NO" sz="1800" b="1" dirty="0" err="1" smtClean="0">
                <a:solidFill>
                  <a:srgbClr val="3333FF"/>
                </a:solidFill>
              </a:rPr>
              <a:t>spinel</a:t>
            </a:r>
            <a:r>
              <a:rPr lang="nb-NO" sz="1800" b="1" dirty="0" smtClean="0">
                <a:solidFill>
                  <a:srgbClr val="3333FF"/>
                </a:solidFill>
              </a:rPr>
              <a:t> </a:t>
            </a:r>
            <a:r>
              <a:rPr lang="nb-NO" sz="1800" b="1" dirty="0" err="1" smtClean="0">
                <a:solidFill>
                  <a:srgbClr val="3333FF"/>
                </a:solidFill>
              </a:rPr>
              <a:t>peridotite</a:t>
            </a:r>
            <a:r>
              <a:rPr lang="nb-NO" sz="1800" dirty="0" smtClean="0">
                <a:solidFill>
                  <a:srgbClr val="3333FF"/>
                </a:solidFill>
              </a:rPr>
              <a:t> at 30-40 km </a:t>
            </a:r>
            <a:r>
              <a:rPr lang="nb-NO" sz="1800" dirty="0" err="1" smtClean="0">
                <a:solidFill>
                  <a:srgbClr val="3333FF"/>
                </a:solidFill>
              </a:rPr>
              <a:t>depth</a:t>
            </a:r>
            <a:r>
              <a:rPr lang="nb-NO" sz="1800" dirty="0" smtClean="0">
                <a:solidFill>
                  <a:srgbClr val="3333FF"/>
                </a:solidFill>
              </a:rPr>
              <a:t>  </a:t>
            </a:r>
            <a:r>
              <a:rPr lang="nb-NO" sz="1800" i="1" dirty="0" smtClean="0"/>
              <a:t>(</a:t>
            </a:r>
            <a:r>
              <a:rPr lang="nb-NO" sz="1800" i="1" dirty="0" err="1" smtClean="0"/>
              <a:t>pseudoquaternary</a:t>
            </a:r>
            <a:r>
              <a:rPr lang="nb-NO" sz="1800" i="1" dirty="0" smtClean="0"/>
              <a:t> system </a:t>
            </a:r>
            <a:r>
              <a:rPr lang="nb-NO" sz="1800" i="1" dirty="0" err="1" smtClean="0"/>
              <a:t>Ol-Sil-Pl-Cpx</a:t>
            </a:r>
            <a:r>
              <a:rPr lang="nb-NO" sz="1800" i="1" dirty="0" smtClean="0"/>
              <a:t>)</a:t>
            </a:r>
            <a:endParaRPr lang="en-GB" sz="1800" i="1" dirty="0"/>
          </a:p>
        </p:txBody>
      </p:sp>
      <p:sp>
        <p:nvSpPr>
          <p:cNvPr id="111625" name="Oval 9"/>
          <p:cNvSpPr>
            <a:spLocks noChangeArrowheads="1"/>
          </p:cNvSpPr>
          <p:nvPr/>
        </p:nvSpPr>
        <p:spPr bwMode="auto">
          <a:xfrm>
            <a:off x="6778318" y="5350455"/>
            <a:ext cx="130784" cy="13167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1626" name="Oval 10"/>
          <p:cNvSpPr>
            <a:spLocks noChangeArrowheads="1"/>
          </p:cNvSpPr>
          <p:nvPr/>
        </p:nvSpPr>
        <p:spPr bwMode="auto">
          <a:xfrm>
            <a:off x="6294834" y="4645197"/>
            <a:ext cx="115888" cy="11271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flipH="1" flipV="1">
            <a:off x="1509038" y="4392486"/>
            <a:ext cx="258053" cy="90318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 rot="615409">
            <a:off x="6857253" y="5418615"/>
            <a:ext cx="1053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600" b="1" dirty="0" err="1" smtClean="0">
                <a:solidFill>
                  <a:srgbClr val="009900"/>
                </a:solidFill>
              </a:rPr>
              <a:t>Peridotite</a:t>
            </a:r>
            <a:endParaRPr lang="en-GB" sz="1600" b="1" dirty="0">
              <a:solidFill>
                <a:srgbClr val="009900"/>
              </a:solidFill>
            </a:endParaRP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1328761" y="3848271"/>
            <a:ext cx="3048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200" b="1" dirty="0">
                <a:solidFill>
                  <a:srgbClr val="009900"/>
                </a:solidFill>
              </a:rPr>
              <a:t>ol</a:t>
            </a:r>
            <a:endParaRPr lang="en-GB" sz="1200" b="1" dirty="0">
              <a:solidFill>
                <a:srgbClr val="009900"/>
              </a:solidFill>
            </a:endParaRP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 rot="1505193">
            <a:off x="1061181" y="3475547"/>
            <a:ext cx="4331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000" b="1" dirty="0" err="1">
                <a:solidFill>
                  <a:srgbClr val="0000FF"/>
                </a:solidFill>
              </a:rPr>
              <a:t>pl-ol</a:t>
            </a:r>
            <a:endParaRPr lang="en-GB" sz="1000" b="1" dirty="0">
              <a:solidFill>
                <a:srgbClr val="0000FF"/>
              </a:solidFill>
            </a:endParaRP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 rot="2080408">
            <a:off x="1380336" y="3417505"/>
            <a:ext cx="6046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000" b="1" dirty="0" err="1" smtClean="0">
                <a:solidFill>
                  <a:srgbClr val="9900CC"/>
                </a:solidFill>
              </a:rPr>
              <a:t>cp-pl-ol</a:t>
            </a:r>
            <a:endParaRPr lang="en-GB" sz="1000" b="1" dirty="0">
              <a:solidFill>
                <a:srgbClr val="9900CC"/>
              </a:solidFill>
            </a:endParaRPr>
          </a:p>
        </p:txBody>
      </p:sp>
      <p:sp>
        <p:nvSpPr>
          <p:cNvPr id="111644" name="Text Box 28"/>
          <p:cNvSpPr txBox="1">
            <a:spLocks noChangeArrowheads="1"/>
          </p:cNvSpPr>
          <p:nvPr/>
        </p:nvSpPr>
        <p:spPr bwMode="auto">
          <a:xfrm>
            <a:off x="4244562" y="4809506"/>
            <a:ext cx="1449436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nb-NO" sz="1100" dirty="0" smtClean="0">
                <a:solidFill>
                  <a:srgbClr val="FF0000"/>
                </a:solidFill>
              </a:rPr>
              <a:t>Pseudoinvariant </a:t>
            </a:r>
            <a:r>
              <a:rPr lang="nb-NO" sz="1100" dirty="0" err="1" smtClean="0">
                <a:solidFill>
                  <a:srgbClr val="FF0000"/>
                </a:solidFill>
              </a:rPr>
              <a:t>point</a:t>
            </a:r>
            <a:r>
              <a:rPr lang="nb-NO" sz="1100" dirty="0" smtClean="0">
                <a:solidFill>
                  <a:srgbClr val="FF0000"/>
                </a:solidFill>
              </a:rPr>
              <a:t>,</a:t>
            </a:r>
            <a:endParaRPr lang="nb-NO" sz="11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100" b="1" dirty="0">
                <a:solidFill>
                  <a:srgbClr val="FF0000"/>
                </a:solidFill>
              </a:rPr>
              <a:t> </a:t>
            </a:r>
            <a:r>
              <a:rPr lang="nb-NO" sz="1100" dirty="0" err="1" smtClean="0">
                <a:solidFill>
                  <a:srgbClr val="FF0000"/>
                </a:solidFill>
              </a:rPr>
              <a:t>eutectic-like</a:t>
            </a:r>
            <a:r>
              <a:rPr lang="nb-NO" sz="1100" dirty="0" smtClean="0">
                <a:solidFill>
                  <a:srgbClr val="FF0000"/>
                </a:solidFill>
              </a:rPr>
              <a:t> basalt</a:t>
            </a:r>
          </a:p>
          <a:p>
            <a:pPr>
              <a:lnSpc>
                <a:spcPct val="90000"/>
              </a:lnSpc>
            </a:pPr>
            <a:r>
              <a:rPr lang="nb-NO" sz="1100" dirty="0" smtClean="0">
                <a:solidFill>
                  <a:srgbClr val="FF0000"/>
                </a:solidFill>
              </a:rPr>
              <a:t>  composition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11645" name="Line 29"/>
          <p:cNvSpPr>
            <a:spLocks noChangeShapeType="1"/>
          </p:cNvSpPr>
          <p:nvPr/>
        </p:nvSpPr>
        <p:spPr bwMode="auto">
          <a:xfrm flipV="1">
            <a:off x="5493469" y="4737461"/>
            <a:ext cx="804663" cy="334264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 rot="264034">
            <a:off x="3470584" y="4219092"/>
            <a:ext cx="136127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nb-NO" sz="1000" dirty="0" smtClean="0"/>
              <a:t>Magma </a:t>
            </a:r>
            <a:r>
              <a:rPr lang="nb-NO" sz="1000" dirty="0" err="1" smtClean="0"/>
              <a:t>ascent</a:t>
            </a:r>
            <a:r>
              <a:rPr lang="nb-NO" sz="1000" dirty="0" smtClean="0"/>
              <a:t> to </a:t>
            </a:r>
            <a:r>
              <a:rPr lang="nb-NO" sz="1000" dirty="0" err="1" smtClean="0"/>
              <a:t>near-</a:t>
            </a:r>
            <a:endParaRPr lang="nb-NO" sz="1000" dirty="0" smtClean="0"/>
          </a:p>
          <a:p>
            <a:pPr>
              <a:lnSpc>
                <a:spcPct val="85000"/>
              </a:lnSpc>
            </a:pPr>
            <a:r>
              <a:rPr lang="nb-NO" sz="1000" dirty="0" smtClean="0"/>
              <a:t>  </a:t>
            </a:r>
            <a:r>
              <a:rPr lang="nb-NO" sz="1000" dirty="0" err="1" smtClean="0"/>
              <a:t>surface</a:t>
            </a:r>
            <a:r>
              <a:rPr lang="nb-NO" sz="1000" dirty="0" smtClean="0"/>
              <a:t> </a:t>
            </a:r>
            <a:r>
              <a:rPr lang="nb-NO" sz="1000" dirty="0" err="1" smtClean="0"/>
              <a:t>chamber</a:t>
            </a:r>
            <a:endParaRPr lang="nb-NO" sz="1000" dirty="0" smtClean="0"/>
          </a:p>
        </p:txBody>
      </p:sp>
      <p:sp>
        <p:nvSpPr>
          <p:cNvPr id="27" name="Right Arrow 26"/>
          <p:cNvSpPr/>
          <p:nvPr/>
        </p:nvSpPr>
        <p:spPr>
          <a:xfrm rot="3041831">
            <a:off x="6383132" y="4753434"/>
            <a:ext cx="130861" cy="9084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1431112" y="4277950"/>
            <a:ext cx="115888" cy="112712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 flipV="1">
            <a:off x="5652121" y="4853388"/>
            <a:ext cx="814517" cy="580616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4522856" y="5350487"/>
            <a:ext cx="1564852" cy="2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nb-NO" sz="1050" dirty="0" smtClean="0">
                <a:solidFill>
                  <a:schemeClr val="bg1">
                    <a:lumMod val="65000"/>
                  </a:schemeClr>
                </a:solidFill>
              </a:rPr>
              <a:t>Progressive </a:t>
            </a:r>
            <a:r>
              <a:rPr lang="nb-NO" sz="1050" dirty="0" err="1" smtClean="0">
                <a:solidFill>
                  <a:schemeClr val="bg1">
                    <a:lumMod val="65000"/>
                  </a:schemeClr>
                </a:solidFill>
              </a:rPr>
              <a:t>melting</a:t>
            </a:r>
            <a:r>
              <a:rPr lang="nb-NO" sz="1050" dirty="0" smtClean="0">
                <a:solidFill>
                  <a:schemeClr val="bg1">
                    <a:lumMod val="65000"/>
                  </a:schemeClr>
                </a:solidFill>
              </a:rPr>
              <a:t> trend</a:t>
            </a:r>
            <a:endParaRPr lang="en-GB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868" y="5777211"/>
            <a:ext cx="4339650" cy="923330"/>
          </a:xfrm>
          <a:prstGeom prst="rect">
            <a:avLst/>
          </a:prstGeom>
          <a:solidFill>
            <a:srgbClr val="CCFFFF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dirty="0" err="1" smtClean="0">
                <a:solidFill>
                  <a:srgbClr val="3333FF"/>
                </a:solidFill>
              </a:rPr>
              <a:t>Terrestrial</a:t>
            </a:r>
            <a:r>
              <a:rPr lang="nb-NO" sz="2000" dirty="0" smtClean="0">
                <a:solidFill>
                  <a:srgbClr val="3333FF"/>
                </a:solidFill>
              </a:rPr>
              <a:t> magma </a:t>
            </a:r>
            <a:r>
              <a:rPr lang="nb-NO" sz="2000" dirty="0" err="1" smtClean="0">
                <a:solidFill>
                  <a:srgbClr val="3333FF"/>
                </a:solidFill>
              </a:rPr>
              <a:t>chambers</a:t>
            </a:r>
            <a:endParaRPr lang="nb-NO" sz="2000" dirty="0" smtClean="0">
              <a:solidFill>
                <a:srgbClr val="3333FF"/>
              </a:solidFill>
            </a:endParaRPr>
          </a:p>
          <a:p>
            <a:r>
              <a:rPr lang="nb-NO" dirty="0" smtClean="0"/>
              <a:t> </a:t>
            </a:r>
            <a:r>
              <a:rPr lang="nb-NO" sz="1600" dirty="0" smtClean="0"/>
              <a:t>- </a:t>
            </a:r>
            <a:r>
              <a:rPr lang="nb-NO" sz="1600" dirty="0" err="1" smtClean="0"/>
              <a:t>early</a:t>
            </a:r>
            <a:r>
              <a:rPr lang="nb-NO" sz="1600" dirty="0" smtClean="0"/>
              <a:t> </a:t>
            </a:r>
            <a:r>
              <a:rPr lang="nb-NO" sz="1600" dirty="0" err="1" smtClean="0"/>
              <a:t>cumulates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b="1" dirty="0" err="1" smtClean="0"/>
              <a:t>olivine</a:t>
            </a:r>
            <a:r>
              <a:rPr lang="nb-NO" sz="1600" dirty="0" err="1" smtClean="0"/>
              <a:t>-dominated</a:t>
            </a:r>
            <a:endParaRPr lang="nb-NO" sz="1600" dirty="0" smtClean="0"/>
          </a:p>
          <a:p>
            <a:r>
              <a:rPr lang="nb-NO" sz="1600" dirty="0" smtClean="0"/>
              <a:t> - </a:t>
            </a:r>
            <a:r>
              <a:rPr lang="nb-NO" sz="1600" b="1" dirty="0" err="1" smtClean="0"/>
              <a:t>opx</a:t>
            </a:r>
            <a:r>
              <a:rPr lang="nb-NO" sz="1600" dirty="0" smtClean="0"/>
              <a:t> is </a:t>
            </a:r>
            <a:r>
              <a:rPr lang="nb-NO" sz="1600" dirty="0" err="1" smtClean="0"/>
              <a:t>almost</a:t>
            </a:r>
            <a:r>
              <a:rPr lang="nb-NO" sz="1600" dirty="0" smtClean="0"/>
              <a:t> </a:t>
            </a:r>
            <a:r>
              <a:rPr lang="nb-NO" sz="1600" b="1" dirty="0" smtClean="0"/>
              <a:t>never</a:t>
            </a:r>
            <a:r>
              <a:rPr lang="nb-NO" sz="1600" dirty="0" smtClean="0"/>
              <a:t> in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liquidus</a:t>
            </a:r>
            <a:r>
              <a:rPr lang="nb-NO" sz="1600" dirty="0" smtClean="0"/>
              <a:t> </a:t>
            </a:r>
            <a:r>
              <a:rPr lang="nb-NO" sz="1600" dirty="0" err="1" smtClean="0"/>
              <a:t>assemblage</a:t>
            </a:r>
            <a:endParaRPr lang="nb-NO" sz="1600" dirty="0" smtClean="0"/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 flipH="1" flipV="1">
            <a:off x="1558575" y="4331243"/>
            <a:ext cx="4801156" cy="370309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 flipH="1" flipV="1">
            <a:off x="1335135" y="3775405"/>
            <a:ext cx="132743" cy="50986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>
            <a:off x="1558576" y="3611453"/>
            <a:ext cx="203861" cy="133373"/>
          </a:xfrm>
          <a:prstGeom prst="line">
            <a:avLst/>
          </a:prstGeom>
          <a:noFill/>
          <a:ln w="19050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V="1">
            <a:off x="1338721" y="3545403"/>
            <a:ext cx="153489" cy="22529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 animBg="1"/>
      <p:bldP spid="111626" grpId="0" animBg="1"/>
      <p:bldP spid="111629" grpId="0" animBg="1"/>
      <p:bldP spid="111632" grpId="0"/>
      <p:bldP spid="111635" grpId="0"/>
      <p:bldP spid="111636" grpId="0"/>
      <p:bldP spid="111637" grpId="0"/>
      <p:bldP spid="111644" grpId="0"/>
      <p:bldP spid="111645" grpId="0" animBg="1"/>
      <p:bldP spid="111646" grpId="0"/>
      <p:bldP spid="27" grpId="0" animBg="1"/>
      <p:bldP spid="35" grpId="0" animBg="1"/>
      <p:bldP spid="38" grpId="0" animBg="1"/>
      <p:bldP spid="40" grpId="0"/>
      <p:bldP spid="41" grpId="0" animBg="1"/>
      <p:bldP spid="111634" grpId="0" animBg="1"/>
      <p:bldP spid="111628" grpId="0" animBg="1"/>
      <p:bldP spid="111631" grpId="0" animBg="1"/>
      <p:bldP spid="1116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38" y="22225"/>
            <a:ext cx="8093075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4511675" y="2784475"/>
            <a:ext cx="96838" cy="103188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910013" y="2759075"/>
            <a:ext cx="66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600">
                <a:solidFill>
                  <a:srgbClr val="FF0000"/>
                </a:solidFill>
              </a:rPr>
              <a:t>basalt</a:t>
            </a:r>
            <a:endParaRPr lang="en-GB" sz="1600">
              <a:solidFill>
                <a:srgbClr val="FF0000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765425" y="4583113"/>
            <a:ext cx="468313" cy="223837"/>
          </a:xfrm>
          <a:prstGeom prst="rect">
            <a:avLst/>
          </a:prstGeom>
          <a:solidFill>
            <a:srgbClr val="FFFF00"/>
          </a:solid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733675" y="4530725"/>
            <a:ext cx="536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>
                <a:solidFill>
                  <a:srgbClr val="009900"/>
                </a:solidFill>
              </a:rPr>
              <a:t>perid.</a:t>
            </a:r>
            <a:endParaRPr lang="en-GB" sz="12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5" grpId="0"/>
      <p:bldP spid="53256" grpId="0" animBg="1"/>
      <p:bldP spid="5325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17758</TotalTime>
  <Words>1197</Words>
  <Application>Microsoft Office PowerPoint</Application>
  <PresentationFormat>On-screen Show (4:3)</PresentationFormat>
  <Paragraphs>251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rtronnes</dc:creator>
  <cp:lastModifiedBy>Reidar G Trønnes</cp:lastModifiedBy>
  <cp:revision>297</cp:revision>
  <dcterms:created xsi:type="dcterms:W3CDTF">2009-01-28T15:03:58Z</dcterms:created>
  <dcterms:modified xsi:type="dcterms:W3CDTF">2020-05-25T13:10:39Z</dcterms:modified>
</cp:coreProperties>
</file>