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69" r:id="rId2"/>
    <p:sldId id="614" r:id="rId3"/>
    <p:sldId id="617" r:id="rId4"/>
    <p:sldId id="618" r:id="rId5"/>
    <p:sldId id="742" r:id="rId6"/>
    <p:sldId id="743" r:id="rId7"/>
    <p:sldId id="799" r:id="rId8"/>
    <p:sldId id="802" r:id="rId9"/>
    <p:sldId id="798" r:id="rId10"/>
    <p:sldId id="747" r:id="rId11"/>
    <p:sldId id="568" r:id="rId12"/>
    <p:sldId id="615" r:id="rId13"/>
    <p:sldId id="616" r:id="rId14"/>
    <p:sldId id="575" r:id="rId15"/>
    <p:sldId id="599" r:id="rId16"/>
    <p:sldId id="787" r:id="rId17"/>
    <p:sldId id="792" r:id="rId18"/>
    <p:sldId id="791" r:id="rId19"/>
    <p:sldId id="788" r:id="rId20"/>
    <p:sldId id="789" r:id="rId21"/>
    <p:sldId id="790" r:id="rId22"/>
    <p:sldId id="748" r:id="rId23"/>
    <p:sldId id="749" r:id="rId24"/>
    <p:sldId id="761" r:id="rId25"/>
    <p:sldId id="652" r:id="rId26"/>
    <p:sldId id="766" r:id="rId27"/>
    <p:sldId id="759" r:id="rId28"/>
    <p:sldId id="803" r:id="rId29"/>
    <p:sldId id="804" r:id="rId30"/>
    <p:sldId id="805" r:id="rId31"/>
    <p:sldId id="763" r:id="rId32"/>
    <p:sldId id="795" r:id="rId33"/>
    <p:sldId id="765" r:id="rId34"/>
    <p:sldId id="796" r:id="rId35"/>
    <p:sldId id="752" r:id="rId36"/>
    <p:sldId id="793" r:id="rId37"/>
  </p:sldIdLst>
  <p:sldSz cx="9144000" cy="6858000" type="screen4x3"/>
  <p:notesSz cx="9931400" cy="67945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66FF"/>
    <a:srgbClr val="F58837"/>
    <a:srgbClr val="3399FF"/>
    <a:srgbClr val="00CC00"/>
    <a:srgbClr val="603EEE"/>
    <a:srgbClr val="FFAA2D"/>
    <a:srgbClr val="E0E0E0"/>
    <a:srgbClr val="FF00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1" autoAdjust="0"/>
    <p:restoredTop sz="99643" autoAdjust="0"/>
  </p:normalViewPr>
  <p:slideViewPr>
    <p:cSldViewPr>
      <p:cViewPr varScale="1">
        <p:scale>
          <a:sx n="188" d="100"/>
          <a:sy n="188" d="100"/>
        </p:scale>
        <p:origin x="7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4303760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7643" y="2"/>
            <a:ext cx="4303758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algn="r"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4562"/>
            <a:ext cx="4303760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7643" y="6454562"/>
            <a:ext cx="4303758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algn="r" defTabSz="913945">
              <a:defRPr sz="1200"/>
            </a:lvl1pPr>
          </a:lstStyle>
          <a:p>
            <a:pPr>
              <a:defRPr/>
            </a:pPr>
            <a:fld id="{78AFD88C-1EC3-4284-B7F3-545971EF65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6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352" y="2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/>
            </a:lvl1pPr>
          </a:lstStyle>
          <a:p>
            <a:pPr>
              <a:defRPr/>
            </a:pPr>
            <a:fld id="{590A3528-C39C-4777-A229-BEDCF581739D}" type="datetimeFigureOut">
              <a:rPr lang="nb-NO"/>
              <a:pPr>
                <a:defRPr/>
              </a:pPr>
              <a:t>02.03.2020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058" y="3227822"/>
            <a:ext cx="7943287" cy="3057309"/>
          </a:xfrm>
          <a:prstGeom prst="rect">
            <a:avLst/>
          </a:prstGeom>
        </p:spPr>
        <p:txBody>
          <a:bodyPr vert="horz" lIns="90608" tIns="45304" rIns="90608" bIns="4530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483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352" y="6453483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/>
            </a:lvl1pPr>
          </a:lstStyle>
          <a:p>
            <a:pPr>
              <a:defRPr/>
            </a:pPr>
            <a:fld id="{BAE18C6F-F28D-463C-A874-07516DE8E65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42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83FC3-3715-4DAD-9DC2-1FD0CA2685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AA85-2144-4A99-9D39-BF4F052D47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857D6-6220-442B-BBB5-84EBB1A1FE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8120-A614-4929-98F7-FE603974C2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B9DE9-D93F-4E7E-8951-4AD8F267C0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87F5B-3ABE-431E-91D6-6B7CB5DE5D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8432-0586-438A-9A99-23D759B6AF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9A9C2-654D-4BA8-AE55-60ECC32349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D05C-5EF3-43EF-BE41-8081B0D09E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D8825-33DA-4B18-AB07-EE6712F5FC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74508-94AD-44AC-B441-5912C191B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E8FC17-28A5-4706-B681-CD41A5B649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194442"/>
            <a:ext cx="5583500" cy="481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283" y="1628800"/>
            <a:ext cx="37074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rgbClr val="3333FF"/>
                </a:solidFill>
              </a:rPr>
              <a:t>Liquidus-subsolidus phase </a:t>
            </a:r>
            <a:endParaRPr lang="nb-NO" sz="2400" dirty="0" smtClean="0">
              <a:solidFill>
                <a:srgbClr val="3333FF"/>
              </a:solidFill>
            </a:endParaRPr>
          </a:p>
          <a:p>
            <a:r>
              <a:rPr lang="nb-NO" sz="2400" dirty="0" smtClean="0">
                <a:solidFill>
                  <a:srgbClr val="3333FF"/>
                </a:solidFill>
              </a:rPr>
              <a:t>relations, peridotite</a:t>
            </a:r>
            <a:endParaRPr lang="nb-NO" sz="2400" dirty="0">
              <a:solidFill>
                <a:srgbClr val="3333FF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2438" y="2564904"/>
            <a:ext cx="21996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 dirty="0" err="1" smtClean="0"/>
              <a:t>Compiled</a:t>
            </a:r>
            <a:r>
              <a:rPr lang="nb-NO" sz="1200" dirty="0" smtClean="0"/>
              <a:t> from:</a:t>
            </a:r>
          </a:p>
          <a:p>
            <a:r>
              <a:rPr lang="nb-NO" sz="1200" dirty="0" err="1" smtClean="0"/>
              <a:t>Dasgupta</a:t>
            </a:r>
            <a:r>
              <a:rPr lang="nb-NO" sz="1200" dirty="0" smtClean="0"/>
              <a:t> and </a:t>
            </a:r>
            <a:r>
              <a:rPr lang="nb-NO" sz="1200" dirty="0" err="1" smtClean="0"/>
              <a:t>Hirshmann</a:t>
            </a:r>
            <a:r>
              <a:rPr lang="nb-NO" sz="1200" dirty="0" smtClean="0"/>
              <a:t> (2010)</a:t>
            </a:r>
          </a:p>
          <a:p>
            <a:r>
              <a:rPr lang="nb-NO" sz="1200" dirty="0" smtClean="0"/>
              <a:t>Winter (2010)</a:t>
            </a:r>
          </a:p>
          <a:p>
            <a:r>
              <a:rPr lang="nb-NO" sz="1200" dirty="0" err="1" smtClean="0"/>
              <a:t>Wyllie</a:t>
            </a:r>
            <a:r>
              <a:rPr lang="nb-NO" sz="1200" dirty="0" smtClean="0"/>
              <a:t> </a:t>
            </a:r>
            <a:r>
              <a:rPr lang="nb-NO" sz="1200" dirty="0"/>
              <a:t>(</a:t>
            </a:r>
            <a:r>
              <a:rPr lang="nb-NO" sz="1200" dirty="0" smtClean="0"/>
              <a:t>1979)</a:t>
            </a:r>
            <a:endParaRPr lang="nb-NO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52036" y="6021288"/>
            <a:ext cx="3953518" cy="400110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The mantle </a:t>
            </a:r>
            <a:r>
              <a:rPr lang="nb-NO" sz="2000" dirty="0" err="1" smtClean="0">
                <a:solidFill>
                  <a:srgbClr val="3333FF"/>
                </a:solidFill>
              </a:rPr>
              <a:t>potential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temperature</a:t>
            </a:r>
            <a:r>
              <a:rPr lang="nb-NO" sz="2000" dirty="0" smtClean="0">
                <a:solidFill>
                  <a:srgbClr val="3333FF"/>
                </a:solidFill>
              </a:rPr>
              <a:t>, </a:t>
            </a:r>
            <a:r>
              <a:rPr lang="nb-NO" sz="2000" dirty="0" err="1" smtClean="0">
                <a:solidFill>
                  <a:srgbClr val="3333FF"/>
                </a:solidFill>
              </a:rPr>
              <a:t>T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p</a:t>
            </a:r>
            <a:endParaRPr lang="nb-NO" sz="2000" baseline="-25000" dirty="0" smtClean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38" y="6406058"/>
            <a:ext cx="8258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The temperature of an adiabat extrapolated to 1 bar, with the </a:t>
            </a:r>
            <a:r>
              <a:rPr lang="nb-NO" b="1" dirty="0" smtClean="0"/>
              <a:t>artificial assumption</a:t>
            </a:r>
            <a:r>
              <a:rPr lang="nb-NO" dirty="0" smtClean="0"/>
              <a:t> of </a:t>
            </a:r>
            <a:r>
              <a:rPr lang="nb-NO" b="1" dirty="0" smtClean="0"/>
              <a:t>no</a:t>
            </a:r>
            <a:r>
              <a:rPr lang="nb-NO" dirty="0" smtClean="0"/>
              <a:t> melting.</a:t>
            </a:r>
            <a:endParaRPr lang="nb-NO" baseline="-25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33738" y="129840"/>
            <a:ext cx="5476179" cy="769441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Phase relations of mantle peridotite-basalts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sz="2000" dirty="0" smtClean="0">
                <a:solidFill>
                  <a:srgbClr val="3333FF"/>
                </a:solidFill>
              </a:rPr>
              <a:t>Origin of the lithosphere-asthenosphere division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8264" y="222172"/>
            <a:ext cx="169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Winter (2013):</a:t>
            </a:r>
          </a:p>
          <a:p>
            <a:r>
              <a:rPr lang="nb-NO" dirty="0"/>
              <a:t> </a:t>
            </a:r>
            <a:r>
              <a:rPr lang="nb-NO" dirty="0" smtClean="0"/>
              <a:t> Chapter 8 and 10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2" descr="Fig 10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9850" y="1261605"/>
            <a:ext cx="3560189" cy="3631902"/>
          </a:xfrm>
          <a:prstGeom prst="rect">
            <a:avLst/>
          </a:prstGeom>
          <a:solidFill>
            <a:srgbClr val="000000">
              <a:alpha val="27059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 rot="20804070">
            <a:off x="377499" y="2626098"/>
            <a:ext cx="986396" cy="22178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xtBox 6"/>
          <p:cNvSpPr txBox="1"/>
          <p:nvPr/>
        </p:nvSpPr>
        <p:spPr>
          <a:xfrm>
            <a:off x="107504" y="188640"/>
            <a:ext cx="33760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66CCFF"/>
                </a:solidFill>
              </a:rPr>
              <a:t>Winter (2010), Fig. 10.2, 10.3, 10.4:</a:t>
            </a:r>
          </a:p>
          <a:p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Wrong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concave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curvature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liquidus</a:t>
            </a:r>
            <a:endParaRPr lang="nb-NO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-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it 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should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be </a:t>
            </a:r>
            <a:r>
              <a:rPr lang="nb-NO" b="1" dirty="0" err="1" smtClean="0">
                <a:solidFill>
                  <a:schemeClr val="bg1">
                    <a:lumMod val="65000"/>
                  </a:schemeClr>
                </a:solidFill>
              </a:rPr>
              <a:t>convex</a:t>
            </a:r>
            <a:endParaRPr lang="nb-NO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b="1" dirty="0" err="1" smtClean="0">
                <a:solidFill>
                  <a:srgbClr val="66CCFF"/>
                </a:solidFill>
              </a:rPr>
              <a:t>Solidus</a:t>
            </a:r>
            <a:r>
              <a:rPr lang="nb-NO" b="1" dirty="0" smtClean="0">
                <a:solidFill>
                  <a:srgbClr val="66CCFF"/>
                </a:solidFill>
              </a:rPr>
              <a:t> is </a:t>
            </a:r>
            <a:r>
              <a:rPr lang="nb-NO" b="1" dirty="0" err="1" smtClean="0">
                <a:solidFill>
                  <a:srgbClr val="66CCFF"/>
                </a:solidFill>
              </a:rPr>
              <a:t>correct</a:t>
            </a:r>
            <a:endParaRPr lang="nb-NO" b="1" dirty="0" smtClean="0">
              <a:solidFill>
                <a:srgbClr val="66CCFF"/>
              </a:solidFill>
            </a:endParaRPr>
          </a:p>
        </p:txBody>
      </p:sp>
      <p:pic>
        <p:nvPicPr>
          <p:cNvPr id="10" name="Picture 110" descr="Fig 10-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668703" y="1251447"/>
            <a:ext cx="3922901" cy="498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eeform 10"/>
          <p:cNvSpPr/>
          <p:nvPr/>
        </p:nvSpPr>
        <p:spPr>
          <a:xfrm>
            <a:off x="4317775" y="3309583"/>
            <a:ext cx="2247143" cy="231872"/>
          </a:xfrm>
          <a:custGeom>
            <a:avLst/>
            <a:gdLst>
              <a:gd name="connsiteX0" fmla="*/ 0 w 2096219"/>
              <a:gd name="connsiteY0" fmla="*/ 264543 h 264543"/>
              <a:gd name="connsiteX1" fmla="*/ 1043796 w 2096219"/>
              <a:gd name="connsiteY1" fmla="*/ 31630 h 264543"/>
              <a:gd name="connsiteX2" fmla="*/ 2096219 w 2096219"/>
              <a:gd name="connsiteY2" fmla="*/ 74762 h 2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6219" h="264543">
                <a:moveTo>
                  <a:pt x="0" y="264543"/>
                </a:moveTo>
                <a:cubicBezTo>
                  <a:pt x="347213" y="163901"/>
                  <a:pt x="694426" y="63260"/>
                  <a:pt x="1043796" y="31630"/>
                </a:cubicBezTo>
                <a:cubicBezTo>
                  <a:pt x="1393166" y="0"/>
                  <a:pt x="1744692" y="37381"/>
                  <a:pt x="2096219" y="74762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eeform 11"/>
          <p:cNvSpPr/>
          <p:nvPr/>
        </p:nvSpPr>
        <p:spPr>
          <a:xfrm>
            <a:off x="6560928" y="2362528"/>
            <a:ext cx="1584176" cy="1026593"/>
          </a:xfrm>
          <a:custGeom>
            <a:avLst/>
            <a:gdLst>
              <a:gd name="connsiteX0" fmla="*/ 0 w 1500996"/>
              <a:gd name="connsiteY0" fmla="*/ 966159 h 966159"/>
              <a:gd name="connsiteX1" fmla="*/ 655608 w 1500996"/>
              <a:gd name="connsiteY1" fmla="*/ 353683 h 966159"/>
              <a:gd name="connsiteX2" fmla="*/ 1500996 w 1500996"/>
              <a:gd name="connsiteY2" fmla="*/ 0 h 96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996" h="966159">
                <a:moveTo>
                  <a:pt x="0" y="966159"/>
                </a:moveTo>
                <a:cubicBezTo>
                  <a:pt x="202721" y="740434"/>
                  <a:pt x="405442" y="514710"/>
                  <a:pt x="655608" y="353683"/>
                </a:cubicBezTo>
                <a:cubicBezTo>
                  <a:pt x="905774" y="192657"/>
                  <a:pt x="1203385" y="96328"/>
                  <a:pt x="1500996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Box 12"/>
          <p:cNvSpPr txBox="1"/>
          <p:nvPr/>
        </p:nvSpPr>
        <p:spPr>
          <a:xfrm>
            <a:off x="3978044" y="34506"/>
            <a:ext cx="5043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Winter </a:t>
            </a:r>
            <a:r>
              <a:rPr lang="nb-NO" b="1" dirty="0" err="1" smtClean="0"/>
              <a:t>may</a:t>
            </a:r>
            <a:r>
              <a:rPr lang="nb-NO" dirty="0" smtClean="0"/>
              <a:t> have </a:t>
            </a:r>
            <a:r>
              <a:rPr lang="nb-NO" dirty="0" err="1" smtClean="0"/>
              <a:t>been</a:t>
            </a:r>
            <a:r>
              <a:rPr lang="nb-NO" dirty="0" smtClean="0"/>
              <a:t> </a:t>
            </a:r>
            <a:r>
              <a:rPr lang="nb-NO" dirty="0" err="1" smtClean="0"/>
              <a:t>thinking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this</a:t>
            </a:r>
            <a:r>
              <a:rPr lang="nb-NO" dirty="0" smtClean="0"/>
              <a:t> </a:t>
            </a:r>
            <a:r>
              <a:rPr lang="nb-NO" dirty="0" err="1" smtClean="0"/>
              <a:t>phase</a:t>
            </a:r>
            <a:r>
              <a:rPr lang="nb-NO" dirty="0" smtClean="0"/>
              <a:t> diagram for </a:t>
            </a:r>
            <a:r>
              <a:rPr lang="nb-NO" b="1" dirty="0" err="1" smtClean="0"/>
              <a:t>MOR-basalt</a:t>
            </a:r>
            <a:r>
              <a:rPr lang="nb-NO" dirty="0" smtClean="0"/>
              <a:t> (Fig 10.13, from </a:t>
            </a:r>
            <a:r>
              <a:rPr lang="nb-NO" dirty="0" err="1" smtClean="0"/>
              <a:t>Fujii</a:t>
            </a:r>
            <a:r>
              <a:rPr lang="nb-NO" dirty="0" smtClean="0"/>
              <a:t> and </a:t>
            </a:r>
            <a:r>
              <a:rPr lang="nb-NO" dirty="0" err="1" smtClean="0"/>
              <a:t>Kushiro</a:t>
            </a:r>
            <a:r>
              <a:rPr lang="nb-NO" dirty="0" smtClean="0"/>
              <a:t>, 1977).  The </a:t>
            </a:r>
            <a:r>
              <a:rPr lang="nb-NO" dirty="0" err="1" smtClean="0"/>
              <a:t>ol-</a:t>
            </a:r>
            <a:r>
              <a:rPr lang="nb-NO" dirty="0" smtClean="0"/>
              <a:t> and </a:t>
            </a:r>
            <a:r>
              <a:rPr lang="nb-NO" dirty="0" err="1" smtClean="0"/>
              <a:t>cpx-liquidus</a:t>
            </a:r>
            <a:r>
              <a:rPr lang="nb-NO" dirty="0" smtClean="0"/>
              <a:t> segments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simply</a:t>
            </a:r>
            <a:r>
              <a:rPr lang="nb-NO" dirty="0" smtClean="0"/>
              <a:t> </a:t>
            </a:r>
            <a:r>
              <a:rPr lang="nb-NO" dirty="0" err="1" smtClean="0"/>
              <a:t>drawn</a:t>
            </a:r>
            <a:r>
              <a:rPr lang="nb-NO" dirty="0" smtClean="0"/>
              <a:t> as straight lines and </a:t>
            </a:r>
            <a:r>
              <a:rPr lang="nb-NO" b="1" dirty="0" err="1" smtClean="0"/>
              <a:t>combined</a:t>
            </a:r>
            <a:r>
              <a:rPr lang="nb-NO" dirty="0" smtClean="0"/>
              <a:t> </a:t>
            </a:r>
            <a:r>
              <a:rPr lang="nb-NO" dirty="0" err="1" smtClean="0"/>
              <a:t>they</a:t>
            </a:r>
            <a:r>
              <a:rPr lang="nb-NO" dirty="0" smtClean="0"/>
              <a:t> </a:t>
            </a:r>
            <a:r>
              <a:rPr lang="nb-NO" dirty="0" err="1" smtClean="0"/>
              <a:t>may</a:t>
            </a:r>
            <a:r>
              <a:rPr lang="nb-NO" dirty="0" smtClean="0"/>
              <a:t> </a:t>
            </a:r>
            <a:r>
              <a:rPr lang="nb-NO" dirty="0" err="1" smtClean="0"/>
              <a:t>appear</a:t>
            </a:r>
            <a:r>
              <a:rPr lang="nb-NO" dirty="0" smtClean="0"/>
              <a:t> </a:t>
            </a:r>
            <a:r>
              <a:rPr lang="nb-NO" dirty="0" err="1" smtClean="0"/>
              <a:t>concave</a:t>
            </a:r>
            <a:r>
              <a:rPr lang="nb-NO" dirty="0" smtClean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545" y="1259410"/>
            <a:ext cx="46799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 smtClean="0">
                <a:solidFill>
                  <a:srgbClr val="FF0000"/>
                </a:solidFill>
              </a:rPr>
              <a:t>However, a correct version includes </a:t>
            </a:r>
            <a:r>
              <a:rPr lang="nb-NO" sz="1800" b="1" dirty="0" smtClean="0">
                <a:solidFill>
                  <a:srgbClr val="FF0000"/>
                </a:solidFill>
              </a:rPr>
              <a:t>two convex </a:t>
            </a:r>
            <a:r>
              <a:rPr lang="nb-NO" sz="1800" dirty="0" smtClean="0">
                <a:solidFill>
                  <a:srgbClr val="FF0000"/>
                </a:solidFill>
              </a:rPr>
              <a:t>liquidus segments.</a:t>
            </a:r>
            <a:r>
              <a:rPr lang="nb-NO" sz="2000" dirty="0" smtClean="0">
                <a:solidFill>
                  <a:srgbClr val="FF0000"/>
                </a:solidFill>
              </a:rPr>
              <a:t>   </a:t>
            </a:r>
            <a:endParaRPr lang="nb-NO" sz="2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340768"/>
            <a:ext cx="3563888" cy="345638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729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7010" y="1267454"/>
            <a:ext cx="6285614" cy="542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31394" y="125901"/>
            <a:ext cx="5952774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2400" dirty="0" err="1">
                <a:solidFill>
                  <a:srgbClr val="3333FF"/>
                </a:solidFill>
              </a:rPr>
              <a:t>Liquidus-subsolidus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>
                <a:solidFill>
                  <a:srgbClr val="3333FF"/>
                </a:solidFill>
              </a:rPr>
              <a:t>phase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relations</a:t>
            </a:r>
            <a:r>
              <a:rPr lang="nb-NO" sz="2400" dirty="0" smtClean="0">
                <a:solidFill>
                  <a:srgbClr val="3333FF"/>
                </a:solidFill>
              </a:rPr>
              <a:t>, </a:t>
            </a:r>
            <a:r>
              <a:rPr lang="nb-NO" sz="2400" dirty="0" err="1" smtClean="0">
                <a:solidFill>
                  <a:srgbClr val="3333FF"/>
                </a:solidFill>
              </a:rPr>
              <a:t>peridotite</a:t>
            </a:r>
            <a:endParaRPr lang="nb-NO" sz="2400" dirty="0">
              <a:solidFill>
                <a:srgbClr val="3333FF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944359" y="0"/>
            <a:ext cx="21996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 dirty="0" err="1" smtClean="0"/>
              <a:t>Compiled</a:t>
            </a:r>
            <a:r>
              <a:rPr lang="nb-NO" sz="1200" dirty="0" smtClean="0"/>
              <a:t> from:</a:t>
            </a:r>
          </a:p>
          <a:p>
            <a:r>
              <a:rPr lang="nb-NO" sz="1200" dirty="0" err="1" smtClean="0"/>
              <a:t>Dasgupta</a:t>
            </a:r>
            <a:r>
              <a:rPr lang="nb-NO" sz="1200" dirty="0" smtClean="0"/>
              <a:t> and </a:t>
            </a:r>
            <a:r>
              <a:rPr lang="nb-NO" sz="1200" dirty="0" err="1" smtClean="0"/>
              <a:t>Hirshmann</a:t>
            </a:r>
            <a:r>
              <a:rPr lang="nb-NO" sz="1200" dirty="0" smtClean="0"/>
              <a:t> (2010)</a:t>
            </a:r>
          </a:p>
          <a:p>
            <a:r>
              <a:rPr lang="nb-NO" sz="1200" dirty="0" smtClean="0"/>
              <a:t>Winter (2010)</a:t>
            </a:r>
          </a:p>
          <a:p>
            <a:r>
              <a:rPr lang="nb-NO" sz="1200" dirty="0" err="1" smtClean="0"/>
              <a:t>Wyllie</a:t>
            </a:r>
            <a:r>
              <a:rPr lang="nb-NO" sz="1200" dirty="0" smtClean="0"/>
              <a:t> </a:t>
            </a:r>
            <a:r>
              <a:rPr lang="nb-NO" sz="1200" dirty="0"/>
              <a:t>(</a:t>
            </a:r>
            <a:r>
              <a:rPr lang="nb-NO" sz="1200" dirty="0" smtClean="0"/>
              <a:t>1979)</a:t>
            </a:r>
            <a:endParaRPr lang="nb-NO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1094" y="1266966"/>
            <a:ext cx="2672526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400" dirty="0" err="1" smtClean="0"/>
              <a:t>Write</a:t>
            </a:r>
            <a:r>
              <a:rPr lang="nb-NO" sz="1400" dirty="0" smtClean="0"/>
              <a:t> </a:t>
            </a:r>
            <a:r>
              <a:rPr lang="nb-NO" sz="1400" b="1" dirty="0" err="1" smtClean="0"/>
              <a:t>net</a:t>
            </a:r>
            <a:r>
              <a:rPr lang="nb-NO" sz="1400" dirty="0" smtClean="0"/>
              <a:t>, </a:t>
            </a:r>
            <a:r>
              <a:rPr lang="nb-NO" sz="1400" dirty="0" err="1" smtClean="0"/>
              <a:t>balanced</a:t>
            </a:r>
            <a:r>
              <a:rPr lang="nb-NO" sz="1400" dirty="0" smtClean="0"/>
              <a:t> </a:t>
            </a:r>
            <a:r>
              <a:rPr lang="nb-NO" sz="1400" dirty="0" err="1" smtClean="0"/>
              <a:t>reactions</a:t>
            </a:r>
            <a:r>
              <a:rPr lang="nb-NO" sz="1400" dirty="0" smtClean="0"/>
              <a:t> for:</a:t>
            </a:r>
          </a:p>
          <a:p>
            <a:pPr>
              <a:lnSpc>
                <a:spcPts val="2400"/>
              </a:lnSpc>
            </a:pPr>
            <a:r>
              <a:rPr lang="nb-NO" sz="1400" dirty="0" smtClean="0"/>
              <a:t>  - </a:t>
            </a:r>
            <a:r>
              <a:rPr lang="nb-NO" sz="1400" dirty="0" err="1" smtClean="0"/>
              <a:t>transition</a:t>
            </a:r>
            <a:r>
              <a:rPr lang="nb-NO" sz="1400" dirty="0" smtClean="0"/>
              <a:t> from </a:t>
            </a:r>
            <a:r>
              <a:rPr lang="nb-NO" sz="1400" dirty="0" err="1" smtClean="0"/>
              <a:t>lherzolite</a:t>
            </a:r>
            <a:r>
              <a:rPr lang="nb-NO" sz="1400" dirty="0" smtClean="0"/>
              <a:t> + </a:t>
            </a:r>
            <a:r>
              <a:rPr lang="nb-NO" sz="1400" dirty="0" err="1" smtClean="0"/>
              <a:t>CO</a:t>
            </a:r>
            <a:r>
              <a:rPr lang="nb-NO" sz="1400" baseline="-25000" dirty="0" err="1" smtClean="0"/>
              <a:t>2</a:t>
            </a:r>
            <a:endParaRPr lang="nb-NO" sz="1400" baseline="-25000" dirty="0" smtClean="0"/>
          </a:p>
          <a:p>
            <a:pPr>
              <a:lnSpc>
                <a:spcPts val="1600"/>
              </a:lnSpc>
            </a:pPr>
            <a:r>
              <a:rPr lang="nb-NO" sz="1400" dirty="0" smtClean="0"/>
              <a:t>     to </a:t>
            </a:r>
            <a:r>
              <a:rPr lang="nb-NO" sz="1400" dirty="0" err="1" smtClean="0"/>
              <a:t>dolomite-bearing</a:t>
            </a:r>
            <a:r>
              <a:rPr lang="nb-NO" sz="1400" dirty="0" smtClean="0"/>
              <a:t> </a:t>
            </a:r>
            <a:r>
              <a:rPr lang="nb-NO" sz="1400" dirty="0" err="1" smtClean="0"/>
              <a:t>lherzolite</a:t>
            </a:r>
            <a:endParaRPr lang="nb-NO" sz="1400" dirty="0" smtClean="0"/>
          </a:p>
          <a:p>
            <a:pPr>
              <a:lnSpc>
                <a:spcPts val="2400"/>
              </a:lnSpc>
            </a:pPr>
            <a:r>
              <a:rPr lang="nb-NO" sz="1400" dirty="0" smtClean="0"/>
              <a:t>  - </a:t>
            </a:r>
            <a:r>
              <a:rPr lang="nb-NO" sz="1400" dirty="0" err="1" smtClean="0"/>
              <a:t>transition</a:t>
            </a:r>
            <a:r>
              <a:rPr lang="nb-NO" sz="1400" dirty="0" smtClean="0"/>
              <a:t> from </a:t>
            </a:r>
            <a:r>
              <a:rPr lang="nb-NO" sz="1400" dirty="0" err="1" smtClean="0"/>
              <a:t>dolomite-</a:t>
            </a:r>
            <a:r>
              <a:rPr lang="nb-NO" sz="1400" dirty="0" smtClean="0"/>
              <a:t> to</a:t>
            </a:r>
            <a:endParaRPr lang="nb-NO" sz="1400" baseline="-25000" dirty="0" smtClean="0"/>
          </a:p>
          <a:p>
            <a:pPr>
              <a:lnSpc>
                <a:spcPts val="1600"/>
              </a:lnSpc>
            </a:pPr>
            <a:r>
              <a:rPr lang="nb-NO" sz="1400" dirty="0" smtClean="0"/>
              <a:t>     to </a:t>
            </a:r>
            <a:r>
              <a:rPr lang="nb-NO" sz="1400" dirty="0" err="1" smtClean="0"/>
              <a:t>magnesite-lherzolite</a:t>
            </a:r>
            <a:endParaRPr lang="nb-NO" sz="1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0315" y="939164"/>
            <a:ext cx="3092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dirty="0" err="1" smtClean="0"/>
              <a:t>Peridotite-CO</a:t>
            </a:r>
            <a:r>
              <a:rPr lang="nb-NO" baseline="-25000" dirty="0" err="1" smtClean="0"/>
              <a:t>2</a:t>
            </a:r>
            <a:r>
              <a:rPr lang="nb-NO" dirty="0" err="1" smtClean="0"/>
              <a:t>-system</a:t>
            </a:r>
            <a:r>
              <a:rPr lang="nb-NO" dirty="0" smtClean="0"/>
              <a:t> (</a:t>
            </a:r>
            <a:r>
              <a:rPr lang="nb-NO" dirty="0" err="1" smtClean="0"/>
              <a:t>CMS-CO</a:t>
            </a:r>
            <a:r>
              <a:rPr lang="nb-NO" baseline="-25000" dirty="0" err="1" smtClean="0"/>
              <a:t>2</a:t>
            </a:r>
            <a:r>
              <a:rPr lang="nb-NO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62" y="4961828"/>
            <a:ext cx="2808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Why is the CO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-saturated solidus relatively close to the dry solidus</a:t>
            </a:r>
            <a:r>
              <a:rPr lang="nb-NO" sz="1400" dirty="0" smtClean="0"/>
              <a:t>,</a:t>
            </a:r>
          </a:p>
          <a:p>
            <a:r>
              <a:rPr lang="nb-NO" sz="1400" dirty="0" smtClean="0"/>
              <a:t>in </a:t>
            </a:r>
            <a:r>
              <a:rPr lang="nb-NO" sz="1400" dirty="0" err="1" smtClean="0"/>
              <a:t>contrast</a:t>
            </a:r>
            <a:r>
              <a:rPr lang="nb-NO" sz="1400" dirty="0" smtClean="0"/>
              <a:t> to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strongly</a:t>
            </a:r>
            <a:r>
              <a:rPr lang="nb-NO" sz="1400" dirty="0" smtClean="0"/>
              <a:t> </a:t>
            </a:r>
            <a:r>
              <a:rPr lang="nb-NO" sz="1400" dirty="0" err="1" smtClean="0"/>
              <a:t>depressed</a:t>
            </a:r>
            <a:r>
              <a:rPr lang="nb-NO" sz="1400" dirty="0" smtClean="0"/>
              <a:t> </a:t>
            </a:r>
            <a:r>
              <a:rPr lang="nb-NO" sz="1400" dirty="0" err="1" smtClean="0"/>
              <a:t>solidus</a:t>
            </a:r>
            <a:r>
              <a:rPr lang="nb-NO" sz="1400" dirty="0" smtClean="0"/>
              <a:t> </a:t>
            </a:r>
            <a:r>
              <a:rPr lang="nb-NO" sz="1400" dirty="0" err="1" smtClean="0"/>
              <a:t>of</a:t>
            </a:r>
            <a:r>
              <a:rPr lang="nb-NO" sz="1400" dirty="0" smtClean="0"/>
              <a:t> </a:t>
            </a:r>
            <a:r>
              <a:rPr lang="nb-NO" sz="1400" dirty="0" err="1" smtClean="0"/>
              <a:t>carbonate-lherzolites</a:t>
            </a:r>
            <a:r>
              <a:rPr lang="nb-NO" sz="1400" dirty="0" smtClean="0"/>
              <a:t> (</a:t>
            </a:r>
            <a:r>
              <a:rPr lang="nb-NO" sz="1400" dirty="0" err="1" smtClean="0"/>
              <a:t>esp</a:t>
            </a:r>
            <a:r>
              <a:rPr lang="nb-NO" sz="1400" dirty="0" smtClean="0"/>
              <a:t>.</a:t>
            </a:r>
          </a:p>
          <a:p>
            <a:r>
              <a:rPr lang="nb-NO" sz="1400" dirty="0" err="1" smtClean="0"/>
              <a:t>dolomite-lhz</a:t>
            </a:r>
            <a:r>
              <a:rPr lang="nb-NO" sz="1400" dirty="0" smtClean="0"/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6296" y="651149"/>
            <a:ext cx="6184354" cy="489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527" y="656878"/>
            <a:ext cx="6188709" cy="489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0578" y="96468"/>
            <a:ext cx="8803085" cy="36933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Solidus</a:t>
            </a:r>
            <a:r>
              <a:rPr lang="nb-NO" sz="1800" dirty="0" smtClean="0">
                <a:solidFill>
                  <a:srgbClr val="3333FF"/>
                </a:solidFill>
              </a:rPr>
              <a:t> for </a:t>
            </a:r>
            <a:r>
              <a:rPr lang="nb-NO" sz="1800" dirty="0" err="1" smtClean="0">
                <a:solidFill>
                  <a:srgbClr val="3333FF"/>
                </a:solidFill>
              </a:rPr>
              <a:t>CO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1800" dirty="0" err="1" smtClean="0">
                <a:solidFill>
                  <a:srgbClr val="3333FF"/>
                </a:solidFill>
              </a:rPr>
              <a:t>-bearing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peridotite</a:t>
            </a:r>
            <a:r>
              <a:rPr lang="nb-NO" sz="1800" dirty="0" smtClean="0">
                <a:solidFill>
                  <a:srgbClr val="3333FF"/>
                </a:solidFill>
              </a:rPr>
              <a:t> at </a:t>
            </a:r>
            <a:r>
              <a:rPr lang="nb-NO" sz="1800" dirty="0" err="1" smtClean="0">
                <a:solidFill>
                  <a:srgbClr val="3333FF"/>
                </a:solidFill>
              </a:rPr>
              <a:t>various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redox-conditions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(</a:t>
            </a:r>
            <a:r>
              <a:rPr lang="nb-NO" dirty="0" err="1" smtClean="0">
                <a:solidFill>
                  <a:srgbClr val="FF0000"/>
                </a:solidFill>
              </a:rPr>
              <a:t>metal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b="1" dirty="0" smtClean="0">
                <a:solidFill>
                  <a:srgbClr val="FF0000"/>
                </a:solidFill>
              </a:rPr>
              <a:t>under-</a:t>
            </a:r>
            <a:r>
              <a:rPr lang="nb-NO" dirty="0" smtClean="0">
                <a:solidFill>
                  <a:srgbClr val="FF0000"/>
                </a:solidFill>
              </a:rPr>
              <a:t> and </a:t>
            </a:r>
            <a:r>
              <a:rPr lang="nb-NO" b="1" dirty="0" err="1" smtClean="0">
                <a:solidFill>
                  <a:srgbClr val="FF0000"/>
                </a:solidFill>
              </a:rPr>
              <a:t>over</a:t>
            </a:r>
            <a:r>
              <a:rPr lang="nb-NO" dirty="0" err="1" smtClean="0">
                <a:solidFill>
                  <a:srgbClr val="FF0000"/>
                </a:solidFill>
              </a:rPr>
              <a:t>saturation</a:t>
            </a:r>
            <a:r>
              <a:rPr lang="nb-NO" dirty="0" smtClean="0">
                <a:solidFill>
                  <a:srgbClr val="FF0000"/>
                </a:solidFill>
              </a:rPr>
              <a:t>)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836712"/>
            <a:ext cx="2771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b="1" dirty="0" err="1" smtClean="0">
                <a:solidFill>
                  <a:srgbClr val="3333FF"/>
                </a:solidFill>
              </a:rPr>
              <a:t>Oxidizing</a:t>
            </a:r>
            <a:r>
              <a:rPr lang="nb-NO" sz="1300" b="1" dirty="0" smtClean="0">
                <a:solidFill>
                  <a:srgbClr val="3333FF"/>
                </a:solidFill>
              </a:rPr>
              <a:t> </a:t>
            </a:r>
            <a:r>
              <a:rPr lang="nb-NO" sz="1300" b="1" dirty="0" err="1" smtClean="0">
                <a:solidFill>
                  <a:srgbClr val="3333FF"/>
                </a:solidFill>
              </a:rPr>
              <a:t>conditions</a:t>
            </a:r>
            <a:endParaRPr lang="nb-NO" sz="1300" b="1" dirty="0" smtClean="0">
              <a:solidFill>
                <a:srgbClr val="3333FF"/>
              </a:solidFill>
            </a:endParaRPr>
          </a:p>
          <a:p>
            <a:r>
              <a:rPr lang="nb-NO" sz="1300" dirty="0" err="1" smtClean="0"/>
              <a:t>Magnesite</a:t>
            </a:r>
            <a:r>
              <a:rPr lang="nb-NO" sz="1300" dirty="0" smtClean="0"/>
              <a:t> is stable in </a:t>
            </a:r>
            <a:r>
              <a:rPr lang="nb-NO" sz="1300" dirty="0" err="1" smtClean="0"/>
              <a:t>C-bearing</a:t>
            </a:r>
            <a:endParaRPr lang="nb-NO" sz="1300" dirty="0" smtClean="0"/>
          </a:p>
          <a:p>
            <a:r>
              <a:rPr lang="nb-NO" sz="1300" dirty="0" smtClean="0"/>
              <a:t>mantle </a:t>
            </a:r>
            <a:r>
              <a:rPr lang="nb-NO" sz="1300" dirty="0" err="1" smtClean="0"/>
              <a:t>throughout</a:t>
            </a:r>
            <a:r>
              <a:rPr lang="nb-NO" sz="1300" dirty="0" smtClean="0"/>
              <a:t> </a:t>
            </a:r>
            <a:r>
              <a:rPr lang="nb-NO" sz="1300" dirty="0" err="1" smtClean="0"/>
              <a:t>the</a:t>
            </a:r>
            <a:r>
              <a:rPr lang="nb-NO" sz="1300" dirty="0" smtClean="0"/>
              <a:t> </a:t>
            </a:r>
            <a:r>
              <a:rPr lang="nb-NO" sz="1300" dirty="0" err="1" smtClean="0"/>
              <a:t>upper</a:t>
            </a:r>
            <a:r>
              <a:rPr lang="nb-NO" sz="1300" dirty="0" smtClean="0"/>
              <a:t> mantle</a:t>
            </a:r>
          </a:p>
          <a:p>
            <a:r>
              <a:rPr lang="nb-NO" sz="1300" dirty="0" smtClean="0"/>
              <a:t>at </a:t>
            </a:r>
            <a:r>
              <a:rPr lang="nb-NO" sz="1300" dirty="0" err="1" smtClean="0"/>
              <a:t>depths</a:t>
            </a:r>
            <a:r>
              <a:rPr lang="nb-NO" sz="1300" dirty="0" smtClean="0"/>
              <a:t> </a:t>
            </a:r>
            <a:r>
              <a:rPr lang="nb-NO" sz="1300" dirty="0" err="1" smtClean="0"/>
              <a:t>exceeding</a:t>
            </a:r>
            <a:r>
              <a:rPr lang="nb-NO" sz="1300" dirty="0" smtClean="0"/>
              <a:t> 100 km </a:t>
            </a:r>
            <a:r>
              <a:rPr lang="nb-NO" sz="1300" dirty="0" err="1" smtClean="0"/>
              <a:t>depth</a:t>
            </a:r>
            <a:r>
              <a:rPr lang="nb-NO" sz="1300" dirty="0" smtClean="0"/>
              <a:t> </a:t>
            </a:r>
            <a:r>
              <a:rPr lang="nb-NO" sz="1300" dirty="0" err="1" smtClean="0"/>
              <a:t>possibly</a:t>
            </a:r>
            <a:r>
              <a:rPr lang="nb-NO" sz="1300" dirty="0" smtClean="0"/>
              <a:t> </a:t>
            </a:r>
            <a:r>
              <a:rPr lang="nb-NO" sz="1300" dirty="0" err="1" smtClean="0"/>
              <a:t>even</a:t>
            </a:r>
            <a:r>
              <a:rPr lang="nb-NO" sz="1300" dirty="0" smtClean="0"/>
              <a:t> in </a:t>
            </a:r>
            <a:r>
              <a:rPr lang="nb-NO" sz="1300" dirty="0" err="1" smtClean="0"/>
              <a:t>the</a:t>
            </a:r>
            <a:r>
              <a:rPr lang="nb-NO" sz="1300" dirty="0" smtClean="0"/>
              <a:t> </a:t>
            </a:r>
            <a:r>
              <a:rPr lang="nb-NO" sz="1300" dirty="0" err="1" smtClean="0"/>
              <a:t>transition</a:t>
            </a:r>
            <a:r>
              <a:rPr lang="nb-NO" sz="1300" dirty="0" smtClean="0"/>
              <a:t> </a:t>
            </a:r>
            <a:r>
              <a:rPr lang="nb-NO" sz="1300" dirty="0" err="1" smtClean="0"/>
              <a:t>zone</a:t>
            </a:r>
            <a:r>
              <a:rPr lang="nb-NO" sz="1300" dirty="0" smtClean="0"/>
              <a:t>.</a:t>
            </a:r>
          </a:p>
          <a:p>
            <a:endParaRPr lang="nb-NO" sz="600" dirty="0" smtClean="0"/>
          </a:p>
          <a:p>
            <a:r>
              <a:rPr lang="nb-NO" sz="1300" dirty="0" err="1" smtClean="0"/>
              <a:t>However</a:t>
            </a:r>
            <a:r>
              <a:rPr lang="nb-NO" sz="1300" dirty="0" smtClean="0"/>
              <a:t>, under </a:t>
            </a:r>
            <a:r>
              <a:rPr lang="nb-NO" sz="1300" dirty="0" err="1" smtClean="0"/>
              <a:t>strongly</a:t>
            </a:r>
            <a:r>
              <a:rPr lang="nb-NO" sz="1300" dirty="0" smtClean="0"/>
              <a:t> </a:t>
            </a:r>
            <a:r>
              <a:rPr lang="nb-NO" sz="1300" dirty="0" err="1" smtClean="0"/>
              <a:t>reducing</a:t>
            </a:r>
            <a:r>
              <a:rPr lang="nb-NO" sz="1300" dirty="0" smtClean="0"/>
              <a:t> </a:t>
            </a:r>
            <a:r>
              <a:rPr lang="nb-NO" sz="1300" dirty="0" err="1" smtClean="0"/>
              <a:t>conditions</a:t>
            </a:r>
            <a:r>
              <a:rPr lang="nb-NO" sz="1300" dirty="0" smtClean="0"/>
              <a:t> </a:t>
            </a:r>
            <a:r>
              <a:rPr lang="nb-NO" sz="1300" dirty="0" err="1" smtClean="0"/>
              <a:t>with</a:t>
            </a:r>
            <a:r>
              <a:rPr lang="nb-NO" sz="1300" dirty="0" smtClean="0"/>
              <a:t> </a:t>
            </a:r>
            <a:r>
              <a:rPr lang="nb-NO" sz="1300" dirty="0" err="1" smtClean="0"/>
              <a:t>Fe-metal</a:t>
            </a:r>
            <a:endParaRPr lang="nb-NO" sz="1300" dirty="0" smtClean="0"/>
          </a:p>
          <a:p>
            <a:r>
              <a:rPr lang="nb-NO" sz="1300" dirty="0" err="1" smtClean="0"/>
              <a:t>saturation</a:t>
            </a:r>
            <a:r>
              <a:rPr lang="nb-NO" sz="1300" dirty="0" smtClean="0"/>
              <a:t> - - - -  </a:t>
            </a:r>
            <a:endParaRPr lang="nb-NO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852936"/>
            <a:ext cx="27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/>
              <a:t>Write</a:t>
            </a:r>
            <a:r>
              <a:rPr lang="nb-NO" sz="1200" dirty="0" smtClean="0"/>
              <a:t> </a:t>
            </a:r>
            <a:r>
              <a:rPr lang="nb-NO" sz="1200" b="1" dirty="0" smtClean="0"/>
              <a:t>simple</a:t>
            </a:r>
            <a:r>
              <a:rPr lang="nb-NO" sz="1200" dirty="0" smtClean="0"/>
              <a:t> </a:t>
            </a:r>
            <a:r>
              <a:rPr lang="nb-NO" sz="1200" dirty="0" err="1" smtClean="0"/>
              <a:t>balanced</a:t>
            </a:r>
            <a:r>
              <a:rPr lang="nb-NO" sz="1200" dirty="0" smtClean="0"/>
              <a:t> </a:t>
            </a:r>
            <a:r>
              <a:rPr lang="nb-NO" sz="1200" dirty="0" err="1" smtClean="0"/>
              <a:t>reactions</a:t>
            </a:r>
            <a:r>
              <a:rPr lang="nb-NO" sz="1200" dirty="0" smtClean="0"/>
              <a:t>, </a:t>
            </a:r>
            <a:r>
              <a:rPr lang="nb-NO" sz="1200" dirty="0" err="1" smtClean="0"/>
              <a:t>involving</a:t>
            </a:r>
            <a:r>
              <a:rPr lang="nb-NO" sz="1200" dirty="0" smtClean="0"/>
              <a:t>:</a:t>
            </a:r>
          </a:p>
          <a:p>
            <a:r>
              <a:rPr lang="nb-NO" sz="1200" dirty="0" smtClean="0"/>
              <a:t> - ol </a:t>
            </a:r>
          </a:p>
          <a:p>
            <a:r>
              <a:rPr lang="nb-NO" sz="1200" dirty="0" smtClean="0"/>
              <a:t>- </a:t>
            </a:r>
            <a:r>
              <a:rPr lang="nb-NO" sz="1200" dirty="0" err="1" smtClean="0"/>
              <a:t>ferropericlase</a:t>
            </a:r>
            <a:r>
              <a:rPr lang="nb-NO" sz="1200" dirty="0" smtClean="0"/>
              <a:t> [(</a:t>
            </a:r>
            <a:r>
              <a:rPr lang="nb-NO" sz="1200" dirty="0" err="1" smtClean="0"/>
              <a:t>Mg,Fe</a:t>
            </a:r>
            <a:r>
              <a:rPr lang="nb-NO" sz="1200" dirty="0" smtClean="0"/>
              <a:t>)O] for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 smtClean="0"/>
              <a:t>reduction</a:t>
            </a:r>
            <a:r>
              <a:rPr lang="nb-NO" sz="1200" dirty="0" smtClean="0"/>
              <a:t> </a:t>
            </a:r>
            <a:r>
              <a:rPr lang="nb-NO" sz="1200" dirty="0" err="1" smtClean="0"/>
              <a:t>of</a:t>
            </a:r>
            <a:r>
              <a:rPr lang="nb-NO" sz="1200" dirty="0" smtClean="0"/>
              <a:t> </a:t>
            </a:r>
            <a:r>
              <a:rPr lang="nb-NO" sz="1200" dirty="0" err="1" smtClean="0"/>
              <a:t>carbonate</a:t>
            </a:r>
            <a:r>
              <a:rPr lang="nb-NO" sz="1200" dirty="0" smtClean="0"/>
              <a:t> (</a:t>
            </a:r>
            <a:r>
              <a:rPr lang="nb-NO" sz="1200" dirty="0" err="1" smtClean="0"/>
              <a:t>magnesite</a:t>
            </a:r>
            <a:r>
              <a:rPr lang="nb-NO" sz="1200" dirty="0" smtClean="0"/>
              <a:t>) as a </a:t>
            </a:r>
            <a:r>
              <a:rPr lang="nb-NO" sz="1200" dirty="0" err="1" smtClean="0"/>
              <a:t>result</a:t>
            </a:r>
            <a:r>
              <a:rPr lang="nb-NO" sz="1200" dirty="0" smtClean="0"/>
              <a:t> </a:t>
            </a:r>
            <a:r>
              <a:rPr lang="nb-NO" sz="1200" dirty="0" err="1" smtClean="0"/>
              <a:t>of</a:t>
            </a:r>
            <a:r>
              <a:rPr lang="nb-NO" sz="1200" dirty="0" smtClean="0"/>
              <a:t> Fe-metal </a:t>
            </a:r>
            <a:r>
              <a:rPr lang="nb-NO" sz="1200" dirty="0" err="1" smtClean="0"/>
              <a:t>saturation</a:t>
            </a:r>
            <a:r>
              <a:rPr lang="nb-NO" sz="1200" dirty="0" smtClean="0"/>
              <a:t>.(system Fe-Mg-Si-C-O)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1772" y="5495925"/>
            <a:ext cx="78488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b="1" dirty="0" err="1" smtClean="0">
                <a:solidFill>
                  <a:srgbClr val="3333FF"/>
                </a:solidFill>
              </a:rPr>
              <a:t>Redox</a:t>
            </a:r>
            <a:r>
              <a:rPr lang="nb-NO" sz="1300" b="1" dirty="0" smtClean="0">
                <a:solidFill>
                  <a:srgbClr val="3333FF"/>
                </a:solidFill>
              </a:rPr>
              <a:t> </a:t>
            </a:r>
            <a:r>
              <a:rPr lang="nb-NO" sz="1300" b="1" dirty="0" err="1" smtClean="0">
                <a:solidFill>
                  <a:srgbClr val="3333FF"/>
                </a:solidFill>
              </a:rPr>
              <a:t>processes</a:t>
            </a:r>
            <a:r>
              <a:rPr lang="nb-NO" sz="1300" b="1" dirty="0" smtClean="0">
                <a:solidFill>
                  <a:srgbClr val="3333FF"/>
                </a:solidFill>
              </a:rPr>
              <a:t> in </a:t>
            </a:r>
            <a:r>
              <a:rPr lang="nb-NO" sz="1300" b="1" dirty="0" err="1" smtClean="0">
                <a:solidFill>
                  <a:srgbClr val="3333FF"/>
                </a:solidFill>
              </a:rPr>
              <a:t>the</a:t>
            </a:r>
            <a:r>
              <a:rPr lang="nb-NO" sz="1300" b="1" dirty="0" smtClean="0">
                <a:solidFill>
                  <a:srgbClr val="3333FF"/>
                </a:solidFill>
              </a:rPr>
              <a:t> </a:t>
            </a:r>
            <a:r>
              <a:rPr lang="nb-NO" sz="1300" b="1" dirty="0" err="1" smtClean="0">
                <a:solidFill>
                  <a:srgbClr val="3333FF"/>
                </a:solidFill>
              </a:rPr>
              <a:t>deeper</a:t>
            </a:r>
            <a:r>
              <a:rPr lang="nb-NO" sz="1300" b="1" dirty="0" smtClean="0">
                <a:solidFill>
                  <a:srgbClr val="3333FF"/>
                </a:solidFill>
              </a:rPr>
              <a:t> parts </a:t>
            </a:r>
            <a:r>
              <a:rPr lang="nb-NO" sz="1300" b="1" dirty="0" err="1" smtClean="0">
                <a:solidFill>
                  <a:srgbClr val="3333FF"/>
                </a:solidFill>
              </a:rPr>
              <a:t>of</a:t>
            </a:r>
            <a:r>
              <a:rPr lang="nb-NO" sz="1300" b="1" dirty="0" smtClean="0">
                <a:solidFill>
                  <a:srgbClr val="3333FF"/>
                </a:solidFill>
              </a:rPr>
              <a:t> </a:t>
            </a:r>
            <a:r>
              <a:rPr lang="nb-NO" sz="1300" b="1" dirty="0" err="1" smtClean="0">
                <a:solidFill>
                  <a:srgbClr val="3333FF"/>
                </a:solidFill>
              </a:rPr>
              <a:t>the</a:t>
            </a:r>
            <a:r>
              <a:rPr lang="nb-NO" sz="1300" b="1" dirty="0" smtClean="0">
                <a:solidFill>
                  <a:srgbClr val="3333FF"/>
                </a:solidFill>
              </a:rPr>
              <a:t> </a:t>
            </a:r>
            <a:r>
              <a:rPr lang="nb-NO" sz="1300" b="1" dirty="0" err="1" smtClean="0">
                <a:solidFill>
                  <a:srgbClr val="3333FF"/>
                </a:solidFill>
              </a:rPr>
              <a:t>upper</a:t>
            </a:r>
            <a:r>
              <a:rPr lang="nb-NO" sz="1300" b="1" dirty="0" smtClean="0">
                <a:solidFill>
                  <a:srgbClr val="3333FF"/>
                </a:solidFill>
              </a:rPr>
              <a:t> mantle</a:t>
            </a:r>
          </a:p>
          <a:p>
            <a:r>
              <a:rPr lang="nb-NO" sz="1300" dirty="0" smtClean="0"/>
              <a:t>  </a:t>
            </a:r>
            <a:r>
              <a:rPr lang="nb-NO" sz="1000" dirty="0" err="1" smtClean="0"/>
              <a:t>Rohrbach</a:t>
            </a:r>
            <a:r>
              <a:rPr lang="nb-NO" sz="1000" dirty="0" smtClean="0"/>
              <a:t> and Schmidt (2011, Nature): ”</a:t>
            </a:r>
            <a:r>
              <a:rPr lang="nb-NO" sz="1000" dirty="0" err="1" smtClean="0"/>
              <a:t>Redox</a:t>
            </a:r>
            <a:r>
              <a:rPr lang="nb-NO" sz="1000" dirty="0" smtClean="0"/>
              <a:t> </a:t>
            </a:r>
            <a:r>
              <a:rPr lang="nb-NO" sz="1000" dirty="0" err="1" smtClean="0"/>
              <a:t>freezing</a:t>
            </a:r>
            <a:r>
              <a:rPr lang="nb-NO" sz="1000" dirty="0" smtClean="0"/>
              <a:t> and </a:t>
            </a:r>
            <a:r>
              <a:rPr lang="nb-NO" sz="1000" dirty="0" err="1" smtClean="0"/>
              <a:t>melting</a:t>
            </a:r>
            <a:r>
              <a:rPr lang="nb-NO" sz="1000" dirty="0" smtClean="0"/>
              <a:t>”</a:t>
            </a:r>
          </a:p>
          <a:p>
            <a:r>
              <a:rPr lang="nb-NO" sz="1300" dirty="0" err="1" smtClean="0"/>
              <a:t>What</a:t>
            </a:r>
            <a:r>
              <a:rPr lang="nb-NO" sz="1300" dirty="0" smtClean="0"/>
              <a:t> is </a:t>
            </a:r>
            <a:r>
              <a:rPr lang="nb-NO" sz="1300" dirty="0" err="1" smtClean="0"/>
              <a:t>the</a:t>
            </a:r>
            <a:r>
              <a:rPr lang="nb-NO" sz="1300" dirty="0" smtClean="0"/>
              <a:t> fate </a:t>
            </a:r>
            <a:r>
              <a:rPr lang="nb-NO" sz="1300" dirty="0" err="1" smtClean="0"/>
              <a:t>of</a:t>
            </a:r>
            <a:r>
              <a:rPr lang="nb-NO" sz="1300" dirty="0" smtClean="0"/>
              <a:t> </a:t>
            </a:r>
            <a:r>
              <a:rPr lang="nb-NO" sz="1300" dirty="0" err="1" smtClean="0"/>
              <a:t>subducted</a:t>
            </a:r>
            <a:r>
              <a:rPr lang="nb-NO" sz="1300" dirty="0" smtClean="0"/>
              <a:t> </a:t>
            </a:r>
            <a:r>
              <a:rPr lang="nb-NO" sz="1300" dirty="0" err="1" smtClean="0"/>
              <a:t>lithosphere</a:t>
            </a:r>
            <a:r>
              <a:rPr lang="nb-NO" sz="1300" dirty="0" smtClean="0"/>
              <a:t> (</a:t>
            </a:r>
            <a:r>
              <a:rPr lang="nb-NO" sz="1300" dirty="0" err="1" smtClean="0"/>
              <a:t>peridotitic</a:t>
            </a:r>
            <a:r>
              <a:rPr lang="nb-NO" sz="1300" dirty="0" smtClean="0"/>
              <a:t> </a:t>
            </a:r>
            <a:r>
              <a:rPr lang="nb-NO" sz="1300" dirty="0" err="1" smtClean="0"/>
              <a:t>composition</a:t>
            </a:r>
            <a:r>
              <a:rPr lang="nb-NO" sz="1300" dirty="0" smtClean="0"/>
              <a:t>)’ </a:t>
            </a:r>
            <a:r>
              <a:rPr lang="nb-NO" sz="1300" dirty="0" err="1" smtClean="0"/>
              <a:t>with</a:t>
            </a:r>
            <a:r>
              <a:rPr lang="nb-NO" sz="1300" dirty="0" smtClean="0"/>
              <a:t> </a:t>
            </a:r>
            <a:r>
              <a:rPr lang="nb-NO" sz="1300" dirty="0" err="1" smtClean="0"/>
              <a:t>carbonate</a:t>
            </a:r>
            <a:endParaRPr lang="nb-NO" sz="1300" dirty="0" smtClean="0"/>
          </a:p>
          <a:p>
            <a:r>
              <a:rPr lang="nb-NO" sz="1300" dirty="0" smtClean="0"/>
              <a:t>(</a:t>
            </a:r>
            <a:r>
              <a:rPr lang="nb-NO" sz="1300" dirty="0" err="1" smtClean="0"/>
              <a:t>e.g</a:t>
            </a:r>
            <a:r>
              <a:rPr lang="nb-NO" sz="1300" dirty="0" smtClean="0"/>
              <a:t>. </a:t>
            </a:r>
            <a:r>
              <a:rPr lang="nb-NO" sz="1300" dirty="0" err="1" smtClean="0"/>
              <a:t>carbonate</a:t>
            </a:r>
            <a:r>
              <a:rPr lang="nb-NO" sz="1300" dirty="0" smtClean="0"/>
              <a:t> </a:t>
            </a:r>
            <a:r>
              <a:rPr lang="nb-NO" sz="1300" dirty="0" err="1" smtClean="0"/>
              <a:t>veins</a:t>
            </a:r>
            <a:r>
              <a:rPr lang="nb-NO" sz="1300" dirty="0" smtClean="0"/>
              <a:t>) in </a:t>
            </a:r>
            <a:r>
              <a:rPr lang="nb-NO" sz="1300" dirty="0" err="1" smtClean="0"/>
              <a:t>the</a:t>
            </a:r>
            <a:r>
              <a:rPr lang="nb-NO" sz="1300" dirty="0" smtClean="0"/>
              <a:t> </a:t>
            </a:r>
            <a:r>
              <a:rPr lang="nb-NO" sz="1300" dirty="0" err="1" smtClean="0"/>
              <a:t>middle</a:t>
            </a:r>
            <a:r>
              <a:rPr lang="nb-NO" sz="1300" dirty="0" smtClean="0"/>
              <a:t> to </a:t>
            </a:r>
            <a:r>
              <a:rPr lang="nb-NO" sz="1300" dirty="0" err="1" smtClean="0"/>
              <a:t>deeper</a:t>
            </a:r>
            <a:r>
              <a:rPr lang="nb-NO" sz="1300" dirty="0" smtClean="0"/>
              <a:t> part </a:t>
            </a:r>
            <a:r>
              <a:rPr lang="nb-NO" sz="1300" dirty="0" err="1" smtClean="0"/>
              <a:t>of</a:t>
            </a:r>
            <a:r>
              <a:rPr lang="nb-NO" sz="1300" dirty="0" smtClean="0"/>
              <a:t> </a:t>
            </a:r>
            <a:r>
              <a:rPr lang="nb-NO" sz="1300" dirty="0" err="1" smtClean="0"/>
              <a:t>the</a:t>
            </a:r>
            <a:r>
              <a:rPr lang="nb-NO" sz="1300" dirty="0" smtClean="0"/>
              <a:t> </a:t>
            </a:r>
            <a:r>
              <a:rPr lang="nb-NO" sz="1300" dirty="0" err="1" smtClean="0"/>
              <a:t>lower</a:t>
            </a:r>
            <a:r>
              <a:rPr lang="nb-NO" sz="1300" dirty="0" smtClean="0"/>
              <a:t> mantle?</a:t>
            </a:r>
          </a:p>
          <a:p>
            <a:endParaRPr lang="nb-NO" sz="1300" dirty="0" smtClean="0"/>
          </a:p>
          <a:p>
            <a:r>
              <a:rPr lang="nb-NO" sz="1300" dirty="0" err="1" smtClean="0"/>
              <a:t>Explain</a:t>
            </a:r>
            <a:r>
              <a:rPr lang="nb-NO" sz="1300" dirty="0" smtClean="0"/>
              <a:t> </a:t>
            </a:r>
            <a:r>
              <a:rPr lang="nb-NO" sz="1300" dirty="0" err="1" smtClean="0"/>
              <a:t>the</a:t>
            </a:r>
            <a:r>
              <a:rPr lang="nb-NO" sz="1300" dirty="0" smtClean="0"/>
              <a:t> </a:t>
            </a:r>
            <a:r>
              <a:rPr lang="nb-NO" sz="1300" dirty="0" err="1" smtClean="0"/>
              <a:t>presence</a:t>
            </a:r>
            <a:r>
              <a:rPr lang="nb-NO" sz="1300" dirty="0" smtClean="0"/>
              <a:t> </a:t>
            </a:r>
            <a:r>
              <a:rPr lang="nb-NO" sz="1300" dirty="0" err="1" smtClean="0"/>
              <a:t>of</a:t>
            </a:r>
            <a:r>
              <a:rPr lang="nb-NO" sz="1300" dirty="0" smtClean="0"/>
              <a:t> </a:t>
            </a:r>
            <a:r>
              <a:rPr lang="nb-NO" sz="1300" dirty="0" err="1" smtClean="0"/>
              <a:t>diamond</a:t>
            </a:r>
            <a:r>
              <a:rPr lang="nb-NO" sz="1300" dirty="0" smtClean="0"/>
              <a:t> </a:t>
            </a:r>
            <a:r>
              <a:rPr lang="nb-NO" sz="1300" dirty="0" err="1" smtClean="0"/>
              <a:t>on</a:t>
            </a:r>
            <a:r>
              <a:rPr lang="nb-NO" sz="1300" dirty="0" smtClean="0"/>
              <a:t> </a:t>
            </a:r>
            <a:r>
              <a:rPr lang="nb-NO" sz="1300" dirty="0" err="1" smtClean="0"/>
              <a:t>deep</a:t>
            </a:r>
            <a:r>
              <a:rPr lang="nb-NO" sz="1300" dirty="0" smtClean="0"/>
              <a:t> </a:t>
            </a:r>
            <a:r>
              <a:rPr lang="nb-NO" sz="1300" dirty="0" err="1" smtClean="0"/>
              <a:t>continental</a:t>
            </a:r>
            <a:r>
              <a:rPr lang="nb-NO" sz="1300" dirty="0" smtClean="0"/>
              <a:t> </a:t>
            </a:r>
            <a:r>
              <a:rPr lang="nb-NO" sz="1300" dirty="0" err="1" smtClean="0"/>
              <a:t>lithosphere</a:t>
            </a:r>
            <a:r>
              <a:rPr lang="nb-NO" sz="1300" dirty="0" smtClean="0"/>
              <a:t>.</a:t>
            </a:r>
          </a:p>
        </p:txBody>
      </p:sp>
      <p:sp>
        <p:nvSpPr>
          <p:cNvPr id="12" name="Freeform 11"/>
          <p:cNvSpPr/>
          <p:nvPr/>
        </p:nvSpPr>
        <p:spPr>
          <a:xfrm>
            <a:off x="4914900" y="2800350"/>
            <a:ext cx="4076700" cy="2447925"/>
          </a:xfrm>
          <a:custGeom>
            <a:avLst/>
            <a:gdLst>
              <a:gd name="connsiteX0" fmla="*/ 0 w 4076700"/>
              <a:gd name="connsiteY0" fmla="*/ 2447925 h 2447925"/>
              <a:gd name="connsiteX1" fmla="*/ 781050 w 4076700"/>
              <a:gd name="connsiteY1" fmla="*/ 1657350 h 2447925"/>
              <a:gd name="connsiteX2" fmla="*/ 2105025 w 4076700"/>
              <a:gd name="connsiteY2" fmla="*/ 695325 h 2447925"/>
              <a:gd name="connsiteX3" fmla="*/ 3086100 w 4076700"/>
              <a:gd name="connsiteY3" fmla="*/ 228600 h 2447925"/>
              <a:gd name="connsiteX4" fmla="*/ 4076700 w 4076700"/>
              <a:gd name="connsiteY4" fmla="*/ 0 h 244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2447925">
                <a:moveTo>
                  <a:pt x="0" y="2447925"/>
                </a:moveTo>
                <a:cubicBezTo>
                  <a:pt x="215106" y="2198687"/>
                  <a:pt x="430213" y="1949450"/>
                  <a:pt x="781050" y="1657350"/>
                </a:cubicBezTo>
                <a:cubicBezTo>
                  <a:pt x="1131887" y="1365250"/>
                  <a:pt x="1720850" y="933450"/>
                  <a:pt x="2105025" y="695325"/>
                </a:cubicBezTo>
                <a:cubicBezTo>
                  <a:pt x="2489200" y="457200"/>
                  <a:pt x="2757488" y="344487"/>
                  <a:pt x="3086100" y="228600"/>
                </a:cubicBezTo>
                <a:cubicBezTo>
                  <a:pt x="3414712" y="112713"/>
                  <a:pt x="3745706" y="56356"/>
                  <a:pt x="4076700" y="0"/>
                </a:cubicBezTo>
              </a:path>
            </a:pathLst>
          </a:custGeom>
          <a:ln w="219075">
            <a:solidFill>
              <a:srgbClr val="FF00F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xtBox 15"/>
          <p:cNvSpPr txBox="1"/>
          <p:nvPr/>
        </p:nvSpPr>
        <p:spPr>
          <a:xfrm rot="20094812">
            <a:off x="6861640" y="3086455"/>
            <a:ext cx="130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FF00FF"/>
                </a:solidFill>
              </a:rPr>
              <a:t>cratonic</a:t>
            </a:r>
            <a:r>
              <a:rPr lang="nb-NO" sz="1200" dirty="0" smtClean="0">
                <a:solidFill>
                  <a:srgbClr val="FF00FF"/>
                </a:solidFill>
              </a:rPr>
              <a:t> </a:t>
            </a:r>
            <a:r>
              <a:rPr lang="nb-NO" sz="1200" dirty="0" err="1" smtClean="0">
                <a:solidFill>
                  <a:srgbClr val="FF00FF"/>
                </a:solidFill>
              </a:rPr>
              <a:t>geotherm</a:t>
            </a:r>
            <a:endParaRPr lang="nb-NO" sz="1200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067" y="643508"/>
            <a:ext cx="6188709" cy="489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13"/>
          <p:cNvSpPr/>
          <p:nvPr/>
        </p:nvSpPr>
        <p:spPr>
          <a:xfrm>
            <a:off x="4914900" y="2800350"/>
            <a:ext cx="4076700" cy="2447925"/>
          </a:xfrm>
          <a:custGeom>
            <a:avLst/>
            <a:gdLst>
              <a:gd name="connsiteX0" fmla="*/ 0 w 4076700"/>
              <a:gd name="connsiteY0" fmla="*/ 2447925 h 2447925"/>
              <a:gd name="connsiteX1" fmla="*/ 781050 w 4076700"/>
              <a:gd name="connsiteY1" fmla="*/ 1657350 h 2447925"/>
              <a:gd name="connsiteX2" fmla="*/ 2105025 w 4076700"/>
              <a:gd name="connsiteY2" fmla="*/ 695325 h 2447925"/>
              <a:gd name="connsiteX3" fmla="*/ 3086100 w 4076700"/>
              <a:gd name="connsiteY3" fmla="*/ 228600 h 2447925"/>
              <a:gd name="connsiteX4" fmla="*/ 4076700 w 4076700"/>
              <a:gd name="connsiteY4" fmla="*/ 0 h 244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2447925">
                <a:moveTo>
                  <a:pt x="0" y="2447925"/>
                </a:moveTo>
                <a:cubicBezTo>
                  <a:pt x="215106" y="2198687"/>
                  <a:pt x="430213" y="1949450"/>
                  <a:pt x="781050" y="1657350"/>
                </a:cubicBezTo>
                <a:cubicBezTo>
                  <a:pt x="1131887" y="1365250"/>
                  <a:pt x="1720850" y="933450"/>
                  <a:pt x="2105025" y="695325"/>
                </a:cubicBezTo>
                <a:cubicBezTo>
                  <a:pt x="2489200" y="457200"/>
                  <a:pt x="2757488" y="344487"/>
                  <a:pt x="3086100" y="228600"/>
                </a:cubicBezTo>
                <a:cubicBezTo>
                  <a:pt x="3414712" y="112713"/>
                  <a:pt x="3745706" y="56356"/>
                  <a:pt x="4076700" y="0"/>
                </a:cubicBezTo>
              </a:path>
            </a:pathLst>
          </a:custGeom>
          <a:ln w="219075">
            <a:solidFill>
              <a:srgbClr val="FF00FF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0578" y="96468"/>
            <a:ext cx="8803085" cy="36933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Solidus</a:t>
            </a:r>
            <a:r>
              <a:rPr lang="nb-NO" sz="1800" dirty="0" smtClean="0">
                <a:solidFill>
                  <a:srgbClr val="3333FF"/>
                </a:solidFill>
              </a:rPr>
              <a:t> for </a:t>
            </a:r>
            <a:r>
              <a:rPr lang="nb-NO" sz="1800" dirty="0" err="1" smtClean="0">
                <a:solidFill>
                  <a:srgbClr val="3333FF"/>
                </a:solidFill>
              </a:rPr>
              <a:t>CO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1800" dirty="0" err="1" smtClean="0">
                <a:solidFill>
                  <a:srgbClr val="3333FF"/>
                </a:solidFill>
              </a:rPr>
              <a:t>-bearing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peridotite</a:t>
            </a:r>
            <a:r>
              <a:rPr lang="nb-NO" sz="1800" dirty="0" smtClean="0">
                <a:solidFill>
                  <a:srgbClr val="3333FF"/>
                </a:solidFill>
              </a:rPr>
              <a:t> at </a:t>
            </a:r>
            <a:r>
              <a:rPr lang="nb-NO" sz="1800" dirty="0" err="1" smtClean="0">
                <a:solidFill>
                  <a:srgbClr val="3333FF"/>
                </a:solidFill>
              </a:rPr>
              <a:t>various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redox-conditions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(</a:t>
            </a:r>
            <a:r>
              <a:rPr lang="nb-NO" dirty="0" err="1" smtClean="0">
                <a:solidFill>
                  <a:srgbClr val="FF0000"/>
                </a:solidFill>
              </a:rPr>
              <a:t>metal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b="1" dirty="0" smtClean="0">
                <a:solidFill>
                  <a:srgbClr val="FF0000"/>
                </a:solidFill>
              </a:rPr>
              <a:t>under-</a:t>
            </a:r>
            <a:r>
              <a:rPr lang="nb-NO" dirty="0" smtClean="0">
                <a:solidFill>
                  <a:srgbClr val="FF0000"/>
                </a:solidFill>
              </a:rPr>
              <a:t> and </a:t>
            </a:r>
            <a:r>
              <a:rPr lang="nb-NO" b="1" dirty="0" err="1" smtClean="0">
                <a:solidFill>
                  <a:srgbClr val="FF0000"/>
                </a:solidFill>
              </a:rPr>
              <a:t>over</a:t>
            </a:r>
            <a:r>
              <a:rPr lang="nb-NO" dirty="0" err="1" smtClean="0">
                <a:solidFill>
                  <a:srgbClr val="FF0000"/>
                </a:solidFill>
              </a:rPr>
              <a:t>saturation</a:t>
            </a:r>
            <a:r>
              <a:rPr lang="nb-NO" dirty="0" smtClean="0">
                <a:solidFill>
                  <a:srgbClr val="FF0000"/>
                </a:solidFill>
              </a:rPr>
              <a:t>)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764704"/>
            <a:ext cx="302993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>
                <a:solidFill>
                  <a:srgbClr val="3333FF"/>
                </a:solidFill>
              </a:rPr>
              <a:t>Solidus</a:t>
            </a:r>
            <a:r>
              <a:rPr lang="nb-NO" sz="1400" b="1" dirty="0" smtClean="0">
                <a:solidFill>
                  <a:srgbClr val="3333FF"/>
                </a:solidFill>
              </a:rPr>
              <a:t> in </a:t>
            </a:r>
            <a:r>
              <a:rPr lang="nb-NO" sz="1400" b="1" dirty="0" err="1" smtClean="0">
                <a:solidFill>
                  <a:srgbClr val="3333FF"/>
                </a:solidFill>
              </a:rPr>
              <a:t>the</a:t>
            </a:r>
            <a:r>
              <a:rPr lang="nb-NO" sz="1400" b="1" dirty="0" smtClean="0">
                <a:solidFill>
                  <a:srgbClr val="3333FF"/>
                </a:solidFill>
              </a:rPr>
              <a:t> </a:t>
            </a:r>
            <a:r>
              <a:rPr lang="nb-NO" sz="1400" b="1" dirty="0" err="1" smtClean="0">
                <a:solidFill>
                  <a:srgbClr val="3333FF"/>
                </a:solidFill>
              </a:rPr>
              <a:t>presence</a:t>
            </a:r>
            <a:r>
              <a:rPr lang="nb-NO" sz="1400" b="1" dirty="0" smtClean="0">
                <a:solidFill>
                  <a:srgbClr val="3333FF"/>
                </a:solidFill>
              </a:rPr>
              <a:t> </a:t>
            </a:r>
            <a:r>
              <a:rPr lang="nb-NO" sz="1400" b="1" dirty="0" err="1" smtClean="0">
                <a:solidFill>
                  <a:srgbClr val="3333FF"/>
                </a:solidFill>
              </a:rPr>
              <a:t>of</a:t>
            </a:r>
            <a:r>
              <a:rPr lang="nb-NO" sz="1400" b="1" dirty="0" smtClean="0">
                <a:solidFill>
                  <a:srgbClr val="3333FF"/>
                </a:solidFill>
              </a:rPr>
              <a:t> </a:t>
            </a:r>
            <a:r>
              <a:rPr lang="nb-NO" sz="1400" b="1" dirty="0" err="1" smtClean="0">
                <a:solidFill>
                  <a:srgbClr val="3333FF"/>
                </a:solidFill>
              </a:rPr>
              <a:t>CO</a:t>
            </a:r>
            <a:r>
              <a:rPr lang="nb-NO" sz="1400" b="1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1400" b="1" dirty="0" smtClean="0">
                <a:solidFill>
                  <a:srgbClr val="3333FF"/>
                </a:solidFill>
              </a:rPr>
              <a:t> + </a:t>
            </a:r>
            <a:r>
              <a:rPr lang="nb-NO" sz="1400" b="1" dirty="0" err="1" smtClean="0">
                <a:solidFill>
                  <a:srgbClr val="3333FF"/>
                </a:solidFill>
              </a:rPr>
              <a:t>H</a:t>
            </a:r>
            <a:r>
              <a:rPr lang="nb-NO" sz="1400" b="1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1400" b="1" dirty="0" err="1" smtClean="0">
                <a:solidFill>
                  <a:srgbClr val="3333FF"/>
                </a:solidFill>
              </a:rPr>
              <a:t>O</a:t>
            </a:r>
            <a:endParaRPr lang="nb-NO" sz="1400" b="1" dirty="0" smtClean="0">
              <a:solidFill>
                <a:srgbClr val="3333FF"/>
              </a:solidFill>
            </a:endParaRPr>
          </a:p>
          <a:p>
            <a:endParaRPr lang="nb-NO" sz="1400" dirty="0" smtClean="0"/>
          </a:p>
          <a:p>
            <a:r>
              <a:rPr lang="nb-NO" sz="1400" b="1" dirty="0" err="1" smtClean="0">
                <a:solidFill>
                  <a:srgbClr val="3333FF"/>
                </a:solidFill>
              </a:rPr>
              <a:t>Pargasitic</a:t>
            </a:r>
            <a:r>
              <a:rPr lang="nb-NO" sz="1400" b="1" dirty="0" smtClean="0">
                <a:solidFill>
                  <a:srgbClr val="3333FF"/>
                </a:solidFill>
              </a:rPr>
              <a:t> </a:t>
            </a:r>
            <a:r>
              <a:rPr lang="nb-NO" sz="1400" b="1" dirty="0" err="1" smtClean="0">
                <a:solidFill>
                  <a:srgbClr val="3333FF"/>
                </a:solidFill>
              </a:rPr>
              <a:t>amphibole</a:t>
            </a:r>
            <a:endParaRPr lang="nb-NO" sz="1400" b="1" dirty="0" smtClean="0">
              <a:solidFill>
                <a:srgbClr val="3333FF"/>
              </a:solidFill>
            </a:endParaRPr>
          </a:p>
          <a:p>
            <a:r>
              <a:rPr lang="nb-NO" sz="1400" dirty="0" smtClean="0"/>
              <a:t> </a:t>
            </a:r>
            <a:r>
              <a:rPr lang="nb-NO" sz="1300" dirty="0" smtClean="0"/>
              <a:t>stable in fertile </a:t>
            </a:r>
            <a:r>
              <a:rPr lang="nb-NO" sz="1300" dirty="0" err="1" smtClean="0"/>
              <a:t>lherzolite</a:t>
            </a:r>
            <a:r>
              <a:rPr lang="nb-NO" sz="1300" dirty="0" smtClean="0"/>
              <a:t> </a:t>
            </a:r>
            <a:r>
              <a:rPr lang="nb-NO" sz="1300" dirty="0" err="1" smtClean="0"/>
              <a:t>above</a:t>
            </a:r>
            <a:r>
              <a:rPr lang="nb-NO" sz="1300" dirty="0" smtClean="0"/>
              <a:t> </a:t>
            </a:r>
            <a:r>
              <a:rPr lang="nb-NO" sz="1300" dirty="0" err="1" smtClean="0"/>
              <a:t>the</a:t>
            </a:r>
            <a:endParaRPr lang="nb-NO" sz="1300" dirty="0" smtClean="0"/>
          </a:p>
          <a:p>
            <a:r>
              <a:rPr lang="nb-NO" sz="1300" dirty="0" smtClean="0"/>
              <a:t> </a:t>
            </a:r>
            <a:r>
              <a:rPr lang="nb-NO" sz="1300" dirty="0" err="1" smtClean="0"/>
              <a:t>CO</a:t>
            </a:r>
            <a:r>
              <a:rPr lang="nb-NO" sz="1300" baseline="-25000" dirty="0" err="1" smtClean="0"/>
              <a:t>2</a:t>
            </a:r>
            <a:r>
              <a:rPr lang="nb-NO" sz="1300" dirty="0" err="1" smtClean="0"/>
              <a:t>-H</a:t>
            </a:r>
            <a:r>
              <a:rPr lang="nb-NO" sz="1300" baseline="-25000" dirty="0" err="1" smtClean="0"/>
              <a:t>2</a:t>
            </a:r>
            <a:r>
              <a:rPr lang="nb-NO" sz="1300" dirty="0" err="1" smtClean="0"/>
              <a:t>O-saturated</a:t>
            </a:r>
            <a:r>
              <a:rPr lang="nb-NO" sz="1300" dirty="0" smtClean="0"/>
              <a:t> </a:t>
            </a:r>
            <a:r>
              <a:rPr lang="nb-NO" sz="1300" dirty="0" err="1" smtClean="0"/>
              <a:t>solidus</a:t>
            </a:r>
            <a:r>
              <a:rPr lang="nb-NO" sz="1300" dirty="0" smtClean="0"/>
              <a:t> to </a:t>
            </a:r>
            <a:r>
              <a:rPr lang="nb-NO" sz="1300" dirty="0" err="1" smtClean="0"/>
              <a:t>about</a:t>
            </a:r>
            <a:endParaRPr lang="nb-NO" sz="1300" dirty="0" smtClean="0"/>
          </a:p>
          <a:p>
            <a:r>
              <a:rPr lang="nb-NO" sz="1300" dirty="0" smtClean="0"/>
              <a:t>  3 </a:t>
            </a:r>
            <a:r>
              <a:rPr lang="nb-NO" sz="1300" dirty="0" err="1" smtClean="0"/>
              <a:t>GPa</a:t>
            </a:r>
            <a:r>
              <a:rPr lang="nb-NO" sz="1300" dirty="0" smtClean="0"/>
              <a:t> / 100 km </a:t>
            </a:r>
            <a:r>
              <a:rPr lang="nb-NO" sz="1300" dirty="0" err="1" smtClean="0"/>
              <a:t>depth</a:t>
            </a:r>
            <a:endParaRPr lang="nb-NO" sz="1300" dirty="0" smtClean="0"/>
          </a:p>
          <a:p>
            <a:r>
              <a:rPr lang="nb-NO" sz="1300" dirty="0" smtClean="0"/>
              <a:t>  </a:t>
            </a:r>
            <a:r>
              <a:rPr lang="nb-NO" sz="1100" dirty="0" smtClean="0"/>
              <a:t>(Green et al. 2010, Nature) </a:t>
            </a:r>
            <a:endParaRPr lang="nb-NO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87290" y="2492573"/>
            <a:ext cx="2559611" cy="615553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err="1" smtClean="0">
                <a:solidFill>
                  <a:srgbClr val="0099FF"/>
                </a:solidFill>
              </a:rPr>
              <a:t>Related</a:t>
            </a:r>
            <a:r>
              <a:rPr lang="nb-NO" sz="1700" dirty="0" smtClean="0">
                <a:solidFill>
                  <a:srgbClr val="0099FF"/>
                </a:solidFill>
              </a:rPr>
              <a:t> to </a:t>
            </a:r>
            <a:r>
              <a:rPr lang="nb-NO" sz="1700" dirty="0" err="1" smtClean="0">
                <a:solidFill>
                  <a:srgbClr val="0099FF"/>
                </a:solidFill>
              </a:rPr>
              <a:t>the</a:t>
            </a:r>
            <a:r>
              <a:rPr lang="nb-NO" sz="1700" dirty="0" smtClean="0">
                <a:solidFill>
                  <a:srgbClr val="0099FF"/>
                </a:solidFill>
              </a:rPr>
              <a:t> </a:t>
            </a:r>
            <a:r>
              <a:rPr lang="nb-NO" sz="1700" b="1" dirty="0" err="1" smtClean="0">
                <a:solidFill>
                  <a:srgbClr val="0099FF"/>
                </a:solidFill>
              </a:rPr>
              <a:t>lithosphere</a:t>
            </a:r>
            <a:r>
              <a:rPr lang="nb-NO" sz="1700" b="1" dirty="0" smtClean="0">
                <a:solidFill>
                  <a:srgbClr val="0099FF"/>
                </a:solidFill>
              </a:rPr>
              <a:t>-</a:t>
            </a:r>
          </a:p>
          <a:p>
            <a:r>
              <a:rPr lang="nb-NO" sz="1700" b="1" dirty="0" err="1" smtClean="0">
                <a:solidFill>
                  <a:srgbClr val="0099FF"/>
                </a:solidFill>
              </a:rPr>
              <a:t>asthenosphere</a:t>
            </a:r>
            <a:r>
              <a:rPr lang="nb-NO" sz="1700" b="1" dirty="0" smtClean="0">
                <a:solidFill>
                  <a:srgbClr val="0099FF"/>
                </a:solidFill>
              </a:rPr>
              <a:t> </a:t>
            </a:r>
            <a:r>
              <a:rPr lang="nb-NO" sz="1700" dirty="0" err="1" smtClean="0">
                <a:solidFill>
                  <a:srgbClr val="0099FF"/>
                </a:solidFill>
              </a:rPr>
              <a:t>boundary</a:t>
            </a:r>
            <a:r>
              <a:rPr lang="nb-NO" sz="1700" dirty="0" smtClean="0">
                <a:solidFill>
                  <a:srgbClr val="0099FF"/>
                </a:solidFill>
              </a:rPr>
              <a:t> ?</a:t>
            </a:r>
            <a:endParaRPr lang="nb-NO" sz="1700" dirty="0">
              <a:solidFill>
                <a:srgbClr val="009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094812">
            <a:off x="6861640" y="3086455"/>
            <a:ext cx="130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FF00FF"/>
                </a:solidFill>
              </a:rPr>
              <a:t>cratonic</a:t>
            </a:r>
            <a:r>
              <a:rPr lang="nb-NO" sz="1200" dirty="0" smtClean="0">
                <a:solidFill>
                  <a:srgbClr val="FF00FF"/>
                </a:solidFill>
              </a:rPr>
              <a:t> </a:t>
            </a:r>
            <a:r>
              <a:rPr lang="nb-NO" sz="1200" dirty="0" err="1" smtClean="0">
                <a:solidFill>
                  <a:srgbClr val="FF00FF"/>
                </a:solidFill>
              </a:rPr>
              <a:t>geotherm</a:t>
            </a:r>
            <a:endParaRPr lang="nb-NO" sz="1200" dirty="0">
              <a:solidFill>
                <a:srgbClr val="FF00FF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139952" y="2708920"/>
            <a:ext cx="3657600" cy="2524125"/>
          </a:xfrm>
          <a:custGeom>
            <a:avLst/>
            <a:gdLst>
              <a:gd name="connsiteX0" fmla="*/ 0 w 3657600"/>
              <a:gd name="connsiteY0" fmla="*/ 2524125 h 2524125"/>
              <a:gd name="connsiteX1" fmla="*/ 304800 w 3657600"/>
              <a:gd name="connsiteY1" fmla="*/ 1933575 h 2524125"/>
              <a:gd name="connsiteX2" fmla="*/ 933450 w 3657600"/>
              <a:gd name="connsiteY2" fmla="*/ 1057275 h 2524125"/>
              <a:gd name="connsiteX3" fmla="*/ 1295400 w 3657600"/>
              <a:gd name="connsiteY3" fmla="*/ 685800 h 2524125"/>
              <a:gd name="connsiteX4" fmla="*/ 1752600 w 3657600"/>
              <a:gd name="connsiteY4" fmla="*/ 409575 h 2524125"/>
              <a:gd name="connsiteX5" fmla="*/ 2200275 w 3657600"/>
              <a:gd name="connsiteY5" fmla="*/ 247650 h 2524125"/>
              <a:gd name="connsiteX6" fmla="*/ 2809875 w 3657600"/>
              <a:gd name="connsiteY6" fmla="*/ 123825 h 2524125"/>
              <a:gd name="connsiteX7" fmla="*/ 3419475 w 3657600"/>
              <a:gd name="connsiteY7" fmla="*/ 28575 h 2524125"/>
              <a:gd name="connsiteX8" fmla="*/ 3657600 w 3657600"/>
              <a:gd name="connsiteY8" fmla="*/ 0 h 252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0" h="2524125">
                <a:moveTo>
                  <a:pt x="0" y="2524125"/>
                </a:moveTo>
                <a:cubicBezTo>
                  <a:pt x="74612" y="2351087"/>
                  <a:pt x="149225" y="2178050"/>
                  <a:pt x="304800" y="1933575"/>
                </a:cubicBezTo>
                <a:cubicBezTo>
                  <a:pt x="460375" y="1689100"/>
                  <a:pt x="768350" y="1265237"/>
                  <a:pt x="933450" y="1057275"/>
                </a:cubicBezTo>
                <a:cubicBezTo>
                  <a:pt x="1098550" y="849313"/>
                  <a:pt x="1158875" y="793750"/>
                  <a:pt x="1295400" y="685800"/>
                </a:cubicBezTo>
                <a:cubicBezTo>
                  <a:pt x="1431925" y="577850"/>
                  <a:pt x="1601787" y="482600"/>
                  <a:pt x="1752600" y="409575"/>
                </a:cubicBezTo>
                <a:cubicBezTo>
                  <a:pt x="1903413" y="336550"/>
                  <a:pt x="2024063" y="295275"/>
                  <a:pt x="2200275" y="247650"/>
                </a:cubicBezTo>
                <a:cubicBezTo>
                  <a:pt x="2376488" y="200025"/>
                  <a:pt x="2606675" y="160338"/>
                  <a:pt x="2809875" y="123825"/>
                </a:cubicBezTo>
                <a:cubicBezTo>
                  <a:pt x="3013075" y="87312"/>
                  <a:pt x="3278188" y="49212"/>
                  <a:pt x="3419475" y="28575"/>
                </a:cubicBezTo>
                <a:cubicBezTo>
                  <a:pt x="3560762" y="7938"/>
                  <a:pt x="3609181" y="3969"/>
                  <a:pt x="3657600" y="0"/>
                </a:cubicBezTo>
              </a:path>
            </a:pathLst>
          </a:custGeom>
          <a:ln w="127000">
            <a:solidFill>
              <a:srgbClr val="FF00FF">
                <a:alpha val="3098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xtBox 17"/>
          <p:cNvSpPr txBox="1"/>
          <p:nvPr/>
        </p:nvSpPr>
        <p:spPr>
          <a:xfrm rot="19183859">
            <a:off x="4773828" y="3249972"/>
            <a:ext cx="1143262" cy="375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err="1" smtClean="0">
                <a:solidFill>
                  <a:srgbClr val="FF00FF"/>
                </a:solidFill>
              </a:rPr>
              <a:t>ambient</a:t>
            </a:r>
            <a:r>
              <a:rPr lang="nb-NO" sz="1200" dirty="0" smtClean="0">
                <a:solidFill>
                  <a:srgbClr val="FF00FF"/>
                </a:solidFill>
              </a:rPr>
              <a:t> mantle</a:t>
            </a:r>
          </a:p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FF00FF"/>
                </a:solidFill>
              </a:rPr>
              <a:t>     </a:t>
            </a:r>
            <a:r>
              <a:rPr lang="nb-NO" sz="1200" dirty="0" err="1" smtClean="0">
                <a:solidFill>
                  <a:srgbClr val="FF00FF"/>
                </a:solidFill>
              </a:rPr>
              <a:t>geotherm</a:t>
            </a:r>
            <a:endParaRPr lang="nb-NO" sz="1200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11032" y="107151"/>
            <a:ext cx="6580648" cy="83099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>
                <a:solidFill>
                  <a:srgbClr val="3333FF"/>
                </a:solidFill>
              </a:rPr>
              <a:t>Lithosphere</a:t>
            </a:r>
            <a:r>
              <a:rPr lang="nb-NO" sz="2400" dirty="0">
                <a:solidFill>
                  <a:srgbClr val="3333FF"/>
                </a:solidFill>
              </a:rPr>
              <a:t> – </a:t>
            </a:r>
            <a:r>
              <a:rPr lang="nb-NO" sz="2400" dirty="0" err="1">
                <a:solidFill>
                  <a:srgbClr val="3333FF"/>
                </a:solidFill>
              </a:rPr>
              <a:t>asthenosphere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>
                <a:solidFill>
                  <a:srgbClr val="3333FF"/>
                </a:solidFill>
              </a:rPr>
              <a:t>transition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>
                <a:solidFill>
                  <a:srgbClr val="3333FF"/>
                </a:solidFill>
              </a:rPr>
              <a:t>promoted</a:t>
            </a:r>
            <a:r>
              <a:rPr lang="nb-NO" sz="2400" dirty="0">
                <a:solidFill>
                  <a:srgbClr val="3333FF"/>
                </a:solidFill>
              </a:rPr>
              <a:t> by</a:t>
            </a:r>
          </a:p>
          <a:p>
            <a:r>
              <a:rPr lang="nb-NO" sz="2400" dirty="0" err="1">
                <a:solidFill>
                  <a:srgbClr val="3333FF"/>
                </a:solidFill>
              </a:rPr>
              <a:t>H-solubility</a:t>
            </a:r>
            <a:r>
              <a:rPr lang="nb-NO" sz="2400" dirty="0">
                <a:solidFill>
                  <a:srgbClr val="3333FF"/>
                </a:solidFill>
              </a:rPr>
              <a:t> in </a:t>
            </a:r>
            <a:r>
              <a:rPr lang="nb-NO" sz="2400" dirty="0" err="1">
                <a:solidFill>
                  <a:srgbClr val="3333FF"/>
                </a:solidFill>
              </a:rPr>
              <a:t>orthopyroxene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dirty="0"/>
              <a:t>(</a:t>
            </a:r>
            <a:r>
              <a:rPr lang="nb-NO" dirty="0" err="1"/>
              <a:t>Mierdel</a:t>
            </a:r>
            <a:r>
              <a:rPr lang="nb-NO" dirty="0"/>
              <a:t> et al., 2007, Science)</a:t>
            </a:r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5587372" y="1922476"/>
            <a:ext cx="2787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/>
              <a:t>Mg</a:t>
            </a:r>
            <a:r>
              <a:rPr lang="nb-NO" sz="1800" baseline="-25000" dirty="0" err="1"/>
              <a:t>2</a:t>
            </a:r>
            <a:r>
              <a:rPr lang="nb-NO" sz="1800" dirty="0" err="1">
                <a:solidFill>
                  <a:srgbClr val="3333FF"/>
                </a:solidFill>
              </a:rPr>
              <a:t>Si</a:t>
            </a:r>
            <a:r>
              <a:rPr lang="nb-NO" sz="1800" baseline="-25000" dirty="0" err="1">
                <a:solidFill>
                  <a:srgbClr val="3333FF"/>
                </a:solidFill>
              </a:rPr>
              <a:t>2</a:t>
            </a:r>
            <a:r>
              <a:rPr lang="nb-NO" sz="1800" dirty="0" err="1"/>
              <a:t>O</a:t>
            </a:r>
            <a:r>
              <a:rPr lang="nb-NO" sz="1800" baseline="-25000" dirty="0" err="1"/>
              <a:t>6</a:t>
            </a:r>
            <a:r>
              <a:rPr lang="nb-NO" sz="1800" dirty="0"/>
              <a:t>  ↔  </a:t>
            </a:r>
            <a:r>
              <a:rPr lang="nb-NO" sz="1800" dirty="0" err="1"/>
              <a:t>Mg</a:t>
            </a:r>
            <a:r>
              <a:rPr lang="nb-NO" sz="1800" baseline="-25000" dirty="0" err="1"/>
              <a:t>2</a:t>
            </a:r>
            <a:r>
              <a:rPr lang="nb-NO" sz="1800" dirty="0" err="1">
                <a:solidFill>
                  <a:srgbClr val="3333FF"/>
                </a:solidFill>
              </a:rPr>
              <a:t>AlSi</a:t>
            </a:r>
            <a:r>
              <a:rPr lang="nb-NO" sz="1800" dirty="0" err="1"/>
              <a:t>O</a:t>
            </a:r>
            <a:r>
              <a:rPr lang="nb-NO" sz="1800" baseline="-25000" dirty="0" err="1"/>
              <a:t>6</a:t>
            </a:r>
            <a:r>
              <a:rPr lang="nb-NO" sz="1800" dirty="0" err="1">
                <a:solidFill>
                  <a:srgbClr val="FF0000"/>
                </a:solidFill>
              </a:rPr>
              <a:t>H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5620820" y="2285741"/>
            <a:ext cx="2614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>
                <a:solidFill>
                  <a:srgbClr val="3333FF"/>
                </a:solidFill>
              </a:rPr>
              <a:t>Mg</a:t>
            </a:r>
            <a:r>
              <a:rPr lang="nb-NO" sz="1800" baseline="-25000" dirty="0" err="1">
                <a:solidFill>
                  <a:srgbClr val="3333FF"/>
                </a:solidFill>
              </a:rPr>
              <a:t>2</a:t>
            </a:r>
            <a:r>
              <a:rPr lang="nb-NO" sz="1800" dirty="0" err="1"/>
              <a:t>Si</a:t>
            </a:r>
            <a:r>
              <a:rPr lang="nb-NO" sz="1800" baseline="-25000" dirty="0" err="1"/>
              <a:t>2</a:t>
            </a:r>
            <a:r>
              <a:rPr lang="nb-NO" sz="1800" dirty="0" err="1"/>
              <a:t>O</a:t>
            </a:r>
            <a:r>
              <a:rPr lang="nb-NO" sz="1800" baseline="-25000" dirty="0" err="1"/>
              <a:t>6</a:t>
            </a:r>
            <a:r>
              <a:rPr lang="nb-NO" sz="1800" baseline="-25000" dirty="0"/>
              <a:t> </a:t>
            </a:r>
            <a:r>
              <a:rPr lang="nb-NO" sz="1800" dirty="0"/>
              <a:t> ↔  </a:t>
            </a:r>
            <a:r>
              <a:rPr lang="nb-NO" sz="1800" dirty="0" err="1">
                <a:solidFill>
                  <a:srgbClr val="3333FF"/>
                </a:solidFill>
              </a:rPr>
              <a:t>Al</a:t>
            </a:r>
            <a:r>
              <a:rPr lang="nb-NO" sz="1800" dirty="0" err="1">
                <a:solidFill>
                  <a:srgbClr val="3333FF"/>
                </a:solidFill>
                <a:cs typeface="Times New Roman" pitchFamily="18" charset="0"/>
              </a:rPr>
              <a:t></a:t>
            </a:r>
            <a:r>
              <a:rPr lang="nb-NO" sz="1800" dirty="0" err="1"/>
              <a:t>Si</a:t>
            </a:r>
            <a:r>
              <a:rPr lang="nb-NO" sz="1800" baseline="-25000" dirty="0" err="1"/>
              <a:t>2</a:t>
            </a:r>
            <a:r>
              <a:rPr lang="nb-NO" sz="1800" dirty="0" err="1"/>
              <a:t>O</a:t>
            </a:r>
            <a:r>
              <a:rPr lang="nb-NO" sz="1800" baseline="-25000" dirty="0" err="1"/>
              <a:t>6</a:t>
            </a:r>
            <a:r>
              <a:rPr lang="nb-NO" sz="1800" dirty="0" err="1">
                <a:solidFill>
                  <a:srgbClr val="FF0000"/>
                </a:solidFill>
              </a:rPr>
              <a:t>H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5456840" y="1076748"/>
            <a:ext cx="324036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dirty="0">
                <a:solidFill>
                  <a:srgbClr val="3333FF"/>
                </a:solidFill>
              </a:rPr>
              <a:t>Two </a:t>
            </a:r>
            <a:r>
              <a:rPr lang="nb-NO" sz="1800" dirty="0" err="1">
                <a:solidFill>
                  <a:srgbClr val="3333FF"/>
                </a:solidFill>
              </a:rPr>
              <a:t>substitution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mechanisms</a:t>
            </a:r>
            <a:endParaRPr lang="nb-NO" sz="1800" dirty="0" smtClean="0">
              <a:solidFill>
                <a:srgbClr val="3333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 for </a:t>
            </a:r>
            <a:r>
              <a:rPr lang="nb-NO" sz="1800" dirty="0" err="1" smtClean="0">
                <a:solidFill>
                  <a:srgbClr val="3333FF"/>
                </a:solidFill>
              </a:rPr>
              <a:t>aluminous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opx</a:t>
            </a:r>
            <a:r>
              <a:rPr lang="nb-NO" sz="1800" dirty="0" smtClean="0">
                <a:solidFill>
                  <a:srgbClr val="3333FF"/>
                </a:solidFill>
              </a:rPr>
              <a:t> at </a:t>
            </a:r>
            <a:r>
              <a:rPr lang="nb-NO" sz="1800" b="1" dirty="0" err="1" smtClean="0">
                <a:solidFill>
                  <a:srgbClr val="3333FF"/>
                </a:solidFill>
              </a:rPr>
              <a:t>low</a:t>
            </a:r>
            <a:r>
              <a:rPr lang="nb-NO" sz="1800" b="1" dirty="0" smtClean="0">
                <a:solidFill>
                  <a:srgbClr val="3333FF"/>
                </a:solidFill>
              </a:rPr>
              <a:t> p</a:t>
            </a:r>
            <a:endParaRPr lang="nb-NO" sz="1800" b="1" dirty="0">
              <a:solidFill>
                <a:srgbClr val="3333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2000" dirty="0" smtClean="0"/>
              <a:t>  </a:t>
            </a:r>
            <a:r>
              <a:rPr lang="nb-NO" dirty="0" smtClean="0"/>
              <a:t>(</a:t>
            </a:r>
            <a:r>
              <a:rPr lang="nb-NO" dirty="0" err="1" smtClean="0"/>
              <a:t>approximately</a:t>
            </a:r>
            <a:r>
              <a:rPr lang="nb-NO" dirty="0" smtClean="0"/>
              <a:t> </a:t>
            </a:r>
            <a:r>
              <a:rPr lang="nb-NO" dirty="0" err="1" smtClean="0"/>
              <a:t>equal</a:t>
            </a:r>
            <a:r>
              <a:rPr lang="nb-NO" dirty="0" smtClean="0"/>
              <a:t> </a:t>
            </a:r>
            <a:r>
              <a:rPr lang="nb-NO" dirty="0" err="1" smtClean="0"/>
              <a:t>prop</a:t>
            </a:r>
            <a:r>
              <a:rPr lang="nb-NO" dirty="0" smtClean="0"/>
              <a:t>.)</a:t>
            </a:r>
            <a:endParaRPr lang="en-GB" dirty="0"/>
          </a:p>
        </p:txBody>
      </p:sp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5702686" y="3838254"/>
            <a:ext cx="3166251" cy="156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b="1" dirty="0" err="1" smtClean="0"/>
              <a:t>Oceanic</a:t>
            </a:r>
            <a:r>
              <a:rPr lang="nb-NO" sz="1800" b="1" dirty="0" smtClean="0"/>
              <a:t> </a:t>
            </a:r>
            <a:r>
              <a:rPr lang="nb-NO" sz="1800" b="1" dirty="0" err="1" smtClean="0"/>
              <a:t>asthenosphere</a:t>
            </a:r>
            <a:r>
              <a:rPr lang="nb-NO" sz="1800" b="1" dirty="0" smtClean="0"/>
              <a:t>,</a:t>
            </a:r>
          </a:p>
          <a:p>
            <a:pPr>
              <a:lnSpc>
                <a:spcPts val="2000"/>
              </a:lnSpc>
            </a:pPr>
            <a:r>
              <a:rPr lang="nb-NO" sz="1800" dirty="0" smtClean="0"/>
              <a:t> (</a:t>
            </a:r>
            <a:r>
              <a:rPr lang="nb-NO" sz="1800" dirty="0" err="1" smtClean="0"/>
              <a:t>uppermost</a:t>
            </a:r>
            <a:r>
              <a:rPr lang="nb-NO" sz="1800" dirty="0" smtClean="0"/>
              <a:t> part)</a:t>
            </a:r>
          </a:p>
          <a:p>
            <a:pPr>
              <a:lnSpc>
                <a:spcPts val="2400"/>
              </a:lnSpc>
            </a:pPr>
            <a:r>
              <a:rPr lang="nb-NO" sz="1800" dirty="0" smtClean="0"/>
              <a:t>The </a:t>
            </a:r>
            <a:r>
              <a:rPr lang="nb-NO" sz="1800" dirty="0" err="1" smtClean="0"/>
              <a:t>combined</a:t>
            </a:r>
            <a:r>
              <a:rPr lang="nb-NO" sz="1800" dirty="0" smtClean="0"/>
              <a:t> </a:t>
            </a:r>
            <a:r>
              <a:rPr lang="nb-NO" sz="1800" dirty="0" err="1" smtClean="0"/>
              <a:t>H</a:t>
            </a:r>
            <a:r>
              <a:rPr lang="nb-NO" sz="1800" baseline="-25000" dirty="0" err="1" smtClean="0"/>
              <a:t>2</a:t>
            </a:r>
            <a:r>
              <a:rPr lang="nb-NO" sz="1800" dirty="0" err="1" smtClean="0"/>
              <a:t>O-solubility</a:t>
            </a:r>
            <a:r>
              <a:rPr lang="nb-NO" sz="1800" dirty="0" smtClean="0"/>
              <a:t> in</a:t>
            </a:r>
          </a:p>
          <a:p>
            <a:pPr>
              <a:lnSpc>
                <a:spcPts val="2400"/>
              </a:lnSpc>
            </a:pPr>
            <a:r>
              <a:rPr lang="nb-NO" sz="1800" b="1" dirty="0" smtClean="0">
                <a:solidFill>
                  <a:srgbClr val="009900"/>
                </a:solidFill>
              </a:rPr>
              <a:t>ol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smtClean="0"/>
              <a:t>and </a:t>
            </a:r>
            <a:r>
              <a:rPr lang="nb-NO" sz="1800" b="1" dirty="0" err="1" smtClean="0">
                <a:solidFill>
                  <a:srgbClr val="FF0000"/>
                </a:solidFill>
              </a:rPr>
              <a:t>opx</a:t>
            </a:r>
            <a:r>
              <a:rPr lang="nb-NO" sz="1800" dirty="0" smtClean="0"/>
              <a:t> </a:t>
            </a:r>
            <a:r>
              <a:rPr lang="nb-NO" sz="1800" dirty="0" err="1" smtClean="0"/>
              <a:t>reaches</a:t>
            </a:r>
            <a:r>
              <a:rPr lang="nb-NO" sz="1800" dirty="0" smtClean="0"/>
              <a:t> a minimum</a:t>
            </a:r>
          </a:p>
          <a:p>
            <a:pPr>
              <a:lnSpc>
                <a:spcPts val="2400"/>
              </a:lnSpc>
            </a:pPr>
            <a:r>
              <a:rPr lang="nb-NO" sz="1800" dirty="0" smtClean="0"/>
              <a:t>at 2.5-3.0 </a:t>
            </a:r>
            <a:r>
              <a:rPr lang="nb-NO" sz="1800" dirty="0" err="1" smtClean="0"/>
              <a:t>GPa</a:t>
            </a:r>
            <a:endParaRPr lang="nb-NO" sz="1800" dirty="0" smtClean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665631" y="2780928"/>
            <a:ext cx="32403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Al-</a:t>
            </a:r>
            <a:r>
              <a:rPr lang="nb-NO" dirty="0" err="1" smtClean="0">
                <a:solidFill>
                  <a:srgbClr val="3333FF"/>
                </a:solidFill>
              </a:rPr>
              <a:t>rich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opx</a:t>
            </a:r>
            <a:r>
              <a:rPr lang="nb-NO" dirty="0" smtClean="0">
                <a:solidFill>
                  <a:srgbClr val="3333FF"/>
                </a:solidFill>
              </a:rPr>
              <a:t>: </a:t>
            </a:r>
            <a:r>
              <a:rPr lang="nb-NO" dirty="0" err="1" smtClean="0">
                <a:solidFill>
                  <a:srgbClr val="3333FF"/>
                </a:solidFill>
              </a:rPr>
              <a:t>only</a:t>
            </a:r>
            <a:r>
              <a:rPr lang="nb-NO" dirty="0" smtClean="0">
                <a:solidFill>
                  <a:srgbClr val="3333FF"/>
                </a:solidFill>
              </a:rPr>
              <a:t> at &lt; 3 </a:t>
            </a:r>
            <a:r>
              <a:rPr lang="nb-NO" dirty="0" err="1" smtClean="0">
                <a:solidFill>
                  <a:srgbClr val="3333FF"/>
                </a:solidFill>
              </a:rPr>
              <a:t>GPa</a:t>
            </a:r>
            <a:endParaRPr lang="nb-NO" dirty="0">
              <a:solidFill>
                <a:srgbClr val="3333FF"/>
              </a:solidFill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990653" cy="5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4990653" cy="525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4990653" cy="525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4744"/>
            <a:ext cx="4990653" cy="525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own Arrow 14"/>
          <p:cNvSpPr/>
          <p:nvPr/>
        </p:nvSpPr>
        <p:spPr>
          <a:xfrm>
            <a:off x="6585973" y="5347611"/>
            <a:ext cx="360040" cy="288032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724128" y="5517232"/>
            <a:ext cx="32431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 smtClean="0">
                <a:solidFill>
                  <a:srgbClr val="FF0000"/>
                </a:solidFill>
              </a:rPr>
              <a:t>H</a:t>
            </a:r>
            <a:r>
              <a:rPr lang="nb-NO" sz="1800" baseline="-25000" dirty="0" err="1" smtClean="0">
                <a:solidFill>
                  <a:srgbClr val="FF0000"/>
                </a:solidFill>
              </a:rPr>
              <a:t>2</a:t>
            </a:r>
            <a:r>
              <a:rPr lang="nb-NO" sz="1800" dirty="0" err="1" smtClean="0">
                <a:solidFill>
                  <a:srgbClr val="FF0000"/>
                </a:solidFill>
              </a:rPr>
              <a:t>O-saturation</a:t>
            </a:r>
            <a:r>
              <a:rPr lang="nb-NO" sz="1800" dirty="0" smtClean="0">
                <a:solidFill>
                  <a:srgbClr val="FF0000"/>
                </a:solidFill>
              </a:rPr>
              <a:t> and </a:t>
            </a:r>
            <a:r>
              <a:rPr lang="nb-NO" sz="1800" dirty="0" err="1" smtClean="0">
                <a:solidFill>
                  <a:srgbClr val="FF0000"/>
                </a:solidFill>
              </a:rPr>
              <a:t>low-degree</a:t>
            </a:r>
            <a:r>
              <a:rPr lang="nb-NO" sz="1800" dirty="0" smtClean="0">
                <a:solidFill>
                  <a:srgbClr val="FF0000"/>
                </a:solidFill>
              </a:rPr>
              <a:t>,</a:t>
            </a:r>
          </a:p>
          <a:p>
            <a:r>
              <a:rPr lang="nb-NO" sz="1800" dirty="0" err="1" smtClean="0">
                <a:solidFill>
                  <a:srgbClr val="FF0000"/>
                </a:solidFill>
              </a:rPr>
              <a:t>hydrous</a:t>
            </a:r>
            <a:r>
              <a:rPr lang="nb-NO" sz="1800" dirty="0" smtClean="0">
                <a:solidFill>
                  <a:srgbClr val="FF0000"/>
                </a:solidFill>
              </a:rPr>
              <a:t> melt </a:t>
            </a:r>
            <a:r>
              <a:rPr lang="nb-NO" sz="1800" dirty="0" err="1" smtClean="0">
                <a:solidFill>
                  <a:srgbClr val="FF0000"/>
                </a:solidFill>
              </a:rPr>
              <a:t>fractions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are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likely</a:t>
            </a:r>
            <a:endParaRPr lang="nb-NO" sz="1800" dirty="0" smtClean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39212" y="1810536"/>
            <a:ext cx="0" cy="864096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50114" y="6202626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Common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oceanic</a:t>
            </a:r>
            <a:r>
              <a:rPr lang="nb-NO" dirty="0" smtClean="0">
                <a:solidFill>
                  <a:srgbClr val="3333FF"/>
                </a:solidFill>
              </a:rPr>
              <a:t> mantle:</a:t>
            </a:r>
          </a:p>
          <a:p>
            <a:r>
              <a:rPr lang="nb-NO" dirty="0" smtClean="0">
                <a:solidFill>
                  <a:srgbClr val="3333FF"/>
                </a:solidFill>
              </a:rPr>
              <a:t> 0.1 </a:t>
            </a:r>
            <a:r>
              <a:rPr lang="nb-NO" dirty="0" err="1" smtClean="0">
                <a:solidFill>
                  <a:srgbClr val="3333FF"/>
                </a:solidFill>
              </a:rPr>
              <a:t>wt</a:t>
            </a:r>
            <a:r>
              <a:rPr lang="nb-NO" dirty="0" smtClean="0">
                <a:solidFill>
                  <a:srgbClr val="3333FF"/>
                </a:solidFill>
              </a:rPr>
              <a:t>% (1000 </a:t>
            </a:r>
            <a:r>
              <a:rPr lang="nb-NO" dirty="0" err="1" smtClean="0">
                <a:solidFill>
                  <a:srgbClr val="3333FF"/>
                </a:solidFill>
              </a:rPr>
              <a:t>ppm</a:t>
            </a:r>
            <a:r>
              <a:rPr lang="nb-NO" dirty="0" smtClean="0">
                <a:solidFill>
                  <a:srgbClr val="3333FF"/>
                </a:solidFill>
              </a:rPr>
              <a:t>) </a:t>
            </a:r>
            <a:r>
              <a:rPr lang="nb-NO" dirty="0" err="1" smtClean="0">
                <a:solidFill>
                  <a:srgbClr val="3333FF"/>
                </a:solidFill>
              </a:rPr>
              <a:t>H</a:t>
            </a:r>
            <a:r>
              <a:rPr lang="nb-NO" baseline="-25000" dirty="0" err="1" smtClean="0">
                <a:solidFill>
                  <a:srgbClr val="3333FF"/>
                </a:solidFill>
              </a:rPr>
              <a:t>2</a:t>
            </a:r>
            <a:r>
              <a:rPr lang="nb-NO" dirty="0" err="1" smtClean="0">
                <a:solidFill>
                  <a:srgbClr val="3333FF"/>
                </a:solidFill>
              </a:rPr>
              <a:t>O</a:t>
            </a:r>
            <a:endParaRPr lang="nb-NO" dirty="0">
              <a:solidFill>
                <a:srgbClr val="3333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1283592" y="2023571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3333FF"/>
                </a:solidFill>
              </a:rPr>
              <a:t>0.1 </a:t>
            </a:r>
            <a:r>
              <a:rPr lang="nb-NO" sz="1200" dirty="0" err="1" smtClean="0">
                <a:solidFill>
                  <a:srgbClr val="3333FF"/>
                </a:solidFill>
              </a:rPr>
              <a:t>wt</a:t>
            </a:r>
            <a:r>
              <a:rPr lang="nb-NO" sz="1200" dirty="0" smtClean="0">
                <a:solidFill>
                  <a:srgbClr val="3333FF"/>
                </a:solidFill>
              </a:rPr>
              <a:t>%</a:t>
            </a:r>
            <a:endParaRPr lang="nb-NO" sz="12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/>
      <p:bldP spid="224260" grpId="0"/>
      <p:bldP spid="224261" grpId="0"/>
      <p:bldP spid="224263" grpId="0"/>
      <p:bldP spid="14" grpId="0"/>
      <p:bldP spid="15" grpId="0" animBg="1"/>
      <p:bldP spid="16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M:\pc\Dokumenter\Adobe-Illustr-figures\Experimental-PhaseRel\PhaseRel\Per-PhRel-H2Ot-Asimow-GG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24744"/>
            <a:ext cx="7085013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M:\pc\Dokumenter\Adobe-Illustr-figures\Experimental-PhaseRel\PhaseRel\Per-PhRel-H2Ot-Asimow-GG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191" y="1465267"/>
            <a:ext cx="6478587" cy="41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88640"/>
            <a:ext cx="5262979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700" dirty="0" smtClean="0">
                <a:solidFill>
                  <a:srgbClr val="3333FF"/>
                </a:solidFill>
              </a:rPr>
              <a:t>Melting relations, hydrous peridotite</a:t>
            </a:r>
            <a:endParaRPr lang="en-GB" sz="2700" dirty="0">
              <a:solidFill>
                <a:srgbClr val="3333FF"/>
              </a:solidFill>
            </a:endParaRPr>
          </a:p>
        </p:txBody>
      </p:sp>
      <p:pic>
        <p:nvPicPr>
          <p:cNvPr id="48133" name="Picture 5" descr="M:\pc\Dokumenter\Adobe-Illustr-figures\Experimental-PhaseRel\PhaseRel\Per-PhRel-H2Ot-Asimow-GG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021" y="1867484"/>
            <a:ext cx="6545263" cy="14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280660" y="1744980"/>
            <a:ext cx="11420" cy="2074570"/>
          </a:xfrm>
          <a:prstGeom prst="straightConnector1">
            <a:avLst/>
          </a:prstGeom>
          <a:ln w="6350">
            <a:solidFill>
              <a:srgbClr val="FF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4922731" y="2942773"/>
            <a:ext cx="564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FF00FF"/>
                </a:solidFill>
              </a:rPr>
              <a:t>340 C</a:t>
            </a:r>
            <a:endParaRPr lang="en-GB" sz="1200" b="1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75298" y="190019"/>
            <a:ext cx="2411238" cy="1192876"/>
            <a:chOff x="6674099" y="83962"/>
            <a:chExt cx="2411238" cy="1192876"/>
          </a:xfrm>
        </p:grpSpPr>
        <p:sp>
          <p:nvSpPr>
            <p:cNvPr id="8" name="Rectangle 7"/>
            <p:cNvSpPr/>
            <p:nvPr/>
          </p:nvSpPr>
          <p:spPr>
            <a:xfrm>
              <a:off x="6691505" y="83962"/>
              <a:ext cx="2362641" cy="11928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74099" y="83962"/>
              <a:ext cx="241123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>
                  <a:solidFill>
                    <a:srgbClr val="3333FF"/>
                  </a:solidFill>
                </a:rPr>
                <a:t>Activity-composition relation:</a:t>
              </a:r>
            </a:p>
            <a:p>
              <a:r>
                <a:rPr lang="nb-NO" sz="1400" dirty="0" smtClean="0"/>
                <a:t>   </a:t>
              </a:r>
              <a:r>
                <a:rPr lang="nb-NO" sz="2400" b="1" dirty="0" smtClean="0"/>
                <a:t>a</a:t>
              </a:r>
              <a:r>
                <a:rPr lang="nb-NO" sz="2400" b="1" baseline="-25000" dirty="0" smtClean="0"/>
                <a:t>i</a:t>
              </a:r>
              <a:r>
                <a:rPr lang="nb-NO" sz="2400" b="1" baseline="30000" dirty="0" smtClean="0"/>
                <a:t>p</a:t>
              </a:r>
              <a:r>
                <a:rPr lang="nb-NO" sz="2800" b="1" dirty="0" smtClean="0"/>
                <a:t>  =  </a:t>
              </a:r>
              <a:r>
                <a:rPr lang="nb-NO" sz="2400" b="1" dirty="0" smtClean="0">
                  <a:latin typeface="Symbol" panose="05050102010706020507" pitchFamily="18" charset="2"/>
                </a:rPr>
                <a:t>g</a:t>
              </a:r>
              <a:r>
                <a:rPr lang="nb-NO" sz="2800" b="1" baseline="-25000" dirty="0" smtClean="0"/>
                <a:t>i</a:t>
              </a:r>
              <a:r>
                <a:rPr lang="nb-NO" sz="2400" b="1" baseline="30000" dirty="0" smtClean="0"/>
                <a:t>p</a:t>
              </a:r>
              <a:r>
                <a:rPr lang="nb-NO" sz="2800" b="1" dirty="0" smtClean="0"/>
                <a:t> </a:t>
              </a:r>
              <a:r>
                <a:rPr lang="nb-NO" sz="2800" b="1" baseline="-8000" dirty="0" smtClean="0"/>
                <a:t>*</a:t>
              </a:r>
              <a:r>
                <a:rPr lang="nb-NO" sz="2800" b="1" dirty="0" smtClean="0"/>
                <a:t> </a:t>
              </a:r>
              <a:r>
                <a:rPr lang="nb-NO" sz="2400" b="1" dirty="0" smtClean="0"/>
                <a:t>X</a:t>
              </a:r>
              <a:r>
                <a:rPr lang="nb-NO" sz="2400" b="1" baseline="-25000" dirty="0" smtClean="0"/>
                <a:t>i</a:t>
              </a:r>
              <a:r>
                <a:rPr lang="nb-NO" sz="2400" b="1" baseline="40000" dirty="0" smtClean="0"/>
                <a:t>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21732" y="822626"/>
              <a:ext cx="61908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050" dirty="0"/>
                <a:t> </a:t>
              </a:r>
              <a:r>
                <a:rPr lang="nb-NO" sz="1050" dirty="0" smtClean="0"/>
                <a:t>activity</a:t>
              </a:r>
            </a:p>
            <a:p>
              <a:pPr>
                <a:lnSpc>
                  <a:spcPts val="1000"/>
                </a:lnSpc>
              </a:pPr>
              <a:r>
                <a:rPr lang="nb-NO" sz="1050" dirty="0"/>
                <a:t> </a:t>
              </a:r>
              <a:r>
                <a:rPr lang="nb-NO" sz="1050" dirty="0" smtClean="0"/>
                <a:t>coeff.</a:t>
              </a:r>
              <a:endParaRPr lang="en-GB" sz="105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20370" y="796129"/>
              <a:ext cx="60144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050" dirty="0"/>
                <a:t> </a:t>
              </a:r>
              <a:r>
                <a:rPr lang="nb-NO" sz="1050" dirty="0" smtClean="0"/>
                <a:t>mole-</a:t>
              </a:r>
            </a:p>
            <a:p>
              <a:pPr>
                <a:lnSpc>
                  <a:spcPts val="1000"/>
                </a:lnSpc>
              </a:pPr>
              <a:r>
                <a:rPr lang="nb-NO" sz="1050" dirty="0" smtClean="0"/>
                <a:t>fraction</a:t>
              </a:r>
              <a:endParaRPr lang="en-GB" sz="10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27001" y="799784"/>
              <a:ext cx="88517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050" dirty="0"/>
                <a:t> </a:t>
              </a:r>
              <a:r>
                <a:rPr lang="nb-NO" sz="1050" dirty="0" smtClean="0"/>
                <a:t>activity of</a:t>
              </a:r>
            </a:p>
            <a:p>
              <a:pPr>
                <a:lnSpc>
                  <a:spcPts val="1000"/>
                </a:lnSpc>
              </a:pPr>
              <a:r>
                <a:rPr lang="nb-NO" sz="1050" dirty="0"/>
                <a:t> </a:t>
              </a:r>
              <a:r>
                <a:rPr lang="nb-NO" sz="1050" dirty="0" smtClean="0"/>
                <a:t>component </a:t>
              </a:r>
              <a:r>
                <a:rPr lang="nb-NO" sz="1050" b="1" dirty="0" smtClean="0"/>
                <a:t>i</a:t>
              </a:r>
            </a:p>
            <a:p>
              <a:pPr>
                <a:lnSpc>
                  <a:spcPts val="1000"/>
                </a:lnSpc>
              </a:pPr>
              <a:r>
                <a:rPr lang="nb-NO" sz="1050" dirty="0"/>
                <a:t> </a:t>
              </a:r>
              <a:r>
                <a:rPr lang="nb-NO" sz="1050" dirty="0" smtClean="0"/>
                <a:t>in phase p</a:t>
              </a:r>
              <a:endParaRPr lang="en-GB" sz="105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91387" y="172103"/>
            <a:ext cx="5910849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b="1" dirty="0" smtClean="0">
                <a:solidFill>
                  <a:srgbClr val="3333FF"/>
                </a:solidFill>
              </a:rPr>
              <a:t>Solution models</a:t>
            </a:r>
            <a:r>
              <a:rPr lang="nb-NO" sz="1700" dirty="0" smtClean="0">
                <a:solidFill>
                  <a:srgbClr val="3333FF"/>
                </a:solidFill>
              </a:rPr>
              <a:t> </a:t>
            </a:r>
            <a:r>
              <a:rPr lang="nb-NO" sz="2000" dirty="0" smtClean="0">
                <a:solidFill>
                  <a:srgbClr val="3333FF"/>
                </a:solidFill>
                <a:latin typeface="Symbol" pitchFamily="18" charset="2"/>
              </a:rPr>
              <a:t>-</a:t>
            </a:r>
            <a:r>
              <a:rPr lang="nb-NO" sz="2000" dirty="0" smtClean="0">
                <a:solidFill>
                  <a:srgbClr val="3333FF"/>
                </a:solidFill>
              </a:rPr>
              <a:t> Activity-composition relationships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5497" y="1075338"/>
            <a:ext cx="7337265" cy="17081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000" b="1" dirty="0" smtClean="0">
                <a:solidFill>
                  <a:srgbClr val="0066FF"/>
                </a:solidFill>
              </a:rPr>
              <a:t>Example 1</a:t>
            </a:r>
            <a:r>
              <a:rPr lang="nb-NO" sz="2000" dirty="0" smtClean="0">
                <a:solidFill>
                  <a:srgbClr val="0066FF"/>
                </a:solidFill>
              </a:rPr>
              <a:t>: ideal solution, ideal (dilute) gas mixture</a:t>
            </a:r>
          </a:p>
          <a:p>
            <a:pPr>
              <a:lnSpc>
                <a:spcPts val="3000"/>
              </a:lnSpc>
            </a:pPr>
            <a:r>
              <a:rPr lang="nb-NO" sz="2000" dirty="0">
                <a:solidFill>
                  <a:srgbClr val="0066FF"/>
                </a:solidFill>
              </a:rPr>
              <a:t> </a:t>
            </a:r>
            <a:r>
              <a:rPr lang="nb-NO" sz="2000" dirty="0" smtClean="0">
                <a:solidFill>
                  <a:srgbClr val="0066FF"/>
                </a:solidFill>
              </a:rPr>
              <a:t>                    </a:t>
            </a:r>
            <a:r>
              <a:rPr lang="nb-NO" sz="2800" b="1" dirty="0" smtClean="0"/>
              <a:t>a</a:t>
            </a:r>
            <a:r>
              <a:rPr lang="nb-NO" sz="2800" b="1" baseline="-25000" dirty="0" smtClean="0"/>
              <a:t>i</a:t>
            </a:r>
            <a:r>
              <a:rPr lang="nb-NO" sz="2800" b="1" baseline="30000" dirty="0" smtClean="0"/>
              <a:t>p</a:t>
            </a:r>
            <a:r>
              <a:rPr lang="nb-NO" sz="2800" b="1" dirty="0" smtClean="0"/>
              <a:t>  </a:t>
            </a:r>
            <a:r>
              <a:rPr lang="nb-NO" sz="2800" b="1" dirty="0"/>
              <a:t>= </a:t>
            </a:r>
            <a:r>
              <a:rPr lang="nb-NO" sz="2800" b="1" dirty="0" smtClean="0"/>
              <a:t>X</a:t>
            </a:r>
            <a:r>
              <a:rPr lang="nb-NO" sz="2800" b="1" baseline="-25000" dirty="0" smtClean="0"/>
              <a:t>i</a:t>
            </a:r>
            <a:r>
              <a:rPr lang="nb-NO" sz="2800" b="1" baseline="40000" dirty="0" smtClean="0"/>
              <a:t>p</a:t>
            </a:r>
          </a:p>
          <a:p>
            <a:pPr>
              <a:lnSpc>
                <a:spcPts val="1800"/>
              </a:lnSpc>
            </a:pPr>
            <a:endParaRPr lang="nb-NO" sz="2000" dirty="0" smtClean="0">
              <a:solidFill>
                <a:srgbClr val="0066FF"/>
              </a:solidFill>
            </a:endParaRPr>
          </a:p>
          <a:p>
            <a:pPr>
              <a:lnSpc>
                <a:spcPts val="2600"/>
              </a:lnSpc>
            </a:pPr>
            <a:r>
              <a:rPr lang="nb-NO" sz="2000" dirty="0" smtClean="0"/>
              <a:t>Air at the Earth's surface (close to an ideal gas):</a:t>
            </a:r>
          </a:p>
          <a:p>
            <a:pPr>
              <a:lnSpc>
                <a:spcPts val="2600"/>
              </a:lnSpc>
            </a:pPr>
            <a:r>
              <a:rPr lang="nb-NO" sz="2400" dirty="0" smtClean="0"/>
              <a:t>p</a:t>
            </a:r>
            <a:r>
              <a:rPr lang="nb-NO" sz="2400" baseline="-25000" dirty="0" smtClean="0"/>
              <a:t>total</a:t>
            </a:r>
            <a:r>
              <a:rPr lang="nb-NO" sz="2400" dirty="0" smtClean="0"/>
              <a:t> = 1 bar  =  p</a:t>
            </a:r>
            <a:r>
              <a:rPr lang="nb-NO" sz="2400" baseline="-18000" dirty="0" smtClean="0"/>
              <a:t>N</a:t>
            </a:r>
            <a:r>
              <a:rPr lang="nb-NO" sz="2000" baseline="-34000" dirty="0" smtClean="0"/>
              <a:t>2</a:t>
            </a:r>
            <a:r>
              <a:rPr lang="nb-NO" sz="2400" dirty="0" smtClean="0"/>
              <a:t>  +  p</a:t>
            </a:r>
            <a:r>
              <a:rPr lang="nb-NO" sz="2400" baseline="-18000" dirty="0" smtClean="0"/>
              <a:t>O</a:t>
            </a:r>
            <a:r>
              <a:rPr lang="nb-NO" sz="2000" baseline="-34000" dirty="0" smtClean="0"/>
              <a:t>2</a:t>
            </a:r>
            <a:r>
              <a:rPr lang="nb-NO" sz="2400" dirty="0" smtClean="0"/>
              <a:t>  +  p</a:t>
            </a:r>
            <a:r>
              <a:rPr lang="nb-NO" sz="2400" baseline="-18000" dirty="0" smtClean="0"/>
              <a:t>Ar</a:t>
            </a:r>
            <a:r>
              <a:rPr lang="nb-NO" sz="2400" dirty="0" smtClean="0"/>
              <a:t>   </a:t>
            </a:r>
            <a:r>
              <a:rPr lang="nb-NO" sz="2400" dirty="0" smtClean="0">
                <a:solidFill>
                  <a:srgbClr val="66CCFF"/>
                </a:solidFill>
              </a:rPr>
              <a:t>+      p</a:t>
            </a:r>
            <a:r>
              <a:rPr lang="nb-NO" sz="2400" baseline="-18000" dirty="0" smtClean="0">
                <a:solidFill>
                  <a:srgbClr val="66CCFF"/>
                </a:solidFill>
              </a:rPr>
              <a:t>H</a:t>
            </a:r>
            <a:r>
              <a:rPr lang="nb-NO" sz="2000" baseline="-34000" dirty="0" smtClean="0">
                <a:solidFill>
                  <a:srgbClr val="66CCFF"/>
                </a:solidFill>
              </a:rPr>
              <a:t>2</a:t>
            </a:r>
            <a:r>
              <a:rPr lang="nb-NO" sz="2400" baseline="-18000" dirty="0" smtClean="0">
                <a:solidFill>
                  <a:srgbClr val="66CCFF"/>
                </a:solidFill>
              </a:rPr>
              <a:t>O</a:t>
            </a:r>
            <a:r>
              <a:rPr lang="nb-NO" sz="2400" dirty="0" smtClean="0">
                <a:solidFill>
                  <a:srgbClr val="66CCFF"/>
                </a:solidFill>
              </a:rPr>
              <a:t> </a:t>
            </a:r>
            <a:r>
              <a:rPr lang="nb-NO" sz="2400" dirty="0" smtClean="0">
                <a:solidFill>
                  <a:schemeClr val="bg1">
                    <a:lumMod val="50000"/>
                  </a:schemeClr>
                </a:solidFill>
              </a:rPr>
              <a:t>       +     p</a:t>
            </a:r>
            <a:r>
              <a:rPr lang="nb-NO" sz="2400" baseline="-18000" dirty="0" smtClean="0">
                <a:solidFill>
                  <a:schemeClr val="bg1">
                    <a:lumMod val="50000"/>
                  </a:schemeClr>
                </a:solidFill>
              </a:rPr>
              <a:t>CO</a:t>
            </a:r>
            <a:r>
              <a:rPr lang="nb-NO" sz="2000" baseline="-34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nb-NO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66246" y="2881739"/>
            <a:ext cx="2704587" cy="425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dirty="0" smtClean="0"/>
              <a:t>= 0.78 + 0.21 + 0.01</a:t>
            </a:r>
            <a:endParaRPr lang="nb-NO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4418150" y="2854632"/>
            <a:ext cx="1768433" cy="3956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1800" dirty="0" smtClean="0">
                <a:solidFill>
                  <a:srgbClr val="66CCFF"/>
                </a:solidFill>
              </a:rPr>
              <a:t>+   0.00001</a:t>
            </a:r>
            <a:r>
              <a:rPr lang="nb-NO" sz="1800" dirty="0" smtClean="0">
                <a:solidFill>
                  <a:srgbClr val="66CCFF"/>
                </a:solidFill>
                <a:latin typeface="Symbol" panose="05050102010706020507" pitchFamily="18" charset="2"/>
              </a:rPr>
              <a:t>-</a:t>
            </a:r>
            <a:r>
              <a:rPr lang="nb-NO" sz="1800" dirty="0" smtClean="0">
                <a:solidFill>
                  <a:srgbClr val="66CCFF"/>
                </a:solidFill>
              </a:rPr>
              <a:t>0.05</a:t>
            </a:r>
            <a:endParaRPr lang="nb-NO" sz="2400" dirty="0">
              <a:solidFill>
                <a:srgbClr val="66CC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41027" y="2852936"/>
            <a:ext cx="2281266" cy="8874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+   0.00028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</a:rPr>
              <a:t>-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0.00040</a:t>
            </a:r>
          </a:p>
          <a:p>
            <a:pPr>
              <a:lnSpc>
                <a:spcPts val="1800"/>
              </a:lnSpc>
            </a:pP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     280 V</a:t>
            </a:r>
            <a:r>
              <a:rPr lang="nb-NO" sz="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ppm     400 V</a:t>
            </a:r>
            <a:r>
              <a:rPr lang="nb-NO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ppm</a:t>
            </a:r>
          </a:p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before 1800 AD     2016 AD</a:t>
            </a:r>
            <a:endParaRPr lang="nb-NO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620" y="4221088"/>
            <a:ext cx="5450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0066FF"/>
                </a:solidFill>
              </a:rPr>
              <a:t>For gases: activities are labelled </a:t>
            </a:r>
            <a:r>
              <a:rPr lang="nb-NO" sz="2400" b="1" dirty="0" smtClean="0">
                <a:solidFill>
                  <a:srgbClr val="0066FF"/>
                </a:solidFill>
              </a:rPr>
              <a:t>fugacities</a:t>
            </a:r>
          </a:p>
          <a:p>
            <a:r>
              <a:rPr lang="nb-NO" sz="2400" dirty="0" smtClean="0"/>
              <a:t>In ordinary air at surface condition: </a:t>
            </a:r>
            <a:r>
              <a:rPr lang="nb-NO" sz="2400" b="1" dirty="0" smtClean="0"/>
              <a:t>f</a:t>
            </a:r>
            <a:r>
              <a:rPr lang="nb-NO" sz="2400" b="1" baseline="-18000" dirty="0" smtClean="0"/>
              <a:t>O</a:t>
            </a:r>
            <a:r>
              <a:rPr lang="nb-NO" sz="2000" b="1" baseline="-34000" dirty="0" smtClean="0"/>
              <a:t>2</a:t>
            </a:r>
            <a:r>
              <a:rPr lang="nb-NO" sz="2400" b="1" dirty="0" smtClean="0"/>
              <a:t> </a:t>
            </a:r>
            <a:r>
              <a:rPr lang="nb-NO" sz="2400" dirty="0" smtClean="0"/>
              <a:t>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90972" y="4577210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/>
              <a:t>0.21 bar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6685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3295" y="44624"/>
            <a:ext cx="846372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0066FF"/>
                </a:solidFill>
              </a:rPr>
              <a:t>However:</a:t>
            </a:r>
          </a:p>
          <a:p>
            <a:r>
              <a:rPr lang="nb-NO" sz="2000" dirty="0" smtClean="0"/>
              <a:t>For mineral-melt assemblages </a:t>
            </a:r>
            <a:r>
              <a:rPr lang="nb-NO" sz="2000" b="1" dirty="0" smtClean="0"/>
              <a:t>without</a:t>
            </a:r>
            <a:r>
              <a:rPr lang="nb-NO" sz="2000" dirty="0" smtClean="0"/>
              <a:t> a separate gas phase or where such a </a:t>
            </a:r>
          </a:p>
          <a:p>
            <a:r>
              <a:rPr lang="nb-NO" sz="2000" b="1" dirty="0" smtClean="0"/>
              <a:t>possible</a:t>
            </a:r>
            <a:r>
              <a:rPr lang="nb-NO" sz="2000" dirty="0" smtClean="0"/>
              <a:t> gas phase would be difficult to handle analytically, we refer the </a:t>
            </a:r>
            <a:r>
              <a:rPr lang="nb-NO" sz="2000" b="1" dirty="0" smtClean="0"/>
              <a:t>f</a:t>
            </a:r>
            <a:r>
              <a:rPr lang="nb-NO" sz="2000" b="1" baseline="-18000" dirty="0"/>
              <a:t>O</a:t>
            </a:r>
            <a:r>
              <a:rPr lang="nb-NO" sz="1800" b="1" baseline="-34000" dirty="0"/>
              <a:t>2</a:t>
            </a:r>
            <a:r>
              <a:rPr lang="nb-NO" sz="2000" dirty="0" smtClean="0"/>
              <a:t> to a </a:t>
            </a:r>
          </a:p>
          <a:p>
            <a:r>
              <a:rPr lang="nb-NO" sz="2000" dirty="0" smtClean="0"/>
              <a:t>solid state mineral assemblage via an oxygen buffer reaction</a:t>
            </a:r>
          </a:p>
          <a:p>
            <a:endParaRPr lang="nb-NO" sz="2000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93304" y="1552271"/>
            <a:ext cx="8422498" cy="167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>
                <a:solidFill>
                  <a:srgbClr val="0066FF"/>
                </a:solidFill>
              </a:rPr>
              <a:t>Example</a:t>
            </a:r>
          </a:p>
          <a:p>
            <a:r>
              <a:rPr lang="nb-NO" sz="2000" dirty="0" smtClean="0"/>
              <a:t>Bulk </a:t>
            </a:r>
            <a:r>
              <a:rPr lang="nb-NO" sz="2000" dirty="0"/>
              <a:t>Earth or planetary core-mantle </a:t>
            </a:r>
            <a:r>
              <a:rPr lang="nb-NO" sz="2000" dirty="0" smtClean="0"/>
              <a:t>"equilibrium" </a:t>
            </a:r>
            <a:r>
              <a:rPr lang="nb-NO" sz="2000" dirty="0"/>
              <a:t>(not </a:t>
            </a:r>
            <a:r>
              <a:rPr lang="nb-NO" sz="2000" b="1" dirty="0"/>
              <a:t>actually</a:t>
            </a:r>
            <a:r>
              <a:rPr lang="nb-NO" sz="2000" dirty="0"/>
              <a:t> in equilibrium) </a:t>
            </a:r>
            <a:endParaRPr lang="en-GB" sz="2000" dirty="0"/>
          </a:p>
          <a:p>
            <a:endParaRPr lang="nb-NO" dirty="0" smtClean="0"/>
          </a:p>
          <a:p>
            <a:r>
              <a:rPr lang="nb-NO" sz="2600" dirty="0" smtClean="0"/>
              <a:t>O</a:t>
            </a:r>
            <a:r>
              <a:rPr lang="nb-NO" sz="2600" baseline="-25000" dirty="0" smtClean="0"/>
              <a:t>2</a:t>
            </a:r>
            <a:r>
              <a:rPr lang="nb-NO" sz="2600" dirty="0" smtClean="0"/>
              <a:t> + 2 Fe = 2 FeO  </a:t>
            </a:r>
            <a:r>
              <a:rPr lang="nb-NO" sz="2000" dirty="0" smtClean="0"/>
              <a:t>(</a:t>
            </a:r>
            <a:r>
              <a:rPr lang="nb-NO" sz="2000" b="1" dirty="0" smtClean="0"/>
              <a:t>I</a:t>
            </a:r>
            <a:r>
              <a:rPr lang="nb-NO" dirty="0" smtClean="0"/>
              <a:t>ron-</a:t>
            </a:r>
            <a:r>
              <a:rPr lang="nb-NO" sz="2000" b="1" dirty="0" smtClean="0"/>
              <a:t>W</a:t>
            </a:r>
            <a:r>
              <a:rPr lang="nb-NO" sz="1400" dirty="0" smtClean="0"/>
              <a:t>ustite </a:t>
            </a:r>
            <a:r>
              <a:rPr lang="nb-NO" sz="2000" dirty="0" smtClean="0"/>
              <a:t>buffer reaction)</a:t>
            </a:r>
            <a:endParaRPr lang="nb-NO" sz="2000" baseline="-25000" dirty="0" smtClean="0"/>
          </a:p>
          <a:p>
            <a:pPr>
              <a:lnSpc>
                <a:spcPct val="80000"/>
              </a:lnSpc>
            </a:pPr>
            <a:r>
              <a:rPr lang="nb-NO" dirty="0" smtClean="0"/>
              <a:t>               </a:t>
            </a:r>
            <a:r>
              <a:rPr lang="nb-NO" sz="1400" dirty="0"/>
              <a:t>in core             in mantle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25749" y="3390649"/>
            <a:ext cx="4527201" cy="193899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200" dirty="0">
                <a:solidFill>
                  <a:srgbClr val="0000FF"/>
                </a:solidFill>
              </a:rPr>
              <a:t>K  =  </a:t>
            </a:r>
            <a:r>
              <a:rPr lang="nb-NO" sz="2200" dirty="0" smtClean="0">
                <a:solidFill>
                  <a:srgbClr val="0000FF"/>
                </a:solidFill>
              </a:rPr>
              <a:t>a</a:t>
            </a:r>
            <a:r>
              <a:rPr lang="nb-NO" sz="2200" baseline="-25000" dirty="0" smtClean="0">
                <a:solidFill>
                  <a:srgbClr val="0000FF"/>
                </a:solidFill>
              </a:rPr>
              <a:t>FeO</a:t>
            </a:r>
            <a:r>
              <a:rPr lang="nb-NO" sz="2200" baseline="30000" dirty="0" smtClean="0">
                <a:solidFill>
                  <a:srgbClr val="0000FF"/>
                </a:solidFill>
              </a:rPr>
              <a:t>2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2400" dirty="0">
                <a:solidFill>
                  <a:srgbClr val="0000FF"/>
                </a:solidFill>
              </a:rPr>
              <a:t>/</a:t>
            </a:r>
            <a:r>
              <a:rPr lang="nb-NO" sz="800" dirty="0">
                <a:solidFill>
                  <a:srgbClr val="0000FF"/>
                </a:solidFill>
              </a:rPr>
              <a:t> </a:t>
            </a:r>
            <a:r>
              <a:rPr lang="nb-NO" sz="2200" dirty="0">
                <a:solidFill>
                  <a:srgbClr val="0000FF"/>
                </a:solidFill>
              </a:rPr>
              <a:t>(</a:t>
            </a:r>
            <a:r>
              <a:rPr lang="nb-NO" sz="2200" dirty="0" smtClean="0">
                <a:solidFill>
                  <a:srgbClr val="0000FF"/>
                </a:solidFill>
              </a:rPr>
              <a:t>f</a:t>
            </a:r>
            <a:r>
              <a:rPr lang="nb-NO" sz="2200" baseline="-25000" dirty="0" smtClean="0">
                <a:solidFill>
                  <a:srgbClr val="0000FF"/>
                </a:solidFill>
              </a:rPr>
              <a:t>O2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1200" dirty="0" smtClean="0">
                <a:solidFill>
                  <a:srgbClr val="0000FF"/>
                </a:solidFill>
              </a:rPr>
              <a:t>*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2200" dirty="0" smtClean="0">
                <a:solidFill>
                  <a:srgbClr val="0000FF"/>
                </a:solidFill>
              </a:rPr>
              <a:t>a</a:t>
            </a:r>
            <a:r>
              <a:rPr lang="nb-NO" sz="2200" baseline="-25000" dirty="0" smtClean="0">
                <a:solidFill>
                  <a:srgbClr val="0000FF"/>
                </a:solidFill>
              </a:rPr>
              <a:t>Fe</a:t>
            </a:r>
            <a:r>
              <a:rPr lang="nb-NO" sz="2200" baseline="30000" dirty="0" smtClean="0">
                <a:solidFill>
                  <a:srgbClr val="0000FF"/>
                </a:solidFill>
              </a:rPr>
              <a:t>2</a:t>
            </a:r>
            <a:r>
              <a:rPr lang="nb-NO" sz="2200" dirty="0">
                <a:solidFill>
                  <a:srgbClr val="0000FF"/>
                </a:solidFill>
              </a:rPr>
              <a:t>) = 1  (at </a:t>
            </a:r>
            <a:r>
              <a:rPr lang="nb-NO" sz="2200" b="1" dirty="0">
                <a:solidFill>
                  <a:srgbClr val="0000FF"/>
                </a:solidFill>
              </a:rPr>
              <a:t>IW</a:t>
            </a:r>
            <a:r>
              <a:rPr lang="nb-NO" sz="2200" dirty="0">
                <a:solidFill>
                  <a:srgbClr val="0000FF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nb-NO" sz="2200" dirty="0">
                <a:solidFill>
                  <a:srgbClr val="0000FF"/>
                </a:solidFill>
              </a:rPr>
              <a:t>f</a:t>
            </a:r>
            <a:r>
              <a:rPr lang="nb-NO" sz="2200" baseline="-25000" dirty="0">
                <a:solidFill>
                  <a:srgbClr val="0000FF"/>
                </a:solidFill>
              </a:rPr>
              <a:t>O2</a:t>
            </a:r>
            <a:r>
              <a:rPr lang="nb-NO" sz="2200" dirty="0">
                <a:solidFill>
                  <a:srgbClr val="0000FF"/>
                </a:solidFill>
              </a:rPr>
              <a:t> = </a:t>
            </a:r>
            <a:r>
              <a:rPr lang="nb-NO" sz="2200" dirty="0" smtClean="0">
                <a:solidFill>
                  <a:srgbClr val="0000FF"/>
                </a:solidFill>
              </a:rPr>
              <a:t>a</a:t>
            </a:r>
            <a:r>
              <a:rPr lang="nb-NO" sz="2200" baseline="-25000" dirty="0" smtClean="0">
                <a:solidFill>
                  <a:srgbClr val="0000FF"/>
                </a:solidFill>
              </a:rPr>
              <a:t>FeO</a:t>
            </a:r>
            <a:r>
              <a:rPr lang="nb-NO" sz="2200" baseline="30000" dirty="0" smtClean="0">
                <a:solidFill>
                  <a:srgbClr val="0000FF"/>
                </a:solidFill>
              </a:rPr>
              <a:t>2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2400" dirty="0" smtClean="0">
                <a:solidFill>
                  <a:srgbClr val="0000FF"/>
                </a:solidFill>
              </a:rPr>
              <a:t>/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sz="2200" dirty="0">
                <a:solidFill>
                  <a:srgbClr val="0000FF"/>
                </a:solidFill>
              </a:rPr>
              <a:t>a</a:t>
            </a:r>
            <a:r>
              <a:rPr lang="nb-NO" sz="2200" baseline="-25000" dirty="0">
                <a:solidFill>
                  <a:srgbClr val="0000FF"/>
                </a:solidFill>
              </a:rPr>
              <a:t>Fe</a:t>
            </a:r>
            <a:r>
              <a:rPr lang="nb-NO" sz="2200" baseline="30000" dirty="0">
                <a:solidFill>
                  <a:srgbClr val="0000FF"/>
                </a:solidFill>
              </a:rPr>
              <a:t>2</a:t>
            </a:r>
          </a:p>
          <a:p>
            <a:pPr>
              <a:lnSpc>
                <a:spcPct val="120000"/>
              </a:lnSpc>
            </a:pPr>
            <a:r>
              <a:rPr lang="nb-NO" sz="2400" dirty="0">
                <a:solidFill>
                  <a:srgbClr val="0000FF"/>
                </a:solidFill>
              </a:rPr>
              <a:t>log f</a:t>
            </a:r>
            <a:r>
              <a:rPr lang="nb-NO" sz="2400" baseline="-25000" dirty="0">
                <a:solidFill>
                  <a:srgbClr val="0000FF"/>
                </a:solidFill>
              </a:rPr>
              <a:t>O2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b="1" dirty="0" smtClean="0">
                <a:solidFill>
                  <a:srgbClr val="0000FF"/>
                </a:solidFill>
              </a:rPr>
              <a:t>(</a:t>
            </a:r>
            <a:r>
              <a:rPr lang="nb-NO" sz="2400" b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nb-NO" sz="2400" b="1" dirty="0" smtClean="0">
                <a:solidFill>
                  <a:srgbClr val="0000FF"/>
                </a:solidFill>
              </a:rPr>
              <a:t>IW</a:t>
            </a:r>
            <a:r>
              <a:rPr lang="nb-NO" sz="2400" b="1" dirty="0">
                <a:solidFill>
                  <a:srgbClr val="0000FF"/>
                </a:solidFill>
              </a:rPr>
              <a:t>)</a:t>
            </a:r>
            <a:r>
              <a:rPr lang="nb-NO" sz="2400" dirty="0">
                <a:solidFill>
                  <a:srgbClr val="0000FF"/>
                </a:solidFill>
              </a:rPr>
              <a:t>  =  2</a:t>
            </a:r>
            <a:r>
              <a:rPr lang="nb-NO" sz="800" dirty="0">
                <a:solidFill>
                  <a:srgbClr val="0000FF"/>
                </a:solidFill>
              </a:rPr>
              <a:t> </a:t>
            </a:r>
            <a:r>
              <a:rPr lang="nb-NO" sz="1800" baseline="-4000" dirty="0">
                <a:solidFill>
                  <a:srgbClr val="0000FF"/>
                </a:solidFill>
              </a:rPr>
              <a:t>*</a:t>
            </a:r>
            <a:r>
              <a:rPr lang="nb-NO" sz="800" dirty="0">
                <a:solidFill>
                  <a:srgbClr val="0000FF"/>
                </a:solidFill>
              </a:rPr>
              <a:t> </a:t>
            </a:r>
            <a:r>
              <a:rPr lang="nb-NO" sz="2400" dirty="0">
                <a:solidFill>
                  <a:srgbClr val="0000FF"/>
                </a:solidFill>
              </a:rPr>
              <a:t>log (a</a:t>
            </a:r>
            <a:r>
              <a:rPr lang="nb-NO" sz="2400" baseline="-25000" dirty="0">
                <a:solidFill>
                  <a:srgbClr val="0000FF"/>
                </a:solidFill>
              </a:rPr>
              <a:t>FeO</a:t>
            </a:r>
            <a:r>
              <a:rPr lang="nb-NO" sz="2400" dirty="0">
                <a:solidFill>
                  <a:srgbClr val="0000FF"/>
                </a:solidFill>
              </a:rPr>
              <a:t>/a</a:t>
            </a:r>
            <a:r>
              <a:rPr lang="nb-NO" sz="2400" baseline="-25000" dirty="0">
                <a:solidFill>
                  <a:srgbClr val="0000FF"/>
                </a:solidFill>
              </a:rPr>
              <a:t>Fe</a:t>
            </a:r>
            <a:r>
              <a:rPr lang="nb-NO" sz="2400" dirty="0" smtClean="0">
                <a:solidFill>
                  <a:srgbClr val="0000FF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smtClean="0">
                <a:solidFill>
                  <a:srgbClr val="0000FF"/>
                </a:solidFill>
              </a:rPr>
              <a:t>                       ≈  2</a:t>
            </a:r>
            <a:r>
              <a:rPr lang="nb-NO" sz="800" dirty="0" smtClean="0">
                <a:solidFill>
                  <a:srgbClr val="0000FF"/>
                </a:solidFill>
              </a:rPr>
              <a:t> </a:t>
            </a:r>
            <a:r>
              <a:rPr lang="nb-NO" baseline="-4000" dirty="0">
                <a:solidFill>
                  <a:srgbClr val="0000FF"/>
                </a:solidFill>
              </a:rPr>
              <a:t>*</a:t>
            </a:r>
            <a:r>
              <a:rPr lang="nb-NO" sz="800" dirty="0">
                <a:solidFill>
                  <a:srgbClr val="0000FF"/>
                </a:solidFill>
              </a:rPr>
              <a:t> </a:t>
            </a:r>
            <a:r>
              <a:rPr lang="nb-NO" sz="2400" dirty="0">
                <a:solidFill>
                  <a:srgbClr val="0000FF"/>
                </a:solidFill>
              </a:rPr>
              <a:t>log </a:t>
            </a:r>
            <a:r>
              <a:rPr lang="nb-NO" sz="2400" dirty="0" smtClean="0">
                <a:solidFill>
                  <a:srgbClr val="0000FF"/>
                </a:solidFill>
              </a:rPr>
              <a:t>(X</a:t>
            </a:r>
            <a:r>
              <a:rPr lang="nb-NO" sz="2400" baseline="-25000" dirty="0" smtClean="0">
                <a:solidFill>
                  <a:srgbClr val="0000FF"/>
                </a:solidFill>
              </a:rPr>
              <a:t>FeO</a:t>
            </a:r>
            <a:r>
              <a:rPr lang="nb-NO" sz="2400" dirty="0" smtClean="0">
                <a:solidFill>
                  <a:srgbClr val="0000FF"/>
                </a:solidFill>
              </a:rPr>
              <a:t>/X</a:t>
            </a:r>
            <a:r>
              <a:rPr lang="nb-NO" sz="2400" baseline="-25000" dirty="0" smtClean="0">
                <a:solidFill>
                  <a:srgbClr val="0000FF"/>
                </a:solidFill>
              </a:rPr>
              <a:t>Fe</a:t>
            </a:r>
            <a:r>
              <a:rPr lang="nb-NO" sz="24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024669" y="5515949"/>
            <a:ext cx="14221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nb-NO" dirty="0" smtClean="0"/>
              <a:t>79 mol% Fe</a:t>
            </a:r>
          </a:p>
          <a:p>
            <a:pPr>
              <a:lnSpc>
                <a:spcPts val="1600"/>
              </a:lnSpc>
            </a:pPr>
            <a:r>
              <a:rPr lang="nb-NO" dirty="0" smtClean="0"/>
              <a:t>in Earth's core:</a:t>
            </a:r>
          </a:p>
          <a:p>
            <a:pPr>
              <a:lnSpc>
                <a:spcPts val="1600"/>
              </a:lnSpc>
            </a:pPr>
            <a:r>
              <a:rPr lang="nb-NO" b="1" dirty="0" smtClean="0"/>
              <a:t>i.e. X</a:t>
            </a:r>
            <a:r>
              <a:rPr lang="nb-NO" b="1" baseline="-25000" dirty="0" smtClean="0"/>
              <a:t>Fe</a:t>
            </a:r>
            <a:r>
              <a:rPr lang="nb-NO" b="1" dirty="0" smtClean="0"/>
              <a:t>= 0.79</a:t>
            </a:r>
            <a:endParaRPr lang="nb-NO" b="1" dirty="0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366535" y="5521887"/>
            <a:ext cx="16289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nb-NO" dirty="0" smtClean="0"/>
              <a:t>5.7 mol% FeO</a:t>
            </a:r>
          </a:p>
          <a:p>
            <a:pPr>
              <a:lnSpc>
                <a:spcPts val="1600"/>
              </a:lnSpc>
            </a:pPr>
            <a:r>
              <a:rPr lang="nb-NO" dirty="0" smtClean="0"/>
              <a:t>in Earth's mantle:</a:t>
            </a:r>
          </a:p>
          <a:p>
            <a:pPr>
              <a:lnSpc>
                <a:spcPts val="1600"/>
              </a:lnSpc>
            </a:pPr>
            <a:r>
              <a:rPr lang="nb-NO" b="1" dirty="0" smtClean="0"/>
              <a:t>i.e. X</a:t>
            </a:r>
            <a:r>
              <a:rPr lang="nb-NO" b="1" baseline="-25000" dirty="0" smtClean="0"/>
              <a:t>FeO</a:t>
            </a:r>
            <a:r>
              <a:rPr lang="nb-NO" b="1" dirty="0" smtClean="0"/>
              <a:t>= 0.057</a:t>
            </a:r>
            <a:endParaRPr lang="nb-NO" b="1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4207442" y="5185098"/>
            <a:ext cx="154379" cy="38594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263025" y="5166631"/>
            <a:ext cx="130629" cy="38594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66535" y="6378685"/>
            <a:ext cx="436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/>
              <a:t>log f</a:t>
            </a:r>
            <a:r>
              <a:rPr lang="nb-NO" sz="1800" baseline="-25000" dirty="0" smtClean="0"/>
              <a:t>O2</a:t>
            </a:r>
            <a:r>
              <a:rPr lang="nb-NO" sz="1800" dirty="0" smtClean="0"/>
              <a:t> (</a:t>
            </a:r>
            <a:r>
              <a:rPr lang="nb-NO" sz="1800" dirty="0" smtClean="0">
                <a:latin typeface="Symbol" panose="05050102010706020507" pitchFamily="18" charset="2"/>
              </a:rPr>
              <a:t>D</a:t>
            </a:r>
            <a:r>
              <a:rPr lang="nb-NO" sz="1800" dirty="0" smtClean="0"/>
              <a:t>IW) = 2 </a:t>
            </a:r>
            <a:r>
              <a:rPr lang="nb-NO" sz="1200" dirty="0" smtClean="0"/>
              <a:t>*</a:t>
            </a:r>
            <a:r>
              <a:rPr lang="nb-NO" sz="1800" dirty="0" smtClean="0"/>
              <a:t> log (0.057/0.79) =  </a:t>
            </a:r>
            <a:r>
              <a:rPr lang="nb-NO" sz="1800" dirty="0" smtClean="0">
                <a:latin typeface="Symbol" panose="05050102010706020507" pitchFamily="18" charset="2"/>
              </a:rPr>
              <a:t>-</a:t>
            </a:r>
            <a:r>
              <a:rPr lang="nb-NO" sz="1800" dirty="0" smtClean="0"/>
              <a:t> 2.18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3117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0858" y="2276872"/>
            <a:ext cx="5563630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0858" y="2276872"/>
            <a:ext cx="5563630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6109" y="908720"/>
            <a:ext cx="6933693" cy="10926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000" b="1" dirty="0" smtClean="0">
                <a:solidFill>
                  <a:srgbClr val="0066FF"/>
                </a:solidFill>
              </a:rPr>
              <a:t>Example 2</a:t>
            </a:r>
            <a:r>
              <a:rPr lang="nb-NO" sz="2000" dirty="0" smtClean="0">
                <a:solidFill>
                  <a:srgbClr val="0066FF"/>
                </a:solidFill>
              </a:rPr>
              <a:t>: mineral-melt trace element (TE) partitioning</a:t>
            </a:r>
          </a:p>
          <a:p>
            <a:pPr>
              <a:lnSpc>
                <a:spcPts val="2600"/>
              </a:lnSpc>
            </a:pPr>
            <a:r>
              <a:rPr lang="nb-NO" sz="1800" dirty="0" smtClean="0"/>
              <a:t>- Generally: TEs in </a:t>
            </a:r>
            <a:r>
              <a:rPr lang="nb-NO" sz="1800" b="1" dirty="0" smtClean="0">
                <a:solidFill>
                  <a:srgbClr val="FF0000"/>
                </a:solidFill>
              </a:rPr>
              <a:t>non-ideal</a:t>
            </a:r>
            <a:r>
              <a:rPr lang="nb-NO" sz="1800" dirty="0" smtClean="0"/>
              <a:t> solutions in minerals and melts</a:t>
            </a:r>
          </a:p>
          <a:p>
            <a:pPr>
              <a:lnSpc>
                <a:spcPts val="2600"/>
              </a:lnSpc>
            </a:pPr>
            <a:r>
              <a:rPr lang="nb-NO" sz="1800" dirty="0" smtClean="0"/>
              <a:t>- </a:t>
            </a:r>
            <a:r>
              <a:rPr lang="nb-NO" sz="1800" b="1" dirty="0" smtClean="0">
                <a:solidFill>
                  <a:srgbClr val="3333FF"/>
                </a:solidFill>
              </a:rPr>
              <a:t>Low</a:t>
            </a:r>
            <a:r>
              <a:rPr lang="nb-NO" sz="1800" dirty="0" smtClean="0"/>
              <a:t> concentrations, however, may justify simplified </a:t>
            </a:r>
            <a:r>
              <a:rPr lang="nb-NO" sz="1800" b="1" dirty="0" smtClean="0"/>
              <a:t>a</a:t>
            </a:r>
            <a:r>
              <a:rPr lang="nb-NO" sz="1800" dirty="0" smtClean="0"/>
              <a:t>-</a:t>
            </a:r>
            <a:r>
              <a:rPr lang="nb-NO" sz="1800" b="1" dirty="0" smtClean="0"/>
              <a:t>X</a:t>
            </a:r>
            <a:r>
              <a:rPr lang="nb-NO" sz="1800" dirty="0"/>
              <a:t> </a:t>
            </a:r>
            <a:r>
              <a:rPr lang="nb-NO" sz="1800" dirty="0" smtClean="0"/>
              <a:t>relationships </a:t>
            </a:r>
            <a:endParaRPr lang="nb-NO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971600" y="5877272"/>
            <a:ext cx="2557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 smtClean="0">
                <a:solidFill>
                  <a:srgbClr val="3333FF"/>
                </a:solidFill>
              </a:rPr>
              <a:t>Henry’s</a:t>
            </a:r>
            <a:r>
              <a:rPr lang="nb-NO" sz="3600" dirty="0" smtClean="0">
                <a:solidFill>
                  <a:srgbClr val="3333FF"/>
                </a:solidFill>
              </a:rPr>
              <a:t> </a:t>
            </a:r>
            <a:r>
              <a:rPr lang="nb-NO" sz="3600" dirty="0" err="1" smtClean="0">
                <a:solidFill>
                  <a:srgbClr val="3333FF"/>
                </a:solidFill>
              </a:rPr>
              <a:t>law</a:t>
            </a:r>
            <a:r>
              <a:rPr lang="nb-NO" sz="3600" dirty="0" smtClean="0">
                <a:solidFill>
                  <a:srgbClr val="3333FF"/>
                </a:solidFill>
              </a:rPr>
              <a:t>: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575298" y="190019"/>
            <a:ext cx="2411238" cy="1192876"/>
            <a:chOff x="6674099" y="83962"/>
            <a:chExt cx="2411238" cy="1192876"/>
          </a:xfrm>
        </p:grpSpPr>
        <p:sp>
          <p:nvSpPr>
            <p:cNvPr id="14" name="Rectangle 13"/>
            <p:cNvSpPr/>
            <p:nvPr/>
          </p:nvSpPr>
          <p:spPr>
            <a:xfrm>
              <a:off x="6691505" y="83962"/>
              <a:ext cx="2362641" cy="11928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74099" y="83962"/>
              <a:ext cx="241123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>
                  <a:solidFill>
                    <a:srgbClr val="3333FF"/>
                  </a:solidFill>
                </a:rPr>
                <a:t>Activity-composition relation:</a:t>
              </a:r>
            </a:p>
            <a:p>
              <a:r>
                <a:rPr lang="nb-NO" sz="1400" dirty="0" smtClean="0"/>
                <a:t>   </a:t>
              </a:r>
              <a:r>
                <a:rPr lang="nb-NO" sz="2800" b="1" dirty="0" smtClean="0"/>
                <a:t>a</a:t>
              </a:r>
              <a:r>
                <a:rPr lang="nb-NO" sz="2800" b="1" baseline="-25000" dirty="0" smtClean="0"/>
                <a:t>i</a:t>
              </a:r>
              <a:r>
                <a:rPr lang="nb-NO" sz="2800" b="1" baseline="30000" dirty="0" smtClean="0"/>
                <a:t>p</a:t>
              </a:r>
              <a:r>
                <a:rPr lang="nb-NO" sz="2800" b="1" dirty="0" smtClean="0"/>
                <a:t>  =  </a:t>
              </a:r>
              <a:r>
                <a:rPr lang="nb-NO" sz="2800" b="1" dirty="0" smtClean="0">
                  <a:latin typeface="Symbol" panose="05050102010706020507" pitchFamily="18" charset="2"/>
                </a:rPr>
                <a:t>g</a:t>
              </a:r>
              <a:r>
                <a:rPr lang="nb-NO" sz="2800" b="1" baseline="-25000" dirty="0" smtClean="0"/>
                <a:t>i</a:t>
              </a:r>
              <a:r>
                <a:rPr lang="nb-NO" sz="2800" b="1" baseline="30000" dirty="0" smtClean="0"/>
                <a:t>p</a:t>
              </a:r>
              <a:r>
                <a:rPr lang="nb-NO" sz="2800" b="1" dirty="0" smtClean="0"/>
                <a:t> </a:t>
              </a:r>
              <a:r>
                <a:rPr lang="nb-NO" sz="2800" b="1" baseline="-8000" dirty="0" smtClean="0"/>
                <a:t>*</a:t>
              </a:r>
              <a:r>
                <a:rPr lang="nb-NO" sz="2800" b="1" dirty="0" smtClean="0"/>
                <a:t> X</a:t>
              </a:r>
              <a:r>
                <a:rPr lang="nb-NO" sz="2800" b="1" baseline="-25000" dirty="0" smtClean="0"/>
                <a:t>i</a:t>
              </a:r>
              <a:r>
                <a:rPr lang="nb-NO" sz="2800" b="1" baseline="30000" dirty="0" smtClean="0"/>
                <a:t>p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99630" y="805674"/>
              <a:ext cx="61908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050" dirty="0"/>
                <a:t> </a:t>
              </a:r>
              <a:r>
                <a:rPr lang="nb-NO" sz="1050" dirty="0" smtClean="0"/>
                <a:t>activity</a:t>
              </a:r>
            </a:p>
            <a:p>
              <a:pPr>
                <a:lnSpc>
                  <a:spcPts val="1000"/>
                </a:lnSpc>
              </a:pPr>
              <a:r>
                <a:rPr lang="nb-NO" sz="1050" dirty="0"/>
                <a:t> </a:t>
              </a:r>
              <a:r>
                <a:rPr lang="nb-NO" sz="1050" dirty="0" smtClean="0"/>
                <a:t>coeff.</a:t>
              </a:r>
              <a:endParaRPr lang="en-GB" sz="105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408261" y="796129"/>
              <a:ext cx="60144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050" dirty="0"/>
                <a:t> </a:t>
              </a:r>
              <a:r>
                <a:rPr lang="nb-NO" sz="1050" dirty="0" smtClean="0"/>
                <a:t>mole-</a:t>
              </a:r>
            </a:p>
            <a:p>
              <a:pPr>
                <a:lnSpc>
                  <a:spcPts val="1000"/>
                </a:lnSpc>
              </a:pPr>
              <a:r>
                <a:rPr lang="nb-NO" sz="1050" dirty="0" smtClean="0"/>
                <a:t>fraction</a:t>
              </a:r>
              <a:endParaRPr lang="en-GB" sz="105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27001" y="799784"/>
              <a:ext cx="88517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050" dirty="0"/>
                <a:t> </a:t>
              </a:r>
              <a:r>
                <a:rPr lang="nb-NO" sz="1050" dirty="0" smtClean="0"/>
                <a:t>activity of</a:t>
              </a:r>
            </a:p>
            <a:p>
              <a:pPr>
                <a:lnSpc>
                  <a:spcPts val="1000"/>
                </a:lnSpc>
              </a:pPr>
              <a:r>
                <a:rPr lang="nb-NO" sz="1050" dirty="0"/>
                <a:t> </a:t>
              </a:r>
              <a:r>
                <a:rPr lang="nb-NO" sz="1050" dirty="0" smtClean="0"/>
                <a:t>component </a:t>
              </a:r>
              <a:r>
                <a:rPr lang="nb-NO" sz="1050" b="1" dirty="0" smtClean="0"/>
                <a:t>i</a:t>
              </a:r>
            </a:p>
            <a:p>
              <a:pPr>
                <a:lnSpc>
                  <a:spcPts val="1000"/>
                </a:lnSpc>
              </a:pPr>
              <a:r>
                <a:rPr lang="nb-NO" sz="1050" dirty="0"/>
                <a:t> </a:t>
              </a:r>
              <a:r>
                <a:rPr lang="nb-NO" sz="1050" dirty="0" smtClean="0"/>
                <a:t>in phase p</a:t>
              </a:r>
              <a:endParaRPr lang="en-GB" sz="105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91387" y="172103"/>
            <a:ext cx="5910849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b="1" dirty="0" smtClean="0">
                <a:solidFill>
                  <a:srgbClr val="3333FF"/>
                </a:solidFill>
              </a:rPr>
              <a:t>Solution models</a:t>
            </a:r>
            <a:r>
              <a:rPr lang="nb-NO" sz="1700" dirty="0" smtClean="0">
                <a:solidFill>
                  <a:srgbClr val="3333FF"/>
                </a:solidFill>
              </a:rPr>
              <a:t> </a:t>
            </a:r>
            <a:r>
              <a:rPr lang="nb-NO" sz="2000" dirty="0" smtClean="0">
                <a:solidFill>
                  <a:srgbClr val="3333FF"/>
                </a:solidFill>
                <a:latin typeface="Symbol" pitchFamily="18" charset="2"/>
              </a:rPr>
              <a:t>-</a:t>
            </a:r>
            <a:r>
              <a:rPr lang="nb-NO" sz="2000" dirty="0" smtClean="0">
                <a:solidFill>
                  <a:srgbClr val="3333FF"/>
                </a:solidFill>
              </a:rPr>
              <a:t> Activity-composition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26490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60933" y="116632"/>
            <a:ext cx="5436104" cy="70750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nb-NO" sz="2400" dirty="0" smtClean="0">
                <a:solidFill>
                  <a:srgbClr val="3333FF"/>
                </a:solidFill>
              </a:rPr>
              <a:t>Simple </a:t>
            </a:r>
            <a:r>
              <a:rPr lang="nb-NO" sz="2400" dirty="0" err="1" smtClean="0">
                <a:solidFill>
                  <a:srgbClr val="3333FF"/>
                </a:solidFill>
              </a:rPr>
              <a:t>thermodynamic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treatment</a:t>
            </a:r>
            <a:r>
              <a:rPr lang="nb-NO" sz="2400" dirty="0" smtClean="0">
                <a:solidFill>
                  <a:srgbClr val="3333FF"/>
                </a:solidFill>
              </a:rPr>
              <a:t>:</a:t>
            </a:r>
          </a:p>
          <a:p>
            <a:pPr>
              <a:lnSpc>
                <a:spcPts val="2500"/>
              </a:lnSpc>
            </a:pPr>
            <a:r>
              <a:rPr lang="nb-NO" sz="1800" dirty="0" smtClean="0"/>
              <a:t> an </a:t>
            </a:r>
            <a:r>
              <a:rPr lang="nb-NO" sz="1800" dirty="0" err="1" smtClean="0"/>
              <a:t>example</a:t>
            </a:r>
            <a:r>
              <a:rPr lang="nb-NO" sz="1800" dirty="0" smtClean="0"/>
              <a:t> </a:t>
            </a:r>
            <a:r>
              <a:rPr lang="nb-NO" sz="1800" dirty="0" err="1" smtClean="0"/>
              <a:t>of</a:t>
            </a:r>
            <a:r>
              <a:rPr lang="nb-NO" sz="1800" dirty="0" smtClean="0"/>
              <a:t> </a:t>
            </a:r>
            <a:r>
              <a:rPr lang="nb-NO" sz="1800" dirty="0" err="1" smtClean="0"/>
              <a:t>Ni-partitioning</a:t>
            </a:r>
            <a:r>
              <a:rPr lang="nb-NO" sz="1800" dirty="0" smtClean="0"/>
              <a:t> </a:t>
            </a:r>
            <a:r>
              <a:rPr lang="nb-NO" sz="1800" dirty="0" err="1" smtClean="0"/>
              <a:t>between</a:t>
            </a:r>
            <a:r>
              <a:rPr lang="nb-NO" sz="1800" dirty="0" smtClean="0"/>
              <a:t> </a:t>
            </a:r>
            <a:r>
              <a:rPr lang="nb-NO" sz="1800" dirty="0" err="1" smtClean="0"/>
              <a:t>olivine</a:t>
            </a:r>
            <a:r>
              <a:rPr lang="nb-NO" sz="1800" dirty="0" smtClean="0"/>
              <a:t> and melt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58752" y="1124744"/>
            <a:ext cx="4038285" cy="6822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sz="2000" dirty="0" err="1" smtClean="0">
                <a:solidFill>
                  <a:srgbClr val="3333FF"/>
                </a:solidFill>
              </a:rPr>
              <a:t>Reaction</a:t>
            </a:r>
            <a:r>
              <a:rPr lang="nb-NO" sz="2000" dirty="0" smtClean="0">
                <a:solidFill>
                  <a:srgbClr val="3333FF"/>
                </a:solidFill>
              </a:rPr>
              <a:t>: </a:t>
            </a:r>
            <a:r>
              <a:rPr lang="nb-NO" sz="2000" dirty="0" err="1" smtClean="0">
                <a:solidFill>
                  <a:srgbClr val="3333FF"/>
                </a:solidFill>
              </a:rPr>
              <a:t>Ni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SiO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4</a:t>
            </a:r>
            <a:r>
              <a:rPr lang="nb-NO" sz="2000" dirty="0" smtClean="0">
                <a:solidFill>
                  <a:srgbClr val="3333FF"/>
                </a:solidFill>
              </a:rPr>
              <a:t>  ↔  </a:t>
            </a:r>
            <a:r>
              <a:rPr lang="nb-NO" sz="2000" dirty="0" err="1" smtClean="0">
                <a:solidFill>
                  <a:srgbClr val="3333FF"/>
                </a:solidFill>
              </a:rPr>
              <a:t>Ni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SiO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4</a:t>
            </a:r>
            <a:endParaRPr lang="nb-NO" sz="2000" baseline="-25000" dirty="0" smtClean="0">
              <a:solidFill>
                <a:srgbClr val="3333FF"/>
              </a:solidFill>
            </a:endParaRPr>
          </a:p>
          <a:p>
            <a:pPr>
              <a:lnSpc>
                <a:spcPts val="2300"/>
              </a:lnSpc>
            </a:pPr>
            <a:r>
              <a:rPr lang="nb-NO" sz="2400" dirty="0" smtClean="0"/>
              <a:t>	    </a:t>
            </a:r>
            <a:r>
              <a:rPr lang="nb-NO" sz="1800" dirty="0" smtClean="0"/>
              <a:t>melt	          olivine</a:t>
            </a:r>
            <a:endParaRPr lang="nb-NO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89632" y="1965289"/>
            <a:ext cx="4931158" cy="425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At </a:t>
            </a:r>
            <a:r>
              <a:rPr lang="nb-NO" sz="1800" dirty="0" err="1" smtClean="0">
                <a:solidFill>
                  <a:srgbClr val="3333FF"/>
                </a:solidFill>
              </a:rPr>
              <a:t>equilibrium</a:t>
            </a:r>
            <a:r>
              <a:rPr lang="nb-NO" sz="1800" dirty="0" smtClean="0">
                <a:solidFill>
                  <a:srgbClr val="3333FF"/>
                </a:solidFill>
              </a:rPr>
              <a:t>: </a:t>
            </a:r>
            <a:r>
              <a:rPr lang="nb-NO" sz="1800" b="1" dirty="0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1800" b="1" dirty="0" smtClean="0">
                <a:solidFill>
                  <a:srgbClr val="3333FF"/>
                </a:solidFill>
              </a:rPr>
              <a:t>G</a:t>
            </a:r>
            <a:r>
              <a:rPr lang="nb-NO" sz="1800" dirty="0" smtClean="0">
                <a:solidFill>
                  <a:srgbClr val="3333FF"/>
                </a:solidFill>
              </a:rPr>
              <a:t>  =  </a:t>
            </a:r>
            <a:r>
              <a:rPr lang="nb-NO" sz="1800" b="1" dirty="0" err="1" smtClean="0">
                <a:solidFill>
                  <a:srgbClr val="3333FF"/>
                </a:solidFill>
                <a:latin typeface="Symbol" pitchFamily="18" charset="2"/>
              </a:rPr>
              <a:t>m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Ni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2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SiO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4</a:t>
            </a:r>
            <a:r>
              <a:rPr lang="nb-NO" sz="1800" baseline="30000" dirty="0" err="1" smtClean="0">
                <a:solidFill>
                  <a:srgbClr val="3333FF"/>
                </a:solidFill>
              </a:rPr>
              <a:t>ol</a:t>
            </a:r>
            <a:r>
              <a:rPr lang="nb-NO" sz="1800" dirty="0" smtClean="0">
                <a:solidFill>
                  <a:srgbClr val="3333FF"/>
                </a:solidFill>
              </a:rPr>
              <a:t>  –  </a:t>
            </a:r>
            <a:r>
              <a:rPr lang="nb-NO" sz="1800" b="1" dirty="0" err="1" smtClean="0">
                <a:solidFill>
                  <a:srgbClr val="3333FF"/>
                </a:solidFill>
                <a:latin typeface="Symbol" pitchFamily="18" charset="2"/>
              </a:rPr>
              <a:t>m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Ni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2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SiO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4</a:t>
            </a:r>
            <a:r>
              <a:rPr lang="nb-NO" sz="1800" baseline="30000" dirty="0" err="1" smtClean="0">
                <a:solidFill>
                  <a:srgbClr val="3333FF"/>
                </a:solidFill>
              </a:rPr>
              <a:t>melt</a:t>
            </a:r>
            <a:r>
              <a:rPr lang="nb-NO" sz="1800" dirty="0" smtClean="0">
                <a:solidFill>
                  <a:srgbClr val="3333FF"/>
                </a:solidFill>
              </a:rPr>
              <a:t>  =  </a:t>
            </a:r>
            <a:r>
              <a:rPr lang="nb-NO" sz="1800" b="1" dirty="0" smtClean="0">
                <a:solidFill>
                  <a:srgbClr val="3333FF"/>
                </a:solidFill>
              </a:rPr>
              <a:t>0</a:t>
            </a:r>
            <a:endParaRPr lang="nb-NO" sz="1800" b="1" baseline="-25000" dirty="0" smtClean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5830" y="2391047"/>
            <a:ext cx="5866542" cy="425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1800" b="1" dirty="0" err="1" smtClean="0">
                <a:solidFill>
                  <a:srgbClr val="3333FF"/>
                </a:solidFill>
                <a:latin typeface="Symbol" pitchFamily="18" charset="2"/>
              </a:rPr>
              <a:t>m</a:t>
            </a:r>
            <a:r>
              <a:rPr lang="nb-NO" sz="1800" b="1" baseline="-25000" dirty="0" err="1" smtClean="0">
                <a:solidFill>
                  <a:srgbClr val="3333FF"/>
                </a:solidFill>
              </a:rPr>
              <a:t>0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Ni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2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SiO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4</a:t>
            </a:r>
            <a:r>
              <a:rPr lang="nb-NO" sz="1800" baseline="30000" dirty="0" err="1" smtClean="0">
                <a:solidFill>
                  <a:srgbClr val="3333FF"/>
                </a:solidFill>
              </a:rPr>
              <a:t>ol</a:t>
            </a:r>
            <a:r>
              <a:rPr lang="nb-NO" sz="1800" dirty="0" smtClean="0">
                <a:solidFill>
                  <a:srgbClr val="3333FF"/>
                </a:solidFill>
              </a:rPr>
              <a:t>  + </a:t>
            </a:r>
            <a:r>
              <a:rPr lang="nb-NO" sz="1800" dirty="0" err="1" smtClean="0">
                <a:solidFill>
                  <a:srgbClr val="3333FF"/>
                </a:solidFill>
              </a:rPr>
              <a:t>RT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ln</a:t>
            </a:r>
            <a:r>
              <a:rPr lang="nb-NO" sz="1800" b="1" dirty="0" err="1" smtClean="0">
                <a:solidFill>
                  <a:srgbClr val="3333FF"/>
                </a:solidFill>
              </a:rPr>
              <a:t>a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Ni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2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SiO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4</a:t>
            </a:r>
            <a:r>
              <a:rPr lang="nb-NO" sz="1800" baseline="30000" dirty="0" err="1" smtClean="0">
                <a:solidFill>
                  <a:srgbClr val="3333FF"/>
                </a:solidFill>
              </a:rPr>
              <a:t>ol</a:t>
            </a:r>
            <a:r>
              <a:rPr lang="nb-NO" sz="1800" dirty="0" smtClean="0">
                <a:solidFill>
                  <a:srgbClr val="3333FF"/>
                </a:solidFill>
              </a:rPr>
              <a:t>   =   </a:t>
            </a:r>
            <a:r>
              <a:rPr lang="nb-NO" sz="1800" b="1" dirty="0" err="1" smtClean="0">
                <a:solidFill>
                  <a:srgbClr val="3333FF"/>
                </a:solidFill>
                <a:latin typeface="Symbol" pitchFamily="18" charset="2"/>
              </a:rPr>
              <a:t>m</a:t>
            </a:r>
            <a:r>
              <a:rPr lang="nb-NO" sz="1800" b="1" baseline="-25000" dirty="0" err="1" smtClean="0">
                <a:solidFill>
                  <a:srgbClr val="3333FF"/>
                </a:solidFill>
              </a:rPr>
              <a:t>0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Ni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2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SiO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4</a:t>
            </a:r>
            <a:r>
              <a:rPr lang="nb-NO" sz="1800" baseline="30000" dirty="0" err="1" smtClean="0">
                <a:solidFill>
                  <a:srgbClr val="3333FF"/>
                </a:solidFill>
              </a:rPr>
              <a:t>melt</a:t>
            </a:r>
            <a:r>
              <a:rPr lang="nb-NO" sz="1800" dirty="0" smtClean="0">
                <a:solidFill>
                  <a:srgbClr val="3333FF"/>
                </a:solidFill>
              </a:rPr>
              <a:t> + </a:t>
            </a:r>
            <a:r>
              <a:rPr lang="nb-NO" sz="1800" dirty="0" err="1" smtClean="0">
                <a:solidFill>
                  <a:srgbClr val="3333FF"/>
                </a:solidFill>
              </a:rPr>
              <a:t>RT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ln</a:t>
            </a:r>
            <a:r>
              <a:rPr lang="nb-NO" sz="1800" b="1" dirty="0" err="1" smtClean="0">
                <a:solidFill>
                  <a:srgbClr val="3333FF"/>
                </a:solidFill>
              </a:rPr>
              <a:t>a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Ni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2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SiO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4</a:t>
            </a:r>
            <a:r>
              <a:rPr lang="nb-NO" sz="1800" baseline="30000" dirty="0" err="1" smtClean="0">
                <a:solidFill>
                  <a:srgbClr val="3333FF"/>
                </a:solidFill>
              </a:rPr>
              <a:t>melt</a:t>
            </a:r>
            <a:endParaRPr lang="nb-NO" sz="1800" baseline="-25000" dirty="0" smtClean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3948" y="3429000"/>
            <a:ext cx="5714641" cy="425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1800" b="1" dirty="0" err="1" smtClean="0">
                <a:solidFill>
                  <a:srgbClr val="3333FF"/>
                </a:solidFill>
                <a:latin typeface="Symbol" pitchFamily="18" charset="2"/>
              </a:rPr>
              <a:t>m</a:t>
            </a:r>
            <a:r>
              <a:rPr lang="nb-NO" sz="1800" b="1" baseline="-25000" dirty="0" err="1" smtClean="0">
                <a:solidFill>
                  <a:srgbClr val="3333FF"/>
                </a:solidFill>
              </a:rPr>
              <a:t>0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Ni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2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SiO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4</a:t>
            </a:r>
            <a:r>
              <a:rPr lang="nb-NO" sz="1800" baseline="30000" dirty="0" err="1" smtClean="0">
                <a:solidFill>
                  <a:srgbClr val="3333FF"/>
                </a:solidFill>
              </a:rPr>
              <a:t>ol</a:t>
            </a:r>
            <a:r>
              <a:rPr lang="nb-NO" sz="1800" dirty="0" smtClean="0">
                <a:solidFill>
                  <a:srgbClr val="3333FF"/>
                </a:solidFill>
              </a:rPr>
              <a:t>  – </a:t>
            </a:r>
            <a:r>
              <a:rPr lang="nb-NO" sz="1800" b="1" dirty="0" err="1" smtClean="0">
                <a:solidFill>
                  <a:srgbClr val="3333FF"/>
                </a:solidFill>
                <a:latin typeface="Symbol" pitchFamily="18" charset="2"/>
              </a:rPr>
              <a:t>m</a:t>
            </a:r>
            <a:r>
              <a:rPr lang="nb-NO" sz="1800" b="1" baseline="-25000" dirty="0" err="1" smtClean="0">
                <a:solidFill>
                  <a:srgbClr val="3333FF"/>
                </a:solidFill>
              </a:rPr>
              <a:t>0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Ni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2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SiO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4</a:t>
            </a:r>
            <a:r>
              <a:rPr lang="nb-NO" sz="1800" baseline="30000" dirty="0" err="1" smtClean="0">
                <a:solidFill>
                  <a:srgbClr val="3333FF"/>
                </a:solidFill>
              </a:rPr>
              <a:t>melt</a:t>
            </a:r>
            <a:r>
              <a:rPr lang="nb-NO" sz="1800" dirty="0" smtClean="0">
                <a:solidFill>
                  <a:srgbClr val="3333FF"/>
                </a:solidFill>
              </a:rPr>
              <a:t>   =   – </a:t>
            </a:r>
            <a:r>
              <a:rPr lang="nb-NO" sz="1800" dirty="0" err="1" smtClean="0">
                <a:solidFill>
                  <a:srgbClr val="3333FF"/>
                </a:solidFill>
              </a:rPr>
              <a:t>RT</a:t>
            </a:r>
            <a:r>
              <a:rPr lang="nb-NO" sz="1800" dirty="0" smtClean="0">
                <a:solidFill>
                  <a:srgbClr val="3333FF"/>
                </a:solidFill>
              </a:rPr>
              <a:t> ln (</a:t>
            </a:r>
            <a:r>
              <a:rPr lang="nb-NO" sz="1800" b="1" dirty="0" err="1" smtClean="0">
                <a:solidFill>
                  <a:srgbClr val="3333FF"/>
                </a:solidFill>
              </a:rPr>
              <a:t>a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Ni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2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SiO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4</a:t>
            </a:r>
            <a:r>
              <a:rPr lang="nb-NO" sz="1800" baseline="30000" dirty="0" err="1" smtClean="0">
                <a:solidFill>
                  <a:srgbClr val="3333FF"/>
                </a:solidFill>
              </a:rPr>
              <a:t>ol</a:t>
            </a:r>
            <a:r>
              <a:rPr lang="nb-NO" sz="1800" dirty="0" smtClean="0">
                <a:solidFill>
                  <a:srgbClr val="3333FF"/>
                </a:solidFill>
              </a:rPr>
              <a:t>  / </a:t>
            </a:r>
            <a:r>
              <a:rPr lang="nb-NO" sz="1800" b="1" dirty="0" err="1" smtClean="0">
                <a:solidFill>
                  <a:srgbClr val="3333FF"/>
                </a:solidFill>
              </a:rPr>
              <a:t>a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Ni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2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SiO</a:t>
            </a:r>
            <a:r>
              <a:rPr lang="nb-NO" sz="1800" baseline="-48000" dirty="0" err="1" smtClean="0">
                <a:solidFill>
                  <a:srgbClr val="3333FF"/>
                </a:solidFill>
              </a:rPr>
              <a:t>4</a:t>
            </a:r>
            <a:r>
              <a:rPr lang="nb-NO" sz="1800" baseline="30000" dirty="0" err="1" smtClean="0">
                <a:solidFill>
                  <a:srgbClr val="3333FF"/>
                </a:solidFill>
              </a:rPr>
              <a:t>melt</a:t>
            </a:r>
            <a:r>
              <a:rPr lang="nb-NO" sz="1800" dirty="0" smtClean="0">
                <a:solidFill>
                  <a:srgbClr val="3333FF"/>
                </a:solidFill>
              </a:rPr>
              <a:t>)</a:t>
            </a:r>
            <a:endParaRPr lang="nb-NO" sz="1800" baseline="-25000" dirty="0" smtClean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3296" y="3854758"/>
            <a:ext cx="2117118" cy="425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000" b="1" dirty="0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000" b="1" dirty="0" smtClean="0">
                <a:solidFill>
                  <a:srgbClr val="3333FF"/>
                </a:solidFill>
              </a:rPr>
              <a:t>G</a:t>
            </a:r>
            <a:r>
              <a:rPr lang="nb-NO" sz="2000" b="1" baseline="-25000" dirty="0" smtClean="0">
                <a:solidFill>
                  <a:srgbClr val="3333FF"/>
                </a:solidFill>
              </a:rPr>
              <a:t>0</a:t>
            </a:r>
            <a:r>
              <a:rPr lang="nb-NO" sz="2000" dirty="0" smtClean="0">
                <a:solidFill>
                  <a:srgbClr val="3333FF"/>
                </a:solidFill>
              </a:rPr>
              <a:t>   =   – RT </a:t>
            </a:r>
            <a:r>
              <a:rPr lang="nb-NO" sz="2000" dirty="0" err="1" smtClean="0">
                <a:solidFill>
                  <a:srgbClr val="3333FF"/>
                </a:solidFill>
              </a:rPr>
              <a:t>ln</a:t>
            </a:r>
            <a:r>
              <a:rPr lang="nb-NO" sz="2000" b="1" dirty="0" err="1" smtClean="0">
                <a:solidFill>
                  <a:srgbClr val="3333FF"/>
                </a:solidFill>
              </a:rPr>
              <a:t>K</a:t>
            </a:r>
            <a:endParaRPr lang="nb-NO" sz="2000" b="1" baseline="-25000" dirty="0" smtClean="0">
              <a:solidFill>
                <a:srgbClr val="3333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9632" y="4581128"/>
            <a:ext cx="6240170" cy="11695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000" dirty="0" smtClean="0"/>
              <a:t>With </a:t>
            </a:r>
            <a:r>
              <a:rPr lang="nb-NO" sz="2000" dirty="0" err="1" smtClean="0"/>
              <a:t>dilute</a:t>
            </a:r>
            <a:r>
              <a:rPr lang="nb-NO" sz="2000" dirty="0" smtClean="0"/>
              <a:t> </a:t>
            </a:r>
            <a:r>
              <a:rPr lang="nb-NO" sz="2000" dirty="0" err="1" smtClean="0"/>
              <a:t>solutions</a:t>
            </a:r>
            <a:r>
              <a:rPr lang="nb-NO" sz="2000" dirty="0" smtClean="0"/>
              <a:t> (</a:t>
            </a:r>
            <a:r>
              <a:rPr lang="nb-NO" sz="2000" b="1" dirty="0" err="1" smtClean="0"/>
              <a:t>a</a:t>
            </a:r>
            <a:r>
              <a:rPr lang="nb-NO" sz="2000" baseline="-25000" dirty="0" err="1" smtClean="0"/>
              <a:t>i</a:t>
            </a:r>
            <a:r>
              <a:rPr lang="nb-NO" sz="2000" baseline="30000" dirty="0" err="1" smtClean="0"/>
              <a:t>j</a:t>
            </a:r>
            <a:r>
              <a:rPr lang="nb-NO" sz="2000" dirty="0" smtClean="0"/>
              <a:t> = </a:t>
            </a:r>
            <a:r>
              <a:rPr lang="nb-NO" sz="2000" dirty="0" err="1" smtClean="0"/>
              <a:t>k</a:t>
            </a:r>
            <a:r>
              <a:rPr lang="nb-NO" sz="2000" b="1" dirty="0" err="1" smtClean="0"/>
              <a:t>X</a:t>
            </a:r>
            <a:r>
              <a:rPr lang="nb-NO" sz="2000" baseline="-25000" dirty="0" err="1" smtClean="0"/>
              <a:t>i</a:t>
            </a:r>
            <a:r>
              <a:rPr lang="nb-NO" sz="2000" baseline="30000" dirty="0" err="1" smtClean="0"/>
              <a:t>j</a:t>
            </a:r>
            <a:r>
              <a:rPr lang="nb-NO" sz="2000" dirty="0" smtClean="0"/>
              <a:t>):   </a:t>
            </a:r>
            <a:r>
              <a:rPr lang="nb-NO" sz="2000" b="1" dirty="0" smtClean="0"/>
              <a:t>K </a:t>
            </a:r>
            <a:r>
              <a:rPr lang="nb-NO" sz="2000" dirty="0" smtClean="0"/>
              <a:t>= </a:t>
            </a:r>
            <a:r>
              <a:rPr lang="nb-NO" sz="2000" dirty="0" err="1" smtClean="0"/>
              <a:t>k</a:t>
            </a:r>
            <a:r>
              <a:rPr lang="nb-NO" sz="2000" baseline="30000" dirty="0" err="1" smtClean="0"/>
              <a:t>ol</a:t>
            </a:r>
            <a:r>
              <a:rPr lang="nb-NO" sz="2000" b="1" dirty="0" err="1" smtClean="0"/>
              <a:t>X</a:t>
            </a:r>
            <a:r>
              <a:rPr lang="nb-NO" sz="2000" baseline="-25000" dirty="0" err="1" smtClean="0"/>
              <a:t>Ni</a:t>
            </a:r>
            <a:r>
              <a:rPr lang="nb-NO" sz="2000" baseline="30000" dirty="0" err="1" smtClean="0"/>
              <a:t>ol</a:t>
            </a:r>
            <a:r>
              <a:rPr lang="nb-NO" sz="2000" dirty="0" smtClean="0"/>
              <a:t> / </a:t>
            </a:r>
            <a:r>
              <a:rPr lang="nb-NO" sz="2000" dirty="0" err="1" smtClean="0"/>
              <a:t>k</a:t>
            </a:r>
            <a:r>
              <a:rPr lang="nb-NO" sz="2000" baseline="30000" dirty="0" err="1" smtClean="0"/>
              <a:t>melt</a:t>
            </a:r>
            <a:r>
              <a:rPr lang="nb-NO" sz="2000" b="1" dirty="0" err="1" smtClean="0"/>
              <a:t>X</a:t>
            </a:r>
            <a:r>
              <a:rPr lang="nb-NO" sz="2000" baseline="-25000" dirty="0" err="1" smtClean="0"/>
              <a:t>Ni</a:t>
            </a:r>
            <a:r>
              <a:rPr lang="nb-NO" sz="2000" baseline="30000" dirty="0" err="1" smtClean="0"/>
              <a:t>melt</a:t>
            </a:r>
            <a:endParaRPr lang="nb-NO" sz="2000" baseline="30000" dirty="0" smtClean="0"/>
          </a:p>
          <a:p>
            <a:pPr>
              <a:lnSpc>
                <a:spcPts val="2800"/>
              </a:lnSpc>
            </a:pPr>
            <a:r>
              <a:rPr lang="nb-NO" sz="2000" baseline="30000" dirty="0" smtClean="0"/>
              <a:t>			</a:t>
            </a:r>
            <a:r>
              <a:rPr lang="nb-NO" sz="2000" baseline="30000" dirty="0"/>
              <a:t> </a:t>
            </a:r>
            <a:r>
              <a:rPr lang="nb-NO" sz="2000" dirty="0" smtClean="0"/>
              <a:t>               </a:t>
            </a:r>
            <a:r>
              <a:rPr lang="nb-NO" sz="2000" baseline="30000" dirty="0" smtClean="0"/>
              <a:t> </a:t>
            </a:r>
            <a:r>
              <a:rPr lang="nb-NO" sz="2000" dirty="0" smtClean="0"/>
              <a:t>=  k (</a:t>
            </a:r>
            <a:r>
              <a:rPr lang="nb-NO" sz="2000" b="1" dirty="0" err="1" smtClean="0"/>
              <a:t>C</a:t>
            </a:r>
            <a:r>
              <a:rPr lang="nb-NO" sz="2000" baseline="-25000" dirty="0" err="1" smtClean="0"/>
              <a:t>Ni</a:t>
            </a:r>
            <a:r>
              <a:rPr lang="nb-NO" sz="2000" baseline="30000" dirty="0" err="1" smtClean="0"/>
              <a:t>ol</a:t>
            </a:r>
            <a:r>
              <a:rPr lang="nb-NO" sz="2000" dirty="0" smtClean="0"/>
              <a:t> / </a:t>
            </a:r>
            <a:r>
              <a:rPr lang="nb-NO" sz="2000" b="1" dirty="0" err="1" smtClean="0"/>
              <a:t>C</a:t>
            </a:r>
            <a:r>
              <a:rPr lang="nb-NO" sz="2000" baseline="-25000" dirty="0" err="1" smtClean="0"/>
              <a:t>Ni</a:t>
            </a:r>
            <a:r>
              <a:rPr lang="nb-NO" sz="2000" baseline="30000" dirty="0" err="1" smtClean="0"/>
              <a:t>melt</a:t>
            </a:r>
            <a:endParaRPr lang="nb-NO" sz="2000" dirty="0"/>
          </a:p>
          <a:p>
            <a:pPr>
              <a:lnSpc>
                <a:spcPts val="2800"/>
              </a:lnSpc>
            </a:pPr>
            <a:r>
              <a:rPr lang="nb-NO" sz="2000" dirty="0" smtClean="0"/>
              <a:t>                    Or just for </a:t>
            </a:r>
            <a:r>
              <a:rPr lang="nb-NO" sz="2000" dirty="0" err="1" smtClean="0"/>
              <a:t>simplicity</a:t>
            </a:r>
            <a:r>
              <a:rPr lang="nb-NO" sz="2000" dirty="0" smtClean="0"/>
              <a:t>: </a:t>
            </a:r>
            <a:r>
              <a:rPr lang="nb-NO" sz="2000" b="1" dirty="0" smtClean="0"/>
              <a:t>K</a:t>
            </a:r>
            <a:r>
              <a:rPr lang="nb-NO" sz="2000" dirty="0" smtClean="0"/>
              <a:t> =  k (</a:t>
            </a:r>
            <a:r>
              <a:rPr lang="nb-NO" sz="2000" dirty="0" err="1" smtClean="0"/>
              <a:t>Ni</a:t>
            </a:r>
            <a:r>
              <a:rPr lang="nb-NO" sz="2000" baseline="30000" dirty="0" err="1" smtClean="0"/>
              <a:t>ol</a:t>
            </a:r>
            <a:r>
              <a:rPr lang="nb-NO" sz="2000" dirty="0" smtClean="0"/>
              <a:t> / </a:t>
            </a:r>
            <a:r>
              <a:rPr lang="nb-NO" sz="2000" dirty="0" err="1" smtClean="0"/>
              <a:t>Ni</a:t>
            </a:r>
            <a:r>
              <a:rPr lang="nb-NO" sz="2000" baseline="30000" dirty="0" err="1" smtClean="0"/>
              <a:t>melt</a:t>
            </a:r>
            <a:r>
              <a:rPr lang="nb-NO" sz="2000" dirty="0" smtClean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859" y="5970488"/>
            <a:ext cx="7726987" cy="5227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nb-NO" sz="2000" dirty="0" err="1" smtClean="0">
                <a:solidFill>
                  <a:srgbClr val="3333FF"/>
                </a:solidFill>
              </a:rPr>
              <a:t>Nernst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partitioning</a:t>
            </a:r>
            <a:r>
              <a:rPr lang="nb-NO" sz="2000" dirty="0" smtClean="0">
                <a:solidFill>
                  <a:srgbClr val="3333FF"/>
                </a:solidFill>
              </a:rPr>
              <a:t> (</a:t>
            </a:r>
            <a:r>
              <a:rPr lang="nb-NO" sz="2000" dirty="0" err="1" smtClean="0">
                <a:solidFill>
                  <a:srgbClr val="3333FF"/>
                </a:solidFill>
              </a:rPr>
              <a:t>distribution</a:t>
            </a:r>
            <a:r>
              <a:rPr lang="nb-NO" sz="2000" dirty="0" smtClean="0">
                <a:solidFill>
                  <a:srgbClr val="3333FF"/>
                </a:solidFill>
              </a:rPr>
              <a:t>) </a:t>
            </a:r>
            <a:r>
              <a:rPr lang="nb-NO" sz="2000" dirty="0" err="1" smtClean="0">
                <a:solidFill>
                  <a:srgbClr val="3333FF"/>
                </a:solidFill>
              </a:rPr>
              <a:t>coefficient</a:t>
            </a:r>
            <a:r>
              <a:rPr lang="nb-NO" sz="2000" dirty="0" smtClean="0">
                <a:solidFill>
                  <a:srgbClr val="3333FF"/>
                </a:solidFill>
              </a:rPr>
              <a:t>:  </a:t>
            </a:r>
            <a:r>
              <a:rPr lang="nb-NO" sz="2400" b="1" dirty="0" err="1" smtClean="0">
                <a:solidFill>
                  <a:srgbClr val="FF0000"/>
                </a:solidFill>
              </a:rPr>
              <a:t>D</a:t>
            </a:r>
            <a:r>
              <a:rPr lang="nb-NO" sz="2400" baseline="-25000" dirty="0" err="1" smtClean="0">
                <a:solidFill>
                  <a:srgbClr val="FF0000"/>
                </a:solidFill>
              </a:rPr>
              <a:t>Ni</a:t>
            </a:r>
            <a:r>
              <a:rPr lang="nb-NO" sz="2400" baseline="40000" dirty="0" err="1" smtClean="0">
                <a:solidFill>
                  <a:srgbClr val="FF0000"/>
                </a:solidFill>
              </a:rPr>
              <a:t>ol</a:t>
            </a:r>
            <a:r>
              <a:rPr lang="nb-NO" sz="2400" baseline="40000" dirty="0" smtClean="0">
                <a:solidFill>
                  <a:srgbClr val="FF0000"/>
                </a:solidFill>
              </a:rPr>
              <a:t>/melt</a:t>
            </a:r>
            <a:r>
              <a:rPr lang="nb-NO" sz="2400" dirty="0" smtClean="0">
                <a:solidFill>
                  <a:srgbClr val="FF0000"/>
                </a:solidFill>
              </a:rPr>
              <a:t>  = </a:t>
            </a:r>
            <a:r>
              <a:rPr lang="nb-NO" sz="2400" b="1" dirty="0" err="1" smtClean="0">
                <a:solidFill>
                  <a:srgbClr val="FF0000"/>
                </a:solidFill>
              </a:rPr>
              <a:t>Ni</a:t>
            </a:r>
            <a:r>
              <a:rPr lang="nb-NO" sz="2400" baseline="40000" dirty="0" err="1" smtClean="0">
                <a:solidFill>
                  <a:srgbClr val="FF0000"/>
                </a:solidFill>
              </a:rPr>
              <a:t>ol</a:t>
            </a:r>
            <a:r>
              <a:rPr lang="nb-NO" sz="2800" dirty="0" smtClean="0">
                <a:solidFill>
                  <a:srgbClr val="FF0000"/>
                </a:solidFill>
              </a:rPr>
              <a:t> / </a:t>
            </a:r>
            <a:r>
              <a:rPr lang="nb-NO" sz="2400" b="1" dirty="0" err="1" smtClean="0">
                <a:solidFill>
                  <a:srgbClr val="FF0000"/>
                </a:solidFill>
              </a:rPr>
              <a:t>Ni</a:t>
            </a:r>
            <a:r>
              <a:rPr lang="nb-NO" sz="2400" baseline="40000" dirty="0" err="1" smtClean="0">
                <a:solidFill>
                  <a:srgbClr val="FF0000"/>
                </a:solidFill>
              </a:rPr>
              <a:t>melt</a:t>
            </a:r>
            <a:endParaRPr lang="nb-NO" sz="2400" baseline="40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9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710" y="137791"/>
            <a:ext cx="5902578" cy="400110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Progressive </a:t>
            </a:r>
            <a:r>
              <a:rPr lang="nb-NO" sz="2000" dirty="0" err="1" smtClean="0">
                <a:solidFill>
                  <a:srgbClr val="3333FF"/>
                </a:solidFill>
              </a:rPr>
              <a:t>melting</a:t>
            </a:r>
            <a:r>
              <a:rPr lang="nb-NO" sz="2000" dirty="0" smtClean="0">
                <a:solidFill>
                  <a:srgbClr val="3333FF"/>
                </a:solidFill>
              </a:rPr>
              <a:t>:  </a:t>
            </a:r>
            <a:r>
              <a:rPr lang="nb-NO" sz="2000" dirty="0" err="1" smtClean="0">
                <a:solidFill>
                  <a:srgbClr val="3333FF"/>
                </a:solidFill>
              </a:rPr>
              <a:t>disappearance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ga, </a:t>
            </a:r>
            <a:r>
              <a:rPr lang="nb-NO" sz="2000" dirty="0" err="1" smtClean="0">
                <a:solidFill>
                  <a:srgbClr val="3333FF"/>
                </a:solidFill>
              </a:rPr>
              <a:t>cpx</a:t>
            </a:r>
            <a:r>
              <a:rPr lang="nb-NO" sz="2000" dirty="0" smtClean="0">
                <a:solidFill>
                  <a:srgbClr val="3333FF"/>
                </a:solidFill>
              </a:rPr>
              <a:t> and </a:t>
            </a:r>
            <a:r>
              <a:rPr lang="nb-NO" sz="2000" dirty="0" err="1" smtClean="0">
                <a:solidFill>
                  <a:srgbClr val="3333FF"/>
                </a:solidFill>
              </a:rPr>
              <a:t>opx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endParaRPr lang="nb-NO" sz="2000" dirty="0">
              <a:solidFill>
                <a:srgbClr val="3333FF"/>
              </a:solidFill>
            </a:endParaRP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031" y="883916"/>
            <a:ext cx="7528520" cy="563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96522" y="6391275"/>
            <a:ext cx="248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Based</a:t>
            </a:r>
            <a:r>
              <a:rPr lang="nb-NO" sz="1400" dirty="0" smtClean="0"/>
              <a:t> </a:t>
            </a:r>
            <a:r>
              <a:rPr lang="nb-NO" sz="1400" dirty="0" err="1" smtClean="0"/>
              <a:t>on</a:t>
            </a:r>
            <a:r>
              <a:rPr lang="nb-NO" sz="1400" dirty="0" smtClean="0"/>
              <a:t> </a:t>
            </a:r>
            <a:r>
              <a:rPr lang="nb-NO" sz="1400" dirty="0" err="1" smtClean="0"/>
              <a:t>Herzberg</a:t>
            </a:r>
            <a:r>
              <a:rPr lang="nb-NO" sz="1400" dirty="0" smtClean="0"/>
              <a:t> et al. (2002)</a:t>
            </a:r>
            <a:endParaRPr lang="nb-NO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935" y="508060"/>
            <a:ext cx="4504951" cy="400110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Bulk </a:t>
            </a:r>
            <a:r>
              <a:rPr lang="nb-NO" sz="2000" dirty="0" err="1" smtClean="0">
                <a:solidFill>
                  <a:srgbClr val="3333FF"/>
                </a:solidFill>
              </a:rPr>
              <a:t>partitioning</a:t>
            </a:r>
            <a:r>
              <a:rPr lang="nb-NO" sz="2000" dirty="0" smtClean="0">
                <a:solidFill>
                  <a:srgbClr val="3333FF"/>
                </a:solidFill>
              </a:rPr>
              <a:t> (</a:t>
            </a:r>
            <a:r>
              <a:rPr lang="nb-NO" sz="2000" dirty="0" err="1" smtClean="0">
                <a:solidFill>
                  <a:srgbClr val="3333FF"/>
                </a:solidFill>
              </a:rPr>
              <a:t>distribution</a:t>
            </a:r>
            <a:r>
              <a:rPr lang="nb-NO" sz="2000" dirty="0" smtClean="0">
                <a:solidFill>
                  <a:srgbClr val="3333FF"/>
                </a:solidFill>
              </a:rPr>
              <a:t>) </a:t>
            </a:r>
            <a:r>
              <a:rPr lang="nb-NO" sz="2000" dirty="0" err="1" smtClean="0">
                <a:solidFill>
                  <a:srgbClr val="3333FF"/>
                </a:solidFill>
              </a:rPr>
              <a:t>coefficient</a:t>
            </a:r>
            <a:endParaRPr lang="nb-NO" sz="2000" dirty="0" smtClean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469" y="1772816"/>
            <a:ext cx="7444667" cy="5107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nb-NO" sz="2400" b="1" dirty="0" err="1" smtClean="0">
                <a:solidFill>
                  <a:srgbClr val="FF0000"/>
                </a:solidFill>
              </a:rPr>
              <a:t>D</a:t>
            </a:r>
            <a:r>
              <a:rPr lang="nb-NO" sz="2400" baseline="30000" dirty="0" err="1" smtClean="0">
                <a:solidFill>
                  <a:srgbClr val="FF0000"/>
                </a:solidFill>
              </a:rPr>
              <a:t>bulk</a:t>
            </a:r>
            <a:r>
              <a:rPr lang="nb-NO" sz="2400" dirty="0" smtClean="0">
                <a:solidFill>
                  <a:srgbClr val="FF0000"/>
                </a:solidFill>
              </a:rPr>
              <a:t>  = </a:t>
            </a:r>
            <a:r>
              <a:rPr lang="nb-NO" sz="2400" dirty="0" err="1" smtClean="0">
                <a:solidFill>
                  <a:srgbClr val="FF0000"/>
                </a:solidFill>
              </a:rPr>
              <a:t>0.60</a:t>
            </a:r>
            <a:r>
              <a:rPr lang="nb-NO" sz="2400" baseline="2000" dirty="0" err="1" smtClean="0">
                <a:solidFill>
                  <a:srgbClr val="FF0000"/>
                </a:solidFill>
              </a:rPr>
              <a:t>*</a:t>
            </a:r>
            <a:r>
              <a:rPr lang="nb-NO" sz="2400" b="1" dirty="0" err="1" smtClean="0">
                <a:solidFill>
                  <a:srgbClr val="FF0000"/>
                </a:solidFill>
              </a:rPr>
              <a:t>D</a:t>
            </a:r>
            <a:r>
              <a:rPr lang="nb-NO" sz="2400" baseline="40000" dirty="0" err="1" smtClean="0">
                <a:solidFill>
                  <a:srgbClr val="FF0000"/>
                </a:solidFill>
              </a:rPr>
              <a:t>ol/m</a:t>
            </a:r>
            <a:r>
              <a:rPr lang="nb-NO" sz="2400" dirty="0" smtClean="0">
                <a:solidFill>
                  <a:srgbClr val="FF0000"/>
                </a:solidFill>
              </a:rPr>
              <a:t> + </a:t>
            </a:r>
            <a:r>
              <a:rPr lang="nb-NO" sz="2400" dirty="0" err="1" smtClean="0">
                <a:solidFill>
                  <a:srgbClr val="FF0000"/>
                </a:solidFill>
              </a:rPr>
              <a:t>0.25</a:t>
            </a:r>
            <a:r>
              <a:rPr lang="nb-NO" sz="2400" baseline="2000" dirty="0" err="1" smtClean="0">
                <a:solidFill>
                  <a:srgbClr val="FF0000"/>
                </a:solidFill>
              </a:rPr>
              <a:t>*</a:t>
            </a:r>
            <a:r>
              <a:rPr lang="nb-NO" sz="2400" b="1" dirty="0" err="1" smtClean="0">
                <a:solidFill>
                  <a:srgbClr val="FF0000"/>
                </a:solidFill>
              </a:rPr>
              <a:t>D</a:t>
            </a:r>
            <a:r>
              <a:rPr lang="nb-NO" sz="2400" baseline="40000" dirty="0" err="1" smtClean="0">
                <a:solidFill>
                  <a:srgbClr val="FF0000"/>
                </a:solidFill>
              </a:rPr>
              <a:t>opx/m</a:t>
            </a:r>
            <a:r>
              <a:rPr lang="nb-NO" sz="2400" dirty="0" smtClean="0">
                <a:solidFill>
                  <a:srgbClr val="FF0000"/>
                </a:solidFill>
              </a:rPr>
              <a:t> + </a:t>
            </a:r>
            <a:r>
              <a:rPr lang="nb-NO" sz="2400" dirty="0" err="1" smtClean="0">
                <a:solidFill>
                  <a:srgbClr val="FF0000"/>
                </a:solidFill>
              </a:rPr>
              <a:t>0.10</a:t>
            </a:r>
            <a:r>
              <a:rPr lang="nb-NO" sz="2400" baseline="2000" dirty="0" err="1" smtClean="0">
                <a:solidFill>
                  <a:srgbClr val="FF0000"/>
                </a:solidFill>
              </a:rPr>
              <a:t>*</a:t>
            </a:r>
            <a:r>
              <a:rPr lang="nb-NO" sz="2400" b="1" dirty="0" err="1" smtClean="0">
                <a:solidFill>
                  <a:srgbClr val="FF0000"/>
                </a:solidFill>
              </a:rPr>
              <a:t>D</a:t>
            </a:r>
            <a:r>
              <a:rPr lang="nb-NO" sz="2400" baseline="40000" dirty="0" err="1" smtClean="0">
                <a:solidFill>
                  <a:srgbClr val="FF0000"/>
                </a:solidFill>
              </a:rPr>
              <a:t>cpx/m</a:t>
            </a:r>
            <a:r>
              <a:rPr lang="nb-NO" sz="2400" dirty="0" smtClean="0">
                <a:solidFill>
                  <a:srgbClr val="FF0000"/>
                </a:solidFill>
              </a:rPr>
              <a:t> + </a:t>
            </a:r>
            <a:r>
              <a:rPr lang="nb-NO" sz="2400" dirty="0" err="1" smtClean="0">
                <a:solidFill>
                  <a:srgbClr val="FF0000"/>
                </a:solidFill>
              </a:rPr>
              <a:t>0.05</a:t>
            </a:r>
            <a:r>
              <a:rPr lang="nb-NO" sz="2400" baseline="2000" dirty="0" err="1" smtClean="0">
                <a:solidFill>
                  <a:srgbClr val="FF0000"/>
                </a:solidFill>
              </a:rPr>
              <a:t>*</a:t>
            </a:r>
            <a:r>
              <a:rPr lang="nb-NO" sz="2400" b="1" dirty="0" err="1" smtClean="0">
                <a:solidFill>
                  <a:srgbClr val="FF0000"/>
                </a:solidFill>
              </a:rPr>
              <a:t>D</a:t>
            </a:r>
            <a:r>
              <a:rPr lang="nb-NO" sz="2400" baseline="40000" dirty="0" err="1" smtClean="0">
                <a:solidFill>
                  <a:srgbClr val="FF0000"/>
                </a:solidFill>
              </a:rPr>
              <a:t>ga/m</a:t>
            </a:r>
            <a:endParaRPr lang="nb-NO" sz="2400" baseline="400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333" y="980728"/>
            <a:ext cx="5218095" cy="6850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err="1" smtClean="0"/>
              <a:t>Example</a:t>
            </a:r>
            <a:r>
              <a:rPr lang="nb-NO" sz="1800" dirty="0" smtClean="0"/>
              <a:t>: </a:t>
            </a:r>
            <a:r>
              <a:rPr lang="nb-NO" sz="1800" b="1" dirty="0" err="1" smtClean="0"/>
              <a:t>Incipient</a:t>
            </a:r>
            <a:r>
              <a:rPr lang="nb-NO" sz="1800" dirty="0" smtClean="0"/>
              <a:t> melting </a:t>
            </a:r>
            <a:r>
              <a:rPr lang="nb-NO" sz="1800" dirty="0" err="1" smtClean="0"/>
              <a:t>of</a:t>
            </a:r>
            <a:r>
              <a:rPr lang="nb-NO" sz="1800" dirty="0" smtClean="0"/>
              <a:t> a garnet </a:t>
            </a:r>
            <a:r>
              <a:rPr lang="nb-NO" sz="1800" dirty="0" err="1" smtClean="0"/>
              <a:t>lherzolite</a:t>
            </a:r>
            <a:r>
              <a:rPr lang="nb-NO" sz="1800" dirty="0" smtClean="0"/>
              <a:t> </a:t>
            </a:r>
            <a:r>
              <a:rPr lang="nb-NO" sz="1800" dirty="0" err="1" smtClean="0"/>
              <a:t>with</a:t>
            </a:r>
            <a:endParaRPr lang="nb-NO" sz="1800" dirty="0" smtClean="0"/>
          </a:p>
          <a:p>
            <a:pPr>
              <a:lnSpc>
                <a:spcPts val="2400"/>
              </a:lnSpc>
            </a:pPr>
            <a:r>
              <a:rPr lang="nb-NO" sz="1800" dirty="0" smtClean="0"/>
              <a:t>                 60% ol, 25% </a:t>
            </a:r>
            <a:r>
              <a:rPr lang="nb-NO" sz="1800" dirty="0" err="1" smtClean="0"/>
              <a:t>opx</a:t>
            </a:r>
            <a:r>
              <a:rPr lang="nb-NO" sz="1800" dirty="0" smtClean="0"/>
              <a:t>, 10% </a:t>
            </a:r>
            <a:r>
              <a:rPr lang="nb-NO" sz="1800" dirty="0" err="1" smtClean="0"/>
              <a:t>cpx</a:t>
            </a:r>
            <a:r>
              <a:rPr lang="nb-NO" sz="1800" dirty="0" smtClean="0"/>
              <a:t> and 5% ga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935" y="4509120"/>
            <a:ext cx="74446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nb-NO" sz="2400" b="1" dirty="0" err="1" smtClean="0">
                <a:solidFill>
                  <a:srgbClr val="FF0000"/>
                </a:solidFill>
              </a:rPr>
              <a:t>D</a:t>
            </a:r>
            <a:r>
              <a:rPr lang="nb-NO" sz="2400" baseline="30000" dirty="0" err="1" smtClean="0">
                <a:solidFill>
                  <a:srgbClr val="FF0000"/>
                </a:solidFill>
              </a:rPr>
              <a:t>bulk</a:t>
            </a:r>
            <a:r>
              <a:rPr lang="nb-NO" sz="2400" dirty="0" smtClean="0">
                <a:solidFill>
                  <a:srgbClr val="FF0000"/>
                </a:solidFill>
              </a:rPr>
              <a:t>  = 0.68</a:t>
            </a:r>
            <a:r>
              <a:rPr lang="nb-NO" sz="2400" baseline="2000" dirty="0" smtClean="0">
                <a:solidFill>
                  <a:srgbClr val="FF0000"/>
                </a:solidFill>
              </a:rPr>
              <a:t>*</a:t>
            </a:r>
            <a:r>
              <a:rPr lang="nb-NO" sz="2400" b="1" dirty="0" err="1" smtClean="0">
                <a:solidFill>
                  <a:srgbClr val="FF0000"/>
                </a:solidFill>
              </a:rPr>
              <a:t>D</a:t>
            </a:r>
            <a:r>
              <a:rPr lang="nb-NO" sz="2400" baseline="40000" dirty="0" err="1" smtClean="0">
                <a:solidFill>
                  <a:srgbClr val="FF0000"/>
                </a:solidFill>
              </a:rPr>
              <a:t>ol</a:t>
            </a:r>
            <a:r>
              <a:rPr lang="nb-NO" sz="2400" baseline="40000" dirty="0" smtClean="0">
                <a:solidFill>
                  <a:srgbClr val="FF0000"/>
                </a:solidFill>
              </a:rPr>
              <a:t>/m</a:t>
            </a:r>
            <a:r>
              <a:rPr lang="nb-NO" sz="2400" dirty="0" smtClean="0">
                <a:solidFill>
                  <a:srgbClr val="FF0000"/>
                </a:solidFill>
              </a:rPr>
              <a:t> + 0.27</a:t>
            </a:r>
            <a:r>
              <a:rPr lang="nb-NO" sz="2400" baseline="2000" dirty="0" smtClean="0">
                <a:solidFill>
                  <a:srgbClr val="FF0000"/>
                </a:solidFill>
              </a:rPr>
              <a:t>*</a:t>
            </a:r>
            <a:r>
              <a:rPr lang="nb-NO" sz="2400" b="1" dirty="0" err="1" smtClean="0">
                <a:solidFill>
                  <a:srgbClr val="FF0000"/>
                </a:solidFill>
              </a:rPr>
              <a:t>D</a:t>
            </a:r>
            <a:r>
              <a:rPr lang="nb-NO" sz="2400" baseline="40000" dirty="0" err="1" smtClean="0">
                <a:solidFill>
                  <a:srgbClr val="FF0000"/>
                </a:solidFill>
              </a:rPr>
              <a:t>opx</a:t>
            </a:r>
            <a:r>
              <a:rPr lang="nb-NO" sz="2400" baseline="40000" dirty="0" smtClean="0">
                <a:solidFill>
                  <a:srgbClr val="FF0000"/>
                </a:solidFill>
              </a:rPr>
              <a:t>/m</a:t>
            </a:r>
            <a:r>
              <a:rPr lang="nb-NO" sz="2400" dirty="0" smtClean="0">
                <a:solidFill>
                  <a:srgbClr val="FF0000"/>
                </a:solidFill>
              </a:rPr>
              <a:t> + 0.03</a:t>
            </a:r>
            <a:r>
              <a:rPr lang="nb-NO" sz="2400" baseline="2000" dirty="0" smtClean="0">
                <a:solidFill>
                  <a:srgbClr val="FF0000"/>
                </a:solidFill>
              </a:rPr>
              <a:t>*</a:t>
            </a:r>
            <a:r>
              <a:rPr lang="nb-NO" sz="2400" b="1" dirty="0" err="1" smtClean="0">
                <a:solidFill>
                  <a:srgbClr val="FF0000"/>
                </a:solidFill>
              </a:rPr>
              <a:t>D</a:t>
            </a:r>
            <a:r>
              <a:rPr lang="nb-NO" sz="2400" baseline="40000" dirty="0" err="1" smtClean="0">
                <a:solidFill>
                  <a:srgbClr val="FF0000"/>
                </a:solidFill>
              </a:rPr>
              <a:t>cpx</a:t>
            </a:r>
            <a:r>
              <a:rPr lang="nb-NO" sz="2400" baseline="40000" dirty="0" smtClean="0">
                <a:solidFill>
                  <a:srgbClr val="FF0000"/>
                </a:solidFill>
              </a:rPr>
              <a:t>/m</a:t>
            </a:r>
            <a:r>
              <a:rPr lang="nb-NO" sz="2400" dirty="0" smtClean="0">
                <a:solidFill>
                  <a:srgbClr val="FF0000"/>
                </a:solidFill>
              </a:rPr>
              <a:t> + 0.02</a:t>
            </a:r>
            <a:r>
              <a:rPr lang="nb-NO" sz="2400" baseline="2000" dirty="0" smtClean="0">
                <a:solidFill>
                  <a:srgbClr val="FF0000"/>
                </a:solidFill>
              </a:rPr>
              <a:t>*</a:t>
            </a:r>
            <a:r>
              <a:rPr lang="nb-NO" sz="2400" b="1" dirty="0" err="1" smtClean="0">
                <a:solidFill>
                  <a:srgbClr val="FF0000"/>
                </a:solidFill>
              </a:rPr>
              <a:t>D</a:t>
            </a:r>
            <a:r>
              <a:rPr lang="nb-NO" sz="2400" baseline="40000" dirty="0" err="1" smtClean="0">
                <a:solidFill>
                  <a:srgbClr val="FF0000"/>
                </a:solidFill>
              </a:rPr>
              <a:t>ga</a:t>
            </a:r>
            <a:r>
              <a:rPr lang="nb-NO" sz="2400" baseline="40000" dirty="0" smtClean="0">
                <a:solidFill>
                  <a:srgbClr val="FF0000"/>
                </a:solidFill>
              </a:rPr>
              <a:t>/m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935" y="2916188"/>
            <a:ext cx="8382423" cy="15286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000" dirty="0" err="1" smtClean="0"/>
              <a:t>Assuming</a:t>
            </a:r>
            <a:r>
              <a:rPr lang="nb-NO" sz="2000" dirty="0" smtClean="0"/>
              <a:t> </a:t>
            </a:r>
            <a:r>
              <a:rPr lang="nb-NO" sz="2000" dirty="0" err="1" smtClean="0"/>
              <a:t>that</a:t>
            </a:r>
            <a:r>
              <a:rPr lang="nb-NO" sz="2000" dirty="0" smtClean="0"/>
              <a:t> melting </a:t>
            </a:r>
            <a:r>
              <a:rPr lang="nb-NO" sz="2000" dirty="0" err="1" smtClean="0"/>
              <a:t>consumes</a:t>
            </a:r>
            <a:r>
              <a:rPr lang="nb-NO" sz="2000" dirty="0" smtClean="0"/>
              <a:t> </a:t>
            </a:r>
            <a:r>
              <a:rPr lang="nb-NO" sz="2000" dirty="0" err="1" smtClean="0"/>
              <a:t>preferentially</a:t>
            </a:r>
            <a:r>
              <a:rPr lang="nb-NO" sz="2000" dirty="0" smtClean="0"/>
              <a:t> </a:t>
            </a:r>
            <a:r>
              <a:rPr lang="nb-NO" sz="2000" dirty="0" err="1" smtClean="0"/>
              <a:t>cpx</a:t>
            </a:r>
            <a:r>
              <a:rPr lang="nb-NO" sz="2000" dirty="0" smtClean="0"/>
              <a:t> and ga, and </a:t>
            </a:r>
            <a:r>
              <a:rPr lang="nb-NO" sz="2000" dirty="0" err="1" smtClean="0"/>
              <a:t>that</a:t>
            </a:r>
            <a:r>
              <a:rPr lang="nb-NO" sz="2000" dirty="0"/>
              <a:t> </a:t>
            </a:r>
            <a:r>
              <a:rPr lang="nb-NO" sz="2000" dirty="0" err="1" smtClean="0"/>
              <a:t>about</a:t>
            </a:r>
            <a:r>
              <a:rPr lang="nb-NO" sz="2000" dirty="0" smtClean="0"/>
              <a:t> 15 %</a:t>
            </a:r>
          </a:p>
          <a:p>
            <a:pPr>
              <a:lnSpc>
                <a:spcPts val="2800"/>
              </a:lnSpc>
            </a:pPr>
            <a:r>
              <a:rPr lang="nb-NO" sz="2000" dirty="0" smtClean="0"/>
              <a:t>melting has </a:t>
            </a:r>
            <a:r>
              <a:rPr lang="nb-NO" sz="2000" dirty="0" err="1" smtClean="0"/>
              <a:t>changed</a:t>
            </a:r>
            <a:r>
              <a:rPr lang="nb-NO" sz="2000" dirty="0" smtClean="0"/>
              <a:t> </a:t>
            </a:r>
            <a:r>
              <a:rPr lang="nb-NO" sz="2000" dirty="0" err="1" smtClean="0"/>
              <a:t>the</a:t>
            </a:r>
            <a:r>
              <a:rPr lang="nb-NO" sz="2000" dirty="0" smtClean="0"/>
              <a:t> residual mineral mode to:</a:t>
            </a:r>
          </a:p>
          <a:p>
            <a:pPr>
              <a:lnSpc>
                <a:spcPts val="2800"/>
              </a:lnSpc>
            </a:pPr>
            <a:r>
              <a:rPr lang="nb-NO" sz="2000" dirty="0" smtClean="0"/>
              <a:t>         </a:t>
            </a:r>
            <a:r>
              <a:rPr lang="nb-NO" sz="2000" b="1" dirty="0" smtClean="0"/>
              <a:t>68% ol, 27% </a:t>
            </a:r>
            <a:r>
              <a:rPr lang="nb-NO" sz="2000" b="1" dirty="0" err="1" smtClean="0"/>
              <a:t>opx</a:t>
            </a:r>
            <a:r>
              <a:rPr lang="nb-NO" sz="2000" b="1" dirty="0" smtClean="0"/>
              <a:t>, 3% </a:t>
            </a:r>
            <a:r>
              <a:rPr lang="nb-NO" sz="2000" b="1" dirty="0" err="1" smtClean="0"/>
              <a:t>cpx</a:t>
            </a:r>
            <a:r>
              <a:rPr lang="nb-NO" sz="2000" b="1" dirty="0" smtClean="0"/>
              <a:t> and 2% ga</a:t>
            </a:r>
            <a:r>
              <a:rPr lang="nb-NO" sz="2000" dirty="0" smtClean="0"/>
              <a:t>,</a:t>
            </a:r>
          </a:p>
          <a:p>
            <a:pPr>
              <a:lnSpc>
                <a:spcPts val="2800"/>
              </a:lnSpc>
            </a:pPr>
            <a:r>
              <a:rPr lang="nb-NO" sz="2000" dirty="0" err="1" smtClean="0"/>
              <a:t>the</a:t>
            </a:r>
            <a:r>
              <a:rPr lang="nb-NO" sz="2000" dirty="0" smtClean="0"/>
              <a:t> bulk </a:t>
            </a:r>
            <a:r>
              <a:rPr lang="nb-NO" sz="2000" dirty="0" err="1" smtClean="0"/>
              <a:t>distribution</a:t>
            </a:r>
            <a:r>
              <a:rPr lang="nb-NO" sz="2000" dirty="0" smtClean="0"/>
              <a:t> </a:t>
            </a:r>
            <a:r>
              <a:rPr lang="nb-NO" sz="2000" dirty="0" err="1" smtClean="0"/>
              <a:t>coefficient</a:t>
            </a:r>
            <a:r>
              <a:rPr lang="nb-NO" sz="2000" dirty="0" smtClean="0"/>
              <a:t> for </a:t>
            </a:r>
            <a:r>
              <a:rPr lang="nb-NO" sz="2000" dirty="0" err="1" smtClean="0"/>
              <a:t>further</a:t>
            </a:r>
            <a:r>
              <a:rPr lang="nb-NO" sz="2000" dirty="0" smtClean="0"/>
              <a:t> </a:t>
            </a:r>
            <a:r>
              <a:rPr lang="nb-NO" sz="2000" dirty="0" err="1" smtClean="0"/>
              <a:t>melting</a:t>
            </a:r>
            <a:r>
              <a:rPr lang="nb-NO" sz="2000" dirty="0" smtClean="0"/>
              <a:t> </a:t>
            </a:r>
            <a:r>
              <a:rPr lang="nb-NO" sz="2000" dirty="0" err="1" smtClean="0"/>
              <a:t>would</a:t>
            </a:r>
            <a:r>
              <a:rPr lang="nb-NO" sz="2000" dirty="0" smtClean="0"/>
              <a:t> be: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935" y="5589240"/>
            <a:ext cx="8529899" cy="11695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1800" dirty="0" err="1" smtClean="0">
                <a:solidFill>
                  <a:srgbClr val="3333FF"/>
                </a:solidFill>
              </a:rPr>
              <a:t>Although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D</a:t>
            </a:r>
            <a:r>
              <a:rPr lang="nb-NO" sz="1800" b="1" baseline="30000" dirty="0" err="1" smtClean="0">
                <a:solidFill>
                  <a:srgbClr val="3333FF"/>
                </a:solidFill>
              </a:rPr>
              <a:t>bulk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will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actually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change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continuously</a:t>
            </a:r>
            <a:r>
              <a:rPr lang="nb-NO" sz="1800" dirty="0" smtClean="0">
                <a:solidFill>
                  <a:srgbClr val="3333FF"/>
                </a:solidFill>
              </a:rPr>
              <a:t> during progressive melting, simple trace</a:t>
            </a:r>
          </a:p>
          <a:p>
            <a:pPr>
              <a:lnSpc>
                <a:spcPts val="28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element </a:t>
            </a:r>
            <a:r>
              <a:rPr lang="nb-NO" sz="1800" dirty="0" err="1" smtClean="0">
                <a:solidFill>
                  <a:srgbClr val="3333FF"/>
                </a:solidFill>
              </a:rPr>
              <a:t>modelling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often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assumes</a:t>
            </a:r>
            <a:r>
              <a:rPr lang="nb-NO" sz="1800" dirty="0" smtClean="0">
                <a:solidFill>
                  <a:srgbClr val="3333FF"/>
                </a:solidFill>
              </a:rPr>
              <a:t> a </a:t>
            </a:r>
            <a:r>
              <a:rPr lang="nb-NO" sz="1800" b="1" dirty="0" err="1" smtClean="0">
                <a:solidFill>
                  <a:srgbClr val="3333FF"/>
                </a:solidFill>
              </a:rPr>
              <a:t>D</a:t>
            </a:r>
            <a:r>
              <a:rPr lang="nb-NO" sz="1800" b="1" baseline="30000" dirty="0" err="1" smtClean="0">
                <a:solidFill>
                  <a:srgbClr val="3333FF"/>
                </a:solidFill>
              </a:rPr>
              <a:t>bulk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that</a:t>
            </a:r>
            <a:r>
              <a:rPr lang="nb-NO" sz="1800" dirty="0" smtClean="0">
                <a:solidFill>
                  <a:srgbClr val="3333FF"/>
                </a:solidFill>
              </a:rPr>
              <a:t> is </a:t>
            </a:r>
            <a:r>
              <a:rPr lang="nb-NO" sz="1800" dirty="0" err="1" smtClean="0">
                <a:solidFill>
                  <a:srgbClr val="3333FF"/>
                </a:solidFill>
              </a:rPr>
              <a:t>either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constant</a:t>
            </a:r>
            <a:r>
              <a:rPr lang="nb-NO" sz="1800" dirty="0" smtClean="0">
                <a:solidFill>
                  <a:srgbClr val="3333FF"/>
                </a:solidFill>
              </a:rPr>
              <a:t> or </a:t>
            </a:r>
            <a:r>
              <a:rPr lang="nb-NO" sz="1800" dirty="0" err="1" smtClean="0">
                <a:solidFill>
                  <a:srgbClr val="3333FF"/>
                </a:solidFill>
              </a:rPr>
              <a:t>that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changes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stepwise</a:t>
            </a:r>
            <a:endParaRPr lang="nb-NO" sz="1800" dirty="0">
              <a:solidFill>
                <a:srgbClr val="3333FF"/>
              </a:solidFill>
            </a:endParaRPr>
          </a:p>
          <a:p>
            <a:pPr>
              <a:lnSpc>
                <a:spcPts val="28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(e.g. </a:t>
            </a:r>
            <a:r>
              <a:rPr lang="nb-NO" sz="1800" dirty="0" err="1" smtClean="0">
                <a:solidFill>
                  <a:srgbClr val="3333FF"/>
                </a:solidFill>
              </a:rPr>
              <a:t>incremental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batch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melting</a:t>
            </a:r>
            <a:r>
              <a:rPr lang="nb-NO" sz="1800" dirty="0" smtClean="0">
                <a:solidFill>
                  <a:srgbClr val="3333FF"/>
                </a:solidFill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253399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3043" y="100930"/>
            <a:ext cx="5878469" cy="5027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nb-NO" sz="2800" dirty="0" err="1" smtClean="0">
                <a:solidFill>
                  <a:srgbClr val="3333FF"/>
                </a:solidFill>
              </a:rPr>
              <a:t>Normalized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partitioning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coefficient</a:t>
            </a:r>
            <a:r>
              <a:rPr lang="nb-NO" sz="2800" dirty="0" smtClean="0">
                <a:solidFill>
                  <a:srgbClr val="3333FF"/>
                </a:solidFill>
              </a:rPr>
              <a:t>: K</a:t>
            </a:r>
            <a:r>
              <a:rPr lang="nb-NO" sz="2800" baseline="-25000" dirty="0" smtClean="0">
                <a:solidFill>
                  <a:srgbClr val="3333FF"/>
                </a:solidFill>
              </a:rPr>
              <a:t>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0565" y="590550"/>
            <a:ext cx="8784976" cy="12080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nb-NO" sz="2000" dirty="0" err="1" smtClean="0"/>
              <a:t>e.g</a:t>
            </a:r>
            <a:r>
              <a:rPr lang="nb-NO" sz="2000" dirty="0" smtClean="0"/>
              <a:t>. </a:t>
            </a:r>
            <a:r>
              <a:rPr lang="nb-NO" sz="2000" dirty="0" err="1" smtClean="0"/>
              <a:t>Sr/Ca-partitioning</a:t>
            </a:r>
            <a:r>
              <a:rPr lang="nb-NO" sz="2000" dirty="0" smtClean="0"/>
              <a:t> </a:t>
            </a:r>
            <a:r>
              <a:rPr lang="nb-NO" sz="2000" dirty="0" err="1" smtClean="0"/>
              <a:t>between</a:t>
            </a:r>
            <a:r>
              <a:rPr lang="nb-NO" sz="2000" dirty="0" smtClean="0"/>
              <a:t> </a:t>
            </a:r>
            <a:r>
              <a:rPr lang="nb-NO" sz="2000" dirty="0" err="1" smtClean="0"/>
              <a:t>plagioclase</a:t>
            </a:r>
            <a:r>
              <a:rPr lang="nb-NO" sz="2000" dirty="0" smtClean="0"/>
              <a:t> and melt </a:t>
            </a:r>
          </a:p>
          <a:p>
            <a:pPr>
              <a:lnSpc>
                <a:spcPts val="3500"/>
              </a:lnSpc>
            </a:pPr>
            <a:r>
              <a:rPr lang="nb-NO" sz="2400" dirty="0" smtClean="0">
                <a:solidFill>
                  <a:srgbClr val="3333FF"/>
                </a:solidFill>
              </a:rPr>
              <a:t>  </a:t>
            </a:r>
            <a:r>
              <a:rPr lang="nb-NO" sz="2000" dirty="0" err="1" smtClean="0">
                <a:solidFill>
                  <a:srgbClr val="3333FF"/>
                </a:solidFill>
              </a:rPr>
              <a:t>reaction</a:t>
            </a:r>
            <a:r>
              <a:rPr lang="nb-NO" sz="2000" dirty="0" smtClean="0">
                <a:solidFill>
                  <a:srgbClr val="3333FF"/>
                </a:solidFill>
              </a:rPr>
              <a:t>: </a:t>
            </a:r>
            <a:r>
              <a:rPr lang="nb-NO" sz="2000" dirty="0" err="1" smtClean="0">
                <a:solidFill>
                  <a:srgbClr val="3333FF"/>
                </a:solidFill>
              </a:rPr>
              <a:t>SrAl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Si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O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8</a:t>
            </a:r>
            <a:r>
              <a:rPr lang="nb-NO" sz="2000" dirty="0" smtClean="0">
                <a:solidFill>
                  <a:srgbClr val="3333FF"/>
                </a:solidFill>
              </a:rPr>
              <a:t> + </a:t>
            </a:r>
            <a:r>
              <a:rPr lang="nb-NO" sz="2000" dirty="0" err="1" smtClean="0">
                <a:solidFill>
                  <a:srgbClr val="3333FF"/>
                </a:solidFill>
              </a:rPr>
              <a:t>CaAl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Si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O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8</a:t>
            </a:r>
            <a:r>
              <a:rPr lang="nb-NO" sz="2000" dirty="0" smtClean="0">
                <a:solidFill>
                  <a:srgbClr val="3333FF"/>
                </a:solidFill>
              </a:rPr>
              <a:t>   ↔   </a:t>
            </a:r>
            <a:r>
              <a:rPr lang="nb-NO" sz="2000" dirty="0" err="1" smtClean="0">
                <a:solidFill>
                  <a:srgbClr val="3333FF"/>
                </a:solidFill>
              </a:rPr>
              <a:t>SrAl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Si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O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8</a:t>
            </a:r>
            <a:r>
              <a:rPr lang="nb-NO" sz="2000" dirty="0" smtClean="0">
                <a:solidFill>
                  <a:srgbClr val="3333FF"/>
                </a:solidFill>
              </a:rPr>
              <a:t> + </a:t>
            </a:r>
            <a:r>
              <a:rPr lang="nb-NO" sz="2000" dirty="0" err="1" smtClean="0">
                <a:solidFill>
                  <a:srgbClr val="3333FF"/>
                </a:solidFill>
              </a:rPr>
              <a:t>CaAl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Si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O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8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endParaRPr lang="nb-NO" sz="2000" baseline="-25000" dirty="0" smtClean="0">
              <a:solidFill>
                <a:srgbClr val="3333FF"/>
              </a:solidFill>
            </a:endParaRPr>
          </a:p>
          <a:p>
            <a:pPr>
              <a:lnSpc>
                <a:spcPts val="1700"/>
              </a:lnSpc>
            </a:pPr>
            <a:r>
              <a:rPr lang="nb-NO" sz="2400" dirty="0" smtClean="0"/>
              <a:t> 	        </a:t>
            </a:r>
            <a:r>
              <a:rPr lang="nb-NO" sz="1400" dirty="0" smtClean="0"/>
              <a:t>melt	</a:t>
            </a:r>
            <a:r>
              <a:rPr lang="nb-NO" sz="1400" dirty="0" err="1" smtClean="0"/>
              <a:t>plagioclase</a:t>
            </a:r>
            <a:r>
              <a:rPr lang="nb-NO" sz="1400" dirty="0" smtClean="0"/>
              <a:t>	                    </a:t>
            </a:r>
            <a:r>
              <a:rPr lang="nb-NO" sz="1400" dirty="0" err="1" smtClean="0"/>
              <a:t>plagioclase</a:t>
            </a:r>
            <a:r>
              <a:rPr lang="nb-NO" sz="1400" dirty="0" smtClean="0"/>
              <a:t>	               melt</a:t>
            </a:r>
            <a:endParaRPr lang="nb-NO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40799" y="2015877"/>
            <a:ext cx="3331361" cy="5419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nb-NO" sz="2800" b="1" dirty="0" smtClean="0"/>
              <a:t>K</a:t>
            </a:r>
            <a:r>
              <a:rPr lang="nb-NO" sz="2800" b="1" baseline="-25000" dirty="0" smtClean="0"/>
              <a:t>D</a:t>
            </a:r>
            <a:r>
              <a:rPr lang="nb-NO" sz="2800" b="1" dirty="0" smtClean="0"/>
              <a:t> </a:t>
            </a:r>
            <a:r>
              <a:rPr lang="nb-NO" sz="2400" dirty="0" smtClean="0"/>
              <a:t>= (</a:t>
            </a:r>
            <a:r>
              <a:rPr lang="nb-NO" sz="2400" b="1" dirty="0" smtClean="0"/>
              <a:t>Sr</a:t>
            </a:r>
            <a:r>
              <a:rPr lang="nb-NO" sz="2400" dirty="0" smtClean="0"/>
              <a:t>/</a:t>
            </a:r>
            <a:r>
              <a:rPr lang="nb-NO" sz="2400" b="1" dirty="0" smtClean="0"/>
              <a:t>Ca</a:t>
            </a:r>
            <a:r>
              <a:rPr lang="nb-NO" sz="2400" dirty="0" smtClean="0"/>
              <a:t>)</a:t>
            </a:r>
            <a:r>
              <a:rPr lang="nb-NO" sz="2400" baseline="40000" dirty="0" smtClean="0"/>
              <a:t>pl</a:t>
            </a:r>
            <a:r>
              <a:rPr lang="nb-NO" sz="2400" b="1" dirty="0" smtClean="0"/>
              <a:t>/</a:t>
            </a:r>
            <a:r>
              <a:rPr lang="nb-NO" sz="2400" dirty="0" smtClean="0"/>
              <a:t>(</a:t>
            </a:r>
            <a:r>
              <a:rPr lang="nb-NO" sz="2400" b="1" dirty="0" smtClean="0"/>
              <a:t>Sr</a:t>
            </a:r>
            <a:r>
              <a:rPr lang="nb-NO" sz="2400" dirty="0" smtClean="0"/>
              <a:t>/</a:t>
            </a:r>
            <a:r>
              <a:rPr lang="nb-NO" sz="2400" b="1" dirty="0" smtClean="0"/>
              <a:t>Ca</a:t>
            </a:r>
            <a:r>
              <a:rPr lang="nb-NO" sz="2400" dirty="0" smtClean="0"/>
              <a:t>)</a:t>
            </a:r>
            <a:r>
              <a:rPr lang="nb-NO" sz="2400" baseline="40000" dirty="0" smtClean="0"/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7544" y="2564904"/>
            <a:ext cx="6859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FF0000"/>
                </a:solidFill>
              </a:rPr>
              <a:t>Advantage: reduces the effects of compositions and T</a:t>
            </a:r>
            <a:endParaRPr lang="nb-NO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5700" y="2021954"/>
            <a:ext cx="3187091" cy="57964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nb-NO" sz="2400" dirty="0" smtClean="0"/>
              <a:t>=  (</a:t>
            </a:r>
            <a:r>
              <a:rPr lang="nb-NO" sz="2400" b="1" dirty="0" err="1" smtClean="0"/>
              <a:t>Sr</a:t>
            </a:r>
            <a:r>
              <a:rPr lang="nb-NO" sz="2400" baseline="40000" dirty="0" err="1" smtClean="0"/>
              <a:t>pl</a:t>
            </a:r>
            <a:r>
              <a:rPr lang="nb-NO" sz="2400" dirty="0" err="1" smtClean="0"/>
              <a:t>/</a:t>
            </a:r>
            <a:r>
              <a:rPr lang="nb-NO" sz="2400" b="1" dirty="0" err="1" smtClean="0"/>
              <a:t>Sr</a:t>
            </a:r>
            <a:r>
              <a:rPr lang="nb-NO" sz="2400" baseline="40000" dirty="0" err="1" smtClean="0"/>
              <a:t>m</a:t>
            </a:r>
            <a:r>
              <a:rPr lang="nb-NO" sz="2400" dirty="0" smtClean="0"/>
              <a:t>)</a:t>
            </a:r>
            <a:r>
              <a:rPr lang="nb-NO" sz="2400" b="1" dirty="0" smtClean="0"/>
              <a:t>/</a:t>
            </a:r>
            <a:r>
              <a:rPr lang="nb-NO" sz="2400" dirty="0" smtClean="0"/>
              <a:t>(</a:t>
            </a:r>
            <a:r>
              <a:rPr lang="nb-NO" sz="2400" b="1" dirty="0" err="1" smtClean="0"/>
              <a:t>Ca</a:t>
            </a:r>
            <a:r>
              <a:rPr lang="nb-NO" sz="2400" baseline="40000" dirty="0" err="1" smtClean="0"/>
              <a:t>pl</a:t>
            </a:r>
            <a:r>
              <a:rPr lang="nb-NO" sz="2400" dirty="0" err="1" smtClean="0"/>
              <a:t>/</a:t>
            </a:r>
            <a:r>
              <a:rPr lang="nb-NO" sz="2400" b="1" dirty="0" err="1" smtClean="0"/>
              <a:t>Ca</a:t>
            </a:r>
            <a:r>
              <a:rPr lang="nb-NO" sz="2400" baseline="40000" dirty="0" err="1" smtClean="0"/>
              <a:t>m</a:t>
            </a:r>
            <a:r>
              <a:rPr lang="nb-NO" sz="2400" dirty="0" smtClean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93793" y="2025402"/>
            <a:ext cx="2209259" cy="5299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nb-NO" sz="2400" dirty="0" smtClean="0"/>
              <a:t>=  </a:t>
            </a:r>
            <a:r>
              <a:rPr lang="nb-NO" sz="2400" b="1" dirty="0" err="1" smtClean="0"/>
              <a:t>D</a:t>
            </a:r>
            <a:r>
              <a:rPr lang="nb-NO" sz="2400" baseline="-25000" dirty="0" err="1" smtClean="0"/>
              <a:t>Sr</a:t>
            </a:r>
            <a:r>
              <a:rPr lang="nb-NO" sz="2400" baseline="40000" dirty="0" err="1" smtClean="0"/>
              <a:t>pl/m</a:t>
            </a:r>
            <a:r>
              <a:rPr lang="nb-NO" sz="2400" b="1" dirty="0" err="1" smtClean="0"/>
              <a:t>/D</a:t>
            </a:r>
            <a:r>
              <a:rPr lang="nb-NO" sz="2400" baseline="-25000" dirty="0" err="1" smtClean="0"/>
              <a:t>Ca</a:t>
            </a:r>
            <a:r>
              <a:rPr lang="nb-NO" sz="2400" baseline="40000" dirty="0" err="1" smtClean="0"/>
              <a:t>pl/m</a:t>
            </a:r>
            <a:endParaRPr lang="nb-NO" sz="2400" baseline="400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7615" y="3342531"/>
            <a:ext cx="8784976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nb-NO" sz="2000" dirty="0" err="1" smtClean="0"/>
              <a:t>e.g</a:t>
            </a:r>
            <a:r>
              <a:rPr lang="nb-NO" sz="2000" dirty="0" smtClean="0"/>
              <a:t>. </a:t>
            </a:r>
            <a:r>
              <a:rPr lang="nb-NO" sz="2000" dirty="0" err="1" smtClean="0"/>
              <a:t>Fe/Mg-partitioning</a:t>
            </a:r>
            <a:r>
              <a:rPr lang="nb-NO" sz="2000" dirty="0" smtClean="0"/>
              <a:t> </a:t>
            </a:r>
            <a:r>
              <a:rPr lang="nb-NO" sz="2000" dirty="0" err="1" smtClean="0"/>
              <a:t>between</a:t>
            </a:r>
            <a:r>
              <a:rPr lang="nb-NO" sz="2000" dirty="0" smtClean="0"/>
              <a:t> </a:t>
            </a:r>
            <a:r>
              <a:rPr lang="nb-NO" sz="2000" dirty="0" err="1" smtClean="0"/>
              <a:t>olivine</a:t>
            </a:r>
            <a:r>
              <a:rPr lang="nb-NO" sz="2000" dirty="0" smtClean="0"/>
              <a:t> and melt </a:t>
            </a:r>
          </a:p>
          <a:p>
            <a:pPr>
              <a:lnSpc>
                <a:spcPts val="35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reaction</a:t>
            </a:r>
            <a:r>
              <a:rPr lang="nb-NO" sz="2000" dirty="0" smtClean="0">
                <a:solidFill>
                  <a:srgbClr val="3333FF"/>
                </a:solidFill>
              </a:rPr>
              <a:t>: </a:t>
            </a:r>
            <a:r>
              <a:rPr lang="nb-NO" sz="2000" dirty="0" err="1" smtClean="0">
                <a:solidFill>
                  <a:srgbClr val="3333FF"/>
                </a:solidFill>
              </a:rPr>
              <a:t>Fe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SiO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4</a:t>
            </a:r>
            <a:r>
              <a:rPr lang="nb-NO" sz="2000" baseline="-25000" dirty="0" smtClean="0">
                <a:solidFill>
                  <a:srgbClr val="3333FF"/>
                </a:solidFill>
              </a:rPr>
              <a:t> </a:t>
            </a:r>
            <a:r>
              <a:rPr lang="nb-NO" sz="2000" dirty="0" smtClean="0">
                <a:solidFill>
                  <a:srgbClr val="3333FF"/>
                </a:solidFill>
              </a:rPr>
              <a:t>+ </a:t>
            </a:r>
            <a:r>
              <a:rPr lang="nb-NO" sz="2000" dirty="0" err="1" smtClean="0">
                <a:solidFill>
                  <a:srgbClr val="3333FF"/>
                </a:solidFill>
              </a:rPr>
              <a:t>Mg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SiO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4</a:t>
            </a:r>
            <a:r>
              <a:rPr lang="nb-NO" sz="2000" dirty="0" smtClean="0">
                <a:solidFill>
                  <a:srgbClr val="3333FF"/>
                </a:solidFill>
              </a:rPr>
              <a:t> ↔ </a:t>
            </a:r>
            <a:r>
              <a:rPr lang="nb-NO" sz="2000" dirty="0" err="1" smtClean="0">
                <a:solidFill>
                  <a:srgbClr val="3333FF"/>
                </a:solidFill>
              </a:rPr>
              <a:t>Fe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SiO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4</a:t>
            </a:r>
            <a:r>
              <a:rPr lang="nb-NO" sz="2000" dirty="0" smtClean="0">
                <a:solidFill>
                  <a:srgbClr val="3333FF"/>
                </a:solidFill>
              </a:rPr>
              <a:t> + </a:t>
            </a:r>
            <a:r>
              <a:rPr lang="nb-NO" sz="2000" dirty="0" err="1" smtClean="0">
                <a:solidFill>
                  <a:srgbClr val="3333FF"/>
                </a:solidFill>
              </a:rPr>
              <a:t>Mg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SiO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4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endParaRPr lang="nb-NO" sz="2000" baseline="-25000" dirty="0" smtClean="0">
              <a:solidFill>
                <a:srgbClr val="3333FF"/>
              </a:solidFill>
            </a:endParaRPr>
          </a:p>
          <a:p>
            <a:pPr>
              <a:lnSpc>
                <a:spcPts val="1400"/>
              </a:lnSpc>
            </a:pPr>
            <a:r>
              <a:rPr lang="nb-NO" dirty="0" smtClean="0"/>
              <a:t> 	      </a:t>
            </a:r>
            <a:r>
              <a:rPr lang="nb-NO" sz="1400" dirty="0" smtClean="0"/>
              <a:t>melt	           </a:t>
            </a:r>
            <a:r>
              <a:rPr lang="nb-NO" sz="1400" dirty="0" err="1" smtClean="0"/>
              <a:t>olivine</a:t>
            </a:r>
            <a:r>
              <a:rPr lang="nb-NO" sz="1400" dirty="0"/>
              <a:t>	</a:t>
            </a:r>
            <a:r>
              <a:rPr lang="nb-NO" sz="1400" dirty="0" err="1" smtClean="0"/>
              <a:t>olivine</a:t>
            </a:r>
            <a:r>
              <a:rPr lang="nb-NO" sz="1400" dirty="0" smtClean="0"/>
              <a:t>               melt</a:t>
            </a:r>
            <a:endParaRPr lang="nb-NO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50572" y="4653136"/>
            <a:ext cx="4963410" cy="9130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nb-NO" sz="2000" b="1" dirty="0" err="1" smtClean="0"/>
              <a:t>K</a:t>
            </a:r>
            <a:r>
              <a:rPr lang="nb-NO" sz="2000" b="1" baseline="-25000" dirty="0" err="1" smtClean="0"/>
              <a:t>D</a:t>
            </a:r>
            <a:r>
              <a:rPr lang="nb-NO" sz="2000" baseline="30000" dirty="0" err="1" smtClean="0"/>
              <a:t>ol/m</a:t>
            </a:r>
            <a:r>
              <a:rPr lang="nb-NO" sz="2000" b="1" dirty="0" smtClean="0"/>
              <a:t> </a:t>
            </a:r>
            <a:r>
              <a:rPr lang="nb-NO" sz="2000" dirty="0" smtClean="0"/>
              <a:t>(Fe/Mg) = (</a:t>
            </a:r>
            <a:r>
              <a:rPr lang="nb-NO" sz="2000" b="1" dirty="0" smtClean="0"/>
              <a:t>Fe</a:t>
            </a:r>
            <a:r>
              <a:rPr lang="nb-NO" sz="2000" dirty="0" smtClean="0"/>
              <a:t>/</a:t>
            </a:r>
            <a:r>
              <a:rPr lang="nb-NO" sz="2000" b="1" dirty="0" smtClean="0"/>
              <a:t>Mg</a:t>
            </a:r>
            <a:r>
              <a:rPr lang="nb-NO" sz="2000" dirty="0" smtClean="0"/>
              <a:t>)</a:t>
            </a:r>
            <a:r>
              <a:rPr lang="nb-NO" sz="2000" baseline="30000" dirty="0" smtClean="0"/>
              <a:t>ol</a:t>
            </a:r>
            <a:r>
              <a:rPr lang="nb-NO" sz="2000" b="1" dirty="0" smtClean="0"/>
              <a:t>/</a:t>
            </a:r>
            <a:r>
              <a:rPr lang="nb-NO" sz="2000" dirty="0" smtClean="0"/>
              <a:t>(</a:t>
            </a:r>
            <a:r>
              <a:rPr lang="nb-NO" sz="2000" b="1" dirty="0" smtClean="0"/>
              <a:t>Fe</a:t>
            </a:r>
            <a:r>
              <a:rPr lang="nb-NO" sz="2000" dirty="0" smtClean="0"/>
              <a:t>/</a:t>
            </a:r>
            <a:r>
              <a:rPr lang="nb-NO" sz="2000" b="1" dirty="0" smtClean="0"/>
              <a:t>Mg</a:t>
            </a:r>
            <a:r>
              <a:rPr lang="nb-NO" sz="2000" dirty="0" smtClean="0"/>
              <a:t>)</a:t>
            </a:r>
            <a:r>
              <a:rPr lang="nb-NO" sz="2000" baseline="30000" dirty="0" smtClean="0"/>
              <a:t>m  </a:t>
            </a:r>
            <a:r>
              <a:rPr lang="nb-NO" sz="2000" b="1" dirty="0" smtClean="0"/>
              <a:t>≈ 0.3</a:t>
            </a:r>
          </a:p>
          <a:p>
            <a:pPr>
              <a:lnSpc>
                <a:spcPts val="3200"/>
              </a:lnSpc>
            </a:pPr>
            <a:r>
              <a:rPr lang="nb-NO" sz="2000" dirty="0" smtClean="0"/>
              <a:t>i.e. </a:t>
            </a:r>
            <a:r>
              <a:rPr lang="nb-NO" sz="2000" b="1" dirty="0" smtClean="0"/>
              <a:t>melt </a:t>
            </a:r>
            <a:r>
              <a:rPr lang="nb-NO" sz="2000" dirty="0" smtClean="0"/>
              <a:t>has </a:t>
            </a:r>
            <a:r>
              <a:rPr lang="nb-NO" sz="2000" b="1" dirty="0" err="1" smtClean="0"/>
              <a:t>higher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Fe/Mg-ratio</a:t>
            </a:r>
            <a:r>
              <a:rPr lang="nb-NO" sz="2000" b="1" dirty="0" smtClean="0"/>
              <a:t> </a:t>
            </a:r>
            <a:r>
              <a:rPr lang="nb-NO" sz="2000" dirty="0" err="1" smtClean="0"/>
              <a:t>than</a:t>
            </a:r>
            <a:r>
              <a:rPr lang="nb-NO" sz="2000" dirty="0" smtClean="0"/>
              <a:t> </a:t>
            </a:r>
            <a:r>
              <a:rPr lang="nb-NO" sz="2000" dirty="0" err="1" smtClean="0"/>
              <a:t>olivine</a:t>
            </a:r>
            <a:r>
              <a:rPr lang="nb-NO" sz="2400" dirty="0" smtClean="0"/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45" y="5991225"/>
            <a:ext cx="7587333" cy="7591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000" b="1" dirty="0" err="1" smtClean="0">
                <a:solidFill>
                  <a:srgbClr val="FF0000"/>
                </a:solidFill>
              </a:rPr>
              <a:t>Also</a:t>
            </a:r>
            <a:r>
              <a:rPr lang="nb-NO" sz="2000" b="1" dirty="0" smtClean="0">
                <a:solidFill>
                  <a:srgbClr val="FF0000"/>
                </a:solidFill>
              </a:rPr>
              <a:t>: </a:t>
            </a:r>
            <a:r>
              <a:rPr lang="nb-NO" sz="2000" b="1" dirty="0" err="1" smtClean="0">
                <a:solidFill>
                  <a:srgbClr val="FF0000"/>
                </a:solidFill>
              </a:rPr>
              <a:t>K</a:t>
            </a:r>
            <a:r>
              <a:rPr lang="nb-NO" sz="2000" b="1" baseline="-25000" dirty="0" err="1" smtClean="0">
                <a:solidFill>
                  <a:srgbClr val="FF0000"/>
                </a:solidFill>
              </a:rPr>
              <a:t>D</a:t>
            </a:r>
            <a:r>
              <a:rPr lang="nb-NO" sz="2000" baseline="30000" dirty="0" err="1" smtClean="0">
                <a:solidFill>
                  <a:srgbClr val="FF0000"/>
                </a:solidFill>
              </a:rPr>
              <a:t>min/melt</a:t>
            </a:r>
            <a:r>
              <a:rPr lang="nb-NO" sz="2000" b="1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>
                <a:solidFill>
                  <a:srgbClr val="FF0000"/>
                </a:solidFill>
              </a:rPr>
              <a:t>(Fe/Mg) </a:t>
            </a:r>
            <a:r>
              <a:rPr lang="nb-NO" sz="2000" b="1" dirty="0" smtClean="0">
                <a:solidFill>
                  <a:srgbClr val="FF0000"/>
                </a:solidFill>
              </a:rPr>
              <a:t>≈ </a:t>
            </a:r>
            <a:r>
              <a:rPr lang="nb-NO" sz="2000" dirty="0" smtClean="0">
                <a:solidFill>
                  <a:srgbClr val="FF0000"/>
                </a:solidFill>
              </a:rPr>
              <a:t>0.2 – 0.4 for </a:t>
            </a:r>
            <a:r>
              <a:rPr lang="nb-NO" sz="2000" dirty="0" err="1" smtClean="0">
                <a:solidFill>
                  <a:srgbClr val="FF0000"/>
                </a:solidFill>
              </a:rPr>
              <a:t>the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other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upper</a:t>
            </a:r>
            <a:r>
              <a:rPr lang="nb-NO" sz="2000" dirty="0" smtClean="0">
                <a:solidFill>
                  <a:srgbClr val="FF0000"/>
                </a:solidFill>
              </a:rPr>
              <a:t> mantle minerals,</a:t>
            </a:r>
          </a:p>
          <a:p>
            <a:pPr>
              <a:lnSpc>
                <a:spcPts val="2600"/>
              </a:lnSpc>
            </a:pPr>
            <a:r>
              <a:rPr lang="nb-NO" sz="2000" dirty="0" smtClean="0">
                <a:solidFill>
                  <a:srgbClr val="FF0000"/>
                </a:solidFill>
              </a:rPr>
              <a:t>              </a:t>
            </a:r>
            <a:r>
              <a:rPr lang="nb-NO" sz="2000" dirty="0" err="1" smtClean="0">
                <a:solidFill>
                  <a:srgbClr val="FF0000"/>
                </a:solidFill>
              </a:rPr>
              <a:t>orthopyroxene</a:t>
            </a:r>
            <a:r>
              <a:rPr lang="nb-NO" sz="2000" dirty="0" smtClean="0">
                <a:solidFill>
                  <a:srgbClr val="FF0000"/>
                </a:solidFill>
              </a:rPr>
              <a:t>, </a:t>
            </a:r>
            <a:r>
              <a:rPr lang="nb-NO" sz="2000" dirty="0" err="1" smtClean="0">
                <a:solidFill>
                  <a:srgbClr val="FF0000"/>
                </a:solidFill>
              </a:rPr>
              <a:t>clinopyroxene</a:t>
            </a:r>
            <a:r>
              <a:rPr lang="nb-NO" sz="2000" dirty="0" smtClean="0">
                <a:solidFill>
                  <a:srgbClr val="FF0000"/>
                </a:solidFill>
              </a:rPr>
              <a:t> and garnet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4141" y="3573015"/>
            <a:ext cx="2815805" cy="227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0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8" grpId="0"/>
      <p:bldP spid="19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319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796325" y="2885676"/>
            <a:ext cx="1705916" cy="60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is-IS" sz="2200" b="1" dirty="0" smtClean="0">
                <a:solidFill>
                  <a:srgbClr val="66FFFF"/>
                </a:solidFill>
              </a:rPr>
              <a:t>Bridgmanite</a:t>
            </a:r>
            <a:endParaRPr lang="en-GB" sz="2200" b="1" dirty="0">
              <a:solidFill>
                <a:srgbClr val="66FFFF"/>
              </a:solidFill>
            </a:endParaRPr>
          </a:p>
          <a:p>
            <a:pPr>
              <a:lnSpc>
                <a:spcPts val="2000"/>
              </a:lnSpc>
            </a:pPr>
            <a:r>
              <a:rPr lang="en-GB" sz="2200" b="1" dirty="0">
                <a:solidFill>
                  <a:srgbClr val="66FFFF"/>
                </a:solidFill>
              </a:rPr>
              <a:t> </a:t>
            </a:r>
            <a:r>
              <a:rPr lang="en-GB" sz="2200" b="1" dirty="0" smtClean="0">
                <a:solidFill>
                  <a:srgbClr val="66FFFF"/>
                </a:solidFill>
              </a:rPr>
              <a:t>   (</a:t>
            </a:r>
            <a:r>
              <a:rPr lang="en-GB" sz="2200" b="1" dirty="0" err="1" smtClean="0">
                <a:solidFill>
                  <a:srgbClr val="66FFFF"/>
                </a:solidFill>
              </a:rPr>
              <a:t>bm</a:t>
            </a:r>
            <a:r>
              <a:rPr lang="en-GB" sz="2200" b="1" dirty="0" smtClean="0">
                <a:solidFill>
                  <a:srgbClr val="66FFFF"/>
                </a:solidFill>
              </a:rPr>
              <a:t>)</a:t>
            </a:r>
            <a:endParaRPr lang="is-IS" sz="2200" b="1" dirty="0" smtClean="0">
              <a:solidFill>
                <a:srgbClr val="66FFFF"/>
              </a:solidFill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5897421" y="3390150"/>
            <a:ext cx="11414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is-IS" sz="2000" b="1" dirty="0">
                <a:solidFill>
                  <a:srgbClr val="008000"/>
                </a:solidFill>
              </a:rPr>
              <a:t>Ferro-</a:t>
            </a:r>
          </a:p>
          <a:p>
            <a:pPr>
              <a:lnSpc>
                <a:spcPct val="80000"/>
              </a:lnSpc>
            </a:pPr>
            <a:r>
              <a:rPr lang="is-IS" sz="2000" b="1" dirty="0">
                <a:solidFill>
                  <a:srgbClr val="008000"/>
                </a:solidFill>
              </a:rPr>
              <a:t>periclase</a:t>
            </a:r>
            <a:endParaRPr lang="en-GB" sz="2000" b="1" dirty="0">
              <a:solidFill>
                <a:srgbClr val="008000"/>
              </a:solidFill>
            </a:endParaRP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4427537" y="5580157"/>
            <a:ext cx="1030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400" b="1" dirty="0">
                <a:solidFill>
                  <a:srgbClr val="FF7C80"/>
                </a:solidFill>
              </a:rPr>
              <a:t>garnet</a:t>
            </a:r>
            <a:endParaRPr lang="en-GB" sz="2400" b="1" dirty="0">
              <a:solidFill>
                <a:srgbClr val="FF7C80"/>
              </a:solidFill>
            </a:endParaRP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762753" y="4123435"/>
            <a:ext cx="928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400" dirty="0">
                <a:solidFill>
                  <a:srgbClr val="FF00FF"/>
                </a:solidFill>
              </a:rPr>
              <a:t>Ca-pv</a:t>
            </a:r>
            <a:endParaRPr lang="en-GB" sz="2400" dirty="0">
              <a:solidFill>
                <a:srgbClr val="FF00FF"/>
              </a:solidFill>
            </a:endParaRPr>
          </a:p>
        </p:txBody>
      </p:sp>
      <p:sp>
        <p:nvSpPr>
          <p:cNvPr id="16391" name="Line 9"/>
          <p:cNvSpPr>
            <a:spLocks noChangeShapeType="1"/>
          </p:cNvSpPr>
          <p:nvPr/>
        </p:nvSpPr>
        <p:spPr bwMode="auto">
          <a:xfrm flipH="1" flipV="1">
            <a:off x="539552" y="4342564"/>
            <a:ext cx="288032" cy="4186"/>
          </a:xfrm>
          <a:prstGeom prst="line">
            <a:avLst/>
          </a:prstGeom>
          <a:noFill/>
          <a:ln w="1270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>
              <a:solidFill>
                <a:srgbClr val="FF00FF"/>
              </a:solidFill>
            </a:endParaRP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3124200" y="4379458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1800" b="1" dirty="0">
                <a:solidFill>
                  <a:srgbClr val="FF7C80"/>
                </a:solidFill>
              </a:rPr>
              <a:t>ga</a:t>
            </a:r>
            <a:endParaRPr lang="en-GB" sz="1800" b="1" dirty="0">
              <a:solidFill>
                <a:srgbClr val="FF7C80"/>
              </a:solidFill>
            </a:endParaRPr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7092280" y="5330030"/>
            <a:ext cx="4411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000" b="1" dirty="0" smtClean="0">
                <a:solidFill>
                  <a:srgbClr val="FF7C80"/>
                </a:solidFill>
              </a:rPr>
              <a:t>ga</a:t>
            </a:r>
            <a:endParaRPr lang="en-GB" sz="2000" b="1" dirty="0">
              <a:solidFill>
                <a:srgbClr val="FF7C80"/>
              </a:solidFill>
            </a:endParaRPr>
          </a:p>
        </p:txBody>
      </p:sp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1828800" y="5562600"/>
            <a:ext cx="582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b="1">
                <a:solidFill>
                  <a:srgbClr val="008000"/>
                </a:solidFill>
              </a:rPr>
              <a:t>fp</a:t>
            </a:r>
            <a:endParaRPr lang="en-GB" b="1">
              <a:solidFill>
                <a:srgbClr val="008000"/>
              </a:solidFill>
            </a:endParaRPr>
          </a:p>
        </p:txBody>
      </p:sp>
      <p:sp>
        <p:nvSpPr>
          <p:cNvPr id="16395" name="Text Box 13"/>
          <p:cNvSpPr txBox="1">
            <a:spLocks noChangeArrowheads="1"/>
          </p:cNvSpPr>
          <p:nvPr/>
        </p:nvSpPr>
        <p:spPr bwMode="auto">
          <a:xfrm>
            <a:off x="2653661" y="4757851"/>
            <a:ext cx="14927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000" dirty="0">
                <a:solidFill>
                  <a:srgbClr val="FFFF00"/>
                </a:solidFill>
              </a:rPr>
              <a:t>FeNiS-metal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16396" name="Line 14"/>
          <p:cNvSpPr>
            <a:spLocks noChangeShapeType="1"/>
          </p:cNvSpPr>
          <p:nvPr/>
        </p:nvSpPr>
        <p:spPr bwMode="auto">
          <a:xfrm flipH="1" flipV="1">
            <a:off x="2854195" y="4645996"/>
            <a:ext cx="89855" cy="195566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 sz="2000"/>
          </a:p>
        </p:txBody>
      </p:sp>
      <p:sp>
        <p:nvSpPr>
          <p:cNvPr id="16397" name="Text Box 15"/>
          <p:cNvSpPr txBox="1">
            <a:spLocks noChangeArrowheads="1"/>
          </p:cNvSpPr>
          <p:nvPr/>
        </p:nvSpPr>
        <p:spPr bwMode="auto">
          <a:xfrm>
            <a:off x="1435303" y="6093296"/>
            <a:ext cx="6848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800" b="1" dirty="0" smtClean="0">
                <a:solidFill>
                  <a:srgbClr val="66FFFF"/>
                </a:solidFill>
              </a:rPr>
              <a:t>bm</a:t>
            </a:r>
            <a:endParaRPr lang="en-GB" sz="2800" b="1" dirty="0">
              <a:solidFill>
                <a:srgbClr val="66FFFF"/>
              </a:solidFill>
            </a:endParaRPr>
          </a:p>
        </p:txBody>
      </p:sp>
      <p:sp>
        <p:nvSpPr>
          <p:cNvPr id="16398" name="Text Box 16"/>
          <p:cNvSpPr txBox="1">
            <a:spLocks noChangeArrowheads="1"/>
          </p:cNvSpPr>
          <p:nvPr/>
        </p:nvSpPr>
        <p:spPr bwMode="auto">
          <a:xfrm>
            <a:off x="5979" y="896159"/>
            <a:ext cx="3284874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000" b="1" dirty="0" smtClean="0">
                <a:solidFill>
                  <a:srgbClr val="FFCCFF"/>
                </a:solidFill>
              </a:rPr>
              <a:t>BSE-image</a:t>
            </a:r>
            <a:endParaRPr lang="is-IS" sz="2000" dirty="0">
              <a:solidFill>
                <a:srgbClr val="FFCCFF"/>
              </a:solidFill>
            </a:endParaRPr>
          </a:p>
          <a:p>
            <a:pPr>
              <a:lnSpc>
                <a:spcPts val="1600"/>
              </a:lnSpc>
            </a:pPr>
            <a:r>
              <a:rPr lang="is-IS" dirty="0" smtClean="0">
                <a:solidFill>
                  <a:srgbClr val="FFCCFF"/>
                </a:solidFill>
              </a:rPr>
              <a:t>(back-scattered electrons)</a:t>
            </a:r>
            <a:r>
              <a:rPr lang="is-IS" sz="2000" dirty="0" smtClean="0">
                <a:solidFill>
                  <a:srgbClr val="FFCCFF"/>
                </a:solidFill>
              </a:rPr>
              <a:t> </a:t>
            </a:r>
          </a:p>
          <a:p>
            <a:r>
              <a:rPr lang="is-IS" sz="2000" dirty="0" smtClean="0">
                <a:solidFill>
                  <a:srgbClr val="FFCCFF"/>
                </a:solidFill>
              </a:rPr>
              <a:t>Subsolidus peridotite, </a:t>
            </a:r>
            <a:r>
              <a:rPr lang="is-IS" sz="2000" b="1" dirty="0">
                <a:solidFill>
                  <a:srgbClr val="FFCCFF"/>
                </a:solidFill>
              </a:rPr>
              <a:t>24 GPa</a:t>
            </a:r>
            <a:endParaRPr lang="en-GB" sz="2000" b="1" dirty="0">
              <a:solidFill>
                <a:srgbClr val="FFCC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54" y="44624"/>
            <a:ext cx="8568371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200" b="1" dirty="0" smtClean="0">
                <a:solidFill>
                  <a:srgbClr val="0066FF"/>
                </a:solidFill>
              </a:rPr>
              <a:t>Short introduction to</a:t>
            </a:r>
            <a:r>
              <a:rPr lang="nb-NO" sz="2200" dirty="0" smtClean="0">
                <a:solidFill>
                  <a:srgbClr val="0066FF"/>
                </a:solidFill>
              </a:rPr>
              <a:t>:</a:t>
            </a:r>
          </a:p>
          <a:p>
            <a:pPr>
              <a:lnSpc>
                <a:spcPts val="2200"/>
              </a:lnSpc>
            </a:pPr>
            <a:r>
              <a:rPr lang="nb-NO" sz="2200" dirty="0" smtClean="0">
                <a:solidFill>
                  <a:srgbClr val="008000"/>
                </a:solidFill>
              </a:rPr>
              <a:t>  - mineralogy and phase relations of the transition zone and lower mantle  </a:t>
            </a:r>
            <a:endParaRPr lang="en-GB" sz="2200" dirty="0">
              <a:solidFill>
                <a:srgbClr val="008000"/>
              </a:solidFill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8317790" y="2276872"/>
            <a:ext cx="6848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800" b="1" dirty="0" smtClean="0">
                <a:solidFill>
                  <a:srgbClr val="66FFFF"/>
                </a:solidFill>
              </a:rPr>
              <a:t>bm</a:t>
            </a:r>
            <a:endParaRPr lang="en-GB" sz="2800" b="1" dirty="0">
              <a:solidFill>
                <a:srgbClr val="66FFFF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133554" y="4938019"/>
            <a:ext cx="4411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000" b="1" dirty="0" smtClean="0">
                <a:solidFill>
                  <a:srgbClr val="FF7C80"/>
                </a:solidFill>
              </a:rPr>
              <a:t>ga</a:t>
            </a:r>
            <a:endParaRPr lang="en-GB" sz="2000" b="1" dirty="0">
              <a:solidFill>
                <a:srgbClr val="FF7C80"/>
              </a:solidFill>
            </a:endParaRP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3113187" y="5095269"/>
            <a:ext cx="84567" cy="21142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 sz="2000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 flipV="1">
            <a:off x="892373" y="2160906"/>
            <a:ext cx="175307" cy="88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 sz="2000"/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H="1" flipV="1">
            <a:off x="1000502" y="2439474"/>
            <a:ext cx="157033" cy="24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 sz="2000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>
            <a:off x="492208" y="2695630"/>
            <a:ext cx="184342" cy="195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 sz="2000"/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H="1" flipV="1">
            <a:off x="813745" y="3716816"/>
            <a:ext cx="158796" cy="6235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 sz="2000"/>
          </a:p>
        </p:txBody>
      </p:sp>
    </p:spTree>
    <p:extLst>
      <p:ext uri="{BB962C8B-B14F-4D97-AF65-F5344CB8AC3E}">
        <p14:creationId xmlns:p14="http://schemas.microsoft.com/office/powerpoint/2010/main" val="378609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  <p:bldP spid="16389" grpId="0"/>
      <p:bldP spid="16390" grpId="0"/>
      <p:bldP spid="16391" grpId="0" animBg="1"/>
      <p:bldP spid="16392" grpId="0"/>
      <p:bldP spid="16393" grpId="0"/>
      <p:bldP spid="16394" grpId="0"/>
      <p:bldP spid="16395" grpId="0"/>
      <p:bldP spid="16396" grpId="0" animBg="1"/>
      <p:bldP spid="16397" grpId="0"/>
      <p:bldP spid="16" grpId="0"/>
      <p:bldP spid="17" grpId="0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048" y="709652"/>
            <a:ext cx="3057247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err="1" smtClean="0"/>
              <a:t>Dziewonski</a:t>
            </a:r>
            <a:r>
              <a:rPr lang="nb-NO" sz="1400" dirty="0" smtClean="0"/>
              <a:t> &amp; Anderson (1981, PEPI)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 Google </a:t>
            </a:r>
            <a:r>
              <a:rPr lang="nb-NO" sz="1200" dirty="0" err="1" smtClean="0"/>
              <a:t>Scholar</a:t>
            </a:r>
            <a:r>
              <a:rPr lang="nb-NO" sz="1200" dirty="0" smtClean="0"/>
              <a:t>:  8849 </a:t>
            </a:r>
            <a:r>
              <a:rPr lang="nb-NO" sz="1200" dirty="0" err="1" smtClean="0"/>
              <a:t>citations</a:t>
            </a:r>
            <a:r>
              <a:rPr lang="nb-NO" sz="1200" dirty="0" smtClean="0"/>
              <a:t>, Jan </a:t>
            </a:r>
            <a:r>
              <a:rPr lang="nb-NO" sz="1200" dirty="0"/>
              <a:t>28, </a:t>
            </a:r>
            <a:r>
              <a:rPr lang="nb-NO" sz="1200" dirty="0" smtClean="0"/>
              <a:t>2019 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                             9340 </a:t>
            </a:r>
            <a:r>
              <a:rPr lang="nb-NO" sz="1200" dirty="0" err="1" smtClean="0"/>
              <a:t>citations</a:t>
            </a:r>
            <a:r>
              <a:rPr lang="nb-NO" sz="1200" dirty="0" smtClean="0"/>
              <a:t>, Jan 29, 2020 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1317" y="30620"/>
            <a:ext cx="3839513" cy="6790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nb-NO" sz="2400" dirty="0">
                <a:solidFill>
                  <a:srgbClr val="3333FF"/>
                </a:solidFill>
              </a:rPr>
              <a:t>First-order Earth </a:t>
            </a:r>
            <a:r>
              <a:rPr lang="nb-NO" sz="2400" dirty="0" err="1" smtClean="0">
                <a:solidFill>
                  <a:srgbClr val="3333FF"/>
                </a:solidFill>
              </a:rPr>
              <a:t>structure</a:t>
            </a:r>
            <a:endParaRPr lang="nb-NO" sz="2400" dirty="0" smtClean="0">
              <a:solidFill>
                <a:srgbClr val="3333FF"/>
              </a:solidFill>
            </a:endParaRPr>
          </a:p>
          <a:p>
            <a:pPr>
              <a:lnSpc>
                <a:spcPts val="2000"/>
              </a:lnSpc>
            </a:pPr>
            <a:r>
              <a:rPr lang="nb-NO" b="1" dirty="0">
                <a:solidFill>
                  <a:srgbClr val="3333FF"/>
                </a:solidFill>
              </a:rPr>
              <a:t>PREM</a:t>
            </a:r>
            <a:r>
              <a:rPr lang="nb-NO" dirty="0">
                <a:solidFill>
                  <a:srgbClr val="3333FF"/>
                </a:solidFill>
              </a:rPr>
              <a:t>: Preliminary Earth Reference </a:t>
            </a:r>
            <a:r>
              <a:rPr lang="nb-NO" dirty="0" smtClean="0">
                <a:solidFill>
                  <a:srgbClr val="3333FF"/>
                </a:solidFill>
              </a:rPr>
              <a:t>Model</a:t>
            </a:r>
            <a:endParaRPr lang="nb-NO" dirty="0">
              <a:solidFill>
                <a:srgbClr val="3333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9204" y="210156"/>
            <a:ext cx="4165343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700" dirty="0"/>
              <a:t>- from </a:t>
            </a:r>
            <a:r>
              <a:rPr lang="nb-NO" sz="1700" b="1" dirty="0" err="1"/>
              <a:t>seismology</a:t>
            </a:r>
            <a:r>
              <a:rPr lang="nb-NO" sz="1700" dirty="0"/>
              <a:t> </a:t>
            </a:r>
            <a:r>
              <a:rPr lang="nb-NO" sz="1500" dirty="0"/>
              <a:t>(normal modes) </a:t>
            </a:r>
            <a:r>
              <a:rPr lang="nb-NO" sz="1700" dirty="0"/>
              <a:t>and </a:t>
            </a:r>
            <a:r>
              <a:rPr lang="nb-NO" sz="1700" b="1" dirty="0" err="1"/>
              <a:t>gravity</a:t>
            </a:r>
            <a:endParaRPr lang="nb-NO" sz="1700" b="1" dirty="0"/>
          </a:p>
          <a:p>
            <a:pPr>
              <a:lnSpc>
                <a:spcPts val="2200"/>
              </a:lnSpc>
            </a:pPr>
            <a:r>
              <a:rPr lang="nb-NO" sz="1700" dirty="0"/>
              <a:t>- </a:t>
            </a:r>
            <a:r>
              <a:rPr lang="nb-NO" sz="1700" dirty="0" err="1"/>
              <a:t>includes</a:t>
            </a:r>
            <a:r>
              <a:rPr lang="nb-NO" sz="1700" dirty="0"/>
              <a:t> </a:t>
            </a:r>
            <a:r>
              <a:rPr lang="nb-NO" sz="1700" b="1" dirty="0">
                <a:latin typeface="Symbol" pitchFamily="18" charset="2"/>
              </a:rPr>
              <a:t>r</a:t>
            </a:r>
            <a:r>
              <a:rPr lang="nb-NO" sz="1700" dirty="0"/>
              <a:t> and </a:t>
            </a:r>
            <a:r>
              <a:rPr lang="nb-NO" sz="1700" b="1" dirty="0" smtClean="0"/>
              <a:t>p</a:t>
            </a:r>
            <a:endParaRPr lang="nb-NO" sz="17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97200" y="1603600"/>
            <a:ext cx="1900539" cy="484280"/>
          </a:xfrm>
          <a:prstGeom prst="straightConnector1">
            <a:avLst/>
          </a:prstGeom>
          <a:ln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017520" y="3709158"/>
            <a:ext cx="1871685" cy="2910082"/>
          </a:xfrm>
          <a:prstGeom prst="straightConnector1">
            <a:avLst/>
          </a:prstGeom>
          <a:ln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M:\pc\Dokumenter\Adobe-Illustr-figures\Experimental-PhaseRel\PREM-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6" y="1772816"/>
            <a:ext cx="2486452" cy="485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:\pc\Dokumenter\Adobe-Illustr-figures\Experimental-PhaseRel\PREM-e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77" y="1198539"/>
            <a:ext cx="4673779" cy="548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81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9117" y="148582"/>
            <a:ext cx="3769683" cy="83099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Mineralogical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changes</a:t>
            </a:r>
            <a:r>
              <a:rPr lang="nb-NO" sz="2400" dirty="0" smtClean="0">
                <a:solidFill>
                  <a:srgbClr val="3333FF"/>
                </a:solidFill>
              </a:rPr>
              <a:t> from </a:t>
            </a:r>
            <a:r>
              <a:rPr lang="nb-NO" sz="2400" dirty="0" err="1" smtClean="0">
                <a:solidFill>
                  <a:srgbClr val="008000"/>
                </a:solidFill>
              </a:rPr>
              <a:t>depleted</a:t>
            </a:r>
            <a:r>
              <a:rPr lang="nb-NO" sz="2400" dirty="0" smtClean="0">
                <a:solidFill>
                  <a:srgbClr val="008000"/>
                </a:solidFill>
              </a:rPr>
              <a:t> </a:t>
            </a:r>
            <a:r>
              <a:rPr lang="nb-NO" sz="2400" dirty="0" err="1" smtClean="0">
                <a:solidFill>
                  <a:srgbClr val="008000"/>
                </a:solidFill>
              </a:rPr>
              <a:t>peridotite</a:t>
            </a:r>
            <a:r>
              <a:rPr lang="nb-NO" sz="2400" dirty="0" smtClean="0">
                <a:solidFill>
                  <a:srgbClr val="3333FF"/>
                </a:solidFill>
              </a:rPr>
              <a:t> to </a:t>
            </a:r>
            <a:r>
              <a:rPr lang="nb-NO" sz="2400" dirty="0" smtClean="0">
                <a:solidFill>
                  <a:srgbClr val="FF0000"/>
                </a:solidFill>
              </a:rPr>
              <a:t>basalt</a:t>
            </a:r>
            <a:endParaRPr lang="nb-NO" sz="2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578" y="2060848"/>
            <a:ext cx="2665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9900CC"/>
                </a:solidFill>
              </a:rPr>
              <a:t>Clinopx</a:t>
            </a:r>
            <a:r>
              <a:rPr lang="nb-NO" dirty="0" smtClean="0">
                <a:solidFill>
                  <a:srgbClr val="9900CC"/>
                </a:solidFill>
              </a:rPr>
              <a:t> and garnet: </a:t>
            </a:r>
            <a:r>
              <a:rPr lang="nb-NO" b="1" dirty="0" err="1" smtClean="0">
                <a:solidFill>
                  <a:srgbClr val="9900CC"/>
                </a:solidFill>
              </a:rPr>
              <a:t>increases</a:t>
            </a:r>
            <a:endParaRPr lang="nb-NO" b="1" dirty="0">
              <a:solidFill>
                <a:srgbClr val="99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117" y="1342663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8000"/>
                </a:solidFill>
              </a:rPr>
              <a:t>Olivine</a:t>
            </a:r>
            <a:r>
              <a:rPr lang="nb-NO" dirty="0" smtClean="0">
                <a:solidFill>
                  <a:srgbClr val="008000"/>
                </a:solidFill>
              </a:rPr>
              <a:t>, </a:t>
            </a:r>
            <a:r>
              <a:rPr lang="nb-NO" dirty="0" err="1" smtClean="0">
                <a:solidFill>
                  <a:srgbClr val="008000"/>
                </a:solidFill>
              </a:rPr>
              <a:t>wadsleyite</a:t>
            </a:r>
            <a:r>
              <a:rPr lang="nb-NO" dirty="0" smtClean="0">
                <a:solidFill>
                  <a:srgbClr val="008000"/>
                </a:solidFill>
              </a:rPr>
              <a:t> and </a:t>
            </a:r>
            <a:r>
              <a:rPr lang="nb-NO" dirty="0" err="1" smtClean="0">
                <a:solidFill>
                  <a:srgbClr val="008000"/>
                </a:solidFill>
              </a:rPr>
              <a:t>ringwoodite</a:t>
            </a:r>
            <a:r>
              <a:rPr lang="nb-NO" dirty="0" smtClean="0">
                <a:solidFill>
                  <a:srgbClr val="008000"/>
                </a:solidFill>
              </a:rPr>
              <a:t>:</a:t>
            </a:r>
          </a:p>
          <a:p>
            <a:r>
              <a:rPr lang="nb-NO" dirty="0" smtClean="0">
                <a:solidFill>
                  <a:srgbClr val="008000"/>
                </a:solidFill>
              </a:rPr>
              <a:t>          </a:t>
            </a:r>
            <a:r>
              <a:rPr lang="nb-NO" b="1" dirty="0" smtClean="0">
                <a:solidFill>
                  <a:srgbClr val="008000"/>
                </a:solidFill>
              </a:rPr>
              <a:t>decreases</a:t>
            </a:r>
            <a:r>
              <a:rPr lang="nb-NO" dirty="0" smtClean="0">
                <a:solidFill>
                  <a:srgbClr val="008000"/>
                </a:solidFill>
              </a:rPr>
              <a:t> 80% → 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286" y="2579039"/>
            <a:ext cx="3253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9900CC"/>
                </a:solidFill>
              </a:rPr>
              <a:t>Ca-perovskite</a:t>
            </a:r>
            <a:r>
              <a:rPr lang="nb-NO" dirty="0" smtClean="0">
                <a:solidFill>
                  <a:srgbClr val="9900CC"/>
                </a:solidFill>
              </a:rPr>
              <a:t>: </a:t>
            </a:r>
            <a:r>
              <a:rPr lang="nb-NO" b="1" dirty="0" err="1" smtClean="0">
                <a:solidFill>
                  <a:srgbClr val="9900CC"/>
                </a:solidFill>
              </a:rPr>
              <a:t>increases</a:t>
            </a:r>
            <a:r>
              <a:rPr lang="nb-NO" dirty="0" smtClean="0">
                <a:solidFill>
                  <a:srgbClr val="9900CC"/>
                </a:solidFill>
              </a:rPr>
              <a:t> 0% → 30%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514" y="3203961"/>
            <a:ext cx="3447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Mg-perovskite</a:t>
            </a:r>
            <a:r>
              <a:rPr lang="nb-NO" dirty="0" smtClean="0">
                <a:solidFill>
                  <a:srgbClr val="3333FF"/>
                </a:solidFill>
              </a:rPr>
              <a:t>: </a:t>
            </a:r>
            <a:r>
              <a:rPr lang="nb-NO" b="1" dirty="0" err="1" smtClean="0">
                <a:solidFill>
                  <a:srgbClr val="3333FF"/>
                </a:solidFill>
              </a:rPr>
              <a:t>decreases</a:t>
            </a:r>
            <a:r>
              <a:rPr lang="nb-NO" dirty="0" smtClean="0">
                <a:solidFill>
                  <a:srgbClr val="3333FF"/>
                </a:solidFill>
              </a:rPr>
              <a:t> 75% → 40%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117" y="3789040"/>
            <a:ext cx="40611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Al-</a:t>
            </a:r>
            <a:r>
              <a:rPr lang="nb-NO" sz="1400" dirty="0" smtClean="0"/>
              <a:t> and </a:t>
            </a:r>
            <a:r>
              <a:rPr lang="nb-NO" sz="1400" dirty="0" err="1" smtClean="0"/>
              <a:t>Si-rich</a:t>
            </a:r>
            <a:r>
              <a:rPr lang="nb-NO" sz="1400" dirty="0" smtClean="0"/>
              <a:t> </a:t>
            </a:r>
            <a:r>
              <a:rPr lang="nb-NO" sz="1400" dirty="0" err="1" smtClean="0"/>
              <a:t>phases</a:t>
            </a:r>
            <a:r>
              <a:rPr lang="nb-NO" sz="1400" dirty="0" smtClean="0"/>
              <a:t> in basalt in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lower</a:t>
            </a:r>
            <a:r>
              <a:rPr lang="nb-NO" sz="1400" dirty="0" smtClean="0"/>
              <a:t> mantle</a:t>
            </a:r>
          </a:p>
          <a:p>
            <a:endParaRPr lang="nb-NO" sz="500" dirty="0" smtClean="0"/>
          </a:p>
          <a:p>
            <a:r>
              <a:rPr lang="nb-NO" sz="1300" dirty="0" smtClean="0"/>
              <a:t>1. </a:t>
            </a:r>
            <a:r>
              <a:rPr lang="nb-NO" sz="1300" dirty="0" err="1" smtClean="0"/>
              <a:t>Phases</a:t>
            </a:r>
            <a:r>
              <a:rPr lang="nb-NO" sz="1300" dirty="0" smtClean="0"/>
              <a:t> </a:t>
            </a:r>
            <a:r>
              <a:rPr lang="nb-NO" sz="1300" dirty="0" err="1" smtClean="0"/>
              <a:t>near</a:t>
            </a:r>
            <a:r>
              <a:rPr lang="nb-NO" sz="1300" dirty="0" smtClean="0"/>
              <a:t> </a:t>
            </a:r>
            <a:r>
              <a:rPr lang="nb-NO" sz="1300" dirty="0" err="1" smtClean="0"/>
              <a:t>the</a:t>
            </a:r>
            <a:r>
              <a:rPr lang="nb-NO" sz="1300" dirty="0" smtClean="0"/>
              <a:t> </a:t>
            </a:r>
            <a:r>
              <a:rPr lang="nb-NO" sz="1300" dirty="0" err="1" smtClean="0"/>
              <a:t>MgAl</a:t>
            </a:r>
            <a:r>
              <a:rPr lang="nb-NO" sz="1300" baseline="-25000" dirty="0" err="1" smtClean="0"/>
              <a:t>2</a:t>
            </a:r>
            <a:r>
              <a:rPr lang="nb-NO" sz="1300" dirty="0" err="1" smtClean="0"/>
              <a:t>O</a:t>
            </a:r>
            <a:r>
              <a:rPr lang="nb-NO" sz="1300" baseline="-25000" dirty="0" err="1" smtClean="0"/>
              <a:t>4</a:t>
            </a:r>
            <a:r>
              <a:rPr lang="nb-NO" sz="1300" dirty="0" err="1" smtClean="0"/>
              <a:t>-NaAlSiO</a:t>
            </a:r>
            <a:r>
              <a:rPr lang="nb-NO" sz="1300" baseline="-25000" dirty="0" err="1" smtClean="0"/>
              <a:t>4</a:t>
            </a:r>
            <a:r>
              <a:rPr lang="nb-NO" sz="1300" dirty="0" err="1" smtClean="0"/>
              <a:t>-join</a:t>
            </a:r>
            <a:endParaRPr lang="nb-NO" sz="1300" dirty="0" smtClean="0"/>
          </a:p>
          <a:p>
            <a:r>
              <a:rPr lang="nb-NO" sz="1300" dirty="0" smtClean="0"/>
              <a:t>    </a:t>
            </a:r>
            <a:r>
              <a:rPr lang="nb-NO" sz="1200" dirty="0" smtClean="0"/>
              <a:t>NAL (New </a:t>
            </a:r>
            <a:r>
              <a:rPr lang="nb-NO" sz="1200" dirty="0" err="1" smtClean="0"/>
              <a:t>Aluminous</a:t>
            </a:r>
            <a:r>
              <a:rPr lang="nb-NO" sz="1200" dirty="0" smtClean="0"/>
              <a:t> </a:t>
            </a:r>
            <a:r>
              <a:rPr lang="nb-NO" sz="1200" dirty="0" err="1" smtClean="0"/>
              <a:t>Phase</a:t>
            </a:r>
            <a:r>
              <a:rPr lang="nb-NO" sz="1200" dirty="0" smtClean="0"/>
              <a:t>)</a:t>
            </a:r>
          </a:p>
          <a:p>
            <a:r>
              <a:rPr lang="nb-NO" sz="1200" dirty="0" smtClean="0"/>
              <a:t>    </a:t>
            </a:r>
            <a:r>
              <a:rPr lang="nb-NO" sz="1200" dirty="0" err="1" smtClean="0"/>
              <a:t>Ca-ferrite-</a:t>
            </a:r>
            <a:r>
              <a:rPr lang="nb-NO" sz="1200" dirty="0" smtClean="0"/>
              <a:t> and </a:t>
            </a:r>
            <a:r>
              <a:rPr lang="nb-NO" sz="1200" dirty="0" err="1" smtClean="0"/>
              <a:t>Ca-titanite-structured</a:t>
            </a:r>
            <a:r>
              <a:rPr lang="nb-NO" sz="1200" dirty="0" smtClean="0"/>
              <a:t> </a:t>
            </a:r>
            <a:r>
              <a:rPr lang="nb-NO" sz="1200" dirty="0" err="1" smtClean="0"/>
              <a:t>phases</a:t>
            </a:r>
            <a:endParaRPr lang="nb-NO" sz="1200" dirty="0" smtClean="0"/>
          </a:p>
          <a:p>
            <a:endParaRPr lang="nb-NO" sz="500" dirty="0" smtClean="0"/>
          </a:p>
          <a:p>
            <a:r>
              <a:rPr lang="nb-NO" sz="1300" dirty="0" smtClean="0"/>
              <a:t>2. </a:t>
            </a:r>
            <a:r>
              <a:rPr lang="nb-NO" sz="1300" dirty="0" err="1" smtClean="0"/>
              <a:t>SiO</a:t>
            </a:r>
            <a:r>
              <a:rPr lang="nb-NO" sz="1300" baseline="-25000" dirty="0" err="1" smtClean="0"/>
              <a:t>2</a:t>
            </a:r>
            <a:r>
              <a:rPr lang="nb-NO" sz="1300" dirty="0" err="1" smtClean="0"/>
              <a:t>-dominated</a:t>
            </a:r>
            <a:r>
              <a:rPr lang="nb-NO" sz="1300" dirty="0" smtClean="0"/>
              <a:t> </a:t>
            </a:r>
            <a:r>
              <a:rPr lang="nb-NO" sz="1300" dirty="0" err="1" smtClean="0"/>
              <a:t>phases</a:t>
            </a:r>
            <a:r>
              <a:rPr lang="nb-NO" sz="1300" dirty="0" smtClean="0"/>
              <a:t> </a:t>
            </a:r>
            <a:r>
              <a:rPr lang="nb-NO" sz="1300" dirty="0" err="1" smtClean="0"/>
              <a:t>with</a:t>
            </a:r>
            <a:r>
              <a:rPr lang="nb-NO" sz="1300" dirty="0" smtClean="0"/>
              <a:t> a </a:t>
            </a:r>
            <a:r>
              <a:rPr lang="nb-NO" sz="1300" dirty="0" err="1" smtClean="0"/>
              <a:t>minor</a:t>
            </a:r>
            <a:r>
              <a:rPr lang="nb-NO" sz="1300" dirty="0" smtClean="0"/>
              <a:t> </a:t>
            </a:r>
            <a:r>
              <a:rPr lang="nb-NO" sz="1300" dirty="0" err="1" smtClean="0"/>
              <a:t>AlO</a:t>
            </a:r>
            <a:r>
              <a:rPr lang="nb-NO" sz="1300" baseline="-25000" dirty="0" err="1" smtClean="0"/>
              <a:t>1.5</a:t>
            </a:r>
            <a:r>
              <a:rPr lang="nb-NO" sz="1300" dirty="0" err="1" smtClean="0"/>
              <a:t>-component</a:t>
            </a:r>
            <a:endParaRPr lang="nb-NO" sz="1300" dirty="0" smtClean="0"/>
          </a:p>
          <a:p>
            <a:r>
              <a:rPr lang="nb-NO" sz="1300" dirty="0" smtClean="0"/>
              <a:t>     </a:t>
            </a:r>
            <a:r>
              <a:rPr lang="nb-NO" sz="1200" dirty="0" err="1" smtClean="0"/>
              <a:t>Stishovite</a:t>
            </a:r>
            <a:r>
              <a:rPr lang="nb-NO" sz="1200" dirty="0" smtClean="0"/>
              <a:t> (</a:t>
            </a:r>
            <a:r>
              <a:rPr lang="nb-NO" sz="1200" dirty="0" err="1" smtClean="0"/>
              <a:t>TiO</a:t>
            </a:r>
            <a:r>
              <a:rPr lang="nb-NO" sz="1200" baseline="-25000" dirty="0" err="1" smtClean="0"/>
              <a:t>2</a:t>
            </a:r>
            <a:r>
              <a:rPr lang="nb-NO" sz="1200" dirty="0" err="1" smtClean="0"/>
              <a:t>-structure</a:t>
            </a:r>
            <a:r>
              <a:rPr lang="nb-NO" sz="1200" dirty="0" smtClean="0"/>
              <a:t>, tetragonal)</a:t>
            </a:r>
          </a:p>
          <a:p>
            <a:r>
              <a:rPr lang="nb-NO" sz="1200" dirty="0" smtClean="0"/>
              <a:t>     </a:t>
            </a:r>
            <a:r>
              <a:rPr lang="nb-NO" sz="1200" dirty="0" err="1" smtClean="0"/>
              <a:t>Distorted</a:t>
            </a:r>
            <a:r>
              <a:rPr lang="nb-NO" sz="1200" dirty="0" smtClean="0"/>
              <a:t> </a:t>
            </a:r>
            <a:r>
              <a:rPr lang="nb-NO" sz="1200" dirty="0" err="1" smtClean="0"/>
              <a:t>stishovite</a:t>
            </a:r>
            <a:r>
              <a:rPr lang="nb-NO" sz="1200" dirty="0" smtClean="0"/>
              <a:t> (</a:t>
            </a:r>
            <a:r>
              <a:rPr lang="nb-NO" sz="1200" dirty="0" err="1" smtClean="0"/>
              <a:t>CaCl</a:t>
            </a:r>
            <a:r>
              <a:rPr lang="nb-NO" sz="1200" baseline="-25000" dirty="0" err="1" smtClean="0"/>
              <a:t>2</a:t>
            </a:r>
            <a:r>
              <a:rPr lang="nb-NO" sz="1200" dirty="0" err="1" smtClean="0"/>
              <a:t>-stucture</a:t>
            </a:r>
            <a:r>
              <a:rPr lang="nb-NO" sz="1200" dirty="0" smtClean="0"/>
              <a:t>, </a:t>
            </a:r>
            <a:r>
              <a:rPr lang="nb-NO" sz="1200" dirty="0" err="1" smtClean="0"/>
              <a:t>orthorombic</a:t>
            </a:r>
            <a:r>
              <a:rPr lang="nb-NO" sz="1200" dirty="0" smtClean="0"/>
              <a:t>)</a:t>
            </a:r>
          </a:p>
          <a:p>
            <a:r>
              <a:rPr lang="nb-NO" sz="1200" dirty="0" smtClean="0"/>
              <a:t>     </a:t>
            </a:r>
            <a:r>
              <a:rPr lang="nb-NO" sz="1200" dirty="0" err="1" smtClean="0"/>
              <a:t>Seifertite</a:t>
            </a:r>
            <a:r>
              <a:rPr lang="nb-NO" sz="1200" dirty="0" smtClean="0"/>
              <a:t> (</a:t>
            </a:r>
            <a:r>
              <a:rPr lang="nb-NO" sz="1200" dirty="0" err="1" smtClean="0">
                <a:latin typeface="Symbol" pitchFamily="18" charset="2"/>
              </a:rPr>
              <a:t>a</a:t>
            </a:r>
            <a:r>
              <a:rPr lang="nb-NO" sz="1200" dirty="0" err="1" smtClean="0"/>
              <a:t>PbO</a:t>
            </a:r>
            <a:r>
              <a:rPr lang="nb-NO" sz="1200" baseline="-25000" dirty="0" err="1" smtClean="0"/>
              <a:t>2</a:t>
            </a:r>
            <a:r>
              <a:rPr lang="nb-NO" sz="1200" dirty="0" err="1" smtClean="0"/>
              <a:t>-structure</a:t>
            </a:r>
            <a:r>
              <a:rPr lang="nb-NO" sz="1200" dirty="0" smtClean="0"/>
              <a:t>, </a:t>
            </a:r>
            <a:r>
              <a:rPr lang="nb-NO" sz="1200" dirty="0" err="1" smtClean="0"/>
              <a:t>orthorombic</a:t>
            </a:r>
            <a:r>
              <a:rPr lang="nb-NO" sz="1200" dirty="0" smtClean="0"/>
              <a:t>)</a:t>
            </a:r>
          </a:p>
        </p:txBody>
      </p:sp>
      <p:pic>
        <p:nvPicPr>
          <p:cNvPr id="2050" name="Picture 2" descr="M:\pc\Dokumenter\Adobe-Illustr-figures\Experimental-PhaseRel\EMPG-MP-09\MinProp-simpl-2016-2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42" y="640596"/>
            <a:ext cx="4644008" cy="620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93104" y="6315670"/>
            <a:ext cx="1547839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 smtClean="0"/>
              <a:t>Modified from Stixrude &amp;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Lithgow-Bertelloni (2012,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Ann Rev Earth Planet Sci) 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5027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pc\Dokumenter\Adobe-Illustr-figures\Experimental-PhaseRel\Core-phase-rel\Perid-phase-rel-5-35-tectono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24" y="55195"/>
            <a:ext cx="5944085" cy="445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41" y="1096265"/>
            <a:ext cx="2409634" cy="119519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b="1" dirty="0" smtClean="0"/>
              <a:t>ol</a:t>
            </a:r>
            <a:r>
              <a:rPr lang="nb-NO" sz="1200" dirty="0" smtClean="0"/>
              <a:t>: olivine, </a:t>
            </a:r>
            <a:r>
              <a:rPr lang="nb-NO" sz="1200" b="1" dirty="0" smtClean="0"/>
              <a:t>opx</a:t>
            </a:r>
            <a:r>
              <a:rPr lang="nb-NO" sz="1200" dirty="0" smtClean="0"/>
              <a:t>: orthopyroxene,</a:t>
            </a:r>
          </a:p>
          <a:p>
            <a:pPr>
              <a:lnSpc>
                <a:spcPts val="1400"/>
              </a:lnSpc>
            </a:pPr>
            <a:r>
              <a:rPr lang="nb-NO" sz="1200" b="1" dirty="0" smtClean="0"/>
              <a:t>cpx</a:t>
            </a:r>
            <a:r>
              <a:rPr lang="nb-NO" sz="1200" dirty="0" smtClean="0"/>
              <a:t>: clinoyroxene, </a:t>
            </a:r>
            <a:r>
              <a:rPr lang="nb-NO" sz="1200" b="1" dirty="0" smtClean="0"/>
              <a:t>ga</a:t>
            </a:r>
            <a:r>
              <a:rPr lang="nb-NO" sz="1200" dirty="0" smtClean="0"/>
              <a:t>: garnet</a:t>
            </a:r>
          </a:p>
          <a:p>
            <a:pPr>
              <a:lnSpc>
                <a:spcPts val="800"/>
              </a:lnSpc>
            </a:pPr>
            <a:endParaRPr lang="nb-NO" sz="1200" b="1" dirty="0"/>
          </a:p>
          <a:p>
            <a:pPr>
              <a:lnSpc>
                <a:spcPts val="1400"/>
              </a:lnSpc>
            </a:pPr>
            <a:r>
              <a:rPr lang="nb-NO" sz="1200" b="1" dirty="0" smtClean="0"/>
              <a:t>wd</a:t>
            </a:r>
            <a:r>
              <a:rPr lang="nb-NO" sz="1200" dirty="0" smtClean="0"/>
              <a:t>: wadsleyite, </a:t>
            </a:r>
            <a:r>
              <a:rPr lang="nb-NO" sz="1200" b="1" dirty="0" smtClean="0"/>
              <a:t>rw</a:t>
            </a:r>
            <a:r>
              <a:rPr lang="nb-NO" sz="1200" dirty="0" smtClean="0"/>
              <a:t>: ringwoodite</a:t>
            </a:r>
          </a:p>
          <a:p>
            <a:pPr>
              <a:lnSpc>
                <a:spcPts val="800"/>
              </a:lnSpc>
            </a:pPr>
            <a:endParaRPr lang="nb-NO" sz="800" b="1" dirty="0" smtClean="0"/>
          </a:p>
          <a:p>
            <a:pPr>
              <a:lnSpc>
                <a:spcPts val="1400"/>
              </a:lnSpc>
            </a:pPr>
            <a:r>
              <a:rPr lang="nb-NO" sz="1200" b="1" dirty="0" smtClean="0"/>
              <a:t>bm</a:t>
            </a:r>
            <a:r>
              <a:rPr lang="nb-NO" sz="1200" dirty="0" smtClean="0"/>
              <a:t>: bridgmanite, </a:t>
            </a:r>
            <a:r>
              <a:rPr lang="nb-NO" sz="1200" b="1" dirty="0" smtClean="0"/>
              <a:t>fp</a:t>
            </a:r>
            <a:r>
              <a:rPr lang="nb-NO" sz="1200" dirty="0" smtClean="0"/>
              <a:t>: ferropericlase,</a:t>
            </a:r>
          </a:p>
          <a:p>
            <a:pPr>
              <a:lnSpc>
                <a:spcPts val="1400"/>
              </a:lnSpc>
            </a:pPr>
            <a:r>
              <a:rPr lang="nb-NO" sz="1200" b="1" dirty="0" smtClean="0"/>
              <a:t>cpv</a:t>
            </a:r>
            <a:r>
              <a:rPr lang="nb-NO" sz="1200" dirty="0" smtClean="0"/>
              <a:t>: Ca-perovskite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019" y="73694"/>
            <a:ext cx="2505558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b="1" dirty="0" smtClean="0">
                <a:solidFill>
                  <a:srgbClr val="3333FF"/>
                </a:solidFill>
              </a:rPr>
              <a:t>Peridotite melting</a:t>
            </a:r>
          </a:p>
          <a:p>
            <a:r>
              <a:rPr lang="nb-NO" sz="2200" b="1" dirty="0" smtClean="0">
                <a:solidFill>
                  <a:srgbClr val="3333FF"/>
                </a:solidFill>
              </a:rPr>
              <a:t>relations</a:t>
            </a:r>
            <a:r>
              <a:rPr lang="nb-NO" sz="2200" dirty="0" smtClean="0">
                <a:solidFill>
                  <a:srgbClr val="3333FF"/>
                </a:solidFill>
              </a:rPr>
              <a:t>, 2</a:t>
            </a:r>
            <a:r>
              <a:rPr lang="nb-NO" sz="2200" dirty="0" smtClean="0">
                <a:solidFill>
                  <a:srgbClr val="3333FF"/>
                </a:solidFill>
                <a:latin typeface="Symbol" panose="05050102010706020507" pitchFamily="18" charset="2"/>
              </a:rPr>
              <a:t>-</a:t>
            </a:r>
            <a:r>
              <a:rPr lang="nb-NO" sz="2200" dirty="0" smtClean="0">
                <a:solidFill>
                  <a:srgbClr val="3333FF"/>
                </a:solidFill>
              </a:rPr>
              <a:t>36 GPa</a:t>
            </a:r>
            <a:endParaRPr lang="en-GB" sz="2200" dirty="0">
              <a:solidFill>
                <a:srgbClr val="3333FF"/>
              </a:solidFill>
            </a:endParaRPr>
          </a:p>
        </p:txBody>
      </p:sp>
      <p:pic>
        <p:nvPicPr>
          <p:cNvPr id="5" name="Picture 9" descr="M:\pc\Dokumenter\Adobe-Illustr-figures\Perid-BSE-PhRel-EPSL-etc\BSE-perid-23-EPS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25144"/>
            <a:ext cx="5286886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:\pc\Dokumenter\Adobe-Illustr-figures\RT-Adobe-exp\Expf0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709" y="4797152"/>
            <a:ext cx="2661292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6841246" y="1377767"/>
            <a:ext cx="0" cy="792088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051788" y="1207749"/>
            <a:ext cx="0" cy="792088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-5286" y="6389108"/>
            <a:ext cx="1103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50" dirty="0" smtClean="0"/>
              <a:t>Tønnes </a:t>
            </a:r>
            <a:r>
              <a:rPr lang="nb-NO" sz="1050" dirty="0"/>
              <a:t>&amp; </a:t>
            </a:r>
            <a:r>
              <a:rPr lang="nb-NO" sz="1050" dirty="0" smtClean="0"/>
              <a:t>Frost </a:t>
            </a:r>
          </a:p>
          <a:p>
            <a:r>
              <a:rPr lang="nb-NO" sz="1050" dirty="0" smtClean="0"/>
              <a:t>(2002</a:t>
            </a:r>
            <a:r>
              <a:rPr lang="nb-NO" sz="1050" dirty="0"/>
              <a:t>, </a:t>
            </a:r>
            <a:r>
              <a:rPr lang="nb-NO" sz="1050" dirty="0" err="1" smtClean="0"/>
              <a:t>EPSL</a:t>
            </a:r>
            <a:r>
              <a:rPr lang="nb-NO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6647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pc\Dokumenter\Adobe-Illustr-figures\Experimental-PhaseRel\Core-phase-rel\Perid-phase-rel-5-35-tectono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25" y="55195"/>
            <a:ext cx="5079184" cy="380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019" y="73694"/>
            <a:ext cx="2505558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b="1" dirty="0" smtClean="0">
                <a:solidFill>
                  <a:srgbClr val="3333FF"/>
                </a:solidFill>
              </a:rPr>
              <a:t>Peridotite melting</a:t>
            </a:r>
          </a:p>
          <a:p>
            <a:r>
              <a:rPr lang="nb-NO" sz="2200" b="1" dirty="0" smtClean="0">
                <a:solidFill>
                  <a:srgbClr val="3333FF"/>
                </a:solidFill>
              </a:rPr>
              <a:t>relations</a:t>
            </a:r>
            <a:r>
              <a:rPr lang="nb-NO" sz="2200" dirty="0" smtClean="0">
                <a:solidFill>
                  <a:srgbClr val="3333FF"/>
                </a:solidFill>
              </a:rPr>
              <a:t>, 2</a:t>
            </a:r>
            <a:r>
              <a:rPr lang="nb-NO" sz="2200" dirty="0" smtClean="0">
                <a:solidFill>
                  <a:srgbClr val="3333FF"/>
                </a:solidFill>
                <a:latin typeface="Symbol" panose="05050102010706020507" pitchFamily="18" charset="2"/>
              </a:rPr>
              <a:t>-</a:t>
            </a:r>
            <a:r>
              <a:rPr lang="nb-NO" sz="2200" dirty="0" smtClean="0">
                <a:solidFill>
                  <a:srgbClr val="3333FF"/>
                </a:solidFill>
              </a:rPr>
              <a:t>36 GPa</a:t>
            </a:r>
            <a:endParaRPr lang="en-GB" sz="2200" dirty="0">
              <a:solidFill>
                <a:srgbClr val="3333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561327" y="932900"/>
            <a:ext cx="4421" cy="695048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:\pc\Dokumenter\Adobe-Illustr-figures\Perid-BSE-PhRel-EPSL-etc\BSE-perid-23-25-EPS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" y="2917756"/>
            <a:ext cx="3765802" cy="201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M:\pc\Dokumenter\Adobe-Illustr-figures\Perid-BSE-PhRel-EPSL-etc\BSE-perid-24-EPS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0972"/>
            <a:ext cx="4542033" cy="181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22" y="5045111"/>
            <a:ext cx="4151087" cy="181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019053" y="4768112"/>
            <a:ext cx="2250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33 </a:t>
            </a:r>
            <a:r>
              <a:rPr lang="nb-NO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nb-NO" sz="1200" dirty="0" smtClean="0"/>
              <a:t>,    Ito </a:t>
            </a:r>
            <a:r>
              <a:rPr lang="nb-NO" sz="1200" dirty="0"/>
              <a:t>et al. (2004, </a:t>
            </a:r>
            <a:r>
              <a:rPr lang="nb-NO" sz="1200" dirty="0" err="1"/>
              <a:t>PEPI</a:t>
            </a:r>
            <a:r>
              <a:rPr lang="nb-NO" sz="1200" dirty="0"/>
              <a:t>)</a:t>
            </a:r>
            <a:endParaRPr lang="en-GB" sz="1200" dirty="0"/>
          </a:p>
        </p:txBody>
      </p:sp>
      <p:sp>
        <p:nvSpPr>
          <p:cNvPr id="16" name="Freeform 15"/>
          <p:cNvSpPr/>
          <p:nvPr/>
        </p:nvSpPr>
        <p:spPr>
          <a:xfrm>
            <a:off x="5481114" y="5063557"/>
            <a:ext cx="534001" cy="1786515"/>
          </a:xfrm>
          <a:custGeom>
            <a:avLst/>
            <a:gdLst>
              <a:gd name="connsiteX0" fmla="*/ 0 w 534001"/>
              <a:gd name="connsiteY0" fmla="*/ 1786515 h 1786515"/>
              <a:gd name="connsiteX1" fmla="*/ 47570 w 534001"/>
              <a:gd name="connsiteY1" fmla="*/ 1501096 h 1786515"/>
              <a:gd name="connsiteX2" fmla="*/ 105711 w 534001"/>
              <a:gd name="connsiteY2" fmla="*/ 1331958 h 1786515"/>
              <a:gd name="connsiteX3" fmla="*/ 248421 w 534001"/>
              <a:gd name="connsiteY3" fmla="*/ 1242104 h 1786515"/>
              <a:gd name="connsiteX4" fmla="*/ 385845 w 534001"/>
              <a:gd name="connsiteY4" fmla="*/ 1247389 h 1786515"/>
              <a:gd name="connsiteX5" fmla="*/ 459843 w 534001"/>
              <a:gd name="connsiteY5" fmla="*/ 1236818 h 1786515"/>
              <a:gd name="connsiteX6" fmla="*/ 523270 w 534001"/>
              <a:gd name="connsiteY6" fmla="*/ 1178677 h 1786515"/>
              <a:gd name="connsiteX7" fmla="*/ 523270 w 534001"/>
              <a:gd name="connsiteY7" fmla="*/ 1083537 h 1786515"/>
              <a:gd name="connsiteX8" fmla="*/ 417559 w 534001"/>
              <a:gd name="connsiteY8" fmla="*/ 1004254 h 1786515"/>
              <a:gd name="connsiteX9" fmla="*/ 338275 w 534001"/>
              <a:gd name="connsiteY9" fmla="*/ 893257 h 1786515"/>
              <a:gd name="connsiteX10" fmla="*/ 306562 w 534001"/>
              <a:gd name="connsiteY10" fmla="*/ 745262 h 1786515"/>
              <a:gd name="connsiteX11" fmla="*/ 274849 w 534001"/>
              <a:gd name="connsiteY11" fmla="*/ 523269 h 1786515"/>
              <a:gd name="connsiteX12" fmla="*/ 280134 w 534001"/>
              <a:gd name="connsiteY12" fmla="*/ 237849 h 1786515"/>
              <a:gd name="connsiteX13" fmla="*/ 290705 w 534001"/>
              <a:gd name="connsiteY13" fmla="*/ 0 h 178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4001" h="1786515">
                <a:moveTo>
                  <a:pt x="0" y="1786515"/>
                </a:moveTo>
                <a:cubicBezTo>
                  <a:pt x="14975" y="1681685"/>
                  <a:pt x="29951" y="1576856"/>
                  <a:pt x="47570" y="1501096"/>
                </a:cubicBezTo>
                <a:cubicBezTo>
                  <a:pt x="65189" y="1425336"/>
                  <a:pt x="72236" y="1375123"/>
                  <a:pt x="105711" y="1331958"/>
                </a:cubicBezTo>
                <a:cubicBezTo>
                  <a:pt x="139186" y="1288793"/>
                  <a:pt x="201732" y="1256199"/>
                  <a:pt x="248421" y="1242104"/>
                </a:cubicBezTo>
                <a:cubicBezTo>
                  <a:pt x="295110" y="1228009"/>
                  <a:pt x="350608" y="1248270"/>
                  <a:pt x="385845" y="1247389"/>
                </a:cubicBezTo>
                <a:cubicBezTo>
                  <a:pt x="421082" y="1246508"/>
                  <a:pt x="436939" y="1248270"/>
                  <a:pt x="459843" y="1236818"/>
                </a:cubicBezTo>
                <a:cubicBezTo>
                  <a:pt x="482747" y="1225366"/>
                  <a:pt x="512699" y="1204224"/>
                  <a:pt x="523270" y="1178677"/>
                </a:cubicBezTo>
                <a:cubicBezTo>
                  <a:pt x="533841" y="1153130"/>
                  <a:pt x="540888" y="1112607"/>
                  <a:pt x="523270" y="1083537"/>
                </a:cubicBezTo>
                <a:cubicBezTo>
                  <a:pt x="505652" y="1054467"/>
                  <a:pt x="448392" y="1035967"/>
                  <a:pt x="417559" y="1004254"/>
                </a:cubicBezTo>
                <a:cubicBezTo>
                  <a:pt x="386727" y="972541"/>
                  <a:pt x="356774" y="936422"/>
                  <a:pt x="338275" y="893257"/>
                </a:cubicBezTo>
                <a:cubicBezTo>
                  <a:pt x="319776" y="850092"/>
                  <a:pt x="317133" y="806927"/>
                  <a:pt x="306562" y="745262"/>
                </a:cubicBezTo>
                <a:cubicBezTo>
                  <a:pt x="295991" y="683597"/>
                  <a:pt x="279254" y="607838"/>
                  <a:pt x="274849" y="523269"/>
                </a:cubicBezTo>
                <a:cubicBezTo>
                  <a:pt x="270444" y="438700"/>
                  <a:pt x="277491" y="325060"/>
                  <a:pt x="280134" y="237849"/>
                </a:cubicBezTo>
                <a:cubicBezTo>
                  <a:pt x="282777" y="150638"/>
                  <a:pt x="286741" y="75319"/>
                  <a:pt x="290705" y="0"/>
                </a:cubicBez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9086" y="2559618"/>
            <a:ext cx="1103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50" dirty="0" smtClean="0"/>
              <a:t>Tønnes </a:t>
            </a:r>
            <a:r>
              <a:rPr lang="nb-NO" sz="1050" dirty="0"/>
              <a:t>&amp; </a:t>
            </a:r>
            <a:r>
              <a:rPr lang="nb-NO" sz="1050" dirty="0" smtClean="0"/>
              <a:t>Frost </a:t>
            </a:r>
          </a:p>
          <a:p>
            <a:r>
              <a:rPr lang="nb-NO" sz="1050" dirty="0" smtClean="0"/>
              <a:t>(2002</a:t>
            </a:r>
            <a:r>
              <a:rPr lang="nb-NO" sz="1050" dirty="0"/>
              <a:t>, </a:t>
            </a:r>
            <a:r>
              <a:rPr lang="nb-NO" sz="1050" dirty="0" err="1" smtClean="0"/>
              <a:t>EPSL</a:t>
            </a:r>
            <a:r>
              <a:rPr lang="nb-NO" sz="1050" dirty="0"/>
              <a:t>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617556" y="149758"/>
            <a:ext cx="4421" cy="695048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93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25" y="3527218"/>
            <a:ext cx="437819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M:\pc\Dokumenter\Adobe-Illustr-figures\Experimental-PhaseRel\PhaseRel\Petrology-course\Cpv-pc cpv-bm 24 binari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24" y="18179"/>
            <a:ext cx="4345925" cy="350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M:\pc\Dokumenter\Adobe-Illustr-figures\Experimental-PhaseRel\PhaseRel\Petrology-course\Cpv-pc cpv-bm 24 binari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91" y="63427"/>
            <a:ext cx="3819187" cy="20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65" y="73998"/>
            <a:ext cx="4049507" cy="461665"/>
          </a:xfrm>
          <a:prstGeom prst="rect">
            <a:avLst/>
          </a:prstGeom>
          <a:solidFill>
            <a:srgbClr val="DD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0066FF"/>
                </a:solidFill>
              </a:rPr>
              <a:t>Lower</a:t>
            </a:r>
            <a:r>
              <a:rPr lang="nb-NO" sz="2400" dirty="0">
                <a:solidFill>
                  <a:srgbClr val="0066FF"/>
                </a:solidFill>
              </a:rPr>
              <a:t> </a:t>
            </a:r>
            <a:r>
              <a:rPr lang="nb-NO" sz="2400" dirty="0" smtClean="0">
                <a:solidFill>
                  <a:srgbClr val="0066FF"/>
                </a:solidFill>
              </a:rPr>
              <a:t>mantle melting relations</a:t>
            </a:r>
            <a:endParaRPr lang="en-GB" sz="2400" dirty="0">
              <a:solidFill>
                <a:srgbClr val="00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963" y="665251"/>
            <a:ext cx="33121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Binary joins within the system</a:t>
            </a:r>
          </a:p>
          <a:p>
            <a:r>
              <a:rPr lang="nb-NO" sz="2000" dirty="0" smtClean="0"/>
              <a:t>CaO-MgO-SiO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 (CMS)</a:t>
            </a:r>
          </a:p>
          <a:p>
            <a:endParaRPr lang="nb-NO" sz="2000" dirty="0" smtClean="0"/>
          </a:p>
          <a:p>
            <a:r>
              <a:rPr lang="nb-NO" sz="2000" dirty="0" smtClean="0"/>
              <a:t> </a:t>
            </a:r>
            <a:r>
              <a:rPr lang="nb-NO" sz="2000" dirty="0" smtClean="0">
                <a:solidFill>
                  <a:srgbClr val="0066FF"/>
                </a:solidFill>
              </a:rPr>
              <a:t>1. </a:t>
            </a:r>
            <a:r>
              <a:rPr lang="nb-NO" sz="2000" b="1" dirty="0" smtClean="0">
                <a:solidFill>
                  <a:srgbClr val="0066FF"/>
                </a:solidFill>
              </a:rPr>
              <a:t>MS-join</a:t>
            </a:r>
            <a:r>
              <a:rPr lang="nb-NO" sz="2000" dirty="0" smtClean="0">
                <a:solidFill>
                  <a:srgbClr val="0066FF"/>
                </a:solidFill>
              </a:rPr>
              <a:t>, 1 bar to 136 GPa</a:t>
            </a:r>
            <a:endParaRPr lang="en-GB" sz="2000" dirty="0">
              <a:solidFill>
                <a:srgbClr val="0066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09340" y="1576357"/>
            <a:ext cx="218783" cy="4863711"/>
          </a:xfrm>
          <a:prstGeom prst="rect">
            <a:avLst/>
          </a:prstGeom>
          <a:noFill/>
          <a:ln w="63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876600" y="3645024"/>
            <a:ext cx="1933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>
                <a:solidFill>
                  <a:srgbClr val="0066FF"/>
                </a:solidFill>
              </a:rPr>
              <a:t>Melting of a </a:t>
            </a:r>
            <a:r>
              <a:rPr lang="nb-NO" sz="1100" b="1" dirty="0" smtClean="0">
                <a:solidFill>
                  <a:srgbClr val="00CC00"/>
                </a:solidFill>
              </a:rPr>
              <a:t>peridotite model</a:t>
            </a:r>
            <a:endParaRPr lang="nb-NO" sz="1100" dirty="0" smtClean="0">
              <a:solidFill>
                <a:srgbClr val="00CC00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0066FF"/>
                </a:solidFill>
              </a:rPr>
              <a:t>Note the important shift of</a:t>
            </a: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0066FF"/>
                </a:solidFill>
              </a:rPr>
              <a:t>the invariant composition</a:t>
            </a: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0066FF"/>
                </a:solidFill>
              </a:rPr>
              <a:t>from 1 bar to 136 GPa</a:t>
            </a:r>
            <a:endParaRPr lang="en-GB" sz="1100" dirty="0">
              <a:solidFill>
                <a:srgbClr val="0066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518606" y="6551278"/>
            <a:ext cx="735" cy="146842"/>
          </a:xfrm>
          <a:prstGeom prst="straightConnector1">
            <a:avLst/>
          </a:prstGeom>
          <a:ln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44896" y="6622771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>
                <a:solidFill>
                  <a:srgbClr val="00CC00"/>
                </a:solidFill>
              </a:rPr>
              <a:t>peridotite</a:t>
            </a:r>
            <a:endParaRPr lang="en-GB" sz="1100" dirty="0">
              <a:solidFill>
                <a:srgbClr val="0066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6513017" y="1380628"/>
            <a:ext cx="2300" cy="5056084"/>
          </a:xfrm>
          <a:prstGeom prst="line">
            <a:avLst/>
          </a:prstGeom>
          <a:ln w="63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2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02" y="63949"/>
            <a:ext cx="2113079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System </a:t>
            </a:r>
            <a:r>
              <a:rPr lang="nb-NO" sz="1800" dirty="0" err="1" smtClean="0">
                <a:solidFill>
                  <a:srgbClr val="3333FF"/>
                </a:solidFill>
              </a:rPr>
              <a:t>MgO-SiO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2</a:t>
            </a:r>
            <a:endParaRPr lang="nb-NO" sz="1800" dirty="0">
              <a:solidFill>
                <a:srgbClr val="3333FF"/>
              </a:solidFill>
            </a:endParaRPr>
          </a:p>
          <a:p>
            <a:r>
              <a:rPr lang="nb-NO" sz="1800" dirty="0" smtClean="0">
                <a:solidFill>
                  <a:srgbClr val="3333FF"/>
                </a:solidFill>
              </a:rPr>
              <a:t>at 16-26 </a:t>
            </a:r>
            <a:r>
              <a:rPr lang="nb-NO" sz="1800" dirty="0" err="1" smtClean="0">
                <a:solidFill>
                  <a:srgbClr val="3333FF"/>
                </a:solidFill>
              </a:rPr>
              <a:t>GPa</a:t>
            </a:r>
            <a:endParaRPr lang="nb-NO" sz="1800" dirty="0" smtClean="0">
              <a:solidFill>
                <a:srgbClr val="3333FF"/>
              </a:solidFill>
            </a:endParaRPr>
          </a:p>
          <a:p>
            <a:endParaRPr lang="nb-NO" sz="1800" dirty="0">
              <a:solidFill>
                <a:srgbClr val="3333FF"/>
              </a:solidFill>
            </a:endParaRPr>
          </a:p>
          <a:p>
            <a:r>
              <a:rPr lang="nb-NO" dirty="0" smtClean="0">
                <a:solidFill>
                  <a:srgbClr val="FF0000"/>
                </a:solidFill>
              </a:rPr>
              <a:t>Multianvil experiments</a:t>
            </a:r>
          </a:p>
          <a:p>
            <a:r>
              <a:rPr lang="nb-NO" sz="1200" dirty="0" smtClean="0"/>
              <a:t>(eutectic moves towards BSE</a:t>
            </a:r>
          </a:p>
          <a:p>
            <a:r>
              <a:rPr lang="nb-NO" sz="1200" dirty="0"/>
              <a:t> </a:t>
            </a:r>
            <a:r>
              <a:rPr lang="nb-NO" sz="1200" dirty="0" smtClean="0"/>
              <a:t>from 16 to 26 GPa)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384" y="3784048"/>
            <a:ext cx="5748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Thermodynamic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model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sz="1200" dirty="0" smtClean="0"/>
              <a:t>(</a:t>
            </a:r>
            <a:r>
              <a:rPr lang="nb-NO" sz="1200" dirty="0" err="1" smtClean="0"/>
              <a:t>eutectic</a:t>
            </a:r>
            <a:r>
              <a:rPr lang="nb-NO" sz="1200" dirty="0" smtClean="0"/>
              <a:t> comp. more </a:t>
            </a:r>
            <a:r>
              <a:rPr lang="nb-NO" sz="1200" dirty="0" err="1" smtClean="0"/>
              <a:t>magnesian</a:t>
            </a:r>
            <a:r>
              <a:rPr lang="nb-NO" sz="1200" dirty="0" smtClean="0"/>
              <a:t> </a:t>
            </a:r>
            <a:r>
              <a:rPr lang="nb-NO" sz="1200" dirty="0" err="1" smtClean="0"/>
              <a:t>than</a:t>
            </a:r>
            <a:r>
              <a:rPr lang="nb-NO" sz="1200" dirty="0" smtClean="0"/>
              <a:t> BSE </a:t>
            </a:r>
            <a:r>
              <a:rPr lang="nb-NO" sz="1200" dirty="0" err="1" smtClean="0"/>
              <a:t>above</a:t>
            </a:r>
            <a:r>
              <a:rPr lang="nb-NO" sz="1200" dirty="0" smtClean="0"/>
              <a:t> 35 </a:t>
            </a:r>
            <a:r>
              <a:rPr lang="nb-NO" sz="1200" dirty="0" err="1" smtClean="0"/>
              <a:t>GPa</a:t>
            </a:r>
            <a:r>
              <a:rPr lang="nb-NO" sz="1200" dirty="0" smtClean="0"/>
              <a:t>)</a:t>
            </a:r>
            <a:endParaRPr lang="nb-NO" sz="1200" dirty="0"/>
          </a:p>
        </p:txBody>
      </p:sp>
      <p:pic>
        <p:nvPicPr>
          <p:cNvPr id="1031" name="Picture 7" descr="M:\pc\Dokumenter\Adobe-Illustr-figures\Experimental-PhaseRel\PhaseRel\SimpleSyst-Liq-MeltStruct\MS-syst\MS-6-136GPa-2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680"/>
            <a:ext cx="6598485" cy="344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:\pc\Dokumenter\Adobe-Illustr-figures\Experimental-PhaseRel\PhaseRel\SimpleSyst-Liq-MeltStruct\MS-syst\MS-136GPa-ph-diag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94" y="4045615"/>
            <a:ext cx="2114223" cy="28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M:\pc\Dokumenter\Adobe-Illustr-figures\Experimental-PhaseRel\PhaseRel\SimpleSyst-Liq-MeltStruct\MS-syst\MS-0-136GPa-predic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2" y="4123629"/>
            <a:ext cx="603671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68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82" y="52798"/>
            <a:ext cx="3230372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3333FF"/>
                </a:solidFill>
              </a:rPr>
              <a:t>DFT-</a:t>
            </a:r>
            <a:r>
              <a:rPr lang="nb-NO" sz="2000" b="1" dirty="0" err="1" smtClean="0">
                <a:solidFill>
                  <a:srgbClr val="3333FF"/>
                </a:solidFill>
              </a:rPr>
              <a:t>study</a:t>
            </a:r>
            <a:endParaRPr lang="nb-NO" sz="1800" dirty="0">
              <a:solidFill>
                <a:srgbClr val="3333FF"/>
              </a:solidFill>
            </a:endParaRPr>
          </a:p>
          <a:p>
            <a:r>
              <a:rPr lang="nb-NO" sz="1400" dirty="0" smtClean="0"/>
              <a:t>de Koker et al. (2013, EPSL)</a:t>
            </a:r>
          </a:p>
          <a:p>
            <a:endParaRPr lang="nb-NO" dirty="0">
              <a:solidFill>
                <a:srgbClr val="3333FF"/>
              </a:solidFill>
            </a:endParaRPr>
          </a:p>
          <a:p>
            <a:r>
              <a:rPr lang="nb-NO" dirty="0" smtClean="0">
                <a:solidFill>
                  <a:srgbClr val="008000"/>
                </a:solidFill>
              </a:rPr>
              <a:t>The </a:t>
            </a:r>
            <a:r>
              <a:rPr lang="nb-NO" b="1" dirty="0" err="1" smtClean="0">
                <a:solidFill>
                  <a:srgbClr val="008000"/>
                </a:solidFill>
              </a:rPr>
              <a:t>periclase-bridgmanite</a:t>
            </a:r>
            <a:r>
              <a:rPr lang="nb-NO" dirty="0">
                <a:solidFill>
                  <a:srgbClr val="008000"/>
                </a:solidFill>
              </a:rPr>
              <a:t> </a:t>
            </a:r>
            <a:r>
              <a:rPr lang="nb-NO" dirty="0" err="1" smtClean="0">
                <a:solidFill>
                  <a:srgbClr val="008000"/>
                </a:solidFill>
              </a:rPr>
              <a:t>eutectic</a:t>
            </a:r>
            <a:r>
              <a:rPr lang="nb-NO" dirty="0" smtClean="0">
                <a:solidFill>
                  <a:srgbClr val="008000"/>
                </a:solidFill>
              </a:rPr>
              <a:t> </a:t>
            </a:r>
          </a:p>
          <a:p>
            <a:r>
              <a:rPr lang="nb-NO" dirty="0" smtClean="0">
                <a:solidFill>
                  <a:srgbClr val="008000"/>
                </a:solidFill>
              </a:rPr>
              <a:t>is </a:t>
            </a:r>
            <a:r>
              <a:rPr lang="nb-NO" dirty="0" err="1" smtClean="0">
                <a:solidFill>
                  <a:srgbClr val="008000"/>
                </a:solidFill>
              </a:rPr>
              <a:t>very</a:t>
            </a:r>
            <a:r>
              <a:rPr lang="nb-NO" dirty="0" smtClean="0">
                <a:solidFill>
                  <a:srgbClr val="008000"/>
                </a:solidFill>
              </a:rPr>
              <a:t> </a:t>
            </a:r>
            <a:r>
              <a:rPr lang="nb-NO" dirty="0" err="1" smtClean="0">
                <a:solidFill>
                  <a:srgbClr val="008000"/>
                </a:solidFill>
              </a:rPr>
              <a:t>similar</a:t>
            </a:r>
            <a:r>
              <a:rPr lang="nb-NO" dirty="0" smtClean="0">
                <a:solidFill>
                  <a:srgbClr val="008000"/>
                </a:solidFill>
              </a:rPr>
              <a:t> to </a:t>
            </a:r>
            <a:r>
              <a:rPr lang="nb-NO" dirty="0" err="1" smtClean="0">
                <a:solidFill>
                  <a:srgbClr val="008000"/>
                </a:solidFill>
              </a:rPr>
              <a:t>results</a:t>
            </a:r>
            <a:r>
              <a:rPr lang="nb-NO" dirty="0" smtClean="0">
                <a:solidFill>
                  <a:srgbClr val="008000"/>
                </a:solidFill>
              </a:rPr>
              <a:t> from</a:t>
            </a:r>
          </a:p>
          <a:p>
            <a:r>
              <a:rPr lang="nb-NO" dirty="0" smtClean="0">
                <a:solidFill>
                  <a:srgbClr val="008000"/>
                </a:solidFill>
              </a:rPr>
              <a:t>16-26 </a:t>
            </a:r>
            <a:r>
              <a:rPr lang="nb-NO" dirty="0" err="1" smtClean="0">
                <a:solidFill>
                  <a:srgbClr val="008000"/>
                </a:solidFill>
              </a:rPr>
              <a:t>GPa</a:t>
            </a:r>
            <a:r>
              <a:rPr lang="nb-NO" dirty="0" smtClean="0">
                <a:solidFill>
                  <a:srgbClr val="008000"/>
                </a:solidFill>
              </a:rPr>
              <a:t> </a:t>
            </a:r>
            <a:r>
              <a:rPr lang="nb-NO" dirty="0" err="1" smtClean="0">
                <a:solidFill>
                  <a:srgbClr val="008000"/>
                </a:solidFill>
              </a:rPr>
              <a:t>experiments</a:t>
            </a:r>
            <a:r>
              <a:rPr lang="nb-NO" dirty="0" smtClean="0">
                <a:solidFill>
                  <a:srgbClr val="008000"/>
                </a:solidFill>
              </a:rPr>
              <a:t> and</a:t>
            </a:r>
          </a:p>
          <a:p>
            <a:r>
              <a:rPr lang="nb-NO" dirty="0" err="1" smtClean="0">
                <a:solidFill>
                  <a:srgbClr val="008000"/>
                </a:solidFill>
              </a:rPr>
              <a:t>associated</a:t>
            </a:r>
            <a:r>
              <a:rPr lang="nb-NO" dirty="0" smtClean="0">
                <a:solidFill>
                  <a:srgbClr val="008000"/>
                </a:solidFill>
              </a:rPr>
              <a:t> </a:t>
            </a:r>
            <a:r>
              <a:rPr lang="nb-NO" dirty="0" err="1" smtClean="0">
                <a:solidFill>
                  <a:srgbClr val="008000"/>
                </a:solidFill>
              </a:rPr>
              <a:t>thermodynamic</a:t>
            </a:r>
            <a:r>
              <a:rPr lang="nb-NO" dirty="0" smtClean="0">
                <a:solidFill>
                  <a:srgbClr val="008000"/>
                </a:solidFill>
              </a:rPr>
              <a:t> </a:t>
            </a:r>
            <a:r>
              <a:rPr lang="nb-NO" dirty="0" err="1" smtClean="0">
                <a:solidFill>
                  <a:srgbClr val="008000"/>
                </a:solidFill>
              </a:rPr>
              <a:t>model</a:t>
            </a:r>
            <a:endParaRPr lang="nb-NO" dirty="0" smtClean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</a:pPr>
            <a:r>
              <a:rPr lang="nb-NO" sz="1400" dirty="0" smtClean="0"/>
              <a:t>   </a:t>
            </a:r>
            <a:r>
              <a:rPr lang="nb-NO" sz="1400" dirty="0" err="1" smtClean="0"/>
              <a:t>Liebske</a:t>
            </a:r>
            <a:r>
              <a:rPr lang="nb-NO" sz="1400" dirty="0" smtClean="0"/>
              <a:t> and Frost (2012, EPSL) </a:t>
            </a:r>
            <a:endParaRPr lang="nb-NO" sz="1400" dirty="0"/>
          </a:p>
        </p:txBody>
      </p:sp>
      <p:pic>
        <p:nvPicPr>
          <p:cNvPr id="1026" name="Picture 2" descr="M:\pc\Dokumenter\Adobe-Illustr-figures\Experimental-PhaseRel\PhaseRel\SimpleSyst-Liq-MeltStruct\MS-syst\MS-deKoker-24-136GP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648"/>
            <a:ext cx="5763425" cy="648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3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13" y="895748"/>
            <a:ext cx="7528520" cy="563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96522" y="6391275"/>
            <a:ext cx="248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Based</a:t>
            </a:r>
            <a:r>
              <a:rPr lang="nb-NO" sz="1400" dirty="0" smtClean="0"/>
              <a:t> </a:t>
            </a:r>
            <a:r>
              <a:rPr lang="nb-NO" sz="1400" dirty="0" err="1" smtClean="0"/>
              <a:t>on</a:t>
            </a:r>
            <a:r>
              <a:rPr lang="nb-NO" sz="1400" dirty="0" smtClean="0"/>
              <a:t> </a:t>
            </a:r>
            <a:r>
              <a:rPr lang="nb-NO" sz="1400" dirty="0" err="1" smtClean="0"/>
              <a:t>Herzberg</a:t>
            </a:r>
            <a:r>
              <a:rPr lang="nb-NO" sz="1400" dirty="0" smtClean="0"/>
              <a:t> et al. (2002)</a:t>
            </a:r>
            <a:endParaRPr lang="nb-NO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25710" y="132506"/>
            <a:ext cx="4161717" cy="400110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MgO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melt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content</a:t>
            </a:r>
            <a:r>
              <a:rPr lang="nb-NO" sz="2000" dirty="0" smtClean="0">
                <a:solidFill>
                  <a:srgbClr val="3333FF"/>
                </a:solidFill>
              </a:rPr>
              <a:t> for </a:t>
            </a:r>
            <a:r>
              <a:rPr lang="nb-NO" sz="2000" dirty="0" err="1" smtClean="0">
                <a:solidFill>
                  <a:srgbClr val="3333FF"/>
                </a:solidFill>
              </a:rPr>
              <a:t>various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b="1" dirty="0" err="1" smtClean="0">
                <a:solidFill>
                  <a:srgbClr val="3333FF"/>
                </a:solidFill>
              </a:rPr>
              <a:t>T</a:t>
            </a:r>
            <a:r>
              <a:rPr lang="nb-NO" sz="2000" b="1" baseline="-25000" dirty="0" err="1" smtClean="0">
                <a:solidFill>
                  <a:srgbClr val="3333FF"/>
                </a:solidFill>
              </a:rPr>
              <a:t>p</a:t>
            </a:r>
            <a:r>
              <a:rPr lang="nb-NO" sz="2000" dirty="0" err="1" smtClean="0">
                <a:solidFill>
                  <a:srgbClr val="3333FF"/>
                </a:solidFill>
              </a:rPr>
              <a:t>-values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131" y="163463"/>
            <a:ext cx="2311851" cy="8207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Laser-heated DAC</a:t>
            </a:r>
            <a:endParaRPr lang="nb-NO" sz="2000" b="1" dirty="0">
              <a:solidFill>
                <a:srgbClr val="3333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experiments, </a:t>
            </a:r>
            <a:r>
              <a:rPr lang="nb-NO" dirty="0" smtClean="0">
                <a:solidFill>
                  <a:srgbClr val="3333FF"/>
                </a:solidFill>
              </a:rPr>
              <a:t>30-70 GPa</a:t>
            </a:r>
          </a:p>
          <a:p>
            <a:r>
              <a:rPr lang="nb-NO" sz="1200" dirty="0" smtClean="0"/>
              <a:t>Ohnishi et al. (2017, PCM)</a:t>
            </a:r>
            <a:r>
              <a:rPr lang="nb-NO" sz="1400" dirty="0" smtClean="0"/>
              <a:t> </a:t>
            </a:r>
            <a:endParaRPr lang="nb-NO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32" y="-5"/>
            <a:ext cx="2128096" cy="429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86" y="-4"/>
            <a:ext cx="2051721" cy="429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15" y="1124744"/>
            <a:ext cx="3662753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008000"/>
                </a:solidFill>
              </a:rPr>
              <a:t>Confirming that the </a:t>
            </a:r>
            <a:r>
              <a:rPr lang="nb-NO" sz="1400" b="1" dirty="0">
                <a:solidFill>
                  <a:srgbClr val="008000"/>
                </a:solidFill>
              </a:rPr>
              <a:t>pc-bm</a:t>
            </a:r>
            <a:r>
              <a:rPr lang="nb-NO" sz="1400" dirty="0">
                <a:solidFill>
                  <a:srgbClr val="008000"/>
                </a:solidFill>
              </a:rPr>
              <a:t> </a:t>
            </a:r>
            <a:r>
              <a:rPr lang="nb-NO" sz="1400" dirty="0" smtClean="0">
                <a:solidFill>
                  <a:srgbClr val="008000"/>
                </a:solidFill>
              </a:rPr>
              <a:t>eutectic composition becomes more magnesian than a model BSE peridotitic composition</a:t>
            </a:r>
          </a:p>
          <a:p>
            <a:pPr>
              <a:lnSpc>
                <a:spcPts val="600"/>
              </a:lnSpc>
            </a:pPr>
            <a:endParaRPr lang="nb-NO" sz="1400" dirty="0">
              <a:solidFill>
                <a:srgbClr val="0080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300" dirty="0" smtClean="0"/>
              <a:t>In accordance with:</a:t>
            </a:r>
          </a:p>
          <a:p>
            <a:pPr>
              <a:lnSpc>
                <a:spcPts val="1600"/>
              </a:lnSpc>
            </a:pPr>
            <a:r>
              <a:rPr lang="nb-NO" sz="1300" dirty="0" smtClean="0"/>
              <a:t>Liebske &amp; </a:t>
            </a:r>
            <a:r>
              <a:rPr lang="nb-NO" sz="1300" dirty="0"/>
              <a:t>Frost </a:t>
            </a:r>
            <a:r>
              <a:rPr lang="nb-NO" sz="1300" dirty="0" smtClean="0"/>
              <a:t>(2012) and de Koker et al. (2013)</a:t>
            </a:r>
            <a:endParaRPr lang="nb-NO" sz="1300" dirty="0"/>
          </a:p>
        </p:txBody>
      </p:sp>
      <p:pic>
        <p:nvPicPr>
          <p:cNvPr id="2052" name="Picture 4" descr="M:\pc\Dokumenter\Adobe-Illustr-figures\Experimental-PhaseRel\PhaseRel\SimpleSyst-Liq-MeltStruct\MS-syst\MS-eutect-evol-LF-dK-Ohnis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79027"/>
            <a:ext cx="5472608" cy="215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2558505" y="1529330"/>
            <a:ext cx="32993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solidFill>
                  <a:srgbClr val="9900FF"/>
                </a:solidFill>
              </a:rPr>
              <a:t>35 GPa: Mg-rich: </a:t>
            </a:r>
            <a:r>
              <a:rPr lang="nb-NO" sz="1500" b="1" dirty="0" smtClean="0">
                <a:solidFill>
                  <a:srgbClr val="9900FF"/>
                </a:solidFill>
              </a:rPr>
              <a:t>pc-side</a:t>
            </a:r>
            <a:r>
              <a:rPr lang="nb-NO" sz="1500" dirty="0" smtClean="0">
                <a:solidFill>
                  <a:srgbClr val="9900FF"/>
                </a:solidFill>
              </a:rPr>
              <a:t> of the eutectic</a:t>
            </a:r>
            <a:endParaRPr lang="en-GB" sz="1500" dirty="0">
              <a:solidFill>
                <a:srgbClr val="99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173732" y="1578209"/>
            <a:ext cx="34291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>
                <a:solidFill>
                  <a:srgbClr val="9900FF"/>
                </a:solidFill>
              </a:rPr>
              <a:t>35 GPa: </a:t>
            </a:r>
            <a:r>
              <a:rPr lang="nb-NO" sz="1500" dirty="0" smtClean="0">
                <a:solidFill>
                  <a:srgbClr val="9900FF"/>
                </a:solidFill>
              </a:rPr>
              <a:t>Mg-poor: </a:t>
            </a:r>
            <a:r>
              <a:rPr lang="nb-NO" sz="1500" b="1" dirty="0" smtClean="0">
                <a:solidFill>
                  <a:srgbClr val="9900FF"/>
                </a:solidFill>
              </a:rPr>
              <a:t>bm-side</a:t>
            </a:r>
            <a:r>
              <a:rPr lang="nb-NO" sz="1500" dirty="0" smtClean="0">
                <a:solidFill>
                  <a:srgbClr val="9900FF"/>
                </a:solidFill>
              </a:rPr>
              <a:t> of the eutectic</a:t>
            </a:r>
            <a:endParaRPr lang="en-GB" sz="1500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9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" y="5286"/>
            <a:ext cx="4176464" cy="322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" y="3599044"/>
            <a:ext cx="4150115" cy="32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60950" y="46230"/>
            <a:ext cx="1149674" cy="3472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sz="2400" b="1" dirty="0" smtClean="0">
                <a:solidFill>
                  <a:srgbClr val="FF0000"/>
                </a:solidFill>
              </a:rPr>
              <a:t>74 </a:t>
            </a:r>
            <a:r>
              <a:rPr lang="nb-NO" sz="2400" b="1" dirty="0" err="1" smtClean="0">
                <a:solidFill>
                  <a:srgbClr val="FF0000"/>
                </a:solidFill>
              </a:rPr>
              <a:t>GPa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1415" y="3599044"/>
            <a:ext cx="1303562" cy="347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sz="2400" b="1" dirty="0" smtClean="0">
                <a:solidFill>
                  <a:srgbClr val="FF0000"/>
                </a:solidFill>
              </a:rPr>
              <a:t>132 </a:t>
            </a:r>
            <a:r>
              <a:rPr lang="nb-NO" sz="2400" b="1" dirty="0" err="1" smtClean="0">
                <a:solidFill>
                  <a:srgbClr val="FF0000"/>
                </a:solidFill>
              </a:rPr>
              <a:t>GPa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3968" y="10817"/>
            <a:ext cx="414889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Melting experiments, </a:t>
            </a:r>
          </a:p>
          <a:p>
            <a:pPr>
              <a:lnSpc>
                <a:spcPts val="22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fertile peridotite (pyrolite)</a:t>
            </a:r>
          </a:p>
          <a:p>
            <a:pPr>
              <a:lnSpc>
                <a:spcPts val="2200"/>
              </a:lnSpc>
            </a:pPr>
            <a:r>
              <a:rPr lang="nb-NO" sz="2000" dirty="0" smtClean="0"/>
              <a:t>  50-140 </a:t>
            </a:r>
            <a:r>
              <a:rPr lang="nb-NO" sz="2000" dirty="0" err="1" smtClean="0"/>
              <a:t>GPa</a:t>
            </a:r>
            <a:r>
              <a:rPr lang="nb-NO" sz="2000" dirty="0"/>
              <a:t> </a:t>
            </a:r>
            <a:r>
              <a:rPr lang="nb-NO" sz="2000" dirty="0" smtClean="0"/>
              <a:t>      </a:t>
            </a:r>
            <a:r>
              <a:rPr lang="nb-NO" sz="1400" dirty="0" err="1" smtClean="0"/>
              <a:t>Nomura</a:t>
            </a:r>
            <a:r>
              <a:rPr lang="nb-NO" sz="1400" dirty="0" smtClean="0"/>
              <a:t> et al. (2014, </a:t>
            </a:r>
            <a:r>
              <a:rPr lang="nb-NO" sz="1400" dirty="0" err="1" smtClean="0"/>
              <a:t>Science</a:t>
            </a:r>
            <a:r>
              <a:rPr lang="nb-NO" sz="1400" dirty="0" smtClean="0"/>
              <a:t>)</a:t>
            </a:r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591478" y="1268760"/>
            <a:ext cx="32447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Very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clear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results</a:t>
            </a:r>
            <a:endParaRPr lang="nb-NO" sz="1800" b="1" dirty="0" smtClean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FF0000"/>
                </a:solidFill>
              </a:rPr>
              <a:t>Liquidus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phase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the</a:t>
            </a:r>
            <a:r>
              <a:rPr lang="nb-NO" dirty="0" smtClean="0">
                <a:solidFill>
                  <a:srgbClr val="FF0000"/>
                </a:solidFill>
              </a:rPr>
              <a:t> in at 40-140 </a:t>
            </a:r>
            <a:r>
              <a:rPr lang="nb-NO" dirty="0" err="1" smtClean="0">
                <a:solidFill>
                  <a:srgbClr val="FF0000"/>
                </a:solidFill>
              </a:rPr>
              <a:t>GPa</a:t>
            </a:r>
            <a:r>
              <a:rPr lang="nb-NO" dirty="0" smtClean="0">
                <a:solidFill>
                  <a:srgbClr val="FF0000"/>
                </a:solidFill>
              </a:rPr>
              <a:t>: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  Mg-</a:t>
            </a:r>
            <a:r>
              <a:rPr lang="nb-NO" b="1" dirty="0" err="1" smtClean="0">
                <a:solidFill>
                  <a:srgbClr val="FF0000"/>
                </a:solidFill>
              </a:rPr>
              <a:t>perovskite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1478" y="2335013"/>
            <a:ext cx="3776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Relative to bulk </a:t>
            </a:r>
            <a:r>
              <a:rPr lang="nb-NO" b="1" dirty="0" err="1" smtClean="0"/>
              <a:t>pyrolite</a:t>
            </a:r>
            <a:r>
              <a:rPr lang="nb-NO" dirty="0" smtClean="0"/>
              <a:t>: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Melt</a:t>
            </a:r>
            <a:r>
              <a:rPr lang="nb-NO" dirty="0" smtClean="0">
                <a:solidFill>
                  <a:srgbClr val="FF0000"/>
                </a:solidFill>
              </a:rPr>
              <a:t>: </a:t>
            </a:r>
            <a:r>
              <a:rPr lang="nb-NO" b="1" dirty="0" smtClean="0">
                <a:solidFill>
                  <a:srgbClr val="FF0000"/>
                </a:solidFill>
              </a:rPr>
              <a:t>Fe</a:t>
            </a:r>
            <a:r>
              <a:rPr lang="nb-NO" dirty="0" smtClean="0">
                <a:solidFill>
                  <a:srgbClr val="FF0000"/>
                </a:solidFill>
              </a:rPr>
              <a:t>-Al-Na-</a:t>
            </a:r>
            <a:r>
              <a:rPr lang="nb-NO" dirty="0" err="1" smtClean="0">
                <a:solidFill>
                  <a:srgbClr val="FF0000"/>
                </a:solidFill>
              </a:rPr>
              <a:t>enrichment</a:t>
            </a:r>
            <a:r>
              <a:rPr lang="nb-NO" dirty="0" smtClean="0">
                <a:solidFill>
                  <a:srgbClr val="FF0000"/>
                </a:solidFill>
              </a:rPr>
              <a:t>, </a:t>
            </a:r>
            <a:r>
              <a:rPr lang="nb-NO" b="1" dirty="0" smtClean="0">
                <a:solidFill>
                  <a:srgbClr val="FF0000"/>
                </a:solidFill>
              </a:rPr>
              <a:t>Si-</a:t>
            </a:r>
            <a:r>
              <a:rPr lang="nb-NO" b="1" dirty="0" err="1" smtClean="0">
                <a:solidFill>
                  <a:srgbClr val="FF0000"/>
                </a:solidFill>
              </a:rPr>
              <a:t>depletion</a:t>
            </a:r>
            <a:r>
              <a:rPr lang="nb-NO" dirty="0" smtClean="0">
                <a:solidFill>
                  <a:srgbClr val="FF0000"/>
                </a:solidFill>
              </a:rPr>
              <a:t>  </a:t>
            </a:r>
          </a:p>
          <a:p>
            <a:r>
              <a:rPr lang="nb-NO" b="1" dirty="0" err="1" smtClean="0">
                <a:solidFill>
                  <a:srgbClr val="3333FF"/>
                </a:solidFill>
              </a:rPr>
              <a:t>MgPv</a:t>
            </a:r>
            <a:r>
              <a:rPr lang="nb-NO" dirty="0" smtClean="0">
                <a:solidFill>
                  <a:srgbClr val="3333FF"/>
                </a:solidFill>
              </a:rPr>
              <a:t>: </a:t>
            </a:r>
            <a:r>
              <a:rPr lang="nb-NO" b="1" dirty="0" smtClean="0">
                <a:solidFill>
                  <a:srgbClr val="3333FF"/>
                </a:solidFill>
              </a:rPr>
              <a:t>Si-</a:t>
            </a:r>
            <a:r>
              <a:rPr lang="nb-NO" b="1" dirty="0" err="1" smtClean="0">
                <a:solidFill>
                  <a:srgbClr val="3333FF"/>
                </a:solidFill>
              </a:rPr>
              <a:t>enrichment</a:t>
            </a:r>
            <a:r>
              <a:rPr lang="nb-NO" dirty="0" smtClean="0">
                <a:solidFill>
                  <a:srgbClr val="3333FF"/>
                </a:solidFill>
              </a:rPr>
              <a:t>, </a:t>
            </a:r>
            <a:r>
              <a:rPr lang="nb-NO" dirty="0" err="1" smtClean="0">
                <a:solidFill>
                  <a:srgbClr val="3333FF"/>
                </a:solidFill>
              </a:rPr>
              <a:t>Ca</a:t>
            </a:r>
            <a:r>
              <a:rPr lang="nb-NO" dirty="0" smtClean="0">
                <a:solidFill>
                  <a:srgbClr val="3333FF"/>
                </a:solidFill>
              </a:rPr>
              <a:t>-Fe-Al-</a:t>
            </a:r>
            <a:r>
              <a:rPr lang="nb-NO" dirty="0" err="1" smtClean="0">
                <a:solidFill>
                  <a:srgbClr val="3333FF"/>
                </a:solidFill>
              </a:rPr>
              <a:t>depletion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1342" y="1384814"/>
            <a:ext cx="1378906" cy="9408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2779319" y="5206266"/>
            <a:ext cx="1378906" cy="828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30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9" grpId="0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75" y="91010"/>
            <a:ext cx="5616625" cy="675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07318"/>
            <a:ext cx="3147015" cy="12054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Phase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relations</a:t>
            </a:r>
            <a:r>
              <a:rPr lang="nb-NO" sz="1800" dirty="0" smtClean="0">
                <a:solidFill>
                  <a:srgbClr val="3333FF"/>
                </a:solidFill>
              </a:rPr>
              <a:t> at 59 </a:t>
            </a:r>
            <a:r>
              <a:rPr lang="nb-NO" sz="1800" dirty="0" err="1" smtClean="0">
                <a:solidFill>
                  <a:srgbClr val="3333FF"/>
                </a:solidFill>
              </a:rPr>
              <a:t>GPa</a:t>
            </a:r>
            <a:r>
              <a:rPr lang="nb-NO" sz="1800" dirty="0" smtClean="0">
                <a:solidFill>
                  <a:srgbClr val="3333FF"/>
                </a:solidFill>
              </a:rPr>
              <a:t> for an</a:t>
            </a:r>
          </a:p>
          <a:p>
            <a:r>
              <a:rPr lang="nb-NO" sz="1800" b="1" dirty="0" err="1" smtClean="0">
                <a:solidFill>
                  <a:srgbClr val="3333FF"/>
                </a:solidFill>
              </a:rPr>
              <a:t>evolved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3333FF"/>
                </a:solidFill>
              </a:rPr>
              <a:t>magma </a:t>
            </a:r>
            <a:r>
              <a:rPr lang="nb-NO" sz="1800" dirty="0" err="1" smtClean="0">
                <a:solidFill>
                  <a:srgbClr val="3333FF"/>
                </a:solidFill>
              </a:rPr>
              <a:t>ocean</a:t>
            </a:r>
            <a:r>
              <a:rPr lang="nb-NO" sz="1800" dirty="0" smtClean="0">
                <a:solidFill>
                  <a:srgbClr val="3333FF"/>
                </a:solidFill>
              </a:rPr>
              <a:t> comp. </a:t>
            </a:r>
          </a:p>
          <a:p>
            <a:r>
              <a:rPr lang="nb-NO" sz="1800" dirty="0" err="1" smtClean="0">
                <a:solidFill>
                  <a:srgbClr val="3333FF"/>
                </a:solidFill>
              </a:rPr>
              <a:t>after</a:t>
            </a:r>
            <a:r>
              <a:rPr lang="nb-NO" sz="1800" dirty="0" smtClean="0">
                <a:solidFill>
                  <a:srgbClr val="3333FF"/>
                </a:solidFill>
              </a:rPr>
              <a:t> 50% </a:t>
            </a:r>
            <a:r>
              <a:rPr lang="nb-NO" sz="1800" dirty="0" err="1" smtClean="0">
                <a:solidFill>
                  <a:srgbClr val="3333FF"/>
                </a:solidFill>
              </a:rPr>
              <a:t>bm-fract</a:t>
            </a:r>
            <a:r>
              <a:rPr lang="nb-NO" sz="1800" dirty="0" smtClean="0">
                <a:solidFill>
                  <a:srgbClr val="3333FF"/>
                </a:solidFill>
              </a:rPr>
              <a:t>. </a:t>
            </a:r>
          </a:p>
          <a:p>
            <a:pPr>
              <a:lnSpc>
                <a:spcPts val="2200"/>
              </a:lnSpc>
            </a:pPr>
            <a:r>
              <a:rPr lang="nb-NO" sz="1400" dirty="0" smtClean="0"/>
              <a:t>Caracas et al. (2019, </a:t>
            </a:r>
            <a:r>
              <a:rPr lang="nb-NO" sz="1400" dirty="0" err="1" smtClean="0"/>
              <a:t>EPSL</a:t>
            </a:r>
            <a:r>
              <a:rPr lang="nb-NO" sz="1400" dirty="0" smtClea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665" y="1412776"/>
            <a:ext cx="3563888" cy="76944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nb-NO" sz="1100" dirty="0" smtClean="0">
                <a:solidFill>
                  <a:srgbClr val="0066FF"/>
                </a:solidFill>
              </a:rPr>
              <a:t>                  </a:t>
            </a:r>
            <a:r>
              <a:rPr lang="nb-NO" sz="1100" b="1" dirty="0" err="1" smtClean="0">
                <a:solidFill>
                  <a:srgbClr val="0066FF"/>
                </a:solidFill>
              </a:rPr>
              <a:t>Wt</a:t>
            </a:r>
            <a:r>
              <a:rPr lang="nb-NO" sz="1100" b="1" dirty="0">
                <a:solidFill>
                  <a:srgbClr val="0066FF"/>
                </a:solidFill>
              </a:rPr>
              <a:t> % </a:t>
            </a:r>
            <a:r>
              <a:rPr lang="nb-NO" sz="1100" b="1" dirty="0" smtClean="0">
                <a:solidFill>
                  <a:srgbClr val="0066FF"/>
                </a:solidFill>
              </a:rPr>
              <a:t>                                               Mol ratio</a:t>
            </a:r>
          </a:p>
          <a:p>
            <a:r>
              <a:rPr lang="nb-NO" sz="1100" dirty="0" smtClean="0">
                <a:solidFill>
                  <a:srgbClr val="0066FF"/>
                </a:solidFill>
              </a:rPr>
              <a:t>                  </a:t>
            </a:r>
            <a:r>
              <a:rPr lang="nb-NO" sz="1100" dirty="0" err="1" smtClean="0">
                <a:solidFill>
                  <a:srgbClr val="0066FF"/>
                </a:solidFill>
              </a:rPr>
              <a:t>SiO</a:t>
            </a:r>
            <a:r>
              <a:rPr lang="nb-NO" sz="1100" baseline="-25000" dirty="0" err="1" smtClean="0">
                <a:solidFill>
                  <a:srgbClr val="0066FF"/>
                </a:solidFill>
              </a:rPr>
              <a:t>2</a:t>
            </a:r>
            <a:r>
              <a:rPr lang="nb-NO" sz="1100" dirty="0" smtClean="0">
                <a:solidFill>
                  <a:srgbClr val="0066FF"/>
                </a:solidFill>
              </a:rPr>
              <a:t>   </a:t>
            </a:r>
            <a:r>
              <a:rPr lang="nb-NO" sz="1100" dirty="0" err="1" smtClean="0">
                <a:solidFill>
                  <a:srgbClr val="0066FF"/>
                </a:solidFill>
              </a:rPr>
              <a:t>AlO</a:t>
            </a:r>
            <a:r>
              <a:rPr lang="nb-NO" sz="1100" baseline="-25000" dirty="0" err="1" smtClean="0">
                <a:solidFill>
                  <a:srgbClr val="0066FF"/>
                </a:solidFill>
              </a:rPr>
              <a:t>1.5</a:t>
            </a:r>
            <a:r>
              <a:rPr lang="nb-NO" sz="1100" dirty="0" smtClean="0">
                <a:solidFill>
                  <a:srgbClr val="0066FF"/>
                </a:solidFill>
              </a:rPr>
              <a:t>  </a:t>
            </a:r>
            <a:r>
              <a:rPr lang="nb-NO" sz="1100" dirty="0" err="1" smtClean="0">
                <a:solidFill>
                  <a:srgbClr val="0066FF"/>
                </a:solidFill>
              </a:rPr>
              <a:t>FeO</a:t>
            </a:r>
            <a:r>
              <a:rPr lang="nb-NO" sz="1100" dirty="0" smtClean="0">
                <a:solidFill>
                  <a:srgbClr val="0066FF"/>
                </a:solidFill>
              </a:rPr>
              <a:t>   </a:t>
            </a:r>
            <a:r>
              <a:rPr lang="nb-NO" sz="1100" dirty="0" err="1" smtClean="0">
                <a:solidFill>
                  <a:srgbClr val="0066FF"/>
                </a:solidFill>
              </a:rPr>
              <a:t>MgO</a:t>
            </a:r>
            <a:r>
              <a:rPr lang="nb-NO" sz="1100" dirty="0" smtClean="0">
                <a:solidFill>
                  <a:srgbClr val="0066FF"/>
                </a:solidFill>
              </a:rPr>
              <a:t>   </a:t>
            </a:r>
            <a:r>
              <a:rPr lang="nb-NO" sz="1100" dirty="0" err="1" smtClean="0">
                <a:solidFill>
                  <a:srgbClr val="0066FF"/>
                </a:solidFill>
              </a:rPr>
              <a:t>CaO</a:t>
            </a:r>
            <a:r>
              <a:rPr lang="nb-NO" sz="1100" dirty="0">
                <a:solidFill>
                  <a:srgbClr val="0066FF"/>
                </a:solidFill>
              </a:rPr>
              <a:t> </a:t>
            </a:r>
            <a:r>
              <a:rPr lang="nb-NO" sz="1100" dirty="0" smtClean="0">
                <a:solidFill>
                  <a:srgbClr val="0066FF"/>
                </a:solidFill>
              </a:rPr>
              <a:t>     Si/(</a:t>
            </a:r>
            <a:r>
              <a:rPr lang="nb-NO" sz="1100" dirty="0" err="1" smtClean="0">
                <a:solidFill>
                  <a:srgbClr val="0066FF"/>
                </a:solidFill>
              </a:rPr>
              <a:t>Fe+Mg</a:t>
            </a:r>
            <a:r>
              <a:rPr lang="nb-NO" sz="1100" dirty="0" smtClean="0">
                <a:solidFill>
                  <a:srgbClr val="0066FF"/>
                </a:solidFill>
              </a:rPr>
              <a:t>)</a:t>
            </a:r>
            <a:endParaRPr lang="nb-NO" sz="1100" dirty="0">
              <a:solidFill>
                <a:srgbClr val="0066FF"/>
              </a:solidFill>
            </a:endParaRPr>
          </a:p>
          <a:p>
            <a:r>
              <a:rPr lang="en-GB" sz="1100" dirty="0" smtClean="0"/>
              <a:t>peridotite   45.0    4.78     8.96   37.7    3.50           0.71</a:t>
            </a:r>
          </a:p>
          <a:p>
            <a:r>
              <a:rPr lang="en-GB" sz="1100" b="1" dirty="0" smtClean="0">
                <a:solidFill>
                  <a:srgbClr val="CC00CC"/>
                </a:solidFill>
              </a:rPr>
              <a:t>evolved</a:t>
            </a:r>
            <a:r>
              <a:rPr lang="en-GB" sz="1100" dirty="0" smtClean="0">
                <a:solidFill>
                  <a:srgbClr val="CC00CC"/>
                </a:solidFill>
              </a:rPr>
              <a:t>      34.7    4.91    16.2   38.8    5.40           0.49</a:t>
            </a:r>
            <a:endParaRPr lang="en-GB" sz="11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510" y="21998"/>
            <a:ext cx="6093994" cy="281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046" y="3033334"/>
            <a:ext cx="770224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228139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Phase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relations</a:t>
            </a:r>
            <a:r>
              <a:rPr lang="nb-NO" sz="1800" dirty="0" smtClean="0">
                <a:solidFill>
                  <a:srgbClr val="3333FF"/>
                </a:solidFill>
              </a:rPr>
              <a:t>, </a:t>
            </a:r>
            <a:r>
              <a:rPr lang="nb-NO" sz="1800" b="1" dirty="0" smtClean="0">
                <a:solidFill>
                  <a:srgbClr val="3333FF"/>
                </a:solidFill>
              </a:rPr>
              <a:t>basalt</a:t>
            </a:r>
          </a:p>
          <a:p>
            <a:r>
              <a:rPr lang="nb-NO" sz="1400" dirty="0" smtClean="0"/>
              <a:t>Pradhan et al. (2015, EPSL)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8496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556792"/>
            <a:ext cx="5921201" cy="45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16632"/>
            <a:ext cx="4041491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b="1" dirty="0" smtClean="0">
                <a:solidFill>
                  <a:srgbClr val="3333FF"/>
                </a:solidFill>
              </a:rPr>
              <a:t>Fe/Mg partitioning, </a:t>
            </a:r>
            <a:r>
              <a:rPr lang="nb-NO" sz="2200" dirty="0" smtClean="0">
                <a:solidFill>
                  <a:srgbClr val="3333FF"/>
                </a:solidFill>
              </a:rPr>
              <a:t>20</a:t>
            </a:r>
            <a:r>
              <a:rPr lang="nb-NO" sz="2200" dirty="0" smtClean="0">
                <a:solidFill>
                  <a:srgbClr val="3333FF"/>
                </a:solidFill>
                <a:latin typeface="Symbol" panose="05050102010706020507" pitchFamily="18" charset="2"/>
              </a:rPr>
              <a:t>-</a:t>
            </a:r>
            <a:r>
              <a:rPr lang="nb-NO" sz="2200" dirty="0" smtClean="0">
                <a:solidFill>
                  <a:srgbClr val="3333FF"/>
                </a:solidFill>
              </a:rPr>
              <a:t>180 GPa</a:t>
            </a:r>
            <a:endParaRPr lang="en-GB" sz="22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7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8309" y="37574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>
                <a:solidFill>
                  <a:srgbClr val="0066FF"/>
                </a:solidFill>
              </a:rPr>
              <a:t>2. </a:t>
            </a:r>
            <a:r>
              <a:rPr lang="nb-NO" sz="2000" b="1" dirty="0" smtClean="0">
                <a:solidFill>
                  <a:srgbClr val="0066FF"/>
                </a:solidFill>
              </a:rPr>
              <a:t>MgSiO</a:t>
            </a:r>
            <a:r>
              <a:rPr lang="nb-NO" sz="2000" b="1" baseline="-25000" dirty="0" smtClean="0">
                <a:solidFill>
                  <a:srgbClr val="0066FF"/>
                </a:solidFill>
              </a:rPr>
              <a:t>3</a:t>
            </a:r>
            <a:r>
              <a:rPr lang="nb-NO" sz="2000" b="1" dirty="0" smtClean="0">
                <a:solidFill>
                  <a:srgbClr val="0066FF"/>
                </a:solidFill>
              </a:rPr>
              <a:t>-CaSiO</a:t>
            </a:r>
            <a:r>
              <a:rPr lang="nb-NO" sz="2000" b="1" baseline="-25000" dirty="0" smtClean="0">
                <a:solidFill>
                  <a:srgbClr val="0066FF"/>
                </a:solidFill>
              </a:rPr>
              <a:t>3</a:t>
            </a:r>
            <a:r>
              <a:rPr lang="nb-NO" sz="2000" b="1" dirty="0" smtClean="0">
                <a:solidFill>
                  <a:srgbClr val="0066FF"/>
                </a:solidFill>
              </a:rPr>
              <a:t> join</a:t>
            </a:r>
            <a:r>
              <a:rPr lang="nb-NO" sz="2000" dirty="0" smtClean="0">
                <a:solidFill>
                  <a:srgbClr val="0066FF"/>
                </a:solidFill>
              </a:rPr>
              <a:t>, 24 GPa</a:t>
            </a:r>
          </a:p>
          <a:p>
            <a:r>
              <a:rPr lang="nb-NO" sz="2000" dirty="0" smtClean="0">
                <a:solidFill>
                  <a:srgbClr val="0066FF"/>
                </a:solidFill>
              </a:rPr>
              <a:t>3. </a:t>
            </a:r>
            <a:r>
              <a:rPr lang="nb-NO" sz="2000" b="1" dirty="0" smtClean="0">
                <a:solidFill>
                  <a:srgbClr val="0066FF"/>
                </a:solidFill>
              </a:rPr>
              <a:t>MgO-CaSiO</a:t>
            </a:r>
            <a:r>
              <a:rPr lang="nb-NO" sz="2000" b="1" baseline="-25000" dirty="0" smtClean="0">
                <a:solidFill>
                  <a:srgbClr val="0066FF"/>
                </a:solidFill>
              </a:rPr>
              <a:t>3</a:t>
            </a:r>
            <a:r>
              <a:rPr lang="nb-NO" sz="2000" b="1" dirty="0" smtClean="0">
                <a:solidFill>
                  <a:srgbClr val="0066FF"/>
                </a:solidFill>
              </a:rPr>
              <a:t> </a:t>
            </a:r>
            <a:r>
              <a:rPr lang="nb-NO" sz="2000" b="1" dirty="0">
                <a:solidFill>
                  <a:srgbClr val="0066FF"/>
                </a:solidFill>
              </a:rPr>
              <a:t>join</a:t>
            </a:r>
            <a:r>
              <a:rPr lang="nb-NO" sz="2000" dirty="0">
                <a:solidFill>
                  <a:srgbClr val="0066FF"/>
                </a:solidFill>
              </a:rPr>
              <a:t>, 24 </a:t>
            </a:r>
            <a:r>
              <a:rPr lang="nb-NO" sz="2000" dirty="0" smtClean="0">
                <a:solidFill>
                  <a:srgbClr val="0066FF"/>
                </a:solidFill>
              </a:rPr>
              <a:t>GPa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980334"/>
            <a:ext cx="3354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smtClean="0">
                <a:solidFill>
                  <a:srgbClr val="9900CC"/>
                </a:solidFill>
              </a:rPr>
              <a:t>Task:</a:t>
            </a:r>
          </a:p>
          <a:p>
            <a:r>
              <a:rPr lang="nb-NO" sz="1800" dirty="0" smtClean="0">
                <a:solidFill>
                  <a:srgbClr val="9900CC"/>
                </a:solidFill>
              </a:rPr>
              <a:t>Label the six different phase fields</a:t>
            </a:r>
          </a:p>
          <a:p>
            <a:r>
              <a:rPr lang="nb-NO" sz="1800" dirty="0" smtClean="0">
                <a:solidFill>
                  <a:srgbClr val="9900CC"/>
                </a:solidFill>
              </a:rPr>
              <a:t>in each of the diagrams.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8806" y="93843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Note the widely differing melting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temperatures of </a:t>
            </a:r>
            <a:r>
              <a:rPr lang="nb-NO" b="1" dirty="0" smtClean="0">
                <a:solidFill>
                  <a:srgbClr val="FF0000"/>
                </a:solidFill>
              </a:rPr>
              <a:t>bm</a:t>
            </a:r>
            <a:r>
              <a:rPr lang="nb-NO" dirty="0" smtClean="0">
                <a:solidFill>
                  <a:srgbClr val="FF0000"/>
                </a:solidFill>
              </a:rPr>
              <a:t>, </a:t>
            </a:r>
            <a:r>
              <a:rPr lang="nb-NO" b="1" dirty="0" smtClean="0">
                <a:solidFill>
                  <a:srgbClr val="FF0000"/>
                </a:solidFill>
              </a:rPr>
              <a:t>cpv</a:t>
            </a:r>
            <a:r>
              <a:rPr lang="nb-NO" dirty="0" smtClean="0">
                <a:solidFill>
                  <a:srgbClr val="FF0000"/>
                </a:solidFill>
              </a:rPr>
              <a:t> and </a:t>
            </a:r>
            <a:r>
              <a:rPr lang="nb-NO" b="1" dirty="0" smtClean="0">
                <a:solidFill>
                  <a:srgbClr val="FF0000"/>
                </a:solidFill>
              </a:rPr>
              <a:t>pc</a:t>
            </a:r>
            <a:r>
              <a:rPr lang="nb-NO" dirty="0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8130" name="Picture 2" descr="M:\pc\Dokumenter\Adobe-Illustr-figures\Experimental-PhaseRel\PhaseRel\Petrology-course\Cpv-pc cpv-bm 24 binari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01" y="980729"/>
            <a:ext cx="8537260" cy="585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2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Adobe-Illustr-figures\Experimental-PhaseRel\PhaseRel\Petrology-course\CpvMS 24-136-te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91" y="156803"/>
            <a:ext cx="6382796" cy="651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pc\Dokumenter\Adobe-Illustr-figures\Experimental-PhaseRel\PhaseRel\Petrology-course\CpvMS 24-136-t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443" y="1090017"/>
            <a:ext cx="1752083" cy="118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:\pc\Dokumenter\Adobe-Illustr-figures\Experimental-PhaseRel\PhaseRel\Petrology-course\CpvMS 24-136-te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68" y="3198673"/>
            <a:ext cx="1947564" cy="11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:\pc\Dokumenter\Adobe-Illustr-figures\Experimental-PhaseRel\PhaseRel\Petrology-course\CpvMS 24-136-t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82" y="5385694"/>
            <a:ext cx="2119875" cy="101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M:\pc\Dokumenter\Adobe-Illustr-figures\Experimental-PhaseRel\PhaseRel\Petrology-course\CpvMS 24-136-tes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406" y="3104877"/>
            <a:ext cx="2952478" cy="328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:\pc\Dokumenter\Adobe-Illustr-figures\Experimental-PhaseRel\PhaseRel\Petrology-course\CpvMS 24-136-tes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657" y="1008308"/>
            <a:ext cx="2952479" cy="11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:\pc\Dokumenter\Adobe-Illustr-figures\Experimental-PhaseRel\PhaseRel\Petrology-course\CpvMS 24-136-tes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336" y="270183"/>
            <a:ext cx="222992" cy="200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M:\pc\Dokumenter\Adobe-Illustr-figures\Experimental-PhaseRel\PhaseRel\Petrology-course\CpvMS 24-136-tes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32" y="2334442"/>
            <a:ext cx="166521" cy="199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M:\pc\Dokumenter\Adobe-Illustr-figures\Experimental-PhaseRel\PhaseRel\Petrology-course\CpvMS 24-136-tes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936" y="4398371"/>
            <a:ext cx="137561" cy="199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" y="29731"/>
            <a:ext cx="2421385" cy="4906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0904" y="822337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FF0000"/>
                </a:solidFill>
              </a:rPr>
              <a:t>3100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3231" y="81483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FF0000"/>
                </a:solidFill>
              </a:rPr>
              <a:t>3360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1755" y="1696428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FF0000"/>
                </a:solidFill>
              </a:rPr>
              <a:t>2560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40497" y="2055756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FF0000"/>
                </a:solidFill>
              </a:rPr>
              <a:t>5000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8411" y="2080795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FF0000"/>
                </a:solidFill>
              </a:rPr>
              <a:t>2850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55443" y="1513403"/>
            <a:ext cx="0" cy="14401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847633" y="1984824"/>
            <a:ext cx="76456" cy="11960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023986" y="1916302"/>
            <a:ext cx="121155" cy="1529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403272" y="1898803"/>
            <a:ext cx="166255" cy="437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840785" y="1705568"/>
            <a:ext cx="108648" cy="8823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692031" y="1960054"/>
            <a:ext cx="21875" cy="17063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492057" y="645239"/>
            <a:ext cx="995785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 smtClean="0">
                <a:solidFill>
                  <a:srgbClr val="FF0000"/>
                </a:solidFill>
              </a:rPr>
              <a:t>Red </a:t>
            </a:r>
            <a:r>
              <a:rPr lang="nb-NO" sz="1000" dirty="0" err="1" smtClean="0">
                <a:solidFill>
                  <a:srgbClr val="FF0000"/>
                </a:solidFill>
              </a:rPr>
              <a:t>dots</a:t>
            </a:r>
            <a:r>
              <a:rPr lang="nb-NO" sz="1000" dirty="0" smtClean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ts val="1000"/>
              </a:lnSpc>
            </a:pPr>
            <a:r>
              <a:rPr lang="nb-NO" sz="1000" dirty="0" err="1" smtClean="0">
                <a:solidFill>
                  <a:srgbClr val="FF0000"/>
                </a:solidFill>
              </a:rPr>
              <a:t>binary</a:t>
            </a:r>
            <a:r>
              <a:rPr lang="nb-NO" sz="1000" dirty="0" smtClean="0">
                <a:solidFill>
                  <a:srgbClr val="FF0000"/>
                </a:solidFill>
              </a:rPr>
              <a:t> </a:t>
            </a:r>
            <a:r>
              <a:rPr lang="nb-NO" sz="1000" dirty="0" err="1" smtClean="0">
                <a:solidFill>
                  <a:srgbClr val="FF0000"/>
                </a:solidFill>
              </a:rPr>
              <a:t>eutectics</a:t>
            </a:r>
            <a:endParaRPr lang="nb-NO" sz="1000" dirty="0" smtClean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083889" y="905650"/>
            <a:ext cx="481264" cy="87502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409550" y="905650"/>
            <a:ext cx="223131" cy="14875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334377" y="409408"/>
            <a:ext cx="126829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000" b="1" dirty="0" err="1" smtClean="0">
                <a:solidFill>
                  <a:srgbClr val="CC00CC"/>
                </a:solidFill>
              </a:rPr>
              <a:t>Colo</a:t>
            </a:r>
            <a:r>
              <a:rPr lang="nb-NO" sz="1000" b="1" dirty="0" err="1" smtClean="0">
                <a:solidFill>
                  <a:srgbClr val="00CC00"/>
                </a:solidFill>
              </a:rPr>
              <a:t>ured</a:t>
            </a:r>
            <a:r>
              <a:rPr lang="nb-NO" sz="1000" b="1" dirty="0" smtClean="0">
                <a:solidFill>
                  <a:srgbClr val="FF0000"/>
                </a:solidFill>
              </a:rPr>
              <a:t> </a:t>
            </a:r>
            <a:r>
              <a:rPr lang="nb-NO" sz="1000" b="1" dirty="0" err="1" smtClean="0">
                <a:solidFill>
                  <a:srgbClr val="3399FF"/>
                </a:solidFill>
              </a:rPr>
              <a:t>fie</a:t>
            </a:r>
            <a:r>
              <a:rPr lang="nb-NO" sz="1000" b="1" dirty="0" err="1" smtClean="0">
                <a:solidFill>
                  <a:srgbClr val="F58837"/>
                </a:solidFill>
              </a:rPr>
              <a:t>lds</a:t>
            </a:r>
            <a:r>
              <a:rPr lang="nb-NO" sz="1000" b="1" dirty="0" smtClean="0">
                <a:solidFill>
                  <a:srgbClr val="F58837"/>
                </a:solidFill>
              </a:rPr>
              <a:t>:</a:t>
            </a:r>
          </a:p>
          <a:p>
            <a:pPr>
              <a:lnSpc>
                <a:spcPts val="900"/>
              </a:lnSpc>
            </a:pPr>
            <a:r>
              <a:rPr lang="nb-NO" sz="900" dirty="0" smtClean="0"/>
              <a:t>   mineral </a:t>
            </a:r>
            <a:r>
              <a:rPr lang="nb-NO" sz="900" dirty="0" err="1" smtClean="0"/>
              <a:t>compositions</a:t>
            </a:r>
            <a:endParaRPr lang="nb-NO" sz="900" dirty="0" smtClean="0"/>
          </a:p>
          <a:p>
            <a:pPr>
              <a:lnSpc>
                <a:spcPts val="900"/>
              </a:lnSpc>
            </a:pPr>
            <a:r>
              <a:rPr lang="nb-NO" sz="900" dirty="0" smtClean="0"/>
              <a:t>      </a:t>
            </a:r>
            <a:r>
              <a:rPr lang="nb-NO" sz="900" dirty="0" err="1" smtClean="0"/>
              <a:t>sol.solution</a:t>
            </a:r>
            <a:r>
              <a:rPr lang="nb-NO" sz="900" dirty="0" smtClean="0"/>
              <a:t> ranges </a:t>
            </a:r>
          </a:p>
        </p:txBody>
      </p:sp>
    </p:spTree>
    <p:extLst>
      <p:ext uri="{BB962C8B-B14F-4D97-AF65-F5344CB8AC3E}">
        <p14:creationId xmlns:p14="http://schemas.microsoft.com/office/powerpoint/2010/main" val="254113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005" y="898553"/>
            <a:ext cx="7528520" cy="563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96522" y="6391275"/>
            <a:ext cx="248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Based</a:t>
            </a:r>
            <a:r>
              <a:rPr lang="nb-NO" sz="1400" dirty="0" smtClean="0"/>
              <a:t> </a:t>
            </a:r>
            <a:r>
              <a:rPr lang="nb-NO" sz="1400" dirty="0" err="1" smtClean="0"/>
              <a:t>on</a:t>
            </a:r>
            <a:r>
              <a:rPr lang="nb-NO" sz="1400" dirty="0" smtClean="0"/>
              <a:t> </a:t>
            </a:r>
            <a:r>
              <a:rPr lang="nb-NO" sz="1400" dirty="0" err="1" smtClean="0"/>
              <a:t>Herzberg</a:t>
            </a:r>
            <a:r>
              <a:rPr lang="nb-NO" sz="1400" dirty="0" smtClean="0"/>
              <a:t> et al. (2002)</a:t>
            </a:r>
            <a:endParaRPr lang="nb-NO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25710" y="132506"/>
            <a:ext cx="4846198" cy="400110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Melting</a:t>
            </a:r>
            <a:r>
              <a:rPr lang="nb-NO" sz="2000" dirty="0" smtClean="0">
                <a:solidFill>
                  <a:srgbClr val="3333FF"/>
                </a:solidFill>
              </a:rPr>
              <a:t> for </a:t>
            </a:r>
            <a:r>
              <a:rPr lang="nb-NO" sz="2000" dirty="0" err="1" smtClean="0">
                <a:solidFill>
                  <a:srgbClr val="3333FF"/>
                </a:solidFill>
              </a:rPr>
              <a:t>various</a:t>
            </a:r>
            <a:r>
              <a:rPr lang="nb-NO" sz="2000" dirty="0" smtClean="0">
                <a:solidFill>
                  <a:srgbClr val="3333FF"/>
                </a:solidFill>
              </a:rPr>
              <a:t> ranges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mantle adiabats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M:\pc\Dokumenter\Adobe-Illustr-figures\Experimental-PhaseRel\PhaseRel\Per-PhRel-fertile-Refrac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" y="1512470"/>
            <a:ext cx="8988268" cy="455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281" y="104013"/>
            <a:ext cx="5888150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dirty="0" smtClean="0">
                <a:solidFill>
                  <a:srgbClr val="0066FF"/>
                </a:solidFill>
              </a:rPr>
              <a:t>Phase relations: </a:t>
            </a:r>
            <a:r>
              <a:rPr lang="nb-NO" sz="2200" b="1" dirty="0" smtClean="0">
                <a:solidFill>
                  <a:srgbClr val="0066FF"/>
                </a:solidFill>
              </a:rPr>
              <a:t>fertile</a:t>
            </a:r>
            <a:r>
              <a:rPr lang="nb-NO" sz="2200" dirty="0" smtClean="0">
                <a:solidFill>
                  <a:srgbClr val="0066FF"/>
                </a:solidFill>
              </a:rPr>
              <a:t> versus </a:t>
            </a:r>
            <a:r>
              <a:rPr lang="nb-NO" sz="2200" b="1" dirty="0" smtClean="0">
                <a:solidFill>
                  <a:srgbClr val="0066FF"/>
                </a:solidFill>
              </a:rPr>
              <a:t>enriched</a:t>
            </a:r>
            <a:r>
              <a:rPr lang="nb-NO" sz="2200" dirty="0" smtClean="0">
                <a:solidFill>
                  <a:srgbClr val="0066FF"/>
                </a:solidFill>
              </a:rPr>
              <a:t> peridotite</a:t>
            </a:r>
          </a:p>
          <a:p>
            <a:r>
              <a:rPr lang="nb-NO" sz="2200" dirty="0" smtClean="0">
                <a:solidFill>
                  <a:srgbClr val="0066FF"/>
                </a:solidFill>
              </a:rPr>
              <a:t>    </a:t>
            </a:r>
            <a:r>
              <a:rPr lang="nb-NO" sz="2200" dirty="0" smtClean="0">
                <a:solidFill>
                  <a:srgbClr val="FF0000"/>
                </a:solidFill>
              </a:rPr>
              <a:t>What are the differences?</a:t>
            </a:r>
            <a:endParaRPr lang="en-GB" sz="22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77892" y="1992136"/>
            <a:ext cx="4393" cy="225245"/>
          </a:xfrm>
          <a:prstGeom prst="straightConnector1">
            <a:avLst/>
          </a:prstGeom>
          <a:ln w="9525">
            <a:solidFill>
              <a:srgbClr val="9900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037408" y="1521357"/>
            <a:ext cx="4393" cy="225245"/>
          </a:xfrm>
          <a:prstGeom prst="straightConnector1">
            <a:avLst/>
          </a:prstGeom>
          <a:ln w="9525">
            <a:solidFill>
              <a:srgbClr val="9900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/>
          <p:cNvSpPr/>
          <p:nvPr/>
        </p:nvSpPr>
        <p:spPr>
          <a:xfrm rot="16200000">
            <a:off x="5071277" y="5772860"/>
            <a:ext cx="141319" cy="488077"/>
          </a:xfrm>
          <a:prstGeom prst="leftBrac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 rot="20218303">
            <a:off x="5144085" y="2573138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00FF"/>
                </a:solidFill>
              </a:rPr>
              <a:t>Elevated liquidus</a:t>
            </a:r>
            <a:endParaRPr lang="en-GB" sz="1200" dirty="0">
              <a:solidFill>
                <a:srgbClr val="FF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8941802">
            <a:off x="5649359" y="3396804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00FF"/>
                </a:solidFill>
              </a:rPr>
              <a:t>Elevated solidus</a:t>
            </a:r>
            <a:endParaRPr lang="en-GB" sz="12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2791" y="6044864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00FF"/>
                </a:solidFill>
              </a:rPr>
              <a:t>Expanded spinel</a:t>
            </a:r>
          </a:p>
          <a:p>
            <a:r>
              <a:rPr lang="nb-NO" sz="1200" dirty="0" smtClean="0">
                <a:solidFill>
                  <a:srgbClr val="FF00FF"/>
                </a:solidFill>
              </a:rPr>
              <a:t>stability field</a:t>
            </a:r>
            <a:endParaRPr lang="en-GB" sz="1200" dirty="0">
              <a:solidFill>
                <a:srgbClr val="FF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57716" y="3304470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00FF"/>
                </a:solidFill>
              </a:rPr>
              <a:t>Inceased ol and opx stability</a:t>
            </a:r>
          </a:p>
          <a:p>
            <a:r>
              <a:rPr lang="nb-NO" sz="1200" dirty="0" smtClean="0">
                <a:solidFill>
                  <a:srgbClr val="FF00FF"/>
                </a:solidFill>
              </a:rPr>
              <a:t>rel. to cpx and ga stability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86570" y="3785257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9900CC"/>
                </a:solidFill>
              </a:rPr>
              <a:t>ol-ga cotectic displaced</a:t>
            </a:r>
          </a:p>
          <a:p>
            <a:r>
              <a:rPr lang="nb-NO" sz="1200" dirty="0" smtClean="0">
                <a:solidFill>
                  <a:srgbClr val="9900CC"/>
                </a:solidFill>
              </a:rPr>
              <a:t>to higher pressure </a:t>
            </a:r>
          </a:p>
        </p:txBody>
      </p:sp>
    </p:spTree>
    <p:extLst>
      <p:ext uri="{BB962C8B-B14F-4D97-AF65-F5344CB8AC3E}">
        <p14:creationId xmlns:p14="http://schemas.microsoft.com/office/powerpoint/2010/main" val="115454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5902578" cy="400110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Progressive </a:t>
            </a:r>
            <a:r>
              <a:rPr lang="nb-NO" sz="2000" dirty="0" err="1" smtClean="0">
                <a:solidFill>
                  <a:srgbClr val="3333FF"/>
                </a:solidFill>
              </a:rPr>
              <a:t>melting</a:t>
            </a:r>
            <a:r>
              <a:rPr lang="nb-NO" sz="2000" dirty="0" smtClean="0">
                <a:solidFill>
                  <a:srgbClr val="3333FF"/>
                </a:solidFill>
              </a:rPr>
              <a:t>:  </a:t>
            </a:r>
            <a:r>
              <a:rPr lang="nb-NO" sz="2000" dirty="0" err="1" smtClean="0">
                <a:solidFill>
                  <a:srgbClr val="3333FF"/>
                </a:solidFill>
              </a:rPr>
              <a:t>disappearance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ga, </a:t>
            </a:r>
            <a:r>
              <a:rPr lang="nb-NO" sz="2000" dirty="0" err="1" smtClean="0">
                <a:solidFill>
                  <a:srgbClr val="3333FF"/>
                </a:solidFill>
              </a:rPr>
              <a:t>cpx</a:t>
            </a:r>
            <a:r>
              <a:rPr lang="nb-NO" sz="2000" dirty="0" smtClean="0">
                <a:solidFill>
                  <a:srgbClr val="3333FF"/>
                </a:solidFill>
              </a:rPr>
              <a:t> and </a:t>
            </a:r>
            <a:r>
              <a:rPr lang="nb-NO" sz="2000" dirty="0" err="1" smtClean="0">
                <a:solidFill>
                  <a:srgbClr val="3333FF"/>
                </a:solidFill>
              </a:rPr>
              <a:t>opx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endParaRPr lang="nb-NO" sz="2000" dirty="0">
              <a:solidFill>
                <a:srgbClr val="3333FF"/>
              </a:solidFill>
            </a:endParaRP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031" y="883916"/>
            <a:ext cx="7528520" cy="563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96522" y="6391275"/>
            <a:ext cx="248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Based</a:t>
            </a:r>
            <a:r>
              <a:rPr lang="nb-NO" sz="1400" dirty="0" smtClean="0"/>
              <a:t> </a:t>
            </a:r>
            <a:r>
              <a:rPr lang="nb-NO" sz="1400" dirty="0" err="1" smtClean="0"/>
              <a:t>on</a:t>
            </a:r>
            <a:r>
              <a:rPr lang="nb-NO" sz="1400" dirty="0" smtClean="0"/>
              <a:t> </a:t>
            </a:r>
            <a:r>
              <a:rPr lang="nb-NO" sz="1400" dirty="0" err="1" smtClean="0"/>
              <a:t>Herzberg</a:t>
            </a:r>
            <a:r>
              <a:rPr lang="nb-NO" sz="1400" dirty="0" smtClean="0"/>
              <a:t> et al. (2002)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92405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:\pc\Dokumenter\Adobe-Illustr-figures\Experimental-PhaseRel\Core-phase-rel\Perid-phase-rel-5-35-tectono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177511" cy="53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173400"/>
            <a:ext cx="6566221" cy="400110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Melting </a:t>
            </a:r>
            <a:r>
              <a:rPr lang="nb-NO" sz="2000" dirty="0" err="1" smtClean="0">
                <a:solidFill>
                  <a:srgbClr val="3333FF"/>
                </a:solidFill>
              </a:rPr>
              <a:t>relations</a:t>
            </a:r>
            <a:r>
              <a:rPr lang="nb-NO" sz="2000" dirty="0" smtClean="0">
                <a:solidFill>
                  <a:srgbClr val="3333FF"/>
                </a:solidFill>
              </a:rPr>
              <a:t>, </a:t>
            </a:r>
            <a:r>
              <a:rPr lang="nb-NO" sz="2000" dirty="0" err="1" smtClean="0">
                <a:solidFill>
                  <a:srgbClr val="3333FF"/>
                </a:solidFill>
              </a:rPr>
              <a:t>transition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zone</a:t>
            </a:r>
            <a:r>
              <a:rPr lang="nb-NO" sz="2000" dirty="0" smtClean="0">
                <a:solidFill>
                  <a:srgbClr val="3333FF"/>
                </a:solidFill>
              </a:rPr>
              <a:t> and </a:t>
            </a:r>
            <a:r>
              <a:rPr lang="nb-NO" sz="2000" dirty="0" err="1" smtClean="0">
                <a:solidFill>
                  <a:srgbClr val="3333FF"/>
                </a:solidFill>
              </a:rPr>
              <a:t>uppermost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lower</a:t>
            </a:r>
            <a:r>
              <a:rPr lang="nb-NO" sz="2000" dirty="0" smtClean="0">
                <a:solidFill>
                  <a:srgbClr val="3333FF"/>
                </a:solidFill>
              </a:rPr>
              <a:t> mantle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6" y="870384"/>
            <a:ext cx="8945236" cy="5596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" y="1262912"/>
            <a:ext cx="8484868" cy="4074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6" y="2401618"/>
            <a:ext cx="8345343" cy="3594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2" y="4523600"/>
            <a:ext cx="1771535" cy="1858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52" y="1973062"/>
            <a:ext cx="1088339" cy="450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3" y="4725447"/>
            <a:ext cx="667912" cy="280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336" y="98516"/>
            <a:ext cx="3785011" cy="400110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Melting </a:t>
            </a:r>
            <a:r>
              <a:rPr lang="nb-NO" sz="2000" dirty="0" err="1" smtClean="0">
                <a:solidFill>
                  <a:srgbClr val="3333FF"/>
                </a:solidFill>
              </a:rPr>
              <a:t>relations</a:t>
            </a:r>
            <a:r>
              <a:rPr lang="nb-NO" sz="2000" dirty="0" smtClean="0">
                <a:solidFill>
                  <a:srgbClr val="3333FF"/>
                </a:solidFill>
              </a:rPr>
              <a:t>,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entire</a:t>
            </a:r>
            <a:r>
              <a:rPr lang="nb-NO" sz="2000" dirty="0" smtClean="0">
                <a:solidFill>
                  <a:srgbClr val="3333FF"/>
                </a:solidFill>
              </a:rPr>
              <a:t> mantle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9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2" descr="Fig 10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171333" y="-39612"/>
            <a:ext cx="3933056" cy="401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 rot="20804070">
            <a:off x="5549017" y="1460486"/>
            <a:ext cx="986396" cy="27482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xtBox 6"/>
          <p:cNvSpPr txBox="1"/>
          <p:nvPr/>
        </p:nvSpPr>
        <p:spPr>
          <a:xfrm>
            <a:off x="1475656" y="620688"/>
            <a:ext cx="36259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3333FF"/>
                </a:solidFill>
              </a:rPr>
              <a:t>Winter (2010), Fig. 10.2, 10.3, 10.4:</a:t>
            </a:r>
          </a:p>
          <a:p>
            <a:r>
              <a:rPr lang="nb-NO" dirty="0" err="1" smtClean="0"/>
              <a:t>Wrong</a:t>
            </a:r>
            <a:r>
              <a:rPr lang="nb-NO" dirty="0" smtClean="0"/>
              <a:t> (</a:t>
            </a:r>
            <a:r>
              <a:rPr lang="nb-NO" dirty="0" err="1" smtClean="0"/>
              <a:t>concave</a:t>
            </a:r>
            <a:r>
              <a:rPr lang="nb-NO" dirty="0" smtClean="0"/>
              <a:t>) </a:t>
            </a:r>
            <a:r>
              <a:rPr lang="nb-NO" dirty="0" err="1" smtClean="0"/>
              <a:t>curvature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liquidus</a:t>
            </a:r>
            <a:endParaRPr lang="nb-NO" dirty="0" smtClean="0"/>
          </a:p>
          <a:p>
            <a:r>
              <a:rPr lang="nb-NO" dirty="0" smtClean="0"/>
              <a:t>  </a:t>
            </a:r>
            <a:r>
              <a:rPr lang="nb-NO" dirty="0" smtClean="0">
                <a:latin typeface="Symbol" pitchFamily="18" charset="2"/>
              </a:rPr>
              <a:t>-</a:t>
            </a:r>
            <a:r>
              <a:rPr lang="nb-NO" dirty="0" smtClean="0"/>
              <a:t> it </a:t>
            </a:r>
            <a:r>
              <a:rPr lang="nb-NO" dirty="0" err="1" smtClean="0"/>
              <a:t>should</a:t>
            </a:r>
            <a:r>
              <a:rPr lang="nb-NO" dirty="0" smtClean="0"/>
              <a:t> be </a:t>
            </a:r>
            <a:r>
              <a:rPr lang="nb-NO" b="1" dirty="0" err="1" smtClean="0"/>
              <a:t>convex</a:t>
            </a:r>
            <a:endParaRPr lang="nb-NO" b="1" dirty="0" smtClean="0"/>
          </a:p>
          <a:p>
            <a:r>
              <a:rPr lang="nb-NO" b="1" dirty="0" err="1" smtClean="0">
                <a:solidFill>
                  <a:srgbClr val="3333FF"/>
                </a:solidFill>
              </a:rPr>
              <a:t>Solidus</a:t>
            </a:r>
            <a:r>
              <a:rPr lang="nb-NO" b="1" dirty="0" smtClean="0">
                <a:solidFill>
                  <a:srgbClr val="3333FF"/>
                </a:solidFill>
              </a:rPr>
              <a:t> is </a:t>
            </a:r>
            <a:r>
              <a:rPr lang="nb-NO" b="1" dirty="0" err="1" smtClean="0">
                <a:solidFill>
                  <a:srgbClr val="3333FF"/>
                </a:solidFill>
              </a:rPr>
              <a:t>correct</a:t>
            </a:r>
            <a:endParaRPr lang="nb-NO" b="1" dirty="0" smtClean="0">
              <a:solidFill>
                <a:srgbClr val="3333FF"/>
              </a:solidFill>
            </a:endParaRPr>
          </a:p>
        </p:txBody>
      </p:sp>
      <p:pic>
        <p:nvPicPr>
          <p:cNvPr id="9" name="Picture 2" descr="M:\pc\Dokumenter\Adobe-Illustr-figures\Experimental-PhaseRel\Core-phase-rel\Perid-phase-rel-5-35-tecton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4663999" cy="349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72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43942</TotalTime>
  <Words>2035</Words>
  <Application>Microsoft Office PowerPoint</Application>
  <PresentationFormat>On-screen Show (4:3)</PresentationFormat>
  <Paragraphs>336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1160</cp:revision>
  <cp:lastPrinted>2018-01-31T20:56:17Z</cp:lastPrinted>
  <dcterms:created xsi:type="dcterms:W3CDTF">2004-05-12T10:19:50Z</dcterms:created>
  <dcterms:modified xsi:type="dcterms:W3CDTF">2020-03-02T15:47:34Z</dcterms:modified>
</cp:coreProperties>
</file>